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5"/>
  </p:notesMasterIdLst>
  <p:sldIdLst>
    <p:sldId id="256" r:id="rId2"/>
    <p:sldId id="257" r:id="rId3"/>
    <p:sldId id="389" r:id="rId4"/>
    <p:sldId id="259" r:id="rId5"/>
    <p:sldId id="260" r:id="rId6"/>
    <p:sldId id="261" r:id="rId7"/>
    <p:sldId id="262" r:id="rId8"/>
    <p:sldId id="351" r:id="rId9"/>
    <p:sldId id="264" r:id="rId10"/>
    <p:sldId id="265" r:id="rId11"/>
    <p:sldId id="266" r:id="rId12"/>
    <p:sldId id="267" r:id="rId13"/>
    <p:sldId id="268" r:id="rId14"/>
    <p:sldId id="269" r:id="rId15"/>
    <p:sldId id="270" r:id="rId16"/>
    <p:sldId id="271" r:id="rId17"/>
    <p:sldId id="272" r:id="rId18"/>
    <p:sldId id="362" r:id="rId19"/>
    <p:sldId id="273" r:id="rId20"/>
    <p:sldId id="286" r:id="rId21"/>
    <p:sldId id="287" r:id="rId22"/>
    <p:sldId id="290" r:id="rId23"/>
    <p:sldId id="291" r:id="rId24"/>
    <p:sldId id="365" r:id="rId25"/>
    <p:sldId id="293" r:id="rId26"/>
    <p:sldId id="294" r:id="rId27"/>
    <p:sldId id="295" r:id="rId28"/>
    <p:sldId id="296" r:id="rId29"/>
    <p:sldId id="297" r:id="rId30"/>
    <p:sldId id="298" r:id="rId31"/>
    <p:sldId id="363" r:id="rId32"/>
    <p:sldId id="299" r:id="rId33"/>
    <p:sldId id="301" r:id="rId34"/>
    <p:sldId id="300" r:id="rId35"/>
    <p:sldId id="353" r:id="rId36"/>
    <p:sldId id="303" r:id="rId37"/>
    <p:sldId id="304" r:id="rId38"/>
    <p:sldId id="305" r:id="rId39"/>
    <p:sldId id="391" r:id="rId40"/>
    <p:sldId id="334" r:id="rId41"/>
    <p:sldId id="335" r:id="rId42"/>
    <p:sldId id="336" r:id="rId43"/>
    <p:sldId id="337" r:id="rId44"/>
    <p:sldId id="338" r:id="rId45"/>
    <p:sldId id="366" r:id="rId46"/>
    <p:sldId id="383" r:id="rId47"/>
    <p:sldId id="386" r:id="rId48"/>
    <p:sldId id="381" r:id="rId49"/>
    <p:sldId id="369" r:id="rId50"/>
    <p:sldId id="370" r:id="rId51"/>
    <p:sldId id="371" r:id="rId52"/>
    <p:sldId id="372" r:id="rId53"/>
    <p:sldId id="373" r:id="rId54"/>
    <p:sldId id="374" r:id="rId55"/>
    <p:sldId id="387" r:id="rId56"/>
    <p:sldId id="339" r:id="rId57"/>
    <p:sldId id="340" r:id="rId58"/>
    <p:sldId id="341" r:id="rId59"/>
    <p:sldId id="342" r:id="rId60"/>
    <p:sldId id="343" r:id="rId61"/>
    <p:sldId id="344" r:id="rId62"/>
    <p:sldId id="345" r:id="rId63"/>
    <p:sldId id="347" r:id="rId64"/>
    <p:sldId id="348" r:id="rId65"/>
    <p:sldId id="349" r:id="rId66"/>
    <p:sldId id="354" r:id="rId67"/>
    <p:sldId id="388" r:id="rId68"/>
    <p:sldId id="355" r:id="rId69"/>
    <p:sldId id="356" r:id="rId70"/>
    <p:sldId id="357" r:id="rId71"/>
    <p:sldId id="358" r:id="rId72"/>
    <p:sldId id="359" r:id="rId73"/>
    <p:sldId id="361" r:id="rId7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2pPr>
    <a:lvl3pPr marL="9144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3pPr>
    <a:lvl4pPr marL="13716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4pPr>
    <a:lvl5pPr marL="18288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1771A9"/>
    <a:srgbClr val="238038"/>
    <a:srgbClr val="6E6E6E"/>
    <a:srgbClr val="00804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24818" autoAdjust="0"/>
  </p:normalViewPr>
  <p:slideViewPr>
    <p:cSldViewPr>
      <p:cViewPr varScale="1">
        <p:scale>
          <a:sx n="27" d="100"/>
          <a:sy n="27" d="100"/>
        </p:scale>
        <p:origin x="3642" y="48"/>
      </p:cViewPr>
      <p:guideLst>
        <p:guide orient="horz" pos="2160"/>
        <p:guide pos="2880"/>
      </p:guideLst>
    </p:cSldViewPr>
  </p:slideViewPr>
  <p:outlineViewPr>
    <p:cViewPr>
      <p:scale>
        <a:sx n="33" d="100"/>
        <a:sy n="33" d="100"/>
      </p:scale>
      <p:origin x="0" y="-732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Lst>
  </p:outlineViewPr>
  <p:notesTextViewPr>
    <p:cViewPr>
      <p:scale>
        <a:sx n="100" d="100"/>
        <a:sy n="100" d="100"/>
      </p:scale>
      <p:origin x="0" y="-2898"/>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26" Type="http://schemas.openxmlformats.org/officeDocument/2006/relationships/slide" Target="slides/slide31.xml"/><Relationship Id="rId21" Type="http://schemas.openxmlformats.org/officeDocument/2006/relationships/slide" Target="slides/slide25.xml"/><Relationship Id="rId34" Type="http://schemas.openxmlformats.org/officeDocument/2006/relationships/slide" Target="slides/slide39.xml"/><Relationship Id="rId42" Type="http://schemas.openxmlformats.org/officeDocument/2006/relationships/slide" Target="slides/slide47.xml"/><Relationship Id="rId47" Type="http://schemas.openxmlformats.org/officeDocument/2006/relationships/slide" Target="slides/slide52.xml"/><Relationship Id="rId50" Type="http://schemas.openxmlformats.org/officeDocument/2006/relationships/slide" Target="slides/slide55.xml"/><Relationship Id="rId55" Type="http://schemas.openxmlformats.org/officeDocument/2006/relationships/slide" Target="slides/slide60.xml"/><Relationship Id="rId63" Type="http://schemas.openxmlformats.org/officeDocument/2006/relationships/slide" Target="slides/slide68.xml"/><Relationship Id="rId7" Type="http://schemas.openxmlformats.org/officeDocument/2006/relationships/slide" Target="slides/slide10.xml"/><Relationship Id="rId2" Type="http://schemas.openxmlformats.org/officeDocument/2006/relationships/slide" Target="slides/slide3.xml"/><Relationship Id="rId16" Type="http://schemas.openxmlformats.org/officeDocument/2006/relationships/slide" Target="slides/slide20.xml"/><Relationship Id="rId29" Type="http://schemas.openxmlformats.org/officeDocument/2006/relationships/slide" Target="slides/slide34.xml"/><Relationship Id="rId11" Type="http://schemas.openxmlformats.org/officeDocument/2006/relationships/slide" Target="slides/slide14.xml"/><Relationship Id="rId24" Type="http://schemas.openxmlformats.org/officeDocument/2006/relationships/slide" Target="slides/slide29.xml"/><Relationship Id="rId32" Type="http://schemas.openxmlformats.org/officeDocument/2006/relationships/slide" Target="slides/slide37.xml"/><Relationship Id="rId37" Type="http://schemas.openxmlformats.org/officeDocument/2006/relationships/slide" Target="slides/slide42.xml"/><Relationship Id="rId40" Type="http://schemas.openxmlformats.org/officeDocument/2006/relationships/slide" Target="slides/slide45.xml"/><Relationship Id="rId45" Type="http://schemas.openxmlformats.org/officeDocument/2006/relationships/slide" Target="slides/slide50.xml"/><Relationship Id="rId53" Type="http://schemas.openxmlformats.org/officeDocument/2006/relationships/slide" Target="slides/slide58.xml"/><Relationship Id="rId58" Type="http://schemas.openxmlformats.org/officeDocument/2006/relationships/slide" Target="slides/slide63.xml"/><Relationship Id="rId66" Type="http://schemas.openxmlformats.org/officeDocument/2006/relationships/slide" Target="slides/slide71.xml"/><Relationship Id="rId5" Type="http://schemas.openxmlformats.org/officeDocument/2006/relationships/slide" Target="slides/slide8.xml"/><Relationship Id="rId61" Type="http://schemas.openxmlformats.org/officeDocument/2006/relationships/slide" Target="slides/slide66.xml"/><Relationship Id="rId19" Type="http://schemas.openxmlformats.org/officeDocument/2006/relationships/slide" Target="slides/slide2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2.xml"/><Relationship Id="rId30" Type="http://schemas.openxmlformats.org/officeDocument/2006/relationships/slide" Target="slides/slide35.xml"/><Relationship Id="rId35" Type="http://schemas.openxmlformats.org/officeDocument/2006/relationships/slide" Target="slides/slide40.xml"/><Relationship Id="rId43" Type="http://schemas.openxmlformats.org/officeDocument/2006/relationships/slide" Target="slides/slide48.xml"/><Relationship Id="rId48" Type="http://schemas.openxmlformats.org/officeDocument/2006/relationships/slide" Target="slides/slide53.xml"/><Relationship Id="rId56" Type="http://schemas.openxmlformats.org/officeDocument/2006/relationships/slide" Target="slides/slide61.xml"/><Relationship Id="rId64" Type="http://schemas.openxmlformats.org/officeDocument/2006/relationships/slide" Target="slides/slide69.xml"/><Relationship Id="rId8" Type="http://schemas.openxmlformats.org/officeDocument/2006/relationships/slide" Target="slides/slide11.xml"/><Relationship Id="rId51" Type="http://schemas.openxmlformats.org/officeDocument/2006/relationships/slide" Target="slides/slide56.xml"/><Relationship Id="rId3" Type="http://schemas.openxmlformats.org/officeDocument/2006/relationships/slide" Target="slides/slide5.xml"/><Relationship Id="rId12" Type="http://schemas.openxmlformats.org/officeDocument/2006/relationships/slide" Target="slides/slide15.xml"/><Relationship Id="rId17" Type="http://schemas.openxmlformats.org/officeDocument/2006/relationships/slide" Target="slides/slide21.xml"/><Relationship Id="rId25" Type="http://schemas.openxmlformats.org/officeDocument/2006/relationships/slide" Target="slides/slide30.xml"/><Relationship Id="rId33" Type="http://schemas.openxmlformats.org/officeDocument/2006/relationships/slide" Target="slides/slide38.xml"/><Relationship Id="rId38" Type="http://schemas.openxmlformats.org/officeDocument/2006/relationships/slide" Target="slides/slide43.xml"/><Relationship Id="rId46" Type="http://schemas.openxmlformats.org/officeDocument/2006/relationships/slide" Target="slides/slide51.xml"/><Relationship Id="rId59" Type="http://schemas.openxmlformats.org/officeDocument/2006/relationships/slide" Target="slides/slide64.xml"/><Relationship Id="rId67" Type="http://schemas.openxmlformats.org/officeDocument/2006/relationships/slide" Target="slides/slide72.xml"/><Relationship Id="rId20" Type="http://schemas.openxmlformats.org/officeDocument/2006/relationships/slide" Target="slides/slide24.xml"/><Relationship Id="rId41" Type="http://schemas.openxmlformats.org/officeDocument/2006/relationships/slide" Target="slides/slide46.xml"/><Relationship Id="rId54" Type="http://schemas.openxmlformats.org/officeDocument/2006/relationships/slide" Target="slides/slide59.xml"/><Relationship Id="rId62" Type="http://schemas.openxmlformats.org/officeDocument/2006/relationships/slide" Target="slides/slide67.xml"/><Relationship Id="rId1" Type="http://schemas.openxmlformats.org/officeDocument/2006/relationships/slide" Target="slides/slide2.xml"/><Relationship Id="rId6"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8.xml"/><Relationship Id="rId28" Type="http://schemas.openxmlformats.org/officeDocument/2006/relationships/slide" Target="slides/slide33.xml"/><Relationship Id="rId36" Type="http://schemas.openxmlformats.org/officeDocument/2006/relationships/slide" Target="slides/slide41.xml"/><Relationship Id="rId49" Type="http://schemas.openxmlformats.org/officeDocument/2006/relationships/slide" Target="slides/slide54.xml"/><Relationship Id="rId57" Type="http://schemas.openxmlformats.org/officeDocument/2006/relationships/slide" Target="slides/slide62.xml"/><Relationship Id="rId10" Type="http://schemas.openxmlformats.org/officeDocument/2006/relationships/slide" Target="slides/slide13.xml"/><Relationship Id="rId31" Type="http://schemas.openxmlformats.org/officeDocument/2006/relationships/slide" Target="slides/slide36.xml"/><Relationship Id="rId44" Type="http://schemas.openxmlformats.org/officeDocument/2006/relationships/slide" Target="slides/slide49.xml"/><Relationship Id="rId52" Type="http://schemas.openxmlformats.org/officeDocument/2006/relationships/slide" Target="slides/slide57.xml"/><Relationship Id="rId60" Type="http://schemas.openxmlformats.org/officeDocument/2006/relationships/slide" Target="slides/slide65.xml"/><Relationship Id="rId65" Type="http://schemas.openxmlformats.org/officeDocument/2006/relationships/slide" Target="slides/slide70.xml"/><Relationship Id="rId4" Type="http://schemas.openxmlformats.org/officeDocument/2006/relationships/slide" Target="slides/slide6.xml"/><Relationship Id="rId9" Type="http://schemas.openxmlformats.org/officeDocument/2006/relationships/slide" Target="slides/slide12.xml"/><Relationship Id="rId13" Type="http://schemas.openxmlformats.org/officeDocument/2006/relationships/slide" Target="slides/slide16.xml"/><Relationship Id="rId18" Type="http://schemas.openxmlformats.org/officeDocument/2006/relationships/slide" Target="slides/slide22.xml"/><Relationship Id="rId39"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E0ED7-616B-1946-BFAF-3445D103BEB5}" type="datetimeFigureOut">
              <a:rPr lang="en-US" smtClean="0"/>
              <a:t>4/17/2025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F5201-0B02-374C-9C85-2DCB7D098B21}" type="slidenum">
              <a:rPr lang="en-US" smtClean="0"/>
              <a:t>‹#›</a:t>
            </a:fld>
            <a:endParaRPr lang="en-US"/>
          </a:p>
        </p:txBody>
      </p:sp>
    </p:spTree>
    <p:extLst>
      <p:ext uri="{BB962C8B-B14F-4D97-AF65-F5344CB8AC3E}">
        <p14:creationId xmlns:p14="http://schemas.microsoft.com/office/powerpoint/2010/main" val="20474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5F5201-0B02-374C-9C85-2DCB7D098B21}" type="slidenum">
              <a:rPr lang="en-US" smtClean="0"/>
              <a:t>1</a:t>
            </a:fld>
            <a:endParaRPr lang="en-US"/>
          </a:p>
        </p:txBody>
      </p:sp>
    </p:spTree>
    <p:extLst>
      <p:ext uri="{BB962C8B-B14F-4D97-AF65-F5344CB8AC3E}">
        <p14:creationId xmlns:p14="http://schemas.microsoft.com/office/powerpoint/2010/main" val="1758781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55000" lnSpcReduction="20000"/>
          </a:bodyPr>
          <a:lstStyle/>
          <a:p>
            <a:r>
              <a:rPr lang="vi-VN" b="1" dirty="0"/>
              <a:t>độ phức tạp tính toán (time complexity)</a:t>
            </a:r>
            <a:r>
              <a:rPr lang="vi-VN" dirty="0"/>
              <a:t> của các </a:t>
            </a:r>
            <a:r>
              <a:rPr lang="vi-VN" b="1" dirty="0"/>
              <a:t>phép toán quan hệ</a:t>
            </a:r>
            <a:r>
              <a:rPr lang="vi-VN" dirty="0"/>
              <a:t> (Relational Operations) trong cơ sở dữ liệu, dựa trên một số giả định nhất định.</a:t>
            </a:r>
          </a:p>
          <a:p>
            <a:endParaRPr lang="en-US" b="1" dirty="0"/>
          </a:p>
          <a:p>
            <a:r>
              <a:rPr lang="vi-VN" b="1" dirty="0"/>
              <a:t>Complexity of Relational Operations</a:t>
            </a:r>
            <a:r>
              <a:rPr lang="en-US" b="1" dirty="0"/>
              <a:t> </a:t>
            </a:r>
            <a:r>
              <a:rPr lang="vi-VN" dirty="0"/>
              <a:t>→ Đánh giá chi phí tính toán cho các phép toán phổ biến trong ngôn ngữ SQL hoặc đại số quan hệ.</a:t>
            </a:r>
            <a:endParaRPr lang="en-US" dirty="0"/>
          </a:p>
          <a:p>
            <a:r>
              <a:rPr lang="en-US" b="1" dirty="0"/>
              <a:t>- </a:t>
            </a:r>
            <a:r>
              <a:rPr lang="vi-VN" b="1" dirty="0"/>
              <a:t>Giả định:</a:t>
            </a:r>
          </a:p>
          <a:p>
            <a:pPr lvl="1">
              <a:buFont typeface="Arial" panose="020B0604020202020204" pitchFamily="34" charset="0"/>
              <a:buChar char="•"/>
            </a:pPr>
            <a:r>
              <a:rPr lang="vi-VN" b="1" dirty="0"/>
              <a:t>Relations of cardinality </a:t>
            </a:r>
            <a:r>
              <a:rPr lang="vi-VN" b="1" i="1" dirty="0"/>
              <a:t>n</a:t>
            </a:r>
            <a:r>
              <a:rPr lang="vi-VN" dirty="0"/>
              <a:t>: mỗi bảng (relation) có </a:t>
            </a:r>
            <a:r>
              <a:rPr lang="vi-VN" b="1" dirty="0"/>
              <a:t>n bản ghi</a:t>
            </a:r>
            <a:r>
              <a:rPr lang="vi-VN" dirty="0"/>
              <a:t>.</a:t>
            </a:r>
          </a:p>
          <a:p>
            <a:pPr lvl="1">
              <a:buFont typeface="Arial" panose="020B0604020202020204" pitchFamily="34" charset="0"/>
              <a:buChar char="•"/>
            </a:pPr>
            <a:r>
              <a:rPr lang="vi-VN" b="1" dirty="0"/>
              <a:t>Sequential scan</a:t>
            </a:r>
            <a:r>
              <a:rPr lang="vi-VN" dirty="0"/>
              <a:t>: hệ thống duyệt qua dữ liệu theo cách </a:t>
            </a:r>
            <a:r>
              <a:rPr lang="vi-VN" b="1" dirty="0"/>
              <a:t>tuần tự</a:t>
            </a:r>
            <a:r>
              <a:rPr lang="vi-VN" dirty="0"/>
              <a:t>, không sử dụng chỉ mục (index).</a:t>
            </a:r>
          </a:p>
          <a:p>
            <a:r>
              <a:rPr lang="en-US" b="1" dirty="0"/>
              <a:t>- </a:t>
            </a:r>
            <a:r>
              <a:rPr lang="vi-VN" b="1" dirty="0"/>
              <a:t>Bảng Độ Phức Tạp:</a:t>
            </a:r>
          </a:p>
          <a:p>
            <a:r>
              <a:rPr lang="vi-VN" dirty="0"/>
              <a:t>OperationComplexity</a:t>
            </a:r>
            <a:r>
              <a:rPr lang="vi-VN" b="1" dirty="0"/>
              <a:t>Select</a:t>
            </a:r>
            <a:r>
              <a:rPr lang="vi-VN" dirty="0"/>
              <a:t>, </a:t>
            </a:r>
            <a:r>
              <a:rPr lang="vi-VN" b="1" dirty="0"/>
              <a:t>Project</a:t>
            </a:r>
            <a:r>
              <a:rPr lang="vi-VN" dirty="0"/>
              <a:t> </a:t>
            </a:r>
            <a:br>
              <a:rPr lang="vi-VN" dirty="0"/>
            </a:br>
            <a:r>
              <a:rPr lang="vi-VN" dirty="0"/>
              <a:t>(without duplicate elimination)O(n)</a:t>
            </a:r>
            <a:r>
              <a:rPr lang="vi-VN" b="1" dirty="0"/>
              <a:t>Project</a:t>
            </a:r>
            <a:r>
              <a:rPr lang="vi-VN" dirty="0"/>
              <a:t> (with duplicate elimination), </a:t>
            </a:r>
            <a:r>
              <a:rPr lang="vi-VN" b="1" dirty="0"/>
              <a:t>Group</a:t>
            </a:r>
            <a:r>
              <a:rPr lang="vi-VN" dirty="0"/>
              <a:t>O(n * log n)</a:t>
            </a:r>
            <a:r>
              <a:rPr lang="vi-VN" b="1" dirty="0"/>
              <a:t>Join</a:t>
            </a:r>
            <a:r>
              <a:rPr lang="vi-VN" dirty="0"/>
              <a:t>, </a:t>
            </a:r>
            <a:r>
              <a:rPr lang="vi-VN" b="1" dirty="0"/>
              <a:t>Semi-join</a:t>
            </a:r>
            <a:r>
              <a:rPr lang="vi-VN" dirty="0"/>
              <a:t>, </a:t>
            </a:r>
            <a:r>
              <a:rPr lang="vi-VN" b="1" dirty="0"/>
              <a:t>Division</a:t>
            </a:r>
            <a:r>
              <a:rPr lang="vi-VN" dirty="0"/>
              <a:t>, </a:t>
            </a:r>
            <a:r>
              <a:rPr lang="vi-VN" b="1" dirty="0"/>
              <a:t>Set Operators</a:t>
            </a:r>
            <a:r>
              <a:rPr lang="vi-VN" dirty="0"/>
              <a:t>O(n * log n)</a:t>
            </a:r>
            <a:r>
              <a:rPr lang="vi-VN" b="1" dirty="0"/>
              <a:t>Cartesian Product</a:t>
            </a:r>
            <a:r>
              <a:rPr lang="vi-VN" dirty="0"/>
              <a:t>O(n²)</a:t>
            </a:r>
          </a:p>
          <a:p>
            <a:endParaRPr lang="en-US" b="1" dirty="0"/>
          </a:p>
          <a:p>
            <a:r>
              <a:rPr lang="en-US" b="1" dirty="0"/>
              <a:t>+ </a:t>
            </a:r>
            <a:r>
              <a:rPr lang="vi-VN" b="1" dirty="0"/>
              <a:t>Giải thích từng phép toán:</a:t>
            </a:r>
          </a:p>
          <a:p>
            <a:r>
              <a:rPr lang="en-US" b="1" dirty="0"/>
              <a:t> </a:t>
            </a:r>
            <a:r>
              <a:rPr lang="vi-VN" b="1" dirty="0"/>
              <a:t>Select / Project (không loại trùng) – O(n)</a:t>
            </a:r>
          </a:p>
          <a:p>
            <a:pPr>
              <a:buFont typeface="Arial" panose="020B0604020202020204" pitchFamily="34" charset="0"/>
              <a:buChar char="•"/>
            </a:pPr>
            <a:r>
              <a:rPr lang="vi-VN" dirty="0"/>
              <a:t>Chỉ duyệt từng dòng một để áp dụng điều kiện hoặc chọn cột.</a:t>
            </a:r>
          </a:p>
          <a:p>
            <a:pPr>
              <a:buFont typeface="Arial" panose="020B0604020202020204" pitchFamily="34" charset="0"/>
              <a:buChar char="•"/>
            </a:pPr>
            <a:r>
              <a:rPr lang="vi-VN" dirty="0"/>
              <a:t>Không cần sắp xếp hay loại bỏ trùng lặp.</a:t>
            </a:r>
          </a:p>
          <a:p>
            <a:endParaRPr lang="en-US" b="1" dirty="0"/>
          </a:p>
          <a:p>
            <a:r>
              <a:rPr lang="en-US" b="1" dirty="0"/>
              <a:t>+ </a:t>
            </a:r>
            <a:r>
              <a:rPr lang="vi-VN" b="1" dirty="0"/>
              <a:t>Project (loại bỏ trùng) / Group – O(n * log n)</a:t>
            </a:r>
          </a:p>
          <a:p>
            <a:pPr>
              <a:buFont typeface="Arial" panose="020B0604020202020204" pitchFamily="34" charset="0"/>
              <a:buChar char="•"/>
            </a:pPr>
            <a:r>
              <a:rPr lang="vi-VN" dirty="0"/>
              <a:t>Cần </a:t>
            </a:r>
            <a:r>
              <a:rPr lang="vi-VN" b="1" dirty="0"/>
              <a:t>sắp xếp (sort)</a:t>
            </a:r>
            <a:r>
              <a:rPr lang="vi-VN" dirty="0"/>
              <a:t> hoặc </a:t>
            </a:r>
            <a:r>
              <a:rPr lang="vi-VN" b="1" dirty="0"/>
              <a:t>dùng cấu trúc dữ liệu</a:t>
            </a:r>
            <a:r>
              <a:rPr lang="vi-VN" dirty="0"/>
              <a:t> như hash set để kiểm tra và loại bỏ bản sao → tăng chi phí xử lý.</a:t>
            </a:r>
          </a:p>
          <a:p>
            <a:pPr>
              <a:buFont typeface="Arial" panose="020B0604020202020204" pitchFamily="34" charset="0"/>
              <a:buChar char="•"/>
            </a:pPr>
            <a:r>
              <a:rPr lang="vi-VN" dirty="0"/>
              <a:t>Ví dụ:</a:t>
            </a:r>
          </a:p>
          <a:p>
            <a:pPr rtl="0">
              <a:buFont typeface="Arial" panose="020B0604020202020204" pitchFamily="34" charset="0"/>
              <a:buNone/>
            </a:pPr>
            <a:r>
              <a:rPr lang="vi-VN" dirty="0"/>
              <a:t>SELECT DISTINCT name FROM Students; SELECT department, COUNT(*) FROM Students GROUP BY department; </a:t>
            </a:r>
          </a:p>
          <a:p>
            <a:endParaRPr lang="en-US" b="1" dirty="0"/>
          </a:p>
          <a:p>
            <a:r>
              <a:rPr lang="en-US" b="1" dirty="0"/>
              <a:t>+ </a:t>
            </a:r>
            <a:r>
              <a:rPr lang="vi-VN" b="1" dirty="0"/>
              <a:t>Join / Semi-join / Division / Set Operators – O(n * log n)</a:t>
            </a:r>
          </a:p>
          <a:p>
            <a:pPr>
              <a:buFont typeface="Arial" panose="020B0604020202020204" pitchFamily="34" charset="0"/>
              <a:buChar char="•"/>
            </a:pPr>
            <a:r>
              <a:rPr lang="vi-VN" dirty="0"/>
              <a:t>Các phép toán này cần </a:t>
            </a:r>
            <a:r>
              <a:rPr lang="vi-VN" b="1" dirty="0"/>
              <a:t>so sánh dữ liệu giữa hai bảng</a:t>
            </a:r>
            <a:r>
              <a:rPr lang="vi-VN" dirty="0"/>
              <a:t>, hoặc thực hiện nhiều bước:</a:t>
            </a:r>
          </a:p>
          <a:p>
            <a:pPr marL="742950" lvl="1" indent="-285750">
              <a:buFont typeface="Arial" panose="020B0604020202020204" pitchFamily="34" charset="0"/>
              <a:buChar char="•"/>
            </a:pPr>
            <a:r>
              <a:rPr lang="vi-VN" dirty="0"/>
              <a:t>Join: ghép dòng từ 2 bảng.</a:t>
            </a:r>
          </a:p>
          <a:p>
            <a:pPr marL="742950" lvl="1" indent="-285750">
              <a:buFont typeface="Arial" panose="020B0604020202020204" pitchFamily="34" charset="0"/>
              <a:buChar char="•"/>
            </a:pPr>
            <a:r>
              <a:rPr lang="vi-VN" dirty="0"/>
              <a:t>Semi-join: như join nhưng chỉ giữ dữ liệu từ một bảng.</a:t>
            </a:r>
          </a:p>
          <a:p>
            <a:pPr marL="742950" lvl="1" indent="-285750">
              <a:buFont typeface="Arial" panose="020B0604020202020204" pitchFamily="34" charset="0"/>
              <a:buChar char="•"/>
            </a:pPr>
            <a:r>
              <a:rPr lang="vi-VN" dirty="0"/>
              <a:t>Division: dạng chia quan hệ phức tạp.</a:t>
            </a:r>
          </a:p>
          <a:p>
            <a:pPr marL="742950" lvl="1" indent="-285750">
              <a:buFont typeface="Arial" panose="020B0604020202020204" pitchFamily="34" charset="0"/>
              <a:buChar char="•"/>
            </a:pPr>
            <a:r>
              <a:rPr lang="vi-VN" dirty="0"/>
              <a:t>Set ops: Union, Intersection, Except (cần so sánh để loại bỏ hoặc giữ trùng lặp).</a:t>
            </a:r>
          </a:p>
          <a:p>
            <a:endParaRPr lang="en-US" b="1" dirty="0"/>
          </a:p>
          <a:p>
            <a:r>
              <a:rPr lang="en-US" b="1" dirty="0"/>
              <a:t>+ </a:t>
            </a:r>
            <a:r>
              <a:rPr lang="vi-VN" b="1" dirty="0"/>
              <a:t>Cartesian Product – O(n²)</a:t>
            </a:r>
          </a:p>
          <a:p>
            <a:pPr>
              <a:buFont typeface="Arial" panose="020B0604020202020204" pitchFamily="34" charset="0"/>
              <a:buChar char="•"/>
            </a:pPr>
            <a:r>
              <a:rPr lang="vi-VN" dirty="0"/>
              <a:t>Mỗi dòng từ bảng A kết hợp với </a:t>
            </a:r>
            <a:r>
              <a:rPr lang="vi-VN" b="1" dirty="0"/>
              <a:t>mọi dòng</a:t>
            </a:r>
            <a:r>
              <a:rPr lang="vi-VN" dirty="0"/>
              <a:t> từ bảng B → chi phí tăng theo bình phương.</a:t>
            </a:r>
          </a:p>
          <a:p>
            <a:pPr>
              <a:buFont typeface="Arial" panose="020B0604020202020204" pitchFamily="34" charset="0"/>
              <a:buChar char="•"/>
            </a:pPr>
            <a:r>
              <a:rPr lang="vi-VN" dirty="0"/>
              <a:t>Ví dụ: 1,000 dòng × 1,000 dòng = 1,000,000 dòng kết quả.</a:t>
            </a:r>
          </a:p>
          <a:p>
            <a:endParaRPr lang="en-US" b="1" dirty="0"/>
          </a:p>
          <a:p>
            <a:r>
              <a:rPr lang="en-US" b="1" dirty="0"/>
              <a:t>- </a:t>
            </a:r>
            <a:r>
              <a:rPr lang="vi-VN" b="1" dirty="0"/>
              <a:t>Kết luận:</a:t>
            </a:r>
          </a:p>
          <a:p>
            <a:r>
              <a:rPr lang="vi-VN" dirty="0"/>
              <a:t>Slide này cho ta cái nhìn </a:t>
            </a:r>
            <a:r>
              <a:rPr lang="vi-VN" b="1" dirty="0"/>
              <a:t>tổng quan</a:t>
            </a:r>
            <a:r>
              <a:rPr lang="vi-VN" dirty="0"/>
              <a:t> về chi phí xử lý các phép toán quan hệ, từ đó giúp:</a:t>
            </a:r>
          </a:p>
          <a:p>
            <a:pPr>
              <a:buFont typeface="Arial" panose="020B0604020202020204" pitchFamily="34" charset="0"/>
              <a:buChar char="•"/>
            </a:pPr>
            <a:r>
              <a:rPr lang="vi-VN" dirty="0"/>
              <a:t>Tối ưu truy vấn SQL.</a:t>
            </a:r>
          </a:p>
          <a:p>
            <a:pPr>
              <a:buFont typeface="Arial" panose="020B0604020202020204" pitchFamily="34" charset="0"/>
              <a:buChar char="•"/>
            </a:pPr>
            <a:r>
              <a:rPr lang="vi-VN" dirty="0"/>
              <a:t>Hiểu tại sao một số truy vấn chạy chậm hơn.</a:t>
            </a:r>
          </a:p>
          <a:p>
            <a:pPr>
              <a:buFont typeface="Arial" panose="020B0604020202020204" pitchFamily="34" charset="0"/>
              <a:buChar char="•"/>
            </a:pPr>
            <a:r>
              <a:rPr lang="vi-VN" dirty="0"/>
              <a:t>Chọn thuật toán hoặc cách viết SQL hiệu quả hơn.</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10</a:t>
            </a:fld>
            <a:endParaRPr lang="en-US"/>
          </a:p>
        </p:txBody>
      </p:sp>
    </p:spTree>
    <p:extLst>
      <p:ext uri="{BB962C8B-B14F-4D97-AF65-F5344CB8AC3E}">
        <p14:creationId xmlns:p14="http://schemas.microsoft.com/office/powerpoint/2010/main" val="1910257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0000" lnSpcReduction="20000"/>
          </a:bodyPr>
          <a:lstStyle/>
          <a:p>
            <a:r>
              <a:rPr lang="en-US" b="1" dirty="0" err="1"/>
              <a:t>Các</a:t>
            </a:r>
            <a:r>
              <a:rPr lang="en-US" b="1" dirty="0"/>
              <a:t> </a:t>
            </a:r>
            <a:r>
              <a:rPr lang="vi-VN" b="1" dirty="0"/>
              <a:t>loại bộ tối ưu hóa truy vấn (Types of Optimizers)</a:t>
            </a:r>
            <a:r>
              <a:rPr lang="vi-VN" dirty="0"/>
              <a:t> trong hệ quản trị cơ sở dữ liệu. Đây là các kỹ thuật được dùng để chọn </a:t>
            </a:r>
            <a:r>
              <a:rPr lang="vi-VN" b="1" dirty="0"/>
              <a:t>kế hoạch thực thi (execution plan)</a:t>
            </a:r>
            <a:r>
              <a:rPr lang="vi-VN" dirty="0"/>
              <a:t> tốt nhất cho một truy vấn SQL.</a:t>
            </a:r>
          </a:p>
          <a:p>
            <a:endParaRPr lang="en-US" b="1" dirty="0"/>
          </a:p>
          <a:p>
            <a:r>
              <a:rPr lang="vi-VN" b="1" dirty="0"/>
              <a:t>Mục tiêu của các bộ tối ưu hóa:</a:t>
            </a:r>
          </a:p>
          <a:p>
            <a:r>
              <a:rPr lang="vi-VN" dirty="0"/>
              <a:t>Tìm cách thực hiện truy vấn với </a:t>
            </a:r>
            <a:r>
              <a:rPr lang="vi-VN" b="1" dirty="0"/>
              <a:t>chi phí thấp nhất</a:t>
            </a:r>
            <a:r>
              <a:rPr lang="vi-VN" dirty="0"/>
              <a:t> (thời gian, tài nguyên), bằng cách lựa chọn thứ tự và phương pháp thực hiện các phép toán (join, filter, group, ...).</a:t>
            </a:r>
            <a:endParaRPr lang="en-US" dirty="0"/>
          </a:p>
          <a:p>
            <a:r>
              <a:rPr lang="vi-VN" b="1" dirty="0"/>
              <a:t> </a:t>
            </a:r>
            <a:r>
              <a:rPr lang="en-US" b="1" dirty="0" err="1"/>
              <a:t>Phân</a:t>
            </a:r>
            <a:r>
              <a:rPr lang="vi-VN" b="1" dirty="0"/>
              <a:t> loại</a:t>
            </a:r>
            <a:r>
              <a:rPr lang="en-US" b="1" dirty="0"/>
              <a:t> Optimizers bao </a:t>
            </a:r>
            <a:r>
              <a:rPr lang="en-US" b="1" dirty="0" err="1"/>
              <a:t>gồm</a:t>
            </a:r>
            <a:r>
              <a:rPr lang="en-US" b="1" dirty="0"/>
              <a:t> 2 </a:t>
            </a:r>
            <a:r>
              <a:rPr lang="en-US" b="1" dirty="0" err="1"/>
              <a:t>loại</a:t>
            </a:r>
            <a:r>
              <a:rPr lang="vi-VN" b="1" dirty="0"/>
              <a:t>:</a:t>
            </a:r>
          </a:p>
          <a:p>
            <a:endParaRPr lang="en-US" b="1" dirty="0"/>
          </a:p>
          <a:p>
            <a:r>
              <a:rPr lang="en-US" b="1" dirty="0"/>
              <a:t>1. </a:t>
            </a:r>
            <a:r>
              <a:rPr lang="vi-VN" b="1" dirty="0"/>
              <a:t>Exhaustive Search – (Tìm kiếm toàn diện)</a:t>
            </a:r>
          </a:p>
          <a:p>
            <a:r>
              <a:rPr lang="vi-VN" b="1" dirty="0"/>
              <a:t>Đặc điểm:</a:t>
            </a:r>
          </a:p>
          <a:p>
            <a:pPr>
              <a:buFont typeface="Arial" panose="020B0604020202020204" pitchFamily="34" charset="0"/>
              <a:buChar char="•"/>
            </a:pPr>
            <a:r>
              <a:rPr lang="vi-VN" b="1" dirty="0"/>
              <a:t>Cost-based</a:t>
            </a:r>
            <a:r>
              <a:rPr lang="vi-VN" dirty="0"/>
              <a:t>: dựa trên mô hình chi phí để </a:t>
            </a:r>
            <a:r>
              <a:rPr lang="vi-VN" b="1" dirty="0"/>
              <a:t>đánh giá nhiều kế hoạch truy vấn khác nhau</a:t>
            </a:r>
            <a:r>
              <a:rPr lang="vi-VN" dirty="0"/>
              <a:t>.</a:t>
            </a:r>
          </a:p>
          <a:p>
            <a:pPr>
              <a:buFont typeface="Arial" panose="020B0604020202020204" pitchFamily="34" charset="0"/>
              <a:buChar char="•"/>
            </a:pPr>
            <a:r>
              <a:rPr lang="vi-VN" b="1" dirty="0"/>
              <a:t>Optimal</a:t>
            </a:r>
            <a:r>
              <a:rPr lang="vi-VN" dirty="0"/>
              <a:t>: về lý thuyết, chọn kế hoạch có chi phí thấp nhất.</a:t>
            </a:r>
          </a:p>
          <a:p>
            <a:pPr>
              <a:buFont typeface="Arial" panose="020B0604020202020204" pitchFamily="34" charset="0"/>
              <a:buChar char="•"/>
            </a:pPr>
            <a:r>
              <a:rPr lang="vi-VN" b="1" dirty="0"/>
              <a:t>Combinatorial complexity</a:t>
            </a:r>
            <a:r>
              <a:rPr lang="vi-VN" dirty="0"/>
              <a:t>: Số lượng kế hoạch tăng </a:t>
            </a:r>
            <a:r>
              <a:rPr lang="vi-VN" b="1" dirty="0"/>
              <a:t>rất nhanh theo số lượng bảng (relations)</a:t>
            </a:r>
            <a:r>
              <a:rPr lang="vi-VN" dirty="0"/>
              <a:t> → tổ hợp rất lớn → </a:t>
            </a:r>
            <a:r>
              <a:rPr lang="vi-VN" b="1" dirty="0"/>
              <a:t>tốn thời gian</a:t>
            </a:r>
            <a:r>
              <a:rPr lang="vi-VN" dirty="0"/>
              <a:t>.</a:t>
            </a:r>
          </a:p>
          <a:p>
            <a:r>
              <a:rPr lang="vi-VN" b="1" dirty="0"/>
              <a:t>Ví dụ:</a:t>
            </a:r>
          </a:p>
          <a:p>
            <a:pPr>
              <a:buFont typeface="Arial" panose="020B0604020202020204" pitchFamily="34" charset="0"/>
              <a:buChar char="•"/>
            </a:pPr>
            <a:r>
              <a:rPr lang="vi-VN" dirty="0"/>
              <a:t>Với 4 bảng A, B, C, D → có hàng trăm cách join khác nhau (AB rồi CD, hay AC rồi BD, v.v.).</a:t>
            </a:r>
          </a:p>
          <a:p>
            <a:pPr>
              <a:buFont typeface="Arial" panose="020B0604020202020204" pitchFamily="34" charset="0"/>
              <a:buChar char="•"/>
            </a:pPr>
            <a:r>
              <a:rPr lang="vi-VN" dirty="0"/>
              <a:t>Exhaustive search sẽ </a:t>
            </a:r>
            <a:r>
              <a:rPr lang="vi-VN" b="1" dirty="0"/>
              <a:t>thử tất cả</a:t>
            </a:r>
            <a:r>
              <a:rPr lang="vi-VN" dirty="0"/>
              <a:t>, tính chi phí từng cách, và chọn cách rẻ nhất.</a:t>
            </a:r>
          </a:p>
          <a:p>
            <a:r>
              <a:rPr lang="vi-VN" b="1" dirty="0"/>
              <a:t>Hạn chế:</a:t>
            </a:r>
          </a:p>
          <a:p>
            <a:pPr>
              <a:buFont typeface="Arial" panose="020B0604020202020204" pitchFamily="34" charset="0"/>
              <a:buChar char="•"/>
            </a:pPr>
            <a:r>
              <a:rPr lang="vi-VN" b="1" dirty="0"/>
              <a:t>Chậm với truy vấn lớn</a:t>
            </a:r>
            <a:r>
              <a:rPr lang="vi-VN" dirty="0"/>
              <a:t> (nhiều bảng).</a:t>
            </a:r>
          </a:p>
          <a:p>
            <a:pPr>
              <a:buFont typeface="Arial" panose="020B0604020202020204" pitchFamily="34" charset="0"/>
              <a:buChar char="•"/>
            </a:pPr>
            <a:r>
              <a:rPr lang="vi-VN" dirty="0"/>
              <a:t>Không thực tế cho hàng chục bảng.</a:t>
            </a:r>
          </a:p>
          <a:p>
            <a:endParaRPr lang="en-US" b="1" dirty="0"/>
          </a:p>
          <a:p>
            <a:r>
              <a:rPr lang="en-US" b="1" dirty="0"/>
              <a:t>2. </a:t>
            </a:r>
            <a:r>
              <a:rPr lang="vi-VN" b="1" dirty="0"/>
              <a:t>Heuristics – (Chiến lược theo kinh nghiệm)</a:t>
            </a:r>
          </a:p>
          <a:p>
            <a:r>
              <a:rPr lang="vi-VN" b="1" dirty="0"/>
              <a:t>Đặc điểm:</a:t>
            </a:r>
          </a:p>
          <a:p>
            <a:pPr>
              <a:buFont typeface="Arial" panose="020B0604020202020204" pitchFamily="34" charset="0"/>
              <a:buChar char="•"/>
            </a:pPr>
            <a:r>
              <a:rPr lang="vi-VN" b="1" dirty="0"/>
              <a:t>Không tối ưu tuyệt đối</a:t>
            </a:r>
            <a:r>
              <a:rPr lang="vi-VN" dirty="0"/>
              <a:t>, nhưng nhanh hơn.</a:t>
            </a:r>
          </a:p>
          <a:p>
            <a:pPr>
              <a:buFont typeface="Arial" panose="020B0604020202020204" pitchFamily="34" charset="0"/>
              <a:buChar char="•"/>
            </a:pPr>
            <a:r>
              <a:rPr lang="vi-VN" dirty="0"/>
              <a:t>Dựa trên </a:t>
            </a:r>
            <a:r>
              <a:rPr lang="vi-VN" b="1" dirty="0"/>
              <a:t>các quy tắc/kinh nghiệm</a:t>
            </a:r>
            <a:r>
              <a:rPr lang="vi-VN" dirty="0"/>
              <a:t> để sinh kế hoạch tốt (dù có thể không phải tốt nhất).</a:t>
            </a:r>
          </a:p>
          <a:p>
            <a:r>
              <a:rPr lang="vi-VN" b="1" dirty="0"/>
              <a:t>Các kỹ thuật phổ biến:</a:t>
            </a:r>
          </a:p>
          <a:p>
            <a:pPr>
              <a:buFont typeface="+mj-lt"/>
              <a:buNone/>
            </a:pPr>
            <a:r>
              <a:rPr lang="en-US" b="1" dirty="0"/>
              <a:t>a) </a:t>
            </a:r>
            <a:r>
              <a:rPr lang="vi-VN" b="1" dirty="0"/>
              <a:t>Regroup common sub-expressions</a:t>
            </a:r>
            <a:r>
              <a:rPr lang="vi-VN" dirty="0"/>
              <a:t>:</a:t>
            </a:r>
          </a:p>
          <a:p>
            <a:pPr marL="457200" lvl="1" indent="0">
              <a:buFont typeface="+mj-lt"/>
              <a:buNone/>
            </a:pPr>
            <a:r>
              <a:rPr lang="vi-VN" dirty="0"/>
              <a:t>Nếu cùng một phép toán lặp lại → thực hiện một lần rồi tái sử dụng.</a:t>
            </a:r>
          </a:p>
          <a:p>
            <a:pPr>
              <a:buFont typeface="+mj-lt"/>
              <a:buNone/>
            </a:pPr>
            <a:r>
              <a:rPr lang="en-US" b="1" dirty="0"/>
              <a:t>b)</a:t>
            </a:r>
            <a:r>
              <a:rPr lang="en-US" dirty="0"/>
              <a:t> </a:t>
            </a:r>
            <a:r>
              <a:rPr lang="vi-VN" b="1" dirty="0"/>
              <a:t>Perform selection, projection first</a:t>
            </a:r>
            <a:r>
              <a:rPr lang="vi-VN" dirty="0"/>
              <a:t>:</a:t>
            </a:r>
          </a:p>
          <a:p>
            <a:pPr marL="457200" lvl="1" indent="0">
              <a:buFont typeface="+mj-lt"/>
              <a:buNone/>
            </a:pPr>
            <a:r>
              <a:rPr lang="vi-VN" dirty="0"/>
              <a:t>Lọc (WHERE), chọn cột (SELECT) càng sớm càng tốt → giảm kích thước bảng trung gian.</a:t>
            </a:r>
          </a:p>
          <a:p>
            <a:pPr>
              <a:buFont typeface="+mj-lt"/>
              <a:buNone/>
            </a:pPr>
            <a:r>
              <a:rPr lang="en-US" b="1" dirty="0"/>
              <a:t>c) </a:t>
            </a:r>
            <a:r>
              <a:rPr lang="vi-VN" b="1" dirty="0"/>
              <a:t>Replace join by semijoins</a:t>
            </a:r>
            <a:r>
              <a:rPr lang="vi-VN" dirty="0"/>
              <a:t>:</a:t>
            </a:r>
          </a:p>
          <a:p>
            <a:pPr marL="457200" lvl="1" indent="0">
              <a:buFont typeface="+mj-lt"/>
              <a:buNone/>
            </a:pPr>
            <a:r>
              <a:rPr lang="vi-VN" dirty="0"/>
              <a:t>Với các truy vấn phân tán, dùng </a:t>
            </a:r>
            <a:r>
              <a:rPr lang="vi-VN" b="1" dirty="0"/>
              <a:t>semijoin</a:t>
            </a:r>
            <a:r>
              <a:rPr lang="vi-VN" dirty="0"/>
              <a:t> để </a:t>
            </a:r>
            <a:r>
              <a:rPr lang="vi-VN" b="1" dirty="0"/>
              <a:t>truyền ít dữ liệu hơn</a:t>
            </a:r>
            <a:r>
              <a:rPr lang="vi-VN" dirty="0"/>
              <a:t> giữa các site.</a:t>
            </a:r>
          </a:p>
          <a:p>
            <a:pPr>
              <a:buFont typeface="+mj-lt"/>
              <a:buNone/>
            </a:pPr>
            <a:r>
              <a:rPr lang="en-US" b="1" dirty="0"/>
              <a:t>d) </a:t>
            </a:r>
            <a:r>
              <a:rPr lang="vi-VN" b="1" dirty="0"/>
              <a:t>Reorder operations</a:t>
            </a:r>
            <a:r>
              <a:rPr lang="vi-VN" dirty="0"/>
              <a:t>:</a:t>
            </a:r>
          </a:p>
          <a:p>
            <a:pPr marL="457200" lvl="1" indent="0">
              <a:buFont typeface="+mj-lt"/>
              <a:buNone/>
            </a:pPr>
            <a:r>
              <a:rPr lang="vi-VN" dirty="0"/>
              <a:t>Sắp xếp lại thứ tự thực hiện phép toán để giảm kích thước trung gian → giảm chi phí.</a:t>
            </a:r>
          </a:p>
          <a:p>
            <a:pPr>
              <a:buFont typeface="+mj-lt"/>
              <a:buNone/>
            </a:pPr>
            <a:r>
              <a:rPr lang="en-US" b="1" dirty="0"/>
              <a:t>e)</a:t>
            </a:r>
            <a:r>
              <a:rPr lang="en-US" dirty="0"/>
              <a:t> </a:t>
            </a:r>
            <a:r>
              <a:rPr lang="vi-VN" b="1" dirty="0"/>
              <a:t>Optimize individual operations</a:t>
            </a:r>
            <a:r>
              <a:rPr lang="vi-VN" dirty="0"/>
              <a:t>:</a:t>
            </a:r>
          </a:p>
          <a:p>
            <a:pPr marL="457200" lvl="1" indent="0">
              <a:buFont typeface="+mj-lt"/>
              <a:buNone/>
            </a:pPr>
            <a:r>
              <a:rPr lang="vi-VN" dirty="0"/>
              <a:t>Tối ưu từng phép toán riêng (ví dụ: chọn thuật toán join phù hợp như hash join, merge join).</a:t>
            </a:r>
          </a:p>
          <a:p>
            <a:endParaRPr lang="en-US" b="1" dirty="0"/>
          </a:p>
          <a:p>
            <a:r>
              <a:rPr lang="en-US" b="1" dirty="0"/>
              <a:t>3. </a:t>
            </a:r>
            <a:r>
              <a:rPr lang="vi-VN" b="1" dirty="0"/>
              <a:t>Ví dụ:</a:t>
            </a:r>
          </a:p>
          <a:p>
            <a:pPr rtl="0">
              <a:buFont typeface="Arial" panose="020B0604020202020204" pitchFamily="34" charset="0"/>
              <a:buNone/>
            </a:pPr>
            <a:endParaRPr lang="en-US" b="1" dirty="0"/>
          </a:p>
          <a:p>
            <a:pPr rtl="0">
              <a:buFont typeface="Arial" panose="020B0604020202020204" pitchFamily="34" charset="0"/>
              <a:buNone/>
            </a:pPr>
            <a:r>
              <a:rPr lang="vi-VN" b="1" dirty="0"/>
              <a:t>SELECT</a:t>
            </a:r>
            <a:r>
              <a:rPr lang="vi-VN" dirty="0"/>
              <a:t> name </a:t>
            </a:r>
            <a:r>
              <a:rPr lang="vi-VN" b="1" dirty="0"/>
              <a:t>FROM</a:t>
            </a:r>
            <a:r>
              <a:rPr lang="vi-VN" dirty="0"/>
              <a:t> Students, Courses </a:t>
            </a:r>
            <a:endParaRPr lang="en-US" dirty="0"/>
          </a:p>
          <a:p>
            <a:pPr rtl="0">
              <a:buFont typeface="Arial" panose="020B0604020202020204" pitchFamily="34" charset="0"/>
              <a:buNone/>
            </a:pPr>
            <a:r>
              <a:rPr lang="vi-VN" b="1" dirty="0"/>
              <a:t>WHERE</a:t>
            </a:r>
            <a:r>
              <a:rPr lang="vi-VN" dirty="0"/>
              <a:t> Students.dept = 'CS' </a:t>
            </a:r>
            <a:r>
              <a:rPr lang="vi-VN" b="1" dirty="0"/>
              <a:t>AND</a:t>
            </a:r>
            <a:r>
              <a:rPr lang="vi-VN" dirty="0"/>
              <a:t> Students.course_id = Courses.id; </a:t>
            </a:r>
            <a:endParaRPr lang="en-US" dirty="0"/>
          </a:p>
          <a:p>
            <a:pPr rtl="0">
              <a:buFont typeface="Arial" panose="020B0604020202020204" pitchFamily="34" charset="0"/>
              <a:buNone/>
            </a:pPr>
            <a:endParaRPr lang="vi-VN" dirty="0"/>
          </a:p>
          <a:p>
            <a:pPr>
              <a:buFont typeface="Arial" panose="020B0604020202020204" pitchFamily="34" charset="0"/>
              <a:buChar char="•"/>
            </a:pPr>
            <a:r>
              <a:rPr lang="vi-VN" dirty="0"/>
              <a:t>→ </a:t>
            </a:r>
            <a:r>
              <a:rPr lang="vi-VN" b="1" dirty="0"/>
              <a:t>Heuristic</a:t>
            </a:r>
            <a:r>
              <a:rPr lang="vi-VN" dirty="0"/>
              <a:t> sẽ:</a:t>
            </a:r>
          </a:p>
          <a:p>
            <a:pPr marL="742950" lvl="1" indent="-285750">
              <a:buFont typeface="Arial" panose="020B0604020202020204" pitchFamily="34" charset="0"/>
              <a:buChar char="•"/>
            </a:pPr>
            <a:r>
              <a:rPr lang="vi-VN" dirty="0"/>
              <a:t>Lọc Students.dept = 'CS' trước.</a:t>
            </a:r>
          </a:p>
          <a:p>
            <a:pPr marL="742950" lvl="1" indent="-285750">
              <a:buFont typeface="Arial" panose="020B0604020202020204" pitchFamily="34" charset="0"/>
              <a:buChar char="•"/>
            </a:pPr>
            <a:r>
              <a:rPr lang="vi-VN" dirty="0"/>
              <a:t>Rồi mới join với Courses.</a:t>
            </a:r>
          </a:p>
          <a:p>
            <a:endParaRPr lang="en-US" b="1" dirty="0"/>
          </a:p>
          <a:p>
            <a:r>
              <a:rPr lang="en-US" b="1" dirty="0"/>
              <a:t>4. </a:t>
            </a:r>
            <a:r>
              <a:rPr lang="vi-VN" b="1" dirty="0"/>
              <a:t>Kết luận:</a:t>
            </a:r>
          </a:p>
          <a:p>
            <a:r>
              <a:rPr lang="vi-VN" dirty="0"/>
              <a:t>Exhaustive Search</a:t>
            </a:r>
            <a:r>
              <a:rPr lang="en-US" dirty="0"/>
              <a:t>	</a:t>
            </a:r>
            <a:r>
              <a:rPr lang="vi-VN" dirty="0"/>
              <a:t>Heuristics</a:t>
            </a:r>
            <a:endParaRPr lang="en-US" dirty="0"/>
          </a:p>
          <a:p>
            <a:r>
              <a:rPr lang="vi-VN" dirty="0"/>
              <a:t>Tìm kế hoạch tốt nhất</a:t>
            </a:r>
            <a:r>
              <a:rPr lang="en-US" dirty="0"/>
              <a:t>	</a:t>
            </a:r>
            <a:r>
              <a:rPr lang="vi-VN" dirty="0"/>
              <a:t>Tìm kế hoạch "tốt đủ“</a:t>
            </a:r>
            <a:endParaRPr lang="en-US" dirty="0"/>
          </a:p>
          <a:p>
            <a:r>
              <a:rPr lang="vi-VN" dirty="0"/>
              <a:t>Dựa vào chi phí</a:t>
            </a:r>
            <a:r>
              <a:rPr lang="en-US" dirty="0"/>
              <a:t>	</a:t>
            </a:r>
            <a:r>
              <a:rPr lang="vi-VN" dirty="0"/>
              <a:t>Dựa vào kinh nghiệm</a:t>
            </a:r>
            <a:endParaRPr lang="en-US" dirty="0"/>
          </a:p>
          <a:p>
            <a:r>
              <a:rPr lang="vi-VN" dirty="0"/>
              <a:t>Chậm khi nhiều bảng</a:t>
            </a:r>
            <a:r>
              <a:rPr lang="en-US" dirty="0"/>
              <a:t>	</a:t>
            </a:r>
            <a:r>
              <a:rPr lang="vi-VN" dirty="0"/>
              <a:t>Nhanh hơn, dễ mở rộng</a:t>
            </a:r>
            <a:endParaRPr lang="en-US" dirty="0"/>
          </a:p>
          <a:p>
            <a:r>
              <a:rPr lang="vi-VN" dirty="0"/>
              <a:t>Không luôn khả thi</a:t>
            </a:r>
            <a:r>
              <a:rPr lang="en-US" dirty="0"/>
              <a:t>	</a:t>
            </a:r>
            <a:r>
              <a:rPr lang="vi-VN" dirty="0"/>
              <a:t>Thường dùng trong thực tế</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11</a:t>
            </a:fld>
            <a:endParaRPr lang="en-US"/>
          </a:p>
        </p:txBody>
      </p:sp>
    </p:spTree>
    <p:extLst>
      <p:ext uri="{BB962C8B-B14F-4D97-AF65-F5344CB8AC3E}">
        <p14:creationId xmlns:p14="http://schemas.microsoft.com/office/powerpoint/2010/main" val="141791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55000" lnSpcReduction="20000"/>
          </a:bodyPr>
          <a:lstStyle/>
          <a:p>
            <a:r>
              <a:rPr lang="vi-VN" b="1" dirty="0"/>
              <a:t>"Optimization Granularity"</a:t>
            </a:r>
            <a:r>
              <a:rPr lang="vi-VN" dirty="0"/>
              <a:t> nói về </a:t>
            </a:r>
            <a:r>
              <a:rPr lang="vi-VN" b="1" dirty="0"/>
              <a:t>mức độ tối ưu hóa truy vấn</a:t>
            </a:r>
            <a:r>
              <a:rPr lang="vi-VN" dirty="0"/>
              <a:t> – tức là </a:t>
            </a:r>
            <a:r>
              <a:rPr lang="vi-VN" b="1" dirty="0"/>
              <a:t>tối ưu từng truy vấn riêng lẻ</a:t>
            </a:r>
            <a:r>
              <a:rPr lang="vi-VN" dirty="0"/>
              <a:t> hay </a:t>
            </a:r>
            <a:r>
              <a:rPr lang="vi-VN" b="1" dirty="0"/>
              <a:t>tối ưu nhiều truy vấn cùng lúc</a:t>
            </a:r>
            <a:r>
              <a:rPr lang="vi-VN" dirty="0"/>
              <a:t>.</a:t>
            </a:r>
          </a:p>
          <a:p>
            <a:endParaRPr lang="en-US" b="1" dirty="0"/>
          </a:p>
          <a:p>
            <a:r>
              <a:rPr lang="en-US" b="1" dirty="0"/>
              <a:t>1. </a:t>
            </a:r>
            <a:r>
              <a:rPr lang="vi-VN" b="1" dirty="0"/>
              <a:t>Single query at a time – Tối ưu từng truy vấn một</a:t>
            </a:r>
          </a:p>
          <a:p>
            <a:r>
              <a:rPr lang="en-US" b="1" dirty="0"/>
              <a:t>- </a:t>
            </a:r>
            <a:r>
              <a:rPr lang="vi-VN" b="1" dirty="0"/>
              <a:t>Đặc điểm:</a:t>
            </a:r>
          </a:p>
          <a:p>
            <a:pPr>
              <a:buFont typeface="Arial" panose="020B0604020202020204" pitchFamily="34" charset="0"/>
              <a:buChar char="•"/>
            </a:pPr>
            <a:r>
              <a:rPr lang="vi-VN" dirty="0"/>
              <a:t>Hệ thống tối ưu </a:t>
            </a:r>
            <a:r>
              <a:rPr lang="vi-VN" b="1" dirty="0"/>
              <a:t>mỗi truy vấn SQL riêng biệt</a:t>
            </a:r>
            <a:r>
              <a:rPr lang="vi-VN" dirty="0"/>
              <a:t>, không quan tâm đến các truy vấn khác.</a:t>
            </a:r>
          </a:p>
          <a:p>
            <a:pPr>
              <a:buFont typeface="Arial" panose="020B0604020202020204" pitchFamily="34" charset="0"/>
              <a:buChar char="•"/>
            </a:pPr>
            <a:r>
              <a:rPr lang="vi-VN" dirty="0"/>
              <a:t>Đây là cách phổ biến nhất trong hầu hết các DBMS hiện nay.</a:t>
            </a:r>
          </a:p>
          <a:p>
            <a:r>
              <a:rPr lang="en-US" b="1" dirty="0"/>
              <a:t>- </a:t>
            </a:r>
            <a:r>
              <a:rPr lang="vi-VN" b="1" dirty="0"/>
              <a:t>Hạn chế:</a:t>
            </a:r>
          </a:p>
          <a:p>
            <a:pPr>
              <a:buFont typeface="Arial" panose="020B0604020202020204" pitchFamily="34" charset="0"/>
              <a:buChar char="•"/>
            </a:pPr>
            <a:r>
              <a:rPr lang="vi-VN" b="1" dirty="0"/>
              <a:t>Không tận dụng được kết quả trung gian chung</a:t>
            </a:r>
            <a:r>
              <a:rPr lang="vi-VN" dirty="0"/>
              <a:t> (common sub-results) nếu nhiều truy vấn có phần giống nhau.</a:t>
            </a:r>
          </a:p>
          <a:p>
            <a:pPr>
              <a:buFont typeface="Arial" panose="020B0604020202020204" pitchFamily="34" charset="0"/>
              <a:buChar char="•"/>
            </a:pPr>
            <a:r>
              <a:rPr lang="vi-VN" dirty="0"/>
              <a:t>Có thể </a:t>
            </a:r>
            <a:r>
              <a:rPr lang="vi-VN" b="1" dirty="0"/>
              <a:t>tốn tài nguyên</a:t>
            </a:r>
            <a:r>
              <a:rPr lang="vi-VN" dirty="0"/>
              <a:t> khi xử lý nhiều truy vấn tương tự nhau.</a:t>
            </a:r>
          </a:p>
          <a:p>
            <a:r>
              <a:rPr lang="en-US" b="1" dirty="0"/>
              <a:t>- </a:t>
            </a:r>
            <a:r>
              <a:rPr lang="vi-VN" b="1" dirty="0"/>
              <a:t>Ví dụ:</a:t>
            </a:r>
          </a:p>
          <a:p>
            <a:pPr rtl="0"/>
            <a:r>
              <a:rPr lang="vi-VN" dirty="0"/>
              <a:t>-- Truy vấn 1 </a:t>
            </a:r>
            <a:endParaRPr lang="en-US" dirty="0"/>
          </a:p>
          <a:p>
            <a:pPr rtl="0"/>
            <a:r>
              <a:rPr lang="vi-VN" b="1" dirty="0"/>
              <a:t>SELECT</a:t>
            </a:r>
            <a:r>
              <a:rPr lang="vi-VN" dirty="0"/>
              <a:t> </a:t>
            </a:r>
            <a:r>
              <a:rPr lang="vi-VN" b="1" dirty="0"/>
              <a:t>* FROM</a:t>
            </a:r>
            <a:r>
              <a:rPr lang="vi-VN" dirty="0"/>
              <a:t> Orders </a:t>
            </a:r>
            <a:r>
              <a:rPr lang="vi-VN" b="1" dirty="0"/>
              <a:t>WHERE</a:t>
            </a:r>
            <a:r>
              <a:rPr lang="vi-VN" dirty="0"/>
              <a:t> customer_id = 100;</a:t>
            </a:r>
            <a:endParaRPr lang="en-US" dirty="0"/>
          </a:p>
          <a:p>
            <a:pPr rtl="0"/>
            <a:r>
              <a:rPr lang="vi-VN" dirty="0"/>
              <a:t>-- Truy vấn 2 </a:t>
            </a:r>
            <a:endParaRPr lang="en-US" dirty="0"/>
          </a:p>
          <a:p>
            <a:pPr rtl="0"/>
            <a:r>
              <a:rPr lang="vi-VN" b="1" dirty="0"/>
              <a:t>SELECT * FROM</a:t>
            </a:r>
            <a:r>
              <a:rPr lang="vi-VN" dirty="0"/>
              <a:t> Orders </a:t>
            </a:r>
            <a:r>
              <a:rPr lang="vi-VN" b="1" dirty="0"/>
              <a:t>WHERE</a:t>
            </a:r>
            <a:r>
              <a:rPr lang="vi-VN" dirty="0"/>
              <a:t> customer_id = 100 AND amount &gt; 500; </a:t>
            </a:r>
          </a:p>
          <a:p>
            <a:r>
              <a:rPr lang="vi-VN" dirty="0"/>
              <a:t>=&gt; Nếu hệ thống tối ưu riêng từng truy vấn, nó </a:t>
            </a:r>
            <a:r>
              <a:rPr lang="vi-VN" b="1" dirty="0"/>
              <a:t>không biết</a:t>
            </a:r>
            <a:r>
              <a:rPr lang="vi-VN" dirty="0"/>
              <a:t> rằng truy vấn 2 có thể dùng lại dữ liệu từ truy vấn 1.</a:t>
            </a:r>
          </a:p>
          <a:p>
            <a:endParaRPr lang="en-US" b="1" dirty="0"/>
          </a:p>
          <a:p>
            <a:r>
              <a:rPr lang="en-US" b="1" dirty="0"/>
              <a:t>2. </a:t>
            </a:r>
            <a:r>
              <a:rPr lang="vi-VN" b="1" dirty="0"/>
              <a:t>Multiple queries at a time – Tối ưu nhiều truy vấn cùng lúc</a:t>
            </a:r>
          </a:p>
          <a:p>
            <a:r>
              <a:rPr lang="en-US" b="1" dirty="0"/>
              <a:t>- </a:t>
            </a:r>
            <a:r>
              <a:rPr lang="vi-VN" b="1" dirty="0"/>
              <a:t>Đặc điểm:</a:t>
            </a:r>
          </a:p>
          <a:p>
            <a:pPr>
              <a:buFont typeface="Arial" panose="020B0604020202020204" pitchFamily="34" charset="0"/>
              <a:buChar char="•"/>
            </a:pPr>
            <a:r>
              <a:rPr lang="vi-VN" dirty="0"/>
              <a:t>Tối ưu </a:t>
            </a:r>
            <a:r>
              <a:rPr lang="vi-VN" b="1" dirty="0"/>
              <a:t>nhiều truy vấn đồng thời</a:t>
            </a:r>
            <a:r>
              <a:rPr lang="vi-VN" dirty="0"/>
              <a:t> → có thể </a:t>
            </a:r>
            <a:r>
              <a:rPr lang="vi-VN" b="1" dirty="0"/>
              <a:t>chia sẻ kết quả trung gian</a:t>
            </a:r>
            <a:r>
              <a:rPr lang="vi-VN" dirty="0"/>
              <a:t>.</a:t>
            </a:r>
          </a:p>
          <a:p>
            <a:pPr>
              <a:buFont typeface="Arial" panose="020B0604020202020204" pitchFamily="34" charset="0"/>
              <a:buChar char="•"/>
            </a:pPr>
            <a:r>
              <a:rPr lang="vi-VN" dirty="0"/>
              <a:t>Hữu ích đặc biệt khi có </a:t>
            </a:r>
            <a:r>
              <a:rPr lang="vi-VN" b="1" dirty="0"/>
              <a:t>nhiều truy vấn tương tự nhau</a:t>
            </a:r>
            <a:r>
              <a:rPr lang="vi-VN" dirty="0"/>
              <a:t> (ví dụ: trong hệ thống báo cáo, dashboard, data warehouse...).</a:t>
            </a:r>
          </a:p>
          <a:p>
            <a:r>
              <a:rPr lang="en-US" b="1" dirty="0"/>
              <a:t>- </a:t>
            </a:r>
            <a:r>
              <a:rPr lang="vi-VN" b="1" dirty="0"/>
              <a:t>Lợi ích:</a:t>
            </a:r>
          </a:p>
          <a:p>
            <a:pPr>
              <a:buFont typeface="Arial" panose="020B0604020202020204" pitchFamily="34" charset="0"/>
              <a:buChar char="•"/>
            </a:pPr>
            <a:r>
              <a:rPr lang="vi-VN" b="1" dirty="0"/>
              <a:t>Hiệu quả hơn</a:t>
            </a:r>
            <a:r>
              <a:rPr lang="vi-VN" dirty="0"/>
              <a:t>: giảm số lần đọc đĩa, tái sử dụng kết quả.</a:t>
            </a:r>
          </a:p>
          <a:p>
            <a:pPr>
              <a:buFont typeface="Arial" panose="020B0604020202020204" pitchFamily="34" charset="0"/>
              <a:buChar char="•"/>
            </a:pPr>
            <a:r>
              <a:rPr lang="vi-VN" dirty="0"/>
              <a:t>Giảm trùng lặp xử lý, tiết kiệm tài nguyên.</a:t>
            </a:r>
          </a:p>
          <a:p>
            <a:r>
              <a:rPr lang="en-US" b="1" dirty="0"/>
              <a:t>-</a:t>
            </a:r>
            <a:r>
              <a:rPr lang="vi-VN" b="1" dirty="0"/>
              <a:t> Thách thức:</a:t>
            </a:r>
          </a:p>
          <a:p>
            <a:pPr>
              <a:buFont typeface="Arial" panose="020B0604020202020204" pitchFamily="34" charset="0"/>
              <a:buChar char="•"/>
            </a:pPr>
            <a:r>
              <a:rPr lang="vi-VN" b="1" dirty="0"/>
              <a:t>Không gian quyết định lớn hơn</a:t>
            </a:r>
            <a:r>
              <a:rPr lang="vi-VN" dirty="0"/>
              <a:t>: nhiều khả năng lựa chọn hơn → quá trình tối ưu phức tạp hơn.</a:t>
            </a:r>
          </a:p>
          <a:p>
            <a:pPr>
              <a:buFont typeface="Arial" panose="020B0604020202020204" pitchFamily="34" charset="0"/>
              <a:buChar char="•"/>
            </a:pPr>
            <a:r>
              <a:rPr lang="vi-VN" dirty="0"/>
              <a:t>Cần thêm logic để </a:t>
            </a:r>
            <a:r>
              <a:rPr lang="vi-VN" b="1" dirty="0"/>
              <a:t>nhận biết các phần giống nhau giữa truy vấn</a:t>
            </a:r>
            <a:r>
              <a:rPr lang="vi-VN" dirty="0"/>
              <a:t>.</a:t>
            </a:r>
          </a:p>
          <a:p>
            <a:r>
              <a:rPr lang="en-US" b="1" dirty="0"/>
              <a:t>- </a:t>
            </a:r>
            <a:r>
              <a:rPr lang="vi-VN" b="1" dirty="0"/>
              <a:t>Ví dụ:</a:t>
            </a:r>
          </a:p>
          <a:p>
            <a:pPr>
              <a:buFont typeface="Arial" panose="020B0604020202020204" pitchFamily="34" charset="0"/>
              <a:buChar char="•"/>
            </a:pPr>
            <a:r>
              <a:rPr lang="vi-VN" dirty="0"/>
              <a:t>Trong hệ thống báo cáo có 100 truy vấn mỗi giờ, nhiều truy vấn cùng </a:t>
            </a:r>
            <a:r>
              <a:rPr lang="vi-VN" b="1" dirty="0"/>
              <a:t>truy cập bảng Sales</a:t>
            </a:r>
            <a:r>
              <a:rPr lang="vi-VN" dirty="0"/>
              <a:t> → hệ thống có thể xử lý phần </a:t>
            </a:r>
            <a:r>
              <a:rPr lang="vi-VN" b="1" dirty="0"/>
              <a:t>FROM</a:t>
            </a:r>
            <a:r>
              <a:rPr lang="vi-VN" dirty="0"/>
              <a:t> Sales </a:t>
            </a:r>
            <a:r>
              <a:rPr lang="vi-VN" b="1" dirty="0"/>
              <a:t>WHERE</a:t>
            </a:r>
            <a:r>
              <a:rPr lang="vi-VN" dirty="0"/>
              <a:t> year = 2024 một lần rồi chia cho nhiều truy vấn khác nhau.</a:t>
            </a:r>
          </a:p>
          <a:p>
            <a:endParaRPr lang="en-US" b="1" dirty="0"/>
          </a:p>
          <a:p>
            <a:r>
              <a:rPr lang="en-US" b="1" dirty="0"/>
              <a:t>3. </a:t>
            </a:r>
            <a:r>
              <a:rPr lang="vi-VN" b="1" dirty="0"/>
              <a:t>Tổng kết bảng so sánh:</a:t>
            </a:r>
          </a:p>
          <a:p>
            <a:r>
              <a:rPr lang="vi-VN" dirty="0"/>
              <a:t>Tiêu chí</a:t>
            </a:r>
            <a:r>
              <a:rPr lang="en-US" dirty="0"/>
              <a:t>		</a:t>
            </a:r>
            <a:r>
              <a:rPr lang="vi-VN" dirty="0"/>
              <a:t>Single Query</a:t>
            </a:r>
            <a:r>
              <a:rPr lang="en-US" dirty="0"/>
              <a:t>			</a:t>
            </a:r>
            <a:r>
              <a:rPr lang="vi-VN" dirty="0"/>
              <a:t>Multiple Queries</a:t>
            </a:r>
            <a:endParaRPr lang="en-US" dirty="0"/>
          </a:p>
          <a:p>
            <a:r>
              <a:rPr lang="vi-VN" dirty="0"/>
              <a:t>Phạm vi</a:t>
            </a:r>
            <a:r>
              <a:rPr lang="en-US" dirty="0"/>
              <a:t>		</a:t>
            </a:r>
            <a:r>
              <a:rPr lang="vi-VN" dirty="0"/>
              <a:t>Từng truy vấn riêng</a:t>
            </a:r>
            <a:r>
              <a:rPr lang="en-US" dirty="0"/>
              <a:t>		</a:t>
            </a:r>
            <a:r>
              <a:rPr lang="vi-VN" dirty="0"/>
              <a:t>Nhiều truy vấn đồng thời</a:t>
            </a:r>
            <a:endParaRPr lang="en-US" dirty="0"/>
          </a:p>
          <a:p>
            <a:r>
              <a:rPr lang="vi-VN" dirty="0"/>
              <a:t>Hiệu quả</a:t>
            </a:r>
            <a:r>
              <a:rPr lang="en-US" dirty="0"/>
              <a:t>		</a:t>
            </a:r>
            <a:r>
              <a:rPr lang="vi-VN" dirty="0"/>
              <a:t>Không chia sẻ kết quả trung gian</a:t>
            </a:r>
            <a:r>
              <a:rPr lang="en-US" dirty="0"/>
              <a:t>	</a:t>
            </a:r>
            <a:r>
              <a:rPr lang="vi-VN" dirty="0"/>
              <a:t>Có thể chia sẻ dữ liệu trung gian</a:t>
            </a:r>
            <a:endParaRPr lang="en-US" dirty="0"/>
          </a:p>
          <a:p>
            <a:r>
              <a:rPr lang="vi-VN" dirty="0"/>
              <a:t>Dễ thực hiện</a:t>
            </a:r>
            <a:r>
              <a:rPr lang="en-US" dirty="0"/>
              <a:t>		</a:t>
            </a:r>
            <a:r>
              <a:rPr lang="vi-VN" dirty="0"/>
              <a:t>Dễ hơn, đơn giản</a:t>
            </a:r>
            <a:r>
              <a:rPr lang="en-US" dirty="0"/>
              <a:t>		</a:t>
            </a:r>
            <a:r>
              <a:rPr lang="vi-VN" dirty="0"/>
              <a:t>Khó hơn, cần logic phức tạp hơn</a:t>
            </a:r>
            <a:endParaRPr lang="en-US" dirty="0"/>
          </a:p>
          <a:p>
            <a:r>
              <a:rPr lang="vi-VN" dirty="0"/>
              <a:t>Phù hợp</a:t>
            </a:r>
            <a:r>
              <a:rPr lang="en-US" dirty="0"/>
              <a:t>		</a:t>
            </a:r>
            <a:r>
              <a:rPr lang="vi-VN" dirty="0"/>
              <a:t>Hệ thống OLTP</a:t>
            </a:r>
            <a:r>
              <a:rPr lang="en-US" dirty="0"/>
              <a:t>		</a:t>
            </a:r>
            <a:r>
              <a:rPr lang="vi-VN" dirty="0"/>
              <a:t>Hệ thống OLAP, báo cáo, dashboard</a:t>
            </a:r>
            <a:endParaRPr lang="en-US" dirty="0"/>
          </a:p>
          <a:p>
            <a:r>
              <a:rPr lang="vi-VN" dirty="0"/>
              <a:t>Không gian quyết định</a:t>
            </a:r>
            <a:r>
              <a:rPr lang="en-US" dirty="0"/>
              <a:t>	</a:t>
            </a:r>
            <a:r>
              <a:rPr lang="vi-VN" dirty="0"/>
              <a:t>Nhỏ hơn</a:t>
            </a:r>
            <a:r>
              <a:rPr lang="en-US" dirty="0"/>
              <a:t>			</a:t>
            </a:r>
            <a:r>
              <a:rPr lang="vi-VN" dirty="0"/>
              <a:t>Rất lớn, khó tối ưu</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12</a:t>
            </a:fld>
            <a:endParaRPr lang="en-US"/>
          </a:p>
        </p:txBody>
      </p:sp>
    </p:spTree>
    <p:extLst>
      <p:ext uri="{BB962C8B-B14F-4D97-AF65-F5344CB8AC3E}">
        <p14:creationId xmlns:p14="http://schemas.microsoft.com/office/powerpoint/2010/main" val="1921855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7500" lnSpcReduction="20000"/>
          </a:bodyPr>
          <a:lstStyle/>
          <a:p>
            <a:r>
              <a:rPr lang="vi-VN" b="1" dirty="0"/>
              <a:t>"Optimization Timing"</a:t>
            </a:r>
            <a:r>
              <a:rPr lang="vi-VN" dirty="0"/>
              <a:t> mô tả </a:t>
            </a:r>
            <a:r>
              <a:rPr lang="vi-VN" b="1" dirty="0"/>
              <a:t>thời điểm</a:t>
            </a:r>
            <a:r>
              <a:rPr lang="vi-VN" dirty="0"/>
              <a:t> hệ quản trị cơ sở dữ liệu (DBMS) tiến hành tối ưu hóa truy vấn – </a:t>
            </a:r>
            <a:r>
              <a:rPr lang="vi-VN" i="1" dirty="0"/>
              <a:t>tức là khi nào hệ thống quyết định chọn kế hoạch thực thi tốt nhất</a:t>
            </a:r>
            <a:r>
              <a:rPr lang="vi-VN" dirty="0"/>
              <a:t>. Có 3 kiểu: </a:t>
            </a:r>
            <a:r>
              <a:rPr lang="vi-VN" b="1" dirty="0"/>
              <a:t>Static</a:t>
            </a:r>
            <a:r>
              <a:rPr lang="vi-VN" dirty="0"/>
              <a:t>, </a:t>
            </a:r>
            <a:r>
              <a:rPr lang="vi-VN" b="1" dirty="0"/>
              <a:t>Dynamic</a:t>
            </a:r>
            <a:r>
              <a:rPr lang="vi-VN" dirty="0"/>
              <a:t>, và </a:t>
            </a:r>
            <a:r>
              <a:rPr lang="vi-VN" b="1" dirty="0"/>
              <a:t>Hybrid</a:t>
            </a:r>
            <a:r>
              <a:rPr lang="vi-VN" dirty="0"/>
              <a:t>.</a:t>
            </a:r>
          </a:p>
          <a:p>
            <a:endParaRPr lang="en-US" b="1" dirty="0"/>
          </a:p>
          <a:p>
            <a:r>
              <a:rPr lang="vi-VN" b="1" dirty="0"/>
              <a:t>1. Static Optimization – Tối ưu hóa tĩnh</a:t>
            </a:r>
          </a:p>
          <a:p>
            <a:r>
              <a:rPr lang="en-US" b="1" dirty="0"/>
              <a:t>- </a:t>
            </a:r>
            <a:r>
              <a:rPr lang="vi-VN" b="1" dirty="0"/>
              <a:t>Khi nào?</a:t>
            </a:r>
            <a:br>
              <a:rPr lang="vi-VN" dirty="0"/>
            </a:br>
            <a:r>
              <a:rPr lang="en-US" dirty="0"/>
              <a:t>-&gt; </a:t>
            </a:r>
            <a:r>
              <a:rPr lang="vi-VN" dirty="0"/>
              <a:t>Tối ưu </a:t>
            </a:r>
            <a:r>
              <a:rPr lang="vi-VN" b="1" dirty="0"/>
              <a:t>trước khi truy vấn được thực thi</a:t>
            </a:r>
            <a:r>
              <a:rPr lang="vi-VN" dirty="0"/>
              <a:t>, tức là </a:t>
            </a:r>
            <a:r>
              <a:rPr lang="vi-VN" b="1" dirty="0"/>
              <a:t>trong giai đoạn biên dịch (compilation)</a:t>
            </a:r>
            <a:r>
              <a:rPr lang="vi-VN" dirty="0"/>
              <a:t>.</a:t>
            </a:r>
          </a:p>
          <a:p>
            <a:r>
              <a:rPr lang="en-US" dirty="0"/>
              <a:t>-</a:t>
            </a:r>
            <a:r>
              <a:rPr lang="vi-VN" dirty="0"/>
              <a:t> </a:t>
            </a:r>
            <a:r>
              <a:rPr lang="vi-VN" b="1" dirty="0"/>
              <a:t>Ưu điểm:</a:t>
            </a:r>
            <a:endParaRPr lang="vi-VN" dirty="0"/>
          </a:p>
          <a:p>
            <a:pPr>
              <a:buFont typeface="Arial" panose="020B0604020202020204" pitchFamily="34" charset="0"/>
              <a:buChar char="•"/>
            </a:pPr>
            <a:r>
              <a:rPr lang="vi-VN" dirty="0"/>
              <a:t>Cho phép </a:t>
            </a:r>
            <a:r>
              <a:rPr lang="vi-VN" b="1" dirty="0"/>
              <a:t>tái sử dụng kế hoạch thực thi</a:t>
            </a:r>
            <a:r>
              <a:rPr lang="vi-VN" dirty="0"/>
              <a:t> trong nhiều lần chạy truy vấn (reuse for repeated executions).</a:t>
            </a:r>
          </a:p>
          <a:p>
            <a:pPr>
              <a:buFont typeface="Arial" panose="020B0604020202020204" pitchFamily="34" charset="0"/>
              <a:buChar char="•"/>
            </a:pPr>
            <a:r>
              <a:rPr lang="vi-VN" dirty="0"/>
              <a:t>Hiệu quả trong môi trường có </a:t>
            </a:r>
            <a:r>
              <a:rPr lang="vi-VN" b="1" dirty="0"/>
              <a:t>truy vấn cố định, chạy nhiều lần</a:t>
            </a:r>
            <a:r>
              <a:rPr lang="vi-VN" dirty="0"/>
              <a:t> (như stored procedures, OLAP).</a:t>
            </a:r>
          </a:p>
          <a:p>
            <a:r>
              <a:rPr lang="en-US" dirty="0"/>
              <a:t>-</a:t>
            </a:r>
            <a:r>
              <a:rPr lang="vi-VN" dirty="0"/>
              <a:t> </a:t>
            </a:r>
            <a:r>
              <a:rPr lang="vi-VN" b="1" dirty="0"/>
              <a:t>Nhược điểm:</a:t>
            </a:r>
            <a:endParaRPr lang="vi-VN" dirty="0"/>
          </a:p>
          <a:p>
            <a:pPr>
              <a:buFont typeface="Arial" panose="020B0604020202020204" pitchFamily="34" charset="0"/>
              <a:buChar char="•"/>
            </a:pPr>
            <a:r>
              <a:rPr lang="vi-VN" dirty="0"/>
              <a:t>Dễ gặp lỗi ước lượng kích thước dữ liệu trung gian ⇒ </a:t>
            </a:r>
            <a:r>
              <a:rPr lang="vi-VN" b="1" dirty="0"/>
              <a:t>sai số lan truyền</a:t>
            </a:r>
            <a:r>
              <a:rPr lang="vi-VN" dirty="0"/>
              <a:t> (error propagation).</a:t>
            </a:r>
          </a:p>
          <a:p>
            <a:pPr>
              <a:buFont typeface="Arial" panose="020B0604020202020204" pitchFamily="34" charset="0"/>
              <a:buChar char="•"/>
            </a:pPr>
            <a:r>
              <a:rPr lang="vi-VN" dirty="0"/>
              <a:t>Vì dữ liệu thay đổi thường xuyên, ước lượng sai ⇒ chọn sai kế hoạch → hiệu năng kém.</a:t>
            </a:r>
          </a:p>
          <a:p>
            <a:r>
              <a:rPr lang="en-US" dirty="0"/>
              <a:t>-</a:t>
            </a:r>
            <a:r>
              <a:rPr lang="vi-VN" dirty="0"/>
              <a:t> Ví dụ:</a:t>
            </a:r>
          </a:p>
          <a:p>
            <a:pPr>
              <a:buFont typeface="Arial" panose="020B0604020202020204" pitchFamily="34" charset="0"/>
              <a:buChar char="•"/>
            </a:pPr>
            <a:r>
              <a:rPr lang="vi-VN" dirty="0"/>
              <a:t>Nếu DBMS ước lượng một phép </a:t>
            </a:r>
            <a:r>
              <a:rPr lang="vi-VN" b="1" dirty="0"/>
              <a:t>JOIN trả về 100 dòng</a:t>
            </a:r>
            <a:r>
              <a:rPr lang="vi-VN" dirty="0"/>
              <a:t>, nhưng thực tế có </a:t>
            </a:r>
            <a:r>
              <a:rPr lang="vi-VN" b="1" dirty="0"/>
              <a:t>1 triệu dòng</a:t>
            </a:r>
            <a:r>
              <a:rPr lang="vi-VN" dirty="0"/>
              <a:t> ⇒ kế hoạch thực thi sẽ trở nên không phù hợp.</a:t>
            </a:r>
          </a:p>
          <a:p>
            <a:endParaRPr lang="en-US" b="1" dirty="0"/>
          </a:p>
          <a:p>
            <a:r>
              <a:rPr lang="vi-VN" b="1" dirty="0"/>
              <a:t>2. Dynamic Optimization – Tối ưu hóa động</a:t>
            </a:r>
          </a:p>
          <a:p>
            <a:r>
              <a:rPr lang="en-US" dirty="0"/>
              <a:t>-</a:t>
            </a:r>
            <a:r>
              <a:rPr lang="vi-VN" dirty="0"/>
              <a:t> </a:t>
            </a:r>
            <a:r>
              <a:rPr lang="vi-VN" b="1" dirty="0"/>
              <a:t>Khi nào?</a:t>
            </a:r>
            <a:br>
              <a:rPr lang="vi-VN" dirty="0"/>
            </a:br>
            <a:r>
              <a:rPr lang="en-US" dirty="0"/>
              <a:t>-&gt;</a:t>
            </a:r>
            <a:r>
              <a:rPr lang="vi-VN" dirty="0"/>
              <a:t> Tối ưu </a:t>
            </a:r>
            <a:r>
              <a:rPr lang="vi-VN" b="1" dirty="0"/>
              <a:t>ngay trong lúc truy vấn đang chạy (run-time)</a:t>
            </a:r>
            <a:r>
              <a:rPr lang="vi-VN" dirty="0"/>
              <a:t>.</a:t>
            </a:r>
          </a:p>
          <a:p>
            <a:r>
              <a:rPr lang="en-US" dirty="0"/>
              <a:t>-</a:t>
            </a:r>
            <a:r>
              <a:rPr lang="vi-VN" dirty="0"/>
              <a:t> </a:t>
            </a:r>
            <a:r>
              <a:rPr lang="vi-VN" b="1" dirty="0"/>
              <a:t>Ưu điểm:</a:t>
            </a:r>
            <a:endParaRPr lang="vi-VN" dirty="0"/>
          </a:p>
          <a:p>
            <a:pPr>
              <a:buFont typeface="Arial" panose="020B0604020202020204" pitchFamily="34" charset="0"/>
              <a:buChar char="•"/>
            </a:pPr>
            <a:r>
              <a:rPr lang="vi-VN" dirty="0"/>
              <a:t>DBMS có thể sử dụng </a:t>
            </a:r>
            <a:r>
              <a:rPr lang="vi-VN" b="1" dirty="0"/>
              <a:t>dữ liệu thực tế tại thời điểm chạy</a:t>
            </a:r>
            <a:r>
              <a:rPr lang="vi-VN" dirty="0"/>
              <a:t> → biết chính xác kích thước kết quả trung gian.</a:t>
            </a:r>
          </a:p>
          <a:p>
            <a:pPr>
              <a:buFont typeface="Arial" panose="020B0604020202020204" pitchFamily="34" charset="0"/>
              <a:buChar char="•"/>
            </a:pPr>
            <a:r>
              <a:rPr lang="vi-VN" dirty="0"/>
              <a:t>Giảm sai số, chọn được kế hoạch tối ưu hơn.</a:t>
            </a:r>
          </a:p>
          <a:p>
            <a:r>
              <a:rPr lang="en-US" dirty="0"/>
              <a:t>-</a:t>
            </a:r>
            <a:r>
              <a:rPr lang="vi-VN" dirty="0"/>
              <a:t> </a:t>
            </a:r>
            <a:r>
              <a:rPr lang="vi-VN" b="1" dirty="0"/>
              <a:t>Nhược điểm:</a:t>
            </a:r>
            <a:endParaRPr lang="vi-VN" dirty="0"/>
          </a:p>
          <a:p>
            <a:pPr>
              <a:buFont typeface="Arial" panose="020B0604020202020204" pitchFamily="34" charset="0"/>
              <a:buChar char="•"/>
            </a:pPr>
            <a:r>
              <a:rPr lang="vi-VN" dirty="0"/>
              <a:t>Phải </a:t>
            </a:r>
            <a:r>
              <a:rPr lang="vi-VN" b="1" dirty="0"/>
              <a:t>tối ưu lại mỗi lần truy vấn chạy</a:t>
            </a:r>
            <a:r>
              <a:rPr lang="vi-VN" dirty="0"/>
              <a:t> → tốn thời gian nếu truy vấn lặp lại nhiều lần.</a:t>
            </a:r>
          </a:p>
          <a:p>
            <a:pPr>
              <a:buFont typeface="Arial" panose="020B0604020202020204" pitchFamily="34" charset="0"/>
              <a:buChar char="•"/>
            </a:pPr>
            <a:r>
              <a:rPr lang="vi-VN" dirty="0"/>
              <a:t>Phức tạp hơn, phải “theo dõi” kết quả tạm thời và đưa ra quyết định linh động.</a:t>
            </a:r>
          </a:p>
          <a:p>
            <a:r>
              <a:rPr lang="en-US" dirty="0"/>
              <a:t>-</a:t>
            </a:r>
            <a:r>
              <a:rPr lang="vi-VN" dirty="0"/>
              <a:t> Ví dụ:</a:t>
            </a:r>
          </a:p>
          <a:p>
            <a:pPr>
              <a:buFont typeface="Arial" panose="020B0604020202020204" pitchFamily="34" charset="0"/>
              <a:buChar char="•"/>
            </a:pPr>
            <a:r>
              <a:rPr lang="vi-VN" dirty="0"/>
              <a:t>Khi thực hiện JOIN, hệ thống thấy rằng dữ liệu bên trái nhỏ hơn dự đoán → đổi chiến thuật JOIN (ví dụ: dùng Nested Loop thay vì Hash Join).</a:t>
            </a:r>
          </a:p>
          <a:p>
            <a:endParaRPr lang="en-US" b="1" dirty="0"/>
          </a:p>
          <a:p>
            <a:r>
              <a:rPr lang="vi-VN" b="1" dirty="0"/>
              <a:t>3. Hybrid Optimization – Kết hợp</a:t>
            </a:r>
          </a:p>
          <a:p>
            <a:r>
              <a:rPr lang="en-US" dirty="0"/>
              <a:t>-</a:t>
            </a:r>
            <a:r>
              <a:rPr lang="vi-VN" dirty="0"/>
              <a:t> </a:t>
            </a:r>
            <a:r>
              <a:rPr lang="vi-VN" b="1" dirty="0"/>
              <a:t>Cách hoạt động:</a:t>
            </a:r>
            <a:endParaRPr lang="vi-VN" dirty="0"/>
          </a:p>
          <a:p>
            <a:pPr>
              <a:buFont typeface="+mj-lt"/>
              <a:buNone/>
            </a:pPr>
            <a:r>
              <a:rPr lang="en-US" dirty="0"/>
              <a:t>a) </a:t>
            </a:r>
            <a:r>
              <a:rPr lang="vi-VN" dirty="0"/>
              <a:t>Ban đầu dùng </a:t>
            </a:r>
            <a:r>
              <a:rPr lang="vi-VN" b="1" dirty="0"/>
              <a:t>tối ưu tĩnh</a:t>
            </a:r>
            <a:r>
              <a:rPr lang="vi-VN" dirty="0"/>
              <a:t> (static).</a:t>
            </a:r>
          </a:p>
          <a:p>
            <a:pPr>
              <a:buFont typeface="+mj-lt"/>
              <a:buNone/>
            </a:pPr>
            <a:r>
              <a:rPr lang="en-US" dirty="0"/>
              <a:t>b) </a:t>
            </a:r>
            <a:r>
              <a:rPr lang="vi-VN" dirty="0"/>
              <a:t>Trong quá trình chạy, nếu hệ thống phát hiện </a:t>
            </a:r>
            <a:r>
              <a:rPr lang="vi-VN" b="1" dirty="0"/>
              <a:t>sai số ước lượng vượt ngưỡng</a:t>
            </a:r>
            <a:r>
              <a:rPr lang="vi-VN" dirty="0"/>
              <a:t> → </a:t>
            </a:r>
            <a:r>
              <a:rPr lang="vi-VN" b="1" dirty="0"/>
              <a:t>reoptimize</a:t>
            </a:r>
            <a:r>
              <a:rPr lang="vi-VN" dirty="0"/>
              <a:t> (tối ưu lại động).</a:t>
            </a:r>
          </a:p>
          <a:p>
            <a:r>
              <a:rPr lang="en-US" dirty="0"/>
              <a:t>-</a:t>
            </a:r>
            <a:r>
              <a:rPr lang="vi-VN" dirty="0"/>
              <a:t> Lợi ích:</a:t>
            </a:r>
          </a:p>
          <a:p>
            <a:pPr>
              <a:buFont typeface="Arial" panose="020B0604020202020204" pitchFamily="34" charset="0"/>
              <a:buChar char="•"/>
            </a:pPr>
            <a:r>
              <a:rPr lang="vi-VN" dirty="0"/>
              <a:t>Tận dụng được cả </a:t>
            </a:r>
            <a:r>
              <a:rPr lang="vi-VN" b="1" dirty="0"/>
              <a:t>hiệu năng</a:t>
            </a:r>
            <a:r>
              <a:rPr lang="vi-VN" dirty="0"/>
              <a:t> của tối ưu hóa tĩnh và </a:t>
            </a:r>
            <a:r>
              <a:rPr lang="vi-VN" b="1" dirty="0"/>
              <a:t>độ chính xác</a:t>
            </a:r>
            <a:r>
              <a:rPr lang="vi-VN" dirty="0"/>
              <a:t> của tối ưu hóa động.</a:t>
            </a:r>
          </a:p>
          <a:p>
            <a:pPr>
              <a:buFont typeface="Arial" panose="020B0604020202020204" pitchFamily="34" charset="0"/>
              <a:buChar char="•"/>
            </a:pPr>
            <a:r>
              <a:rPr lang="vi-VN" dirty="0"/>
              <a:t>Tránh việc reoptimize quá thường xuyên.</a:t>
            </a:r>
          </a:p>
          <a:p>
            <a:r>
              <a:rPr lang="en-US" dirty="0"/>
              <a:t>c)</a:t>
            </a:r>
            <a:r>
              <a:rPr lang="vi-VN" dirty="0"/>
              <a:t> Ví dụ:</a:t>
            </a:r>
          </a:p>
          <a:p>
            <a:pPr>
              <a:buFont typeface="Arial" panose="020B0604020202020204" pitchFamily="34" charset="0"/>
              <a:buChar char="•"/>
            </a:pPr>
            <a:r>
              <a:rPr lang="vi-VN" dirty="0"/>
              <a:t>Kế hoạch gốc ước tính một bảng con có 1000 dòng, nhưng khi chạy thực tế, thấy có 2 triệu dòng ⇒ vượt ngưỡng sai số → DBMS sẽ </a:t>
            </a:r>
            <a:r>
              <a:rPr lang="vi-VN" b="1" dirty="0"/>
              <a:t>đổi chiến lược JOIN ngay trong lúc chạy</a:t>
            </a:r>
            <a:r>
              <a:rPr lang="vi-VN" dirty="0"/>
              <a:t>.</a:t>
            </a:r>
          </a:p>
          <a:p>
            <a:endParaRPr lang="en-US" b="1" dirty="0"/>
          </a:p>
          <a:p>
            <a:r>
              <a:rPr lang="en-US" b="1" dirty="0"/>
              <a:t>4.</a:t>
            </a:r>
            <a:r>
              <a:rPr lang="vi-VN" b="1" dirty="0"/>
              <a:t> Tổng kết bảng so sánh:</a:t>
            </a:r>
          </a:p>
          <a:p>
            <a:r>
              <a:rPr lang="vi-VN" dirty="0"/>
              <a:t>Tiêu chí</a:t>
            </a:r>
            <a:r>
              <a:rPr lang="en-US" dirty="0"/>
              <a:t>		</a:t>
            </a:r>
            <a:r>
              <a:rPr lang="vi-VN" dirty="0"/>
              <a:t>Static</a:t>
            </a:r>
            <a:r>
              <a:rPr lang="en-US" dirty="0"/>
              <a:t>		</a:t>
            </a:r>
            <a:r>
              <a:rPr lang="vi-VN" dirty="0"/>
              <a:t>Dynamic</a:t>
            </a:r>
            <a:r>
              <a:rPr lang="en-US" dirty="0"/>
              <a:t>		</a:t>
            </a:r>
            <a:r>
              <a:rPr lang="vi-VN" dirty="0"/>
              <a:t>Hybrid</a:t>
            </a:r>
            <a:endParaRPr lang="en-US" dirty="0"/>
          </a:p>
          <a:p>
            <a:r>
              <a:rPr lang="vi-VN" dirty="0"/>
              <a:t>Thời điểm tối ưu</a:t>
            </a:r>
            <a:r>
              <a:rPr lang="en-US" dirty="0"/>
              <a:t>	</a:t>
            </a:r>
            <a:r>
              <a:rPr lang="vi-VN" dirty="0"/>
              <a:t>Trước khi thực thi</a:t>
            </a:r>
            <a:r>
              <a:rPr lang="en-US" dirty="0"/>
              <a:t>	</a:t>
            </a:r>
            <a:r>
              <a:rPr lang="vi-VN" dirty="0"/>
              <a:t>Trong lúc thực thi</a:t>
            </a:r>
            <a:r>
              <a:rPr lang="en-US" dirty="0"/>
              <a:t>	</a:t>
            </a:r>
            <a:r>
              <a:rPr lang="vi-VN" dirty="0"/>
              <a:t>Kết hợp cả hai</a:t>
            </a:r>
            <a:endParaRPr lang="en-US" dirty="0"/>
          </a:p>
          <a:p>
            <a:r>
              <a:rPr lang="vi-VN" dirty="0"/>
              <a:t>Độ chính xác</a:t>
            </a:r>
            <a:r>
              <a:rPr lang="en-US" dirty="0"/>
              <a:t>		</a:t>
            </a:r>
            <a:r>
              <a:rPr lang="vi-VN" dirty="0"/>
              <a:t>Thấp (phụ thuộc ước lượng)</a:t>
            </a:r>
            <a:r>
              <a:rPr lang="en-US" dirty="0"/>
              <a:t>	</a:t>
            </a:r>
            <a:r>
              <a:rPr lang="vi-VN" dirty="0"/>
              <a:t>Cao (dùng dữ liệu thật)</a:t>
            </a:r>
            <a:r>
              <a:rPr lang="en-US" dirty="0"/>
              <a:t>	</a:t>
            </a:r>
            <a:r>
              <a:rPr lang="vi-VN" dirty="0"/>
              <a:t>Cao hơn static</a:t>
            </a:r>
            <a:endParaRPr lang="en-US" dirty="0"/>
          </a:p>
          <a:p>
            <a:r>
              <a:rPr lang="vi-VN" dirty="0"/>
              <a:t>Tái sử dụng kế hoạch</a:t>
            </a:r>
            <a:r>
              <a:rPr lang="en-US" dirty="0"/>
              <a:t>	</a:t>
            </a:r>
            <a:r>
              <a:rPr lang="vi-VN" dirty="0"/>
              <a:t>Có</a:t>
            </a:r>
            <a:r>
              <a:rPr lang="en-US" dirty="0"/>
              <a:t>		</a:t>
            </a:r>
            <a:r>
              <a:rPr lang="vi-VN" dirty="0"/>
              <a:t>Không</a:t>
            </a:r>
            <a:r>
              <a:rPr lang="en-US" dirty="0"/>
              <a:t>		</a:t>
            </a:r>
            <a:r>
              <a:rPr lang="vi-VN" dirty="0"/>
              <a:t>Có thể</a:t>
            </a:r>
            <a:endParaRPr lang="en-US" dirty="0"/>
          </a:p>
          <a:p>
            <a:r>
              <a:rPr lang="vi-VN" dirty="0"/>
              <a:t>Tối ưu chi phí</a:t>
            </a:r>
            <a:r>
              <a:rPr lang="en-US" dirty="0"/>
              <a:t>		</a:t>
            </a:r>
            <a:r>
              <a:rPr lang="vi-VN" dirty="0"/>
              <a:t>Thấp</a:t>
            </a:r>
            <a:r>
              <a:rPr lang="en-US" dirty="0"/>
              <a:t>		</a:t>
            </a:r>
            <a:r>
              <a:rPr lang="vi-VN" dirty="0"/>
              <a:t>Cao</a:t>
            </a:r>
            <a:r>
              <a:rPr lang="en-US" dirty="0"/>
              <a:t>		</a:t>
            </a:r>
            <a:r>
              <a:rPr lang="vi-VN" dirty="0"/>
              <a:t>Trung bình</a:t>
            </a:r>
            <a:endParaRPr lang="en-US" dirty="0"/>
          </a:p>
          <a:p>
            <a:r>
              <a:rPr lang="vi-VN" dirty="0"/>
              <a:t>Phức tạp triển khai</a:t>
            </a:r>
            <a:r>
              <a:rPr lang="en-US" dirty="0"/>
              <a:t>	</a:t>
            </a:r>
            <a:r>
              <a:rPr lang="vi-VN" dirty="0"/>
              <a:t>Thấp</a:t>
            </a:r>
            <a:r>
              <a:rPr lang="en-US" dirty="0"/>
              <a:t>		</a:t>
            </a:r>
            <a:r>
              <a:rPr lang="vi-VN" dirty="0"/>
              <a:t>Cao</a:t>
            </a:r>
            <a:r>
              <a:rPr lang="en-US" dirty="0"/>
              <a:t>		</a:t>
            </a:r>
            <a:r>
              <a:rPr lang="vi-VN" dirty="0"/>
              <a:t>Trung bình</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13</a:t>
            </a:fld>
            <a:endParaRPr lang="en-US"/>
          </a:p>
        </p:txBody>
      </p:sp>
    </p:spTree>
    <p:extLst>
      <p:ext uri="{BB962C8B-B14F-4D97-AF65-F5344CB8AC3E}">
        <p14:creationId xmlns:p14="http://schemas.microsoft.com/office/powerpoint/2010/main" val="491025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7500" lnSpcReduction="20000"/>
          </a:bodyPr>
          <a:lstStyle/>
          <a:p>
            <a:r>
              <a:rPr lang="vi-VN" b="1" dirty="0"/>
              <a:t>“Statistics”</a:t>
            </a:r>
            <a:r>
              <a:rPr lang="vi-VN" dirty="0"/>
              <a:t> nói về </a:t>
            </a:r>
            <a:r>
              <a:rPr lang="vi-VN" b="1" dirty="0"/>
              <a:t>thông tin thống kê mà hệ quản trị cơ sở dữ liệu (DBMS)</a:t>
            </a:r>
            <a:r>
              <a:rPr lang="vi-VN" dirty="0"/>
              <a:t> sử dụng để </a:t>
            </a:r>
            <a:r>
              <a:rPr lang="vi-VN" b="1" dirty="0"/>
              <a:t>ước lượng chi phí thực thi truy vấn</a:t>
            </a:r>
            <a:r>
              <a:rPr lang="vi-VN" dirty="0"/>
              <a:t> và chọn ra kế hoạch tối ưu.</a:t>
            </a:r>
          </a:p>
          <a:p>
            <a:endParaRPr lang="en-US" b="1" dirty="0"/>
          </a:p>
          <a:p>
            <a:r>
              <a:rPr lang="en-US" b="1" dirty="0"/>
              <a:t>1. </a:t>
            </a:r>
            <a:r>
              <a:rPr lang="vi-VN" b="1" dirty="0"/>
              <a:t>Statistics về Relation (Quan hệ/Bảng)</a:t>
            </a:r>
          </a:p>
          <a:p>
            <a:r>
              <a:rPr lang="vi-VN" dirty="0"/>
              <a:t>Đây là thông tin thống kê cấp bảng, giúp DBMS hiểu rõ quy mô và cấu trúc dữ liệu:</a:t>
            </a:r>
          </a:p>
          <a:p>
            <a:r>
              <a:rPr lang="vi-VN" b="1" dirty="0"/>
              <a:t>▸ Cardinality:</a:t>
            </a:r>
          </a:p>
          <a:p>
            <a:r>
              <a:rPr lang="en-US" dirty="0"/>
              <a:t>-&gt; </a:t>
            </a:r>
            <a:r>
              <a:rPr lang="vi-VN" dirty="0"/>
              <a:t>Là </a:t>
            </a:r>
            <a:r>
              <a:rPr lang="vi-VN" b="1" dirty="0"/>
              <a:t>số lượng bộ (tuples)</a:t>
            </a:r>
            <a:r>
              <a:rPr lang="vi-VN" dirty="0"/>
              <a:t> trong bảng.</a:t>
            </a:r>
            <a:br>
              <a:rPr lang="vi-VN" dirty="0"/>
            </a:br>
            <a:r>
              <a:rPr lang="vi-VN" dirty="0"/>
              <a:t>Ví dụ: Bảng Employees có 10,000 dòng → Cardinality = 10,000.</a:t>
            </a:r>
          </a:p>
          <a:p>
            <a:r>
              <a:rPr lang="vi-VN" b="1" dirty="0"/>
              <a:t>▸ Size of a tuple:</a:t>
            </a:r>
          </a:p>
          <a:p>
            <a:r>
              <a:rPr lang="en-US" dirty="0"/>
              <a:t>-&gt; </a:t>
            </a:r>
            <a:r>
              <a:rPr lang="vi-VN" dirty="0"/>
              <a:t>Là </a:t>
            </a:r>
            <a:r>
              <a:rPr lang="vi-VN" b="1" dirty="0"/>
              <a:t>kích thước (bytes) của 1 dòng dữ liệu</a:t>
            </a:r>
            <a:r>
              <a:rPr lang="vi-VN" dirty="0"/>
              <a:t> trong bảng.</a:t>
            </a:r>
            <a:endParaRPr lang="en-US" dirty="0"/>
          </a:p>
          <a:p>
            <a:r>
              <a:rPr lang="vi-VN" dirty="0"/>
              <a:t>Dùng để tính dung lượng lưu trữ, số trang đĩa cần truy xuất.</a:t>
            </a:r>
          </a:p>
          <a:p>
            <a:r>
              <a:rPr lang="vi-VN" b="1" dirty="0"/>
              <a:t>▸ Join participation fraction:</a:t>
            </a:r>
          </a:p>
          <a:p>
            <a:r>
              <a:rPr lang="en-US" dirty="0"/>
              <a:t>-&gt; </a:t>
            </a:r>
            <a:r>
              <a:rPr lang="vi-VN" dirty="0"/>
              <a:t>Là </a:t>
            </a:r>
            <a:r>
              <a:rPr lang="vi-VN" b="1" dirty="0"/>
              <a:t>tỷ lệ các tuple trong bảng tham gia vào một phép JOIN với bảng khác</a:t>
            </a:r>
            <a:r>
              <a:rPr lang="vi-VN" dirty="0"/>
              <a:t>.</a:t>
            </a:r>
            <a:br>
              <a:rPr lang="vi-VN" dirty="0"/>
            </a:br>
            <a:r>
              <a:rPr lang="vi-VN" dirty="0"/>
              <a:t>Ví dụ: Chỉ 20% dòng trong bảng Orders có customer_id khớp với bảng Customers → participation fraction = 0.2.</a:t>
            </a:r>
          </a:p>
          <a:p>
            <a:endParaRPr lang="en-US" b="1" dirty="0"/>
          </a:p>
          <a:p>
            <a:r>
              <a:rPr lang="en-US" b="1" dirty="0"/>
              <a:t>2. </a:t>
            </a:r>
            <a:r>
              <a:rPr lang="vi-VN" b="1" dirty="0"/>
              <a:t>Statistics về Attribute (Thuộc tính/Cột)</a:t>
            </a:r>
          </a:p>
          <a:p>
            <a:r>
              <a:rPr lang="vi-VN" dirty="0"/>
              <a:t>Các thông tin thống kê cấp cột, dùng để ước lượng kết quả của các phép lọc (WHERE, JOIN, GROUP BY...):</a:t>
            </a:r>
          </a:p>
          <a:p>
            <a:r>
              <a:rPr lang="vi-VN" b="1" dirty="0"/>
              <a:t>▸ Cardinality of domain:</a:t>
            </a:r>
          </a:p>
          <a:p>
            <a:r>
              <a:rPr lang="en-US" dirty="0"/>
              <a:t>-&gt; </a:t>
            </a:r>
            <a:r>
              <a:rPr lang="vi-VN" dirty="0"/>
              <a:t>Là </a:t>
            </a:r>
            <a:r>
              <a:rPr lang="vi-VN" b="1" dirty="0"/>
              <a:t>số lượng giá trị có thể có của thuộc tính đó</a:t>
            </a:r>
            <a:r>
              <a:rPr lang="vi-VN" dirty="0"/>
              <a:t> (theoretical domain).</a:t>
            </a:r>
            <a:br>
              <a:rPr lang="vi-VN" dirty="0"/>
            </a:br>
            <a:r>
              <a:rPr lang="vi-VN" dirty="0"/>
              <a:t>Ví dụ: Gender có domain = {“Male”, “Female”} → cardinality = 2.</a:t>
            </a:r>
          </a:p>
          <a:p>
            <a:r>
              <a:rPr lang="vi-VN" b="1" dirty="0"/>
              <a:t>▸ Actual number of distinct values:</a:t>
            </a:r>
          </a:p>
          <a:p>
            <a:r>
              <a:rPr lang="en-US" dirty="0"/>
              <a:t>-&gt; </a:t>
            </a:r>
            <a:r>
              <a:rPr lang="vi-VN" dirty="0"/>
              <a:t>Là </a:t>
            </a:r>
            <a:r>
              <a:rPr lang="vi-VN" b="1" dirty="0"/>
              <a:t>số lượng giá trị khác nhau thực sự xuất hiện trong bảng</a:t>
            </a:r>
            <a:r>
              <a:rPr lang="vi-VN" dirty="0"/>
              <a:t>.</a:t>
            </a:r>
            <a:br>
              <a:rPr lang="vi-VN" dirty="0"/>
            </a:br>
            <a:r>
              <a:rPr lang="vi-VN" dirty="0"/>
              <a:t>Ví dụ: Cột DepartmentID trong Employees có 5 giá trị khác nhau xuất hiện → actual distinct = 5.</a:t>
            </a:r>
          </a:p>
          <a:p>
            <a:endParaRPr lang="en-US" b="1" dirty="0"/>
          </a:p>
          <a:p>
            <a:r>
              <a:rPr lang="vi-VN" b="1" dirty="0"/>
              <a:t>3. Simplifying Assumptions – Giả định đơn giản hóa</a:t>
            </a:r>
          </a:p>
          <a:p>
            <a:r>
              <a:rPr lang="vi-VN" dirty="0"/>
              <a:t>Vì việc tính toán chính xác là rất phức tạp (và tốn tài nguyên), nên DBMS </a:t>
            </a:r>
            <a:r>
              <a:rPr lang="vi-VN" b="1" dirty="0"/>
              <a:t>giả định đơn giản</a:t>
            </a:r>
            <a:r>
              <a:rPr lang="vi-VN" dirty="0"/>
              <a:t> để ước lượng chi phí:</a:t>
            </a:r>
          </a:p>
          <a:p>
            <a:r>
              <a:rPr lang="vi-VN" b="1" dirty="0"/>
              <a:t>▸ Independence between attributes:</a:t>
            </a:r>
          </a:p>
          <a:p>
            <a:r>
              <a:rPr lang="en-US" dirty="0"/>
              <a:t>-&gt; </a:t>
            </a:r>
            <a:r>
              <a:rPr lang="vi-VN" dirty="0"/>
              <a:t>Giả định rằng các cột </a:t>
            </a:r>
            <a:r>
              <a:rPr lang="vi-VN" b="1" dirty="0"/>
              <a:t>độc lập với nhau</a:t>
            </a:r>
            <a:r>
              <a:rPr lang="vi-VN" dirty="0"/>
              <a:t>, không có mối liên hệ nào.</a:t>
            </a:r>
            <a:br>
              <a:rPr lang="vi-VN" dirty="0"/>
            </a:br>
            <a:r>
              <a:rPr lang="vi-VN" dirty="0"/>
              <a:t>Ví dụ: DBMS coi age và income là không liên quan, dù trong thực tế có thể người già có thu nhập khác với người trẻ.</a:t>
            </a:r>
          </a:p>
          <a:p>
            <a:r>
              <a:rPr lang="vi-VN" b="1" dirty="0"/>
              <a:t>▸ Uniform distribution:</a:t>
            </a:r>
          </a:p>
          <a:p>
            <a:r>
              <a:rPr lang="en-US" dirty="0"/>
              <a:t>-&gt; </a:t>
            </a:r>
            <a:r>
              <a:rPr lang="vi-VN" dirty="0"/>
              <a:t>Giả định các giá trị trong 1 cột </a:t>
            </a:r>
            <a:r>
              <a:rPr lang="vi-VN" b="1" dirty="0"/>
              <a:t>phân phối đều nhau</a:t>
            </a:r>
            <a:r>
              <a:rPr lang="vi-VN" dirty="0"/>
              <a:t>.</a:t>
            </a:r>
            <a:br>
              <a:rPr lang="vi-VN" dirty="0"/>
            </a:br>
            <a:r>
              <a:rPr lang="vi-VN" dirty="0"/>
              <a:t>Ví dụ: Nếu cột salary có 10 giá trị khác nhau, DBMS giả định mỗi giá trị xuất hiện với xác suất 1/10.</a:t>
            </a:r>
          </a:p>
          <a:p>
            <a:r>
              <a:rPr lang="en-US" dirty="0"/>
              <a:t>→ </a:t>
            </a:r>
            <a:r>
              <a:rPr lang="vi-VN" dirty="0"/>
              <a:t>Hai giả định này </a:t>
            </a:r>
            <a:r>
              <a:rPr lang="vi-VN" b="1" dirty="0"/>
              <a:t>giúp đơn giản hóa việc ước lượng</a:t>
            </a:r>
            <a:r>
              <a:rPr lang="vi-VN" dirty="0"/>
              <a:t> nhưng cũng có thể dẫn đến sai số lớn nếu dữ liệu thực tế không như vậy.</a:t>
            </a:r>
          </a:p>
          <a:p>
            <a:endParaRPr lang="en-US" b="1" dirty="0"/>
          </a:p>
          <a:p>
            <a:r>
              <a:rPr lang="en-US" b="1" dirty="0"/>
              <a:t>4. </a:t>
            </a:r>
            <a:r>
              <a:rPr lang="vi-VN" b="1" dirty="0"/>
              <a:t>Tóm tắt:</a:t>
            </a:r>
          </a:p>
          <a:p>
            <a:r>
              <a:rPr lang="vi-VN" dirty="0"/>
              <a:t>Mục</a:t>
            </a:r>
            <a:r>
              <a:rPr lang="en-US" dirty="0"/>
              <a:t>		</a:t>
            </a:r>
            <a:r>
              <a:rPr lang="vi-VN" dirty="0"/>
              <a:t>Ý nghĩa</a:t>
            </a:r>
            <a:r>
              <a:rPr lang="en-US" dirty="0"/>
              <a:t>		</a:t>
            </a:r>
            <a:r>
              <a:rPr lang="vi-VN" dirty="0"/>
              <a:t>Ví dụ</a:t>
            </a:r>
            <a:endParaRPr lang="en-US" dirty="0"/>
          </a:p>
          <a:p>
            <a:r>
              <a:rPr lang="vi-VN" dirty="0"/>
              <a:t>Cardinality (bảng)</a:t>
            </a:r>
            <a:r>
              <a:rPr lang="en-US" dirty="0"/>
              <a:t>	</a:t>
            </a:r>
            <a:r>
              <a:rPr lang="vi-VN" dirty="0"/>
              <a:t>Số dòng</a:t>
            </a:r>
            <a:r>
              <a:rPr lang="en-US" dirty="0"/>
              <a:t>		</a:t>
            </a:r>
            <a:r>
              <a:rPr lang="vi-VN" dirty="0"/>
              <a:t>Employees: 10,000</a:t>
            </a:r>
            <a:endParaRPr lang="en-US" dirty="0"/>
          </a:p>
          <a:p>
            <a:r>
              <a:rPr lang="vi-VN" dirty="0"/>
              <a:t>Size of tuple</a:t>
            </a:r>
            <a:r>
              <a:rPr lang="en-US" dirty="0"/>
              <a:t>		</a:t>
            </a:r>
            <a:r>
              <a:rPr lang="vi-VN" dirty="0"/>
              <a:t>Kích thước 1 dòng</a:t>
            </a:r>
            <a:r>
              <a:rPr lang="en-US" dirty="0"/>
              <a:t>	</a:t>
            </a:r>
            <a:r>
              <a:rPr lang="vi-VN" dirty="0"/>
              <a:t>120 bytes</a:t>
            </a:r>
            <a:endParaRPr lang="en-US" dirty="0"/>
          </a:p>
          <a:p>
            <a:r>
              <a:rPr lang="vi-VN" dirty="0"/>
              <a:t>Join participation fraction</a:t>
            </a:r>
            <a:r>
              <a:rPr lang="en-US" dirty="0"/>
              <a:t>	</a:t>
            </a:r>
            <a:r>
              <a:rPr lang="vi-VN" dirty="0"/>
              <a:t>Tỷ lệ dòng tham gia JOIN</a:t>
            </a:r>
            <a:r>
              <a:rPr lang="en-US" dirty="0"/>
              <a:t>	</a:t>
            </a:r>
            <a:r>
              <a:rPr lang="vi-VN" dirty="0"/>
              <a:t>0.3</a:t>
            </a:r>
            <a:endParaRPr lang="en-US" dirty="0"/>
          </a:p>
          <a:p>
            <a:r>
              <a:rPr lang="vi-VN" dirty="0"/>
              <a:t>Cardinality of domain (cột)</a:t>
            </a:r>
            <a:r>
              <a:rPr lang="en-US" dirty="0"/>
              <a:t>	</a:t>
            </a:r>
            <a:r>
              <a:rPr lang="vi-VN" dirty="0"/>
              <a:t>Số giá trị có thể</a:t>
            </a:r>
            <a:r>
              <a:rPr lang="en-US" dirty="0"/>
              <a:t>	</a:t>
            </a:r>
            <a:r>
              <a:rPr lang="vi-VN" dirty="0"/>
              <a:t>Gender: 2</a:t>
            </a:r>
            <a:endParaRPr lang="en-US" dirty="0"/>
          </a:p>
          <a:p>
            <a:r>
              <a:rPr lang="vi-VN" dirty="0"/>
              <a:t>Actual distinct values</a:t>
            </a:r>
            <a:r>
              <a:rPr lang="en-US" dirty="0"/>
              <a:t>	</a:t>
            </a:r>
            <a:r>
              <a:rPr lang="vi-VN" dirty="0"/>
              <a:t>Số giá trị thực tế</a:t>
            </a:r>
            <a:r>
              <a:rPr lang="en-US" dirty="0"/>
              <a:t>	</a:t>
            </a:r>
            <a:r>
              <a:rPr lang="vi-VN" dirty="0"/>
              <a:t>DeptID: 5</a:t>
            </a:r>
            <a:endParaRPr lang="en-US" dirty="0"/>
          </a:p>
          <a:p>
            <a:r>
              <a:rPr lang="vi-VN" dirty="0"/>
              <a:t>Independence assumption</a:t>
            </a:r>
            <a:r>
              <a:rPr lang="en-US" dirty="0"/>
              <a:t>	</a:t>
            </a:r>
            <a:r>
              <a:rPr lang="vi-VN" dirty="0"/>
              <a:t>Các cột không liên quan</a:t>
            </a:r>
            <a:r>
              <a:rPr lang="en-US" dirty="0"/>
              <a:t>	</a:t>
            </a:r>
            <a:r>
              <a:rPr lang="vi-VN" dirty="0"/>
              <a:t>Age ⊥ Salary</a:t>
            </a:r>
            <a:endParaRPr lang="en-US" dirty="0"/>
          </a:p>
          <a:p>
            <a:r>
              <a:rPr lang="vi-VN" dirty="0"/>
              <a:t>Uniform distribution</a:t>
            </a:r>
            <a:r>
              <a:rPr lang="en-US" dirty="0"/>
              <a:t>	</a:t>
            </a:r>
            <a:r>
              <a:rPr lang="vi-VN" dirty="0"/>
              <a:t>Các giá trị phân bố đều</a:t>
            </a:r>
            <a:r>
              <a:rPr lang="en-US" dirty="0"/>
              <a:t>	</a:t>
            </a:r>
            <a:r>
              <a:rPr lang="vi-VN" dirty="0"/>
              <a:t>Mỗi DeptID xuất hiện bằng nhau</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14</a:t>
            </a:fld>
            <a:endParaRPr lang="en-US"/>
          </a:p>
        </p:txBody>
      </p:sp>
    </p:spTree>
    <p:extLst>
      <p:ext uri="{BB962C8B-B14F-4D97-AF65-F5344CB8AC3E}">
        <p14:creationId xmlns:p14="http://schemas.microsoft.com/office/powerpoint/2010/main" val="856103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55000" lnSpcReduction="20000"/>
          </a:bodyPr>
          <a:lstStyle/>
          <a:p>
            <a:r>
              <a:rPr lang="vi-VN" b="1" dirty="0"/>
              <a:t>"Optimization Decision Sites"</a:t>
            </a:r>
            <a:r>
              <a:rPr lang="vi-VN" dirty="0"/>
              <a:t> nói về </a:t>
            </a:r>
            <a:r>
              <a:rPr lang="vi-VN" b="1" dirty="0"/>
              <a:t>nơi ra quyết định tối ưu hóa truy vấn</a:t>
            </a:r>
            <a:r>
              <a:rPr lang="vi-VN" dirty="0"/>
              <a:t> trong một hệ thống cơ sở dữ liệu phân tán. Tùy vào cách tổ chức, quyết định tối ưu hóa có thể được thực hiện </a:t>
            </a:r>
            <a:r>
              <a:rPr lang="vi-VN" b="1" dirty="0"/>
              <a:t>tập trung, phân tán, hoặc kết hợp</a:t>
            </a:r>
            <a:r>
              <a:rPr lang="vi-VN" dirty="0"/>
              <a:t>.</a:t>
            </a:r>
          </a:p>
          <a:p>
            <a:endParaRPr lang="en-US" b="1" dirty="0"/>
          </a:p>
          <a:p>
            <a:r>
              <a:rPr lang="vi-VN" b="1" dirty="0"/>
              <a:t>1. Centralized (Tập trung)</a:t>
            </a:r>
          </a:p>
          <a:p>
            <a:r>
              <a:rPr lang="en-US" dirty="0"/>
              <a:t>-&gt;</a:t>
            </a:r>
            <a:r>
              <a:rPr lang="vi-VN" dirty="0"/>
              <a:t> Một </a:t>
            </a:r>
            <a:r>
              <a:rPr lang="vi-VN" b="1" dirty="0"/>
              <a:t>site duy nhất (thường là site điều phối)</a:t>
            </a:r>
            <a:r>
              <a:rPr lang="vi-VN" dirty="0"/>
              <a:t> sẽ quyết định toàn bộ kế hoạch thực thi truy vấn.</a:t>
            </a:r>
          </a:p>
          <a:p>
            <a:r>
              <a:rPr lang="en-US" b="1" dirty="0"/>
              <a:t>-</a:t>
            </a:r>
            <a:r>
              <a:rPr lang="vi-VN" b="1" dirty="0"/>
              <a:t> Ưu điểm:</a:t>
            </a:r>
          </a:p>
          <a:p>
            <a:pPr>
              <a:buFont typeface="Arial" panose="020B0604020202020204" pitchFamily="34" charset="0"/>
              <a:buChar char="•"/>
            </a:pPr>
            <a:r>
              <a:rPr lang="vi-VN" dirty="0"/>
              <a:t>Đơn giản, dễ quản lý.</a:t>
            </a:r>
          </a:p>
          <a:p>
            <a:pPr>
              <a:buFont typeface="Arial" panose="020B0604020202020204" pitchFamily="34" charset="0"/>
              <a:buChar char="•"/>
            </a:pPr>
            <a:r>
              <a:rPr lang="vi-VN" dirty="0"/>
              <a:t>Có thể đưa ra </a:t>
            </a:r>
            <a:r>
              <a:rPr lang="vi-VN" b="1" dirty="0"/>
              <a:t>kế hoạch tối ưu toàn cục</a:t>
            </a:r>
            <a:r>
              <a:rPr lang="vi-VN" dirty="0"/>
              <a:t> nếu có đủ thông tin.</a:t>
            </a:r>
          </a:p>
          <a:p>
            <a:r>
              <a:rPr lang="en-US" b="1" dirty="0"/>
              <a:t>-</a:t>
            </a:r>
            <a:r>
              <a:rPr lang="vi-VN" b="1" dirty="0"/>
              <a:t> Nhược điểm:</a:t>
            </a:r>
          </a:p>
          <a:p>
            <a:pPr>
              <a:buFont typeface="Arial" panose="020B0604020202020204" pitchFamily="34" charset="0"/>
              <a:buChar char="•"/>
            </a:pPr>
            <a:r>
              <a:rPr lang="vi-VN" b="1" dirty="0"/>
              <a:t>Phải biết toàn bộ thông tin thống kê</a:t>
            </a:r>
            <a:r>
              <a:rPr lang="vi-VN" dirty="0"/>
              <a:t> về các bảng ở các site khác → có thể khó duy trì và cập nhật.</a:t>
            </a:r>
          </a:p>
          <a:p>
            <a:pPr>
              <a:buFont typeface="Arial" panose="020B0604020202020204" pitchFamily="34" charset="0"/>
              <a:buChar char="•"/>
            </a:pPr>
            <a:r>
              <a:rPr lang="vi-VN" dirty="0"/>
              <a:t>Gây </a:t>
            </a:r>
            <a:r>
              <a:rPr lang="vi-VN" b="1" dirty="0"/>
              <a:t>quá tải cho site trung tâm</a:t>
            </a:r>
            <a:r>
              <a:rPr lang="vi-VN" dirty="0"/>
              <a:t>.</a:t>
            </a:r>
          </a:p>
          <a:p>
            <a:endParaRPr lang="en-US" b="1" dirty="0"/>
          </a:p>
          <a:p>
            <a:r>
              <a:rPr lang="vi-VN" b="1" dirty="0"/>
              <a:t>2. Distributed (Phân tán)</a:t>
            </a:r>
          </a:p>
          <a:p>
            <a:r>
              <a:rPr lang="en-US" dirty="0"/>
              <a:t>-&gt;</a:t>
            </a:r>
            <a:r>
              <a:rPr lang="vi-VN" dirty="0"/>
              <a:t> Các site </a:t>
            </a:r>
            <a:r>
              <a:rPr lang="vi-VN" b="1" dirty="0"/>
              <a:t>cùng hợp tác với nhau</a:t>
            </a:r>
            <a:r>
              <a:rPr lang="vi-VN" dirty="0"/>
              <a:t> để tìm ra kế hoạch thực thi truy vấn.</a:t>
            </a:r>
          </a:p>
          <a:p>
            <a:r>
              <a:rPr lang="en-US" b="1" dirty="0"/>
              <a:t>-</a:t>
            </a:r>
            <a:r>
              <a:rPr lang="vi-VN" b="1" dirty="0"/>
              <a:t> Ưu điểm:</a:t>
            </a:r>
          </a:p>
          <a:p>
            <a:pPr>
              <a:buFont typeface="Arial" panose="020B0604020202020204" pitchFamily="34" charset="0"/>
              <a:buChar char="•"/>
            </a:pPr>
            <a:r>
              <a:rPr lang="vi-VN" dirty="0"/>
              <a:t>Mỗi site chỉ cần xử lý và dùng </a:t>
            </a:r>
            <a:r>
              <a:rPr lang="vi-VN" b="1" dirty="0"/>
              <a:t>thông tin cục bộ</a:t>
            </a:r>
            <a:r>
              <a:rPr lang="vi-VN" dirty="0"/>
              <a:t> của mình → giảm tải.</a:t>
            </a:r>
          </a:p>
          <a:p>
            <a:pPr>
              <a:buFont typeface="Arial" panose="020B0604020202020204" pitchFamily="34" charset="0"/>
              <a:buChar char="•"/>
            </a:pPr>
            <a:r>
              <a:rPr lang="vi-VN" dirty="0"/>
              <a:t>Không cần phải chuyển tất cả dữ liệu thống kê về một chỗ.</a:t>
            </a:r>
          </a:p>
          <a:p>
            <a:r>
              <a:rPr lang="en-US" b="1" dirty="0"/>
              <a:t>-</a:t>
            </a:r>
            <a:r>
              <a:rPr lang="vi-VN" b="1" dirty="0"/>
              <a:t> Nhược điểm:</a:t>
            </a:r>
          </a:p>
          <a:p>
            <a:pPr>
              <a:buFont typeface="Arial" panose="020B0604020202020204" pitchFamily="34" charset="0"/>
              <a:buChar char="•"/>
            </a:pPr>
            <a:r>
              <a:rPr lang="vi-VN" dirty="0"/>
              <a:t>Cần cơ chế </a:t>
            </a:r>
            <a:r>
              <a:rPr lang="vi-VN" b="1" dirty="0"/>
              <a:t>giao tiếp và đồng bộ</a:t>
            </a:r>
            <a:r>
              <a:rPr lang="vi-VN" dirty="0"/>
              <a:t> giữa các site.</a:t>
            </a:r>
          </a:p>
          <a:p>
            <a:pPr>
              <a:buFont typeface="Arial" panose="020B0604020202020204" pitchFamily="34" charset="0"/>
              <a:buChar char="•"/>
            </a:pPr>
            <a:r>
              <a:rPr lang="vi-VN" dirty="0"/>
              <a:t>Có </a:t>
            </a:r>
            <a:r>
              <a:rPr lang="vi-VN" b="1" dirty="0"/>
              <a:t>chi phí cho việc hợp tác</a:t>
            </a:r>
            <a:r>
              <a:rPr lang="vi-VN" dirty="0"/>
              <a:t>: truyền thông, đồng thuận, chia sẻ thông tin,...</a:t>
            </a:r>
          </a:p>
          <a:p>
            <a:endParaRPr lang="en-US" b="1" dirty="0"/>
          </a:p>
          <a:p>
            <a:r>
              <a:rPr lang="vi-VN" b="1" dirty="0"/>
              <a:t>3. Hybrid (Kết hợp)</a:t>
            </a:r>
          </a:p>
          <a:p>
            <a:r>
              <a:rPr lang="en-US" dirty="0"/>
              <a:t>-&gt;</a:t>
            </a:r>
            <a:r>
              <a:rPr lang="vi-VN" dirty="0"/>
              <a:t> Một site trung tâm </a:t>
            </a:r>
            <a:r>
              <a:rPr lang="vi-VN" b="1" dirty="0"/>
              <a:t>xác định kế hoạch tổng thể</a:t>
            </a:r>
            <a:r>
              <a:rPr lang="vi-VN" dirty="0"/>
              <a:t>, sau đó </a:t>
            </a:r>
            <a:r>
              <a:rPr lang="vi-VN" b="1" dirty="0"/>
              <a:t>từng site tự tối ưu truy vấn con</a:t>
            </a:r>
            <a:r>
              <a:rPr lang="vi-VN" dirty="0"/>
              <a:t> của mình.</a:t>
            </a:r>
          </a:p>
          <a:p>
            <a:r>
              <a:rPr lang="en-US" b="1" dirty="0"/>
              <a:t>-</a:t>
            </a:r>
            <a:r>
              <a:rPr lang="vi-VN" b="1" dirty="0"/>
              <a:t> Ưu điểm:</a:t>
            </a:r>
          </a:p>
          <a:p>
            <a:pPr>
              <a:buFont typeface="Arial" panose="020B0604020202020204" pitchFamily="34" charset="0"/>
              <a:buChar char="•"/>
            </a:pPr>
            <a:r>
              <a:rPr lang="vi-VN" dirty="0"/>
              <a:t>Tận dụng được cái nhìn toàn cục của site trung tâm, đồng thời giảm tải bằng cách phân phối công việc.</a:t>
            </a:r>
          </a:p>
          <a:p>
            <a:pPr>
              <a:buFont typeface="Arial" panose="020B0604020202020204" pitchFamily="34" charset="0"/>
              <a:buChar char="•"/>
            </a:pPr>
            <a:r>
              <a:rPr lang="vi-VN" dirty="0"/>
              <a:t>Tối ưu </a:t>
            </a:r>
            <a:r>
              <a:rPr lang="vi-VN" b="1" dirty="0"/>
              <a:t>vừa toàn cục, vừa cục bộ</a:t>
            </a:r>
            <a:r>
              <a:rPr lang="vi-VN" dirty="0"/>
              <a:t>.</a:t>
            </a:r>
          </a:p>
          <a:p>
            <a:r>
              <a:rPr lang="en-US" b="1" dirty="0"/>
              <a:t>-</a:t>
            </a:r>
            <a:r>
              <a:rPr lang="vi-VN" b="1" dirty="0"/>
              <a:t> Nhược điểm:</a:t>
            </a:r>
          </a:p>
          <a:p>
            <a:pPr>
              <a:buFont typeface="Arial" panose="020B0604020202020204" pitchFamily="34" charset="0"/>
              <a:buChar char="•"/>
            </a:pPr>
            <a:r>
              <a:rPr lang="vi-VN" dirty="0"/>
              <a:t>Cần phối hợp giữa tối ưu tổng thể và tối ưu tại từng site sao cho không mâu thuẫn.</a:t>
            </a:r>
          </a:p>
          <a:p>
            <a:endParaRPr lang="en-US" b="1" dirty="0"/>
          </a:p>
          <a:p>
            <a:r>
              <a:rPr lang="en-US" b="1" dirty="0"/>
              <a:t>4.</a:t>
            </a:r>
            <a:r>
              <a:rPr lang="vi-VN" b="1" dirty="0"/>
              <a:t> Tóm lại:</a:t>
            </a:r>
          </a:p>
          <a:p>
            <a:r>
              <a:rPr lang="vi-VN" dirty="0"/>
              <a:t>Loại</a:t>
            </a:r>
            <a:r>
              <a:rPr lang="en-US" dirty="0"/>
              <a:t>	</a:t>
            </a:r>
            <a:r>
              <a:rPr lang="vi-VN" dirty="0"/>
              <a:t>Ai quyết định?</a:t>
            </a:r>
            <a:r>
              <a:rPr lang="en-US" dirty="0"/>
              <a:t>		</a:t>
            </a:r>
            <a:r>
              <a:rPr lang="vi-VN" dirty="0"/>
              <a:t>Ưu điểm</a:t>
            </a:r>
            <a:r>
              <a:rPr lang="en-US" dirty="0"/>
              <a:t>			</a:t>
            </a:r>
            <a:r>
              <a:rPr lang="vi-VN" dirty="0"/>
              <a:t>Nhược điểm</a:t>
            </a:r>
            <a:endParaRPr lang="en-US" dirty="0"/>
          </a:p>
          <a:p>
            <a:r>
              <a:rPr lang="vi-VN" b="1" dirty="0"/>
              <a:t>Centralized</a:t>
            </a:r>
            <a:r>
              <a:rPr lang="en-US" b="1" dirty="0"/>
              <a:t>	</a:t>
            </a:r>
            <a:r>
              <a:rPr lang="vi-VN" dirty="0"/>
              <a:t>Một site trung tâm</a:t>
            </a:r>
            <a:r>
              <a:rPr lang="en-US" dirty="0"/>
              <a:t>	</a:t>
            </a:r>
            <a:r>
              <a:rPr lang="vi-VN" dirty="0"/>
              <a:t>Đơn giản, kiểm soát toàn bộ</a:t>
            </a:r>
            <a:r>
              <a:rPr lang="en-US" dirty="0"/>
              <a:t>		</a:t>
            </a:r>
            <a:r>
              <a:rPr lang="vi-VN" dirty="0"/>
              <a:t>Cần toàn bộ thông tin, dễ quá tải</a:t>
            </a:r>
            <a:endParaRPr lang="en-US" dirty="0"/>
          </a:p>
          <a:p>
            <a:r>
              <a:rPr lang="vi-VN" b="1" dirty="0"/>
              <a:t>Distributed</a:t>
            </a:r>
            <a:r>
              <a:rPr lang="en-US" b="1" dirty="0"/>
              <a:t>	</a:t>
            </a:r>
            <a:r>
              <a:rPr lang="vi-VN" dirty="0"/>
              <a:t>Nhiều site phối hợp</a:t>
            </a:r>
            <a:r>
              <a:rPr lang="en-US" dirty="0"/>
              <a:t>	</a:t>
            </a:r>
            <a:r>
              <a:rPr lang="vi-VN" dirty="0"/>
              <a:t>Không cần thông tin toàn cục</a:t>
            </a:r>
            <a:r>
              <a:rPr lang="en-US" dirty="0"/>
              <a:t>	</a:t>
            </a:r>
            <a:r>
              <a:rPr lang="vi-VN" dirty="0"/>
              <a:t>Phức tạp, tốn chi phí phối hợp</a:t>
            </a:r>
            <a:endParaRPr lang="en-US" dirty="0"/>
          </a:p>
          <a:p>
            <a:r>
              <a:rPr lang="vi-VN" b="1" dirty="0"/>
              <a:t>Hybrid</a:t>
            </a:r>
            <a:r>
              <a:rPr lang="en-US" b="1" dirty="0"/>
              <a:t>	</a:t>
            </a:r>
            <a:r>
              <a:rPr lang="vi-VN" dirty="0"/>
              <a:t>Trung tâm + site cục bộ</a:t>
            </a:r>
            <a:r>
              <a:rPr lang="en-US" dirty="0"/>
              <a:t>	</a:t>
            </a:r>
            <a:r>
              <a:rPr lang="vi-VN" dirty="0"/>
              <a:t>Cân bằng giữa tổng thể và địa phương</a:t>
            </a:r>
            <a:r>
              <a:rPr lang="en-US" dirty="0"/>
              <a:t>	</a:t>
            </a:r>
            <a:r>
              <a:rPr lang="vi-VN" dirty="0"/>
              <a:t>Cần cơ chế phối hợp tốt</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15</a:t>
            </a:fld>
            <a:endParaRPr lang="en-US"/>
          </a:p>
        </p:txBody>
      </p:sp>
    </p:spTree>
    <p:extLst>
      <p:ext uri="{BB962C8B-B14F-4D97-AF65-F5344CB8AC3E}">
        <p14:creationId xmlns:p14="http://schemas.microsoft.com/office/powerpoint/2010/main" val="2146053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55000" lnSpcReduction="20000"/>
          </a:bodyPr>
          <a:lstStyle/>
          <a:p>
            <a:r>
              <a:rPr lang="vi-VN" b="1" dirty="0"/>
              <a:t>“Network Topology”</a:t>
            </a:r>
            <a:r>
              <a:rPr lang="vi-VN" dirty="0"/>
              <a:t> nói về </a:t>
            </a:r>
            <a:r>
              <a:rPr lang="vi-VN" b="1" dirty="0"/>
              <a:t>ảnh hưởng của cấu trúc mạng (network topology)</a:t>
            </a:r>
            <a:r>
              <a:rPr lang="vi-VN" dirty="0"/>
              <a:t> đến quá trình </a:t>
            </a:r>
            <a:r>
              <a:rPr lang="vi-VN" b="1" dirty="0"/>
              <a:t>tối ưu hóa truy vấn trong hệ thống cơ sở dữ liệu phân tán</a:t>
            </a:r>
            <a:r>
              <a:rPr lang="vi-VN" dirty="0"/>
              <a:t>, cụ thể là sự khác nhau giữa </a:t>
            </a:r>
            <a:r>
              <a:rPr lang="vi-VN" b="1" dirty="0"/>
              <a:t>mạng diện rộng (WAN)</a:t>
            </a:r>
            <a:r>
              <a:rPr lang="vi-VN" dirty="0"/>
              <a:t> và </a:t>
            </a:r>
            <a:r>
              <a:rPr lang="vi-VN" b="1" dirty="0"/>
              <a:t>mạng cục bộ (LAN)</a:t>
            </a:r>
            <a:r>
              <a:rPr lang="vi-VN" dirty="0"/>
              <a:t>.</a:t>
            </a:r>
          </a:p>
          <a:p>
            <a:endParaRPr lang="en-US" b="1" dirty="0"/>
          </a:p>
          <a:p>
            <a:r>
              <a:rPr lang="en-US" b="1" dirty="0"/>
              <a:t>1. </a:t>
            </a:r>
            <a:r>
              <a:rPr lang="vi-VN" b="1" dirty="0"/>
              <a:t>Wide Area Networks (WAN) – Mạng diện rộng (Kết nối điểm-điểm)</a:t>
            </a:r>
          </a:p>
          <a:p>
            <a:r>
              <a:rPr lang="en-US" b="1" dirty="0"/>
              <a:t>- </a:t>
            </a:r>
            <a:r>
              <a:rPr lang="vi-VN" b="1" dirty="0"/>
              <a:t>Đặc điểm:</a:t>
            </a:r>
          </a:p>
          <a:p>
            <a:pPr>
              <a:buFont typeface="Arial" panose="020B0604020202020204" pitchFamily="34" charset="0"/>
              <a:buChar char="•"/>
            </a:pPr>
            <a:r>
              <a:rPr lang="vi-VN" b="1" dirty="0"/>
              <a:t>Băng thông thấp</a:t>
            </a:r>
            <a:r>
              <a:rPr lang="vi-VN" dirty="0"/>
              <a:t> hơn so với tốc độ xử lý (CPU) hay truy xuất đĩa (I/O) tại từng site.</a:t>
            </a:r>
          </a:p>
          <a:p>
            <a:pPr>
              <a:buFont typeface="Arial" panose="020B0604020202020204" pitchFamily="34" charset="0"/>
              <a:buChar char="•"/>
            </a:pPr>
            <a:r>
              <a:rPr lang="vi-VN" b="1" dirty="0"/>
              <a:t>Overhead của giao thức cao</a:t>
            </a:r>
            <a:r>
              <a:rPr lang="vi-VN" dirty="0"/>
              <a:t> (nhiều chi phí để thiết lập, truyền và đóng gói dữ liệu qua mạng).</a:t>
            </a:r>
          </a:p>
          <a:p>
            <a:pPr>
              <a:buFont typeface="Arial" panose="020B0604020202020204" pitchFamily="34" charset="0"/>
              <a:buChar char="•"/>
            </a:pPr>
            <a:r>
              <a:rPr lang="vi-VN" dirty="0"/>
              <a:t>Ví dụ: Mạng giữa các trung tâm dữ liệu ở các quốc gia khác nhau.</a:t>
            </a:r>
          </a:p>
          <a:p>
            <a:r>
              <a:rPr lang="en-US" b="1" dirty="0"/>
              <a:t>- </a:t>
            </a:r>
            <a:r>
              <a:rPr lang="vi-VN" b="1" dirty="0"/>
              <a:t>Hệ quả với tối ưu hóa truy vấn:</a:t>
            </a:r>
          </a:p>
          <a:p>
            <a:pPr>
              <a:buFont typeface="Arial" panose="020B0604020202020204" pitchFamily="34" charset="0"/>
              <a:buChar char="•"/>
            </a:pPr>
            <a:r>
              <a:rPr lang="vi-VN" b="1" dirty="0"/>
              <a:t>Chi phí truyền thông (communication cost) là yếu tố chi phối</a:t>
            </a:r>
            <a:r>
              <a:rPr lang="vi-VN" dirty="0"/>
              <a:t> → cần </a:t>
            </a:r>
            <a:r>
              <a:rPr lang="vi-VN" b="1" dirty="0"/>
              <a:t>tối thiểu hóa số lần và khối lượng truyền dữ liệu</a:t>
            </a:r>
            <a:r>
              <a:rPr lang="vi-VN" dirty="0"/>
              <a:t>.</a:t>
            </a:r>
          </a:p>
          <a:p>
            <a:pPr>
              <a:buFont typeface="Arial" panose="020B0604020202020204" pitchFamily="34" charset="0"/>
              <a:buChar char="•"/>
            </a:pPr>
            <a:r>
              <a:rPr lang="vi-VN" b="1" dirty="0"/>
              <a:t>Các chi phí khác (I/O, CPU)</a:t>
            </a:r>
            <a:r>
              <a:rPr lang="vi-VN" dirty="0"/>
              <a:t> có thể bỏ qua trong quá trình tối ưu hóa.</a:t>
            </a:r>
          </a:p>
          <a:p>
            <a:pPr>
              <a:buFont typeface="Arial" panose="020B0604020202020204" pitchFamily="34" charset="0"/>
              <a:buChar char="•"/>
            </a:pPr>
            <a:r>
              <a:rPr lang="vi-VN" dirty="0"/>
              <a:t>Tối ưu truy vấn sẽ cần:</a:t>
            </a:r>
          </a:p>
          <a:p>
            <a:pPr marL="742950" lvl="1" indent="-285750">
              <a:buFont typeface="Arial" panose="020B0604020202020204" pitchFamily="34" charset="0"/>
              <a:buChar char="•"/>
            </a:pPr>
            <a:r>
              <a:rPr lang="vi-VN" b="1" dirty="0"/>
              <a:t>Global schedule</a:t>
            </a:r>
            <a:r>
              <a:rPr lang="vi-VN" dirty="0"/>
              <a:t>: lập kế hoạch tổng thể để </a:t>
            </a:r>
            <a:r>
              <a:rPr lang="vi-VN" b="1" dirty="0"/>
              <a:t>giảm chi phí truyền thông tối đa</a:t>
            </a:r>
            <a:r>
              <a:rPr lang="vi-VN" dirty="0"/>
              <a:t>.</a:t>
            </a:r>
          </a:p>
          <a:p>
            <a:pPr marL="742950" lvl="1" indent="-285750">
              <a:buFont typeface="Arial" panose="020B0604020202020204" pitchFamily="34" charset="0"/>
              <a:buChar char="•"/>
            </a:pPr>
            <a:r>
              <a:rPr lang="vi-VN" b="1" dirty="0"/>
              <a:t>Local schedules</a:t>
            </a:r>
            <a:r>
              <a:rPr lang="vi-VN" dirty="0"/>
              <a:t>: tại từng site, thực thi kế hoạch dựa theo </a:t>
            </a:r>
            <a:r>
              <a:rPr lang="vi-VN" b="1" dirty="0"/>
              <a:t>kỹ thuật tối ưu hóa tập trung</a:t>
            </a:r>
            <a:r>
              <a:rPr lang="vi-VN" dirty="0"/>
              <a:t>.</a:t>
            </a:r>
          </a:p>
          <a:p>
            <a:endParaRPr lang="en-US" b="1" dirty="0"/>
          </a:p>
          <a:p>
            <a:r>
              <a:rPr lang="en-US" b="1" dirty="0"/>
              <a:t>2. </a:t>
            </a:r>
            <a:r>
              <a:rPr lang="vi-VN" b="1" dirty="0"/>
              <a:t>Local Area Networks (LAN) – Mạng cục bộ</a:t>
            </a:r>
          </a:p>
          <a:p>
            <a:r>
              <a:rPr lang="en-US" b="1" dirty="0"/>
              <a:t>- </a:t>
            </a:r>
            <a:r>
              <a:rPr lang="vi-VN" b="1" dirty="0"/>
              <a:t>Đặc điểm:</a:t>
            </a:r>
          </a:p>
          <a:p>
            <a:pPr>
              <a:buFont typeface="Arial" panose="020B0604020202020204" pitchFamily="34" charset="0"/>
              <a:buChar char="•"/>
            </a:pPr>
            <a:r>
              <a:rPr lang="vi-VN" dirty="0"/>
              <a:t>Băng thông </a:t>
            </a:r>
            <a:r>
              <a:rPr lang="vi-VN" b="1" dirty="0"/>
              <a:t>cao hơn WAN nhiều lần</a:t>
            </a:r>
            <a:r>
              <a:rPr lang="vi-VN" dirty="0"/>
              <a:t>.</a:t>
            </a:r>
          </a:p>
          <a:p>
            <a:pPr>
              <a:buFont typeface="Arial" panose="020B0604020202020204" pitchFamily="34" charset="0"/>
              <a:buChar char="•"/>
            </a:pPr>
            <a:r>
              <a:rPr lang="vi-VN" dirty="0"/>
              <a:t>Overhead thấp hơn.</a:t>
            </a:r>
          </a:p>
          <a:p>
            <a:pPr>
              <a:buFont typeface="Arial" panose="020B0604020202020204" pitchFamily="34" charset="0"/>
              <a:buChar char="•"/>
            </a:pPr>
            <a:r>
              <a:rPr lang="vi-VN" dirty="0"/>
              <a:t>Các site </a:t>
            </a:r>
            <a:r>
              <a:rPr lang="vi-VN" b="1" dirty="0"/>
              <a:t>thường nằm trong cùng một tổ chức hoặc trung tâm dữ liệu</a:t>
            </a:r>
            <a:r>
              <a:rPr lang="vi-VN" dirty="0"/>
              <a:t>.</a:t>
            </a:r>
          </a:p>
          <a:p>
            <a:r>
              <a:rPr lang="en-US" b="1" dirty="0"/>
              <a:t>- </a:t>
            </a:r>
            <a:r>
              <a:rPr lang="vi-VN" b="1" dirty="0"/>
              <a:t>Hệ quả với tối ưu hóa truy vấn:</a:t>
            </a:r>
          </a:p>
          <a:p>
            <a:pPr>
              <a:buFont typeface="Arial" panose="020B0604020202020204" pitchFamily="34" charset="0"/>
              <a:buChar char="•"/>
            </a:pPr>
            <a:r>
              <a:rPr lang="vi-VN" b="1" dirty="0"/>
              <a:t>Chi phí truyền thông không còn chiếm ưu thế</a:t>
            </a:r>
            <a:r>
              <a:rPr lang="vi-VN" dirty="0"/>
              <a:t> → cần xét </a:t>
            </a:r>
            <a:r>
              <a:rPr lang="vi-VN" b="1" dirty="0"/>
              <a:t>tổng chi phí</a:t>
            </a:r>
            <a:r>
              <a:rPr lang="vi-VN" dirty="0"/>
              <a:t>:</a:t>
            </a:r>
          </a:p>
          <a:p>
            <a:pPr marL="742950" lvl="1" indent="-285750">
              <a:buFont typeface="Arial" panose="020B0604020202020204" pitchFamily="34" charset="0"/>
              <a:buChar char="•"/>
            </a:pPr>
            <a:r>
              <a:rPr lang="vi-VN" dirty="0"/>
              <a:t>Gồm: </a:t>
            </a:r>
            <a:r>
              <a:rPr lang="vi-VN" b="1" dirty="0"/>
              <a:t>I/O + CPU + communication</a:t>
            </a:r>
            <a:r>
              <a:rPr lang="vi-VN" dirty="0"/>
              <a:t>.</a:t>
            </a:r>
          </a:p>
          <a:p>
            <a:pPr>
              <a:buFont typeface="Arial" panose="020B0604020202020204" pitchFamily="34" charset="0"/>
              <a:buChar char="•"/>
            </a:pPr>
            <a:r>
              <a:rPr lang="vi-VN" dirty="0"/>
              <a:t>Có thể tận dụng:</a:t>
            </a:r>
          </a:p>
          <a:p>
            <a:pPr marL="742950" lvl="1" indent="-285750">
              <a:buFont typeface="Arial" panose="020B0604020202020204" pitchFamily="34" charset="0"/>
              <a:buChar char="•"/>
            </a:pPr>
            <a:r>
              <a:rPr lang="vi-VN" b="1" dirty="0"/>
              <a:t>Broadcasting</a:t>
            </a:r>
            <a:r>
              <a:rPr lang="vi-VN" dirty="0"/>
              <a:t> (truyền 1 lần cho nhiều site) – đặc biệt hữu ích cho </a:t>
            </a:r>
            <a:r>
              <a:rPr lang="vi-VN" b="1" dirty="0"/>
              <a:t>join</a:t>
            </a:r>
            <a:r>
              <a:rPr lang="vi-VN" dirty="0"/>
              <a:t> giữa các bảng.</a:t>
            </a:r>
          </a:p>
          <a:p>
            <a:pPr marL="742950" lvl="1" indent="-285750">
              <a:buFont typeface="Arial" panose="020B0604020202020204" pitchFamily="34" charset="0"/>
              <a:buChar char="•"/>
            </a:pPr>
            <a:r>
              <a:rPr lang="vi-VN" b="1" dirty="0"/>
              <a:t>Thuật toán đặc biệt</a:t>
            </a:r>
            <a:r>
              <a:rPr lang="vi-VN" dirty="0"/>
              <a:t> cho cấu trúc mạng hình </a:t>
            </a:r>
            <a:r>
              <a:rPr lang="vi-VN" b="1" dirty="0"/>
              <a:t>ngôi sao (star networks)</a:t>
            </a:r>
            <a:r>
              <a:rPr lang="vi-VN" dirty="0"/>
              <a:t> – một node trung tâm kết nối đến tất cả các node còn lại (giống như trong nhiều LAN).</a:t>
            </a:r>
          </a:p>
          <a:p>
            <a:endParaRPr lang="en-US" b="1" dirty="0"/>
          </a:p>
          <a:p>
            <a:endParaRPr lang="en-US" b="1" dirty="0"/>
          </a:p>
          <a:p>
            <a:r>
              <a:rPr lang="en-US" b="1" dirty="0"/>
              <a:t>3. </a:t>
            </a:r>
            <a:r>
              <a:rPr lang="vi-VN" b="1" dirty="0"/>
              <a:t>Tóm lại:</a:t>
            </a:r>
          </a:p>
          <a:p>
            <a:r>
              <a:rPr lang="vi-VN" dirty="0"/>
              <a:t>Yếu tố</a:t>
            </a:r>
            <a:r>
              <a:rPr lang="en-US" dirty="0"/>
              <a:t>			</a:t>
            </a:r>
            <a:r>
              <a:rPr lang="vi-VN" dirty="0"/>
              <a:t>WAN</a:t>
            </a:r>
            <a:r>
              <a:rPr lang="en-US" dirty="0"/>
              <a:t>			</a:t>
            </a:r>
            <a:r>
              <a:rPr lang="vi-VN" dirty="0"/>
              <a:t>LAN</a:t>
            </a:r>
            <a:endParaRPr lang="en-US" dirty="0"/>
          </a:p>
          <a:p>
            <a:r>
              <a:rPr lang="vi-VN" dirty="0"/>
              <a:t>Băng thông</a:t>
            </a:r>
            <a:r>
              <a:rPr lang="en-US" dirty="0"/>
              <a:t>			</a:t>
            </a:r>
            <a:r>
              <a:rPr lang="vi-VN" dirty="0"/>
              <a:t>Thấp</a:t>
            </a:r>
            <a:r>
              <a:rPr lang="en-US" dirty="0"/>
              <a:t>			</a:t>
            </a:r>
            <a:r>
              <a:rPr lang="vi-VN" dirty="0"/>
              <a:t>Cao</a:t>
            </a:r>
            <a:endParaRPr lang="en-US" dirty="0"/>
          </a:p>
          <a:p>
            <a:r>
              <a:rPr lang="vi-VN" dirty="0"/>
              <a:t>Protocol overhead</a:t>
            </a:r>
            <a:r>
              <a:rPr lang="en-US" dirty="0"/>
              <a:t>		</a:t>
            </a:r>
            <a:r>
              <a:rPr lang="vi-VN" dirty="0"/>
              <a:t>Cao</a:t>
            </a:r>
            <a:r>
              <a:rPr lang="en-US" dirty="0"/>
              <a:t>			</a:t>
            </a:r>
            <a:r>
              <a:rPr lang="vi-VN" dirty="0"/>
              <a:t>Thấp</a:t>
            </a:r>
            <a:endParaRPr lang="en-US" dirty="0"/>
          </a:p>
          <a:p>
            <a:r>
              <a:rPr lang="vi-VN" dirty="0"/>
              <a:t>Chi phí chi phối</a:t>
            </a:r>
            <a:r>
              <a:rPr lang="en-US" dirty="0"/>
              <a:t>		</a:t>
            </a:r>
            <a:r>
              <a:rPr lang="vi-VN" dirty="0"/>
              <a:t>Communication</a:t>
            </a:r>
            <a:r>
              <a:rPr lang="en-US" dirty="0"/>
              <a:t>		</a:t>
            </a:r>
            <a:r>
              <a:rPr lang="vi-VN" dirty="0"/>
              <a:t>Tổng chi phí (I/O + CPU + truyền)</a:t>
            </a:r>
            <a:endParaRPr lang="en-US" dirty="0"/>
          </a:p>
          <a:p>
            <a:r>
              <a:rPr lang="vi-VN" dirty="0"/>
              <a:t>Kỹ thuật tối ưu hóa</a:t>
            </a:r>
            <a:r>
              <a:rPr lang="en-US" dirty="0"/>
              <a:t>		</a:t>
            </a:r>
            <a:r>
              <a:rPr lang="vi-VN" dirty="0"/>
              <a:t>Tập trung vào giảm truyền thông</a:t>
            </a:r>
            <a:r>
              <a:rPr lang="en-US" dirty="0"/>
              <a:t>	</a:t>
            </a:r>
            <a:r>
              <a:rPr lang="vi-VN" dirty="0"/>
              <a:t>Tối ưu tổng thể</a:t>
            </a:r>
            <a:endParaRPr lang="en-US" dirty="0"/>
          </a:p>
          <a:p>
            <a:r>
              <a:rPr lang="vi-VN" dirty="0"/>
              <a:t>Tận dụng broadcast?</a:t>
            </a:r>
            <a:r>
              <a:rPr lang="en-US" dirty="0"/>
              <a:t>		</a:t>
            </a:r>
            <a:r>
              <a:rPr lang="vi-VN" dirty="0"/>
              <a:t>Ít khả thi</a:t>
            </a:r>
            <a:r>
              <a:rPr lang="en-US" dirty="0"/>
              <a:t>			</a:t>
            </a:r>
            <a:r>
              <a:rPr lang="vi-VN" dirty="0"/>
              <a:t>Có thể tận dụng</a:t>
            </a:r>
            <a:endParaRPr lang="en-US" dirty="0"/>
          </a:p>
          <a:p>
            <a:r>
              <a:rPr lang="vi-VN" dirty="0"/>
              <a:t>Có hỗ trợ thuật toán mạng đặc biệt?</a:t>
            </a:r>
            <a:r>
              <a:rPr lang="en-US" dirty="0"/>
              <a:t>	</a:t>
            </a:r>
            <a:r>
              <a:rPr lang="vi-VN" dirty="0"/>
              <a:t>Không</a:t>
            </a:r>
            <a:r>
              <a:rPr lang="en-US" dirty="0"/>
              <a:t>			</a:t>
            </a:r>
            <a:r>
              <a:rPr lang="vi-VN" dirty="0"/>
              <a:t>Có (star networks)</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16</a:t>
            </a:fld>
            <a:endParaRPr lang="en-US"/>
          </a:p>
        </p:txBody>
      </p:sp>
    </p:spTree>
    <p:extLst>
      <p:ext uri="{BB962C8B-B14F-4D97-AF65-F5344CB8AC3E}">
        <p14:creationId xmlns:p14="http://schemas.microsoft.com/office/powerpoint/2010/main" val="1634489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cap="flat"/>
        </p:spPr>
      </p:sp>
      <p:sp>
        <p:nvSpPr>
          <p:cNvPr id="2" name="Notes Placeholder 1">
            <a:extLst>
              <a:ext uri="{FF2B5EF4-FFF2-40B4-BE49-F238E27FC236}">
                <a16:creationId xmlns:a16="http://schemas.microsoft.com/office/drawing/2014/main" id="{D0506D05-F284-4F85-D7D9-6DB15EC2C6FD}"/>
              </a:ext>
            </a:extLst>
          </p:cNvPr>
          <p:cNvSpPr>
            <a:spLocks noGrp="1"/>
          </p:cNvSpPr>
          <p:nvPr>
            <p:ph type="body" idx="1"/>
          </p:nvPr>
        </p:nvSpPr>
        <p:spPr/>
        <p:txBody>
          <a:bodyPr/>
          <a:lstStyle/>
          <a:p>
            <a:r>
              <a:rPr lang="vi-VN" dirty="0"/>
              <a:t>Vấn đề xử lý truy vấn (query processing) có thể được chia nhỏ thành nhiều bài toán con, tương ứng với các </a:t>
            </a:r>
            <a:r>
              <a:rPr lang="vi-VN" b="1" dirty="0"/>
              <a:t>lớp (layers)</a:t>
            </a:r>
            <a:r>
              <a:rPr lang="vi-VN" dirty="0"/>
              <a:t> khác nhau trong hệ thống. Trong Hình </a:t>
            </a:r>
            <a:r>
              <a:rPr lang="en-US" dirty="0" err="1"/>
              <a:t>minh</a:t>
            </a:r>
            <a:r>
              <a:rPr lang="en-US" dirty="0"/>
              <a:t> </a:t>
            </a:r>
            <a:r>
              <a:rPr lang="en-US" dirty="0" err="1"/>
              <a:t>họa</a:t>
            </a:r>
            <a:r>
              <a:rPr lang="vi-VN" dirty="0"/>
              <a:t> một </a:t>
            </a:r>
            <a:r>
              <a:rPr lang="vi-VN" b="1" dirty="0"/>
              <a:t>sơ đồ phân lớp tổng quát</a:t>
            </a:r>
            <a:r>
              <a:rPr lang="vi-VN" dirty="0"/>
              <a:t> cho việc xử lý truy vấn được trình bày, trong đó </a:t>
            </a:r>
            <a:r>
              <a:rPr lang="vi-VN" b="1" dirty="0"/>
              <a:t>mỗi lớp giải quyết một bài toán con được xác định rõ ràng</a:t>
            </a:r>
            <a:r>
              <a:rPr lang="vi-VN" dirty="0"/>
              <a:t>.</a:t>
            </a:r>
            <a:endParaRPr lang="en-US" dirty="0"/>
          </a:p>
          <a:p>
            <a:endParaRPr lang="vi-VN" dirty="0"/>
          </a:p>
          <a:p>
            <a:r>
              <a:rPr lang="vi-VN" dirty="0"/>
              <a:t>Để đơn giản hóa phần trình bày, ta giả sử rằng trình xử lý truy vấn là </a:t>
            </a:r>
            <a:r>
              <a:rPr lang="vi-VN" b="1" dirty="0"/>
              <a:t>tĩnh (static)</a:t>
            </a:r>
            <a:r>
              <a:rPr lang="vi-VN" dirty="0"/>
              <a:t>, tức là </a:t>
            </a:r>
            <a:r>
              <a:rPr lang="vi-VN" b="1" dirty="0"/>
              <a:t>không tận dụng các mảnh dữ liệu được sao chép (replicated fragments)</a:t>
            </a:r>
            <a:r>
              <a:rPr lang="vi-VN" dirty="0"/>
              <a:t>.</a:t>
            </a:r>
            <a:endParaRPr lang="en-US" dirty="0"/>
          </a:p>
          <a:p>
            <a:endParaRPr lang="vi-VN" dirty="0"/>
          </a:p>
          <a:p>
            <a:r>
              <a:rPr lang="en-US" b="1" dirty="0"/>
              <a:t>-&gt; </a:t>
            </a:r>
            <a:r>
              <a:rPr lang="vi-VN" b="1" dirty="0"/>
              <a:t>Đầu vào là một truy vấn trên dữ liệu toàn cục, được biểu diễn dưới dạng tính toán quan hệ (relational calculus).</a:t>
            </a:r>
          </a:p>
          <a:p>
            <a:pPr>
              <a:buFont typeface="Arial" panose="020B0604020202020204" pitchFamily="34" charset="0"/>
              <a:buChar char="•"/>
            </a:pPr>
            <a:r>
              <a:rPr lang="vi-VN" dirty="0"/>
              <a:t>Truy vấn này được đặt lên </a:t>
            </a:r>
            <a:r>
              <a:rPr lang="vi-VN" b="1" dirty="0"/>
              <a:t>các quan hệ phân tán toàn cục (global distributed relations)</a:t>
            </a:r>
            <a:r>
              <a:rPr lang="vi-VN" dirty="0"/>
              <a:t>, tức là </a:t>
            </a:r>
            <a:r>
              <a:rPr lang="vi-VN" b="1" dirty="0"/>
              <a:t>việc phân bố dữ liệu được ẩn đi khỏi người dùng</a:t>
            </a:r>
            <a:r>
              <a:rPr lang="vi-VN" dirty="0"/>
              <a:t>.</a:t>
            </a:r>
          </a:p>
          <a:p>
            <a:endParaRPr lang="en-US" b="1" dirty="0"/>
          </a:p>
          <a:p>
            <a:r>
              <a:rPr lang="en-US" b="1" dirty="0"/>
              <a:t>- </a:t>
            </a:r>
            <a:r>
              <a:rPr lang="vi-VN" b="1" dirty="0"/>
              <a:t>Có bốn lớp chính tham gia vào quá trình xử lý truy vấn phân tán:</a:t>
            </a:r>
          </a:p>
          <a:p>
            <a:r>
              <a:rPr lang="vi-VN" b="1" dirty="0"/>
              <a:t>1. Query Decomposition (Phân rã truy vấn)</a:t>
            </a:r>
          </a:p>
          <a:p>
            <a:r>
              <a:rPr lang="vi-VN" b="1" dirty="0"/>
              <a:t>2. Data Localization (Xác định vị trí dữ liệu)</a:t>
            </a:r>
          </a:p>
          <a:p>
            <a:r>
              <a:rPr lang="vi-VN" b="1" dirty="0"/>
              <a:t>3. Global Query Optimization (Tối ưu hóa truy vấn toàn cục)</a:t>
            </a:r>
          </a:p>
          <a:p>
            <a:r>
              <a:rPr lang="en-US" dirty="0"/>
              <a:t>	</a:t>
            </a:r>
            <a:r>
              <a:rPr lang="vi-VN" dirty="0"/>
              <a:t>Ba lớp đầu này thực hiện việc </a:t>
            </a:r>
            <a:r>
              <a:rPr lang="vi-VN" b="1" dirty="0"/>
              <a:t>biến đổi truy vấn đầu vào thành một kế hoạch thực thi truy vấn phân tán (Distributed QEP)</a:t>
            </a:r>
            <a:r>
              <a:rPr lang="vi-VN" dirty="0"/>
              <a:t>.</a:t>
            </a:r>
          </a:p>
          <a:p>
            <a:pPr lvl="3">
              <a:buFont typeface="Arial" panose="020B0604020202020204" pitchFamily="34" charset="0"/>
              <a:buChar char="•"/>
            </a:pPr>
            <a:r>
              <a:rPr lang="vi-VN" dirty="0"/>
              <a:t>Chúng bao gồm các bước như </a:t>
            </a:r>
            <a:r>
              <a:rPr lang="vi-VN" b="1" dirty="0"/>
              <a:t>viết lại truy vấn (query rewriting)</a:t>
            </a:r>
            <a:r>
              <a:rPr lang="vi-VN" dirty="0"/>
              <a:t> để làm rõ cách dữ liệu được truy xuất trong hệ thống phân tán.</a:t>
            </a:r>
          </a:p>
          <a:p>
            <a:pPr lvl="3">
              <a:buFont typeface="Arial" panose="020B0604020202020204" pitchFamily="34" charset="0"/>
              <a:buChar char="•"/>
            </a:pPr>
            <a:r>
              <a:rPr lang="vi-VN" dirty="0"/>
              <a:t>Ba lớp này được thực hiện tại </a:t>
            </a:r>
            <a:r>
              <a:rPr lang="vi-VN" b="1" dirty="0"/>
              <a:t>một site điều khiển trung tâm (central control site)</a:t>
            </a:r>
            <a:r>
              <a:rPr lang="vi-VN" dirty="0"/>
              <a:t>, sử dụng thông tin </a:t>
            </a:r>
            <a:r>
              <a:rPr lang="vi-VN" b="1" dirty="0"/>
              <a:t>lược đồ toàn cục (global schema)</a:t>
            </a:r>
            <a:r>
              <a:rPr lang="vi-VN" dirty="0"/>
              <a:t> lưu trong </a:t>
            </a:r>
            <a:r>
              <a:rPr lang="vi-VN" b="1" dirty="0"/>
              <a:t>thư mục toàn cục (global directory)</a:t>
            </a:r>
            <a:r>
              <a:rPr lang="vi-VN" dirty="0"/>
              <a:t>.</a:t>
            </a:r>
          </a:p>
          <a:p>
            <a:r>
              <a:rPr lang="vi-VN" b="1" dirty="0"/>
              <a:t>4. Distributed Query Execution (Thực thi truy vấn phân tán)</a:t>
            </a:r>
          </a:p>
          <a:p>
            <a:pPr lvl="1">
              <a:buFont typeface="Arial" panose="020B0604020202020204" pitchFamily="34" charset="0"/>
              <a:buChar char="•"/>
            </a:pPr>
            <a:r>
              <a:rPr lang="vi-VN" dirty="0"/>
              <a:t>Lớp thứ tư thực thi kế hoạch truy vấn đã tối ưu hóa và </a:t>
            </a:r>
            <a:r>
              <a:rPr lang="vi-VN" b="1" dirty="0"/>
              <a:t>trả về kết quả cuối cùng</a:t>
            </a:r>
            <a:r>
              <a:rPr lang="vi-VN" dirty="0"/>
              <a:t>.</a:t>
            </a:r>
          </a:p>
          <a:p>
            <a:pPr lvl="1">
              <a:buFont typeface="Arial" panose="020B0604020202020204" pitchFamily="34" charset="0"/>
              <a:buChar char="•"/>
            </a:pPr>
            <a:r>
              <a:rPr lang="vi-VN" dirty="0"/>
              <a:t>Công việc này được thực hiện bởi </a:t>
            </a:r>
            <a:r>
              <a:rPr lang="vi-VN" b="1" dirty="0"/>
              <a:t>các site cục bộ và site điều khiển</a:t>
            </a:r>
            <a:r>
              <a:rPr lang="vi-VN" dirty="0"/>
              <a:t>.</a:t>
            </a:r>
            <a:endParaRPr lang="en-US" dirty="0"/>
          </a:p>
          <a:p>
            <a:pPr lvl="1">
              <a:buFont typeface="Arial" panose="020B0604020202020204" pitchFamily="34" charset="0"/>
              <a:buNone/>
            </a:pPr>
            <a:endParaRPr lang="en-US" dirty="0"/>
          </a:p>
          <a:p>
            <a:pPr lvl="1">
              <a:buFont typeface="Arial" panose="020B0604020202020204" pitchFamily="34" charset="0"/>
              <a:buNone/>
            </a:pPr>
            <a:r>
              <a:rPr lang="en-US" b="1" dirty="0"/>
              <a:t>Trong </a:t>
            </a:r>
            <a:r>
              <a:rPr lang="en-US" b="1" dirty="0" err="1"/>
              <a:t>phần</a:t>
            </a:r>
            <a:r>
              <a:rPr lang="en-US" b="1" dirty="0"/>
              <a:t> </a:t>
            </a:r>
            <a:r>
              <a:rPr lang="en-US" b="1" dirty="0" err="1"/>
              <a:t>còn</a:t>
            </a:r>
            <a:r>
              <a:rPr lang="en-US" b="1" dirty="0"/>
              <a:t> </a:t>
            </a:r>
            <a:r>
              <a:rPr lang="en-US" b="1" dirty="0" err="1"/>
              <a:t>lại</a:t>
            </a:r>
            <a:r>
              <a:rPr lang="en-US" b="1" dirty="0"/>
              <a:t> </a:t>
            </a:r>
            <a:r>
              <a:rPr lang="en-US" b="1" dirty="0" err="1"/>
              <a:t>của</a:t>
            </a:r>
            <a:r>
              <a:rPr lang="en-US" b="1" dirty="0"/>
              <a:t> </a:t>
            </a:r>
            <a:r>
              <a:rPr lang="en-US" b="1" dirty="0" err="1"/>
              <a:t>mục</a:t>
            </a:r>
            <a:r>
              <a:rPr lang="en-US" b="1" dirty="0"/>
              <a:t> </a:t>
            </a:r>
            <a:r>
              <a:rPr lang="en-US" b="1" dirty="0" err="1"/>
              <a:t>này</a:t>
            </a:r>
            <a:r>
              <a:rPr lang="en-US" b="1" dirty="0"/>
              <a:t>, </a:t>
            </a:r>
            <a:r>
              <a:rPr lang="en-US" b="1" dirty="0" err="1"/>
              <a:t>chúng</a:t>
            </a:r>
            <a:r>
              <a:rPr lang="en-US" b="1" dirty="0"/>
              <a:t> ta </a:t>
            </a:r>
            <a:r>
              <a:rPr lang="en-US" b="1" dirty="0" err="1"/>
              <a:t>sẽ</a:t>
            </a:r>
            <a:r>
              <a:rPr lang="en-US" b="1" dirty="0"/>
              <a:t> </a:t>
            </a:r>
            <a:r>
              <a:rPr lang="en-US" b="1" dirty="0" err="1"/>
              <a:t>đi</a:t>
            </a:r>
            <a:r>
              <a:rPr lang="en-US" b="1" dirty="0"/>
              <a:t> </a:t>
            </a:r>
            <a:r>
              <a:rPr lang="en-US" b="1" dirty="0" err="1"/>
              <a:t>vào</a:t>
            </a:r>
            <a:r>
              <a:rPr lang="en-US" b="1" dirty="0"/>
              <a:t> chi </a:t>
            </a:r>
            <a:r>
              <a:rPr lang="en-US" b="1" dirty="0" err="1"/>
              <a:t>tiết</a:t>
            </a:r>
            <a:r>
              <a:rPr lang="en-US" b="1" dirty="0"/>
              <a:t> </a:t>
            </a:r>
            <a:r>
              <a:rPr lang="en-US" b="1" dirty="0" err="1"/>
              <a:t>từng</a:t>
            </a:r>
            <a:r>
              <a:rPr lang="en-US" dirty="0"/>
              <a:t> </a:t>
            </a:r>
            <a:r>
              <a:rPr lang="en-US" b="1" dirty="0" err="1"/>
              <a:t>bốn</a:t>
            </a:r>
            <a:r>
              <a:rPr lang="en-US" b="1" dirty="0"/>
              <a:t> </a:t>
            </a:r>
            <a:r>
              <a:rPr lang="en-US" b="1" dirty="0" err="1"/>
              <a:t>lớp</a:t>
            </a:r>
            <a:r>
              <a:rPr lang="en-US" b="1" dirty="0"/>
              <a:t> </a:t>
            </a:r>
            <a:r>
              <a:rPr lang="en-US" b="1" dirty="0" err="1"/>
              <a:t>trên</a:t>
            </a:r>
            <a:r>
              <a:rPr lang="en-US" dirty="0"/>
              <a:t>.</a:t>
            </a:r>
            <a:endParaRPr lang="vi-VN" dirty="0"/>
          </a:p>
          <a:p>
            <a:endParaRPr lang="en-US" dirty="0"/>
          </a:p>
        </p:txBody>
      </p:sp>
    </p:spTree>
    <p:extLst>
      <p:ext uri="{BB962C8B-B14F-4D97-AF65-F5344CB8AC3E}">
        <p14:creationId xmlns:p14="http://schemas.microsoft.com/office/powerpoint/2010/main" val="2748468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18</a:t>
            </a:fld>
            <a:endParaRPr lang="en-US"/>
          </a:p>
        </p:txBody>
      </p:sp>
    </p:spTree>
    <p:extLst>
      <p:ext uri="{BB962C8B-B14F-4D97-AF65-F5344CB8AC3E}">
        <p14:creationId xmlns:p14="http://schemas.microsoft.com/office/powerpoint/2010/main" val="3639784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cap="flat"/>
        </p:spPr>
      </p:sp>
      <p:sp>
        <p:nvSpPr>
          <p:cNvPr id="2" name="Notes Placeholder 1">
            <a:extLst>
              <a:ext uri="{FF2B5EF4-FFF2-40B4-BE49-F238E27FC236}">
                <a16:creationId xmlns:a16="http://schemas.microsoft.com/office/drawing/2014/main" id="{5440D8E3-9AE6-206C-0119-75BC1C362283}"/>
              </a:ext>
            </a:extLst>
          </p:cNvPr>
          <p:cNvSpPr>
            <a:spLocks noGrp="1"/>
          </p:cNvSpPr>
          <p:nvPr>
            <p:ph type="body" idx="1"/>
          </p:nvPr>
        </p:nvSpPr>
        <p:spPr/>
        <p:txBody>
          <a:bodyPr/>
          <a:lstStyle/>
          <a:p>
            <a:r>
              <a:rPr lang="vi-VN" b="1" dirty="0"/>
              <a:t>"Step 1 – Query Decomposition"</a:t>
            </a:r>
            <a:r>
              <a:rPr lang="vi-VN" dirty="0"/>
              <a:t> mô tả </a:t>
            </a:r>
            <a:r>
              <a:rPr lang="vi-VN" b="1" dirty="0"/>
              <a:t>bước đầu tiên</a:t>
            </a:r>
            <a:r>
              <a:rPr lang="vi-VN" dirty="0"/>
              <a:t> trong quá trình xử lý truy vấn phân tán. Bước này </a:t>
            </a:r>
            <a:r>
              <a:rPr lang="vi-VN" b="1" dirty="0"/>
              <a:t>giống với xử lý truy vấn trong hệ thống tập trung (centralized query processing)</a:t>
            </a:r>
            <a:r>
              <a:rPr lang="vi-VN" dirty="0"/>
              <a:t>.</a:t>
            </a:r>
          </a:p>
          <a:p>
            <a:endParaRPr lang="en-US" b="1" dirty="0"/>
          </a:p>
          <a:p>
            <a:r>
              <a:rPr lang="en-US" b="1" dirty="0"/>
              <a:t>- </a:t>
            </a:r>
            <a:r>
              <a:rPr lang="vi-VN" b="1" dirty="0"/>
              <a:t>Mục tiêu của bước này:</a:t>
            </a:r>
          </a:p>
          <a:p>
            <a:r>
              <a:rPr lang="vi-VN" dirty="0"/>
              <a:t>Chuyển đổi truy vấn đầu vào (dạng </a:t>
            </a:r>
            <a:r>
              <a:rPr lang="vi-VN" b="1" dirty="0"/>
              <a:t>tính toán quan hệ – relational calculus</a:t>
            </a:r>
            <a:r>
              <a:rPr lang="vi-VN" dirty="0"/>
              <a:t>) thành một truy vấn </a:t>
            </a:r>
            <a:r>
              <a:rPr lang="vi-VN" b="1" dirty="0"/>
              <a:t>đại số quan hệ (relational algebra)</a:t>
            </a:r>
            <a:r>
              <a:rPr lang="vi-VN" dirty="0"/>
              <a:t> đã được chuẩn hóa và đơn giản hóa, chuẩn bị cho các bước xử lý tiếp theo.</a:t>
            </a:r>
          </a:p>
          <a:p>
            <a:endParaRPr lang="en-US" b="1" dirty="0"/>
          </a:p>
          <a:p>
            <a:r>
              <a:rPr lang="en-US" b="1" dirty="0"/>
              <a:t>- </a:t>
            </a:r>
            <a:r>
              <a:rPr lang="vi-VN" b="1" dirty="0"/>
              <a:t>Đầu vào:</a:t>
            </a:r>
            <a:endParaRPr lang="en-US" dirty="0"/>
          </a:p>
          <a:p>
            <a:r>
              <a:rPr lang="vi-VN" dirty="0"/>
              <a:t>Một </a:t>
            </a:r>
            <a:r>
              <a:rPr lang="vi-VN" b="1" dirty="0"/>
              <a:t>truy vấn tính toán (calculus query)</a:t>
            </a:r>
            <a:r>
              <a:rPr lang="vi-VN" dirty="0"/>
              <a:t> được viết trên </a:t>
            </a:r>
            <a:r>
              <a:rPr lang="vi-VN" b="1" dirty="0"/>
              <a:t>các quan hệ toàn cục (global relations)</a:t>
            </a:r>
            <a:r>
              <a:rPr lang="vi-VN" dirty="0"/>
              <a:t> – tức là không thấy được dữ liệu đã phân mảnh hay phân bố.</a:t>
            </a:r>
          </a:p>
          <a:p>
            <a:endParaRPr lang="en-US" b="1" dirty="0"/>
          </a:p>
          <a:p>
            <a:r>
              <a:rPr lang="en-US" b="1" dirty="0"/>
              <a:t>- </a:t>
            </a:r>
            <a:r>
              <a:rPr lang="vi-VN" b="1" dirty="0"/>
              <a:t>Các giai đoạn chính trong Query Decomposition:</a:t>
            </a:r>
          </a:p>
          <a:p>
            <a:pPr>
              <a:buFont typeface="+mj-lt"/>
              <a:buAutoNum type="arabicPeriod"/>
            </a:pPr>
            <a:r>
              <a:rPr lang="vi-VN" b="1" dirty="0"/>
              <a:t>Normalization (Chuẩn hóa)</a:t>
            </a:r>
            <a:endParaRPr lang="vi-VN" dirty="0"/>
          </a:p>
          <a:p>
            <a:pPr marL="457200" lvl="1" indent="0">
              <a:buFont typeface="+mj-lt"/>
              <a:buNone/>
            </a:pPr>
            <a:r>
              <a:rPr lang="en-US" dirty="0"/>
              <a:t>a. </a:t>
            </a:r>
            <a:r>
              <a:rPr lang="vi-VN" dirty="0"/>
              <a:t>Chuyển đổi các biểu thức logic phức tạp: </a:t>
            </a:r>
            <a:r>
              <a:rPr lang="vi-VN" b="1" dirty="0"/>
              <a:t>tái cấu trúc lại lượng từ (quantifiers)</a:t>
            </a:r>
            <a:r>
              <a:rPr lang="vi-VN" dirty="0"/>
              <a:t> và các điều kiện (qualification).</a:t>
            </a:r>
          </a:p>
          <a:p>
            <a:pPr marL="457200" lvl="1" indent="0">
              <a:buFont typeface="+mj-lt"/>
              <a:buNone/>
            </a:pPr>
            <a:r>
              <a:rPr lang="en-US" dirty="0"/>
              <a:t>b. </a:t>
            </a:r>
            <a:r>
              <a:rPr lang="vi-VN" dirty="0"/>
              <a:t>Mục tiêu là đưa truy vấn về một dạng chuẩn dễ xử lý hơn (ví dụ: chuẩn DNF hoặc CNF).</a:t>
            </a:r>
          </a:p>
          <a:p>
            <a:pPr>
              <a:buFont typeface="+mj-lt"/>
              <a:buAutoNum type="arabicPeriod"/>
            </a:pPr>
            <a:r>
              <a:rPr lang="vi-VN" b="1" dirty="0"/>
              <a:t>Analysis (Phân tích)</a:t>
            </a:r>
            <a:endParaRPr lang="vi-VN" dirty="0"/>
          </a:p>
          <a:p>
            <a:pPr marL="457200" lvl="1" indent="0">
              <a:buFont typeface="+mj-lt"/>
              <a:buNone/>
            </a:pPr>
            <a:r>
              <a:rPr lang="vi-VN" dirty="0"/>
              <a:t>Phát hiện và loại bỏ </a:t>
            </a:r>
            <a:r>
              <a:rPr lang="vi-VN" b="1" dirty="0"/>
              <a:t>truy vấn không hợp lệ</a:t>
            </a:r>
            <a:r>
              <a:rPr lang="vi-VN" dirty="0"/>
              <a:t> (ví dụ: tham chiếu đến thuộc tính không tồn tại, lỗi cú pháp...).</a:t>
            </a:r>
          </a:p>
          <a:p>
            <a:pPr>
              <a:buFont typeface="+mj-lt"/>
              <a:buAutoNum type="arabicPeriod"/>
            </a:pPr>
            <a:r>
              <a:rPr lang="vi-VN" b="1" dirty="0"/>
              <a:t>Simplification (Đơn giản hóa)</a:t>
            </a:r>
            <a:endParaRPr lang="vi-VN" dirty="0"/>
          </a:p>
          <a:p>
            <a:pPr marL="457200" lvl="1" indent="0">
              <a:buFont typeface="+mj-lt"/>
              <a:buNone/>
            </a:pPr>
            <a:r>
              <a:rPr lang="vi-VN" dirty="0"/>
              <a:t>Loại bỏ </a:t>
            </a:r>
            <a:r>
              <a:rPr lang="vi-VN" b="1" dirty="0"/>
              <a:t>các điều kiện dư thừa</a:t>
            </a:r>
            <a:r>
              <a:rPr lang="vi-VN" dirty="0"/>
              <a:t> (redundant predicates) không ảnh hưởng đến kết quả, nhằm tối ưu hóa truy vấn.</a:t>
            </a:r>
          </a:p>
          <a:p>
            <a:pPr>
              <a:buFont typeface="+mj-lt"/>
              <a:buAutoNum type="arabicPeriod"/>
            </a:pPr>
            <a:r>
              <a:rPr lang="vi-VN" b="1" dirty="0"/>
              <a:t>Restructuring (Tái cấu trúc)</a:t>
            </a:r>
            <a:endParaRPr lang="vi-VN" dirty="0"/>
          </a:p>
          <a:p>
            <a:pPr marL="457200" lvl="1" indent="0">
              <a:buFont typeface="+mj-lt"/>
              <a:buNone/>
            </a:pPr>
            <a:r>
              <a:rPr lang="en-US" dirty="0"/>
              <a:t>a. </a:t>
            </a:r>
            <a:r>
              <a:rPr lang="vi-VN" dirty="0"/>
              <a:t>Chuyển đổi </a:t>
            </a:r>
            <a:r>
              <a:rPr lang="vi-VN" b="1" dirty="0"/>
              <a:t>truy vấn dạng tính toán (calculus)</a:t>
            </a:r>
            <a:r>
              <a:rPr lang="vi-VN" dirty="0"/>
              <a:t> thành </a:t>
            </a:r>
            <a:r>
              <a:rPr lang="vi-VN" b="1" dirty="0"/>
              <a:t>truy vấn đại số quan hệ (algebraic query)</a:t>
            </a:r>
            <a:r>
              <a:rPr lang="vi-VN" dirty="0"/>
              <a:t>.</a:t>
            </a:r>
          </a:p>
          <a:p>
            <a:pPr marL="457200" lvl="1" indent="0">
              <a:buFont typeface="+mj-lt"/>
              <a:buNone/>
            </a:pPr>
            <a:r>
              <a:rPr lang="en-US" dirty="0"/>
              <a:t>b. </a:t>
            </a:r>
            <a:r>
              <a:rPr lang="vi-VN" dirty="0"/>
              <a:t>Sử dụng các </a:t>
            </a:r>
            <a:r>
              <a:rPr lang="vi-VN" b="1" dirty="0"/>
              <a:t>quy tắc biến đổi (transformation rules)</a:t>
            </a:r>
            <a:r>
              <a:rPr lang="vi-VN" dirty="0"/>
              <a:t> để đơn giản hóa hoặc tái tổ chức thứ tự phép toán.</a:t>
            </a:r>
          </a:p>
          <a:p>
            <a:endParaRPr lang="en-US" b="1" dirty="0"/>
          </a:p>
          <a:p>
            <a:r>
              <a:rPr lang="en-US" b="1" dirty="0"/>
              <a:t>- </a:t>
            </a:r>
            <a:r>
              <a:rPr lang="vi-VN" b="1" dirty="0"/>
              <a:t>Lợi ích:</a:t>
            </a:r>
          </a:p>
          <a:p>
            <a:pPr>
              <a:buFont typeface="Arial" panose="020B0604020202020204" pitchFamily="34" charset="0"/>
              <a:buChar char="•"/>
            </a:pPr>
            <a:r>
              <a:rPr lang="vi-VN" dirty="0"/>
              <a:t>Tạo ra một truy vấn "sạch", hợp lệ và ở dạng đại số – thuận tiện cho bước tối ưu hóa tiếp theo.</a:t>
            </a:r>
          </a:p>
          <a:p>
            <a:pPr>
              <a:buFont typeface="Arial" panose="020B0604020202020204" pitchFamily="34" charset="0"/>
              <a:buChar char="•"/>
            </a:pPr>
            <a:r>
              <a:rPr lang="vi-VN" dirty="0"/>
              <a:t>Giảm chi phí xử lý bằng cách loại bỏ các phần không cần thiết.</a:t>
            </a:r>
          </a:p>
          <a:p>
            <a:endParaRPr lang="en-US" dirty="0"/>
          </a:p>
        </p:txBody>
      </p:sp>
    </p:spTree>
    <p:extLst>
      <p:ext uri="{BB962C8B-B14F-4D97-AF65-F5344CB8AC3E}">
        <p14:creationId xmlns:p14="http://schemas.microsoft.com/office/powerpoint/2010/main" val="3499104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a:t>
            </a:fld>
            <a:endParaRPr lang="en-US"/>
          </a:p>
        </p:txBody>
      </p:sp>
    </p:spTree>
    <p:extLst>
      <p:ext uri="{BB962C8B-B14F-4D97-AF65-F5344CB8AC3E}">
        <p14:creationId xmlns:p14="http://schemas.microsoft.com/office/powerpoint/2010/main" val="3043687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cap="flat"/>
        </p:spPr>
      </p:sp>
      <p:sp>
        <p:nvSpPr>
          <p:cNvPr id="2" name="Notes Placeholder 1">
            <a:extLst>
              <a:ext uri="{FF2B5EF4-FFF2-40B4-BE49-F238E27FC236}">
                <a16:creationId xmlns:a16="http://schemas.microsoft.com/office/drawing/2014/main" id="{4E973A9D-E95F-5CC1-F6DF-0BB951FC9A2F}"/>
              </a:ext>
            </a:extLst>
          </p:cNvPr>
          <p:cNvSpPr>
            <a:spLocks noGrp="1"/>
          </p:cNvSpPr>
          <p:nvPr>
            <p:ph type="body" idx="1"/>
          </p:nvPr>
        </p:nvSpPr>
        <p:spPr/>
        <p:txBody>
          <a:bodyPr/>
          <a:lstStyle/>
          <a:p>
            <a:r>
              <a:rPr lang="vi-VN" b="1" dirty="0"/>
              <a:t>"Step 2 – Data Localization"</a:t>
            </a:r>
            <a:r>
              <a:rPr lang="vi-VN" dirty="0"/>
              <a:t> mô tả bước thứ hai trong quá trình xử lý truy vấn phân tán: </a:t>
            </a:r>
            <a:r>
              <a:rPr lang="vi-VN" b="1" dirty="0"/>
              <a:t>xác định dữ liệu phân tán nào sẽ được sử dụng để thực thi truy vấn</a:t>
            </a:r>
            <a:r>
              <a:rPr lang="vi-VN" dirty="0"/>
              <a:t>.</a:t>
            </a:r>
          </a:p>
          <a:p>
            <a:endParaRPr lang="en-US" b="1" dirty="0"/>
          </a:p>
          <a:p>
            <a:r>
              <a:rPr lang="en-US" b="1" dirty="0"/>
              <a:t>- </a:t>
            </a:r>
            <a:r>
              <a:rPr lang="vi-VN" b="1" dirty="0"/>
              <a:t>Đầu vào:</a:t>
            </a:r>
          </a:p>
          <a:p>
            <a:r>
              <a:rPr lang="vi-VN" dirty="0"/>
              <a:t>Truy vấn </a:t>
            </a:r>
            <a:r>
              <a:rPr lang="vi-VN" b="1" dirty="0"/>
              <a:t>đại số quan hệ</a:t>
            </a:r>
            <a:r>
              <a:rPr lang="vi-VN" dirty="0"/>
              <a:t> (algebraic query) được viết trên </a:t>
            </a:r>
            <a:r>
              <a:rPr lang="vi-VN" b="1" dirty="0"/>
              <a:t>các quan hệ toàn cục (global relations)</a:t>
            </a:r>
            <a:r>
              <a:rPr lang="vi-VN" dirty="0"/>
              <a:t> – tức là người dùng không biết các quan hệ này đã được </a:t>
            </a:r>
            <a:r>
              <a:rPr lang="vi-VN" b="1" dirty="0"/>
              <a:t>phân mảnh</a:t>
            </a:r>
            <a:r>
              <a:rPr lang="vi-VN" dirty="0"/>
              <a:t> hoặc </a:t>
            </a:r>
            <a:r>
              <a:rPr lang="vi-VN" b="1" dirty="0"/>
              <a:t>phân bố ở đâu</a:t>
            </a:r>
            <a:r>
              <a:rPr lang="vi-VN" dirty="0"/>
              <a:t> trong hệ thống.</a:t>
            </a:r>
          </a:p>
          <a:p>
            <a:endParaRPr lang="en-US" b="1" dirty="0"/>
          </a:p>
          <a:p>
            <a:r>
              <a:rPr lang="en-US" b="1" dirty="0"/>
              <a:t>- </a:t>
            </a:r>
            <a:r>
              <a:rPr lang="vi-VN" b="1" dirty="0"/>
              <a:t>Mục tiêu của bước Data Localization:</a:t>
            </a:r>
          </a:p>
          <a:p>
            <a:r>
              <a:rPr lang="vi-VN" dirty="0"/>
              <a:t>Chuyển truy vấn từ dạng sử dụng các </a:t>
            </a:r>
            <a:r>
              <a:rPr lang="vi-VN" b="1" dirty="0"/>
              <a:t>quan hệ toàn cục</a:t>
            </a:r>
            <a:r>
              <a:rPr lang="vi-VN" dirty="0"/>
              <a:t> sang dạng sử dụng các </a:t>
            </a:r>
            <a:r>
              <a:rPr lang="vi-VN" b="1" dirty="0"/>
              <a:t>mảnh dữ liệu thực tế (fragment)</a:t>
            </a:r>
            <a:r>
              <a:rPr lang="vi-VN" dirty="0"/>
              <a:t> được lưu ở các site trong hệ phân tán.</a:t>
            </a:r>
          </a:p>
          <a:p>
            <a:endParaRPr lang="en-US" b="1" dirty="0"/>
          </a:p>
          <a:p>
            <a:r>
              <a:rPr lang="en-US" b="1" dirty="0"/>
              <a:t>- </a:t>
            </a:r>
            <a:r>
              <a:rPr lang="vi-VN" b="1" dirty="0"/>
              <a:t>Các công việc chính:</a:t>
            </a:r>
          </a:p>
          <a:p>
            <a:pPr>
              <a:buFont typeface="+mj-lt"/>
              <a:buAutoNum type="arabicPeriod"/>
            </a:pPr>
            <a:r>
              <a:rPr lang="vi-VN" b="1" dirty="0"/>
              <a:t>Determine which fragments are involved</a:t>
            </a:r>
            <a:br>
              <a:rPr lang="vi-VN" dirty="0"/>
            </a:br>
            <a:r>
              <a:rPr lang="vi-VN" dirty="0"/>
              <a:t>→ Xác định </a:t>
            </a:r>
            <a:r>
              <a:rPr lang="vi-VN" b="1" dirty="0"/>
              <a:t>các mảnh dữ liệu nào (horizontal, vertical, hoặc hybrid fragments)</a:t>
            </a:r>
            <a:r>
              <a:rPr lang="vi-VN" dirty="0"/>
              <a:t> có liên quan đến truy vấn.</a:t>
            </a:r>
            <a:br>
              <a:rPr lang="vi-VN" dirty="0"/>
            </a:br>
            <a:r>
              <a:rPr lang="vi-VN" dirty="0"/>
              <a:t>Ví dụ: nếu có truy vấn SELECT * FROM EMP WHERE DEPT = 'HR', thì chỉ những mảnh chứa dữ liệu về phòng ban HR mới cần được lấy.</a:t>
            </a:r>
          </a:p>
          <a:p>
            <a:pPr>
              <a:buFont typeface="+mj-lt"/>
              <a:buAutoNum type="arabicPeriod"/>
            </a:pPr>
            <a:r>
              <a:rPr lang="vi-VN" b="1" dirty="0"/>
              <a:t>Localization program</a:t>
            </a:r>
            <a:br>
              <a:rPr lang="vi-VN" dirty="0"/>
            </a:br>
            <a:r>
              <a:rPr lang="vi-VN" dirty="0"/>
              <a:t>→ Với mỗi quan hệ toàn cục trong truy vấn, </a:t>
            </a:r>
            <a:r>
              <a:rPr lang="vi-VN" b="1" dirty="0"/>
              <a:t>thay thế bằng các biểu thức biểu diễn việc "tập hợp lại" (materialize)</a:t>
            </a:r>
            <a:r>
              <a:rPr lang="vi-VN" dirty="0"/>
              <a:t> dữ liệu từ các mảnh phân tán.</a:t>
            </a:r>
            <a:br>
              <a:rPr lang="vi-VN" dirty="0"/>
            </a:br>
            <a:r>
              <a:rPr lang="vi-VN" dirty="0"/>
              <a:t>Ví dụ: Quan hệ EMP có thể được định nghĩa là EMP1 ∪ EMP2 ∪ EMP3 nếu nó là mảnh ngang.</a:t>
            </a:r>
          </a:p>
          <a:p>
            <a:pPr>
              <a:buFont typeface="+mj-lt"/>
              <a:buAutoNum type="arabicPeriod"/>
            </a:pPr>
            <a:r>
              <a:rPr lang="vi-VN" b="1" dirty="0"/>
              <a:t>Optimize</a:t>
            </a:r>
            <a:br>
              <a:rPr lang="vi-VN" dirty="0"/>
            </a:br>
            <a:r>
              <a:rPr lang="vi-VN" dirty="0"/>
              <a:t>→ Sau khi đã "thay thế" các quan hệ toàn cục bằng tập hợp các mảnh, thực hiện </a:t>
            </a:r>
            <a:r>
              <a:rPr lang="vi-VN" b="1" dirty="0"/>
              <a:t>tối ưu hóa lại truy vấn</a:t>
            </a:r>
            <a:r>
              <a:rPr lang="vi-VN" dirty="0"/>
              <a:t> (ví dụ: loại bỏ mảnh không cần thiết, đẩy chọn lọc xuống mảnh...).</a:t>
            </a:r>
          </a:p>
          <a:p>
            <a:endParaRPr lang="en-US" b="1" dirty="0"/>
          </a:p>
          <a:p>
            <a:r>
              <a:rPr lang="en-US" b="1" dirty="0"/>
              <a:t>- </a:t>
            </a:r>
            <a:r>
              <a:rPr lang="vi-VN" b="1" dirty="0"/>
              <a:t>Ví dụ đơn giản:</a:t>
            </a:r>
          </a:p>
          <a:p>
            <a:r>
              <a:rPr lang="vi-VN" dirty="0"/>
              <a:t>Giả sử quan hệ toàn cục CUSTOMER được phân mảnh ngang thành:</a:t>
            </a:r>
          </a:p>
          <a:p>
            <a:pPr>
              <a:buFont typeface="Arial" panose="020B0604020202020204" pitchFamily="34" charset="0"/>
              <a:buChar char="•"/>
            </a:pPr>
            <a:r>
              <a:rPr lang="vi-VN" dirty="0"/>
              <a:t>CUSTOMER1 chứa khách ở miền Bắc</a:t>
            </a:r>
          </a:p>
          <a:p>
            <a:pPr>
              <a:buFont typeface="Arial" panose="020B0604020202020204" pitchFamily="34" charset="0"/>
              <a:buChar char="•"/>
            </a:pPr>
            <a:r>
              <a:rPr lang="vi-VN" dirty="0"/>
              <a:t>CUSTOMER2 chứa khách ở miền Nam</a:t>
            </a:r>
          </a:p>
          <a:p>
            <a:r>
              <a:rPr lang="vi-VN" dirty="0"/>
              <a:t>Với truy vấn:</a:t>
            </a:r>
          </a:p>
          <a:p>
            <a:pPr rtl="0"/>
            <a:r>
              <a:rPr lang="vi-VN" b="1" dirty="0"/>
              <a:t>SELECT * FROM</a:t>
            </a:r>
            <a:r>
              <a:rPr lang="vi-VN" dirty="0"/>
              <a:t> CUSTOMER </a:t>
            </a:r>
            <a:r>
              <a:rPr lang="vi-VN" b="1" dirty="0"/>
              <a:t>WHERE</a:t>
            </a:r>
            <a:r>
              <a:rPr lang="vi-VN" dirty="0"/>
              <a:t> region = 'South’; </a:t>
            </a:r>
          </a:p>
          <a:p>
            <a:r>
              <a:rPr lang="en-US" dirty="0"/>
              <a:t>-&gt; </a:t>
            </a:r>
            <a:r>
              <a:rPr lang="vi-VN" dirty="0"/>
              <a:t>Bước </a:t>
            </a:r>
            <a:r>
              <a:rPr lang="vi-VN" b="1" dirty="0"/>
              <a:t>Data Localization</a:t>
            </a:r>
            <a:r>
              <a:rPr lang="vi-VN" dirty="0"/>
              <a:t> sẽ xác định rằng </a:t>
            </a:r>
            <a:r>
              <a:rPr lang="vi-VN" b="1" dirty="0"/>
              <a:t>chỉ cần truy cập mảnh CUSTOMER2</a:t>
            </a:r>
            <a:r>
              <a:rPr lang="vi-VN" dirty="0"/>
              <a:t>, vì CUSTOMER1 không có dữ liệu phù hợp.</a:t>
            </a:r>
          </a:p>
          <a:p>
            <a:endParaRPr lang="en-US" b="1" dirty="0"/>
          </a:p>
          <a:p>
            <a:r>
              <a:rPr lang="en-US" b="1" dirty="0"/>
              <a:t>- </a:t>
            </a:r>
            <a:r>
              <a:rPr lang="vi-VN" b="1" dirty="0"/>
              <a:t>Ý nghĩa:</a:t>
            </a:r>
          </a:p>
          <a:p>
            <a:pPr>
              <a:buFont typeface="Arial" panose="020B0604020202020204" pitchFamily="34" charset="0"/>
              <a:buChar char="•"/>
            </a:pPr>
            <a:r>
              <a:rPr lang="vi-VN" dirty="0"/>
              <a:t>Giảm lượng dữ liệu cần xử lý.</a:t>
            </a:r>
          </a:p>
          <a:p>
            <a:pPr>
              <a:buFont typeface="Arial" panose="020B0604020202020204" pitchFamily="34" charset="0"/>
              <a:buChar char="•"/>
            </a:pPr>
            <a:r>
              <a:rPr lang="vi-VN" dirty="0"/>
              <a:t>Tận dụng thông tin về cách dữ liệu được phân mảnh &amp; phân bố để </a:t>
            </a:r>
            <a:r>
              <a:rPr lang="vi-VN" b="1" dirty="0"/>
              <a:t>giảm chi phí truyền thông</a:t>
            </a:r>
            <a:r>
              <a:rPr lang="vi-VN" dirty="0"/>
              <a:t> và </a:t>
            </a:r>
            <a:r>
              <a:rPr lang="vi-VN" b="1" dirty="0"/>
              <a:t>tăng hiệu năng</a:t>
            </a:r>
            <a:r>
              <a:rPr lang="vi-VN" dirty="0"/>
              <a:t>.</a:t>
            </a:r>
          </a:p>
          <a:p>
            <a:pPr>
              <a:buFont typeface="Arial" panose="020B0604020202020204" pitchFamily="34" charset="0"/>
              <a:buChar char="•"/>
            </a:pPr>
            <a:r>
              <a:rPr lang="vi-VN" dirty="0"/>
              <a:t>Chuẩn bị truy vấn cho bước tối ưu hóa và lập lịch thực thi tiếp theo.</a:t>
            </a:r>
          </a:p>
          <a:p>
            <a:endParaRPr lang="en-US" dirty="0"/>
          </a:p>
        </p:txBody>
      </p:sp>
    </p:spTree>
    <p:extLst>
      <p:ext uri="{BB962C8B-B14F-4D97-AF65-F5344CB8AC3E}">
        <p14:creationId xmlns:p14="http://schemas.microsoft.com/office/powerpoint/2010/main" val="3210204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7500" lnSpcReduction="20000"/>
          </a:bodyPr>
          <a:lstStyle/>
          <a:p>
            <a:r>
              <a:rPr lang="vi-VN" b="1" dirty="0"/>
              <a:t>“</a:t>
            </a:r>
            <a:r>
              <a:rPr lang="en-US" b="1" dirty="0" err="1"/>
              <a:t>Ví</a:t>
            </a:r>
            <a:r>
              <a:rPr lang="en-US" b="1" dirty="0"/>
              <a:t> </a:t>
            </a:r>
            <a:r>
              <a:rPr lang="en-US" b="1" dirty="0" err="1"/>
              <a:t>dụ</a:t>
            </a:r>
            <a:r>
              <a:rPr lang="vi-VN" b="1" dirty="0"/>
              <a:t>"</a:t>
            </a:r>
            <a:r>
              <a:rPr lang="vi-VN" dirty="0"/>
              <a:t> này minh họa cụ thể cho bước </a:t>
            </a:r>
            <a:r>
              <a:rPr lang="vi-VN" b="1" dirty="0"/>
              <a:t>Data Localization</a:t>
            </a:r>
            <a:r>
              <a:rPr lang="vi-VN" dirty="0"/>
              <a:t> trong xử lý truy vấn phân tán – tức là </a:t>
            </a:r>
            <a:r>
              <a:rPr lang="vi-VN" b="1" dirty="0"/>
              <a:t>chuyển đổi truy vấn toàn cục sang truy vấn sử dụng các mảnh dữ liệu thực tế</a:t>
            </a:r>
            <a:r>
              <a:rPr lang="vi-VN" dirty="0"/>
              <a:t> trong hệ thống.</a:t>
            </a:r>
          </a:p>
          <a:p>
            <a:endParaRPr lang="en-US" b="1" dirty="0"/>
          </a:p>
          <a:p>
            <a:r>
              <a:rPr lang="en-US" b="1" dirty="0"/>
              <a:t>- </a:t>
            </a:r>
            <a:r>
              <a:rPr lang="vi-VN" b="1" dirty="0"/>
              <a:t>Giải thích chi tiết:</a:t>
            </a:r>
          </a:p>
          <a:p>
            <a:r>
              <a:rPr lang="en-US" b="1" dirty="0"/>
              <a:t>1. </a:t>
            </a:r>
            <a:r>
              <a:rPr lang="vi-VN" b="1" dirty="0"/>
              <a:t>Phân mảnh quan hệ (Fragmentation)</a:t>
            </a:r>
          </a:p>
          <a:p>
            <a:r>
              <a:rPr lang="vi-VN" b="1" dirty="0"/>
              <a:t>Quan hệ EMP (Employee – Nhân viên) được chia thành 3 mảnh:</a:t>
            </a:r>
          </a:p>
          <a:p>
            <a:pPr>
              <a:buFont typeface="Arial" panose="020B0604020202020204" pitchFamily="34" charset="0"/>
              <a:buChar char="•"/>
            </a:pPr>
            <a:r>
              <a:rPr lang="vi-VN" dirty="0"/>
              <a:t>EMP1 = </a:t>
            </a:r>
            <a:r>
              <a:rPr lang="el-GR" dirty="0"/>
              <a:t>σ_{</a:t>
            </a:r>
            <a:r>
              <a:rPr lang="vi-VN" dirty="0"/>
              <a:t>ENO ≤ “E3”}(EMP)</a:t>
            </a:r>
            <a:br>
              <a:rPr lang="vi-VN" dirty="0"/>
            </a:br>
            <a:r>
              <a:rPr lang="vi-VN" dirty="0"/>
              <a:t>→ Chứa các nhân viên có mã ENO nhỏ hơn hoặc bằng </a:t>
            </a:r>
            <a:r>
              <a:rPr lang="vi-VN" b="1" dirty="0"/>
              <a:t>E3</a:t>
            </a:r>
            <a:endParaRPr lang="vi-VN" dirty="0"/>
          </a:p>
          <a:p>
            <a:pPr>
              <a:buFont typeface="Arial" panose="020B0604020202020204" pitchFamily="34" charset="0"/>
              <a:buChar char="•"/>
            </a:pPr>
            <a:r>
              <a:rPr lang="vi-VN" dirty="0"/>
              <a:t>EMP2 = </a:t>
            </a:r>
            <a:r>
              <a:rPr lang="el-GR" dirty="0"/>
              <a:t>σ_{“</a:t>
            </a:r>
            <a:r>
              <a:rPr lang="vi-VN" dirty="0"/>
              <a:t>E3” &lt; ENO ≤ “E6”}(EMP)</a:t>
            </a:r>
            <a:br>
              <a:rPr lang="vi-VN" dirty="0"/>
            </a:br>
            <a:r>
              <a:rPr lang="vi-VN" dirty="0"/>
              <a:t>→ Chứa các nhân viên có mã ENO từ </a:t>
            </a:r>
            <a:r>
              <a:rPr lang="vi-VN" b="1" dirty="0"/>
              <a:t>E4 đến E6</a:t>
            </a:r>
            <a:endParaRPr lang="vi-VN" dirty="0"/>
          </a:p>
          <a:p>
            <a:pPr>
              <a:buFont typeface="Arial" panose="020B0604020202020204" pitchFamily="34" charset="0"/>
              <a:buChar char="•"/>
            </a:pPr>
            <a:r>
              <a:rPr lang="vi-VN" dirty="0"/>
              <a:t>EMP3 = </a:t>
            </a:r>
            <a:r>
              <a:rPr lang="el-GR" dirty="0"/>
              <a:t>σ_{</a:t>
            </a:r>
            <a:r>
              <a:rPr lang="vi-VN" dirty="0"/>
              <a:t>ENO ≥ “E6”}(EMP)</a:t>
            </a:r>
            <a:br>
              <a:rPr lang="vi-VN" dirty="0"/>
            </a:br>
            <a:r>
              <a:rPr lang="vi-VN" dirty="0"/>
              <a:t>→ Chứa các nhân viên có mã ENO lớn hơn hoặc bằng </a:t>
            </a:r>
            <a:r>
              <a:rPr lang="vi-VN" b="1" dirty="0"/>
              <a:t>E6</a:t>
            </a:r>
            <a:endParaRPr lang="vi-VN" dirty="0"/>
          </a:p>
          <a:p>
            <a:r>
              <a:rPr lang="vi-VN" b="1" dirty="0"/>
              <a:t>Quan hệ ASG (Assignments – Phân công) được chia thành 2 mảnh:</a:t>
            </a:r>
          </a:p>
          <a:p>
            <a:pPr>
              <a:buFont typeface="Arial" panose="020B0604020202020204" pitchFamily="34" charset="0"/>
              <a:buChar char="•"/>
            </a:pPr>
            <a:r>
              <a:rPr lang="vi-VN" dirty="0"/>
              <a:t>ASG1 = </a:t>
            </a:r>
            <a:r>
              <a:rPr lang="el-GR" dirty="0"/>
              <a:t>σ_{</a:t>
            </a:r>
            <a:r>
              <a:rPr lang="vi-VN" dirty="0"/>
              <a:t>ENO ≤ “E3”}(ASG)</a:t>
            </a:r>
          </a:p>
          <a:p>
            <a:pPr>
              <a:buFont typeface="Arial" panose="020B0604020202020204" pitchFamily="34" charset="0"/>
              <a:buChar char="•"/>
            </a:pPr>
            <a:r>
              <a:rPr lang="vi-VN" dirty="0"/>
              <a:t>ASG2 = </a:t>
            </a:r>
            <a:r>
              <a:rPr lang="el-GR" dirty="0"/>
              <a:t>σ_{</a:t>
            </a:r>
            <a:r>
              <a:rPr lang="vi-VN" dirty="0"/>
              <a:t>ENO &gt; “E3”}(ASG)</a:t>
            </a:r>
          </a:p>
          <a:p>
            <a:endParaRPr lang="en-US" b="1" dirty="0"/>
          </a:p>
          <a:p>
            <a:r>
              <a:rPr lang="en-US" b="1" dirty="0"/>
              <a:t>2. </a:t>
            </a:r>
            <a:r>
              <a:rPr lang="vi-VN" b="1" dirty="0"/>
              <a:t>Trong bất kỳ truy vấn nào:</a:t>
            </a:r>
          </a:p>
          <a:p>
            <a:pPr>
              <a:buFont typeface="Arial" panose="020B0604020202020204" pitchFamily="34" charset="0"/>
              <a:buChar char="•"/>
            </a:pPr>
            <a:r>
              <a:rPr lang="vi-VN" b="1" dirty="0"/>
              <a:t>EMP sẽ được thay thế bằng</a:t>
            </a:r>
            <a:r>
              <a:rPr lang="vi-VN" dirty="0"/>
              <a:t>:</a:t>
            </a:r>
            <a:br>
              <a:rPr lang="vi-VN" dirty="0"/>
            </a:br>
            <a:r>
              <a:rPr lang="vi-VN" dirty="0"/>
              <a:t>EMP1 ∪ EMP2 ∪ EMP3</a:t>
            </a:r>
          </a:p>
          <a:p>
            <a:pPr>
              <a:buFont typeface="Arial" panose="020B0604020202020204" pitchFamily="34" charset="0"/>
              <a:buChar char="•"/>
            </a:pPr>
            <a:r>
              <a:rPr lang="vi-VN" b="1" dirty="0"/>
              <a:t>ASG sẽ được thay thế bằng</a:t>
            </a:r>
            <a:r>
              <a:rPr lang="vi-VN" dirty="0"/>
              <a:t>:</a:t>
            </a:r>
            <a:br>
              <a:rPr lang="vi-VN" dirty="0"/>
            </a:br>
            <a:r>
              <a:rPr lang="vi-VN" dirty="0"/>
              <a:t>ASG1 ∪ ASG2</a:t>
            </a:r>
          </a:p>
          <a:p>
            <a:r>
              <a:rPr lang="vi-VN" dirty="0"/>
              <a:t>➡ Điều này nghĩa là: </a:t>
            </a:r>
            <a:r>
              <a:rPr lang="vi-VN" b="1" dirty="0"/>
              <a:t>mỗi khi truy vấn sử dụng quan hệ toàn cục</a:t>
            </a:r>
            <a:r>
              <a:rPr lang="vi-VN" dirty="0"/>
              <a:t>, hệ thống sẽ </a:t>
            </a:r>
            <a:r>
              <a:rPr lang="vi-VN" b="1" dirty="0"/>
              <a:t>tự động hợp nhất các mảnh dữ liệu tương ứng</a:t>
            </a:r>
            <a:r>
              <a:rPr lang="vi-VN" dirty="0"/>
              <a:t> để xử lý.</a:t>
            </a:r>
          </a:p>
          <a:p>
            <a:endParaRPr lang="en-US" b="1" dirty="0"/>
          </a:p>
          <a:p>
            <a:r>
              <a:rPr lang="en-US" b="1" dirty="0"/>
              <a:t>3. </a:t>
            </a:r>
            <a:r>
              <a:rPr lang="vi-VN" b="1" dirty="0"/>
              <a:t>Ý nghĩa của việc thay thế này:</a:t>
            </a:r>
          </a:p>
          <a:p>
            <a:pPr>
              <a:buFont typeface="+mj-lt"/>
              <a:buNone/>
            </a:pPr>
            <a:r>
              <a:rPr lang="en-US" b="1" dirty="0"/>
              <a:t>a. </a:t>
            </a:r>
            <a:r>
              <a:rPr lang="vi-VN" b="1" dirty="0"/>
              <a:t>Ẩn chi tiết phân tán</a:t>
            </a:r>
            <a:r>
              <a:rPr lang="vi-VN" dirty="0"/>
              <a:t>: Người dùng chỉ thấy quan hệ toàn cục, không cần biết đến mảnh.</a:t>
            </a:r>
          </a:p>
          <a:p>
            <a:pPr>
              <a:buFont typeface="+mj-lt"/>
              <a:buNone/>
            </a:pPr>
            <a:r>
              <a:rPr lang="en-US" b="1" dirty="0"/>
              <a:t>b. </a:t>
            </a:r>
            <a:r>
              <a:rPr lang="vi-VN" b="1" dirty="0"/>
              <a:t>Hệ thống có thể tối ưu hóa</a:t>
            </a:r>
            <a:r>
              <a:rPr lang="vi-VN" dirty="0"/>
              <a:t>: Dựa vào điều kiện truy vấn, có thể </a:t>
            </a:r>
            <a:r>
              <a:rPr lang="vi-VN" b="1" dirty="0"/>
              <a:t>loại bỏ các mảnh không liên quan</a:t>
            </a:r>
            <a:r>
              <a:rPr lang="vi-VN" dirty="0"/>
              <a:t>.</a:t>
            </a:r>
          </a:p>
          <a:p>
            <a:pPr>
              <a:buFont typeface="+mj-lt"/>
              <a:buNone/>
            </a:pPr>
            <a:r>
              <a:rPr lang="en-US" b="1" dirty="0"/>
              <a:t>c. </a:t>
            </a:r>
            <a:r>
              <a:rPr lang="vi-VN" b="1" dirty="0"/>
              <a:t>Cải thiện hiệu suất</a:t>
            </a:r>
            <a:r>
              <a:rPr lang="vi-VN" dirty="0"/>
              <a:t>: Không phải quét toàn bộ dữ liệu, chỉ cần truy cập các mảnh liên quan → giảm I/O và chi phí mạng.</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21</a:t>
            </a:fld>
            <a:endParaRPr lang="en-US"/>
          </a:p>
        </p:txBody>
      </p:sp>
    </p:spTree>
    <p:extLst>
      <p:ext uri="{BB962C8B-B14F-4D97-AF65-F5344CB8AC3E}">
        <p14:creationId xmlns:p14="http://schemas.microsoft.com/office/powerpoint/2010/main" val="1598286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7500" lnSpcReduction="20000"/>
          </a:bodyPr>
          <a:lstStyle/>
          <a:p>
            <a:r>
              <a:rPr lang="vi-VN" b="1" dirty="0">
                <a:solidFill>
                  <a:srgbClr val="404040"/>
                </a:solidFill>
                <a:effectLst/>
              </a:rPr>
              <a:t>Giải thích "Reduction for PHF"</a:t>
            </a:r>
          </a:p>
          <a:p>
            <a:r>
              <a:rPr lang="vi-VN" dirty="0">
                <a:solidFill>
                  <a:srgbClr val="404040"/>
                </a:solidFill>
                <a:effectLst/>
              </a:rPr>
              <a:t>Slide này trình bày về kỹ thuật giảm dữ liệu (reduction) trong phân mảnh ngang theo điều kiện (Primary Horizontal Fragmentation - PHF).</a:t>
            </a:r>
            <a:endParaRPr lang="vi-VN" b="1" dirty="0">
              <a:solidFill>
                <a:srgbClr val="404040"/>
              </a:solidFill>
              <a:effectLst/>
            </a:endParaRPr>
          </a:p>
          <a:p>
            <a:r>
              <a:rPr lang="vi-VN" b="1" dirty="0">
                <a:solidFill>
                  <a:srgbClr val="404040"/>
                </a:solidFill>
                <a:effectLst/>
              </a:rPr>
              <a:t>Nội dung chính:</a:t>
            </a:r>
          </a:p>
          <a:p>
            <a:pPr>
              <a:buFont typeface="+mj-lt"/>
              <a:buAutoNum type="arabicPeriod"/>
            </a:pPr>
            <a:endParaRPr lang="en-US" b="1" dirty="0">
              <a:solidFill>
                <a:srgbClr val="404040"/>
              </a:solidFill>
              <a:effectLst/>
            </a:endParaRPr>
          </a:p>
          <a:p>
            <a:pPr>
              <a:buFont typeface="+mj-lt"/>
              <a:buAutoNum type="arabicPeriod"/>
            </a:pPr>
            <a:r>
              <a:rPr lang="vi-VN" b="1" dirty="0">
                <a:solidFill>
                  <a:srgbClr val="404040"/>
                </a:solidFill>
                <a:effectLst/>
              </a:rPr>
              <a:t>Ví dụ minh họa (hình ảnh)</a:t>
            </a:r>
            <a:r>
              <a:rPr lang="vi-VN" dirty="0">
                <a:solidFill>
                  <a:srgbClr val="404040"/>
                </a:solidFill>
                <a:effectLst/>
              </a:rPr>
              <a:t>:</a:t>
            </a:r>
          </a:p>
          <a:p>
            <a:pPr marL="457200" lvl="1" indent="0">
              <a:buFont typeface="+mj-lt"/>
              <a:buNone/>
            </a:pPr>
            <a:r>
              <a:rPr lang="en-US" dirty="0">
                <a:solidFill>
                  <a:srgbClr val="404040"/>
                </a:solidFill>
                <a:effectLst/>
              </a:rPr>
              <a:t>a. </a:t>
            </a:r>
            <a:r>
              <a:rPr lang="vi-VN" dirty="0">
                <a:solidFill>
                  <a:srgbClr val="404040"/>
                </a:solidFill>
                <a:effectLst/>
              </a:rPr>
              <a:t>Có vẻ như là một bảng EMP (nhân viên) với các mảnh EMP1, EMP2, EMP3</a:t>
            </a:r>
          </a:p>
          <a:p>
            <a:pPr marL="457200" lvl="1" indent="0">
              <a:buFont typeface="+mj-lt"/>
              <a:buNone/>
            </a:pPr>
            <a:r>
              <a:rPr lang="en-US" dirty="0">
                <a:solidFill>
                  <a:srgbClr val="404040"/>
                </a:solidFill>
                <a:effectLst/>
              </a:rPr>
              <a:t>b. </a:t>
            </a:r>
            <a:r>
              <a:rPr lang="vi-VN" dirty="0">
                <a:solidFill>
                  <a:srgbClr val="404040"/>
                </a:solidFill>
                <a:effectLst/>
              </a:rPr>
              <a:t>EMP2 xuất hiện 2 lần, có thể chỉ ra rằng nó được lưu trữ ở nhiều nơi hoặc có sự trùng lặp</a:t>
            </a:r>
          </a:p>
          <a:p>
            <a:pPr>
              <a:buFont typeface="+mj-lt"/>
              <a:buAutoNum type="arabicPeriod"/>
            </a:pPr>
            <a:r>
              <a:rPr lang="vi-VN" b="1" dirty="0">
                <a:solidFill>
                  <a:srgbClr val="404040"/>
                </a:solidFill>
                <a:effectLst/>
              </a:rPr>
              <a:t>Khái niệm Reduction for PHF</a:t>
            </a:r>
            <a:r>
              <a:rPr lang="vi-VN" dirty="0">
                <a:solidFill>
                  <a:srgbClr val="404040"/>
                </a:solidFill>
                <a:effectLst/>
              </a:rPr>
              <a:t>:</a:t>
            </a:r>
          </a:p>
          <a:p>
            <a:pPr marL="457200" lvl="1" indent="0">
              <a:buFont typeface="+mj-lt"/>
              <a:buNone/>
            </a:pPr>
            <a:r>
              <a:rPr lang="en-US" dirty="0">
                <a:solidFill>
                  <a:srgbClr val="404040"/>
                </a:solidFill>
                <a:effectLst/>
              </a:rPr>
              <a:t>a. </a:t>
            </a:r>
            <a:r>
              <a:rPr lang="vi-VN" dirty="0">
                <a:solidFill>
                  <a:srgbClr val="404040"/>
                </a:solidFill>
                <a:effectLst/>
              </a:rPr>
              <a:t>Là quá trình tối ưu hóa truy vấn trên các mảnh ngang</a:t>
            </a:r>
          </a:p>
          <a:p>
            <a:pPr marL="457200" lvl="1" indent="0">
              <a:buFont typeface="+mj-lt"/>
              <a:buNone/>
            </a:pPr>
            <a:r>
              <a:rPr lang="en-US" dirty="0">
                <a:solidFill>
                  <a:srgbClr val="404040"/>
                </a:solidFill>
                <a:effectLst/>
              </a:rPr>
              <a:t>b. </a:t>
            </a:r>
            <a:r>
              <a:rPr lang="vi-VN" dirty="0">
                <a:solidFill>
                  <a:srgbClr val="404040"/>
                </a:solidFill>
                <a:effectLst/>
              </a:rPr>
              <a:t>Chỉ truy cập những mảnh có chứa dữ liệu phù hợp với điều kiện truy vấn</a:t>
            </a:r>
          </a:p>
          <a:p>
            <a:pPr>
              <a:buFont typeface="+mj-lt"/>
              <a:buAutoNum type="arabicPeriod"/>
            </a:pPr>
            <a:r>
              <a:rPr lang="vi-VN" b="1" dirty="0">
                <a:solidFill>
                  <a:srgbClr val="404040"/>
                </a:solidFill>
                <a:effectLst/>
              </a:rPr>
              <a:t>Reduction with selection</a:t>
            </a:r>
            <a:r>
              <a:rPr lang="vi-VN" dirty="0">
                <a:solidFill>
                  <a:srgbClr val="404040"/>
                </a:solidFill>
                <a:effectLst/>
              </a:rPr>
              <a:t>:</a:t>
            </a:r>
          </a:p>
          <a:p>
            <a:pPr marL="457200" lvl="1" indent="0">
              <a:buFont typeface="+mj-lt"/>
              <a:buNone/>
            </a:pPr>
            <a:r>
              <a:rPr lang="en-US" dirty="0">
                <a:solidFill>
                  <a:srgbClr val="404040"/>
                </a:solidFill>
                <a:effectLst/>
              </a:rPr>
              <a:t>a. </a:t>
            </a:r>
            <a:r>
              <a:rPr lang="vi-VN" dirty="0">
                <a:solidFill>
                  <a:srgbClr val="404040"/>
                </a:solidFill>
                <a:effectLst/>
              </a:rPr>
              <a:t>Cho quan hệ R và tập các mảnh FR = {R1, R2, ..., Rw}</a:t>
            </a:r>
          </a:p>
          <a:p>
            <a:pPr marL="457200" lvl="1" indent="0">
              <a:buFont typeface="+mj-lt"/>
              <a:buNone/>
            </a:pPr>
            <a:r>
              <a:rPr lang="en-US" dirty="0">
                <a:solidFill>
                  <a:srgbClr val="404040"/>
                </a:solidFill>
                <a:effectLst/>
              </a:rPr>
              <a:t>b. </a:t>
            </a:r>
            <a:r>
              <a:rPr lang="vi-VN" dirty="0">
                <a:solidFill>
                  <a:srgbClr val="404040"/>
                </a:solidFill>
                <a:effectLst/>
              </a:rPr>
              <a:t>Mỗi mảnh Rj = </a:t>
            </a:r>
            <a:r>
              <a:rPr lang="el-GR" dirty="0">
                <a:solidFill>
                  <a:srgbClr val="404040"/>
                </a:solidFill>
                <a:effectLst/>
              </a:rPr>
              <a:t>σ</a:t>
            </a:r>
            <a:r>
              <a:rPr lang="en-US" dirty="0">
                <a:solidFill>
                  <a:srgbClr val="404040"/>
                </a:solidFill>
                <a:effectLst/>
              </a:rPr>
              <a:t>_</a:t>
            </a:r>
            <a:r>
              <a:rPr lang="vi-VN" dirty="0">
                <a:solidFill>
                  <a:srgbClr val="404040"/>
                </a:solidFill>
                <a:effectLst/>
              </a:rPr>
              <a:t>pj(R) (chọn các bộ từ R thỏa điều kiện pj)</a:t>
            </a:r>
          </a:p>
          <a:p>
            <a:pPr marL="457200" lvl="1" indent="0">
              <a:buFont typeface="+mj-lt"/>
              <a:buNone/>
            </a:pPr>
            <a:r>
              <a:rPr lang="en-US" dirty="0">
                <a:solidFill>
                  <a:srgbClr val="404040"/>
                </a:solidFill>
                <a:effectLst/>
              </a:rPr>
              <a:t>c. </a:t>
            </a:r>
            <a:r>
              <a:rPr lang="vi-VN" dirty="0">
                <a:solidFill>
                  <a:srgbClr val="404040"/>
                </a:solidFill>
                <a:effectLst/>
              </a:rPr>
              <a:t>Quy tắc: </a:t>
            </a:r>
            <a:r>
              <a:rPr lang="el-GR" dirty="0">
                <a:solidFill>
                  <a:srgbClr val="404040"/>
                </a:solidFill>
                <a:effectLst/>
              </a:rPr>
              <a:t>σ</a:t>
            </a:r>
            <a:r>
              <a:rPr lang="en-US" dirty="0">
                <a:solidFill>
                  <a:srgbClr val="404040"/>
                </a:solidFill>
                <a:effectLst/>
              </a:rPr>
              <a:t>_</a:t>
            </a:r>
            <a:r>
              <a:rPr lang="vi-VN" dirty="0">
                <a:solidFill>
                  <a:srgbClr val="404040"/>
                </a:solidFill>
                <a:effectLst/>
              </a:rPr>
              <a:t>pi(Rj) = ∅ (tập rỗng) nếu ∀x trong R: ¬(pi(x) ∧ pj(x))</a:t>
            </a:r>
          </a:p>
          <a:p>
            <a:pPr marL="914400" lvl="2" indent="0">
              <a:buFont typeface="+mj-lt"/>
              <a:buNone/>
            </a:pPr>
            <a:r>
              <a:rPr lang="vi-VN" dirty="0">
                <a:solidFill>
                  <a:srgbClr val="404040"/>
                </a:solidFill>
                <a:effectLst/>
              </a:rPr>
              <a:t>Nghĩa là nếu điều kiện pi và pj không thể cùng đúng với bất kỳ bộ nào trong R, thì không cần xét mảnh Rj khi thực hiện phép chọn theo pi</a:t>
            </a:r>
          </a:p>
          <a:p>
            <a:pPr>
              <a:buFont typeface="+mj-lt"/>
              <a:buAutoNum type="arabicPeriod"/>
            </a:pPr>
            <a:r>
              <a:rPr lang="vi-VN" b="1" dirty="0">
                <a:solidFill>
                  <a:srgbClr val="404040"/>
                </a:solidFill>
                <a:effectLst/>
              </a:rPr>
              <a:t>Ví dụ SQL</a:t>
            </a:r>
            <a:r>
              <a:rPr lang="vi-VN" dirty="0">
                <a:solidFill>
                  <a:srgbClr val="404040"/>
                </a:solidFill>
                <a:effectLst/>
              </a:rPr>
              <a:t>:</a:t>
            </a:r>
            <a:endParaRPr lang="vi-VN" dirty="0">
              <a:solidFill>
                <a:srgbClr val="FFFFFF"/>
              </a:solidFill>
              <a:effectLst/>
            </a:endParaRPr>
          </a:p>
          <a:p>
            <a:pPr>
              <a:buFont typeface="+mj-lt"/>
              <a:buNone/>
            </a:pPr>
            <a:r>
              <a:rPr lang="vi-VN" b="1" dirty="0">
                <a:solidFill>
                  <a:srgbClr val="81A1C1"/>
                </a:solidFill>
                <a:effectLst/>
              </a:rPr>
              <a:t>SELECT</a:t>
            </a:r>
            <a:r>
              <a:rPr lang="vi-VN" b="1" dirty="0">
                <a:solidFill>
                  <a:srgbClr val="FFFFFF"/>
                </a:solidFill>
                <a:effectLst/>
              </a:rPr>
              <a:t> </a:t>
            </a:r>
            <a:r>
              <a:rPr lang="vi-VN" b="1" dirty="0">
                <a:solidFill>
                  <a:srgbClr val="81A1C1"/>
                </a:solidFill>
                <a:effectLst/>
              </a:rPr>
              <a:t>*</a:t>
            </a:r>
            <a:r>
              <a:rPr lang="vi-VN" b="1" dirty="0">
                <a:solidFill>
                  <a:srgbClr val="FFFFFF"/>
                </a:solidFill>
                <a:effectLst/>
              </a:rPr>
              <a:t> </a:t>
            </a:r>
            <a:r>
              <a:rPr lang="vi-VN" b="1" dirty="0">
                <a:solidFill>
                  <a:srgbClr val="81A1C1"/>
                </a:solidFill>
                <a:effectLst/>
              </a:rPr>
              <a:t>FROM</a:t>
            </a:r>
            <a:r>
              <a:rPr lang="vi-VN" dirty="0">
                <a:solidFill>
                  <a:srgbClr val="FFFFFF"/>
                </a:solidFill>
                <a:effectLst/>
              </a:rPr>
              <a:t> EMP </a:t>
            </a:r>
            <a:r>
              <a:rPr lang="vi-VN" b="1" dirty="0">
                <a:solidFill>
                  <a:srgbClr val="81A1C1"/>
                </a:solidFill>
                <a:effectLst/>
              </a:rPr>
              <a:t>WHERE</a:t>
            </a:r>
            <a:r>
              <a:rPr lang="vi-VN" dirty="0">
                <a:solidFill>
                  <a:srgbClr val="FFFFFF"/>
                </a:solidFill>
                <a:effectLst/>
              </a:rPr>
              <a:t> ENO</a:t>
            </a:r>
            <a:r>
              <a:rPr lang="vi-VN" dirty="0">
                <a:solidFill>
                  <a:srgbClr val="81A1C1"/>
                </a:solidFill>
                <a:effectLst/>
              </a:rPr>
              <a:t>=</a:t>
            </a:r>
            <a:r>
              <a:rPr lang="vi-VN" dirty="0">
                <a:solidFill>
                  <a:srgbClr val="A3BE8C"/>
                </a:solidFill>
                <a:effectLst/>
              </a:rPr>
              <a:t>"E5"</a:t>
            </a:r>
            <a:endParaRPr lang="vi-VN" dirty="0">
              <a:solidFill>
                <a:srgbClr val="FFFFFF"/>
              </a:solidFill>
              <a:effectLst/>
            </a:endParaRPr>
          </a:p>
          <a:p>
            <a:pPr marL="457200" lvl="1" indent="0">
              <a:buFont typeface="+mj-lt"/>
              <a:buNone/>
            </a:pPr>
            <a:r>
              <a:rPr lang="en-US" dirty="0">
                <a:solidFill>
                  <a:srgbClr val="404040"/>
                </a:solidFill>
                <a:effectLst/>
              </a:rPr>
              <a:t>a. </a:t>
            </a:r>
            <a:r>
              <a:rPr lang="vi-VN" dirty="0">
                <a:solidFill>
                  <a:srgbClr val="404040"/>
                </a:solidFill>
                <a:effectLst/>
              </a:rPr>
              <a:t>Khi thực hiện truy vấn này trên các mảnh, hệ thống chỉ cần truy cập những mảnh mà điều kiện phân mảnh có thể chứa nhân viên E5</a:t>
            </a:r>
          </a:p>
          <a:p>
            <a:pPr marL="457200" lvl="1" indent="0">
              <a:buFont typeface="+mj-lt"/>
              <a:buNone/>
            </a:pPr>
            <a:r>
              <a:rPr lang="en-US" dirty="0">
                <a:solidFill>
                  <a:srgbClr val="404040"/>
                </a:solidFill>
                <a:effectLst/>
              </a:rPr>
              <a:t>b. </a:t>
            </a:r>
            <a:r>
              <a:rPr lang="vi-VN" dirty="0">
                <a:solidFill>
                  <a:srgbClr val="404040"/>
                </a:solidFill>
                <a:effectLst/>
              </a:rPr>
              <a:t>Các mảnh khác (có điều kiện phân mảnh không tương thích) sẽ được loại bỏ khỏi quá trình xử lý</a:t>
            </a:r>
            <a:endParaRPr lang="vi-VN" b="1" dirty="0">
              <a:solidFill>
                <a:srgbClr val="404040"/>
              </a:solidFill>
              <a:effectLst/>
            </a:endParaRPr>
          </a:p>
          <a:p>
            <a:endParaRPr lang="en-US" b="1" dirty="0">
              <a:solidFill>
                <a:srgbClr val="404040"/>
              </a:solidFill>
              <a:effectLst/>
            </a:endParaRPr>
          </a:p>
          <a:p>
            <a:r>
              <a:rPr lang="vi-VN" b="1" dirty="0">
                <a:solidFill>
                  <a:srgbClr val="404040"/>
                </a:solidFill>
                <a:effectLst/>
              </a:rPr>
              <a:t>Ý nghĩa:</a:t>
            </a:r>
          </a:p>
          <a:p>
            <a:r>
              <a:rPr lang="vi-VN" dirty="0">
                <a:solidFill>
                  <a:srgbClr val="404040"/>
                </a:solidFill>
                <a:effectLst/>
              </a:rPr>
              <a:t>Kỹ thuật này giúp tối ưu hóa truy vấn bằng cách giảm số lượng mảnh cần phải truy cập, từ đó cải thiện hiệu suất hệ thống.</a:t>
            </a:r>
          </a:p>
          <a:p>
            <a:br>
              <a:rPr lang="vi-VN" dirty="0">
                <a:solidFill>
                  <a:srgbClr val="4D6BFE"/>
                </a:solidFill>
                <a:effectLst/>
              </a:rPr>
            </a:b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22</a:t>
            </a:fld>
            <a:endParaRPr lang="en-US"/>
          </a:p>
        </p:txBody>
      </p:sp>
    </p:spTree>
    <p:extLst>
      <p:ext uri="{BB962C8B-B14F-4D97-AF65-F5344CB8AC3E}">
        <p14:creationId xmlns:p14="http://schemas.microsoft.com/office/powerpoint/2010/main" val="773929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7500" lnSpcReduction="20000"/>
          </a:bodyPr>
          <a:lstStyle/>
          <a:p>
            <a:r>
              <a:rPr lang="vi-VN" b="1" dirty="0"/>
              <a:t>"Reduction for PHF – Reduction with Join"</a:t>
            </a:r>
            <a:r>
              <a:rPr lang="vi-VN" dirty="0"/>
              <a:t> nói về cách </a:t>
            </a:r>
            <a:r>
              <a:rPr lang="vi-VN" b="1" dirty="0"/>
              <a:t>rút gọn truy vấn khi có phép nối (JOIN)</a:t>
            </a:r>
            <a:r>
              <a:rPr lang="vi-VN" dirty="0"/>
              <a:t> trong ngữ cảnh </a:t>
            </a:r>
            <a:r>
              <a:rPr lang="vi-VN" b="1" dirty="0"/>
              <a:t>phân mảnh ngang chính (Primary Horizontal Fragmentation – PHF)</a:t>
            </a:r>
            <a:r>
              <a:rPr lang="vi-VN" dirty="0"/>
              <a:t>. Dưới đây là giải thích chi tiết:</a:t>
            </a:r>
          </a:p>
          <a:p>
            <a:endParaRPr lang="en-US" b="1" dirty="0"/>
          </a:p>
          <a:p>
            <a:r>
              <a:rPr lang="en-US" b="1" dirty="0"/>
              <a:t>- </a:t>
            </a:r>
            <a:r>
              <a:rPr lang="vi-VN" b="1" dirty="0"/>
              <a:t>Ý tưởng chính:</a:t>
            </a:r>
          </a:p>
          <a:p>
            <a:r>
              <a:rPr lang="vi-VN" dirty="0"/>
              <a:t>Khi </a:t>
            </a:r>
            <a:r>
              <a:rPr lang="vi-VN" b="1" dirty="0"/>
              <a:t>quan hệ đã được phân mảnh theo chiều ngang (theo một điều kiện cụ thể – predicate)</a:t>
            </a:r>
            <a:r>
              <a:rPr lang="vi-VN" dirty="0"/>
              <a:t> và </a:t>
            </a:r>
            <a:r>
              <a:rPr lang="vi-VN" b="1" dirty="0"/>
              <a:t>phép nối JOIN sử dụng thuộc tính mà đã được dùng để phân mảnh</a:t>
            </a:r>
            <a:r>
              <a:rPr lang="vi-VN" dirty="0"/>
              <a:t>, ta có thể </a:t>
            </a:r>
            <a:r>
              <a:rPr lang="vi-VN" b="1" dirty="0"/>
              <a:t>tối ưu hóa</a:t>
            </a:r>
            <a:r>
              <a:rPr lang="vi-VN" dirty="0"/>
              <a:t> truy vấn bằng cách </a:t>
            </a:r>
            <a:r>
              <a:rPr lang="vi-VN" b="1" dirty="0"/>
              <a:t>chỉ thực hiện JOIN trên các mảnh liên quan</a:t>
            </a:r>
            <a:r>
              <a:rPr lang="vi-VN" dirty="0"/>
              <a:t>, thay vì JOIN toàn bộ dữ liệu.</a:t>
            </a:r>
          </a:p>
          <a:p>
            <a:endParaRPr lang="en-US" b="1" dirty="0"/>
          </a:p>
          <a:p>
            <a:r>
              <a:rPr lang="en-US" b="1" dirty="0"/>
              <a:t>- </a:t>
            </a:r>
            <a:r>
              <a:rPr lang="vi-VN" b="1" dirty="0"/>
              <a:t>Các điểm chính:</a:t>
            </a:r>
          </a:p>
          <a:p>
            <a:endParaRPr lang="en-US" b="1" dirty="0"/>
          </a:p>
          <a:p>
            <a:r>
              <a:rPr lang="vi-VN" b="1" dirty="0"/>
              <a:t>1. "Possible if fragmentation is done on join attribute"</a:t>
            </a:r>
          </a:p>
          <a:p>
            <a:r>
              <a:rPr lang="vi-VN" dirty="0"/>
              <a:t>➡ Việc </a:t>
            </a:r>
            <a:r>
              <a:rPr lang="vi-VN" b="1" dirty="0"/>
              <a:t>rút gọn JOIN</a:t>
            </a:r>
            <a:r>
              <a:rPr lang="vi-VN" dirty="0"/>
              <a:t> </a:t>
            </a:r>
            <a:r>
              <a:rPr lang="vi-VN" b="1" dirty="0"/>
              <a:t>chỉ có thể áp dụng</a:t>
            </a:r>
            <a:r>
              <a:rPr lang="vi-VN" dirty="0"/>
              <a:t> nếu các quan hệ được </a:t>
            </a:r>
            <a:r>
              <a:rPr lang="vi-VN" b="1" dirty="0"/>
              <a:t>phân mảnh theo thuộc tính dùng để JOIN</a:t>
            </a:r>
            <a:r>
              <a:rPr lang="vi-VN" dirty="0"/>
              <a:t>.</a:t>
            </a:r>
          </a:p>
          <a:p>
            <a:r>
              <a:rPr lang="vi-VN" dirty="0"/>
              <a:t>Ví dụ: Nếu ta phân mảnh EMP theo ENO, và JOIN giữa EMP và ASG cũng thực hiện trên ENO, thì có thể rút gọn JOIN.</a:t>
            </a:r>
          </a:p>
          <a:p>
            <a:endParaRPr lang="en-US" b="1" dirty="0"/>
          </a:p>
          <a:p>
            <a:r>
              <a:rPr lang="vi-VN" b="1" dirty="0"/>
              <a:t>2. "Distribute join over union:"</a:t>
            </a:r>
          </a:p>
          <a:p>
            <a:r>
              <a:rPr lang="vi-VN" dirty="0"/>
              <a:t>(R1∪R2)⋈S  ⟺  (R1⋈S)∪(R2⋈S)</a:t>
            </a:r>
            <a:r>
              <a:rPr lang="en-US" dirty="0"/>
              <a:t> </a:t>
            </a:r>
            <a:r>
              <a:rPr lang="vi-VN" dirty="0"/>
              <a:t>➡ Quy tắc toán học cho phép </a:t>
            </a:r>
            <a:r>
              <a:rPr lang="vi-VN" b="1" dirty="0"/>
              <a:t>phân phối phép JOIN qua phép UNION</a:t>
            </a:r>
            <a:br>
              <a:rPr lang="vi-VN" dirty="0"/>
            </a:br>
            <a:r>
              <a:rPr lang="vi-VN" dirty="0"/>
              <a:t>➡ Giúp ta </a:t>
            </a:r>
            <a:r>
              <a:rPr lang="vi-VN" b="1" dirty="0"/>
              <a:t>thực hiện JOIN trên từng mảnh riêng biệt rồi gộp lại kết quả</a:t>
            </a:r>
            <a:endParaRPr lang="vi-VN" dirty="0"/>
          </a:p>
          <a:p>
            <a:endParaRPr lang="en-US" b="1" dirty="0"/>
          </a:p>
          <a:p>
            <a:r>
              <a:rPr lang="vi-VN" b="1" dirty="0"/>
              <a:t>3. "Given Ri = </a:t>
            </a:r>
            <a:r>
              <a:rPr lang="el-GR" b="1" dirty="0"/>
              <a:t>σ</a:t>
            </a:r>
            <a:r>
              <a:rPr lang="en-US" b="1" dirty="0"/>
              <a:t>_</a:t>
            </a:r>
            <a:r>
              <a:rPr lang="vi-VN" b="1" dirty="0"/>
              <a:t>pi(R) and Rj = </a:t>
            </a:r>
            <a:r>
              <a:rPr lang="el-GR" b="1" dirty="0"/>
              <a:t>σ</a:t>
            </a:r>
            <a:r>
              <a:rPr lang="en-US" b="1" dirty="0"/>
              <a:t>_</a:t>
            </a:r>
            <a:r>
              <a:rPr lang="vi-VN" b="1" dirty="0"/>
              <a:t>pj(R); Ri ⋈ Rj = ∅ if ∀x in Ri, ∀y in Rj: ¬(pi(x) ∧ pj(y))"</a:t>
            </a:r>
          </a:p>
          <a:p>
            <a:r>
              <a:rPr lang="vi-VN" dirty="0"/>
              <a:t>➡ Nếu hai mảnh </a:t>
            </a:r>
            <a:r>
              <a:rPr lang="vi-VN" b="1" dirty="0"/>
              <a:t>không có vùng dữ liệu giao nhau về thuộc tính dùng để JOIN</a:t>
            </a:r>
            <a:r>
              <a:rPr lang="vi-VN" dirty="0"/>
              <a:t>, thì:</a:t>
            </a:r>
          </a:p>
          <a:p>
            <a:r>
              <a:rPr lang="vi-VN" dirty="0"/>
              <a:t>Ri⋈Rj=∅ → </a:t>
            </a:r>
            <a:r>
              <a:rPr lang="vi-VN" b="1" dirty="0"/>
              <a:t>Không cần thực hiện JOIN giữa chúng</a:t>
            </a:r>
            <a:r>
              <a:rPr lang="vi-VN" dirty="0"/>
              <a:t>, vì chắc chắn sẽ không có kết quả.</a:t>
            </a:r>
          </a:p>
          <a:p>
            <a:endParaRPr lang="en-US" b="1" dirty="0"/>
          </a:p>
          <a:p>
            <a:r>
              <a:rPr lang="en-US" b="1" dirty="0"/>
              <a:t>4. </a:t>
            </a:r>
            <a:r>
              <a:rPr lang="vi-VN" b="1" dirty="0"/>
              <a:t>Ví dụ dễ hiểu:</a:t>
            </a:r>
          </a:p>
          <a:p>
            <a:r>
              <a:rPr lang="vi-VN" dirty="0"/>
              <a:t>Giả sử:</a:t>
            </a:r>
          </a:p>
          <a:p>
            <a:pPr>
              <a:buFont typeface="Arial" panose="020B0604020202020204" pitchFamily="34" charset="0"/>
              <a:buChar char="•"/>
            </a:pPr>
            <a:r>
              <a:rPr lang="vi-VN" dirty="0"/>
              <a:t>EMP được phân mảnh theo ENO:</a:t>
            </a:r>
          </a:p>
          <a:p>
            <a:pPr marL="742950" lvl="1" indent="-285750">
              <a:buFont typeface="Arial" panose="020B0604020202020204" pitchFamily="34" charset="0"/>
              <a:buChar char="•"/>
            </a:pPr>
            <a:r>
              <a:rPr lang="vi-VN" dirty="0"/>
              <a:t>EMP1 = </a:t>
            </a:r>
            <a:r>
              <a:rPr lang="el-GR" dirty="0"/>
              <a:t>σ</a:t>
            </a:r>
            <a:r>
              <a:rPr lang="vi-VN" dirty="0"/>
              <a:t>ENO ≤ "E3"(EMP)</a:t>
            </a:r>
          </a:p>
          <a:p>
            <a:pPr marL="742950" lvl="1" indent="-285750">
              <a:buFont typeface="Arial" panose="020B0604020202020204" pitchFamily="34" charset="0"/>
              <a:buChar char="•"/>
            </a:pPr>
            <a:r>
              <a:rPr lang="vi-VN" dirty="0"/>
              <a:t>EMP2 = </a:t>
            </a:r>
            <a:r>
              <a:rPr lang="el-GR" dirty="0"/>
              <a:t>σ"</a:t>
            </a:r>
            <a:r>
              <a:rPr lang="vi-VN" dirty="0"/>
              <a:t>E3" &lt; ENO ≤ "E6"(EMP)</a:t>
            </a:r>
          </a:p>
          <a:p>
            <a:pPr marL="742950" lvl="1" indent="-285750">
              <a:buFont typeface="Arial" panose="020B0604020202020204" pitchFamily="34" charset="0"/>
              <a:buChar char="•"/>
            </a:pPr>
            <a:r>
              <a:rPr lang="vi-VN" dirty="0"/>
              <a:t>EMP3 = </a:t>
            </a:r>
            <a:r>
              <a:rPr lang="el-GR" dirty="0"/>
              <a:t>σ</a:t>
            </a:r>
            <a:r>
              <a:rPr lang="vi-VN" dirty="0"/>
              <a:t>ENO &gt; "E6"(EMP)</a:t>
            </a:r>
          </a:p>
          <a:p>
            <a:pPr>
              <a:buFont typeface="Arial" panose="020B0604020202020204" pitchFamily="34" charset="0"/>
              <a:buChar char="•"/>
            </a:pPr>
            <a:r>
              <a:rPr lang="vi-VN" dirty="0"/>
              <a:t>ASG cũng được phân mảnh theo ENO:</a:t>
            </a:r>
          </a:p>
          <a:p>
            <a:pPr marL="742950" lvl="1" indent="-285750">
              <a:buFont typeface="Arial" panose="020B0604020202020204" pitchFamily="34" charset="0"/>
              <a:buChar char="•"/>
            </a:pPr>
            <a:r>
              <a:rPr lang="vi-VN" dirty="0"/>
              <a:t>ASG1 = </a:t>
            </a:r>
            <a:r>
              <a:rPr lang="el-GR" dirty="0"/>
              <a:t>σ</a:t>
            </a:r>
            <a:r>
              <a:rPr lang="vi-VN" dirty="0"/>
              <a:t>ENO ≤ "E3"(ASG)</a:t>
            </a:r>
          </a:p>
          <a:p>
            <a:pPr marL="742950" lvl="1" indent="-285750">
              <a:buFont typeface="Arial" panose="020B0604020202020204" pitchFamily="34" charset="0"/>
              <a:buChar char="•"/>
            </a:pPr>
            <a:r>
              <a:rPr lang="vi-VN" dirty="0"/>
              <a:t>ASG2 = </a:t>
            </a:r>
            <a:r>
              <a:rPr lang="el-GR" dirty="0"/>
              <a:t>σ</a:t>
            </a:r>
            <a:r>
              <a:rPr lang="vi-VN" dirty="0"/>
              <a:t>ENO &gt; "E3"(ASG)</a:t>
            </a:r>
          </a:p>
          <a:p>
            <a:endParaRPr lang="en-US" dirty="0"/>
          </a:p>
          <a:p>
            <a:r>
              <a:rPr lang="vi-VN" dirty="0"/>
              <a:t>Khi thực hiện truy vấn:</a:t>
            </a:r>
          </a:p>
          <a:p>
            <a:pPr rtl="0"/>
            <a:r>
              <a:rPr lang="vi-VN" dirty="0"/>
              <a:t>SELECT * FROM EMP JOIN ASG ON EMP.ENO = ASG.ENO </a:t>
            </a:r>
          </a:p>
          <a:p>
            <a:r>
              <a:rPr lang="vi-VN" dirty="0"/>
              <a:t>➡ Thay vì JOIN toàn bộ EMP với ASG, ta </a:t>
            </a:r>
            <a:r>
              <a:rPr lang="vi-VN" b="1" dirty="0"/>
              <a:t>chỉ cần JOIN các mảnh có khả năng giao nhau</a:t>
            </a:r>
            <a:r>
              <a:rPr lang="vi-VN" dirty="0"/>
              <a:t>:</a:t>
            </a:r>
          </a:p>
          <a:p>
            <a:pPr>
              <a:buFont typeface="Arial" panose="020B0604020202020204" pitchFamily="34" charset="0"/>
              <a:buChar char="•"/>
            </a:pPr>
            <a:r>
              <a:rPr lang="vi-VN" dirty="0"/>
              <a:t>EMP1 ⋈ ASG1 </a:t>
            </a:r>
            <a:endParaRPr lang="en-US" dirty="0"/>
          </a:p>
          <a:p>
            <a:pPr>
              <a:buFont typeface="Arial" panose="020B0604020202020204" pitchFamily="34" charset="0"/>
              <a:buChar char="•"/>
            </a:pPr>
            <a:r>
              <a:rPr lang="vi-VN" dirty="0"/>
              <a:t>EMP2 ⋈ ASG2 </a:t>
            </a:r>
            <a:endParaRPr lang="en-US" dirty="0"/>
          </a:p>
          <a:p>
            <a:pPr>
              <a:buFont typeface="Arial" panose="020B0604020202020204" pitchFamily="34" charset="0"/>
              <a:buChar char="•"/>
            </a:pPr>
            <a:r>
              <a:rPr lang="vi-VN" dirty="0"/>
              <a:t>EMP1 ⋈ ASG2 </a:t>
            </a:r>
            <a:r>
              <a:rPr lang="en-US" dirty="0"/>
              <a:t> (</a:t>
            </a:r>
            <a:r>
              <a:rPr lang="vi-VN" dirty="0"/>
              <a:t>không giao trên ENO)</a:t>
            </a:r>
          </a:p>
          <a:p>
            <a:pPr>
              <a:buFont typeface="Arial" panose="020B0604020202020204" pitchFamily="34" charset="0"/>
              <a:buChar char="•"/>
            </a:pPr>
            <a:r>
              <a:rPr lang="vi-VN" dirty="0"/>
              <a:t>EMP3 ⋈ ASG1 </a:t>
            </a:r>
            <a:endParaRPr lang="en-US" dirty="0"/>
          </a:p>
          <a:p>
            <a:r>
              <a:rPr lang="en-US" dirty="0"/>
              <a:t>→ </a:t>
            </a:r>
            <a:r>
              <a:rPr lang="vi-VN" dirty="0"/>
              <a:t>Loại bỏ các cặp không có giao nhau, giúp </a:t>
            </a:r>
            <a:r>
              <a:rPr lang="vi-VN" b="1" dirty="0"/>
              <a:t>giảm số phép JOIN</a:t>
            </a:r>
            <a:r>
              <a:rPr lang="vi-VN" dirty="0"/>
              <a:t>, tăng hiệu suất xử lý.</a:t>
            </a:r>
          </a:p>
          <a:p>
            <a:endParaRPr lang="en-US" b="1" dirty="0"/>
          </a:p>
          <a:p>
            <a:r>
              <a:rPr lang="en-US" b="1" dirty="0"/>
              <a:t>- </a:t>
            </a:r>
            <a:r>
              <a:rPr lang="vi-VN" b="1" dirty="0"/>
              <a:t>Tóm tắt lại:</a:t>
            </a:r>
          </a:p>
          <a:p>
            <a:pPr>
              <a:buFont typeface="Arial" panose="020B0604020202020204" pitchFamily="34" charset="0"/>
              <a:buChar char="•"/>
            </a:pPr>
            <a:r>
              <a:rPr lang="vi-VN" b="1" dirty="0"/>
              <a:t>Reduction with join</a:t>
            </a:r>
            <a:r>
              <a:rPr lang="vi-VN" dirty="0"/>
              <a:t> là kỹ thuật giảm số phép nối bằng cách chỉ JOIN các mảnh có khả năng cho kết quả.</a:t>
            </a:r>
          </a:p>
          <a:p>
            <a:pPr>
              <a:buFont typeface="Arial" panose="020B0604020202020204" pitchFamily="34" charset="0"/>
              <a:buChar char="•"/>
            </a:pPr>
            <a:r>
              <a:rPr lang="vi-VN" dirty="0"/>
              <a:t>Áp dụng tốt khi </a:t>
            </a:r>
            <a:r>
              <a:rPr lang="vi-VN" b="1" dirty="0"/>
              <a:t>phân mảnh trên thuộc tính JOIN</a:t>
            </a:r>
            <a:r>
              <a:rPr lang="vi-VN" dirty="0"/>
              <a:t>.</a:t>
            </a:r>
          </a:p>
          <a:p>
            <a:pPr>
              <a:buFont typeface="Arial" panose="020B0604020202020204" pitchFamily="34" charset="0"/>
              <a:buChar char="•"/>
            </a:pPr>
            <a:r>
              <a:rPr lang="vi-VN" dirty="0"/>
              <a:t>Sử dụng phép </a:t>
            </a:r>
            <a:r>
              <a:rPr lang="vi-VN" b="1" dirty="0"/>
              <a:t>phân phối JOIN qua UNION</a:t>
            </a:r>
            <a:r>
              <a:rPr lang="vi-VN" dirty="0"/>
              <a:t> để chia nhỏ xử lý.</a:t>
            </a:r>
          </a:p>
          <a:p>
            <a:pPr>
              <a:buFont typeface="Arial" panose="020B0604020202020204" pitchFamily="34" charset="0"/>
              <a:buChar char="•"/>
            </a:pPr>
            <a:r>
              <a:rPr lang="vi-VN" dirty="0"/>
              <a:t>Nếu hai mảnh chắc chắn không có giao nhau (theo điều kiện lọc), có thể </a:t>
            </a:r>
            <a:r>
              <a:rPr lang="vi-VN" b="1" dirty="0"/>
              <a:t>bỏ qua việc JOIN chúng</a:t>
            </a:r>
            <a:r>
              <a:rPr lang="vi-VN" dirty="0"/>
              <a:t>.</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23</a:t>
            </a:fld>
            <a:endParaRPr lang="en-US"/>
          </a:p>
        </p:txBody>
      </p:sp>
    </p:spTree>
    <p:extLst>
      <p:ext uri="{BB962C8B-B14F-4D97-AF65-F5344CB8AC3E}">
        <p14:creationId xmlns:p14="http://schemas.microsoft.com/office/powerpoint/2010/main" val="3187269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7500" lnSpcReduction="20000"/>
          </a:bodyPr>
          <a:lstStyle/>
          <a:p>
            <a:pPr algn="l"/>
            <a:r>
              <a:rPr lang="vi-VN" b="1" i="0" dirty="0">
                <a:solidFill>
                  <a:srgbClr val="404040"/>
                </a:solidFill>
                <a:effectLst/>
                <a:latin typeface="DeepSeek-CJK-patch"/>
              </a:rPr>
              <a:t>Giải thích "Reduction for PHF" với Phân Mảnh Ngang</a:t>
            </a:r>
          </a:p>
          <a:p>
            <a:pPr algn="l"/>
            <a:r>
              <a:rPr lang="en-US" b="0" i="0" dirty="0" err="1">
                <a:solidFill>
                  <a:srgbClr val="404040"/>
                </a:solidFill>
                <a:effectLst/>
                <a:latin typeface="DeepSeek-CJK-patch"/>
              </a:rPr>
              <a:t>Ví</a:t>
            </a:r>
            <a:r>
              <a:rPr lang="en-US" b="0" i="0" dirty="0">
                <a:solidFill>
                  <a:srgbClr val="404040"/>
                </a:solidFill>
                <a:effectLst/>
                <a:latin typeface="DeepSeek-CJK-patch"/>
              </a:rPr>
              <a:t> </a:t>
            </a:r>
            <a:r>
              <a:rPr lang="en-US" b="0" i="0" dirty="0" err="1">
                <a:solidFill>
                  <a:srgbClr val="404040"/>
                </a:solidFill>
                <a:effectLst/>
                <a:latin typeface="DeepSeek-CJK-patch"/>
              </a:rPr>
              <a:t>dụ</a:t>
            </a:r>
            <a:r>
              <a:rPr lang="vi-VN" b="0" i="0" dirty="0">
                <a:solidFill>
                  <a:srgbClr val="404040"/>
                </a:solidFill>
                <a:effectLst/>
                <a:latin typeface="DeepSeek-CJK-patch"/>
              </a:rPr>
              <a:t> này minh họa quá trình tối ưu truy vấn JOIN trên các quan hệ đã được phân mảnh ngang (Horizontal Fragmentation).</a:t>
            </a:r>
            <a:endParaRPr lang="en-US" b="0" i="0" dirty="0">
              <a:solidFill>
                <a:srgbClr val="404040"/>
              </a:solidFill>
              <a:effectLst/>
              <a:latin typeface="DeepSeek-CJK-patch"/>
            </a:endParaRPr>
          </a:p>
          <a:p>
            <a:pPr algn="l"/>
            <a:endParaRPr lang="vi-VN" b="0" i="0" dirty="0">
              <a:solidFill>
                <a:srgbClr val="404040"/>
              </a:solidFill>
              <a:effectLst/>
              <a:latin typeface="DeepSeek-CJK-patch"/>
            </a:endParaRPr>
          </a:p>
          <a:p>
            <a:pPr algn="l"/>
            <a:r>
              <a:rPr lang="vi-VN" b="1" i="0" dirty="0">
                <a:solidFill>
                  <a:srgbClr val="404040"/>
                </a:solidFill>
                <a:effectLst/>
                <a:latin typeface="DeepSeek-CJK-patch"/>
              </a:rPr>
              <a:t>1. Phân Mảnh Dữ Liệu</a:t>
            </a:r>
          </a:p>
          <a:p>
            <a:pPr algn="l">
              <a:buFont typeface="Arial" panose="020B0604020202020204" pitchFamily="34" charset="0"/>
              <a:buChar char="•"/>
            </a:pPr>
            <a:r>
              <a:rPr lang="vi-VN" b="1" i="0" dirty="0">
                <a:solidFill>
                  <a:srgbClr val="404040"/>
                </a:solidFill>
                <a:effectLst/>
                <a:latin typeface="DeepSeek-CJK-patch"/>
              </a:rPr>
              <a:t>EMP</a:t>
            </a:r>
            <a:r>
              <a:rPr lang="vi-VN" b="0" i="0" dirty="0">
                <a:solidFill>
                  <a:srgbClr val="404040"/>
                </a:solidFill>
                <a:effectLst/>
                <a:latin typeface="DeepSeek-CJK-patch"/>
              </a:rPr>
              <a:t> được phân thành 3 mảnh:</a:t>
            </a:r>
          </a:p>
          <a:p>
            <a:pPr marL="742950" lvl="1" indent="-285750" algn="l">
              <a:buFont typeface="Arial" panose="020B0604020202020204" pitchFamily="34" charset="0"/>
              <a:buChar char="•"/>
            </a:pPr>
            <a:r>
              <a:rPr lang="vi-VN" b="0" i="0" dirty="0">
                <a:solidFill>
                  <a:srgbClr val="404040"/>
                </a:solidFill>
                <a:effectLst/>
                <a:latin typeface="DeepSeek-CJK-patch"/>
              </a:rPr>
              <a:t>EMP1, EMP2, EMP3 (theo điều kiện không rõ từ slide, nhưng có thể dựa trên ENO)</a:t>
            </a:r>
          </a:p>
          <a:p>
            <a:pPr algn="l">
              <a:buFont typeface="Arial" panose="020B0604020202020204" pitchFamily="34" charset="0"/>
              <a:buChar char="•"/>
            </a:pPr>
            <a:r>
              <a:rPr lang="vi-VN" b="1" i="0" dirty="0">
                <a:solidFill>
                  <a:srgbClr val="404040"/>
                </a:solidFill>
                <a:effectLst/>
                <a:latin typeface="DeepSeek-CJK-patch"/>
              </a:rPr>
              <a:t>ASG</a:t>
            </a:r>
            <a:r>
              <a:rPr lang="vi-VN" b="0" i="0" dirty="0">
                <a:solidFill>
                  <a:srgbClr val="404040"/>
                </a:solidFill>
                <a:effectLst/>
                <a:latin typeface="DeepSeek-CJK-patch"/>
              </a:rPr>
              <a:t> (Assignment) được phân thành 2 mảnh rõ ràng:</a:t>
            </a:r>
          </a:p>
          <a:p>
            <a:pPr marL="742950" lvl="1" indent="-285750" algn="l">
              <a:buFont typeface="Arial" panose="020B0604020202020204" pitchFamily="34" charset="0"/>
              <a:buChar char="•"/>
            </a:pPr>
            <a:r>
              <a:rPr lang="vi-VN" b="1" i="0" dirty="0">
                <a:solidFill>
                  <a:srgbClr val="404040"/>
                </a:solidFill>
                <a:effectLst/>
                <a:latin typeface="DeepSeek-CJK-patch"/>
              </a:rPr>
              <a:t>ASG1</a:t>
            </a:r>
            <a:r>
              <a:rPr lang="vi-VN" b="0" i="0" dirty="0">
                <a:solidFill>
                  <a:srgbClr val="404040"/>
                </a:solidFill>
                <a:effectLst/>
                <a:latin typeface="DeepSeek-CJK-patch"/>
              </a:rPr>
              <a:t>: </a:t>
            </a:r>
            <a:r>
              <a:rPr lang="el-GR" b="0" i="0" dirty="0">
                <a:solidFill>
                  <a:srgbClr val="404040"/>
                </a:solidFill>
                <a:effectLst/>
                <a:latin typeface="DeepSeek-CJK-patch"/>
              </a:rPr>
              <a:t>σ(</a:t>
            </a:r>
            <a:r>
              <a:rPr lang="vi-VN" b="0" i="0" dirty="0">
                <a:solidFill>
                  <a:srgbClr val="404040"/>
                </a:solidFill>
                <a:effectLst/>
                <a:latin typeface="DeepSeek-CJK-patch"/>
              </a:rPr>
              <a:t>ENO ≤ "E3") - Các phân công có mã nhân viên ≤ E3</a:t>
            </a:r>
          </a:p>
          <a:p>
            <a:pPr marL="742950" lvl="1" indent="-285750" algn="l">
              <a:buFont typeface="Arial" panose="020B0604020202020204" pitchFamily="34" charset="0"/>
              <a:buChar char="•"/>
            </a:pPr>
            <a:r>
              <a:rPr lang="vi-VN" b="1" i="0" dirty="0">
                <a:solidFill>
                  <a:srgbClr val="404040"/>
                </a:solidFill>
                <a:effectLst/>
                <a:latin typeface="DeepSeek-CJK-patch"/>
              </a:rPr>
              <a:t>ASG2</a:t>
            </a:r>
            <a:r>
              <a:rPr lang="vi-VN" b="0" i="0" dirty="0">
                <a:solidFill>
                  <a:srgbClr val="404040"/>
                </a:solidFill>
                <a:effectLst/>
                <a:latin typeface="DeepSeek-CJK-patch"/>
              </a:rPr>
              <a:t>: </a:t>
            </a:r>
            <a:r>
              <a:rPr lang="el-GR" b="0" i="0" dirty="0">
                <a:solidFill>
                  <a:srgbClr val="404040"/>
                </a:solidFill>
                <a:effectLst/>
                <a:latin typeface="DeepSeek-CJK-patch"/>
              </a:rPr>
              <a:t>σ(</a:t>
            </a:r>
            <a:r>
              <a:rPr lang="vi-VN" b="0" i="0" dirty="0">
                <a:solidFill>
                  <a:srgbClr val="404040"/>
                </a:solidFill>
                <a:effectLst/>
                <a:latin typeface="DeepSeek-CJK-patch"/>
              </a:rPr>
              <a:t>ENO &gt; "E3") - Các phân công có mã nhân viên &gt; E3</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Truy Vấn Gốc</a:t>
            </a:r>
          </a:p>
          <a:p>
            <a:pPr algn="l"/>
            <a:r>
              <a:rPr lang="vi-VN" b="1" i="0" dirty="0">
                <a:solidFill>
                  <a:srgbClr val="81A1C1"/>
                </a:solidFill>
                <a:effectLst/>
                <a:latin typeface="DeepSeek-CJK-patch"/>
              </a:rPr>
              <a:t>SELECT</a:t>
            </a:r>
            <a:r>
              <a:rPr lang="vi-VN" b="1" i="0" dirty="0">
                <a:solidFill>
                  <a:srgbClr val="FFFFFF"/>
                </a:solidFill>
                <a:effectLst/>
                <a:latin typeface="DeepSeek-CJK-patch"/>
              </a:rPr>
              <a:t> </a:t>
            </a:r>
            <a:r>
              <a:rPr lang="vi-VN" b="1" i="0" dirty="0">
                <a:solidFill>
                  <a:srgbClr val="81A1C1"/>
                </a:solidFill>
                <a:effectLst/>
                <a:latin typeface="DeepSeek-CJK-patch"/>
              </a:rPr>
              <a:t>*</a:t>
            </a:r>
            <a:r>
              <a:rPr lang="vi-VN" b="1" i="0" dirty="0">
                <a:solidFill>
                  <a:srgbClr val="FFFFFF"/>
                </a:solidFill>
                <a:effectLst/>
                <a:latin typeface="DeepSeek-CJK-patch"/>
              </a:rPr>
              <a:t> </a:t>
            </a:r>
            <a:r>
              <a:rPr lang="vi-VN" b="1" i="0" dirty="0">
                <a:solidFill>
                  <a:srgbClr val="81A1C1"/>
                </a:solidFill>
                <a:effectLst/>
                <a:latin typeface="DeepSeek-CJK-patch"/>
              </a:rPr>
              <a:t>FROM</a:t>
            </a:r>
            <a:r>
              <a:rPr lang="vi-VN" b="1" i="0" dirty="0">
                <a:solidFill>
                  <a:srgbClr val="FFFFFF"/>
                </a:solidFill>
                <a:effectLst/>
                <a:latin typeface="DeepSeek-CJK-patch"/>
              </a:rPr>
              <a:t> </a:t>
            </a:r>
            <a:r>
              <a:rPr lang="vi-VN" b="0" i="0" dirty="0">
                <a:solidFill>
                  <a:srgbClr val="FFFFFF"/>
                </a:solidFill>
                <a:effectLst/>
                <a:latin typeface="DeepSeek-CJK-patch"/>
              </a:rPr>
              <a:t>EMP </a:t>
            </a:r>
            <a:r>
              <a:rPr lang="vi-VN" b="1" i="0" dirty="0">
                <a:solidFill>
                  <a:srgbClr val="81A1C1"/>
                </a:solidFill>
                <a:effectLst/>
                <a:latin typeface="DeepSeek-CJK-patch"/>
              </a:rPr>
              <a:t>NATURAL</a:t>
            </a:r>
            <a:r>
              <a:rPr lang="vi-VN" b="1" i="0" dirty="0">
                <a:solidFill>
                  <a:srgbClr val="FFFFFF"/>
                </a:solidFill>
                <a:effectLst/>
                <a:latin typeface="DeepSeek-CJK-patch"/>
              </a:rPr>
              <a:t> </a:t>
            </a:r>
            <a:r>
              <a:rPr lang="vi-VN" b="1" i="0" dirty="0">
                <a:solidFill>
                  <a:srgbClr val="81A1C1"/>
                </a:solidFill>
                <a:effectLst/>
                <a:latin typeface="DeepSeek-CJK-patch"/>
              </a:rPr>
              <a:t>JOIN</a:t>
            </a:r>
            <a:r>
              <a:rPr lang="vi-VN" b="1" i="0" dirty="0">
                <a:solidFill>
                  <a:srgbClr val="FFFFFF"/>
                </a:solidFill>
                <a:effectLst/>
                <a:latin typeface="DeepSeek-CJK-patch"/>
              </a:rPr>
              <a:t> </a:t>
            </a:r>
            <a:r>
              <a:rPr lang="vi-VN" b="0" i="0" dirty="0">
                <a:solidFill>
                  <a:srgbClr val="FFFFFF"/>
                </a:solidFill>
                <a:effectLst/>
                <a:latin typeface="DeepSeek-CJK-patch"/>
              </a:rPr>
              <a:t>ASG</a:t>
            </a:r>
          </a:p>
          <a:p>
            <a:pPr algn="l"/>
            <a:r>
              <a:rPr lang="vi-VN" b="0" i="0" dirty="0">
                <a:solidFill>
                  <a:srgbClr val="404040"/>
                </a:solidFill>
                <a:effectLst/>
                <a:latin typeface="DeepSeek-CJK-patch"/>
              </a:rPr>
              <a:t>Truy vấn này cần kết hợp EMP và ASG thông qua thuộc tính chung ENO.</a:t>
            </a:r>
            <a:endParaRPr lang="en-US" b="0" i="0" dirty="0">
              <a:solidFill>
                <a:srgbClr val="404040"/>
              </a:solidFill>
              <a:effectLst/>
              <a:latin typeface="DeepSeek-CJK-patch"/>
            </a:endParaRPr>
          </a:p>
          <a:p>
            <a:pPr algn="l"/>
            <a:endParaRPr lang="vi-VN" b="0" i="0" dirty="0">
              <a:solidFill>
                <a:srgbClr val="404040"/>
              </a:solidFill>
              <a:effectLst/>
              <a:latin typeface="DeepSeek-CJK-patch"/>
            </a:endParaRPr>
          </a:p>
          <a:p>
            <a:pPr algn="l"/>
            <a:r>
              <a:rPr lang="vi-VN" b="1" i="0" dirty="0">
                <a:solidFill>
                  <a:srgbClr val="404040"/>
                </a:solidFill>
                <a:effectLst/>
                <a:latin typeface="DeepSeek-CJK-patch"/>
              </a:rPr>
              <a:t>3. Biểu Đồ Trong Hình Ảnh</a:t>
            </a:r>
          </a:p>
          <a:p>
            <a:pPr algn="l"/>
            <a:r>
              <a:rPr lang="vi-VN" b="0" i="0" dirty="0">
                <a:solidFill>
                  <a:srgbClr val="404040"/>
                </a:solidFill>
                <a:effectLst/>
                <a:latin typeface="DeepSeek-CJK-patch"/>
              </a:rPr>
              <a:t>Hình</a:t>
            </a:r>
            <a:r>
              <a:rPr lang="en-US" b="0" i="0" dirty="0">
                <a:solidFill>
                  <a:srgbClr val="404040"/>
                </a:solidFill>
                <a:effectLst/>
                <a:latin typeface="DeepSeek-CJK-patch"/>
              </a:rPr>
              <a:t> 1 (</a:t>
            </a:r>
            <a:r>
              <a:rPr lang="en-US" b="0" i="0" dirty="0" err="1">
                <a:solidFill>
                  <a:srgbClr val="404040"/>
                </a:solidFill>
                <a:effectLst/>
                <a:latin typeface="DeepSeek-CJK-patch"/>
              </a:rPr>
              <a:t>trên</a:t>
            </a:r>
            <a:r>
              <a:rPr lang="en-US" b="0" i="0" dirty="0">
                <a:solidFill>
                  <a:srgbClr val="404040"/>
                </a:solidFill>
                <a:effectLst/>
                <a:latin typeface="DeepSeek-CJK-patch"/>
              </a:rPr>
              <a:t>) </a:t>
            </a:r>
            <a:r>
              <a:rPr lang="vi-VN" b="0" i="0" dirty="0">
                <a:solidFill>
                  <a:srgbClr val="404040"/>
                </a:solidFill>
                <a:effectLst/>
                <a:latin typeface="DeepSeek-CJK-patch"/>
              </a:rPr>
              <a:t>mô tả:</a:t>
            </a:r>
          </a:p>
          <a:p>
            <a:pPr algn="l">
              <a:buFont typeface="Arial" panose="020B0604020202020204" pitchFamily="34" charset="0"/>
              <a:buChar char="•"/>
            </a:pPr>
            <a:r>
              <a:rPr lang="vi-VN" b="0" i="0" dirty="0">
                <a:solidFill>
                  <a:srgbClr val="404040"/>
                </a:solidFill>
                <a:effectLst/>
                <a:latin typeface="DeepSeek-CJK-patch"/>
              </a:rPr>
              <a:t>Các mảnh EMP1, EMP2, EMP3 ở phía trái</a:t>
            </a:r>
          </a:p>
          <a:p>
            <a:pPr algn="l">
              <a:buFont typeface="Arial" panose="020B0604020202020204" pitchFamily="34" charset="0"/>
              <a:buChar char="•"/>
            </a:pPr>
            <a:r>
              <a:rPr lang="vi-VN" b="0" i="0" dirty="0">
                <a:solidFill>
                  <a:srgbClr val="404040"/>
                </a:solidFill>
                <a:effectLst/>
                <a:latin typeface="DeepSeek-CJK-patch"/>
              </a:rPr>
              <a:t>Các mảnh ASG1, ASG2 ở phía phải</a:t>
            </a:r>
          </a:p>
          <a:p>
            <a:pPr algn="l">
              <a:buFont typeface="Arial" panose="020B0604020202020204" pitchFamily="34" charset="0"/>
              <a:buChar char="•"/>
            </a:pPr>
            <a:r>
              <a:rPr lang="vi-VN" b="0" i="0" dirty="0">
                <a:solidFill>
                  <a:srgbClr val="404040"/>
                </a:solidFill>
                <a:effectLst/>
                <a:latin typeface="DeepSeek-CJK-patch"/>
              </a:rPr>
              <a:t>Các đường nối thể hiện phép JOIN hiệu quả:</a:t>
            </a:r>
          </a:p>
          <a:p>
            <a:pPr marL="742950" lvl="1" indent="-285750" algn="l">
              <a:buFont typeface="Arial" panose="020B0604020202020204" pitchFamily="34" charset="0"/>
              <a:buChar char="•"/>
            </a:pPr>
            <a:r>
              <a:rPr lang="vi-VN" b="0" i="0" dirty="0">
                <a:solidFill>
                  <a:srgbClr val="404040"/>
                </a:solidFill>
                <a:effectLst/>
                <a:latin typeface="DeepSeek-CJK-patch"/>
              </a:rPr>
              <a:t>EMP1 ↔ ASG1 (vì EMP1 chứa ENO ≤ E3)</a:t>
            </a:r>
          </a:p>
          <a:p>
            <a:pPr marL="742950" lvl="1" indent="-285750" algn="l">
              <a:buFont typeface="Arial" panose="020B0604020202020204" pitchFamily="34" charset="0"/>
              <a:buChar char="•"/>
            </a:pPr>
            <a:r>
              <a:rPr lang="vi-VN" b="0" i="0" dirty="0">
                <a:solidFill>
                  <a:srgbClr val="404040"/>
                </a:solidFill>
                <a:effectLst/>
                <a:latin typeface="DeepSeek-CJK-patch"/>
              </a:rPr>
              <a:t>EMP2 ↔ ASG1 và ASG2 (vì EMP2 chứa ENO cả ≤E3 và &gt;E3)</a:t>
            </a:r>
          </a:p>
          <a:p>
            <a:pPr marL="742950" lvl="1" indent="-285750" algn="l">
              <a:buFont typeface="Arial" panose="020B0604020202020204" pitchFamily="34" charset="0"/>
              <a:buChar char="•"/>
            </a:pPr>
            <a:r>
              <a:rPr lang="vi-VN" b="0" i="0" dirty="0">
                <a:solidFill>
                  <a:srgbClr val="404040"/>
                </a:solidFill>
                <a:effectLst/>
                <a:latin typeface="DeepSeek-CJK-patch"/>
              </a:rPr>
              <a:t>EMP3 ↔ ASG2 (vì EMP3 chứa ENO &gt; E3)</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4. Quá Trình Tối Ưu</a:t>
            </a:r>
          </a:p>
          <a:p>
            <a:pPr algn="l"/>
            <a:r>
              <a:rPr lang="vi-VN" b="1" i="0" dirty="0">
                <a:solidFill>
                  <a:srgbClr val="404040"/>
                </a:solidFill>
                <a:effectLst/>
                <a:latin typeface="DeepSeek-CJK-patch"/>
              </a:rPr>
              <a:t>a.</a:t>
            </a:r>
            <a:r>
              <a:rPr lang="vi-VN" b="0" i="0" dirty="0">
                <a:solidFill>
                  <a:srgbClr val="404040"/>
                </a:solidFill>
                <a:effectLst/>
                <a:latin typeface="DeepSeek-CJK-patch"/>
              </a:rPr>
              <a:t> </a:t>
            </a:r>
            <a:r>
              <a:rPr lang="vi-VN" b="1" i="0" dirty="0">
                <a:solidFill>
                  <a:srgbClr val="404040"/>
                </a:solidFill>
                <a:effectLst/>
                <a:latin typeface="DeepSeek-CJK-patch"/>
              </a:rPr>
              <a:t>Phân phối JOIN qua UNION</a:t>
            </a:r>
            <a:r>
              <a:rPr lang="vi-VN" b="0" i="0" dirty="0">
                <a:solidFill>
                  <a:srgbClr val="404040"/>
                </a:solidFill>
                <a:effectLst/>
                <a:latin typeface="DeepSeek-CJK-patch"/>
              </a:rPr>
              <a:t>:</a:t>
            </a:r>
          </a:p>
          <a:p>
            <a:pPr algn="l"/>
            <a:r>
              <a:rPr lang="vi-VN" b="0" i="0" dirty="0">
                <a:solidFill>
                  <a:srgbClr val="81A1C1"/>
                </a:solidFill>
                <a:effectLst/>
                <a:latin typeface="DeepSeek-CJK-patch"/>
              </a:rPr>
              <a:t>(</a:t>
            </a:r>
            <a:r>
              <a:rPr lang="vi-VN" b="0" i="0" dirty="0">
                <a:solidFill>
                  <a:srgbClr val="FFFFFF"/>
                </a:solidFill>
                <a:effectLst/>
                <a:latin typeface="DeepSeek-CJK-patch"/>
              </a:rPr>
              <a:t>EMP1 ∪ EMP2 ∪ EMP3</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ASG1 ∪ ASG2</a:t>
            </a:r>
            <a:r>
              <a:rPr lang="vi-VN" b="0" i="0" dirty="0">
                <a:solidFill>
                  <a:srgbClr val="81A1C1"/>
                </a:solidFill>
                <a:effectLst/>
                <a:latin typeface="DeepSeek-CJK-patch"/>
              </a:rPr>
              <a:t>)</a:t>
            </a:r>
            <a:r>
              <a:rPr lang="vi-VN" b="0" i="0" dirty="0">
                <a:solidFill>
                  <a:srgbClr val="FFFFFF"/>
                </a:solidFill>
                <a:effectLst/>
                <a:latin typeface="DeepSeek-CJK-patch"/>
              </a:rPr>
              <a:t> </a:t>
            </a:r>
            <a:r>
              <a:rPr lang="vi-VN" b="0" i="0" dirty="0">
                <a:solidFill>
                  <a:srgbClr val="81A1C1"/>
                </a:solidFill>
                <a:effectLst/>
                <a:latin typeface="DeepSeek-CJK-patch"/>
              </a:rPr>
              <a:t>=</a:t>
            </a:r>
            <a:r>
              <a:rPr lang="vi-VN" b="0" i="0" dirty="0">
                <a:solidFill>
                  <a:srgbClr val="FFFFFF"/>
                </a:solidFill>
                <a:effectLst/>
                <a:latin typeface="DeepSeek-CJK-patch"/>
              </a:rPr>
              <a:t> </a:t>
            </a:r>
            <a:r>
              <a:rPr lang="vi-VN" b="0" i="0" dirty="0">
                <a:solidFill>
                  <a:srgbClr val="81A1C1"/>
                </a:solidFill>
                <a:effectLst/>
                <a:latin typeface="DeepSeek-CJK-patch"/>
              </a:rPr>
              <a:t>(</a:t>
            </a:r>
            <a:r>
              <a:rPr lang="vi-VN" b="0" i="0" dirty="0">
                <a:solidFill>
                  <a:srgbClr val="FFFFFF"/>
                </a:solidFill>
                <a:effectLst/>
                <a:latin typeface="DeepSeek-CJK-patch"/>
              </a:rPr>
              <a:t>EMP1⋈ASG1</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EMP1⋈ASG2</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EMP2⋈ASG1</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EMP2⋈ASG2</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EMP3⋈ASG1</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EMP3⋈ASG2</a:t>
            </a:r>
            <a:r>
              <a:rPr lang="vi-VN" b="0" i="0" dirty="0">
                <a:solidFill>
                  <a:srgbClr val="81A1C1"/>
                </a:solidFill>
                <a:effectLst/>
                <a:latin typeface="DeepSeek-CJK-patch"/>
              </a:rPr>
              <a:t>)</a:t>
            </a:r>
            <a:endParaRPr lang="vi-VN" b="0" i="0" dirty="0">
              <a:solidFill>
                <a:srgbClr val="FFFFFF"/>
              </a:solidFill>
              <a:effectLst/>
              <a:latin typeface="DeepSeek-CJK-patch"/>
            </a:endParaRPr>
          </a:p>
          <a:p>
            <a:pPr algn="l"/>
            <a:r>
              <a:rPr lang="vi-VN" b="1" i="0" dirty="0">
                <a:solidFill>
                  <a:srgbClr val="404040"/>
                </a:solidFill>
                <a:effectLst/>
                <a:latin typeface="DeepSeek-CJK-patch"/>
              </a:rPr>
              <a:t>b.</a:t>
            </a:r>
            <a:r>
              <a:rPr lang="vi-VN" b="0" i="0" dirty="0">
                <a:solidFill>
                  <a:srgbClr val="404040"/>
                </a:solidFill>
                <a:effectLst/>
                <a:latin typeface="DeepSeek-CJK-patch"/>
              </a:rPr>
              <a:t> </a:t>
            </a:r>
            <a:r>
              <a:rPr lang="vi-VN" b="1" i="0" dirty="0">
                <a:solidFill>
                  <a:srgbClr val="404040"/>
                </a:solidFill>
                <a:effectLst/>
                <a:latin typeface="DeepSeek-CJK-patch"/>
              </a:rPr>
              <a:t>Áp dụng luật giảm</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EMP1⋈ASG2 = ∅ (vì EMP1: ENO≤E2 và ASG2: ENO&gt;E3 → không giao nhau)</a:t>
            </a:r>
          </a:p>
          <a:p>
            <a:pPr algn="l">
              <a:buFont typeface="Arial" panose="020B0604020202020204" pitchFamily="34" charset="0"/>
              <a:buChar char="•"/>
            </a:pPr>
            <a:r>
              <a:rPr lang="vi-VN" b="0" i="0" dirty="0">
                <a:solidFill>
                  <a:srgbClr val="404040"/>
                </a:solidFill>
                <a:effectLst/>
                <a:latin typeface="DeepSeek-CJK-patch"/>
              </a:rPr>
              <a:t>EMP3⋈ASG1 = ∅ (vì EMP3: ENO&gt;E4 và ASG1: ENO≤E3 → không giao nhau)</a:t>
            </a:r>
          </a:p>
          <a:p>
            <a:pPr algn="l">
              <a:buFont typeface="Arial" panose="020B0604020202020204" pitchFamily="34" charset="0"/>
              <a:buChar char="•"/>
            </a:pPr>
            <a:r>
              <a:rPr lang="vi-VN" b="0" i="0" dirty="0">
                <a:solidFill>
                  <a:srgbClr val="404040"/>
                </a:solidFill>
                <a:effectLst/>
                <a:latin typeface="DeepSeek-CJK-patch"/>
              </a:rPr>
              <a:t>Chỉ còn:</a:t>
            </a:r>
          </a:p>
          <a:p>
            <a:pPr algn="l">
              <a:buFont typeface="Arial" panose="020B0604020202020204" pitchFamily="34" charset="0"/>
              <a:buNone/>
            </a:pPr>
            <a:r>
              <a:rPr lang="vi-VN" b="0" i="0" dirty="0">
                <a:solidFill>
                  <a:srgbClr val="81A1C1"/>
                </a:solidFill>
                <a:effectLst/>
                <a:latin typeface="DeepSeek-CJK-patch"/>
              </a:rPr>
              <a:t>(</a:t>
            </a:r>
            <a:r>
              <a:rPr lang="vi-VN" b="0" i="0" dirty="0">
                <a:solidFill>
                  <a:srgbClr val="FFFFFF"/>
                </a:solidFill>
                <a:effectLst/>
                <a:latin typeface="DeepSeek-CJK-patch"/>
              </a:rPr>
              <a:t>EMP1⋈ASG1</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EMP2⋈ASG1</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EMP2⋈ASG2</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EMP3⋈ASG2</a:t>
            </a:r>
            <a:r>
              <a:rPr lang="vi-VN" b="0" i="0" dirty="0">
                <a:solidFill>
                  <a:srgbClr val="81A1C1"/>
                </a:solidFill>
                <a:effectLst/>
                <a:latin typeface="DeepSeek-CJK-patch"/>
              </a:rPr>
              <a:t>)</a:t>
            </a:r>
            <a:endParaRPr lang="vi-VN" b="0" i="0" dirty="0">
              <a:solidFill>
                <a:srgbClr val="FFFFFF"/>
              </a:solidFill>
              <a:effectLst/>
              <a:latin typeface="DeepSeek-CJK-patch"/>
            </a:endParaRP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5. Kết Quả Cuối Cùng</a:t>
            </a:r>
          </a:p>
          <a:p>
            <a:pPr algn="l"/>
            <a:r>
              <a:rPr lang="vi-VN" b="0" i="0" dirty="0">
                <a:solidFill>
                  <a:srgbClr val="404040"/>
                </a:solidFill>
                <a:effectLst/>
                <a:latin typeface="DeepSeek-CJK-patch"/>
              </a:rPr>
              <a:t>Hình</a:t>
            </a:r>
            <a:r>
              <a:rPr lang="en-US" b="0" i="0" dirty="0">
                <a:solidFill>
                  <a:srgbClr val="404040"/>
                </a:solidFill>
                <a:effectLst/>
                <a:latin typeface="DeepSeek-CJK-patch"/>
              </a:rPr>
              <a:t> 2 (</a:t>
            </a:r>
            <a:r>
              <a:rPr lang="en-US" b="0" i="0" dirty="0" err="1">
                <a:solidFill>
                  <a:srgbClr val="404040"/>
                </a:solidFill>
                <a:effectLst/>
                <a:latin typeface="DeepSeek-CJK-patch"/>
              </a:rPr>
              <a:t>duói</a:t>
            </a:r>
            <a:r>
              <a:rPr lang="en-US" b="0" i="0" dirty="0">
                <a:solidFill>
                  <a:srgbClr val="404040"/>
                </a:solidFill>
                <a:effectLst/>
                <a:latin typeface="DeepSeek-CJK-patch"/>
              </a:rPr>
              <a:t>)</a:t>
            </a:r>
            <a:r>
              <a:rPr lang="vi-VN" b="0" i="0" dirty="0">
                <a:solidFill>
                  <a:srgbClr val="404040"/>
                </a:solidFill>
                <a:effectLst/>
                <a:latin typeface="DeepSeek-CJK-patch"/>
              </a:rPr>
              <a:t> cho thấy chỉ 4 phép JOIN cần thực hiện thay vì 6:</a:t>
            </a:r>
          </a:p>
          <a:p>
            <a:pPr algn="l">
              <a:buFont typeface="+mj-lt"/>
              <a:buAutoNum type="arabicPeriod"/>
            </a:pPr>
            <a:r>
              <a:rPr lang="vi-VN" b="0" i="0" dirty="0">
                <a:solidFill>
                  <a:srgbClr val="404040"/>
                </a:solidFill>
                <a:effectLst/>
                <a:latin typeface="DeepSeek-CJK-patch"/>
              </a:rPr>
              <a:t>EMP1 với ASG1</a:t>
            </a:r>
          </a:p>
          <a:p>
            <a:pPr algn="l">
              <a:buFont typeface="+mj-lt"/>
              <a:buAutoNum type="arabicPeriod"/>
            </a:pPr>
            <a:r>
              <a:rPr lang="vi-VN" b="0" i="0" dirty="0">
                <a:solidFill>
                  <a:srgbClr val="404040"/>
                </a:solidFill>
                <a:effectLst/>
                <a:latin typeface="DeepSeek-CJK-patch"/>
              </a:rPr>
              <a:t>EMP2 với ASG1</a:t>
            </a:r>
          </a:p>
          <a:p>
            <a:pPr algn="l">
              <a:buFont typeface="+mj-lt"/>
              <a:buAutoNum type="arabicPeriod"/>
            </a:pPr>
            <a:r>
              <a:rPr lang="vi-VN" b="0" i="0" dirty="0">
                <a:solidFill>
                  <a:srgbClr val="404040"/>
                </a:solidFill>
                <a:effectLst/>
                <a:latin typeface="DeepSeek-CJK-patch"/>
              </a:rPr>
              <a:t>EMP2 với ASG2</a:t>
            </a:r>
          </a:p>
          <a:p>
            <a:pPr algn="l">
              <a:buFont typeface="+mj-lt"/>
              <a:buAutoNum type="arabicPeriod"/>
            </a:pPr>
            <a:r>
              <a:rPr lang="vi-VN" b="0" i="0" dirty="0">
                <a:solidFill>
                  <a:srgbClr val="404040"/>
                </a:solidFill>
                <a:effectLst/>
                <a:latin typeface="DeepSeek-CJK-patch"/>
              </a:rPr>
              <a:t>EMP3 với ASG2</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Tại Sao Quan Trọng?</a:t>
            </a:r>
          </a:p>
          <a:p>
            <a:pPr algn="l">
              <a:buFont typeface="Arial" panose="020B0604020202020204" pitchFamily="34" charset="0"/>
              <a:buChar char="•"/>
            </a:pPr>
            <a:r>
              <a:rPr lang="vi-VN" b="0" i="0" dirty="0">
                <a:solidFill>
                  <a:srgbClr val="404040"/>
                </a:solidFill>
                <a:effectLst/>
                <a:latin typeface="DeepSeek-CJK-patch"/>
              </a:rPr>
              <a:t>Giảm </a:t>
            </a:r>
            <a:r>
              <a:rPr lang="vi-VN" b="1" i="0" dirty="0">
                <a:solidFill>
                  <a:srgbClr val="404040"/>
                </a:solidFill>
                <a:effectLst/>
                <a:latin typeface="DeepSeek-CJK-patch"/>
              </a:rPr>
              <a:t>60%</a:t>
            </a:r>
            <a:r>
              <a:rPr lang="vi-VN" b="0" i="0" dirty="0">
                <a:solidFill>
                  <a:srgbClr val="404040"/>
                </a:solidFill>
                <a:effectLst/>
                <a:latin typeface="DeepSeek-CJK-patch"/>
              </a:rPr>
              <a:t> phép JOIN không cần thiết</a:t>
            </a:r>
          </a:p>
          <a:p>
            <a:pPr algn="l">
              <a:buFont typeface="Arial" panose="020B0604020202020204" pitchFamily="34" charset="0"/>
              <a:buChar char="•"/>
            </a:pPr>
            <a:r>
              <a:rPr lang="vi-VN" b="0" i="0" dirty="0">
                <a:solidFill>
                  <a:srgbClr val="404040"/>
                </a:solidFill>
                <a:effectLst/>
                <a:latin typeface="DeepSeek-CJK-patch"/>
              </a:rPr>
              <a:t>Tối ưu hiệu suất truy vấn trong hệ phân tán</a:t>
            </a:r>
          </a:p>
          <a:p>
            <a:pPr algn="l">
              <a:buFont typeface="Arial" panose="020B0604020202020204" pitchFamily="34" charset="0"/>
              <a:buChar char="•"/>
            </a:pPr>
            <a:r>
              <a:rPr lang="vi-VN" b="0" i="0" dirty="0">
                <a:solidFill>
                  <a:srgbClr val="404040"/>
                </a:solidFill>
                <a:effectLst/>
                <a:latin typeface="DeepSeek-CJK-patch"/>
              </a:rPr>
              <a:t>Ví dụ rõ ràng về cách phân tích điều kiện phân mảnh để loại bỏ các thao tác thừa</a:t>
            </a:r>
            <a:endParaRPr lang="en-US" b="0" i="0" dirty="0">
              <a:solidFill>
                <a:srgbClr val="404040"/>
              </a:solidFill>
              <a:effectLst/>
              <a:latin typeface="DeepSeek-CJK-patch"/>
            </a:endParaRPr>
          </a:p>
          <a:p>
            <a:pPr algn="l">
              <a:buFont typeface="Arial" panose="020B0604020202020204" pitchFamily="34" charset="0"/>
              <a:buChar char="•"/>
            </a:pPr>
            <a:endParaRPr lang="vi-VN" b="0" i="0" dirty="0">
              <a:solidFill>
                <a:srgbClr val="404040"/>
              </a:solidFill>
              <a:effectLst/>
              <a:latin typeface="DeepSeek-CJK-patch"/>
            </a:endParaRPr>
          </a:p>
          <a:p>
            <a:pPr algn="l"/>
            <a:r>
              <a:rPr lang="vi-VN" b="0" i="0" dirty="0">
                <a:solidFill>
                  <a:srgbClr val="404040"/>
                </a:solidFill>
                <a:effectLst/>
                <a:latin typeface="DeepSeek-CJK-patch"/>
              </a:rPr>
              <a:t>Slide này minh họa trực quan nguyên tắc: "Chỉ JOIN các mảnh có điều kiện phân mảnh giao nhau khác rỗng".</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55000" lnSpcReduction="20000"/>
          </a:bodyPr>
          <a:lstStyle/>
          <a:p>
            <a:pPr algn="l"/>
            <a:r>
              <a:rPr lang="vi-VN" b="0" i="0" dirty="0">
                <a:solidFill>
                  <a:srgbClr val="404040"/>
                </a:solidFill>
                <a:effectLst/>
                <a:latin typeface="DeepSeek-CJK-patch"/>
              </a:rPr>
              <a:t>Giải thích "Reduction for VF" (Vertical Fragmentation)</a:t>
            </a:r>
          </a:p>
          <a:p>
            <a:pPr algn="l"/>
            <a:r>
              <a:rPr lang="vi-VN" b="0" i="0" dirty="0">
                <a:solidFill>
                  <a:srgbClr val="404040"/>
                </a:solidFill>
                <a:effectLst/>
                <a:latin typeface="DeepSeek-CJK-patch"/>
              </a:rPr>
              <a:t>Slide này trình bày về kỹ thuật giảm dữ liệu trong phân mảnh dọc (Vertical Fragmentation).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Nội dung chính:</a:t>
            </a:r>
          </a:p>
          <a:p>
            <a:pPr algn="l">
              <a:buFont typeface="+mj-lt"/>
              <a:buAutoNum type="arabicPeriod"/>
            </a:pPr>
            <a:r>
              <a:rPr lang="vi-VN" b="1" i="0" dirty="0">
                <a:solidFill>
                  <a:srgbClr val="404040"/>
                </a:solidFill>
                <a:effectLst/>
                <a:latin typeface="DeepSeek-CJK-patch"/>
              </a:rPr>
              <a:t>Ví dụ minh họa (hình ảnh)</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a. L</a:t>
            </a:r>
            <a:r>
              <a:rPr lang="vi-VN" b="0" i="0" dirty="0">
                <a:solidFill>
                  <a:srgbClr val="404040"/>
                </a:solidFill>
                <a:effectLst/>
                <a:latin typeface="DeepSeek-CJK-patch"/>
              </a:rPr>
              <a:t>iên quan đến các mảnh dọc EMP1 và EMP2</a:t>
            </a:r>
          </a:p>
          <a:p>
            <a:pPr marL="457200" lvl="1" indent="0" algn="l">
              <a:buFont typeface="+mj-lt"/>
              <a:buNone/>
            </a:pPr>
            <a:r>
              <a:rPr lang="en-US" b="0" i="0" dirty="0">
                <a:solidFill>
                  <a:srgbClr val="404040"/>
                </a:solidFill>
                <a:effectLst/>
                <a:latin typeface="DeepSeek-CJK-patch"/>
              </a:rPr>
              <a:t>b. </a:t>
            </a:r>
            <a:r>
              <a:rPr lang="vi-VN" b="0" i="0" dirty="0">
                <a:solidFill>
                  <a:srgbClr val="404040"/>
                </a:solidFill>
                <a:effectLst/>
                <a:latin typeface="DeepSeek-CJK-patch"/>
              </a:rPr>
              <a:t>Thuộc tính ENAME xuất hiện nhiều lần, chỉ ra nó thuộc về EMP1</a:t>
            </a:r>
          </a:p>
          <a:p>
            <a:pPr algn="l">
              <a:buFont typeface="+mj-lt"/>
              <a:buAutoNum type="arabicPeriod"/>
            </a:pPr>
            <a:r>
              <a:rPr lang="vi-VN" b="1" i="0" dirty="0">
                <a:solidFill>
                  <a:srgbClr val="404040"/>
                </a:solidFill>
                <a:effectLst/>
                <a:latin typeface="DeepSeek-CJK-patch"/>
              </a:rPr>
              <a:t>Khái niệm Reduction for VF</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a. </a:t>
            </a:r>
            <a:r>
              <a:rPr lang="vi-VN" b="0" i="0" dirty="0">
                <a:solidFill>
                  <a:srgbClr val="404040"/>
                </a:solidFill>
                <a:effectLst/>
                <a:latin typeface="DeepSeek-CJK-patch"/>
              </a:rPr>
              <a:t>Mục tiêu: Xác định và loại bỏ các quan hệ trung gian vô dụng (không rỗng nhưng không chứa dữ liệu cần thiết)</a:t>
            </a:r>
          </a:p>
          <a:p>
            <a:pPr marL="457200" lvl="1" indent="0" algn="l">
              <a:buFont typeface="+mj-lt"/>
              <a:buNone/>
            </a:pPr>
            <a:r>
              <a:rPr lang="en-US" b="0" i="0" dirty="0">
                <a:solidFill>
                  <a:srgbClr val="404040"/>
                </a:solidFill>
                <a:effectLst/>
                <a:latin typeface="DeepSeek-CJK-patch"/>
              </a:rPr>
              <a:t>b. </a:t>
            </a:r>
            <a:r>
              <a:rPr lang="vi-VN" b="0" i="0" dirty="0">
                <a:solidFill>
                  <a:srgbClr val="404040"/>
                </a:solidFill>
                <a:effectLst/>
                <a:latin typeface="DeepSeek-CJK-patch"/>
              </a:rPr>
              <a:t>Áp dụng cho phân mảnh dọc (chia bảng theo cột)</a:t>
            </a:r>
          </a:p>
          <a:p>
            <a:pPr algn="l">
              <a:buFont typeface="+mj-lt"/>
              <a:buAutoNum type="arabicPeriod"/>
            </a:pPr>
            <a:r>
              <a:rPr lang="vi-VN" b="1" i="0" dirty="0">
                <a:solidFill>
                  <a:srgbClr val="404040"/>
                </a:solidFill>
                <a:effectLst/>
                <a:latin typeface="DeepSeek-CJK-patch"/>
              </a:rPr>
              <a:t>Định nghĩa phân mảnh dọc</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a. </a:t>
            </a:r>
            <a:r>
              <a:rPr lang="vi-VN" b="0" i="0" dirty="0">
                <a:solidFill>
                  <a:srgbClr val="404040"/>
                </a:solidFill>
                <a:effectLst/>
                <a:latin typeface="DeepSeek-CJK-patch"/>
              </a:rPr>
              <a:t>Quan hệ R với tập thuộc tính A = {A1, ..., An}</a:t>
            </a:r>
          </a:p>
          <a:p>
            <a:pPr marL="457200" lvl="1" indent="0" algn="l">
              <a:buFont typeface="+mj-lt"/>
              <a:buNone/>
            </a:pPr>
            <a:r>
              <a:rPr lang="en-US" b="0" i="0" dirty="0">
                <a:solidFill>
                  <a:srgbClr val="404040"/>
                </a:solidFill>
                <a:effectLst/>
                <a:latin typeface="DeepSeek-CJK-patch"/>
              </a:rPr>
              <a:t>b. </a:t>
            </a:r>
            <a:r>
              <a:rPr lang="vi-VN" b="0" i="0" dirty="0">
                <a:solidFill>
                  <a:srgbClr val="404040"/>
                </a:solidFill>
                <a:effectLst/>
                <a:latin typeface="DeepSeek-CJK-patch"/>
              </a:rPr>
              <a:t>Phân mảnh dọc thành Ri = </a:t>
            </a:r>
            <a:r>
              <a:rPr lang="el-GR" b="0" i="0" dirty="0">
                <a:solidFill>
                  <a:srgbClr val="404040"/>
                </a:solidFill>
                <a:effectLst/>
                <a:latin typeface="DeepSeek-CJK-patch"/>
              </a:rPr>
              <a:t>π</a:t>
            </a:r>
            <a:r>
              <a:rPr lang="vi-VN" b="0" i="0" dirty="0">
                <a:solidFill>
                  <a:srgbClr val="404040"/>
                </a:solidFill>
                <a:effectLst/>
                <a:latin typeface="DeepSeek-CJK-patch"/>
              </a:rPr>
              <a:t>A'(R) với A' ⊆ A (chiếu R lên tập con thuộc tính)</a:t>
            </a:r>
          </a:p>
          <a:p>
            <a:pPr algn="l">
              <a:buFont typeface="+mj-lt"/>
              <a:buAutoNum type="arabicPeriod"/>
            </a:pPr>
            <a:r>
              <a:rPr lang="vi-VN" b="1" i="0" dirty="0">
                <a:solidFill>
                  <a:srgbClr val="404040"/>
                </a:solidFill>
                <a:effectLst/>
                <a:latin typeface="DeepSeek-CJK-patch"/>
              </a:rPr>
              <a:t>Quy tắc phát hiện quan hệ vô dụng</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a. </a:t>
            </a:r>
            <a:r>
              <a:rPr lang="vi-VN" b="0" i="0" dirty="0">
                <a:solidFill>
                  <a:srgbClr val="404040"/>
                </a:solidFill>
                <a:effectLst/>
                <a:latin typeface="DeepSeek-CJK-patch"/>
              </a:rPr>
              <a:t>Phép chiếu </a:t>
            </a:r>
            <a:r>
              <a:rPr lang="el-GR" b="0" i="0" dirty="0">
                <a:solidFill>
                  <a:srgbClr val="404040"/>
                </a:solidFill>
                <a:effectLst/>
                <a:latin typeface="DeepSeek-CJK-patch"/>
              </a:rPr>
              <a:t>π</a:t>
            </a:r>
            <a:r>
              <a:rPr lang="vi-VN" b="0" i="0" dirty="0">
                <a:solidFill>
                  <a:srgbClr val="404040"/>
                </a:solidFill>
                <a:effectLst/>
                <a:latin typeface="DeepSeek-CJK-patch"/>
              </a:rPr>
              <a:t>D,K(Ri) là vô dụng nếu tập thuộc tính chiếu D không có trong A’</a:t>
            </a:r>
          </a:p>
          <a:p>
            <a:pPr marL="457200" lvl="1" indent="0" algn="l">
              <a:buFont typeface="+mj-lt"/>
              <a:buNone/>
            </a:pPr>
            <a:r>
              <a:rPr lang="en-US" b="0" i="0" dirty="0">
                <a:solidFill>
                  <a:srgbClr val="404040"/>
                </a:solidFill>
                <a:effectLst/>
                <a:latin typeface="DeepSeek-CJK-patch"/>
              </a:rPr>
              <a:t>b. </a:t>
            </a:r>
            <a:r>
              <a:rPr lang="vi-VN" b="0" i="0" dirty="0">
                <a:solidFill>
                  <a:srgbClr val="404040"/>
                </a:solidFill>
                <a:effectLst/>
                <a:latin typeface="DeepSeek-CJK-patch"/>
              </a:rPr>
              <a:t>Nghĩa là: Nếu bạn cần chiếu thuộc tính D mà mảnh Ri không chứa D, thì không cần xét Ri</a:t>
            </a:r>
          </a:p>
          <a:p>
            <a:pPr algn="l">
              <a:buFont typeface="+mj-lt"/>
              <a:buAutoNum type="arabicPeriod"/>
            </a:pPr>
            <a:r>
              <a:rPr lang="vi-VN" b="1" i="0" dirty="0">
                <a:solidFill>
                  <a:srgbClr val="404040"/>
                </a:solidFill>
                <a:effectLst/>
                <a:latin typeface="DeepSeek-CJK-patch"/>
              </a:rPr>
              <a:t>Ví dụ cụ thể</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a. </a:t>
            </a:r>
            <a:r>
              <a:rPr lang="vi-VN" b="0" i="0" dirty="0">
                <a:solidFill>
                  <a:srgbClr val="404040"/>
                </a:solidFill>
                <a:effectLst/>
                <a:latin typeface="DeepSeek-CJK-patch"/>
              </a:rPr>
              <a:t>EMP được phân mảnh dọc thành:</a:t>
            </a:r>
          </a:p>
          <a:p>
            <a:pPr marL="914400" lvl="2" indent="0" algn="l">
              <a:buFont typeface="+mj-lt"/>
              <a:buNone/>
            </a:pPr>
            <a:r>
              <a:rPr lang="vi-VN" b="0" i="0" dirty="0">
                <a:solidFill>
                  <a:srgbClr val="404040"/>
                </a:solidFill>
                <a:effectLst/>
                <a:latin typeface="DeepSeek-CJK-patch"/>
              </a:rPr>
              <a:t>EMP1 = </a:t>
            </a:r>
            <a:r>
              <a:rPr lang="el-GR" b="0" i="0" dirty="0">
                <a:solidFill>
                  <a:srgbClr val="404040"/>
                </a:solidFill>
                <a:effectLst/>
                <a:latin typeface="DeepSeek-CJK-patch"/>
              </a:rPr>
              <a:t>π</a:t>
            </a:r>
            <a:r>
              <a:rPr lang="vi-VN" b="0" i="0" dirty="0">
                <a:solidFill>
                  <a:srgbClr val="404040"/>
                </a:solidFill>
                <a:effectLst/>
                <a:latin typeface="DeepSeek-CJK-patch"/>
              </a:rPr>
              <a:t>ENO,ENAME(EMP) - chứa mã NV và tên NV</a:t>
            </a:r>
          </a:p>
          <a:p>
            <a:pPr marL="914400" lvl="2" indent="0" algn="l">
              <a:buFont typeface="+mj-lt"/>
              <a:buNone/>
            </a:pPr>
            <a:r>
              <a:rPr lang="vi-VN" b="0" i="0" dirty="0">
                <a:solidFill>
                  <a:srgbClr val="404040"/>
                </a:solidFill>
                <a:effectLst/>
                <a:latin typeface="DeepSeek-CJK-patch"/>
              </a:rPr>
              <a:t>EMP2 = </a:t>
            </a:r>
            <a:r>
              <a:rPr lang="el-GR" b="0" i="0" dirty="0">
                <a:solidFill>
                  <a:srgbClr val="404040"/>
                </a:solidFill>
                <a:effectLst/>
                <a:latin typeface="DeepSeek-CJK-patch"/>
              </a:rPr>
              <a:t>π</a:t>
            </a:r>
            <a:r>
              <a:rPr lang="vi-VN" b="0" i="0" dirty="0">
                <a:solidFill>
                  <a:srgbClr val="404040"/>
                </a:solidFill>
                <a:effectLst/>
                <a:latin typeface="DeepSeek-CJK-patch"/>
              </a:rPr>
              <a:t>ENO,TITLE(EMP) - chứa mã NV và chức danh</a:t>
            </a:r>
          </a:p>
          <a:p>
            <a:pPr marL="457200" lvl="1" indent="0" algn="l">
              <a:buFont typeface="+mj-lt"/>
              <a:buNone/>
            </a:pPr>
            <a:r>
              <a:rPr lang="en-US" b="0" i="0" dirty="0">
                <a:solidFill>
                  <a:srgbClr val="404040"/>
                </a:solidFill>
                <a:effectLst/>
                <a:latin typeface="DeepSeek-CJK-patch"/>
              </a:rPr>
              <a:t>b.</a:t>
            </a:r>
            <a:r>
              <a:rPr lang="vi-VN" b="0" i="0" dirty="0">
                <a:solidFill>
                  <a:srgbClr val="404040"/>
                </a:solidFill>
                <a:effectLst/>
                <a:latin typeface="DeepSeek-CJK-patch"/>
              </a:rPr>
              <a:t>Truy vấn:</a:t>
            </a:r>
            <a:endParaRPr lang="vi-VN" b="0" i="0" dirty="0">
              <a:solidFill>
                <a:srgbClr val="FFFFFF"/>
              </a:solidFill>
              <a:effectLst/>
              <a:latin typeface="DeepSeek-CJK-patch"/>
            </a:endParaRPr>
          </a:p>
          <a:p>
            <a:pPr marL="457200" lvl="1" indent="0" algn="l">
              <a:buFont typeface="+mj-lt"/>
              <a:buNone/>
            </a:pPr>
            <a:r>
              <a:rPr lang="vi-VN" b="1" i="0" dirty="0">
                <a:solidFill>
                  <a:srgbClr val="81A1C1"/>
                </a:solidFill>
                <a:effectLst/>
                <a:latin typeface="DeepSeek-CJK-patch"/>
              </a:rPr>
              <a:t>SELECT</a:t>
            </a:r>
            <a:r>
              <a:rPr lang="vi-VN" b="0" i="0" dirty="0">
                <a:solidFill>
                  <a:srgbClr val="FFFFFF"/>
                </a:solidFill>
                <a:effectLst/>
                <a:latin typeface="DeepSeek-CJK-patch"/>
              </a:rPr>
              <a:t> ENAME </a:t>
            </a:r>
            <a:r>
              <a:rPr lang="vi-VN" b="1" i="0" dirty="0">
                <a:solidFill>
                  <a:srgbClr val="81A1C1"/>
                </a:solidFill>
                <a:effectLst/>
                <a:latin typeface="DeepSeek-CJK-patch"/>
              </a:rPr>
              <a:t>FROM</a:t>
            </a:r>
            <a:r>
              <a:rPr lang="vi-VN" b="0" i="0" dirty="0">
                <a:solidFill>
                  <a:srgbClr val="FFFFFF"/>
                </a:solidFill>
                <a:effectLst/>
                <a:latin typeface="DeepSeek-CJK-patch"/>
              </a:rPr>
              <a:t> EMP</a:t>
            </a:r>
          </a:p>
          <a:p>
            <a:pPr marL="457200" lvl="1" indent="0" algn="l">
              <a:buFont typeface="+mj-lt"/>
              <a:buNone/>
            </a:pPr>
            <a:r>
              <a:rPr lang="vi-VN" b="0" i="0" dirty="0">
                <a:solidFill>
                  <a:srgbClr val="404040"/>
                </a:solidFill>
                <a:effectLst/>
                <a:latin typeface="DeepSeek-CJK-patch"/>
              </a:rPr>
              <a:t>Áp dụng quy tắc:</a:t>
            </a:r>
          </a:p>
          <a:p>
            <a:pPr marL="914400" lvl="2"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EMP1 có chứa ENAME → hữu dụng</a:t>
            </a:r>
          </a:p>
          <a:p>
            <a:pPr marL="914400" lvl="2"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EMP2 không chứa ENAME → vô dụng (có thể bỏ qua)</a:t>
            </a:r>
          </a:p>
          <a:p>
            <a:pPr algn="l">
              <a:buFont typeface="+mj-lt"/>
              <a:buAutoNum type="arabicPeriod"/>
            </a:pPr>
            <a:r>
              <a:rPr lang="vi-VN" b="1" i="0" dirty="0">
                <a:solidFill>
                  <a:srgbClr val="404040"/>
                </a:solidFill>
                <a:effectLst/>
                <a:latin typeface="DeepSeek-CJK-patch"/>
              </a:rPr>
              <a:t>Kết quả tối ưu</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a. </a:t>
            </a:r>
            <a:r>
              <a:rPr lang="vi-VN" b="0" i="0" dirty="0">
                <a:solidFill>
                  <a:srgbClr val="404040"/>
                </a:solidFill>
                <a:effectLst/>
                <a:latin typeface="DeepSeek-CJK-patch"/>
              </a:rPr>
              <a:t>Chỉ cần truy cập EMP1 mà không cần truy cập EMP2</a:t>
            </a:r>
          </a:p>
          <a:p>
            <a:pPr marL="457200" lvl="1" indent="0" algn="l">
              <a:buFont typeface="+mj-lt"/>
              <a:buNone/>
            </a:pPr>
            <a:r>
              <a:rPr lang="en-US" b="0" i="0" dirty="0">
                <a:solidFill>
                  <a:srgbClr val="404040"/>
                </a:solidFill>
                <a:effectLst/>
                <a:latin typeface="DeepSeek-CJK-patch"/>
              </a:rPr>
              <a:t>b. </a:t>
            </a:r>
            <a:r>
              <a:rPr lang="vi-VN" b="0" i="0" dirty="0">
                <a:solidFill>
                  <a:srgbClr val="404040"/>
                </a:solidFill>
                <a:effectLst/>
                <a:latin typeface="DeepSeek-CJK-patch"/>
              </a:rPr>
              <a:t>Giảm đáng kể chi phí truy vấn trong môi trường phân tán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Ý nghĩa:</a:t>
            </a:r>
          </a:p>
          <a:p>
            <a:pPr algn="l"/>
            <a:r>
              <a:rPr lang="vi-VN" b="0" i="0" dirty="0">
                <a:solidFill>
                  <a:srgbClr val="404040"/>
                </a:solidFill>
                <a:effectLst/>
                <a:latin typeface="DeepSeek-CJK-patch"/>
              </a:rPr>
              <a:t>Kỹ thuật này giúp tối ưu truy vấn bằng cách:</a:t>
            </a:r>
          </a:p>
          <a:p>
            <a:pPr algn="l">
              <a:buFont typeface="Arial" panose="020B0604020202020204" pitchFamily="34" charset="0"/>
              <a:buChar char="•"/>
            </a:pPr>
            <a:r>
              <a:rPr lang="vi-VN" b="0" i="0" dirty="0">
                <a:solidFill>
                  <a:srgbClr val="404040"/>
                </a:solidFill>
                <a:effectLst/>
                <a:latin typeface="DeepSeek-CJK-patch"/>
              </a:rPr>
              <a:t>Chỉ truy cập những mảnh dọc thực sự chứa thuộc tính cần thiết</a:t>
            </a:r>
          </a:p>
          <a:p>
            <a:pPr algn="l">
              <a:buFont typeface="Arial" panose="020B0604020202020204" pitchFamily="34" charset="0"/>
              <a:buChar char="•"/>
            </a:pPr>
            <a:r>
              <a:rPr lang="vi-VN" b="0" i="0" dirty="0">
                <a:solidFill>
                  <a:srgbClr val="404040"/>
                </a:solidFill>
                <a:effectLst/>
                <a:latin typeface="DeepSeek-CJK-patch"/>
              </a:rPr>
              <a:t>Loại bỏ các thao tác I/O không cần thiết</a:t>
            </a:r>
          </a:p>
          <a:p>
            <a:pPr algn="l">
              <a:buFont typeface="Arial" panose="020B0604020202020204" pitchFamily="34" charset="0"/>
              <a:buChar char="•"/>
            </a:pPr>
            <a:r>
              <a:rPr lang="vi-VN" b="0" i="0" dirty="0">
                <a:solidFill>
                  <a:srgbClr val="404040"/>
                </a:solidFill>
                <a:effectLst/>
                <a:latin typeface="DeepSeek-CJK-patch"/>
              </a:rPr>
              <a:t>Đặc biệt hiệu quả với các truy vấn chỉ cần một tập con nhỏ các thuộc tính</a:t>
            </a:r>
          </a:p>
          <a:p>
            <a:pPr algn="l"/>
            <a:r>
              <a:rPr lang="vi-VN" b="0" i="0" dirty="0">
                <a:solidFill>
                  <a:srgbClr val="404040"/>
                </a:solidFill>
                <a:effectLst/>
                <a:latin typeface="DeepSeek-CJK-patch"/>
              </a:rPr>
              <a:t>Hình ảnh trong slide có lẽ minh họa việc ENAME chỉ xuất hiện trong EMP1, nhấn mạnh việc EMP2 không cần thiết cho truy vấn này.</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25</a:t>
            </a:fld>
            <a:endParaRPr lang="en-US"/>
          </a:p>
        </p:txBody>
      </p:sp>
    </p:spTree>
    <p:extLst>
      <p:ext uri="{BB962C8B-B14F-4D97-AF65-F5344CB8AC3E}">
        <p14:creationId xmlns:p14="http://schemas.microsoft.com/office/powerpoint/2010/main" val="1605103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lnSpcReduction="10000"/>
          </a:bodyPr>
          <a:lstStyle/>
          <a:p>
            <a:pPr algn="l"/>
            <a:r>
              <a:rPr lang="vi-VN" b="0" i="0" dirty="0">
                <a:solidFill>
                  <a:srgbClr val="404040"/>
                </a:solidFill>
                <a:effectLst/>
                <a:latin typeface="DeepSeek-CJK-patch"/>
              </a:rPr>
              <a:t>"Reduction for DHF" (Derived Horizontal Fragmentation)</a:t>
            </a:r>
          </a:p>
          <a:p>
            <a:pPr algn="l"/>
            <a:r>
              <a:rPr lang="en-US" b="0" i="0" dirty="0" err="1">
                <a:solidFill>
                  <a:srgbClr val="404040"/>
                </a:solidFill>
                <a:effectLst/>
                <a:latin typeface="DeepSeek-CJK-patch"/>
              </a:rPr>
              <a:t>Giải</a:t>
            </a:r>
            <a:r>
              <a:rPr lang="en-US" b="0" i="0" dirty="0">
                <a:solidFill>
                  <a:srgbClr val="404040"/>
                </a:solidFill>
                <a:effectLst/>
                <a:latin typeface="DeepSeek-CJK-patch"/>
              </a:rPr>
              <a:t> </a:t>
            </a:r>
            <a:r>
              <a:rPr lang="en-US" b="0" i="0" dirty="0" err="1">
                <a:solidFill>
                  <a:srgbClr val="404040"/>
                </a:solidFill>
                <a:effectLst/>
                <a:latin typeface="DeepSeek-CJK-patch"/>
              </a:rPr>
              <a:t>thích</a:t>
            </a:r>
            <a:r>
              <a:rPr lang="vi-VN" b="0" i="0" dirty="0">
                <a:solidFill>
                  <a:srgbClr val="404040"/>
                </a:solidFill>
                <a:effectLst/>
                <a:latin typeface="DeepSeek-CJK-patch"/>
              </a:rPr>
              <a:t> kỹ thuật tối ưu truy vấn cho phân mảnh ngang dẫn xuất (DHF), một phương pháp phân mảnh mà việc phân chia dữ liệu của một quan hệ được xác định dựa trên phân mảnh của quan hệ khác có liên quan.</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Nội dung chính:</a:t>
            </a:r>
          </a:p>
          <a:p>
            <a:pPr algn="l">
              <a:buFont typeface="+mj-lt"/>
              <a:buAutoNum type="arabicPeriod"/>
            </a:pPr>
            <a:r>
              <a:rPr lang="vi-VN" b="1" i="0" dirty="0">
                <a:solidFill>
                  <a:srgbClr val="404040"/>
                </a:solidFill>
                <a:effectLst/>
                <a:latin typeface="DeepSeek-CJK-patch"/>
              </a:rPr>
              <a:t>Quy tắc tối ưu cho DHF</a:t>
            </a:r>
            <a:r>
              <a:rPr lang="vi-VN" b="0" i="0" dirty="0">
                <a:solidFill>
                  <a:srgbClr val="404040"/>
                </a:solidFill>
                <a:effectLst/>
                <a:latin typeface="DeepSeek-CJK-patch"/>
              </a:rPr>
              <a:t>:</a:t>
            </a:r>
          </a:p>
          <a:p>
            <a:pPr marL="457200" lvl="1" indent="0"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Phân phối phép kết nối (join) qua phép hợp (union)</a:t>
            </a:r>
            <a:r>
              <a:rPr lang="vi-VN" b="0" i="0" dirty="0">
                <a:solidFill>
                  <a:srgbClr val="404040"/>
                </a:solidFill>
                <a:effectLst/>
                <a:latin typeface="DeepSeek-CJK-patch"/>
              </a:rPr>
              <a:t>: Chuyển đổi phép kết nối giữa các hợp thành hợp của các phép kết nối</a:t>
            </a:r>
          </a:p>
          <a:p>
            <a:pPr marL="457200" lvl="1" indent="0"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Áp dụng luật giảm cho phân mảnh ngang</a:t>
            </a:r>
            <a:r>
              <a:rPr lang="vi-VN" b="0" i="0" dirty="0">
                <a:solidFill>
                  <a:srgbClr val="404040"/>
                </a:solidFill>
                <a:effectLst/>
                <a:latin typeface="DeepSeek-CJK-patch"/>
              </a:rPr>
              <a:t>: Loại bỏ các phép kết nối không cần thiết dựa trên điều kiện phân mảnh</a:t>
            </a:r>
          </a:p>
          <a:p>
            <a:pPr algn="l">
              <a:buFont typeface="+mj-lt"/>
              <a:buAutoNum type="arabicPeriod"/>
            </a:pPr>
            <a:r>
              <a:rPr lang="vi-VN" b="1" i="0" dirty="0">
                <a:solidFill>
                  <a:srgbClr val="404040"/>
                </a:solidFill>
                <a:effectLst/>
                <a:latin typeface="DeepSeek-CJK-patch"/>
              </a:rPr>
              <a:t>Ví dụ phân mảnh</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a. </a:t>
            </a:r>
            <a:r>
              <a:rPr lang="vi-VN" b="0" i="0" dirty="0">
                <a:solidFill>
                  <a:srgbClr val="404040"/>
                </a:solidFill>
                <a:effectLst/>
                <a:latin typeface="DeepSeek-CJK-patch"/>
              </a:rPr>
              <a:t>Quan hệ </a:t>
            </a:r>
            <a:r>
              <a:rPr lang="vi-VN" b="1" i="0" dirty="0">
                <a:solidFill>
                  <a:srgbClr val="404040"/>
                </a:solidFill>
                <a:effectLst/>
                <a:latin typeface="DeepSeek-CJK-patch"/>
              </a:rPr>
              <a:t>EMP</a:t>
            </a:r>
            <a:r>
              <a:rPr lang="vi-VN" b="0" i="0" dirty="0">
                <a:solidFill>
                  <a:srgbClr val="404040"/>
                </a:solidFill>
                <a:effectLst/>
                <a:latin typeface="DeepSeek-CJK-patch"/>
              </a:rPr>
              <a:t> được phân mảnh ngang theo thuộc tính TITLE:</a:t>
            </a:r>
          </a:p>
          <a:p>
            <a:pPr marL="914400" lvl="2"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EMP1: </a:t>
            </a:r>
            <a:r>
              <a:rPr lang="el-GR" b="0" i="0" dirty="0">
                <a:solidFill>
                  <a:srgbClr val="404040"/>
                </a:solidFill>
                <a:effectLst/>
                <a:latin typeface="DeepSeek-CJK-patch"/>
              </a:rPr>
              <a:t>σ(</a:t>
            </a:r>
            <a:r>
              <a:rPr lang="vi-VN" b="0" i="0" dirty="0">
                <a:solidFill>
                  <a:srgbClr val="404040"/>
                </a:solidFill>
                <a:effectLst/>
                <a:latin typeface="DeepSeek-CJK-patch"/>
              </a:rPr>
              <a:t>TITLE="Programmer")(EMP) - chứa các lập trình viên</a:t>
            </a:r>
          </a:p>
          <a:p>
            <a:pPr marL="914400" lvl="2"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EMP2: </a:t>
            </a:r>
            <a:r>
              <a:rPr lang="el-GR" b="0" i="0" dirty="0">
                <a:solidFill>
                  <a:srgbClr val="404040"/>
                </a:solidFill>
                <a:effectLst/>
                <a:latin typeface="DeepSeek-CJK-patch"/>
              </a:rPr>
              <a:t>σ(</a:t>
            </a:r>
            <a:r>
              <a:rPr lang="vi-VN" b="0" i="0" dirty="0">
                <a:solidFill>
                  <a:srgbClr val="404040"/>
                </a:solidFill>
                <a:effectLst/>
                <a:latin typeface="DeepSeek-CJK-patch"/>
              </a:rPr>
              <a:t>TITLE≠"Programmer")(EMP) - chứa các vị trí khác</a:t>
            </a:r>
          </a:p>
          <a:p>
            <a:pPr marL="457200" lvl="1" indent="0" algn="l">
              <a:buFont typeface="+mj-lt"/>
              <a:buNone/>
            </a:pPr>
            <a:r>
              <a:rPr lang="en-US" b="0" i="0" dirty="0">
                <a:solidFill>
                  <a:srgbClr val="404040"/>
                </a:solidFill>
                <a:effectLst/>
                <a:latin typeface="DeepSeek-CJK-patch"/>
              </a:rPr>
              <a:t>b. </a:t>
            </a:r>
            <a:r>
              <a:rPr lang="vi-VN" b="0" i="0" dirty="0">
                <a:solidFill>
                  <a:srgbClr val="404040"/>
                </a:solidFill>
                <a:effectLst/>
                <a:latin typeface="DeepSeek-CJK-patch"/>
              </a:rPr>
              <a:t>Quan hệ </a:t>
            </a:r>
            <a:r>
              <a:rPr lang="vi-VN" b="1" i="0" dirty="0">
                <a:solidFill>
                  <a:srgbClr val="404040"/>
                </a:solidFill>
                <a:effectLst/>
                <a:latin typeface="DeepSeek-CJK-patch"/>
              </a:rPr>
              <a:t>ASG</a:t>
            </a:r>
            <a:r>
              <a:rPr lang="vi-VN" b="0" i="0" dirty="0">
                <a:solidFill>
                  <a:srgbClr val="404040"/>
                </a:solidFill>
                <a:effectLst/>
                <a:latin typeface="DeepSeek-CJK-patch"/>
              </a:rPr>
              <a:t> (phân công) được phân mảnh dẫn xuất dựa trên EMP:</a:t>
            </a:r>
          </a:p>
          <a:p>
            <a:pPr marL="914400" lvl="2"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ASG1: ASG ⋉(ENO) EMP1 - các phân công của lập trình viên (kết nối tự nhiên với EMP1)</a:t>
            </a:r>
          </a:p>
          <a:p>
            <a:pPr marL="914400" lvl="2"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ASG2: ASG ⋉(ENO) EMP2 - các phân công của nhân viên khác</a:t>
            </a:r>
          </a:p>
          <a:p>
            <a:pPr algn="l">
              <a:buFont typeface="+mj-lt"/>
              <a:buAutoNum type="arabicPeriod"/>
            </a:pPr>
            <a:r>
              <a:rPr lang="vi-VN" b="1" i="0" dirty="0">
                <a:solidFill>
                  <a:srgbClr val="404040"/>
                </a:solidFill>
                <a:effectLst/>
                <a:latin typeface="DeepSeek-CJK-patch"/>
              </a:rPr>
              <a:t>Truy vấn ví dụ</a:t>
            </a:r>
            <a:r>
              <a:rPr lang="vi-VN" b="0" i="0" dirty="0">
                <a:solidFill>
                  <a:srgbClr val="404040"/>
                </a:solidFill>
                <a:effectLst/>
                <a:latin typeface="DeepSeek-CJK-patch"/>
              </a:rPr>
              <a:t>:</a:t>
            </a:r>
            <a:endParaRPr lang="vi-VN" b="0" i="0" dirty="0">
              <a:solidFill>
                <a:srgbClr val="FFFFFF"/>
              </a:solidFill>
              <a:effectLst/>
              <a:latin typeface="DeepSeek-CJK-patch"/>
            </a:endParaRPr>
          </a:p>
          <a:p>
            <a:pPr algn="l">
              <a:buFont typeface="+mj-lt"/>
              <a:buNone/>
            </a:pPr>
            <a:r>
              <a:rPr lang="vi-VN" b="1" i="0" dirty="0">
                <a:solidFill>
                  <a:srgbClr val="81A1C1"/>
                </a:solidFill>
                <a:effectLst/>
                <a:latin typeface="DeepSeek-CJK-patch"/>
              </a:rPr>
              <a:t>SELECT</a:t>
            </a:r>
            <a:r>
              <a:rPr lang="vi-VN" b="1" i="0" dirty="0">
                <a:solidFill>
                  <a:srgbClr val="FFFFFF"/>
                </a:solidFill>
                <a:effectLst/>
                <a:latin typeface="DeepSeek-CJK-patch"/>
              </a:rPr>
              <a:t> </a:t>
            </a:r>
            <a:r>
              <a:rPr lang="vi-VN" b="1" i="0" dirty="0">
                <a:solidFill>
                  <a:srgbClr val="81A1C1"/>
                </a:solidFill>
                <a:effectLst/>
                <a:latin typeface="DeepSeek-CJK-patch"/>
              </a:rPr>
              <a:t>*</a:t>
            </a:r>
            <a:r>
              <a:rPr lang="vi-VN" b="1" i="0" dirty="0">
                <a:solidFill>
                  <a:srgbClr val="FFFFFF"/>
                </a:solidFill>
                <a:effectLst/>
                <a:latin typeface="DeepSeek-CJK-patch"/>
              </a:rPr>
              <a:t> </a:t>
            </a:r>
            <a:r>
              <a:rPr lang="vi-VN" b="1" i="0" dirty="0">
                <a:solidFill>
                  <a:srgbClr val="81A1C1"/>
                </a:solidFill>
                <a:effectLst/>
                <a:latin typeface="DeepSeek-CJK-patch"/>
              </a:rPr>
              <a:t>FROM</a:t>
            </a:r>
            <a:r>
              <a:rPr lang="vi-VN" b="0" i="0" dirty="0">
                <a:solidFill>
                  <a:srgbClr val="FFFFFF"/>
                </a:solidFill>
                <a:effectLst/>
                <a:latin typeface="DeepSeek-CJK-patch"/>
              </a:rPr>
              <a:t> EMP </a:t>
            </a:r>
            <a:r>
              <a:rPr lang="vi-VN" b="1" i="0" dirty="0">
                <a:solidFill>
                  <a:srgbClr val="81A1C1"/>
                </a:solidFill>
                <a:effectLst/>
                <a:latin typeface="DeepSeek-CJK-patch"/>
              </a:rPr>
              <a:t>NATURAL</a:t>
            </a:r>
            <a:r>
              <a:rPr lang="vi-VN" b="1" i="0" dirty="0">
                <a:solidFill>
                  <a:srgbClr val="FFFFFF"/>
                </a:solidFill>
                <a:effectLst/>
                <a:latin typeface="DeepSeek-CJK-patch"/>
              </a:rPr>
              <a:t> </a:t>
            </a:r>
            <a:r>
              <a:rPr lang="vi-VN" b="1" i="0" dirty="0">
                <a:solidFill>
                  <a:srgbClr val="81A1C1"/>
                </a:solidFill>
                <a:effectLst/>
                <a:latin typeface="DeepSeek-CJK-patch"/>
              </a:rPr>
              <a:t>JOIN</a:t>
            </a:r>
            <a:r>
              <a:rPr lang="vi-VN" b="0" i="0" dirty="0">
                <a:solidFill>
                  <a:srgbClr val="FFFFFF"/>
                </a:solidFill>
                <a:effectLst/>
                <a:latin typeface="DeepSeek-CJK-patch"/>
              </a:rPr>
              <a:t> ASG </a:t>
            </a:r>
            <a:r>
              <a:rPr lang="vi-VN" b="1" i="0" dirty="0">
                <a:solidFill>
                  <a:srgbClr val="81A1C1"/>
                </a:solidFill>
                <a:effectLst/>
                <a:latin typeface="DeepSeek-CJK-patch"/>
              </a:rPr>
              <a:t>WHERE</a:t>
            </a:r>
            <a:r>
              <a:rPr lang="vi-VN" b="0" i="0" dirty="0">
                <a:solidFill>
                  <a:srgbClr val="FFFFFF"/>
                </a:solidFill>
                <a:effectLst/>
                <a:latin typeface="DeepSeek-CJK-patch"/>
              </a:rPr>
              <a:t> EMP</a:t>
            </a:r>
            <a:r>
              <a:rPr lang="vi-VN" b="0" i="0" dirty="0">
                <a:solidFill>
                  <a:srgbClr val="81A1C1"/>
                </a:solidFill>
                <a:effectLst/>
                <a:latin typeface="DeepSeek-CJK-patch"/>
              </a:rPr>
              <a:t>.</a:t>
            </a:r>
            <a:r>
              <a:rPr lang="vi-VN" b="0" i="0" dirty="0">
                <a:solidFill>
                  <a:srgbClr val="FFFFFF"/>
                </a:solidFill>
                <a:effectLst/>
                <a:latin typeface="DeepSeek-CJK-patch"/>
              </a:rPr>
              <a:t>TITLE </a:t>
            </a:r>
            <a:r>
              <a:rPr lang="vi-VN" b="0" i="0" dirty="0">
                <a:solidFill>
                  <a:srgbClr val="81A1C1"/>
                </a:solidFill>
                <a:effectLst/>
                <a:latin typeface="DeepSeek-CJK-patch"/>
              </a:rPr>
              <a:t>=</a:t>
            </a:r>
            <a:r>
              <a:rPr lang="vi-VN" b="0" i="0" dirty="0">
                <a:solidFill>
                  <a:srgbClr val="FFFFFF"/>
                </a:solidFill>
                <a:effectLst/>
                <a:latin typeface="DeepSeek-CJK-patch"/>
              </a:rPr>
              <a:t> </a:t>
            </a:r>
            <a:r>
              <a:rPr lang="vi-VN" b="0" i="0" dirty="0">
                <a:solidFill>
                  <a:srgbClr val="A3BE8C"/>
                </a:solidFill>
                <a:effectLst/>
                <a:latin typeface="DeepSeek-CJK-patch"/>
              </a:rPr>
              <a:t>"Mech. Eng."</a:t>
            </a:r>
            <a:endParaRPr lang="vi-VN" b="0" i="0" dirty="0">
              <a:solidFill>
                <a:srgbClr val="FFFFFF"/>
              </a:solidFill>
              <a:effectLst/>
              <a:latin typeface="DeepSeek-CJK-patch"/>
            </a:endParaRP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26</a:t>
            </a:fld>
            <a:endParaRPr lang="en-US"/>
          </a:p>
        </p:txBody>
      </p:sp>
    </p:spTree>
    <p:extLst>
      <p:ext uri="{BB962C8B-B14F-4D97-AF65-F5344CB8AC3E}">
        <p14:creationId xmlns:p14="http://schemas.microsoft.com/office/powerpoint/2010/main" val="431062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Quá trình tối ưu</a:t>
            </a:r>
            <a:r>
              <a:rPr lang="vi-VN" b="0" i="0" dirty="0">
                <a:solidFill>
                  <a:srgbClr val="404040"/>
                </a:solidFill>
                <a:effectLst/>
                <a:latin typeface="DeepSeek-CJK-patch"/>
              </a:rPr>
              <a:t>:</a:t>
            </a:r>
            <a:br>
              <a:rPr lang="vi-VN" b="0" i="0" dirty="0">
                <a:solidFill>
                  <a:srgbClr val="404040"/>
                </a:solidFill>
                <a:effectLst/>
                <a:latin typeface="DeepSeek-CJK-patch"/>
              </a:rPr>
            </a:br>
            <a:r>
              <a:rPr lang="en-US" b="0" i="0" dirty="0">
                <a:solidFill>
                  <a:srgbClr val="404040"/>
                </a:solidFill>
                <a:effectLst/>
                <a:latin typeface="DeepSeek-CJK-patch"/>
              </a:rPr>
              <a:t>- </a:t>
            </a:r>
            <a:r>
              <a:rPr lang="vi-VN" b="1" i="0" dirty="0">
                <a:solidFill>
                  <a:srgbClr val="404040"/>
                </a:solidFill>
                <a:effectLst/>
                <a:latin typeface="DeepSeek-CJK-patch"/>
              </a:rPr>
              <a:t>Phân phối join qua union</a:t>
            </a:r>
            <a:r>
              <a:rPr lang="vi-VN" b="0" i="0" dirty="0">
                <a:solidFill>
                  <a:srgbClr val="404040"/>
                </a:solidFill>
                <a:effectLst/>
                <a:latin typeface="DeepSeek-CJK-patch"/>
              </a:rPr>
              <a:t>:</a:t>
            </a:r>
            <a:endParaRPr lang="vi-VN" b="0" i="0" dirty="0">
              <a:solidFill>
                <a:srgbClr val="FFFFFF"/>
              </a:solidFill>
              <a:effectLst/>
              <a:latin typeface="DeepSeek-CJK-patch"/>
            </a:endParaRPr>
          </a:p>
          <a:p>
            <a:pPr algn="l">
              <a:buFont typeface="+mj-lt"/>
              <a:buNone/>
            </a:pPr>
            <a:r>
              <a:rPr lang="vi-VN" b="0" i="0" dirty="0">
                <a:solidFill>
                  <a:srgbClr val="81A1C1"/>
                </a:solidFill>
                <a:effectLst/>
                <a:latin typeface="DeepSeek-CJK-patch"/>
              </a:rPr>
              <a:t>(</a:t>
            </a:r>
            <a:r>
              <a:rPr lang="vi-VN" b="0" i="0" dirty="0">
                <a:solidFill>
                  <a:srgbClr val="FFFFFF"/>
                </a:solidFill>
                <a:effectLst/>
                <a:latin typeface="DeepSeek-CJK-patch"/>
              </a:rPr>
              <a:t>EMP1 ∪ EMP2</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ASG1 ∪ ASG2</a:t>
            </a:r>
            <a:r>
              <a:rPr lang="vi-VN" b="0" i="0" dirty="0">
                <a:solidFill>
                  <a:srgbClr val="81A1C1"/>
                </a:solidFill>
                <a:effectLst/>
                <a:latin typeface="DeepSeek-CJK-patch"/>
              </a:rPr>
              <a:t>)</a:t>
            </a:r>
            <a:r>
              <a:rPr lang="vi-VN" b="0" i="0" dirty="0">
                <a:solidFill>
                  <a:srgbClr val="FFFFFF"/>
                </a:solidFill>
                <a:effectLst/>
                <a:latin typeface="DeepSeek-CJK-patch"/>
              </a:rPr>
              <a:t> </a:t>
            </a:r>
            <a:r>
              <a:rPr lang="vi-VN" b="0" i="0" dirty="0">
                <a:solidFill>
                  <a:srgbClr val="81A1C1"/>
                </a:solidFill>
                <a:effectLst/>
                <a:latin typeface="DeepSeek-CJK-patch"/>
              </a:rPr>
              <a:t>=</a:t>
            </a:r>
            <a:r>
              <a:rPr lang="vi-VN" b="0" i="0" dirty="0">
                <a:solidFill>
                  <a:srgbClr val="FFFFFF"/>
                </a:solidFill>
                <a:effectLst/>
                <a:latin typeface="DeepSeek-CJK-patch"/>
              </a:rPr>
              <a:t> </a:t>
            </a:r>
            <a:r>
              <a:rPr lang="vi-VN" b="0" i="0" dirty="0">
                <a:solidFill>
                  <a:srgbClr val="81A1C1"/>
                </a:solidFill>
                <a:effectLst/>
                <a:latin typeface="DeepSeek-CJK-patch"/>
              </a:rPr>
              <a:t>(</a:t>
            </a:r>
            <a:r>
              <a:rPr lang="vi-VN" b="0" i="0" dirty="0">
                <a:solidFill>
                  <a:srgbClr val="FFFFFF"/>
                </a:solidFill>
                <a:effectLst/>
                <a:latin typeface="DeepSeek-CJK-patch"/>
              </a:rPr>
              <a:t>EMP1⋈ASG1</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EMP1⋈ASG2</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EMP2⋈ASG1</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EMP2⋈ASG2</a:t>
            </a:r>
            <a:r>
              <a:rPr lang="vi-VN" b="0" i="0" dirty="0">
                <a:solidFill>
                  <a:srgbClr val="81A1C1"/>
                </a:solidFill>
                <a:effectLst/>
                <a:latin typeface="DeepSeek-CJK-patch"/>
              </a:rPr>
              <a:t>)</a:t>
            </a:r>
            <a:endParaRPr lang="vi-VN" b="0" i="0" dirty="0">
              <a:solidFill>
                <a:srgbClr val="FFFFFF"/>
              </a:solidFill>
              <a:effectLst/>
              <a:latin typeface="DeepSeek-CJK-patch"/>
            </a:endParaRPr>
          </a:p>
          <a:p>
            <a:pPr algn="l">
              <a:buFont typeface="+mj-lt"/>
              <a:buNone/>
            </a:pPr>
            <a:r>
              <a:rPr lang="en-US" b="1" i="0" dirty="0">
                <a:solidFill>
                  <a:srgbClr val="404040"/>
                </a:solidFill>
                <a:effectLst/>
                <a:latin typeface="DeepSeek-CJK-patch"/>
              </a:rPr>
              <a:t>-</a:t>
            </a:r>
            <a:r>
              <a:rPr lang="vi-VN" b="0" i="0" dirty="0">
                <a:solidFill>
                  <a:srgbClr val="404040"/>
                </a:solidFill>
                <a:effectLst/>
                <a:latin typeface="DeepSeek-CJK-patch"/>
              </a:rPr>
              <a:t> </a:t>
            </a:r>
            <a:r>
              <a:rPr lang="vi-VN" b="1" i="0" dirty="0">
                <a:solidFill>
                  <a:srgbClr val="404040"/>
                </a:solidFill>
                <a:effectLst/>
                <a:latin typeface="DeepSeek-CJK-patch"/>
              </a:rPr>
              <a:t>Áp dụng điều kiện WHERE</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Điều kiện TITLE = "Mech. Eng." thuộc về EMP2 (vì ≠ "Programmer")</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 Chỉ cần xét EMP2</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27</a:t>
            </a:fld>
            <a:endParaRPr lang="en-US"/>
          </a:p>
        </p:txBody>
      </p:sp>
    </p:spTree>
    <p:extLst>
      <p:ext uri="{BB962C8B-B14F-4D97-AF65-F5344CB8AC3E}">
        <p14:creationId xmlns:p14="http://schemas.microsoft.com/office/powerpoint/2010/main" val="927594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a:buFont typeface="+mj-lt"/>
              <a:buNone/>
            </a:pPr>
            <a:r>
              <a:rPr lang="en-US" b="0" i="0" dirty="0">
                <a:solidFill>
                  <a:srgbClr val="404040"/>
                </a:solidFill>
                <a:effectLst/>
                <a:latin typeface="DeepSeek-CJK-patch"/>
              </a:rPr>
              <a:t>- </a:t>
            </a:r>
            <a:r>
              <a:rPr lang="vi-VN" b="1" i="0" dirty="0">
                <a:solidFill>
                  <a:srgbClr val="404040"/>
                </a:solidFill>
                <a:effectLst/>
                <a:latin typeface="DeepSeek-CJK-patch"/>
              </a:rPr>
              <a:t>Áp dụng luật giảm</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EMP1⋈ASG1 và EMP1⋈ASG2: không thỏa điều kiện TITLE → loại bỏ</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EMP2⋈ASG1: ASG1 chỉ chứa phân công của Programmer (ENO từ EMP1), trong khi EMP2 chứa "Mech. Eng." → không khớp → loại bỏ</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Chỉ còn: EMP2⋈ASG2</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Kết quả tối ưu</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Chỉ cần thực hiện: EMP2 ⋈ ASG2</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Giảm từ 4 phép join xuống còn 1 phép join duy nhất</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Ý nghĩa:</a:t>
            </a:r>
          </a:p>
          <a:p>
            <a:pPr algn="l">
              <a:buFont typeface="Arial" panose="020B0604020202020204" pitchFamily="34" charset="0"/>
              <a:buChar char="•"/>
            </a:pPr>
            <a:r>
              <a:rPr lang="vi-VN" b="1" i="0" dirty="0">
                <a:solidFill>
                  <a:srgbClr val="404040"/>
                </a:solidFill>
                <a:effectLst/>
                <a:latin typeface="DeepSeek-CJK-patch"/>
              </a:rPr>
              <a:t>Hiệu quả phân mảnh dẫn xuất</a:t>
            </a:r>
            <a:r>
              <a:rPr lang="vi-VN" b="0" i="0" dirty="0">
                <a:solidFill>
                  <a:srgbClr val="404040"/>
                </a:solidFill>
                <a:effectLst/>
                <a:latin typeface="DeepSeek-CJK-patch"/>
              </a:rPr>
              <a:t>: ASG được phân mảnh theo EMP nên biết chắc ASG2 chỉ chứa phân công của "Mech. Eng."</a:t>
            </a:r>
          </a:p>
          <a:p>
            <a:pPr algn="l">
              <a:buFont typeface="Arial" panose="020B0604020202020204" pitchFamily="34" charset="0"/>
              <a:buChar char="•"/>
            </a:pPr>
            <a:r>
              <a:rPr lang="vi-VN" b="1" i="0" dirty="0">
                <a:solidFill>
                  <a:srgbClr val="404040"/>
                </a:solidFill>
                <a:effectLst/>
                <a:latin typeface="DeepSeek-CJK-patch"/>
              </a:rPr>
              <a:t>Tối ưu hóa 2 cấp độ</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Từ điều kiện WHERE (chỉ cần EMP2)</a:t>
            </a:r>
          </a:p>
          <a:p>
            <a:pPr marL="742950" lvl="1" indent="-285750" algn="l">
              <a:buFont typeface="Arial" panose="020B0604020202020204" pitchFamily="34" charset="0"/>
              <a:buChar char="•"/>
            </a:pPr>
            <a:r>
              <a:rPr lang="vi-VN" b="0" i="0" dirty="0">
                <a:solidFill>
                  <a:srgbClr val="404040"/>
                </a:solidFill>
                <a:effectLst/>
                <a:latin typeface="DeepSeek-CJK-patch"/>
              </a:rPr>
              <a:t>Từ phân mảnh dẫn xuất (chỉ cần ASG2 tương ứng)</a:t>
            </a:r>
          </a:p>
          <a:p>
            <a:pPr algn="l">
              <a:buFont typeface="Arial" panose="020B0604020202020204" pitchFamily="34" charset="0"/>
              <a:buChar char="•"/>
            </a:pPr>
            <a:r>
              <a:rPr lang="vi-VN" b="1" i="0" dirty="0">
                <a:solidFill>
                  <a:srgbClr val="404040"/>
                </a:solidFill>
                <a:effectLst/>
                <a:latin typeface="DeepSeek-CJK-patch"/>
              </a:rPr>
              <a:t>Tiết kiệm tài nguyên</a:t>
            </a:r>
            <a:r>
              <a:rPr lang="vi-VN" b="0" i="0" dirty="0">
                <a:solidFill>
                  <a:srgbClr val="404040"/>
                </a:solidFill>
                <a:effectLst/>
                <a:latin typeface="DeepSeek-CJK-patch"/>
              </a:rPr>
              <a:t>: Giảm 75% phép join cần thực hiện</a:t>
            </a:r>
          </a:p>
          <a:p>
            <a:pPr algn="l"/>
            <a:r>
              <a:rPr lang="vi-VN" b="0" i="0" dirty="0">
                <a:solidFill>
                  <a:srgbClr val="404040"/>
                </a:solidFill>
                <a:effectLst/>
                <a:latin typeface="DeepSeek-CJK-patch"/>
              </a:rPr>
              <a:t>Slide minh họa cách tận dụng thông tin phân mảnh để tối ưu hóa truy vấn trong các hệ thống phân tán phức tạp.</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28</a:t>
            </a:fld>
            <a:endParaRPr lang="en-US"/>
          </a:p>
        </p:txBody>
      </p:sp>
    </p:spTree>
    <p:extLst>
      <p:ext uri="{BB962C8B-B14F-4D97-AF65-F5344CB8AC3E}">
        <p14:creationId xmlns:p14="http://schemas.microsoft.com/office/powerpoint/2010/main" val="23977139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0000" lnSpcReduction="20000"/>
          </a:bodyPr>
          <a:lstStyle/>
          <a:p>
            <a:pPr algn="l"/>
            <a:r>
              <a:rPr lang="vi-VN" b="1" i="0" dirty="0">
                <a:solidFill>
                  <a:srgbClr val="404040"/>
                </a:solidFill>
                <a:effectLst/>
                <a:latin typeface="DeepSeek-CJK-patch"/>
              </a:rPr>
              <a:t>"Reduction for Hybrid Fragmentation"</a:t>
            </a:r>
          </a:p>
          <a:p>
            <a:pPr algn="l"/>
            <a:r>
              <a:rPr lang="vi-VN" b="0" i="0" dirty="0">
                <a:solidFill>
                  <a:srgbClr val="404040"/>
                </a:solidFill>
                <a:effectLst/>
                <a:latin typeface="DeepSeek-CJK-patch"/>
              </a:rPr>
              <a:t>Slide này trình bày về kỹ thuật tối ưu truy vấn cho phân mảnh hỗn hợp (kết hợp cả phân mảnh ngang và dọc), bằng cách kết hợp các quy tắc tối ưu từ cả hai phương pháp phân mảnh.</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1. Khái niệm phân mảnh hỗn hợp</a:t>
            </a:r>
          </a:p>
          <a:p>
            <a:pPr algn="l"/>
            <a:r>
              <a:rPr lang="vi-VN" b="0" i="0" dirty="0">
                <a:solidFill>
                  <a:srgbClr val="404040"/>
                </a:solidFill>
                <a:effectLst/>
                <a:latin typeface="DeepSeek-CJK-patch"/>
              </a:rPr>
              <a:t>Phân mảnh hỗn hợp là sự kết hợp của:</a:t>
            </a:r>
          </a:p>
          <a:p>
            <a:pPr algn="l">
              <a:buFont typeface="Arial" panose="020B0604020202020204" pitchFamily="34" charset="0"/>
              <a:buChar char="•"/>
            </a:pPr>
            <a:r>
              <a:rPr lang="vi-VN" b="1" i="0" dirty="0">
                <a:solidFill>
                  <a:srgbClr val="404040"/>
                </a:solidFill>
                <a:effectLst/>
                <a:latin typeface="DeepSeek-CJK-patch"/>
              </a:rPr>
              <a:t>Phân mảnh ngang (Horizontal Fragmentation)</a:t>
            </a:r>
            <a:r>
              <a:rPr lang="vi-VN" b="0" i="0" dirty="0">
                <a:solidFill>
                  <a:srgbClr val="404040"/>
                </a:solidFill>
                <a:effectLst/>
                <a:latin typeface="DeepSeek-CJK-patch"/>
              </a:rPr>
              <a:t>: Chia bảng theo hàng/dòng dữ liệu</a:t>
            </a:r>
          </a:p>
          <a:p>
            <a:pPr algn="l">
              <a:buFont typeface="Arial" panose="020B0604020202020204" pitchFamily="34" charset="0"/>
              <a:buChar char="•"/>
            </a:pPr>
            <a:r>
              <a:rPr lang="vi-VN" b="1" i="0" dirty="0">
                <a:solidFill>
                  <a:srgbClr val="404040"/>
                </a:solidFill>
                <a:effectLst/>
                <a:latin typeface="DeepSeek-CJK-patch"/>
              </a:rPr>
              <a:t>Phân mảnh dọc (Vertical Fragmentation)</a:t>
            </a:r>
            <a:r>
              <a:rPr lang="vi-VN" b="0" i="0" dirty="0">
                <a:solidFill>
                  <a:srgbClr val="404040"/>
                </a:solidFill>
                <a:effectLst/>
                <a:latin typeface="DeepSeek-CJK-patch"/>
              </a:rPr>
              <a:t>: Chia bảng theo cột/thuộc tính</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2. Các quy tắc tối ưu kết hợp</a:t>
            </a:r>
          </a:p>
          <a:p>
            <a:pPr algn="l"/>
            <a:r>
              <a:rPr lang="vi-VN" b="0" i="0" dirty="0">
                <a:solidFill>
                  <a:srgbClr val="404040"/>
                </a:solidFill>
                <a:effectLst/>
                <a:latin typeface="DeepSeek-CJK-patch"/>
              </a:rPr>
              <a:t>a. Loại bỏ quan hệ rỗng từ phân mảnh ngang</a:t>
            </a:r>
          </a:p>
          <a:p>
            <a:pPr algn="l">
              <a:buFont typeface="Arial" panose="020B0604020202020204" pitchFamily="34" charset="0"/>
              <a:buChar char="•"/>
            </a:pPr>
            <a:r>
              <a:rPr lang="vi-VN" b="1" i="0" dirty="0">
                <a:solidFill>
                  <a:srgbClr val="404040"/>
                </a:solidFill>
                <a:effectLst/>
                <a:latin typeface="DeepSeek-CJK-patch"/>
              </a:rPr>
              <a:t>Nguyên tắc</a:t>
            </a:r>
            <a:r>
              <a:rPr lang="vi-VN" b="0" i="0" dirty="0">
                <a:solidFill>
                  <a:srgbClr val="404040"/>
                </a:solidFill>
                <a:effectLst/>
                <a:latin typeface="DeepSeek-CJK-patch"/>
              </a:rPr>
              <a:t>: Nếu điều kiện chọn (selection) trong truy vấn mâu thuẫn với điều kiện phân mảnh ngang → kết quả là tập rỗng</a:t>
            </a:r>
          </a:p>
          <a:p>
            <a:pPr algn="l">
              <a:buFont typeface="Arial" panose="020B0604020202020204" pitchFamily="34" charset="0"/>
              <a:buChar char="•"/>
            </a:pPr>
            <a:r>
              <a:rPr lang="vi-VN" b="1" i="0" dirty="0">
                <a:solidFill>
                  <a:srgbClr val="404040"/>
                </a:solidFill>
                <a:effectLst/>
                <a:latin typeface="DeepSeek-CJK-patch"/>
              </a:rPr>
              <a:t>Ví dụ</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Mảnh EMP1 chứa nhân viên có TITLE="Programmer"</a:t>
            </a:r>
          </a:p>
          <a:p>
            <a:pPr marL="742950" lvl="1" indent="-285750" algn="l">
              <a:buFont typeface="Arial" panose="020B0604020202020204" pitchFamily="34" charset="0"/>
              <a:buChar char="•"/>
            </a:pPr>
            <a:r>
              <a:rPr lang="vi-VN" b="0" i="0" dirty="0">
                <a:solidFill>
                  <a:srgbClr val="404040"/>
                </a:solidFill>
                <a:effectLst/>
                <a:latin typeface="DeepSeek-CJK-patch"/>
              </a:rPr>
              <a:t>Truy vấn có điều kiện WHERE TITLE="Manager" trên EMP1</a:t>
            </a:r>
          </a:p>
          <a:p>
            <a:pPr marL="742950" lvl="1" indent="-285750" algn="l">
              <a:buFont typeface="Arial" panose="020B0604020202020204" pitchFamily="34" charset="0"/>
              <a:buChar char="•"/>
            </a:pPr>
            <a:r>
              <a:rPr lang="vi-VN" b="0" i="0" dirty="0">
                <a:solidFill>
                  <a:srgbClr val="404040"/>
                </a:solidFill>
                <a:effectLst/>
                <a:latin typeface="DeepSeek-CJK-patch"/>
              </a:rPr>
              <a:t>→ Kết quả rỗng, không cần xử lý</a:t>
            </a:r>
          </a:p>
          <a:p>
            <a:pPr algn="l"/>
            <a:r>
              <a:rPr lang="vi-VN" b="0" i="0" dirty="0">
                <a:solidFill>
                  <a:srgbClr val="404040"/>
                </a:solidFill>
                <a:effectLst/>
                <a:latin typeface="DeepSeek-CJK-patch"/>
              </a:rPr>
              <a:t>b. Loại bỏ quan hệ vô dụng từ phân mảnh dọc</a:t>
            </a:r>
          </a:p>
          <a:p>
            <a:pPr algn="l">
              <a:buFont typeface="Arial" panose="020B0604020202020204" pitchFamily="34" charset="0"/>
              <a:buChar char="•"/>
            </a:pPr>
            <a:r>
              <a:rPr lang="vi-VN" b="1" i="0" dirty="0">
                <a:solidFill>
                  <a:srgbClr val="404040"/>
                </a:solidFill>
                <a:effectLst/>
                <a:latin typeface="DeepSeek-CJK-patch"/>
              </a:rPr>
              <a:t>Nguyên tắc</a:t>
            </a:r>
            <a:r>
              <a:rPr lang="vi-VN" b="0" i="0" dirty="0">
                <a:solidFill>
                  <a:srgbClr val="404040"/>
                </a:solidFill>
                <a:effectLst/>
                <a:latin typeface="DeepSeek-CJK-patch"/>
              </a:rPr>
              <a:t>: Nếu mảnh dọc không chứa các thuộc tính được yêu cầu trong truy vấn → không cần truy cập</a:t>
            </a:r>
          </a:p>
          <a:p>
            <a:pPr algn="l">
              <a:buFont typeface="Arial" panose="020B0604020202020204" pitchFamily="34" charset="0"/>
              <a:buChar char="•"/>
            </a:pPr>
            <a:r>
              <a:rPr lang="vi-VN" b="1" i="0" dirty="0">
                <a:solidFill>
                  <a:srgbClr val="404040"/>
                </a:solidFill>
                <a:effectLst/>
                <a:latin typeface="DeepSeek-CJK-patch"/>
              </a:rPr>
              <a:t>Ví dụ</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Mảnh EMP2 chỉ chứa ENO và SALARY</a:t>
            </a:r>
          </a:p>
          <a:p>
            <a:pPr marL="742950" lvl="1" indent="-285750" algn="l">
              <a:buFont typeface="Arial" panose="020B0604020202020204" pitchFamily="34" charset="0"/>
              <a:buChar char="•"/>
            </a:pPr>
            <a:r>
              <a:rPr lang="vi-VN" b="0" i="0" dirty="0">
                <a:solidFill>
                  <a:srgbClr val="404040"/>
                </a:solidFill>
                <a:effectLst/>
                <a:latin typeface="DeepSeek-CJK-patch"/>
              </a:rPr>
              <a:t>Truy vấn chỉ yêu cầu SELECT ENAME</a:t>
            </a:r>
          </a:p>
          <a:p>
            <a:pPr marL="742950" lvl="1" indent="-285750" algn="l">
              <a:buFont typeface="Arial" panose="020B0604020202020204" pitchFamily="34" charset="0"/>
              <a:buChar char="•"/>
            </a:pPr>
            <a:r>
              <a:rPr lang="vi-VN" b="0" i="0" dirty="0">
                <a:solidFill>
                  <a:srgbClr val="404040"/>
                </a:solidFill>
                <a:effectLst/>
                <a:latin typeface="DeepSeek-CJK-patch"/>
              </a:rPr>
              <a:t>→ EMP2 là vô dụng cho truy vấn này</a:t>
            </a:r>
          </a:p>
          <a:p>
            <a:pPr algn="l"/>
            <a:r>
              <a:rPr lang="vi-VN" b="0" i="0" dirty="0">
                <a:solidFill>
                  <a:srgbClr val="404040"/>
                </a:solidFill>
                <a:effectLst/>
                <a:latin typeface="DeepSeek-CJK-patch"/>
              </a:rPr>
              <a:t>c. Phân phối phép kết nối qua phép hợp</a:t>
            </a:r>
          </a:p>
          <a:p>
            <a:pPr algn="l">
              <a:buFont typeface="Arial" panose="020B0604020202020204" pitchFamily="34" charset="0"/>
              <a:buChar char="•"/>
            </a:pPr>
            <a:r>
              <a:rPr lang="vi-VN" b="1" i="0" dirty="0">
                <a:solidFill>
                  <a:srgbClr val="404040"/>
                </a:solidFill>
                <a:effectLst/>
                <a:latin typeface="DeepSeek-CJK-patch"/>
              </a:rPr>
              <a:t>Mục đích</a:t>
            </a:r>
            <a:r>
              <a:rPr lang="vi-VN" b="0" i="0" dirty="0">
                <a:solidFill>
                  <a:srgbClr val="404040"/>
                </a:solidFill>
                <a:effectLst/>
                <a:latin typeface="DeepSeek-CJK-patch"/>
              </a:rPr>
              <a:t>: Tách các phép join phức tạp thành các join đơn giản hơn để áp dụng các quy tắc giảm</a:t>
            </a:r>
          </a:p>
          <a:p>
            <a:pPr algn="l">
              <a:buFont typeface="Arial" panose="020B0604020202020204" pitchFamily="34" charset="0"/>
              <a:buChar char="•"/>
            </a:pPr>
            <a:r>
              <a:rPr lang="vi-VN" b="1" i="0" dirty="0">
                <a:solidFill>
                  <a:srgbClr val="404040"/>
                </a:solidFill>
                <a:effectLst/>
                <a:latin typeface="DeepSeek-CJK-patch"/>
              </a:rPr>
              <a:t>Cách thực hiện</a:t>
            </a:r>
            <a:r>
              <a:rPr lang="vi-VN" b="0" i="0" dirty="0">
                <a:solidFill>
                  <a:srgbClr val="404040"/>
                </a:solidFill>
                <a:effectLst/>
                <a:latin typeface="DeepSeek-CJK-patch"/>
              </a:rPr>
              <a:t>:</a:t>
            </a:r>
            <a:endParaRPr lang="vi-VN" b="0" i="0" dirty="0">
              <a:solidFill>
                <a:srgbClr val="FFFFFF"/>
              </a:solidFill>
              <a:effectLst/>
              <a:latin typeface="DeepSeek-CJK-patch"/>
            </a:endParaRPr>
          </a:p>
          <a:p>
            <a:pPr algn="l">
              <a:buFont typeface="Arial" panose="020B0604020202020204" pitchFamily="34" charset="0"/>
              <a:buNone/>
            </a:pPr>
            <a:r>
              <a:rPr lang="vi-VN" b="0" i="0" dirty="0">
                <a:solidFill>
                  <a:srgbClr val="81A1C1"/>
                </a:solidFill>
                <a:effectLst/>
                <a:latin typeface="DeepSeek-CJK-patch"/>
              </a:rPr>
              <a:t>(</a:t>
            </a:r>
            <a:r>
              <a:rPr lang="vi-VN" b="0" i="0" dirty="0">
                <a:solidFill>
                  <a:srgbClr val="FFFFFF"/>
                </a:solidFill>
                <a:effectLst/>
                <a:latin typeface="DeepSeek-CJK-patch"/>
              </a:rPr>
              <a:t>R1 ∪ R2</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S1 ∪ S2</a:t>
            </a:r>
            <a:r>
              <a:rPr lang="vi-VN" b="0" i="0" dirty="0">
                <a:solidFill>
                  <a:srgbClr val="81A1C1"/>
                </a:solidFill>
                <a:effectLst/>
                <a:latin typeface="DeepSeek-CJK-patch"/>
              </a:rPr>
              <a:t>)</a:t>
            </a:r>
            <a:r>
              <a:rPr lang="vi-VN" b="0" i="0" dirty="0">
                <a:solidFill>
                  <a:srgbClr val="FFFFFF"/>
                </a:solidFill>
                <a:effectLst/>
                <a:latin typeface="DeepSeek-CJK-patch"/>
              </a:rPr>
              <a:t> </a:t>
            </a:r>
            <a:r>
              <a:rPr lang="vi-VN" b="0" i="0" dirty="0">
                <a:solidFill>
                  <a:srgbClr val="81A1C1"/>
                </a:solidFill>
                <a:effectLst/>
                <a:latin typeface="DeepSeek-CJK-patch"/>
              </a:rPr>
              <a:t>=</a:t>
            </a:r>
            <a:r>
              <a:rPr lang="vi-VN" b="0" i="0" dirty="0">
                <a:solidFill>
                  <a:srgbClr val="FFFFFF"/>
                </a:solidFill>
                <a:effectLst/>
                <a:latin typeface="DeepSeek-CJK-patch"/>
              </a:rPr>
              <a:t> </a:t>
            </a:r>
            <a:r>
              <a:rPr lang="vi-VN" b="0" i="0" dirty="0">
                <a:solidFill>
                  <a:srgbClr val="81A1C1"/>
                </a:solidFill>
                <a:effectLst/>
                <a:latin typeface="DeepSeek-CJK-patch"/>
              </a:rPr>
              <a:t>(</a:t>
            </a:r>
            <a:r>
              <a:rPr lang="vi-VN" b="0" i="0" dirty="0">
                <a:solidFill>
                  <a:srgbClr val="FFFFFF"/>
                </a:solidFill>
                <a:effectLst/>
                <a:latin typeface="DeepSeek-CJK-patch"/>
              </a:rPr>
              <a:t>R1⋈S1</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R1⋈S2</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R2⋈S1</a:t>
            </a:r>
            <a:r>
              <a:rPr lang="vi-VN" b="0" i="0" dirty="0">
                <a:solidFill>
                  <a:srgbClr val="81A1C1"/>
                </a:solidFill>
                <a:effectLst/>
                <a:latin typeface="DeepSeek-CJK-patch"/>
              </a:rPr>
              <a:t>)</a:t>
            </a:r>
            <a:r>
              <a:rPr lang="vi-VN" b="0" i="0" dirty="0">
                <a:solidFill>
                  <a:srgbClr val="FFFFFF"/>
                </a:solidFill>
                <a:effectLst/>
                <a:latin typeface="DeepSeek-CJK-patch"/>
              </a:rPr>
              <a:t> ∪ </a:t>
            </a:r>
            <a:r>
              <a:rPr lang="vi-VN" b="0" i="0" dirty="0">
                <a:solidFill>
                  <a:srgbClr val="81A1C1"/>
                </a:solidFill>
                <a:effectLst/>
                <a:latin typeface="DeepSeek-CJK-patch"/>
              </a:rPr>
              <a:t>(</a:t>
            </a:r>
            <a:r>
              <a:rPr lang="vi-VN" b="0" i="0" dirty="0">
                <a:solidFill>
                  <a:srgbClr val="FFFFFF"/>
                </a:solidFill>
                <a:effectLst/>
                <a:latin typeface="DeepSeek-CJK-patch"/>
              </a:rPr>
              <a:t>R2⋈S2</a:t>
            </a:r>
            <a:r>
              <a:rPr lang="vi-VN" b="0" i="0" dirty="0">
                <a:solidFill>
                  <a:srgbClr val="81A1C1"/>
                </a:solidFill>
                <a:effectLst/>
                <a:latin typeface="DeepSeek-CJK-patch"/>
              </a:rPr>
              <a:t>)</a:t>
            </a:r>
            <a:endParaRPr lang="vi-VN" b="0" i="0" dirty="0">
              <a:solidFill>
                <a:srgbClr val="FFFFFF"/>
              </a:solidFill>
              <a:effectLst/>
              <a:latin typeface="DeepSeek-CJK-patch"/>
            </a:endParaRPr>
          </a:p>
          <a:p>
            <a:pPr algn="l">
              <a:buFont typeface="Arial" panose="020B0604020202020204" pitchFamily="34" charset="0"/>
              <a:buNone/>
            </a:pPr>
            <a:r>
              <a:rPr lang="vi-VN" b="0" i="0" dirty="0">
                <a:solidFill>
                  <a:srgbClr val="404040"/>
                </a:solidFill>
                <a:effectLst/>
                <a:latin typeface="DeepSeek-CJK-patch"/>
              </a:rPr>
              <a:t>Sau đó áp dụng các quy tắc a và b để loại bỏ các thành phần không cần thiết</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Quy trình tối ưu hóa hỗn hợp</a:t>
            </a: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Phân tích điều kiện truy vấn</a:t>
            </a:r>
            <a:r>
              <a:rPr lang="vi-VN" b="0" i="0" dirty="0">
                <a:solidFill>
                  <a:srgbClr val="404040"/>
                </a:solidFill>
                <a:effectLst/>
                <a:latin typeface="DeepSeek-CJK-patch"/>
              </a:rPr>
              <a:t>:</a:t>
            </a:r>
            <a:r>
              <a:rPr lang="en-US" b="0" i="0" dirty="0">
                <a:solidFill>
                  <a:srgbClr val="404040"/>
                </a:solidFill>
                <a:effectLst/>
                <a:latin typeface="DeepSeek-CJK-patch"/>
              </a:rPr>
              <a:t> </a:t>
            </a:r>
            <a:r>
              <a:rPr lang="vi-VN" b="0" i="0" dirty="0">
                <a:solidFill>
                  <a:srgbClr val="404040"/>
                </a:solidFill>
                <a:effectLst/>
                <a:latin typeface="DeepSeek-CJK-patch"/>
              </a:rPr>
              <a:t>Xác định điều kiện selection (WHERE) và projection (SELECT)</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Áp dụng giảm phân mảnh ngang</a:t>
            </a:r>
            <a:r>
              <a:rPr lang="vi-VN" b="0" i="0" dirty="0">
                <a:solidFill>
                  <a:srgbClr val="404040"/>
                </a:solidFill>
                <a:effectLst/>
                <a:latin typeface="DeepSeek-CJK-patch"/>
              </a:rPr>
              <a:t>:</a:t>
            </a:r>
            <a:r>
              <a:rPr lang="en-US" b="0" i="0" dirty="0">
                <a:solidFill>
                  <a:srgbClr val="404040"/>
                </a:solidFill>
                <a:effectLst/>
                <a:latin typeface="DeepSeek-CJK-patch"/>
              </a:rPr>
              <a:t> </a:t>
            </a:r>
            <a:r>
              <a:rPr lang="vi-VN" b="0" i="0" dirty="0">
                <a:solidFill>
                  <a:srgbClr val="404040"/>
                </a:solidFill>
                <a:effectLst/>
                <a:latin typeface="DeepSeek-CJK-patch"/>
              </a:rPr>
              <a:t>Loại bỏ các mảnh ngang có điều kiện mâu thuẫn với truy vấn</a:t>
            </a:r>
          </a:p>
          <a:p>
            <a:pPr algn="l">
              <a:buFont typeface="+mj-lt"/>
              <a:buNone/>
            </a:pPr>
            <a:r>
              <a:rPr lang="en-US" b="1" i="0" dirty="0">
                <a:solidFill>
                  <a:srgbClr val="404040"/>
                </a:solidFill>
                <a:effectLst/>
                <a:latin typeface="DeepSeek-CJK-patch"/>
              </a:rPr>
              <a:t>c. </a:t>
            </a:r>
            <a:r>
              <a:rPr lang="vi-VN" b="1" i="0" dirty="0">
                <a:solidFill>
                  <a:srgbClr val="404040"/>
                </a:solidFill>
                <a:effectLst/>
                <a:latin typeface="DeepSeek-CJK-patch"/>
              </a:rPr>
              <a:t>Áp dụng giảm phân mảnh dọc</a:t>
            </a:r>
            <a:r>
              <a:rPr lang="vi-VN" b="0" i="0" dirty="0">
                <a:solidFill>
                  <a:srgbClr val="404040"/>
                </a:solidFill>
                <a:effectLst/>
                <a:latin typeface="DeepSeek-CJK-patch"/>
              </a:rPr>
              <a:t>:</a:t>
            </a:r>
            <a:r>
              <a:rPr lang="en-US" b="0" i="0" dirty="0">
                <a:solidFill>
                  <a:srgbClr val="404040"/>
                </a:solidFill>
                <a:effectLst/>
                <a:latin typeface="DeepSeek-CJK-patch"/>
              </a:rPr>
              <a:t> </a:t>
            </a:r>
            <a:r>
              <a:rPr lang="vi-VN" b="0" i="0" dirty="0">
                <a:solidFill>
                  <a:srgbClr val="404040"/>
                </a:solidFill>
                <a:effectLst/>
                <a:latin typeface="DeepSeek-CJK-patch"/>
              </a:rPr>
              <a:t>Loại bỏ các mảnh dọc không chứa thuộc tính cần thiết</a:t>
            </a:r>
          </a:p>
          <a:p>
            <a:pPr algn="l">
              <a:buFont typeface="+mj-lt"/>
              <a:buNone/>
            </a:pPr>
            <a:r>
              <a:rPr lang="en-US" b="1" i="0" dirty="0">
                <a:solidFill>
                  <a:srgbClr val="404040"/>
                </a:solidFill>
                <a:effectLst/>
                <a:latin typeface="DeepSeek-CJK-patch"/>
              </a:rPr>
              <a:t>d. </a:t>
            </a:r>
            <a:r>
              <a:rPr lang="vi-VN" b="1" i="0" dirty="0">
                <a:solidFill>
                  <a:srgbClr val="404040"/>
                </a:solidFill>
                <a:effectLst/>
                <a:latin typeface="DeepSeek-CJK-patch"/>
              </a:rPr>
              <a:t>Phân phối phép join</a:t>
            </a:r>
            <a:r>
              <a:rPr lang="vi-VN" b="0" i="0" dirty="0">
                <a:solidFill>
                  <a:srgbClr val="404040"/>
                </a:solidFill>
                <a:effectLst/>
                <a:latin typeface="DeepSeek-CJK-patch"/>
              </a:rPr>
              <a:t>:</a:t>
            </a:r>
            <a:r>
              <a:rPr lang="en-US" b="0" i="0" dirty="0">
                <a:solidFill>
                  <a:srgbClr val="404040"/>
                </a:solidFill>
                <a:effectLst/>
                <a:latin typeface="DeepSeek-CJK-patch"/>
              </a:rPr>
              <a:t> </a:t>
            </a:r>
            <a:r>
              <a:rPr lang="vi-VN" b="0" i="0" dirty="0">
                <a:solidFill>
                  <a:srgbClr val="404040"/>
                </a:solidFill>
                <a:effectLst/>
                <a:latin typeface="DeepSeek-CJK-patch"/>
              </a:rPr>
              <a:t>Chia nhỏ các phép join phức tạp thành các join đơn giản</a:t>
            </a:r>
          </a:p>
          <a:p>
            <a:pPr algn="l">
              <a:buFont typeface="+mj-lt"/>
              <a:buNone/>
            </a:pPr>
            <a:r>
              <a:rPr lang="en-US" b="1" i="0" dirty="0">
                <a:solidFill>
                  <a:srgbClr val="404040"/>
                </a:solidFill>
                <a:effectLst/>
                <a:latin typeface="DeepSeek-CJK-patch"/>
              </a:rPr>
              <a:t>e.</a:t>
            </a:r>
            <a:r>
              <a:rPr lang="vi-VN" b="1" i="0" dirty="0">
                <a:solidFill>
                  <a:srgbClr val="404040"/>
                </a:solidFill>
                <a:effectLst/>
                <a:latin typeface="DeepSeek-CJK-patch"/>
              </a:rPr>
              <a:t>Tiếp tục giảm</a:t>
            </a:r>
            <a:r>
              <a:rPr lang="vi-VN" b="0" i="0" dirty="0">
                <a:solidFill>
                  <a:srgbClr val="404040"/>
                </a:solidFill>
                <a:effectLst/>
                <a:latin typeface="DeepSeek-CJK-patch"/>
              </a:rPr>
              <a:t>:</a:t>
            </a:r>
            <a:r>
              <a:rPr lang="en-US" b="0" i="0" dirty="0">
                <a:solidFill>
                  <a:srgbClr val="404040"/>
                </a:solidFill>
                <a:effectLst/>
                <a:latin typeface="DeepSeek-CJK-patch"/>
              </a:rPr>
              <a:t> </a:t>
            </a:r>
            <a:r>
              <a:rPr lang="vi-VN" b="0" i="0" dirty="0">
                <a:solidFill>
                  <a:srgbClr val="404040"/>
                </a:solidFill>
                <a:effectLst/>
                <a:latin typeface="DeepSeek-CJK-patch"/>
              </a:rPr>
              <a:t>Áp dụng lại các quy tắc giảm cho các phép join đã được phân phối</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4. Ví dụ minh họa</a:t>
            </a:r>
          </a:p>
          <a:p>
            <a:pPr algn="l"/>
            <a:r>
              <a:rPr lang="vi-VN" b="0" i="0" dirty="0">
                <a:solidFill>
                  <a:srgbClr val="404040"/>
                </a:solidFill>
                <a:effectLst/>
                <a:latin typeface="DeepSeek-CJK-patch"/>
              </a:rPr>
              <a:t>Giả sử có:</a:t>
            </a:r>
          </a:p>
          <a:p>
            <a:pPr algn="l">
              <a:buFont typeface="Arial" panose="020B0604020202020204" pitchFamily="34" charset="0"/>
              <a:buNone/>
            </a:pPr>
            <a:r>
              <a:rPr lang="vi-VN" b="0" i="0" dirty="0">
                <a:solidFill>
                  <a:srgbClr val="404040"/>
                </a:solidFill>
                <a:effectLst/>
                <a:latin typeface="DeepSeek-CJK-patch"/>
              </a:rPr>
              <a:t>EMP được phân mảnh hỗn hợp:</a:t>
            </a:r>
          </a:p>
          <a:p>
            <a:pPr marL="457200" lvl="1" indent="0" algn="l">
              <a:buFont typeface="Arial" panose="020B0604020202020204" pitchFamily="34" charset="0"/>
              <a:buNone/>
            </a:pPr>
            <a:r>
              <a:rPr lang="vi-VN" b="0" i="0" dirty="0">
                <a:solidFill>
                  <a:srgbClr val="404040"/>
                </a:solidFill>
                <a:effectLst/>
                <a:latin typeface="DeepSeek-CJK-patch"/>
              </a:rPr>
              <a:t>EMP1_H: </a:t>
            </a:r>
            <a:r>
              <a:rPr lang="el-GR" b="0" i="0" dirty="0">
                <a:solidFill>
                  <a:srgbClr val="404040"/>
                </a:solidFill>
                <a:effectLst/>
                <a:latin typeface="DeepSeek-CJK-patch"/>
              </a:rPr>
              <a:t>σ(</a:t>
            </a:r>
            <a:r>
              <a:rPr lang="vi-VN" b="0" i="0" dirty="0">
                <a:solidFill>
                  <a:srgbClr val="404040"/>
                </a:solidFill>
                <a:effectLst/>
                <a:latin typeface="DeepSeek-CJK-patch"/>
              </a:rPr>
              <a:t>TITLE="Programmer")(EMP) - mảnh ngang</a:t>
            </a:r>
          </a:p>
          <a:p>
            <a:pPr marL="457200" lvl="1" indent="0" algn="l">
              <a:buFont typeface="Arial" panose="020B0604020202020204" pitchFamily="34" charset="0"/>
              <a:buNone/>
            </a:pPr>
            <a:r>
              <a:rPr lang="vi-VN" b="0" i="0" dirty="0">
                <a:solidFill>
                  <a:srgbClr val="404040"/>
                </a:solidFill>
                <a:effectLst/>
                <a:latin typeface="DeepSeek-CJK-patch"/>
              </a:rPr>
              <a:t>EMP1_V: </a:t>
            </a:r>
            <a:r>
              <a:rPr lang="el-GR" b="0" i="0" dirty="0">
                <a:solidFill>
                  <a:srgbClr val="404040"/>
                </a:solidFill>
                <a:effectLst/>
                <a:latin typeface="DeepSeek-CJK-patch"/>
              </a:rPr>
              <a:t>π(</a:t>
            </a:r>
            <a:r>
              <a:rPr lang="vi-VN" b="0" i="0" dirty="0">
                <a:solidFill>
                  <a:srgbClr val="404040"/>
                </a:solidFill>
                <a:effectLst/>
                <a:latin typeface="DeepSeek-CJK-patch"/>
              </a:rPr>
              <a:t>ENO,ENAME)(EMP1_H) - mảnh dọc của EMP1_H</a:t>
            </a:r>
          </a:p>
          <a:p>
            <a:pPr marL="457200" lvl="1" indent="0" algn="l">
              <a:buFont typeface="Arial" panose="020B0604020202020204" pitchFamily="34" charset="0"/>
              <a:buNone/>
            </a:pPr>
            <a:r>
              <a:rPr lang="vi-VN" b="0" i="0" dirty="0">
                <a:solidFill>
                  <a:srgbClr val="404040"/>
                </a:solidFill>
                <a:effectLst/>
                <a:latin typeface="DeepSeek-CJK-patch"/>
              </a:rPr>
              <a:t>EMP2_V: </a:t>
            </a:r>
            <a:r>
              <a:rPr lang="el-GR" b="0" i="0" dirty="0">
                <a:solidFill>
                  <a:srgbClr val="404040"/>
                </a:solidFill>
                <a:effectLst/>
                <a:latin typeface="DeepSeek-CJK-patch"/>
              </a:rPr>
              <a:t>π(</a:t>
            </a:r>
            <a:r>
              <a:rPr lang="vi-VN" b="0" i="0" dirty="0">
                <a:solidFill>
                  <a:srgbClr val="404040"/>
                </a:solidFill>
                <a:effectLst/>
                <a:latin typeface="DeepSeek-CJK-patch"/>
              </a:rPr>
              <a:t>ENO,SALARY)(EMP1_H) - mảnh dọc khác của EMP1_H</a:t>
            </a:r>
          </a:p>
          <a:p>
            <a:pPr algn="l"/>
            <a:endParaRPr lang="en-US" b="0" i="0" dirty="0">
              <a:solidFill>
                <a:srgbClr val="404040"/>
              </a:solidFill>
              <a:effectLst/>
              <a:latin typeface="DeepSeek-CJK-patch"/>
            </a:endParaRPr>
          </a:p>
          <a:p>
            <a:pPr algn="l"/>
            <a:r>
              <a:rPr lang="vi-VN" b="0" i="0" dirty="0">
                <a:solidFill>
                  <a:srgbClr val="404040"/>
                </a:solidFill>
                <a:effectLst/>
                <a:latin typeface="DeepSeek-CJK-patch"/>
              </a:rPr>
              <a:t>Truy vấn:</a:t>
            </a:r>
          </a:p>
          <a:p>
            <a:pPr algn="l"/>
            <a:r>
              <a:rPr lang="vi-VN" b="0" i="0" dirty="0">
                <a:solidFill>
                  <a:srgbClr val="81A1C1"/>
                </a:solidFill>
                <a:effectLst/>
                <a:latin typeface="DeepSeek-CJK-patch"/>
              </a:rPr>
              <a:t>SELECT</a:t>
            </a:r>
            <a:r>
              <a:rPr lang="vi-VN" b="0" i="0" dirty="0">
                <a:solidFill>
                  <a:srgbClr val="FFFFFF"/>
                </a:solidFill>
                <a:effectLst/>
                <a:latin typeface="DeepSeek-CJK-patch"/>
              </a:rPr>
              <a:t> ENAME </a:t>
            </a:r>
            <a:r>
              <a:rPr lang="vi-VN" b="0" i="0" dirty="0">
                <a:solidFill>
                  <a:srgbClr val="81A1C1"/>
                </a:solidFill>
                <a:effectLst/>
                <a:latin typeface="DeepSeek-CJK-patch"/>
              </a:rPr>
              <a:t>FROM</a:t>
            </a:r>
            <a:r>
              <a:rPr lang="vi-VN" b="0" i="0" dirty="0">
                <a:solidFill>
                  <a:srgbClr val="FFFFFF"/>
                </a:solidFill>
                <a:effectLst/>
                <a:latin typeface="DeepSeek-CJK-patch"/>
              </a:rPr>
              <a:t> EMP </a:t>
            </a:r>
            <a:r>
              <a:rPr lang="vi-VN" b="0" i="0" dirty="0">
                <a:solidFill>
                  <a:srgbClr val="81A1C1"/>
                </a:solidFill>
                <a:effectLst/>
                <a:latin typeface="DeepSeek-CJK-patch"/>
              </a:rPr>
              <a:t>WHERE</a:t>
            </a:r>
            <a:r>
              <a:rPr lang="vi-VN" b="0" i="0" dirty="0">
                <a:solidFill>
                  <a:srgbClr val="FFFFFF"/>
                </a:solidFill>
                <a:effectLst/>
                <a:latin typeface="DeepSeek-CJK-patch"/>
              </a:rPr>
              <a:t> TITLE</a:t>
            </a:r>
            <a:r>
              <a:rPr lang="vi-VN" b="0" i="0" dirty="0">
                <a:solidFill>
                  <a:srgbClr val="81A1C1"/>
                </a:solidFill>
                <a:effectLst/>
                <a:latin typeface="DeepSeek-CJK-patch"/>
              </a:rPr>
              <a:t>=</a:t>
            </a:r>
            <a:r>
              <a:rPr lang="vi-VN" b="0" i="0" dirty="0">
                <a:solidFill>
                  <a:srgbClr val="A3BE8C"/>
                </a:solidFill>
                <a:effectLst/>
                <a:latin typeface="DeepSeek-CJK-patch"/>
              </a:rPr>
              <a:t>"Manager"</a:t>
            </a:r>
            <a:endParaRPr lang="vi-VN" b="0" i="0" dirty="0">
              <a:solidFill>
                <a:srgbClr val="FFFFFF"/>
              </a:solidFill>
              <a:effectLst/>
              <a:latin typeface="DeepSeek-CJK-patch"/>
            </a:endParaRPr>
          </a:p>
          <a:p>
            <a:pPr algn="l"/>
            <a:endParaRPr lang="en-US" b="0" i="0" dirty="0">
              <a:solidFill>
                <a:srgbClr val="404040"/>
              </a:solidFill>
              <a:effectLst/>
              <a:latin typeface="DeepSeek-CJK-patch"/>
            </a:endParaRPr>
          </a:p>
          <a:p>
            <a:pPr algn="l"/>
            <a:r>
              <a:rPr lang="en-US" b="0" i="0" dirty="0">
                <a:solidFill>
                  <a:srgbClr val="404040"/>
                </a:solidFill>
                <a:effectLst/>
                <a:latin typeface="DeepSeek-CJK-patch"/>
              </a:rPr>
              <a:t>- </a:t>
            </a:r>
            <a:r>
              <a:rPr lang="vi-VN" b="0" i="0" dirty="0">
                <a:solidFill>
                  <a:srgbClr val="404040"/>
                </a:solidFill>
                <a:effectLst/>
                <a:latin typeface="DeepSeek-CJK-patch"/>
              </a:rPr>
              <a:t>Quá trình tối ưu:</a:t>
            </a:r>
          </a:p>
          <a:p>
            <a:pPr algn="l">
              <a:buFont typeface="+mj-lt"/>
              <a:buNone/>
            </a:pPr>
            <a:r>
              <a:rPr lang="en-US" b="0" i="0" dirty="0">
                <a:solidFill>
                  <a:srgbClr val="404040"/>
                </a:solidFill>
                <a:effectLst/>
                <a:latin typeface="DeepSeek-CJK-patch"/>
              </a:rPr>
              <a:t>a.</a:t>
            </a:r>
            <a:r>
              <a:rPr lang="vi-VN" b="0" i="0" dirty="0">
                <a:solidFill>
                  <a:srgbClr val="404040"/>
                </a:solidFill>
                <a:effectLst/>
                <a:latin typeface="DeepSeek-CJK-patch"/>
              </a:rPr>
              <a:t>Điều kiện WHERE mâu thuẫn với điều kiện phân mảnh ngang (EMP1_H chỉ chứa "Programmer")</a:t>
            </a:r>
          </a:p>
          <a:p>
            <a:pPr algn="l">
              <a:buFont typeface="+mj-lt"/>
              <a:buNone/>
            </a:pPr>
            <a:r>
              <a:rPr lang="en-US" b="0" i="0" dirty="0">
                <a:solidFill>
                  <a:srgbClr val="404040"/>
                </a:solidFill>
                <a:effectLst/>
                <a:latin typeface="DeepSeek-CJK-patch"/>
              </a:rPr>
              <a:t>b.</a:t>
            </a:r>
            <a:r>
              <a:rPr lang="vi-VN" b="0" i="0" dirty="0">
                <a:solidFill>
                  <a:srgbClr val="404040"/>
                </a:solidFill>
                <a:effectLst/>
                <a:latin typeface="DeepSeek-CJK-patch"/>
              </a:rPr>
              <a:t>→ Kết quả rỗng, không cần xử lý tiếp</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5. Ý nghĩa thực tiễn</a:t>
            </a:r>
          </a:p>
          <a:p>
            <a:pPr algn="l">
              <a:buFont typeface="Arial" panose="020B0604020202020204" pitchFamily="34" charset="0"/>
              <a:buChar char="•"/>
            </a:pPr>
            <a:r>
              <a:rPr lang="vi-VN" b="1" i="0" dirty="0">
                <a:solidFill>
                  <a:srgbClr val="404040"/>
                </a:solidFill>
                <a:effectLst/>
                <a:latin typeface="DeepSeek-CJK-patch"/>
              </a:rPr>
              <a:t>Hiệu suất</a:t>
            </a:r>
            <a:r>
              <a:rPr lang="vi-VN" b="0" i="0" dirty="0">
                <a:solidFill>
                  <a:srgbClr val="404040"/>
                </a:solidFill>
                <a:effectLst/>
                <a:latin typeface="DeepSeek-CJK-patch"/>
              </a:rPr>
              <a:t>: Giảm đáng kể lượng tính toán và I/O không cần thiết</a:t>
            </a:r>
          </a:p>
          <a:p>
            <a:pPr algn="l">
              <a:buFont typeface="Arial" panose="020B0604020202020204" pitchFamily="34" charset="0"/>
              <a:buChar char="•"/>
            </a:pPr>
            <a:r>
              <a:rPr lang="vi-VN" b="1" i="0" dirty="0">
                <a:solidFill>
                  <a:srgbClr val="404040"/>
                </a:solidFill>
                <a:effectLst/>
                <a:latin typeface="DeepSeek-CJK-patch"/>
              </a:rPr>
              <a:t>Tính module</a:t>
            </a:r>
            <a:r>
              <a:rPr lang="vi-VN" b="0" i="0" dirty="0">
                <a:solidFill>
                  <a:srgbClr val="404040"/>
                </a:solidFill>
                <a:effectLst/>
                <a:latin typeface="DeepSeek-CJK-patch"/>
              </a:rPr>
              <a:t>: Có thể áp dụng từng bước tối ưu riêng lẻ</a:t>
            </a:r>
          </a:p>
          <a:p>
            <a:pPr algn="l">
              <a:buFont typeface="Arial" panose="020B0604020202020204" pitchFamily="34" charset="0"/>
              <a:buChar char="•"/>
            </a:pPr>
            <a:r>
              <a:rPr lang="vi-VN" b="1" i="0" dirty="0">
                <a:solidFill>
                  <a:srgbClr val="404040"/>
                </a:solidFill>
                <a:effectLst/>
                <a:latin typeface="DeepSeek-CJK-patch"/>
              </a:rPr>
              <a:t>Linh hoạt</a:t>
            </a:r>
            <a:r>
              <a:rPr lang="vi-VN" b="0" i="0" dirty="0">
                <a:solidFill>
                  <a:srgbClr val="404040"/>
                </a:solidFill>
                <a:effectLst/>
                <a:latin typeface="DeepSeek-CJK-patch"/>
              </a:rPr>
              <a:t>: Xử lý được các kiến trúc phân mảnh phức tạp trong hệ thống phân tán</a:t>
            </a:r>
            <a:endParaRPr lang="en-US" b="0" i="0" dirty="0">
              <a:solidFill>
                <a:srgbClr val="404040"/>
              </a:solidFill>
              <a:effectLst/>
              <a:latin typeface="DeepSeek-CJK-patch"/>
            </a:endParaRPr>
          </a:p>
          <a:p>
            <a:pPr algn="l">
              <a:buFont typeface="Arial" panose="020B0604020202020204" pitchFamily="34" charset="0"/>
              <a:buChar char="•"/>
            </a:pPr>
            <a:endParaRPr lang="vi-VN" b="0" i="0" dirty="0">
              <a:solidFill>
                <a:srgbClr val="404040"/>
              </a:solidFill>
              <a:effectLst/>
              <a:latin typeface="DeepSeek-CJK-patch"/>
            </a:endParaRPr>
          </a:p>
          <a:p>
            <a:pPr algn="l"/>
            <a:r>
              <a:rPr lang="vi-VN" b="0" i="0" dirty="0">
                <a:solidFill>
                  <a:srgbClr val="404040"/>
                </a:solidFill>
                <a:effectLst/>
                <a:latin typeface="DeepSeek-CJK-patch"/>
              </a:rPr>
              <a:t>Slide này cho thấy cách kết hợp các kỹ thuật tối ưu để xử lý hiệu quả các truy vấn trên dữ liệu được phân mảnh cả theo chiều ngang và chiều dọc.</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29</a:t>
            </a:fld>
            <a:endParaRPr lang="en-US"/>
          </a:p>
        </p:txBody>
      </p:sp>
    </p:spTree>
    <p:extLst>
      <p:ext uri="{BB962C8B-B14F-4D97-AF65-F5344CB8AC3E}">
        <p14:creationId xmlns:p14="http://schemas.microsoft.com/office/powerpoint/2010/main" val="271502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a:t>
            </a:fld>
            <a:endParaRPr lang="en-US"/>
          </a:p>
        </p:txBody>
      </p:sp>
    </p:spTree>
    <p:extLst>
      <p:ext uri="{BB962C8B-B14F-4D97-AF65-F5344CB8AC3E}">
        <p14:creationId xmlns:p14="http://schemas.microsoft.com/office/powerpoint/2010/main" val="3449424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r>
              <a:rPr lang="vi-VN" b="1" dirty="0"/>
              <a:t>Ví dụ sau đây minh họa về phân mảnh hỗn hợp (hybrid fragmentation) của quan hệ EMP:</a:t>
            </a:r>
            <a:endParaRPr lang="vi-VN" dirty="0"/>
          </a:p>
          <a:p>
            <a:pPr>
              <a:buFont typeface="Arial" panose="020B0604020202020204" pitchFamily="34" charset="0"/>
              <a:buNone/>
            </a:pPr>
            <a:r>
              <a:rPr lang="vi-VN" dirty="0"/>
              <a:t>EMP1 = </a:t>
            </a:r>
            <a:r>
              <a:rPr lang="el-GR" dirty="0"/>
              <a:t>σ</a:t>
            </a:r>
            <a:r>
              <a:rPr lang="vi-VN" dirty="0"/>
              <a:t>ENO≤"E4"(</a:t>
            </a:r>
            <a:r>
              <a:rPr lang="el-GR" dirty="0"/>
              <a:t>π</a:t>
            </a:r>
            <a:r>
              <a:rPr lang="vi-VN" dirty="0"/>
              <a:t>ENO,ENAME(EMP))</a:t>
            </a:r>
          </a:p>
          <a:p>
            <a:pPr>
              <a:buFont typeface="Arial" panose="020B0604020202020204" pitchFamily="34" charset="0"/>
              <a:buNone/>
            </a:pPr>
            <a:r>
              <a:rPr lang="vi-VN" dirty="0"/>
              <a:t>EMP2 = </a:t>
            </a:r>
            <a:r>
              <a:rPr lang="el-GR" dirty="0"/>
              <a:t>σ</a:t>
            </a:r>
            <a:r>
              <a:rPr lang="vi-VN" dirty="0"/>
              <a:t>ENO&gt;"E4"(</a:t>
            </a:r>
            <a:r>
              <a:rPr lang="el-GR" dirty="0"/>
              <a:t>π</a:t>
            </a:r>
            <a:r>
              <a:rPr lang="vi-VN" dirty="0"/>
              <a:t>ENO,ENAME(EMP))</a:t>
            </a:r>
          </a:p>
          <a:p>
            <a:pPr>
              <a:buFont typeface="Arial" panose="020B0604020202020204" pitchFamily="34" charset="0"/>
              <a:buNone/>
            </a:pPr>
            <a:r>
              <a:rPr lang="vi-VN" dirty="0"/>
              <a:t>EMP3 = </a:t>
            </a:r>
            <a:r>
              <a:rPr lang="el-GR" dirty="0"/>
              <a:t>π</a:t>
            </a:r>
            <a:r>
              <a:rPr lang="vi-VN" dirty="0"/>
              <a:t>ENO,TITLE(EMP)</a:t>
            </a:r>
          </a:p>
          <a:p>
            <a:endParaRPr lang="en-US" dirty="0"/>
          </a:p>
          <a:p>
            <a:r>
              <a:rPr lang="vi-VN" dirty="0"/>
              <a:t>Trong ví dụ này, </a:t>
            </a:r>
            <a:r>
              <a:rPr lang="vi-VN" b="1" dirty="0"/>
              <a:t>chương trình vật hóa (materialization program)</a:t>
            </a:r>
            <a:r>
              <a:rPr lang="vi-VN" dirty="0"/>
              <a:t> là:</a:t>
            </a:r>
          </a:p>
          <a:p>
            <a:r>
              <a:rPr lang="vi-VN" dirty="0"/>
              <a:t>EMP=(EMP1∪EMP2)⋈</a:t>
            </a:r>
            <a:r>
              <a:rPr lang="en-US" dirty="0"/>
              <a:t>_</a:t>
            </a:r>
            <a:r>
              <a:rPr lang="vi-VN" dirty="0"/>
              <a:t>ENO</a:t>
            </a:r>
            <a:r>
              <a:rPr lang="en-US" dirty="0"/>
              <a:t> </a:t>
            </a:r>
            <a:r>
              <a:rPr lang="vi-VN" dirty="0"/>
              <a:t>EMP3</a:t>
            </a:r>
            <a:endParaRPr lang="en-US" dirty="0"/>
          </a:p>
          <a:p>
            <a:endParaRPr lang="en-US" b="1" dirty="0"/>
          </a:p>
          <a:p>
            <a:r>
              <a:rPr lang="vi-VN" b="1" dirty="0"/>
              <a:t>Các truy vấn trên phân mảnh hỗn hợp có thể được rút gọn bằng cách kết hợp các quy tắc sử dụng cho</a:t>
            </a:r>
            <a:r>
              <a:rPr lang="vi-VN" dirty="0"/>
              <a:t>:</a:t>
            </a:r>
          </a:p>
          <a:p>
            <a:pPr lvl="1">
              <a:buFont typeface="Arial" panose="020B0604020202020204" pitchFamily="34" charset="0"/>
              <a:buChar char="•"/>
            </a:pPr>
            <a:r>
              <a:rPr lang="vi-VN" dirty="0"/>
              <a:t>Phân mảnh ngang chính (Primary Horizontal Fragmentation),</a:t>
            </a:r>
          </a:p>
          <a:p>
            <a:pPr lvl="1">
              <a:buFont typeface="Arial" panose="020B0604020202020204" pitchFamily="34" charset="0"/>
              <a:buChar char="•"/>
            </a:pPr>
            <a:r>
              <a:rPr lang="vi-VN" dirty="0"/>
              <a:t>Phân mảnh dọc (Vertical Fragmentation),</a:t>
            </a:r>
          </a:p>
          <a:p>
            <a:pPr lvl="1">
              <a:buFont typeface="Arial" panose="020B0604020202020204" pitchFamily="34" charset="0"/>
              <a:buChar char="•"/>
            </a:pPr>
            <a:r>
              <a:rPr lang="vi-VN" dirty="0"/>
              <a:t>Phân mảnh ngang dẫn xuất (Derived Horizontal Fragmentation).</a:t>
            </a:r>
          </a:p>
          <a:p>
            <a:endParaRPr lang="en-US" b="1" dirty="0"/>
          </a:p>
          <a:p>
            <a:r>
              <a:rPr lang="vi-VN" b="1" dirty="0"/>
              <a:t>Các quy tắc này có thể được tóm tắt như sau:</a:t>
            </a:r>
            <a:endParaRPr lang="vi-VN" dirty="0"/>
          </a:p>
          <a:p>
            <a:pPr>
              <a:buFont typeface="+mj-lt"/>
              <a:buAutoNum type="arabicPeriod"/>
            </a:pPr>
            <a:r>
              <a:rPr lang="vi-VN" b="1" dirty="0"/>
              <a:t>Loại bỏ các quan hệ rỗng</a:t>
            </a:r>
            <a:r>
              <a:rPr lang="vi-VN" dirty="0"/>
              <a:t> sinh ra từ các điều kiện chọn (selection) mâu thuẫn trên các phân mảnh ngang.</a:t>
            </a:r>
          </a:p>
          <a:p>
            <a:pPr>
              <a:buFont typeface="+mj-lt"/>
              <a:buAutoNum type="arabicPeriod"/>
            </a:pPr>
            <a:r>
              <a:rPr lang="vi-VN" b="1" dirty="0"/>
              <a:t>Loại bỏ các quan hệ không cần thiết</a:t>
            </a:r>
            <a:r>
              <a:rPr lang="vi-VN" dirty="0"/>
              <a:t> sinh ra từ các phép chiếu (projection) trên phân mảnh dọc.</a:t>
            </a:r>
          </a:p>
          <a:p>
            <a:pPr>
              <a:buFont typeface="+mj-lt"/>
              <a:buAutoNum type="arabicPeriod"/>
            </a:pPr>
            <a:r>
              <a:rPr lang="vi-VN" b="1" dirty="0"/>
              <a:t>Phân phối phép nối (JOIN) qua phép hợp (UNION)</a:t>
            </a:r>
            <a:r>
              <a:rPr lang="vi-VN" dirty="0"/>
              <a:t> để cô lập và loại bỏ các phép nối không cần thiết.</a:t>
            </a:r>
          </a:p>
          <a:p>
            <a:endParaRPr lang="en-US" b="1" dirty="0"/>
          </a:p>
          <a:p>
            <a:r>
              <a:rPr lang="en-US" b="1" dirty="0"/>
              <a:t>(</a:t>
            </a:r>
            <a:r>
              <a:rPr lang="vi-VN" b="1" dirty="0"/>
              <a:t>Ví dụ 4.11</a:t>
            </a:r>
            <a:r>
              <a:rPr lang="en-US" b="1" dirty="0"/>
              <a:t>)</a:t>
            </a:r>
            <a:br>
              <a:rPr lang="vi-VN" dirty="0"/>
            </a:br>
            <a:endParaRPr lang="en-US" dirty="0"/>
          </a:p>
          <a:p>
            <a:r>
              <a:rPr lang="vi-VN" dirty="0"/>
              <a:t>Truy vấn SQL sau đây minh họa cách áp dụng </a:t>
            </a:r>
            <a:r>
              <a:rPr lang="vi-VN" b="1" dirty="0"/>
              <a:t>quy tắc (1) và (2)</a:t>
            </a:r>
            <a:r>
              <a:rPr lang="vi-VN" dirty="0"/>
              <a:t> đối với phân mảnh ngang–dọc của quan hệ EMP thành EMP1, EMP2, và EMP3 như đã nêu ở trên:</a:t>
            </a:r>
          </a:p>
          <a:p>
            <a:pPr rtl="0"/>
            <a:r>
              <a:rPr lang="vi-VN" b="1" dirty="0"/>
              <a:t>SELECT</a:t>
            </a:r>
            <a:r>
              <a:rPr lang="vi-VN" dirty="0"/>
              <a:t> ENAME </a:t>
            </a:r>
            <a:r>
              <a:rPr lang="vi-VN" b="1" dirty="0"/>
              <a:t>FROM</a:t>
            </a:r>
            <a:r>
              <a:rPr lang="vi-VN" dirty="0"/>
              <a:t> EMP </a:t>
            </a:r>
            <a:r>
              <a:rPr lang="vi-VN" b="1" dirty="0"/>
              <a:t>WHERE</a:t>
            </a:r>
            <a:r>
              <a:rPr lang="vi-VN" dirty="0"/>
              <a:t> ENO = "E5" </a:t>
            </a:r>
          </a:p>
          <a:p>
            <a:endParaRPr lang="en-US" dirty="0"/>
          </a:p>
          <a:p>
            <a:r>
              <a:rPr lang="vi-VN" dirty="0"/>
              <a:t>Trong </a:t>
            </a:r>
            <a:r>
              <a:rPr lang="vi-VN" b="1" dirty="0"/>
              <a:t>truy vấn trên các phân mảnh</a:t>
            </a:r>
            <a:r>
              <a:rPr lang="vi-VN" dirty="0"/>
              <a:t> (hình a), ta có thể rút gọn truy vấn bằng cách:</a:t>
            </a:r>
          </a:p>
          <a:p>
            <a:pPr>
              <a:buFont typeface="Arial" panose="020B0604020202020204" pitchFamily="34" charset="0"/>
              <a:buChar char="•"/>
            </a:pPr>
            <a:r>
              <a:rPr lang="vi-VN" b="1" dirty="0"/>
              <a:t>Đẩy điều kiện chọn xuống trước</a:t>
            </a:r>
            <a:r>
              <a:rPr lang="vi-VN" dirty="0"/>
              <a:t>, điều này giúp loại bỏ phân mảnh EMP1 (vì "E5" không thỏa ENO ≤ "E4"),</a:t>
            </a:r>
          </a:p>
          <a:p>
            <a:pPr>
              <a:buFont typeface="Arial" panose="020B0604020202020204" pitchFamily="34" charset="0"/>
              <a:buChar char="•"/>
            </a:pPr>
            <a:r>
              <a:rPr lang="vi-VN" dirty="0"/>
              <a:t>Sau đó </a:t>
            </a:r>
            <a:r>
              <a:rPr lang="vi-VN" b="1" dirty="0"/>
              <a:t>đẩy phép chiếu xuống</a:t>
            </a:r>
            <a:r>
              <a:rPr lang="vi-VN" dirty="0"/>
              <a:t>, điều này giúp loại bỏ phân mảnh EMP3 (vì chỉ cần thuộc tính ENAME).</a:t>
            </a:r>
          </a:p>
          <a:p>
            <a:r>
              <a:rPr lang="vi-VN" dirty="0"/>
              <a:t>Truy vấn đã rút gọn được thể hiện trong hình b.</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30</a:t>
            </a:fld>
            <a:endParaRPr lang="en-US"/>
          </a:p>
        </p:txBody>
      </p:sp>
    </p:spTree>
    <p:extLst>
      <p:ext uri="{BB962C8B-B14F-4D97-AF65-F5344CB8AC3E}">
        <p14:creationId xmlns:p14="http://schemas.microsoft.com/office/powerpoint/2010/main" val="3072440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Tôi</a:t>
            </a:r>
            <a:r>
              <a:rPr lang="en-US" dirty="0"/>
              <a:t> </a:t>
            </a:r>
            <a:r>
              <a:rPr lang="en-US" dirty="0" err="1"/>
              <a:t>ưu</a:t>
            </a:r>
            <a:r>
              <a:rPr lang="en-US" dirty="0"/>
              <a:t> </a:t>
            </a:r>
            <a:r>
              <a:rPr lang="en-US" dirty="0" err="1"/>
              <a:t>hóa</a:t>
            </a:r>
            <a:r>
              <a:rPr lang="en-US" dirty="0"/>
              <a:t> </a:t>
            </a:r>
            <a:r>
              <a:rPr lang="en-US" dirty="0" err="1"/>
              <a:t>truy</a:t>
            </a:r>
            <a:r>
              <a:rPr lang="en-US" dirty="0"/>
              <a:t> </a:t>
            </a:r>
            <a:r>
              <a:rPr lang="en-US" dirty="0" err="1"/>
              <a:t>vấn</a:t>
            </a:r>
            <a:r>
              <a:rPr lang="en-US" dirty="0"/>
              <a:t> </a:t>
            </a:r>
            <a:r>
              <a:rPr lang="en-US" dirty="0" err="1"/>
              <a:t>phân</a:t>
            </a:r>
            <a:r>
              <a:rPr lang="en-US" dirty="0"/>
              <a:t> </a:t>
            </a:r>
            <a:r>
              <a:rPr lang="en-US" dirty="0" err="1"/>
              <a:t>tán</a:t>
            </a:r>
            <a:endParaRPr lang="en-US" dirty="0"/>
          </a:p>
          <a:p>
            <a:r>
              <a:rPr lang="vi-VN" dirty="0"/>
              <a:t>Đây là quá trình tìm ra kế hoạch thực thi hiệu quả nhất cho một truy vấn trong </a:t>
            </a:r>
            <a:r>
              <a:rPr lang="vi-VN" b="1" dirty="0"/>
              <a:t>hệ quản trị cơ sở dữ liệu phân tán</a:t>
            </a:r>
            <a:r>
              <a:rPr lang="vi-VN" dirty="0"/>
              <a:t>, nơi dữ liệu được lưu trữ trên nhiều địa điểm khác nhau trong mạng. Mục tiêu là </a:t>
            </a:r>
            <a:r>
              <a:rPr lang="vi-VN" b="1" dirty="0"/>
              <a:t>giảm chi phí truyền thông, thời gian xử lý, và tài nguyên sử dụng</a:t>
            </a:r>
            <a:r>
              <a:rPr lang="vi-VN" dirty="0"/>
              <a:t>, đồng thời đảm bảo kết quả trả về là chính xác.</a:t>
            </a:r>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31</a:t>
            </a:fld>
            <a:endParaRPr lang="en-US"/>
          </a:p>
        </p:txBody>
      </p:sp>
    </p:spTree>
    <p:extLst>
      <p:ext uri="{BB962C8B-B14F-4D97-AF65-F5344CB8AC3E}">
        <p14:creationId xmlns:p14="http://schemas.microsoft.com/office/powerpoint/2010/main" val="651756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cap="flat"/>
        </p:spPr>
      </p:sp>
      <p:sp>
        <p:nvSpPr>
          <p:cNvPr id="2" name="Notes Placeholder 1">
            <a:extLst>
              <a:ext uri="{FF2B5EF4-FFF2-40B4-BE49-F238E27FC236}">
                <a16:creationId xmlns:a16="http://schemas.microsoft.com/office/drawing/2014/main" id="{F4774153-B471-BA3F-90CF-4037E60CD4B8}"/>
              </a:ext>
            </a:extLst>
          </p:cNvPr>
          <p:cNvSpPr>
            <a:spLocks noGrp="1"/>
          </p:cNvSpPr>
          <p:nvPr>
            <p:ph type="body" idx="1"/>
          </p:nvPr>
        </p:nvSpPr>
        <p:spPr/>
        <p:txBody>
          <a:bodyPr/>
          <a:lstStyle/>
          <a:p>
            <a:pPr algn="l"/>
            <a:r>
              <a:rPr lang="vi-VN" b="1" i="0" dirty="0">
                <a:solidFill>
                  <a:srgbClr val="404040"/>
                </a:solidFill>
                <a:effectLst/>
                <a:latin typeface="DeepSeek-CJK-patch"/>
              </a:rPr>
              <a:t>"Step 3 – Global Query Optimization"</a:t>
            </a:r>
          </a:p>
          <a:p>
            <a:pPr algn="l"/>
            <a:r>
              <a:rPr lang="en-US" b="0" i="0" dirty="0" err="1">
                <a:solidFill>
                  <a:srgbClr val="404040"/>
                </a:solidFill>
                <a:effectLst/>
                <a:latin typeface="DeepSeek-CJK-patch"/>
              </a:rPr>
              <a:t>Giải</a:t>
            </a:r>
            <a:r>
              <a:rPr lang="en-US" b="0" i="0" dirty="0">
                <a:solidFill>
                  <a:srgbClr val="404040"/>
                </a:solidFill>
                <a:effectLst/>
                <a:latin typeface="DeepSeek-CJK-patch"/>
              </a:rPr>
              <a:t> </a:t>
            </a:r>
            <a:r>
              <a:rPr lang="en-US" b="0" i="0" dirty="0" err="1">
                <a:solidFill>
                  <a:srgbClr val="404040"/>
                </a:solidFill>
                <a:effectLst/>
                <a:latin typeface="DeepSeek-CJK-patch"/>
              </a:rPr>
              <a:t>thích</a:t>
            </a:r>
            <a:r>
              <a:rPr lang="en-US" b="0" i="0" dirty="0">
                <a:solidFill>
                  <a:srgbClr val="404040"/>
                </a:solidFill>
                <a:effectLst/>
                <a:latin typeface="DeepSeek-CJK-patch"/>
              </a:rPr>
              <a:t> g</a:t>
            </a:r>
            <a:r>
              <a:rPr lang="vi-VN" b="0" i="0" dirty="0">
                <a:solidFill>
                  <a:srgbClr val="404040"/>
                </a:solidFill>
                <a:effectLst/>
                <a:latin typeface="DeepSeek-CJK-patch"/>
              </a:rPr>
              <a:t>iai đoạn tối ưu hóa truy vấn toàn cục trong hệ quản trị cơ sở dữ liệu phân tán, tập trung vào việc tìm kiếm kế hoạch thực thi truy vấn hiệu quả nhất (không nhất thiết phải tối ưu tuyệt đối) cho các truy vấn trên dữ liệu phân mảnh.</a:t>
            </a:r>
            <a:endParaRPr lang="en-US" b="0" i="0" dirty="0">
              <a:solidFill>
                <a:srgbClr val="404040"/>
              </a:solidFill>
              <a:effectLst/>
              <a:latin typeface="DeepSeek-CJK-patch"/>
            </a:endParaRPr>
          </a:p>
          <a:p>
            <a:pPr algn="l"/>
            <a:endParaRPr lang="vi-VN" b="0" i="0" dirty="0">
              <a:solidFill>
                <a:srgbClr val="404040"/>
              </a:solidFill>
              <a:effectLst/>
              <a:latin typeface="DeepSeek-CJK-patch"/>
            </a:endParaRPr>
          </a:p>
          <a:p>
            <a:pPr algn="l"/>
            <a:r>
              <a:rPr lang="vi-VN" b="1" i="0" dirty="0">
                <a:solidFill>
                  <a:srgbClr val="404040"/>
                </a:solidFill>
                <a:effectLst/>
                <a:latin typeface="DeepSeek-CJK-patch"/>
              </a:rPr>
              <a:t>1. Đầu vào và Mục tiêu</a:t>
            </a:r>
          </a:p>
          <a:p>
            <a:pPr algn="l"/>
            <a:r>
              <a:rPr lang="vi-VN" b="1" i="0" dirty="0">
                <a:solidFill>
                  <a:srgbClr val="404040"/>
                </a:solidFill>
                <a:effectLst/>
                <a:latin typeface="DeepSeek-CJK-patch"/>
              </a:rPr>
              <a:t>Đầu vào</a:t>
            </a:r>
            <a:r>
              <a:rPr lang="vi-VN" b="0" i="0" dirty="0">
                <a:solidFill>
                  <a:srgbClr val="404040"/>
                </a:solidFill>
                <a:effectLst/>
                <a:latin typeface="DeepSeek-CJK-patch"/>
              </a:rPr>
              <a:t>: Fragment query - Truy vấn đã được phân rã thành các phần tương ứng với các mảnh dữ liệu</a:t>
            </a:r>
          </a:p>
          <a:p>
            <a:pPr algn="l"/>
            <a:r>
              <a:rPr lang="vi-VN" b="1" i="0" dirty="0">
                <a:solidFill>
                  <a:srgbClr val="404040"/>
                </a:solidFill>
                <a:effectLst/>
                <a:latin typeface="DeepSeek-CJK-patch"/>
              </a:rPr>
              <a:t>Mục tiêu chính</a:t>
            </a:r>
            <a:r>
              <a:rPr lang="vi-VN" b="0" i="0" dirty="0">
                <a:solidFill>
                  <a:srgbClr val="404040"/>
                </a:solidFill>
                <a:effectLst/>
                <a:latin typeface="DeepSeek-CJK-patch"/>
              </a:rPr>
              <a:t>: Tìm lịch trình thực thi toàn cục tốt nhất với:</a:t>
            </a:r>
          </a:p>
          <a:p>
            <a:pPr algn="l">
              <a:buFont typeface="Arial" panose="020B0604020202020204" pitchFamily="34" charset="0"/>
              <a:buChar char="•"/>
            </a:pPr>
            <a:r>
              <a:rPr lang="vi-VN" b="0" i="0" dirty="0">
                <a:solidFill>
                  <a:srgbClr val="404040"/>
                </a:solidFill>
                <a:effectLst/>
                <a:latin typeface="DeepSeek-CJK-patch"/>
              </a:rPr>
              <a:t>Chi phí thấp nhất (theo hàm chi phí định nghĩa trước)</a:t>
            </a:r>
          </a:p>
          <a:p>
            <a:pPr algn="l">
              <a:buFont typeface="Arial" panose="020B0604020202020204" pitchFamily="34" charset="0"/>
              <a:buChar char="•"/>
            </a:pPr>
            <a:r>
              <a:rPr lang="vi-VN" b="0" i="0" dirty="0">
                <a:solidFill>
                  <a:srgbClr val="404040"/>
                </a:solidFill>
                <a:effectLst/>
                <a:latin typeface="DeepSeek-CJK-patch"/>
              </a:rPr>
              <a:t>Hiệu suất tổng thể cao nhất</a:t>
            </a:r>
          </a:p>
          <a:p>
            <a:pPr algn="l">
              <a:buFont typeface="Arial" panose="020B0604020202020204" pitchFamily="34" charset="0"/>
              <a:buChar char="•"/>
            </a:pPr>
            <a:r>
              <a:rPr lang="vi-VN" b="0" i="0" dirty="0">
                <a:solidFill>
                  <a:srgbClr val="404040"/>
                </a:solidFill>
                <a:effectLst/>
                <a:latin typeface="DeepSeek-CJK-patch"/>
              </a:rPr>
              <a:t>Cân bằng giữa chi phí truyền thông và xử lý cục bộ</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Các yếu tố tối ưu quan trọng</a:t>
            </a:r>
          </a:p>
          <a:p>
            <a:pPr algn="l"/>
            <a:r>
              <a:rPr lang="vi-VN" b="1" i="0" dirty="0">
                <a:solidFill>
                  <a:srgbClr val="404040"/>
                </a:solidFill>
                <a:effectLst/>
                <a:latin typeface="DeepSeek-CJK-patch"/>
              </a:rPr>
              <a:t>a. Xử lý kết nối phân tán (Distributed join processing)</a:t>
            </a:r>
          </a:p>
          <a:p>
            <a:pPr algn="l">
              <a:buFont typeface="Arial" panose="020B0604020202020204" pitchFamily="34" charset="0"/>
              <a:buChar char="•"/>
            </a:pPr>
            <a:r>
              <a:rPr lang="vi-VN" b="1" i="0" dirty="0">
                <a:solidFill>
                  <a:srgbClr val="404040"/>
                </a:solidFill>
                <a:effectLst/>
                <a:latin typeface="DeepSeek-CJK-patch"/>
              </a:rPr>
              <a:t>Bushy vs. linear trees</a:t>
            </a:r>
            <a:r>
              <a:rPr lang="vi-VN" b="0" i="0" dirty="0">
                <a:solidFill>
                  <a:srgbClr val="404040"/>
                </a:solidFill>
                <a:effectLst/>
                <a:latin typeface="DeepSeek-CJK-patch"/>
              </a:rPr>
              <a:t>: Lựa chọn cấu trúc cây thực thi</a:t>
            </a:r>
          </a:p>
          <a:p>
            <a:pPr marL="742950" lvl="1" indent="-285750" algn="l">
              <a:buFont typeface="Arial" panose="020B0604020202020204" pitchFamily="34" charset="0"/>
              <a:buChar char="•"/>
            </a:pPr>
            <a:r>
              <a:rPr lang="vi-VN" b="0" i="1" dirty="0">
                <a:solidFill>
                  <a:srgbClr val="404040"/>
                </a:solidFill>
                <a:effectLst/>
                <a:latin typeface="DeepSeek-CJK-patch"/>
              </a:rPr>
              <a:t>Cây tuyến tính (linear)</a:t>
            </a:r>
            <a:r>
              <a:rPr lang="vi-VN" b="0" i="0" dirty="0">
                <a:solidFill>
                  <a:srgbClr val="404040"/>
                </a:solidFill>
                <a:effectLst/>
                <a:latin typeface="DeepSeek-CJK-patch"/>
              </a:rPr>
              <a:t>: Các phép join thực hiện tuần tự</a:t>
            </a:r>
          </a:p>
          <a:p>
            <a:pPr marL="742950" lvl="1" indent="-285750" algn="l">
              <a:buFont typeface="Arial" panose="020B0604020202020204" pitchFamily="34" charset="0"/>
              <a:buChar char="•"/>
            </a:pPr>
            <a:r>
              <a:rPr lang="vi-VN" b="0" i="1" dirty="0">
                <a:solidFill>
                  <a:srgbClr val="404040"/>
                </a:solidFill>
                <a:effectLst/>
                <a:latin typeface="DeepSeek-CJK-patch"/>
              </a:rPr>
              <a:t>Cây bụi (bushy)</a:t>
            </a:r>
            <a:r>
              <a:rPr lang="vi-VN" b="0" i="0" dirty="0">
                <a:solidFill>
                  <a:srgbClr val="404040"/>
                </a:solidFill>
                <a:effectLst/>
                <a:latin typeface="DeepSeek-CJK-patch"/>
              </a:rPr>
              <a:t>: Cho phép thực hiện song song nhiều phép join</a:t>
            </a:r>
          </a:p>
          <a:p>
            <a:pPr algn="l">
              <a:buFont typeface="Arial" panose="020B0604020202020204" pitchFamily="34" charset="0"/>
              <a:buChar char="•"/>
            </a:pPr>
            <a:r>
              <a:rPr lang="vi-VN" b="1" i="0" dirty="0">
                <a:solidFill>
                  <a:srgbClr val="404040"/>
                </a:solidFill>
                <a:effectLst/>
                <a:latin typeface="DeepSeek-CJK-patch"/>
              </a:rPr>
              <a:t>Quyết định quan hệ nào chuyển đi đâu</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Chiến lược "ship-to-site": Di chuyển dữ liệu đến nơi thực hiện join</a:t>
            </a:r>
          </a:p>
          <a:p>
            <a:pPr marL="742950" lvl="1" indent="-285750" algn="l">
              <a:buFont typeface="Arial" panose="020B0604020202020204" pitchFamily="34" charset="0"/>
              <a:buChar char="•"/>
            </a:pPr>
            <a:r>
              <a:rPr lang="vi-VN" b="0" i="0" dirty="0">
                <a:solidFill>
                  <a:srgbClr val="404040"/>
                </a:solidFill>
                <a:effectLst/>
                <a:latin typeface="DeepSeek-CJK-patch"/>
              </a:rPr>
              <a:t>Cần tính toán kích thước quan hệ và chi phí truyền dữ liệu</a:t>
            </a:r>
          </a:p>
          <a:p>
            <a:pPr algn="l">
              <a:buFont typeface="Arial" panose="020B0604020202020204" pitchFamily="34" charset="0"/>
              <a:buChar char="•"/>
            </a:pPr>
            <a:r>
              <a:rPr lang="vi-VN" b="1" i="0" dirty="0">
                <a:solidFill>
                  <a:srgbClr val="404040"/>
                </a:solidFill>
                <a:effectLst/>
                <a:latin typeface="DeepSeek-CJK-patch"/>
              </a:rPr>
              <a:t>Ship-whole vs ship-as-needed</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1" dirty="0">
                <a:solidFill>
                  <a:srgbClr val="404040"/>
                </a:solidFill>
                <a:effectLst/>
                <a:latin typeface="DeepSeek-CJK-patch"/>
              </a:rPr>
              <a:t>Ship-whole</a:t>
            </a:r>
            <a:r>
              <a:rPr lang="vi-VN" b="0" i="0" dirty="0">
                <a:solidFill>
                  <a:srgbClr val="404040"/>
                </a:solidFill>
                <a:effectLst/>
                <a:latin typeface="DeepSeek-CJK-patch"/>
              </a:rPr>
              <a:t>: Chuyển toàn bộ quan hệ</a:t>
            </a:r>
          </a:p>
          <a:p>
            <a:pPr marL="742950" lvl="1" indent="-285750" algn="l">
              <a:buFont typeface="Arial" panose="020B0604020202020204" pitchFamily="34" charset="0"/>
              <a:buChar char="•"/>
            </a:pPr>
            <a:r>
              <a:rPr lang="vi-VN" b="0" i="1" dirty="0">
                <a:solidFill>
                  <a:srgbClr val="404040"/>
                </a:solidFill>
                <a:effectLst/>
                <a:latin typeface="DeepSeek-CJK-patch"/>
              </a:rPr>
              <a:t>Ship-as-needed</a:t>
            </a:r>
            <a:r>
              <a:rPr lang="vi-VN" b="0" i="0" dirty="0">
                <a:solidFill>
                  <a:srgbClr val="404040"/>
                </a:solidFill>
                <a:effectLst/>
                <a:latin typeface="DeepSeek-CJK-patch"/>
              </a:rPr>
              <a:t>: Chỉ chuyển các bộ cần thiết (thường dùng semijoin)</a:t>
            </a:r>
          </a:p>
          <a:p>
            <a:pPr algn="l"/>
            <a:r>
              <a:rPr lang="vi-VN" b="1" i="0" dirty="0">
                <a:solidFill>
                  <a:srgbClr val="404040"/>
                </a:solidFill>
                <a:effectLst/>
                <a:latin typeface="DeepSeek-CJK-patch"/>
              </a:rPr>
              <a:t>b. Quyết định sử dụng semijoin</a:t>
            </a:r>
          </a:p>
          <a:p>
            <a:pPr algn="l">
              <a:buFont typeface="Arial" panose="020B0604020202020204" pitchFamily="34" charset="0"/>
              <a:buChar char="•"/>
            </a:pPr>
            <a:r>
              <a:rPr lang="vi-VN" b="1" i="0" dirty="0">
                <a:solidFill>
                  <a:srgbClr val="404040"/>
                </a:solidFill>
                <a:effectLst/>
                <a:latin typeface="DeepSeek-CJK-patch"/>
              </a:rPr>
              <a:t>Ưu điểm semijoin</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Giảm đáng kể lượng dữ liệu truyền qua mạng</a:t>
            </a:r>
          </a:p>
          <a:p>
            <a:pPr marL="742950" lvl="1" indent="-285750" algn="l">
              <a:buFont typeface="Arial" panose="020B0604020202020204" pitchFamily="34" charset="0"/>
              <a:buChar char="•"/>
            </a:pPr>
            <a:r>
              <a:rPr lang="vi-VN" b="0" i="0" dirty="0">
                <a:solidFill>
                  <a:srgbClr val="404040"/>
                </a:solidFill>
                <a:effectLst/>
                <a:latin typeface="DeepSeek-CJK-patch"/>
              </a:rPr>
              <a:t>Chỉ chuyển các bộ thực sự tham gia vào kết quả join</a:t>
            </a:r>
          </a:p>
          <a:p>
            <a:pPr algn="l">
              <a:buFont typeface="Arial" panose="020B0604020202020204" pitchFamily="34" charset="0"/>
              <a:buChar char="•"/>
            </a:pPr>
            <a:r>
              <a:rPr lang="vi-VN" b="1" i="0" dirty="0">
                <a:solidFill>
                  <a:srgbClr val="404040"/>
                </a:solidFill>
                <a:effectLst/>
                <a:latin typeface="DeepSeek-CJK-patch"/>
              </a:rPr>
              <a:t>Nhược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Tăng chi phí xử lý cục bộ</a:t>
            </a:r>
          </a:p>
          <a:p>
            <a:pPr marL="742950" lvl="1" indent="-285750" algn="l">
              <a:buFont typeface="Arial" panose="020B0604020202020204" pitchFamily="34" charset="0"/>
              <a:buChar char="•"/>
            </a:pPr>
            <a:r>
              <a:rPr lang="vi-VN" b="0" i="0" dirty="0">
                <a:solidFill>
                  <a:srgbClr val="404040"/>
                </a:solidFill>
                <a:effectLst/>
                <a:latin typeface="DeepSeek-CJK-patch"/>
              </a:rPr>
              <a:t>Cần thêm các phép chiếu và kết nối phụ</a:t>
            </a:r>
          </a:p>
          <a:p>
            <a:pPr algn="l"/>
            <a:r>
              <a:rPr lang="vi-VN" b="1" i="0" dirty="0">
                <a:solidFill>
                  <a:srgbClr val="404040"/>
                </a:solidFill>
                <a:effectLst/>
                <a:latin typeface="DeepSeek-CJK-patch"/>
              </a:rPr>
              <a:t>c. Phương pháp thực hiện join</a:t>
            </a:r>
          </a:p>
          <a:p>
            <a:pPr algn="l"/>
            <a:r>
              <a:rPr lang="vi-VN" b="0" i="0" dirty="0">
                <a:solidFill>
                  <a:srgbClr val="404040"/>
                </a:solidFill>
                <a:effectLst/>
                <a:latin typeface="DeepSeek-CJK-patch"/>
              </a:rPr>
              <a:t>Lựa chọn thuật toán join phù hợp nhất cho từng trường hợp:</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Nested loop join</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Phù hợp khi một quan hệ nhỏ</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Không yêu cầu dữ liệu đã sắp xếp</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Merge join</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Yêu cầu dữ liệu đã được sắp xếp</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Hiệu quả cho các quan hệ lớn đã có thứ tự</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Hash join</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Hiệu quả cao cho các quan hệ lớn</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Cần đủ bộ nhớ cho bảng băm</a:t>
            </a:r>
          </a:p>
        </p:txBody>
      </p:sp>
    </p:spTree>
    <p:extLst>
      <p:ext uri="{BB962C8B-B14F-4D97-AF65-F5344CB8AC3E}">
        <p14:creationId xmlns:p14="http://schemas.microsoft.com/office/powerpoint/2010/main" val="42098285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0000" lnSpcReduction="20000"/>
          </a:bodyPr>
          <a:lstStyle/>
          <a:p>
            <a:pPr algn="l"/>
            <a:r>
              <a:rPr lang="vi-VN" b="1" i="0" dirty="0">
                <a:solidFill>
                  <a:srgbClr val="404040"/>
                </a:solidFill>
                <a:effectLst/>
                <a:latin typeface="DeepSeek-CJK-patch"/>
              </a:rPr>
              <a:t>"Query Optimization Process"</a:t>
            </a:r>
          </a:p>
          <a:p>
            <a:pPr algn="l"/>
            <a:r>
              <a:rPr lang="vi-VN" b="1" i="0" dirty="0">
                <a:solidFill>
                  <a:srgbClr val="404040"/>
                </a:solidFill>
                <a:effectLst/>
                <a:latin typeface="DeepSeek-CJK-patch"/>
              </a:rPr>
              <a:t>quy trình tối ưu hóa truy vấn</a:t>
            </a:r>
            <a:r>
              <a:rPr lang="vi-VN" b="0" i="0" dirty="0">
                <a:solidFill>
                  <a:srgbClr val="404040"/>
                </a:solidFill>
                <a:effectLst/>
                <a:latin typeface="DeepSeek-CJK-patch"/>
              </a:rPr>
              <a:t> (Query Optimization Process) trong hệ quản trị cơ sở dữ liệu, từ khi nhận truy vấn đầu vào cho đến khi tìm ra kế hoạch thực thi tối ưu.</a:t>
            </a:r>
          </a:p>
          <a:p>
            <a:pPr algn="l"/>
            <a:r>
              <a:rPr lang="vi-VN" b="0" i="0" dirty="0">
                <a:solidFill>
                  <a:srgbClr val="404040"/>
                </a:solidFill>
                <a:effectLst/>
                <a:latin typeface="DeepSeek-CJK-patch"/>
              </a:rPr>
              <a:t>1. Các thành phần chính trong slide</a:t>
            </a:r>
          </a:p>
          <a:p>
            <a:pPr algn="l"/>
            <a:r>
              <a:rPr lang="vi-VN" b="0" i="0" dirty="0">
                <a:solidFill>
                  <a:srgbClr val="404040"/>
                </a:solidFill>
                <a:effectLst/>
                <a:latin typeface="DeepSeek-CJK-patch"/>
              </a:rPr>
              <a:t>a. Input Query (Truy vấn đầu vào)</a:t>
            </a:r>
          </a:p>
          <a:p>
            <a:pPr algn="l">
              <a:buFont typeface="Arial" panose="020B0604020202020204" pitchFamily="34" charset="0"/>
              <a:buChar char="•"/>
            </a:pPr>
            <a:r>
              <a:rPr lang="vi-VN" b="0" i="0" dirty="0">
                <a:solidFill>
                  <a:srgbClr val="404040"/>
                </a:solidFill>
                <a:effectLst/>
                <a:latin typeface="DeepSeek-CJK-patch"/>
              </a:rPr>
              <a:t>Là truy vấn SQL ban đầu do người dùng hoặc ứng dụng gửi đến hệ thống</a:t>
            </a:r>
          </a:p>
          <a:p>
            <a:pPr algn="l">
              <a:buFont typeface="Arial" panose="020B0604020202020204" pitchFamily="34" charset="0"/>
              <a:buChar char="•"/>
            </a:pPr>
            <a:r>
              <a:rPr lang="vi-VN" b="0" i="0" dirty="0">
                <a:solidFill>
                  <a:srgbClr val="404040"/>
                </a:solidFill>
                <a:effectLst/>
                <a:latin typeface="DeepSeek-CJK-patch"/>
              </a:rPr>
              <a:t>Ví dụ: SELECT * FROM Employees WHERE salary &gt; 50000</a:t>
            </a:r>
          </a:p>
          <a:p>
            <a:pPr algn="l"/>
            <a:r>
              <a:rPr lang="vi-VN" b="0" i="0" dirty="0">
                <a:solidFill>
                  <a:srgbClr val="404040"/>
                </a:solidFill>
                <a:effectLst/>
                <a:latin typeface="DeepSeek-CJK-patch"/>
              </a:rPr>
              <a:t>b. Search Space Generation (Tạo không gian tìm kiếm)</a:t>
            </a:r>
          </a:p>
          <a:p>
            <a:pPr algn="l">
              <a:buFont typeface="Arial" panose="020B0604020202020204" pitchFamily="34" charset="0"/>
              <a:buChar char="•"/>
            </a:pPr>
            <a:r>
              <a:rPr lang="vi-VN" b="0" i="0" dirty="0">
                <a:solidFill>
                  <a:srgbClr val="404040"/>
                </a:solidFill>
                <a:effectLst/>
                <a:latin typeface="DeepSeek-CJK-patch"/>
              </a:rPr>
              <a:t>Hệ thống sinh ra tất cả các cách khác nhau để thực thi truy vấn</a:t>
            </a:r>
          </a:p>
          <a:p>
            <a:pPr algn="l">
              <a:buFont typeface="Arial" panose="020B0604020202020204" pitchFamily="34" charset="0"/>
              <a:buChar char="•"/>
            </a:pPr>
            <a:r>
              <a:rPr lang="vi-VN" b="0" i="0" dirty="0">
                <a:solidFill>
                  <a:srgbClr val="404040"/>
                </a:solidFill>
                <a:effectLst/>
                <a:latin typeface="DeepSeek-CJK-patch"/>
              </a:rPr>
              <a:t>Mỗi cách thực thi được gọi là một QEP (Query Execution Plan)</a:t>
            </a:r>
          </a:p>
          <a:p>
            <a:pPr algn="l">
              <a:buFont typeface="Arial" panose="020B0604020202020204" pitchFamily="34" charset="0"/>
              <a:buChar char="•"/>
            </a:pPr>
            <a:r>
              <a:rPr lang="vi-VN" b="0" i="0" dirty="0">
                <a:solidFill>
                  <a:srgbClr val="404040"/>
                </a:solidFill>
                <a:effectLst/>
                <a:latin typeface="DeepSeek-CJK-patch"/>
              </a:rPr>
              <a:t>Tạo ra nhiều biến thể thông qua:</a:t>
            </a:r>
          </a:p>
          <a:p>
            <a:pPr marL="742950" lvl="1" indent="-285750" algn="l">
              <a:buFont typeface="Arial" panose="020B0604020202020204" pitchFamily="34" charset="0"/>
              <a:buChar char="•"/>
            </a:pPr>
            <a:r>
              <a:rPr lang="vi-VN" b="0" i="0" dirty="0">
                <a:solidFill>
                  <a:srgbClr val="404040"/>
                </a:solidFill>
                <a:effectLst/>
                <a:latin typeface="DeepSeek-CJK-patch"/>
              </a:rPr>
              <a:t>Thay đổi thứ tự các phép toán</a:t>
            </a:r>
          </a:p>
          <a:p>
            <a:pPr marL="742950" lvl="1" indent="-285750" algn="l">
              <a:buFont typeface="Arial" panose="020B0604020202020204" pitchFamily="34" charset="0"/>
              <a:buChar char="•"/>
            </a:pPr>
            <a:r>
              <a:rPr lang="vi-VN" b="0" i="0" dirty="0">
                <a:solidFill>
                  <a:srgbClr val="404040"/>
                </a:solidFill>
                <a:effectLst/>
                <a:latin typeface="DeepSeek-CJK-patch"/>
              </a:rPr>
              <a:t>Áp dụng các phép biến đổi đại số quan hệ</a:t>
            </a:r>
          </a:p>
          <a:p>
            <a:pPr marL="742950" lvl="1" indent="-285750" algn="l">
              <a:buFont typeface="Arial" panose="020B0604020202020204" pitchFamily="34" charset="0"/>
              <a:buChar char="•"/>
            </a:pPr>
            <a:r>
              <a:rPr lang="vi-VN" b="0" i="0" dirty="0">
                <a:solidFill>
                  <a:srgbClr val="404040"/>
                </a:solidFill>
                <a:effectLst/>
                <a:latin typeface="DeepSeek-CJK-patch"/>
              </a:rPr>
              <a:t>Sử dụng các chỉ mục khác nhau</a:t>
            </a:r>
          </a:p>
          <a:p>
            <a:pPr algn="l"/>
            <a:r>
              <a:rPr lang="vi-VN" b="0" i="0" dirty="0">
                <a:solidFill>
                  <a:srgbClr val="404040"/>
                </a:solidFill>
                <a:effectLst/>
                <a:latin typeface="DeepSeek-CJK-patch"/>
              </a:rPr>
              <a:t>c. Transformation Rules (Quy tắc biến đổi)</a:t>
            </a:r>
          </a:p>
          <a:p>
            <a:pPr algn="l">
              <a:buFont typeface="Arial" panose="020B0604020202020204" pitchFamily="34" charset="0"/>
              <a:buChar char="•"/>
            </a:pPr>
            <a:r>
              <a:rPr lang="vi-VN" b="0" i="0" dirty="0">
                <a:solidFill>
                  <a:srgbClr val="404040"/>
                </a:solidFill>
                <a:effectLst/>
                <a:latin typeface="DeepSeek-CJK-patch"/>
              </a:rPr>
              <a:t>Các quy tắc để biến đổi truy vấn thành các dạng tương đương</a:t>
            </a:r>
          </a:p>
          <a:p>
            <a:pPr algn="l">
              <a:buFont typeface="Arial" panose="020B0604020202020204" pitchFamily="34" charset="0"/>
              <a:buChar char="•"/>
            </a:pPr>
            <a:r>
              <a:rPr lang="vi-VN" b="0" i="0" dirty="0">
                <a:solidFill>
                  <a:srgbClr val="404040"/>
                </a:solidFill>
                <a:effectLst/>
                <a:latin typeface="DeepSeek-CJK-patch"/>
              </a:rPr>
              <a:t>Ví dụ:</a:t>
            </a:r>
          </a:p>
          <a:p>
            <a:pPr marL="742950" lvl="1" indent="-285750" algn="l">
              <a:buFont typeface="Arial" panose="020B0604020202020204" pitchFamily="34" charset="0"/>
              <a:buChar char="•"/>
            </a:pPr>
            <a:r>
              <a:rPr lang="el-GR" b="0" i="0" dirty="0">
                <a:solidFill>
                  <a:srgbClr val="404040"/>
                </a:solidFill>
                <a:effectLst/>
                <a:latin typeface="DeepSeek-CJK-patch"/>
              </a:rPr>
              <a:t>σ</a:t>
            </a:r>
            <a:r>
              <a:rPr lang="vi-VN" b="0" i="0" dirty="0">
                <a:solidFill>
                  <a:srgbClr val="404040"/>
                </a:solidFill>
                <a:effectLst/>
                <a:latin typeface="DeepSeek-CJK-patch"/>
              </a:rPr>
              <a:t>A∧B(R) ≡ </a:t>
            </a:r>
            <a:r>
              <a:rPr lang="el-GR" b="0" i="0" dirty="0">
                <a:solidFill>
                  <a:srgbClr val="404040"/>
                </a:solidFill>
                <a:effectLst/>
                <a:latin typeface="DeepSeek-CJK-patch"/>
              </a:rPr>
              <a:t>σ</a:t>
            </a:r>
            <a:r>
              <a:rPr lang="vi-VN" b="0" i="0" dirty="0">
                <a:solidFill>
                  <a:srgbClr val="404040"/>
                </a:solidFill>
                <a:effectLst/>
                <a:latin typeface="DeepSeek-CJK-patch"/>
              </a:rPr>
              <a:t>A(</a:t>
            </a:r>
            <a:r>
              <a:rPr lang="el-GR" b="0" i="0" dirty="0">
                <a:solidFill>
                  <a:srgbClr val="404040"/>
                </a:solidFill>
                <a:effectLst/>
                <a:latin typeface="DeepSeek-CJK-patch"/>
              </a:rPr>
              <a:t>σ</a:t>
            </a:r>
            <a:r>
              <a:rPr lang="vi-VN" b="0" i="0" dirty="0">
                <a:solidFill>
                  <a:srgbClr val="404040"/>
                </a:solidFill>
                <a:effectLst/>
                <a:latin typeface="DeepSeek-CJK-patch"/>
              </a:rPr>
              <a:t>B(R)) (phép chọn kết hợp)</a:t>
            </a:r>
          </a:p>
          <a:p>
            <a:pPr marL="742950" lvl="1" indent="-285750" algn="l">
              <a:buFont typeface="Arial" panose="020B0604020202020204" pitchFamily="34" charset="0"/>
              <a:buChar char="•"/>
            </a:pPr>
            <a:r>
              <a:rPr lang="vi-VN" b="0" i="0" dirty="0">
                <a:solidFill>
                  <a:srgbClr val="404040"/>
                </a:solidFill>
                <a:effectLst/>
                <a:latin typeface="DeepSeek-CJK-patch"/>
              </a:rPr>
              <a:t>R ⋈ S ≡ S ⋈ R (tính giao hoán của phép kết nối)</a:t>
            </a:r>
          </a:p>
          <a:p>
            <a:pPr marL="742950" lvl="1" indent="-285750" algn="l">
              <a:buFont typeface="Arial" panose="020B0604020202020204" pitchFamily="34" charset="0"/>
              <a:buChar char="•"/>
            </a:pPr>
            <a:r>
              <a:rPr lang="vi-VN" b="0" i="0" dirty="0">
                <a:solidFill>
                  <a:srgbClr val="404040"/>
                </a:solidFill>
                <a:effectLst/>
                <a:latin typeface="DeepSeek-CJK-patch"/>
              </a:rPr>
              <a:t>Đẩy phép chọn xuống sâu hơn trong cây thực thi</a:t>
            </a:r>
          </a:p>
          <a:p>
            <a:pPr algn="l"/>
            <a:r>
              <a:rPr lang="vi-VN" b="0" i="0" dirty="0">
                <a:solidFill>
                  <a:srgbClr val="404040"/>
                </a:solidFill>
                <a:effectLst/>
                <a:latin typeface="DeepSeek-CJK-patch"/>
              </a:rPr>
              <a:t>d. Equivalent QEP (Các kế hoạch thực thi tương đương)</a:t>
            </a:r>
          </a:p>
          <a:p>
            <a:pPr algn="l">
              <a:buFont typeface="Arial" panose="020B0604020202020204" pitchFamily="34" charset="0"/>
              <a:buChar char="•"/>
            </a:pPr>
            <a:r>
              <a:rPr lang="vi-VN" b="0" i="0" dirty="0">
                <a:solidFill>
                  <a:srgbClr val="404040"/>
                </a:solidFill>
                <a:effectLst/>
                <a:latin typeface="DeepSeek-CJK-patch"/>
              </a:rPr>
              <a:t>Các phiên bản khác nhau của kế hoạch thực thi nhưng cho cùng kết quả</a:t>
            </a:r>
          </a:p>
          <a:p>
            <a:pPr algn="l">
              <a:buFont typeface="Arial" panose="020B0604020202020204" pitchFamily="34" charset="0"/>
              <a:buChar char="•"/>
            </a:pPr>
            <a:r>
              <a:rPr lang="vi-VN" b="0" i="0" dirty="0">
                <a:solidFill>
                  <a:srgbClr val="404040"/>
                </a:solidFill>
                <a:effectLst/>
                <a:latin typeface="DeepSeek-CJK-patch"/>
              </a:rPr>
              <a:t>Mỗi QEP có cấu trúc cây thực thi riêng:</a:t>
            </a:r>
          </a:p>
          <a:p>
            <a:pPr marL="742950" lvl="1" indent="-285750" algn="l">
              <a:buFont typeface="Arial" panose="020B0604020202020204" pitchFamily="34" charset="0"/>
              <a:buChar char="•"/>
            </a:pPr>
            <a:r>
              <a:rPr lang="vi-VN" b="0" i="0" dirty="0">
                <a:solidFill>
                  <a:srgbClr val="404040"/>
                </a:solidFill>
                <a:effectLst/>
                <a:latin typeface="DeepSeek-CJK-patch"/>
              </a:rPr>
              <a:t>Các nút lá là các quan hệ cơ sở</a:t>
            </a:r>
          </a:p>
          <a:p>
            <a:pPr marL="742950" lvl="1" indent="-285750" algn="l">
              <a:buFont typeface="Arial" panose="020B0604020202020204" pitchFamily="34" charset="0"/>
              <a:buChar char="•"/>
            </a:pPr>
            <a:r>
              <a:rPr lang="vi-VN" b="0" i="0" dirty="0">
                <a:solidFill>
                  <a:srgbClr val="404040"/>
                </a:solidFill>
                <a:effectLst/>
                <a:latin typeface="DeepSeek-CJK-patch"/>
              </a:rPr>
              <a:t>Các nút trong là các phép toán (select, project, join,...)</a:t>
            </a:r>
          </a:p>
          <a:p>
            <a:pPr algn="l"/>
            <a:r>
              <a:rPr lang="vi-VN" b="0" i="0" dirty="0">
                <a:solidFill>
                  <a:srgbClr val="404040"/>
                </a:solidFill>
                <a:effectLst/>
                <a:latin typeface="DeepSeek-CJK-patch"/>
              </a:rPr>
              <a:t>e. Search Strategy (Chiến lược tìm kiếm)</a:t>
            </a:r>
          </a:p>
          <a:p>
            <a:pPr algn="l">
              <a:buFont typeface="Arial" panose="020B0604020202020204" pitchFamily="34" charset="0"/>
              <a:buChar char="•"/>
            </a:pPr>
            <a:r>
              <a:rPr lang="vi-VN" b="0" i="0" dirty="0">
                <a:solidFill>
                  <a:srgbClr val="404040"/>
                </a:solidFill>
                <a:effectLst/>
                <a:latin typeface="DeepSeek-CJK-patch"/>
              </a:rPr>
              <a:t>Cách hệ thống duyệt qua không gian tìm kiếm:</a:t>
            </a:r>
          </a:p>
          <a:p>
            <a:pPr marL="742950" lvl="1" indent="-285750" algn="l">
              <a:buFont typeface="Arial" panose="020B0604020202020204" pitchFamily="34" charset="0"/>
              <a:buChar char="•"/>
            </a:pPr>
            <a:r>
              <a:rPr lang="vi-VN" b="1" i="0" dirty="0">
                <a:solidFill>
                  <a:srgbClr val="404040"/>
                </a:solidFill>
                <a:effectLst/>
                <a:latin typeface="DeepSeek-CJK-patch"/>
              </a:rPr>
              <a:t>Tìm kiếm vét cạn</a:t>
            </a:r>
            <a:r>
              <a:rPr lang="vi-VN" b="0" i="0" dirty="0">
                <a:solidFill>
                  <a:srgbClr val="404040"/>
                </a:solidFill>
                <a:effectLst/>
                <a:latin typeface="DeepSeek-CJK-patch"/>
              </a:rPr>
              <a:t>: Khả thi với truy vấn đơn giản</a:t>
            </a:r>
          </a:p>
          <a:p>
            <a:pPr marL="742950" lvl="1" indent="-285750" algn="l">
              <a:buFont typeface="Arial" panose="020B0604020202020204" pitchFamily="34" charset="0"/>
              <a:buChar char="•"/>
            </a:pPr>
            <a:r>
              <a:rPr lang="vi-VN" b="1" i="0" dirty="0">
                <a:solidFill>
                  <a:srgbClr val="404040"/>
                </a:solidFill>
                <a:effectLst/>
                <a:latin typeface="DeepSeek-CJK-patch"/>
              </a:rPr>
              <a:t>Tìm kiếm heuristic</a:t>
            </a:r>
            <a:r>
              <a:rPr lang="vi-VN" b="0" i="0" dirty="0">
                <a:solidFill>
                  <a:srgbClr val="404040"/>
                </a:solidFill>
                <a:effectLst/>
                <a:latin typeface="DeepSeek-CJK-patch"/>
              </a:rPr>
              <a:t>: Sử dụng các quy tắc kinh nghiệm</a:t>
            </a:r>
          </a:p>
          <a:p>
            <a:pPr marL="742950" lvl="1" indent="-285750" algn="l">
              <a:buFont typeface="Arial" panose="020B0604020202020204" pitchFamily="34" charset="0"/>
              <a:buChar char="•"/>
            </a:pPr>
            <a:r>
              <a:rPr lang="vi-VN" b="1" i="0" dirty="0">
                <a:solidFill>
                  <a:srgbClr val="404040"/>
                </a:solidFill>
                <a:effectLst/>
                <a:latin typeface="DeepSeek-CJK-patch"/>
              </a:rPr>
              <a:t>Tìm kiếm ngẫu nhiên</a:t>
            </a:r>
            <a:r>
              <a:rPr lang="vi-VN" b="0" i="0" dirty="0">
                <a:solidFill>
                  <a:srgbClr val="404040"/>
                </a:solidFill>
                <a:effectLst/>
                <a:latin typeface="DeepSeek-CJK-patch"/>
              </a:rPr>
              <a:t>: Với truy vấn phức tạp</a:t>
            </a:r>
          </a:p>
          <a:p>
            <a:pPr marL="742950" lvl="1" indent="-285750" algn="l">
              <a:buFont typeface="Arial" panose="020B0604020202020204" pitchFamily="34" charset="0"/>
              <a:buChar char="•"/>
            </a:pPr>
            <a:r>
              <a:rPr lang="vi-VN" b="1" i="0" dirty="0">
                <a:solidFill>
                  <a:srgbClr val="404040"/>
                </a:solidFill>
                <a:effectLst/>
                <a:latin typeface="DeepSeek-CJK-patch"/>
              </a:rPr>
              <a:t>Tối ưu hóa theo chi phí</a:t>
            </a:r>
            <a:r>
              <a:rPr lang="vi-VN" b="0" i="0" dirty="0">
                <a:solidFill>
                  <a:srgbClr val="404040"/>
                </a:solidFill>
                <a:effectLst/>
                <a:latin typeface="DeepSeek-CJK-patch"/>
              </a:rPr>
              <a:t>: Phổ biến nhất hiện nay</a:t>
            </a:r>
          </a:p>
          <a:p>
            <a:pPr algn="l"/>
            <a:r>
              <a:rPr lang="vi-VN" b="0" i="0" dirty="0">
                <a:solidFill>
                  <a:srgbClr val="404040"/>
                </a:solidFill>
                <a:effectLst/>
                <a:latin typeface="DeepSeek-CJK-patch"/>
              </a:rPr>
              <a:t>f. Cost Model (Mô hình chi phí)</a:t>
            </a:r>
          </a:p>
          <a:p>
            <a:pPr algn="l">
              <a:buFont typeface="Arial" panose="020B0604020202020204" pitchFamily="34" charset="0"/>
              <a:buChar char="•"/>
            </a:pPr>
            <a:r>
              <a:rPr lang="vi-VN" b="0" i="0" dirty="0">
                <a:solidFill>
                  <a:srgbClr val="404040"/>
                </a:solidFill>
                <a:effectLst/>
                <a:latin typeface="DeepSeek-CJK-patch"/>
              </a:rPr>
              <a:t>Ước lượng chi phí cho từng QEP dựa trên:</a:t>
            </a:r>
          </a:p>
          <a:p>
            <a:pPr marL="742950" lvl="1" indent="-285750" algn="l">
              <a:buFont typeface="Arial" panose="020B0604020202020204" pitchFamily="34" charset="0"/>
              <a:buChar char="•"/>
            </a:pPr>
            <a:r>
              <a:rPr lang="vi-VN" b="0" i="0" dirty="0">
                <a:solidFill>
                  <a:srgbClr val="404040"/>
                </a:solidFill>
                <a:effectLst/>
                <a:latin typeface="DeepSeek-CJK-patch"/>
              </a:rPr>
              <a:t>Kích thước dữ liệu</a:t>
            </a:r>
          </a:p>
          <a:p>
            <a:pPr marL="742950" lvl="1" indent="-285750" algn="l">
              <a:buFont typeface="Arial" panose="020B0604020202020204" pitchFamily="34" charset="0"/>
              <a:buChar char="•"/>
            </a:pPr>
            <a:r>
              <a:rPr lang="vi-VN" b="0" i="0" dirty="0">
                <a:solidFill>
                  <a:srgbClr val="404040"/>
                </a:solidFill>
                <a:effectLst/>
                <a:latin typeface="DeepSeek-CJK-patch"/>
              </a:rPr>
              <a:t>Phương pháp truy cập (scan toàn bộ, sử dụng index)</a:t>
            </a:r>
          </a:p>
          <a:p>
            <a:pPr marL="742950" lvl="1" indent="-285750" algn="l">
              <a:buFont typeface="Arial" panose="020B0604020202020204" pitchFamily="34" charset="0"/>
              <a:buChar char="•"/>
            </a:pPr>
            <a:r>
              <a:rPr lang="vi-VN" b="0" i="0" dirty="0">
                <a:solidFill>
                  <a:srgbClr val="404040"/>
                </a:solidFill>
                <a:effectLst/>
                <a:latin typeface="DeepSeek-CJK-patch"/>
              </a:rPr>
              <a:t>Chi phí CPU, I/O, bộ nhớ</a:t>
            </a:r>
          </a:p>
          <a:p>
            <a:pPr marL="742950" lvl="1" indent="-285750" algn="l">
              <a:buFont typeface="Arial" panose="020B0604020202020204" pitchFamily="34" charset="0"/>
              <a:buChar char="•"/>
            </a:pPr>
            <a:r>
              <a:rPr lang="vi-VN" b="0" i="0" dirty="0">
                <a:solidFill>
                  <a:srgbClr val="404040"/>
                </a:solidFill>
                <a:effectLst/>
                <a:latin typeface="DeepSeek-CJK-patch"/>
              </a:rPr>
              <a:t>Trong môi trường phân tán: thêm chi phí truyền thông</a:t>
            </a:r>
          </a:p>
          <a:p>
            <a:pPr algn="l"/>
            <a:r>
              <a:rPr lang="vi-VN" b="0" i="0" dirty="0">
                <a:solidFill>
                  <a:srgbClr val="404040"/>
                </a:solidFill>
                <a:effectLst/>
                <a:latin typeface="DeepSeek-CJK-patch"/>
              </a:rPr>
              <a:t>g. Best QEP (Kế hoạch thực thi tốt nhất)</a:t>
            </a:r>
          </a:p>
          <a:p>
            <a:pPr algn="l">
              <a:buFont typeface="Arial" panose="020B0604020202020204" pitchFamily="34" charset="0"/>
              <a:buChar char="•"/>
            </a:pPr>
            <a:r>
              <a:rPr lang="vi-VN" b="0" i="0" dirty="0">
                <a:solidFill>
                  <a:srgbClr val="404040"/>
                </a:solidFill>
                <a:effectLst/>
                <a:latin typeface="DeepSeek-CJK-patch"/>
              </a:rPr>
              <a:t>QEP được chọn sau quá trình tối ưu hóa</a:t>
            </a:r>
          </a:p>
          <a:p>
            <a:pPr algn="l">
              <a:buFont typeface="Arial" panose="020B0604020202020204" pitchFamily="34" charset="0"/>
              <a:buChar char="•"/>
            </a:pPr>
            <a:r>
              <a:rPr lang="vi-VN" b="0" i="0" dirty="0">
                <a:solidFill>
                  <a:srgbClr val="404040"/>
                </a:solidFill>
                <a:effectLst/>
                <a:latin typeface="DeepSeek-CJK-patch"/>
              </a:rPr>
              <a:t>Thường là QEP có chi phí ước lượng thấp nhất</a:t>
            </a:r>
          </a:p>
          <a:p>
            <a:pPr algn="l">
              <a:buFont typeface="Arial" panose="020B0604020202020204" pitchFamily="34" charset="0"/>
              <a:buChar char="•"/>
            </a:pPr>
            <a:r>
              <a:rPr lang="vi-VN" b="0" i="0" dirty="0">
                <a:solidFill>
                  <a:srgbClr val="404040"/>
                </a:solidFill>
                <a:effectLst/>
                <a:latin typeface="DeepSeek-CJK-patch"/>
              </a:rPr>
              <a:t>Được chuyển thành mã thực thi (execution code)</a:t>
            </a:r>
          </a:p>
          <a:p>
            <a:pPr algn="l"/>
            <a:r>
              <a:rPr lang="vi-VN" b="0" i="0" dirty="0">
                <a:solidFill>
                  <a:srgbClr val="404040"/>
                </a:solidFill>
                <a:effectLst/>
                <a:latin typeface="DeepSeek-CJK-patch"/>
              </a:rPr>
              <a:t>2. Luồng xử lý</a:t>
            </a:r>
          </a:p>
          <a:p>
            <a:pPr algn="l">
              <a:buFont typeface="+mj-lt"/>
              <a:buAutoNum type="arabicPeriod"/>
            </a:pPr>
            <a:r>
              <a:rPr lang="vi-VN" b="0" i="0" dirty="0">
                <a:solidFill>
                  <a:srgbClr val="404040"/>
                </a:solidFill>
                <a:effectLst/>
                <a:latin typeface="DeepSeek-CJK-patch"/>
              </a:rPr>
              <a:t>Hệ thống nhận </a:t>
            </a:r>
            <a:r>
              <a:rPr lang="vi-VN" b="1" i="0" dirty="0">
                <a:solidFill>
                  <a:srgbClr val="404040"/>
                </a:solidFill>
                <a:effectLst/>
                <a:latin typeface="DeepSeek-CJK-patch"/>
              </a:rPr>
              <a:t>Input Query</a:t>
            </a:r>
            <a:endParaRPr lang="vi-VN" b="0" i="0" dirty="0">
              <a:solidFill>
                <a:srgbClr val="404040"/>
              </a:solidFill>
              <a:effectLst/>
              <a:latin typeface="DeepSeek-CJK-patch"/>
            </a:endParaRPr>
          </a:p>
          <a:p>
            <a:pPr algn="l">
              <a:buFont typeface="+mj-lt"/>
              <a:buAutoNum type="arabicPeriod"/>
            </a:pPr>
            <a:r>
              <a:rPr lang="vi-VN" b="1" i="0" dirty="0">
                <a:solidFill>
                  <a:srgbClr val="404040"/>
                </a:solidFill>
                <a:effectLst/>
                <a:latin typeface="DeepSeek-CJK-patch"/>
              </a:rPr>
              <a:t>Search Space Generation</a:t>
            </a:r>
            <a:r>
              <a:rPr lang="vi-VN" b="0" i="0" dirty="0">
                <a:solidFill>
                  <a:srgbClr val="404040"/>
                </a:solidFill>
                <a:effectLst/>
                <a:latin typeface="DeepSeek-CJK-patch"/>
              </a:rPr>
              <a:t> tạo ra nhiều cách thực thi khác nhau</a:t>
            </a:r>
          </a:p>
          <a:p>
            <a:pPr algn="l">
              <a:buFont typeface="+mj-lt"/>
              <a:buAutoNum type="arabicPeriod"/>
            </a:pPr>
            <a:r>
              <a:rPr lang="vi-VN" b="0" i="0" dirty="0">
                <a:solidFill>
                  <a:srgbClr val="404040"/>
                </a:solidFill>
                <a:effectLst/>
                <a:latin typeface="DeepSeek-CJK-patch"/>
              </a:rPr>
              <a:t>Áp dụng </a:t>
            </a:r>
            <a:r>
              <a:rPr lang="vi-VN" b="1" i="0" dirty="0">
                <a:solidFill>
                  <a:srgbClr val="404040"/>
                </a:solidFill>
                <a:effectLst/>
                <a:latin typeface="DeepSeek-CJK-patch"/>
              </a:rPr>
              <a:t>Transformation Rules</a:t>
            </a:r>
            <a:r>
              <a:rPr lang="vi-VN" b="0" i="0" dirty="0">
                <a:solidFill>
                  <a:srgbClr val="404040"/>
                </a:solidFill>
                <a:effectLst/>
                <a:latin typeface="DeepSeek-CJK-patch"/>
              </a:rPr>
              <a:t> để tạo ra các </a:t>
            </a:r>
            <a:r>
              <a:rPr lang="vi-VN" b="1" i="0" dirty="0">
                <a:solidFill>
                  <a:srgbClr val="404040"/>
                </a:solidFill>
                <a:effectLst/>
                <a:latin typeface="DeepSeek-CJK-patch"/>
              </a:rPr>
              <a:t>Equivalent QEP</a:t>
            </a:r>
            <a:endParaRPr lang="vi-VN" b="0" i="0" dirty="0">
              <a:solidFill>
                <a:srgbClr val="404040"/>
              </a:solidFill>
              <a:effectLst/>
              <a:latin typeface="DeepSeek-CJK-patch"/>
            </a:endParaRPr>
          </a:p>
          <a:p>
            <a:pPr algn="l">
              <a:buFont typeface="+mj-lt"/>
              <a:buAutoNum type="arabicPeriod"/>
            </a:pPr>
            <a:r>
              <a:rPr lang="vi-VN" b="0" i="0" dirty="0">
                <a:solidFill>
                  <a:srgbClr val="404040"/>
                </a:solidFill>
                <a:effectLst/>
                <a:latin typeface="DeepSeek-CJK-patch"/>
              </a:rPr>
              <a:t>Dùng </a:t>
            </a:r>
            <a:r>
              <a:rPr lang="vi-VN" b="1" i="0" dirty="0">
                <a:solidFill>
                  <a:srgbClr val="404040"/>
                </a:solidFill>
                <a:effectLst/>
                <a:latin typeface="DeepSeek-CJK-patch"/>
              </a:rPr>
              <a:t>Search Strategy</a:t>
            </a:r>
            <a:r>
              <a:rPr lang="vi-VN" b="0" i="0" dirty="0">
                <a:solidFill>
                  <a:srgbClr val="404040"/>
                </a:solidFill>
                <a:effectLst/>
                <a:latin typeface="DeepSeek-CJK-patch"/>
              </a:rPr>
              <a:t> để duyệt qua các QEP</a:t>
            </a:r>
          </a:p>
          <a:p>
            <a:pPr algn="l">
              <a:buFont typeface="+mj-lt"/>
              <a:buAutoNum type="arabicPeriod"/>
            </a:pPr>
            <a:r>
              <a:rPr lang="vi-VN" b="0" i="0" dirty="0">
                <a:solidFill>
                  <a:srgbClr val="404040"/>
                </a:solidFill>
                <a:effectLst/>
                <a:latin typeface="DeepSeek-CJK-patch"/>
              </a:rPr>
              <a:t>Với mỗi QEP, tính toán chi phí bằng </a:t>
            </a:r>
            <a:r>
              <a:rPr lang="vi-VN" b="1" i="0" dirty="0">
                <a:solidFill>
                  <a:srgbClr val="404040"/>
                </a:solidFill>
                <a:effectLst/>
                <a:latin typeface="DeepSeek-CJK-patch"/>
              </a:rPr>
              <a:t>Cost Model</a:t>
            </a:r>
            <a:endParaRPr lang="vi-VN" b="0" i="0" dirty="0">
              <a:solidFill>
                <a:srgbClr val="404040"/>
              </a:solidFill>
              <a:effectLst/>
              <a:latin typeface="DeepSeek-CJK-patch"/>
            </a:endParaRPr>
          </a:p>
          <a:p>
            <a:pPr algn="l">
              <a:buFont typeface="+mj-lt"/>
              <a:buAutoNum type="arabicPeriod"/>
            </a:pPr>
            <a:r>
              <a:rPr lang="vi-VN" b="0" i="0" dirty="0">
                <a:solidFill>
                  <a:srgbClr val="404040"/>
                </a:solidFill>
                <a:effectLst/>
                <a:latin typeface="DeepSeek-CJK-patch"/>
              </a:rPr>
              <a:t>Chọn ra </a:t>
            </a:r>
            <a:r>
              <a:rPr lang="vi-VN" b="1" i="0" dirty="0">
                <a:solidFill>
                  <a:srgbClr val="404040"/>
                </a:solidFill>
                <a:effectLst/>
                <a:latin typeface="DeepSeek-CJK-patch"/>
              </a:rPr>
              <a:t>Best QEP</a:t>
            </a:r>
            <a:r>
              <a:rPr lang="vi-VN" b="0" i="0" dirty="0">
                <a:solidFill>
                  <a:srgbClr val="404040"/>
                </a:solidFill>
                <a:effectLst/>
                <a:latin typeface="DeepSeek-CJK-patch"/>
              </a:rPr>
              <a:t> có chi phí thấp nhất</a:t>
            </a:r>
          </a:p>
          <a:p>
            <a:pPr algn="l"/>
            <a:r>
              <a:rPr lang="vi-VN" b="0" i="0" dirty="0">
                <a:solidFill>
                  <a:srgbClr val="404040"/>
                </a:solidFill>
                <a:effectLst/>
                <a:latin typeface="DeepSeek-CJK-patch"/>
              </a:rPr>
              <a:t>3. Ý nghĩa thực tiễn</a:t>
            </a:r>
          </a:p>
          <a:p>
            <a:pPr algn="l"/>
            <a:r>
              <a:rPr lang="vi-VN" b="0" i="0" dirty="0">
                <a:solidFill>
                  <a:srgbClr val="404040"/>
                </a:solidFill>
                <a:effectLst/>
                <a:latin typeface="DeepSeek-CJK-patch"/>
              </a:rPr>
              <a:t>Quá trình này giúp:</a:t>
            </a:r>
          </a:p>
          <a:p>
            <a:pPr algn="l">
              <a:buFont typeface="Arial" panose="020B0604020202020204" pitchFamily="34" charset="0"/>
              <a:buChar char="•"/>
            </a:pPr>
            <a:r>
              <a:rPr lang="vi-VN" b="0" i="0" dirty="0">
                <a:solidFill>
                  <a:srgbClr val="404040"/>
                </a:solidFill>
                <a:effectLst/>
                <a:latin typeface="DeepSeek-CJK-patch"/>
              </a:rPr>
              <a:t>Tăng hiệu suất truy vấn lên hàng chục đến hàng trăm lần</a:t>
            </a:r>
          </a:p>
          <a:p>
            <a:pPr algn="l">
              <a:buFont typeface="Arial" panose="020B0604020202020204" pitchFamily="34" charset="0"/>
              <a:buChar char="•"/>
            </a:pPr>
            <a:r>
              <a:rPr lang="vi-VN" b="0" i="0" dirty="0">
                <a:solidFill>
                  <a:srgbClr val="404040"/>
                </a:solidFill>
                <a:effectLst/>
                <a:latin typeface="DeepSeek-CJK-patch"/>
              </a:rPr>
              <a:t>Giảm tài nguyên hệ thống cần sử dụng</a:t>
            </a:r>
          </a:p>
          <a:p>
            <a:pPr algn="l">
              <a:buFont typeface="Arial" panose="020B0604020202020204" pitchFamily="34" charset="0"/>
              <a:buChar char="•"/>
            </a:pPr>
            <a:r>
              <a:rPr lang="vi-VN" b="0" i="0" dirty="0">
                <a:solidFill>
                  <a:srgbClr val="404040"/>
                </a:solidFill>
                <a:effectLst/>
                <a:latin typeface="DeepSeek-CJK-patch"/>
              </a:rPr>
              <a:t>Tự động hóa việc lựa chọn cách thực thi tốt nhất</a:t>
            </a:r>
          </a:p>
          <a:p>
            <a:pPr algn="l">
              <a:buFont typeface="Arial" panose="020B0604020202020204" pitchFamily="34" charset="0"/>
              <a:buChar char="•"/>
            </a:pPr>
            <a:r>
              <a:rPr lang="vi-VN" b="0" i="0" dirty="0">
                <a:solidFill>
                  <a:srgbClr val="404040"/>
                </a:solidFill>
                <a:effectLst/>
                <a:latin typeface="DeepSeek-CJK-patch"/>
              </a:rPr>
              <a:t>Đặc biệt quan trọng với các truy vấn phức tạp trong CSDL lớn</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33</a:t>
            </a:fld>
            <a:endParaRPr lang="en-US"/>
          </a:p>
        </p:txBody>
      </p:sp>
    </p:spTree>
    <p:extLst>
      <p:ext uri="{BB962C8B-B14F-4D97-AF65-F5344CB8AC3E}">
        <p14:creationId xmlns:p14="http://schemas.microsoft.com/office/powerpoint/2010/main" val="1632563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cap="flat"/>
        </p:spPr>
      </p:sp>
      <p:sp>
        <p:nvSpPr>
          <p:cNvPr id="2" name="Notes Placeholder 1">
            <a:extLst>
              <a:ext uri="{FF2B5EF4-FFF2-40B4-BE49-F238E27FC236}">
                <a16:creationId xmlns:a16="http://schemas.microsoft.com/office/drawing/2014/main" id="{FDFB87E4-1F88-D30B-A6FB-6723366754AB}"/>
              </a:ext>
            </a:extLst>
          </p:cNvPr>
          <p:cNvSpPr>
            <a:spLocks noGrp="1"/>
          </p:cNvSpPr>
          <p:nvPr>
            <p:ph type="body" idx="1"/>
          </p:nvPr>
        </p:nvSpPr>
        <p:spPr/>
        <p:txBody>
          <a:bodyPr/>
          <a:lstStyle/>
          <a:p>
            <a:pPr algn="l"/>
            <a:r>
              <a:rPr lang="vi-VN" b="1" i="0" dirty="0">
                <a:solidFill>
                  <a:srgbClr val="404040"/>
                </a:solidFill>
                <a:effectLst/>
                <a:latin typeface="DeepSeek-CJK-patch"/>
              </a:rPr>
              <a:t>"Components" </a:t>
            </a:r>
            <a:r>
              <a:rPr lang="en-US" b="1" i="0" dirty="0" err="1">
                <a:solidFill>
                  <a:srgbClr val="404040"/>
                </a:solidFill>
                <a:effectLst/>
                <a:latin typeface="DeepSeek-CJK-patch"/>
              </a:rPr>
              <a:t>trong</a:t>
            </a:r>
            <a:r>
              <a:rPr lang="vi-VN" b="1" i="0" dirty="0">
                <a:solidFill>
                  <a:srgbClr val="404040"/>
                </a:solidFill>
                <a:effectLst/>
                <a:latin typeface="DeepSeek-CJK-patch"/>
              </a:rPr>
              <a:t> Tối ưu hóa Truy vấn</a:t>
            </a:r>
          </a:p>
          <a:p>
            <a:pPr algn="l"/>
            <a:r>
              <a:rPr lang="vi-VN" b="0" i="0" dirty="0">
                <a:solidFill>
                  <a:srgbClr val="404040"/>
                </a:solidFill>
                <a:effectLst/>
                <a:latin typeface="DeepSeek-CJK-patch"/>
              </a:rPr>
              <a:t>Slide này trình bày ba thành phần cốt lõi trong quá trình tối ưu hóa truy vấn, đặc biệt trong bối cảnh hệ thống phân tán.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Search Space (Không gian tìm kiếm)</a:t>
            </a:r>
          </a:p>
          <a:p>
            <a:pPr algn="l"/>
            <a:r>
              <a:rPr lang="vi-VN" b="1" i="0" dirty="0">
                <a:solidFill>
                  <a:srgbClr val="404040"/>
                </a:solidFill>
                <a:effectLst/>
                <a:latin typeface="DeepSeek-CJK-patch"/>
              </a:rPr>
              <a:t>Khái niệm</a:t>
            </a:r>
            <a:r>
              <a:rPr lang="vi-VN" b="0" i="0" dirty="0">
                <a:solidFill>
                  <a:srgbClr val="404040"/>
                </a:solidFill>
                <a:effectLst/>
                <a:latin typeface="DeepSeek-CJK-patch"/>
              </a:rPr>
              <a:t>: Tập hợp tất cả các cách biểu diễn truy vấn tương đương về mặt logic nhưng khác nhau về hiệu suất thực thi.</a:t>
            </a:r>
          </a:p>
          <a:p>
            <a:pPr algn="l"/>
            <a:r>
              <a:rPr lang="vi-VN" b="1" i="0" dirty="0">
                <a:solidFill>
                  <a:srgbClr val="404040"/>
                </a:solidFill>
                <a:effectLst/>
                <a:latin typeface="DeepSeek-CJK-patch"/>
              </a:rPr>
              <a:t>Đặc điểm chính</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Được biểu diễn dưới dạng các </a:t>
            </a:r>
            <a:r>
              <a:rPr lang="vi-VN" b="1" i="0" dirty="0">
                <a:solidFill>
                  <a:srgbClr val="404040"/>
                </a:solidFill>
                <a:effectLst/>
                <a:latin typeface="DeepSeek-CJK-patch"/>
              </a:rPr>
              <a:t>cây truy vấn</a:t>
            </a:r>
            <a:r>
              <a:rPr lang="vi-VN" b="0" i="0" dirty="0">
                <a:solidFill>
                  <a:srgbClr val="404040"/>
                </a:solidFill>
                <a:effectLst/>
                <a:latin typeface="DeepSeek-CJK-patch"/>
              </a:rPr>
              <a:t> (query trees)</a:t>
            </a:r>
          </a:p>
          <a:p>
            <a:pPr algn="l">
              <a:buFont typeface="Arial" panose="020B0604020202020204" pitchFamily="34" charset="0"/>
              <a:buChar char="•"/>
            </a:pPr>
            <a:r>
              <a:rPr lang="vi-VN" b="0" i="0" dirty="0">
                <a:solidFill>
                  <a:srgbClr val="404040"/>
                </a:solidFill>
                <a:effectLst/>
                <a:latin typeface="DeepSeek-CJK-patch"/>
              </a:rPr>
              <a:t>Mỗi cây tương ứng với một cách sắp xếp thứ tự các phép toán đại số quan hệ</a:t>
            </a:r>
          </a:p>
          <a:p>
            <a:pPr algn="l">
              <a:buFont typeface="Arial" panose="020B0604020202020204" pitchFamily="34" charset="0"/>
              <a:buChar char="•"/>
            </a:pPr>
            <a:r>
              <a:rPr lang="vi-VN" b="0" i="0" dirty="0">
                <a:solidFill>
                  <a:srgbClr val="404040"/>
                </a:solidFill>
                <a:effectLst/>
                <a:latin typeface="DeepSeek-CJK-patch"/>
              </a:rPr>
              <a:t>Ví dụ về các biến đổi tạo ra không gian tìm kiếm:</a:t>
            </a:r>
          </a:p>
          <a:p>
            <a:pPr marL="742950" lvl="1" indent="-285750" algn="l">
              <a:buFont typeface="Arial" panose="020B0604020202020204" pitchFamily="34" charset="0"/>
              <a:buChar char="•"/>
            </a:pPr>
            <a:r>
              <a:rPr lang="vi-VN" b="0" i="0" dirty="0">
                <a:solidFill>
                  <a:srgbClr val="404040"/>
                </a:solidFill>
                <a:effectLst/>
                <a:latin typeface="DeepSeek-CJK-patch"/>
              </a:rPr>
              <a:t>Thay đổi thứ tự các phép join</a:t>
            </a:r>
          </a:p>
          <a:p>
            <a:pPr marL="742950" lvl="1" indent="-285750" algn="l">
              <a:buFont typeface="Arial" panose="020B0604020202020204" pitchFamily="34" charset="0"/>
              <a:buChar char="•"/>
            </a:pPr>
            <a:r>
              <a:rPr lang="vi-VN" b="0" i="0" dirty="0">
                <a:solidFill>
                  <a:srgbClr val="404040"/>
                </a:solidFill>
                <a:effectLst/>
                <a:latin typeface="DeepSeek-CJK-patch"/>
              </a:rPr>
              <a:t>Đẩy các phép chọn (selection) xuống sâu hơn trong cây</a:t>
            </a:r>
          </a:p>
          <a:p>
            <a:pPr marL="742950" lvl="1" indent="-285750" algn="l">
              <a:buFont typeface="Arial" panose="020B0604020202020204" pitchFamily="34" charset="0"/>
              <a:buChar char="•"/>
            </a:pPr>
            <a:r>
              <a:rPr lang="vi-VN" b="0" i="0" dirty="0">
                <a:solidFill>
                  <a:srgbClr val="404040"/>
                </a:solidFill>
                <a:effectLst/>
                <a:latin typeface="DeepSeek-CJK-patch"/>
              </a:rPr>
              <a:t>Kết hợp hoặc tách các phép toán</a:t>
            </a:r>
          </a:p>
          <a:p>
            <a:pPr algn="l"/>
            <a:r>
              <a:rPr lang="vi-VN" b="1" i="0" dirty="0">
                <a:solidFill>
                  <a:srgbClr val="404040"/>
                </a:solidFill>
                <a:effectLst/>
                <a:latin typeface="DeepSeek-CJK-patch"/>
              </a:rPr>
              <a:t>Ý nghĩa</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Không gian tìm kiếm càng lớn thì càng có nhiều lựa chọn tối ưu</a:t>
            </a:r>
          </a:p>
          <a:p>
            <a:pPr algn="l">
              <a:buFont typeface="Arial" panose="020B0604020202020204" pitchFamily="34" charset="0"/>
              <a:buChar char="•"/>
            </a:pPr>
            <a:r>
              <a:rPr lang="vi-VN" b="0" i="0" dirty="0">
                <a:solidFill>
                  <a:srgbClr val="404040"/>
                </a:solidFill>
                <a:effectLst/>
                <a:latin typeface="DeepSeek-CJK-patch"/>
              </a:rPr>
              <a:t>Nhưng cũng làm tăng chi phí tìm kiếm kế hoạch tối ưu</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2. Cost Model (Mô hình chi phí)</a:t>
            </a:r>
          </a:p>
          <a:p>
            <a:pPr algn="l"/>
            <a:r>
              <a:rPr lang="vi-VN" b="1" i="0" dirty="0">
                <a:solidFill>
                  <a:srgbClr val="404040"/>
                </a:solidFill>
                <a:effectLst/>
                <a:latin typeface="DeepSeek-CJK-patch"/>
              </a:rPr>
              <a:t>Mục đích</a:t>
            </a:r>
            <a:r>
              <a:rPr lang="vi-VN" b="0" i="0" dirty="0">
                <a:solidFill>
                  <a:srgbClr val="404040"/>
                </a:solidFill>
                <a:effectLst/>
                <a:latin typeface="DeepSeek-CJK-patch"/>
              </a:rPr>
              <a:t>: Đánh giá và so sánh hiệu quả của các kế hoạch thực thi khác nhau.</a:t>
            </a:r>
          </a:p>
          <a:p>
            <a:pPr algn="l"/>
            <a:r>
              <a:rPr lang="vi-VN" b="1" i="0" dirty="0">
                <a:solidFill>
                  <a:srgbClr val="404040"/>
                </a:solidFill>
                <a:effectLst/>
                <a:latin typeface="DeepSeek-CJK-patch"/>
              </a:rPr>
              <a:t>Các yếu tố chi phí</a:t>
            </a:r>
            <a:r>
              <a:rPr lang="vi-VN" b="0" i="0" dirty="0">
                <a:solidFill>
                  <a:srgbClr val="404040"/>
                </a:solidFill>
                <a:effectLst/>
                <a:latin typeface="DeepSeek-CJK-patch"/>
              </a:rPr>
              <a:t>:</a:t>
            </a: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I/O cost</a:t>
            </a:r>
            <a:r>
              <a:rPr lang="vi-VN" b="0" i="0" dirty="0">
                <a:solidFill>
                  <a:srgbClr val="404040"/>
                </a:solidFill>
                <a:effectLst/>
                <a:latin typeface="DeepSeek-CJK-patch"/>
              </a:rPr>
              <a:t>: Chi phí đọc/ghi dữ liệu từ đĩa</a:t>
            </a:r>
            <a:r>
              <a:rPr lang="en-US" b="0" i="0" dirty="0">
                <a:solidFill>
                  <a:srgbClr val="404040"/>
                </a:solidFill>
                <a:effectLst/>
                <a:latin typeface="DeepSeek-CJK-patch"/>
              </a:rPr>
              <a:t>. </a:t>
            </a:r>
            <a:r>
              <a:rPr lang="vi-VN" b="0" i="0" dirty="0">
                <a:solidFill>
                  <a:srgbClr val="404040"/>
                </a:solidFill>
                <a:effectLst/>
                <a:latin typeface="DeepSeek-CJK-patch"/>
              </a:rPr>
              <a:t>Phụ thuộc vào phương pháp truy cập (full scan, index,...)</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CPU cost</a:t>
            </a:r>
            <a:r>
              <a:rPr lang="vi-VN" b="0" i="0" dirty="0">
                <a:solidFill>
                  <a:srgbClr val="404040"/>
                </a:solidFill>
                <a:effectLst/>
                <a:latin typeface="DeepSeek-CJK-patch"/>
              </a:rPr>
              <a:t>: Chi phí xử lý dữ liệu</a:t>
            </a:r>
            <a:r>
              <a:rPr lang="en-US" b="0" i="0" dirty="0">
                <a:solidFill>
                  <a:srgbClr val="404040"/>
                </a:solidFill>
                <a:effectLst/>
                <a:latin typeface="DeepSeek-CJK-patch"/>
              </a:rPr>
              <a:t>. </a:t>
            </a:r>
            <a:r>
              <a:rPr lang="vi-VN" b="0" i="0" dirty="0">
                <a:solidFill>
                  <a:srgbClr val="404040"/>
                </a:solidFill>
                <a:effectLst/>
                <a:latin typeface="DeepSeek-CJK-patch"/>
              </a:rPr>
              <a:t>Bao gồm các phép so sánh, sắp xếp, tính toán</a:t>
            </a:r>
          </a:p>
          <a:p>
            <a:pPr algn="l">
              <a:buFont typeface="+mj-lt"/>
              <a:buNone/>
            </a:pPr>
            <a:r>
              <a:rPr lang="en-US" b="1" i="0" dirty="0">
                <a:solidFill>
                  <a:srgbClr val="404040"/>
                </a:solidFill>
                <a:effectLst/>
                <a:latin typeface="DeepSeek-CJK-patch"/>
              </a:rPr>
              <a:t>c. </a:t>
            </a:r>
            <a:r>
              <a:rPr lang="vi-VN" b="1" i="0" dirty="0">
                <a:solidFill>
                  <a:srgbClr val="404040"/>
                </a:solidFill>
                <a:effectLst/>
                <a:latin typeface="DeepSeek-CJK-patch"/>
              </a:rPr>
              <a:t>Communication cost</a:t>
            </a:r>
            <a:r>
              <a:rPr lang="vi-VN" b="0" i="0" dirty="0">
                <a:solidFill>
                  <a:srgbClr val="404040"/>
                </a:solidFill>
                <a:effectLst/>
                <a:latin typeface="DeepSeek-CJK-patch"/>
              </a:rPr>
              <a:t>: Chi phí truyền dữ liệu trong mạng (với hệ phân tán)</a:t>
            </a:r>
            <a:r>
              <a:rPr lang="en-US" b="0" i="0" dirty="0">
                <a:solidFill>
                  <a:srgbClr val="404040"/>
                </a:solidFill>
                <a:effectLst/>
                <a:latin typeface="DeepSeek-CJK-patch"/>
              </a:rPr>
              <a:t>. Đ</a:t>
            </a:r>
            <a:r>
              <a:rPr lang="vi-VN" b="0" i="0" dirty="0">
                <a:solidFill>
                  <a:srgbClr val="404040"/>
                </a:solidFill>
                <a:effectLst/>
                <a:latin typeface="DeepSeek-CJK-patch"/>
              </a:rPr>
              <a:t>ặc biệt quan trọng trong môi trường WAN (băng thông thấp, độ trễ cao)</a:t>
            </a:r>
          </a:p>
          <a:p>
            <a:pPr algn="l"/>
            <a:r>
              <a:rPr lang="vi-VN" b="1" i="0" dirty="0">
                <a:solidFill>
                  <a:srgbClr val="404040"/>
                </a:solidFill>
                <a:effectLst/>
                <a:latin typeface="DeepSeek-CJK-patch"/>
              </a:rPr>
              <a:t>Lưu ý</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Trọng số các chi phí khác nhau tùy môi trường:</a:t>
            </a:r>
          </a:p>
          <a:p>
            <a:pPr marL="742950" lvl="1" indent="-285750" algn="l">
              <a:buFont typeface="Arial" panose="020B0604020202020204" pitchFamily="34" charset="0"/>
              <a:buChar char="•"/>
            </a:pPr>
            <a:r>
              <a:rPr lang="vi-VN" b="1" i="0" dirty="0">
                <a:solidFill>
                  <a:srgbClr val="404040"/>
                </a:solidFill>
                <a:effectLst/>
                <a:latin typeface="DeepSeek-CJK-patch"/>
              </a:rPr>
              <a:t>LAN</a:t>
            </a:r>
            <a:r>
              <a:rPr lang="vi-VN" b="0" i="0" dirty="0">
                <a:solidFill>
                  <a:srgbClr val="404040"/>
                </a:solidFill>
                <a:effectLst/>
                <a:latin typeface="DeepSeek-CJK-patch"/>
              </a:rPr>
              <a:t>: CPU cost và I/O cost quan trọng hơn</a:t>
            </a:r>
          </a:p>
          <a:p>
            <a:pPr marL="742950" lvl="1" indent="-285750" algn="l">
              <a:buFont typeface="Arial" panose="020B0604020202020204" pitchFamily="34" charset="0"/>
              <a:buChar char="•"/>
            </a:pPr>
            <a:r>
              <a:rPr lang="vi-VN" b="1" i="0" dirty="0">
                <a:solidFill>
                  <a:srgbClr val="404040"/>
                </a:solidFill>
                <a:effectLst/>
                <a:latin typeface="DeepSeek-CJK-patch"/>
              </a:rPr>
              <a:t>WAN</a:t>
            </a:r>
            <a:r>
              <a:rPr lang="vi-VN" b="0" i="0" dirty="0">
                <a:solidFill>
                  <a:srgbClr val="404040"/>
                </a:solidFill>
                <a:effectLst/>
                <a:latin typeface="DeepSeek-CJK-patch"/>
              </a:rPr>
              <a:t>: Communication cost thường chiếm ưu thế</a:t>
            </a:r>
          </a:p>
          <a:p>
            <a:pPr algn="l">
              <a:buFont typeface="Arial" panose="020B0604020202020204" pitchFamily="34" charset="0"/>
              <a:buChar char="•"/>
            </a:pPr>
            <a:r>
              <a:rPr lang="vi-VN" b="0" i="0" dirty="0">
                <a:solidFill>
                  <a:srgbClr val="404040"/>
                </a:solidFill>
                <a:effectLst/>
                <a:latin typeface="DeepSeek-CJK-patch"/>
              </a:rPr>
              <a:t>Có thể tối ưu để </a:t>
            </a:r>
            <a:r>
              <a:rPr lang="vi-VN" b="1" i="0" dirty="0">
                <a:solidFill>
                  <a:srgbClr val="404040"/>
                </a:solidFill>
                <a:effectLst/>
                <a:latin typeface="DeepSeek-CJK-patch"/>
              </a:rPr>
              <a:t>tối thiểu thời gian đáp ứng</a:t>
            </a:r>
            <a:r>
              <a:rPr lang="vi-VN" b="0" i="0" dirty="0">
                <a:solidFill>
                  <a:srgbClr val="404040"/>
                </a:solidFill>
                <a:effectLst/>
                <a:latin typeface="DeepSeek-CJK-patch"/>
              </a:rPr>
              <a:t> hoặc </a:t>
            </a:r>
            <a:r>
              <a:rPr lang="vi-VN" b="1" i="0" dirty="0">
                <a:solidFill>
                  <a:srgbClr val="404040"/>
                </a:solidFill>
                <a:effectLst/>
                <a:latin typeface="DeepSeek-CJK-patch"/>
              </a:rPr>
              <a:t>tối đa thông lượng</a:t>
            </a:r>
            <a:endParaRPr lang="vi-VN" b="0" i="0" dirty="0">
              <a:solidFill>
                <a:srgbClr val="404040"/>
              </a:solidFill>
              <a:effectLst/>
              <a:latin typeface="DeepSeek-CJK-patch"/>
            </a:endParaRP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Search Algorithm (Thuật toán tìm kiếm)</a:t>
            </a:r>
          </a:p>
          <a:p>
            <a:pPr algn="l"/>
            <a:r>
              <a:rPr lang="vi-VN" b="1" i="0" dirty="0">
                <a:solidFill>
                  <a:srgbClr val="404040"/>
                </a:solidFill>
                <a:effectLst/>
                <a:latin typeface="DeepSeek-CJK-patch"/>
              </a:rPr>
              <a:t>Vấn đề</a:t>
            </a:r>
            <a:r>
              <a:rPr lang="vi-VN" b="0" i="0" dirty="0">
                <a:solidFill>
                  <a:srgbClr val="404040"/>
                </a:solidFill>
                <a:effectLst/>
                <a:latin typeface="DeepSeek-CJK-patch"/>
              </a:rPr>
              <a:t>: Làm thế nào để tìm được kế hoạch tốt trong không gian tìm kiếm lớn?</a:t>
            </a:r>
          </a:p>
          <a:p>
            <a:pPr algn="l"/>
            <a:r>
              <a:rPr lang="vi-VN" b="1" i="0" dirty="0">
                <a:solidFill>
                  <a:srgbClr val="404040"/>
                </a:solidFill>
                <a:effectLst/>
                <a:latin typeface="DeepSeek-CJK-patch"/>
              </a:rPr>
              <a:t>Các phương pháp tiếp cận</a:t>
            </a:r>
            <a:r>
              <a:rPr lang="vi-VN" b="0" i="0" dirty="0">
                <a:solidFill>
                  <a:srgbClr val="404040"/>
                </a:solidFill>
                <a:effectLst/>
                <a:latin typeface="DeepSeek-CJK-patch"/>
              </a:rPr>
              <a:t>:</a:t>
            </a:r>
          </a:p>
          <a:p>
            <a:pPr algn="l"/>
            <a:r>
              <a:rPr lang="vi-VN" b="0" i="0" dirty="0">
                <a:solidFill>
                  <a:srgbClr val="404040"/>
                </a:solidFill>
                <a:effectLst/>
                <a:latin typeface="DeepSeek-CJK-patch"/>
              </a:rPr>
              <a:t>a. Exhaustive search (Tìm kiếm vét cạn)</a:t>
            </a:r>
          </a:p>
          <a:p>
            <a:pPr algn="l">
              <a:buFont typeface="Arial" panose="020B0604020202020204" pitchFamily="34" charset="0"/>
              <a:buChar char="•"/>
            </a:pPr>
            <a:r>
              <a:rPr lang="vi-VN" b="0" i="0" dirty="0">
                <a:solidFill>
                  <a:srgbClr val="404040"/>
                </a:solidFill>
                <a:effectLst/>
                <a:latin typeface="DeepSeek-CJK-patch"/>
              </a:rPr>
              <a:t>Duyệt toàn bộ không gian tìm kiếm</a:t>
            </a:r>
          </a:p>
          <a:p>
            <a:pPr algn="l">
              <a:buFont typeface="Arial" panose="020B0604020202020204" pitchFamily="34" charset="0"/>
              <a:buChar char="•"/>
            </a:pPr>
            <a:r>
              <a:rPr lang="vi-VN" b="0" i="0" dirty="0">
                <a:solidFill>
                  <a:srgbClr val="404040"/>
                </a:solidFill>
                <a:effectLst/>
                <a:latin typeface="DeepSeek-CJK-patch"/>
              </a:rPr>
              <a:t>Ưu điểm: Tìm được giải pháp tối ưu</a:t>
            </a:r>
          </a:p>
          <a:p>
            <a:pPr algn="l">
              <a:buFont typeface="Arial" panose="020B0604020202020204" pitchFamily="34" charset="0"/>
              <a:buChar char="•"/>
            </a:pPr>
            <a:r>
              <a:rPr lang="vi-VN" b="0" i="0" dirty="0">
                <a:solidFill>
                  <a:srgbClr val="404040"/>
                </a:solidFill>
                <a:effectLst/>
                <a:latin typeface="DeepSeek-CJK-patch"/>
              </a:rPr>
              <a:t>Nhược điểm: Chi phí tính toán rất cao, không khả thi với truy vấn phức tạp</a:t>
            </a:r>
          </a:p>
          <a:p>
            <a:pPr algn="l">
              <a:buFont typeface="Arial" panose="020B0604020202020204" pitchFamily="34" charset="0"/>
              <a:buChar char="•"/>
            </a:pPr>
            <a:r>
              <a:rPr lang="vi-VN" b="0" i="0" dirty="0">
                <a:solidFill>
                  <a:srgbClr val="404040"/>
                </a:solidFill>
                <a:effectLst/>
                <a:latin typeface="DeepSeek-CJK-patch"/>
              </a:rPr>
              <a:t>Thường chỉ áp dụng cho truy vấn có ít hơn 10 quan hệ</a:t>
            </a:r>
          </a:p>
          <a:p>
            <a:pPr algn="l"/>
            <a:r>
              <a:rPr lang="vi-VN" b="0" i="0" dirty="0">
                <a:solidFill>
                  <a:srgbClr val="404040"/>
                </a:solidFill>
                <a:effectLst/>
                <a:latin typeface="DeepSeek-CJK-patch"/>
              </a:rPr>
              <a:t>b. Heuristic algorithms (Thuật toán heuristic)</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Iterative improvement</a:t>
            </a:r>
            <a:r>
              <a:rPr lang="vi-VN" b="0" i="0" dirty="0">
                <a:solidFill>
                  <a:srgbClr val="404040"/>
                </a:solidFill>
                <a:effectLst/>
                <a:latin typeface="DeepSeek-CJK-patch"/>
              </a:rPr>
              <a:t> (Cải tiến lặp):</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Bắt đầu từ một giải pháp ngẫu nhiên</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Lặp lại việc cải tiến từng bước nhỏ</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Dừng khi không thể cải tiến thêm</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Simulated annealing</a:t>
            </a:r>
            <a:r>
              <a:rPr lang="vi-VN" b="0" i="0" dirty="0">
                <a:solidFill>
                  <a:srgbClr val="404040"/>
                </a:solidFill>
                <a:effectLst/>
                <a:latin typeface="DeepSeek-CJK-patch"/>
              </a:rPr>
              <a:t> (Ủ luyện kim):</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Mô phỏng quá trình ủ kim loại</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Chấp nhận một số thay đổi "xấu" ban đầu để tránh bị kẹt ở cực tiểu địa phương</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Giảm dần "nhiệt độ" (xác suất chấp nhận thay đổi xấu)</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Genetic algorithms</a:t>
            </a:r>
            <a:r>
              <a:rPr lang="vi-VN" b="0" i="0" dirty="0">
                <a:solidFill>
                  <a:srgbClr val="404040"/>
                </a:solidFill>
                <a:effectLst/>
                <a:latin typeface="DeepSeek-CJK-patch"/>
              </a:rPr>
              <a:t> (Thuật toán di truyền):</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Duy trì một quần thể các giải pháp</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Áp dụng các toán tử lai ghép (crossover) và đột biến (mutation)</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Chọn lọc các giải pháp tốt nhất qua nhiều thế hệ</a:t>
            </a:r>
          </a:p>
          <a:p>
            <a:pPr algn="l"/>
            <a:r>
              <a:rPr lang="en-US" b="1" i="0" dirty="0">
                <a:solidFill>
                  <a:srgbClr val="404040"/>
                </a:solidFill>
                <a:effectLst/>
                <a:latin typeface="DeepSeek-CJK-patch"/>
              </a:rPr>
              <a:t>- </a:t>
            </a:r>
            <a:r>
              <a:rPr lang="vi-VN" b="1" i="0" dirty="0">
                <a:solidFill>
                  <a:srgbClr val="404040"/>
                </a:solidFill>
                <a:effectLst/>
                <a:latin typeface="DeepSeek-CJK-patch"/>
              </a:rPr>
              <a:t>Lựa chọn thuật toán</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Phụ thuộc vào kích thước không gian tìm kiếm</a:t>
            </a:r>
          </a:p>
          <a:p>
            <a:pPr algn="l">
              <a:buFont typeface="Arial" panose="020B0604020202020204" pitchFamily="34" charset="0"/>
              <a:buChar char="•"/>
            </a:pPr>
            <a:r>
              <a:rPr lang="vi-VN" b="0" i="0" dirty="0">
                <a:solidFill>
                  <a:srgbClr val="404040"/>
                </a:solidFill>
                <a:effectLst/>
                <a:latin typeface="DeepSeek-CJK-patch"/>
              </a:rPr>
              <a:t>Yêu cầu về chất lượng giải pháp</a:t>
            </a:r>
          </a:p>
          <a:p>
            <a:pPr algn="l">
              <a:buFont typeface="Arial" panose="020B0604020202020204" pitchFamily="34" charset="0"/>
              <a:buChar char="•"/>
            </a:pPr>
            <a:r>
              <a:rPr lang="vi-VN" b="0" i="0" dirty="0">
                <a:solidFill>
                  <a:srgbClr val="404040"/>
                </a:solidFill>
                <a:effectLst/>
                <a:latin typeface="DeepSeek-CJK-patch"/>
              </a:rPr>
              <a:t>Tài nguyên tính toán sẵn có</a:t>
            </a:r>
          </a:p>
          <a:p>
            <a:pPr algn="l"/>
            <a:endParaRPr lang="en-US" b="0" i="0" dirty="0">
              <a:solidFill>
                <a:srgbClr val="404040"/>
              </a:solidFill>
              <a:effectLst/>
              <a:latin typeface="DeepSeek-CJK-patch"/>
            </a:endParaRPr>
          </a:p>
          <a:p>
            <a:pPr algn="l"/>
            <a:r>
              <a:rPr lang="en-US" b="1" i="0" dirty="0">
                <a:solidFill>
                  <a:srgbClr val="404040"/>
                </a:solidFill>
                <a:effectLst/>
                <a:latin typeface="DeepSeek-CJK-patch"/>
              </a:rPr>
              <a:t>4.</a:t>
            </a:r>
            <a:r>
              <a:rPr lang="vi-VN" b="1" i="0" dirty="0">
                <a:solidFill>
                  <a:srgbClr val="404040"/>
                </a:solidFill>
                <a:effectLst/>
                <a:latin typeface="DeepSeek-CJK-patch"/>
              </a:rPr>
              <a:t>Mối quan hệ giữa các thành phần</a:t>
            </a:r>
          </a:p>
          <a:p>
            <a:pPr algn="l"/>
            <a:r>
              <a:rPr lang="vi-VN" b="0" i="0" dirty="0">
                <a:solidFill>
                  <a:srgbClr val="404040"/>
                </a:solidFill>
                <a:effectLst/>
                <a:latin typeface="DeepSeek-CJK-patch"/>
              </a:rPr>
              <a:t>Ba thành phần này làm việc cùng nhau:</a:t>
            </a:r>
          </a:p>
          <a:p>
            <a:pPr algn="l">
              <a:buFont typeface="+mj-lt"/>
              <a:buNone/>
            </a:pPr>
            <a:r>
              <a:rPr lang="vi-VN" b="1" i="0" dirty="0">
                <a:solidFill>
                  <a:srgbClr val="404040"/>
                </a:solidFill>
                <a:effectLst/>
                <a:latin typeface="DeepSeek-CJK-patch"/>
              </a:rPr>
              <a:t>Search space</a:t>
            </a:r>
            <a:r>
              <a:rPr lang="vi-VN" b="0" i="0" dirty="0">
                <a:solidFill>
                  <a:srgbClr val="404040"/>
                </a:solidFill>
                <a:effectLst/>
                <a:latin typeface="DeepSeek-CJK-patch"/>
              </a:rPr>
              <a:t> xác định "những gì cần tìm kiếm"</a:t>
            </a:r>
          </a:p>
          <a:p>
            <a:pPr algn="l">
              <a:buFont typeface="+mj-lt"/>
              <a:buNone/>
            </a:pPr>
            <a:r>
              <a:rPr lang="vi-VN" b="1" i="0" dirty="0">
                <a:solidFill>
                  <a:srgbClr val="404040"/>
                </a:solidFill>
                <a:effectLst/>
                <a:latin typeface="DeepSeek-CJK-patch"/>
              </a:rPr>
              <a:t>Cost model</a:t>
            </a:r>
            <a:r>
              <a:rPr lang="vi-VN" b="0" i="0" dirty="0">
                <a:solidFill>
                  <a:srgbClr val="404040"/>
                </a:solidFill>
                <a:effectLst/>
                <a:latin typeface="DeepSeek-CJK-patch"/>
              </a:rPr>
              <a:t> xác định "cách đánh giá chất lượng"</a:t>
            </a:r>
          </a:p>
          <a:p>
            <a:pPr algn="l">
              <a:buFont typeface="+mj-lt"/>
              <a:buNone/>
            </a:pPr>
            <a:r>
              <a:rPr lang="vi-VN" b="1" i="0" dirty="0">
                <a:solidFill>
                  <a:srgbClr val="404040"/>
                </a:solidFill>
                <a:effectLst/>
                <a:latin typeface="DeepSeek-CJK-patch"/>
              </a:rPr>
              <a:t>Search algorithm</a:t>
            </a:r>
            <a:r>
              <a:rPr lang="vi-VN" b="0" i="0" dirty="0">
                <a:solidFill>
                  <a:srgbClr val="404040"/>
                </a:solidFill>
                <a:effectLst/>
                <a:latin typeface="DeepSeek-CJK-patch"/>
              </a:rPr>
              <a:t> xác định "cách tìm kiếm hiệu quả"</a:t>
            </a:r>
          </a:p>
          <a:p>
            <a:endParaRPr lang="en-US" dirty="0"/>
          </a:p>
        </p:txBody>
      </p:sp>
    </p:spTree>
    <p:extLst>
      <p:ext uri="{BB962C8B-B14F-4D97-AF65-F5344CB8AC3E}">
        <p14:creationId xmlns:p14="http://schemas.microsoft.com/office/powerpoint/2010/main" val="42249238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0000" lnSpcReduction="20000"/>
          </a:bodyPr>
          <a:lstStyle/>
          <a:p>
            <a:pPr algn="l"/>
            <a:r>
              <a:rPr lang="vi-VN" b="1" i="0" dirty="0">
                <a:solidFill>
                  <a:srgbClr val="404040"/>
                </a:solidFill>
                <a:effectLst/>
                <a:latin typeface="DeepSeek-CJK-patch"/>
              </a:rPr>
              <a:t>"Join Trees" trong Tối ưu hóa Truy vấn</a:t>
            </a:r>
          </a:p>
          <a:p>
            <a:pPr algn="l"/>
            <a:r>
              <a:rPr lang="vi-VN" b="0" i="0" dirty="0">
                <a:solidFill>
                  <a:srgbClr val="404040"/>
                </a:solidFill>
                <a:effectLst/>
                <a:latin typeface="DeepSeek-CJK-patch"/>
              </a:rPr>
              <a:t>Slide này minh họa các cách sắp xếp khác nhau của phép kết nối (join) giữa các bảng và không gian tìm kiếm khi tối ưu hóa truy vấn.</a:t>
            </a:r>
          </a:p>
          <a:p>
            <a:pPr algn="l"/>
            <a:endParaRPr lang="en-US" b="0" i="0" dirty="0">
              <a:solidFill>
                <a:srgbClr val="404040"/>
              </a:solidFill>
              <a:effectLst/>
              <a:latin typeface="DeepSeek-CJK-patch"/>
            </a:endParaRPr>
          </a:p>
          <a:p>
            <a:pPr algn="l"/>
            <a:r>
              <a:rPr lang="en-US" b="1" i="0" dirty="0">
                <a:solidFill>
                  <a:srgbClr val="404040"/>
                </a:solidFill>
                <a:effectLst/>
                <a:latin typeface="DeepSeek-CJK-patch"/>
              </a:rPr>
              <a:t>1</a:t>
            </a:r>
            <a:r>
              <a:rPr lang="vi-VN" b="1" i="0" dirty="0">
                <a:solidFill>
                  <a:srgbClr val="404040"/>
                </a:solidFill>
                <a:effectLst/>
                <a:latin typeface="DeepSeek-CJK-patch"/>
              </a:rPr>
              <a:t>. Khái niệm Join Trees (Cây kết nối)</a:t>
            </a:r>
          </a:p>
          <a:p>
            <a:pPr algn="l">
              <a:buFont typeface="Arial" panose="020B0604020202020204" pitchFamily="34" charset="0"/>
              <a:buChar char="•"/>
            </a:pPr>
            <a:r>
              <a:rPr lang="vi-VN" b="0" i="0" dirty="0">
                <a:solidFill>
                  <a:srgbClr val="404040"/>
                </a:solidFill>
                <a:effectLst/>
                <a:latin typeface="DeepSeek-CJK-patch"/>
              </a:rPr>
              <a:t>Là cách biểu diễn hình học của thứ tự thực hiện các phép kết nối</a:t>
            </a:r>
          </a:p>
          <a:p>
            <a:pPr algn="l">
              <a:buFont typeface="Arial" panose="020B0604020202020204" pitchFamily="34" charset="0"/>
              <a:buChar char="•"/>
            </a:pPr>
            <a:r>
              <a:rPr lang="vi-VN" b="0" i="0" dirty="0">
                <a:solidFill>
                  <a:srgbClr val="404040"/>
                </a:solidFill>
                <a:effectLst/>
                <a:latin typeface="DeepSeek-CJK-patch"/>
              </a:rPr>
              <a:t>Mỗi cây tương ứng với một kế hoạch thực thi khác nhau</a:t>
            </a:r>
          </a:p>
          <a:p>
            <a:pPr algn="l">
              <a:buFont typeface="Arial" panose="020B0604020202020204" pitchFamily="34" charset="0"/>
              <a:buChar char="•"/>
            </a:pPr>
            <a:r>
              <a:rPr lang="vi-VN" b="0" i="0" dirty="0">
                <a:solidFill>
                  <a:srgbClr val="404040"/>
                </a:solidFill>
                <a:effectLst/>
                <a:latin typeface="DeepSeek-CJK-patch"/>
              </a:rPr>
              <a:t>Cùng một truy vấn có thể có nhiều cây kết nối tương đương</a:t>
            </a:r>
            <a:endParaRPr lang="en-US" b="0" i="0" dirty="0">
              <a:solidFill>
                <a:srgbClr val="404040"/>
              </a:solidFill>
              <a:effectLst/>
              <a:latin typeface="DeepSeek-CJK-patch"/>
            </a:endParaRPr>
          </a:p>
          <a:p>
            <a:pPr algn="l">
              <a:buFont typeface="Arial" panose="020B0604020202020204" pitchFamily="34" charset="0"/>
              <a:buChar char="•"/>
            </a:pPr>
            <a:endParaRPr lang="en-US" b="0" i="0" dirty="0">
              <a:solidFill>
                <a:srgbClr val="404040"/>
              </a:solidFill>
              <a:effectLst/>
              <a:latin typeface="DeepSeek-CJK-patch"/>
            </a:endParaRPr>
          </a:p>
          <a:p>
            <a:pPr algn="l"/>
            <a:r>
              <a:rPr lang="en-US" b="1" i="0" dirty="0">
                <a:solidFill>
                  <a:srgbClr val="404040"/>
                </a:solidFill>
                <a:effectLst/>
                <a:latin typeface="DeepSeek-CJK-patch"/>
              </a:rPr>
              <a:t>2</a:t>
            </a:r>
            <a:r>
              <a:rPr lang="vi-VN" b="1" i="0" dirty="0">
                <a:solidFill>
                  <a:srgbClr val="404040"/>
                </a:solidFill>
                <a:effectLst/>
                <a:latin typeface="DeepSeek-CJK-patch"/>
              </a:rPr>
              <a:t>. Nội dung hình ảnh</a:t>
            </a:r>
          </a:p>
          <a:p>
            <a:pPr algn="l"/>
            <a:r>
              <a:rPr lang="vi-VN" b="0" i="0" dirty="0">
                <a:solidFill>
                  <a:srgbClr val="404040"/>
                </a:solidFill>
                <a:effectLst/>
                <a:latin typeface="DeepSeek-CJK-patch"/>
              </a:rPr>
              <a:t>Hình ảnh hiển thị 3 cây kết nối khác nhau cho cùng một truy vấn kết nối 3 bảng:</a:t>
            </a: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Cây đầu tiên</a:t>
            </a:r>
            <a:r>
              <a:rPr lang="vi-VN" b="0" i="0" dirty="0">
                <a:solidFill>
                  <a:srgbClr val="404040"/>
                </a:solidFill>
                <a:effectLst/>
                <a:latin typeface="DeepSeek-CJK-patch"/>
              </a:rPr>
              <a:t>: EMP ⋈ ASG ⋈ PROJ</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Cây thứ hai</a:t>
            </a:r>
            <a:r>
              <a:rPr lang="vi-VN" b="0" i="0" dirty="0">
                <a:solidFill>
                  <a:srgbClr val="404040"/>
                </a:solidFill>
                <a:effectLst/>
                <a:latin typeface="DeepSeek-CJK-patch"/>
              </a:rPr>
              <a:t>: ASG ⋈ PROJ ⋈ EMP</a:t>
            </a:r>
          </a:p>
          <a:p>
            <a:pPr algn="l">
              <a:buFont typeface="+mj-lt"/>
              <a:buNone/>
            </a:pPr>
            <a:r>
              <a:rPr lang="en-US" b="1" i="0" dirty="0">
                <a:solidFill>
                  <a:srgbClr val="404040"/>
                </a:solidFill>
                <a:effectLst/>
                <a:latin typeface="DeepSeek-CJK-patch"/>
              </a:rPr>
              <a:t>c. </a:t>
            </a:r>
            <a:r>
              <a:rPr lang="vi-VN" b="1" i="0" dirty="0">
                <a:solidFill>
                  <a:srgbClr val="404040"/>
                </a:solidFill>
                <a:effectLst/>
                <a:latin typeface="DeepSeek-CJK-patch"/>
              </a:rPr>
              <a:t>Cây thứ ba</a:t>
            </a:r>
            <a:r>
              <a:rPr lang="vi-VN" b="0" i="0" dirty="0">
                <a:solidFill>
                  <a:srgbClr val="404040"/>
                </a:solidFill>
                <a:effectLst/>
                <a:latin typeface="DeepSeek-CJK-patch"/>
              </a:rPr>
              <a:t>: PROJ ⋈ EMP ⋈ ASG</a:t>
            </a:r>
          </a:p>
          <a:p>
            <a:pPr algn="l"/>
            <a:r>
              <a:rPr lang="vi-VN" b="0" i="0" dirty="0">
                <a:solidFill>
                  <a:srgbClr val="404040"/>
                </a:solidFill>
                <a:effectLst/>
                <a:latin typeface="DeepSeek-CJK-patch"/>
              </a:rPr>
              <a:t>Các thuộc tính kết nối được chỉ ra:</a:t>
            </a:r>
          </a:p>
          <a:p>
            <a:pPr algn="l">
              <a:buFont typeface="Arial" panose="020B0604020202020204" pitchFamily="34" charset="0"/>
              <a:buChar char="•"/>
            </a:pPr>
            <a:r>
              <a:rPr lang="vi-VN" b="0" i="0" dirty="0">
                <a:solidFill>
                  <a:srgbClr val="404040"/>
                </a:solidFill>
                <a:effectLst/>
                <a:latin typeface="DeepSeek-CJK-patch"/>
              </a:rPr>
              <a:t>ENO (mã nhân viên) kết nối EMP và ASG</a:t>
            </a:r>
          </a:p>
          <a:p>
            <a:pPr algn="l">
              <a:buFont typeface="Arial" panose="020B0604020202020204" pitchFamily="34" charset="0"/>
              <a:buChar char="•"/>
            </a:pPr>
            <a:r>
              <a:rPr lang="vi-VN" b="0" i="0" dirty="0">
                <a:solidFill>
                  <a:srgbClr val="404040"/>
                </a:solidFill>
                <a:effectLst/>
                <a:latin typeface="DeepSeek-CJK-patch"/>
              </a:rPr>
              <a:t>PNO (mã dự án) kết nối ASG và PROJ</a:t>
            </a:r>
          </a:p>
          <a:p>
            <a:pPr algn="l">
              <a:buFont typeface="Arial" panose="020B0604020202020204" pitchFamily="34" charset="0"/>
              <a:buNone/>
            </a:pPr>
            <a:endParaRPr lang="en-US" b="0" i="0" dirty="0">
              <a:solidFill>
                <a:srgbClr val="404040"/>
              </a:solidFill>
              <a:effectLst/>
              <a:latin typeface="DeepSeek-CJK-patch"/>
            </a:endParaRPr>
          </a:p>
          <a:p>
            <a:pPr algn="l"/>
            <a:r>
              <a:rPr lang="vi-VN" b="1" i="0" dirty="0">
                <a:solidFill>
                  <a:srgbClr val="404040"/>
                </a:solidFill>
                <a:effectLst/>
                <a:latin typeface="DeepSeek-CJK-patch"/>
              </a:rPr>
              <a:t>3. Không gian tìm kiếm cho tối ưu hóa</a:t>
            </a:r>
          </a:p>
          <a:p>
            <a:pPr algn="l"/>
            <a:r>
              <a:rPr lang="vi-VN" b="0" i="0" dirty="0">
                <a:solidFill>
                  <a:srgbClr val="404040"/>
                </a:solidFill>
                <a:effectLst/>
                <a:latin typeface="DeepSeek-CJK-patch"/>
              </a:rPr>
              <a:t>Với N quan hệ:</a:t>
            </a:r>
          </a:p>
          <a:p>
            <a:pPr algn="l">
              <a:buFont typeface="Arial" panose="020B0604020202020204" pitchFamily="34" charset="0"/>
              <a:buChar char="•"/>
            </a:pPr>
            <a:r>
              <a:rPr lang="vi-VN" b="0" i="0" dirty="0">
                <a:solidFill>
                  <a:srgbClr val="404040"/>
                </a:solidFill>
                <a:effectLst/>
                <a:latin typeface="DeepSeek-CJK-patch"/>
              </a:rPr>
              <a:t>Số lượng cây kết nối có thể là </a:t>
            </a:r>
            <a:r>
              <a:rPr lang="vi-VN" b="1" i="0" dirty="0">
                <a:solidFill>
                  <a:srgbClr val="404040"/>
                </a:solidFill>
                <a:effectLst/>
                <a:latin typeface="DeepSeek-CJK-patch"/>
              </a:rPr>
              <a:t>O(N!)</a:t>
            </a:r>
            <a:r>
              <a:rPr lang="vi-VN" b="0" i="0" dirty="0">
                <a:solidFill>
                  <a:srgbClr val="404040"/>
                </a:solidFill>
                <a:effectLst/>
                <a:latin typeface="DeepSeek-CJK-patch"/>
              </a:rPr>
              <a:t> (giai thừa của N)</a:t>
            </a:r>
          </a:p>
          <a:p>
            <a:pPr algn="l">
              <a:buFont typeface="Arial" panose="020B0604020202020204" pitchFamily="34" charset="0"/>
              <a:buChar char="•"/>
            </a:pPr>
            <a:r>
              <a:rPr lang="vi-VN" b="0" i="0" dirty="0">
                <a:solidFill>
                  <a:srgbClr val="404040"/>
                </a:solidFill>
                <a:effectLst/>
                <a:latin typeface="DeepSeek-CJK-patch"/>
              </a:rPr>
              <a:t>Nguyên nhân:</a:t>
            </a:r>
          </a:p>
          <a:p>
            <a:pPr marL="742950" lvl="1" indent="-285750" algn="l">
              <a:buFont typeface="Arial" panose="020B0604020202020204" pitchFamily="34" charset="0"/>
              <a:buChar char="•"/>
            </a:pPr>
            <a:r>
              <a:rPr lang="vi-VN" b="1" i="0" dirty="0">
                <a:solidFill>
                  <a:srgbClr val="404040"/>
                </a:solidFill>
                <a:effectLst/>
                <a:latin typeface="DeepSeek-CJK-patch"/>
              </a:rPr>
              <a:t>Tính giao hoán</a:t>
            </a:r>
            <a:r>
              <a:rPr lang="vi-VN" b="0" i="0" dirty="0">
                <a:solidFill>
                  <a:srgbClr val="404040"/>
                </a:solidFill>
                <a:effectLst/>
                <a:latin typeface="DeepSeek-CJK-patch"/>
              </a:rPr>
              <a:t>: A ⋈ B = B ⋈ A</a:t>
            </a:r>
          </a:p>
          <a:p>
            <a:pPr marL="742950" lvl="1" indent="-285750" algn="l">
              <a:buFont typeface="Arial" panose="020B0604020202020204" pitchFamily="34" charset="0"/>
              <a:buChar char="•"/>
            </a:pPr>
            <a:r>
              <a:rPr lang="vi-VN" b="1" i="0" dirty="0">
                <a:solidFill>
                  <a:srgbClr val="404040"/>
                </a:solidFill>
                <a:effectLst/>
                <a:latin typeface="DeepSeek-CJK-patch"/>
              </a:rPr>
              <a:t>Tính kết hợp</a:t>
            </a:r>
            <a:r>
              <a:rPr lang="vi-VN" b="0" i="0" dirty="0">
                <a:solidFill>
                  <a:srgbClr val="404040"/>
                </a:solidFill>
                <a:effectLst/>
                <a:latin typeface="DeepSeek-CJK-patch"/>
              </a:rPr>
              <a:t>: (A ⋈ B) ⋈ C = A ⋈ (B ⋈ C)</a:t>
            </a:r>
            <a:endParaRPr lang="en-US" b="0" i="0" dirty="0">
              <a:solidFill>
                <a:srgbClr val="404040"/>
              </a:solidFill>
              <a:effectLst/>
              <a:latin typeface="DeepSeek-CJK-patch"/>
            </a:endParaRPr>
          </a:p>
          <a:p>
            <a:pPr marL="742950" lvl="1" indent="-285750" algn="l">
              <a:buFont typeface="Arial" panose="020B0604020202020204" pitchFamily="34" charset="0"/>
              <a:buChar char="•"/>
            </a:pPr>
            <a:endParaRPr lang="vi-VN" b="0" i="0" dirty="0">
              <a:solidFill>
                <a:srgbClr val="404040"/>
              </a:solidFill>
              <a:effectLst/>
              <a:latin typeface="DeepSeek-CJK-patch"/>
            </a:endParaRPr>
          </a:p>
          <a:p>
            <a:pPr algn="l"/>
            <a:r>
              <a:rPr lang="vi-VN" b="0" i="0" dirty="0">
                <a:solidFill>
                  <a:srgbClr val="404040"/>
                </a:solidFill>
                <a:effectLst/>
                <a:latin typeface="DeepSeek-CJK-patch"/>
              </a:rPr>
              <a:t>Ví dụ với 3 bảng (EMP, ASG, PROJ):</a:t>
            </a:r>
          </a:p>
          <a:p>
            <a:pPr algn="l">
              <a:buFont typeface="Arial" panose="020B0604020202020204" pitchFamily="34" charset="0"/>
              <a:buChar char="•"/>
            </a:pPr>
            <a:r>
              <a:rPr lang="vi-VN" b="0" i="0" dirty="0">
                <a:solidFill>
                  <a:srgbClr val="404040"/>
                </a:solidFill>
                <a:effectLst/>
                <a:latin typeface="DeepSeek-CJK-patch"/>
              </a:rPr>
              <a:t>Có 12 (3! × 2^(3-1)) cách sắp xếp kết nối khác nhau</a:t>
            </a:r>
          </a:p>
          <a:p>
            <a:pPr algn="l">
              <a:buFont typeface="Arial" panose="020B0604020202020204" pitchFamily="34" charset="0"/>
              <a:buChar char="•"/>
            </a:pPr>
            <a:r>
              <a:rPr lang="vi-VN" b="0" i="0" dirty="0">
                <a:solidFill>
                  <a:srgbClr val="404040"/>
                </a:solidFill>
                <a:effectLst/>
                <a:latin typeface="DeepSeek-CJK-patch"/>
              </a:rPr>
              <a:t>Slide chỉ hiển thị 3 trong số đó</a:t>
            </a:r>
            <a:endParaRPr lang="en-US" b="0" i="0" dirty="0">
              <a:solidFill>
                <a:srgbClr val="404040"/>
              </a:solidFill>
              <a:effectLst/>
              <a:latin typeface="DeepSeek-CJK-patch"/>
            </a:endParaRPr>
          </a:p>
          <a:p>
            <a:pPr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4. Truy vấn ví dụ</a:t>
            </a:r>
          </a:p>
          <a:p>
            <a:pPr algn="l"/>
            <a:r>
              <a:rPr lang="vi-VN" b="1" i="0" dirty="0">
                <a:solidFill>
                  <a:srgbClr val="81A1C1"/>
                </a:solidFill>
                <a:effectLst/>
                <a:latin typeface="DeepSeek-CJK-patch"/>
              </a:rPr>
              <a:t>SELECT</a:t>
            </a:r>
            <a:r>
              <a:rPr lang="vi-VN" b="0" i="0" dirty="0">
                <a:solidFill>
                  <a:srgbClr val="FFFFFF"/>
                </a:solidFill>
                <a:effectLst/>
                <a:latin typeface="DeepSeek-CJK-patch"/>
              </a:rPr>
              <a:t> ENAME</a:t>
            </a:r>
            <a:r>
              <a:rPr lang="vi-VN" b="0" i="0" dirty="0">
                <a:solidFill>
                  <a:srgbClr val="81A1C1"/>
                </a:solidFill>
                <a:effectLst/>
                <a:latin typeface="DeepSeek-CJK-patch"/>
              </a:rPr>
              <a:t>,</a:t>
            </a:r>
            <a:r>
              <a:rPr lang="vi-VN" b="0" i="0" dirty="0">
                <a:solidFill>
                  <a:srgbClr val="FFFFFF"/>
                </a:solidFill>
                <a:effectLst/>
                <a:latin typeface="DeepSeek-CJK-patch"/>
              </a:rPr>
              <a:t> RESP </a:t>
            </a:r>
            <a:r>
              <a:rPr lang="vi-VN" b="1" i="0" dirty="0">
                <a:solidFill>
                  <a:srgbClr val="81A1C1"/>
                </a:solidFill>
                <a:effectLst/>
                <a:latin typeface="DeepSeek-CJK-patch"/>
              </a:rPr>
              <a:t>FROM</a:t>
            </a:r>
            <a:r>
              <a:rPr lang="vi-VN" b="0" i="0" dirty="0">
                <a:solidFill>
                  <a:srgbClr val="FFFFFF"/>
                </a:solidFill>
                <a:effectLst/>
                <a:latin typeface="DeepSeek-CJK-patch"/>
              </a:rPr>
              <a:t> EMP </a:t>
            </a:r>
            <a:r>
              <a:rPr lang="vi-VN" b="1" i="0" dirty="0">
                <a:solidFill>
                  <a:srgbClr val="81A1C1"/>
                </a:solidFill>
                <a:effectLst/>
                <a:latin typeface="DeepSeek-CJK-patch"/>
              </a:rPr>
              <a:t>NATURAL</a:t>
            </a:r>
            <a:r>
              <a:rPr lang="vi-VN" b="1" i="0" dirty="0">
                <a:solidFill>
                  <a:srgbClr val="FFFFFF"/>
                </a:solidFill>
                <a:effectLst/>
                <a:latin typeface="DeepSeek-CJK-patch"/>
              </a:rPr>
              <a:t> </a:t>
            </a:r>
            <a:r>
              <a:rPr lang="vi-VN" b="1" i="0" dirty="0">
                <a:solidFill>
                  <a:srgbClr val="81A1C1"/>
                </a:solidFill>
                <a:effectLst/>
                <a:latin typeface="DeepSeek-CJK-patch"/>
              </a:rPr>
              <a:t>JOIN</a:t>
            </a:r>
            <a:r>
              <a:rPr lang="vi-VN" b="0" i="0" dirty="0">
                <a:solidFill>
                  <a:srgbClr val="FFFFFF"/>
                </a:solidFill>
                <a:effectLst/>
                <a:latin typeface="DeepSeek-CJK-patch"/>
              </a:rPr>
              <a:t> ASG </a:t>
            </a:r>
            <a:r>
              <a:rPr lang="vi-VN" b="1" i="0" dirty="0">
                <a:solidFill>
                  <a:srgbClr val="81A1C1"/>
                </a:solidFill>
                <a:effectLst/>
                <a:latin typeface="DeepSeek-CJK-patch"/>
              </a:rPr>
              <a:t>NATURAL</a:t>
            </a:r>
            <a:r>
              <a:rPr lang="vi-VN" b="1" i="0" dirty="0">
                <a:solidFill>
                  <a:srgbClr val="FFFFFF"/>
                </a:solidFill>
                <a:effectLst/>
                <a:latin typeface="DeepSeek-CJK-patch"/>
              </a:rPr>
              <a:t> </a:t>
            </a:r>
            <a:r>
              <a:rPr lang="vi-VN" b="1" i="0" dirty="0">
                <a:solidFill>
                  <a:srgbClr val="81A1C1"/>
                </a:solidFill>
                <a:effectLst/>
                <a:latin typeface="DeepSeek-CJK-patch"/>
              </a:rPr>
              <a:t>JOIN</a:t>
            </a:r>
            <a:r>
              <a:rPr lang="vi-VN" b="0" i="0" dirty="0">
                <a:solidFill>
                  <a:srgbClr val="FFFFFF"/>
                </a:solidFill>
                <a:effectLst/>
                <a:latin typeface="DeepSeek-CJK-patch"/>
              </a:rPr>
              <a:t> PROJ</a:t>
            </a:r>
          </a:p>
          <a:p>
            <a:pPr algn="l"/>
            <a:r>
              <a:rPr lang="vi-VN" b="0" i="0" dirty="0">
                <a:solidFill>
                  <a:srgbClr val="404040"/>
                </a:solidFill>
                <a:effectLst/>
                <a:latin typeface="DeepSeek-CJK-patch"/>
              </a:rPr>
              <a:t>Truy vấn này yêu cầu:</a:t>
            </a:r>
          </a:p>
          <a:p>
            <a:pPr algn="l">
              <a:buFont typeface="Arial" panose="020B0604020202020204" pitchFamily="34" charset="0"/>
              <a:buChar char="•"/>
            </a:pPr>
            <a:r>
              <a:rPr lang="vi-VN" b="0" i="0" dirty="0">
                <a:solidFill>
                  <a:srgbClr val="404040"/>
                </a:solidFill>
                <a:effectLst/>
                <a:latin typeface="DeepSeek-CJK-patch"/>
              </a:rPr>
              <a:t>Kết nối EMP với ASG qua thuộc tính chung (ENO/MENO)</a:t>
            </a:r>
          </a:p>
          <a:p>
            <a:pPr algn="l">
              <a:buFont typeface="Arial" panose="020B0604020202020204" pitchFamily="34" charset="0"/>
              <a:buChar char="•"/>
            </a:pPr>
            <a:r>
              <a:rPr lang="vi-VN" b="0" i="0" dirty="0">
                <a:solidFill>
                  <a:srgbClr val="404040"/>
                </a:solidFill>
                <a:effectLst/>
                <a:latin typeface="DeepSeek-CJK-patch"/>
              </a:rPr>
              <a:t>Kết nối kết quả với PROJ qua thuộc tính chung (PNO)</a:t>
            </a:r>
          </a:p>
          <a:p>
            <a:pPr algn="l">
              <a:buFont typeface="Arial" panose="020B0604020202020204" pitchFamily="34" charset="0"/>
              <a:buChar char="•"/>
            </a:pPr>
            <a:r>
              <a:rPr lang="vi-VN" b="0" i="0" dirty="0">
                <a:solidFill>
                  <a:srgbClr val="404040"/>
                </a:solidFill>
                <a:effectLst/>
                <a:latin typeface="DeepSeek-CJK-patch"/>
              </a:rPr>
              <a:t>Lấy thông tin tên nhân viên (ENAME) và trách nhiệm (RESP)</a:t>
            </a:r>
            <a:endParaRPr lang="en-US" b="0" i="0" dirty="0">
              <a:solidFill>
                <a:srgbClr val="404040"/>
              </a:solidFill>
              <a:effectLst/>
              <a:latin typeface="DeepSeek-CJK-patch"/>
            </a:endParaRPr>
          </a:p>
          <a:p>
            <a:pPr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5. Ý nghĩa của việc có nhiều cây kết nối</a:t>
            </a:r>
          </a:p>
          <a:p>
            <a:pPr algn="l"/>
            <a:r>
              <a:rPr lang="vi-VN" b="0" i="0" dirty="0">
                <a:solidFill>
                  <a:srgbClr val="404040"/>
                </a:solidFill>
                <a:effectLst/>
                <a:latin typeface="DeepSeek-CJK-patch"/>
              </a:rPr>
              <a:t>Mỗi cây kết nối có:</a:t>
            </a:r>
          </a:p>
          <a:p>
            <a:pPr algn="l">
              <a:buFont typeface="Arial" panose="020B0604020202020204" pitchFamily="34" charset="0"/>
              <a:buChar char="•"/>
            </a:pPr>
            <a:r>
              <a:rPr lang="vi-VN" b="1" i="0" dirty="0">
                <a:solidFill>
                  <a:srgbClr val="404040"/>
                </a:solidFill>
                <a:effectLst/>
                <a:latin typeface="DeepSeek-CJK-patch"/>
              </a:rPr>
              <a:t>Chi phí thực thi khác nhau</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Thứ tự join ảnh hưởng đến kích thước kết quả trung gian</a:t>
            </a:r>
          </a:p>
          <a:p>
            <a:pPr marL="742950" lvl="1" indent="-285750" algn="l">
              <a:buFont typeface="Arial" panose="020B0604020202020204" pitchFamily="34" charset="0"/>
              <a:buChar char="•"/>
            </a:pPr>
            <a:r>
              <a:rPr lang="vi-VN" b="0" i="0" dirty="0">
                <a:solidFill>
                  <a:srgbClr val="404040"/>
                </a:solidFill>
                <a:effectLst/>
                <a:latin typeface="DeepSeek-CJK-patch"/>
              </a:rPr>
              <a:t>Ảnh hưởng đến chi phí I/O, CPU và truyền thông (trong DB phân tán)</a:t>
            </a:r>
          </a:p>
          <a:p>
            <a:pPr algn="l">
              <a:buFont typeface="Arial" panose="020B0604020202020204" pitchFamily="34" charset="0"/>
              <a:buChar char="•"/>
            </a:pPr>
            <a:r>
              <a:rPr lang="vi-VN" b="1" i="0" dirty="0">
                <a:solidFill>
                  <a:srgbClr val="404040"/>
                </a:solidFill>
                <a:effectLst/>
                <a:latin typeface="DeepSeek-CJK-patch"/>
              </a:rPr>
              <a:t>Hiệu suất khác nhau</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Một số thứ tự có thể tận dụng index tốt hơn</a:t>
            </a:r>
          </a:p>
          <a:p>
            <a:pPr marL="742950" lvl="1" indent="-285750" algn="l">
              <a:buFont typeface="Arial" panose="020B0604020202020204" pitchFamily="34" charset="0"/>
              <a:buChar char="•"/>
            </a:pPr>
            <a:r>
              <a:rPr lang="vi-VN" b="0" i="0" dirty="0">
                <a:solidFill>
                  <a:srgbClr val="404040"/>
                </a:solidFill>
                <a:effectLst/>
                <a:latin typeface="DeepSeek-CJK-patch"/>
              </a:rPr>
              <a:t>Có thể giảm đáng kể lượng dữ liệu trung gian</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6. Tối ưu hóa thực tế</a:t>
            </a:r>
          </a:p>
          <a:p>
            <a:pPr algn="l"/>
            <a:r>
              <a:rPr lang="vi-VN" b="0" i="0" dirty="0">
                <a:solidFill>
                  <a:srgbClr val="404040"/>
                </a:solidFill>
                <a:effectLst/>
                <a:latin typeface="DeepSeek-CJK-patch"/>
              </a:rPr>
              <a:t>Trong thực tế:</a:t>
            </a:r>
          </a:p>
          <a:p>
            <a:pPr algn="l">
              <a:buFont typeface="Arial" panose="020B0604020202020204" pitchFamily="34" charset="0"/>
              <a:buChar char="•"/>
            </a:pPr>
            <a:r>
              <a:rPr lang="vi-VN" b="0" i="0" dirty="0">
                <a:solidFill>
                  <a:srgbClr val="404040"/>
                </a:solidFill>
                <a:effectLst/>
                <a:latin typeface="DeepSeek-CJK-patch"/>
              </a:rPr>
              <a:t>Hệ thống không thể duyệt toàn bộ O(N!) phương án</a:t>
            </a:r>
          </a:p>
          <a:p>
            <a:pPr algn="l">
              <a:buFont typeface="Arial" panose="020B0604020202020204" pitchFamily="34" charset="0"/>
              <a:buChar char="•"/>
            </a:pPr>
            <a:r>
              <a:rPr lang="vi-VN" b="0" i="0" dirty="0">
                <a:solidFill>
                  <a:srgbClr val="404040"/>
                </a:solidFill>
                <a:effectLst/>
                <a:latin typeface="DeepSeek-CJK-patch"/>
              </a:rPr>
              <a:t>Sử dụng các kỹ thuật heuristic hoặc tìm kiếm không đầy đủ</a:t>
            </a:r>
          </a:p>
          <a:p>
            <a:pPr algn="l">
              <a:buFont typeface="Arial" panose="020B0604020202020204" pitchFamily="34" charset="0"/>
              <a:buChar char="•"/>
            </a:pPr>
            <a:r>
              <a:rPr lang="vi-VN" b="0" i="0" dirty="0">
                <a:solidFill>
                  <a:srgbClr val="404040"/>
                </a:solidFill>
                <a:effectLst/>
                <a:latin typeface="DeepSeek-CJK-patch"/>
              </a:rPr>
              <a:t>Ví dụ:</a:t>
            </a:r>
          </a:p>
          <a:p>
            <a:pPr marL="742950" lvl="1" indent="-285750" algn="l">
              <a:buFont typeface="Arial" panose="020B0604020202020204" pitchFamily="34" charset="0"/>
              <a:buChar char="•"/>
            </a:pPr>
            <a:r>
              <a:rPr lang="vi-VN" b="0" i="0" dirty="0">
                <a:solidFill>
                  <a:srgbClr val="404040"/>
                </a:solidFill>
                <a:effectLst/>
                <a:latin typeface="DeepSeek-CJK-patch"/>
              </a:rPr>
              <a:t>Ưu tiên kết nối các bảng nhỏ trước</a:t>
            </a:r>
          </a:p>
          <a:p>
            <a:pPr marL="742950" lvl="1" indent="-285750" algn="l">
              <a:buFont typeface="Arial" panose="020B0604020202020204" pitchFamily="34" charset="0"/>
              <a:buChar char="•"/>
            </a:pPr>
            <a:r>
              <a:rPr lang="vi-VN" b="0" i="0" dirty="0">
                <a:solidFill>
                  <a:srgbClr val="404040"/>
                </a:solidFill>
                <a:effectLst/>
                <a:latin typeface="DeepSeek-CJK-patch"/>
              </a:rPr>
              <a:t>Sử dụng thông tin thống kê để ước lượng kích thước kết quả</a:t>
            </a:r>
          </a:p>
          <a:p>
            <a:pPr marL="742950" lvl="1" indent="-285750" algn="l">
              <a:buFont typeface="Arial" panose="020B0604020202020204" pitchFamily="34" charset="0"/>
              <a:buChar char="•"/>
            </a:pPr>
            <a:r>
              <a:rPr lang="vi-VN" b="0" i="0" dirty="0">
                <a:solidFill>
                  <a:srgbClr val="404040"/>
                </a:solidFill>
                <a:effectLst/>
                <a:latin typeface="DeepSeek-CJK-patch"/>
              </a:rPr>
              <a:t>Áp dụng các quy tắc kinh nghiệm (heuristics)</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35</a:t>
            </a:fld>
            <a:endParaRPr lang="en-US"/>
          </a:p>
        </p:txBody>
      </p:sp>
    </p:spTree>
    <p:extLst>
      <p:ext uri="{BB962C8B-B14F-4D97-AF65-F5344CB8AC3E}">
        <p14:creationId xmlns:p14="http://schemas.microsoft.com/office/powerpoint/2010/main" val="1781532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40000" lnSpcReduction="20000"/>
          </a:bodyPr>
          <a:lstStyle/>
          <a:p>
            <a:pPr algn="l"/>
            <a:r>
              <a:rPr lang="vi-VN" b="1" i="0" dirty="0">
                <a:solidFill>
                  <a:srgbClr val="404040"/>
                </a:solidFill>
                <a:effectLst/>
                <a:latin typeface="DeepSeek-CJK-patch"/>
              </a:rPr>
              <a:t>"Join Trees"</a:t>
            </a:r>
          </a:p>
          <a:p>
            <a:pPr algn="l"/>
            <a:r>
              <a:rPr lang="en-US" b="0" i="0" dirty="0" err="1">
                <a:solidFill>
                  <a:srgbClr val="404040"/>
                </a:solidFill>
                <a:effectLst/>
                <a:latin typeface="DeepSeek-CJK-patch"/>
              </a:rPr>
              <a:t>Giải</a:t>
            </a:r>
            <a:r>
              <a:rPr lang="en-US" b="0" i="0" dirty="0">
                <a:solidFill>
                  <a:srgbClr val="404040"/>
                </a:solidFill>
                <a:effectLst/>
                <a:latin typeface="DeepSeek-CJK-patch"/>
              </a:rPr>
              <a:t> </a:t>
            </a:r>
            <a:r>
              <a:rPr lang="en-US" b="0" i="0" dirty="0" err="1">
                <a:solidFill>
                  <a:srgbClr val="404040"/>
                </a:solidFill>
                <a:effectLst/>
                <a:latin typeface="DeepSeek-CJK-patch"/>
              </a:rPr>
              <a:t>thích</a:t>
            </a:r>
            <a:r>
              <a:rPr lang="vi-VN" b="0" i="0" dirty="0">
                <a:solidFill>
                  <a:srgbClr val="404040"/>
                </a:solidFill>
                <a:effectLst/>
                <a:latin typeface="DeepSeek-CJK-patch"/>
              </a:rPr>
              <a:t> hai kiểu cấu trúc chính của cây kết nối (join trees) trong tối ưu hóa truy vấn cơ sở dữ liệu.</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Hai dạng cây kết nối chính</a:t>
            </a:r>
          </a:p>
          <a:p>
            <a:pPr algn="l"/>
            <a:r>
              <a:rPr lang="vi-VN" b="1" i="0" dirty="0">
                <a:solidFill>
                  <a:srgbClr val="404040"/>
                </a:solidFill>
                <a:effectLst/>
                <a:latin typeface="DeepSeek-CJK-patch"/>
              </a:rPr>
              <a:t>1. Linear Join Trees (Cây kết nối tuyến tính)</a:t>
            </a:r>
          </a:p>
          <a:p>
            <a:pPr algn="l">
              <a:buFont typeface="Arial" panose="020B0604020202020204" pitchFamily="34" charset="0"/>
              <a:buChar char="•"/>
            </a:pPr>
            <a:r>
              <a:rPr lang="vi-VN" b="1" i="0" dirty="0">
                <a:solidFill>
                  <a:srgbClr val="404040"/>
                </a:solidFill>
                <a:effectLst/>
                <a:latin typeface="DeepSeek-CJK-patch"/>
              </a:rPr>
              <a:t>Đặc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Có cấu trúc dạng chuỗi tuyến tính</a:t>
            </a:r>
          </a:p>
          <a:p>
            <a:pPr marL="742950" lvl="1" indent="-285750" algn="l">
              <a:buFont typeface="Arial" panose="020B0604020202020204" pitchFamily="34" charset="0"/>
              <a:buChar char="•"/>
            </a:pPr>
            <a:r>
              <a:rPr lang="vi-VN" b="0" i="0" dirty="0">
                <a:solidFill>
                  <a:srgbClr val="404040"/>
                </a:solidFill>
                <a:effectLst/>
                <a:latin typeface="DeepSeek-CJK-patch"/>
              </a:rPr>
              <a:t>Mỗi nút chỉ có một con (ngoại trừ nút lá)</a:t>
            </a:r>
          </a:p>
          <a:p>
            <a:pPr marL="742950" lvl="1" indent="-285750" algn="l">
              <a:buFont typeface="Arial" panose="020B0604020202020204" pitchFamily="34" charset="0"/>
              <a:buChar char="•"/>
            </a:pPr>
            <a:r>
              <a:rPr lang="vi-VN" b="0" i="0" dirty="0">
                <a:solidFill>
                  <a:srgbClr val="404040"/>
                </a:solidFill>
                <a:effectLst/>
                <a:latin typeface="DeepSeek-CJK-patch"/>
              </a:rPr>
              <a:t>Thực hiện các phép kết nối theo thứ tự tuần tự</a:t>
            </a:r>
          </a:p>
          <a:p>
            <a:pPr algn="l">
              <a:buFont typeface="Arial" panose="020B0604020202020204" pitchFamily="34" charset="0"/>
              <a:buChar char="•"/>
            </a:pPr>
            <a:r>
              <a:rPr lang="vi-VN" b="1" i="0" dirty="0">
                <a:solidFill>
                  <a:srgbClr val="404040"/>
                </a:solidFill>
                <a:effectLst/>
                <a:latin typeface="DeepSeek-CJK-patch"/>
              </a:rPr>
              <a:t>Ví dụ</a:t>
            </a:r>
            <a:r>
              <a:rPr lang="vi-VN" b="0" i="0" dirty="0">
                <a:solidFill>
                  <a:srgbClr val="404040"/>
                </a:solidFill>
                <a:effectLst/>
                <a:latin typeface="DeepSeek-CJK-patch"/>
              </a:rPr>
              <a:t>:</a:t>
            </a:r>
          </a:p>
          <a:p>
            <a:pPr algn="l">
              <a:buFont typeface="Arial" panose="020B0604020202020204" pitchFamily="34" charset="0"/>
              <a:buNone/>
            </a:pPr>
            <a:r>
              <a:rPr lang="en-US" b="0" i="0" dirty="0">
                <a:solidFill>
                  <a:srgbClr val="FFFFFF"/>
                </a:solidFill>
                <a:effectLst/>
                <a:latin typeface="DeepSeek-CJK-patch"/>
              </a:rPr>
              <a:t>((</a:t>
            </a:r>
            <a:r>
              <a:rPr lang="vi-VN" b="0" i="0" dirty="0">
                <a:solidFill>
                  <a:srgbClr val="FFFFFF"/>
                </a:solidFill>
                <a:effectLst/>
                <a:latin typeface="DeepSeek-CJK-patch"/>
              </a:rPr>
              <a:t>R1 ⋈ R2</a:t>
            </a:r>
            <a:r>
              <a:rPr lang="en-US" b="0" i="0" dirty="0">
                <a:solidFill>
                  <a:srgbClr val="FFFFFF"/>
                </a:solidFill>
                <a:effectLst/>
                <a:latin typeface="DeepSeek-CJK-patch"/>
              </a:rPr>
              <a:t>)</a:t>
            </a:r>
            <a:r>
              <a:rPr lang="vi-VN" b="0" i="0" dirty="0">
                <a:solidFill>
                  <a:srgbClr val="FFFFFF"/>
                </a:solidFill>
                <a:effectLst/>
                <a:latin typeface="DeepSeek-CJK-patch"/>
              </a:rPr>
              <a:t> ⋈ R3</a:t>
            </a:r>
            <a:r>
              <a:rPr lang="en-US" b="0" i="0" dirty="0">
                <a:solidFill>
                  <a:srgbClr val="FFFFFF"/>
                </a:solidFill>
                <a:effectLst/>
                <a:latin typeface="DeepSeek-CJK-patch"/>
              </a:rPr>
              <a:t>)</a:t>
            </a:r>
            <a:r>
              <a:rPr lang="vi-VN" b="0" i="0" dirty="0">
                <a:solidFill>
                  <a:srgbClr val="FFFFFF"/>
                </a:solidFill>
                <a:effectLst/>
                <a:latin typeface="DeepSeek-CJK-patch"/>
              </a:rPr>
              <a:t> ⋈ R4) ⋈ R</a:t>
            </a:r>
            <a:r>
              <a:rPr lang="en-US" b="0" i="0" dirty="0">
                <a:solidFill>
                  <a:srgbClr val="FFFFFF"/>
                </a:solidFill>
                <a:effectLst/>
                <a:latin typeface="DeepSeek-CJK-patch"/>
              </a:rPr>
              <a:t>5</a:t>
            </a:r>
            <a:r>
              <a:rPr lang="vi-VN" b="0" i="0" dirty="0">
                <a:solidFill>
                  <a:srgbClr val="FFFFFF"/>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Thực hiện R</a:t>
            </a:r>
            <a:r>
              <a:rPr lang="en-US" b="0" i="0" dirty="0">
                <a:solidFill>
                  <a:srgbClr val="404040"/>
                </a:solidFill>
                <a:effectLst/>
                <a:latin typeface="DeepSeek-CJK-patch"/>
              </a:rPr>
              <a:t>1</a:t>
            </a:r>
            <a:r>
              <a:rPr lang="vi-VN" b="0" i="0" dirty="0">
                <a:solidFill>
                  <a:srgbClr val="404040"/>
                </a:solidFill>
                <a:effectLst/>
                <a:latin typeface="DeepSeek-CJK-patch"/>
              </a:rPr>
              <a:t> kết nối với R</a:t>
            </a:r>
            <a:r>
              <a:rPr lang="en-US" b="0" i="0" dirty="0">
                <a:solidFill>
                  <a:srgbClr val="404040"/>
                </a:solidFill>
                <a:effectLst/>
                <a:latin typeface="DeepSeek-CJK-patch"/>
              </a:rPr>
              <a:t>2</a:t>
            </a:r>
            <a:r>
              <a:rPr lang="vi-VN" b="0" i="0" dirty="0">
                <a:solidFill>
                  <a:srgbClr val="404040"/>
                </a:solidFill>
                <a:effectLst/>
                <a:latin typeface="DeepSeek-CJK-patch"/>
              </a:rPr>
              <a:t> trước</a:t>
            </a:r>
          </a:p>
          <a:p>
            <a:pPr marL="742950" lvl="1" indent="-285750" algn="l">
              <a:buFont typeface="Arial" panose="020B0604020202020204" pitchFamily="34" charset="0"/>
              <a:buChar char="•"/>
            </a:pPr>
            <a:r>
              <a:rPr lang="vi-VN" b="0" i="0" dirty="0">
                <a:solidFill>
                  <a:srgbClr val="404040"/>
                </a:solidFill>
                <a:effectLst/>
                <a:latin typeface="DeepSeek-CJK-patch"/>
              </a:rPr>
              <a:t>Kết quả kết nối với R</a:t>
            </a:r>
            <a:r>
              <a:rPr lang="en-US" b="0" i="0" dirty="0">
                <a:solidFill>
                  <a:srgbClr val="404040"/>
                </a:solidFill>
                <a:effectLst/>
                <a:latin typeface="DeepSeek-CJK-patch"/>
              </a:rPr>
              <a:t>3</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en-US" b="0" i="0" dirty="0">
                <a:solidFill>
                  <a:srgbClr val="404040"/>
                </a:solidFill>
                <a:effectLst/>
                <a:latin typeface="DeepSeek-CJK-patch"/>
              </a:rPr>
              <a:t>K</a:t>
            </a:r>
            <a:r>
              <a:rPr lang="vi-VN" b="0" i="0" dirty="0">
                <a:solidFill>
                  <a:srgbClr val="404040"/>
                </a:solidFill>
                <a:effectLst/>
                <a:latin typeface="DeepSeek-CJK-patch"/>
              </a:rPr>
              <a:t>ết nối với R</a:t>
            </a:r>
            <a:r>
              <a:rPr lang="en-US" b="0" i="0" dirty="0">
                <a:solidFill>
                  <a:srgbClr val="404040"/>
                </a:solidFill>
                <a:effectLst/>
                <a:latin typeface="DeepSeek-CJK-patch"/>
              </a:rPr>
              <a:t>4</a:t>
            </a:r>
          </a:p>
          <a:p>
            <a:pPr marL="742950" lvl="1" indent="-285750" algn="l">
              <a:buFont typeface="Arial" panose="020B0604020202020204" pitchFamily="34" charset="0"/>
              <a:buChar char="•"/>
            </a:pPr>
            <a:r>
              <a:rPr lang="en-US" b="0" i="0" dirty="0" err="1">
                <a:solidFill>
                  <a:srgbClr val="404040"/>
                </a:solidFill>
                <a:effectLst/>
                <a:latin typeface="DeepSeek-CJK-patch"/>
              </a:rPr>
              <a:t>Cuối</a:t>
            </a:r>
            <a:r>
              <a:rPr lang="en-US" b="0" i="0" dirty="0">
                <a:solidFill>
                  <a:srgbClr val="404040"/>
                </a:solidFill>
                <a:effectLst/>
                <a:latin typeface="DeepSeek-CJK-patch"/>
              </a:rPr>
              <a:t> </a:t>
            </a:r>
            <a:r>
              <a:rPr lang="en-US" b="0" i="0" dirty="0" err="1">
                <a:solidFill>
                  <a:srgbClr val="404040"/>
                </a:solidFill>
                <a:effectLst/>
                <a:latin typeface="DeepSeek-CJK-patch"/>
              </a:rPr>
              <a:t>cùng</a:t>
            </a:r>
            <a:r>
              <a:rPr lang="en-US" b="0" i="0" dirty="0">
                <a:solidFill>
                  <a:srgbClr val="404040"/>
                </a:solidFill>
                <a:effectLst/>
                <a:latin typeface="DeepSeek-CJK-patch"/>
              </a:rPr>
              <a:t> </a:t>
            </a:r>
            <a:r>
              <a:rPr lang="en-US" b="0" i="0" dirty="0" err="1">
                <a:solidFill>
                  <a:srgbClr val="404040"/>
                </a:solidFill>
                <a:effectLst/>
                <a:latin typeface="DeepSeek-CJK-patch"/>
              </a:rPr>
              <a:t>kết</a:t>
            </a:r>
            <a:r>
              <a:rPr lang="en-US" b="0" i="0" dirty="0">
                <a:solidFill>
                  <a:srgbClr val="404040"/>
                </a:solidFill>
                <a:effectLst/>
                <a:latin typeface="DeepSeek-CJK-patch"/>
              </a:rPr>
              <a:t> </a:t>
            </a:r>
            <a:r>
              <a:rPr lang="en-US" b="0" i="0" dirty="0" err="1">
                <a:solidFill>
                  <a:srgbClr val="404040"/>
                </a:solidFill>
                <a:effectLst/>
                <a:latin typeface="DeepSeek-CJK-patch"/>
              </a:rPr>
              <a:t>nối</a:t>
            </a:r>
            <a:r>
              <a:rPr lang="en-US" b="0" i="0" dirty="0">
                <a:solidFill>
                  <a:srgbClr val="404040"/>
                </a:solidFill>
                <a:effectLst/>
                <a:latin typeface="DeepSeek-CJK-patch"/>
              </a:rPr>
              <a:t> </a:t>
            </a:r>
            <a:r>
              <a:rPr lang="en-US" b="0" i="0" dirty="0" err="1">
                <a:solidFill>
                  <a:srgbClr val="404040"/>
                </a:solidFill>
                <a:effectLst/>
                <a:latin typeface="DeepSeek-CJK-patch"/>
              </a:rPr>
              <a:t>với</a:t>
            </a:r>
            <a:r>
              <a:rPr lang="en-US" b="0" i="0" dirty="0">
                <a:solidFill>
                  <a:srgbClr val="404040"/>
                </a:solidFill>
                <a:effectLst/>
                <a:latin typeface="DeepSeek-CJK-patch"/>
              </a:rPr>
              <a:t> R5</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Dễ triển khai và tối ưu hóa</a:t>
            </a:r>
          </a:p>
          <a:p>
            <a:pPr marL="742950" lvl="1" indent="-285750" algn="l">
              <a:buFont typeface="Arial" panose="020B0604020202020204" pitchFamily="34" charset="0"/>
              <a:buChar char="•"/>
            </a:pPr>
            <a:r>
              <a:rPr lang="vi-VN" b="0" i="0" dirty="0">
                <a:solidFill>
                  <a:srgbClr val="404040"/>
                </a:solidFill>
                <a:effectLst/>
                <a:latin typeface="DeepSeek-CJK-patch"/>
              </a:rPr>
              <a:t>Phù hợp với số lượng bảng nhỏ</a:t>
            </a:r>
          </a:p>
          <a:p>
            <a:pPr algn="l">
              <a:buFont typeface="Arial" panose="020B0604020202020204" pitchFamily="34" charset="0"/>
              <a:buChar char="•"/>
            </a:pPr>
            <a:r>
              <a:rPr lang="vi-VN" b="1" i="0" dirty="0">
                <a:solidFill>
                  <a:srgbClr val="404040"/>
                </a:solidFill>
                <a:effectLst/>
                <a:latin typeface="DeepSeek-CJK-patch"/>
              </a:rPr>
              <a:t>Nhược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Hạn chế khả năng song song hóa</a:t>
            </a:r>
          </a:p>
          <a:p>
            <a:pPr marL="742950" lvl="1" indent="-285750" algn="l">
              <a:buFont typeface="Arial" panose="020B0604020202020204" pitchFamily="34" charset="0"/>
              <a:buChar char="•"/>
            </a:pPr>
            <a:r>
              <a:rPr lang="vi-VN" b="0" i="0" dirty="0">
                <a:solidFill>
                  <a:srgbClr val="404040"/>
                </a:solidFill>
                <a:effectLst/>
                <a:latin typeface="DeepSeek-CJK-patch"/>
              </a:rPr>
              <a:t>Có thể tạo ra kết quả trung gian lớn</a:t>
            </a:r>
            <a:endParaRPr lang="en-US" b="0" i="0" dirty="0">
              <a:solidFill>
                <a:srgbClr val="404040"/>
              </a:solidFill>
              <a:effectLst/>
              <a:latin typeface="DeepSeek-CJK-patch"/>
            </a:endParaRPr>
          </a:p>
          <a:p>
            <a:pPr marL="742950" lvl="1" indent="-285750" algn="l">
              <a:buFont typeface="Arial" panose="020B0604020202020204" pitchFamily="34" charset="0"/>
              <a:buChar char="•"/>
            </a:pPr>
            <a:endParaRPr lang="vi-VN" b="0" i="0" dirty="0">
              <a:solidFill>
                <a:srgbClr val="404040"/>
              </a:solidFill>
              <a:effectLst/>
              <a:latin typeface="DeepSeek-CJK-patch"/>
            </a:endParaRPr>
          </a:p>
          <a:p>
            <a:pPr algn="l"/>
            <a:r>
              <a:rPr lang="vi-VN" b="1" i="0" dirty="0">
                <a:solidFill>
                  <a:srgbClr val="404040"/>
                </a:solidFill>
                <a:effectLst/>
                <a:latin typeface="DeepSeek-CJK-patch"/>
              </a:rPr>
              <a:t>2. Bushy Join Trees (Cây kết nối phân nhánh)</a:t>
            </a:r>
          </a:p>
          <a:p>
            <a:pPr algn="l">
              <a:buFont typeface="Arial" panose="020B0604020202020204" pitchFamily="34" charset="0"/>
              <a:buChar char="•"/>
            </a:pPr>
            <a:r>
              <a:rPr lang="vi-VN" b="1" i="0" dirty="0">
                <a:solidFill>
                  <a:srgbClr val="404040"/>
                </a:solidFill>
                <a:effectLst/>
                <a:latin typeface="DeepSeek-CJK-patch"/>
              </a:rPr>
              <a:t>Đặc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Có cấu trúc phân nhánh phức tạp</a:t>
            </a:r>
          </a:p>
          <a:p>
            <a:pPr marL="742950" lvl="1" indent="-285750" algn="l">
              <a:buFont typeface="Arial" panose="020B0604020202020204" pitchFamily="34" charset="0"/>
              <a:buChar char="•"/>
            </a:pPr>
            <a:r>
              <a:rPr lang="vi-VN" b="0" i="0" dirty="0">
                <a:solidFill>
                  <a:srgbClr val="404040"/>
                </a:solidFill>
                <a:effectLst/>
                <a:latin typeface="DeepSeek-CJK-patch"/>
              </a:rPr>
              <a:t>Một nút có thể có nhiều nhánh con</a:t>
            </a:r>
          </a:p>
          <a:p>
            <a:pPr marL="742950" lvl="1" indent="-285750" algn="l">
              <a:buFont typeface="Arial" panose="020B0604020202020204" pitchFamily="34" charset="0"/>
              <a:buChar char="•"/>
            </a:pPr>
            <a:r>
              <a:rPr lang="vi-VN" b="0" i="0" dirty="0">
                <a:solidFill>
                  <a:srgbClr val="404040"/>
                </a:solidFill>
                <a:effectLst/>
                <a:latin typeface="DeepSeek-CJK-patch"/>
              </a:rPr>
              <a:t>Cho phép thực hiện nhiều phép kết nối song song</a:t>
            </a:r>
          </a:p>
          <a:p>
            <a:pPr algn="l">
              <a:buFont typeface="Arial" panose="020B0604020202020204" pitchFamily="34" charset="0"/>
              <a:buChar char="•"/>
            </a:pPr>
            <a:r>
              <a:rPr lang="vi-VN" b="1" i="0" dirty="0">
                <a:solidFill>
                  <a:srgbClr val="404040"/>
                </a:solidFill>
                <a:effectLst/>
                <a:latin typeface="DeepSeek-CJK-patch"/>
              </a:rPr>
              <a:t>Ví dụ</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FFFFFF"/>
                </a:solidFill>
                <a:effectLst/>
                <a:latin typeface="DeepSeek-CJK-patch"/>
              </a:rPr>
              <a:t>Copy</a:t>
            </a:r>
          </a:p>
          <a:p>
            <a:pPr algn="l">
              <a:buFont typeface="Arial" panose="020B0604020202020204" pitchFamily="34" charset="0"/>
              <a:buChar char="•"/>
            </a:pPr>
            <a:r>
              <a:rPr lang="vi-VN" b="0" i="0" dirty="0">
                <a:solidFill>
                  <a:srgbClr val="FFFFFF"/>
                </a:solidFill>
                <a:effectLst/>
                <a:latin typeface="DeepSeek-CJK-patch"/>
              </a:rPr>
              <a:t>(R1 ⋈ R2) ⋈ </a:t>
            </a:r>
            <a:r>
              <a:rPr lang="en-US" b="0" i="0" dirty="0">
                <a:solidFill>
                  <a:srgbClr val="FFFFFF"/>
                </a:solidFill>
                <a:effectLst/>
                <a:latin typeface="DeepSeek-CJK-patch"/>
              </a:rPr>
              <a:t>(</a:t>
            </a:r>
            <a:r>
              <a:rPr lang="vi-VN" b="0" i="0" dirty="0">
                <a:solidFill>
                  <a:srgbClr val="FFFFFF"/>
                </a:solidFill>
                <a:effectLst/>
                <a:latin typeface="DeepSeek-CJK-patch"/>
              </a:rPr>
              <a:t>(R3 ⋈ R4) ⋈ R</a:t>
            </a:r>
            <a:r>
              <a:rPr lang="en-US" b="0" i="0" dirty="0">
                <a:solidFill>
                  <a:srgbClr val="FFFFFF"/>
                </a:solidFill>
                <a:effectLst/>
                <a:latin typeface="DeepSeek-CJK-patch"/>
              </a:rPr>
              <a:t>5)</a:t>
            </a:r>
            <a:endParaRPr lang="vi-VN" b="0" i="0" dirty="0">
              <a:solidFill>
                <a:srgbClr val="FFFFFF"/>
              </a:solidFill>
              <a:effectLst/>
              <a:latin typeface="DeepSeek-CJK-patch"/>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vi-VN" b="0" i="0" dirty="0">
                <a:solidFill>
                  <a:srgbClr val="404040"/>
                </a:solidFill>
                <a:effectLst/>
                <a:latin typeface="DeepSeek-CJK-patch"/>
              </a:rPr>
              <a:t>Thực hiện đồng thời R1⋈R2 và </a:t>
            </a:r>
            <a:r>
              <a:rPr lang="en-US" b="0" i="0" dirty="0">
                <a:solidFill>
                  <a:srgbClr val="FFFFFF"/>
                </a:solidFill>
                <a:effectLst/>
                <a:latin typeface="DeepSeek-CJK-patch"/>
              </a:rPr>
              <a:t>(</a:t>
            </a:r>
            <a:r>
              <a:rPr lang="vi-VN" b="0" i="0" dirty="0">
                <a:solidFill>
                  <a:srgbClr val="FFFFFF"/>
                </a:solidFill>
                <a:effectLst/>
                <a:latin typeface="DeepSeek-CJK-patch"/>
              </a:rPr>
              <a:t>(R3 ⋈ R4) ⋈ R</a:t>
            </a:r>
            <a:r>
              <a:rPr lang="en-US" b="0" i="0" dirty="0">
                <a:solidFill>
                  <a:srgbClr val="FFFFFF"/>
                </a:solidFill>
                <a:effectLst/>
                <a:latin typeface="DeepSeek-CJK-patch"/>
              </a:rPr>
              <a:t>5)</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Sau đó kết nối hai kết quả với nhau</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Tận dụng tối đa khả năng song song</a:t>
            </a:r>
          </a:p>
          <a:p>
            <a:pPr marL="742950" lvl="1" indent="-285750" algn="l">
              <a:buFont typeface="Arial" panose="020B0604020202020204" pitchFamily="34" charset="0"/>
              <a:buChar char="•"/>
            </a:pPr>
            <a:r>
              <a:rPr lang="vi-VN" b="0" i="0" dirty="0">
                <a:solidFill>
                  <a:srgbClr val="404040"/>
                </a:solidFill>
                <a:effectLst/>
                <a:latin typeface="DeepSeek-CJK-patch"/>
              </a:rPr>
              <a:t>Giảm kích thước kết quả trung gian</a:t>
            </a:r>
          </a:p>
          <a:p>
            <a:pPr marL="742950" lvl="1" indent="-285750" algn="l">
              <a:buFont typeface="Arial" panose="020B0604020202020204" pitchFamily="34" charset="0"/>
              <a:buChar char="•"/>
            </a:pPr>
            <a:r>
              <a:rPr lang="vi-VN" b="0" i="0" dirty="0">
                <a:solidFill>
                  <a:srgbClr val="404040"/>
                </a:solidFill>
                <a:effectLst/>
                <a:latin typeface="DeepSeek-CJK-patch"/>
              </a:rPr>
              <a:t>Phù hợp với hệ thống phân tán và đa xử lý</a:t>
            </a:r>
          </a:p>
          <a:p>
            <a:pPr algn="l">
              <a:buFont typeface="Arial" panose="020B0604020202020204" pitchFamily="34" charset="0"/>
              <a:buChar char="•"/>
            </a:pPr>
            <a:r>
              <a:rPr lang="vi-VN" b="1" i="0" dirty="0">
                <a:solidFill>
                  <a:srgbClr val="404040"/>
                </a:solidFill>
                <a:effectLst/>
                <a:latin typeface="DeepSeek-CJK-patch"/>
              </a:rPr>
              <a:t>Nhược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Không gian tìm kiếm lớn hơn</a:t>
            </a:r>
          </a:p>
          <a:p>
            <a:pPr marL="742950" lvl="1" indent="-285750" algn="l">
              <a:buFont typeface="Arial" panose="020B0604020202020204" pitchFamily="34" charset="0"/>
              <a:buChar char="•"/>
            </a:pPr>
            <a:r>
              <a:rPr lang="vi-VN" b="0" i="0" dirty="0">
                <a:solidFill>
                  <a:srgbClr val="404040"/>
                </a:solidFill>
                <a:effectLst/>
                <a:latin typeface="DeepSeek-CJK-patch"/>
              </a:rPr>
              <a:t>Chi phí tối ưu hóa cao hơn</a:t>
            </a:r>
            <a:endParaRPr lang="en-US" b="0" i="0" dirty="0">
              <a:solidFill>
                <a:srgbClr val="404040"/>
              </a:solidFill>
              <a:effectLst/>
              <a:latin typeface="DeepSeek-CJK-patch"/>
            </a:endParaRPr>
          </a:p>
          <a:p>
            <a:pPr marL="742950" lvl="1" indent="-285750" algn="l">
              <a:buFont typeface="Arial" panose="020B0604020202020204" pitchFamily="34" charset="0"/>
              <a:buChar char="•"/>
            </a:pPr>
            <a:endParaRPr lang="vi-VN" b="0" i="0" dirty="0">
              <a:solidFill>
                <a:srgbClr val="404040"/>
              </a:solidFill>
              <a:effectLst/>
              <a:latin typeface="DeepSeek-CJK-patch"/>
            </a:endParaRPr>
          </a:p>
          <a:p>
            <a:pPr algn="l"/>
            <a:r>
              <a:rPr lang="vi-VN" b="1" i="0" dirty="0">
                <a:solidFill>
                  <a:srgbClr val="404040"/>
                </a:solidFill>
                <a:effectLst/>
                <a:latin typeface="DeepSeek-CJK-patch"/>
              </a:rPr>
              <a:t>Ý nghĩa trong tối ưu hóa truy vấn</a:t>
            </a:r>
          </a:p>
          <a:p>
            <a:pPr algn="l">
              <a:buFont typeface="+mj-lt"/>
              <a:buAutoNum type="arabicPeriod"/>
            </a:pPr>
            <a:r>
              <a:rPr lang="vi-VN" b="1" i="0" dirty="0">
                <a:solidFill>
                  <a:srgbClr val="404040"/>
                </a:solidFill>
                <a:effectLst/>
                <a:latin typeface="DeepSeek-CJK-patch"/>
              </a:rPr>
              <a:t>Không gian tìm kiếm</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a. </a:t>
            </a:r>
            <a:r>
              <a:rPr lang="vi-VN" b="0" i="0" dirty="0">
                <a:solidFill>
                  <a:srgbClr val="404040"/>
                </a:solidFill>
                <a:effectLst/>
                <a:latin typeface="DeepSeek-CJK-patch"/>
              </a:rPr>
              <a:t>Với N bảng, số lượng cây tuyến tính là N!</a:t>
            </a:r>
          </a:p>
          <a:p>
            <a:pPr marL="457200" lvl="1" indent="0" algn="l">
              <a:buFont typeface="+mj-lt"/>
              <a:buNone/>
            </a:pPr>
            <a:r>
              <a:rPr lang="en-US" b="0" i="0" dirty="0">
                <a:solidFill>
                  <a:srgbClr val="404040"/>
                </a:solidFill>
                <a:effectLst/>
                <a:latin typeface="DeepSeek-CJK-patch"/>
              </a:rPr>
              <a:t>b. </a:t>
            </a:r>
            <a:r>
              <a:rPr lang="vi-VN" b="0" i="0" dirty="0">
                <a:solidFill>
                  <a:srgbClr val="404040"/>
                </a:solidFill>
                <a:effectLst/>
                <a:latin typeface="DeepSeek-CJK-patch"/>
              </a:rPr>
              <a:t>Số lượng cây phân nhánh lớn hơn nhiều</a:t>
            </a:r>
          </a:p>
          <a:p>
            <a:pPr algn="l">
              <a:buFont typeface="+mj-lt"/>
              <a:buAutoNum type="arabicPeriod"/>
            </a:pPr>
            <a:r>
              <a:rPr lang="vi-VN" b="1" i="0" dirty="0">
                <a:solidFill>
                  <a:srgbClr val="404040"/>
                </a:solidFill>
                <a:effectLst/>
                <a:latin typeface="DeepSeek-CJK-patch"/>
              </a:rPr>
              <a:t>Lựa chọn chiến lược</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a. </a:t>
            </a:r>
            <a:r>
              <a:rPr lang="vi-VN" b="0" i="0" dirty="0">
                <a:solidFill>
                  <a:srgbClr val="404040"/>
                </a:solidFill>
                <a:effectLst/>
                <a:latin typeface="DeepSeek-CJK-patch"/>
              </a:rPr>
              <a:t>Hệ thống tập trung thường dùng cây tuyến tính</a:t>
            </a:r>
          </a:p>
          <a:p>
            <a:pPr marL="457200" lvl="1" indent="0" algn="l">
              <a:buFont typeface="+mj-lt"/>
              <a:buNone/>
            </a:pPr>
            <a:r>
              <a:rPr lang="en-US" b="0" i="0" dirty="0">
                <a:solidFill>
                  <a:srgbClr val="404040"/>
                </a:solidFill>
                <a:effectLst/>
                <a:latin typeface="DeepSeek-CJK-patch"/>
              </a:rPr>
              <a:t>b. </a:t>
            </a:r>
            <a:r>
              <a:rPr lang="vi-VN" b="0" i="0" dirty="0">
                <a:solidFill>
                  <a:srgbClr val="404040"/>
                </a:solidFill>
                <a:effectLst/>
                <a:latin typeface="DeepSeek-CJK-patch"/>
              </a:rPr>
              <a:t>Hệ thống song song/phân tán thích hợp với cây phân nhánh</a:t>
            </a:r>
          </a:p>
          <a:p>
            <a:pPr algn="l">
              <a:buFont typeface="+mj-lt"/>
              <a:buAutoNum type="arabicPeriod"/>
            </a:pPr>
            <a:r>
              <a:rPr lang="vi-VN" b="1" i="0" dirty="0">
                <a:solidFill>
                  <a:srgbClr val="404040"/>
                </a:solidFill>
                <a:effectLst/>
                <a:latin typeface="DeepSeek-CJK-patch"/>
              </a:rPr>
              <a:t>Hiệu suất</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a. </a:t>
            </a:r>
            <a:r>
              <a:rPr lang="vi-VN" b="0" i="0" dirty="0">
                <a:solidFill>
                  <a:srgbClr val="404040"/>
                </a:solidFill>
                <a:effectLst/>
                <a:latin typeface="DeepSeek-CJK-patch"/>
              </a:rPr>
              <a:t>Cây phân nhánh thường cho hiệu suất tốt hơn với truy vấn phức tạp</a:t>
            </a:r>
          </a:p>
          <a:p>
            <a:pPr marL="457200" lvl="1" indent="0" algn="l">
              <a:buFont typeface="+mj-lt"/>
              <a:buNone/>
            </a:pPr>
            <a:r>
              <a:rPr lang="en-US" b="0" i="0" dirty="0">
                <a:solidFill>
                  <a:srgbClr val="404040"/>
                </a:solidFill>
                <a:effectLst/>
                <a:latin typeface="DeepSeek-CJK-patch"/>
              </a:rPr>
              <a:t>b. </a:t>
            </a:r>
            <a:r>
              <a:rPr lang="vi-VN" b="0" i="0" dirty="0">
                <a:solidFill>
                  <a:srgbClr val="404040"/>
                </a:solidFill>
                <a:effectLst/>
                <a:latin typeface="DeepSeek-CJK-patch"/>
              </a:rPr>
              <a:t>Nhưng đòi hỏi nhiều tài nguyên tính toán hơn</a:t>
            </a:r>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36</a:t>
            </a:fld>
            <a:endParaRPr lang="en-US"/>
          </a:p>
        </p:txBody>
      </p:sp>
    </p:spTree>
    <p:extLst>
      <p:ext uri="{BB962C8B-B14F-4D97-AF65-F5344CB8AC3E}">
        <p14:creationId xmlns:p14="http://schemas.microsoft.com/office/powerpoint/2010/main" val="16527227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32500" lnSpcReduction="20000"/>
          </a:bodyPr>
          <a:lstStyle/>
          <a:p>
            <a:pPr algn="l"/>
            <a:r>
              <a:rPr lang="vi-VN" b="1" i="0" dirty="0">
                <a:solidFill>
                  <a:srgbClr val="404040"/>
                </a:solidFill>
                <a:effectLst/>
                <a:latin typeface="DeepSeek-CJK-patch"/>
              </a:rPr>
              <a:t>"Search Strategy" trong Tối ưu hóa Truy vấn</a:t>
            </a:r>
          </a:p>
          <a:p>
            <a:pPr algn="l"/>
            <a:r>
              <a:rPr lang="vi-VN" b="0" i="0" dirty="0">
                <a:solidFill>
                  <a:srgbClr val="404040"/>
                </a:solidFill>
                <a:effectLst/>
                <a:latin typeface="DeepSeek-CJK-patch"/>
              </a:rPr>
              <a:t>Slide này trình bày các chiến lược tìm kiếm kế hoạch thực thi tối ưu trong không gian các phương án khả thi.</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1. Tổng quan về Chiến lược Tìm kiếm</a:t>
            </a:r>
          </a:p>
          <a:p>
            <a:pPr algn="l"/>
            <a:r>
              <a:rPr lang="vi-VN" b="1" i="0" dirty="0">
                <a:solidFill>
                  <a:srgbClr val="404040"/>
                </a:solidFill>
                <a:effectLst/>
                <a:latin typeface="DeepSeek-CJK-patch"/>
              </a:rPr>
              <a:t>Mục tiêu</a:t>
            </a:r>
            <a:r>
              <a:rPr lang="vi-VN" b="0" i="0" dirty="0">
                <a:solidFill>
                  <a:srgbClr val="404040"/>
                </a:solidFill>
                <a:effectLst/>
                <a:latin typeface="DeepSeek-CJK-patch"/>
              </a:rPr>
              <a:t>: Di chuyển trong không gian tìm kiếm để tìm kế hoạch thực thi tốt nhất với:</a:t>
            </a:r>
          </a:p>
          <a:p>
            <a:pPr algn="l">
              <a:buFont typeface="Arial" panose="020B0604020202020204" pitchFamily="34" charset="0"/>
              <a:buChar char="•"/>
            </a:pPr>
            <a:r>
              <a:rPr lang="vi-VN" b="0" i="0" dirty="0">
                <a:solidFill>
                  <a:srgbClr val="404040"/>
                </a:solidFill>
                <a:effectLst/>
                <a:latin typeface="DeepSeek-CJK-patch"/>
              </a:rPr>
              <a:t>Chi phí ước lượng thấp nhất</a:t>
            </a:r>
          </a:p>
          <a:p>
            <a:pPr algn="l">
              <a:buFont typeface="Arial" panose="020B0604020202020204" pitchFamily="34" charset="0"/>
              <a:buChar char="•"/>
            </a:pPr>
            <a:r>
              <a:rPr lang="vi-VN" b="0" i="0" dirty="0">
                <a:solidFill>
                  <a:srgbClr val="404040"/>
                </a:solidFill>
                <a:effectLst/>
                <a:latin typeface="DeepSeek-CJK-patch"/>
              </a:rPr>
              <a:t>Thời gian tối ưu hóa chấp nhận được</a:t>
            </a:r>
          </a:p>
          <a:p>
            <a:pPr algn="l">
              <a:buFont typeface="Arial" panose="020B0604020202020204" pitchFamily="34" charset="0"/>
              <a:buChar char="•"/>
            </a:pPr>
            <a:r>
              <a:rPr lang="vi-VN" b="0" i="0" dirty="0">
                <a:solidFill>
                  <a:srgbClr val="404040"/>
                </a:solidFill>
                <a:effectLst/>
                <a:latin typeface="DeepSeek-CJK-patch"/>
              </a:rPr>
              <a:t>Chất lượng giải pháp đảm bảo</a:t>
            </a:r>
            <a:endParaRPr lang="en-US" b="0" i="0" dirty="0">
              <a:solidFill>
                <a:srgbClr val="404040"/>
              </a:solidFill>
              <a:effectLst/>
              <a:latin typeface="DeepSeek-CJK-patch"/>
            </a:endParaRPr>
          </a:p>
          <a:p>
            <a:pPr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2. Chiến lược Xác định (Deterministic)</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a. Nguyên tắc chung</a:t>
            </a:r>
          </a:p>
          <a:p>
            <a:pPr algn="l">
              <a:buFont typeface="Arial" panose="020B0604020202020204" pitchFamily="34" charset="0"/>
              <a:buChar char="•"/>
            </a:pPr>
            <a:r>
              <a:rPr lang="vi-VN" b="0" i="0" dirty="0">
                <a:solidFill>
                  <a:srgbClr val="404040"/>
                </a:solidFill>
                <a:effectLst/>
                <a:latin typeface="DeepSeek-CJK-patch"/>
              </a:rPr>
              <a:t>Xuất phát từ các quan hệ cơ sở</a:t>
            </a:r>
          </a:p>
          <a:p>
            <a:pPr algn="l">
              <a:buFont typeface="Arial" panose="020B0604020202020204" pitchFamily="34" charset="0"/>
              <a:buChar char="•"/>
            </a:pPr>
            <a:r>
              <a:rPr lang="vi-VN" b="0" i="0" dirty="0">
                <a:solidFill>
                  <a:srgbClr val="404040"/>
                </a:solidFill>
                <a:effectLst/>
                <a:latin typeface="DeepSeek-CJK-patch"/>
              </a:rPr>
              <a:t>Xây dựng kế hoạch từng bước bằng cách thêm một quan hệ tại mỗi bước</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b. Quy hoạch động (Dynamic programming)</a:t>
            </a:r>
          </a:p>
          <a:p>
            <a:pPr algn="l">
              <a:buFont typeface="Arial" panose="020B0604020202020204" pitchFamily="34" charset="0"/>
              <a:buChar char="•"/>
            </a:pPr>
            <a:r>
              <a:rPr lang="vi-VN" b="1" i="0" dirty="0">
                <a:solidFill>
                  <a:srgbClr val="404040"/>
                </a:solidFill>
                <a:effectLst/>
                <a:latin typeface="DeepSeek-CJK-patch"/>
              </a:rPr>
              <a:t>Tiếp cận</a:t>
            </a:r>
            <a:r>
              <a:rPr lang="vi-VN" b="0" i="0" dirty="0">
                <a:solidFill>
                  <a:srgbClr val="404040"/>
                </a:solidFill>
                <a:effectLst/>
                <a:latin typeface="DeepSeek-CJK-patch"/>
              </a:rPr>
              <a:t>: Breadth-first (theo chiều rộng)</a:t>
            </a:r>
          </a:p>
          <a:p>
            <a:pPr algn="l">
              <a:buFont typeface="Arial" panose="020B0604020202020204" pitchFamily="34" charset="0"/>
              <a:buChar char="•"/>
            </a:pPr>
            <a:r>
              <a:rPr lang="vi-VN" b="1" i="0" dirty="0">
                <a:solidFill>
                  <a:srgbClr val="404040"/>
                </a:solidFill>
                <a:effectLst/>
                <a:latin typeface="DeepSeek-CJK-patch"/>
              </a:rPr>
              <a:t>Cách hoạt động</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Bắt đầu với tất cả kế hoạch cho 1 quan hệ</a:t>
            </a:r>
          </a:p>
          <a:p>
            <a:pPr marL="742950" lvl="1" indent="-285750" algn="l">
              <a:buFont typeface="Arial" panose="020B0604020202020204" pitchFamily="34" charset="0"/>
              <a:buChar char="•"/>
            </a:pPr>
            <a:r>
              <a:rPr lang="vi-VN" b="0" i="0" dirty="0">
                <a:solidFill>
                  <a:srgbClr val="404040"/>
                </a:solidFill>
                <a:effectLst/>
                <a:latin typeface="DeepSeek-CJK-patch"/>
              </a:rPr>
              <a:t>Mở rộng dần bằng cách thêm từng quan hệ</a:t>
            </a:r>
          </a:p>
          <a:p>
            <a:pPr marL="742950" lvl="1" indent="-285750" algn="l">
              <a:buFont typeface="Arial" panose="020B0604020202020204" pitchFamily="34" charset="0"/>
              <a:buChar char="•"/>
            </a:pPr>
            <a:r>
              <a:rPr lang="vi-VN" b="0" i="0" dirty="0">
                <a:solidFill>
                  <a:srgbClr val="404040"/>
                </a:solidFill>
                <a:effectLst/>
                <a:latin typeface="DeepSeek-CJK-patch"/>
              </a:rPr>
              <a:t>Với mỗi bước, chỉ giữ lại kế hoạch tốt nhất cho mỗi tập quan hệ con</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 Tìm được giải pháp tối ưu</a:t>
            </a:r>
          </a:p>
          <a:p>
            <a:pPr algn="l">
              <a:buFont typeface="Arial" panose="020B0604020202020204" pitchFamily="34" charset="0"/>
              <a:buChar char="•"/>
            </a:pPr>
            <a:r>
              <a:rPr lang="vi-VN" b="1" i="0" dirty="0">
                <a:solidFill>
                  <a:srgbClr val="404040"/>
                </a:solidFill>
                <a:effectLst/>
                <a:latin typeface="DeepSeek-CJK-patch"/>
              </a:rPr>
              <a:t>Nhược điểm</a:t>
            </a:r>
            <a:r>
              <a:rPr lang="vi-VN" b="0" i="0" dirty="0">
                <a:solidFill>
                  <a:srgbClr val="404040"/>
                </a:solidFill>
                <a:effectLst/>
                <a:latin typeface="DeepSeek-CJK-patch"/>
              </a:rPr>
              <a:t>: Chi phí tính toán cao O(N!)</a:t>
            </a:r>
            <a:endParaRPr lang="en-US" b="0" i="0" dirty="0">
              <a:solidFill>
                <a:srgbClr val="404040"/>
              </a:solidFill>
              <a:effectLst/>
              <a:latin typeface="DeepSeek-CJK-patch"/>
            </a:endParaRPr>
          </a:p>
          <a:p>
            <a:pPr algn="l">
              <a:buFont typeface="Arial" panose="020B0604020202020204" pitchFamily="34" charset="0"/>
              <a:buChar char="•"/>
            </a:pPr>
            <a:endParaRPr lang="vi-VN" b="0" i="0" dirty="0">
              <a:solidFill>
                <a:srgbClr val="404040"/>
              </a:solidFill>
              <a:effectLst/>
              <a:latin typeface="DeepSeek-CJK-patch"/>
            </a:endParaRPr>
          </a:p>
          <a:p>
            <a:pPr algn="l"/>
            <a:r>
              <a:rPr lang="vi-VN" b="1" i="0" dirty="0">
                <a:solidFill>
                  <a:srgbClr val="404040"/>
                </a:solidFill>
                <a:effectLst/>
                <a:latin typeface="DeepSeek-CJK-patch"/>
              </a:rPr>
              <a:t>c. Thuật toán Tham lam (Greedy)</a:t>
            </a:r>
          </a:p>
          <a:p>
            <a:pPr algn="l">
              <a:buFont typeface="Arial" panose="020B0604020202020204" pitchFamily="34" charset="0"/>
              <a:buChar char="•"/>
            </a:pPr>
            <a:r>
              <a:rPr lang="vi-VN" b="1" i="0" dirty="0">
                <a:solidFill>
                  <a:srgbClr val="404040"/>
                </a:solidFill>
                <a:effectLst/>
                <a:latin typeface="DeepSeek-CJK-patch"/>
              </a:rPr>
              <a:t>Tiếp cận</a:t>
            </a:r>
            <a:r>
              <a:rPr lang="vi-VN" b="0" i="0" dirty="0">
                <a:solidFill>
                  <a:srgbClr val="404040"/>
                </a:solidFill>
                <a:effectLst/>
                <a:latin typeface="DeepSeek-CJK-patch"/>
              </a:rPr>
              <a:t>: Depth-first (theo chiều sâu)</a:t>
            </a:r>
          </a:p>
          <a:p>
            <a:pPr algn="l">
              <a:buFont typeface="Arial" panose="020B0604020202020204" pitchFamily="34" charset="0"/>
              <a:buChar char="•"/>
            </a:pPr>
            <a:r>
              <a:rPr lang="vi-VN" b="1" i="0" dirty="0">
                <a:solidFill>
                  <a:srgbClr val="404040"/>
                </a:solidFill>
                <a:effectLst/>
                <a:latin typeface="DeepSeek-CJK-patch"/>
              </a:rPr>
              <a:t>Cách hoạt động</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Chọn một hướng đi (thứ tự quan hệ) ban đầu</a:t>
            </a:r>
          </a:p>
          <a:p>
            <a:pPr marL="742950" lvl="1" indent="-285750" algn="l">
              <a:buFont typeface="Arial" panose="020B0604020202020204" pitchFamily="34" charset="0"/>
              <a:buChar char="•"/>
            </a:pPr>
            <a:r>
              <a:rPr lang="vi-VN" b="0" i="0" dirty="0">
                <a:solidFill>
                  <a:srgbClr val="404040"/>
                </a:solidFill>
                <a:effectLst/>
                <a:latin typeface="DeepSeek-CJK-patch"/>
              </a:rPr>
              <a:t>Theo đuổi hướng đó đến cùng</a:t>
            </a:r>
          </a:p>
          <a:p>
            <a:pPr marL="742950" lvl="1" indent="-285750" algn="l">
              <a:buFont typeface="Arial" panose="020B0604020202020204" pitchFamily="34" charset="0"/>
              <a:buChar char="•"/>
            </a:pPr>
            <a:r>
              <a:rPr lang="vi-VN" b="0" i="0" dirty="0">
                <a:solidFill>
                  <a:srgbClr val="404040"/>
                </a:solidFill>
                <a:effectLst/>
                <a:latin typeface="DeepSeek-CJK-patch"/>
              </a:rPr>
              <a:t>Chấp nhận giải pháp đầu tiên đủ tốt</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 Nhanh, chi phí thấp</a:t>
            </a:r>
          </a:p>
          <a:p>
            <a:pPr algn="l">
              <a:buFont typeface="Arial" panose="020B0604020202020204" pitchFamily="34" charset="0"/>
              <a:buChar char="•"/>
            </a:pPr>
            <a:r>
              <a:rPr lang="vi-VN" b="1" i="0" dirty="0">
                <a:solidFill>
                  <a:srgbClr val="404040"/>
                </a:solidFill>
                <a:effectLst/>
                <a:latin typeface="DeepSeek-CJK-patch"/>
              </a:rPr>
              <a:t>Nhược điểm</a:t>
            </a:r>
            <a:r>
              <a:rPr lang="vi-VN" b="0" i="0" dirty="0">
                <a:solidFill>
                  <a:srgbClr val="404040"/>
                </a:solidFill>
                <a:effectLst/>
                <a:latin typeface="DeepSeek-CJK-patch"/>
              </a:rPr>
              <a:t>: Có thể bỏ lỡ giải pháp tốt hơn</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Chiến lược Ngẫu nhiên (Randomized)</a:t>
            </a:r>
            <a:endParaRPr lang="en-US" b="1" i="0" dirty="0">
              <a:solidFill>
                <a:srgbClr val="404040"/>
              </a:solidFill>
              <a:effectLst/>
              <a:latin typeface="DeepSeek-CJK-patch"/>
            </a:endParaRPr>
          </a:p>
          <a:p>
            <a:pPr algn="l"/>
            <a:endParaRPr lang="vi-VN" b="1" i="0" dirty="0">
              <a:solidFill>
                <a:srgbClr val="404040"/>
              </a:solidFill>
              <a:effectLst/>
              <a:latin typeface="DeepSeek-CJK-patch"/>
            </a:endParaRPr>
          </a:p>
          <a:p>
            <a:pPr algn="l"/>
            <a:r>
              <a:rPr lang="vi-VN" b="1" i="0" dirty="0">
                <a:solidFill>
                  <a:srgbClr val="404040"/>
                </a:solidFill>
                <a:effectLst/>
                <a:latin typeface="DeepSeek-CJK-patch"/>
              </a:rPr>
              <a:t>a. Nguyên tắc chung</a:t>
            </a:r>
          </a:p>
          <a:p>
            <a:pPr algn="l">
              <a:buFont typeface="Arial" panose="020B0604020202020204" pitchFamily="34" charset="0"/>
              <a:buChar char="•"/>
            </a:pPr>
            <a:r>
              <a:rPr lang="vi-VN" b="0" i="0" dirty="0">
                <a:solidFill>
                  <a:srgbClr val="404040"/>
                </a:solidFill>
                <a:effectLst/>
                <a:latin typeface="DeepSeek-CJK-patch"/>
              </a:rPr>
              <a:t>Tìm kiếm xung quanh một điểm xuất phát cụ thể</a:t>
            </a:r>
          </a:p>
          <a:p>
            <a:pPr algn="l">
              <a:buFont typeface="Arial" panose="020B0604020202020204" pitchFamily="34" charset="0"/>
              <a:buChar char="•"/>
            </a:pPr>
            <a:r>
              <a:rPr lang="vi-VN" b="0" i="0" dirty="0">
                <a:solidFill>
                  <a:srgbClr val="404040"/>
                </a:solidFill>
                <a:effectLst/>
                <a:latin typeface="DeepSeek-CJK-patch"/>
              </a:rPr>
              <a:t>Đánh đổi thời gian tối ưu hóa để giảm thời gian thực thi</a:t>
            </a:r>
          </a:p>
          <a:p>
            <a:pPr algn="l">
              <a:buFont typeface="Arial" panose="020B0604020202020204" pitchFamily="34" charset="0"/>
              <a:buChar char="•"/>
            </a:pPr>
            <a:r>
              <a:rPr lang="vi-VN" b="0" i="0" dirty="0">
                <a:solidFill>
                  <a:srgbClr val="404040"/>
                </a:solidFill>
                <a:effectLst/>
                <a:latin typeface="DeepSeek-CJK-patch"/>
              </a:rPr>
              <a:t>Đặc biệt hiệu quả khi có &gt; 10 quan hệ</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b. Các phương pháp chính</a:t>
            </a:r>
          </a:p>
          <a:p>
            <a:pPr algn="l"/>
            <a:r>
              <a:rPr lang="en-US" b="1" i="0" dirty="0">
                <a:solidFill>
                  <a:srgbClr val="404040"/>
                </a:solidFill>
                <a:effectLst/>
                <a:latin typeface="DeepSeek-CJK-patch"/>
              </a:rPr>
              <a:t>-</a:t>
            </a:r>
            <a:r>
              <a:rPr lang="vi-VN" b="1" i="0" dirty="0">
                <a:solidFill>
                  <a:srgbClr val="404040"/>
                </a:solidFill>
                <a:effectLst/>
                <a:latin typeface="DeepSeek-CJK-patch"/>
              </a:rPr>
              <a:t> Simulated Annealing (Ủ luyện kim)</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Lấy cảm hứng từ quá trình ủ kim loại</a:t>
            </a:r>
          </a:p>
          <a:p>
            <a:pPr algn="l">
              <a:buFont typeface="Arial" panose="020B0604020202020204" pitchFamily="34" charset="0"/>
              <a:buChar char="•"/>
            </a:pPr>
            <a:r>
              <a:rPr lang="vi-VN" b="0" i="0" dirty="0">
                <a:solidFill>
                  <a:srgbClr val="404040"/>
                </a:solidFill>
                <a:effectLst/>
                <a:latin typeface="DeepSeek-CJK-patch"/>
              </a:rPr>
              <a:t>Ban đầu chấp nhận một số thay đổi "xấu" (làm tăng chi phí)</a:t>
            </a:r>
          </a:p>
          <a:p>
            <a:pPr algn="l">
              <a:buFont typeface="Arial" panose="020B0604020202020204" pitchFamily="34" charset="0"/>
              <a:buChar char="•"/>
            </a:pPr>
            <a:r>
              <a:rPr lang="vi-VN" b="0" i="0" dirty="0">
                <a:solidFill>
                  <a:srgbClr val="404040"/>
                </a:solidFill>
                <a:effectLst/>
                <a:latin typeface="DeepSeek-CJK-patch"/>
              </a:rPr>
              <a:t>Giảm dần "nhiệt độ" (xác suất chấp nhận thay đổi xấu)</a:t>
            </a:r>
          </a:p>
          <a:p>
            <a:pPr algn="l">
              <a:buFont typeface="Arial" panose="020B0604020202020204" pitchFamily="34" charset="0"/>
              <a:buChar char="•"/>
            </a:pPr>
            <a:r>
              <a:rPr lang="vi-VN" b="0" i="0" dirty="0">
                <a:solidFill>
                  <a:srgbClr val="404040"/>
                </a:solidFill>
                <a:effectLst/>
                <a:latin typeface="DeepSeek-CJK-patch"/>
              </a:rPr>
              <a:t>Tránh bị kẹt ở cực tiểu địa phương</a:t>
            </a:r>
          </a:p>
          <a:p>
            <a:pPr algn="l"/>
            <a:r>
              <a:rPr lang="en-US" b="1" i="0" dirty="0">
                <a:solidFill>
                  <a:srgbClr val="404040"/>
                </a:solidFill>
                <a:effectLst/>
                <a:latin typeface="DeepSeek-CJK-patch"/>
              </a:rPr>
              <a:t>-</a:t>
            </a:r>
            <a:r>
              <a:rPr lang="vi-VN" b="1" i="0" dirty="0">
                <a:solidFill>
                  <a:srgbClr val="404040"/>
                </a:solidFill>
                <a:effectLst/>
                <a:latin typeface="DeepSeek-CJK-patch"/>
              </a:rPr>
              <a:t> Iterative Improvement (Cải tiến lặp)</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Bắt đầu từ một giải pháp ngẫu nhiên</a:t>
            </a:r>
          </a:p>
          <a:p>
            <a:pPr algn="l">
              <a:buFont typeface="Arial" panose="020B0604020202020204" pitchFamily="34" charset="0"/>
              <a:buChar char="•"/>
            </a:pPr>
            <a:r>
              <a:rPr lang="vi-VN" b="0" i="0" dirty="0">
                <a:solidFill>
                  <a:srgbClr val="404040"/>
                </a:solidFill>
                <a:effectLst/>
                <a:latin typeface="DeepSeek-CJK-patch"/>
              </a:rPr>
              <a:t>Lặp lại việc tìm kiếm các lân cận tốt hơn</a:t>
            </a:r>
          </a:p>
          <a:p>
            <a:pPr algn="l">
              <a:buFont typeface="Arial" panose="020B0604020202020204" pitchFamily="34" charset="0"/>
              <a:buChar char="•"/>
            </a:pPr>
            <a:r>
              <a:rPr lang="vi-VN" b="0" i="0" dirty="0">
                <a:solidFill>
                  <a:srgbClr val="404040"/>
                </a:solidFill>
                <a:effectLst/>
                <a:latin typeface="DeepSeek-CJK-patch"/>
              </a:rPr>
              <a:t>Dừng khi không còn cải tiến</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4. So sánh và Ứng dụng</a:t>
            </a:r>
          </a:p>
          <a:p>
            <a:pPr algn="l"/>
            <a:r>
              <a:rPr lang="vi-VN" dirty="0"/>
              <a:t>Phương pháp</a:t>
            </a:r>
            <a:r>
              <a:rPr lang="en-US" dirty="0"/>
              <a:t>		</a:t>
            </a:r>
            <a:r>
              <a:rPr lang="vi-VN" dirty="0"/>
              <a:t>Số quan hệ</a:t>
            </a:r>
            <a:r>
              <a:rPr lang="en-US" dirty="0"/>
              <a:t>		</a:t>
            </a:r>
            <a:r>
              <a:rPr lang="vi-VN" dirty="0"/>
              <a:t>Chất lượng giải pháp</a:t>
            </a:r>
            <a:r>
              <a:rPr lang="en-US" dirty="0"/>
              <a:t>		</a:t>
            </a:r>
            <a:r>
              <a:rPr lang="vi-VN" dirty="0"/>
              <a:t>Thời gian tối ưu</a:t>
            </a:r>
            <a:endParaRPr lang="en-US" dirty="0"/>
          </a:p>
          <a:p>
            <a:pPr algn="l"/>
            <a:r>
              <a:rPr lang="vi-VN" dirty="0">
                <a:effectLst/>
              </a:rPr>
              <a:t>Quy hoạch động</a:t>
            </a:r>
            <a:r>
              <a:rPr lang="en-US" dirty="0">
                <a:effectLst/>
              </a:rPr>
              <a:t>	</a:t>
            </a:r>
            <a:r>
              <a:rPr lang="vi-VN" dirty="0">
                <a:effectLst/>
              </a:rPr>
              <a:t>&lt; 10</a:t>
            </a:r>
            <a:r>
              <a:rPr lang="en-US" dirty="0">
                <a:effectLst/>
              </a:rPr>
              <a:t>		</a:t>
            </a:r>
            <a:r>
              <a:rPr lang="vi-VN" dirty="0">
                <a:effectLst/>
              </a:rPr>
              <a:t>Tối ưu</a:t>
            </a:r>
            <a:r>
              <a:rPr lang="en-US" dirty="0">
                <a:effectLst/>
              </a:rPr>
              <a:t>			</a:t>
            </a:r>
            <a:r>
              <a:rPr lang="vi-VN" dirty="0">
                <a:effectLst/>
              </a:rPr>
              <a:t>Rất cao</a:t>
            </a:r>
            <a:endParaRPr lang="en-US" dirty="0">
              <a:effectLst/>
            </a:endParaRPr>
          </a:p>
          <a:p>
            <a:pPr algn="l"/>
            <a:r>
              <a:rPr lang="vi-VN" dirty="0">
                <a:effectLst/>
              </a:rPr>
              <a:t>Thuật toán Tham lam</a:t>
            </a:r>
            <a:r>
              <a:rPr lang="en-US" dirty="0">
                <a:effectLst/>
              </a:rPr>
              <a:t>	</a:t>
            </a:r>
            <a:r>
              <a:rPr lang="vi-VN" dirty="0">
                <a:effectLst/>
              </a:rPr>
              <a:t>&lt; 15</a:t>
            </a:r>
            <a:r>
              <a:rPr lang="en-US" dirty="0">
                <a:effectLst/>
              </a:rPr>
              <a:t>		</a:t>
            </a:r>
            <a:r>
              <a:rPr lang="vi-VN" dirty="0">
                <a:effectLst/>
              </a:rPr>
              <a:t>Tương đối tốt</a:t>
            </a:r>
            <a:r>
              <a:rPr lang="en-US" dirty="0">
                <a:effectLst/>
              </a:rPr>
              <a:t>			</a:t>
            </a:r>
            <a:r>
              <a:rPr lang="vi-VN" dirty="0">
                <a:effectLst/>
              </a:rPr>
              <a:t>Thấp</a:t>
            </a:r>
            <a:endParaRPr lang="en-US" dirty="0">
              <a:effectLst/>
            </a:endParaRPr>
          </a:p>
          <a:p>
            <a:pPr algn="l"/>
            <a:r>
              <a:rPr lang="vi-VN" dirty="0">
                <a:effectLst/>
              </a:rPr>
              <a:t>Phương pháp ngẫu nhiên</a:t>
            </a:r>
            <a:r>
              <a:rPr lang="en-US" dirty="0">
                <a:effectLst/>
              </a:rPr>
              <a:t>	</a:t>
            </a:r>
            <a:r>
              <a:rPr lang="vi-VN" dirty="0">
                <a:effectLst/>
              </a:rPr>
              <a:t>&gt; 10</a:t>
            </a:r>
            <a:r>
              <a:rPr lang="en-US" dirty="0">
                <a:effectLst/>
              </a:rPr>
              <a:t>		</a:t>
            </a:r>
            <a:r>
              <a:rPr lang="vi-VN" dirty="0">
                <a:effectLst/>
              </a:rPr>
              <a:t>Tốt (không tối ưu)</a:t>
            </a:r>
            <a:r>
              <a:rPr lang="en-US" dirty="0">
                <a:effectLst/>
              </a:rPr>
              <a:t>		</a:t>
            </a:r>
            <a:r>
              <a:rPr lang="vi-VN" dirty="0">
                <a:effectLst/>
              </a:rPr>
              <a:t>Trung bình</a:t>
            </a:r>
            <a:endParaRPr lang="en-US" dirty="0">
              <a:effectLst/>
            </a:endParaRPr>
          </a:p>
          <a:p>
            <a:pPr algn="l"/>
            <a:endParaRPr lang="en-US" b="1" i="0" dirty="0">
              <a:solidFill>
                <a:srgbClr val="404040"/>
              </a:solidFill>
              <a:effectLst/>
              <a:latin typeface="DeepSeek-CJK-patch"/>
            </a:endParaRPr>
          </a:p>
          <a:p>
            <a:pPr algn="l"/>
            <a:r>
              <a:rPr lang="en-US" b="1" i="0" dirty="0">
                <a:solidFill>
                  <a:srgbClr val="404040"/>
                </a:solidFill>
                <a:effectLst/>
                <a:latin typeface="DeepSeek-CJK-patch"/>
              </a:rPr>
              <a:t>5. </a:t>
            </a:r>
            <a:r>
              <a:rPr lang="vi-VN" b="1" i="0" dirty="0">
                <a:solidFill>
                  <a:srgbClr val="404040"/>
                </a:solidFill>
                <a:effectLst/>
                <a:latin typeface="DeepSeek-CJK-patch"/>
              </a:rPr>
              <a:t>Ứng dụng thực tế</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Các hệ quản trị CSDL thương mại thường kết hợp nhiều phương pháp</a:t>
            </a:r>
          </a:p>
          <a:p>
            <a:pPr algn="l">
              <a:buFont typeface="Arial" panose="020B0604020202020204" pitchFamily="34" charset="0"/>
              <a:buChar char="•"/>
            </a:pPr>
            <a:r>
              <a:rPr lang="vi-VN" b="0" i="0" dirty="0">
                <a:solidFill>
                  <a:srgbClr val="404040"/>
                </a:solidFill>
                <a:effectLst/>
                <a:latin typeface="DeepSeek-CJK-patch"/>
              </a:rPr>
              <a:t>Với truy vấn đơn giản: dùng quy hoạch động</a:t>
            </a:r>
          </a:p>
          <a:p>
            <a:pPr algn="l">
              <a:buFont typeface="Arial" panose="020B0604020202020204" pitchFamily="34" charset="0"/>
              <a:buChar char="•"/>
            </a:pPr>
            <a:r>
              <a:rPr lang="vi-VN" b="0" i="0" dirty="0">
                <a:solidFill>
                  <a:srgbClr val="404040"/>
                </a:solidFill>
                <a:effectLst/>
                <a:latin typeface="DeepSeek-CJK-patch"/>
              </a:rPr>
              <a:t>Với truy vấn phức tạp: dùng phương pháp ngẫu nhiên kết hợp heuristic</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37</a:t>
            </a:fld>
            <a:endParaRPr lang="en-US"/>
          </a:p>
        </p:txBody>
      </p:sp>
    </p:spTree>
    <p:extLst>
      <p:ext uri="{BB962C8B-B14F-4D97-AF65-F5344CB8AC3E}">
        <p14:creationId xmlns:p14="http://schemas.microsoft.com/office/powerpoint/2010/main" val="42686667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pPr algn="l"/>
            <a:r>
              <a:rPr lang="vi-VN" b="1" i="0" dirty="0">
                <a:solidFill>
                  <a:srgbClr val="404040"/>
                </a:solidFill>
                <a:effectLst/>
                <a:latin typeface="DeepSeek-CJK-patch"/>
              </a:rPr>
              <a:t>"Search Strategies"</a:t>
            </a:r>
          </a:p>
          <a:p>
            <a:pPr algn="l"/>
            <a:r>
              <a:rPr lang="vi-VN" b="0" i="0" dirty="0">
                <a:solidFill>
                  <a:srgbClr val="404040"/>
                </a:solidFill>
                <a:effectLst/>
                <a:latin typeface="DeepSeek-CJK-patch"/>
              </a:rPr>
              <a:t>Slide này trình bày hai chiến lược tìm kiếm chính trong tối ưu hóa truy vấn cơ sở dữ liệu, được minh họa qua hình ảnh đơn giản.</a:t>
            </a:r>
          </a:p>
          <a:p>
            <a:pPr algn="l"/>
            <a:endParaRPr lang="en-US" b="1" i="0" dirty="0">
              <a:solidFill>
                <a:srgbClr val="404040"/>
              </a:solidFill>
              <a:effectLst/>
              <a:latin typeface="DeepSeek-CJK-patch"/>
            </a:endParaRPr>
          </a:p>
          <a:p>
            <a:pPr algn="l"/>
            <a:r>
              <a:rPr lang="en-US" b="1" i="0" dirty="0">
                <a:solidFill>
                  <a:srgbClr val="404040"/>
                </a:solidFill>
                <a:effectLst/>
                <a:latin typeface="DeepSeek-CJK-patch"/>
              </a:rPr>
              <a:t>1. </a:t>
            </a:r>
            <a:r>
              <a:rPr lang="vi-VN" b="1" i="0" dirty="0">
                <a:solidFill>
                  <a:srgbClr val="404040"/>
                </a:solidFill>
                <a:effectLst/>
                <a:latin typeface="DeepSeek-CJK-patch"/>
              </a:rPr>
              <a:t>Hình ảnh thể hiện:</a:t>
            </a:r>
          </a:p>
          <a:p>
            <a:pPr algn="l">
              <a:buFont typeface="Arial" panose="020B0604020202020204" pitchFamily="34" charset="0"/>
              <a:buChar char="•"/>
            </a:pPr>
            <a:r>
              <a:rPr lang="vi-VN" b="1" i="0" dirty="0">
                <a:solidFill>
                  <a:srgbClr val="404040"/>
                </a:solidFill>
                <a:effectLst/>
                <a:latin typeface="DeepSeek-CJK-patch"/>
              </a:rPr>
              <a:t>Nhánh Deterministic</a:t>
            </a:r>
            <a:r>
              <a:rPr lang="vi-VN" b="0" i="0" dirty="0">
                <a:solidFill>
                  <a:srgbClr val="404040"/>
                </a:solidFill>
                <a:effectLst/>
                <a:latin typeface="DeepSeek-CJK-patch"/>
              </a:rPr>
              <a:t> (Xác định):</a:t>
            </a:r>
          </a:p>
          <a:p>
            <a:pPr marL="742950" lvl="1" indent="-285750" algn="l">
              <a:buFont typeface="Arial" panose="020B0604020202020204" pitchFamily="34" charset="0"/>
              <a:buChar char="•"/>
            </a:pPr>
            <a:r>
              <a:rPr lang="vi-VN" b="0" i="0" dirty="0">
                <a:solidFill>
                  <a:srgbClr val="404040"/>
                </a:solidFill>
                <a:effectLst/>
                <a:latin typeface="DeepSeek-CJK-patch"/>
              </a:rPr>
              <a:t>Biểu tượng bằng quan hệ "R1" đơn lẻ</a:t>
            </a:r>
          </a:p>
          <a:p>
            <a:pPr algn="l">
              <a:buFont typeface="Arial" panose="020B0604020202020204" pitchFamily="34" charset="0"/>
              <a:buChar char="•"/>
            </a:pPr>
            <a:r>
              <a:rPr lang="vi-VN" b="1" i="0" dirty="0">
                <a:solidFill>
                  <a:srgbClr val="404040"/>
                </a:solidFill>
                <a:effectLst/>
                <a:latin typeface="DeepSeek-CJK-patch"/>
              </a:rPr>
              <a:t>Nhánh Randomized</a:t>
            </a:r>
            <a:r>
              <a:rPr lang="vi-VN" b="0" i="0" dirty="0">
                <a:solidFill>
                  <a:srgbClr val="404040"/>
                </a:solidFill>
                <a:effectLst/>
                <a:latin typeface="DeepSeek-CJK-patch"/>
              </a:rPr>
              <a:t> (Ngẫu nhiên):</a:t>
            </a:r>
          </a:p>
          <a:p>
            <a:pPr marL="742950" lvl="1" indent="-285750" algn="l">
              <a:buFont typeface="Arial" panose="020B0604020202020204" pitchFamily="34" charset="0"/>
              <a:buChar char="•"/>
            </a:pPr>
            <a:r>
              <a:rPr lang="vi-VN" b="0" i="0" dirty="0">
                <a:solidFill>
                  <a:srgbClr val="404040"/>
                </a:solidFill>
                <a:effectLst/>
                <a:latin typeface="DeepSeek-CJK-patch"/>
              </a:rPr>
              <a:t>Không có biểu tượng cụ thể nhưng được đề cập</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Giải Thích Chi Tiết</a:t>
            </a:r>
          </a:p>
          <a:p>
            <a:pPr algn="l"/>
            <a:r>
              <a:rPr lang="vi-VN" b="0" i="0" dirty="0">
                <a:solidFill>
                  <a:srgbClr val="404040"/>
                </a:solidFill>
                <a:effectLst/>
                <a:latin typeface="DeepSeek-CJK-patch"/>
              </a:rPr>
              <a:t>a. Chiến Lược Xác Định (Deterministic)</a:t>
            </a:r>
          </a:p>
          <a:p>
            <a:pPr algn="l">
              <a:buFont typeface="Arial" panose="020B0604020202020204" pitchFamily="34" charset="0"/>
              <a:buChar char="•"/>
            </a:pPr>
            <a:r>
              <a:rPr lang="vi-VN" b="1" i="0" dirty="0">
                <a:solidFill>
                  <a:srgbClr val="404040"/>
                </a:solidFill>
                <a:effectLst/>
                <a:latin typeface="DeepSeek-CJK-patch"/>
              </a:rPr>
              <a:t>Đặc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Theo quy tắc cố định, có thể dự đoán trước</a:t>
            </a:r>
          </a:p>
          <a:p>
            <a:pPr marL="742950" lvl="1" indent="-285750" algn="l">
              <a:buFont typeface="Arial" panose="020B0604020202020204" pitchFamily="34" charset="0"/>
              <a:buChar char="•"/>
            </a:pPr>
            <a:r>
              <a:rPr lang="vi-VN" b="0" i="0" dirty="0">
                <a:solidFill>
                  <a:srgbClr val="404040"/>
                </a:solidFill>
                <a:effectLst/>
                <a:latin typeface="DeepSeek-CJK-patch"/>
              </a:rPr>
              <a:t>Thường dùng cho truy vấn với ít quan hệ (&lt;10)</a:t>
            </a:r>
          </a:p>
          <a:p>
            <a:pPr algn="l">
              <a:buFont typeface="Arial" panose="020B0604020202020204" pitchFamily="34" charset="0"/>
              <a:buChar char="•"/>
            </a:pPr>
            <a:r>
              <a:rPr lang="vi-VN" b="1" i="0" dirty="0">
                <a:solidFill>
                  <a:srgbClr val="404040"/>
                </a:solidFill>
                <a:effectLst/>
                <a:latin typeface="DeepSeek-CJK-patch"/>
              </a:rPr>
              <a:t>Cách hoạt động</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Như hình minh họa với "R1", bắt đầu từ quan hệ đơn lẻ</a:t>
            </a:r>
          </a:p>
          <a:p>
            <a:pPr marL="742950" lvl="1" indent="-285750" algn="l">
              <a:buFont typeface="Arial" panose="020B0604020202020204" pitchFamily="34" charset="0"/>
              <a:buChar char="•"/>
            </a:pPr>
            <a:r>
              <a:rPr lang="vi-VN" b="0" i="0" dirty="0">
                <a:solidFill>
                  <a:srgbClr val="404040"/>
                </a:solidFill>
                <a:effectLst/>
                <a:latin typeface="DeepSeek-CJK-patch"/>
              </a:rPr>
              <a:t>Xây dựng dần bằng cách thêm từng quan hệ một</a:t>
            </a:r>
          </a:p>
          <a:p>
            <a:pPr marL="742950" lvl="1" indent="-285750" algn="l">
              <a:buFont typeface="Arial" panose="020B0604020202020204" pitchFamily="34" charset="0"/>
              <a:buChar char="•"/>
            </a:pPr>
            <a:r>
              <a:rPr lang="vi-VN" b="0" i="0" dirty="0">
                <a:solidFill>
                  <a:srgbClr val="404040"/>
                </a:solidFill>
                <a:effectLst/>
                <a:latin typeface="DeepSeek-CJK-patch"/>
              </a:rPr>
              <a:t>Ví dụ: Quy hoạch động (dynamic programming) hoặc thuật toán tham lam</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Kết quả ổn định</a:t>
            </a:r>
          </a:p>
          <a:p>
            <a:pPr marL="742950" lvl="1" indent="-285750" algn="l">
              <a:buFont typeface="Arial" panose="020B0604020202020204" pitchFamily="34" charset="0"/>
              <a:buChar char="•"/>
            </a:pPr>
            <a:r>
              <a:rPr lang="vi-VN" b="0" i="0" dirty="0">
                <a:solidFill>
                  <a:srgbClr val="404040"/>
                </a:solidFill>
                <a:effectLst/>
                <a:latin typeface="DeepSeek-CJK-patch"/>
              </a:rPr>
              <a:t>Tìm được giải pháp tối ưu với truy vấn đơn giản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b. Chiến Lược Ngẫu Nhiên (Randomized)</a:t>
            </a:r>
          </a:p>
          <a:p>
            <a:pPr algn="l">
              <a:buFont typeface="Arial" panose="020B0604020202020204" pitchFamily="34" charset="0"/>
              <a:buChar char="•"/>
            </a:pPr>
            <a:r>
              <a:rPr lang="vi-VN" b="1" i="0" dirty="0">
                <a:solidFill>
                  <a:srgbClr val="404040"/>
                </a:solidFill>
                <a:effectLst/>
                <a:latin typeface="DeepSeek-CJK-patch"/>
              </a:rPr>
              <a:t>Đặc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Không theo quy tắc cố định</a:t>
            </a:r>
          </a:p>
          <a:p>
            <a:pPr marL="742950" lvl="1" indent="-285750" algn="l">
              <a:buFont typeface="Arial" panose="020B0604020202020204" pitchFamily="34" charset="0"/>
              <a:buChar char="•"/>
            </a:pPr>
            <a:r>
              <a:rPr lang="vi-VN" b="0" i="0" dirty="0">
                <a:solidFill>
                  <a:srgbClr val="404040"/>
                </a:solidFill>
                <a:effectLst/>
                <a:latin typeface="DeepSeek-CJK-patch"/>
              </a:rPr>
              <a:t>Phù hợp cho truy vấn phức tạp (&gt;10 quan hệ)</a:t>
            </a:r>
          </a:p>
          <a:p>
            <a:pPr algn="l">
              <a:buFont typeface="Arial" panose="020B0604020202020204" pitchFamily="34" charset="0"/>
              <a:buChar char="•"/>
            </a:pPr>
            <a:r>
              <a:rPr lang="vi-VN" b="1" i="0" dirty="0">
                <a:solidFill>
                  <a:srgbClr val="404040"/>
                </a:solidFill>
                <a:effectLst/>
                <a:latin typeface="DeepSeek-CJK-patch"/>
              </a:rPr>
              <a:t>Cách hoạt động</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Không minh họa cụ thể nhưng thường thể hiện nhiều nhánh tìm kiếm</a:t>
            </a:r>
          </a:p>
          <a:p>
            <a:pPr marL="742950" lvl="1" indent="-285750" algn="l">
              <a:buFont typeface="Arial" panose="020B0604020202020204" pitchFamily="34" charset="0"/>
              <a:buChar char="•"/>
            </a:pPr>
            <a:r>
              <a:rPr lang="vi-VN" b="0" i="0" dirty="0">
                <a:solidFill>
                  <a:srgbClr val="404040"/>
                </a:solidFill>
                <a:effectLst/>
                <a:latin typeface="DeepSeek-CJK-patch"/>
              </a:rPr>
              <a:t>Thử nghiệm nhiều hướng đi khác nhau</a:t>
            </a:r>
          </a:p>
          <a:p>
            <a:pPr marL="742950" lvl="1" indent="-285750" algn="l">
              <a:buFont typeface="Arial" panose="020B0604020202020204" pitchFamily="34" charset="0"/>
              <a:buChar char="•"/>
            </a:pPr>
            <a:r>
              <a:rPr lang="vi-VN" b="0" i="0" dirty="0">
                <a:solidFill>
                  <a:srgbClr val="404040"/>
                </a:solidFill>
                <a:effectLst/>
                <a:latin typeface="DeepSeek-CJK-patch"/>
              </a:rPr>
              <a:t>Ví dụ: Simulated annealing, iterative improvement</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Tránh bị kẹt ở giải pháp "tốt cục bộ"</a:t>
            </a:r>
          </a:p>
          <a:p>
            <a:pPr marL="742950" lvl="1" indent="-285750" algn="l">
              <a:buFont typeface="Arial" panose="020B0604020202020204" pitchFamily="34" charset="0"/>
              <a:buChar char="•"/>
            </a:pPr>
            <a:r>
              <a:rPr lang="vi-VN" b="0" i="0" dirty="0">
                <a:solidFill>
                  <a:srgbClr val="404040"/>
                </a:solidFill>
                <a:effectLst/>
                <a:latin typeface="DeepSeek-CJK-patch"/>
              </a:rPr>
              <a:t>Hiệu quả với không gian tìm kiếm lớn</a:t>
            </a:r>
          </a:p>
          <a:p>
            <a:pPr algn="l"/>
            <a:endParaRPr lang="en-US" b="1" i="0" dirty="0">
              <a:solidFill>
                <a:srgbClr val="404040"/>
              </a:solidFill>
              <a:effectLst/>
              <a:latin typeface="DeepSeek-CJK-patch"/>
            </a:endParaRP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38</a:t>
            </a:fld>
            <a:endParaRPr lang="en-US"/>
          </a:p>
        </p:txBody>
      </p:sp>
    </p:spTree>
    <p:extLst>
      <p:ext uri="{BB962C8B-B14F-4D97-AF65-F5344CB8AC3E}">
        <p14:creationId xmlns:p14="http://schemas.microsoft.com/office/powerpoint/2010/main" val="2481401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39</a:t>
            </a:fld>
            <a:endParaRPr lang="en-US"/>
          </a:p>
        </p:txBody>
      </p:sp>
    </p:spTree>
    <p:extLst>
      <p:ext uri="{BB962C8B-B14F-4D97-AF65-F5344CB8AC3E}">
        <p14:creationId xmlns:p14="http://schemas.microsoft.com/office/powerpoint/2010/main" val="1599652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cap="flat"/>
        </p:spPr>
      </p:sp>
      <p:sp>
        <p:nvSpPr>
          <p:cNvPr id="2" name="Notes Placeholder 1">
            <a:extLst>
              <a:ext uri="{FF2B5EF4-FFF2-40B4-BE49-F238E27FC236}">
                <a16:creationId xmlns:a16="http://schemas.microsoft.com/office/drawing/2014/main" id="{ADC5F766-6053-7CBB-4564-60BCB015626C}"/>
              </a:ext>
            </a:extLst>
          </p:cNvPr>
          <p:cNvSpPr>
            <a:spLocks noGrp="1"/>
          </p:cNvSpPr>
          <p:nvPr>
            <p:ph type="body" idx="1"/>
          </p:nvPr>
        </p:nvSpPr>
        <p:spPr/>
        <p:txBody>
          <a:bodyPr/>
          <a:lstStyle/>
          <a:p>
            <a:r>
              <a:rPr lang="vi-VN" dirty="0"/>
              <a:t>Chức năng chính của một bộ xử lý truy vấn là chuyển đổi một truy vấn cấp cao (thường được viết dưới dạng phép tính quan hệ) thành một truy vấn cấp thấp tương đương (thường là một biến thể nào đó của đại số quan hệ). Truy vấn cấp thấp này thực sự triển khai chiến lược thực thi cho truy vấn. Việc chuyển đổi phải đảm bảo cả tính đúng đắn và hiệu quả. Nó được xem là đúng đắn nếu truy vấn cấp thấp có cùng ngữ nghĩa với truy vấn ban đầu, tức là nếu cả hai truy vấn cho ra cùng một kết quả. Việc ánh xạ được xác định rõ ràng từ phép tính quan hệ sang đại số quan hệ giúp cho vấn đề đảm bảo tính đúng đắn trở nên dễ dàng hơn. Tuy nhiên, việc tạo ra một chiến lược thực thi hiệu quả lại khó khăn hơn. Một truy vấn bằng phép tính quan hệ có thể có nhiều phép chuyển đổi tương đương và đúng đắn sang đại số quan hệ. Vì mỗi chiến lược thực thi tương đương có thể dẫn đến mức tiêu thụ tài nguyên máy tính rất khác nhau, nên khó khăn chính là lựa chọn được chiến lược thực thi giúp giảm thiểu việc tiêu thụ tài nguyên.</a:t>
            </a:r>
            <a:endParaRPr lang="en-US" dirty="0"/>
          </a:p>
        </p:txBody>
      </p:sp>
    </p:spTree>
    <p:extLst>
      <p:ext uri="{BB962C8B-B14F-4D97-AF65-F5344CB8AC3E}">
        <p14:creationId xmlns:p14="http://schemas.microsoft.com/office/powerpoint/2010/main" val="3265839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r>
              <a:rPr lang="vi-VN" dirty="0"/>
              <a:t>Một số thuật toán tối ưu hóa </a:t>
            </a:r>
            <a:r>
              <a:rPr lang="vi-VN" b="1" dirty="0"/>
              <a:t>thứ tự thực hiện các phép nối</a:t>
            </a:r>
            <a:r>
              <a:rPr lang="vi-VN" dirty="0"/>
              <a:t> một cách trực tiếp mà </a:t>
            </a:r>
            <a:r>
              <a:rPr lang="vi-VN" b="1" dirty="0"/>
              <a:t>không sử dụng semijoin</a:t>
            </a:r>
            <a:r>
              <a:rPr lang="vi-VN" dirty="0"/>
              <a:t>.</a:t>
            </a:r>
            <a:br>
              <a:rPr lang="vi-VN" dirty="0"/>
            </a:br>
            <a:r>
              <a:rPr lang="vi-VN" dirty="0"/>
              <a:t>Mục đích của phần này là </a:t>
            </a:r>
            <a:r>
              <a:rPr lang="vi-VN" b="1" dirty="0"/>
              <a:t>nhấn mạnh độ phức tạp của bài toán xác định thứ tự nối</a:t>
            </a:r>
            <a:r>
              <a:rPr lang="vi-VN" dirty="0"/>
              <a:t> và dẫn dắt sang phần tiếp theo, nơi </a:t>
            </a:r>
            <a:r>
              <a:rPr lang="vi-VN" b="1" dirty="0"/>
              <a:t>semijoin được sử dụng để tối ưu hóa truy vấn nối</a:t>
            </a:r>
            <a:r>
              <a:rPr lang="vi-VN" dirty="0"/>
              <a:t>.</a:t>
            </a:r>
          </a:p>
          <a:p>
            <a:r>
              <a:rPr lang="vi-VN" dirty="0"/>
              <a:t>Một số giả định là cần thiết để tập trung vào các vấn đề chính.</a:t>
            </a:r>
            <a:br>
              <a:rPr lang="vi-VN" dirty="0"/>
            </a:br>
            <a:r>
              <a:rPr lang="vi-VN" dirty="0"/>
              <a:t>Vì truy vấn được biểu diễn trên các phân mảnh, ta </a:t>
            </a:r>
            <a:r>
              <a:rPr lang="vi-VN" b="1" dirty="0"/>
              <a:t>không cần phân biệt giữa các phân mảnh của cùng một quan hệ hay của các quan hệ khác nhau</a:t>
            </a:r>
            <a:r>
              <a:rPr lang="vi-VN" dirty="0"/>
              <a:t>.</a:t>
            </a:r>
            <a:br>
              <a:rPr lang="vi-VN" dirty="0"/>
            </a:br>
            <a:r>
              <a:rPr lang="vi-VN" dirty="0"/>
              <a:t>Để đơn giản ký hiệu, chúng ta sử dụng thuật ngữ "</a:t>
            </a:r>
            <a:r>
              <a:rPr lang="vi-VN" b="1" dirty="0"/>
              <a:t>quan hệ</a:t>
            </a:r>
            <a:r>
              <a:rPr lang="vi-VN" dirty="0"/>
              <a:t>" để chỉ một </a:t>
            </a:r>
            <a:r>
              <a:rPr lang="vi-VN" b="1" dirty="0"/>
              <a:t>phân mảnh được lưu trữ tại một site cụ thể</a:t>
            </a:r>
            <a:r>
              <a:rPr lang="vi-VN" dirty="0"/>
              <a:t>.</a:t>
            </a:r>
          </a:p>
          <a:p>
            <a:r>
              <a:rPr lang="vi-VN" dirty="0"/>
              <a:t>Ngoài ra, để tập trung vào việc </a:t>
            </a:r>
            <a:r>
              <a:rPr lang="vi-VN" b="1" dirty="0"/>
              <a:t>xác định thứ tự nối</a:t>
            </a:r>
            <a:r>
              <a:rPr lang="vi-VN" dirty="0"/>
              <a:t>, chúng ta bỏ qua </a:t>
            </a:r>
            <a:r>
              <a:rPr lang="vi-VN" b="1" dirty="0"/>
              <a:t>thời gian xử lý cục bộ</a:t>
            </a:r>
            <a:r>
              <a:rPr lang="vi-VN" dirty="0"/>
              <a:t>, giả định rằng các thao tác giảm (chọn lọc, chiếu) được thực hiện tại chỗ trước hoặc trong quá trình nối (nhớ rằng thực hiện chọn lọc trước không phải lúc nào cũng hiệu quả).</a:t>
            </a:r>
            <a:br>
              <a:rPr lang="vi-VN" dirty="0"/>
            </a:br>
            <a:r>
              <a:rPr lang="vi-VN" dirty="0"/>
              <a:t>Do đó, chúng ta chỉ xem xét </a:t>
            </a:r>
            <a:r>
              <a:rPr lang="vi-VN" b="1" dirty="0"/>
              <a:t>các truy vấn nối giữa các quan hệ được lưu ở các site khác nhau</a:t>
            </a:r>
            <a:r>
              <a:rPr lang="vi-VN" dirty="0"/>
              <a:t>.</a:t>
            </a:r>
            <a:br>
              <a:rPr lang="vi-VN" dirty="0"/>
            </a:br>
            <a:r>
              <a:rPr lang="vi-VN" dirty="0"/>
              <a:t>Chúng ta cũng giả định rằng việc truyền dữ liệu </a:t>
            </a:r>
            <a:r>
              <a:rPr lang="vi-VN" b="1" dirty="0"/>
              <a:t>được thực hiện theo từng tập (set-at-a-time)</a:t>
            </a:r>
            <a:r>
              <a:rPr lang="vi-VN" dirty="0"/>
              <a:t> thay vì </a:t>
            </a:r>
            <a:r>
              <a:rPr lang="vi-VN" b="1" dirty="0"/>
              <a:t>theo từng bộ (tuple-at-a-time)</a:t>
            </a:r>
            <a:r>
              <a:rPr lang="vi-VN" dirty="0"/>
              <a:t>.</a:t>
            </a:r>
            <a:br>
              <a:rPr lang="vi-VN" dirty="0"/>
            </a:br>
            <a:r>
              <a:rPr lang="vi-VN" dirty="0"/>
              <a:t>Cuối cùng, </a:t>
            </a:r>
            <a:r>
              <a:rPr lang="vi-VN" b="1" dirty="0"/>
              <a:t>thời gian truyền để tạo dữ liệu tại site kết quả cũng bị bỏ qua</a:t>
            </a:r>
            <a:r>
              <a:rPr lang="vi-VN" dirty="0"/>
              <a:t>.</a:t>
            </a:r>
          </a:p>
          <a:p>
            <a:r>
              <a:rPr lang="vi-VN" dirty="0"/>
              <a:t>Trước hết, ta xét trường hợp đơn giản hơn: </a:t>
            </a:r>
            <a:r>
              <a:rPr lang="vi-VN" b="1" dirty="0"/>
              <a:t>truyền toán hạng trong một phép nối duy nhất</a:t>
            </a:r>
            <a:r>
              <a:rPr lang="vi-VN" dirty="0"/>
              <a:t>.</a:t>
            </a:r>
            <a:br>
              <a:rPr lang="vi-VN" dirty="0"/>
            </a:br>
            <a:r>
              <a:rPr lang="vi-VN" dirty="0"/>
              <a:t>Giả sử truy vấn là R ⋈ S, trong đó R và S là hai quan hệ được lưu trữ tại </a:t>
            </a:r>
            <a:r>
              <a:rPr lang="vi-VN" b="1" dirty="0"/>
              <a:t>hai site khác nhau</a:t>
            </a:r>
            <a:r>
              <a:rPr lang="vi-VN" dirty="0"/>
              <a:t>.</a:t>
            </a:r>
            <a:br>
              <a:rPr lang="vi-VN" dirty="0"/>
            </a:br>
            <a:r>
              <a:rPr lang="vi-VN" b="1" dirty="0"/>
              <a:t>Lựa chọn hiển nhiên</a:t>
            </a:r>
            <a:r>
              <a:rPr lang="vi-VN" dirty="0"/>
              <a:t> là gửi </a:t>
            </a:r>
            <a:r>
              <a:rPr lang="vi-VN" b="1" dirty="0"/>
              <a:t>quan hệ nhỏ hơn</a:t>
            </a:r>
            <a:r>
              <a:rPr lang="vi-VN" dirty="0"/>
              <a:t> đến site chứa quan hệ lớn hơn. Điều này tạo ra </a:t>
            </a:r>
            <a:r>
              <a:rPr lang="vi-VN" b="1" dirty="0"/>
              <a:t>hai khả năng</a:t>
            </a:r>
            <a:r>
              <a:rPr lang="vi-VN" dirty="0"/>
              <a:t>, như minh họa trong Hình 4.10.</a:t>
            </a:r>
          </a:p>
          <a:p>
            <a:r>
              <a:rPr lang="vi-VN" dirty="0"/>
              <a:t>Để đưa ra lựa chọn này, ta cần </a:t>
            </a:r>
            <a:r>
              <a:rPr lang="vi-VN" b="1" dirty="0"/>
              <a:t>đánh giá kích thước của R và S</a:t>
            </a:r>
            <a:r>
              <a:rPr lang="vi-VN" dirty="0"/>
              <a:t> (giả sử có một hàm size() hỗ trợ việc này).</a:t>
            </a:r>
          </a:p>
          <a:p>
            <a:r>
              <a:rPr lang="vi-VN" dirty="0"/>
              <a:t>Bây giờ, ta xét trường hợp có </a:t>
            </a:r>
            <a:r>
              <a:rPr lang="vi-VN" b="1" dirty="0"/>
              <a:t>nhiều hơn hai quan hệ cần nối</a:t>
            </a:r>
            <a:r>
              <a:rPr lang="vi-VN" dirty="0"/>
              <a:t>.</a:t>
            </a:r>
            <a:br>
              <a:rPr lang="vi-VN" dirty="0"/>
            </a:br>
            <a:r>
              <a:rPr lang="vi-VN" dirty="0"/>
              <a:t>Tương tự như trường hợp nối hai quan hệ, </a:t>
            </a:r>
            <a:r>
              <a:rPr lang="vi-VN" b="1" dirty="0"/>
              <a:t>mục tiêu của thuật toán sắp xếp thứ tự nối là truyền các toán hạng có kích thước nhỏ hơn</a:t>
            </a:r>
            <a:r>
              <a:rPr lang="vi-VN" dirty="0"/>
              <a:t>.</a:t>
            </a:r>
          </a:p>
          <a:p>
            <a:r>
              <a:rPr lang="vi-VN" b="1" dirty="0"/>
              <a:t>Khó khăn</a:t>
            </a:r>
            <a:r>
              <a:rPr lang="vi-VN" dirty="0"/>
              <a:t> nằm ở chỗ </a:t>
            </a:r>
            <a:r>
              <a:rPr lang="vi-VN" b="1" dirty="0"/>
              <a:t>phép nối có thể làm tăng hoặc giảm kích thước của kết quả trung gian</a:t>
            </a:r>
            <a:r>
              <a:rPr lang="vi-VN" dirty="0"/>
              <a:t>,</a:t>
            </a:r>
            <a:br>
              <a:rPr lang="vi-VN" dirty="0"/>
            </a:br>
            <a:r>
              <a:rPr lang="vi-VN" dirty="0"/>
              <a:t>do đó, </a:t>
            </a:r>
            <a:r>
              <a:rPr lang="vi-VN" b="1" dirty="0"/>
              <a:t>việc ước lượng kích thước kết quả của phép nối là bắt buộc, nhưng lại rất khó</a:t>
            </a:r>
            <a:r>
              <a:rPr lang="vi-VN" dirty="0"/>
              <a:t>.</a:t>
            </a:r>
          </a:p>
          <a:p>
            <a:r>
              <a:rPr lang="vi-VN" dirty="0"/>
              <a:t>Một giải pháp là </a:t>
            </a:r>
            <a:r>
              <a:rPr lang="vi-VN" b="1" dirty="0"/>
              <a:t>ước lượng chi phí truyền thông của tất cả các chiến lược thay thế</a:t>
            </a:r>
            <a:r>
              <a:rPr lang="vi-VN" dirty="0"/>
              <a:t> và chọn chiến lược tốt nhất.</a:t>
            </a:r>
            <a:br>
              <a:rPr lang="vi-VN" dirty="0"/>
            </a:br>
            <a:r>
              <a:rPr lang="vi-VN" dirty="0"/>
              <a:t>Tuy nhiên, như đã được thảo luận trước đó, </a:t>
            </a:r>
            <a:r>
              <a:rPr lang="vi-VN" b="1" dirty="0"/>
              <a:t>số lượng chiến lược tăng rất nhanh theo số lượng quan hệ</a:t>
            </a:r>
            <a:r>
              <a:rPr lang="vi-VN" dirty="0"/>
              <a:t>.</a:t>
            </a:r>
            <a:br>
              <a:rPr lang="vi-VN" dirty="0"/>
            </a:br>
            <a:r>
              <a:rPr lang="vi-VN" dirty="0"/>
              <a:t>Cách tiếp cận này khiến cho việc tối ưu hóa trở nên </a:t>
            </a:r>
            <a:r>
              <a:rPr lang="vi-VN" b="1" dirty="0"/>
              <a:t>tốn kém</a:t>
            </a:r>
            <a:r>
              <a:rPr lang="vi-VN" dirty="0"/>
              <a:t>, mặc dù </a:t>
            </a:r>
            <a:r>
              <a:rPr lang="vi-VN" b="1" dirty="0"/>
              <a:t>chi phí này có thể được bù lại nếu truy vấn được thực hiện nhiều lần</a:t>
            </a:r>
            <a:r>
              <a:rPr lang="vi-VN" dirty="0"/>
              <a:t>.</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40</a:t>
            </a:fld>
            <a:endParaRPr lang="en-US"/>
          </a:p>
        </p:txBody>
      </p:sp>
    </p:spTree>
    <p:extLst>
      <p:ext uri="{BB962C8B-B14F-4D97-AF65-F5344CB8AC3E}">
        <p14:creationId xmlns:p14="http://schemas.microsoft.com/office/powerpoint/2010/main" val="38543721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vi-VN" dirty="0"/>
              <a:t>Xét truy vấn sau được biểu diễn bằng đại số quan hệ:</a:t>
            </a:r>
            <a:br>
              <a:rPr lang="vi-VN" dirty="0"/>
            </a:br>
            <a:r>
              <a:rPr lang="vi-VN" b="1" dirty="0"/>
              <a:t>PROJ ⋈</a:t>
            </a:r>
            <a:r>
              <a:rPr lang="en-US" b="1" dirty="0"/>
              <a:t>_</a:t>
            </a:r>
            <a:r>
              <a:rPr lang="vi-VN" b="0" dirty="0"/>
              <a:t>PNO</a:t>
            </a:r>
            <a:r>
              <a:rPr lang="vi-VN" b="1" dirty="0"/>
              <a:t> ASG ⋈</a:t>
            </a:r>
            <a:r>
              <a:rPr lang="en-US" b="1" dirty="0"/>
              <a:t>_</a:t>
            </a:r>
            <a:r>
              <a:rPr lang="vi-VN" b="0" dirty="0"/>
              <a:t>ENO</a:t>
            </a:r>
            <a:r>
              <a:rPr lang="vi-VN" b="1" dirty="0"/>
              <a:t> EMP</a:t>
            </a:r>
            <a:br>
              <a:rPr lang="vi-VN" dirty="0"/>
            </a:br>
            <a:r>
              <a:rPr lang="vi-VN" dirty="0"/>
              <a:t>Truy vấn này có thể được biểu diễn bằng </a:t>
            </a:r>
            <a:r>
              <a:rPr lang="vi-VN" b="1" dirty="0"/>
              <a:t>đồ thị nối (join graph)</a:t>
            </a:r>
            <a:r>
              <a:rPr lang="vi-VN" dirty="0"/>
              <a:t> như trong Hình. Lưu ý rằng chúng ta đã </a:t>
            </a:r>
            <a:r>
              <a:rPr lang="vi-VN" b="1" dirty="0"/>
              <a:t>giả định trước về vị trí lưu trữ của ba quan hệ</a:t>
            </a:r>
            <a:r>
              <a:rPr lang="vi-VN" dirty="0"/>
              <a:t>.</a:t>
            </a:r>
          </a:p>
          <a:p>
            <a:endParaRPr lang="vi-VN" dirty="0"/>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41</a:t>
            </a:fld>
            <a:endParaRPr lang="en-US"/>
          </a:p>
        </p:txBody>
      </p:sp>
    </p:spTree>
    <p:extLst>
      <p:ext uri="{BB962C8B-B14F-4D97-AF65-F5344CB8AC3E}">
        <p14:creationId xmlns:p14="http://schemas.microsoft.com/office/powerpoint/2010/main" val="5923628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55000" lnSpcReduction="20000"/>
          </a:bodyPr>
          <a:lstStyle/>
          <a:p>
            <a:r>
              <a:rPr lang="vi-VN" dirty="0"/>
              <a:t>Truy vấn này có thể được thực hiện </a:t>
            </a:r>
            <a:r>
              <a:rPr lang="vi-VN" b="1" dirty="0"/>
              <a:t>ít nhất bằng năm cách khác nhau</a:t>
            </a:r>
            <a:r>
              <a:rPr lang="vi-VN" dirty="0"/>
              <a:t>.</a:t>
            </a:r>
            <a:br>
              <a:rPr lang="vi-VN" dirty="0"/>
            </a:br>
            <a:r>
              <a:rPr lang="vi-VN" dirty="0"/>
              <a:t>Chúng ta mô tả các chiến lược này thông qua các chương trình sau, trong đó:</a:t>
            </a:r>
            <a:br>
              <a:rPr lang="vi-VN" dirty="0"/>
            </a:br>
            <a:r>
              <a:rPr lang="vi-VN" b="1" dirty="0"/>
              <a:t>(R → site j)</a:t>
            </a:r>
            <a:r>
              <a:rPr lang="vi-VN" dirty="0"/>
              <a:t> nghĩa là </a:t>
            </a:r>
            <a:r>
              <a:rPr lang="vi-VN" b="1" dirty="0"/>
              <a:t>“quan hệ R được chuyển đến site j</a:t>
            </a:r>
            <a:endParaRPr lang="en-US" b="1" dirty="0"/>
          </a:p>
          <a:p>
            <a:r>
              <a:rPr lang="vi-VN" b="1" dirty="0"/>
              <a:t>Chiến lược 1:</a:t>
            </a:r>
            <a:endParaRPr lang="vi-VN" dirty="0"/>
          </a:p>
          <a:p>
            <a:pPr>
              <a:buFont typeface="Arial" panose="020B0604020202020204" pitchFamily="34" charset="0"/>
              <a:buChar char="•"/>
            </a:pPr>
            <a:r>
              <a:rPr lang="vi-VN" dirty="0"/>
              <a:t>Chuyển EMP → site 2</a:t>
            </a:r>
          </a:p>
          <a:p>
            <a:pPr>
              <a:buFont typeface="Arial" panose="020B0604020202020204" pitchFamily="34" charset="0"/>
              <a:buChar char="•"/>
            </a:pPr>
            <a:r>
              <a:rPr lang="vi-VN" dirty="0"/>
              <a:t>Site 2 thực hiện EMP′ = EMP ⋈ ASG</a:t>
            </a:r>
          </a:p>
          <a:p>
            <a:pPr>
              <a:buFont typeface="Arial" panose="020B0604020202020204" pitchFamily="34" charset="0"/>
              <a:buChar char="•"/>
            </a:pPr>
            <a:r>
              <a:rPr lang="vi-VN" dirty="0"/>
              <a:t>Chuyển EMP′ → site 3</a:t>
            </a:r>
          </a:p>
          <a:p>
            <a:pPr>
              <a:buFont typeface="Arial" panose="020B0604020202020204" pitchFamily="34" charset="0"/>
              <a:buChar char="•"/>
            </a:pPr>
            <a:r>
              <a:rPr lang="vi-VN" dirty="0"/>
              <a:t>Site 3 thực hiện EMP′ ⋈ PROJ</a:t>
            </a:r>
          </a:p>
          <a:p>
            <a:r>
              <a:rPr lang="vi-VN" b="1" dirty="0"/>
              <a:t>Chiến lược 2:</a:t>
            </a:r>
            <a:endParaRPr lang="vi-VN" dirty="0"/>
          </a:p>
          <a:p>
            <a:pPr>
              <a:buFont typeface="Arial" panose="020B0604020202020204" pitchFamily="34" charset="0"/>
              <a:buChar char="•"/>
            </a:pPr>
            <a:r>
              <a:rPr lang="vi-VN" dirty="0"/>
              <a:t>Chuyển ASG → site 1</a:t>
            </a:r>
          </a:p>
          <a:p>
            <a:pPr>
              <a:buFont typeface="Arial" panose="020B0604020202020204" pitchFamily="34" charset="0"/>
              <a:buChar char="•"/>
            </a:pPr>
            <a:r>
              <a:rPr lang="vi-VN" dirty="0"/>
              <a:t>Site 1 thực hiện EMP′ = EMP ⋈ ASG</a:t>
            </a:r>
          </a:p>
          <a:p>
            <a:pPr>
              <a:buFont typeface="Arial" panose="020B0604020202020204" pitchFamily="34" charset="0"/>
              <a:buChar char="•"/>
            </a:pPr>
            <a:r>
              <a:rPr lang="vi-VN" dirty="0"/>
              <a:t>Chuyển EMP′ → site 3</a:t>
            </a:r>
          </a:p>
          <a:p>
            <a:pPr>
              <a:buFont typeface="Arial" panose="020B0604020202020204" pitchFamily="34" charset="0"/>
              <a:buChar char="•"/>
            </a:pPr>
            <a:r>
              <a:rPr lang="vi-VN" dirty="0"/>
              <a:t>Site 3 thực hiện EMP′ ⋈ PROJ</a:t>
            </a:r>
          </a:p>
          <a:p>
            <a:r>
              <a:rPr lang="vi-VN" b="1" dirty="0"/>
              <a:t>Chiến lược 3:</a:t>
            </a:r>
            <a:endParaRPr lang="vi-VN" dirty="0"/>
          </a:p>
          <a:p>
            <a:pPr>
              <a:buFont typeface="Arial" panose="020B0604020202020204" pitchFamily="34" charset="0"/>
              <a:buChar char="•"/>
            </a:pPr>
            <a:r>
              <a:rPr lang="vi-VN" dirty="0"/>
              <a:t>Chuyển ASG → site 3</a:t>
            </a:r>
          </a:p>
          <a:p>
            <a:pPr>
              <a:buFont typeface="Arial" panose="020B0604020202020204" pitchFamily="34" charset="0"/>
              <a:buChar char="•"/>
            </a:pPr>
            <a:r>
              <a:rPr lang="vi-VN" dirty="0"/>
              <a:t>Site 3 thực hiện ASG′ = ASG ⋈ PROJ</a:t>
            </a:r>
          </a:p>
          <a:p>
            <a:pPr>
              <a:buFont typeface="Arial" panose="020B0604020202020204" pitchFamily="34" charset="0"/>
              <a:buChar char="•"/>
            </a:pPr>
            <a:r>
              <a:rPr lang="vi-VN" dirty="0"/>
              <a:t>Chuyển ASG′ → site 1</a:t>
            </a:r>
          </a:p>
          <a:p>
            <a:pPr>
              <a:buFont typeface="Arial" panose="020B0604020202020204" pitchFamily="34" charset="0"/>
              <a:buChar char="•"/>
            </a:pPr>
            <a:r>
              <a:rPr lang="vi-VN" dirty="0"/>
              <a:t>Site 1 thực hiện ASG′ ⋈ EMP</a:t>
            </a:r>
          </a:p>
          <a:p>
            <a:r>
              <a:rPr lang="vi-VN" b="1" dirty="0"/>
              <a:t>Chiến lược 4:</a:t>
            </a:r>
            <a:endParaRPr lang="vi-VN" dirty="0"/>
          </a:p>
          <a:p>
            <a:pPr>
              <a:buFont typeface="Arial" panose="020B0604020202020204" pitchFamily="34" charset="0"/>
              <a:buChar char="•"/>
            </a:pPr>
            <a:r>
              <a:rPr lang="vi-VN" dirty="0"/>
              <a:t>Chuyển PROJ → site 2</a:t>
            </a:r>
          </a:p>
          <a:p>
            <a:pPr>
              <a:buFont typeface="Arial" panose="020B0604020202020204" pitchFamily="34" charset="0"/>
              <a:buChar char="•"/>
            </a:pPr>
            <a:r>
              <a:rPr lang="vi-VN" dirty="0"/>
              <a:t>Site 2 thực hiện PROJ′ = PROJ ⋈ ASG</a:t>
            </a:r>
          </a:p>
          <a:p>
            <a:pPr>
              <a:buFont typeface="Arial" panose="020B0604020202020204" pitchFamily="34" charset="0"/>
              <a:buChar char="•"/>
            </a:pPr>
            <a:r>
              <a:rPr lang="vi-VN" dirty="0"/>
              <a:t>Chuyển PROJ′ → site 1</a:t>
            </a:r>
          </a:p>
          <a:p>
            <a:pPr>
              <a:buFont typeface="Arial" panose="020B0604020202020204" pitchFamily="34" charset="0"/>
              <a:buChar char="•"/>
            </a:pPr>
            <a:r>
              <a:rPr lang="vi-VN" dirty="0"/>
              <a:t>Site 1 thực hiện PROJ′ ⋈ EMP</a:t>
            </a:r>
          </a:p>
          <a:p>
            <a:r>
              <a:rPr lang="vi-VN" b="1" dirty="0"/>
              <a:t>Chiến lược 5:</a:t>
            </a:r>
            <a:endParaRPr lang="vi-VN" dirty="0"/>
          </a:p>
          <a:p>
            <a:pPr>
              <a:buFont typeface="Arial" panose="020B0604020202020204" pitchFamily="34" charset="0"/>
              <a:buChar char="•"/>
            </a:pPr>
            <a:r>
              <a:rPr lang="vi-VN" dirty="0"/>
              <a:t>Chuyển EMP → site 2</a:t>
            </a:r>
          </a:p>
          <a:p>
            <a:pPr>
              <a:buFont typeface="Arial" panose="020B0604020202020204" pitchFamily="34" charset="0"/>
              <a:buChar char="•"/>
            </a:pPr>
            <a:r>
              <a:rPr lang="vi-VN" dirty="0"/>
              <a:t>Chuyển PROJ → site 2</a:t>
            </a:r>
          </a:p>
          <a:p>
            <a:pPr>
              <a:buFont typeface="Arial" panose="020B0604020202020204" pitchFamily="34" charset="0"/>
              <a:buChar char="•"/>
            </a:pPr>
            <a:r>
              <a:rPr lang="vi-VN" dirty="0"/>
              <a:t>Site 2 thực hiện EMP ⋈ PROJ ⋈ ASG</a:t>
            </a:r>
          </a:p>
          <a:p>
            <a:r>
              <a:rPr lang="vi-VN" dirty="0"/>
              <a:t>Để lựa chọn một trong các chương trình trên, ta cần biết hoặc ước lượng các kích thước sau:</a:t>
            </a:r>
          </a:p>
          <a:p>
            <a:pPr>
              <a:buFont typeface="Arial" panose="020B0604020202020204" pitchFamily="34" charset="0"/>
              <a:buChar char="•"/>
            </a:pPr>
            <a:r>
              <a:rPr lang="vi-VN" dirty="0"/>
              <a:t>size(EMP)</a:t>
            </a:r>
          </a:p>
          <a:p>
            <a:pPr>
              <a:buFont typeface="Arial" panose="020B0604020202020204" pitchFamily="34" charset="0"/>
              <a:buChar char="•"/>
            </a:pPr>
            <a:r>
              <a:rPr lang="vi-VN" dirty="0"/>
              <a:t>size(ASG)</a:t>
            </a:r>
          </a:p>
          <a:p>
            <a:pPr>
              <a:buFont typeface="Arial" panose="020B0604020202020204" pitchFamily="34" charset="0"/>
              <a:buChar char="•"/>
            </a:pPr>
            <a:r>
              <a:rPr lang="vi-VN" dirty="0"/>
              <a:t>size(PROJ)</a:t>
            </a:r>
          </a:p>
          <a:p>
            <a:pPr>
              <a:buFont typeface="Arial" panose="020B0604020202020204" pitchFamily="34" charset="0"/>
              <a:buChar char="•"/>
            </a:pPr>
            <a:r>
              <a:rPr lang="vi-VN" dirty="0"/>
              <a:t>size(EMP ⋈ ASG)</a:t>
            </a:r>
          </a:p>
          <a:p>
            <a:pPr>
              <a:buFont typeface="Arial" panose="020B0604020202020204" pitchFamily="34" charset="0"/>
              <a:buChar char="•"/>
            </a:pPr>
            <a:r>
              <a:rPr lang="vi-VN" dirty="0"/>
              <a:t>size(ASG ⋈ PROJ)</a:t>
            </a:r>
          </a:p>
          <a:p>
            <a:r>
              <a:rPr lang="vi-VN" dirty="0"/>
              <a:t>Hơn nữa, nếu tiêu chí lựa chọn là </a:t>
            </a:r>
            <a:r>
              <a:rPr lang="vi-VN" b="1" dirty="0"/>
              <a:t>thời gian phản hồi</a:t>
            </a:r>
            <a:r>
              <a:rPr lang="vi-VN" dirty="0"/>
              <a:t>, thì quá trình tối ưu hóa cần </a:t>
            </a:r>
            <a:r>
              <a:rPr lang="vi-VN" b="1" dirty="0"/>
              <a:t>xem xét khả năng truyền dữ liệu song song</a:t>
            </a:r>
            <a:r>
              <a:rPr lang="vi-VN" dirty="0"/>
              <a:t>, như trong </a:t>
            </a:r>
            <a:r>
              <a:rPr lang="vi-VN" b="1" dirty="0"/>
              <a:t>chiến lược 5</a:t>
            </a:r>
            <a:r>
              <a:rPr lang="vi-VN" dirty="0"/>
              <a:t>.</a:t>
            </a:r>
          </a:p>
          <a:p>
            <a:r>
              <a:rPr lang="vi-VN" dirty="0"/>
              <a:t>Một cách thay thế việc liệt kê tất cả các chiến lược là sử dụng </a:t>
            </a:r>
            <a:r>
              <a:rPr lang="vi-VN" b="1" dirty="0"/>
              <a:t>các quy tắc heuristic (kinh nghiệm)</a:t>
            </a:r>
            <a:r>
              <a:rPr lang="vi-VN" dirty="0"/>
              <a:t> chỉ xét đến </a:t>
            </a:r>
            <a:r>
              <a:rPr lang="vi-VN" b="1" dirty="0"/>
              <a:t>kích thước của các quan hệ toán hạng</a:t>
            </a:r>
            <a:r>
              <a:rPr lang="vi-VN" dirty="0"/>
              <a:t>, với giả định rằng </a:t>
            </a:r>
            <a:r>
              <a:rPr lang="vi-VN" b="1" dirty="0"/>
              <a:t>độ lớn của kết quả phép nối là tích của độ lớn các toán hạng</a:t>
            </a:r>
            <a:r>
              <a:rPr lang="vi-VN" dirty="0"/>
              <a:t>.</a:t>
            </a:r>
          </a:p>
          <a:p>
            <a:r>
              <a:rPr lang="vi-VN" dirty="0"/>
              <a:t>Trong trường hợp này, các quan hệ được </a:t>
            </a:r>
            <a:r>
              <a:rPr lang="vi-VN" b="1" dirty="0"/>
              <a:t>sắp xếp theo thứ tự tăng dần về kích thước</a:t>
            </a:r>
            <a:r>
              <a:rPr lang="vi-VN" dirty="0"/>
              <a:t>, và </a:t>
            </a:r>
            <a:r>
              <a:rPr lang="vi-VN" b="1" dirty="0"/>
              <a:t>thứ tự thực hiện phép nối</a:t>
            </a:r>
            <a:r>
              <a:rPr lang="vi-VN" dirty="0"/>
              <a:t> sẽ dựa vào </a:t>
            </a:r>
            <a:r>
              <a:rPr lang="vi-VN" b="1" dirty="0"/>
              <a:t>thứ tự đó cùng với đồ thị nối</a:t>
            </a:r>
            <a:r>
              <a:rPr lang="vi-VN" dirty="0"/>
              <a:t>.</a:t>
            </a:r>
          </a:p>
          <a:p>
            <a:r>
              <a:rPr lang="vi-VN" dirty="0"/>
              <a:t>Ví dụ:</a:t>
            </a:r>
          </a:p>
          <a:p>
            <a:pPr>
              <a:buFont typeface="Arial" panose="020B0604020202020204" pitchFamily="34" charset="0"/>
              <a:buChar char="•"/>
            </a:pPr>
            <a:r>
              <a:rPr lang="vi-VN" dirty="0"/>
              <a:t>Thứ tự (EMP, ASG, PROJ) có thể sử dụng </a:t>
            </a:r>
            <a:r>
              <a:rPr lang="vi-VN" b="1" dirty="0"/>
              <a:t>chiến lược 1</a:t>
            </a:r>
            <a:endParaRPr lang="vi-VN" dirty="0"/>
          </a:p>
          <a:p>
            <a:pPr>
              <a:buFont typeface="Arial" panose="020B0604020202020204" pitchFamily="34" charset="0"/>
              <a:buChar char="•"/>
            </a:pPr>
            <a:r>
              <a:rPr lang="vi-VN" dirty="0"/>
              <a:t>Thứ tự (PROJ, ASG, EMP) có thể sử dụng </a:t>
            </a:r>
            <a:r>
              <a:rPr lang="vi-VN" b="1" dirty="0"/>
              <a:t>chiến lược 4</a:t>
            </a:r>
            <a:endParaRPr lang="vi-VN" dirty="0"/>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42</a:t>
            </a:fld>
            <a:endParaRPr lang="en-US"/>
          </a:p>
        </p:txBody>
      </p:sp>
    </p:spTree>
    <p:extLst>
      <p:ext uri="{BB962C8B-B14F-4D97-AF65-F5344CB8AC3E}">
        <p14:creationId xmlns:p14="http://schemas.microsoft.com/office/powerpoint/2010/main" val="27519630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85000" lnSpcReduction="20000"/>
          </a:bodyPr>
          <a:lstStyle/>
          <a:p>
            <a:r>
              <a:rPr lang="vi-VN" b="1" dirty="0"/>
              <a:t>Toán tử semijoin</a:t>
            </a:r>
            <a:r>
              <a:rPr lang="vi-VN" dirty="0"/>
              <a:t> có một đặc tính quan trọng là </a:t>
            </a:r>
            <a:r>
              <a:rPr lang="vi-VN" b="1" dirty="0"/>
              <a:t>giảm kích thước của quan hệ toán hạng</a:t>
            </a:r>
            <a:r>
              <a:rPr lang="vi-VN" dirty="0"/>
              <a:t>. Khi thành phần chi phí chính mà </a:t>
            </a:r>
            <a:r>
              <a:rPr lang="vi-VN" b="1" dirty="0"/>
              <a:t>bộ xử lý truy vấn</a:t>
            </a:r>
            <a:r>
              <a:rPr lang="vi-VN" dirty="0"/>
              <a:t> quan tâm là </a:t>
            </a:r>
            <a:r>
              <a:rPr lang="vi-VN" b="1" dirty="0"/>
              <a:t>chi phí truyền thông</a:t>
            </a:r>
            <a:r>
              <a:rPr lang="vi-VN" dirty="0"/>
              <a:t>, semijoin đặc biệt hữu ích trong việc </a:t>
            </a:r>
            <a:r>
              <a:rPr lang="vi-VN" b="1" dirty="0"/>
              <a:t>cải thiện hiệu năng của phép nối phân tán</a:t>
            </a:r>
            <a:r>
              <a:rPr lang="vi-VN" dirty="0"/>
              <a:t>, vì nó </a:t>
            </a:r>
            <a:r>
              <a:rPr lang="vi-VN" b="1" dirty="0"/>
              <a:t>giảm lượng dữ liệu được trao đổi giữa các site</a:t>
            </a:r>
            <a:r>
              <a:rPr lang="vi-VN" dirty="0"/>
              <a:t>.</a:t>
            </a:r>
          </a:p>
          <a:p>
            <a:r>
              <a:rPr lang="vi-VN" dirty="0"/>
              <a:t>Tuy nhiên, việc sử dụng semijoin có thể </a:t>
            </a:r>
            <a:r>
              <a:rPr lang="vi-VN" b="1" dirty="0"/>
              <a:t>làm tăng số lượng thông điệp</a:t>
            </a:r>
            <a:r>
              <a:rPr lang="vi-VN" dirty="0"/>
              <a:t> và </a:t>
            </a:r>
            <a:r>
              <a:rPr lang="vi-VN" b="1" dirty="0"/>
              <a:t>thời gian xử lý cục bộ</a:t>
            </a:r>
            <a:r>
              <a:rPr lang="vi-VN" dirty="0"/>
              <a:t>. Các </a:t>
            </a:r>
            <a:r>
              <a:rPr lang="vi-VN" b="1" dirty="0"/>
              <a:t>hệ quản trị cơ sở dữ liệu phân tán đầu tiên</a:t>
            </a:r>
            <a:r>
              <a:rPr lang="vi-VN" dirty="0"/>
              <a:t>, như </a:t>
            </a:r>
            <a:r>
              <a:rPr lang="vi-VN" b="1" dirty="0"/>
              <a:t>SDD-1</a:t>
            </a:r>
            <a:r>
              <a:rPr lang="vi-VN" dirty="0"/>
              <a:t>, vốn được thiết kế cho </a:t>
            </a:r>
            <a:r>
              <a:rPr lang="vi-VN" b="1" dirty="0"/>
              <a:t>mạng diện rộng tốc độ chậm</a:t>
            </a:r>
            <a:r>
              <a:rPr lang="vi-VN" dirty="0"/>
              <a:t>, đã </a:t>
            </a:r>
            <a:r>
              <a:rPr lang="vi-VN" b="1" dirty="0"/>
              <a:t>sử dụng semijoin một cách rộng rãi</a:t>
            </a:r>
            <a:r>
              <a:rPr lang="vi-VN" dirty="0"/>
              <a:t>.</a:t>
            </a:r>
          </a:p>
          <a:p>
            <a:r>
              <a:rPr lang="vi-VN" dirty="0"/>
              <a:t>Dù vậy, </a:t>
            </a:r>
            <a:r>
              <a:rPr lang="vi-VN" b="1" dirty="0"/>
              <a:t>semijoin vẫn mang lại lợi ích</a:t>
            </a:r>
            <a:r>
              <a:rPr lang="vi-VN" dirty="0"/>
              <a:t> ngay cả trong bối cảnh </a:t>
            </a:r>
            <a:r>
              <a:rPr lang="vi-VN" b="1" dirty="0"/>
              <a:t>mạng tốc độ cao</a:t>
            </a:r>
            <a:r>
              <a:rPr lang="vi-VN" dirty="0"/>
              <a:t>, </a:t>
            </a:r>
            <a:r>
              <a:rPr lang="vi-VN" b="1" dirty="0"/>
              <a:t>nếu nó giúp giảm mạnh kích thước của toán hạng nối</a:t>
            </a:r>
            <a:r>
              <a:rPr lang="vi-VN" dirty="0"/>
              <a:t>. Vì vậy, một số thuật toán hướng đến việc </a:t>
            </a:r>
            <a:r>
              <a:rPr lang="vi-VN" b="1" dirty="0"/>
              <a:t>chọn ra tổ hợp tối ưu giữa các phép nối và semijoin</a:t>
            </a:r>
            <a:r>
              <a:rPr lang="vi-VN" dirty="0"/>
              <a:t>.</a:t>
            </a:r>
          </a:p>
          <a:p>
            <a:r>
              <a:rPr lang="vi-VN" dirty="0"/>
              <a:t>Trong phần này, chúng ta sẽ trình bày cách </a:t>
            </a:r>
            <a:r>
              <a:rPr lang="vi-VN" b="1" dirty="0"/>
              <a:t>toán tử semijoin</a:t>
            </a:r>
            <a:r>
              <a:rPr lang="vi-VN" dirty="0"/>
              <a:t> có thể được sử dụng để </a:t>
            </a:r>
            <a:r>
              <a:rPr lang="vi-VN" b="1" dirty="0"/>
              <a:t>giảm tổng thời gian thực hiện các truy vấn nối</a:t>
            </a:r>
            <a:r>
              <a:rPr lang="vi-VN" dirty="0"/>
              <a:t>. </a:t>
            </a:r>
            <a:endParaRPr lang="en-US" dirty="0"/>
          </a:p>
          <a:p>
            <a:r>
              <a:rPr lang="vi-VN" dirty="0"/>
              <a:t>Hạn chế chính của phương pháp nối được trình bày trong phần trước là </a:t>
            </a:r>
            <a:r>
              <a:rPr lang="vi-VN" b="1" dirty="0"/>
              <a:t>toàn bộ các quan hệ toán hạng phải được truyền giữa các site</a:t>
            </a:r>
            <a:r>
              <a:rPr lang="vi-VN" dirty="0"/>
              <a:t>. Semijoin hoạt động như một </a:t>
            </a:r>
            <a:r>
              <a:rPr lang="vi-VN" b="1" dirty="0"/>
              <a:t>cơ chế giảm kích thước</a:t>
            </a:r>
            <a:r>
              <a:rPr lang="vi-VN" dirty="0"/>
              <a:t> cho một quan hệ, tương tự như </a:t>
            </a:r>
            <a:r>
              <a:rPr lang="vi-VN" b="1" dirty="0"/>
              <a:t>phép chọn (selection)</a:t>
            </a:r>
            <a:r>
              <a:rPr lang="vi-VN" dirty="0"/>
              <a:t>.</a:t>
            </a:r>
          </a:p>
          <a:p>
            <a:endParaRPr lang="en-US" dirty="0"/>
          </a:p>
          <a:p>
            <a:r>
              <a:rPr lang="vi-VN" dirty="0"/>
              <a:t>Phép nối của hai quan hệ R và S trên thuộc tính A, lưu trữ tại </a:t>
            </a:r>
            <a:r>
              <a:rPr lang="vi-VN" b="1" dirty="0"/>
              <a:t>site 1</a:t>
            </a:r>
            <a:r>
              <a:rPr lang="vi-VN" dirty="0"/>
              <a:t> và </a:t>
            </a:r>
            <a:r>
              <a:rPr lang="vi-VN" b="1" dirty="0"/>
              <a:t>site 2</a:t>
            </a:r>
            <a:r>
              <a:rPr lang="vi-VN" dirty="0"/>
              <a:t> tương ứng, có thể được tính bằng cách </a:t>
            </a:r>
            <a:r>
              <a:rPr lang="vi-VN" b="1" dirty="0"/>
              <a:t>thay thế một hoặc cả hai toán hạng</a:t>
            </a:r>
            <a:r>
              <a:rPr lang="vi-VN" dirty="0"/>
              <a:t> bằng </a:t>
            </a:r>
            <a:r>
              <a:rPr lang="vi-VN" b="1" dirty="0"/>
              <a:t>semijoin với quan hệ còn lại</a:t>
            </a:r>
            <a:r>
              <a:rPr lang="vi-VN" dirty="0"/>
              <a:t>, theo các quy tắc sau:</a:t>
            </a:r>
          </a:p>
          <a:p>
            <a:endParaRPr lang="vi-VN" dirty="0"/>
          </a:p>
          <a:p>
            <a:pPr rtl="0"/>
            <a:r>
              <a:rPr lang="vi-VN" dirty="0"/>
              <a:t>R ⋈</a:t>
            </a:r>
            <a:r>
              <a:rPr lang="en-US" dirty="0"/>
              <a:t>_</a:t>
            </a:r>
            <a:r>
              <a:rPr lang="vi-VN" dirty="0"/>
              <a:t>A S </a:t>
            </a:r>
            <a:r>
              <a:rPr lang="en-US" dirty="0"/>
              <a:t>	</a:t>
            </a:r>
            <a:r>
              <a:rPr lang="vi-VN" dirty="0"/>
              <a:t>⇔ (R ⋈</a:t>
            </a:r>
            <a:r>
              <a:rPr lang="en-US" dirty="0"/>
              <a:t>_</a:t>
            </a:r>
            <a:r>
              <a:rPr lang="vi-VN" dirty="0"/>
              <a:t>A S) ⋈</a:t>
            </a:r>
            <a:r>
              <a:rPr lang="en-US" dirty="0"/>
              <a:t>_</a:t>
            </a:r>
            <a:r>
              <a:rPr lang="vi-VN" dirty="0"/>
              <a:t>A S </a:t>
            </a:r>
            <a:endParaRPr lang="en-US" dirty="0"/>
          </a:p>
          <a:p>
            <a:pPr rtl="0"/>
            <a:r>
              <a:rPr lang="en-US" dirty="0"/>
              <a:t>	</a:t>
            </a:r>
            <a:r>
              <a:rPr lang="vi-VN" dirty="0"/>
              <a:t>⇔ R ⋈</a:t>
            </a:r>
            <a:r>
              <a:rPr lang="en-US" dirty="0"/>
              <a:t>_</a:t>
            </a:r>
            <a:r>
              <a:rPr lang="vi-VN" dirty="0"/>
              <a:t>A (S ⋉</a:t>
            </a:r>
            <a:r>
              <a:rPr lang="en-US" dirty="0"/>
              <a:t>_</a:t>
            </a:r>
            <a:r>
              <a:rPr lang="vi-VN" dirty="0"/>
              <a:t>A R) </a:t>
            </a:r>
            <a:endParaRPr lang="en-US" dirty="0"/>
          </a:p>
          <a:p>
            <a:pPr rtl="0"/>
            <a:r>
              <a:rPr lang="en-US" dirty="0"/>
              <a:t>	</a:t>
            </a:r>
            <a:r>
              <a:rPr lang="vi-VN" dirty="0"/>
              <a:t>⇔ (R ⋉</a:t>
            </a:r>
            <a:r>
              <a:rPr lang="en-US" dirty="0"/>
              <a:t>_</a:t>
            </a:r>
            <a:r>
              <a:rPr lang="vi-VN" dirty="0"/>
              <a:t>A S) ⋈</a:t>
            </a:r>
            <a:r>
              <a:rPr lang="en-US" dirty="0"/>
              <a:t>_</a:t>
            </a:r>
            <a:r>
              <a:rPr lang="vi-VN" dirty="0"/>
              <a:t>A (S ⋉</a:t>
            </a:r>
            <a:r>
              <a:rPr lang="en-US" dirty="0"/>
              <a:t>_</a:t>
            </a:r>
            <a:r>
              <a:rPr lang="vi-VN" dirty="0"/>
              <a:t>A R) </a:t>
            </a:r>
          </a:p>
          <a:p>
            <a:endParaRPr lang="en-US" b="1" dirty="0"/>
          </a:p>
          <a:p>
            <a:r>
              <a:rPr lang="vi-VN" b="1" dirty="0"/>
              <a:t>Việc lựa chọn giữa </a:t>
            </a:r>
            <a:r>
              <a:rPr lang="en-US" b="1" dirty="0" err="1"/>
              <a:t>các</a:t>
            </a:r>
            <a:r>
              <a:rPr lang="vi-VN" b="1" dirty="0"/>
              <a:t> chiến lược semijoin trên yêu cầu phải ước lượng chi phí tương ứng của từng chiến lược.</a:t>
            </a:r>
            <a:endParaRPr lang="vi-VN" dirty="0"/>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43</a:t>
            </a:fld>
            <a:endParaRPr lang="en-US"/>
          </a:p>
        </p:txBody>
      </p:sp>
    </p:spTree>
    <p:extLst>
      <p:ext uri="{BB962C8B-B14F-4D97-AF65-F5344CB8AC3E}">
        <p14:creationId xmlns:p14="http://schemas.microsoft.com/office/powerpoint/2010/main" val="9543222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Rot="1" noChangeAspect="1" noChangeArrowheads="1" noTextEdit="1"/>
          </p:cNvSpPr>
          <p:nvPr>
            <p:ph type="sldImg"/>
          </p:nvPr>
        </p:nvSpPr>
        <p:spPr>
          <a:xfrm>
            <a:off x="1171575" y="-36513"/>
            <a:ext cx="4514850" cy="3386138"/>
          </a:xfrm>
          <a:ln cap="flat"/>
        </p:spPr>
      </p:sp>
      <p:sp>
        <p:nvSpPr>
          <p:cNvPr id="2" name="Notes Placeholder 1">
            <a:extLst>
              <a:ext uri="{FF2B5EF4-FFF2-40B4-BE49-F238E27FC236}">
                <a16:creationId xmlns:a16="http://schemas.microsoft.com/office/drawing/2014/main" id="{D3DB43C1-208B-66C5-916F-F83EEF74F9A7}"/>
              </a:ext>
            </a:extLst>
          </p:cNvPr>
          <p:cNvSpPr>
            <a:spLocks noGrp="1"/>
          </p:cNvSpPr>
          <p:nvPr>
            <p:ph type="body" idx="1"/>
          </p:nvPr>
        </p:nvSpPr>
        <p:spPr/>
        <p:txBody>
          <a:bodyPr/>
          <a:lstStyle/>
          <a:p>
            <a:r>
              <a:rPr lang="vi-VN" b="1" dirty="0"/>
              <a:t>Việc sử dụng semijoin sẽ mang lại lợi ích</a:t>
            </a:r>
            <a:r>
              <a:rPr lang="vi-VN" dirty="0"/>
              <a:t> nếu </a:t>
            </a:r>
            <a:r>
              <a:rPr lang="vi-VN" b="1" dirty="0"/>
              <a:t>chi phí để tạo ra semijoin và gửi nó sang site khác</a:t>
            </a:r>
            <a:r>
              <a:rPr lang="vi-VN" dirty="0"/>
              <a:t> nhỏ hơn </a:t>
            </a:r>
            <a:r>
              <a:rPr lang="vi-VN" b="1" dirty="0"/>
              <a:t>chi phí gửi toàn bộ quan hệ toán hạng và thực hiện phép nối thực sự</a:t>
            </a:r>
            <a:r>
              <a:rPr lang="vi-VN" dirty="0"/>
              <a:t>. </a:t>
            </a:r>
            <a:endParaRPr lang="en-US" dirty="0"/>
          </a:p>
          <a:p>
            <a:r>
              <a:rPr lang="vi-VN" dirty="0"/>
              <a:t>Để minh họa lợi ích tiềm năng của semijoin, hãy </a:t>
            </a:r>
            <a:r>
              <a:rPr lang="vi-VN" b="1" dirty="0"/>
              <a:t>so sánh chi phí của hai phương án</a:t>
            </a:r>
            <a:r>
              <a:rPr lang="vi-VN" dirty="0"/>
              <a:t>:</a:t>
            </a:r>
          </a:p>
          <a:p>
            <a:pPr>
              <a:buFont typeface="Arial" panose="020B0604020202020204" pitchFamily="34" charset="0"/>
              <a:buChar char="•"/>
            </a:pPr>
            <a:r>
              <a:rPr lang="en-US" dirty="0" err="1"/>
              <a:t>Gửi</a:t>
            </a:r>
            <a:r>
              <a:rPr lang="en-US" dirty="0"/>
              <a:t> R </a:t>
            </a:r>
            <a:r>
              <a:rPr lang="en-US" dirty="0" err="1"/>
              <a:t>tới</a:t>
            </a:r>
            <a:r>
              <a:rPr lang="en-US" dirty="0"/>
              <a:t> site 2 </a:t>
            </a:r>
            <a:r>
              <a:rPr lang="en-US" dirty="0" err="1"/>
              <a:t>và</a:t>
            </a:r>
            <a:r>
              <a:rPr lang="en-US" dirty="0"/>
              <a:t> </a:t>
            </a:r>
            <a:r>
              <a:rPr lang="en-US" dirty="0" err="1"/>
              <a:t>thực</a:t>
            </a:r>
            <a:r>
              <a:rPr lang="en-US" dirty="0"/>
              <a:t> </a:t>
            </a:r>
            <a:r>
              <a:rPr lang="en-US" dirty="0" err="1"/>
              <a:t>hiện</a:t>
            </a:r>
            <a:r>
              <a:rPr lang="en-US" dirty="0"/>
              <a:t> </a:t>
            </a:r>
            <a:r>
              <a:rPr lang="vi-VN" dirty="0"/>
              <a:t>R ⋈</a:t>
            </a:r>
            <a:r>
              <a:rPr lang="en-US" dirty="0"/>
              <a:t>_</a:t>
            </a:r>
            <a:r>
              <a:rPr lang="vi-VN" dirty="0"/>
              <a:t>A S</a:t>
            </a:r>
          </a:p>
          <a:p>
            <a:pPr>
              <a:buFont typeface="Arial" panose="020B0604020202020204" pitchFamily="34" charset="0"/>
              <a:buChar char="•"/>
            </a:pPr>
            <a:r>
              <a:rPr lang="vi-VN" dirty="0"/>
              <a:t>so với (R ⋉A S) ⋈</a:t>
            </a:r>
            <a:r>
              <a:rPr lang="en-US" dirty="0"/>
              <a:t>_</a:t>
            </a:r>
            <a:r>
              <a:rPr lang="vi-VN" dirty="0"/>
              <a:t>A S</a:t>
            </a:r>
            <a:endParaRPr lang="en-US" dirty="0"/>
          </a:p>
          <a:p>
            <a:pPr>
              <a:buFont typeface="Arial" panose="020B0604020202020204" pitchFamily="34" charset="0"/>
              <a:buNone/>
            </a:pPr>
            <a:br>
              <a:rPr lang="vi-VN" dirty="0"/>
            </a:br>
            <a:r>
              <a:rPr lang="vi-VN" b="1" dirty="0"/>
              <a:t>giả sử rằng size(R) &lt; size(S).</a:t>
            </a:r>
          </a:p>
          <a:p>
            <a:r>
              <a:rPr lang="vi-VN" dirty="0"/>
              <a:t>Chương trình sau đây áp dụng </a:t>
            </a:r>
            <a:r>
              <a:rPr lang="vi-VN" b="1" dirty="0"/>
              <a:t>toán tử semijoin</a:t>
            </a:r>
            <a:r>
              <a:rPr lang="vi-VN" dirty="0"/>
              <a:t>:</a:t>
            </a:r>
          </a:p>
          <a:p>
            <a:pPr>
              <a:buFont typeface="+mj-lt"/>
              <a:buAutoNum type="arabicPeriod"/>
            </a:pPr>
            <a:r>
              <a:rPr lang="vi-VN" dirty="0"/>
              <a:t>Truyền </a:t>
            </a:r>
            <a:r>
              <a:rPr lang="en-US" dirty="0"/>
              <a:t>S’ = </a:t>
            </a:r>
            <a:r>
              <a:rPr lang="el-GR" dirty="0"/>
              <a:t>π</a:t>
            </a:r>
            <a:r>
              <a:rPr lang="vi-VN" dirty="0"/>
              <a:t>A(S) (phép chiếu thuộc tính A của S) đến </a:t>
            </a:r>
            <a:r>
              <a:rPr lang="vi-VN" b="1" dirty="0"/>
              <a:t>site 1</a:t>
            </a:r>
            <a:endParaRPr lang="vi-VN" dirty="0"/>
          </a:p>
          <a:p>
            <a:pPr>
              <a:buFont typeface="+mj-lt"/>
              <a:buAutoNum type="arabicPeriod"/>
            </a:pPr>
            <a:r>
              <a:rPr lang="vi-VN" b="1" dirty="0"/>
              <a:t>Site 1</a:t>
            </a:r>
            <a:r>
              <a:rPr lang="vi-VN" dirty="0"/>
              <a:t> tính R′ = R ⋉</a:t>
            </a:r>
            <a:r>
              <a:rPr lang="en-US" dirty="0"/>
              <a:t>_</a:t>
            </a:r>
            <a:r>
              <a:rPr lang="vi-VN" dirty="0"/>
              <a:t>A S</a:t>
            </a:r>
          </a:p>
          <a:p>
            <a:pPr>
              <a:buFont typeface="+mj-lt"/>
              <a:buAutoNum type="arabicPeriod"/>
            </a:pPr>
            <a:r>
              <a:rPr lang="vi-VN" dirty="0"/>
              <a:t>Truyền R′ đến </a:t>
            </a:r>
            <a:r>
              <a:rPr lang="vi-VN" b="1" dirty="0"/>
              <a:t>site 2</a:t>
            </a:r>
            <a:endParaRPr lang="vi-VN" dirty="0"/>
          </a:p>
          <a:p>
            <a:pPr>
              <a:buFont typeface="+mj-lt"/>
              <a:buAutoNum type="arabicPeriod"/>
            </a:pPr>
            <a:r>
              <a:rPr lang="vi-VN" b="1" dirty="0"/>
              <a:t>Site 2</a:t>
            </a:r>
            <a:r>
              <a:rPr lang="vi-VN" dirty="0"/>
              <a:t> tính R′ ⋈</a:t>
            </a:r>
            <a:r>
              <a:rPr lang="en-US" dirty="0"/>
              <a:t>_</a:t>
            </a:r>
            <a:r>
              <a:rPr lang="vi-VN" dirty="0"/>
              <a:t>A S</a:t>
            </a:r>
          </a:p>
          <a:p>
            <a:r>
              <a:rPr lang="vi-VN" dirty="0"/>
              <a:t>Để đơn giản, ta bỏ qua hằng số </a:t>
            </a:r>
            <a:r>
              <a:rPr lang="vi-VN" b="1" dirty="0"/>
              <a:t>T</a:t>
            </a:r>
            <a:r>
              <a:rPr lang="en-US" b="1" dirty="0"/>
              <a:t>_</a:t>
            </a:r>
            <a:r>
              <a:rPr lang="vi-VN" b="1" dirty="0"/>
              <a:t>MSG</a:t>
            </a:r>
            <a:r>
              <a:rPr lang="en-US" b="1" dirty="0"/>
              <a:t> </a:t>
            </a:r>
            <a:r>
              <a:rPr lang="en-US" b="0" dirty="0"/>
              <a:t>(</a:t>
            </a:r>
            <a:r>
              <a:rPr lang="en-US" dirty="0" err="1"/>
              <a:t>Thời</a:t>
            </a:r>
            <a:r>
              <a:rPr lang="en-US" dirty="0"/>
              <a:t> </a:t>
            </a:r>
            <a:r>
              <a:rPr lang="en-US" dirty="0" err="1"/>
              <a:t>gian</a:t>
            </a:r>
            <a:r>
              <a:rPr lang="en-US" dirty="0"/>
              <a:t> </a:t>
            </a:r>
            <a:r>
              <a:rPr lang="en-US" dirty="0" err="1"/>
              <a:t>khởi</a:t>
            </a:r>
            <a:r>
              <a:rPr lang="en-US" dirty="0"/>
              <a:t> </a:t>
            </a:r>
            <a:r>
              <a:rPr lang="en-US" dirty="0" err="1"/>
              <a:t>động</a:t>
            </a:r>
            <a:r>
              <a:rPr lang="en-US" dirty="0"/>
              <a:t> </a:t>
            </a:r>
            <a:r>
              <a:rPr lang="en-US" dirty="0" err="1"/>
              <a:t>thông</a:t>
            </a:r>
            <a:r>
              <a:rPr lang="en-US" dirty="0"/>
              <a:t> </a:t>
            </a:r>
            <a:r>
              <a:rPr lang="en-US" dirty="0" err="1"/>
              <a:t>điệp</a:t>
            </a:r>
            <a:r>
              <a:rPr lang="en-US" b="0" dirty="0"/>
              <a:t>)</a:t>
            </a:r>
            <a:r>
              <a:rPr lang="vi-VN" dirty="0"/>
              <a:t> trong thời gian truyền thông, </a:t>
            </a:r>
            <a:r>
              <a:rPr lang="vi-VN" b="1" dirty="0"/>
              <a:t>giả sử rằng</a:t>
            </a:r>
            <a:r>
              <a:rPr lang="vi-VN" dirty="0"/>
              <a:t> thành phần chính của chi phí truyền thông là </a:t>
            </a:r>
            <a:r>
              <a:rPr lang="vi-VN" b="1" dirty="0"/>
              <a:t>T</a:t>
            </a:r>
            <a:r>
              <a:rPr lang="en-US" b="1" dirty="0"/>
              <a:t>_</a:t>
            </a:r>
            <a:r>
              <a:rPr lang="vi-VN" b="1" dirty="0"/>
              <a:t>TR × size(R)</a:t>
            </a:r>
            <a:r>
              <a:rPr lang="vi-VN" dirty="0"/>
              <a:t>. </a:t>
            </a:r>
            <a:r>
              <a:rPr lang="en-US" dirty="0"/>
              <a:t>T_TR </a:t>
            </a:r>
            <a:r>
              <a:rPr lang="en-US" dirty="0" err="1"/>
              <a:t>là</a:t>
            </a:r>
            <a:r>
              <a:rPr lang="en-US" dirty="0"/>
              <a:t> </a:t>
            </a:r>
            <a:r>
              <a:rPr lang="en-US" dirty="0" err="1"/>
              <a:t>thời</a:t>
            </a:r>
            <a:r>
              <a:rPr lang="en-US" dirty="0"/>
              <a:t> </a:t>
            </a:r>
            <a:r>
              <a:rPr lang="en-US" dirty="0" err="1"/>
              <a:t>gian</a:t>
            </a:r>
            <a:r>
              <a:rPr lang="en-US" dirty="0"/>
              <a:t> </a:t>
            </a:r>
            <a:r>
              <a:rPr lang="en-US" dirty="0" err="1"/>
              <a:t>truyền</a:t>
            </a:r>
            <a:r>
              <a:rPr lang="en-US" dirty="0"/>
              <a:t> </a:t>
            </a:r>
            <a:r>
              <a:rPr lang="en-US" dirty="0" err="1"/>
              <a:t>mỗi</a:t>
            </a:r>
            <a:r>
              <a:rPr lang="en-US" dirty="0"/>
              <a:t> </a:t>
            </a:r>
            <a:r>
              <a:rPr lang="en-US" dirty="0" err="1"/>
              <a:t>đơn</a:t>
            </a:r>
            <a:r>
              <a:rPr lang="en-US" dirty="0"/>
              <a:t> </a:t>
            </a:r>
            <a:r>
              <a:rPr lang="en-US" dirty="0" err="1"/>
              <a:t>vị</a:t>
            </a:r>
            <a:r>
              <a:rPr lang="en-US" dirty="0"/>
              <a:t> </a:t>
            </a:r>
            <a:r>
              <a:rPr lang="en-US" dirty="0" err="1"/>
              <a:t>dữ</a:t>
            </a:r>
            <a:r>
              <a:rPr lang="en-US" dirty="0"/>
              <a:t> </a:t>
            </a:r>
            <a:r>
              <a:rPr lang="en-US" dirty="0" err="1"/>
              <a:t>liệu</a:t>
            </a:r>
            <a:r>
              <a:rPr lang="en-US" dirty="0"/>
              <a:t>. </a:t>
            </a:r>
            <a:r>
              <a:rPr lang="vi-VN" dirty="0"/>
              <a:t>Khi đó, ta có thể so sánh </a:t>
            </a:r>
            <a:r>
              <a:rPr lang="vi-VN" b="1" dirty="0"/>
              <a:t>hai phương án dựa trên kích thước dữ liệu được truyền</a:t>
            </a:r>
            <a:r>
              <a:rPr lang="vi-VN" dirty="0"/>
              <a:t>.</a:t>
            </a:r>
          </a:p>
          <a:p>
            <a:pPr>
              <a:buFont typeface="Arial" panose="020B0604020202020204" pitchFamily="34" charset="0"/>
              <a:buChar char="•"/>
            </a:pPr>
            <a:r>
              <a:rPr lang="vi-VN" b="1" dirty="0"/>
              <a:t>Chi phí của thuật toán dựa trên phép nối đầy đủ</a:t>
            </a:r>
            <a:r>
              <a:rPr lang="vi-VN" dirty="0"/>
              <a:t> là </a:t>
            </a:r>
            <a:r>
              <a:rPr lang="vi-VN" b="1" dirty="0"/>
              <a:t>chi phí truyền quan hệ R đến site 2</a:t>
            </a:r>
            <a:r>
              <a:rPr lang="vi-VN" dirty="0"/>
              <a:t>.</a:t>
            </a:r>
          </a:p>
          <a:p>
            <a:pPr>
              <a:buFont typeface="Arial" panose="020B0604020202020204" pitchFamily="34" charset="0"/>
              <a:buChar char="•"/>
            </a:pPr>
            <a:r>
              <a:rPr lang="vi-VN" b="1" dirty="0"/>
              <a:t>Chi phí của thuật toán dựa trên semijoin</a:t>
            </a:r>
            <a:r>
              <a:rPr lang="vi-VN" dirty="0"/>
              <a:t> là </a:t>
            </a:r>
            <a:r>
              <a:rPr lang="vi-VN" b="1" dirty="0"/>
              <a:t>tổng chi phí của bước 1 và bước 3 ở trên</a:t>
            </a:r>
            <a:r>
              <a:rPr lang="vi-VN" dirty="0"/>
              <a:t>.</a:t>
            </a:r>
          </a:p>
          <a:p>
            <a:r>
              <a:rPr lang="vi-VN" dirty="0"/>
              <a:t>Vì vậy, phương pháp semijoin sẽ tốt hơn nếu:</a:t>
            </a:r>
          </a:p>
          <a:p>
            <a:pPr rtl="0"/>
            <a:r>
              <a:rPr lang="vi-VN" dirty="0"/>
              <a:t>size(</a:t>
            </a:r>
            <a:r>
              <a:rPr lang="el-GR" dirty="0"/>
              <a:t>π</a:t>
            </a:r>
            <a:r>
              <a:rPr lang="vi-VN" dirty="0"/>
              <a:t>A(S)) + size(R ⋉</a:t>
            </a:r>
            <a:r>
              <a:rPr lang="en-US" dirty="0"/>
              <a:t>_</a:t>
            </a:r>
            <a:r>
              <a:rPr lang="vi-VN" dirty="0"/>
              <a:t>A S) &lt; size(R) </a:t>
            </a:r>
          </a:p>
          <a:p>
            <a:r>
              <a:rPr lang="vi-VN" dirty="0"/>
              <a:t>Phương pháp </a:t>
            </a:r>
            <a:r>
              <a:rPr lang="vi-VN" b="1" dirty="0"/>
              <a:t>semijoin sẽ hiệu quả hơn</a:t>
            </a:r>
            <a:r>
              <a:rPr lang="vi-VN" dirty="0"/>
              <a:t> nếu </a:t>
            </a:r>
            <a:r>
              <a:rPr lang="vi-VN" b="1" dirty="0"/>
              <a:t>nó thực sự giúp giảm kích thước</a:t>
            </a:r>
            <a:r>
              <a:rPr lang="vi-VN" dirty="0"/>
              <a:t>, nghĩa là </a:t>
            </a:r>
            <a:r>
              <a:rPr lang="vi-VN" b="1" dirty="0"/>
              <a:t>chỉ có một vài bộ (tuple) của R tham gia vào phép nối</a:t>
            </a:r>
            <a:r>
              <a:rPr lang="vi-VN" dirty="0"/>
              <a:t>.</a:t>
            </a:r>
          </a:p>
          <a:p>
            <a:r>
              <a:rPr lang="vi-VN" dirty="0"/>
              <a:t>Ngược lại, phương pháp </a:t>
            </a:r>
            <a:r>
              <a:rPr lang="vi-VN" b="1" dirty="0"/>
              <a:t>nối đầy đủ sẽ tốt hơn</a:t>
            </a:r>
            <a:r>
              <a:rPr lang="vi-VN" dirty="0"/>
              <a:t> nếu </a:t>
            </a:r>
            <a:r>
              <a:rPr lang="vi-VN" b="1" dirty="0"/>
              <a:t>gần như tất cả các bộ của R đều tham gia vào phép nối</a:t>
            </a:r>
            <a:r>
              <a:rPr lang="vi-VN" dirty="0"/>
              <a:t>, vì phương pháp semijoin đòi hỏi </a:t>
            </a:r>
            <a:r>
              <a:rPr lang="vi-VN" b="1" dirty="0"/>
              <a:t>thêm một bước truyền dữ liệu của phép chiếu trên thuộc tính nối</a:t>
            </a:r>
            <a:r>
              <a:rPr lang="vi-VN" dirty="0"/>
              <a:t>.</a:t>
            </a:r>
          </a:p>
          <a:p>
            <a:r>
              <a:rPr lang="vi-VN" dirty="0"/>
              <a:t>Chi phí của bước chiếu có thể được </a:t>
            </a:r>
            <a:r>
              <a:rPr lang="vi-VN" b="1" dirty="0"/>
              <a:t>giảm thiểu</a:t>
            </a:r>
            <a:r>
              <a:rPr lang="vi-VN" dirty="0"/>
              <a:t> bằng cách </a:t>
            </a:r>
            <a:r>
              <a:rPr lang="vi-VN" b="1" dirty="0"/>
              <a:t>mã hóa kết quả phép chiếu dưới dạng mảng bit</a:t>
            </a:r>
            <a:r>
              <a:rPr lang="vi-VN" dirty="0"/>
              <a:t>, từ đó giảm lượng dữ liệu cần truyền đi (chỉ là giá trị thuộc tính dùng để nối).</a:t>
            </a:r>
          </a:p>
          <a:p>
            <a:r>
              <a:rPr lang="vi-VN" dirty="0"/>
              <a:t>Điều quan trọng cần lưu ý là:</a:t>
            </a:r>
            <a:br>
              <a:rPr lang="vi-VN" dirty="0"/>
            </a:br>
            <a:r>
              <a:rPr lang="vi-VN" b="1" dirty="0"/>
              <a:t>Không có phương pháp nào luôn tốt hơn trong mọi trường hợp</a:t>
            </a:r>
            <a:r>
              <a:rPr lang="vi-VN" dirty="0"/>
              <a:t> — chúng nên được xem là </a:t>
            </a:r>
            <a:r>
              <a:rPr lang="vi-VN" b="1" dirty="0"/>
              <a:t>bổ sung cho nhau</a:t>
            </a:r>
            <a:r>
              <a:rPr lang="vi-VN" dirty="0"/>
              <a:t>, tùy thuộc vào tình huống cụ thể.</a:t>
            </a:r>
          </a:p>
          <a:p>
            <a:endParaRPr lang="en-US" dirty="0"/>
          </a:p>
        </p:txBody>
      </p:sp>
    </p:spTree>
    <p:extLst>
      <p:ext uri="{BB962C8B-B14F-4D97-AF65-F5344CB8AC3E}">
        <p14:creationId xmlns:p14="http://schemas.microsoft.com/office/powerpoint/2010/main" val="31613654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a:t>
            </a:r>
            <a:r>
              <a:rPr lang="vi-VN" b="1" dirty="0"/>
              <a:t>Full Reducer là gì?</a:t>
            </a:r>
          </a:p>
          <a:p>
            <a:pPr>
              <a:buFont typeface="Arial" panose="020B0604020202020204" pitchFamily="34" charset="0"/>
              <a:buChar char="•"/>
            </a:pPr>
            <a:r>
              <a:rPr lang="vi-VN" b="1" dirty="0"/>
              <a:t>Full Reducer</a:t>
            </a:r>
            <a:r>
              <a:rPr lang="vi-VN" dirty="0"/>
              <a:t> là </a:t>
            </a:r>
            <a:r>
              <a:rPr lang="vi-VN" b="1" dirty="0"/>
              <a:t>một chương trình semijoin tối ưu</a:t>
            </a:r>
            <a:r>
              <a:rPr lang="vi-VN" dirty="0"/>
              <a:t>, giúp </a:t>
            </a:r>
            <a:r>
              <a:rPr lang="vi-VN" b="1" dirty="0"/>
              <a:t>giảm kích thước của </a:t>
            </a:r>
            <a:r>
              <a:rPr lang="vi-VN" b="1" i="1" dirty="0"/>
              <a:t>mọi</a:t>
            </a:r>
            <a:r>
              <a:rPr lang="vi-VN" b="1" dirty="0"/>
              <a:t> quan hệ (relation)</a:t>
            </a:r>
            <a:r>
              <a:rPr lang="vi-VN" dirty="0"/>
              <a:t> nhiều nhất có thể </a:t>
            </a:r>
            <a:r>
              <a:rPr lang="vi-VN" b="1" dirty="0"/>
              <a:t>trước khi thực hiện phép nối chính (join)</a:t>
            </a:r>
            <a:r>
              <a:rPr lang="vi-VN" dirty="0"/>
              <a:t>.</a:t>
            </a:r>
          </a:p>
          <a:p>
            <a:r>
              <a:rPr lang="en-US" dirty="0"/>
              <a:t>=&gt;</a:t>
            </a:r>
            <a:r>
              <a:rPr lang="vi-VN" dirty="0"/>
              <a:t> Hiểu đơn giản: Bạn muốn "lọc bớt dữ liệu không cần thiết" từ mỗi bảng </a:t>
            </a:r>
            <a:r>
              <a:rPr lang="vi-VN" i="1" dirty="0"/>
              <a:t>trước khi</a:t>
            </a:r>
            <a:r>
              <a:rPr lang="vi-VN" dirty="0"/>
              <a:t> gửi nó đi để tiết kiệm thời gian truyền và tăng hiệu suất truy vấn.</a:t>
            </a:r>
          </a:p>
          <a:p>
            <a:r>
              <a:rPr lang="en-US" b="1" dirty="0"/>
              <a:t>2. </a:t>
            </a:r>
            <a:r>
              <a:rPr lang="vi-VN" b="1" dirty="0"/>
              <a:t>Tại sao lại cần Full Reducer?</a:t>
            </a:r>
          </a:p>
          <a:p>
            <a:pPr>
              <a:buFont typeface="Arial" panose="020B0604020202020204" pitchFamily="34" charset="0"/>
              <a:buChar char="•"/>
            </a:pPr>
            <a:r>
              <a:rPr lang="vi-VN" dirty="0"/>
              <a:t>Trong các hệ thống cơ sở dữ liệu phân tán, truyền dữ liệu giữa các site là </a:t>
            </a:r>
            <a:r>
              <a:rPr lang="vi-VN" b="1" dirty="0"/>
              <a:t>rất tốn kém</a:t>
            </a:r>
            <a:r>
              <a:rPr lang="vi-VN" dirty="0"/>
              <a:t>.</a:t>
            </a:r>
          </a:p>
          <a:p>
            <a:pPr>
              <a:buFont typeface="Arial" panose="020B0604020202020204" pitchFamily="34" charset="0"/>
              <a:buChar char="•"/>
            </a:pPr>
            <a:r>
              <a:rPr lang="vi-VN" b="1" dirty="0"/>
              <a:t>Semijoin</a:t>
            </a:r>
            <a:r>
              <a:rPr lang="vi-VN" dirty="0"/>
              <a:t> giúp loại bỏ các dòng không tham gia vào phép nối, làm giảm kích thước dữ liệu cần truyền.</a:t>
            </a:r>
          </a:p>
          <a:p>
            <a:pPr>
              <a:buFont typeface="Arial" panose="020B0604020202020204" pitchFamily="34" charset="0"/>
              <a:buChar char="•"/>
            </a:pPr>
            <a:r>
              <a:rPr lang="vi-VN" b="1" dirty="0"/>
              <a:t>Full Reducer</a:t>
            </a:r>
            <a:r>
              <a:rPr lang="vi-VN" dirty="0"/>
              <a:t> là tập hợp các semijoin được chọn sao cho </a:t>
            </a:r>
            <a:r>
              <a:rPr lang="vi-VN" b="1" dirty="0"/>
              <a:t>mỗi bảng được giảm kích thước hiệu quả nhất có thể.</a:t>
            </a:r>
            <a:endParaRPr lang="vi-VN" dirty="0"/>
          </a:p>
          <a:p>
            <a:r>
              <a:rPr lang="en-US" b="1" dirty="0"/>
              <a:t>3. </a:t>
            </a:r>
            <a:r>
              <a:rPr lang="vi-VN" b="1" dirty="0"/>
              <a:t>Làm sao để tìm được Full Reducer?</a:t>
            </a:r>
          </a:p>
          <a:p>
            <a:r>
              <a:rPr lang="vi-VN" dirty="0"/>
              <a:t>“Enumeration of all possible semijoin programs and select the one that has best size reduction.”</a:t>
            </a:r>
          </a:p>
          <a:p>
            <a:r>
              <a:rPr lang="en-US" dirty="0"/>
              <a:t>=&gt;</a:t>
            </a:r>
            <a:r>
              <a:rPr lang="vi-VN" dirty="0"/>
              <a:t> Ý là:</a:t>
            </a:r>
          </a:p>
          <a:p>
            <a:pPr>
              <a:buFont typeface="Arial" panose="020B0604020202020204" pitchFamily="34" charset="0"/>
              <a:buChar char="•"/>
            </a:pPr>
            <a:r>
              <a:rPr lang="vi-VN" dirty="0"/>
              <a:t>Ta </a:t>
            </a:r>
            <a:r>
              <a:rPr lang="vi-VN" b="1" dirty="0"/>
              <a:t>liệt kê tất cả các chương trình semijoin khả thi</a:t>
            </a:r>
            <a:r>
              <a:rPr lang="vi-VN" dirty="0"/>
              <a:t> (tức là tổ hợp các phép semijoin có thể thực hiện giữa các bảng),</a:t>
            </a:r>
          </a:p>
          <a:p>
            <a:pPr>
              <a:buFont typeface="Arial" panose="020B0604020202020204" pitchFamily="34" charset="0"/>
              <a:buChar char="•"/>
            </a:pPr>
            <a:r>
              <a:rPr lang="vi-VN" dirty="0"/>
              <a:t>Sau đó </a:t>
            </a:r>
            <a:r>
              <a:rPr lang="vi-VN" b="1" dirty="0"/>
              <a:t>chọn ra tổ hợp nào làm giảm kích thước dữ liệu tốt nhất</a:t>
            </a:r>
            <a:r>
              <a:rPr lang="vi-VN" dirty="0"/>
              <a:t>.</a:t>
            </a:r>
          </a:p>
          <a:p>
            <a:r>
              <a:rPr lang="en-US" b="1" dirty="0"/>
              <a:t>4. </a:t>
            </a:r>
            <a:r>
              <a:rPr lang="vi-VN" b="1" dirty="0"/>
              <a:t>Vấn đề (Problem)</a:t>
            </a:r>
          </a:p>
          <a:p>
            <a:r>
              <a:rPr lang="en-US" b="1" dirty="0"/>
              <a:t>	a. </a:t>
            </a:r>
            <a:r>
              <a:rPr lang="vi-VN" b="1" dirty="0"/>
              <a:t>Đối với truy vấn dạng cây (tree queries):</a:t>
            </a:r>
          </a:p>
          <a:p>
            <a:pPr lvl="2">
              <a:buFont typeface="Arial" panose="020B0604020202020204" pitchFamily="34" charset="0"/>
              <a:buChar char="•"/>
            </a:pPr>
            <a:r>
              <a:rPr lang="vi-VN" b="1" dirty="0"/>
              <a:t>Full Reducers tồn tại.</a:t>
            </a:r>
            <a:endParaRPr lang="vi-VN" dirty="0"/>
          </a:p>
          <a:p>
            <a:pPr lvl="2">
              <a:buFont typeface="Arial" panose="020B0604020202020204" pitchFamily="34" charset="0"/>
              <a:buChar char="•"/>
            </a:pPr>
            <a:r>
              <a:rPr lang="vi-VN" dirty="0"/>
              <a:t>Nhưng: </a:t>
            </a:r>
            <a:r>
              <a:rPr lang="vi-VN" b="1" dirty="0"/>
              <a:t>Số lượng chương trình semijoin khả thi là hàm số mũ (exponential)</a:t>
            </a:r>
            <a:r>
              <a:rPr lang="vi-VN" dirty="0"/>
              <a:t> theo số bảng → tốn thời gian tính toán rất nhiều nếu không tối ưu.</a:t>
            </a:r>
          </a:p>
          <a:p>
            <a:r>
              <a:rPr lang="en-US" b="1" dirty="0"/>
              <a:t>	b. </a:t>
            </a:r>
            <a:r>
              <a:rPr lang="vi-VN" b="1" dirty="0"/>
              <a:t>Đối với truy vấn dạng chuỗi (chained queries):</a:t>
            </a:r>
          </a:p>
          <a:p>
            <a:pPr lvl="2">
              <a:buFont typeface="Arial" panose="020B0604020202020204" pitchFamily="34" charset="0"/>
              <a:buChar char="•"/>
            </a:pPr>
            <a:r>
              <a:rPr lang="vi-VN" dirty="0"/>
              <a:t>Ví dụ: R1 ⋈ R2 ⋈ R3 ⋈ ... ⋈ Rn, mỗi bảng chỉ nối với bảng liền kề.</a:t>
            </a:r>
          </a:p>
          <a:p>
            <a:pPr lvl="2">
              <a:buFont typeface="Arial" panose="020B0604020202020204" pitchFamily="34" charset="0"/>
              <a:buChar char="•"/>
            </a:pPr>
            <a:r>
              <a:rPr lang="vi-VN" dirty="0"/>
              <a:t>Trong trường hợp này, </a:t>
            </a:r>
            <a:r>
              <a:rPr lang="vi-VN" b="1" dirty="0"/>
              <a:t>tồn tại các thuật toán đa thức (polynomial time algorithms)</a:t>
            </a:r>
            <a:r>
              <a:rPr lang="vi-VN" dirty="0"/>
              <a:t> → Tìm được full reducer </a:t>
            </a:r>
            <a:r>
              <a:rPr lang="vi-VN" b="1" dirty="0"/>
              <a:t>nhanh hơn</a:t>
            </a:r>
            <a:r>
              <a:rPr lang="vi-VN" dirty="0"/>
              <a:t>.</a:t>
            </a:r>
          </a:p>
          <a:p>
            <a:r>
              <a:rPr lang="en-US" b="1" dirty="0"/>
              <a:t>	c. </a:t>
            </a:r>
            <a:r>
              <a:rPr lang="vi-VN" b="1" dirty="0"/>
              <a:t>Đối với truy vấn có vòng (cyclic queries):</a:t>
            </a:r>
          </a:p>
          <a:p>
            <a:pPr lvl="2">
              <a:buFont typeface="Arial" panose="020B0604020202020204" pitchFamily="34" charset="0"/>
              <a:buChar char="•"/>
            </a:pPr>
            <a:r>
              <a:rPr lang="vi-VN" dirty="0"/>
              <a:t>Ví dụ: R1 ⋈ R2 ⋈ R3 ⋈ R1</a:t>
            </a:r>
          </a:p>
          <a:p>
            <a:pPr lvl="2">
              <a:buFont typeface="Arial" panose="020B0604020202020204" pitchFamily="34" charset="0"/>
              <a:buChar char="•"/>
            </a:pPr>
            <a:r>
              <a:rPr lang="vi-VN" dirty="0"/>
              <a:t>Không thể tìm ra full reducer hiệu quả.</a:t>
            </a:r>
          </a:p>
          <a:p>
            <a:pPr lvl="2">
              <a:buFont typeface="Arial" panose="020B0604020202020204" pitchFamily="34" charset="0"/>
              <a:buChar char="•"/>
            </a:pPr>
            <a:r>
              <a:rPr lang="vi-VN" dirty="0"/>
              <a:t>Do có vòng nên semijoin không đủ khả năng lọc bớt dữ liệu một cách hiệu quả cho tất cả các bảng.</a:t>
            </a:r>
          </a:p>
          <a:p>
            <a:r>
              <a:rPr lang="en-US" b="1" dirty="0"/>
              <a:t>5. </a:t>
            </a:r>
            <a:r>
              <a:rPr lang="vi-VN" b="1" dirty="0"/>
              <a:t>Kết luận:</a:t>
            </a:r>
          </a:p>
          <a:p>
            <a:pPr>
              <a:buFont typeface="Arial" panose="020B0604020202020204" pitchFamily="34" charset="0"/>
              <a:buChar char="•"/>
            </a:pPr>
            <a:r>
              <a:rPr lang="vi-VN" b="1" dirty="0"/>
              <a:t>Full Reducer = tối ưu hóa bằng semijoin để giảm dữ liệu tối đa ở mỗi bảng.</a:t>
            </a:r>
            <a:endParaRPr lang="vi-VN" dirty="0"/>
          </a:p>
          <a:p>
            <a:pPr>
              <a:buFont typeface="Arial" panose="020B0604020202020204" pitchFamily="34" charset="0"/>
              <a:buChar char="•"/>
            </a:pPr>
            <a:r>
              <a:rPr lang="vi-VN" dirty="0"/>
              <a:t>Có thể tìm ra bằng cách liệt kê tất cả tổ hợp → nhưng tốn thời gian nếu không tối ưu.</a:t>
            </a:r>
          </a:p>
          <a:p>
            <a:pPr>
              <a:buFont typeface="Arial" panose="020B0604020202020204" pitchFamily="34" charset="0"/>
              <a:buChar char="•"/>
            </a:pPr>
            <a:r>
              <a:rPr lang="vi-VN" b="1" dirty="0"/>
              <a:t>Hiệu quả cho truy vấn dạng cây, không hiệu quả với truy vấn có vòng.</a:t>
            </a:r>
            <a:endParaRPr lang="vi-VN" dirty="0"/>
          </a:p>
          <a:p>
            <a:pPr>
              <a:buFont typeface="Arial" panose="020B0604020202020204" pitchFamily="34" charset="0"/>
              <a:buChar char="•"/>
            </a:pPr>
            <a:r>
              <a:rPr lang="vi-VN" dirty="0"/>
              <a:t>Có thể dùng thuật toán nhanh hơn cho các truy vấn dạng chuỗi.</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45</a:t>
            </a:fld>
            <a:endParaRPr lang="en-US"/>
          </a:p>
        </p:txBody>
      </p:sp>
    </p:spTree>
    <p:extLst>
      <p:ext uri="{BB962C8B-B14F-4D97-AF65-F5344CB8AC3E}">
        <p14:creationId xmlns:p14="http://schemas.microsoft.com/office/powerpoint/2010/main" val="12428240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Xét các quan hệ sau</a:t>
            </a:r>
            <a:r>
              <a:rPr lang="vi-VN" dirty="0"/>
              <a:t>, trong đó thuộc tính CITY đã được thêm vào các quan hệ </a:t>
            </a:r>
            <a:r>
              <a:rPr lang="vi-VN" b="1" dirty="0"/>
              <a:t>EMP</a:t>
            </a:r>
            <a:r>
              <a:rPr lang="vi-VN" dirty="0"/>
              <a:t> (được đổi tên thành </a:t>
            </a:r>
            <a:r>
              <a:rPr lang="vi-VN" b="1" dirty="0"/>
              <a:t>ET</a:t>
            </a:r>
            <a:r>
              <a:rPr lang="vi-VN" dirty="0"/>
              <a:t>), </a:t>
            </a:r>
            <a:r>
              <a:rPr lang="vi-VN" b="1" dirty="0"/>
              <a:t>PROJ</a:t>
            </a:r>
            <a:r>
              <a:rPr lang="vi-VN" dirty="0"/>
              <a:t> (được đổi tên thành </a:t>
            </a:r>
            <a:r>
              <a:rPr lang="vi-VN" b="1" dirty="0"/>
              <a:t>PT</a:t>
            </a:r>
            <a:r>
              <a:rPr lang="vi-VN" dirty="0"/>
              <a:t>) và </a:t>
            </a:r>
            <a:r>
              <a:rPr lang="vi-VN" b="1" dirty="0"/>
              <a:t>ASG</a:t>
            </a:r>
            <a:r>
              <a:rPr lang="vi-VN" dirty="0"/>
              <a:t> (được đổi tên thành </a:t>
            </a:r>
            <a:r>
              <a:rPr lang="vi-VN" b="1" dirty="0"/>
              <a:t>AT</a:t>
            </a:r>
            <a:r>
              <a:rPr lang="vi-VN" dirty="0"/>
              <a:t>) của cơ sở dữ liệu kỹ thuật.</a:t>
            </a:r>
            <a:br>
              <a:rPr lang="vi-VN" dirty="0"/>
            </a:br>
            <a:r>
              <a:rPr lang="vi-VN" dirty="0"/>
              <a:t>Thuộc tính CITY của </a:t>
            </a:r>
            <a:r>
              <a:rPr lang="vi-VN" b="1" dirty="0"/>
              <a:t>AT</a:t>
            </a:r>
            <a:r>
              <a:rPr lang="vi-VN" dirty="0"/>
              <a:t> tương ứng với thành phố nơi </a:t>
            </a:r>
            <a:r>
              <a:rPr lang="vi-VN" b="1" dirty="0"/>
              <a:t>nhân viên có mã ENO đang sinh sống</a:t>
            </a:r>
            <a:r>
              <a:rPr lang="vi-VN" dirty="0"/>
              <a:t>.</a:t>
            </a:r>
          </a:p>
          <a:p>
            <a:pPr rtl="0"/>
            <a:endParaRPr lang="en-US" dirty="0"/>
          </a:p>
          <a:p>
            <a:pPr rtl="0"/>
            <a:r>
              <a:rPr lang="vi-VN" dirty="0"/>
              <a:t>ET(ENO, ENAME, TITLE, CITY)</a:t>
            </a:r>
            <a:endParaRPr lang="en-US" dirty="0"/>
          </a:p>
          <a:p>
            <a:pPr rtl="0"/>
            <a:r>
              <a:rPr lang="vi-VN" dirty="0"/>
              <a:t>AT(ENO, PNO, RESP, DUR, CITY)</a:t>
            </a:r>
            <a:endParaRPr lang="en-US" dirty="0"/>
          </a:p>
          <a:p>
            <a:pPr rtl="0"/>
            <a:r>
              <a:rPr lang="vi-VN" dirty="0"/>
              <a:t>PT(PNO, PNAME, BUDGET, CITY) </a:t>
            </a:r>
          </a:p>
          <a:p>
            <a:endParaRPr lang="en-US" dirty="0"/>
          </a:p>
          <a:p>
            <a:r>
              <a:rPr lang="vi-VN" dirty="0"/>
              <a:t>Câu truy vấn SQL sau </a:t>
            </a:r>
            <a:r>
              <a:rPr lang="vi-VN" b="1" dirty="0"/>
              <a:t>lấy ra tên của tất cả nhân viên sống tại cùng thành phố với nơi dự án của họ được đặt</a:t>
            </a:r>
            <a:r>
              <a:rPr lang="vi-VN" dirty="0"/>
              <a:t>, kèm theo tên dự án:</a:t>
            </a:r>
          </a:p>
          <a:p>
            <a:endParaRPr lang="vi-VN" dirty="0"/>
          </a:p>
          <a:p>
            <a:pPr rtl="0"/>
            <a:r>
              <a:rPr lang="vi-VN" b="1" dirty="0"/>
              <a:t>SELECT</a:t>
            </a:r>
            <a:r>
              <a:rPr lang="vi-VN" dirty="0"/>
              <a:t> ENAME, PNAME</a:t>
            </a:r>
            <a:endParaRPr lang="en-US" dirty="0"/>
          </a:p>
          <a:p>
            <a:pPr rtl="0"/>
            <a:r>
              <a:rPr lang="vi-VN" b="1" dirty="0"/>
              <a:t>FROM</a:t>
            </a:r>
            <a:r>
              <a:rPr lang="vi-VN" dirty="0"/>
              <a:t> ET </a:t>
            </a:r>
            <a:r>
              <a:rPr lang="vi-VN" b="1" dirty="0"/>
              <a:t>NATURAL JOIN</a:t>
            </a:r>
            <a:r>
              <a:rPr lang="vi-VN" dirty="0"/>
              <a:t> AT </a:t>
            </a:r>
            <a:endParaRPr lang="en-US" dirty="0"/>
          </a:p>
          <a:p>
            <a:pPr rtl="0"/>
            <a:r>
              <a:rPr lang="vi-VN" b="1" dirty="0"/>
              <a:t>NATURAL JOIN</a:t>
            </a:r>
            <a:r>
              <a:rPr lang="vi-VN" dirty="0"/>
              <a:t> PT</a:t>
            </a:r>
            <a:endParaRPr lang="en-US" dirty="0"/>
          </a:p>
          <a:p>
            <a:pPr rtl="0"/>
            <a:r>
              <a:rPr lang="vi-VN" b="1" dirty="0"/>
              <a:t>NATURAL JOIN</a:t>
            </a:r>
            <a:r>
              <a:rPr lang="vi-VN" dirty="0"/>
              <a:t> ET </a:t>
            </a:r>
          </a:p>
          <a:p>
            <a:endParaRPr lang="en-US" dirty="0"/>
          </a:p>
          <a:p>
            <a:r>
              <a:rPr lang="vi-VN" dirty="0"/>
              <a:t>Như được minh họa trong Hình, câu truy vấn này </a:t>
            </a:r>
            <a:r>
              <a:rPr lang="vi-VN" b="1" dirty="0"/>
              <a:t>có dạng vòng lặp (cyclic)</a:t>
            </a:r>
            <a:r>
              <a:rPr lang="vi-VN" dirty="0"/>
              <a: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46</a:t>
            </a:fld>
            <a:endParaRPr lang="en-US"/>
          </a:p>
        </p:txBody>
      </p:sp>
    </p:spTree>
    <p:extLst>
      <p:ext uri="{BB962C8B-B14F-4D97-AF65-F5344CB8AC3E}">
        <p14:creationId xmlns:p14="http://schemas.microsoft.com/office/powerpoint/2010/main" val="40366916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 </a:t>
            </a:r>
            <a:r>
              <a:rPr lang="en-US" dirty="0" err="1"/>
              <a:t>có</a:t>
            </a:r>
            <a:r>
              <a:rPr lang="en-US" dirty="0"/>
              <a:t> </a:t>
            </a:r>
            <a:r>
              <a:rPr lang="en-US" dirty="0" err="1"/>
              <a:t>thể</a:t>
            </a:r>
            <a:r>
              <a:rPr lang="en-US" dirty="0"/>
              <a:t> </a:t>
            </a:r>
            <a:r>
              <a:rPr lang="en-US" dirty="0" err="1"/>
              <a:t>thấy</a:t>
            </a:r>
            <a:r>
              <a:rPr lang="en-US" dirty="0"/>
              <a:t> k</a:t>
            </a:r>
            <a:r>
              <a:rPr lang="vi-VN" dirty="0"/>
              <a:t>hông tồn tại </a:t>
            </a:r>
            <a:r>
              <a:rPr lang="vi-VN" b="1" dirty="0"/>
              <a:t>bộ giảm đầy đủ (full reducer)</a:t>
            </a:r>
            <a:r>
              <a:rPr lang="vi-VN" dirty="0"/>
              <a:t> cho truy vấn trong </a:t>
            </a:r>
            <a:r>
              <a:rPr lang="vi-VN" b="1" dirty="0"/>
              <a:t>Ví dụ</a:t>
            </a:r>
            <a:r>
              <a:rPr lang="vi-VN" dirty="0"/>
              <a:t>. Thực tế, có thể xây dựng các chương trình semijoin để giảm kích thước truy vấn này, nhưng </a:t>
            </a:r>
            <a:r>
              <a:rPr lang="vi-VN" b="1" dirty="0"/>
              <a:t>số lượng phép toán sẽ tăng lên theo số lượng bộ (tuple) trong mỗi quan hệ</a:t>
            </a:r>
            <a:r>
              <a:rPr lang="vi-VN" dirty="0"/>
              <a:t>, khiến cho phương pháp này trở nên </a:t>
            </a:r>
            <a:r>
              <a:rPr lang="vi-VN" b="1" dirty="0"/>
              <a:t>kém hiệu quả</a:t>
            </a:r>
            <a:r>
              <a:rPr lang="vi-VN" dirty="0"/>
              <a:t>.</a:t>
            </a:r>
          </a:p>
          <a:p>
            <a:r>
              <a:rPr lang="vi-VN" dirty="0"/>
              <a:t>Một giải pháp là </a:t>
            </a:r>
            <a:r>
              <a:rPr lang="vi-VN" b="1" dirty="0"/>
              <a:t>chuyển đổi đồ thị vòng (cyclic graph) thành đồ thị cây (trie)</a:t>
            </a:r>
            <a:r>
              <a:rPr lang="vi-VN" dirty="0"/>
              <a:t> bằng cách </a:t>
            </a:r>
            <a:r>
              <a:rPr lang="vi-VN" b="1" dirty="0"/>
              <a:t>loại bỏ một cung (arc)</a:t>
            </a:r>
            <a:r>
              <a:rPr lang="vi-VN" dirty="0"/>
              <a:t> trong đồ thị và </a:t>
            </a:r>
            <a:r>
              <a:rPr lang="vi-VN" b="1" dirty="0"/>
              <a:t>thêm các điều kiện (predicate) phù hợp</a:t>
            </a:r>
            <a:r>
              <a:rPr lang="vi-VN" dirty="0"/>
              <a:t> vào các cung còn lại sao cho </a:t>
            </a:r>
            <a:r>
              <a:rPr lang="vi-VN" b="1" dirty="0"/>
              <a:t>điều kiện bị loại bỏ được bảo toàn thông qua tính bắc cầu (transitivity)</a:t>
            </a:r>
            <a:r>
              <a:rPr lang="vi-VN" dirty="0"/>
              <a:t>.</a:t>
            </a:r>
            <a:br>
              <a:rPr lang="vi-VN" dirty="0"/>
            </a:br>
            <a:r>
              <a:rPr lang="vi-VN" dirty="0"/>
              <a:t>Trong ví dụ ở </a:t>
            </a:r>
            <a:r>
              <a:rPr lang="vi-VN" b="0" dirty="0"/>
              <a:t>Hình</a:t>
            </a:r>
            <a:r>
              <a:rPr lang="vi-VN" dirty="0"/>
              <a:t>, khi </a:t>
            </a:r>
            <a:r>
              <a:rPr lang="vi-VN" b="1" dirty="0"/>
              <a:t>cung (ET, PT)</a:t>
            </a:r>
            <a:r>
              <a:rPr lang="vi-VN" dirty="0"/>
              <a:t> bị loại bỏ, các điều kiện bổ sung như:</a:t>
            </a:r>
          </a:p>
          <a:p>
            <a:pPr>
              <a:buFont typeface="Arial" panose="020B0604020202020204" pitchFamily="34" charset="0"/>
              <a:buNone/>
            </a:pPr>
            <a:endParaRPr lang="en-US" dirty="0"/>
          </a:p>
          <a:p>
            <a:pPr>
              <a:buFont typeface="Arial" panose="020B0604020202020204" pitchFamily="34" charset="0"/>
              <a:buNone/>
            </a:pPr>
            <a:r>
              <a:rPr lang="vi-VN" dirty="0"/>
              <a:t>ET.CITY = AT.CITY</a:t>
            </a:r>
          </a:p>
          <a:p>
            <a:pPr>
              <a:buFont typeface="Arial" panose="020B0604020202020204" pitchFamily="34" charset="0"/>
              <a:buNone/>
            </a:pPr>
            <a:r>
              <a:rPr lang="vi-VN" dirty="0"/>
              <a:t>AT.CITY = PT.CITY</a:t>
            </a:r>
          </a:p>
          <a:p>
            <a:endParaRPr lang="en-US" dirty="0"/>
          </a:p>
          <a:p>
            <a:r>
              <a:rPr lang="vi-VN" dirty="0"/>
              <a:t>sẽ </a:t>
            </a:r>
            <a:r>
              <a:rPr lang="vi-VN" b="1" dirty="0"/>
              <a:t>suy ra</a:t>
            </a:r>
            <a:r>
              <a:rPr lang="vi-VN" dirty="0"/>
              <a:t> ET.CITY = PT.CITY nhờ tính chất bắc cầu. Do đó, </a:t>
            </a:r>
            <a:r>
              <a:rPr lang="vi-VN" b="1" dirty="0"/>
              <a:t>truy vấn không vòng (acyclic)</a:t>
            </a:r>
            <a:r>
              <a:rPr lang="vi-VN" dirty="0"/>
              <a:t> mới là </a:t>
            </a:r>
            <a:r>
              <a:rPr lang="vi-VN" b="1" dirty="0"/>
              <a:t>tương đương</a:t>
            </a:r>
            <a:r>
              <a:rPr lang="vi-VN" dirty="0"/>
              <a:t> với truy vấn ban đầu có vòng.</a:t>
            </a:r>
          </a:p>
          <a:p>
            <a:r>
              <a:rPr lang="vi-VN" dirty="0"/>
              <a:t>Mặc dù </a:t>
            </a:r>
            <a:r>
              <a:rPr lang="vi-VN" b="1" dirty="0"/>
              <a:t>các full reducer</a:t>
            </a:r>
            <a:r>
              <a:rPr lang="vi-VN" dirty="0"/>
              <a:t> tồn tại cho </a:t>
            </a:r>
            <a:r>
              <a:rPr lang="vi-VN" b="1" dirty="0"/>
              <a:t>truy vấn dạng cây (trie)</a:t>
            </a:r>
            <a:r>
              <a:rPr lang="vi-VN" dirty="0"/>
              <a:t>, nhưng </a:t>
            </a:r>
            <a:r>
              <a:rPr lang="vi-VN" b="1" dirty="0"/>
              <a:t>bài toán tìm ra chúng là NP-khó (NP-hard)</a:t>
            </a:r>
            <a:r>
              <a:rPr lang="vi-VN" dirty="0"/>
              <a:t>. Tuy nhiên, có một lớp truy vấn quan trọng gọi là </a:t>
            </a:r>
            <a:r>
              <a:rPr lang="vi-VN" b="1" dirty="0"/>
              <a:t>truy vấn chuỗi (chained queries)</a:t>
            </a:r>
            <a:r>
              <a:rPr lang="vi-VN" dirty="0"/>
              <a:t>, mà đối với chúng, </a:t>
            </a:r>
            <a:r>
              <a:rPr lang="vi-VN" b="1" dirty="0"/>
              <a:t>tồn tại thuật toán đa thức (polynomial)</a:t>
            </a:r>
            <a:r>
              <a:rPr lang="vi-VN" dirty="0"/>
              <a:t>.</a:t>
            </a:r>
          </a:p>
          <a:p>
            <a:r>
              <a:rPr lang="vi-VN" dirty="0"/>
              <a:t>Một </a:t>
            </a:r>
            <a:r>
              <a:rPr lang="vi-VN" b="1" dirty="0"/>
              <a:t>truy vấn chuỗi</a:t>
            </a:r>
            <a:r>
              <a:rPr lang="vi-VN" dirty="0"/>
              <a:t> có đồ thị nối kết (join graph) mà các quan hệ có thể được </a:t>
            </a:r>
            <a:r>
              <a:rPr lang="vi-VN" b="1" dirty="0"/>
              <a:t>sắp xếp theo thứ tự</a:t>
            </a:r>
            <a:r>
              <a:rPr lang="vi-VN" dirty="0"/>
              <a:t>, và mỗi quan hệ chỉ </a:t>
            </a:r>
            <a:r>
              <a:rPr lang="vi-VN" b="1" dirty="0"/>
              <a:t>nối kết với quan hệ kế tiếp</a:t>
            </a:r>
            <a:r>
              <a:rPr lang="vi-VN" dirty="0"/>
              <a:t> trong thứ tự đó. Hơn nữa, </a:t>
            </a:r>
            <a:r>
              <a:rPr lang="vi-VN" b="1" dirty="0"/>
              <a:t>kết quả của truy vấn</a:t>
            </a:r>
            <a:r>
              <a:rPr lang="vi-VN" dirty="0"/>
              <a:t> sẽ nằm </a:t>
            </a:r>
            <a:r>
              <a:rPr lang="vi-VN" b="1" dirty="0"/>
              <a:t>ở cuối chuỗi</a:t>
            </a:r>
            <a:r>
              <a:rPr lang="vi-VN" dirty="0"/>
              <a:t>.</a:t>
            </a:r>
          </a:p>
          <a:p>
            <a:r>
              <a:rPr lang="vi-VN" dirty="0"/>
              <a:t>Vì việc triển khai một thuật toán sử dụng </a:t>
            </a:r>
            <a:r>
              <a:rPr lang="vi-VN" b="1" dirty="0"/>
              <a:t>full reducer</a:t>
            </a:r>
            <a:r>
              <a:rPr lang="vi-VN" dirty="0"/>
              <a:t> là rất phức tạp, nên </a:t>
            </a:r>
            <a:r>
              <a:rPr lang="vi-VN" b="1" dirty="0"/>
              <a:t>đa số hệ thống thực tế chỉ sử dụng các semijoin đơn</a:t>
            </a:r>
            <a:r>
              <a:rPr lang="vi-VN" dirty="0"/>
              <a:t> để giảm kích thước của quan hệ.</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47</a:t>
            </a:fld>
            <a:endParaRPr lang="en-US"/>
          </a:p>
        </p:txBody>
      </p:sp>
    </p:spTree>
    <p:extLst>
      <p:ext uri="{BB962C8B-B14F-4D97-AF65-F5344CB8AC3E}">
        <p14:creationId xmlns:p14="http://schemas.microsoft.com/office/powerpoint/2010/main" val="19960853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So với phép nối (join), phép bán nối (semijoin) sử dụng nhiều phép toán hơn nhưng có thể hoạt động trên các toán hạng nhỏ hơn. Hình minh họa sự khác biệt này bằng một cặp chiến lược tương đương giữa join và semijoin cho </a:t>
            </a:r>
            <a:r>
              <a:rPr lang="en-US" b="1" dirty="0" err="1"/>
              <a:t>một</a:t>
            </a:r>
            <a:r>
              <a:rPr lang="en-US" b="1" dirty="0"/>
              <a:t> </a:t>
            </a:r>
            <a:r>
              <a:rPr lang="vi-VN" b="1" dirty="0"/>
              <a:t>truy vấn.</a:t>
            </a:r>
            <a:endParaRPr lang="vi-VN" dirty="0"/>
          </a:p>
          <a:p>
            <a:r>
              <a:rPr lang="vi-VN" dirty="0"/>
              <a:t>Phép nối EMP  ASG được thực hiện bằng cách gửi toàn bộ một quan hệ, ví dụ ASG, đến vị trí của quan hệ còn lại, ví dụ EMP, để thực hiện phép nối tại chỗ.</a:t>
            </a:r>
          </a:p>
          <a:p>
            <a:r>
              <a:rPr lang="vi-VN" dirty="0"/>
              <a:t>Tuy nhiên, khi sử dụng phép </a:t>
            </a:r>
            <a:r>
              <a:rPr lang="vi-VN" b="1" dirty="0"/>
              <a:t>semijoin</a:t>
            </a:r>
            <a:r>
              <a:rPr lang="vi-VN" dirty="0"/>
              <a:t>, việc truyền toàn bộ quan hệ ASG được </a:t>
            </a:r>
            <a:r>
              <a:rPr lang="vi-VN" b="1" dirty="0"/>
              <a:t>tránh khỏi</a:t>
            </a:r>
            <a:r>
              <a:rPr lang="vi-VN" dirty="0"/>
              <a:t>. Thay vào đó, quá trình này được thay thế bằng việc:</a:t>
            </a:r>
          </a:p>
          <a:p>
            <a:pPr>
              <a:buFont typeface="+mj-lt"/>
              <a:buAutoNum type="arabicPeriod"/>
            </a:pPr>
            <a:r>
              <a:rPr lang="vi-VN" b="1" dirty="0"/>
              <a:t>Truyền các giá trị thuộc tính dùng để nối</a:t>
            </a:r>
            <a:r>
              <a:rPr lang="vi-VN" dirty="0"/>
              <a:t> từ quan hệ EMP đến nơi chứa ASG.</a:t>
            </a:r>
          </a:p>
          <a:p>
            <a:pPr>
              <a:buFont typeface="+mj-lt"/>
              <a:buAutoNum type="arabicPeriod"/>
            </a:pPr>
            <a:r>
              <a:rPr lang="vi-VN" dirty="0"/>
              <a:t>Sau đó, </a:t>
            </a:r>
            <a:r>
              <a:rPr lang="vi-VN" b="1" dirty="0"/>
              <a:t>các bộ dữ liệu khớp</a:t>
            </a:r>
            <a:r>
              <a:rPr lang="vi-VN" dirty="0"/>
              <a:t> từ quan hệ ASG được gửi trở lại nơi chứa EMP, nơi mà phép nối cuối cùng được thực hiện.</a:t>
            </a:r>
          </a:p>
          <a:p>
            <a:r>
              <a:rPr lang="vi-VN" dirty="0"/>
              <a:t>Nếu phép semijoin có </a:t>
            </a:r>
            <a:r>
              <a:rPr lang="vi-VN" b="1" dirty="0"/>
              <a:t>độ chọn lọc cao</a:t>
            </a:r>
            <a:r>
              <a:rPr lang="vi-VN" dirty="0"/>
              <a:t>, phương pháp này có thể </a:t>
            </a:r>
            <a:r>
              <a:rPr lang="vi-VN" b="1" dirty="0"/>
              <a:t>giúp tiết kiệm đáng kể thời gian truyền thông tin</a:t>
            </a:r>
            <a:r>
              <a:rPr lang="vi-VN" dirty="0"/>
              <a:t>. Ngoài ra, semijoin cũng có thể </a:t>
            </a:r>
            <a:r>
              <a:rPr lang="vi-VN" b="1" dirty="0"/>
              <a:t>giảm thời gian xử lý tại chỗ</a:t>
            </a:r>
            <a:r>
              <a:rPr lang="vi-VN" dirty="0"/>
              <a:t>, bằng cách </a:t>
            </a:r>
            <a:r>
              <a:rPr lang="vi-VN" b="1" dirty="0"/>
              <a:t>tận dụng chỉ mục (index)</a:t>
            </a:r>
            <a:r>
              <a:rPr lang="vi-VN" dirty="0"/>
              <a:t> trên thuộc tính dùng để nối.</a:t>
            </a:r>
          </a:p>
          <a:p>
            <a:r>
              <a:rPr lang="vi-VN" dirty="0"/>
              <a:t>Xét lại phép nối EMP ⋈ ASG, giả sử có một điều kiện chọn (selection) trên ASG và có </a:t>
            </a:r>
            <a:r>
              <a:rPr lang="vi-VN" b="1" dirty="0"/>
              <a:t>chỉ mục</a:t>
            </a:r>
            <a:r>
              <a:rPr lang="vi-VN" dirty="0"/>
              <a:t> trên thuộc tính nối của ASG.</a:t>
            </a:r>
          </a:p>
          <a:p>
            <a:pPr>
              <a:buFont typeface="Arial" panose="020B0604020202020204" pitchFamily="34" charset="0"/>
              <a:buChar char="•"/>
            </a:pPr>
            <a:r>
              <a:rPr lang="vi-VN" dirty="0"/>
              <a:t>Nếu </a:t>
            </a:r>
            <a:r>
              <a:rPr lang="vi-VN" b="1" dirty="0"/>
              <a:t>không dùng semijoin</a:t>
            </a:r>
            <a:r>
              <a:rPr lang="vi-VN" dirty="0"/>
              <a:t>, ta sẽ:</a:t>
            </a:r>
          </a:p>
          <a:p>
            <a:pPr marL="742950" lvl="1" indent="-285750">
              <a:buFont typeface="Arial" panose="020B0604020202020204" pitchFamily="34" charset="0"/>
              <a:buChar char="•"/>
            </a:pPr>
            <a:r>
              <a:rPr lang="vi-VN" dirty="0"/>
              <a:t>Thực hiện lọc ASG trước.</a:t>
            </a:r>
          </a:p>
          <a:p>
            <a:pPr marL="742950" lvl="1" indent="-285750">
              <a:buFont typeface="Arial" panose="020B0604020202020204" pitchFamily="34" charset="0"/>
              <a:buChar char="•"/>
            </a:pPr>
            <a:r>
              <a:rPr lang="vi-VN" dirty="0"/>
              <a:t>Sau đó, gửi toàn bộ kết quả của ASG đến site của EMP để thực hiện phép nối.</a:t>
            </a:r>
            <a:br>
              <a:rPr lang="vi-VN" dirty="0"/>
            </a:br>
            <a:r>
              <a:rPr lang="vi-VN" dirty="0"/>
              <a:t>→ </a:t>
            </a:r>
            <a:r>
              <a:rPr lang="vi-VN" b="1" dirty="0"/>
              <a:t>Chỉ mục trên thuộc tính nối không thể sử dụng</a:t>
            </a:r>
            <a:r>
              <a:rPr lang="vi-VN" dirty="0"/>
              <a:t>, vì phép nối xảy ra tại site của EMP.</a:t>
            </a:r>
          </a:p>
          <a:p>
            <a:pPr>
              <a:buFont typeface="Arial" panose="020B0604020202020204" pitchFamily="34" charset="0"/>
              <a:buChar char="•"/>
            </a:pPr>
            <a:r>
              <a:rPr lang="vi-VN" dirty="0"/>
              <a:t>Nếu dùng </a:t>
            </a:r>
            <a:r>
              <a:rPr lang="vi-VN" b="1" dirty="0"/>
              <a:t>semijoin</a:t>
            </a:r>
            <a:r>
              <a:rPr lang="vi-VN" dirty="0"/>
              <a:t>:</a:t>
            </a:r>
          </a:p>
          <a:p>
            <a:pPr marL="742950" lvl="1" indent="-285750">
              <a:buFont typeface="Arial" panose="020B0604020202020204" pitchFamily="34" charset="0"/>
              <a:buChar char="•"/>
            </a:pPr>
            <a:r>
              <a:rPr lang="vi-VN" dirty="0"/>
              <a:t>Cả việc lọc và semijoin ASG ⋉ EMP đều được thực hiện tại site của ASG. → Nhờ đó, </a:t>
            </a:r>
            <a:r>
              <a:rPr lang="vi-VN" b="1" dirty="0"/>
              <a:t>có thể tận dụng chỉ mục một cách hiệu quả</a:t>
            </a:r>
            <a:r>
              <a:rPr lang="vi-VN" dirty="0"/>
              <a:t>.</a:t>
            </a:r>
          </a:p>
          <a:p>
            <a:r>
              <a:rPr lang="vi-VN" b="1" dirty="0"/>
              <a:t>Ngay cả trong các mạng có tốc độ cao</a:t>
            </a:r>
            <a:r>
              <a:rPr lang="vi-VN" dirty="0"/>
              <a:t>, semijoin vẫn có thể mang lại lợi ích </a:t>
            </a:r>
            <a:r>
              <a:rPr lang="vi-VN" b="1" dirty="0"/>
              <a:t>nếu nó có độ chọn lọc rất tốt</a:t>
            </a:r>
            <a:r>
              <a:rPr lang="vi-VN" dirty="0"/>
              <a:t> và được </a:t>
            </a:r>
            <a:r>
              <a:rPr lang="vi-VN" b="1" dirty="0"/>
              <a:t>triển khai bằng mảng bit (bit array)</a:t>
            </a:r>
            <a:r>
              <a:rPr lang="vi-VN" dirty="0"/>
              <a:t>.</a:t>
            </a:r>
          </a:p>
          <a:p>
            <a:r>
              <a:rPr lang="vi-VN" dirty="0"/>
              <a:t>Một </a:t>
            </a:r>
            <a:r>
              <a:rPr lang="vi-VN" b="1" dirty="0"/>
              <a:t>mảng bit BA[1 : n]</a:t>
            </a:r>
            <a:r>
              <a:rPr lang="vi-VN" dirty="0"/>
              <a:t> có thể được sử dụng để </a:t>
            </a:r>
            <a:r>
              <a:rPr lang="vi-VN" b="1" dirty="0"/>
              <a:t>mã hóa các giá trị thuộc tính nối</a:t>
            </a:r>
            <a:r>
              <a:rPr lang="vi-VN" dirty="0"/>
              <a:t> có mặt trong một quan hệ.</a:t>
            </a:r>
          </a:p>
          <a:p>
            <a:r>
              <a:rPr lang="vi-VN" dirty="0"/>
              <a:t>Xét phép bán nối</a:t>
            </a:r>
            <a:r>
              <a:rPr lang="en-US" dirty="0"/>
              <a:t> (</a:t>
            </a:r>
            <a:r>
              <a:rPr lang="en-US" dirty="0" err="1"/>
              <a:t>semijoin</a:t>
            </a:r>
            <a:r>
              <a:rPr lang="en-US" dirty="0"/>
              <a:t>)</a:t>
            </a:r>
            <a:r>
              <a:rPr lang="vi-VN" dirty="0"/>
              <a:t> R ⋉ S, khi đó:</a:t>
            </a:r>
          </a:p>
          <a:p>
            <a:pPr>
              <a:buFont typeface="Arial" panose="020B0604020202020204" pitchFamily="34" charset="0"/>
              <a:buChar char="•"/>
            </a:pPr>
            <a:r>
              <a:rPr lang="vi-VN" dirty="0"/>
              <a:t>BA[i] được đặt là </a:t>
            </a:r>
            <a:r>
              <a:rPr lang="vi-VN" b="1" dirty="0"/>
              <a:t>1</a:t>
            </a:r>
            <a:r>
              <a:rPr lang="vi-VN" dirty="0"/>
              <a:t> nếu tồn tại một giá trị thuộc tính nối A = val trong S sao cho h(val) = i, trong đó h là một </a:t>
            </a:r>
            <a:r>
              <a:rPr lang="vi-VN" b="1" dirty="0"/>
              <a:t>hàm băm</a:t>
            </a:r>
            <a:r>
              <a:rPr lang="vi-VN" dirty="0"/>
              <a:t>.</a:t>
            </a:r>
          </a:p>
          <a:p>
            <a:pPr>
              <a:buFont typeface="Arial" panose="020B0604020202020204" pitchFamily="34" charset="0"/>
              <a:buChar char="•"/>
            </a:pPr>
            <a:r>
              <a:rPr lang="vi-VN" dirty="0"/>
              <a:t>Nếu không có giá trị như vậy, BA[i] được đặt là </a:t>
            </a:r>
            <a:r>
              <a:rPr lang="vi-VN" b="1" dirty="0"/>
              <a:t>0</a:t>
            </a:r>
            <a:r>
              <a:rPr lang="vi-VN" dirty="0"/>
              <a:t>.</a:t>
            </a:r>
          </a:p>
          <a:p>
            <a:r>
              <a:rPr lang="vi-VN" b="1" dirty="0"/>
              <a:t>Mảng bit</a:t>
            </a:r>
            <a:r>
              <a:rPr lang="vi-VN" dirty="0"/>
              <a:t> này </a:t>
            </a:r>
            <a:r>
              <a:rPr lang="vi-VN" b="1" dirty="0"/>
              <a:t>nhỏ hơn nhiều so với danh sách đầy đủ các giá trị nối</a:t>
            </a:r>
            <a:r>
              <a:rPr lang="vi-VN" dirty="0"/>
              <a:t>, nên việc </a:t>
            </a:r>
            <a:r>
              <a:rPr lang="vi-VN" b="1" dirty="0"/>
              <a:t>truyền mảng bit thay vì danh sách giá trị</a:t>
            </a:r>
            <a:r>
              <a:rPr lang="vi-VN" dirty="0"/>
              <a:t> đến site của quan hệ R giúp </a:t>
            </a:r>
            <a:r>
              <a:rPr lang="vi-VN" b="1" dirty="0"/>
              <a:t>tiết kiệm thời gian truyền thông tin</a:t>
            </a:r>
            <a:r>
              <a:rPr lang="vi-VN" dirty="0"/>
              <a:t>.</a:t>
            </a:r>
          </a:p>
          <a:p>
            <a:r>
              <a:rPr lang="vi-VN" dirty="0"/>
              <a:t>Phép bán nối có thể được hoàn thành như sau:</a:t>
            </a:r>
          </a:p>
          <a:p>
            <a:pPr>
              <a:buFont typeface="Arial" panose="020B0604020202020204" pitchFamily="34" charset="0"/>
              <a:buChar char="•"/>
            </a:pPr>
            <a:r>
              <a:rPr lang="vi-VN" dirty="0"/>
              <a:t>Với mỗi bộ dữ liệu trong quan hệ R, nếu giá trị thuộc tính nối là val, thì bộ đó sẽ thuộc kết quả semijoin </a:t>
            </a:r>
            <a:r>
              <a:rPr lang="vi-VN" b="1" dirty="0"/>
              <a:t>nếu BA[h(val)] = 1</a:t>
            </a:r>
            <a:r>
              <a:rPr lang="vi-VN" dirty="0"/>
              <a: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48</a:t>
            </a:fld>
            <a:endParaRPr lang="en-US"/>
          </a:p>
        </p:txBody>
      </p:sp>
    </p:spTree>
    <p:extLst>
      <p:ext uri="{BB962C8B-B14F-4D97-AF65-F5344CB8AC3E}">
        <p14:creationId xmlns:p14="http://schemas.microsoft.com/office/powerpoint/2010/main" val="3951455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vi-VN" b="1" dirty="0"/>
              <a:t>Distributed Cost Model (Mô hình chi phí trong hệ phân tán)</a:t>
            </a:r>
          </a:p>
          <a:p>
            <a:r>
              <a:rPr lang="vi-VN" dirty="0"/>
              <a:t>Khi thực hiện truy vấn trong </a:t>
            </a:r>
            <a:r>
              <a:rPr lang="vi-VN" b="1" dirty="0"/>
              <a:t>hệ cơ sở dữ liệu phân tán</a:t>
            </a:r>
            <a:r>
              <a:rPr lang="vi-VN" dirty="0"/>
              <a:t>, ta phải </a:t>
            </a:r>
            <a:r>
              <a:rPr lang="vi-VN" b="1" dirty="0"/>
              <a:t>đánh giá chi phí</a:t>
            </a:r>
            <a:r>
              <a:rPr lang="vi-VN" dirty="0"/>
              <a:t> của các chiến lược thực thi để lựa chọn phương án </a:t>
            </a:r>
            <a:r>
              <a:rPr lang="vi-VN" b="1" dirty="0"/>
              <a:t>hiệu quả nhất</a:t>
            </a:r>
            <a:r>
              <a:rPr lang="vi-VN" dirty="0"/>
              <a:t>. Hai hàm chi phí phổ biến là:</a:t>
            </a:r>
          </a:p>
          <a:p>
            <a:endParaRPr lang="en-US" b="1" dirty="0"/>
          </a:p>
          <a:p>
            <a:r>
              <a:rPr lang="en-US" b="1" dirty="0"/>
              <a:t>1. </a:t>
            </a:r>
            <a:r>
              <a:rPr lang="vi-VN" b="1" dirty="0"/>
              <a:t>Cost Functions (Hàm chi phí)</a:t>
            </a:r>
          </a:p>
          <a:p>
            <a:endParaRPr lang="en-US" b="1" dirty="0"/>
          </a:p>
          <a:p>
            <a:r>
              <a:rPr lang="en-US" b="1" dirty="0"/>
              <a:t>a</a:t>
            </a:r>
            <a:r>
              <a:rPr lang="vi-VN" b="1" dirty="0"/>
              <a:t>. Total Time (hoặc Total Cost - Tổng thời gian hoặc tổng chi phí)</a:t>
            </a:r>
          </a:p>
          <a:p>
            <a:pPr>
              <a:buFont typeface="Arial" panose="020B0604020202020204" pitchFamily="34" charset="0"/>
              <a:buChar char="•"/>
            </a:pPr>
            <a:r>
              <a:rPr lang="vi-VN" b="1" dirty="0"/>
              <a:t>Mục tiêu:</a:t>
            </a:r>
            <a:r>
              <a:rPr lang="vi-VN" dirty="0"/>
              <a:t> Tối ưu hóa tài nguyên hệ thống bằng cách </a:t>
            </a:r>
            <a:r>
              <a:rPr lang="vi-VN" b="1" dirty="0"/>
              <a:t>giảm chi phí của từng thành phần một cách riêng lẻ</a:t>
            </a:r>
            <a:r>
              <a:rPr lang="vi-VN" dirty="0"/>
              <a:t>.</a:t>
            </a:r>
          </a:p>
          <a:p>
            <a:pPr>
              <a:buFont typeface="Arial" panose="020B0604020202020204" pitchFamily="34" charset="0"/>
              <a:buChar char="•"/>
            </a:pPr>
            <a:r>
              <a:rPr lang="vi-VN" b="1" dirty="0"/>
              <a:t>Chiến lược:</a:t>
            </a:r>
            <a:endParaRPr lang="vi-VN" dirty="0"/>
          </a:p>
          <a:p>
            <a:pPr marL="742950" lvl="1" indent="-285750">
              <a:buFont typeface="Arial" panose="020B0604020202020204" pitchFamily="34" charset="0"/>
              <a:buChar char="•"/>
            </a:pPr>
            <a:r>
              <a:rPr lang="vi-VN" dirty="0"/>
              <a:t>Làm </a:t>
            </a:r>
            <a:r>
              <a:rPr lang="vi-VN" b="1" dirty="0"/>
              <a:t>ít nhất có thể</a:t>
            </a:r>
            <a:r>
              <a:rPr lang="vi-VN" dirty="0"/>
              <a:t> ở mỗi giai đoạn (truyền dữ liệu, tính toán, truy vấn,...).</a:t>
            </a:r>
          </a:p>
          <a:p>
            <a:pPr marL="742950" lvl="1" indent="-285750">
              <a:buFont typeface="Arial" panose="020B0604020202020204" pitchFamily="34" charset="0"/>
              <a:buChar char="•"/>
            </a:pPr>
            <a:r>
              <a:rPr lang="vi-VN" dirty="0"/>
              <a:t>Tập trung </a:t>
            </a:r>
            <a:r>
              <a:rPr lang="vi-VN" b="1" dirty="0"/>
              <a:t>tiết kiệm tổng thời gian sử dụng tài nguyên</a:t>
            </a:r>
            <a:r>
              <a:rPr lang="vi-VN" dirty="0"/>
              <a:t>, kể cả khi một số thao tác có thể nối tiếp nhau (không chạy song song).</a:t>
            </a:r>
          </a:p>
          <a:p>
            <a:pPr>
              <a:buFont typeface="Arial" panose="020B0604020202020204" pitchFamily="34" charset="0"/>
              <a:buChar char="•"/>
            </a:pPr>
            <a:r>
              <a:rPr lang="vi-VN" b="1" dirty="0"/>
              <a:t>Kết quả:</a:t>
            </a:r>
            <a:endParaRPr lang="vi-VN" dirty="0"/>
          </a:p>
          <a:p>
            <a:pPr marL="742950" lvl="1" indent="-285750">
              <a:buFont typeface="Arial" panose="020B0604020202020204" pitchFamily="34" charset="0"/>
              <a:buChar char="•"/>
            </a:pPr>
            <a:r>
              <a:rPr lang="vi-VN" b="1" dirty="0"/>
              <a:t>Tăng hiệu suất sử dụng tài nguyên</a:t>
            </a:r>
            <a:r>
              <a:rPr lang="vi-VN" dirty="0"/>
              <a:t> (CPU, băng thông, bộ nhớ...).</a:t>
            </a:r>
          </a:p>
          <a:p>
            <a:pPr marL="742950" lvl="1" indent="-285750">
              <a:buFont typeface="Arial" panose="020B0604020202020204" pitchFamily="34" charset="0"/>
              <a:buChar char="•"/>
            </a:pPr>
            <a:r>
              <a:rPr lang="vi-VN" b="1" dirty="0"/>
              <a:t>Tăng thông lượng hệ thống</a:t>
            </a:r>
            <a:r>
              <a:rPr lang="vi-VN" dirty="0"/>
              <a:t> (nhiều truy vấn có thể xử lý tuần tự hiệu quả hơn).</a:t>
            </a:r>
          </a:p>
          <a:p>
            <a:endParaRPr lang="en-US" b="1" dirty="0"/>
          </a:p>
          <a:p>
            <a:r>
              <a:rPr lang="en-US" b="1" dirty="0"/>
              <a:t>b</a:t>
            </a:r>
            <a:r>
              <a:rPr lang="vi-VN" b="1" dirty="0"/>
              <a:t>. Response Time (Thời gian phản hồi)</a:t>
            </a:r>
          </a:p>
          <a:p>
            <a:pPr>
              <a:buFont typeface="Arial" panose="020B0604020202020204" pitchFamily="34" charset="0"/>
              <a:buChar char="•"/>
            </a:pPr>
            <a:r>
              <a:rPr lang="vi-VN" b="1" dirty="0"/>
              <a:t>Mục tiêu:</a:t>
            </a:r>
            <a:r>
              <a:rPr lang="vi-VN" dirty="0"/>
              <a:t> Tối ưu hóa </a:t>
            </a:r>
            <a:r>
              <a:rPr lang="vi-VN" b="1" dirty="0"/>
              <a:t>thời gian phản hồi</a:t>
            </a:r>
            <a:r>
              <a:rPr lang="vi-VN" dirty="0"/>
              <a:t> của người dùng — thời gian từ lúc gửi truy vấn đến khi nhận kết quả.</a:t>
            </a:r>
          </a:p>
          <a:p>
            <a:pPr>
              <a:buFont typeface="Arial" panose="020B0604020202020204" pitchFamily="34" charset="0"/>
              <a:buChar char="•"/>
            </a:pPr>
            <a:r>
              <a:rPr lang="vi-VN" b="1" dirty="0"/>
              <a:t>Chiến lược:</a:t>
            </a:r>
            <a:endParaRPr lang="vi-VN" dirty="0"/>
          </a:p>
          <a:p>
            <a:pPr marL="742950" lvl="1" indent="-285750">
              <a:buFont typeface="Arial" panose="020B0604020202020204" pitchFamily="34" charset="0"/>
              <a:buChar char="•"/>
            </a:pPr>
            <a:r>
              <a:rPr lang="vi-VN" b="1" dirty="0"/>
              <a:t>Thực hiện nhiều tác vụ cùng lúc</a:t>
            </a:r>
            <a:r>
              <a:rPr lang="vi-VN" dirty="0"/>
              <a:t> (song song hóa).</a:t>
            </a:r>
          </a:p>
          <a:p>
            <a:pPr marL="742950" lvl="1" indent="-285750">
              <a:buFont typeface="Arial" panose="020B0604020202020204" pitchFamily="34" charset="0"/>
              <a:buChar char="•"/>
            </a:pPr>
            <a:r>
              <a:rPr lang="vi-VN" b="1" dirty="0"/>
              <a:t>Tận dụng các node khác nhau</a:t>
            </a:r>
            <a:r>
              <a:rPr lang="vi-VN" dirty="0"/>
              <a:t> trong hệ phân tán để xử lý đồng thời.</a:t>
            </a:r>
          </a:p>
          <a:p>
            <a:pPr>
              <a:buFont typeface="Arial" panose="020B0604020202020204" pitchFamily="34" charset="0"/>
              <a:buChar char="•"/>
            </a:pPr>
            <a:r>
              <a:rPr lang="vi-VN" b="1" dirty="0"/>
              <a:t>Nhược điểm:</a:t>
            </a:r>
            <a:endParaRPr lang="vi-VN" dirty="0"/>
          </a:p>
          <a:p>
            <a:pPr marL="742950" lvl="1" indent="-285750">
              <a:buFont typeface="Arial" panose="020B0604020202020204" pitchFamily="34" charset="0"/>
              <a:buChar char="•"/>
            </a:pPr>
            <a:r>
              <a:rPr lang="vi-VN" b="1" dirty="0"/>
              <a:t>Có thể làm tăng Total Time</a:t>
            </a:r>
            <a:r>
              <a:rPr lang="vi-VN" dirty="0"/>
              <a:t>, vì nhiều hoạt động xảy ra đồng thời có thể tạo ra:</a:t>
            </a:r>
          </a:p>
          <a:p>
            <a:pPr marL="1143000" lvl="2" indent="-228600">
              <a:buFont typeface="Arial" panose="020B0604020202020204" pitchFamily="34" charset="0"/>
              <a:buChar char="•"/>
            </a:pPr>
            <a:r>
              <a:rPr lang="vi-VN" dirty="0"/>
              <a:t>Tắc nghẽn tài nguyên.</a:t>
            </a:r>
          </a:p>
          <a:p>
            <a:pPr marL="1143000" lvl="2" indent="-228600">
              <a:buFont typeface="Arial" panose="020B0604020202020204" pitchFamily="34" charset="0"/>
              <a:buChar char="•"/>
            </a:pPr>
            <a:r>
              <a:rPr lang="vi-VN" dirty="0"/>
              <a:t>Tăng tổng lượng công việc phải xử lý (vì xử lý song song có thể dẫn đến dư thừa hoặc phức tạp hóa điều phối).</a:t>
            </a:r>
          </a:p>
          <a:p>
            <a:endParaRPr lang="en-US" b="1" dirty="0"/>
          </a:p>
          <a:p>
            <a:r>
              <a:rPr lang="en-US" b="1" dirty="0"/>
              <a:t>2. </a:t>
            </a:r>
            <a:r>
              <a:rPr lang="vi-VN" b="1" dirty="0"/>
              <a:t>Tóm lại:</a:t>
            </a:r>
          </a:p>
          <a:p>
            <a:endParaRPr lang="en-US" b="1" dirty="0"/>
          </a:p>
          <a:p>
            <a:r>
              <a:rPr lang="vi-VN" b="1" dirty="0"/>
              <a:t>Tiêu chí</a:t>
            </a:r>
            <a:r>
              <a:rPr lang="en-US" b="1" dirty="0"/>
              <a:t>		</a:t>
            </a:r>
            <a:r>
              <a:rPr lang="vi-VN" b="1" dirty="0"/>
              <a:t>Total Time</a:t>
            </a:r>
            <a:r>
              <a:rPr lang="en-US" b="1" dirty="0"/>
              <a:t>			</a:t>
            </a:r>
            <a:r>
              <a:rPr lang="vi-VN" b="1" dirty="0"/>
              <a:t>Response Time</a:t>
            </a:r>
            <a:endParaRPr lang="en-US" b="1" dirty="0"/>
          </a:p>
          <a:p>
            <a:r>
              <a:rPr lang="vi-VN" b="1" dirty="0"/>
              <a:t>Tối ưu hóa cho</a:t>
            </a:r>
            <a:r>
              <a:rPr lang="en-US" b="1" dirty="0"/>
              <a:t>	</a:t>
            </a:r>
            <a:r>
              <a:rPr lang="vi-VN" dirty="0"/>
              <a:t>Hệ thống, tài nguyên, throughput</a:t>
            </a:r>
            <a:r>
              <a:rPr lang="en-US" dirty="0"/>
              <a:t>	</a:t>
            </a:r>
            <a:r>
              <a:rPr lang="vi-VN" dirty="0"/>
              <a:t>Người dùng, thời gian chờ kết quả</a:t>
            </a:r>
            <a:endParaRPr lang="en-US" dirty="0"/>
          </a:p>
          <a:p>
            <a:r>
              <a:rPr lang="vi-VN" b="1" dirty="0"/>
              <a:t>Cách tiếp cận</a:t>
            </a:r>
            <a:r>
              <a:rPr lang="en-US" b="1" dirty="0"/>
              <a:t>		</a:t>
            </a:r>
            <a:r>
              <a:rPr lang="vi-VN" dirty="0"/>
              <a:t>Tối thiểu hóa từng chi phí riêng biệt</a:t>
            </a:r>
            <a:r>
              <a:rPr lang="en-US" dirty="0"/>
              <a:t>	</a:t>
            </a:r>
            <a:r>
              <a:rPr lang="vi-VN" dirty="0"/>
              <a:t>Song song hóa càng nhiều càng tốt</a:t>
            </a:r>
            <a:endParaRPr lang="en-US" dirty="0"/>
          </a:p>
          <a:p>
            <a:r>
              <a:rPr lang="vi-VN" b="1" dirty="0"/>
              <a:t>Rủi ro</a:t>
            </a:r>
            <a:r>
              <a:rPr lang="en-US" b="1" dirty="0"/>
              <a:t>		</a:t>
            </a:r>
            <a:r>
              <a:rPr lang="vi-VN" dirty="0"/>
              <a:t>Có thể khiến người dùng chờ lâu hơn</a:t>
            </a:r>
            <a:r>
              <a:rPr lang="en-US" dirty="0"/>
              <a:t>	</a:t>
            </a:r>
            <a:r>
              <a:rPr lang="vi-VN" dirty="0"/>
              <a:t>Tổng thời gian toàn hệ thống có thể tăng</a:t>
            </a:r>
          </a:p>
          <a:p>
            <a:endParaRPr lang="en-US" dirty="0"/>
          </a:p>
          <a:p>
            <a:r>
              <a:rPr lang="vi-VN" dirty="0"/>
              <a:t>Nếu bạn đang thiết kế </a:t>
            </a:r>
            <a:r>
              <a:rPr lang="vi-VN" b="1" dirty="0"/>
              <a:t>hệ thống có nhiều người dùng đồng thời</a:t>
            </a:r>
            <a:r>
              <a:rPr lang="vi-VN" dirty="0"/>
              <a:t>, bạn có thể ưu tiên </a:t>
            </a:r>
            <a:r>
              <a:rPr lang="vi-VN" b="1" dirty="0"/>
              <a:t>Total Time</a:t>
            </a:r>
            <a:r>
              <a:rPr lang="vi-VN" dirty="0"/>
              <a:t> để tăng khả năng phục vụ.</a:t>
            </a:r>
            <a:br>
              <a:rPr lang="vi-VN" dirty="0"/>
            </a:br>
            <a:r>
              <a:rPr lang="vi-VN" dirty="0"/>
              <a:t>Nếu bạn đang xử lý </a:t>
            </a:r>
            <a:r>
              <a:rPr lang="vi-VN" b="1" dirty="0"/>
              <a:t>truy vấn quan trọng, khẩn cấp</a:t>
            </a:r>
            <a:r>
              <a:rPr lang="vi-VN" dirty="0"/>
              <a:t>, bạn có thể ưu tiên </a:t>
            </a:r>
            <a:r>
              <a:rPr lang="vi-VN" b="1" dirty="0"/>
              <a:t>Response Time</a:t>
            </a:r>
            <a:r>
              <a:rPr lang="vi-VN" dirty="0"/>
              <a:t>.</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49</a:t>
            </a:fld>
            <a:endParaRPr lang="en-US"/>
          </a:p>
        </p:txBody>
      </p:sp>
    </p:spTree>
    <p:extLst>
      <p:ext uri="{BB962C8B-B14F-4D97-AF65-F5344CB8AC3E}">
        <p14:creationId xmlns:p14="http://schemas.microsoft.com/office/powerpoint/2010/main" val="1738651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ln cap="flat"/>
        </p:spPr>
      </p:sp>
      <p:sp>
        <p:nvSpPr>
          <p:cNvPr id="2" name="Notes Placeholder 1">
            <a:extLst>
              <a:ext uri="{FF2B5EF4-FFF2-40B4-BE49-F238E27FC236}">
                <a16:creationId xmlns:a16="http://schemas.microsoft.com/office/drawing/2014/main" id="{6DE239FF-5314-C182-ADBB-9124F59191DF}"/>
              </a:ext>
            </a:extLst>
          </p:cNvPr>
          <p:cNvSpPr>
            <a:spLocks noGrp="1"/>
          </p:cNvSpPr>
          <p:nvPr>
            <p:ph type="body" idx="1"/>
          </p:nvPr>
        </p:nvSpPr>
        <p:spPr/>
        <p:txBody>
          <a:bodyPr/>
          <a:lstStyle/>
          <a:p>
            <a:r>
              <a:rPr lang="en-US" dirty="0"/>
              <a:t>G</a:t>
            </a:r>
            <a:r>
              <a:rPr lang="vi-VN" dirty="0"/>
              <a:t>iải thích chi tiết cho các thành phần được nêu trong slide </a:t>
            </a:r>
            <a:r>
              <a:rPr lang="vi-VN" b="1" dirty="0"/>
              <a:t>"Query Processing Components"</a:t>
            </a:r>
            <a:r>
              <a:rPr lang="vi-VN" dirty="0"/>
              <a:t>:</a:t>
            </a:r>
          </a:p>
          <a:p>
            <a:endParaRPr lang="en-US" b="1" dirty="0"/>
          </a:p>
          <a:p>
            <a:r>
              <a:rPr lang="en-US" b="1" dirty="0"/>
              <a:t>1. </a:t>
            </a:r>
            <a:r>
              <a:rPr lang="vi-VN" b="1" dirty="0"/>
              <a:t>Query language: SQL – “intergalactic dataspeak”</a:t>
            </a:r>
          </a:p>
          <a:p>
            <a:pPr>
              <a:buFont typeface="Arial" panose="020B0604020202020204" pitchFamily="34" charset="0"/>
              <a:buChar char="•"/>
            </a:pPr>
            <a:r>
              <a:rPr lang="vi-VN" b="1" dirty="0"/>
              <a:t>Giải thích:</a:t>
            </a:r>
            <a:r>
              <a:rPr lang="vi-VN" dirty="0"/>
              <a:t> SQL (Structured Query Language) là ngôn ngữ truy vấn chuẩn dùng để tương tác với cơ sở dữ liệu quan hệ.</a:t>
            </a:r>
          </a:p>
          <a:p>
            <a:pPr>
              <a:buFont typeface="Arial" panose="020B0604020202020204" pitchFamily="34" charset="0"/>
              <a:buChar char="•"/>
            </a:pPr>
            <a:r>
              <a:rPr lang="vi-VN" b="1" dirty="0"/>
              <a:t>Ý nghĩa của “intergalactic dataspeak” (ngôn ngữ dữ liệu liên hành tinh):</a:t>
            </a:r>
            <a:r>
              <a:rPr lang="vi-VN" dirty="0"/>
              <a:t> Đây là cách nói ví von hài hước, ám chỉ rằng SQL là một ngôn ngữ phổ biến và được sử dụng rộng rãi trên toàn thế giới (và thậm chí là "trong cả vũ trụ" nếu nói vui), gần như là một ngôn ngữ chung trong việc giao tiếp với dữ liệu.</a:t>
            </a:r>
          </a:p>
          <a:p>
            <a:endParaRPr lang="en-US" b="1" dirty="0"/>
          </a:p>
          <a:p>
            <a:r>
              <a:rPr lang="en-US" b="1" dirty="0"/>
              <a:t>2. </a:t>
            </a:r>
            <a:r>
              <a:rPr lang="vi-VN" b="1" dirty="0"/>
              <a:t>Query execution – Các bước thực hiện truy vấn</a:t>
            </a:r>
          </a:p>
          <a:p>
            <a:pPr>
              <a:buFont typeface="Arial" panose="020B0604020202020204" pitchFamily="34" charset="0"/>
              <a:buChar char="•"/>
            </a:pPr>
            <a:r>
              <a:rPr lang="vi-VN" b="1" dirty="0"/>
              <a:t>Giải thích:</a:t>
            </a:r>
            <a:r>
              <a:rPr lang="vi-VN" dirty="0"/>
              <a:t> Đây là quá trình máy chủ cơ sở dữ liệu thực hiện các bước cụ thể để trả lời truy vấn SQL của người dùng.</a:t>
            </a:r>
          </a:p>
          <a:p>
            <a:pPr>
              <a:buFont typeface="Arial" panose="020B0604020202020204" pitchFamily="34" charset="0"/>
              <a:buChar char="•"/>
            </a:pPr>
            <a:r>
              <a:rPr lang="vi-VN" b="1" dirty="0"/>
              <a:t>Bao gồm các bước như:</a:t>
            </a:r>
            <a:endParaRPr lang="vi-VN" dirty="0"/>
          </a:p>
          <a:p>
            <a:pPr marL="742950" lvl="1" indent="-285750">
              <a:buFont typeface="Arial" panose="020B0604020202020204" pitchFamily="34" charset="0"/>
              <a:buChar char="•"/>
            </a:pPr>
            <a:r>
              <a:rPr lang="vi-VN" dirty="0"/>
              <a:t>Phân tích cú pháp (parse) câu truy vấn</a:t>
            </a:r>
          </a:p>
          <a:p>
            <a:pPr marL="742950" lvl="1" indent="-285750">
              <a:buFont typeface="Arial" panose="020B0604020202020204" pitchFamily="34" charset="0"/>
              <a:buChar char="•"/>
            </a:pPr>
            <a:r>
              <a:rPr lang="vi-VN" dirty="0"/>
              <a:t>Biên dịch/truyền thành kế hoạch thực thi (execution plan)</a:t>
            </a:r>
          </a:p>
          <a:p>
            <a:pPr marL="742950" lvl="1" indent="-285750">
              <a:buFont typeface="Arial" panose="020B0604020202020204" pitchFamily="34" charset="0"/>
              <a:buChar char="•"/>
            </a:pPr>
            <a:r>
              <a:rPr lang="vi-VN" dirty="0"/>
              <a:t>Tối ưu hoá kế hoạch thực thi</a:t>
            </a:r>
          </a:p>
          <a:p>
            <a:pPr marL="742950" lvl="1" indent="-285750">
              <a:buFont typeface="Arial" panose="020B0604020202020204" pitchFamily="34" charset="0"/>
              <a:buChar char="•"/>
            </a:pPr>
            <a:r>
              <a:rPr lang="vi-VN" dirty="0"/>
              <a:t>Thực hiện kế hoạch bằng cách truy xuất dữ liệu từ đĩa hoặc bộ nhớ</a:t>
            </a:r>
          </a:p>
          <a:p>
            <a:pPr marL="742950" lvl="1" indent="-285750">
              <a:buFont typeface="Arial" panose="020B0604020202020204" pitchFamily="34" charset="0"/>
              <a:buChar char="•"/>
            </a:pPr>
            <a:r>
              <a:rPr lang="vi-VN" dirty="0"/>
              <a:t>Trả kết quả về cho người dùng</a:t>
            </a:r>
          </a:p>
          <a:p>
            <a:endParaRPr lang="en-US" b="1" dirty="0"/>
          </a:p>
          <a:p>
            <a:r>
              <a:rPr lang="en-US" b="1" dirty="0"/>
              <a:t>3. </a:t>
            </a:r>
            <a:r>
              <a:rPr lang="vi-VN" b="1" dirty="0"/>
              <a:t>Query optimization – Tối ưu hoá truy vấn</a:t>
            </a:r>
          </a:p>
          <a:p>
            <a:pPr>
              <a:buFont typeface="Arial" panose="020B0604020202020204" pitchFamily="34" charset="0"/>
              <a:buChar char="•"/>
            </a:pPr>
            <a:r>
              <a:rPr lang="vi-VN" b="1" dirty="0"/>
              <a:t>Giải thích:</a:t>
            </a:r>
            <a:r>
              <a:rPr lang="vi-VN" dirty="0"/>
              <a:t> Trong số nhiều cách có thể để thực hiện một truy vấn, hệ thống sẽ cố gắng tìm ra cách tốt nhất, nhanh nhất, và ít tốn tài nguyên nhất.</a:t>
            </a:r>
          </a:p>
          <a:p>
            <a:pPr>
              <a:buFont typeface="Arial" panose="020B0604020202020204" pitchFamily="34" charset="0"/>
              <a:buChar char="•"/>
            </a:pPr>
            <a:r>
              <a:rPr lang="vi-VN" b="1" dirty="0"/>
              <a:t>“Best” execution plan nghĩa là gì?</a:t>
            </a:r>
            <a:endParaRPr lang="vi-VN" dirty="0"/>
          </a:p>
          <a:p>
            <a:pPr marL="742950" lvl="1" indent="-285750">
              <a:buFont typeface="Arial" panose="020B0604020202020204" pitchFamily="34" charset="0"/>
              <a:buChar char="•"/>
            </a:pPr>
            <a:r>
              <a:rPr lang="vi-VN" dirty="0"/>
              <a:t>Là kế hoạch thực thi tiêu tốn ít tài nguyên nhất (CPU, I/O, bộ nhớ)</a:t>
            </a:r>
          </a:p>
          <a:p>
            <a:pPr marL="742950" lvl="1" indent="-285750">
              <a:buFont typeface="Arial" panose="020B0604020202020204" pitchFamily="34" charset="0"/>
              <a:buChar char="•"/>
            </a:pPr>
            <a:r>
              <a:rPr lang="vi-VN" dirty="0"/>
              <a:t>Hoặc trả kết quả nhanh nhất có thể</a:t>
            </a:r>
          </a:p>
          <a:p>
            <a:pPr>
              <a:buFont typeface="Arial" panose="020B0604020202020204" pitchFamily="34" charset="0"/>
              <a:buChar char="•"/>
            </a:pPr>
            <a:r>
              <a:rPr lang="vi-VN" b="1" dirty="0"/>
              <a:t>Tối ưu hóa thường được thực hiện bởi một thành phần gọi là </a:t>
            </a:r>
            <a:r>
              <a:rPr lang="vi-VN" b="1" i="1" dirty="0"/>
              <a:t>query optimizer</a:t>
            </a:r>
            <a:endParaRPr lang="vi-VN" dirty="0"/>
          </a:p>
          <a:p>
            <a:endParaRPr lang="en-US" b="1" dirty="0"/>
          </a:p>
          <a:p>
            <a:r>
              <a:rPr lang="en-US" b="1" dirty="0"/>
              <a:t>4. </a:t>
            </a:r>
            <a:r>
              <a:rPr lang="vi-VN" b="1" dirty="0"/>
              <a:t>We assume a homogeneous D-DBMS</a:t>
            </a:r>
          </a:p>
          <a:p>
            <a:pPr>
              <a:buFont typeface="Arial" panose="020B0604020202020204" pitchFamily="34" charset="0"/>
              <a:buChar char="•"/>
            </a:pPr>
            <a:r>
              <a:rPr lang="vi-VN" b="1" dirty="0"/>
              <a:t>Giải thích:</a:t>
            </a:r>
            <a:r>
              <a:rPr lang="vi-VN" dirty="0"/>
              <a:t> Giả định hệ thống cơ sở dữ liệu phân tán (D-DBMS – Distributed Database Management System) là đồng nhất (</a:t>
            </a:r>
            <a:r>
              <a:rPr lang="vi-VN" i="1" dirty="0"/>
              <a:t>homogeneous</a:t>
            </a:r>
            <a:r>
              <a:rPr lang="vi-VN" dirty="0"/>
              <a:t>), tức là:</a:t>
            </a:r>
          </a:p>
          <a:p>
            <a:pPr marL="742950" lvl="1" indent="-285750">
              <a:buFont typeface="Arial" panose="020B0604020202020204" pitchFamily="34" charset="0"/>
              <a:buChar char="•"/>
            </a:pPr>
            <a:r>
              <a:rPr lang="vi-VN" dirty="0"/>
              <a:t>Tất cả các nút trong hệ thống dùng cùng một loại phần mềm CSDL</a:t>
            </a:r>
          </a:p>
          <a:p>
            <a:pPr marL="742950" lvl="1" indent="-285750">
              <a:buFont typeface="Arial" panose="020B0604020202020204" pitchFamily="34" charset="0"/>
              <a:buChar char="•"/>
            </a:pPr>
            <a:r>
              <a:rPr lang="vi-VN" dirty="0"/>
              <a:t>Có cấu trúc dữ liệu, cú pháp, và cách xử lý truy vấn giống nhau</a:t>
            </a:r>
          </a:p>
          <a:p>
            <a:pPr>
              <a:buFont typeface="Arial" panose="020B0604020202020204" pitchFamily="34" charset="0"/>
              <a:buChar char="•"/>
            </a:pPr>
            <a:r>
              <a:rPr lang="vi-VN" b="1" dirty="0"/>
              <a:t>Tại sao điều này quan trọng?</a:t>
            </a:r>
            <a:r>
              <a:rPr lang="vi-VN" dirty="0"/>
              <a:t> Vì nếu hệ thống là không đồng nhất (</a:t>
            </a:r>
            <a:r>
              <a:rPr lang="vi-VN" i="1" dirty="0"/>
              <a:t>heterogeneous</a:t>
            </a:r>
            <a:r>
              <a:rPr lang="vi-VN" dirty="0"/>
              <a:t>), việc tối ưu và thực thi truy vấn sẽ phức tạp hơn nhiều.</a:t>
            </a:r>
          </a:p>
          <a:p>
            <a:endParaRPr lang="en-US" dirty="0"/>
          </a:p>
        </p:txBody>
      </p:sp>
    </p:spTree>
    <p:extLst>
      <p:ext uri="{BB962C8B-B14F-4D97-AF65-F5344CB8AC3E}">
        <p14:creationId xmlns:p14="http://schemas.microsoft.com/office/powerpoint/2010/main" val="38590773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vi-VN" b="1" dirty="0"/>
              <a:t>Total Time (Tổng thời gian)</a:t>
            </a:r>
          </a:p>
          <a:p>
            <a:endParaRPr lang="en-US" b="1" dirty="0"/>
          </a:p>
          <a:p>
            <a:r>
              <a:rPr lang="vi-VN" b="1" dirty="0"/>
              <a:t>Tổng thời gian thực hiện một truy vấn</a:t>
            </a:r>
            <a:r>
              <a:rPr lang="vi-VN" dirty="0"/>
              <a:t> là </a:t>
            </a:r>
            <a:r>
              <a:rPr lang="vi-VN" b="1" dirty="0"/>
              <a:t>tổng của ba loại chi phí chính</a:t>
            </a:r>
            <a:r>
              <a:rPr lang="vi-VN" dirty="0"/>
              <a:t> trong hệ thống phân tán:</a:t>
            </a:r>
          </a:p>
          <a:p>
            <a:r>
              <a:rPr lang="vi-VN" b="1" dirty="0"/>
              <a:t>Công thức:</a:t>
            </a:r>
          </a:p>
          <a:p>
            <a:r>
              <a:rPr lang="vi-VN" dirty="0"/>
              <a:t>Total Time=CPU cost+I/O cost+Communication cost</a:t>
            </a:r>
            <a:endParaRPr lang="en-US" dirty="0"/>
          </a:p>
          <a:p>
            <a:endParaRPr lang="en-US" b="1" dirty="0"/>
          </a:p>
          <a:p>
            <a:r>
              <a:rPr lang="en-US" b="1" dirty="0"/>
              <a:t>1. </a:t>
            </a:r>
            <a:r>
              <a:rPr lang="vi-VN" b="1" dirty="0"/>
              <a:t>CPU Cost (Chi phí xử lý của CPU)</a:t>
            </a:r>
          </a:p>
          <a:p>
            <a:pPr>
              <a:buFont typeface="Arial" panose="020B0604020202020204" pitchFamily="34" charset="0"/>
              <a:buChar char="•"/>
            </a:pPr>
            <a:r>
              <a:rPr lang="vi-VN" b="1" dirty="0"/>
              <a:t>Mô tả:</a:t>
            </a:r>
            <a:r>
              <a:rPr lang="vi-VN" dirty="0"/>
              <a:t> Thời gian cần để CPU xử lý các phép tính logic, thuật toán, so sánh, ghép nối, v.v.</a:t>
            </a:r>
          </a:p>
          <a:p>
            <a:pPr>
              <a:buFont typeface="Arial" panose="020B0604020202020204" pitchFamily="34" charset="0"/>
              <a:buChar char="•"/>
            </a:pPr>
            <a:r>
              <a:rPr lang="vi-VN" b="1" dirty="0"/>
              <a:t>Công thức:</a:t>
            </a:r>
            <a:endParaRPr lang="vi-VN" dirty="0"/>
          </a:p>
          <a:p>
            <a:pPr>
              <a:buFont typeface="Arial" panose="020B0604020202020204" pitchFamily="34" charset="0"/>
              <a:buChar char="•"/>
            </a:pPr>
            <a:r>
              <a:rPr lang="vi-VN" dirty="0"/>
              <a:t>CPU cost=unit instruction cost×number of instructions</a:t>
            </a:r>
            <a:endParaRPr lang="en-US" dirty="0"/>
          </a:p>
          <a:p>
            <a:pPr>
              <a:buFont typeface="Arial" panose="020B0604020202020204" pitchFamily="34" charset="0"/>
              <a:buChar char="•"/>
            </a:pPr>
            <a:r>
              <a:rPr lang="vi-VN" b="1" dirty="0"/>
              <a:t>Ví dụ:</a:t>
            </a:r>
            <a:r>
              <a:rPr lang="vi-VN" dirty="0"/>
              <a:t> Nếu mỗi lệnh mất 1 microsecond và chương trình có 1 triệu lệnh, chi phí CPU là 1 triệu microsecond (1 giây).</a:t>
            </a:r>
          </a:p>
          <a:p>
            <a:endParaRPr lang="en-US" b="1" dirty="0"/>
          </a:p>
          <a:p>
            <a:r>
              <a:rPr lang="en-US" b="1" dirty="0"/>
              <a:t>2. </a:t>
            </a:r>
            <a:r>
              <a:rPr lang="vi-VN" b="1" dirty="0"/>
              <a:t>I/O Cost (Chi phí đọc/ghi đĩa)</a:t>
            </a:r>
          </a:p>
          <a:p>
            <a:pPr>
              <a:buFont typeface="Arial" panose="020B0604020202020204" pitchFamily="34" charset="0"/>
              <a:buChar char="•"/>
            </a:pPr>
            <a:r>
              <a:rPr lang="vi-VN" b="1" dirty="0"/>
              <a:t>Mô tả:</a:t>
            </a:r>
            <a:r>
              <a:rPr lang="vi-VN" dirty="0"/>
              <a:t> Thời gian để truy xuất dữ liệu từ </a:t>
            </a:r>
            <a:r>
              <a:rPr lang="vi-VN" b="1" dirty="0"/>
              <a:t>đĩa cứng hoặc bộ nhớ</a:t>
            </a:r>
            <a:r>
              <a:rPr lang="vi-VN" dirty="0"/>
              <a:t> — thường là </a:t>
            </a:r>
            <a:r>
              <a:rPr lang="vi-VN" b="1" dirty="0"/>
              <a:t>chi phí tốn kém nhất</a:t>
            </a:r>
            <a:r>
              <a:rPr lang="vi-VN" dirty="0"/>
              <a:t> trong các hệ cơ sở dữ liệu.</a:t>
            </a:r>
          </a:p>
          <a:p>
            <a:pPr>
              <a:buFont typeface="Arial" panose="020B0604020202020204" pitchFamily="34" charset="0"/>
              <a:buChar char="•"/>
            </a:pPr>
            <a:r>
              <a:rPr lang="vi-VN" b="1" dirty="0"/>
              <a:t>Công thức:</a:t>
            </a:r>
            <a:endParaRPr lang="vi-VN" dirty="0"/>
          </a:p>
          <a:p>
            <a:pPr>
              <a:buFont typeface="Arial" panose="020B0604020202020204" pitchFamily="34" charset="0"/>
              <a:buChar char="•"/>
            </a:pPr>
            <a:r>
              <a:rPr lang="vi-VN" dirty="0"/>
              <a:t>I/O cost=unit disk I/O cost×number of disk I/Os</a:t>
            </a:r>
            <a:endParaRPr lang="en-US" dirty="0"/>
          </a:p>
          <a:p>
            <a:pPr>
              <a:buFont typeface="Arial" panose="020B0604020202020204" pitchFamily="34" charset="0"/>
              <a:buChar char="•"/>
            </a:pPr>
            <a:r>
              <a:rPr lang="vi-VN" b="1" dirty="0"/>
              <a:t>Ví dụ:</a:t>
            </a:r>
            <a:r>
              <a:rPr lang="vi-VN" dirty="0"/>
              <a:t> Nếu mỗi lần đọc đĩa mất 10ms và hệ thống cần 200 lần đọc, tổng chi phí I/O là 200 * 10ms = 2000ms (2 giây).</a:t>
            </a:r>
          </a:p>
          <a:p>
            <a:endParaRPr lang="en-US" b="1" dirty="0"/>
          </a:p>
          <a:p>
            <a:r>
              <a:rPr lang="en-US" b="1" dirty="0"/>
              <a:t>3. </a:t>
            </a:r>
            <a:r>
              <a:rPr lang="vi-VN" b="1" dirty="0"/>
              <a:t>Communication Cost (Chi phí truyền thông)</a:t>
            </a:r>
          </a:p>
          <a:p>
            <a:pPr>
              <a:buFont typeface="Arial" panose="020B0604020202020204" pitchFamily="34" charset="0"/>
              <a:buChar char="•"/>
            </a:pPr>
            <a:r>
              <a:rPr lang="vi-VN" b="1" dirty="0"/>
              <a:t>Mô tả:</a:t>
            </a:r>
            <a:r>
              <a:rPr lang="vi-VN" dirty="0"/>
              <a:t> Thời gian cần để </a:t>
            </a:r>
            <a:r>
              <a:rPr lang="vi-VN" b="1" dirty="0"/>
              <a:t>truyền dữ liệu giữa các node</a:t>
            </a:r>
            <a:r>
              <a:rPr lang="vi-VN" dirty="0"/>
              <a:t> trong hệ thống phân tán. Bao gồm:</a:t>
            </a:r>
          </a:p>
          <a:p>
            <a:pPr marL="742950" lvl="1" indent="-285750">
              <a:buFont typeface="Arial" panose="020B0604020202020204" pitchFamily="34" charset="0"/>
              <a:buChar char="•"/>
            </a:pPr>
            <a:r>
              <a:rPr lang="vi-VN" b="1" dirty="0"/>
              <a:t>Thời gian khởi tạo thông điệp</a:t>
            </a:r>
            <a:r>
              <a:rPr lang="vi-VN" dirty="0"/>
              <a:t> (message initiation)</a:t>
            </a:r>
          </a:p>
          <a:p>
            <a:pPr marL="742950" lvl="1" indent="-285750">
              <a:buFont typeface="Arial" panose="020B0604020202020204" pitchFamily="34" charset="0"/>
              <a:buChar char="•"/>
            </a:pPr>
            <a:r>
              <a:rPr lang="vi-VN" b="1" dirty="0"/>
              <a:t>Thời gian truyền dữ liệu</a:t>
            </a:r>
            <a:r>
              <a:rPr lang="vi-VN" dirty="0"/>
              <a:t> (transmission time), phụ thuộc vào kích thước gói tin và tốc độ mạng</a:t>
            </a:r>
          </a:p>
          <a:p>
            <a:pPr>
              <a:buFont typeface="Arial" panose="020B0604020202020204" pitchFamily="34" charset="0"/>
              <a:buChar char="•"/>
            </a:pPr>
            <a:r>
              <a:rPr lang="vi-VN" b="1" dirty="0"/>
              <a:t>Công thức:</a:t>
            </a:r>
            <a:endParaRPr lang="vi-VN" dirty="0"/>
          </a:p>
          <a:p>
            <a:pPr>
              <a:buFont typeface="Arial" panose="020B0604020202020204" pitchFamily="34" charset="0"/>
              <a:buChar char="•"/>
            </a:pPr>
            <a:r>
              <a:rPr lang="vi-VN" dirty="0"/>
              <a:t>Communication cost=message initiation time+transmission time</a:t>
            </a:r>
            <a:endParaRPr lang="en-US" dirty="0"/>
          </a:p>
          <a:p>
            <a:pPr>
              <a:buFont typeface="Arial" panose="020B0604020202020204" pitchFamily="34" charset="0"/>
              <a:buChar char="•"/>
            </a:pPr>
            <a:r>
              <a:rPr lang="vi-VN" b="1" dirty="0"/>
              <a:t>Ví dụ:</a:t>
            </a:r>
            <a:endParaRPr lang="vi-VN" dirty="0"/>
          </a:p>
          <a:p>
            <a:pPr marL="742950" lvl="1" indent="-285750">
              <a:buFont typeface="Arial" panose="020B0604020202020204" pitchFamily="34" charset="0"/>
              <a:buChar char="•"/>
            </a:pPr>
            <a:r>
              <a:rPr lang="vi-VN" dirty="0"/>
              <a:t>Khởi tạo thông điệp mất 5ms</a:t>
            </a:r>
          </a:p>
          <a:p>
            <a:pPr marL="742950" lvl="1" indent="-285750">
              <a:buFont typeface="Arial" panose="020B0604020202020204" pitchFamily="34" charset="0"/>
              <a:buChar char="•"/>
            </a:pPr>
            <a:r>
              <a:rPr lang="vi-VN" dirty="0"/>
              <a:t>Truyền 10MB dữ liệu với tốc độ 10MB/s → mất 1s</a:t>
            </a:r>
          </a:p>
          <a:p>
            <a:pPr marL="742950" lvl="1" indent="-285750">
              <a:buFont typeface="Arial" panose="020B0604020202020204" pitchFamily="34" charset="0"/>
              <a:buChar char="•"/>
            </a:pPr>
            <a:r>
              <a:rPr lang="vi-VN" dirty="0"/>
              <a:t>Tổng communication cost = 5ms + 1000ms = 1005ms</a:t>
            </a:r>
          </a:p>
          <a:p>
            <a:endParaRPr lang="en-US" b="1" dirty="0"/>
          </a:p>
          <a:p>
            <a:r>
              <a:rPr lang="en-US" b="1" dirty="0"/>
              <a:t>4. </a:t>
            </a:r>
            <a:r>
              <a:rPr lang="vi-VN" b="1" dirty="0"/>
              <a:t>Kết luận:</a:t>
            </a:r>
          </a:p>
          <a:p>
            <a:r>
              <a:rPr lang="vi-VN" b="1" dirty="0"/>
              <a:t>Total Time</a:t>
            </a:r>
            <a:r>
              <a:rPr lang="vi-VN" dirty="0"/>
              <a:t> giúp bạn </a:t>
            </a:r>
            <a:r>
              <a:rPr lang="vi-VN" b="1" dirty="0"/>
              <a:t>đánh giá hiệu suất tổng thể</a:t>
            </a:r>
            <a:r>
              <a:rPr lang="vi-VN" dirty="0"/>
              <a:t> của một chiến lược truy vấn trong hệ phân tán.</a:t>
            </a:r>
            <a:br>
              <a:rPr lang="vi-VN" dirty="0"/>
            </a:br>
            <a:r>
              <a:rPr lang="vi-VN" dirty="0"/>
              <a:t>Việc </a:t>
            </a:r>
            <a:r>
              <a:rPr lang="vi-VN" b="1" dirty="0"/>
              <a:t>giảm một trong ba chi phí này</a:t>
            </a:r>
            <a:r>
              <a:rPr lang="vi-VN" dirty="0"/>
              <a:t> đều giúp hệ thống hoạt động hiệu quả hơn.</a:t>
            </a:r>
          </a:p>
          <a:p>
            <a:r>
              <a:rPr lang="vi-VN" dirty="0"/>
              <a:t>Nếu bạn đang tối ưu hệ thống cho throughput (nhiều truy vấn cùng lúc), thì </a:t>
            </a:r>
            <a:r>
              <a:rPr lang="vi-VN" b="1" dirty="0"/>
              <a:t>Total Time</a:t>
            </a:r>
            <a:r>
              <a:rPr lang="vi-VN" dirty="0"/>
              <a:t> là chỉ số cực kỳ quan trọng.</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50</a:t>
            </a:fld>
            <a:endParaRPr lang="en-US"/>
          </a:p>
        </p:txBody>
      </p:sp>
    </p:spTree>
    <p:extLst>
      <p:ext uri="{BB962C8B-B14F-4D97-AF65-F5344CB8AC3E}">
        <p14:creationId xmlns:p14="http://schemas.microsoft.com/office/powerpoint/2010/main" val="21264016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vi-VN" b="1" dirty="0"/>
              <a:t>Response Time (Thời gian phản hồi)</a:t>
            </a:r>
          </a:p>
          <a:p>
            <a:endParaRPr lang="en-US" b="1" dirty="0"/>
          </a:p>
          <a:p>
            <a:r>
              <a:rPr lang="vi-VN" b="1" dirty="0"/>
              <a:t>Response Time</a:t>
            </a:r>
            <a:r>
              <a:rPr lang="vi-VN" dirty="0"/>
              <a:t> là </a:t>
            </a:r>
            <a:r>
              <a:rPr lang="vi-VN" b="1" dirty="0"/>
              <a:t>thời gian mà người dùng phải chờ để nhận được kết quả</a:t>
            </a:r>
            <a:r>
              <a:rPr lang="vi-VN" dirty="0"/>
              <a:t> của một truy vấn từ lúc bắt đầu gửi đi đến khi nhận kết quả. Khác với </a:t>
            </a:r>
            <a:r>
              <a:rPr lang="vi-VN" b="1" dirty="0"/>
              <a:t>Total Time</a:t>
            </a:r>
            <a:r>
              <a:rPr lang="vi-VN" dirty="0"/>
              <a:t> (tổng tài nguyên hệ thống đã sử dụng), </a:t>
            </a:r>
            <a:r>
              <a:rPr lang="vi-VN" b="1" dirty="0"/>
              <a:t>Response Time tập trung vào tốc độ phản hồi cho từng truy vấn đơn lẻ</a:t>
            </a:r>
            <a:r>
              <a:rPr lang="vi-VN" dirty="0"/>
              <a:t>.</a:t>
            </a:r>
          </a:p>
          <a:p>
            <a:endParaRPr lang="en-US" b="1" dirty="0"/>
          </a:p>
          <a:p>
            <a:r>
              <a:rPr lang="vi-VN" b="1" dirty="0"/>
              <a:t>Công thức:</a:t>
            </a:r>
          </a:p>
          <a:p>
            <a:r>
              <a:rPr lang="vi-VN" dirty="0"/>
              <a:t>Response Time=CPU time+I/O time+Communication time</a:t>
            </a:r>
            <a:endParaRPr lang="en-US" dirty="0"/>
          </a:p>
          <a:p>
            <a:r>
              <a:rPr lang="vi-VN" b="1" dirty="0"/>
              <a:t>Lưu ý:</a:t>
            </a:r>
            <a:r>
              <a:rPr lang="vi-VN" dirty="0"/>
              <a:t> Không đơn thuần chỉ cộng các chi phí lại — </a:t>
            </a:r>
            <a:r>
              <a:rPr lang="vi-VN" b="1" dirty="0"/>
              <a:t>phải xem xét khả năng thực hiện song song (parallel execution)</a:t>
            </a:r>
            <a:r>
              <a:rPr lang="vi-VN" dirty="0"/>
              <a:t>.</a:t>
            </a:r>
          </a:p>
          <a:p>
            <a:endParaRPr lang="en-US" b="1" dirty="0"/>
          </a:p>
          <a:p>
            <a:r>
              <a:rPr lang="vi-VN" b="1" dirty="0"/>
              <a:t>Các thành phần chính:</a:t>
            </a:r>
          </a:p>
          <a:p>
            <a:endParaRPr lang="en-US" b="1" dirty="0"/>
          </a:p>
          <a:p>
            <a:r>
              <a:rPr lang="en-US" b="1" dirty="0"/>
              <a:t>1. </a:t>
            </a:r>
            <a:r>
              <a:rPr lang="vi-VN" b="1" dirty="0"/>
              <a:t>CPU Time (Thời gian xử lý CPU)</a:t>
            </a:r>
          </a:p>
          <a:p>
            <a:pPr>
              <a:buFont typeface="Arial" panose="020B0604020202020204" pitchFamily="34" charset="0"/>
              <a:buChar char="•"/>
            </a:pPr>
            <a:r>
              <a:rPr lang="vi-VN" dirty="0"/>
              <a:t>Tính </a:t>
            </a:r>
            <a:r>
              <a:rPr lang="vi-VN" b="1" dirty="0"/>
              <a:t>số lệnh cần thực hiện theo thứ tự (sequential instructions)</a:t>
            </a:r>
            <a:r>
              <a:rPr lang="vi-VN" dirty="0"/>
              <a:t>.</a:t>
            </a:r>
          </a:p>
          <a:p>
            <a:pPr>
              <a:buFont typeface="Arial" panose="020B0604020202020204" pitchFamily="34" charset="0"/>
              <a:buChar char="•"/>
            </a:pPr>
            <a:r>
              <a:rPr lang="vi-VN" b="1" dirty="0"/>
              <a:t>Công thức:</a:t>
            </a:r>
            <a:endParaRPr lang="vi-VN" dirty="0"/>
          </a:p>
          <a:p>
            <a:r>
              <a:rPr lang="vi-VN" dirty="0"/>
              <a:t>CPU time=unit instruction time×number of sequential instructions</a:t>
            </a:r>
            <a:endParaRPr lang="en-US" dirty="0"/>
          </a:p>
          <a:p>
            <a:r>
              <a:rPr lang="en-US" dirty="0"/>
              <a:t>=&gt;</a:t>
            </a:r>
            <a:r>
              <a:rPr lang="vi-VN" dirty="0"/>
              <a:t> Nếu có thể xử lý song song, số lệnh tuần tự sẽ giảm → response time ngắn hơn.</a:t>
            </a:r>
          </a:p>
          <a:p>
            <a:endParaRPr lang="en-US" b="1" dirty="0"/>
          </a:p>
          <a:p>
            <a:r>
              <a:rPr lang="en-US" b="1" dirty="0"/>
              <a:t>2. </a:t>
            </a:r>
            <a:r>
              <a:rPr lang="vi-VN" b="1" dirty="0"/>
              <a:t>I/O Time (Thời gian đọc/ghi đĩa)</a:t>
            </a:r>
          </a:p>
          <a:p>
            <a:pPr>
              <a:buFont typeface="Arial" panose="020B0604020202020204" pitchFamily="34" charset="0"/>
              <a:buChar char="•"/>
            </a:pPr>
            <a:r>
              <a:rPr lang="vi-VN" dirty="0"/>
              <a:t>Chỉ tính </a:t>
            </a:r>
            <a:r>
              <a:rPr lang="vi-VN" b="1" dirty="0"/>
              <a:t>các thao tác I/O không thể thực hiện song song</a:t>
            </a:r>
            <a:r>
              <a:rPr lang="vi-VN" dirty="0"/>
              <a:t> (phải làm tuần tự).</a:t>
            </a:r>
          </a:p>
          <a:p>
            <a:pPr>
              <a:buFont typeface="Arial" panose="020B0604020202020204" pitchFamily="34" charset="0"/>
              <a:buChar char="•"/>
            </a:pPr>
            <a:r>
              <a:rPr lang="vi-VN" b="1" dirty="0"/>
              <a:t>Công thức:</a:t>
            </a:r>
            <a:endParaRPr lang="vi-VN" dirty="0"/>
          </a:p>
          <a:p>
            <a:r>
              <a:rPr lang="vi-VN" dirty="0"/>
              <a:t>I/O time=unit I/O time×number of sequential I/Os</a:t>
            </a:r>
            <a:endParaRPr lang="en-US" dirty="0"/>
          </a:p>
          <a:p>
            <a:r>
              <a:rPr lang="en-US" b="1" dirty="0"/>
              <a:t>=&gt;</a:t>
            </a:r>
            <a:r>
              <a:rPr lang="vi-VN" b="1" dirty="0"/>
              <a:t> Ví dụ:</a:t>
            </a:r>
            <a:r>
              <a:rPr lang="vi-VN" dirty="0"/>
              <a:t> nếu có 4 ổ đĩa hoạt động song song, ta có thể chia bớt khối lượng I/O và giảm response time.</a:t>
            </a:r>
          </a:p>
          <a:p>
            <a:endParaRPr lang="en-US" b="1" dirty="0"/>
          </a:p>
          <a:p>
            <a:r>
              <a:rPr lang="en-US" b="1" dirty="0"/>
              <a:t>3. </a:t>
            </a:r>
            <a:r>
              <a:rPr lang="vi-VN" b="1" dirty="0"/>
              <a:t>Communication Time (Thời gian truyền thông)</a:t>
            </a:r>
          </a:p>
          <a:p>
            <a:pPr>
              <a:buFont typeface="Arial" panose="020B0604020202020204" pitchFamily="34" charset="0"/>
              <a:buChar char="•"/>
            </a:pPr>
            <a:r>
              <a:rPr lang="vi-VN" dirty="0"/>
              <a:t>Bao gồm:</a:t>
            </a:r>
          </a:p>
          <a:p>
            <a:pPr marL="742950" lvl="1" indent="-285750">
              <a:buFont typeface="Arial" panose="020B0604020202020204" pitchFamily="34" charset="0"/>
              <a:buChar char="•"/>
            </a:pPr>
            <a:r>
              <a:rPr lang="vi-VN" b="1" dirty="0"/>
              <a:t>Thời gian khởi tạo thông điệp</a:t>
            </a:r>
            <a:r>
              <a:rPr lang="vi-VN" dirty="0"/>
              <a:t> (tính theo số thông điệp tuần tự)</a:t>
            </a:r>
          </a:p>
          <a:p>
            <a:pPr marL="742950" lvl="1" indent="-285750">
              <a:buFont typeface="Arial" panose="020B0604020202020204" pitchFamily="34" charset="0"/>
              <a:buChar char="•"/>
            </a:pPr>
            <a:r>
              <a:rPr lang="vi-VN" b="1" dirty="0"/>
              <a:t>Thời gian truyền dữ liệu</a:t>
            </a:r>
            <a:r>
              <a:rPr lang="vi-VN" dirty="0"/>
              <a:t> (tính theo số byte tuần tự)</a:t>
            </a:r>
          </a:p>
          <a:p>
            <a:pPr>
              <a:buFont typeface="Arial" panose="020B0604020202020204" pitchFamily="34" charset="0"/>
              <a:buChar char="•"/>
            </a:pPr>
            <a:r>
              <a:rPr lang="vi-VN" b="1" dirty="0"/>
              <a:t>Công thức:</a:t>
            </a:r>
            <a:endParaRPr lang="vi-VN" dirty="0"/>
          </a:p>
          <a:p>
            <a:r>
              <a:rPr lang="vi-VN" dirty="0"/>
              <a:t>Communication time=(unit message initiation time×number of sequential messages)+(unit transmission time×number of sequential bytes</a:t>
            </a:r>
            <a:r>
              <a:rPr lang="en-US" dirty="0"/>
              <a:t>)</a:t>
            </a:r>
          </a:p>
          <a:p>
            <a:r>
              <a:rPr lang="en-US" dirty="0"/>
              <a:t>=&gt; </a:t>
            </a:r>
            <a:r>
              <a:rPr lang="vi-VN" dirty="0"/>
              <a:t>Nếu có thể </a:t>
            </a:r>
            <a:r>
              <a:rPr lang="vi-VN" b="1" dirty="0"/>
              <a:t>gửi nhiều thông điệp cùng lúc</a:t>
            </a:r>
            <a:r>
              <a:rPr lang="vi-VN" dirty="0"/>
              <a:t>, ta có thể </a:t>
            </a:r>
            <a:r>
              <a:rPr lang="vi-VN" b="1" dirty="0"/>
              <a:t>giảm số thông điệp tuần tự</a:t>
            </a:r>
            <a:r>
              <a:rPr lang="vi-VN" dirty="0"/>
              <a:t>, từ đó rút ngắn thời gian phản hồi.</a:t>
            </a:r>
          </a:p>
          <a:p>
            <a:endParaRPr lang="en-US" b="1" dirty="0"/>
          </a:p>
          <a:p>
            <a:r>
              <a:rPr lang="vi-VN" b="1" dirty="0"/>
              <a:t>Vai trò của thực thi song song (Parallel Execution)</a:t>
            </a:r>
          </a:p>
          <a:p>
            <a:pPr>
              <a:buFont typeface="Arial" panose="020B0604020202020204" pitchFamily="34" charset="0"/>
              <a:buChar char="•"/>
            </a:pPr>
            <a:r>
              <a:rPr lang="vi-VN" b="1" dirty="0"/>
              <a:t>Response Time có thể giảm đáng kể</a:t>
            </a:r>
            <a:r>
              <a:rPr lang="vi-VN" dirty="0"/>
              <a:t> nếu các bước có thể thực hiện </a:t>
            </a:r>
            <a:r>
              <a:rPr lang="vi-VN" b="1" dirty="0"/>
              <a:t>đồng thời</a:t>
            </a:r>
            <a:r>
              <a:rPr lang="vi-VN" dirty="0"/>
              <a:t>, ví dụ:</a:t>
            </a:r>
          </a:p>
          <a:p>
            <a:pPr marL="742950" lvl="1" indent="-285750">
              <a:buFont typeface="Arial" panose="020B0604020202020204" pitchFamily="34" charset="0"/>
              <a:buChar char="•"/>
            </a:pPr>
            <a:r>
              <a:rPr lang="vi-VN" dirty="0"/>
              <a:t>Đọc dữ liệu và xử lý đồng thời</a:t>
            </a:r>
          </a:p>
          <a:p>
            <a:pPr marL="742950" lvl="1" indent="-285750">
              <a:buFont typeface="Arial" panose="020B0604020202020204" pitchFamily="34" charset="0"/>
              <a:buChar char="•"/>
            </a:pPr>
            <a:r>
              <a:rPr lang="vi-VN" dirty="0"/>
              <a:t>Gửi và nhận dữ liệu từ nhiều node cùng lúc</a:t>
            </a:r>
          </a:p>
          <a:p>
            <a:endParaRPr lang="en-US" b="1" dirty="0"/>
          </a:p>
          <a:p>
            <a:r>
              <a:rPr lang="en-US" b="1" dirty="0"/>
              <a:t>4. </a:t>
            </a:r>
            <a:r>
              <a:rPr lang="vi-VN" b="1" dirty="0"/>
              <a:t>Tóm lại:</a:t>
            </a:r>
          </a:p>
          <a:p>
            <a:pPr>
              <a:buFont typeface="Arial" panose="020B0604020202020204" pitchFamily="34" charset="0"/>
              <a:buChar char="•"/>
            </a:pPr>
            <a:r>
              <a:rPr lang="vi-VN" b="1" dirty="0"/>
              <a:t>Response Time</a:t>
            </a:r>
            <a:r>
              <a:rPr lang="vi-VN" dirty="0"/>
              <a:t> là </a:t>
            </a:r>
            <a:r>
              <a:rPr lang="vi-VN" b="1" dirty="0"/>
              <a:t>chỉ số người dùng cảm nhận rõ nhất</a:t>
            </a:r>
            <a:r>
              <a:rPr lang="vi-VN" dirty="0"/>
              <a:t> — nhanh hay chậm.</a:t>
            </a:r>
          </a:p>
          <a:p>
            <a:pPr>
              <a:buFont typeface="Arial" panose="020B0604020202020204" pitchFamily="34" charset="0"/>
              <a:buChar char="•"/>
            </a:pPr>
            <a:r>
              <a:rPr lang="vi-VN" dirty="0"/>
              <a:t>Để giảm Response Time:</a:t>
            </a:r>
          </a:p>
          <a:p>
            <a:pPr marL="742950" lvl="1" indent="-285750">
              <a:buFont typeface="Arial" panose="020B0604020202020204" pitchFamily="34" charset="0"/>
              <a:buChar char="•"/>
            </a:pPr>
            <a:r>
              <a:rPr lang="vi-VN" dirty="0"/>
              <a:t>Tối ưu số thao tác tuần tự</a:t>
            </a:r>
          </a:p>
          <a:p>
            <a:pPr marL="742950" lvl="1" indent="-285750">
              <a:buFont typeface="Arial" panose="020B0604020202020204" pitchFamily="34" charset="0"/>
              <a:buChar char="•"/>
            </a:pPr>
            <a:r>
              <a:rPr lang="vi-VN" dirty="0"/>
              <a:t>Tận dụng thực thi song song (multi-threading, multiple I/O channels, song song trên nhiều node)</a:t>
            </a:r>
          </a:p>
          <a:p>
            <a:pPr marL="742950" lvl="1" indent="-285750">
              <a:buFont typeface="Arial" panose="020B0604020202020204" pitchFamily="34" charset="0"/>
              <a:buChar char="•"/>
            </a:pPr>
            <a:r>
              <a:rPr lang="vi-VN" dirty="0"/>
              <a:t>Tối ưu giao tiếp mạng: giảm số lần gửi/nhận và lượng dữ liệu cần truyền</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51</a:t>
            </a:fld>
            <a:endParaRPr lang="en-US"/>
          </a:p>
        </p:txBody>
      </p:sp>
    </p:spTree>
    <p:extLst>
      <p:ext uri="{BB962C8B-B14F-4D97-AF65-F5344CB8AC3E}">
        <p14:creationId xmlns:p14="http://schemas.microsoft.com/office/powerpoint/2010/main" val="33128526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vi-VN" dirty="0"/>
              <a:t>Hãy minh họa sự khác biệt giữa </a:t>
            </a:r>
            <a:r>
              <a:rPr lang="vi-VN" b="1" dirty="0"/>
              <a:t>tổng chi phí (total cost)</a:t>
            </a:r>
            <a:r>
              <a:rPr lang="vi-VN" dirty="0"/>
              <a:t> và </a:t>
            </a:r>
            <a:r>
              <a:rPr lang="vi-VN" b="1" dirty="0"/>
              <a:t>thời gian phản hồi (response time)</a:t>
            </a:r>
            <a:r>
              <a:rPr lang="vi-VN" dirty="0"/>
              <a:t> bằng ví dụ trong Hình, trong đó một truy vấn được xử lý tại site 3 với dữ liệu đến từ site 1 và site 2.</a:t>
            </a:r>
          </a:p>
          <a:p>
            <a:r>
              <a:rPr lang="vi-VN" dirty="0"/>
              <a:t>Để đơn giản, ta giả sử rằng chỉ xét đến </a:t>
            </a:r>
            <a:r>
              <a:rPr lang="vi-VN" b="1" dirty="0"/>
              <a:t>chi phí truyền thông (communication cost)</a:t>
            </a:r>
            <a:r>
              <a:rPr lang="vi-VN" dirty="0"/>
              <a:t>. Giả sử rằng </a:t>
            </a:r>
            <a:r>
              <a:rPr lang="vi-VN" b="1" dirty="0"/>
              <a:t>T</a:t>
            </a:r>
            <a:r>
              <a:rPr lang="en-US" b="1" dirty="0"/>
              <a:t>_</a:t>
            </a:r>
            <a:r>
              <a:rPr lang="vi-VN" b="1" dirty="0"/>
              <a:t>MSG</a:t>
            </a:r>
            <a:r>
              <a:rPr lang="vi-VN" dirty="0"/>
              <a:t> (thời gian khởi tạo thông điệp) và </a:t>
            </a:r>
            <a:r>
              <a:rPr lang="vi-VN" b="1" dirty="0"/>
              <a:t>T</a:t>
            </a:r>
            <a:r>
              <a:rPr lang="en-US" b="1" dirty="0"/>
              <a:t>_</a:t>
            </a:r>
            <a:r>
              <a:rPr lang="vi-VN" b="1" dirty="0"/>
              <a:t>TR</a:t>
            </a:r>
            <a:r>
              <a:rPr lang="vi-VN" dirty="0"/>
              <a:t> (thời gian truyền trên mỗi đơn vị dữ liệu) được biểu diễn theo đơn vị thời gian.</a:t>
            </a:r>
          </a:p>
          <a:p>
            <a:endParaRPr lang="en-US" dirty="0"/>
          </a:p>
          <a:p>
            <a:r>
              <a:rPr lang="vi-VN" dirty="0"/>
              <a:t>Tổng thời gian để truyền </a:t>
            </a:r>
            <a:r>
              <a:rPr lang="vi-VN" b="1" dirty="0"/>
              <a:t>x đơn vị dữ liệu</a:t>
            </a:r>
            <a:r>
              <a:rPr lang="vi-VN" dirty="0"/>
              <a:t> từ site 1 đến site 3 và </a:t>
            </a:r>
            <a:r>
              <a:rPr lang="vi-VN" b="1" dirty="0"/>
              <a:t>y đơn vị dữ liệu</a:t>
            </a:r>
            <a:r>
              <a:rPr lang="vi-VN" dirty="0"/>
              <a:t> từ site 2 đến site 3 là:</a:t>
            </a:r>
          </a:p>
          <a:p>
            <a:r>
              <a:rPr lang="vi-VN" dirty="0"/>
              <a:t>Tổng_thời_gian = 2 </a:t>
            </a:r>
            <a:r>
              <a:rPr lang="en-US" dirty="0"/>
              <a:t>* </a:t>
            </a:r>
            <a:r>
              <a:rPr lang="vi-VN" dirty="0"/>
              <a:t>T</a:t>
            </a:r>
            <a:r>
              <a:rPr lang="en-US" dirty="0"/>
              <a:t>_</a:t>
            </a:r>
            <a:r>
              <a:rPr lang="vi-VN" dirty="0"/>
              <a:t>MSG + T</a:t>
            </a:r>
            <a:r>
              <a:rPr lang="en-US" dirty="0"/>
              <a:t>_</a:t>
            </a:r>
            <a:r>
              <a:rPr lang="vi-VN" dirty="0"/>
              <a:t>TR </a:t>
            </a:r>
            <a:r>
              <a:rPr lang="en-US" dirty="0"/>
              <a:t>*</a:t>
            </a:r>
            <a:r>
              <a:rPr lang="vi-VN" dirty="0"/>
              <a:t> (x + y) </a:t>
            </a:r>
            <a:endParaRPr lang="en-US" dirty="0"/>
          </a:p>
          <a:p>
            <a:endParaRPr lang="en-US" dirty="0"/>
          </a:p>
          <a:p>
            <a:r>
              <a:rPr lang="vi-VN" dirty="0"/>
              <a:t>Thời gian phản hồi (response time) cho cùng truy vấn đó có thể được xấp xỉ là:</a:t>
            </a:r>
          </a:p>
          <a:p>
            <a:r>
              <a:rPr lang="vi-VN" dirty="0"/>
              <a:t>Thời_gian_phản_hồi = max{T</a:t>
            </a:r>
            <a:r>
              <a:rPr lang="en-US" dirty="0"/>
              <a:t>_</a:t>
            </a:r>
            <a:r>
              <a:rPr lang="vi-VN" dirty="0"/>
              <a:t>MSG + T</a:t>
            </a:r>
            <a:r>
              <a:rPr lang="en-US" dirty="0"/>
              <a:t>_</a:t>
            </a:r>
            <a:r>
              <a:rPr lang="vi-VN" dirty="0"/>
              <a:t>TR </a:t>
            </a:r>
            <a:r>
              <a:rPr lang="en-US" dirty="0"/>
              <a:t>* x, </a:t>
            </a:r>
            <a:r>
              <a:rPr lang="vi-VN" dirty="0"/>
              <a:t>T</a:t>
            </a:r>
            <a:r>
              <a:rPr lang="en-US" dirty="0"/>
              <a:t>_</a:t>
            </a:r>
            <a:r>
              <a:rPr lang="vi-VN" dirty="0"/>
              <a:t>MSG + T</a:t>
            </a:r>
            <a:r>
              <a:rPr lang="en-US" dirty="0"/>
              <a:t>_</a:t>
            </a:r>
            <a:r>
              <a:rPr lang="vi-VN" dirty="0"/>
              <a:t>TR </a:t>
            </a:r>
            <a:r>
              <a:rPr lang="en-US" dirty="0"/>
              <a:t>*</a:t>
            </a:r>
            <a:r>
              <a:rPr lang="vi-VN" dirty="0"/>
              <a:t> y}</a:t>
            </a:r>
            <a:endParaRPr lang="en-US" dirty="0"/>
          </a:p>
          <a:p>
            <a:r>
              <a:rPr lang="vi-VN" dirty="0"/>
              <a:t>vì các quá trình truyền dữ liệu này có thể được thực hiện song song.</a:t>
            </a:r>
          </a:p>
          <a:p>
            <a:endParaRPr lang="en-US" dirty="0"/>
          </a:p>
          <a:p>
            <a:r>
              <a:rPr lang="vi-VN" dirty="0"/>
              <a:t>Việc giảm </a:t>
            </a:r>
            <a:r>
              <a:rPr lang="vi-VN" b="1" dirty="0"/>
              <a:t>thời gian phản hồi</a:t>
            </a:r>
            <a:r>
              <a:rPr lang="vi-VN" dirty="0"/>
              <a:t> được đạt được bằng cách </a:t>
            </a:r>
            <a:r>
              <a:rPr lang="vi-VN" b="1" dirty="0"/>
              <a:t>tăng mức độ thực thi song song</a:t>
            </a:r>
            <a:r>
              <a:rPr lang="vi-VN" dirty="0"/>
              <a:t>. Tuy nhiên, điều này </a:t>
            </a:r>
            <a:r>
              <a:rPr lang="vi-VN" b="1" dirty="0"/>
              <a:t>không có nghĩa là tổng thời gian cũng được giảm</a:t>
            </a:r>
            <a:r>
              <a:rPr lang="vi-VN" dirty="0"/>
              <a:t>. Ngược lại, tổng thời gian có thể tăng do có thêm các hoạt động xử lý và truyền thông song song.</a:t>
            </a:r>
          </a:p>
          <a:p>
            <a:r>
              <a:rPr lang="vi-VN" dirty="0"/>
              <a:t>Mặt khác, việc giảm </a:t>
            </a:r>
            <a:r>
              <a:rPr lang="vi-VN" b="1" dirty="0"/>
              <a:t>tổng thời gian</a:t>
            </a:r>
            <a:r>
              <a:rPr lang="vi-VN" dirty="0"/>
              <a:t> sẽ giúp </a:t>
            </a:r>
            <a:r>
              <a:rPr lang="vi-VN" b="1" dirty="0"/>
              <a:t>cải thiện việc sử dụng tài nguyên</a:t>
            </a:r>
            <a:r>
              <a:rPr lang="vi-VN" dirty="0"/>
              <a:t>, từ đó </a:t>
            </a:r>
            <a:r>
              <a:rPr lang="vi-VN" b="1" dirty="0"/>
              <a:t>tăng thông lượng của hệ thống</a:t>
            </a:r>
            <a:r>
              <a:rPr lang="vi-VN" dirty="0"/>
              <a:t>.</a:t>
            </a:r>
          </a:p>
          <a:p>
            <a:r>
              <a:rPr lang="vi-VN" b="1" dirty="0"/>
              <a:t>Trên thực tế</a:t>
            </a:r>
            <a:r>
              <a:rPr lang="vi-VN" dirty="0"/>
              <a:t>, ta thường cần một sự </a:t>
            </a:r>
            <a:r>
              <a:rPr lang="vi-VN" b="1" dirty="0"/>
              <a:t>cân bằng giữa thời gian phản hồi và tổng thời gian</a:t>
            </a:r>
            <a:r>
              <a:rPr lang="vi-VN" dirty="0"/>
              <a:t>.</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52</a:t>
            </a:fld>
            <a:endParaRPr lang="en-US"/>
          </a:p>
        </p:txBody>
      </p:sp>
    </p:spTree>
    <p:extLst>
      <p:ext uri="{BB962C8B-B14F-4D97-AF65-F5344CB8AC3E}">
        <p14:creationId xmlns:p14="http://schemas.microsoft.com/office/powerpoint/2010/main" val="41626584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vi-VN" b="1" dirty="0"/>
              <a:t>Database Statistics – Thống kê cơ sở dữ liệu</a:t>
            </a:r>
          </a:p>
          <a:p>
            <a:r>
              <a:rPr lang="vi-VN" dirty="0"/>
              <a:t>Trong quá trình tối ưu hóa truy vấn (query optimization), </a:t>
            </a:r>
            <a:r>
              <a:rPr lang="vi-VN" b="1" dirty="0"/>
              <a:t>chi phí xử lý</a:t>
            </a:r>
            <a:r>
              <a:rPr lang="vi-VN" dirty="0"/>
              <a:t> phụ thuộc chủ yếu vào </a:t>
            </a:r>
            <a:r>
              <a:rPr lang="vi-VN" b="1" dirty="0"/>
              <a:t>kích thước của các quan hệ trung gian</a:t>
            </a:r>
            <a:r>
              <a:rPr lang="vi-VN" dirty="0"/>
              <a:t> (intermediate relations) được tạo ra trong quá trình thực hiện truy vấn.</a:t>
            </a:r>
            <a:endParaRPr lang="en-US" dirty="0"/>
          </a:p>
          <a:p>
            <a:endParaRPr lang="vi-VN" b="1" dirty="0"/>
          </a:p>
          <a:p>
            <a:r>
              <a:rPr lang="vi-VN" b="1" dirty="0"/>
              <a:t>– Primary cost factor: size of intermediate relations</a:t>
            </a:r>
          </a:p>
          <a:p>
            <a:pPr>
              <a:buFont typeface="Arial" panose="020B0604020202020204" pitchFamily="34" charset="0"/>
              <a:buChar char="•"/>
            </a:pPr>
            <a:r>
              <a:rPr lang="vi-VN" dirty="0"/>
              <a:t>Khi thực thi một truy vấn phức tạp (có nhiều phép JOIN, SELECT,...), </a:t>
            </a:r>
            <a:r>
              <a:rPr lang="vi-VN" b="1" dirty="0"/>
              <a:t>các quan hệ trung gian</a:t>
            </a:r>
            <a:r>
              <a:rPr lang="vi-VN" dirty="0"/>
              <a:t> được sinh ra giữa các bước là những phần chiếm nhiều tài nguyên xử lý nhất.</a:t>
            </a:r>
          </a:p>
          <a:p>
            <a:pPr>
              <a:buFont typeface="Arial" panose="020B0604020202020204" pitchFamily="34" charset="0"/>
              <a:buChar char="•"/>
            </a:pPr>
            <a:r>
              <a:rPr lang="vi-VN" dirty="0"/>
              <a:t>Vì vậy, </a:t>
            </a:r>
            <a:r>
              <a:rPr lang="vi-VN" b="1" dirty="0"/>
              <a:t>kích thước của các quan hệ trung gian</a:t>
            </a:r>
            <a:r>
              <a:rPr lang="vi-VN" dirty="0"/>
              <a:t> là yếu tố </a:t>
            </a:r>
            <a:r>
              <a:rPr lang="vi-VN" b="1" dirty="0"/>
              <a:t>ảnh hưởng chính đến chi phí xử lý</a:t>
            </a:r>
            <a:r>
              <a:rPr lang="vi-VN" dirty="0"/>
              <a:t>.</a:t>
            </a:r>
          </a:p>
          <a:p>
            <a:pPr>
              <a:buFont typeface="Arial" panose="020B0604020202020204" pitchFamily="34" charset="0"/>
              <a:buChar char="•"/>
            </a:pPr>
            <a:r>
              <a:rPr lang="vi-VN" dirty="0"/>
              <a:t>Nếu có thể </a:t>
            </a:r>
            <a:r>
              <a:rPr lang="vi-VN" b="1" dirty="0"/>
              <a:t>ước lượng chính xác kích thước</a:t>
            </a:r>
            <a:r>
              <a:rPr lang="vi-VN" dirty="0"/>
              <a:t> của các quan hệ này, ta sẽ chọn được </a:t>
            </a:r>
            <a:r>
              <a:rPr lang="vi-VN" b="1" dirty="0"/>
              <a:t>kế hoạch truy vấn tối ưu hơn</a:t>
            </a:r>
            <a:r>
              <a:rPr lang="vi-VN" dirty="0"/>
              <a:t> (ví dụ: chọn thứ tự JOIN tốt hơn).</a:t>
            </a:r>
          </a:p>
          <a:p>
            <a:r>
              <a:rPr lang="vi-VN" b="1" dirty="0"/>
              <a:t>+ Need to estimate their sizes</a:t>
            </a:r>
          </a:p>
          <a:p>
            <a:pPr>
              <a:buFont typeface="Arial" panose="020B0604020202020204" pitchFamily="34" charset="0"/>
              <a:buChar char="•"/>
            </a:pPr>
            <a:r>
              <a:rPr lang="vi-VN" dirty="0"/>
              <a:t>Để tối ưu truy vấn hiệu quả, ta </a:t>
            </a:r>
            <a:r>
              <a:rPr lang="vi-VN" b="1" dirty="0"/>
              <a:t>phải ước lượng trước</a:t>
            </a:r>
            <a:r>
              <a:rPr lang="vi-VN" dirty="0"/>
              <a:t> kích thước của các quan hệ trung gian mà truy vấn có thể tạo ra.</a:t>
            </a:r>
          </a:p>
          <a:p>
            <a:endParaRPr lang="en-US" b="1" dirty="0"/>
          </a:p>
          <a:p>
            <a:r>
              <a:rPr lang="vi-VN" b="1" dirty="0"/>
              <a:t>– Make them precise → more costly to maintain</a:t>
            </a:r>
          </a:p>
          <a:p>
            <a:pPr>
              <a:buFont typeface="Arial" panose="020B0604020202020204" pitchFamily="34" charset="0"/>
              <a:buChar char="•"/>
            </a:pPr>
            <a:r>
              <a:rPr lang="vi-VN" dirty="0"/>
              <a:t>Việc </a:t>
            </a:r>
            <a:r>
              <a:rPr lang="vi-VN" b="1" dirty="0"/>
              <a:t>lưu trữ và cập nhật thống kê chính xác</a:t>
            </a:r>
            <a:r>
              <a:rPr lang="vi-VN" dirty="0"/>
              <a:t> về các quan hệ (như tần suất xuất hiện giá trị, số bản ghi thỏa mãn điều kiện nào đó, v.v.) </a:t>
            </a:r>
            <a:r>
              <a:rPr lang="vi-VN" b="1" dirty="0"/>
              <a:t>rất tốn chi phí</a:t>
            </a:r>
            <a:r>
              <a:rPr lang="vi-VN" dirty="0"/>
              <a:t>, đặc biệt là với các cơ sở dữ liệu lớn, thường xuyên cập nhật.</a:t>
            </a:r>
          </a:p>
          <a:p>
            <a:endParaRPr lang="en-US" b="1" dirty="0"/>
          </a:p>
          <a:p>
            <a:r>
              <a:rPr lang="vi-VN" b="1" dirty="0"/>
              <a:t>– Simplifying assumption: uniform distribution of attribute values in a relation</a:t>
            </a:r>
          </a:p>
          <a:p>
            <a:pPr>
              <a:buFont typeface="Arial" panose="020B0604020202020204" pitchFamily="34" charset="0"/>
              <a:buChar char="•"/>
            </a:pPr>
            <a:r>
              <a:rPr lang="vi-VN" dirty="0"/>
              <a:t>Để </a:t>
            </a:r>
            <a:r>
              <a:rPr lang="vi-VN" b="1" dirty="0"/>
              <a:t>đơn giản hóa việc ước lượng</a:t>
            </a:r>
            <a:r>
              <a:rPr lang="vi-VN" dirty="0"/>
              <a:t>, một giả định phổ biến là:</a:t>
            </a:r>
            <a:br>
              <a:rPr lang="vi-VN" dirty="0"/>
            </a:br>
            <a:r>
              <a:rPr lang="en-US" dirty="0"/>
              <a:t>=&gt; </a:t>
            </a:r>
            <a:r>
              <a:rPr lang="vi-VN" b="1" dirty="0"/>
              <a:t>Giá trị của thuộc tính trong quan hệ phân bố đồng đều</a:t>
            </a:r>
            <a:r>
              <a:rPr lang="vi-VN" dirty="0"/>
              <a:t> (uniform distribution).</a:t>
            </a:r>
          </a:p>
          <a:p>
            <a:pPr marL="742950" lvl="1" indent="-285750">
              <a:buFont typeface="Arial" panose="020B0604020202020204" pitchFamily="34" charset="0"/>
              <a:buChar char="•"/>
            </a:pPr>
            <a:r>
              <a:rPr lang="vi-VN" dirty="0"/>
              <a:t>Ví dụ: Nếu một thuộc tính có 100 giá trị khác nhau, thì ta giả định mỗi giá trị xuất hiện trong khoảng 1% các bản ghi.</a:t>
            </a:r>
          </a:p>
          <a:p>
            <a:pPr>
              <a:buFont typeface="Arial" panose="020B0604020202020204" pitchFamily="34" charset="0"/>
              <a:buChar char="•"/>
            </a:pPr>
            <a:r>
              <a:rPr lang="vi-VN" dirty="0"/>
              <a:t>Dù không luôn đúng trong thực tế, nhưng </a:t>
            </a:r>
            <a:r>
              <a:rPr lang="vi-VN" b="1" dirty="0"/>
              <a:t>giả định này giúp giảm chi phí tính toán</a:t>
            </a:r>
            <a:r>
              <a:rPr lang="vi-VN" dirty="0"/>
              <a:t>, và vẫn cho ra ước lượng khá tốt trong nhiều trường hợp.</a:t>
            </a:r>
          </a:p>
          <a:p>
            <a:endParaRPr lang="en-US" b="1" dirty="0"/>
          </a:p>
          <a:p>
            <a:r>
              <a:rPr lang="vi-VN" b="1" dirty="0"/>
              <a:t>Tóm lại</a:t>
            </a:r>
          </a:p>
          <a:p>
            <a:pPr>
              <a:buFont typeface="Arial" panose="020B0604020202020204" pitchFamily="34" charset="0"/>
              <a:buChar char="•"/>
            </a:pPr>
            <a:r>
              <a:rPr lang="vi-VN" dirty="0"/>
              <a:t>Cần ước lượng kích thước của các quan hệ trung gian để tối ưu truy vấn.</a:t>
            </a:r>
          </a:p>
          <a:p>
            <a:pPr>
              <a:buFont typeface="Arial" panose="020B0604020202020204" pitchFamily="34" charset="0"/>
              <a:buChar char="•"/>
            </a:pPr>
            <a:r>
              <a:rPr lang="vi-VN" dirty="0"/>
              <a:t>Việc này có thể làm chính xác (tốn kém) hoặc đơn giản hóa (bằng các giả định như phân bố đồng đều).</a:t>
            </a:r>
          </a:p>
          <a:p>
            <a:pPr>
              <a:buFont typeface="Arial" panose="020B0604020202020204" pitchFamily="34" charset="0"/>
              <a:buChar char="•"/>
            </a:pPr>
            <a:r>
              <a:rPr lang="vi-VN" dirty="0"/>
              <a:t>Đây là phần rất quan trọng trong hệ thống quản lý cơ sở dữ liệu phân tán cũng như tập trung.</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53</a:t>
            </a:fld>
            <a:endParaRPr lang="en-US"/>
          </a:p>
        </p:txBody>
      </p:sp>
    </p:spTree>
    <p:extLst>
      <p:ext uri="{BB962C8B-B14F-4D97-AF65-F5344CB8AC3E}">
        <p14:creationId xmlns:p14="http://schemas.microsoft.com/office/powerpoint/2010/main" val="37259345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en-US" dirty="0" err="1"/>
              <a:t>Trình</a:t>
            </a:r>
            <a:r>
              <a:rPr lang="en-US" dirty="0"/>
              <a:t> </a:t>
            </a:r>
            <a:r>
              <a:rPr lang="vi-VN" dirty="0"/>
              <a:t>bày </a:t>
            </a:r>
            <a:r>
              <a:rPr lang="vi-VN" b="1" dirty="0"/>
              <a:t>các loại thông tin thống kê</a:t>
            </a:r>
            <a:r>
              <a:rPr lang="vi-VN" dirty="0"/>
              <a:t> mà hệ quản trị cơ sở dữ liệu cần duy trì để có thể </a:t>
            </a:r>
            <a:r>
              <a:rPr lang="vi-VN" b="1" dirty="0"/>
              <a:t>ước lượng chi phí truy vấn một cách chính xác</a:t>
            </a:r>
            <a:r>
              <a:rPr lang="vi-VN" dirty="0"/>
              <a:t>, đặc biệt là trong môi trường </a:t>
            </a:r>
            <a:r>
              <a:rPr lang="vi-VN" b="1" dirty="0"/>
              <a:t>phân mảnh dữ liệu</a:t>
            </a:r>
            <a:r>
              <a:rPr lang="vi-VN" dirty="0"/>
              <a:t> (fragmented database).</a:t>
            </a:r>
          </a:p>
          <a:p>
            <a:endParaRPr lang="en-US" b="1" dirty="0"/>
          </a:p>
          <a:p>
            <a:r>
              <a:rPr lang="vi-VN" b="1" dirty="0"/>
              <a:t>Giải thích từng ý trong slide:</a:t>
            </a:r>
          </a:p>
          <a:p>
            <a:endParaRPr lang="en-US" b="1" dirty="0"/>
          </a:p>
          <a:p>
            <a:r>
              <a:rPr lang="en-US" b="1" dirty="0"/>
              <a:t>"</a:t>
            </a:r>
            <a:r>
              <a:rPr lang="vi-VN" b="1" dirty="0"/>
              <a:t>For each relation R[A1, A2, …, An] fragmented as R1, …, Rr"</a:t>
            </a:r>
          </a:p>
          <a:p>
            <a:pPr>
              <a:buFont typeface="Arial" panose="020B0604020202020204" pitchFamily="34" charset="0"/>
              <a:buChar char="•"/>
            </a:pPr>
            <a:r>
              <a:rPr lang="vi-VN" dirty="0"/>
              <a:t>Giả sử có một </a:t>
            </a:r>
            <a:r>
              <a:rPr lang="vi-VN" b="1" dirty="0"/>
              <a:t>quan hệ R với n thuộc tính</a:t>
            </a:r>
            <a:r>
              <a:rPr lang="vi-VN" dirty="0"/>
              <a:t> (A1 đến An).</a:t>
            </a:r>
          </a:p>
          <a:p>
            <a:pPr>
              <a:buFont typeface="Arial" panose="020B0604020202020204" pitchFamily="34" charset="0"/>
              <a:buChar char="•"/>
            </a:pPr>
            <a:r>
              <a:rPr lang="vi-VN" dirty="0"/>
              <a:t>Quan hệ này có thể được </a:t>
            </a:r>
            <a:r>
              <a:rPr lang="vi-VN" b="1" dirty="0"/>
              <a:t>phân mảnh</a:t>
            </a:r>
            <a:r>
              <a:rPr lang="vi-VN" dirty="0"/>
              <a:t> thành nhiều phần nhỏ (fragment), ví dụ: R1, R2, ..., Rr – thường được lưu ở nhiều site khác nhau trong hệ phân tán.</a:t>
            </a:r>
          </a:p>
          <a:p>
            <a:endParaRPr lang="en-US" b="1" dirty="0"/>
          </a:p>
          <a:p>
            <a:r>
              <a:rPr lang="vi-VN" b="1" dirty="0"/>
              <a:t>Thông tin thống kê cần có cho từng fragment Rj:</a:t>
            </a:r>
          </a:p>
          <a:p>
            <a:r>
              <a:rPr lang="vi-VN" b="1" dirty="0"/>
              <a:t>1. length(Ai) – Độ dài (kích thước bộ nhớ) của thuộc tính Ai</a:t>
            </a:r>
          </a:p>
          <a:p>
            <a:pPr>
              <a:buFont typeface="Arial" panose="020B0604020202020204" pitchFamily="34" charset="0"/>
              <a:buChar char="•"/>
            </a:pPr>
            <a:r>
              <a:rPr lang="vi-VN" dirty="0"/>
              <a:t>Dùng để tính </a:t>
            </a:r>
            <a:r>
              <a:rPr lang="vi-VN" b="1" dirty="0"/>
              <a:t>kích thước lưu trữ mỗi bản ghi</a:t>
            </a:r>
            <a:r>
              <a:rPr lang="vi-VN" dirty="0"/>
              <a:t> và ước lượng tổng dung lượng của fragment.</a:t>
            </a:r>
          </a:p>
          <a:p>
            <a:r>
              <a:rPr lang="vi-VN" b="1" dirty="0"/>
              <a:t>2. card(</a:t>
            </a:r>
            <a:r>
              <a:rPr lang="el-GR" b="1" dirty="0"/>
              <a:t>π</a:t>
            </a:r>
            <a:r>
              <a:rPr lang="vi-VN" b="1" dirty="0"/>
              <a:t>Ai(Rj)) – Số lượng giá trị khác nhau của thuộc tính Ai trong fragment Rj</a:t>
            </a:r>
          </a:p>
          <a:p>
            <a:pPr>
              <a:buFont typeface="Arial" panose="020B0604020202020204" pitchFamily="34" charset="0"/>
              <a:buChar char="•"/>
            </a:pPr>
            <a:r>
              <a:rPr lang="vi-VN" dirty="0"/>
              <a:t>Giúp </a:t>
            </a:r>
            <a:r>
              <a:rPr lang="vi-VN" b="1" dirty="0"/>
              <a:t>ước lượng độ phân biệt</a:t>
            </a:r>
            <a:r>
              <a:rPr lang="vi-VN" dirty="0"/>
              <a:t> của thuộc tính → rất quan trọng khi tính chi phí cho JOIN, SELECT.</a:t>
            </a:r>
          </a:p>
          <a:p>
            <a:r>
              <a:rPr lang="vi-VN" b="1" dirty="0"/>
              <a:t>3. min(Ai), max(Ai) – Giá trị nhỏ nhất và lớn nhất của thuộc tính Ai</a:t>
            </a:r>
          </a:p>
          <a:p>
            <a:pPr>
              <a:buFont typeface="Arial" panose="020B0604020202020204" pitchFamily="34" charset="0"/>
              <a:buChar char="•"/>
            </a:pPr>
            <a:r>
              <a:rPr lang="vi-VN" dirty="0"/>
              <a:t>Dùng để </a:t>
            </a:r>
            <a:r>
              <a:rPr lang="vi-VN" b="1" dirty="0"/>
              <a:t>ước lượng phạm vi giá trị</a:t>
            </a:r>
            <a:r>
              <a:rPr lang="vi-VN" dirty="0"/>
              <a:t> → hỗ trợ chọn lọc dữ liệu trong truy vấn (ví dụ: SELECT với điều kiện &gt;, &lt;).</a:t>
            </a:r>
          </a:p>
          <a:p>
            <a:r>
              <a:rPr lang="vi-VN" b="1" dirty="0"/>
              <a:t>4. card(dom[Ai]) – Số lượng giá trị có thể có trong miền giá trị của Ai</a:t>
            </a:r>
          </a:p>
          <a:p>
            <a:pPr>
              <a:buFont typeface="Arial" panose="020B0604020202020204" pitchFamily="34" charset="0"/>
              <a:buChar char="•"/>
            </a:pPr>
            <a:r>
              <a:rPr lang="vi-VN" dirty="0"/>
              <a:t>Cho biết </a:t>
            </a:r>
            <a:r>
              <a:rPr lang="vi-VN" b="1" dirty="0"/>
              <a:t>kích thước miền</a:t>
            </a:r>
            <a:r>
              <a:rPr lang="vi-VN" dirty="0"/>
              <a:t> của thuộc tính (domain cardinality) → giúp đánh giá mức độ phân tán dữ liệu trên thuộc tính đó.</a:t>
            </a:r>
          </a:p>
          <a:p>
            <a:endParaRPr lang="en-US" b="1" dirty="0"/>
          </a:p>
          <a:p>
            <a:r>
              <a:rPr lang="vi-VN" b="1" dirty="0"/>
              <a:t>card(Rj) – Số lượng bản ghi trong mỗi fragment Rj</a:t>
            </a:r>
          </a:p>
          <a:p>
            <a:pPr>
              <a:buFont typeface="Arial" panose="020B0604020202020204" pitchFamily="34" charset="0"/>
              <a:buChar char="•"/>
            </a:pPr>
            <a:r>
              <a:rPr lang="vi-VN" dirty="0"/>
              <a:t>Dùng để </a:t>
            </a:r>
            <a:r>
              <a:rPr lang="vi-VN" b="1" dirty="0"/>
              <a:t>ước lượng tổng số dòng dữ liệu</a:t>
            </a:r>
            <a:r>
              <a:rPr lang="vi-VN" dirty="0"/>
              <a:t> mà một phép toán phải xử lý.</a:t>
            </a:r>
          </a:p>
          <a:p>
            <a:endParaRPr lang="en-US" b="1" dirty="0"/>
          </a:p>
          <a:p>
            <a:r>
              <a:rPr lang="vi-VN" b="1" dirty="0"/>
              <a:t>Selectivity factor của các toán tử</a:t>
            </a:r>
          </a:p>
          <a:p>
            <a:pPr>
              <a:buFont typeface="Arial" panose="020B0604020202020204" pitchFamily="34" charset="0"/>
              <a:buChar char="•"/>
            </a:pPr>
            <a:r>
              <a:rPr lang="vi-VN" dirty="0"/>
              <a:t>Selectivity (hệ số chọn lọc) là tỷ lệ số bản ghi </a:t>
            </a:r>
            <a:r>
              <a:rPr lang="vi-VN" b="1" dirty="0"/>
              <a:t>thỏa mãn điều kiện</a:t>
            </a:r>
            <a:r>
              <a:rPr lang="vi-VN" dirty="0"/>
              <a:t> so với tổng số bản ghi đầu vào.</a:t>
            </a:r>
          </a:p>
          <a:p>
            <a:pPr>
              <a:buFont typeface="Arial" panose="020B0604020202020204" pitchFamily="34" charset="0"/>
              <a:buChar char="•"/>
            </a:pPr>
            <a:r>
              <a:rPr lang="vi-VN" dirty="0"/>
              <a:t>Cần có </a:t>
            </a:r>
            <a:r>
              <a:rPr lang="vi-VN" b="1" dirty="0"/>
              <a:t>thống kê này cho mỗi phép toán</a:t>
            </a:r>
            <a:r>
              <a:rPr lang="vi-VN" dirty="0"/>
              <a:t> (SELECT, JOIN, v.v.)</a:t>
            </a:r>
          </a:p>
          <a:p>
            <a:pPr>
              <a:buFont typeface="Arial" panose="020B0604020202020204" pitchFamily="34" charset="0"/>
              <a:buChar char="•"/>
            </a:pPr>
            <a:r>
              <a:rPr lang="vi-VN" b="1" dirty="0"/>
              <a:t>Ví dụ:</a:t>
            </a:r>
            <a:endParaRPr lang="vi-VN" dirty="0"/>
          </a:p>
          <a:p>
            <a:pPr marL="742950" lvl="1" indent="-285750">
              <a:buFont typeface="Arial" panose="020B0604020202020204" pitchFamily="34" charset="0"/>
              <a:buChar char="•"/>
            </a:pPr>
            <a:r>
              <a:rPr lang="vi-VN" dirty="0"/>
              <a:t>Điều kiện age &gt; 30 có selectivity ≈ 0.4 nghĩa là 40% bản ghi thỏa mãn.</a:t>
            </a:r>
          </a:p>
          <a:p>
            <a:pPr>
              <a:buFont typeface="Arial" panose="020B0604020202020204" pitchFamily="34" charset="0"/>
              <a:buChar char="•"/>
            </a:pPr>
            <a:r>
              <a:rPr lang="vi-VN" dirty="0"/>
              <a:t>Tham khảo thêm từ thống kê trong tối ưu hóa truy vấn tập trung (centralized query optimization statistics).</a:t>
            </a:r>
          </a:p>
          <a:p>
            <a:endParaRPr lang="en-US" b="1" dirty="0"/>
          </a:p>
          <a:p>
            <a:r>
              <a:rPr lang="vi-VN" b="1" dirty="0"/>
              <a:t>Tóm tắt lại dễ hiểu:</a:t>
            </a:r>
          </a:p>
          <a:p>
            <a:r>
              <a:rPr lang="vi-VN" dirty="0"/>
              <a:t>Hệ quản trị cần </a:t>
            </a:r>
            <a:r>
              <a:rPr lang="vi-VN" b="1" dirty="0"/>
              <a:t>thu thập các thống kê</a:t>
            </a:r>
            <a:r>
              <a:rPr lang="vi-VN" dirty="0"/>
              <a:t> như độ dài thuộc tính, số giá trị khác nhau, min/max, và số bản ghi... để từ đó </a:t>
            </a:r>
            <a:r>
              <a:rPr lang="vi-VN" b="1" dirty="0"/>
              <a:t>ước lượng chi phí truy vấn</a:t>
            </a:r>
            <a:r>
              <a:rPr lang="vi-VN" dirty="0"/>
              <a:t> tốt hơn. Điều này cực kỳ quan trọng để lựa chọn </a:t>
            </a:r>
            <a:r>
              <a:rPr lang="vi-VN" b="1" dirty="0"/>
              <a:t>kế hoạch truy vấn tối ưu</a:t>
            </a:r>
            <a:r>
              <a:rPr lang="vi-VN" dirty="0"/>
              <a:t>, đặc biệt khi dữ liệu được </a:t>
            </a:r>
            <a:r>
              <a:rPr lang="vi-VN" b="1" dirty="0"/>
              <a:t>phân mảnh và phân tán trên nhiều site</a:t>
            </a:r>
            <a:r>
              <a:rPr lang="vi-VN" dirty="0"/>
              <a:t>.</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54</a:t>
            </a:fld>
            <a:endParaRPr lang="en-US"/>
          </a:p>
        </p:txBody>
      </p:sp>
    </p:spTree>
    <p:extLst>
      <p:ext uri="{BB962C8B-B14F-4D97-AF65-F5344CB8AC3E}">
        <p14:creationId xmlns:p14="http://schemas.microsoft.com/office/powerpoint/2010/main" val="269595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các phương pháp tối ưu hóa truy vấn phân tán</a:t>
            </a:r>
            <a:r>
              <a:rPr lang="vi-VN" dirty="0"/>
              <a:t>, được chia thành </a:t>
            </a:r>
            <a:r>
              <a:rPr lang="vi-VN" b="1" dirty="0"/>
              <a:t>3 nhóm chính</a:t>
            </a:r>
            <a:r>
              <a:rPr lang="vi-VN" dirty="0"/>
              <a:t>:</a:t>
            </a:r>
          </a:p>
          <a:p>
            <a:pPr>
              <a:buFont typeface="Arial" panose="020B0604020202020204" pitchFamily="34" charset="0"/>
              <a:buChar char="•"/>
            </a:pPr>
            <a:r>
              <a:rPr lang="vi-VN" b="1" dirty="0"/>
              <a:t>Dynamic (Động)</a:t>
            </a:r>
            <a:endParaRPr lang="vi-VN" dirty="0"/>
          </a:p>
          <a:p>
            <a:pPr>
              <a:buFont typeface="Arial" panose="020B0604020202020204" pitchFamily="34" charset="0"/>
              <a:buChar char="•"/>
            </a:pPr>
            <a:r>
              <a:rPr lang="vi-VN" b="1" dirty="0"/>
              <a:t>Static (Tĩnh)</a:t>
            </a:r>
            <a:endParaRPr lang="vi-VN" dirty="0"/>
          </a:p>
          <a:p>
            <a:pPr>
              <a:buFont typeface="Arial" panose="020B0604020202020204" pitchFamily="34" charset="0"/>
              <a:buChar char="•"/>
            </a:pPr>
            <a:r>
              <a:rPr lang="vi-VN" b="1" dirty="0"/>
              <a:t>Hybrid (Kết hợp)</a:t>
            </a:r>
            <a:endParaRPr lang="vi-VN" dirty="0"/>
          </a:p>
          <a:p>
            <a:endParaRPr lang="en-US" b="1" dirty="0"/>
          </a:p>
          <a:p>
            <a:r>
              <a:rPr lang="vi-VN" b="1" dirty="0"/>
              <a:t>1. Dynamic Approach – Cách tiếp cận động</a:t>
            </a:r>
          </a:p>
          <a:p>
            <a:r>
              <a:rPr lang="vi-VN" b="1" dirty="0"/>
              <a:t>Ví dụ: Hệ thống Distributed INGRES</a:t>
            </a:r>
          </a:p>
          <a:p>
            <a:pPr>
              <a:buFont typeface="Arial" panose="020B0604020202020204" pitchFamily="34" charset="0"/>
              <a:buChar char="•"/>
            </a:pPr>
            <a:r>
              <a:rPr lang="vi-VN" b="1" dirty="0"/>
              <a:t>Không ước lượng chi phí trước (offline)</a:t>
            </a:r>
            <a:r>
              <a:rPr lang="vi-VN" dirty="0"/>
              <a:t>.</a:t>
            </a:r>
          </a:p>
          <a:p>
            <a:pPr>
              <a:buFont typeface="Arial" panose="020B0604020202020204" pitchFamily="34" charset="0"/>
              <a:buChar char="•"/>
            </a:pPr>
            <a:r>
              <a:rPr lang="vi-VN" dirty="0"/>
              <a:t>Thay vào đó, </a:t>
            </a:r>
            <a:r>
              <a:rPr lang="vi-VN" b="1" dirty="0"/>
              <a:t>tối ưu hóa xảy ra tại thời điểm chạy</a:t>
            </a:r>
            <a:r>
              <a:rPr lang="vi-VN" dirty="0"/>
              <a:t> (runtime), dựa trên </a:t>
            </a:r>
            <a:r>
              <a:rPr lang="vi-VN" b="1" dirty="0"/>
              <a:t>thông tin thực tế</a:t>
            </a:r>
            <a:r>
              <a:rPr lang="vi-VN" dirty="0"/>
              <a:t>.</a:t>
            </a:r>
          </a:p>
          <a:p>
            <a:r>
              <a:rPr lang="vi-VN" b="1" dirty="0"/>
              <a:t>Đặc điểm:</a:t>
            </a:r>
          </a:p>
          <a:p>
            <a:pPr>
              <a:buFont typeface="Arial" panose="020B0604020202020204" pitchFamily="34" charset="0"/>
              <a:buChar char="•"/>
            </a:pPr>
            <a:r>
              <a:rPr lang="vi-VN" dirty="0"/>
              <a:t>Không cần duy trì bảng thống kê hoặc mô hình chi phí phức tạp.</a:t>
            </a:r>
          </a:p>
          <a:p>
            <a:pPr>
              <a:buFont typeface="Arial" panose="020B0604020202020204" pitchFamily="34" charset="0"/>
              <a:buChar char="•"/>
            </a:pPr>
            <a:r>
              <a:rPr lang="vi-VN" dirty="0"/>
              <a:t>Linh hoạt với dữ liệu thay đổi liên tục hoặc thiếu thống kê chính xác.</a:t>
            </a:r>
          </a:p>
          <a:p>
            <a:pPr>
              <a:buFont typeface="Arial" panose="020B0604020202020204" pitchFamily="34" charset="0"/>
              <a:buChar char="•"/>
            </a:pPr>
            <a:r>
              <a:rPr lang="vi-VN" dirty="0"/>
              <a:t>Tuy nhiên, </a:t>
            </a:r>
            <a:r>
              <a:rPr lang="vi-VN" b="1" dirty="0"/>
              <a:t>có thể chậm hơn</a:t>
            </a:r>
            <a:r>
              <a:rPr lang="vi-VN" dirty="0"/>
              <a:t> vì phải quyết định khi truy vấn đang chạy.</a:t>
            </a:r>
          </a:p>
          <a:p>
            <a:endParaRPr lang="en-US" b="1" dirty="0"/>
          </a:p>
          <a:p>
            <a:r>
              <a:rPr lang="vi-VN" b="1" dirty="0"/>
              <a:t>2. Static Approach – Cách tiếp cận tĩnh</a:t>
            </a:r>
          </a:p>
          <a:p>
            <a:r>
              <a:rPr lang="vi-VN" b="1" dirty="0"/>
              <a:t>Ví dụ: System R*</a:t>
            </a:r>
          </a:p>
          <a:p>
            <a:pPr>
              <a:buFont typeface="Arial" panose="020B0604020202020204" pitchFamily="34" charset="0"/>
              <a:buChar char="•"/>
            </a:pPr>
            <a:r>
              <a:rPr lang="vi-VN" dirty="0"/>
              <a:t>Dựa trên </a:t>
            </a:r>
            <a:r>
              <a:rPr lang="vi-VN" b="1" dirty="0"/>
              <a:t>mô hình chi phí tĩnh</a:t>
            </a:r>
            <a:r>
              <a:rPr lang="vi-VN" dirty="0"/>
              <a:t>: hệ thống sử dụng </a:t>
            </a:r>
            <a:r>
              <a:rPr lang="vi-VN" b="1" dirty="0"/>
              <a:t>thống kê và công thức ước lượng chi phí</a:t>
            </a:r>
            <a:r>
              <a:rPr lang="vi-VN" dirty="0"/>
              <a:t> từ trước để chọn kế hoạch tối ưu nhất </a:t>
            </a:r>
            <a:r>
              <a:rPr lang="vi-VN" b="1" dirty="0"/>
              <a:t>trước khi thực thi truy vấn</a:t>
            </a:r>
            <a:r>
              <a:rPr lang="vi-VN" dirty="0"/>
              <a:t>.</a:t>
            </a:r>
          </a:p>
          <a:p>
            <a:r>
              <a:rPr lang="vi-VN" b="1" dirty="0"/>
              <a:t>Đặc điểm:</a:t>
            </a:r>
          </a:p>
          <a:p>
            <a:pPr>
              <a:buFont typeface="Arial" panose="020B0604020202020204" pitchFamily="34" charset="0"/>
              <a:buChar char="•"/>
            </a:pPr>
            <a:r>
              <a:rPr lang="vi-VN" dirty="0"/>
              <a:t>Tối ưu hóa </a:t>
            </a:r>
            <a:r>
              <a:rPr lang="vi-VN" b="1" dirty="0"/>
              <a:t>trước khi chạy truy vấn</a:t>
            </a:r>
            <a:r>
              <a:rPr lang="vi-VN" dirty="0"/>
              <a:t>.</a:t>
            </a:r>
          </a:p>
          <a:p>
            <a:pPr>
              <a:buFont typeface="Arial" panose="020B0604020202020204" pitchFamily="34" charset="0"/>
              <a:buChar char="•"/>
            </a:pPr>
            <a:r>
              <a:rPr lang="vi-VN" dirty="0"/>
              <a:t>Hiệu quả hơn nếu thống kê chính xác.</a:t>
            </a:r>
          </a:p>
          <a:p>
            <a:pPr>
              <a:buFont typeface="Arial" panose="020B0604020202020204" pitchFamily="34" charset="0"/>
              <a:buChar char="•"/>
            </a:pPr>
            <a:r>
              <a:rPr lang="vi-VN" dirty="0"/>
              <a:t>Nhưng thiếu linh hoạt nếu dữ liệu thực tế khác xa thống kê → có thể chọn kế hoạch không tối ưu.</a:t>
            </a:r>
          </a:p>
          <a:p>
            <a:endParaRPr lang="en-US" b="1" dirty="0"/>
          </a:p>
          <a:p>
            <a:r>
              <a:rPr lang="vi-VN" b="1" dirty="0"/>
              <a:t>3. Hybrid Approach – Cách tiếp cận lai</a:t>
            </a:r>
          </a:p>
          <a:p>
            <a:r>
              <a:rPr lang="vi-VN" b="1" dirty="0"/>
              <a:t>"2-step" – Tối ưu hóa qua 2 giai đoạn</a:t>
            </a:r>
          </a:p>
          <a:p>
            <a:pPr>
              <a:buFont typeface="+mj-lt"/>
              <a:buNone/>
            </a:pPr>
            <a:r>
              <a:rPr lang="en-US" b="1" dirty="0"/>
              <a:t>a. </a:t>
            </a:r>
            <a:r>
              <a:rPr lang="vi-VN" b="1" dirty="0"/>
              <a:t>Giai đoạn tĩnh (offline)</a:t>
            </a:r>
            <a:r>
              <a:rPr lang="vi-VN" dirty="0"/>
              <a:t>: Tạo kế hoạch sơ bộ dựa trên thống kê có sẵn.</a:t>
            </a:r>
          </a:p>
          <a:p>
            <a:pPr>
              <a:buFont typeface="+mj-lt"/>
              <a:buNone/>
            </a:pPr>
            <a:r>
              <a:rPr lang="en-US" b="1" dirty="0"/>
              <a:t>b. </a:t>
            </a:r>
            <a:r>
              <a:rPr lang="vi-VN" b="1" dirty="0"/>
              <a:t>Giai đoạn động (runtime)</a:t>
            </a:r>
            <a:r>
              <a:rPr lang="vi-VN" dirty="0"/>
              <a:t>: Tinh chỉnh kế hoạch hoặc chọn lại đường đi dựa trên thông tin thực tế.</a:t>
            </a:r>
          </a:p>
          <a:p>
            <a:r>
              <a:rPr lang="vi-VN" b="1" dirty="0"/>
              <a:t>Ưu điểm:</a:t>
            </a:r>
          </a:p>
          <a:p>
            <a:pPr>
              <a:buFont typeface="Arial" panose="020B0604020202020204" pitchFamily="34" charset="0"/>
              <a:buChar char="•"/>
            </a:pPr>
            <a:r>
              <a:rPr lang="vi-VN" dirty="0"/>
              <a:t>Kết hợp được </a:t>
            </a:r>
            <a:r>
              <a:rPr lang="vi-VN" b="1" dirty="0"/>
              <a:t>tính nhanh của static</a:t>
            </a:r>
            <a:r>
              <a:rPr lang="vi-VN" dirty="0"/>
              <a:t> và </a:t>
            </a:r>
            <a:r>
              <a:rPr lang="vi-VN" b="1" dirty="0"/>
              <a:t>sự chính xác linh hoạt của dynamic</a:t>
            </a:r>
            <a:r>
              <a:rPr lang="vi-VN" dirty="0"/>
              <a:t>.</a:t>
            </a:r>
          </a:p>
          <a:p>
            <a:pPr>
              <a:buFont typeface="Arial" panose="020B0604020202020204" pitchFamily="34" charset="0"/>
              <a:buChar char="•"/>
            </a:pPr>
            <a:r>
              <a:rPr lang="vi-VN" dirty="0"/>
              <a:t>Ngày nay, </a:t>
            </a:r>
            <a:r>
              <a:rPr lang="vi-VN" b="1" dirty="0"/>
              <a:t>nhiều hệ thống hiện đại sử dụng hybrid approach</a:t>
            </a:r>
            <a:r>
              <a:rPr lang="vi-VN" dirty="0"/>
              <a:t>.</a:t>
            </a:r>
          </a:p>
          <a:p>
            <a:endParaRPr lang="en-US" b="1" dirty="0"/>
          </a:p>
          <a:p>
            <a:r>
              <a:rPr lang="en-US" b="1" dirty="0"/>
              <a:t>4.</a:t>
            </a:r>
            <a:r>
              <a:rPr lang="vi-VN" b="1" dirty="0"/>
              <a:t> Tóm tắt ngắn gọn:</a:t>
            </a:r>
          </a:p>
          <a:p>
            <a:r>
              <a:rPr lang="vi-VN" dirty="0"/>
              <a:t>Loại</a:t>
            </a:r>
            <a:r>
              <a:rPr lang="en-US" dirty="0"/>
              <a:t>	</a:t>
            </a:r>
            <a:r>
              <a:rPr lang="vi-VN" dirty="0"/>
              <a:t>Đặc điểm chính</a:t>
            </a:r>
            <a:r>
              <a:rPr lang="en-US" dirty="0"/>
              <a:t>	</a:t>
            </a:r>
            <a:r>
              <a:rPr lang="vi-VN" dirty="0"/>
              <a:t>Ví dụ</a:t>
            </a:r>
            <a:r>
              <a:rPr lang="en-US" dirty="0"/>
              <a:t>		</a:t>
            </a:r>
            <a:r>
              <a:rPr lang="vi-VN" dirty="0"/>
              <a:t>Ưu &amp; Nhược</a:t>
            </a:r>
            <a:endParaRPr lang="en-US" dirty="0"/>
          </a:p>
          <a:p>
            <a:r>
              <a:rPr lang="vi-VN" b="1" dirty="0"/>
              <a:t>Dynamic</a:t>
            </a:r>
            <a:r>
              <a:rPr lang="en-US" b="1" dirty="0"/>
              <a:t>	</a:t>
            </a:r>
            <a:r>
              <a:rPr lang="vi-VN" dirty="0"/>
              <a:t>Tối ưu khi chạy</a:t>
            </a:r>
            <a:r>
              <a:rPr lang="en-US" dirty="0"/>
              <a:t>	</a:t>
            </a:r>
            <a:r>
              <a:rPr lang="vi-VN" dirty="0"/>
              <a:t>Distributed INGRES</a:t>
            </a:r>
            <a:r>
              <a:rPr lang="en-US" dirty="0"/>
              <a:t>	</a:t>
            </a:r>
            <a:r>
              <a:rPr lang="vi-VN" dirty="0"/>
              <a:t>Linh hoạt nhưng có thể chậm</a:t>
            </a:r>
            <a:endParaRPr lang="en-US" dirty="0"/>
          </a:p>
          <a:p>
            <a:r>
              <a:rPr lang="vi-VN" b="1" dirty="0"/>
              <a:t>Static</a:t>
            </a:r>
            <a:r>
              <a:rPr lang="en-US" b="1" dirty="0"/>
              <a:t>	</a:t>
            </a:r>
            <a:r>
              <a:rPr lang="vi-VN" dirty="0"/>
              <a:t>Ước lượng trước</a:t>
            </a:r>
            <a:r>
              <a:rPr lang="en-US" dirty="0"/>
              <a:t>	</a:t>
            </a:r>
            <a:r>
              <a:rPr lang="vi-VN" dirty="0"/>
              <a:t>System R*</a:t>
            </a:r>
            <a:r>
              <a:rPr lang="en-US" dirty="0"/>
              <a:t>		</a:t>
            </a:r>
            <a:r>
              <a:rPr lang="vi-VN" dirty="0"/>
              <a:t>Nhanh, phụ thuộc thống kê</a:t>
            </a:r>
            <a:endParaRPr lang="en-US" dirty="0"/>
          </a:p>
          <a:p>
            <a:r>
              <a:rPr lang="vi-VN" b="1" dirty="0"/>
              <a:t>Hybrid</a:t>
            </a:r>
            <a:r>
              <a:rPr lang="en-US" b="1" dirty="0"/>
              <a:t>	</a:t>
            </a:r>
            <a:r>
              <a:rPr lang="vi-VN" dirty="0"/>
              <a:t>Kết hợp 2 bước</a:t>
            </a:r>
            <a:r>
              <a:rPr lang="en-US" dirty="0"/>
              <a:t>	</a:t>
            </a:r>
            <a:r>
              <a:rPr lang="vi-VN" dirty="0"/>
              <a:t>Modern systems</a:t>
            </a:r>
            <a:r>
              <a:rPr lang="en-US" dirty="0"/>
              <a:t>	</a:t>
            </a:r>
            <a:r>
              <a:rPr lang="vi-VN" dirty="0"/>
              <a:t>Cân bằng giữa tốc độ &amp; độ chính xác</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55</a:t>
            </a:fld>
            <a:endParaRPr lang="en-US"/>
          </a:p>
        </p:txBody>
      </p:sp>
    </p:spTree>
    <p:extLst>
      <p:ext uri="{BB962C8B-B14F-4D97-AF65-F5344CB8AC3E}">
        <p14:creationId xmlns:p14="http://schemas.microsoft.com/office/powerpoint/2010/main" val="34525154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vi-VN" b="1" dirty="0"/>
              <a:t>Tổng quan Dynamic Approach là gì?</a:t>
            </a:r>
          </a:p>
          <a:p>
            <a:r>
              <a:rPr lang="vi-VN" dirty="0"/>
              <a:t>Dynamic approach là phương pháp </a:t>
            </a:r>
            <a:r>
              <a:rPr lang="vi-VN" b="1" dirty="0"/>
              <a:t>tối ưu hóa truy vấn tại thời điểm thực thi (runtime)</a:t>
            </a:r>
            <a:r>
              <a:rPr lang="vi-VN" dirty="0"/>
              <a:t>, </a:t>
            </a:r>
            <a:r>
              <a:rPr lang="vi-VN" b="1" dirty="0"/>
              <a:t>không cần ước lượng chi phí trước</a:t>
            </a:r>
            <a:r>
              <a:rPr lang="vi-VN" dirty="0"/>
              <a:t>. Hệ thống sẽ </a:t>
            </a:r>
            <a:r>
              <a:rPr lang="vi-VN" b="1" dirty="0"/>
              <a:t>quyết định kế hoạch xử lý dựa trên tình hình thực tế</a:t>
            </a:r>
            <a:r>
              <a:rPr lang="vi-VN" dirty="0"/>
              <a:t> (kích thước dữ liệu, vị trí phân mảnh, độ trễ mạng,...).</a:t>
            </a:r>
          </a:p>
          <a:p>
            <a:r>
              <a:rPr lang="vi-VN" b="1" dirty="0"/>
              <a:t>Các bước chi tiết:</a:t>
            </a:r>
          </a:p>
          <a:p>
            <a:r>
              <a:rPr lang="vi-VN" b="1" dirty="0"/>
              <a:t>Bước 1: Execute all monorelation queries</a:t>
            </a:r>
          </a:p>
          <a:p>
            <a:r>
              <a:rPr lang="en-US" dirty="0"/>
              <a:t>=&gt; </a:t>
            </a:r>
            <a:r>
              <a:rPr lang="vi-VN" dirty="0"/>
              <a:t>Thực thi trước </a:t>
            </a:r>
            <a:r>
              <a:rPr lang="vi-VN" b="1" dirty="0"/>
              <a:t>các truy vấn đơn quan hệ</a:t>
            </a:r>
            <a:r>
              <a:rPr lang="vi-VN" dirty="0"/>
              <a:t> (monorelation queries), như:</a:t>
            </a:r>
          </a:p>
          <a:p>
            <a:pPr>
              <a:buFont typeface="Arial" panose="020B0604020202020204" pitchFamily="34" charset="0"/>
              <a:buChar char="•"/>
            </a:pPr>
            <a:r>
              <a:rPr lang="vi-VN" b="1" dirty="0"/>
              <a:t>Selection</a:t>
            </a:r>
            <a:r>
              <a:rPr lang="vi-VN" dirty="0"/>
              <a:t>: chọn hàng theo điều kiện</a:t>
            </a:r>
          </a:p>
          <a:p>
            <a:pPr>
              <a:buFont typeface="Arial" panose="020B0604020202020204" pitchFamily="34" charset="0"/>
              <a:buChar char="•"/>
            </a:pPr>
            <a:r>
              <a:rPr lang="vi-VN" b="1" dirty="0"/>
              <a:t>Projection</a:t>
            </a:r>
            <a:r>
              <a:rPr lang="vi-VN" dirty="0"/>
              <a:t>: chọn các cột cụ thể</a:t>
            </a:r>
            <a:br>
              <a:rPr lang="vi-VN" dirty="0"/>
            </a:br>
            <a:r>
              <a:rPr lang="vi-VN" dirty="0"/>
              <a:t>Lý do: các phép này chỉ liên quan đến một quan hệ → xử lý cục bộ, nhanh chóng.</a:t>
            </a:r>
          </a:p>
          <a:p>
            <a:endParaRPr lang="en-US" b="1" dirty="0"/>
          </a:p>
          <a:p>
            <a:r>
              <a:rPr lang="vi-VN" b="1" dirty="0"/>
              <a:t>Bước 2: Phân rã truy vấn đa quan hệ (multirelation query)</a:t>
            </a:r>
          </a:p>
          <a:p>
            <a:r>
              <a:rPr lang="en-US" dirty="0"/>
              <a:t>=&gt; </a:t>
            </a:r>
            <a:r>
              <a:rPr lang="vi-VN" dirty="0"/>
              <a:t>Phân tách truy vấn gốc thành chuỗi các </a:t>
            </a:r>
            <a:r>
              <a:rPr lang="vi-VN" b="1" dirty="0"/>
              <a:t>truy vấn con không thể rút gọn (irreducible subqueries)</a:t>
            </a:r>
            <a:r>
              <a:rPr lang="vi-VN" dirty="0"/>
              <a:t>:</a:t>
            </a:r>
          </a:p>
          <a:p>
            <a:pPr rtl="0"/>
            <a:r>
              <a:rPr lang="vi-VN" dirty="0"/>
              <a:t>q1 → q2 → … → qn </a:t>
            </a:r>
          </a:p>
          <a:p>
            <a:r>
              <a:rPr lang="vi-VN" dirty="0"/>
              <a:t>Mỗi truy vấn con </a:t>
            </a:r>
            <a:r>
              <a:rPr lang="vi-VN" b="1" dirty="0"/>
              <a:t>chỉ liên quan đến 2 quan hệ</a:t>
            </a:r>
            <a:r>
              <a:rPr lang="vi-VN" dirty="0"/>
              <a:t> (ví dụ như phép JOIN giữa 2 bảng).</a:t>
            </a:r>
          </a:p>
          <a:p>
            <a:r>
              <a:rPr lang="vi-VN" dirty="0"/>
              <a:t>Mục tiêu: làm cho truy vấn trở nên </a:t>
            </a:r>
            <a:r>
              <a:rPr lang="vi-VN" b="1" dirty="0"/>
              <a:t>dễ xử lý tuần tự từng bước</a:t>
            </a:r>
            <a:r>
              <a:rPr lang="vi-VN" dirty="0"/>
              <a:t>, tránh JOIN quá phức tạp.</a:t>
            </a:r>
          </a:p>
          <a:p>
            <a:endParaRPr lang="en-US" b="1" dirty="0"/>
          </a:p>
          <a:p>
            <a:r>
              <a:rPr lang="vi-VN" b="1" dirty="0"/>
              <a:t>Bước 3: Chọn truy vấn con dễ thực hiện nhất (MRQ’)</a:t>
            </a:r>
          </a:p>
          <a:p>
            <a:r>
              <a:rPr lang="en-US" dirty="0"/>
              <a:t>=&gt; </a:t>
            </a:r>
            <a:r>
              <a:rPr lang="vi-VN" dirty="0"/>
              <a:t>Trong các truy vấn con qi, chọn truy vấn có </a:t>
            </a:r>
            <a:r>
              <a:rPr lang="vi-VN" b="1" dirty="0"/>
              <a:t>các phân mảnh nhỏ nhất</a:t>
            </a:r>
            <a:r>
              <a:rPr lang="vi-VN" dirty="0"/>
              <a:t> để xử lý trước.</a:t>
            </a:r>
          </a:p>
          <a:p>
            <a:r>
              <a:rPr lang="vi-VN" dirty="0"/>
              <a:t>MRQ' = </a:t>
            </a:r>
            <a:r>
              <a:rPr lang="vi-VN" b="1" dirty="0"/>
              <a:t>Minimal-cost Multirelation Query</a:t>
            </a:r>
            <a:endParaRPr lang="vi-VN" dirty="0"/>
          </a:p>
          <a:p>
            <a:endParaRPr lang="en-US" b="1" dirty="0"/>
          </a:p>
          <a:p>
            <a:r>
              <a:rPr lang="vi-VN" b="1" dirty="0"/>
              <a:t>Bước 4: Tìm chiến lược thực thi tốt nhất cho MRQ'</a:t>
            </a:r>
          </a:p>
          <a:p>
            <a:r>
              <a:rPr lang="vi-VN" dirty="0"/>
              <a:t>Phải trả lời hai câu hỏi:</a:t>
            </a:r>
          </a:p>
          <a:p>
            <a:pPr>
              <a:buFont typeface="+mj-lt"/>
              <a:buNone/>
            </a:pPr>
            <a:r>
              <a:rPr lang="en-US" b="1" dirty="0"/>
              <a:t>a.</a:t>
            </a:r>
            <a:r>
              <a:rPr lang="vi-VN" b="1" dirty="0"/>
              <a:t>Xử lý ở đâu?</a:t>
            </a:r>
            <a:r>
              <a:rPr lang="vi-VN" dirty="0"/>
              <a:t> → Chọn </a:t>
            </a:r>
            <a:r>
              <a:rPr lang="vi-VN" b="1" dirty="0"/>
              <a:t>nút xử lý (processing site)</a:t>
            </a:r>
            <a:r>
              <a:rPr lang="vi-VN" dirty="0"/>
              <a:t> tối ưu nhất.</a:t>
            </a:r>
          </a:p>
          <a:p>
            <a:pPr>
              <a:buFont typeface="+mj-lt"/>
              <a:buNone/>
            </a:pPr>
            <a:r>
              <a:rPr lang="en-US" b="1" dirty="0"/>
              <a:t>b.</a:t>
            </a:r>
            <a:r>
              <a:rPr lang="vi-VN" b="1" dirty="0"/>
              <a:t>Dữ liệu nào cần chuyển?</a:t>
            </a:r>
            <a:r>
              <a:rPr lang="vi-VN" dirty="0"/>
              <a:t> → Chuyển </a:t>
            </a:r>
            <a:r>
              <a:rPr lang="vi-VN" b="1" dirty="0"/>
              <a:t>phân mảnh cần thiết</a:t>
            </a:r>
            <a:r>
              <a:rPr lang="vi-VN" dirty="0"/>
              <a:t> đến vị trí xử lý.</a:t>
            </a:r>
          </a:p>
          <a:p>
            <a:r>
              <a:rPr lang="vi-VN" dirty="0"/>
              <a:t>Mục tiêu: </a:t>
            </a:r>
            <a:r>
              <a:rPr lang="vi-VN" b="1" dirty="0"/>
              <a:t>giảm truyền dữ liệu và tối ưu thời gian thực hiện.</a:t>
            </a:r>
            <a:endParaRPr lang="vi-VN" dirty="0"/>
          </a:p>
          <a:p>
            <a:endParaRPr lang="en-US" b="1" dirty="0"/>
          </a:p>
          <a:p>
            <a:r>
              <a:rPr lang="vi-VN" b="1" dirty="0"/>
              <a:t>Bước 5: Lặp lại bước 3 và 4</a:t>
            </a:r>
          </a:p>
          <a:p>
            <a:r>
              <a:rPr lang="en-US" dirty="0"/>
              <a:t>=&gt; </a:t>
            </a:r>
            <a:r>
              <a:rPr lang="vi-VN" dirty="0"/>
              <a:t>Sau khi xử lý xong MRQ', tiếp tục chọn truy vấn con tiếp theo để xử lý.</a:t>
            </a:r>
            <a:br>
              <a:rPr lang="vi-VN" dirty="0"/>
            </a:br>
            <a:r>
              <a:rPr lang="vi-VN" dirty="0"/>
              <a:t>Lặp lại quá trình cho đến khi hoàn tất toàn bộ truy vấn.</a:t>
            </a:r>
          </a:p>
          <a:p>
            <a:endParaRPr lang="en-US" b="1" dirty="0"/>
          </a:p>
          <a:p>
            <a:r>
              <a:rPr lang="vi-VN" b="1" dirty="0"/>
              <a:t>Ví dụ đơn giản hóa:</a:t>
            </a:r>
          </a:p>
          <a:p>
            <a:r>
              <a:rPr lang="vi-VN" dirty="0"/>
              <a:t>Giả sử bạn có truy vấn:</a:t>
            </a:r>
          </a:p>
          <a:p>
            <a:pPr rtl="0"/>
            <a:endParaRPr lang="en-US" dirty="0"/>
          </a:p>
          <a:p>
            <a:pPr rtl="0"/>
            <a:r>
              <a:rPr lang="vi-VN" b="1" dirty="0"/>
              <a:t>SELECT</a:t>
            </a:r>
            <a:r>
              <a:rPr lang="vi-VN" dirty="0"/>
              <a:t> * </a:t>
            </a:r>
            <a:r>
              <a:rPr lang="vi-VN" b="1" dirty="0"/>
              <a:t>FROM</a:t>
            </a:r>
            <a:r>
              <a:rPr lang="vi-VN" dirty="0"/>
              <a:t> EMP, DEPT, ASG </a:t>
            </a:r>
            <a:r>
              <a:rPr lang="vi-VN" b="1" dirty="0"/>
              <a:t>WHERE</a:t>
            </a:r>
            <a:r>
              <a:rPr lang="vi-VN" dirty="0"/>
              <a:t> EMP.eid = ASG.eid </a:t>
            </a:r>
            <a:r>
              <a:rPr lang="vi-VN" b="1" dirty="0"/>
              <a:t>AND</a:t>
            </a:r>
            <a:r>
              <a:rPr lang="vi-VN" dirty="0"/>
              <a:t> DEPT.did = ASG.did; </a:t>
            </a:r>
          </a:p>
          <a:p>
            <a:r>
              <a:rPr lang="vi-VN" dirty="0"/>
              <a:t>Các bước dynamic approach sẽ:</a:t>
            </a:r>
          </a:p>
          <a:p>
            <a:pPr>
              <a:buFont typeface="+mj-lt"/>
              <a:buAutoNum type="arabicPeriod"/>
            </a:pPr>
            <a:r>
              <a:rPr lang="vi-VN" dirty="0"/>
              <a:t>Thực hiện các SELECT, PROJECT trên từng bảng cục bộ (nếu có).</a:t>
            </a:r>
          </a:p>
          <a:p>
            <a:pPr>
              <a:buFont typeface="+mj-lt"/>
              <a:buAutoNum type="arabicPeriod"/>
            </a:pPr>
            <a:r>
              <a:rPr lang="vi-VN" dirty="0"/>
              <a:t>Phân rã JOIN thành:</a:t>
            </a:r>
          </a:p>
          <a:p>
            <a:pPr marL="742950" lvl="1" indent="-285750">
              <a:buFont typeface="+mj-lt"/>
              <a:buAutoNum type="arabicPeriod"/>
            </a:pPr>
            <a:r>
              <a:rPr lang="vi-VN" dirty="0"/>
              <a:t>q1: EMP ⋈ ASG</a:t>
            </a:r>
          </a:p>
          <a:p>
            <a:pPr marL="742950" lvl="1" indent="-285750">
              <a:buFont typeface="+mj-lt"/>
              <a:buAutoNum type="arabicPeriod"/>
            </a:pPr>
            <a:r>
              <a:rPr lang="vi-VN" dirty="0"/>
              <a:t>q2: DEPT ⋈ ASG</a:t>
            </a:r>
          </a:p>
          <a:p>
            <a:pPr>
              <a:buFont typeface="+mj-lt"/>
              <a:buAutoNum type="arabicPeriod"/>
            </a:pPr>
            <a:r>
              <a:rPr lang="vi-VN" dirty="0"/>
              <a:t>Chọn q1 nếu EMP và ASG có ít phân mảnh → xử lý trước.</a:t>
            </a:r>
          </a:p>
          <a:p>
            <a:pPr>
              <a:buFont typeface="+mj-lt"/>
              <a:buAutoNum type="arabicPeriod"/>
            </a:pPr>
            <a:r>
              <a:rPr lang="vi-VN" dirty="0"/>
              <a:t>Xác định: xử lý tại site nào? chuyển bảng nào? dùng semijoin?</a:t>
            </a:r>
          </a:p>
          <a:p>
            <a:pPr>
              <a:buFont typeface="+mj-lt"/>
              <a:buAutoNum type="arabicPeriod"/>
            </a:pPr>
            <a:r>
              <a:rPr lang="vi-VN" dirty="0"/>
              <a:t>Thực hiện xong q1 → xử lý q2 tương tự.</a:t>
            </a:r>
          </a:p>
          <a:p>
            <a:endParaRPr lang="en-US" b="1" dirty="0"/>
          </a:p>
          <a:p>
            <a:r>
              <a:rPr lang="vi-VN" b="1" dirty="0"/>
              <a:t>Tóm tắt nhanh:</a:t>
            </a:r>
          </a:p>
          <a:p>
            <a:r>
              <a:rPr lang="vi-VN" dirty="0"/>
              <a:t>Bước</a:t>
            </a:r>
            <a:r>
              <a:rPr lang="en-US" dirty="0"/>
              <a:t>	</a:t>
            </a:r>
            <a:r>
              <a:rPr lang="vi-VN" dirty="0"/>
              <a:t>Mục tiêu</a:t>
            </a:r>
            <a:endParaRPr lang="en-US" dirty="0"/>
          </a:p>
          <a:p>
            <a:pPr marL="228600" indent="-228600">
              <a:buAutoNum type="arabicPlain"/>
            </a:pPr>
            <a:r>
              <a:rPr lang="vi-VN" dirty="0"/>
              <a:t>Xử lý các truy vấn đơn giản trước</a:t>
            </a:r>
            <a:endParaRPr lang="en-US" dirty="0"/>
          </a:p>
          <a:p>
            <a:pPr marL="228600" indent="-228600">
              <a:buAutoNum type="arabicPlain"/>
            </a:pPr>
            <a:r>
              <a:rPr lang="vi-VN" dirty="0"/>
              <a:t>Chia nhỏ truy vấn đa quan hệ</a:t>
            </a:r>
            <a:endParaRPr lang="en-US" dirty="0"/>
          </a:p>
          <a:p>
            <a:pPr marL="228600" indent="-228600">
              <a:buAutoNum type="arabicPlain" startAt="3"/>
            </a:pPr>
            <a:r>
              <a:rPr lang="vi-VN" dirty="0"/>
              <a:t>Chọn phần dễ xử lý nhất</a:t>
            </a:r>
            <a:endParaRPr lang="en-US" dirty="0"/>
          </a:p>
          <a:p>
            <a:pPr marL="228600" indent="-228600">
              <a:buAutoNum type="arabicPlain" startAt="3"/>
            </a:pPr>
            <a:r>
              <a:rPr lang="vi-VN" dirty="0"/>
              <a:t>Quyết định nơi xử lý và dữ liệu cần chuyển5Lặp lại đến khi hoàn tất</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56</a:t>
            </a:fld>
            <a:endParaRPr lang="en-US"/>
          </a:p>
        </p:txBody>
      </p:sp>
    </p:spTree>
    <p:extLst>
      <p:ext uri="{BB962C8B-B14F-4D97-AF65-F5344CB8AC3E}">
        <p14:creationId xmlns:p14="http://schemas.microsoft.com/office/powerpoint/2010/main" val="38084143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a:r>
              <a:rPr lang="vi-VN" b="1" i="0" dirty="0">
                <a:solidFill>
                  <a:srgbClr val="404040"/>
                </a:solidFill>
                <a:effectLst/>
                <a:latin typeface="DeepSeek-CJK-patch"/>
              </a:rPr>
              <a:t>"Static Approach" (Phương Pháp Tĩnh)</a:t>
            </a:r>
          </a:p>
          <a:p>
            <a:pPr algn="l"/>
            <a:r>
              <a:rPr lang="vi-VN" b="1" i="0" dirty="0">
                <a:solidFill>
                  <a:srgbClr val="404040"/>
                </a:solidFill>
                <a:effectLst/>
                <a:latin typeface="DeepSeek-CJK-patch"/>
              </a:rPr>
              <a:t>1. Tổng quan về Phương Pháp Tĩnh</a:t>
            </a:r>
          </a:p>
          <a:p>
            <a:pPr algn="l"/>
            <a:r>
              <a:rPr lang="vi-VN" b="0" i="0" dirty="0">
                <a:solidFill>
                  <a:srgbClr val="404040"/>
                </a:solidFill>
                <a:effectLst/>
                <a:latin typeface="DeepSeek-CJK-patch"/>
              </a:rPr>
              <a:t>Phương pháp tĩnh là cách tiếp cận truyền thống trong tối ưu hóa truy vấn phân tán, tập trung vào việc đánh giá toàn diện các phương án thực thi trước khi chọn ra kế hoạch tối ưu.</a:t>
            </a:r>
          </a:p>
          <a:p>
            <a:pPr algn="l"/>
            <a:r>
              <a:rPr lang="vi-VN" b="1" i="0" dirty="0">
                <a:solidFill>
                  <a:srgbClr val="404040"/>
                </a:solidFill>
                <a:effectLst/>
                <a:latin typeface="DeepSeek-CJK-patch"/>
              </a:rPr>
              <a:t>2. Các đặc điểm chính</a:t>
            </a:r>
          </a:p>
          <a:p>
            <a:pPr algn="l"/>
            <a:r>
              <a:rPr lang="vi-VN" b="1" i="0" dirty="0">
                <a:solidFill>
                  <a:srgbClr val="404040"/>
                </a:solidFill>
                <a:effectLst/>
                <a:latin typeface="DeepSeek-CJK-patch"/>
              </a:rPr>
              <a:t>a. Hàm chi phí toàn diện</a:t>
            </a:r>
          </a:p>
          <a:p>
            <a:pPr algn="l"/>
            <a:r>
              <a:rPr lang="vi-VN" b="0" i="0" dirty="0">
                <a:solidFill>
                  <a:srgbClr val="404040"/>
                </a:solidFill>
                <a:effectLst/>
                <a:latin typeface="DeepSeek-CJK-patch"/>
              </a:rPr>
              <a:t>Hàm chi phí trong phương pháp tĩnh bao gồm:</a:t>
            </a:r>
          </a:p>
          <a:p>
            <a:pPr algn="l">
              <a:buFont typeface="Arial" panose="020B0604020202020204" pitchFamily="34" charset="0"/>
              <a:buChar char="•"/>
            </a:pPr>
            <a:r>
              <a:rPr lang="vi-VN" b="1" i="0" dirty="0">
                <a:solidFill>
                  <a:srgbClr val="404040"/>
                </a:solidFill>
                <a:effectLst/>
                <a:latin typeface="DeepSeek-CJK-patch"/>
              </a:rPr>
              <a:t>Chi phí xử lý cục bộ</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Thời gian CPU</a:t>
            </a:r>
          </a:p>
          <a:p>
            <a:pPr marL="742950" lvl="1" indent="-285750" algn="l">
              <a:buFont typeface="Arial" panose="020B0604020202020204" pitchFamily="34" charset="0"/>
              <a:buChar char="•"/>
            </a:pPr>
            <a:r>
              <a:rPr lang="vi-VN" b="0" i="0" dirty="0">
                <a:solidFill>
                  <a:srgbClr val="404040"/>
                </a:solidFill>
                <a:effectLst/>
                <a:latin typeface="DeepSeek-CJK-patch"/>
              </a:rPr>
              <a:t>Thao tác I/O</a:t>
            </a:r>
          </a:p>
          <a:p>
            <a:pPr marL="742950" lvl="1" indent="-285750" algn="l">
              <a:buFont typeface="Arial" panose="020B0604020202020204" pitchFamily="34" charset="0"/>
              <a:buChar char="•"/>
            </a:pPr>
            <a:r>
              <a:rPr lang="vi-VN" b="0" i="0" dirty="0">
                <a:solidFill>
                  <a:srgbClr val="404040"/>
                </a:solidFill>
                <a:effectLst/>
                <a:latin typeface="DeepSeek-CJK-patch"/>
              </a:rPr>
              <a:t>Xử lý bộ nhớ</a:t>
            </a:r>
          </a:p>
          <a:p>
            <a:pPr algn="l">
              <a:buFont typeface="Arial" panose="020B0604020202020204" pitchFamily="34" charset="0"/>
              <a:buChar char="•"/>
            </a:pPr>
            <a:r>
              <a:rPr lang="vi-VN" b="1" i="0" dirty="0">
                <a:solidFill>
                  <a:srgbClr val="404040"/>
                </a:solidFill>
                <a:effectLst/>
                <a:latin typeface="DeepSeek-CJK-patch"/>
              </a:rPr>
              <a:t>Chi phí truyền dữ liệu</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Kích thước dữ liệu truyền</a:t>
            </a:r>
          </a:p>
          <a:p>
            <a:pPr marL="742950" lvl="1" indent="-285750" algn="l">
              <a:buFont typeface="Arial" panose="020B0604020202020204" pitchFamily="34" charset="0"/>
              <a:buChar char="•"/>
            </a:pPr>
            <a:r>
              <a:rPr lang="vi-VN" b="0" i="0" dirty="0">
                <a:solidFill>
                  <a:srgbClr val="404040"/>
                </a:solidFill>
                <a:effectLst/>
                <a:latin typeface="DeepSeek-CJK-patch"/>
              </a:rPr>
              <a:t>Độ trễ mạng</a:t>
            </a:r>
          </a:p>
          <a:p>
            <a:pPr marL="742950" lvl="1" indent="-285750" algn="l">
              <a:buFont typeface="Arial" panose="020B0604020202020204" pitchFamily="34" charset="0"/>
              <a:buChar char="•"/>
            </a:pPr>
            <a:r>
              <a:rPr lang="vi-VN" b="0" i="0" dirty="0">
                <a:solidFill>
                  <a:srgbClr val="404040"/>
                </a:solidFill>
                <a:effectLst/>
                <a:latin typeface="DeepSeek-CJK-patch"/>
              </a:rPr>
              <a:t>Băng thông giữa các site</a:t>
            </a:r>
          </a:p>
          <a:p>
            <a:pPr algn="l"/>
            <a:r>
              <a:rPr lang="vi-VN" b="1" i="0" dirty="0">
                <a:solidFill>
                  <a:srgbClr val="404040"/>
                </a:solidFill>
                <a:effectLst/>
                <a:latin typeface="DeepSeek-CJK-patch"/>
              </a:rPr>
              <a:t>b. Tập trung vào phép kết nối (join)</a:t>
            </a:r>
          </a:p>
          <a:p>
            <a:pPr algn="l">
              <a:buFont typeface="Arial" panose="020B0604020202020204" pitchFamily="34" charset="0"/>
              <a:buChar char="•"/>
            </a:pPr>
            <a:r>
              <a:rPr lang="vi-VN" b="0" i="0" dirty="0">
                <a:solidFill>
                  <a:srgbClr val="404040"/>
                </a:solidFill>
                <a:effectLst/>
                <a:latin typeface="DeepSeek-CJK-patch"/>
              </a:rPr>
              <a:t>Phương pháp chủ yếu xem xét các phép join vì:</a:t>
            </a:r>
          </a:p>
          <a:p>
            <a:pPr marL="742950" lvl="1" indent="-285750" algn="l">
              <a:buFont typeface="Arial" panose="020B0604020202020204" pitchFamily="34" charset="0"/>
              <a:buChar char="•"/>
            </a:pPr>
            <a:r>
              <a:rPr lang="vi-VN" b="0" i="0" dirty="0">
                <a:solidFill>
                  <a:srgbClr val="404040"/>
                </a:solidFill>
                <a:effectLst/>
                <a:latin typeface="DeepSeek-CJK-patch"/>
              </a:rPr>
              <a:t>Là thao tác tốn kém nhất trong truy vấn phân tán</a:t>
            </a:r>
          </a:p>
          <a:p>
            <a:pPr marL="742950" lvl="1" indent="-285750" algn="l">
              <a:buFont typeface="Arial" panose="020B0604020202020204" pitchFamily="34" charset="0"/>
              <a:buChar char="•"/>
            </a:pPr>
            <a:r>
              <a:rPr lang="vi-VN" b="0" i="0" dirty="0">
                <a:solidFill>
                  <a:srgbClr val="404040"/>
                </a:solidFill>
                <a:effectLst/>
                <a:latin typeface="DeepSeek-CJK-patch"/>
              </a:rPr>
              <a:t>Ảnh hưởng lớn đến hiệu năng tổng thể</a:t>
            </a:r>
          </a:p>
          <a:p>
            <a:pPr marL="742950" lvl="1" indent="-285750" algn="l">
              <a:buFont typeface="Arial" panose="020B0604020202020204" pitchFamily="34" charset="0"/>
              <a:buChar char="•"/>
            </a:pPr>
            <a:r>
              <a:rPr lang="vi-VN" b="0" i="0" dirty="0">
                <a:solidFill>
                  <a:srgbClr val="404040"/>
                </a:solidFill>
                <a:effectLst/>
                <a:latin typeface="DeepSeek-CJK-patch"/>
              </a:rPr>
              <a:t>Tạo ra nhiều dữ liệu trung gian cần truyền qua mạng</a:t>
            </a:r>
          </a:p>
          <a:p>
            <a:pPr algn="l"/>
            <a:r>
              <a:rPr lang="vi-VN" b="1" i="0" dirty="0">
                <a:solidFill>
                  <a:srgbClr val="404040"/>
                </a:solidFill>
                <a:effectLst/>
                <a:latin typeface="DeepSeek-CJK-patch"/>
              </a:rPr>
              <a:t>c. Tìm kiếm "vét cạn" (Exhaustive search)</a:t>
            </a:r>
          </a:p>
          <a:p>
            <a:pPr algn="l">
              <a:buFont typeface="Arial" panose="020B0604020202020204" pitchFamily="34" charset="0"/>
              <a:buChar char="•"/>
            </a:pPr>
            <a:r>
              <a:rPr lang="vi-VN" b="0" i="0" dirty="0">
                <a:solidFill>
                  <a:srgbClr val="404040"/>
                </a:solidFill>
                <a:effectLst/>
                <a:latin typeface="DeepSeek-CJK-patch"/>
              </a:rPr>
              <a:t>Đặc điểm:</a:t>
            </a:r>
          </a:p>
          <a:p>
            <a:pPr marL="742950" lvl="1" indent="-285750" algn="l">
              <a:buFont typeface="Arial" panose="020B0604020202020204" pitchFamily="34" charset="0"/>
              <a:buChar char="•"/>
            </a:pPr>
            <a:r>
              <a:rPr lang="vi-VN" b="0" i="0" dirty="0">
                <a:solidFill>
                  <a:srgbClr val="404040"/>
                </a:solidFill>
                <a:effectLst/>
                <a:latin typeface="DeepSeek-CJK-patch"/>
              </a:rPr>
              <a:t>Xem xét tất cả các phương án thực thi khả thi</a:t>
            </a:r>
          </a:p>
          <a:p>
            <a:pPr marL="742950" lvl="1" indent="-285750" algn="l">
              <a:buFont typeface="Arial" panose="020B0604020202020204" pitchFamily="34" charset="0"/>
              <a:buChar char="•"/>
            </a:pPr>
            <a:r>
              <a:rPr lang="vi-VN" b="0" i="0" dirty="0">
                <a:solidFill>
                  <a:srgbClr val="404040"/>
                </a:solidFill>
                <a:effectLst/>
                <a:latin typeface="DeepSeek-CJK-patch"/>
              </a:rPr>
              <a:t>Đánh giá chi phí của từng phương án</a:t>
            </a:r>
          </a:p>
          <a:p>
            <a:pPr marL="742950" lvl="1" indent="-285750" algn="l">
              <a:buFont typeface="Arial" panose="020B0604020202020204" pitchFamily="34" charset="0"/>
              <a:buChar char="•"/>
            </a:pPr>
            <a:r>
              <a:rPr lang="vi-VN" b="0" i="0" dirty="0">
                <a:solidFill>
                  <a:srgbClr val="404040"/>
                </a:solidFill>
                <a:effectLst/>
                <a:latin typeface="DeepSeek-CJK-patch"/>
              </a:rPr>
              <a:t>Chọn phương án có chi phí thấp nhất</a:t>
            </a:r>
          </a:p>
          <a:p>
            <a:pPr algn="l">
              <a:buFont typeface="Arial" panose="020B0604020202020204" pitchFamily="34" charset="0"/>
              <a:buChar char="•"/>
            </a:pPr>
            <a:r>
              <a:rPr lang="vi-VN" b="0" i="0" dirty="0">
                <a:solidFill>
                  <a:srgbClr val="404040"/>
                </a:solidFill>
                <a:effectLst/>
                <a:latin typeface="DeepSeek-CJK-patch"/>
              </a:rPr>
              <a:t>Ưu điểm:</a:t>
            </a:r>
          </a:p>
          <a:p>
            <a:pPr marL="742950" lvl="1" indent="-285750" algn="l">
              <a:buFont typeface="Arial" panose="020B0604020202020204" pitchFamily="34" charset="0"/>
              <a:buChar char="•"/>
            </a:pPr>
            <a:r>
              <a:rPr lang="vi-VN" b="0" i="0" dirty="0">
                <a:solidFill>
                  <a:srgbClr val="404040"/>
                </a:solidFill>
                <a:effectLst/>
                <a:latin typeface="DeepSeek-CJK-patch"/>
              </a:rPr>
              <a:t>Đảm bảo tìm được giải pháp tối ưu</a:t>
            </a:r>
          </a:p>
          <a:p>
            <a:pPr algn="l">
              <a:buFont typeface="Arial" panose="020B0604020202020204" pitchFamily="34" charset="0"/>
              <a:buChar char="•"/>
            </a:pPr>
            <a:r>
              <a:rPr lang="vi-VN" b="0" i="0" dirty="0">
                <a:solidFill>
                  <a:srgbClr val="404040"/>
                </a:solidFill>
                <a:effectLst/>
                <a:latin typeface="DeepSeek-CJK-patch"/>
              </a:rPr>
              <a:t>Nhược điểm:</a:t>
            </a:r>
          </a:p>
          <a:p>
            <a:pPr marL="742950" lvl="1" indent="-285750" algn="l">
              <a:buFont typeface="Arial" panose="020B0604020202020204" pitchFamily="34" charset="0"/>
              <a:buChar char="•"/>
            </a:pPr>
            <a:r>
              <a:rPr lang="vi-VN" b="0" i="0" dirty="0">
                <a:solidFill>
                  <a:srgbClr val="404040"/>
                </a:solidFill>
                <a:effectLst/>
                <a:latin typeface="DeepSeek-CJK-patch"/>
              </a:rPr>
              <a:t>Chi phí tính toán cao</a:t>
            </a:r>
          </a:p>
          <a:p>
            <a:pPr marL="742950" lvl="1" indent="-285750" algn="l">
              <a:buFont typeface="Arial" panose="020B0604020202020204" pitchFamily="34" charset="0"/>
              <a:buChar char="•"/>
            </a:pPr>
            <a:r>
              <a:rPr lang="vi-VN" b="0" i="0" dirty="0">
                <a:solidFill>
                  <a:srgbClr val="404040"/>
                </a:solidFill>
                <a:effectLst/>
                <a:latin typeface="DeepSeek-CJK-patch"/>
              </a:rPr>
              <a:t>Không khả thi với truy vấn phức tạp (&gt;10 quan hệ)</a:t>
            </a:r>
          </a:p>
          <a:p>
            <a:pPr algn="l"/>
            <a:r>
              <a:rPr lang="vi-VN" b="1" i="0" dirty="0">
                <a:solidFill>
                  <a:srgbClr val="404040"/>
                </a:solidFill>
                <a:effectLst/>
                <a:latin typeface="DeepSeek-CJK-patch"/>
              </a:rPr>
              <a:t>d. Giai đoạn biên dịch (Compilation)</a:t>
            </a:r>
          </a:p>
          <a:p>
            <a:pPr algn="l">
              <a:buFont typeface="Arial" panose="020B0604020202020204" pitchFamily="34" charset="0"/>
              <a:buChar char="•"/>
            </a:pPr>
            <a:r>
              <a:rPr lang="vi-VN" b="0" i="0" dirty="0">
                <a:solidFill>
                  <a:srgbClr val="404040"/>
                </a:solidFill>
                <a:effectLst/>
                <a:latin typeface="DeepSeek-CJK-patch"/>
              </a:rPr>
              <a:t>Quá trình tối ưu hóa diễn ra hoàn toàn trước khi thực thi</a:t>
            </a:r>
          </a:p>
          <a:p>
            <a:pPr algn="l">
              <a:buFont typeface="Arial" panose="020B0604020202020204" pitchFamily="34" charset="0"/>
              <a:buChar char="•"/>
            </a:pPr>
            <a:r>
              <a:rPr lang="vi-VN" b="0" i="0" dirty="0">
                <a:solidFill>
                  <a:srgbClr val="404040"/>
                </a:solidFill>
                <a:effectLst/>
                <a:latin typeface="DeepSeek-CJK-patch"/>
              </a:rPr>
              <a:t>Kết quả là một kế hoạch thực thi cố định</a:t>
            </a:r>
          </a:p>
          <a:p>
            <a:pPr algn="l">
              <a:buFont typeface="Arial" panose="020B0604020202020204" pitchFamily="34" charset="0"/>
              <a:buChar char="•"/>
            </a:pPr>
            <a:r>
              <a:rPr lang="vi-VN" b="0" i="0" dirty="0">
                <a:solidFill>
                  <a:srgbClr val="404040"/>
                </a:solidFill>
                <a:effectLst/>
                <a:latin typeface="DeepSeek-CJK-patch"/>
              </a:rPr>
              <a:t>Ưu điểm:</a:t>
            </a:r>
          </a:p>
          <a:p>
            <a:pPr marL="742950" lvl="1" indent="-285750" algn="l">
              <a:buFont typeface="Arial" panose="020B0604020202020204" pitchFamily="34" charset="0"/>
              <a:buChar char="•"/>
            </a:pPr>
            <a:r>
              <a:rPr lang="vi-VN" b="0" i="0" dirty="0">
                <a:solidFill>
                  <a:srgbClr val="404040"/>
                </a:solidFill>
                <a:effectLst/>
                <a:latin typeface="DeepSeek-CJK-patch"/>
              </a:rPr>
              <a:t>Tránh chi phí tối ưu hóa trong khi thực thi</a:t>
            </a:r>
          </a:p>
          <a:p>
            <a:pPr marL="742950" lvl="1" indent="-285750" algn="l">
              <a:buFont typeface="Arial" panose="020B0604020202020204" pitchFamily="34" charset="0"/>
              <a:buChar char="•"/>
            </a:pPr>
            <a:r>
              <a:rPr lang="vi-VN" b="0" i="0" dirty="0">
                <a:solidFill>
                  <a:srgbClr val="404040"/>
                </a:solidFill>
                <a:effectLst/>
                <a:latin typeface="DeepSeek-CJK-patch"/>
              </a:rPr>
              <a:t>Dễ dàng cache kế hoạch cho các truy vấn tương tự</a:t>
            </a:r>
          </a:p>
          <a:p>
            <a:pPr algn="l">
              <a:buFont typeface="Arial" panose="020B0604020202020204" pitchFamily="34" charset="0"/>
              <a:buChar char="•"/>
            </a:pPr>
            <a:r>
              <a:rPr lang="vi-VN" b="0" i="0" dirty="0">
                <a:solidFill>
                  <a:srgbClr val="404040"/>
                </a:solidFill>
                <a:effectLst/>
                <a:latin typeface="DeepSeek-CJK-patch"/>
              </a:rPr>
              <a:t>Nhược điểm:</a:t>
            </a:r>
          </a:p>
          <a:p>
            <a:pPr marL="742950" lvl="1" indent="-285750" algn="l">
              <a:buFont typeface="Arial" panose="020B0604020202020204" pitchFamily="34" charset="0"/>
              <a:buChar char="•"/>
            </a:pPr>
            <a:r>
              <a:rPr lang="vi-VN" b="0" i="0" dirty="0">
                <a:solidFill>
                  <a:srgbClr val="404040"/>
                </a:solidFill>
                <a:effectLst/>
                <a:latin typeface="DeepSeek-CJK-patch"/>
              </a:rPr>
              <a:t>Không thích ứng với thay đổi trạng thái hệ thống</a:t>
            </a:r>
          </a:p>
          <a:p>
            <a:pPr marL="742950" lvl="1" indent="-285750" algn="l">
              <a:buFont typeface="Arial" panose="020B0604020202020204" pitchFamily="34" charset="0"/>
              <a:buChar char="•"/>
            </a:pPr>
            <a:r>
              <a:rPr lang="vi-VN" b="0" i="0" dirty="0">
                <a:solidFill>
                  <a:srgbClr val="404040"/>
                </a:solidFill>
                <a:effectLst/>
                <a:latin typeface="DeepSeek-CJK-patch"/>
              </a:rPr>
              <a:t>Phụ thuộc vào thống kê dữ liệu tại thời điểm biên dịch</a:t>
            </a:r>
          </a:p>
          <a:p>
            <a:pPr algn="l"/>
            <a:r>
              <a:rPr lang="vi-VN" b="1" i="0" dirty="0">
                <a:solidFill>
                  <a:srgbClr val="404040"/>
                </a:solidFill>
                <a:effectLst/>
                <a:latin typeface="DeepSeek-CJK-patch"/>
              </a:rPr>
              <a:t>3. Ứng dụng thực tế</a:t>
            </a:r>
          </a:p>
          <a:p>
            <a:pPr algn="l">
              <a:buFont typeface="Arial" panose="020B0604020202020204" pitchFamily="34" charset="0"/>
              <a:buChar char="•"/>
            </a:pPr>
            <a:r>
              <a:rPr lang="vi-VN" b="0" i="0" dirty="0">
                <a:solidFill>
                  <a:srgbClr val="404040"/>
                </a:solidFill>
                <a:effectLst/>
                <a:latin typeface="DeepSeek-CJK-patch"/>
              </a:rPr>
              <a:t>Phù hợp với:</a:t>
            </a:r>
          </a:p>
          <a:p>
            <a:pPr marL="742950" lvl="1" indent="-285750" algn="l">
              <a:buFont typeface="Arial" panose="020B0604020202020204" pitchFamily="34" charset="0"/>
              <a:buChar char="•"/>
            </a:pPr>
            <a:r>
              <a:rPr lang="vi-VN" b="0" i="0" dirty="0">
                <a:solidFill>
                  <a:srgbClr val="404040"/>
                </a:solidFill>
                <a:effectLst/>
                <a:latin typeface="DeepSeek-CJK-patch"/>
              </a:rPr>
              <a:t>Môi trường ổn định, ít thay đổi</a:t>
            </a:r>
          </a:p>
          <a:p>
            <a:pPr marL="742950" lvl="1" indent="-285750" algn="l">
              <a:buFont typeface="Arial" panose="020B0604020202020204" pitchFamily="34" charset="0"/>
              <a:buChar char="•"/>
            </a:pPr>
            <a:r>
              <a:rPr lang="vi-VN" b="0" i="0" dirty="0">
                <a:solidFill>
                  <a:srgbClr val="404040"/>
                </a:solidFill>
                <a:effectLst/>
                <a:latin typeface="DeepSeek-CJK-patch"/>
              </a:rPr>
              <a:t>Truy vấn đơn giản hoặc trung bình</a:t>
            </a:r>
          </a:p>
          <a:p>
            <a:pPr marL="742950" lvl="1" indent="-285750" algn="l">
              <a:buFont typeface="Arial" panose="020B0604020202020204" pitchFamily="34" charset="0"/>
              <a:buChar char="•"/>
            </a:pPr>
            <a:r>
              <a:rPr lang="vi-VN" b="0" i="0" dirty="0">
                <a:solidFill>
                  <a:srgbClr val="404040"/>
                </a:solidFill>
                <a:effectLst/>
                <a:latin typeface="DeepSeek-CJK-patch"/>
              </a:rPr>
              <a:t>Hệ thống có đủ tài nguyên cho tối ưu hóa</a:t>
            </a:r>
          </a:p>
          <a:p>
            <a:pPr algn="l">
              <a:buFont typeface="Arial" panose="020B0604020202020204" pitchFamily="34" charset="0"/>
              <a:buChar char="•"/>
            </a:pPr>
            <a:r>
              <a:rPr lang="vi-VN" b="0" i="0" dirty="0">
                <a:solidFill>
                  <a:srgbClr val="404040"/>
                </a:solidFill>
                <a:effectLst/>
                <a:latin typeface="DeepSeek-CJK-patch"/>
              </a:rPr>
              <a:t>Thường được kết hợp với các phương pháp động để bù trừ nhược điểm</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57</a:t>
            </a:fld>
            <a:endParaRPr lang="en-US"/>
          </a:p>
        </p:txBody>
      </p:sp>
    </p:spTree>
    <p:extLst>
      <p:ext uri="{BB962C8B-B14F-4D97-AF65-F5344CB8AC3E}">
        <p14:creationId xmlns:p14="http://schemas.microsoft.com/office/powerpoint/2010/main" val="17851469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vi-VN" b="1" dirty="0">
                <a:solidFill>
                  <a:srgbClr val="404040"/>
                </a:solidFill>
                <a:effectLst/>
              </a:rPr>
              <a:t>"Static Approach – Performing Joins"</a:t>
            </a:r>
          </a:p>
          <a:p>
            <a:endParaRPr lang="en-US" b="1" dirty="0">
              <a:solidFill>
                <a:srgbClr val="404040"/>
              </a:solidFill>
              <a:effectLst/>
            </a:endParaRPr>
          </a:p>
          <a:p>
            <a:r>
              <a:rPr lang="vi-VN" b="1" dirty="0">
                <a:solidFill>
                  <a:srgbClr val="404040"/>
                </a:solidFill>
                <a:effectLst/>
              </a:rPr>
              <a:t>1. Tổng quan về Phương Pháp Tĩnh Thực Hiện Phép Kết Nối</a:t>
            </a:r>
          </a:p>
          <a:p>
            <a:r>
              <a:rPr lang="en-US" dirty="0">
                <a:solidFill>
                  <a:srgbClr val="404040"/>
                </a:solidFill>
                <a:effectLst/>
              </a:rPr>
              <a:t>T</a:t>
            </a:r>
            <a:r>
              <a:rPr lang="vi-VN" dirty="0">
                <a:solidFill>
                  <a:srgbClr val="404040"/>
                </a:solidFill>
                <a:effectLst/>
              </a:rPr>
              <a:t>rình bày hai chiến lược chính để thực hiện phép kết nối (join) trong môi trường phân tán theo cách tiếp cận tĩnh (static approach), nơi kế hoạch thực thi được xác định trước khi chạy truy vấn.</a:t>
            </a:r>
          </a:p>
          <a:p>
            <a:endParaRPr lang="en-US" b="0" dirty="0">
              <a:solidFill>
                <a:srgbClr val="404040"/>
              </a:solidFill>
              <a:effectLst/>
            </a:endParaRPr>
          </a:p>
          <a:p>
            <a:r>
              <a:rPr lang="vi-VN" b="1" dirty="0">
                <a:solidFill>
                  <a:srgbClr val="404040"/>
                </a:solidFill>
                <a:effectLst/>
              </a:rPr>
              <a:t>2. Hai Chiến Lược Chính</a:t>
            </a:r>
          </a:p>
          <a:p>
            <a:endParaRPr lang="en-US" b="1" dirty="0">
              <a:solidFill>
                <a:srgbClr val="404040"/>
              </a:solidFill>
              <a:effectLst/>
            </a:endParaRPr>
          </a:p>
          <a:p>
            <a:r>
              <a:rPr lang="vi-VN" b="1" dirty="0">
                <a:solidFill>
                  <a:srgbClr val="404040"/>
                </a:solidFill>
                <a:effectLst/>
              </a:rPr>
              <a:t>a. Ship Whole (Chuyển Toàn Bộ)</a:t>
            </a:r>
          </a:p>
          <a:p>
            <a:r>
              <a:rPr lang="vi-VN" b="1" dirty="0">
                <a:solidFill>
                  <a:srgbClr val="404040"/>
                </a:solidFill>
                <a:effectLst/>
              </a:rPr>
              <a:t>Đặc điểm:</a:t>
            </a:r>
            <a:endParaRPr lang="vi-VN" dirty="0">
              <a:solidFill>
                <a:srgbClr val="404040"/>
              </a:solidFill>
              <a:effectLst/>
            </a:endParaRPr>
          </a:p>
          <a:p>
            <a:pPr>
              <a:buFont typeface="Arial" panose="020B0604020202020204" pitchFamily="34" charset="0"/>
              <a:buChar char="•"/>
            </a:pPr>
            <a:r>
              <a:rPr lang="vi-VN" b="1" dirty="0">
                <a:solidFill>
                  <a:srgbClr val="404040"/>
                </a:solidFill>
                <a:effectLst/>
              </a:rPr>
              <a:t>Truyền toàn bộ quan hệ</a:t>
            </a:r>
            <a:r>
              <a:rPr lang="vi-VN" dirty="0">
                <a:solidFill>
                  <a:srgbClr val="404040"/>
                </a:solidFill>
                <a:effectLst/>
              </a:rPr>
              <a:t>: Chuyển một trong hai quan hệ tham gia phép kết nối đến site chứa quan hệ kia</a:t>
            </a:r>
          </a:p>
          <a:p>
            <a:pPr>
              <a:buFont typeface="Arial" panose="020B0604020202020204" pitchFamily="34" charset="0"/>
              <a:buChar char="•"/>
            </a:pPr>
            <a:r>
              <a:rPr lang="vi-VN" b="1" dirty="0">
                <a:solidFill>
                  <a:srgbClr val="404040"/>
                </a:solidFill>
                <a:effectLst/>
              </a:rPr>
              <a:t>Lượng dữ liệu truyền lớn hơn</a:t>
            </a:r>
            <a:r>
              <a:rPr lang="vi-VN" dirty="0">
                <a:solidFill>
                  <a:srgbClr val="404040"/>
                </a:solidFill>
                <a:effectLst/>
              </a:rPr>
              <a:t>: Vì phải chuyển nguyên cả quan hệ</a:t>
            </a:r>
          </a:p>
          <a:p>
            <a:pPr>
              <a:buFont typeface="Arial" panose="020B0604020202020204" pitchFamily="34" charset="0"/>
              <a:buChar char="•"/>
            </a:pPr>
            <a:r>
              <a:rPr lang="vi-VN" b="1" dirty="0">
                <a:solidFill>
                  <a:srgbClr val="404040"/>
                </a:solidFill>
                <a:effectLst/>
              </a:rPr>
              <a:t>Số lượng thông điệp ít hơn</a:t>
            </a:r>
            <a:r>
              <a:rPr lang="vi-VN" dirty="0">
                <a:solidFill>
                  <a:srgbClr val="404040"/>
                </a:solidFill>
                <a:effectLst/>
              </a:rPr>
              <a:t>: Chỉ cần 1 lần truyền dữ liệu</a:t>
            </a:r>
          </a:p>
          <a:p>
            <a:r>
              <a:rPr lang="vi-VN" b="1" dirty="0">
                <a:solidFill>
                  <a:srgbClr val="404040"/>
                </a:solidFill>
                <a:effectLst/>
              </a:rPr>
              <a:t>Ưu điểm:</a:t>
            </a:r>
            <a:endParaRPr lang="vi-VN" dirty="0">
              <a:solidFill>
                <a:srgbClr val="404040"/>
              </a:solidFill>
              <a:effectLst/>
            </a:endParaRPr>
          </a:p>
          <a:p>
            <a:pPr>
              <a:buFont typeface="Arial" panose="020B0604020202020204" pitchFamily="34" charset="0"/>
              <a:buChar char="•"/>
            </a:pPr>
            <a:r>
              <a:rPr lang="vi-VN" dirty="0">
                <a:solidFill>
                  <a:srgbClr val="404040"/>
                </a:solidFill>
                <a:effectLst/>
              </a:rPr>
              <a:t>Hiệu quả khi:</a:t>
            </a:r>
          </a:p>
          <a:p>
            <a:pPr marL="742950" lvl="1" indent="-285750">
              <a:buFont typeface="Arial" panose="020B0604020202020204" pitchFamily="34" charset="0"/>
              <a:buChar char="•"/>
            </a:pPr>
            <a:r>
              <a:rPr lang="vi-VN" dirty="0">
                <a:solidFill>
                  <a:srgbClr val="404040"/>
                </a:solidFill>
                <a:effectLst/>
              </a:rPr>
              <a:t>Kích thước quan hệ nhỏ</a:t>
            </a:r>
          </a:p>
          <a:p>
            <a:pPr marL="742950" lvl="1" indent="-285750">
              <a:buFont typeface="Arial" panose="020B0604020202020204" pitchFamily="34" charset="0"/>
              <a:buChar char="•"/>
            </a:pPr>
            <a:r>
              <a:rPr lang="vi-VN" dirty="0">
                <a:solidFill>
                  <a:srgbClr val="404040"/>
                </a:solidFill>
                <a:effectLst/>
              </a:rPr>
              <a:t>Băng thông mạng cao</a:t>
            </a:r>
          </a:p>
          <a:p>
            <a:pPr marL="742950" lvl="1" indent="-285750">
              <a:buFont typeface="Arial" panose="020B0604020202020204" pitchFamily="34" charset="0"/>
              <a:buChar char="•"/>
            </a:pPr>
            <a:r>
              <a:rPr lang="vi-VN" dirty="0">
                <a:solidFill>
                  <a:srgbClr val="404040"/>
                </a:solidFill>
                <a:effectLst/>
              </a:rPr>
              <a:t>Độ trễ mạng đáng kể (vì giảm số lần giao tiếp)</a:t>
            </a:r>
          </a:p>
          <a:p>
            <a:r>
              <a:rPr lang="vi-VN" b="1" dirty="0">
                <a:solidFill>
                  <a:srgbClr val="404040"/>
                </a:solidFill>
                <a:effectLst/>
              </a:rPr>
              <a:t>Nhược điểm:</a:t>
            </a:r>
            <a:endParaRPr lang="vi-VN" dirty="0">
              <a:solidFill>
                <a:srgbClr val="404040"/>
              </a:solidFill>
              <a:effectLst/>
            </a:endParaRPr>
          </a:p>
          <a:p>
            <a:pPr>
              <a:buFont typeface="Arial" panose="020B0604020202020204" pitchFamily="34" charset="0"/>
              <a:buChar char="•"/>
            </a:pPr>
            <a:r>
              <a:rPr lang="vi-VN" dirty="0">
                <a:solidFill>
                  <a:srgbClr val="404040"/>
                </a:solidFill>
                <a:effectLst/>
              </a:rPr>
              <a:t>Tốn kém khi quan hệ lớn</a:t>
            </a:r>
          </a:p>
          <a:p>
            <a:pPr>
              <a:buFont typeface="Arial" panose="020B0604020202020204" pitchFamily="34" charset="0"/>
              <a:buChar char="•"/>
            </a:pPr>
            <a:r>
              <a:rPr lang="vi-VN" dirty="0">
                <a:solidFill>
                  <a:srgbClr val="404040"/>
                </a:solidFill>
                <a:effectLst/>
              </a:rPr>
              <a:t>Có thể truyền nhiều dữ liệu không cần thiết nếu độ chọn lọc (selectivity) thấp</a:t>
            </a:r>
          </a:p>
          <a:p>
            <a:endParaRPr lang="en-US" b="0" dirty="0">
              <a:solidFill>
                <a:srgbClr val="404040"/>
              </a:solidFill>
              <a:effectLst/>
            </a:endParaRPr>
          </a:p>
          <a:p>
            <a:r>
              <a:rPr lang="vi-VN" b="1" dirty="0">
                <a:solidFill>
                  <a:srgbClr val="404040"/>
                </a:solidFill>
                <a:effectLst/>
              </a:rPr>
              <a:t>b. Fetch As Needed (Truy Xuất Khi Cần)</a:t>
            </a:r>
          </a:p>
          <a:p>
            <a:r>
              <a:rPr lang="vi-VN" b="1" dirty="0">
                <a:solidFill>
                  <a:srgbClr val="404040"/>
                </a:solidFill>
                <a:effectLst/>
              </a:rPr>
              <a:t>Đặc điểm:</a:t>
            </a:r>
            <a:endParaRPr lang="vi-VN" dirty="0">
              <a:solidFill>
                <a:srgbClr val="404040"/>
              </a:solidFill>
              <a:effectLst/>
            </a:endParaRPr>
          </a:p>
          <a:p>
            <a:pPr>
              <a:buFont typeface="Arial" panose="020B0604020202020204" pitchFamily="34" charset="0"/>
              <a:buChar char="•"/>
            </a:pPr>
            <a:r>
              <a:rPr lang="vi-VN" b="1" dirty="0">
                <a:solidFill>
                  <a:srgbClr val="404040"/>
                </a:solidFill>
                <a:effectLst/>
              </a:rPr>
              <a:t>Số lượng thông điệp</a:t>
            </a:r>
            <a:r>
              <a:rPr lang="vi-VN" dirty="0">
                <a:solidFill>
                  <a:srgbClr val="404040"/>
                </a:solidFill>
                <a:effectLst/>
              </a:rPr>
              <a:t>: Tỉ lệ với lực lượng (cardinality) của quan hệ ngoại (thường là quan hệ bên trái trong phép kết nối)</a:t>
            </a:r>
          </a:p>
          <a:p>
            <a:pPr>
              <a:buFont typeface="Arial" panose="020B0604020202020204" pitchFamily="34" charset="0"/>
              <a:buChar char="•"/>
            </a:pPr>
            <a:r>
              <a:rPr lang="vi-VN" b="1" dirty="0">
                <a:solidFill>
                  <a:srgbClr val="404040"/>
                </a:solidFill>
                <a:effectLst/>
              </a:rPr>
              <a:t>Lượng dữ liệu mỗi lần truyền nhỏ</a:t>
            </a:r>
            <a:r>
              <a:rPr lang="vi-VN" dirty="0">
                <a:solidFill>
                  <a:srgbClr val="404040"/>
                </a:solidFill>
                <a:effectLst/>
              </a:rPr>
              <a:t>: Chỉ truyền những bộ dữ liệu cần thiết</a:t>
            </a:r>
          </a:p>
          <a:p>
            <a:pPr>
              <a:buFont typeface="Arial" panose="020B0604020202020204" pitchFamily="34" charset="0"/>
              <a:buChar char="•"/>
            </a:pPr>
            <a:r>
              <a:rPr lang="vi-VN" b="1" dirty="0">
                <a:solidFill>
                  <a:srgbClr val="404040"/>
                </a:solidFill>
                <a:effectLst/>
              </a:rPr>
              <a:t>Truy vấn con được sử dụng</a:t>
            </a:r>
            <a:r>
              <a:rPr lang="vi-VN" dirty="0">
                <a:solidFill>
                  <a:srgbClr val="404040"/>
                </a:solidFill>
                <a:effectLst/>
              </a:rPr>
              <a:t>: Gửi các giá trị join key để lấy về các bộ tương ứng</a:t>
            </a:r>
          </a:p>
          <a:p>
            <a:r>
              <a:rPr lang="vi-VN" b="1" dirty="0">
                <a:solidFill>
                  <a:srgbClr val="404040"/>
                </a:solidFill>
                <a:effectLst/>
              </a:rPr>
              <a:t>Ưu điểm:</a:t>
            </a:r>
            <a:endParaRPr lang="vi-VN" dirty="0">
              <a:solidFill>
                <a:srgbClr val="404040"/>
              </a:solidFill>
              <a:effectLst/>
            </a:endParaRPr>
          </a:p>
          <a:p>
            <a:pPr>
              <a:buFont typeface="Arial" panose="020B0604020202020204" pitchFamily="34" charset="0"/>
              <a:buChar char="•"/>
            </a:pPr>
            <a:r>
              <a:rPr lang="vi-VN" dirty="0">
                <a:solidFill>
                  <a:srgbClr val="404040"/>
                </a:solidFill>
                <a:effectLst/>
              </a:rPr>
              <a:t>Hiệu quả khi:</a:t>
            </a:r>
          </a:p>
          <a:p>
            <a:pPr marL="742950" lvl="1" indent="-285750">
              <a:buFont typeface="Arial" panose="020B0604020202020204" pitchFamily="34" charset="0"/>
              <a:buChar char="•"/>
            </a:pPr>
            <a:r>
              <a:rPr lang="vi-VN" dirty="0">
                <a:solidFill>
                  <a:srgbClr val="404040"/>
                </a:solidFill>
                <a:effectLst/>
              </a:rPr>
              <a:t>Quan hệ lớn</a:t>
            </a:r>
          </a:p>
          <a:p>
            <a:pPr marL="742950" lvl="1" indent="-285750">
              <a:buFont typeface="Arial" panose="020B0604020202020204" pitchFamily="34" charset="0"/>
              <a:buChar char="•"/>
            </a:pPr>
            <a:r>
              <a:rPr lang="vi-VN" dirty="0">
                <a:solidFill>
                  <a:srgbClr val="404040"/>
                </a:solidFill>
                <a:effectLst/>
              </a:rPr>
              <a:t>Độ chọn lọc tốt (chỉ một phần nhỏ dữ liệu thực sự tham gia kết nối)</a:t>
            </a:r>
          </a:p>
          <a:p>
            <a:pPr marL="742950" lvl="1" indent="-285750">
              <a:buFont typeface="Arial" panose="020B0604020202020204" pitchFamily="34" charset="0"/>
              <a:buChar char="•"/>
            </a:pPr>
            <a:r>
              <a:rPr lang="vi-VN" dirty="0">
                <a:solidFill>
                  <a:srgbClr val="404040"/>
                </a:solidFill>
                <a:effectLst/>
              </a:rPr>
              <a:t>Băng thông mạng hạn chế</a:t>
            </a:r>
          </a:p>
          <a:p>
            <a:r>
              <a:rPr lang="vi-VN" b="1" dirty="0">
                <a:solidFill>
                  <a:srgbClr val="404040"/>
                </a:solidFill>
                <a:effectLst/>
              </a:rPr>
              <a:t>Nhược điểm:</a:t>
            </a:r>
            <a:endParaRPr lang="vi-VN" dirty="0">
              <a:solidFill>
                <a:srgbClr val="404040"/>
              </a:solidFill>
              <a:effectLst/>
            </a:endParaRPr>
          </a:p>
          <a:p>
            <a:pPr>
              <a:buFont typeface="Arial" panose="020B0604020202020204" pitchFamily="34" charset="0"/>
              <a:buChar char="•"/>
            </a:pPr>
            <a:r>
              <a:rPr lang="vi-VN" dirty="0">
                <a:solidFill>
                  <a:srgbClr val="404040"/>
                </a:solidFill>
                <a:effectLst/>
              </a:rPr>
              <a:t>Số lượng thông điệp lớn (O(n) với n là số bộ dữ liệu)</a:t>
            </a:r>
          </a:p>
          <a:p>
            <a:pPr>
              <a:buFont typeface="Arial" panose="020B0604020202020204" pitchFamily="34" charset="0"/>
              <a:buChar char="•"/>
            </a:pPr>
            <a:r>
              <a:rPr lang="vi-VN" dirty="0">
                <a:solidFill>
                  <a:srgbClr val="404040"/>
                </a:solidFill>
                <a:effectLst/>
              </a:rPr>
              <a:t>Không hiệu quả nếu hầu hết các bộ dữ liệu đều tham gia kết nối</a:t>
            </a:r>
            <a:endParaRPr lang="en-US" dirty="0">
              <a:solidFill>
                <a:srgbClr val="404040"/>
              </a:solidFill>
              <a:effectLst/>
            </a:endParaRPr>
          </a:p>
          <a:p>
            <a:pPr>
              <a:buFont typeface="Arial" panose="020B0604020202020204" pitchFamily="34" charset="0"/>
              <a:buChar char="•"/>
            </a:pPr>
            <a:endParaRPr lang="vi-VN" dirty="0">
              <a:solidFill>
                <a:srgbClr val="404040"/>
              </a:solidFill>
              <a:effectLst/>
            </a:endParaRPr>
          </a:p>
          <a:p>
            <a:r>
              <a:rPr lang="vi-VN" b="1" dirty="0">
                <a:solidFill>
                  <a:srgbClr val="404040"/>
                </a:solidFill>
                <a:effectLst/>
              </a:rPr>
              <a:t>3. So Sánh và Lựa Chọn Chiến Lược</a:t>
            </a:r>
          </a:p>
          <a:p>
            <a:r>
              <a:rPr lang="vi-VN" dirty="0">
                <a:solidFill>
                  <a:srgbClr val="404040"/>
                </a:solidFill>
                <a:effectLst/>
              </a:rPr>
              <a:t>Tiêu Chí</a:t>
            </a:r>
            <a:r>
              <a:rPr lang="en-US" dirty="0">
                <a:solidFill>
                  <a:srgbClr val="404040"/>
                </a:solidFill>
                <a:effectLst/>
              </a:rPr>
              <a:t>		</a:t>
            </a:r>
            <a:r>
              <a:rPr lang="vi-VN" dirty="0">
                <a:solidFill>
                  <a:srgbClr val="404040"/>
                </a:solidFill>
                <a:effectLst/>
              </a:rPr>
              <a:t>Ship Whole</a:t>
            </a:r>
            <a:r>
              <a:rPr lang="en-US" dirty="0">
                <a:solidFill>
                  <a:srgbClr val="404040"/>
                </a:solidFill>
                <a:effectLst/>
              </a:rPr>
              <a:t>		</a:t>
            </a:r>
            <a:r>
              <a:rPr lang="vi-VN" dirty="0">
                <a:solidFill>
                  <a:srgbClr val="404040"/>
                </a:solidFill>
                <a:effectLst/>
              </a:rPr>
              <a:t>Fetch As Needed</a:t>
            </a:r>
            <a:endParaRPr lang="en-US" dirty="0">
              <a:solidFill>
                <a:srgbClr val="404040"/>
              </a:solidFill>
              <a:effectLst/>
            </a:endParaRPr>
          </a:p>
          <a:p>
            <a:r>
              <a:rPr lang="vi-VN" b="1" dirty="0">
                <a:solidFill>
                  <a:srgbClr val="404040"/>
                </a:solidFill>
                <a:effectLst/>
              </a:rPr>
              <a:t>Lượng dữ liệu</a:t>
            </a:r>
            <a:r>
              <a:rPr lang="en-US" b="1" dirty="0">
                <a:solidFill>
                  <a:srgbClr val="404040"/>
                </a:solidFill>
                <a:effectLst/>
              </a:rPr>
              <a:t>	</a:t>
            </a:r>
            <a:r>
              <a:rPr lang="vi-VN" dirty="0">
                <a:solidFill>
                  <a:srgbClr val="404040"/>
                </a:solidFill>
                <a:effectLst/>
              </a:rPr>
              <a:t>Lớn (toàn bộ quan hệ)</a:t>
            </a:r>
            <a:r>
              <a:rPr lang="en-US" dirty="0">
                <a:solidFill>
                  <a:srgbClr val="404040"/>
                </a:solidFill>
                <a:effectLst/>
              </a:rPr>
              <a:t>	</a:t>
            </a:r>
            <a:r>
              <a:rPr lang="vi-VN" dirty="0">
                <a:solidFill>
                  <a:srgbClr val="404040"/>
                </a:solidFill>
                <a:effectLst/>
              </a:rPr>
              <a:t>Nhỏ (chỉ dữ liệu cần thiết)</a:t>
            </a:r>
            <a:endParaRPr lang="en-US" dirty="0">
              <a:solidFill>
                <a:srgbClr val="404040"/>
              </a:solidFill>
              <a:effectLst/>
            </a:endParaRPr>
          </a:p>
          <a:p>
            <a:r>
              <a:rPr lang="vi-VN" b="1" dirty="0">
                <a:solidFill>
                  <a:srgbClr val="404040"/>
                </a:solidFill>
                <a:effectLst/>
              </a:rPr>
              <a:t>Số thông điệp</a:t>
            </a:r>
            <a:r>
              <a:rPr lang="en-US" b="1" dirty="0">
                <a:solidFill>
                  <a:srgbClr val="404040"/>
                </a:solidFill>
                <a:effectLst/>
              </a:rPr>
              <a:t>	</a:t>
            </a:r>
            <a:r>
              <a:rPr lang="vi-VN" dirty="0">
                <a:solidFill>
                  <a:srgbClr val="404040"/>
                </a:solidFill>
                <a:effectLst/>
              </a:rPr>
              <a:t>Ít (1 lần)</a:t>
            </a:r>
            <a:r>
              <a:rPr lang="en-US" dirty="0">
                <a:solidFill>
                  <a:srgbClr val="404040"/>
                </a:solidFill>
                <a:effectLst/>
              </a:rPr>
              <a:t>		</a:t>
            </a:r>
            <a:r>
              <a:rPr lang="vi-VN" dirty="0">
                <a:solidFill>
                  <a:srgbClr val="404040"/>
                </a:solidFill>
                <a:effectLst/>
              </a:rPr>
              <a:t>Nhiều (O(n))</a:t>
            </a:r>
            <a:endParaRPr lang="en-US" dirty="0">
              <a:solidFill>
                <a:srgbClr val="404040"/>
              </a:solidFill>
              <a:effectLst/>
            </a:endParaRPr>
          </a:p>
          <a:p>
            <a:r>
              <a:rPr lang="vi-VN" b="1" dirty="0">
                <a:solidFill>
                  <a:srgbClr val="404040"/>
                </a:solidFill>
                <a:effectLst/>
              </a:rPr>
              <a:t>Phù hợp khi</a:t>
            </a:r>
            <a:r>
              <a:rPr lang="en-US" b="1" dirty="0">
                <a:solidFill>
                  <a:srgbClr val="404040"/>
                </a:solidFill>
                <a:effectLst/>
              </a:rPr>
              <a:t>		</a:t>
            </a:r>
            <a:r>
              <a:rPr lang="vi-VN" dirty="0">
                <a:solidFill>
                  <a:srgbClr val="404040"/>
                </a:solidFill>
                <a:effectLst/>
              </a:rPr>
              <a:t>Quan hệ nhỏ</a:t>
            </a:r>
            <a:r>
              <a:rPr lang="en-US" dirty="0">
                <a:solidFill>
                  <a:srgbClr val="404040"/>
                </a:solidFill>
                <a:effectLst/>
              </a:rPr>
              <a:t>		</a:t>
            </a:r>
            <a:r>
              <a:rPr lang="vi-VN" dirty="0">
                <a:solidFill>
                  <a:srgbClr val="404040"/>
                </a:solidFill>
                <a:effectLst/>
              </a:rPr>
              <a:t>Quan hệ lớn + selectivity tốt</a:t>
            </a:r>
            <a:endParaRPr lang="en-US" dirty="0">
              <a:solidFill>
                <a:srgbClr val="404040"/>
              </a:solidFill>
              <a:effectLst/>
            </a:endParaRPr>
          </a:p>
          <a:p>
            <a:r>
              <a:rPr lang="vi-VN" b="1" dirty="0">
                <a:solidFill>
                  <a:srgbClr val="404040"/>
                </a:solidFill>
                <a:effectLst/>
              </a:rPr>
              <a:t>Chi phí mạng</a:t>
            </a:r>
            <a:r>
              <a:rPr lang="en-US" b="1" dirty="0">
                <a:solidFill>
                  <a:srgbClr val="404040"/>
                </a:solidFill>
                <a:effectLst/>
              </a:rPr>
              <a:t>		</a:t>
            </a:r>
            <a:r>
              <a:rPr lang="vi-VN" dirty="0">
                <a:solidFill>
                  <a:srgbClr val="404040"/>
                </a:solidFill>
                <a:effectLst/>
              </a:rPr>
              <a:t>Cao do truyền nhiều dữ liệu</a:t>
            </a:r>
            <a:r>
              <a:rPr lang="en-US" dirty="0">
                <a:solidFill>
                  <a:srgbClr val="404040"/>
                </a:solidFill>
                <a:effectLst/>
              </a:rPr>
              <a:t>	</a:t>
            </a:r>
            <a:r>
              <a:rPr lang="vi-VN" dirty="0">
                <a:solidFill>
                  <a:srgbClr val="404040"/>
                </a:solidFill>
                <a:effectLst/>
              </a:rPr>
              <a:t>Cao do nhiều lần giao tiếp</a:t>
            </a:r>
            <a:endParaRPr lang="en-US" dirty="0">
              <a:solidFill>
                <a:srgbClr val="404040"/>
              </a:solidFill>
              <a:effectLst/>
            </a:endParaRPr>
          </a:p>
          <a:p>
            <a:endParaRPr lang="en-US" b="0" dirty="0">
              <a:solidFill>
                <a:srgbClr val="404040"/>
              </a:solidFill>
              <a:effectLst/>
            </a:endParaRPr>
          </a:p>
          <a:p>
            <a:r>
              <a:rPr lang="vi-VN" b="1" dirty="0">
                <a:solidFill>
                  <a:srgbClr val="404040"/>
                </a:solidFill>
                <a:effectLst/>
              </a:rPr>
              <a:t>4. Ứng Dụng Thực Tế</a:t>
            </a:r>
          </a:p>
          <a:p>
            <a:pPr>
              <a:buFont typeface="Arial" panose="020B0604020202020204" pitchFamily="34" charset="0"/>
              <a:buChar char="•"/>
            </a:pPr>
            <a:r>
              <a:rPr lang="vi-VN" b="1" dirty="0">
                <a:solidFill>
                  <a:srgbClr val="404040"/>
                </a:solidFill>
                <a:effectLst/>
              </a:rPr>
              <a:t>Ship Whole</a:t>
            </a:r>
            <a:r>
              <a:rPr lang="vi-VN" dirty="0">
                <a:solidFill>
                  <a:srgbClr val="404040"/>
                </a:solidFill>
                <a:effectLst/>
              </a:rPr>
              <a:t> thường được dùng trong:</a:t>
            </a:r>
          </a:p>
          <a:p>
            <a:pPr marL="742950" lvl="1" indent="-285750">
              <a:buFont typeface="Arial" panose="020B0604020202020204" pitchFamily="34" charset="0"/>
              <a:buChar char="•"/>
            </a:pPr>
            <a:r>
              <a:rPr lang="vi-VN" dirty="0">
                <a:solidFill>
                  <a:srgbClr val="404040"/>
                </a:solidFill>
                <a:effectLst/>
              </a:rPr>
              <a:t>Môi trường LAN (băng thông cao, độ trễ thấp)</a:t>
            </a:r>
          </a:p>
          <a:p>
            <a:pPr marL="742950" lvl="1" indent="-285750">
              <a:buFont typeface="Arial" panose="020B0604020202020204" pitchFamily="34" charset="0"/>
              <a:buChar char="•"/>
            </a:pPr>
            <a:r>
              <a:rPr lang="vi-VN" dirty="0">
                <a:solidFill>
                  <a:srgbClr val="404040"/>
                </a:solidFill>
                <a:effectLst/>
              </a:rPr>
              <a:t>Khi cần đơn giản hóa quá trình thực thi</a:t>
            </a:r>
          </a:p>
          <a:p>
            <a:pPr marL="742950" lvl="1" indent="-285750">
              <a:buFont typeface="Arial" panose="020B0604020202020204" pitchFamily="34" charset="0"/>
              <a:buChar char="•"/>
            </a:pPr>
            <a:r>
              <a:rPr lang="vi-VN" dirty="0">
                <a:solidFill>
                  <a:srgbClr val="404040"/>
                </a:solidFill>
                <a:effectLst/>
              </a:rPr>
              <a:t>Với các quan hệ có kích thước nhỏ hơn 1MB</a:t>
            </a:r>
          </a:p>
          <a:p>
            <a:pPr>
              <a:buFont typeface="Arial" panose="020B0604020202020204" pitchFamily="34" charset="0"/>
              <a:buChar char="•"/>
            </a:pPr>
            <a:r>
              <a:rPr lang="vi-VN" b="1" dirty="0">
                <a:solidFill>
                  <a:srgbClr val="404040"/>
                </a:solidFill>
                <a:effectLst/>
              </a:rPr>
              <a:t>Fetch As Needed</a:t>
            </a:r>
            <a:r>
              <a:rPr lang="vi-VN" dirty="0">
                <a:solidFill>
                  <a:srgbClr val="404040"/>
                </a:solidFill>
                <a:effectLst/>
              </a:rPr>
              <a:t> phù hợp cho:</a:t>
            </a:r>
          </a:p>
          <a:p>
            <a:pPr marL="742950" lvl="1" indent="-285750">
              <a:buFont typeface="Arial" panose="020B0604020202020204" pitchFamily="34" charset="0"/>
              <a:buChar char="•"/>
            </a:pPr>
            <a:r>
              <a:rPr lang="vi-VN" dirty="0">
                <a:solidFill>
                  <a:srgbClr val="404040"/>
                </a:solidFill>
                <a:effectLst/>
              </a:rPr>
              <a:t>Môi trường WAN (băng thông thấp, độ trễ cao)</a:t>
            </a:r>
          </a:p>
          <a:p>
            <a:pPr marL="742950" lvl="1" indent="-285750">
              <a:buFont typeface="Arial" panose="020B0604020202020204" pitchFamily="34" charset="0"/>
              <a:buChar char="•"/>
            </a:pPr>
            <a:r>
              <a:rPr lang="vi-VN" dirty="0">
                <a:solidFill>
                  <a:srgbClr val="404040"/>
                </a:solidFill>
                <a:effectLst/>
              </a:rPr>
              <a:t>Khi độ chọn lọc của phép kết nối tốt (&lt;10%)</a:t>
            </a:r>
          </a:p>
          <a:p>
            <a:pPr marL="742950" lvl="1" indent="-285750">
              <a:buFont typeface="Arial" panose="020B0604020202020204" pitchFamily="34" charset="0"/>
              <a:buChar char="•"/>
            </a:pPr>
            <a:r>
              <a:rPr lang="vi-VN" dirty="0">
                <a:solidFill>
                  <a:srgbClr val="404040"/>
                </a:solidFill>
                <a:effectLst/>
              </a:rPr>
              <a:t>Với các quan hệ lớn mà chỉ một phần nhỏ tham gia kết nối</a:t>
            </a:r>
            <a:endParaRPr lang="en-US" dirty="0">
              <a:solidFill>
                <a:srgbClr val="404040"/>
              </a:solidFill>
              <a:effectLst/>
            </a:endParaRPr>
          </a:p>
          <a:p>
            <a:pPr marL="457200" lvl="1" indent="0">
              <a:buFont typeface="Arial" panose="020B0604020202020204" pitchFamily="34" charset="0"/>
              <a:buNone/>
            </a:pPr>
            <a:endParaRPr lang="vi-VN" dirty="0">
              <a:solidFill>
                <a:srgbClr val="404040"/>
              </a:solidFill>
              <a:effectLst/>
            </a:endParaRPr>
          </a:p>
          <a:p>
            <a:r>
              <a:rPr lang="en-US" dirty="0">
                <a:solidFill>
                  <a:srgbClr val="404040"/>
                </a:solidFill>
                <a:effectLst/>
              </a:rPr>
              <a:t>So </a:t>
            </a:r>
            <a:r>
              <a:rPr lang="en-US" dirty="0" err="1">
                <a:solidFill>
                  <a:srgbClr val="404040"/>
                </a:solidFill>
                <a:effectLst/>
              </a:rPr>
              <a:t>sánh</a:t>
            </a:r>
            <a:r>
              <a:rPr lang="en-US" dirty="0">
                <a:solidFill>
                  <a:srgbClr val="404040"/>
                </a:solidFill>
                <a:effectLst/>
              </a:rPr>
              <a:t> </a:t>
            </a:r>
            <a:r>
              <a:rPr lang="vi-VN" dirty="0">
                <a:solidFill>
                  <a:srgbClr val="404040"/>
                </a:solidFill>
                <a:effectLst/>
              </a:rPr>
              <a:t>này giúp hiểu rõ sự đánh đổi giữa hai chiến lược cơ bản khi thực hiện phép kết nối trong hệ thống phân tán, từ đó có thể lựa chọn phương án tối ưu tùy theo điều kiện cụ thể của hệ thống và đặc điểm của dữ liệu.</a:t>
            </a:r>
          </a:p>
          <a:p>
            <a:br>
              <a:rPr lang="vi-VN" dirty="0">
                <a:solidFill>
                  <a:srgbClr val="4D6BFE"/>
                </a:solidFill>
                <a:effectLst/>
              </a:rPr>
            </a:br>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58</a:t>
            </a:fld>
            <a:endParaRPr lang="en-US"/>
          </a:p>
        </p:txBody>
      </p:sp>
    </p:spTree>
    <p:extLst>
      <p:ext uri="{BB962C8B-B14F-4D97-AF65-F5344CB8AC3E}">
        <p14:creationId xmlns:p14="http://schemas.microsoft.com/office/powerpoint/2010/main" val="16790373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a:r>
              <a:rPr lang="vi-VN" b="1" i="0" dirty="0">
                <a:solidFill>
                  <a:srgbClr val="404040"/>
                </a:solidFill>
                <a:effectLst/>
                <a:latin typeface="DeepSeek-CJK-patch"/>
              </a:rPr>
              <a:t>Tổng quan về Phương pháp Tĩnh với Phân mảnh Dọc và Phép Kết nối</a:t>
            </a:r>
            <a:endParaRPr lang="en-US" b="1" i="0" dirty="0">
              <a:solidFill>
                <a:srgbClr val="404040"/>
              </a:solidFill>
              <a:effectLst/>
              <a:latin typeface="DeepSeek-CJK-patch"/>
            </a:endParaRPr>
          </a:p>
          <a:p>
            <a:pPr algn="l"/>
            <a:endParaRPr lang="vi-VN" b="1" i="0" dirty="0">
              <a:solidFill>
                <a:srgbClr val="404040"/>
              </a:solidFill>
              <a:effectLst/>
              <a:latin typeface="DeepSeek-CJK-patch"/>
            </a:endParaRPr>
          </a:p>
          <a:p>
            <a:pPr algn="l"/>
            <a:r>
              <a:rPr lang="en-US" b="0" i="0" dirty="0">
                <a:solidFill>
                  <a:srgbClr val="404040"/>
                </a:solidFill>
                <a:effectLst/>
                <a:latin typeface="DeepSeek-CJK-patch"/>
              </a:rPr>
              <a:t>T</a:t>
            </a:r>
            <a:r>
              <a:rPr lang="vi-VN" b="0" i="0" dirty="0">
                <a:solidFill>
                  <a:srgbClr val="404040"/>
                </a:solidFill>
                <a:effectLst/>
                <a:latin typeface="DeepSeek-CJK-patch"/>
              </a:rPr>
              <a:t>rình bày</a:t>
            </a:r>
            <a:r>
              <a:rPr lang="en-US" b="0" i="0" dirty="0">
                <a:solidFill>
                  <a:srgbClr val="404040"/>
                </a:solidFill>
                <a:effectLst/>
                <a:latin typeface="DeepSeek-CJK-patch"/>
              </a:rPr>
              <a:t> 4</a:t>
            </a:r>
            <a:r>
              <a:rPr lang="vi-VN" b="0" i="0" dirty="0">
                <a:solidFill>
                  <a:srgbClr val="404040"/>
                </a:solidFill>
                <a:effectLst/>
                <a:latin typeface="DeepSeek-CJK-patch"/>
              </a:rPr>
              <a:t> chiến lược tối ưu hóa phép kết nối (join) trong môi trường phân tán khi dữ liệu được phân mảnh dọc (vertical partitioning), sử dụng cách tiếp cận tĩnh (static approach) để xác định trước kế hoạch thực thi.</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Chiến lược Thực hiện Phép Kết nối</a:t>
            </a:r>
            <a:r>
              <a:rPr lang="en-US" b="1" i="0" dirty="0">
                <a:solidFill>
                  <a:srgbClr val="404040"/>
                </a:solidFill>
                <a:effectLst/>
                <a:latin typeface="DeepSeek-CJK-patch"/>
              </a:rPr>
              <a:t> (</a:t>
            </a:r>
            <a:r>
              <a:rPr lang="en-US" b="1" i="0" dirty="0" err="1">
                <a:solidFill>
                  <a:srgbClr val="404040"/>
                </a:solidFill>
                <a:effectLst/>
                <a:latin typeface="DeepSeek-CJK-patch"/>
              </a:rPr>
              <a:t>Phương</a:t>
            </a:r>
            <a:r>
              <a:rPr lang="en-US" b="1" i="0" dirty="0">
                <a:solidFill>
                  <a:srgbClr val="404040"/>
                </a:solidFill>
                <a:effectLst/>
                <a:latin typeface="DeepSeek-CJK-patch"/>
              </a:rPr>
              <a:t> </a:t>
            </a:r>
            <a:r>
              <a:rPr lang="en-US" b="1" i="0" dirty="0" err="1">
                <a:solidFill>
                  <a:srgbClr val="404040"/>
                </a:solidFill>
                <a:effectLst/>
                <a:latin typeface="DeepSeek-CJK-patch"/>
              </a:rPr>
              <a:t>án</a:t>
            </a:r>
            <a:r>
              <a:rPr lang="en-US" b="1" i="0" dirty="0">
                <a:solidFill>
                  <a:srgbClr val="404040"/>
                </a:solidFill>
                <a:effectLst/>
                <a:latin typeface="DeepSeek-CJK-patch"/>
              </a:rPr>
              <a:t> 1)</a:t>
            </a:r>
            <a:endParaRPr lang="vi-VN" b="1" i="0" dirty="0">
              <a:solidFill>
                <a:srgbClr val="404040"/>
              </a:solidFill>
              <a:effectLst/>
              <a:latin typeface="DeepSeek-CJK-patch"/>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Nguyên tắc chính</a:t>
            </a:r>
          </a:p>
          <a:p>
            <a:pPr algn="l">
              <a:buFont typeface="Arial" panose="020B0604020202020204" pitchFamily="34" charset="0"/>
              <a:buChar char="•"/>
            </a:pPr>
            <a:r>
              <a:rPr lang="vi-VN" b="1" i="0" dirty="0">
                <a:solidFill>
                  <a:srgbClr val="404040"/>
                </a:solidFill>
                <a:effectLst/>
                <a:latin typeface="DeepSeek-CJK-patch"/>
              </a:rPr>
              <a:t>Di chuyển các bộ dữ liệu từ quan hệ ngoài (outer relation)</a:t>
            </a:r>
            <a:r>
              <a:rPr lang="vi-VN" b="0" i="0" dirty="0">
                <a:solidFill>
                  <a:srgbClr val="404040"/>
                </a:solidFill>
                <a:effectLst/>
                <a:latin typeface="DeepSeek-CJK-patch"/>
              </a:rPr>
              <a:t> đến site chứa quan hệ trong (inner relation)</a:t>
            </a:r>
          </a:p>
          <a:p>
            <a:pPr algn="l">
              <a:buFont typeface="Arial" panose="020B0604020202020204" pitchFamily="34" charset="0"/>
              <a:buChar char="•"/>
            </a:pPr>
            <a:r>
              <a:rPr lang="vi-VN" b="0" i="0" dirty="0">
                <a:solidFill>
                  <a:srgbClr val="404040"/>
                </a:solidFill>
                <a:effectLst/>
                <a:latin typeface="DeepSeek-CJK-patch"/>
              </a:rPr>
              <a:t>Quá trình thực hiện qua 3 bước:</a:t>
            </a:r>
          </a:p>
          <a:p>
            <a:pPr marL="742950" lvl="1" indent="-285750" algn="l">
              <a:buFont typeface="Arial" panose="020B0604020202020204" pitchFamily="34" charset="0"/>
              <a:buChar char="•"/>
            </a:pPr>
            <a:r>
              <a:rPr lang="vi-VN" b="1" i="0" dirty="0">
                <a:solidFill>
                  <a:srgbClr val="404040"/>
                </a:solidFill>
                <a:effectLst/>
                <a:latin typeface="DeepSeek-CJK-patch"/>
              </a:rPr>
              <a:t>(a) Truy xuất các bộ dữ liệu từ quan hệ ngoài</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(b) Gửi chúng đến site chứa quan hệ trong</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(c) Thực hiện phép kết nối ngay khi dữ liệu đến</a:t>
            </a:r>
            <a:endParaRPr lang="vi-VN" b="0" i="0" dirty="0">
              <a:solidFill>
                <a:srgbClr val="404040"/>
              </a:solidFill>
              <a:effectLst/>
              <a:latin typeface="DeepSeek-CJK-patch"/>
            </a:endParaRP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Công thức tính Chi phí Tổng thể</a:t>
            </a:r>
          </a:p>
          <a:p>
            <a:pPr algn="l"/>
            <a:r>
              <a:rPr lang="vi-VN" b="0" i="0" dirty="0">
                <a:solidFill>
                  <a:srgbClr val="404040"/>
                </a:solidFill>
                <a:effectLst/>
                <a:latin typeface="DeepSeek-CJK-patch"/>
              </a:rPr>
              <a:t>Tổng chi phí được tính bằng:</a:t>
            </a:r>
          </a:p>
          <a:p>
            <a:pPr algn="l"/>
            <a:endParaRPr lang="vi-VN" b="0" i="0" dirty="0">
              <a:solidFill>
                <a:srgbClr val="FFFFFF"/>
              </a:solidFill>
              <a:effectLst/>
              <a:latin typeface="DeepSeek-CJK-patch"/>
            </a:endParaRPr>
          </a:p>
          <a:p>
            <a:pPr algn="l"/>
            <a:r>
              <a:rPr lang="vi-VN" b="0" i="0" dirty="0">
                <a:solidFill>
                  <a:srgbClr val="FFFFFF"/>
                </a:solidFill>
                <a:effectLst/>
                <a:latin typeface="DeepSeek-CJK-patch"/>
              </a:rPr>
              <a:t>Total Cost = cost(retrieving qualified outer tuples) + (số lượng bộ dữ liệu ngoài được lấy * cost(retrieving qualified inner tuples)) + (chi phí thông điệp * (số bộ dữ liệu ngoài * kích thước trung bình mỗi bộ)/kích thước thông điệp)</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Giải thích các Thành phần Chi phí</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Chi phí truy xuất các bộ dữ liệu ngoài đủ điều kiện</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Bao gồm chi phí I/O để đọc dữ liệu từ disk</a:t>
            </a:r>
            <a:endParaRPr lang="en-US"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Chi phí CPU để áp dụng các điều kiện lọc (nếu có)</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Chi phí truy xuất các bộ dữ liệu trong tương ứng</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Tính bằng số bộ dữ liệu ngoài nhân với chi phí truy xuất mỗi bộ trong</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Phụ thuộc vào cấu trúc index và phương pháp truy cập</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Chi phí truyền thông điệp</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Tính bằng tổng kích thước dữ liệu cần truyền chia cho kích thước mỗi thông điệp</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Nhân với chi phí truyền một thông điệp</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59</a:t>
            </a:fld>
            <a:endParaRPr lang="en-US"/>
          </a:p>
        </p:txBody>
      </p:sp>
    </p:spTree>
    <p:extLst>
      <p:ext uri="{BB962C8B-B14F-4D97-AF65-F5344CB8AC3E}">
        <p14:creationId xmlns:p14="http://schemas.microsoft.com/office/powerpoint/2010/main" val="215545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55000" lnSpcReduction="20000"/>
          </a:bodyPr>
          <a:lstStyle/>
          <a:p>
            <a:r>
              <a:rPr lang="vi-VN" b="1" dirty="0"/>
              <a:t>“Selecting Alternatives”</a:t>
            </a:r>
            <a:r>
              <a:rPr lang="en-US" b="1" dirty="0"/>
              <a:t>:</a:t>
            </a:r>
            <a:r>
              <a:rPr lang="vi-VN" dirty="0"/>
              <a:t> lựa chọn chiến lược thực hiện (execution strategy) cho một truy vấn SQL, nhằm mục tiêu tìm ra cách hiệu quả nhất để thực hiện truy vấn đó. </a:t>
            </a:r>
            <a:r>
              <a:rPr lang="en-US" dirty="0"/>
              <a:t> </a:t>
            </a:r>
            <a:r>
              <a:rPr lang="en-US" dirty="0" err="1"/>
              <a:t>Ví</a:t>
            </a:r>
            <a:r>
              <a:rPr lang="en-US" dirty="0"/>
              <a:t> </a:t>
            </a:r>
            <a:r>
              <a:rPr lang="en-US" dirty="0" err="1"/>
              <a:t>dụ</a:t>
            </a:r>
            <a:r>
              <a:rPr lang="vi-VN" dirty="0"/>
              <a:t>:</a:t>
            </a:r>
            <a:endParaRPr lang="en-US" dirty="0"/>
          </a:p>
          <a:p>
            <a:endParaRPr lang="vi-VN" dirty="0"/>
          </a:p>
          <a:p>
            <a:r>
              <a:rPr lang="vi-VN" b="1" dirty="0"/>
              <a:t>Truy vấn SQL gốc:</a:t>
            </a:r>
          </a:p>
          <a:p>
            <a:pPr rtl="0"/>
            <a:endParaRPr lang="en-US" dirty="0"/>
          </a:p>
          <a:p>
            <a:pPr rtl="0"/>
            <a:r>
              <a:rPr lang="vi-VN" b="1" dirty="0"/>
              <a:t>SELECT</a:t>
            </a:r>
            <a:r>
              <a:rPr lang="vi-VN" dirty="0"/>
              <a:t> ENAME</a:t>
            </a:r>
            <a:endParaRPr lang="en-US" dirty="0"/>
          </a:p>
          <a:p>
            <a:pPr rtl="0"/>
            <a:r>
              <a:rPr lang="vi-VN" b="1" dirty="0"/>
              <a:t>FROM</a:t>
            </a:r>
            <a:r>
              <a:rPr lang="vi-VN" dirty="0"/>
              <a:t> EMP </a:t>
            </a:r>
            <a:r>
              <a:rPr lang="vi-VN" b="1" dirty="0"/>
              <a:t>NATURAL JOIN </a:t>
            </a:r>
            <a:r>
              <a:rPr lang="vi-VN" dirty="0"/>
              <a:t>ASG </a:t>
            </a:r>
            <a:endParaRPr lang="en-US" dirty="0"/>
          </a:p>
          <a:p>
            <a:pPr rtl="0"/>
            <a:r>
              <a:rPr lang="vi-VN" b="1" dirty="0"/>
              <a:t>WHERE</a:t>
            </a:r>
            <a:r>
              <a:rPr lang="vi-VN" dirty="0"/>
              <a:t> RESP = "Manager" </a:t>
            </a:r>
          </a:p>
          <a:p>
            <a:r>
              <a:rPr lang="vi-VN" dirty="0"/>
              <a:t>Mục tiêu: Lấy tên nhân viên (ENAME) từ bảng nhân viên (</a:t>
            </a:r>
            <a:r>
              <a:rPr lang="vi-VN" b="1" dirty="0"/>
              <a:t>EMP</a:t>
            </a:r>
            <a:r>
              <a:rPr lang="vi-VN" dirty="0"/>
              <a:t>) và bảng phân công (</a:t>
            </a:r>
            <a:r>
              <a:rPr lang="vi-VN" b="1" dirty="0"/>
              <a:t>ASG</a:t>
            </a:r>
            <a:r>
              <a:rPr lang="vi-VN" dirty="0"/>
              <a:t>) với điều kiện họ có vai trò (</a:t>
            </a:r>
            <a:r>
              <a:rPr lang="vi-VN" b="1" dirty="0"/>
              <a:t>RESP</a:t>
            </a:r>
            <a:r>
              <a:rPr lang="vi-VN" dirty="0"/>
              <a:t>) là "Manager". Truy vấn này thực hiện </a:t>
            </a:r>
            <a:r>
              <a:rPr lang="vi-VN" b="1" dirty="0"/>
              <a:t>natural join</a:t>
            </a:r>
            <a:r>
              <a:rPr lang="vi-VN" dirty="0"/>
              <a:t> và lọc dữ liệu theo điều kiện.</a:t>
            </a:r>
          </a:p>
          <a:p>
            <a:endParaRPr lang="en-US" b="1" dirty="0"/>
          </a:p>
          <a:p>
            <a:r>
              <a:rPr lang="vi-VN" b="1" dirty="0"/>
              <a:t>Hai chiến lược thực hiện (Execution Strategies):</a:t>
            </a:r>
          </a:p>
          <a:p>
            <a:endParaRPr lang="en-US" b="1" dirty="0"/>
          </a:p>
          <a:p>
            <a:r>
              <a:rPr lang="en-US" b="1" dirty="0"/>
              <a:t>1.</a:t>
            </a:r>
            <a:r>
              <a:rPr lang="vi-VN" b="1" dirty="0"/>
              <a:t> Strategy 1:</a:t>
            </a:r>
          </a:p>
          <a:p>
            <a:pPr rtl="0"/>
            <a:r>
              <a:rPr lang="el-GR" dirty="0"/>
              <a:t>π</a:t>
            </a:r>
            <a:r>
              <a:rPr lang="vi-VN" dirty="0"/>
              <a:t>ENAME(</a:t>
            </a:r>
            <a:r>
              <a:rPr lang="el-GR" dirty="0"/>
              <a:t>σ</a:t>
            </a:r>
            <a:r>
              <a:rPr lang="vi-VN" dirty="0"/>
              <a:t>RESP = "Manager" ∧ EMP.ENO = ASG.ENO (EMP × ASG)) </a:t>
            </a:r>
          </a:p>
          <a:p>
            <a:r>
              <a:rPr lang="vi-VN" dirty="0"/>
              <a:t>Giải thích:</a:t>
            </a:r>
          </a:p>
          <a:p>
            <a:pPr>
              <a:buFont typeface="Arial" panose="020B0604020202020204" pitchFamily="34" charset="0"/>
              <a:buChar char="•"/>
            </a:pPr>
            <a:r>
              <a:rPr lang="vi-VN" dirty="0"/>
              <a:t>EMP × ASG: thực hiện </a:t>
            </a:r>
            <a:r>
              <a:rPr lang="vi-VN" b="1" dirty="0"/>
              <a:t>Cartesian product</a:t>
            </a:r>
            <a:r>
              <a:rPr lang="vi-VN" dirty="0"/>
              <a:t> (tích Descartes), nghĩa là kết hợp tất cả các dòng của EMP với tất cả dòng của ASG.</a:t>
            </a:r>
          </a:p>
          <a:p>
            <a:pPr>
              <a:buFont typeface="Arial" panose="020B0604020202020204" pitchFamily="34" charset="0"/>
              <a:buChar char="•"/>
            </a:pPr>
            <a:r>
              <a:rPr lang="el-GR" dirty="0"/>
              <a:t>σ</a:t>
            </a:r>
            <a:r>
              <a:rPr lang="vi-VN" dirty="0"/>
              <a:t>RESP = "Manager" ∧ EMP.ENO = ASG.ENO: lọc ra các dòng mà RESP = "Manager" và ENO khớp nhau (để mô phỏng natural join).</a:t>
            </a:r>
          </a:p>
          <a:p>
            <a:pPr>
              <a:buFont typeface="Arial" panose="020B0604020202020204" pitchFamily="34" charset="0"/>
              <a:buChar char="•"/>
            </a:pPr>
            <a:r>
              <a:rPr lang="el-GR" dirty="0"/>
              <a:t>π</a:t>
            </a:r>
            <a:r>
              <a:rPr lang="vi-VN" dirty="0"/>
              <a:t>ENAME: chọn ra cột ENAME từ kết quả.</a:t>
            </a:r>
          </a:p>
          <a:p>
            <a:r>
              <a:rPr lang="en-US" b="1" dirty="0"/>
              <a:t>- </a:t>
            </a:r>
            <a:r>
              <a:rPr lang="vi-VN" b="1" dirty="0"/>
              <a:t>Nhược điểm:</a:t>
            </a:r>
            <a:r>
              <a:rPr lang="vi-VN" dirty="0"/>
              <a:t> Cartesian product rất tốn tài nguyên, nhất là khi bảng có nhiều dòng — có thể tạo ra rất nhiều dòng trung gian không cần thiết.</a:t>
            </a:r>
          </a:p>
          <a:p>
            <a:endParaRPr lang="en-US" b="1" dirty="0"/>
          </a:p>
          <a:p>
            <a:r>
              <a:rPr lang="en-US" b="1" dirty="0"/>
              <a:t>2.</a:t>
            </a:r>
            <a:r>
              <a:rPr lang="vi-VN" b="1" dirty="0"/>
              <a:t> Strategy 2:</a:t>
            </a:r>
          </a:p>
          <a:p>
            <a:pPr rtl="0"/>
            <a:r>
              <a:rPr lang="el-GR" dirty="0"/>
              <a:t>π</a:t>
            </a:r>
            <a:r>
              <a:rPr lang="vi-VN" dirty="0"/>
              <a:t>ENAME(EMP ⋈ENO (</a:t>
            </a:r>
            <a:r>
              <a:rPr lang="el-GR" dirty="0"/>
              <a:t>σ</a:t>
            </a:r>
            <a:r>
              <a:rPr lang="vi-VN" dirty="0"/>
              <a:t>RESP = "Manager" (ASG))) </a:t>
            </a:r>
          </a:p>
          <a:p>
            <a:r>
              <a:rPr lang="vi-VN" dirty="0"/>
              <a:t>Giải thích:</a:t>
            </a:r>
          </a:p>
          <a:p>
            <a:pPr>
              <a:buFont typeface="Arial" panose="020B0604020202020204" pitchFamily="34" charset="0"/>
              <a:buChar char="•"/>
            </a:pPr>
            <a:r>
              <a:rPr lang="el-GR" dirty="0"/>
              <a:t>σ</a:t>
            </a:r>
            <a:r>
              <a:rPr lang="vi-VN" dirty="0"/>
              <a:t>RESP = "Manager" (ASG): lọc bảng ASG trước, chỉ lấy những dòng có RESP = "Manager".</a:t>
            </a:r>
          </a:p>
          <a:p>
            <a:pPr>
              <a:buFont typeface="Arial" panose="020B0604020202020204" pitchFamily="34" charset="0"/>
              <a:buChar char="•"/>
            </a:pPr>
            <a:r>
              <a:rPr lang="vi-VN" dirty="0"/>
              <a:t>EMP ⋈ENO ...: thực hiện </a:t>
            </a:r>
            <a:r>
              <a:rPr lang="vi-VN" b="1" dirty="0"/>
              <a:t>join</a:t>
            </a:r>
            <a:r>
              <a:rPr lang="vi-VN" dirty="0"/>
              <a:t> giữa EMP và phần lọc của ASG dựa trên cột ENO.</a:t>
            </a:r>
          </a:p>
          <a:p>
            <a:pPr>
              <a:buFont typeface="Arial" panose="020B0604020202020204" pitchFamily="34" charset="0"/>
              <a:buChar char="•"/>
            </a:pPr>
            <a:r>
              <a:rPr lang="el-GR" dirty="0"/>
              <a:t>π</a:t>
            </a:r>
            <a:r>
              <a:rPr lang="vi-VN" dirty="0"/>
              <a:t>ENAME: chọn cột ENAME từ kết quả.</a:t>
            </a:r>
          </a:p>
          <a:p>
            <a:r>
              <a:rPr lang="en-US" b="1" dirty="0"/>
              <a:t>- </a:t>
            </a:r>
            <a:r>
              <a:rPr lang="vi-VN" b="1" dirty="0"/>
              <a:t>Ưu điểm:</a:t>
            </a:r>
            <a:r>
              <a:rPr lang="vi-VN" dirty="0"/>
              <a:t> tránh được Cartesian product, thực hiện lọc sớm → ít dòng hơn khi join → </a:t>
            </a:r>
            <a:r>
              <a:rPr lang="vi-VN" b="1" dirty="0"/>
              <a:t>hiệu quả hơn</a:t>
            </a:r>
            <a:r>
              <a:rPr lang="vi-VN" dirty="0"/>
              <a:t>.</a:t>
            </a:r>
          </a:p>
          <a:p>
            <a:endParaRPr lang="en-US" b="1" dirty="0"/>
          </a:p>
          <a:p>
            <a:r>
              <a:rPr lang="en-US" b="1" dirty="0"/>
              <a:t>3. </a:t>
            </a:r>
            <a:r>
              <a:rPr lang="vi-VN" b="1" dirty="0"/>
              <a:t>Kết luận:</a:t>
            </a:r>
          </a:p>
          <a:p>
            <a:r>
              <a:rPr lang="vi-VN" b="1" dirty="0"/>
              <a:t>Strategy 2</a:t>
            </a:r>
            <a:r>
              <a:rPr lang="vi-VN" dirty="0"/>
              <a:t> tốt hơn trong hầu hết trường hợp vì:</a:t>
            </a:r>
          </a:p>
          <a:p>
            <a:pPr>
              <a:buFont typeface="Arial" panose="020B0604020202020204" pitchFamily="34" charset="0"/>
              <a:buChar char="•"/>
            </a:pPr>
            <a:r>
              <a:rPr lang="vi-VN" dirty="0"/>
              <a:t>Áp dụng </a:t>
            </a:r>
            <a:r>
              <a:rPr lang="vi-VN" b="1" dirty="0"/>
              <a:t>early filtering</a:t>
            </a:r>
            <a:r>
              <a:rPr lang="vi-VN" dirty="0"/>
              <a:t> (lọc sớm).</a:t>
            </a:r>
          </a:p>
          <a:p>
            <a:pPr>
              <a:buFont typeface="Arial" panose="020B0604020202020204" pitchFamily="34" charset="0"/>
              <a:buChar char="•"/>
            </a:pPr>
            <a:r>
              <a:rPr lang="vi-VN" dirty="0"/>
              <a:t>Tránh được </a:t>
            </a:r>
            <a:r>
              <a:rPr lang="vi-VN" b="1" dirty="0"/>
              <a:t>Cartesian product</a:t>
            </a:r>
            <a:r>
              <a:rPr lang="vi-VN" dirty="0"/>
              <a:t> vốn rất tốn tài nguyên.</a:t>
            </a:r>
          </a:p>
          <a:p>
            <a:pPr>
              <a:buFont typeface="Arial" panose="020B0604020202020204" pitchFamily="34" charset="0"/>
              <a:buChar char="•"/>
            </a:pPr>
            <a:r>
              <a:rPr lang="vi-VN" dirty="0"/>
              <a:t>Dẫn đến kế hoạch thực thi hiệu quả hơn (ít CPU/memory/disk I/O hơn).</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a:t>
            </a:fld>
            <a:endParaRPr lang="en-US"/>
          </a:p>
        </p:txBody>
      </p:sp>
    </p:spTree>
    <p:extLst>
      <p:ext uri="{BB962C8B-B14F-4D97-AF65-F5344CB8AC3E}">
        <p14:creationId xmlns:p14="http://schemas.microsoft.com/office/powerpoint/2010/main" val="15798027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a:r>
              <a:rPr lang="vi-VN" b="1" i="0" dirty="0">
                <a:solidFill>
                  <a:srgbClr val="404040"/>
                </a:solidFill>
                <a:effectLst/>
                <a:latin typeface="DeepSeek-CJK-patch"/>
              </a:rPr>
              <a:t>"Static Approach – Vertical Partitioning &amp; Joins (Phương án 2)"</a:t>
            </a:r>
          </a:p>
          <a:p>
            <a:pPr algn="l"/>
            <a:r>
              <a:rPr lang="vi-VN" b="1" i="0" dirty="0">
                <a:solidFill>
                  <a:srgbClr val="404040"/>
                </a:solidFill>
                <a:effectLst/>
                <a:latin typeface="DeepSeek-CJK-patch"/>
              </a:rPr>
              <a:t>1. Chiến lược Di chuyển Quan hệ Trong (Inner Relation)</a:t>
            </a:r>
          </a:p>
          <a:p>
            <a:pPr algn="l"/>
            <a:r>
              <a:rPr lang="vi-VN" b="1" i="0" dirty="0">
                <a:solidFill>
                  <a:srgbClr val="404040"/>
                </a:solidFill>
                <a:effectLst/>
                <a:latin typeface="DeepSeek-CJK-patch"/>
              </a:rPr>
              <a:t>Khác biệt chính so với phương án 1</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Thay vì di chuyển quan hệ ngoài (outer), phương án này di chuyển </a:t>
            </a:r>
            <a:r>
              <a:rPr lang="vi-VN" b="1" i="0" dirty="0">
                <a:solidFill>
                  <a:srgbClr val="404040"/>
                </a:solidFill>
                <a:effectLst/>
                <a:latin typeface="DeepSeek-CJK-patch"/>
              </a:rPr>
              <a:t>quan hệ trong (inner)</a:t>
            </a:r>
            <a:r>
              <a:rPr lang="vi-VN" b="0" i="0" dirty="0">
                <a:solidFill>
                  <a:srgbClr val="404040"/>
                </a:solidFill>
                <a:effectLst/>
                <a:latin typeface="DeepSeek-CJK-patch"/>
              </a:rPr>
              <a:t> đến site của quan hệ ngoài</a:t>
            </a:r>
          </a:p>
          <a:p>
            <a:pPr algn="l">
              <a:buFont typeface="Arial" panose="020B0604020202020204" pitchFamily="34" charset="0"/>
              <a:buChar char="•"/>
            </a:pPr>
            <a:r>
              <a:rPr lang="vi-VN" b="0" i="0" dirty="0">
                <a:solidFill>
                  <a:srgbClr val="404040"/>
                </a:solidFill>
                <a:effectLst/>
                <a:latin typeface="DeepSeek-CJK-patch"/>
              </a:rPr>
              <a:t>Đặc điểm quan trọng: </a:t>
            </a:r>
            <a:r>
              <a:rPr lang="vi-VN" b="1" i="0" dirty="0">
                <a:solidFill>
                  <a:srgbClr val="404040"/>
                </a:solidFill>
                <a:effectLst/>
                <a:latin typeface="DeepSeek-CJK-patch"/>
              </a:rPr>
              <a:t>Không thể xử lý phép kết nối ngay khi dữ liệu đến</a:t>
            </a:r>
            <a:r>
              <a:rPr lang="vi-VN" b="0" i="0" dirty="0">
                <a:solidFill>
                  <a:srgbClr val="404040"/>
                </a:solidFill>
                <a:effectLst/>
                <a:latin typeface="DeepSeek-CJK-patch"/>
              </a:rPr>
              <a:t> mà phải lưu trữ tạm toàn bộ quan hệ trong trước khi thực hiện join</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2. Thành phần Chi phí Chi tiết</a:t>
            </a:r>
          </a:p>
          <a:p>
            <a:pPr algn="l"/>
            <a:r>
              <a:rPr lang="vi-VN" b="0" i="0" dirty="0">
                <a:solidFill>
                  <a:srgbClr val="404040"/>
                </a:solidFill>
                <a:effectLst/>
                <a:latin typeface="DeepSeek-CJK-patch"/>
              </a:rPr>
              <a:t>Công thức tổng chi phí gồm 5 thành phần chính:</a:t>
            </a:r>
          </a:p>
          <a:p>
            <a:pPr marL="228600" indent="-228600" algn="l">
              <a:buFont typeface="+mj-lt"/>
              <a:buAutoNum type="alphaLcPeriod"/>
            </a:pPr>
            <a:r>
              <a:rPr lang="vi-VN" b="1" i="0" dirty="0">
                <a:solidFill>
                  <a:srgbClr val="404040"/>
                </a:solidFill>
                <a:effectLst/>
                <a:latin typeface="DeepSeek-CJK-patch"/>
              </a:rPr>
              <a:t>Chi phí truy xuất các bộ dữ liệu ngoài đủ điều kiện</a:t>
            </a:r>
            <a:r>
              <a:rPr lang="vi-VN" b="0" i="0" dirty="0">
                <a:solidFill>
                  <a:srgbClr val="404040"/>
                </a:solidFill>
                <a:effectLst/>
                <a:latin typeface="DeepSeek-CJK-patch"/>
              </a:rPr>
              <a:t>:</a:t>
            </a:r>
            <a:r>
              <a:rPr lang="en-US" b="0" i="0" dirty="0">
                <a:solidFill>
                  <a:srgbClr val="404040"/>
                </a:solidFill>
                <a:effectLst/>
                <a:latin typeface="DeepSeek-CJK-patch"/>
              </a:rPr>
              <a:t> </a:t>
            </a:r>
          </a:p>
          <a:p>
            <a:pPr marL="0" indent="0" algn="l">
              <a:buFont typeface="+mj-lt"/>
              <a:buNone/>
            </a:pPr>
            <a:r>
              <a:rPr lang="en-US" b="0" i="0" dirty="0">
                <a:solidFill>
                  <a:srgbClr val="404040"/>
                </a:solidFill>
                <a:effectLst/>
                <a:latin typeface="DeepSeek-CJK-patch"/>
              </a:rPr>
              <a:t>            - C</a:t>
            </a:r>
            <a:r>
              <a:rPr lang="vi-VN" b="0" i="0" dirty="0">
                <a:solidFill>
                  <a:srgbClr val="404040"/>
                </a:solidFill>
                <a:effectLst/>
                <a:latin typeface="DeepSeek-CJK-patch"/>
              </a:rPr>
              <a:t>hi phí đọc và lọc dữ liệu từ quan hệ outer tại site gốc</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Chi phí truy xuất các bộ dữ liệu trong tương ứng từ bộ nhớ tạm</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Tính bằng: Số bộ outer × Chi phí truy xuất mỗi bộ inner từ storage tạm</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Phản ánh chi phí tra cứu dữ liệu đã được chuyển đến</a:t>
            </a:r>
          </a:p>
          <a:p>
            <a:pPr algn="l">
              <a:buFont typeface="+mj-lt"/>
              <a:buNone/>
            </a:pPr>
            <a:r>
              <a:rPr lang="en-US" b="1" i="0" dirty="0">
                <a:solidFill>
                  <a:srgbClr val="404040"/>
                </a:solidFill>
                <a:effectLst/>
                <a:latin typeface="DeepSeek-CJK-patch"/>
              </a:rPr>
              <a:t>c. </a:t>
            </a:r>
            <a:r>
              <a:rPr lang="vi-VN" b="1" i="0" dirty="0">
                <a:solidFill>
                  <a:srgbClr val="404040"/>
                </a:solidFill>
                <a:effectLst/>
                <a:latin typeface="DeepSeek-CJK-patch"/>
              </a:rPr>
              <a:t>Chi phí truy xuất ban đầu các bộ dữ liệu trong đủ điều kiện</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Chi phí đọc và lọc dữ liệu từ quan hệ inner tại site gốc trước khi chuyển đi</a:t>
            </a:r>
          </a:p>
          <a:p>
            <a:pPr algn="l">
              <a:buFont typeface="+mj-lt"/>
              <a:buNone/>
            </a:pPr>
            <a:r>
              <a:rPr lang="en-US" b="1" i="0" dirty="0">
                <a:solidFill>
                  <a:srgbClr val="404040"/>
                </a:solidFill>
                <a:effectLst/>
                <a:latin typeface="DeepSeek-CJK-patch"/>
              </a:rPr>
              <a:t>d. </a:t>
            </a:r>
            <a:r>
              <a:rPr lang="vi-VN" b="1" i="0" dirty="0">
                <a:solidFill>
                  <a:srgbClr val="404040"/>
                </a:solidFill>
                <a:effectLst/>
                <a:latin typeface="DeepSeek-CJK-patch"/>
              </a:rPr>
              <a:t>Chi phí lưu trữ tạm toàn bộ quan hệ trong</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Bao gồm chi phí ghi toàn bộ dữ liệu inner đã lọc vào storage tạm tại site đích</a:t>
            </a:r>
          </a:p>
          <a:p>
            <a:pPr algn="l">
              <a:buFont typeface="+mj-lt"/>
              <a:buNone/>
            </a:pPr>
            <a:r>
              <a:rPr lang="en-US" b="1" i="0" dirty="0">
                <a:solidFill>
                  <a:srgbClr val="404040"/>
                </a:solidFill>
                <a:effectLst/>
                <a:latin typeface="DeepSeek-CJK-patch"/>
              </a:rPr>
              <a:t>e. </a:t>
            </a:r>
            <a:r>
              <a:rPr lang="vi-VN" b="1" i="0" dirty="0">
                <a:solidFill>
                  <a:srgbClr val="404040"/>
                </a:solidFill>
                <a:effectLst/>
                <a:latin typeface="DeepSeek-CJK-patch"/>
              </a:rPr>
              <a:t>Chi phí truyền thông điệp</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 (Số bộ inner × Kích thước trung bình mỗi bộ) / Kích thước thông điệp × Chi phí mỗi thông điệp</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Phản ánh chi phí vận chuyển toàn bộ quan hệ inner qua mạng</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So sánh với Phương án 1 (Di chuyển Outer)</a:t>
            </a:r>
          </a:p>
          <a:p>
            <a:pPr algn="l"/>
            <a:r>
              <a:rPr lang="vi-VN" b="1" i="0" dirty="0">
                <a:solidFill>
                  <a:srgbClr val="404040"/>
                </a:solidFill>
                <a:effectLst/>
                <a:latin typeface="DeepSeek-CJK-patch"/>
              </a:rPr>
              <a:t>Ưu điểm phương án 2</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Chỉ cần chuyển dữ liệu 1 lần duy nhất (cả inner)</a:t>
            </a:r>
          </a:p>
          <a:p>
            <a:pPr algn="l">
              <a:buFont typeface="Arial" panose="020B0604020202020204" pitchFamily="34" charset="0"/>
              <a:buChar char="•"/>
            </a:pPr>
            <a:r>
              <a:rPr lang="vi-VN" b="0" i="0" dirty="0">
                <a:solidFill>
                  <a:srgbClr val="404040"/>
                </a:solidFill>
                <a:effectLst/>
                <a:latin typeface="DeepSeek-CJK-patch"/>
              </a:rPr>
              <a:t>Hiệu quả khi:</a:t>
            </a:r>
          </a:p>
          <a:p>
            <a:pPr marL="742950" lvl="1" indent="-285750" algn="l">
              <a:buFont typeface="Arial" panose="020B0604020202020204" pitchFamily="34" charset="0"/>
              <a:buChar char="•"/>
            </a:pPr>
            <a:r>
              <a:rPr lang="vi-VN" b="0" i="0" dirty="0">
                <a:solidFill>
                  <a:srgbClr val="404040"/>
                </a:solidFill>
                <a:effectLst/>
                <a:latin typeface="DeepSeek-CJK-patch"/>
              </a:rPr>
              <a:t>Quan hệ inner nhỏ</a:t>
            </a:r>
          </a:p>
          <a:p>
            <a:pPr marL="742950" lvl="1" indent="-285750" algn="l">
              <a:buFont typeface="Arial" panose="020B0604020202020204" pitchFamily="34" charset="0"/>
              <a:buChar char="•"/>
            </a:pPr>
            <a:r>
              <a:rPr lang="vi-VN" b="0" i="0" dirty="0">
                <a:solidFill>
                  <a:srgbClr val="404040"/>
                </a:solidFill>
                <a:effectLst/>
                <a:latin typeface="DeepSeek-CJK-patch"/>
              </a:rPr>
              <a:t>Nhiều bộ outer cần join với cùng bộ inner</a:t>
            </a:r>
          </a:p>
          <a:p>
            <a:pPr algn="l"/>
            <a:r>
              <a:rPr lang="vi-VN" b="1" i="0" dirty="0">
                <a:solidFill>
                  <a:srgbClr val="404040"/>
                </a:solidFill>
                <a:effectLst/>
                <a:latin typeface="DeepSeek-CJK-patch"/>
              </a:rPr>
              <a:t>Nhược điểm</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Bắt buộc phải tốn chi phí lưu trữ tạm toàn bộ inner</a:t>
            </a:r>
          </a:p>
          <a:p>
            <a:pPr algn="l">
              <a:buFont typeface="Arial" panose="020B0604020202020204" pitchFamily="34" charset="0"/>
              <a:buChar char="•"/>
            </a:pPr>
            <a:r>
              <a:rPr lang="vi-VN" b="0" i="0" dirty="0">
                <a:solidFill>
                  <a:srgbClr val="404040"/>
                </a:solidFill>
                <a:effectLst/>
                <a:latin typeface="DeepSeek-CJK-patch"/>
              </a:rPr>
              <a:t>Không tận dụng được xử lý luồng (stream processing)</a:t>
            </a:r>
          </a:p>
          <a:p>
            <a:pPr algn="l">
              <a:buFont typeface="Arial" panose="020B0604020202020204" pitchFamily="34" charset="0"/>
              <a:buChar char="•"/>
            </a:pPr>
            <a:r>
              <a:rPr lang="vi-VN" b="0" i="0" dirty="0">
                <a:solidFill>
                  <a:srgbClr val="404040"/>
                </a:solidFill>
                <a:effectLst/>
                <a:latin typeface="DeepSeek-CJK-patch"/>
              </a:rPr>
              <a:t>Chi phí tăng nhanh khi kích thước inner lớn</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60</a:t>
            </a:fld>
            <a:endParaRPr lang="en-US"/>
          </a:p>
        </p:txBody>
      </p:sp>
    </p:spTree>
    <p:extLst>
      <p:ext uri="{BB962C8B-B14F-4D97-AF65-F5344CB8AC3E}">
        <p14:creationId xmlns:p14="http://schemas.microsoft.com/office/powerpoint/2010/main" val="40317884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a:r>
              <a:rPr lang="vi-VN" b="1" i="0" dirty="0">
                <a:solidFill>
                  <a:srgbClr val="404040"/>
                </a:solidFill>
                <a:effectLst/>
                <a:latin typeface="DeepSeek-CJK-patch"/>
              </a:rPr>
              <a:t>"Static Approach – Vertical Partitioning &amp; Joins (Phương án 3)"</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Chiến lược Di chuyển Cả Hai Quan hệ</a:t>
            </a:r>
          </a:p>
          <a:p>
            <a:pPr algn="l"/>
            <a:r>
              <a:rPr lang="vi-VN" b="1" i="0" dirty="0">
                <a:solidFill>
                  <a:srgbClr val="404040"/>
                </a:solidFill>
                <a:effectLst/>
                <a:latin typeface="DeepSeek-CJK-patch"/>
              </a:rPr>
              <a:t>Khác biệt cốt lõi</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Cả quan hệ ngoài (outer) và quan hệ trong (inner) đều được di chuyển đến </a:t>
            </a:r>
            <a:r>
              <a:rPr lang="vi-VN" b="1" i="0" dirty="0">
                <a:solidFill>
                  <a:srgbClr val="404040"/>
                </a:solidFill>
                <a:effectLst/>
                <a:latin typeface="DeepSeek-CJK-patch"/>
              </a:rPr>
              <a:t>một site thứ ba</a:t>
            </a:r>
            <a:r>
              <a:rPr lang="vi-VN" b="0" i="0" dirty="0">
                <a:solidFill>
                  <a:srgbClr val="404040"/>
                </a:solidFill>
                <a:effectLst/>
                <a:latin typeface="DeepSeek-CJK-patch"/>
              </a:rPr>
              <a:t> (không phải site gốc của hai quan hệ)</a:t>
            </a:r>
          </a:p>
          <a:p>
            <a:pPr algn="l">
              <a:buFont typeface="Arial" panose="020B0604020202020204" pitchFamily="34" charset="0"/>
              <a:buChar char="•"/>
            </a:pPr>
            <a:r>
              <a:rPr lang="vi-VN" b="0" i="0" dirty="0">
                <a:solidFill>
                  <a:srgbClr val="404040"/>
                </a:solidFill>
                <a:effectLst/>
                <a:latin typeface="DeepSeek-CJK-patch"/>
              </a:rPr>
              <a:t>Đòi hỏi </a:t>
            </a:r>
            <a:r>
              <a:rPr lang="vi-VN" b="1" i="0" dirty="0">
                <a:solidFill>
                  <a:srgbClr val="404040"/>
                </a:solidFill>
                <a:effectLst/>
                <a:latin typeface="DeepSeek-CJK-patch"/>
              </a:rPr>
              <a:t>lưu trữ tạm</a:t>
            </a:r>
            <a:r>
              <a:rPr lang="vi-VN" b="0" i="0" dirty="0">
                <a:solidFill>
                  <a:srgbClr val="404040"/>
                </a:solidFill>
                <a:effectLst/>
                <a:latin typeface="DeepSeek-CJK-patch"/>
              </a:rPr>
              <a:t> cả hai quan hệ trước khi thực hiện phép kết nối</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2. Thành phần Chi phí Chi tiết</a:t>
            </a:r>
          </a:p>
          <a:p>
            <a:pPr algn="l"/>
            <a:r>
              <a:rPr lang="vi-VN" b="0" i="0" dirty="0">
                <a:solidFill>
                  <a:srgbClr val="404040"/>
                </a:solidFill>
                <a:effectLst/>
                <a:latin typeface="DeepSeek-CJK-patch"/>
              </a:rPr>
              <a:t>Công thức gồm 6 thành phần chính:</a:t>
            </a: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Chi phí truy xuất outer ban đầu</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Chi phí đọc và lọc dữ liệu từ quan hệ outer tại site gốc</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Chi phí truy xuất inner ban đầu</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Chi phí đọc và lọc dữ liệu từ quan hệ inner tại site gốc</a:t>
            </a:r>
          </a:p>
          <a:p>
            <a:pPr algn="l">
              <a:buFont typeface="+mj-lt"/>
              <a:buNone/>
            </a:pPr>
            <a:r>
              <a:rPr lang="en-US" b="1" i="0" dirty="0">
                <a:solidFill>
                  <a:srgbClr val="404040"/>
                </a:solidFill>
                <a:effectLst/>
                <a:latin typeface="DeepSeek-CJK-patch"/>
              </a:rPr>
              <a:t>c. </a:t>
            </a:r>
            <a:r>
              <a:rPr lang="vi-VN" b="1" i="0" dirty="0">
                <a:solidFill>
                  <a:srgbClr val="404040"/>
                </a:solidFill>
                <a:effectLst/>
                <a:latin typeface="DeepSeek-CJK-patch"/>
              </a:rPr>
              <a:t>Chi phí lưu trữ tạm inner</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Chi phí ghi toàn bộ dữ liệu inner đã lọc vào storage tạm tại site đích</a:t>
            </a:r>
          </a:p>
          <a:p>
            <a:pPr algn="l">
              <a:buFont typeface="+mj-lt"/>
              <a:buNone/>
            </a:pPr>
            <a:r>
              <a:rPr lang="en-US" b="1" i="0" dirty="0">
                <a:solidFill>
                  <a:srgbClr val="404040"/>
                </a:solidFill>
                <a:effectLst/>
                <a:latin typeface="DeepSeek-CJK-patch"/>
              </a:rPr>
              <a:t>d. </a:t>
            </a:r>
            <a:r>
              <a:rPr lang="vi-VN" b="1" i="0" dirty="0">
                <a:solidFill>
                  <a:srgbClr val="404040"/>
                </a:solidFill>
                <a:effectLst/>
                <a:latin typeface="DeepSeek-CJK-patch"/>
              </a:rPr>
              <a:t>Chi phí truyền outer</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 (Số bộ outer × Kích thước trung bình) / Kích thước thông điệp × Chi phí mỗi thông điệp</a:t>
            </a:r>
          </a:p>
          <a:p>
            <a:pPr algn="l">
              <a:buFont typeface="+mj-lt"/>
              <a:buNone/>
            </a:pPr>
            <a:r>
              <a:rPr lang="en-US" b="1" i="0" dirty="0">
                <a:solidFill>
                  <a:srgbClr val="404040"/>
                </a:solidFill>
                <a:effectLst/>
                <a:latin typeface="DeepSeek-CJK-patch"/>
              </a:rPr>
              <a:t>e. </a:t>
            </a:r>
            <a:r>
              <a:rPr lang="vi-VN" b="1" i="0" dirty="0">
                <a:solidFill>
                  <a:srgbClr val="404040"/>
                </a:solidFill>
                <a:effectLst/>
                <a:latin typeface="DeepSeek-CJK-patch"/>
              </a:rPr>
              <a:t>Chi phí truyền inner</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 (Số bộ inner × Kích thước trung bình) / Kích thước thông điệp × Chi phí mỗi thông điệp</a:t>
            </a:r>
          </a:p>
          <a:p>
            <a:pPr algn="l">
              <a:buFont typeface="+mj-lt"/>
              <a:buNone/>
            </a:pPr>
            <a:r>
              <a:rPr lang="en-US" b="1" i="0" dirty="0">
                <a:solidFill>
                  <a:srgbClr val="404040"/>
                </a:solidFill>
                <a:effectLst/>
                <a:latin typeface="DeepSeek-CJK-patch"/>
              </a:rPr>
              <a:t>f. </a:t>
            </a:r>
            <a:r>
              <a:rPr lang="vi-VN" b="1" i="0" dirty="0">
                <a:solidFill>
                  <a:srgbClr val="404040"/>
                </a:solidFill>
                <a:effectLst/>
                <a:latin typeface="DeepSeek-CJK-patch"/>
              </a:rPr>
              <a:t>Chi phí truy xuất inner từ storage tạm</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 Số bộ outer × Chi phí truy xuất mỗi bộ inner từ bộ nhớ tạm</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So sánh với các Phương án Trước</a:t>
            </a:r>
          </a:p>
          <a:p>
            <a:pPr algn="l"/>
            <a:r>
              <a:rPr lang="vi-VN" b="1" i="0" dirty="0">
                <a:solidFill>
                  <a:srgbClr val="404040"/>
                </a:solidFill>
                <a:effectLst/>
                <a:latin typeface="DeepSeek-CJK-patch"/>
              </a:rPr>
              <a:t>Ưu điểm</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Linh hoạt trong việc chọn site xử lý tối ưu</a:t>
            </a:r>
          </a:p>
          <a:p>
            <a:pPr algn="l">
              <a:buFont typeface="Arial" panose="020B0604020202020204" pitchFamily="34" charset="0"/>
              <a:buChar char="•"/>
            </a:pPr>
            <a:r>
              <a:rPr lang="vi-VN" b="0" i="0" dirty="0">
                <a:solidFill>
                  <a:srgbClr val="404040"/>
                </a:solidFill>
                <a:effectLst/>
                <a:latin typeface="DeepSeek-CJK-patch"/>
              </a:rPr>
              <a:t>Cân bằng tải giữa các site</a:t>
            </a:r>
          </a:p>
          <a:p>
            <a:pPr algn="l">
              <a:buFont typeface="Arial" panose="020B0604020202020204" pitchFamily="34" charset="0"/>
              <a:buChar char="•"/>
            </a:pPr>
            <a:r>
              <a:rPr lang="vi-VN" b="0" i="0" dirty="0">
                <a:solidFill>
                  <a:srgbClr val="404040"/>
                </a:solidFill>
                <a:effectLst/>
                <a:latin typeface="DeepSeek-CJK-patch"/>
              </a:rPr>
              <a:t>Phù hợp khi site thứ 3 có tài nguyên mạnh hơn</a:t>
            </a:r>
          </a:p>
          <a:p>
            <a:pPr algn="l"/>
            <a:r>
              <a:rPr lang="vi-VN" b="1" i="0" dirty="0">
                <a:solidFill>
                  <a:srgbClr val="404040"/>
                </a:solidFill>
                <a:effectLst/>
                <a:latin typeface="DeepSeek-CJK-patch"/>
              </a:rPr>
              <a:t>Nhược điểm</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Chi phí cao nhất trong 3 phương án do phải:</a:t>
            </a:r>
          </a:p>
          <a:p>
            <a:pPr marL="742950" lvl="1" indent="-285750" algn="l">
              <a:buFont typeface="Arial" panose="020B0604020202020204" pitchFamily="34" charset="0"/>
              <a:buChar char="•"/>
            </a:pPr>
            <a:r>
              <a:rPr lang="vi-VN" b="0" i="0" dirty="0">
                <a:solidFill>
                  <a:srgbClr val="404040"/>
                </a:solidFill>
                <a:effectLst/>
                <a:latin typeface="DeepSeek-CJK-patch"/>
              </a:rPr>
              <a:t>Di chuyển cả hai quan hệ</a:t>
            </a:r>
          </a:p>
          <a:p>
            <a:pPr marL="742950" lvl="1" indent="-285750" algn="l">
              <a:buFont typeface="Arial" panose="020B0604020202020204" pitchFamily="34" charset="0"/>
              <a:buChar char="•"/>
            </a:pPr>
            <a:r>
              <a:rPr lang="vi-VN" b="0" i="0" dirty="0">
                <a:solidFill>
                  <a:srgbClr val="404040"/>
                </a:solidFill>
                <a:effectLst/>
                <a:latin typeface="DeepSeek-CJK-patch"/>
              </a:rPr>
              <a:t>Lưu trữ tạm inner</a:t>
            </a:r>
          </a:p>
          <a:p>
            <a:pPr marL="742950" lvl="1" indent="-285750" algn="l">
              <a:buFont typeface="Arial" panose="020B0604020202020204" pitchFamily="34" charset="0"/>
              <a:buChar char="•"/>
            </a:pPr>
            <a:r>
              <a:rPr lang="vi-VN" b="0" i="0" dirty="0">
                <a:solidFill>
                  <a:srgbClr val="404040"/>
                </a:solidFill>
                <a:effectLst/>
                <a:latin typeface="DeepSeek-CJK-patch"/>
              </a:rPr>
              <a:t>Truy xuất lại từ storage tạm</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61</a:t>
            </a:fld>
            <a:endParaRPr lang="en-US"/>
          </a:p>
        </p:txBody>
      </p:sp>
    </p:spTree>
    <p:extLst>
      <p:ext uri="{BB962C8B-B14F-4D97-AF65-F5344CB8AC3E}">
        <p14:creationId xmlns:p14="http://schemas.microsoft.com/office/powerpoint/2010/main" val="16556327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a:r>
              <a:rPr lang="vi-VN" b="1" i="0" dirty="0">
                <a:solidFill>
                  <a:srgbClr val="404040"/>
                </a:solidFill>
                <a:effectLst/>
                <a:latin typeface="DeepSeek-CJK-patch"/>
              </a:rPr>
              <a:t>"Static Approach – Vertical Partitioning &amp; Joins (Phương án 4)"</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1. Chiến lược "Truy Xuất Inner Khi Cần"</a:t>
            </a:r>
          </a:p>
          <a:p>
            <a:pPr algn="l"/>
            <a:r>
              <a:rPr lang="vi-VN" b="1" i="0" dirty="0">
                <a:solidFill>
                  <a:srgbClr val="404040"/>
                </a:solidFill>
                <a:effectLst/>
                <a:latin typeface="DeepSeek-CJK-patch"/>
              </a:rPr>
              <a:t>Khái niệm cốt lõi</a:t>
            </a:r>
            <a:r>
              <a:rPr lang="vi-VN" b="0" i="0" dirty="0">
                <a:solidFill>
                  <a:srgbClr val="404040"/>
                </a:solidFill>
                <a:effectLst/>
                <a:latin typeface="DeepSeek-CJK-patch"/>
              </a:rPr>
              <a:t>:</a:t>
            </a:r>
            <a:br>
              <a:rPr lang="vi-VN" b="0" i="0" dirty="0">
                <a:solidFill>
                  <a:srgbClr val="404040"/>
                </a:solidFill>
                <a:effectLst/>
                <a:latin typeface="DeepSeek-CJK-patch"/>
              </a:rPr>
            </a:br>
            <a:r>
              <a:rPr lang="vi-VN" b="0" i="0" dirty="0">
                <a:solidFill>
                  <a:srgbClr val="404040"/>
                </a:solidFill>
                <a:effectLst/>
                <a:latin typeface="DeepSeek-CJK-patch"/>
              </a:rPr>
              <a:t>Đây là phương pháp xử lý phép kết nối theo yêu cầu (on-demand), chỉ truy xuất các bộ dữ liệu inner khi thực sự cần thiết cho phép kết nối.</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2. Quy trình 5 bước thực hiện</a:t>
            </a:r>
          </a:p>
          <a:p>
            <a:pPr algn="l">
              <a:buFont typeface="+mj-lt"/>
              <a:buNone/>
            </a:pPr>
            <a:r>
              <a:rPr lang="vi-VN" b="1" i="0" dirty="0">
                <a:solidFill>
                  <a:srgbClr val="404040"/>
                </a:solidFill>
                <a:effectLst/>
                <a:latin typeface="DeepSeek-CJK-patch"/>
              </a:rPr>
              <a:t>(a) Truy xuất các bộ outer đủ điều kiện</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Tại site chứa quan hệ outer</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Áp dụng các điều kiện lọc nếu có</a:t>
            </a:r>
          </a:p>
          <a:p>
            <a:pPr algn="l">
              <a:buFont typeface="+mj-lt"/>
              <a:buNone/>
            </a:pPr>
            <a:r>
              <a:rPr lang="vi-VN" b="1" i="0" dirty="0">
                <a:solidFill>
                  <a:srgbClr val="404040"/>
                </a:solidFill>
                <a:effectLst/>
                <a:latin typeface="DeepSeek-CJK-patch"/>
              </a:rPr>
              <a:t>(b) Gửi yêu cầu chứa giá trị join</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Mỗi bộ outer sẽ gửi giá trị khóa join tương ứng</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Mỗi yêu cầu là một thông điệp riêng</a:t>
            </a:r>
          </a:p>
          <a:p>
            <a:pPr algn="l">
              <a:buFont typeface="+mj-lt"/>
              <a:buNone/>
            </a:pPr>
            <a:r>
              <a:rPr lang="vi-VN" b="1" i="0" dirty="0">
                <a:solidFill>
                  <a:srgbClr val="404040"/>
                </a:solidFill>
                <a:effectLst/>
                <a:latin typeface="DeepSeek-CJK-patch"/>
              </a:rPr>
              <a:t>(c) Truy xuất các bộ inner phù hợp</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Tại site chứa quan hệ inner</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Tìm các bộ có giá trị khóa join trùng với yêu cầu</a:t>
            </a:r>
          </a:p>
          <a:p>
            <a:pPr algn="l">
              <a:buFont typeface="+mj-lt"/>
              <a:buNone/>
            </a:pPr>
            <a:r>
              <a:rPr lang="vi-VN" b="1" i="0" dirty="0">
                <a:solidFill>
                  <a:srgbClr val="404040"/>
                </a:solidFill>
                <a:effectLst/>
                <a:latin typeface="DeepSeek-CJK-patch"/>
              </a:rPr>
              <a:t>(d) Gửi các bộ inner phù hợp về</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Chỉ gửi các bộ thực sự tham gia phép kết nối</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Có thể gộp nhiều kết quả vào một thông điệp</a:t>
            </a:r>
          </a:p>
          <a:p>
            <a:pPr algn="l">
              <a:buFont typeface="+mj-lt"/>
              <a:buNone/>
            </a:pPr>
            <a:r>
              <a:rPr lang="vi-VN" b="1" i="0" dirty="0">
                <a:solidFill>
                  <a:srgbClr val="404040"/>
                </a:solidFill>
                <a:effectLst/>
                <a:latin typeface="DeepSeek-CJK-patch"/>
              </a:rPr>
              <a:t>(e) Thực hiện phép kết nối ngay khi nhận</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Xử lý theo kiểu streaming</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Không cần lưu trữ tạm toàn bộ inner</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Công thức Chi phí Chi tiết</a:t>
            </a:r>
          </a:p>
          <a:p>
            <a:pPr algn="l"/>
            <a:r>
              <a:rPr lang="vi-VN" b="0" i="0" dirty="0">
                <a:solidFill>
                  <a:srgbClr val="404040"/>
                </a:solidFill>
                <a:effectLst/>
                <a:latin typeface="DeepSeek-CJK-patch"/>
              </a:rPr>
              <a:t>Tổng chi phí gồm 4 thành phần:</a:t>
            </a: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Chi phí truy xuất outer</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Chi phí đọc và lọc dữ liệu outer ban đầu</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Chi phí thông điệp yêu cầu</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 Số bộ outer × Chi phí một thông điệp</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Mỗi bộ outer gửi ít nhất một yêu cầu</a:t>
            </a:r>
          </a:p>
          <a:p>
            <a:pPr algn="l">
              <a:buFont typeface="+mj-lt"/>
              <a:buNone/>
            </a:pPr>
            <a:r>
              <a:rPr lang="en-US" b="1" i="0" dirty="0">
                <a:solidFill>
                  <a:srgbClr val="404040"/>
                </a:solidFill>
                <a:effectLst/>
                <a:latin typeface="DeepSeek-CJK-patch"/>
              </a:rPr>
              <a:t>c. </a:t>
            </a:r>
            <a:r>
              <a:rPr lang="vi-VN" b="1" i="0" dirty="0">
                <a:solidFill>
                  <a:srgbClr val="404040"/>
                </a:solidFill>
                <a:effectLst/>
                <a:latin typeface="DeepSeek-CJK-patch"/>
              </a:rPr>
              <a:t>Chi phí truyền dữ liệu inner</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 Số bộ outer × Số bộ inner trung bình mỗi outer × Kích thước bộ inner × (Chi phí thông điệp/Kích thước thông điệp)</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Phản ánh lượng dữ liệu inner thực tế được truyền</a:t>
            </a:r>
          </a:p>
          <a:p>
            <a:pPr algn="l">
              <a:buFont typeface="+mj-lt"/>
              <a:buNone/>
            </a:pPr>
            <a:r>
              <a:rPr lang="en-US" b="1" i="0" dirty="0">
                <a:solidFill>
                  <a:srgbClr val="404040"/>
                </a:solidFill>
                <a:effectLst/>
                <a:latin typeface="DeepSeek-CJK-patch"/>
              </a:rPr>
              <a:t>d. </a:t>
            </a:r>
            <a:r>
              <a:rPr lang="vi-VN" b="1" i="0" dirty="0">
                <a:solidFill>
                  <a:srgbClr val="404040"/>
                </a:solidFill>
                <a:effectLst/>
                <a:latin typeface="DeepSeek-CJK-patch"/>
              </a:rPr>
              <a:t>Chi phí truy xuất inner</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 Số bộ outer × Chi phí truy xuất các bộ inner tương ứng cho một giá trị outer</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Phụ thuộc vào cấu trúc index tại site inner</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4. So sánh với các Phương án Trước</a:t>
            </a:r>
          </a:p>
          <a:p>
            <a:pPr algn="l"/>
            <a:r>
              <a:rPr lang="vi-VN" b="1" i="0" dirty="0">
                <a:solidFill>
                  <a:srgbClr val="404040"/>
                </a:solidFill>
                <a:effectLst/>
                <a:latin typeface="DeepSeek-CJK-patch"/>
              </a:rPr>
              <a:t>Ưu điểm vượt trội</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Truyền lượng dữ liệu tối thiểu (chỉ các bộ thực sự tham gia join)</a:t>
            </a:r>
          </a:p>
          <a:p>
            <a:pPr algn="l">
              <a:buFont typeface="Arial" panose="020B0604020202020204" pitchFamily="34" charset="0"/>
              <a:buChar char="•"/>
            </a:pPr>
            <a:r>
              <a:rPr lang="vi-VN" b="0" i="0" dirty="0">
                <a:solidFill>
                  <a:srgbClr val="404040"/>
                </a:solidFill>
                <a:effectLst/>
                <a:latin typeface="DeepSeek-CJK-patch"/>
              </a:rPr>
              <a:t>Không cần lưu trữ tạm toàn bộ inner</a:t>
            </a:r>
          </a:p>
          <a:p>
            <a:pPr algn="l">
              <a:buFont typeface="Arial" panose="020B0604020202020204" pitchFamily="34" charset="0"/>
              <a:buChar char="•"/>
            </a:pPr>
            <a:r>
              <a:rPr lang="vi-VN" b="0" i="0" dirty="0">
                <a:solidFill>
                  <a:srgbClr val="404040"/>
                </a:solidFill>
                <a:effectLst/>
                <a:latin typeface="DeepSeek-CJK-patch"/>
              </a:rPr>
              <a:t>Tiết kiệm băng thông khi độ chọn lọc cao</a:t>
            </a:r>
          </a:p>
          <a:p>
            <a:pPr algn="l"/>
            <a:r>
              <a:rPr lang="vi-VN" b="1" i="0" dirty="0">
                <a:solidFill>
                  <a:srgbClr val="404040"/>
                </a:solidFill>
                <a:effectLst/>
                <a:latin typeface="DeepSeek-CJK-patch"/>
              </a:rPr>
              <a:t>Nhược điểm chính</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Số lượng thông điệp lớn (tỉ lệ với số bộ outer)</a:t>
            </a:r>
          </a:p>
          <a:p>
            <a:pPr algn="l">
              <a:buFont typeface="Arial" panose="020B0604020202020204" pitchFamily="34" charset="0"/>
              <a:buChar char="•"/>
            </a:pPr>
            <a:r>
              <a:rPr lang="vi-VN" b="0" i="0" dirty="0">
                <a:solidFill>
                  <a:srgbClr val="404040"/>
                </a:solidFill>
                <a:effectLst/>
                <a:latin typeface="DeepSeek-CJK-patch"/>
              </a:rPr>
              <a:t>Chi phí cao khi:</a:t>
            </a:r>
          </a:p>
          <a:p>
            <a:pPr marL="742950" lvl="1" indent="-285750" algn="l">
              <a:buFont typeface="Arial" panose="020B0604020202020204" pitchFamily="34" charset="0"/>
              <a:buChar char="•"/>
            </a:pPr>
            <a:r>
              <a:rPr lang="vi-VN" b="0" i="0" dirty="0">
                <a:solidFill>
                  <a:srgbClr val="404040"/>
                </a:solidFill>
                <a:effectLst/>
                <a:latin typeface="DeepSeek-CJK-patch"/>
              </a:rPr>
              <a:t>Số bộ outer lớn</a:t>
            </a:r>
          </a:p>
          <a:p>
            <a:pPr marL="742950" lvl="1" indent="-285750" algn="l">
              <a:buFont typeface="Arial" panose="020B0604020202020204" pitchFamily="34" charset="0"/>
              <a:buChar char="•"/>
            </a:pPr>
            <a:r>
              <a:rPr lang="vi-VN" b="0" i="0" dirty="0">
                <a:solidFill>
                  <a:srgbClr val="404040"/>
                </a:solidFill>
                <a:effectLst/>
                <a:latin typeface="DeepSeek-CJK-patch"/>
              </a:rPr>
              <a:t>Mỗi bộ outer match với nhiều bộ inner</a:t>
            </a:r>
          </a:p>
          <a:p>
            <a:pPr marL="742950" lvl="1" indent="-285750" algn="l">
              <a:buFont typeface="Arial" panose="020B0604020202020204" pitchFamily="34" charset="0"/>
              <a:buChar char="•"/>
            </a:pPr>
            <a:r>
              <a:rPr lang="vi-VN" b="0" i="0" dirty="0">
                <a:solidFill>
                  <a:srgbClr val="404040"/>
                </a:solidFill>
                <a:effectLst/>
                <a:latin typeface="DeepSeek-CJK-patch"/>
              </a:rPr>
              <a:t>Độ trễ mạng cao</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62</a:t>
            </a:fld>
            <a:endParaRPr lang="en-US"/>
          </a:p>
        </p:txBody>
      </p:sp>
    </p:spTree>
    <p:extLst>
      <p:ext uri="{BB962C8B-B14F-4D97-AF65-F5344CB8AC3E}">
        <p14:creationId xmlns:p14="http://schemas.microsoft.com/office/powerpoint/2010/main" val="317234028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a:r>
              <a:rPr lang="vi-VN" b="1" i="0" dirty="0">
                <a:solidFill>
                  <a:srgbClr val="404040"/>
                </a:solidFill>
                <a:effectLst/>
                <a:latin typeface="DeepSeek-CJK-patch"/>
              </a:rPr>
              <a:t>"2-Step Optimization" (Tối Ưu Hóa 2 Giai Đoạn)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Khái Niệm Chung</a:t>
            </a:r>
          </a:p>
          <a:p>
            <a:pPr algn="l"/>
            <a:r>
              <a:rPr lang="vi-VN" b="0" i="0" dirty="0">
                <a:solidFill>
                  <a:srgbClr val="404040"/>
                </a:solidFill>
                <a:effectLst/>
                <a:latin typeface="DeepSeek-CJK-patch"/>
              </a:rPr>
              <a:t>Tối ưu hóa 2 giai đoạn là phương pháp kết hợp giữa:</a:t>
            </a:r>
          </a:p>
          <a:p>
            <a:pPr algn="l">
              <a:buFont typeface="Arial" panose="020B0604020202020204" pitchFamily="34" charset="0"/>
              <a:buChar char="•"/>
            </a:pPr>
            <a:r>
              <a:rPr lang="vi-VN" b="1" i="0" dirty="0">
                <a:solidFill>
                  <a:srgbClr val="404040"/>
                </a:solidFill>
                <a:effectLst/>
                <a:latin typeface="DeepSeek-CJK-patch"/>
              </a:rPr>
              <a:t>Tối ưu tĩnh</a:t>
            </a:r>
            <a:r>
              <a:rPr lang="vi-VN" b="0" i="0" dirty="0">
                <a:solidFill>
                  <a:srgbClr val="404040"/>
                </a:solidFill>
                <a:effectLst/>
                <a:latin typeface="DeepSeek-CJK-patch"/>
              </a:rPr>
              <a:t> (static optimization) ở thời điểm biên dịch</a:t>
            </a:r>
          </a:p>
          <a:p>
            <a:pPr algn="l">
              <a:buFont typeface="Arial" panose="020B0604020202020204" pitchFamily="34" charset="0"/>
              <a:buChar char="•"/>
            </a:pPr>
            <a:r>
              <a:rPr lang="vi-VN" b="1" i="0" dirty="0">
                <a:solidFill>
                  <a:srgbClr val="404040"/>
                </a:solidFill>
                <a:effectLst/>
                <a:latin typeface="DeepSeek-CJK-patch"/>
              </a:rPr>
              <a:t>Tối ưu động</a:t>
            </a:r>
            <a:r>
              <a:rPr lang="vi-VN" b="0" i="0" dirty="0">
                <a:solidFill>
                  <a:srgbClr val="404040"/>
                </a:solidFill>
                <a:effectLst/>
                <a:latin typeface="DeepSeek-CJK-patch"/>
              </a:rPr>
              <a:t> (dynamic optimization) ở thời điểm khởi chạy</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Hai Giai Đoạn Chính</a:t>
            </a:r>
          </a:p>
          <a:p>
            <a:pPr algn="l"/>
            <a:r>
              <a:rPr lang="vi-VN" b="0" i="0" dirty="0">
                <a:solidFill>
                  <a:srgbClr val="404040"/>
                </a:solidFill>
                <a:effectLst/>
                <a:latin typeface="DeepSeek-CJK-patch"/>
              </a:rPr>
              <a:t>Giai Đoạn 1: Thời Điểm Biên Dịch (Compile Time)</a:t>
            </a:r>
          </a:p>
          <a:p>
            <a:pPr algn="l">
              <a:buFont typeface="Arial" panose="020B0604020202020204" pitchFamily="34" charset="0"/>
              <a:buChar char="•"/>
            </a:pPr>
            <a:r>
              <a:rPr lang="vi-VN" b="1" i="0" dirty="0">
                <a:solidFill>
                  <a:srgbClr val="404040"/>
                </a:solidFill>
                <a:effectLst/>
                <a:latin typeface="DeepSeek-CJK-patch"/>
              </a:rPr>
              <a:t>Mục tiêu</a:t>
            </a:r>
            <a:r>
              <a:rPr lang="vi-VN" b="0" i="0" dirty="0">
                <a:solidFill>
                  <a:srgbClr val="404040"/>
                </a:solidFill>
                <a:effectLst/>
                <a:latin typeface="DeepSeek-CJK-patch"/>
              </a:rPr>
              <a:t>: Tạo kế hoạch tĩnh (static plan)</a:t>
            </a:r>
          </a:p>
          <a:p>
            <a:pPr algn="l">
              <a:buFont typeface="Arial" panose="020B0604020202020204" pitchFamily="34" charset="0"/>
              <a:buChar char="•"/>
            </a:pPr>
            <a:r>
              <a:rPr lang="vi-VN" b="1" i="0" dirty="0">
                <a:solidFill>
                  <a:srgbClr val="404040"/>
                </a:solidFill>
                <a:effectLst/>
                <a:latin typeface="DeepSeek-CJK-patch"/>
              </a:rPr>
              <a:t>Nội dung</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Xác định thứ tự thực hiện các phép toán (operation ordering)</a:t>
            </a:r>
          </a:p>
          <a:p>
            <a:pPr marL="742950" lvl="1" indent="-285750" algn="l">
              <a:buFont typeface="Arial" panose="020B0604020202020204" pitchFamily="34" charset="0"/>
              <a:buChar char="•"/>
            </a:pPr>
            <a:r>
              <a:rPr lang="vi-VN" b="0" i="0" dirty="0">
                <a:solidFill>
                  <a:srgbClr val="404040"/>
                </a:solidFill>
                <a:effectLst/>
                <a:latin typeface="DeepSeek-CJK-patch"/>
              </a:rPr>
              <a:t>Chọn phương pháp truy cập dữ liệu (access methods)</a:t>
            </a:r>
          </a:p>
          <a:p>
            <a:pPr marL="742950" lvl="1" indent="-285750" algn="l">
              <a:buFont typeface="Arial" panose="020B0604020202020204" pitchFamily="34" charset="0"/>
              <a:buChar char="•"/>
            </a:pPr>
            <a:r>
              <a:rPr lang="vi-VN" b="0" i="0" dirty="0">
                <a:solidFill>
                  <a:srgbClr val="404040"/>
                </a:solidFill>
                <a:effectLst/>
                <a:latin typeface="DeepSeek-CJK-patch"/>
              </a:rPr>
              <a:t>Chưa xác định vị trí vật lý (site) hay bản sao (copy) cụ thể</a:t>
            </a:r>
          </a:p>
          <a:p>
            <a:pPr algn="l">
              <a:buFont typeface="Arial" panose="020B0604020202020204" pitchFamily="34" charset="0"/>
              <a:buChar char="•"/>
            </a:pPr>
            <a:r>
              <a:rPr lang="vi-VN" b="1" i="0" dirty="0">
                <a:solidFill>
                  <a:srgbClr val="404040"/>
                </a:solidFill>
                <a:effectLst/>
                <a:latin typeface="DeepSeek-CJK-patch"/>
              </a:rPr>
              <a:t>Kết quả</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Một kế hoạch thực thi tổng quát</a:t>
            </a:r>
          </a:p>
          <a:p>
            <a:pPr marL="742950" lvl="1" indent="-285750" algn="l">
              <a:buFont typeface="Arial" panose="020B0604020202020204" pitchFamily="34" charset="0"/>
              <a:buChar char="•"/>
            </a:pPr>
            <a:r>
              <a:rPr lang="vi-VN" b="0" i="0" dirty="0">
                <a:solidFill>
                  <a:srgbClr val="404040"/>
                </a:solidFill>
                <a:effectLst/>
                <a:latin typeface="DeepSeek-CJK-patch"/>
              </a:rPr>
              <a:t>Như trong slide: các phép toán M, R₁ đến R₄</a:t>
            </a:r>
          </a:p>
          <a:p>
            <a:pPr algn="l"/>
            <a:r>
              <a:rPr lang="vi-VN" b="0" i="0" dirty="0">
                <a:solidFill>
                  <a:srgbClr val="404040"/>
                </a:solidFill>
                <a:effectLst/>
                <a:latin typeface="DeepSeek-CJK-patch"/>
              </a:rPr>
              <a:t>Giai Đoạn 2: Thời Điểm Khởi Chạy (Startup Time)</a:t>
            </a:r>
          </a:p>
          <a:p>
            <a:pPr algn="l">
              <a:buFont typeface="Arial" panose="020B0604020202020204" pitchFamily="34" charset="0"/>
              <a:buChar char="•"/>
            </a:pPr>
            <a:r>
              <a:rPr lang="vi-VN" b="1" i="0" dirty="0">
                <a:solidFill>
                  <a:srgbClr val="404040"/>
                </a:solidFill>
                <a:effectLst/>
                <a:latin typeface="DeepSeek-CJK-patch"/>
              </a:rPr>
              <a:t>Mục tiêu</a:t>
            </a:r>
            <a:r>
              <a:rPr lang="vi-VN" b="0" i="0" dirty="0">
                <a:solidFill>
                  <a:srgbClr val="404040"/>
                </a:solidFill>
                <a:effectLst/>
                <a:latin typeface="DeepSeek-CJK-patch"/>
              </a:rPr>
              <a:t>: Tạo kế hoạch thực thi (runtime plan)</a:t>
            </a:r>
          </a:p>
          <a:p>
            <a:pPr algn="l">
              <a:buFont typeface="Arial" panose="020B0604020202020204" pitchFamily="34" charset="0"/>
              <a:buChar char="•"/>
            </a:pPr>
            <a:r>
              <a:rPr lang="vi-VN" b="1" i="0" dirty="0">
                <a:solidFill>
                  <a:srgbClr val="404040"/>
                </a:solidFill>
                <a:effectLst/>
                <a:latin typeface="DeepSeek-CJK-patch"/>
              </a:rPr>
              <a:t>Nội dung</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Chọn site và bản sao dữ liệu cụ thể</a:t>
            </a:r>
          </a:p>
          <a:p>
            <a:pPr marL="742950" lvl="1" indent="-285750" algn="l">
              <a:buFont typeface="Arial" panose="020B0604020202020204" pitchFamily="34" charset="0"/>
              <a:buChar char="•"/>
            </a:pPr>
            <a:r>
              <a:rPr lang="vi-VN" b="0" i="0" dirty="0">
                <a:solidFill>
                  <a:srgbClr val="404040"/>
                </a:solidFill>
                <a:effectLst/>
                <a:latin typeface="DeepSeek-CJK-patch"/>
              </a:rPr>
              <a:t>Phân bổ các phép toán đến các site</a:t>
            </a:r>
          </a:p>
          <a:p>
            <a:pPr marL="742950" lvl="1" indent="-285750" algn="l">
              <a:buFont typeface="Arial" panose="020B0604020202020204" pitchFamily="34" charset="0"/>
              <a:buChar char="•"/>
            </a:pPr>
            <a:r>
              <a:rPr lang="vi-VN" b="0" i="0" dirty="0">
                <a:solidFill>
                  <a:srgbClr val="404040"/>
                </a:solidFill>
                <a:effectLst/>
                <a:latin typeface="DeepSeek-CJK-patch"/>
              </a:rPr>
              <a:t>Tối ưu dựa trên trạng thái hệ thống thực tế</a:t>
            </a:r>
          </a:p>
          <a:p>
            <a:pPr algn="l">
              <a:buFont typeface="Arial" panose="020B0604020202020204" pitchFamily="34" charset="0"/>
              <a:buChar char="•"/>
            </a:pPr>
            <a:r>
              <a:rPr lang="vi-VN" b="1" i="0" dirty="0">
                <a:solidFill>
                  <a:srgbClr val="404040"/>
                </a:solidFill>
                <a:effectLst/>
                <a:latin typeface="DeepSeek-CJK-patch"/>
              </a:rPr>
              <a:t>Kết quả</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Kế hoạch chi tiết sẵn sàng thực thi</a:t>
            </a:r>
          </a:p>
          <a:p>
            <a:pPr marL="742950" lvl="1" indent="-285750" algn="l">
              <a:buFont typeface="Arial" panose="020B0604020202020204" pitchFamily="34" charset="0"/>
              <a:buChar char="•"/>
            </a:pPr>
            <a:r>
              <a:rPr lang="vi-VN" b="0" i="0" dirty="0">
                <a:solidFill>
                  <a:srgbClr val="404040"/>
                </a:solidFill>
                <a:effectLst/>
                <a:latin typeface="DeepSeek-CJK-patch"/>
              </a:rPr>
              <a:t>Như trong slide: các phép toán S₁ đến S₁₂ và R₁₃ đến R₁₆</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So Sánh Static Plan vs Runtime Plan</a:t>
            </a:r>
          </a:p>
          <a:p>
            <a:pPr algn="l"/>
            <a:r>
              <a:rPr lang="vi-VN" dirty="0"/>
              <a:t>Đặc Điểm</a:t>
            </a:r>
            <a:r>
              <a:rPr lang="en-US" dirty="0"/>
              <a:t>		</a:t>
            </a:r>
            <a:r>
              <a:rPr lang="vi-VN" dirty="0"/>
              <a:t>Static Plan</a:t>
            </a:r>
            <a:r>
              <a:rPr lang="en-US" dirty="0"/>
              <a:t>			</a:t>
            </a:r>
            <a:r>
              <a:rPr lang="vi-VN" dirty="0"/>
              <a:t>Runtime Plan</a:t>
            </a:r>
            <a:endParaRPr lang="en-US" dirty="0"/>
          </a:p>
          <a:p>
            <a:pPr algn="l"/>
            <a:r>
              <a:rPr lang="vi-VN" b="1" dirty="0">
                <a:effectLst/>
              </a:rPr>
              <a:t>Thời điểm</a:t>
            </a:r>
            <a:r>
              <a:rPr lang="en-US" b="1" dirty="0">
                <a:effectLst/>
              </a:rPr>
              <a:t>		</a:t>
            </a:r>
            <a:r>
              <a:rPr lang="vi-VN" dirty="0">
                <a:effectLst/>
              </a:rPr>
              <a:t>Khi biên dịch</a:t>
            </a:r>
            <a:r>
              <a:rPr lang="en-US" dirty="0">
                <a:effectLst/>
              </a:rPr>
              <a:t>			</a:t>
            </a:r>
            <a:r>
              <a:rPr lang="vi-VN" dirty="0">
                <a:effectLst/>
              </a:rPr>
              <a:t>Khi khởi chạy</a:t>
            </a:r>
            <a:endParaRPr lang="en-US" dirty="0">
              <a:effectLst/>
            </a:endParaRPr>
          </a:p>
          <a:p>
            <a:pPr algn="l"/>
            <a:r>
              <a:rPr lang="vi-VN" b="1" dirty="0">
                <a:effectLst/>
              </a:rPr>
              <a:t>Nội dung</a:t>
            </a:r>
            <a:r>
              <a:rPr lang="en-US" b="1" dirty="0">
                <a:effectLst/>
              </a:rPr>
              <a:t>		</a:t>
            </a:r>
            <a:r>
              <a:rPr lang="vi-VN" dirty="0">
                <a:effectLst/>
              </a:rPr>
              <a:t>Thứ tự phép toán, phương pháp truy cập</a:t>
            </a:r>
            <a:r>
              <a:rPr lang="en-US" dirty="0">
                <a:effectLst/>
              </a:rPr>
              <a:t>	</a:t>
            </a:r>
            <a:r>
              <a:rPr lang="vi-VN" dirty="0">
                <a:effectLst/>
              </a:rPr>
              <a:t>Site cụ thể, bản sao dữ liệu</a:t>
            </a:r>
            <a:endParaRPr lang="en-US" dirty="0">
              <a:effectLst/>
            </a:endParaRPr>
          </a:p>
          <a:p>
            <a:pPr algn="l"/>
            <a:r>
              <a:rPr lang="vi-VN" b="1" dirty="0">
                <a:effectLst/>
              </a:rPr>
              <a:t>Phụ thuộc</a:t>
            </a:r>
            <a:r>
              <a:rPr lang="en-US" b="1" dirty="0">
                <a:effectLst/>
              </a:rPr>
              <a:t>		</a:t>
            </a:r>
            <a:r>
              <a:rPr lang="vi-VN" dirty="0">
                <a:effectLst/>
              </a:rPr>
              <a:t>Thống kê dữ liệu</a:t>
            </a:r>
            <a:r>
              <a:rPr lang="en-US" dirty="0">
                <a:effectLst/>
              </a:rPr>
              <a:t>		</a:t>
            </a:r>
            <a:r>
              <a:rPr lang="vi-VN" dirty="0">
                <a:effectLst/>
              </a:rPr>
              <a:t>Trạng thái hệ thống thực tế</a:t>
            </a:r>
            <a:endParaRPr lang="en-US" dirty="0">
              <a:effectLst/>
            </a:endParaRPr>
          </a:p>
          <a:p>
            <a:pPr algn="l"/>
            <a:r>
              <a:rPr lang="vi-VN" b="1" dirty="0">
                <a:effectLst/>
              </a:rPr>
              <a:t>Ví dụ trong slide</a:t>
            </a:r>
            <a:r>
              <a:rPr lang="en-US" b="1" dirty="0">
                <a:effectLst/>
              </a:rPr>
              <a:t>	</a:t>
            </a:r>
            <a:r>
              <a:rPr lang="vi-VN" dirty="0">
                <a:effectLst/>
              </a:rPr>
              <a:t>M, R₁-R₄</a:t>
            </a:r>
            <a:r>
              <a:rPr lang="en-US" dirty="0">
                <a:effectLst/>
              </a:rPr>
              <a:t>			</a:t>
            </a:r>
            <a:r>
              <a:rPr lang="vi-VN" dirty="0">
                <a:effectLst/>
              </a:rPr>
              <a:t>S₁-S₁₂, R₁₃-R₁₆</a:t>
            </a:r>
            <a:endParaRPr lang="en-US" dirty="0">
              <a:effectLst/>
            </a:endParaRP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4. Ưu Điểm Của Phương Pháp</a:t>
            </a: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Cân bằng giữa hiệu quả và linh hoạt</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Tận dụng ưu điểm của cả tối ưu tĩnh và động</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Giảm chi phí tối ưu hóa</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Chia nhỏ quá trình tối ưu thành 2 giai đoạn</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Tránh phải tối ưu lại toàn bộ khi thực thi</a:t>
            </a:r>
          </a:p>
          <a:p>
            <a:pPr algn="l">
              <a:buFont typeface="+mj-lt"/>
              <a:buNone/>
            </a:pPr>
            <a:r>
              <a:rPr lang="en-US" b="1" i="0" dirty="0">
                <a:solidFill>
                  <a:srgbClr val="404040"/>
                </a:solidFill>
                <a:effectLst/>
                <a:latin typeface="DeepSeek-CJK-patch"/>
              </a:rPr>
              <a:t>c. </a:t>
            </a:r>
            <a:r>
              <a:rPr lang="vi-VN" b="1" i="0" dirty="0">
                <a:solidFill>
                  <a:srgbClr val="404040"/>
                </a:solidFill>
                <a:effectLst/>
                <a:latin typeface="DeepSeek-CJK-patch"/>
              </a:rPr>
              <a:t>Thích ứng với môi trường phân tán</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Có thể điều chỉnh theo trạng thái mạng và tải hệ thống</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Tận dụng các bản sao dữ liệu gần nhất</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5. Ứng Dụng Thực Tế</a:t>
            </a:r>
          </a:p>
          <a:p>
            <a:pPr algn="l">
              <a:buFont typeface="Arial" panose="020B0604020202020204" pitchFamily="34" charset="0"/>
              <a:buChar char="•"/>
            </a:pPr>
            <a:r>
              <a:rPr lang="vi-VN" b="1" i="0" dirty="0">
                <a:solidFill>
                  <a:srgbClr val="404040"/>
                </a:solidFill>
                <a:effectLst/>
                <a:latin typeface="DeepSeek-CJK-patch"/>
              </a:rPr>
              <a:t>Hệ thống phân tán</a:t>
            </a:r>
            <a:r>
              <a:rPr lang="vi-VN" b="0" i="0" dirty="0">
                <a:solidFill>
                  <a:srgbClr val="404040"/>
                </a:solidFill>
                <a:effectLst/>
                <a:latin typeface="DeepSeek-CJK-patch"/>
              </a:rPr>
              <a:t> với dữ liệu được nhân bản</a:t>
            </a:r>
          </a:p>
          <a:p>
            <a:pPr algn="l">
              <a:buFont typeface="Arial" panose="020B0604020202020204" pitchFamily="34" charset="0"/>
              <a:buChar char="•"/>
            </a:pPr>
            <a:r>
              <a:rPr lang="vi-VN" b="1" i="0" dirty="0">
                <a:solidFill>
                  <a:srgbClr val="404040"/>
                </a:solidFill>
                <a:effectLst/>
                <a:latin typeface="DeepSeek-CJK-patch"/>
              </a:rPr>
              <a:t>Môi trường đám mây</a:t>
            </a:r>
            <a:r>
              <a:rPr lang="vi-VN" b="0" i="0" dirty="0">
                <a:solidFill>
                  <a:srgbClr val="404040"/>
                </a:solidFill>
                <a:effectLst/>
                <a:latin typeface="DeepSeek-CJK-patch"/>
              </a:rPr>
              <a:t> với tài nguyên động</a:t>
            </a:r>
          </a:p>
          <a:p>
            <a:pPr algn="l">
              <a:buFont typeface="Arial" panose="020B0604020202020204" pitchFamily="34" charset="0"/>
              <a:buChar char="•"/>
            </a:pPr>
            <a:r>
              <a:rPr lang="vi-VN" b="1" i="0" dirty="0">
                <a:solidFill>
                  <a:srgbClr val="404040"/>
                </a:solidFill>
                <a:effectLst/>
                <a:latin typeface="DeepSeek-CJK-patch"/>
              </a:rPr>
              <a:t>Truy vấn phức tạp</a:t>
            </a:r>
            <a:r>
              <a:rPr lang="vi-VN" b="0" i="0" dirty="0">
                <a:solidFill>
                  <a:srgbClr val="404040"/>
                </a:solidFill>
                <a:effectLst/>
                <a:latin typeface="DeepSeek-CJK-patch"/>
              </a:rPr>
              <a:t> cần cả tối ưu logic và vật lý</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63</a:t>
            </a:fld>
            <a:endParaRPr lang="en-US"/>
          </a:p>
        </p:txBody>
      </p:sp>
    </p:spTree>
    <p:extLst>
      <p:ext uri="{BB962C8B-B14F-4D97-AF65-F5344CB8AC3E}">
        <p14:creationId xmlns:p14="http://schemas.microsoft.com/office/powerpoint/2010/main" val="25980306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a:r>
              <a:rPr lang="vi-VN" b="1" i="0" dirty="0">
                <a:solidFill>
                  <a:srgbClr val="404040"/>
                </a:solidFill>
                <a:effectLst/>
                <a:latin typeface="DeepSeek-CJK-patch"/>
              </a:rPr>
              <a:t>"2-Step – Problem Definition"</a:t>
            </a:r>
          </a:p>
          <a:p>
            <a:pPr algn="l"/>
            <a:r>
              <a:rPr lang="vi-VN" b="1" i="0" dirty="0">
                <a:solidFill>
                  <a:srgbClr val="404040"/>
                </a:solidFill>
                <a:effectLst/>
                <a:latin typeface="DeepSeek-CJK-patch"/>
              </a:rPr>
              <a:t>Bài Toán Tối Ưu Hóa 2 Bước Trong Hệ Phân Tán</a:t>
            </a:r>
          </a:p>
          <a:p>
            <a:pPr algn="l"/>
            <a:r>
              <a:rPr lang="en-US" b="0" i="0" dirty="0">
                <a:solidFill>
                  <a:srgbClr val="404040"/>
                </a:solidFill>
                <a:effectLst/>
                <a:latin typeface="DeepSeek-CJK-patch"/>
              </a:rPr>
              <a:t>Đ</a:t>
            </a:r>
            <a:r>
              <a:rPr lang="vi-VN" b="0" i="0" dirty="0">
                <a:solidFill>
                  <a:srgbClr val="404040"/>
                </a:solidFill>
                <a:effectLst/>
                <a:latin typeface="DeepSeek-CJK-patch"/>
              </a:rPr>
              <a:t>ịnh nghĩa bài toán tối ưu hóa phân bổ truy vấn trong hệ thống phân tán với hai mục tiêu chính: cân bằng tải và giảm thiểu chi phí truyền thông.</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1. Dữ Liệu Đầu Vào</a:t>
            </a:r>
          </a:p>
          <a:p>
            <a:pPr algn="l"/>
            <a:r>
              <a:rPr lang="vi-VN" b="1" i="0" dirty="0">
                <a:solidFill>
                  <a:srgbClr val="404040"/>
                </a:solidFill>
                <a:effectLst/>
                <a:latin typeface="DeepSeek-CJK-patch"/>
              </a:rPr>
              <a:t>a. Tập hợp các site (S = {s₁, s₂, ..., sₙ})</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Mỗi site sᵢ có một thông số </a:t>
            </a:r>
            <a:r>
              <a:rPr lang="vi-VN" b="1" i="0" dirty="0">
                <a:solidFill>
                  <a:srgbClr val="404040"/>
                </a:solidFill>
                <a:effectLst/>
                <a:latin typeface="DeepSeek-CJK-patch"/>
              </a:rPr>
              <a:t>tải hiện tại</a:t>
            </a:r>
            <a:r>
              <a:rPr lang="vi-VN" b="0" i="0" dirty="0">
                <a:solidFill>
                  <a:srgbClr val="404040"/>
                </a:solidFill>
                <a:effectLst/>
                <a:latin typeface="DeepSeek-CJK-patch"/>
              </a:rPr>
              <a:t> (current load)</a:t>
            </a:r>
          </a:p>
          <a:p>
            <a:pPr algn="l">
              <a:buFont typeface="Arial" panose="020B0604020202020204" pitchFamily="34" charset="0"/>
              <a:buChar char="•"/>
            </a:pPr>
            <a:r>
              <a:rPr lang="vi-VN" b="0" i="0" dirty="0">
                <a:solidFill>
                  <a:srgbClr val="404040"/>
                </a:solidFill>
                <a:effectLst/>
                <a:latin typeface="DeepSeek-CJK-patch"/>
              </a:rPr>
              <a:t>Đại diện cho khả năng xử lý còn lại của mỗi máy chủ</a:t>
            </a:r>
          </a:p>
          <a:p>
            <a:pPr algn="l"/>
            <a:r>
              <a:rPr lang="vi-VN" b="1" i="0" dirty="0">
                <a:solidFill>
                  <a:srgbClr val="404040"/>
                </a:solidFill>
                <a:effectLst/>
                <a:latin typeface="DeepSeek-CJK-patch"/>
              </a:rPr>
              <a:t>b. Truy vấn Q = {q₁, q₂, q₃, q₄}</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Mỗi qᵢ là một </a:t>
            </a:r>
            <a:r>
              <a:rPr lang="vi-VN" b="1" i="0" dirty="0">
                <a:solidFill>
                  <a:srgbClr val="404040"/>
                </a:solidFill>
                <a:effectLst/>
                <a:latin typeface="DeepSeek-CJK-patch"/>
              </a:rPr>
              <a:t>đơn vị xử lý tối đa</a:t>
            </a:r>
            <a:r>
              <a:rPr lang="vi-VN" b="0" i="0" dirty="0">
                <a:solidFill>
                  <a:srgbClr val="404040"/>
                </a:solidFill>
                <a:effectLst/>
                <a:latin typeface="DeepSeek-CJK-patch"/>
              </a:rPr>
              <a:t> (maximal processing unit)</a:t>
            </a:r>
          </a:p>
          <a:p>
            <a:pPr algn="l">
              <a:buFont typeface="Arial" panose="020B0604020202020204" pitchFamily="34" charset="0"/>
              <a:buChar char="•"/>
            </a:pPr>
            <a:r>
              <a:rPr lang="vi-VN" b="0" i="0" dirty="0">
                <a:solidFill>
                  <a:srgbClr val="404040"/>
                </a:solidFill>
                <a:effectLst/>
                <a:latin typeface="DeepSeek-CJK-patch"/>
              </a:rPr>
              <a:t>Mỗi qᵢ chỉ truy cập </a:t>
            </a:r>
            <a:r>
              <a:rPr lang="vi-VN" b="1" i="0" dirty="0">
                <a:solidFill>
                  <a:srgbClr val="404040"/>
                </a:solidFill>
                <a:effectLst/>
                <a:latin typeface="DeepSeek-CJK-patch"/>
              </a:rPr>
              <a:t>một quan hệ</a:t>
            </a:r>
            <a:r>
              <a:rPr lang="vi-VN" b="0" i="0" dirty="0">
                <a:solidFill>
                  <a:srgbClr val="404040"/>
                </a:solidFill>
                <a:effectLst/>
                <a:latin typeface="DeepSeek-CJK-patch"/>
              </a:rPr>
              <a:t> duy nhất</a:t>
            </a:r>
          </a:p>
          <a:p>
            <a:pPr algn="l">
              <a:buFont typeface="Arial" panose="020B0604020202020204" pitchFamily="34" charset="0"/>
              <a:buChar char="•"/>
            </a:pPr>
            <a:r>
              <a:rPr lang="vi-VN" b="0" i="0" dirty="0">
                <a:solidFill>
                  <a:srgbClr val="404040"/>
                </a:solidFill>
                <a:effectLst/>
                <a:latin typeface="DeepSeek-CJK-patch"/>
              </a:rPr>
              <a:t>Cần giao tiếp với các qᵢ lân cận trong đồ thị truy vấn</a:t>
            </a:r>
          </a:p>
          <a:p>
            <a:pPr algn="l"/>
            <a:r>
              <a:rPr lang="vi-VN" b="1" i="0" dirty="0">
                <a:solidFill>
                  <a:srgbClr val="404040"/>
                </a:solidFill>
                <a:effectLst/>
                <a:latin typeface="DeepSeek-CJK-patch"/>
              </a:rPr>
              <a:t>c. Tập hợp site khả thi Sq = {s₁, s₂, ..., sₖ} cho mỗi qᵢ</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Chứa tất cả site lưu trữ bản sao của quan hệ mà qᵢ cần truy cập</a:t>
            </a:r>
          </a:p>
          <a:p>
            <a:pPr algn="l">
              <a:buFont typeface="Arial" panose="020B0604020202020204" pitchFamily="34" charset="0"/>
              <a:buChar char="•"/>
            </a:pPr>
            <a:r>
              <a:rPr lang="vi-VN" b="0" i="0" dirty="0">
                <a:solidFill>
                  <a:srgbClr val="404040"/>
                </a:solidFill>
                <a:effectLst/>
                <a:latin typeface="DeepSeek-CJK-patch"/>
              </a:rPr>
              <a:t>Mỗi site trong Sq có một bản sao dữ liệu cần thiết cho qᵢ</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2. Mục Tiêu Tối Ưu</a:t>
            </a:r>
          </a:p>
          <a:p>
            <a:pPr algn="l"/>
            <a:r>
              <a:rPr lang="vi-VN" b="0" i="0" dirty="0">
                <a:solidFill>
                  <a:srgbClr val="404040"/>
                </a:solidFill>
                <a:effectLst/>
                <a:latin typeface="DeepSeek-CJK-patch"/>
              </a:rPr>
              <a:t>Cần tìm </a:t>
            </a:r>
            <a:r>
              <a:rPr lang="vi-VN" b="1" i="0" dirty="0">
                <a:solidFill>
                  <a:srgbClr val="404040"/>
                </a:solidFill>
                <a:effectLst/>
                <a:latin typeface="DeepSeek-CJK-patch"/>
              </a:rPr>
              <a:t>phân bổ tối ưu</a:t>
            </a:r>
            <a:r>
              <a:rPr lang="vi-VN" b="0" i="0" dirty="0">
                <a:solidFill>
                  <a:srgbClr val="404040"/>
                </a:solidFill>
                <a:effectLst/>
                <a:latin typeface="DeepSeek-CJK-patch"/>
              </a:rPr>
              <a:t> các qᵢ vào các site sᵢ sao cho:</a:t>
            </a:r>
          </a:p>
          <a:p>
            <a:pPr algn="l"/>
            <a:r>
              <a:rPr lang="vi-VN" b="1" i="0" dirty="0">
                <a:solidFill>
                  <a:srgbClr val="404040"/>
                </a:solidFill>
                <a:effectLst/>
                <a:latin typeface="DeepSeek-CJK-patch"/>
              </a:rPr>
              <a:t>a. Cân bằng tải (Load balancing)</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Minimize </a:t>
            </a:r>
            <a:r>
              <a:rPr lang="vi-VN" b="1" i="0" dirty="0">
                <a:solidFill>
                  <a:srgbClr val="404040"/>
                </a:solidFill>
                <a:effectLst/>
                <a:latin typeface="DeepSeek-CJK-patch"/>
              </a:rPr>
              <a:t>độ mất cân bằng tải</a:t>
            </a:r>
            <a:r>
              <a:rPr lang="vi-VN" b="0" i="0" dirty="0">
                <a:solidFill>
                  <a:srgbClr val="404040"/>
                </a:solidFill>
                <a:effectLst/>
                <a:latin typeface="DeepSeek-CJK-patch"/>
              </a:rPr>
              <a:t> giữa các site</a:t>
            </a:r>
          </a:p>
          <a:p>
            <a:pPr algn="l">
              <a:buFont typeface="Arial" panose="020B0604020202020204" pitchFamily="34" charset="0"/>
              <a:buChar char="•"/>
            </a:pPr>
            <a:r>
              <a:rPr lang="vi-VN" b="0" i="0" dirty="0">
                <a:solidFill>
                  <a:srgbClr val="404040"/>
                </a:solidFill>
                <a:effectLst/>
                <a:latin typeface="DeepSeek-CJK-patch"/>
              </a:rPr>
              <a:t>Công thức: min(max(load(sᵢ)) - min(load(sᵢ))) ∀sᵢ ∈ S</a:t>
            </a:r>
          </a:p>
          <a:p>
            <a:pPr algn="l">
              <a:buFont typeface="Arial" panose="020B0604020202020204" pitchFamily="34" charset="0"/>
              <a:buChar char="•"/>
            </a:pPr>
            <a:r>
              <a:rPr lang="vi-VN" b="0" i="0" dirty="0">
                <a:solidFill>
                  <a:srgbClr val="404040"/>
                </a:solidFill>
                <a:effectLst/>
                <a:latin typeface="DeepSeek-CJK-patch"/>
              </a:rPr>
              <a:t>Đảm bảo không có site nào bị quá tải</a:t>
            </a:r>
          </a:p>
          <a:p>
            <a:pPr algn="l"/>
            <a:r>
              <a:rPr lang="vi-VN" b="1" i="0" dirty="0">
                <a:solidFill>
                  <a:srgbClr val="404040"/>
                </a:solidFill>
                <a:effectLst/>
                <a:latin typeface="DeepSeek-CJK-patch"/>
              </a:rPr>
              <a:t>b. Tối thiểu hóa chi phí truyền thông</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Giảm tổng chi phí truyền dữ liệu giữa các qᵢ</a:t>
            </a:r>
          </a:p>
          <a:p>
            <a:pPr algn="l">
              <a:buFont typeface="Arial" panose="020B0604020202020204" pitchFamily="34" charset="0"/>
              <a:buChar char="•"/>
            </a:pPr>
            <a:r>
              <a:rPr lang="vi-VN" b="0" i="0" dirty="0">
                <a:solidFill>
                  <a:srgbClr val="404040"/>
                </a:solidFill>
                <a:effectLst/>
                <a:latin typeface="DeepSeek-CJK-patch"/>
              </a:rPr>
              <a:t>Công thức: min(</a:t>
            </a:r>
            <a:r>
              <a:rPr lang="el-GR" b="0" i="0" dirty="0">
                <a:solidFill>
                  <a:srgbClr val="404040"/>
                </a:solidFill>
                <a:effectLst/>
                <a:latin typeface="DeepSeek-CJK-patch"/>
              </a:rPr>
              <a:t>Σ </a:t>
            </a:r>
            <a:r>
              <a:rPr lang="vi-VN" b="0" i="0" dirty="0">
                <a:solidFill>
                  <a:srgbClr val="404040"/>
                </a:solidFill>
                <a:effectLst/>
                <a:latin typeface="DeepSeek-CJK-patch"/>
              </a:rPr>
              <a:t>comm_cost(qᵢ, qⱼ)) ∀ cặp qᵢ, qⱼ cần giao tiếp</a:t>
            </a:r>
          </a:p>
          <a:p>
            <a:pPr algn="l">
              <a:buFont typeface="Arial" panose="020B0604020202020204" pitchFamily="34" charset="0"/>
              <a:buChar char="•"/>
            </a:pPr>
            <a:r>
              <a:rPr lang="vi-VN" b="0" i="0" dirty="0">
                <a:solidFill>
                  <a:srgbClr val="404040"/>
                </a:solidFill>
                <a:effectLst/>
                <a:latin typeface="DeepSeek-CJK-patch"/>
              </a:rPr>
              <a:t>Ưu tiên đặt các qᵢ giao tiếp nhiều lên cùng site hoặc site gần nhau</a:t>
            </a:r>
          </a:p>
          <a:p>
            <a:endParaRPr lang="fr-FR" dirty="0"/>
          </a:p>
          <a:p>
            <a:pPr algn="l"/>
            <a:r>
              <a:rPr lang="en-US" b="1" i="0" dirty="0">
                <a:solidFill>
                  <a:srgbClr val="404040"/>
                </a:solidFill>
                <a:effectLst/>
                <a:latin typeface="DeepSeek-CJK-patch"/>
              </a:rPr>
              <a:t>3</a:t>
            </a:r>
            <a:r>
              <a:rPr lang="vi-VN" b="1" i="0" dirty="0">
                <a:solidFill>
                  <a:srgbClr val="404040"/>
                </a:solidFill>
                <a:effectLst/>
                <a:latin typeface="DeepSeek-CJK-patch"/>
              </a:rPr>
              <a:t>. Độ Phức Tạp Bài Toán</a:t>
            </a:r>
          </a:p>
          <a:p>
            <a:pPr algn="l">
              <a:buFont typeface="Arial" panose="020B0604020202020204" pitchFamily="34" charset="0"/>
              <a:buChar char="•"/>
            </a:pPr>
            <a:r>
              <a:rPr lang="vi-VN" b="0" i="0" dirty="0">
                <a:solidFill>
                  <a:srgbClr val="404040"/>
                </a:solidFill>
                <a:effectLst/>
                <a:latin typeface="DeepSeek-CJK-patch"/>
              </a:rPr>
              <a:t>Bài toán thuộc lớp </a:t>
            </a:r>
            <a:r>
              <a:rPr lang="vi-VN" b="1" i="0" dirty="0">
                <a:solidFill>
                  <a:srgbClr val="404040"/>
                </a:solidFill>
                <a:effectLst/>
                <a:latin typeface="DeepSeek-CJK-patch"/>
              </a:rPr>
              <a:t>NP-hard</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Cần cân bằng giữa hai mục tiêu mâu thuẫn:</a:t>
            </a:r>
          </a:p>
          <a:p>
            <a:pPr marL="457200" lvl="1" indent="0" algn="l">
              <a:buFont typeface="Arial" panose="020B0604020202020204" pitchFamily="34" charset="0"/>
              <a:buNone/>
            </a:pPr>
            <a:r>
              <a:rPr lang="en-US" b="0" i="0" dirty="0">
                <a:solidFill>
                  <a:srgbClr val="404040"/>
                </a:solidFill>
                <a:effectLst/>
                <a:latin typeface="DeepSeek-CJK-patch"/>
              </a:rPr>
              <a:t>- </a:t>
            </a:r>
            <a:r>
              <a:rPr lang="vi-VN" b="0" i="0" dirty="0">
                <a:solidFill>
                  <a:srgbClr val="404040"/>
                </a:solidFill>
                <a:effectLst/>
                <a:latin typeface="DeepSeek-CJK-patch"/>
              </a:rPr>
              <a:t>Cân bằng tải thường đòi hỏi phân tán xử lý</a:t>
            </a:r>
          </a:p>
          <a:p>
            <a:pPr marL="457200" lvl="1" indent="0" algn="l">
              <a:buFont typeface="Arial" panose="020B0604020202020204" pitchFamily="34" charset="0"/>
              <a:buNone/>
            </a:pPr>
            <a:r>
              <a:rPr lang="en-US" b="0" i="0" dirty="0">
                <a:solidFill>
                  <a:srgbClr val="404040"/>
                </a:solidFill>
                <a:effectLst/>
                <a:latin typeface="DeepSeek-CJK-patch"/>
              </a:rPr>
              <a:t>- </a:t>
            </a:r>
            <a:r>
              <a:rPr lang="vi-VN" b="0" i="0" dirty="0">
                <a:solidFill>
                  <a:srgbClr val="404040"/>
                </a:solidFill>
                <a:effectLst/>
                <a:latin typeface="DeepSeek-CJK-patch"/>
              </a:rPr>
              <a:t>Giảm comm_cost lại muốn tập trung xử lý</a:t>
            </a:r>
          </a:p>
          <a:p>
            <a:pPr algn="l">
              <a:buFont typeface="Arial" panose="020B0604020202020204" pitchFamily="34" charset="0"/>
              <a:buChar char="•"/>
            </a:pPr>
            <a:r>
              <a:rPr lang="vi-VN" b="0" i="0" dirty="0">
                <a:solidFill>
                  <a:srgbClr val="404040"/>
                </a:solidFill>
                <a:effectLst/>
                <a:latin typeface="DeepSeek-CJK-patch"/>
              </a:rPr>
              <a:t>Trong thực tế thường dùng </a:t>
            </a:r>
            <a:r>
              <a:rPr lang="vi-VN" b="1" i="0" dirty="0">
                <a:solidFill>
                  <a:srgbClr val="404040"/>
                </a:solidFill>
                <a:effectLst/>
                <a:latin typeface="DeepSeek-CJK-patch"/>
              </a:rPr>
              <a:t>giải thuật heuristic</a:t>
            </a:r>
            <a:r>
              <a:rPr lang="vi-VN" b="0" i="0" dirty="0">
                <a:solidFill>
                  <a:srgbClr val="404040"/>
                </a:solidFill>
                <a:effectLst/>
                <a:latin typeface="DeepSeek-CJK-patch"/>
              </a:rPr>
              <a:t> hoặc </a:t>
            </a:r>
            <a:r>
              <a:rPr lang="vi-VN" b="1" i="0" dirty="0">
                <a:solidFill>
                  <a:srgbClr val="404040"/>
                </a:solidFill>
                <a:effectLst/>
                <a:latin typeface="DeepSeek-CJK-patch"/>
              </a:rPr>
              <a:t>tối ưu đa mục tiêu</a:t>
            </a:r>
            <a:endParaRPr lang="vi-VN" b="0" i="0" dirty="0">
              <a:solidFill>
                <a:srgbClr val="404040"/>
              </a:solidFill>
              <a:effectLst/>
              <a:latin typeface="DeepSeek-CJK-patch"/>
            </a:endParaRP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64</a:t>
            </a:fld>
            <a:endParaRPr lang="en-US"/>
          </a:p>
        </p:txBody>
      </p:sp>
    </p:spTree>
    <p:extLst>
      <p:ext uri="{BB962C8B-B14F-4D97-AF65-F5344CB8AC3E}">
        <p14:creationId xmlns:p14="http://schemas.microsoft.com/office/powerpoint/2010/main" val="31744011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a:r>
              <a:rPr lang="vi-VN" b="1" i="0" dirty="0">
                <a:solidFill>
                  <a:srgbClr val="404040"/>
                </a:solidFill>
                <a:effectLst/>
                <a:latin typeface="DeepSeek-CJK-patch"/>
              </a:rPr>
              <a:t>"2-Step Algorithm"</a:t>
            </a:r>
          </a:p>
          <a:p>
            <a:pPr algn="l"/>
            <a:r>
              <a:rPr lang="vi-VN" b="0" i="0" dirty="0">
                <a:solidFill>
                  <a:srgbClr val="404040"/>
                </a:solidFill>
                <a:effectLst/>
                <a:latin typeface="DeepSeek-CJK-patch"/>
              </a:rPr>
              <a:t>Thuật Toán Tối Ưu Hóa 2 Bước Cho Hệ Phân Tán</a:t>
            </a:r>
          </a:p>
          <a:p>
            <a:pPr algn="l"/>
            <a:r>
              <a:rPr lang="vi-VN" b="0" i="0" dirty="0">
                <a:solidFill>
                  <a:srgbClr val="404040"/>
                </a:solidFill>
                <a:effectLst/>
                <a:latin typeface="DeepSeek-CJK-patch"/>
              </a:rPr>
              <a:t>Thuật toán này giải quyết bài toán phân bổ tác vụ truy vấn con (subqueries) trong hệ thống phân tán với hai mục tiêu: cân bằng tải và tối thiểu hóa chi phí truyền thông.</a:t>
            </a:r>
          </a:p>
          <a:p>
            <a:pPr algn="l"/>
            <a:endParaRPr lang="en-US" b="0" i="0" dirty="0">
              <a:solidFill>
                <a:srgbClr val="404040"/>
              </a:solidFill>
              <a:effectLst/>
              <a:latin typeface="DeepSeek-CJK-patch"/>
            </a:endParaRPr>
          </a:p>
          <a:p>
            <a:pPr algn="l"/>
            <a:r>
              <a:rPr lang="en-US" b="1" i="0" dirty="0">
                <a:solidFill>
                  <a:srgbClr val="404040"/>
                </a:solidFill>
                <a:effectLst/>
                <a:latin typeface="DeepSeek-CJK-patch"/>
              </a:rPr>
              <a:t>1</a:t>
            </a:r>
            <a:r>
              <a:rPr lang="vi-VN" b="1" i="0" dirty="0">
                <a:solidFill>
                  <a:srgbClr val="404040"/>
                </a:solidFill>
                <a:effectLst/>
                <a:latin typeface="DeepSeek-CJK-patch"/>
              </a:rPr>
              <a:t>. Các Bước Thực Hiện</a:t>
            </a:r>
          </a:p>
          <a:p>
            <a:pPr algn="l"/>
            <a:r>
              <a:rPr lang="vi-VN" b="1" i="0" dirty="0">
                <a:solidFill>
                  <a:srgbClr val="404040"/>
                </a:solidFill>
                <a:effectLst/>
                <a:latin typeface="DeepSeek-CJK-patch"/>
              </a:rPr>
              <a:t>a. Khởi tạo</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Tính toán tải xử lý (load) cho mỗi tập site khả thi Sq của từng truy vấn con q ∈ Q</a:t>
            </a:r>
          </a:p>
          <a:p>
            <a:pPr algn="l">
              <a:buFont typeface="Arial" panose="020B0604020202020204" pitchFamily="34" charset="0"/>
              <a:buChar char="•"/>
            </a:pPr>
            <a:r>
              <a:rPr lang="vi-VN" b="0" i="0" dirty="0">
                <a:solidFill>
                  <a:srgbClr val="404040"/>
                </a:solidFill>
                <a:effectLst/>
                <a:latin typeface="DeepSeek-CJK-patch"/>
              </a:rPr>
              <a:t>Tải xử lý bao gồm: CPU, bộ nhớ, I/O cần thiết để thực thi q</a:t>
            </a:r>
          </a:p>
          <a:p>
            <a:pPr algn="l"/>
            <a:r>
              <a:rPr lang="vi-VN" b="1" i="0" dirty="0">
                <a:solidFill>
                  <a:srgbClr val="404040"/>
                </a:solidFill>
                <a:effectLst/>
                <a:latin typeface="DeepSeek-CJK-patch"/>
              </a:rPr>
              <a:t>b. Vòng lặp chính</a:t>
            </a:r>
            <a:r>
              <a:rPr lang="vi-VN" b="0" i="0" dirty="0">
                <a:solidFill>
                  <a:srgbClr val="404040"/>
                </a:solidFill>
                <a:effectLst/>
                <a:latin typeface="DeepSeek-CJK-patch"/>
              </a:rPr>
              <a:t>:</a:t>
            </a:r>
          </a:p>
          <a:p>
            <a:pPr algn="l"/>
            <a:r>
              <a:rPr lang="vi-VN" b="0" i="0" dirty="0">
                <a:solidFill>
                  <a:srgbClr val="FFFFFF"/>
                </a:solidFill>
                <a:effectLst/>
                <a:latin typeface="DeepSeek-CJK-patch"/>
              </a:rPr>
              <a:t>Pseudocode</a:t>
            </a:r>
            <a:r>
              <a:rPr lang="en-US" b="0" i="0" dirty="0">
                <a:solidFill>
                  <a:srgbClr val="FFFFFF"/>
                </a:solidFill>
                <a:effectLst/>
                <a:latin typeface="DeepSeek-CJK-patch"/>
              </a:rPr>
              <a:t>:</a:t>
            </a:r>
            <a:endParaRPr lang="vi-VN" b="0" i="0" dirty="0">
              <a:solidFill>
                <a:srgbClr val="FFFFFF"/>
              </a:solidFill>
              <a:effectLst/>
              <a:latin typeface="DeepSeek-CJK-patch"/>
            </a:endParaRPr>
          </a:p>
          <a:p>
            <a:pPr algn="l"/>
            <a:r>
              <a:rPr lang="vi-VN" b="0" i="0" dirty="0">
                <a:solidFill>
                  <a:srgbClr val="FFFFFF"/>
                </a:solidFill>
                <a:effectLst/>
                <a:latin typeface="DeepSeek-CJK-patch"/>
              </a:rPr>
              <a:t>While Q not empty do </a:t>
            </a:r>
            <a:endParaRPr lang="en-US" b="0" i="0" dirty="0">
              <a:solidFill>
                <a:srgbClr val="FFFFFF"/>
              </a:solidFill>
              <a:effectLst/>
              <a:latin typeface="DeepSeek-CJK-patch"/>
            </a:endParaRPr>
          </a:p>
          <a:p>
            <a:pPr algn="l"/>
            <a:r>
              <a:rPr lang="en-US" b="0" i="0" dirty="0" err="1">
                <a:solidFill>
                  <a:srgbClr val="FFFFFF"/>
                </a:solidFill>
                <a:effectLst/>
                <a:latin typeface="DeepSeek-CJK-patch"/>
              </a:rPr>
              <a:t>Bước</a:t>
            </a:r>
            <a:r>
              <a:rPr lang="en-US" b="0" i="0" dirty="0">
                <a:solidFill>
                  <a:srgbClr val="FFFFFF"/>
                </a:solidFill>
                <a:effectLst/>
                <a:latin typeface="DeepSeek-CJK-patch"/>
              </a:rPr>
              <a:t> </a:t>
            </a:r>
            <a:r>
              <a:rPr lang="vi-VN" b="0" i="0" dirty="0">
                <a:solidFill>
                  <a:srgbClr val="FFFFFF"/>
                </a:solidFill>
                <a:effectLst/>
                <a:latin typeface="DeepSeek-CJK-patch"/>
              </a:rPr>
              <a:t>1</a:t>
            </a:r>
            <a:r>
              <a:rPr lang="en-US" b="0" i="0" dirty="0">
                <a:solidFill>
                  <a:srgbClr val="FFFFFF"/>
                </a:solidFill>
                <a:effectLst/>
                <a:latin typeface="DeepSeek-CJK-patch"/>
              </a:rPr>
              <a:t> -</a:t>
            </a:r>
            <a:r>
              <a:rPr lang="vi-VN" b="0" i="0" dirty="0">
                <a:solidFill>
                  <a:srgbClr val="FFFFFF"/>
                </a:solidFill>
                <a:effectLst/>
                <a:latin typeface="DeepSeek-CJK-patch"/>
              </a:rPr>
              <a:t> Chọn truy vấn con a có ít lựa chọn site nhất (ít flexibility)</a:t>
            </a:r>
            <a:endParaRPr lang="en-US" b="0" i="0" dirty="0">
              <a:solidFill>
                <a:srgbClr val="FFFFFF"/>
              </a:solidFill>
              <a:effectLst/>
              <a:latin typeface="DeepSeek-CJK-patch"/>
            </a:endParaRPr>
          </a:p>
          <a:p>
            <a:pPr algn="l"/>
            <a:r>
              <a:rPr lang="en-US" b="0" i="0" dirty="0" err="1">
                <a:solidFill>
                  <a:srgbClr val="FFFFFF"/>
                </a:solidFill>
                <a:effectLst/>
                <a:latin typeface="DeepSeek-CJK-patch"/>
              </a:rPr>
              <a:t>Bước</a:t>
            </a:r>
            <a:r>
              <a:rPr lang="en-US" b="0" i="0" dirty="0">
                <a:solidFill>
                  <a:srgbClr val="FFFFFF"/>
                </a:solidFill>
                <a:effectLst/>
                <a:latin typeface="DeepSeek-CJK-patch"/>
              </a:rPr>
              <a:t> </a:t>
            </a:r>
            <a:r>
              <a:rPr lang="vi-VN" b="0" i="0" dirty="0">
                <a:solidFill>
                  <a:srgbClr val="FFFFFF"/>
                </a:solidFill>
                <a:effectLst/>
                <a:latin typeface="DeepSeek-CJK-patch"/>
              </a:rPr>
              <a:t>2</a:t>
            </a:r>
            <a:r>
              <a:rPr lang="en-US" b="0" i="0" dirty="0">
                <a:solidFill>
                  <a:srgbClr val="FFFFFF"/>
                </a:solidFill>
                <a:effectLst/>
                <a:latin typeface="DeepSeek-CJK-patch"/>
              </a:rPr>
              <a:t> -</a:t>
            </a:r>
            <a:r>
              <a:rPr lang="vi-VN" b="0" i="0" dirty="0">
                <a:solidFill>
                  <a:srgbClr val="FFFFFF"/>
                </a:solidFill>
                <a:effectLst/>
                <a:latin typeface="DeepSeek-CJK-patch"/>
              </a:rPr>
              <a:t> Chọn site b tối ưu nhất cho a (xét cả tải và lợi ích truyền thông) </a:t>
            </a:r>
            <a:endParaRPr lang="en-US" b="0" i="0" dirty="0">
              <a:solidFill>
                <a:srgbClr val="FFFFFF"/>
              </a:solidFill>
              <a:effectLst/>
              <a:latin typeface="DeepSeek-CJK-patch"/>
            </a:endParaRPr>
          </a:p>
          <a:p>
            <a:pPr algn="l"/>
            <a:r>
              <a:rPr lang="en-US" b="0" i="0" dirty="0" err="1">
                <a:solidFill>
                  <a:srgbClr val="FFFFFF"/>
                </a:solidFill>
                <a:effectLst/>
                <a:latin typeface="DeepSeek-CJK-patch"/>
              </a:rPr>
              <a:t>Bước</a:t>
            </a:r>
            <a:r>
              <a:rPr lang="en-US" b="0" i="0" dirty="0">
                <a:solidFill>
                  <a:srgbClr val="FFFFFF"/>
                </a:solidFill>
                <a:effectLst/>
                <a:latin typeface="DeepSeek-CJK-patch"/>
              </a:rPr>
              <a:t> 3 - </a:t>
            </a:r>
            <a:r>
              <a:rPr lang="vi-VN" b="0" i="0" dirty="0">
                <a:solidFill>
                  <a:srgbClr val="FFFFFF"/>
                </a:solidFill>
                <a:effectLst/>
                <a:latin typeface="DeepSeek-CJK-patch"/>
              </a:rPr>
              <a:t> Gán a → b, loại a khỏi Q</a:t>
            </a:r>
            <a:endParaRPr lang="en-US" b="0" i="0" dirty="0">
              <a:solidFill>
                <a:srgbClr val="FFFFFF"/>
              </a:solidFill>
              <a:effectLst/>
              <a:latin typeface="DeepSeek-CJK-patch"/>
            </a:endParaRPr>
          </a:p>
          <a:p>
            <a:pPr algn="l"/>
            <a:r>
              <a:rPr lang="en-US" b="0" i="0" dirty="0" err="1">
                <a:solidFill>
                  <a:srgbClr val="FFFFFF"/>
                </a:solidFill>
                <a:effectLst/>
                <a:latin typeface="DeepSeek-CJK-patch"/>
              </a:rPr>
              <a:t>Bước</a:t>
            </a:r>
            <a:r>
              <a:rPr lang="en-US" b="0" i="0" dirty="0">
                <a:solidFill>
                  <a:srgbClr val="FFFFFF"/>
                </a:solidFill>
                <a:effectLst/>
                <a:latin typeface="DeepSeek-CJK-patch"/>
              </a:rPr>
              <a:t> </a:t>
            </a:r>
            <a:r>
              <a:rPr lang="vi-VN" b="0" i="0" dirty="0">
                <a:solidFill>
                  <a:srgbClr val="FFFFFF"/>
                </a:solidFill>
                <a:effectLst/>
                <a:latin typeface="DeepSeek-CJK-patch"/>
              </a:rPr>
              <a:t>4</a:t>
            </a:r>
            <a:r>
              <a:rPr lang="en-US" b="0" i="0" dirty="0">
                <a:solidFill>
                  <a:srgbClr val="FFFFFF"/>
                </a:solidFill>
                <a:effectLst/>
                <a:latin typeface="DeepSeek-CJK-patch"/>
              </a:rPr>
              <a:t> -</a:t>
            </a:r>
            <a:r>
              <a:rPr lang="vi-VN" b="0" i="0" dirty="0">
                <a:solidFill>
                  <a:srgbClr val="FFFFFF"/>
                </a:solidFill>
                <a:effectLst/>
                <a:latin typeface="DeepSeek-CJK-patch"/>
              </a:rPr>
              <a:t> Cập nhật lại tải các site liên quan</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2. Chi Tiết Từng Bước</a:t>
            </a:r>
          </a:p>
          <a:p>
            <a:pPr algn="l"/>
            <a:r>
              <a:rPr lang="vi-VN" b="1" i="0" dirty="0">
                <a:solidFill>
                  <a:srgbClr val="404040"/>
                </a:solidFill>
                <a:effectLst/>
                <a:latin typeface="DeepSeek-CJK-patch"/>
              </a:rPr>
              <a:t>Bước 1: Chọn truy vấn ít linh hoạt nhất</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Độ linh hoạt = |Sq| (số site khả thi)</a:t>
            </a:r>
          </a:p>
          <a:p>
            <a:pPr algn="l">
              <a:buFont typeface="Arial" panose="020B0604020202020204" pitchFamily="34" charset="0"/>
              <a:buChar char="•"/>
            </a:pPr>
            <a:r>
              <a:rPr lang="vi-VN" b="0" i="0" dirty="0">
                <a:solidFill>
                  <a:srgbClr val="404040"/>
                </a:solidFill>
                <a:effectLst/>
                <a:latin typeface="DeepSeek-CJK-patch"/>
              </a:rPr>
              <a:t>Ưu tiên các truy vấn có ít site có thể thực thi (vd: chỉ có 1-2 site chứa dữ liệu cần thiết)</a:t>
            </a:r>
          </a:p>
          <a:p>
            <a:pPr algn="l">
              <a:buFont typeface="Arial" panose="020B0604020202020204" pitchFamily="34" charset="0"/>
              <a:buChar char="•"/>
            </a:pPr>
            <a:r>
              <a:rPr lang="vi-VN" b="0" i="0" dirty="0">
                <a:solidFill>
                  <a:srgbClr val="404040"/>
                </a:solidFill>
                <a:effectLst/>
                <a:latin typeface="DeepSeek-CJK-patch"/>
              </a:rPr>
              <a:t>Ví dụ: q1 có Sq={s1,s2}, q2 có Sq={s3} → chọn q2 trước</a:t>
            </a:r>
          </a:p>
          <a:p>
            <a:pPr algn="l"/>
            <a:r>
              <a:rPr lang="vi-VN" b="1" i="0" dirty="0">
                <a:solidFill>
                  <a:srgbClr val="404040"/>
                </a:solidFill>
                <a:effectLst/>
                <a:latin typeface="DeepSeek-CJK-patch"/>
              </a:rPr>
              <a:t>Bước 2: Chọn site tối ưu</a:t>
            </a:r>
            <a:br>
              <a:rPr lang="vi-VN" b="0" i="0" dirty="0">
                <a:solidFill>
                  <a:srgbClr val="404040"/>
                </a:solidFill>
                <a:effectLst/>
                <a:latin typeface="DeepSeek-CJK-patch"/>
              </a:rPr>
            </a:br>
            <a:r>
              <a:rPr lang="vi-VN" b="0" i="0" dirty="0">
                <a:solidFill>
                  <a:srgbClr val="404040"/>
                </a:solidFill>
                <a:effectLst/>
                <a:latin typeface="DeepSeek-CJK-patch"/>
              </a:rPr>
              <a:t>Tiêu chí lựa chọn site b cho a:</a:t>
            </a: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Tải hiện tại thấp nhất</a:t>
            </a:r>
            <a:r>
              <a:rPr lang="vi-VN" b="0" i="0" dirty="0">
                <a:solidFill>
                  <a:srgbClr val="404040"/>
                </a:solidFill>
                <a:effectLst/>
                <a:latin typeface="DeepSeek-CJK-patch"/>
              </a:rPr>
              <a:t> trong Sa</a:t>
            </a:r>
          </a:p>
          <a:p>
            <a:pPr marL="457200" lvl="1" indent="0" algn="l">
              <a:buFont typeface="+mj-lt"/>
              <a:buNone/>
            </a:pPr>
            <a:r>
              <a:rPr lang="vi-VN" b="0" i="0" dirty="0">
                <a:solidFill>
                  <a:srgbClr val="404040"/>
                </a:solidFill>
                <a:effectLst/>
                <a:latin typeface="DeepSeek-CJK-patch"/>
              </a:rPr>
              <a:t>load(b) = min(load(s)) ∀s ∈ Sa</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Lợi ích truyền thông cao nhất</a:t>
            </a:r>
            <a:r>
              <a:rPr lang="vi-VN" b="0" i="0" dirty="0">
                <a:solidFill>
                  <a:srgbClr val="404040"/>
                </a:solidFill>
                <a:effectLst/>
                <a:latin typeface="DeepSeek-CJK-patch"/>
              </a:rPr>
              <a:t>:</a:t>
            </a:r>
          </a:p>
          <a:p>
            <a:pPr marL="457200" lvl="1" indent="0" algn="l">
              <a:buFont typeface="+mj-lt"/>
              <a:buNone/>
            </a:pPr>
            <a:r>
              <a:rPr lang="vi-VN" b="0" i="0" dirty="0">
                <a:solidFill>
                  <a:srgbClr val="404040"/>
                </a:solidFill>
                <a:effectLst/>
                <a:latin typeface="DeepSeek-CJK-patch"/>
              </a:rPr>
              <a:t>Giảm chi phí khi đặt gần các truy vấn liên quan</a:t>
            </a:r>
          </a:p>
          <a:p>
            <a:pPr marL="457200" lvl="1" indent="0" algn="l">
              <a:buFont typeface="+mj-lt"/>
              <a:buNone/>
            </a:pPr>
            <a:r>
              <a:rPr lang="vi-VN" b="0" i="0" dirty="0">
                <a:solidFill>
                  <a:srgbClr val="404040"/>
                </a:solidFill>
                <a:effectLst/>
                <a:latin typeface="DeepSeek-CJK-patch"/>
              </a:rPr>
              <a:t>Ưu tiên site đã chứa các truy vấn có giao tiếp nhiều với a</a:t>
            </a:r>
          </a:p>
          <a:p>
            <a:pPr algn="l"/>
            <a:r>
              <a:rPr lang="vi-VN" b="1" i="0" dirty="0">
                <a:solidFill>
                  <a:srgbClr val="404040"/>
                </a:solidFill>
                <a:effectLst/>
                <a:latin typeface="DeepSeek-CJK-patch"/>
              </a:rPr>
              <a:t>Bước 3-4: Cập nhật</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Sau khi gán, loại a khỏi Q</a:t>
            </a:r>
          </a:p>
          <a:p>
            <a:pPr algn="l">
              <a:buFont typeface="Arial" panose="020B0604020202020204" pitchFamily="34" charset="0"/>
              <a:buChar char="•"/>
            </a:pPr>
            <a:r>
              <a:rPr lang="vi-VN" b="0" i="0" dirty="0">
                <a:solidFill>
                  <a:srgbClr val="404040"/>
                </a:solidFill>
                <a:effectLst/>
                <a:latin typeface="DeepSeek-CJK-patch"/>
              </a:rPr>
              <a:t>Cập nhật tải site b: load(b) += load(a)</a:t>
            </a:r>
          </a:p>
          <a:p>
            <a:pPr algn="l">
              <a:buFont typeface="Arial" panose="020B0604020202020204" pitchFamily="34" charset="0"/>
              <a:buChar char="•"/>
            </a:pPr>
            <a:r>
              <a:rPr lang="vi-VN" b="0" i="0" dirty="0">
                <a:solidFill>
                  <a:srgbClr val="404040"/>
                </a:solidFill>
                <a:effectLst/>
                <a:latin typeface="DeepSeek-CJK-patch"/>
              </a:rPr>
              <a:t>Nếu cần, điều chỉnh tải các site lân cận</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4. Ưu/Nhược Điểm</a:t>
            </a:r>
          </a:p>
          <a:p>
            <a:pPr algn="l"/>
            <a:r>
              <a:rPr lang="vi-VN" b="1" i="0" dirty="0">
                <a:solidFill>
                  <a:srgbClr val="404040"/>
                </a:solidFill>
                <a:effectLst/>
                <a:latin typeface="DeepSeek-CJK-patch"/>
              </a:rPr>
              <a:t>Ưu điểm</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Đơn giản, dễ triển khai</a:t>
            </a:r>
          </a:p>
          <a:p>
            <a:pPr algn="l">
              <a:buFont typeface="Arial" panose="020B0604020202020204" pitchFamily="34" charset="0"/>
              <a:buChar char="•"/>
            </a:pPr>
            <a:r>
              <a:rPr lang="vi-VN" b="0" i="0" dirty="0">
                <a:solidFill>
                  <a:srgbClr val="404040"/>
                </a:solidFill>
                <a:effectLst/>
                <a:latin typeface="DeepSeek-CJK-patch"/>
              </a:rPr>
              <a:t>Cân bằng được cả tải và truyền thông</a:t>
            </a:r>
          </a:p>
          <a:p>
            <a:pPr algn="l">
              <a:buFont typeface="Arial" panose="020B0604020202020204" pitchFamily="34" charset="0"/>
              <a:buChar char="•"/>
            </a:pPr>
            <a:r>
              <a:rPr lang="vi-VN" b="0" i="0" dirty="0">
                <a:solidFill>
                  <a:srgbClr val="404040"/>
                </a:solidFill>
                <a:effectLst/>
                <a:latin typeface="DeepSeek-CJK-patch"/>
              </a:rPr>
              <a:t>Thời gian chạy nhanh (độ phức tạp O(n²))</a:t>
            </a:r>
          </a:p>
          <a:p>
            <a:pPr algn="l"/>
            <a:r>
              <a:rPr lang="vi-VN" b="1" i="0" dirty="0">
                <a:solidFill>
                  <a:srgbClr val="404040"/>
                </a:solidFill>
                <a:effectLst/>
                <a:latin typeface="DeepSeek-CJK-patch"/>
              </a:rPr>
              <a:t>Nhược điểm</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Chưa đảm bảo tối ưu toàn cục</a:t>
            </a:r>
          </a:p>
          <a:p>
            <a:pPr algn="l">
              <a:buFont typeface="Arial" panose="020B0604020202020204" pitchFamily="34" charset="0"/>
              <a:buChar char="•"/>
            </a:pPr>
            <a:r>
              <a:rPr lang="vi-VN" b="0" i="0" dirty="0">
                <a:solidFill>
                  <a:srgbClr val="404040"/>
                </a:solidFill>
                <a:effectLst/>
                <a:latin typeface="DeepSeek-CJK-patch"/>
              </a:rPr>
              <a:t>Phụ thuộc vào thứ tự chọn truy vấn</a:t>
            </a:r>
          </a:p>
          <a:p>
            <a:pPr algn="l">
              <a:buFont typeface="Arial" panose="020B0604020202020204" pitchFamily="34" charset="0"/>
              <a:buChar char="•"/>
            </a:pPr>
            <a:r>
              <a:rPr lang="vi-VN" b="0" i="0" dirty="0">
                <a:solidFill>
                  <a:srgbClr val="404040"/>
                </a:solidFill>
                <a:effectLst/>
                <a:latin typeface="DeepSeek-CJK-patch"/>
              </a:rPr>
              <a:t>Cần heuristic tốt để đánh giá "benefit"</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65</a:t>
            </a:fld>
            <a:endParaRPr lang="en-US"/>
          </a:p>
        </p:txBody>
      </p:sp>
    </p:spTree>
    <p:extLst>
      <p:ext uri="{BB962C8B-B14F-4D97-AF65-F5344CB8AC3E}">
        <p14:creationId xmlns:p14="http://schemas.microsoft.com/office/powerpoint/2010/main" val="97355258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algn="l"/>
            <a:r>
              <a:rPr lang="vi-VN" b="1" i="0" dirty="0">
                <a:solidFill>
                  <a:srgbClr val="404040"/>
                </a:solidFill>
                <a:effectLst/>
                <a:latin typeface="DeepSeek-CJK-patch"/>
              </a:rPr>
              <a:t>"2-Step Algorithm Example"</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1. Bài Toán Minh Họa</a:t>
            </a:r>
          </a:p>
          <a:p>
            <a:pPr algn="l"/>
            <a:r>
              <a:rPr lang="en-US" b="0" i="0" dirty="0">
                <a:solidFill>
                  <a:srgbClr val="404040"/>
                </a:solidFill>
                <a:effectLst/>
                <a:latin typeface="DeepSeek-CJK-patch"/>
              </a:rPr>
              <a:t>V</a:t>
            </a:r>
            <a:r>
              <a:rPr lang="vi-VN" b="0" i="0" dirty="0">
                <a:solidFill>
                  <a:srgbClr val="404040"/>
                </a:solidFill>
                <a:effectLst/>
                <a:latin typeface="DeepSeek-CJK-patch"/>
              </a:rPr>
              <a:t>í dụ cụ thể về cách áp dụng thuật toán tối ưu 2 bước để phân bổ các truy vấn con trong hệ thống phân tán.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Dữ liệu đầu vào</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4 site: s₁ (load=1), s₂ (load=2), s₃ (load=2), s₄ (load=2)</a:t>
            </a:r>
          </a:p>
          <a:p>
            <a:pPr algn="l">
              <a:buFont typeface="Arial" panose="020B0604020202020204" pitchFamily="34" charset="0"/>
              <a:buChar char="•"/>
            </a:pPr>
            <a:r>
              <a:rPr lang="vi-VN" b="0" i="0" dirty="0">
                <a:solidFill>
                  <a:srgbClr val="404040"/>
                </a:solidFill>
                <a:effectLst/>
                <a:latin typeface="DeepSeek-CJK-patch"/>
              </a:rPr>
              <a:t>4 quan hệ phân tán:</a:t>
            </a:r>
          </a:p>
          <a:p>
            <a:pPr marL="742950" lvl="1" indent="-285750" algn="l">
              <a:buFont typeface="Arial" panose="020B0604020202020204" pitchFamily="34" charset="0"/>
              <a:buChar char="•"/>
            </a:pPr>
            <a:r>
              <a:rPr lang="vi-VN" b="0" i="0" dirty="0">
                <a:solidFill>
                  <a:srgbClr val="404040"/>
                </a:solidFill>
                <a:effectLst/>
                <a:latin typeface="DeepSeek-CJK-patch"/>
              </a:rPr>
              <a:t>R₁: có bản sao tại s₁ (R₁₁), s₃ (R₁₃), s₄ (R₁₄)</a:t>
            </a:r>
          </a:p>
          <a:p>
            <a:pPr marL="742950" lvl="1" indent="-285750" algn="l">
              <a:buFont typeface="Arial" panose="020B0604020202020204" pitchFamily="34" charset="0"/>
              <a:buChar char="•"/>
            </a:pPr>
            <a:r>
              <a:rPr lang="vi-VN" b="0" i="0" dirty="0">
                <a:solidFill>
                  <a:srgbClr val="404040"/>
                </a:solidFill>
                <a:effectLst/>
                <a:latin typeface="DeepSeek-CJK-patch"/>
              </a:rPr>
              <a:t>R₂: có bản sao tại s₂ (R₂₂), s₄ (R₂₄)</a:t>
            </a:r>
          </a:p>
          <a:p>
            <a:pPr marL="742950" lvl="1" indent="-285750" algn="l">
              <a:buFont typeface="Arial" panose="020B0604020202020204" pitchFamily="34" charset="0"/>
              <a:buChar char="•"/>
            </a:pPr>
            <a:r>
              <a:rPr lang="vi-VN" b="0" i="0" dirty="0">
                <a:solidFill>
                  <a:srgbClr val="404040"/>
                </a:solidFill>
                <a:effectLst/>
                <a:latin typeface="DeepSeek-CJK-patch"/>
              </a:rPr>
              <a:t>R₃: có bản sao tại s₁ (R₃₁), s₃ (R₃₃)</a:t>
            </a:r>
          </a:p>
          <a:p>
            <a:pPr marL="742950" lvl="1" indent="-285750" algn="l">
              <a:buFont typeface="Arial" panose="020B0604020202020204" pitchFamily="34" charset="0"/>
              <a:buChar char="•"/>
            </a:pPr>
            <a:r>
              <a:rPr lang="vi-VN" b="0" i="0" dirty="0">
                <a:solidFill>
                  <a:srgbClr val="404040"/>
                </a:solidFill>
                <a:effectLst/>
                <a:latin typeface="DeepSeek-CJK-patch"/>
              </a:rPr>
              <a:t>R₄: có bản sao tại s₁ (R₄₁)</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2. Các Bước Thực Hiện</a:t>
            </a:r>
          </a:p>
          <a:p>
            <a:pPr algn="l"/>
            <a:endParaRPr lang="en-US" b="0" i="0" dirty="0">
              <a:solidFill>
                <a:srgbClr val="404040"/>
              </a:solidFill>
              <a:effectLst/>
              <a:latin typeface="DeepSeek-CJK-patch"/>
            </a:endParaRPr>
          </a:p>
          <a:p>
            <a:pPr algn="l"/>
            <a:r>
              <a:rPr lang="vi-VN" b="0" i="0" dirty="0">
                <a:solidFill>
                  <a:srgbClr val="404040"/>
                </a:solidFill>
                <a:effectLst/>
                <a:latin typeface="DeepSeek-CJK-patch"/>
              </a:rPr>
              <a:t>Lặp 1: Xử lý q₄ (liên quan R₄)</a:t>
            </a:r>
          </a:p>
          <a:p>
            <a:pPr algn="l">
              <a:buFont typeface="Arial" panose="020B0604020202020204" pitchFamily="34" charset="0"/>
              <a:buChar char="•"/>
            </a:pPr>
            <a:r>
              <a:rPr lang="vi-VN" b="1" i="0" dirty="0">
                <a:solidFill>
                  <a:srgbClr val="404040"/>
                </a:solidFill>
                <a:effectLst/>
                <a:latin typeface="DeepSeek-CJK-patch"/>
              </a:rPr>
              <a:t>Lựa chọn site</a:t>
            </a:r>
            <a:r>
              <a:rPr lang="vi-VN" b="0" i="0" dirty="0">
                <a:solidFill>
                  <a:srgbClr val="404040"/>
                </a:solidFill>
                <a:effectLst/>
                <a:latin typeface="DeepSeek-CJK-patch"/>
              </a:rPr>
              <a:t>: Chỉ có s₁ chứa R₄ (R₄₁)</a:t>
            </a:r>
          </a:p>
          <a:p>
            <a:pPr algn="l">
              <a:buFont typeface="Arial" panose="020B0604020202020204" pitchFamily="34" charset="0"/>
              <a:buChar char="•"/>
            </a:pPr>
            <a:r>
              <a:rPr lang="vi-VN" b="1" i="0" dirty="0">
                <a:solidFill>
                  <a:srgbClr val="404040"/>
                </a:solidFill>
                <a:effectLst/>
                <a:latin typeface="DeepSeek-CJK-patch"/>
              </a:rPr>
              <a:t>Phân bổ</a:t>
            </a:r>
            <a:r>
              <a:rPr lang="vi-VN" b="0" i="0" dirty="0">
                <a:solidFill>
                  <a:srgbClr val="404040"/>
                </a:solidFill>
                <a:effectLst/>
                <a:latin typeface="DeepSeek-CJK-patch"/>
              </a:rPr>
              <a:t>: q₄ → s₁</a:t>
            </a:r>
          </a:p>
          <a:p>
            <a:pPr algn="l">
              <a:buFont typeface="Arial" panose="020B0604020202020204" pitchFamily="34" charset="0"/>
              <a:buChar char="•"/>
            </a:pPr>
            <a:r>
              <a:rPr lang="vi-VN" b="1" i="0" dirty="0">
                <a:solidFill>
                  <a:srgbClr val="404040"/>
                </a:solidFill>
                <a:effectLst/>
                <a:latin typeface="DeepSeek-CJK-patch"/>
              </a:rPr>
              <a:t>Cập nhật tải</a:t>
            </a:r>
            <a:r>
              <a:rPr lang="vi-VN" b="0" i="0" dirty="0">
                <a:solidFill>
                  <a:srgbClr val="404040"/>
                </a:solidFill>
                <a:effectLst/>
                <a:latin typeface="DeepSeek-CJK-patch"/>
              </a:rPr>
              <a:t>: load(s₁) = 1 + 1 = 2</a:t>
            </a:r>
          </a:p>
          <a:p>
            <a:pPr algn="l"/>
            <a:endParaRPr lang="en-US" b="0" i="0" dirty="0">
              <a:solidFill>
                <a:srgbClr val="404040"/>
              </a:solidFill>
              <a:effectLst/>
              <a:latin typeface="DeepSeek-CJK-patch"/>
            </a:endParaRPr>
          </a:p>
          <a:p>
            <a:pPr algn="l"/>
            <a:r>
              <a:rPr lang="vi-VN" b="0" i="0" dirty="0">
                <a:solidFill>
                  <a:srgbClr val="404040"/>
                </a:solidFill>
                <a:effectLst/>
                <a:latin typeface="DeepSeek-CJK-patch"/>
              </a:rPr>
              <a:t>Lặp 2: Xử lý q₂ (liên quan R₂)</a:t>
            </a:r>
          </a:p>
          <a:p>
            <a:pPr algn="l">
              <a:buFont typeface="Arial" panose="020B0604020202020204" pitchFamily="34" charset="0"/>
              <a:buChar char="•"/>
            </a:pPr>
            <a:r>
              <a:rPr lang="vi-VN" b="1" i="0" dirty="0">
                <a:solidFill>
                  <a:srgbClr val="404040"/>
                </a:solidFill>
                <a:effectLst/>
                <a:latin typeface="DeepSeek-CJK-patch"/>
              </a:rPr>
              <a:t>Site khả thi</a:t>
            </a:r>
            <a:r>
              <a:rPr lang="vi-VN" b="0" i="0" dirty="0">
                <a:solidFill>
                  <a:srgbClr val="404040"/>
                </a:solidFill>
                <a:effectLst/>
                <a:latin typeface="DeepSeek-CJK-patch"/>
              </a:rPr>
              <a:t>: s₂, s₄</a:t>
            </a:r>
          </a:p>
          <a:p>
            <a:pPr algn="l">
              <a:buFont typeface="Arial" panose="020B0604020202020204" pitchFamily="34" charset="0"/>
              <a:buChar char="•"/>
            </a:pPr>
            <a:r>
              <a:rPr lang="vi-VN" b="1" i="0" dirty="0">
                <a:solidFill>
                  <a:srgbClr val="404040"/>
                </a:solidFill>
                <a:effectLst/>
                <a:latin typeface="DeepSeek-CJK-patch"/>
              </a:rPr>
              <a:t>Lựa chọn</a:t>
            </a:r>
            <a:r>
              <a:rPr lang="vi-VN" b="0" i="0" dirty="0">
                <a:solidFill>
                  <a:srgbClr val="404040"/>
                </a:solidFill>
                <a:effectLst/>
                <a:latin typeface="DeepSeek-CJK-patch"/>
              </a:rPr>
              <a:t>: Chọn s₂ vì load thấp hơn (s₂=2 vs s₄=2)</a:t>
            </a:r>
          </a:p>
          <a:p>
            <a:pPr algn="l">
              <a:buFont typeface="Arial" panose="020B0604020202020204" pitchFamily="34" charset="0"/>
              <a:buChar char="•"/>
            </a:pPr>
            <a:r>
              <a:rPr lang="vi-VN" b="1" i="0" dirty="0">
                <a:solidFill>
                  <a:srgbClr val="404040"/>
                </a:solidFill>
                <a:effectLst/>
                <a:latin typeface="DeepSeek-CJK-patch"/>
              </a:rPr>
              <a:t>Phân bổ</a:t>
            </a:r>
            <a:r>
              <a:rPr lang="vi-VN" b="0" i="0" dirty="0">
                <a:solidFill>
                  <a:srgbClr val="404040"/>
                </a:solidFill>
                <a:effectLst/>
                <a:latin typeface="DeepSeek-CJK-patch"/>
              </a:rPr>
              <a:t>: q₂ → s₂</a:t>
            </a:r>
          </a:p>
          <a:p>
            <a:pPr algn="l">
              <a:buFont typeface="Arial" panose="020B0604020202020204" pitchFamily="34" charset="0"/>
              <a:buChar char="•"/>
            </a:pPr>
            <a:r>
              <a:rPr lang="vi-VN" b="1" i="0" dirty="0">
                <a:solidFill>
                  <a:srgbClr val="404040"/>
                </a:solidFill>
                <a:effectLst/>
                <a:latin typeface="DeepSeek-CJK-patch"/>
              </a:rPr>
              <a:t>Cập nhật tải</a:t>
            </a:r>
            <a:r>
              <a:rPr lang="vi-VN" b="0" i="0" dirty="0">
                <a:solidFill>
                  <a:srgbClr val="404040"/>
                </a:solidFill>
                <a:effectLst/>
                <a:latin typeface="DeepSeek-CJK-patch"/>
              </a:rPr>
              <a:t>: load(s₂) = 2 + 1 = 3</a:t>
            </a:r>
          </a:p>
          <a:p>
            <a:pPr algn="l"/>
            <a:endParaRPr lang="en-US" b="0" i="0" dirty="0">
              <a:solidFill>
                <a:srgbClr val="404040"/>
              </a:solidFill>
              <a:effectLst/>
              <a:latin typeface="DeepSeek-CJK-patch"/>
            </a:endParaRPr>
          </a:p>
          <a:p>
            <a:pPr algn="l"/>
            <a:r>
              <a:rPr lang="vi-VN" b="0" i="0" dirty="0">
                <a:solidFill>
                  <a:srgbClr val="404040"/>
                </a:solidFill>
                <a:effectLst/>
                <a:latin typeface="DeepSeek-CJK-patch"/>
              </a:rPr>
              <a:t>Lặp 3: Xử lý q₃ (liên quan R₃)</a:t>
            </a:r>
          </a:p>
          <a:p>
            <a:pPr algn="l">
              <a:buFont typeface="Arial" panose="020B0604020202020204" pitchFamily="34" charset="0"/>
              <a:buChar char="•"/>
            </a:pPr>
            <a:r>
              <a:rPr lang="vi-VN" b="1" i="0" dirty="0">
                <a:solidFill>
                  <a:srgbClr val="404040"/>
                </a:solidFill>
                <a:effectLst/>
                <a:latin typeface="DeepSeek-CJK-patch"/>
              </a:rPr>
              <a:t>Site khả thi</a:t>
            </a:r>
            <a:r>
              <a:rPr lang="vi-VN" b="0" i="0" dirty="0">
                <a:solidFill>
                  <a:srgbClr val="404040"/>
                </a:solidFill>
                <a:effectLst/>
                <a:latin typeface="DeepSeek-CJK-patch"/>
              </a:rPr>
              <a:t>: s₁, s₃</a:t>
            </a:r>
          </a:p>
          <a:p>
            <a:pPr algn="l">
              <a:buFont typeface="Arial" panose="020B0604020202020204" pitchFamily="34" charset="0"/>
              <a:buChar char="•"/>
            </a:pPr>
            <a:r>
              <a:rPr lang="vi-VN" b="1" i="0" dirty="0">
                <a:solidFill>
                  <a:srgbClr val="404040"/>
                </a:solidFill>
                <a:effectLst/>
                <a:latin typeface="DeepSeek-CJK-patch"/>
              </a:rPr>
              <a:t>Lựa chọn</a:t>
            </a:r>
            <a:r>
              <a:rPr lang="vi-VN" b="0" i="0" dirty="0">
                <a:solidFill>
                  <a:srgbClr val="404040"/>
                </a:solidFill>
                <a:effectLst/>
                <a:latin typeface="DeepSeek-CJK-patch"/>
              </a:rPr>
              <a:t>: s₁ có load=2, s₃ có load=2 → chọn s₁</a:t>
            </a:r>
          </a:p>
          <a:p>
            <a:pPr algn="l">
              <a:buFont typeface="Arial" panose="020B0604020202020204" pitchFamily="34" charset="0"/>
              <a:buChar char="•"/>
            </a:pPr>
            <a:r>
              <a:rPr lang="vi-VN" b="1" i="0" dirty="0">
                <a:solidFill>
                  <a:srgbClr val="404040"/>
                </a:solidFill>
                <a:effectLst/>
                <a:latin typeface="DeepSeek-CJK-patch"/>
              </a:rPr>
              <a:t>Phân bổ</a:t>
            </a:r>
            <a:r>
              <a:rPr lang="vi-VN" b="0" i="0" dirty="0">
                <a:solidFill>
                  <a:srgbClr val="404040"/>
                </a:solidFill>
                <a:effectLst/>
                <a:latin typeface="DeepSeek-CJK-patch"/>
              </a:rPr>
              <a:t>: q₃ → s₁</a:t>
            </a:r>
          </a:p>
          <a:p>
            <a:pPr algn="l">
              <a:buFont typeface="Arial" panose="020B0604020202020204" pitchFamily="34" charset="0"/>
              <a:buChar char="•"/>
            </a:pPr>
            <a:r>
              <a:rPr lang="vi-VN" b="1" i="0" dirty="0">
                <a:solidFill>
                  <a:srgbClr val="404040"/>
                </a:solidFill>
                <a:effectLst/>
                <a:latin typeface="DeepSeek-CJK-patch"/>
              </a:rPr>
              <a:t>Cập nhật tải</a:t>
            </a:r>
            <a:r>
              <a:rPr lang="vi-VN" b="0" i="0" dirty="0">
                <a:solidFill>
                  <a:srgbClr val="404040"/>
                </a:solidFill>
                <a:effectLst/>
                <a:latin typeface="DeepSeek-CJK-patch"/>
              </a:rPr>
              <a:t>: load(s₁) = 2 + 1 = 3</a:t>
            </a:r>
          </a:p>
          <a:p>
            <a:pPr algn="l"/>
            <a:endParaRPr lang="en-US" b="0" i="0" dirty="0">
              <a:solidFill>
                <a:srgbClr val="404040"/>
              </a:solidFill>
              <a:effectLst/>
              <a:latin typeface="DeepSeek-CJK-patch"/>
            </a:endParaRPr>
          </a:p>
          <a:p>
            <a:pPr algn="l"/>
            <a:r>
              <a:rPr lang="vi-VN" b="0" i="0" dirty="0">
                <a:solidFill>
                  <a:srgbClr val="404040"/>
                </a:solidFill>
                <a:effectLst/>
                <a:latin typeface="DeepSeek-CJK-patch"/>
              </a:rPr>
              <a:t>Lặp 4: Xử lý q₁ (liên quan R₁)</a:t>
            </a:r>
          </a:p>
          <a:p>
            <a:pPr algn="l">
              <a:buFont typeface="Arial" panose="020B0604020202020204" pitchFamily="34" charset="0"/>
              <a:buChar char="•"/>
            </a:pPr>
            <a:r>
              <a:rPr lang="vi-VN" b="1" i="0" dirty="0">
                <a:solidFill>
                  <a:srgbClr val="404040"/>
                </a:solidFill>
                <a:effectLst/>
                <a:latin typeface="DeepSeek-CJK-patch"/>
              </a:rPr>
              <a:t>Site khả thi</a:t>
            </a:r>
            <a:r>
              <a:rPr lang="vi-VN" b="0" i="0" dirty="0">
                <a:solidFill>
                  <a:srgbClr val="404040"/>
                </a:solidFill>
                <a:effectLst/>
                <a:latin typeface="DeepSeek-CJK-patch"/>
              </a:rPr>
              <a:t>: s₃, s₄</a:t>
            </a:r>
          </a:p>
          <a:p>
            <a:pPr algn="l">
              <a:buFont typeface="Arial" panose="020B0604020202020204" pitchFamily="34" charset="0"/>
              <a:buChar char="•"/>
            </a:pPr>
            <a:r>
              <a:rPr lang="vi-VN" b="1" i="0" dirty="0">
                <a:solidFill>
                  <a:srgbClr val="404040"/>
                </a:solidFill>
                <a:effectLst/>
                <a:latin typeface="DeepSeek-CJK-patch"/>
              </a:rPr>
              <a:t>Lựa chọn</a:t>
            </a:r>
            <a:r>
              <a:rPr lang="vi-VN" b="0" i="0" dirty="0">
                <a:solidFill>
                  <a:srgbClr val="404040"/>
                </a:solidFill>
                <a:effectLst/>
                <a:latin typeface="DeepSeek-CJK-patch"/>
              </a:rPr>
              <a:t>: Cả hai có load=2 → có thể chọn s₃ hoặc s₄</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Nhận Xét Quan Trọng</a:t>
            </a:r>
          </a:p>
          <a:p>
            <a:pPr algn="l"/>
            <a:r>
              <a:rPr lang="vi-VN" b="0" i="0" dirty="0">
                <a:solidFill>
                  <a:srgbClr val="404040"/>
                </a:solidFill>
                <a:effectLst/>
                <a:latin typeface="DeepSeek-CJK-patch"/>
              </a:rPr>
              <a:t>Slide chỉ ra một </a:t>
            </a:r>
            <a:r>
              <a:rPr lang="vi-VN" b="1" i="0" dirty="0">
                <a:solidFill>
                  <a:srgbClr val="404040"/>
                </a:solidFill>
                <a:effectLst/>
                <a:latin typeface="DeepSeek-CJK-patch"/>
              </a:rPr>
              <a:t>trường hợp chưa tối ưu</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Ở lặp 2, nếu chọn q₂ → s₄ thay vì s₂:</a:t>
            </a:r>
          </a:p>
          <a:p>
            <a:pPr marL="742950" lvl="1" indent="-285750" algn="l">
              <a:buFont typeface="Arial" panose="020B0604020202020204" pitchFamily="34" charset="0"/>
              <a:buChar char="•"/>
            </a:pPr>
            <a:r>
              <a:rPr lang="vi-VN" b="0" i="0" dirty="0">
                <a:solidFill>
                  <a:srgbClr val="404040"/>
                </a:solidFill>
                <a:effectLst/>
                <a:latin typeface="DeepSeek-CJK-patch"/>
              </a:rPr>
              <a:t>q₂ → s₄ (load=2+1=3)</a:t>
            </a:r>
          </a:p>
          <a:p>
            <a:pPr marL="742950" lvl="1" indent="-285750" algn="l">
              <a:buFont typeface="Arial" panose="020B0604020202020204" pitchFamily="34" charset="0"/>
              <a:buChar char="•"/>
            </a:pPr>
            <a:r>
              <a:rPr lang="vi-VN" b="0" i="0" dirty="0">
                <a:solidFill>
                  <a:srgbClr val="404040"/>
                </a:solidFill>
                <a:effectLst/>
                <a:latin typeface="DeepSeek-CJK-patch"/>
              </a:rPr>
              <a:t>Sau đó q₃ có thể chọn s₃ (thay vì s₁)</a:t>
            </a:r>
          </a:p>
          <a:p>
            <a:pPr marL="742950" lvl="1" indent="-285750" algn="l">
              <a:buFont typeface="Arial" panose="020B0604020202020204" pitchFamily="34" charset="0"/>
              <a:buChar char="•"/>
            </a:pPr>
            <a:r>
              <a:rPr lang="vi-VN" b="0" i="0" dirty="0">
                <a:solidFill>
                  <a:srgbClr val="404040"/>
                </a:solidFill>
                <a:effectLst/>
                <a:latin typeface="DeepSeek-CJK-patch"/>
              </a:rPr>
              <a:t>Kết quả sẽ cân bằng tải tốt hơn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Bài học</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Thuật toán heuristic 2 bước có thể bỏ lỡ giải pháp tối ưu</a:t>
            </a:r>
          </a:p>
          <a:p>
            <a:pPr algn="l">
              <a:buFont typeface="Arial" panose="020B0604020202020204" pitchFamily="34" charset="0"/>
              <a:buChar char="•"/>
            </a:pPr>
            <a:r>
              <a:rPr lang="vi-VN" b="0" i="0" dirty="0">
                <a:solidFill>
                  <a:srgbClr val="404040"/>
                </a:solidFill>
                <a:effectLst/>
                <a:latin typeface="DeepSeek-CJK-patch"/>
              </a:rPr>
              <a:t>Việc chọn thứ tự truy vấn và site ảnh hưởng lớn đến kết quả</a:t>
            </a:r>
          </a:p>
          <a:p>
            <a:pPr algn="l">
              <a:buFont typeface="Arial" panose="020B0604020202020204" pitchFamily="34" charset="0"/>
              <a:buChar char="•"/>
            </a:pPr>
            <a:r>
              <a:rPr lang="vi-VN" b="0" i="0" dirty="0">
                <a:solidFill>
                  <a:srgbClr val="404040"/>
                </a:solidFill>
                <a:effectLst/>
                <a:latin typeface="DeepSeek-CJK-patch"/>
              </a:rPr>
              <a:t>Đôi khi cần kết hợp thêm các kỹ thuật khác để cải thiện chất lượng</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4. Kết Quả Phân Bổ Cuối Cùng</a:t>
            </a:r>
          </a:p>
          <a:p>
            <a:pPr algn="l"/>
            <a:r>
              <a:rPr lang="vi-VN" dirty="0"/>
              <a:t>Site</a:t>
            </a:r>
            <a:r>
              <a:rPr lang="en-US" dirty="0"/>
              <a:t>	</a:t>
            </a:r>
            <a:r>
              <a:rPr lang="vi-VN" dirty="0"/>
              <a:t>Load</a:t>
            </a:r>
            <a:r>
              <a:rPr lang="en-US" dirty="0"/>
              <a:t>	</a:t>
            </a:r>
            <a:r>
              <a:rPr lang="vi-VN" dirty="0"/>
              <a:t>Truy vấn</a:t>
            </a:r>
            <a:endParaRPr lang="en-US" dirty="0"/>
          </a:p>
          <a:p>
            <a:pPr algn="l"/>
            <a:r>
              <a:rPr lang="vi-VN" dirty="0">
                <a:effectLst/>
              </a:rPr>
              <a:t>s₁</a:t>
            </a:r>
            <a:r>
              <a:rPr lang="en-US" dirty="0">
                <a:effectLst/>
              </a:rPr>
              <a:t>	</a:t>
            </a:r>
            <a:r>
              <a:rPr lang="vi-VN" dirty="0">
                <a:effectLst/>
              </a:rPr>
              <a:t>3</a:t>
            </a:r>
            <a:r>
              <a:rPr lang="en-US" dirty="0">
                <a:effectLst/>
              </a:rPr>
              <a:t>	</a:t>
            </a:r>
            <a:r>
              <a:rPr lang="vi-VN" dirty="0">
                <a:effectLst/>
              </a:rPr>
              <a:t>q₄, q₃</a:t>
            </a:r>
            <a:endParaRPr lang="en-US" dirty="0">
              <a:effectLst/>
            </a:endParaRPr>
          </a:p>
          <a:p>
            <a:pPr algn="l"/>
            <a:r>
              <a:rPr lang="vi-VN" dirty="0">
                <a:effectLst/>
              </a:rPr>
              <a:t>s₂</a:t>
            </a:r>
            <a:r>
              <a:rPr lang="en-US" dirty="0">
                <a:effectLst/>
              </a:rPr>
              <a:t>	</a:t>
            </a:r>
            <a:r>
              <a:rPr lang="vi-VN" dirty="0">
                <a:effectLst/>
              </a:rPr>
              <a:t>3</a:t>
            </a:r>
            <a:r>
              <a:rPr lang="en-US" dirty="0">
                <a:effectLst/>
              </a:rPr>
              <a:t>	</a:t>
            </a:r>
            <a:r>
              <a:rPr lang="vi-VN" dirty="0">
                <a:effectLst/>
              </a:rPr>
              <a:t>q₂</a:t>
            </a:r>
            <a:endParaRPr lang="en-US" dirty="0">
              <a:effectLst/>
            </a:endParaRPr>
          </a:p>
          <a:p>
            <a:pPr algn="l"/>
            <a:r>
              <a:rPr lang="vi-VN" dirty="0">
                <a:effectLst/>
              </a:rPr>
              <a:t>s₃</a:t>
            </a:r>
            <a:r>
              <a:rPr lang="en-US" dirty="0">
                <a:effectLst/>
              </a:rPr>
              <a:t>	</a:t>
            </a:r>
            <a:r>
              <a:rPr lang="vi-VN" dirty="0">
                <a:effectLst/>
              </a:rPr>
              <a:t>2</a:t>
            </a:r>
            <a:r>
              <a:rPr lang="en-US" dirty="0">
                <a:effectLst/>
              </a:rPr>
              <a:t>	</a:t>
            </a:r>
            <a:r>
              <a:rPr lang="vi-VN" dirty="0">
                <a:effectLst/>
              </a:rPr>
              <a:t>(trống hoặc q₁)</a:t>
            </a:r>
            <a:endParaRPr lang="en-US" dirty="0">
              <a:effectLst/>
            </a:endParaRPr>
          </a:p>
          <a:p>
            <a:pPr algn="l"/>
            <a:r>
              <a:rPr lang="vi-VN" dirty="0">
                <a:effectLst/>
              </a:rPr>
              <a:t>s₄</a:t>
            </a:r>
            <a:r>
              <a:rPr lang="en-US" dirty="0">
                <a:effectLst/>
              </a:rPr>
              <a:t>	</a:t>
            </a:r>
            <a:r>
              <a:rPr lang="vi-VN" dirty="0">
                <a:effectLst/>
              </a:rPr>
              <a:t>2</a:t>
            </a:r>
            <a:r>
              <a:rPr lang="en-US" dirty="0">
                <a:effectLst/>
              </a:rPr>
              <a:t>	</a:t>
            </a:r>
            <a:r>
              <a:rPr lang="vi-VN" dirty="0">
                <a:effectLst/>
              </a:rPr>
              <a:t>(trống hoặc q₁)</a:t>
            </a:r>
            <a:endParaRPr lang="en-US" dirty="0">
              <a:effectLst/>
            </a:endParaRP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5. Ứng Dụng Thực Tế</a:t>
            </a:r>
          </a:p>
          <a:p>
            <a:pPr algn="l"/>
            <a:r>
              <a:rPr lang="vi-VN" b="0" i="0" dirty="0">
                <a:solidFill>
                  <a:srgbClr val="404040"/>
                </a:solidFill>
                <a:effectLst/>
                <a:latin typeface="DeepSeek-CJK-patch"/>
              </a:rPr>
              <a:t>Ví dụ này minh họa:</a:t>
            </a:r>
          </a:p>
          <a:p>
            <a:pPr algn="l">
              <a:buFont typeface="Arial" panose="020B0604020202020204" pitchFamily="34" charset="0"/>
              <a:buChar char="•"/>
            </a:pPr>
            <a:r>
              <a:rPr lang="vi-VN" b="0" i="0" dirty="0">
                <a:solidFill>
                  <a:srgbClr val="404040"/>
                </a:solidFill>
                <a:effectLst/>
                <a:latin typeface="DeepSeek-CJK-patch"/>
              </a:rPr>
              <a:t>Cách cân bằng tải giữa các site</a:t>
            </a:r>
          </a:p>
          <a:p>
            <a:pPr algn="l">
              <a:buFont typeface="Arial" panose="020B0604020202020204" pitchFamily="34" charset="0"/>
              <a:buChar char="•"/>
            </a:pPr>
            <a:r>
              <a:rPr lang="vi-VN" b="0" i="0" dirty="0">
                <a:solidFill>
                  <a:srgbClr val="404040"/>
                </a:solidFill>
                <a:effectLst/>
                <a:latin typeface="DeepSeek-CJK-patch"/>
              </a:rPr>
              <a:t>Sự đánh đổi giữa chất lượng giải pháp và chi phí tính toán</a:t>
            </a:r>
          </a:p>
          <a:p>
            <a:pPr algn="l">
              <a:buFont typeface="Arial" panose="020B0604020202020204" pitchFamily="34" charset="0"/>
              <a:buChar char="•"/>
            </a:pPr>
            <a:r>
              <a:rPr lang="vi-VN" b="0" i="0" dirty="0">
                <a:solidFill>
                  <a:srgbClr val="404040"/>
                </a:solidFill>
                <a:effectLst/>
                <a:latin typeface="DeepSeek-CJK-patch"/>
              </a:rPr>
              <a:t>Tầm quan trọng của việc chọn thứ tự xử lý truy vấn</a:t>
            </a:r>
          </a:p>
          <a:p>
            <a:pPr algn="l">
              <a:buFont typeface="Arial" panose="020B0604020202020204" pitchFamily="34" charset="0"/>
              <a:buChar char="•"/>
            </a:pPr>
            <a:r>
              <a:rPr lang="vi-VN" b="0" i="0" dirty="0">
                <a:solidFill>
                  <a:srgbClr val="404040"/>
                </a:solidFill>
                <a:effectLst/>
                <a:latin typeface="DeepSeek-CJK-patch"/>
              </a:rPr>
              <a:t>Giới hạn của phương pháp heuristic</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66</a:t>
            </a:fld>
            <a:endParaRPr lang="en-US"/>
          </a:p>
        </p:txBody>
      </p:sp>
    </p:spTree>
    <p:extLst>
      <p:ext uri="{BB962C8B-B14F-4D97-AF65-F5344CB8AC3E}">
        <p14:creationId xmlns:p14="http://schemas.microsoft.com/office/powerpoint/2010/main" val="3571702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vi-VN" dirty="0"/>
              <a:t>Giả định cơ bản cho đến nay là bộ xử lý truy vấn phân tán có đủ kiến thức về các điều kiện thực thi truy vấn để tạo ra một kế hoạch thực thi truy vấn (QEP) hiệu quả và các điều kiện thực thi vẫn ổn định trong suốt quá trình thực hiện. Đây là một giả định hợp lý đối với các truy vấn với ít quan hệ cơ sở dữ liệu được chạy trong môi trường được kiểm soát. Tuy nhiên, giả định này không phù hợp trong các môi trường thay đổi với số lượng lớn quan hệ và các điều kiện thực thi không thể dự đoán trước.</a:t>
            </a:r>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67</a:t>
            </a:fld>
            <a:endParaRPr lang="en-US"/>
          </a:p>
        </p:txBody>
      </p:sp>
    </p:spTree>
    <p:extLst>
      <p:ext uri="{BB962C8B-B14F-4D97-AF65-F5344CB8AC3E}">
        <p14:creationId xmlns:p14="http://schemas.microsoft.com/office/powerpoint/2010/main" val="6517562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Espace réservé de l'image des diapositives 1"/>
          <p:cNvSpPr>
            <a:spLocks noGrp="1" noRot="1" noChangeAspect="1" noTextEdit="1"/>
          </p:cNvSpPr>
          <p:nvPr>
            <p:ph type="sldImg"/>
          </p:nvPr>
        </p:nvSpPr>
        <p:spPr>
          <a:ln/>
        </p:spPr>
      </p:sp>
      <p:sp>
        <p:nvSpPr>
          <p:cNvPr id="74755" name="Espace réservé des commentaires 2"/>
          <p:cNvSpPr>
            <a:spLocks noGrp="1"/>
          </p:cNvSpPr>
          <p:nvPr>
            <p:ph type="body" idx="1"/>
          </p:nvPr>
        </p:nvSpPr>
        <p:spPr>
          <a:noFill/>
          <a:ln w="9525"/>
        </p:spPr>
        <p:txBody>
          <a:bodyPr/>
          <a:lstStyle/>
          <a:p>
            <a:r>
              <a:rPr lang="vi-VN" b="1" dirty="0"/>
              <a:t>"Adaptive Query Processing - Motivations"</a:t>
            </a:r>
            <a:r>
              <a:rPr lang="vi-VN" dirty="0"/>
              <a:t> (Xử lý truy vấn thích ứng – Động cơ thúc đẩy)</a:t>
            </a:r>
            <a:endParaRPr lang="en-US" dirty="0"/>
          </a:p>
          <a:p>
            <a:r>
              <a:rPr lang="en-US" dirty="0" err="1"/>
              <a:t>Giải</a:t>
            </a:r>
            <a:r>
              <a:rPr lang="en-US" dirty="0"/>
              <a:t> </a:t>
            </a:r>
            <a:r>
              <a:rPr lang="en-US" dirty="0" err="1"/>
              <a:t>thích</a:t>
            </a:r>
            <a:r>
              <a:rPr lang="vi-VN" dirty="0"/>
              <a:t> lý do tại sao cần có </a:t>
            </a:r>
            <a:r>
              <a:rPr lang="vi-VN" b="1" dirty="0"/>
              <a:t>xử lý truy vấn thích ứng (adaptive query processing)</a:t>
            </a:r>
            <a:r>
              <a:rPr lang="vi-VN" dirty="0"/>
              <a:t> trong các hệ thống cơ sở dữ liệu phân tán hiện đại. Dưới đây là phần giải thích chi tiết:</a:t>
            </a:r>
          </a:p>
          <a:p>
            <a:endParaRPr lang="en-US" b="1" dirty="0"/>
          </a:p>
          <a:p>
            <a:r>
              <a:rPr lang="vi-VN" b="1" dirty="0"/>
              <a:t>Assumptions underlying query optimization</a:t>
            </a:r>
          </a:p>
          <a:p>
            <a:r>
              <a:rPr lang="vi-VN" dirty="0"/>
              <a:t>(</a:t>
            </a:r>
            <a:r>
              <a:rPr lang="vi-VN" b="1" dirty="0"/>
              <a:t>Các giả định nền tảng trong tối ưu hóa truy vấn</a:t>
            </a:r>
            <a:r>
              <a:rPr lang="vi-VN" dirty="0"/>
              <a:t>)</a:t>
            </a:r>
          </a:p>
          <a:p>
            <a:r>
              <a:rPr lang="vi-VN" dirty="0"/>
              <a:t>Trình tối ưu hóa truy vấn (query optimizer) hoạt động dựa trên một số giả định nhất định:</a:t>
            </a:r>
          </a:p>
          <a:p>
            <a:pPr>
              <a:buFont typeface="Arial" panose="020B0604020202020204" pitchFamily="34" charset="0"/>
              <a:buNone/>
            </a:pPr>
            <a:r>
              <a:rPr lang="en-US" b="1" dirty="0"/>
              <a:t>- </a:t>
            </a:r>
            <a:r>
              <a:rPr lang="vi-VN" b="1" dirty="0"/>
              <a:t>"The optimizer has sufficient knowledge about runtime: Cost information"</a:t>
            </a:r>
            <a:br>
              <a:rPr lang="vi-VN" dirty="0"/>
            </a:br>
            <a:r>
              <a:rPr lang="en-US" dirty="0"/>
              <a:t>	+ </a:t>
            </a:r>
            <a:r>
              <a:rPr lang="vi-VN" dirty="0"/>
              <a:t>Trình tối ưu hóa giả định rằng nó có đủ thông tin về chi phí thực thi truy vấn, ví dụ như kích thước dữ liệu, tốc độ mạng, tốc độ xử lý của máy chủ, v.v.</a:t>
            </a:r>
            <a:br>
              <a:rPr lang="vi-VN" dirty="0"/>
            </a:br>
            <a:r>
              <a:rPr lang="en-US" dirty="0"/>
              <a:t>	+ </a:t>
            </a:r>
            <a:r>
              <a:rPr lang="vi-VN" dirty="0"/>
              <a:t>Những thông tin này giúp nó chọn ra </a:t>
            </a:r>
            <a:r>
              <a:rPr lang="vi-VN" b="1" dirty="0"/>
              <a:t>kế hoạch thực thi tối ưu</a:t>
            </a:r>
            <a:r>
              <a:rPr lang="vi-VN" dirty="0"/>
              <a:t>.</a:t>
            </a:r>
          </a:p>
          <a:p>
            <a:pPr>
              <a:buFont typeface="Arial" panose="020B0604020202020204" pitchFamily="34" charset="0"/>
              <a:buNone/>
            </a:pPr>
            <a:r>
              <a:rPr lang="en-US" b="1" dirty="0"/>
              <a:t>- </a:t>
            </a:r>
            <a:r>
              <a:rPr lang="vi-VN" b="1" dirty="0"/>
              <a:t>"Runtime conditions remain stable during query execution"</a:t>
            </a:r>
            <a:br>
              <a:rPr lang="vi-VN" dirty="0"/>
            </a:br>
            <a:r>
              <a:rPr lang="en-US" dirty="0"/>
              <a:t>	+ </a:t>
            </a:r>
            <a:r>
              <a:rPr lang="vi-VN" dirty="0"/>
              <a:t>Giả định rằng các điều kiện trong lúc chạy truy vấn sẽ </a:t>
            </a:r>
            <a:r>
              <a:rPr lang="vi-VN" b="1" dirty="0"/>
              <a:t>không thay đổi</a:t>
            </a:r>
            <a:r>
              <a:rPr lang="vi-VN" dirty="0"/>
              <a:t>, chẳng hạn như dữ liệu không bị biến động lớn, hệ thống không bị tắc nghẽn hay có lỗi phát sinh.</a:t>
            </a:r>
          </a:p>
          <a:p>
            <a:r>
              <a:rPr lang="en-US" b="1" dirty="0"/>
              <a:t>- </a:t>
            </a:r>
            <a:r>
              <a:rPr lang="vi-VN" b="1" dirty="0"/>
              <a:t>Appropriate for systems with few data sources in a controlled environment</a:t>
            </a:r>
          </a:p>
          <a:p>
            <a:r>
              <a:rPr lang="vi-VN" dirty="0"/>
              <a:t>(</a:t>
            </a:r>
            <a:r>
              <a:rPr lang="vi-VN" b="1" dirty="0"/>
              <a:t>Phù hợp với các hệ thống có ít nguồn dữ liệu trong môi trường được kiểm soát</a:t>
            </a:r>
            <a:r>
              <a:rPr lang="vi-VN" dirty="0"/>
              <a:t>)</a:t>
            </a:r>
            <a:br>
              <a:rPr lang="vi-VN" dirty="0"/>
            </a:br>
            <a:r>
              <a:rPr lang="en-US" dirty="0"/>
              <a:t>	+ </a:t>
            </a:r>
            <a:r>
              <a:rPr lang="vi-VN" dirty="0"/>
              <a:t>Trong các hệ thống nhỏ, nơi có ít máy chủ, dữ liệu ổn định và môi trường ít thay đổi, những giả định trên là hợp lý. Kế hoạch tối ưu hóa tạo ra có thể đạt hiệu quả cao mà không cần điều chỉnh.</a:t>
            </a:r>
          </a:p>
          <a:p>
            <a:r>
              <a:rPr lang="en-US" b="1" dirty="0"/>
              <a:t>- </a:t>
            </a:r>
            <a:r>
              <a:rPr lang="vi-VN" b="1" dirty="0"/>
              <a:t>Inappropriate for changing environments with large numbers of data sources and unpredictable runtime conditions</a:t>
            </a:r>
          </a:p>
          <a:p>
            <a:r>
              <a:rPr lang="vi-VN" dirty="0"/>
              <a:t>(</a:t>
            </a:r>
            <a:r>
              <a:rPr lang="vi-VN" b="1" dirty="0"/>
              <a:t>Không phù hợp với môi trường thay đổi, có nhiều nguồn dữ liệu và điều kiện thực thi không thể đoán trước</a:t>
            </a:r>
            <a:r>
              <a:rPr lang="vi-VN" dirty="0"/>
              <a:t>)</a:t>
            </a:r>
            <a:br>
              <a:rPr lang="vi-VN" dirty="0"/>
            </a:br>
            <a:r>
              <a:rPr lang="vi-VN" dirty="0"/>
              <a:t>Tuy nhiên, trong các hệ thống hiện đại, nơi có:</a:t>
            </a:r>
          </a:p>
          <a:p>
            <a:pPr>
              <a:buFont typeface="Arial" panose="020B0604020202020204" pitchFamily="34" charset="0"/>
              <a:buNone/>
            </a:pPr>
            <a:r>
              <a:rPr lang="en-US" dirty="0"/>
              <a:t>	+ </a:t>
            </a:r>
            <a:r>
              <a:rPr lang="vi-VN" dirty="0"/>
              <a:t>Nhiều nguồn dữ liệu (ví dụ: dữ liệu phân tán trên nhiều máy chủ, cloud, v.v.)</a:t>
            </a:r>
          </a:p>
          <a:p>
            <a:pPr>
              <a:buFont typeface="Arial" panose="020B0604020202020204" pitchFamily="34" charset="0"/>
              <a:buNone/>
            </a:pPr>
            <a:r>
              <a:rPr lang="en-US" dirty="0"/>
              <a:t>	+ </a:t>
            </a:r>
            <a:r>
              <a:rPr lang="vi-VN" dirty="0"/>
              <a:t>Môi trường thực thi thay đổi liên tục (dữ liệu cập nhật liên tục, mạng không ổn định, server bị quá tải, v.v.)</a:t>
            </a:r>
          </a:p>
          <a:p>
            <a:r>
              <a:rPr lang="en-US" dirty="0"/>
              <a:t>	</a:t>
            </a:r>
            <a:r>
              <a:rPr lang="vi-VN" dirty="0"/>
              <a:t>=&gt; Những giả định ban đầu không còn đúng nữa. Kế hoạch truy vấn cần </a:t>
            </a:r>
            <a:r>
              <a:rPr lang="vi-VN" b="1" dirty="0"/>
              <a:t>thích ứng linh hoạt theo thời gian thực</a:t>
            </a:r>
            <a:r>
              <a:rPr lang="vi-VN" dirty="0"/>
              <a:t>, thay đổi theo điều kiện thực tế trong quá trình thực thi.</a:t>
            </a:r>
          </a:p>
          <a:p>
            <a:r>
              <a:rPr lang="en-US" dirty="0"/>
              <a:t>	=&gt; </a:t>
            </a:r>
            <a:r>
              <a:rPr lang="vi-VN" dirty="0"/>
              <a:t>Do đó, </a:t>
            </a:r>
            <a:r>
              <a:rPr lang="vi-VN" b="1" dirty="0"/>
              <a:t>Adaptive Query Processing</a:t>
            </a:r>
            <a:r>
              <a:rPr lang="vi-VN" dirty="0"/>
              <a:t> ra đời để giải quyết vấn đề này:</a:t>
            </a:r>
            <a:br>
              <a:rPr lang="vi-VN" dirty="0"/>
            </a:br>
            <a:r>
              <a:rPr lang="en-US" dirty="0"/>
              <a:t>	=&gt;</a:t>
            </a:r>
            <a:r>
              <a:rPr lang="vi-VN" dirty="0"/>
              <a:t> Nó cho phép hệ thống </a:t>
            </a:r>
            <a:r>
              <a:rPr lang="vi-VN" b="1" dirty="0"/>
              <a:t>thay đổi kế hoạch thực thi truy vấn trong lúc chạy</a:t>
            </a:r>
            <a:r>
              <a:rPr lang="vi-VN" dirty="0"/>
              <a:t>, tùy vào điều kiện thực tế.</a:t>
            </a:r>
          </a:p>
          <a:p>
            <a:endParaRPr lang="fr-FR" dirty="0"/>
          </a:p>
        </p:txBody>
      </p:sp>
    </p:spTree>
    <p:extLst>
      <p:ext uri="{BB962C8B-B14F-4D97-AF65-F5344CB8AC3E}">
        <p14:creationId xmlns:p14="http://schemas.microsoft.com/office/powerpoint/2010/main" val="16093600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Espace réservé de l'image des diapositives 1"/>
          <p:cNvSpPr>
            <a:spLocks noGrp="1" noRot="1" noChangeAspect="1" noTextEdit="1"/>
          </p:cNvSpPr>
          <p:nvPr>
            <p:ph type="sldImg"/>
          </p:nvPr>
        </p:nvSpPr>
        <p:spPr>
          <a:ln/>
        </p:spPr>
      </p:sp>
      <p:sp>
        <p:nvSpPr>
          <p:cNvPr id="75779" name="Espace réservé des commentaires 2"/>
          <p:cNvSpPr>
            <a:spLocks noGrp="1"/>
          </p:cNvSpPr>
          <p:nvPr>
            <p:ph type="body" idx="1"/>
          </p:nvPr>
        </p:nvSpPr>
        <p:spPr>
          <a:noFill/>
          <a:ln w="9525"/>
        </p:spPr>
        <p:txBody>
          <a:bodyPr/>
          <a:lstStyle/>
          <a:p>
            <a:r>
              <a:rPr lang="vi-VN" b="1" dirty="0"/>
              <a:t>"Example: QEP with Blocked Operator"</a:t>
            </a:r>
            <a:r>
              <a:rPr lang="vi-VN" dirty="0"/>
              <a:t> sử dụng cây kế hoạch thực thi truy vấn (QEP - Query Execution Plan) để minh họa vấn đề của </a:t>
            </a:r>
            <a:r>
              <a:rPr lang="vi-VN" b="1" dirty="0"/>
              <a:t>các toán tử bị chặn (blocked operators)</a:t>
            </a:r>
            <a:r>
              <a:rPr lang="vi-VN" dirty="0"/>
              <a:t> trong hệ thống phân tán.</a:t>
            </a:r>
            <a:endParaRPr lang="en-US" dirty="0"/>
          </a:p>
          <a:p>
            <a:r>
              <a:rPr lang="vi-VN" dirty="0"/>
              <a:t>Dưới đây là phần giải thích chi tiết:</a:t>
            </a:r>
          </a:p>
          <a:p>
            <a:endParaRPr lang="en-US" b="1" dirty="0"/>
          </a:p>
          <a:p>
            <a:r>
              <a:rPr lang="en-US" b="1" dirty="0"/>
              <a:t>1. </a:t>
            </a:r>
            <a:r>
              <a:rPr lang="vi-VN" b="1" dirty="0"/>
              <a:t>Mô tả biểu đồ cây QEP</a:t>
            </a:r>
            <a:r>
              <a:rPr lang="en-US" b="1" dirty="0"/>
              <a:t>:</a:t>
            </a:r>
            <a:endParaRPr lang="vi-VN" b="1" dirty="0"/>
          </a:p>
          <a:p>
            <a:r>
              <a:rPr lang="vi-VN" dirty="0"/>
              <a:t>Biểu đồ thể hiện </a:t>
            </a:r>
            <a:r>
              <a:rPr lang="vi-VN" b="1" dirty="0"/>
              <a:t>một chuỗi các phép nối (joins)</a:t>
            </a:r>
            <a:r>
              <a:rPr lang="vi-VN" dirty="0"/>
              <a:t> giữa 4 bảng:</a:t>
            </a:r>
          </a:p>
          <a:p>
            <a:pPr>
              <a:buFont typeface="Arial" panose="020B0604020202020204" pitchFamily="34" charset="0"/>
              <a:buChar char="•"/>
            </a:pPr>
            <a:r>
              <a:rPr lang="vi-VN" b="1" dirty="0"/>
              <a:t>ASG</a:t>
            </a:r>
            <a:r>
              <a:rPr lang="vi-VN" dirty="0"/>
              <a:t> (Assignment)</a:t>
            </a:r>
          </a:p>
          <a:p>
            <a:pPr>
              <a:buFont typeface="Arial" panose="020B0604020202020204" pitchFamily="34" charset="0"/>
              <a:buChar char="•"/>
            </a:pPr>
            <a:r>
              <a:rPr lang="vi-VN" b="1" dirty="0"/>
              <a:t>EMP</a:t>
            </a:r>
            <a:r>
              <a:rPr lang="vi-VN" dirty="0"/>
              <a:t> (Employee)</a:t>
            </a:r>
          </a:p>
          <a:p>
            <a:pPr>
              <a:buFont typeface="Arial" panose="020B0604020202020204" pitchFamily="34" charset="0"/>
              <a:buChar char="•"/>
            </a:pPr>
            <a:r>
              <a:rPr lang="vi-VN" b="1" dirty="0"/>
              <a:t>PROJ</a:t>
            </a:r>
            <a:r>
              <a:rPr lang="vi-VN" dirty="0"/>
              <a:t> (Project)</a:t>
            </a:r>
          </a:p>
          <a:p>
            <a:pPr>
              <a:buFont typeface="Arial" panose="020B0604020202020204" pitchFamily="34" charset="0"/>
              <a:buChar char="•"/>
            </a:pPr>
            <a:r>
              <a:rPr lang="vi-VN" b="1" dirty="0"/>
              <a:t>PAY</a:t>
            </a:r>
            <a:r>
              <a:rPr lang="vi-VN" dirty="0"/>
              <a:t> (Payroll)</a:t>
            </a:r>
          </a:p>
          <a:p>
            <a:endParaRPr lang="en-US" dirty="0"/>
          </a:p>
          <a:p>
            <a:r>
              <a:rPr lang="vi-VN" dirty="0"/>
              <a:t>Cây QEP thực hiện các phép nối theo thứ tự:</a:t>
            </a:r>
          </a:p>
          <a:p>
            <a:endParaRPr lang="vi-VN" dirty="0"/>
          </a:p>
          <a:p>
            <a:pPr rtl="0"/>
            <a:r>
              <a:rPr lang="vi-VN" dirty="0"/>
              <a:t>((ASG ⨝ EMP) ⨝ PROJ) ⨝ PAY </a:t>
            </a:r>
          </a:p>
          <a:p>
            <a:endParaRPr lang="en-US" dirty="0"/>
          </a:p>
          <a:p>
            <a:r>
              <a:rPr lang="vi-VN" dirty="0"/>
              <a:t>Nghĩa là:</a:t>
            </a:r>
          </a:p>
          <a:p>
            <a:pPr>
              <a:buFont typeface="+mj-lt"/>
              <a:buAutoNum type="arabicPeriod"/>
            </a:pPr>
            <a:r>
              <a:rPr lang="vi-VN" dirty="0"/>
              <a:t>ASG nối với EMP</a:t>
            </a:r>
          </a:p>
          <a:p>
            <a:pPr>
              <a:buFont typeface="+mj-lt"/>
              <a:buAutoNum type="arabicPeriod"/>
            </a:pPr>
            <a:r>
              <a:rPr lang="vi-VN" dirty="0"/>
              <a:t>Kết quả trên nối tiếp với PROJ</a:t>
            </a:r>
          </a:p>
          <a:p>
            <a:pPr>
              <a:buFont typeface="+mj-lt"/>
              <a:buAutoNum type="arabicPeriod"/>
            </a:pPr>
            <a:r>
              <a:rPr lang="vi-VN" dirty="0"/>
              <a:t>Cuối cùng, nối với PAY</a:t>
            </a:r>
          </a:p>
          <a:p>
            <a:endParaRPr lang="en-US" b="1" dirty="0"/>
          </a:p>
          <a:p>
            <a:r>
              <a:rPr lang="en-US" b="1" dirty="0"/>
              <a:t>2. </a:t>
            </a:r>
            <a:r>
              <a:rPr lang="vi-VN" b="1" dirty="0"/>
              <a:t>Giả định</a:t>
            </a:r>
          </a:p>
          <a:p>
            <a:pPr>
              <a:buFont typeface="Arial" panose="020B0604020202020204" pitchFamily="34" charset="0"/>
              <a:buChar char="•"/>
            </a:pPr>
            <a:r>
              <a:rPr lang="vi-VN" dirty="0"/>
              <a:t>Mỗi bảng (</a:t>
            </a:r>
            <a:r>
              <a:rPr lang="vi-VN" b="1" dirty="0"/>
              <a:t>ASG, EMP, PROJ, PAY</a:t>
            </a:r>
            <a:r>
              <a:rPr lang="vi-VN" dirty="0"/>
              <a:t>) </a:t>
            </a:r>
            <a:r>
              <a:rPr lang="vi-VN" b="1" dirty="0"/>
              <a:t>nằm ở một site khác nhau</a:t>
            </a:r>
            <a:r>
              <a:rPr lang="vi-VN" dirty="0"/>
              <a:t> trong hệ thống phân tán.</a:t>
            </a:r>
          </a:p>
          <a:p>
            <a:pPr>
              <a:buFont typeface="Arial" panose="020B0604020202020204" pitchFamily="34" charset="0"/>
              <a:buChar char="•"/>
            </a:pPr>
            <a:r>
              <a:rPr lang="vi-VN" dirty="0"/>
              <a:t>Các phép nối trong cây là </a:t>
            </a:r>
            <a:r>
              <a:rPr lang="vi-VN" b="1" dirty="0"/>
              <a:t>phép nối bị chặn (blocked join)</a:t>
            </a:r>
            <a:r>
              <a:rPr lang="vi-VN" dirty="0"/>
              <a:t>:</a:t>
            </a:r>
            <a:br>
              <a:rPr lang="vi-VN" dirty="0"/>
            </a:br>
            <a:r>
              <a:rPr lang="en-US" dirty="0"/>
              <a:t>=&gt;</a:t>
            </a:r>
            <a:r>
              <a:rPr lang="vi-VN" dirty="0"/>
              <a:t> Chỉ khi </a:t>
            </a:r>
            <a:r>
              <a:rPr lang="vi-VN" b="1" dirty="0"/>
              <a:t>cả hai đầu vào</a:t>
            </a:r>
            <a:r>
              <a:rPr lang="vi-VN" dirty="0"/>
              <a:t> của phép nối có dữ liệu </a:t>
            </a:r>
            <a:r>
              <a:rPr lang="vi-VN" b="1" dirty="0"/>
              <a:t>đầy đủ</a:t>
            </a:r>
            <a:r>
              <a:rPr lang="vi-VN" dirty="0"/>
              <a:t>, nó mới có thể thực hiện.</a:t>
            </a:r>
          </a:p>
          <a:p>
            <a:endParaRPr lang="en-US" b="1" dirty="0"/>
          </a:p>
          <a:p>
            <a:r>
              <a:rPr lang="en-US" b="1" dirty="0"/>
              <a:t>3. </a:t>
            </a:r>
            <a:r>
              <a:rPr lang="vi-VN" b="1" dirty="0"/>
              <a:t>Vấn đề: Nếu site ASG bị down</a:t>
            </a:r>
          </a:p>
          <a:p>
            <a:pPr>
              <a:buFont typeface="Arial" panose="020B0604020202020204" pitchFamily="34" charset="0"/>
              <a:buChar char="•"/>
            </a:pPr>
            <a:r>
              <a:rPr lang="vi-VN" dirty="0"/>
              <a:t>Phép nối đầu tiên là ASG ⨝ EMP</a:t>
            </a:r>
          </a:p>
          <a:p>
            <a:pPr>
              <a:buFont typeface="Arial" panose="020B0604020202020204" pitchFamily="34" charset="0"/>
              <a:buChar char="•"/>
            </a:pPr>
            <a:r>
              <a:rPr lang="vi-VN" dirty="0"/>
              <a:t>Nếu </a:t>
            </a:r>
            <a:r>
              <a:rPr lang="vi-VN" b="1" dirty="0"/>
              <a:t>site chứa ASG bị lỗi hoặc tạm thời không phản hồi</a:t>
            </a:r>
            <a:r>
              <a:rPr lang="vi-VN" dirty="0"/>
              <a:t>, thì:</a:t>
            </a:r>
          </a:p>
          <a:p>
            <a:pPr marL="742950" lvl="1" indent="-285750">
              <a:buFont typeface="Arial" panose="020B0604020202020204" pitchFamily="34" charset="0"/>
              <a:buChar char="•"/>
            </a:pPr>
            <a:r>
              <a:rPr lang="vi-VN" dirty="0"/>
              <a:t>Phép nối đầu tiên không thể thực hiện.</a:t>
            </a:r>
          </a:p>
          <a:p>
            <a:pPr marL="742950" lvl="1" indent="-285750">
              <a:buFont typeface="Arial" panose="020B0604020202020204" pitchFamily="34" charset="0"/>
              <a:buChar char="•"/>
            </a:pPr>
            <a:r>
              <a:rPr lang="vi-VN" dirty="0"/>
              <a:t>Kết quả của phép nối đầu tiên không có =&gt; các bước sau </a:t>
            </a:r>
            <a:r>
              <a:rPr lang="vi-VN" b="1" dirty="0"/>
              <a:t>không thể tiếp tục</a:t>
            </a:r>
            <a:r>
              <a:rPr lang="vi-VN" dirty="0"/>
              <a:t>.</a:t>
            </a:r>
          </a:p>
          <a:p>
            <a:pPr marL="742950" lvl="1" indent="-285750">
              <a:buFont typeface="Arial" panose="020B0604020202020204" pitchFamily="34" charset="0"/>
              <a:buChar char="•"/>
            </a:pPr>
            <a:r>
              <a:rPr lang="vi-VN" b="1" dirty="0"/>
              <a:t>Toàn bộ pipeline bị chặn (blocked)</a:t>
            </a:r>
            <a:r>
              <a:rPr lang="vi-VN" dirty="0"/>
              <a:t>.</a:t>
            </a:r>
          </a:p>
          <a:p>
            <a:endParaRPr lang="en-US" b="1" dirty="0"/>
          </a:p>
          <a:p>
            <a:r>
              <a:rPr lang="en-US" b="1" dirty="0"/>
              <a:t>4. </a:t>
            </a:r>
            <a:r>
              <a:rPr lang="vi-VN" b="1" dirty="0"/>
              <a:t>Giải pháp đề xuất</a:t>
            </a:r>
          </a:p>
          <a:p>
            <a:r>
              <a:rPr lang="vi-VN" b="1" dirty="0"/>
              <a:t>"With some reorganization, the join of EMP and PAY could be done while waiting for ASG"</a:t>
            </a:r>
            <a:endParaRPr lang="vi-VN" dirty="0"/>
          </a:p>
          <a:p>
            <a:r>
              <a:rPr lang="vi-VN" dirty="0"/>
              <a:t>→ Nếu </a:t>
            </a:r>
            <a:r>
              <a:rPr lang="vi-VN" b="1" dirty="0"/>
              <a:t>đổi thứ tự</a:t>
            </a:r>
            <a:r>
              <a:rPr lang="vi-VN" dirty="0"/>
              <a:t> thực hiện các phép nối, có thể tận dụng thời gian chờ site ASG.</a:t>
            </a:r>
          </a:p>
          <a:p>
            <a:r>
              <a:rPr lang="vi-VN" dirty="0"/>
              <a:t>Ví dụ:</a:t>
            </a:r>
          </a:p>
          <a:p>
            <a:pPr>
              <a:buFont typeface="Arial" panose="020B0604020202020204" pitchFamily="34" charset="0"/>
              <a:buChar char="•"/>
            </a:pPr>
            <a:r>
              <a:rPr lang="vi-VN" dirty="0"/>
              <a:t>Đầu tiên thực hiện phép nối </a:t>
            </a:r>
            <a:r>
              <a:rPr lang="vi-VN" b="1" dirty="0"/>
              <a:t>EMP ⨝ PAY</a:t>
            </a:r>
            <a:r>
              <a:rPr lang="vi-VN" dirty="0"/>
              <a:t> (giả sử EMP và PAY đều sẵn sàng).</a:t>
            </a:r>
          </a:p>
          <a:p>
            <a:pPr>
              <a:buFont typeface="Arial" panose="020B0604020202020204" pitchFamily="34" charset="0"/>
              <a:buChar char="•"/>
            </a:pPr>
            <a:r>
              <a:rPr lang="vi-VN" dirty="0"/>
              <a:t>Sau đó mới kết hợp kết quả đó với PROJ, rồi cuối cùng là ASG.</a:t>
            </a:r>
          </a:p>
          <a:p>
            <a:r>
              <a:rPr lang="vi-VN" dirty="0"/>
              <a:t>=&gt; Việc thay đổi thứ tự có thể giúp </a:t>
            </a:r>
            <a:r>
              <a:rPr lang="vi-VN" b="1" dirty="0"/>
              <a:t>tối ưu thời gian xử lý</a:t>
            </a:r>
            <a:r>
              <a:rPr lang="vi-VN" dirty="0"/>
              <a:t> và </a:t>
            </a:r>
            <a:r>
              <a:rPr lang="vi-VN" b="1" dirty="0"/>
              <a:t>không bị chặn toàn bộ pipeline</a:t>
            </a:r>
            <a:r>
              <a:rPr lang="vi-VN" dirty="0"/>
              <a:t> khi một site gặp vấn đề.</a:t>
            </a:r>
          </a:p>
          <a:p>
            <a:endParaRPr lang="en-US" b="1" dirty="0"/>
          </a:p>
          <a:p>
            <a:r>
              <a:rPr lang="en-US" b="1" dirty="0"/>
              <a:t>5. </a:t>
            </a:r>
            <a:r>
              <a:rPr lang="en-US" b="1" dirty="0" err="1"/>
              <a:t>Kết</a:t>
            </a:r>
            <a:r>
              <a:rPr lang="en-US" b="1" dirty="0"/>
              <a:t> </a:t>
            </a:r>
            <a:r>
              <a:rPr lang="en-US" b="1" dirty="0" err="1"/>
              <a:t>luận</a:t>
            </a:r>
            <a:endParaRPr lang="vi-VN" b="1" dirty="0"/>
          </a:p>
          <a:p>
            <a:pPr>
              <a:buFont typeface="Arial" panose="020B0604020202020204" pitchFamily="34" charset="0"/>
              <a:buChar char="•"/>
            </a:pPr>
            <a:r>
              <a:rPr lang="vi-VN" b="1" dirty="0"/>
              <a:t>Kế hoạch thực thi cố định (static QEP)</a:t>
            </a:r>
            <a:r>
              <a:rPr lang="vi-VN" dirty="0"/>
              <a:t> rất dễ bị ảnh hưởng nếu một nguồn dữ liệu không sẵn sàng.</a:t>
            </a:r>
          </a:p>
          <a:p>
            <a:pPr>
              <a:buFont typeface="Arial" panose="020B0604020202020204" pitchFamily="34" charset="0"/>
              <a:buChar char="•"/>
            </a:pPr>
            <a:r>
              <a:rPr lang="vi-VN" dirty="0"/>
              <a:t>Cần đến </a:t>
            </a:r>
            <a:r>
              <a:rPr lang="vi-VN" b="1" dirty="0"/>
              <a:t>Adaptive Query Processing</a:t>
            </a:r>
            <a:r>
              <a:rPr lang="vi-VN" dirty="0"/>
              <a:t> để:</a:t>
            </a:r>
          </a:p>
          <a:p>
            <a:pPr marL="742950" lvl="1" indent="-285750">
              <a:buFont typeface="Arial" panose="020B0604020202020204" pitchFamily="34" charset="0"/>
              <a:buChar char="•"/>
            </a:pPr>
            <a:r>
              <a:rPr lang="vi-VN" dirty="0"/>
              <a:t>Linh hoạt thay đổi thứ tự thực hiện.</a:t>
            </a:r>
          </a:p>
          <a:p>
            <a:pPr marL="742950" lvl="1" indent="-285750">
              <a:buFont typeface="Arial" panose="020B0604020202020204" pitchFamily="34" charset="0"/>
              <a:buChar char="•"/>
            </a:pPr>
            <a:r>
              <a:rPr lang="vi-VN" dirty="0"/>
              <a:t>Ưu tiên xử lý phần dữ liệu sẵn có.</a:t>
            </a:r>
          </a:p>
          <a:p>
            <a:pPr marL="742950" lvl="1" indent="-285750">
              <a:buFont typeface="Arial" panose="020B0604020202020204" pitchFamily="34" charset="0"/>
              <a:buChar char="•"/>
            </a:pPr>
            <a:r>
              <a:rPr lang="vi-VN" dirty="0"/>
              <a:t>Giảm độ trễ khi có lỗi hoặc site chậm phản hồi.</a:t>
            </a:r>
          </a:p>
          <a:p>
            <a:endParaRPr lang="fr-FR" dirty="0"/>
          </a:p>
        </p:txBody>
      </p:sp>
    </p:spTree>
    <p:extLst>
      <p:ext uri="{BB962C8B-B14F-4D97-AF65-F5344CB8AC3E}">
        <p14:creationId xmlns:p14="http://schemas.microsoft.com/office/powerpoint/2010/main" val="2862376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7500" lnSpcReduction="20000"/>
          </a:bodyPr>
          <a:lstStyle/>
          <a:p>
            <a:r>
              <a:rPr lang="vi-VN" dirty="0"/>
              <a:t>Trong một hệ thống phân tán, đại số quan hệ là không đủ để biểu diễn các chiến lược thực thi. Nó cần được bổ sung thêm các phép toán để trao đổi dữ liệu giữa các site (nút). Bên cạnh việc lựa chọn thứ tự của các phép toán đại số quan hệ, bộ xử lý truy vấn phân tán còn phải chọn các site tốt nhất để xử lý dữ liệu, và có thể cả cách thức dữ liệu nên được chuyển đổi. Điều này làm tăng không gian lời giải cần chọn lựa để xây dựng chiến lược thực thi phân tán, khiến cho việc xử lý truy vấn phân tán trở nên phức tạp hơn nhiều so với xử lý truy vấn tập trung.</a:t>
            </a:r>
            <a:endParaRPr lang="en-US" dirty="0"/>
          </a:p>
          <a:p>
            <a:endParaRPr lang="en-US" dirty="0"/>
          </a:p>
          <a:p>
            <a:r>
              <a:rPr lang="vi-VN" b="0" dirty="0"/>
              <a:t>Ví dụ này minh họa tầm quan trọng của việc lựa chọn site (nút) và trao đổi dữ liệu khi thực hiện một truy vấn đại số quan hệ trên cơ sở dữ liệu bị phân mảnh.</a:t>
            </a:r>
          </a:p>
          <a:p>
            <a:r>
              <a:rPr lang="vi-VN" b="0" dirty="0"/>
              <a:t>Chúng ta xem xét truy vấn sau:</a:t>
            </a:r>
            <a:br>
              <a:rPr lang="vi-VN" b="0" dirty="0"/>
            </a:br>
            <a:r>
              <a:rPr lang="vi-VN" b="0" dirty="0"/>
              <a:t>𝜋</a:t>
            </a:r>
            <a:r>
              <a:rPr lang="en-US" b="0" dirty="0"/>
              <a:t>_</a:t>
            </a:r>
            <a:r>
              <a:rPr lang="vi-VN" b="0" dirty="0"/>
              <a:t>ENAME</a:t>
            </a:r>
            <a:r>
              <a:rPr lang="en-US" b="0" dirty="0"/>
              <a:t> </a:t>
            </a:r>
            <a:r>
              <a:rPr lang="vi-VN" b="0" dirty="0"/>
              <a:t>(EMP ⋈ENO (</a:t>
            </a:r>
            <a:r>
              <a:rPr lang="el-GR" b="0" dirty="0"/>
              <a:t>σ</a:t>
            </a:r>
            <a:r>
              <a:rPr lang="en-US" b="0" dirty="0"/>
              <a:t>_</a:t>
            </a:r>
            <a:r>
              <a:rPr lang="vi-VN" b="0" dirty="0"/>
              <a:t>RESP="Manager“</a:t>
            </a:r>
            <a:r>
              <a:rPr lang="en-US" b="0" dirty="0"/>
              <a:t> </a:t>
            </a:r>
            <a:r>
              <a:rPr lang="vi-VN" b="0" dirty="0"/>
              <a:t>(ASG)))</a:t>
            </a:r>
          </a:p>
          <a:p>
            <a:r>
              <a:rPr lang="vi-VN" b="0" dirty="0"/>
              <a:t>Giả sử rằng các quan hệ EMP và ASG được phân mảnh theo chiều ngang như sau:</a:t>
            </a:r>
            <a:br>
              <a:rPr lang="vi-VN" b="0" dirty="0"/>
            </a:br>
            <a:r>
              <a:rPr lang="vi-VN" b="0" dirty="0"/>
              <a:t>EMP1 = </a:t>
            </a:r>
            <a:r>
              <a:rPr lang="el-GR" b="0" dirty="0"/>
              <a:t>σ</a:t>
            </a:r>
            <a:r>
              <a:rPr lang="en-US" b="0" dirty="0"/>
              <a:t>_</a:t>
            </a:r>
            <a:r>
              <a:rPr lang="vi-VN" b="0" dirty="0"/>
              <a:t>ENO ≤ "E3“</a:t>
            </a:r>
            <a:r>
              <a:rPr lang="en-US" b="0" dirty="0"/>
              <a:t> </a:t>
            </a:r>
            <a:r>
              <a:rPr lang="vi-VN" b="0" dirty="0"/>
              <a:t>(EMP)</a:t>
            </a:r>
            <a:br>
              <a:rPr lang="vi-VN" b="0" dirty="0"/>
            </a:br>
            <a:r>
              <a:rPr lang="vi-VN" b="0" dirty="0"/>
              <a:t>EMP2 = </a:t>
            </a:r>
            <a:r>
              <a:rPr lang="el-GR" b="0" dirty="0"/>
              <a:t>σ</a:t>
            </a:r>
            <a:r>
              <a:rPr lang="en-US" b="0" dirty="0"/>
              <a:t>_</a:t>
            </a:r>
            <a:r>
              <a:rPr lang="vi-VN" b="0" dirty="0"/>
              <a:t>ENO &gt; "E3“</a:t>
            </a:r>
            <a:r>
              <a:rPr lang="en-US" b="0" dirty="0"/>
              <a:t> </a:t>
            </a:r>
            <a:r>
              <a:rPr lang="vi-VN" b="0" dirty="0"/>
              <a:t>(EMP)</a:t>
            </a:r>
            <a:br>
              <a:rPr lang="vi-VN" b="0" dirty="0"/>
            </a:br>
            <a:r>
              <a:rPr lang="vi-VN" b="0" dirty="0"/>
              <a:t>ASG1 = </a:t>
            </a:r>
            <a:r>
              <a:rPr lang="el-GR" b="0" dirty="0"/>
              <a:t>σ</a:t>
            </a:r>
            <a:r>
              <a:rPr lang="en-US" b="0" dirty="0"/>
              <a:t>_</a:t>
            </a:r>
            <a:r>
              <a:rPr lang="vi-VN" b="0" dirty="0"/>
              <a:t>ENO ≤ "E3“</a:t>
            </a:r>
            <a:r>
              <a:rPr lang="en-US" b="0" dirty="0"/>
              <a:t> </a:t>
            </a:r>
            <a:r>
              <a:rPr lang="vi-VN" b="0" dirty="0"/>
              <a:t>(ASG)</a:t>
            </a:r>
            <a:br>
              <a:rPr lang="vi-VN" b="0" dirty="0"/>
            </a:br>
            <a:r>
              <a:rPr lang="vi-VN" b="0" dirty="0"/>
              <a:t>ASG2 = </a:t>
            </a:r>
            <a:r>
              <a:rPr lang="el-GR" b="0" dirty="0"/>
              <a:t>σ</a:t>
            </a:r>
            <a:r>
              <a:rPr lang="en-US" b="0" dirty="0"/>
              <a:t>_</a:t>
            </a:r>
            <a:r>
              <a:rPr lang="vi-VN" b="0" dirty="0"/>
              <a:t>ENO &gt; "E3“</a:t>
            </a:r>
            <a:r>
              <a:rPr lang="en-US" b="0" dirty="0"/>
              <a:t> </a:t>
            </a:r>
            <a:r>
              <a:rPr lang="vi-VN" b="0" dirty="0"/>
              <a:t>(ASG)“</a:t>
            </a:r>
            <a:endParaRPr lang="en-US" b="0" dirty="0"/>
          </a:p>
          <a:p>
            <a:endParaRPr lang="en-US" b="0" dirty="0"/>
          </a:p>
          <a:p>
            <a:r>
              <a:rPr lang="vi-VN" b="0" dirty="0"/>
              <a:t>Các phân mảnh ASG1, ASG2, EMP1 và EMP2 lần lượt được lưu trữ tại các site 1, 2, 3 và 4, và kết quả được mong đợi tại site 5.</a:t>
            </a:r>
          </a:p>
          <a:p>
            <a:r>
              <a:rPr lang="vi-VN" b="0" dirty="0"/>
              <a:t>Để đơn giản, chúng ta bỏ qua toán tử chiếu (project) trong phần sau. Hai chiến lược thực thi phân tán tương đương cho truy vấn trên được minh họa trong. Một mũi tên từ site i đến site j được gắn nhãn với R biểu thị rằng quan hệ R được truyền từ site i đến site j.</a:t>
            </a:r>
          </a:p>
          <a:p>
            <a:r>
              <a:rPr lang="vi-VN" b="0" dirty="0"/>
              <a:t>Chiến lược A khai thác thực tế rằng các quan hệ EMP và ASG được phân mảnh theo cùng một cách để thực hiện toán tử chọn và kết nối song song. Chiến lược B là một chiến lược mặc định (luôn hoạt động) đơn giản là tập trung tất cả dữ liệu đầu vào tại site kết quả trước khi xử lý truy vấn.</a:t>
            </a:r>
          </a:p>
          <a:p>
            <a:r>
              <a:rPr lang="vi-VN" b="0" dirty="0"/>
              <a:t>Để đánh giá mức tiêu thụ tài nguyên của hai chiến lược này, chúng ta sử dụng một mô hình chi phí rất đơn giản. Giả sử rằng việc truy cập một bộ (tuple), ký hiệu là </a:t>
            </a:r>
            <a:r>
              <a:rPr lang="vi-VN" b="0" i="1" dirty="0"/>
              <a:t>tupacc</a:t>
            </a:r>
            <a:r>
              <a:rPr lang="vi-VN" b="0" dirty="0"/>
              <a:t>, tốn 1 đơn vị (đơn vị này không được xác định cụ thể) và việc truyền một bộ, ký hiệu là </a:t>
            </a:r>
            <a:r>
              <a:rPr lang="vi-VN" b="0" i="1" dirty="0"/>
              <a:t>tuptrans</a:t>
            </a:r>
            <a:r>
              <a:rPr lang="vi-VN" b="0" dirty="0"/>
              <a:t>, tốn 10 đơn vị.</a:t>
            </a:r>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7</a:t>
            </a:fld>
            <a:endParaRPr lang="en-US"/>
          </a:p>
        </p:txBody>
      </p:sp>
    </p:spTree>
    <p:extLst>
      <p:ext uri="{BB962C8B-B14F-4D97-AF65-F5344CB8AC3E}">
        <p14:creationId xmlns:p14="http://schemas.microsoft.com/office/powerpoint/2010/main" val="8643799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Espace réservé de l'image des diapositives 1"/>
          <p:cNvSpPr>
            <a:spLocks noGrp="1" noRot="1" noChangeAspect="1" noTextEdit="1"/>
          </p:cNvSpPr>
          <p:nvPr>
            <p:ph type="sldImg"/>
          </p:nvPr>
        </p:nvSpPr>
        <p:spPr>
          <a:ln/>
        </p:spPr>
      </p:sp>
      <p:sp>
        <p:nvSpPr>
          <p:cNvPr id="76803" name="Espace réservé des commentaires 2"/>
          <p:cNvSpPr>
            <a:spLocks noGrp="1"/>
          </p:cNvSpPr>
          <p:nvPr>
            <p:ph type="body" idx="1"/>
          </p:nvPr>
        </p:nvSpPr>
        <p:spPr>
          <a:noFill/>
          <a:ln w="9525"/>
        </p:spPr>
        <p:txBody>
          <a:bodyPr/>
          <a:lstStyle/>
          <a:p>
            <a:r>
              <a:rPr lang="vi-VN" b="1" dirty="0"/>
              <a:t>"Adaptive Query Processing – Definition"</a:t>
            </a:r>
            <a:r>
              <a:rPr lang="vi-VN" dirty="0"/>
              <a:t> (Xử lý truy vấn thích ứng – Định nghĩa) </a:t>
            </a:r>
            <a:endParaRPr lang="en-US" dirty="0"/>
          </a:p>
          <a:p>
            <a:r>
              <a:rPr lang="en-US" dirty="0" err="1"/>
              <a:t>Giải</a:t>
            </a:r>
            <a:r>
              <a:rPr lang="en-US" dirty="0"/>
              <a:t> </a:t>
            </a:r>
            <a:r>
              <a:rPr lang="en-US" dirty="0" err="1"/>
              <a:t>thích</a:t>
            </a:r>
            <a:r>
              <a:rPr lang="vi-VN" dirty="0"/>
              <a:t> khái niệm cốt lõi của </a:t>
            </a:r>
            <a:r>
              <a:rPr lang="vi-VN" b="1" dirty="0"/>
              <a:t>xử lý truy vấn thích ứng (Adaptive Query Processing - AQP)</a:t>
            </a:r>
            <a:r>
              <a:rPr lang="vi-VN" dirty="0"/>
              <a:t>. Dưới đây là phần giải thích chi tiết, từng ý một:</a:t>
            </a:r>
          </a:p>
          <a:p>
            <a:endParaRPr lang="en-US" b="1" dirty="0"/>
          </a:p>
          <a:p>
            <a:r>
              <a:rPr lang="en-US" b="1" dirty="0"/>
              <a:t>1. "</a:t>
            </a:r>
            <a:r>
              <a:rPr lang="vi-VN" b="1" dirty="0"/>
              <a:t>A query processing is adaptive if it receives information from the execution environment and determines its behavior accordingly"</a:t>
            </a:r>
          </a:p>
          <a:p>
            <a:r>
              <a:rPr lang="vi-VN" dirty="0"/>
              <a:t>(</a:t>
            </a:r>
            <a:r>
              <a:rPr lang="vi-VN" b="1" dirty="0"/>
              <a:t>Xử lý truy vấn được gọi là "thích ứng" nếu nó nhận thông tin từ môi trường thực thi và điều chỉnh hành vi của mình tương ứng.</a:t>
            </a:r>
            <a:r>
              <a:rPr lang="vi-VN" dirty="0"/>
              <a:t>)</a:t>
            </a:r>
          </a:p>
          <a:p>
            <a:r>
              <a:rPr lang="en-US" dirty="0"/>
              <a:t>=&gt; </a:t>
            </a:r>
            <a:r>
              <a:rPr lang="vi-VN" dirty="0"/>
              <a:t>Nghĩa là thay vì dùng một kế hoạch thực thi cố định, hệ thống sẽ:</a:t>
            </a:r>
          </a:p>
          <a:p>
            <a:pPr>
              <a:buFont typeface="Arial" panose="020B0604020202020204" pitchFamily="34" charset="0"/>
              <a:buChar char="•"/>
            </a:pPr>
            <a:r>
              <a:rPr lang="vi-VN" b="1" dirty="0"/>
              <a:t>Quan sát tình trạng thực tế</a:t>
            </a:r>
            <a:r>
              <a:rPr lang="vi-VN" dirty="0"/>
              <a:t> khi truy vấn đang chạy (ví dụ: tốc độ mạng, kích thước dữ liệu, site nào đang chậm hoặc quá tải,...)</a:t>
            </a:r>
          </a:p>
          <a:p>
            <a:pPr>
              <a:buFont typeface="Arial" panose="020B0604020202020204" pitchFamily="34" charset="0"/>
              <a:buChar char="•"/>
            </a:pPr>
            <a:r>
              <a:rPr lang="vi-VN" b="1" dirty="0"/>
              <a:t>Thay đổi chiến lược xử lý</a:t>
            </a:r>
            <a:r>
              <a:rPr lang="vi-VN" dirty="0"/>
              <a:t> (ví dụ: thay đổi thứ tự join, chọn site khác, dùng thuật toán join khác,...)</a:t>
            </a:r>
          </a:p>
          <a:p>
            <a:endParaRPr lang="en-US" b="1" dirty="0"/>
          </a:p>
          <a:p>
            <a:r>
              <a:rPr lang="en-US" b="1" dirty="0"/>
              <a:t>2. </a:t>
            </a:r>
            <a:r>
              <a:rPr lang="vi-VN" b="1" dirty="0"/>
              <a:t>Feed-back loop between optimizer and runtime environment</a:t>
            </a:r>
          </a:p>
          <a:p>
            <a:r>
              <a:rPr lang="vi-VN" dirty="0"/>
              <a:t>(</a:t>
            </a:r>
            <a:r>
              <a:rPr lang="vi-VN" b="1" dirty="0"/>
              <a:t>Vòng phản hồi giữa trình tối ưu hóa và môi trường thực thi</a:t>
            </a:r>
            <a:r>
              <a:rPr lang="vi-VN" dirty="0"/>
              <a:t>)</a:t>
            </a:r>
          </a:p>
          <a:p>
            <a:pPr>
              <a:buFont typeface="Arial" panose="020B0604020202020204" pitchFamily="34" charset="0"/>
              <a:buChar char="•"/>
            </a:pPr>
            <a:r>
              <a:rPr lang="vi-VN" dirty="0"/>
              <a:t>Có </a:t>
            </a:r>
            <a:r>
              <a:rPr lang="vi-VN" b="1" dirty="0"/>
              <a:t>một cơ chế phản hồi liên tục (feedback loop)</a:t>
            </a:r>
            <a:r>
              <a:rPr lang="vi-VN" dirty="0"/>
              <a:t>:</a:t>
            </a:r>
          </a:p>
          <a:p>
            <a:pPr marL="457200" lvl="1" indent="0">
              <a:buFont typeface="Arial" panose="020B0604020202020204" pitchFamily="34" charset="0"/>
              <a:buNone/>
            </a:pPr>
            <a:r>
              <a:rPr lang="en-US" b="1" dirty="0"/>
              <a:t>- </a:t>
            </a:r>
            <a:r>
              <a:rPr lang="vi-VN" b="1" dirty="0"/>
              <a:t>Runtime environment</a:t>
            </a:r>
            <a:r>
              <a:rPr lang="vi-VN" dirty="0"/>
              <a:t> (môi trường thực thi) cung cấp thông tin thực tế.</a:t>
            </a:r>
          </a:p>
          <a:p>
            <a:pPr marL="457200" lvl="1" indent="0">
              <a:buFont typeface="Arial" panose="020B0604020202020204" pitchFamily="34" charset="0"/>
              <a:buNone/>
            </a:pPr>
            <a:r>
              <a:rPr lang="en-US" b="1" dirty="0"/>
              <a:t>- </a:t>
            </a:r>
            <a:r>
              <a:rPr lang="vi-VN" b="1" dirty="0"/>
              <a:t>Optimizer</a:t>
            </a:r>
            <a:r>
              <a:rPr lang="vi-VN" dirty="0"/>
              <a:t> (trình tối ưu hóa) nhận thông tin đó để điều chỉnh kế hoạch.</a:t>
            </a:r>
          </a:p>
          <a:p>
            <a:r>
              <a:rPr lang="vi-VN" dirty="0"/>
              <a:t>Tưởng tượng như trình tối ưu hóa không còn "đoán mò" mà đang "nhìn thấy thực tế" để ra quyết định tốt hơn.</a:t>
            </a:r>
          </a:p>
          <a:p>
            <a:endParaRPr lang="en-US" b="1" dirty="0"/>
          </a:p>
          <a:p>
            <a:r>
              <a:rPr lang="en-US" b="1" dirty="0"/>
              <a:t>3. </a:t>
            </a:r>
            <a:r>
              <a:rPr lang="vi-VN" b="1" dirty="0"/>
              <a:t>Communication of runtime information between DDBMS components</a:t>
            </a:r>
          </a:p>
          <a:p>
            <a:r>
              <a:rPr lang="vi-VN" dirty="0"/>
              <a:t>(</a:t>
            </a:r>
            <a:r>
              <a:rPr lang="vi-VN" b="1" dirty="0"/>
              <a:t>Các thành phần trong hệ thống quản trị CSDL phân tán (DDBMS) trao đổi thông tin thời gian thực</a:t>
            </a:r>
            <a:r>
              <a:rPr lang="vi-VN" dirty="0"/>
              <a:t>)</a:t>
            </a:r>
          </a:p>
          <a:p>
            <a:pPr>
              <a:buFont typeface="Arial" panose="020B0604020202020204" pitchFamily="34" charset="0"/>
              <a:buChar char="•"/>
            </a:pPr>
            <a:r>
              <a:rPr lang="vi-VN" dirty="0"/>
              <a:t>Các node/phần mềm tại các site khác nhau </a:t>
            </a:r>
            <a:r>
              <a:rPr lang="vi-VN" b="1" dirty="0"/>
              <a:t>gửi thông tin thời gian thực cho nhau</a:t>
            </a:r>
            <a:r>
              <a:rPr lang="vi-VN" dirty="0"/>
              <a:t> (ví dụ: “tôi đang quá tải”, “dữ liệu này lớn hơn dự đoán”)</a:t>
            </a:r>
          </a:p>
          <a:p>
            <a:pPr>
              <a:buFont typeface="Arial" panose="020B0604020202020204" pitchFamily="34" charset="0"/>
              <a:buChar char="•"/>
            </a:pPr>
            <a:r>
              <a:rPr lang="vi-VN" dirty="0"/>
              <a:t>Điều này giúp hệ thống </a:t>
            </a:r>
            <a:r>
              <a:rPr lang="vi-VN" b="1" dirty="0"/>
              <a:t>đưa ra quyết định thông minh hơn và kịp thời</a:t>
            </a:r>
            <a:r>
              <a:rPr lang="vi-VN" dirty="0"/>
              <a:t>.</a:t>
            </a:r>
          </a:p>
          <a:p>
            <a:endParaRPr lang="en-US" b="1" dirty="0"/>
          </a:p>
          <a:p>
            <a:r>
              <a:rPr lang="en-US" b="1" dirty="0"/>
              <a:t>4. </a:t>
            </a:r>
            <a:r>
              <a:rPr lang="vi-VN" b="1" dirty="0"/>
              <a:t>Additional components: Monitoring, assessment, reaction</a:t>
            </a:r>
          </a:p>
          <a:p>
            <a:r>
              <a:rPr lang="vi-VN" dirty="0"/>
              <a:t>(</a:t>
            </a:r>
            <a:r>
              <a:rPr lang="vi-VN" b="1" dirty="0"/>
              <a:t>Thêm các thành phần hỗ trợ: giám sát, đánh giá, phản ứng</a:t>
            </a:r>
            <a:r>
              <a:rPr lang="vi-VN" dirty="0"/>
              <a:t>)</a:t>
            </a:r>
          </a:p>
          <a:p>
            <a:r>
              <a:rPr lang="vi-VN" dirty="0"/>
              <a:t>Để AQP hoạt động, hệ thống cần có:</a:t>
            </a:r>
          </a:p>
          <a:p>
            <a:pPr>
              <a:buFont typeface="+mj-lt"/>
              <a:buNone/>
            </a:pPr>
            <a:r>
              <a:rPr lang="en-US" b="1" dirty="0"/>
              <a:t>a.</a:t>
            </a:r>
            <a:r>
              <a:rPr lang="vi-VN" b="1" dirty="0"/>
              <a:t>Monitoring (giám sát)</a:t>
            </a:r>
            <a:r>
              <a:rPr lang="vi-VN" dirty="0"/>
              <a:t> – theo dõi liên tục điều kiện thực thi.</a:t>
            </a:r>
          </a:p>
          <a:p>
            <a:pPr>
              <a:buFont typeface="+mj-lt"/>
              <a:buNone/>
            </a:pPr>
            <a:r>
              <a:rPr lang="en-US" b="1" dirty="0"/>
              <a:t>b.</a:t>
            </a:r>
            <a:r>
              <a:rPr lang="vi-VN" b="1" dirty="0"/>
              <a:t>Assessment (đánh giá)</a:t>
            </a:r>
            <a:r>
              <a:rPr lang="vi-VN" dirty="0"/>
              <a:t> – phân tích xem có vấn đề hay không.</a:t>
            </a:r>
          </a:p>
          <a:p>
            <a:pPr>
              <a:buFont typeface="+mj-lt"/>
              <a:buNone/>
            </a:pPr>
            <a:r>
              <a:rPr lang="en-US" b="1" dirty="0"/>
              <a:t>c.</a:t>
            </a:r>
            <a:r>
              <a:rPr lang="vi-VN" b="1" dirty="0"/>
              <a:t>Reaction (phản ứng)</a:t>
            </a:r>
            <a:r>
              <a:rPr lang="vi-VN" dirty="0"/>
              <a:t> – thay đổi kế hoạch, thuật toán, thứ tự truy vấn.</a:t>
            </a:r>
          </a:p>
          <a:p>
            <a:endParaRPr lang="en-US" b="1" dirty="0"/>
          </a:p>
          <a:p>
            <a:r>
              <a:rPr lang="en-US" b="1" dirty="0"/>
              <a:t>5.</a:t>
            </a:r>
            <a:r>
              <a:rPr lang="vi-VN" b="1" dirty="0"/>
              <a:t> Embedded in control operators of QEP</a:t>
            </a:r>
          </a:p>
          <a:p>
            <a:r>
              <a:rPr lang="vi-VN" dirty="0"/>
              <a:t>(</a:t>
            </a:r>
            <a:r>
              <a:rPr lang="vi-VN" b="1" dirty="0"/>
              <a:t>Các chức năng thích ứng được tích hợp vào các toán tử điều khiển trong QEP</a:t>
            </a:r>
            <a:r>
              <a:rPr lang="vi-VN" dirty="0"/>
              <a:t>)</a:t>
            </a:r>
          </a:p>
          <a:p>
            <a:pPr>
              <a:buFont typeface="Arial" panose="020B0604020202020204" pitchFamily="34" charset="0"/>
              <a:buChar char="•"/>
            </a:pPr>
            <a:r>
              <a:rPr lang="vi-VN" dirty="0"/>
              <a:t>Thay vì viết lại toàn bộ kế hoạch truy vấn, các </a:t>
            </a:r>
            <a:r>
              <a:rPr lang="vi-VN" b="1" dirty="0"/>
              <a:t>toán tử trong cây QEP</a:t>
            </a:r>
            <a:r>
              <a:rPr lang="vi-VN" dirty="0"/>
              <a:t> sẽ có khả năng </a:t>
            </a:r>
            <a:r>
              <a:rPr lang="vi-VN" b="1" dirty="0"/>
              <a:t>điều chỉnh hành vi</a:t>
            </a:r>
            <a:r>
              <a:rPr lang="vi-VN" dirty="0"/>
              <a:t> theo điều kiện thực tế.</a:t>
            </a:r>
          </a:p>
          <a:p>
            <a:pPr>
              <a:buFont typeface="Arial" panose="020B0604020202020204" pitchFamily="34" charset="0"/>
              <a:buChar char="•"/>
            </a:pPr>
            <a:r>
              <a:rPr lang="vi-VN" dirty="0"/>
              <a:t>Ví dụ: toán tử join có thể chuyển từ nested-loop sang hash join nếu phát hiện dữ liệu lớn hơn dự kiến.</a:t>
            </a:r>
          </a:p>
          <a:p>
            <a:endParaRPr lang="en-US" b="1" dirty="0"/>
          </a:p>
          <a:p>
            <a:r>
              <a:rPr lang="en-US" b="1" dirty="0"/>
              <a:t>6.</a:t>
            </a:r>
            <a:r>
              <a:rPr lang="vi-VN" b="1" dirty="0"/>
              <a:t> Tradeoff between reactiveness and overhead of adaptation</a:t>
            </a:r>
          </a:p>
          <a:p>
            <a:r>
              <a:rPr lang="vi-VN" dirty="0"/>
              <a:t>(</a:t>
            </a:r>
            <a:r>
              <a:rPr lang="vi-VN" b="1" dirty="0"/>
              <a:t>Cân bằng giữa khả năng phản ứng và chi phí phát sinh khi thích ứng</a:t>
            </a:r>
            <a:r>
              <a:rPr lang="vi-VN" dirty="0"/>
              <a:t>)</a:t>
            </a:r>
          </a:p>
          <a:p>
            <a:pPr>
              <a:buFont typeface="Arial" panose="020B0604020202020204" pitchFamily="34" charset="0"/>
              <a:buChar char="•"/>
            </a:pPr>
            <a:r>
              <a:rPr lang="vi-VN" b="1" dirty="0"/>
              <a:t>Phản ứng càng nhanh</a:t>
            </a:r>
            <a:r>
              <a:rPr lang="vi-VN" dirty="0"/>
              <a:t> → hệ thống càng linh hoạt.</a:t>
            </a:r>
          </a:p>
          <a:p>
            <a:pPr>
              <a:buFont typeface="Arial" panose="020B0604020202020204" pitchFamily="34" charset="0"/>
              <a:buChar char="•"/>
            </a:pPr>
            <a:r>
              <a:rPr lang="vi-VN" dirty="0"/>
              <a:t>Nhưng điều đó cũng </a:t>
            </a:r>
            <a:r>
              <a:rPr lang="vi-VN" b="1" dirty="0"/>
              <a:t>tốn tài nguyên và tính toán</a:t>
            </a:r>
            <a:r>
              <a:rPr lang="vi-VN" dirty="0"/>
              <a:t> (CPU, bộ nhớ, độ trễ,...)</a:t>
            </a:r>
          </a:p>
          <a:p>
            <a:pPr>
              <a:buFont typeface="Arial" panose="020B0604020202020204" pitchFamily="34" charset="0"/>
              <a:buChar char="•"/>
            </a:pPr>
            <a:r>
              <a:rPr lang="vi-VN" dirty="0"/>
              <a:t>Vì vậy, cần </a:t>
            </a:r>
            <a:r>
              <a:rPr lang="vi-VN" b="1" dirty="0"/>
              <a:t>cân bằng</a:t>
            </a:r>
            <a:r>
              <a:rPr lang="vi-VN" dirty="0"/>
              <a:t> giữa:</a:t>
            </a:r>
          </a:p>
          <a:p>
            <a:pPr marL="457200" lvl="1" indent="0">
              <a:buFont typeface="Arial" panose="020B0604020202020204" pitchFamily="34" charset="0"/>
              <a:buNone/>
            </a:pPr>
            <a:r>
              <a:rPr lang="en-US" dirty="0"/>
              <a:t>- </a:t>
            </a:r>
            <a:r>
              <a:rPr lang="vi-VN" dirty="0"/>
              <a:t>Mức độ thích ứng (reactiveness)</a:t>
            </a:r>
          </a:p>
          <a:p>
            <a:pPr marL="457200" lvl="1" indent="0">
              <a:buFont typeface="Arial" panose="020B0604020202020204" pitchFamily="34" charset="0"/>
              <a:buNone/>
            </a:pPr>
            <a:r>
              <a:rPr lang="en-US" dirty="0"/>
              <a:t>- </a:t>
            </a:r>
            <a:r>
              <a:rPr lang="vi-VN" dirty="0"/>
              <a:t>Chi phí đi kèm (overhead)</a:t>
            </a:r>
          </a:p>
          <a:p>
            <a:endParaRPr lang="en-US" b="1" dirty="0"/>
          </a:p>
          <a:p>
            <a:r>
              <a:rPr lang="en-US" b="1" dirty="0"/>
              <a:t>7. </a:t>
            </a:r>
            <a:r>
              <a:rPr lang="vi-VN" b="1" dirty="0"/>
              <a:t>Tóm lại</a:t>
            </a:r>
          </a:p>
          <a:p>
            <a:r>
              <a:rPr lang="vi-VN" dirty="0"/>
              <a:t>Adaptive Query Processing giúp hệ thống:</a:t>
            </a:r>
          </a:p>
          <a:p>
            <a:pPr>
              <a:buFont typeface="Arial" panose="020B0604020202020204" pitchFamily="34" charset="0"/>
              <a:buChar char="•"/>
            </a:pPr>
            <a:r>
              <a:rPr lang="vi-VN" b="1" dirty="0"/>
              <a:t>Thích ứng linh hoạt</a:t>
            </a:r>
            <a:r>
              <a:rPr lang="vi-VN" dirty="0"/>
              <a:t> với môi trường thay đổi</a:t>
            </a:r>
          </a:p>
          <a:p>
            <a:pPr>
              <a:buFont typeface="Arial" panose="020B0604020202020204" pitchFamily="34" charset="0"/>
              <a:buChar char="•"/>
            </a:pPr>
            <a:r>
              <a:rPr lang="vi-VN" b="1" dirty="0"/>
              <a:t>Tối ưu truy vấn tốt hơn trong thời gian thực</a:t>
            </a:r>
            <a:endParaRPr lang="vi-VN" dirty="0"/>
          </a:p>
          <a:p>
            <a:pPr>
              <a:buFont typeface="Arial" panose="020B0604020202020204" pitchFamily="34" charset="0"/>
              <a:buChar char="•"/>
            </a:pPr>
            <a:r>
              <a:rPr lang="vi-VN" dirty="0"/>
              <a:t>Nhưng phải </a:t>
            </a:r>
            <a:r>
              <a:rPr lang="vi-VN" b="1" dirty="0"/>
              <a:t>có cơ chế thông minh để cân bằng hiệu quả và chi phí</a:t>
            </a:r>
            <a:endParaRPr lang="vi-VN" dirty="0"/>
          </a:p>
          <a:p>
            <a:endParaRPr lang="fr-FR" dirty="0"/>
          </a:p>
        </p:txBody>
      </p:sp>
    </p:spTree>
    <p:extLst>
      <p:ext uri="{BB962C8B-B14F-4D97-AF65-F5344CB8AC3E}">
        <p14:creationId xmlns:p14="http://schemas.microsoft.com/office/powerpoint/2010/main" val="14229357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Espace réservé de l'image des diapositives 1"/>
          <p:cNvSpPr>
            <a:spLocks noGrp="1" noRot="1" noChangeAspect="1" noTextEdit="1"/>
          </p:cNvSpPr>
          <p:nvPr>
            <p:ph type="sldImg"/>
          </p:nvPr>
        </p:nvSpPr>
        <p:spPr>
          <a:ln/>
        </p:spPr>
      </p:sp>
      <p:sp>
        <p:nvSpPr>
          <p:cNvPr id="77827" name="Espace réservé des commentaires 2"/>
          <p:cNvSpPr>
            <a:spLocks noGrp="1"/>
          </p:cNvSpPr>
          <p:nvPr>
            <p:ph type="body" idx="1"/>
          </p:nvPr>
        </p:nvSpPr>
        <p:spPr>
          <a:noFill/>
          <a:ln w="9525"/>
        </p:spPr>
        <p:txBody>
          <a:bodyPr/>
          <a:lstStyle/>
          <a:p>
            <a:r>
              <a:rPr lang="vi-VN" b="1" dirty="0"/>
              <a:t>"Adaptive Components"</a:t>
            </a:r>
            <a:r>
              <a:rPr lang="vi-VN" dirty="0"/>
              <a:t> (Các thành phần thích ứng) trong </a:t>
            </a:r>
            <a:r>
              <a:rPr lang="vi-VN" b="1" dirty="0"/>
              <a:t>Adaptive Query Processing</a:t>
            </a:r>
            <a:r>
              <a:rPr lang="vi-VN" dirty="0"/>
              <a:t> (Xử lý truy vấn thích ứng):</a:t>
            </a:r>
          </a:p>
          <a:p>
            <a:endParaRPr lang="en-US" b="1" dirty="0"/>
          </a:p>
          <a:p>
            <a:r>
              <a:rPr lang="en-US" b="1" dirty="0"/>
              <a:t>1. </a:t>
            </a:r>
            <a:r>
              <a:rPr lang="vi-VN" b="1" dirty="0"/>
              <a:t>Monitoring parameters</a:t>
            </a:r>
          </a:p>
          <a:p>
            <a:r>
              <a:rPr lang="vi-VN" dirty="0"/>
              <a:t>(</a:t>
            </a:r>
            <a:r>
              <a:rPr lang="vi-VN" b="1" dirty="0"/>
              <a:t>Các thông số được giám sát</a:t>
            </a:r>
            <a:r>
              <a:rPr lang="vi-VN" dirty="0"/>
              <a:t>)</a:t>
            </a:r>
            <a:br>
              <a:rPr lang="vi-VN" dirty="0"/>
            </a:br>
            <a:r>
              <a:rPr lang="en-US" dirty="0"/>
              <a:t>=&gt;</a:t>
            </a:r>
            <a:r>
              <a:rPr lang="vi-VN" dirty="0"/>
              <a:t> Đây là những gì hệ thống theo dõi trong </a:t>
            </a:r>
            <a:r>
              <a:rPr lang="vi-VN" b="1" dirty="0"/>
              <a:t>thời gian thực</a:t>
            </a:r>
            <a:r>
              <a:rPr lang="vi-VN" dirty="0"/>
              <a:t> để đưa ra quyết định điều chỉnh.</a:t>
            </a:r>
          </a:p>
          <a:p>
            <a:r>
              <a:rPr lang="vi-VN" dirty="0"/>
              <a:t>Các thông số này được </a:t>
            </a:r>
            <a:r>
              <a:rPr lang="vi-VN" b="1" dirty="0"/>
              <a:t>thu thập bởi "sensors"</a:t>
            </a:r>
            <a:r>
              <a:rPr lang="vi-VN" dirty="0"/>
              <a:t> (bộ cảm biến) nhúng trong </a:t>
            </a:r>
            <a:r>
              <a:rPr lang="vi-VN" b="1" dirty="0"/>
              <a:t>các toán tử của cây QEP</a:t>
            </a:r>
            <a:r>
              <a:rPr lang="vi-VN" dirty="0"/>
              <a:t>.</a:t>
            </a:r>
          </a:p>
          <a:p>
            <a:r>
              <a:rPr lang="vi-VN" b="1" dirty="0"/>
              <a:t>Gồm có:</a:t>
            </a:r>
          </a:p>
          <a:p>
            <a:pPr>
              <a:buFont typeface="Arial" panose="020B0604020202020204" pitchFamily="34" charset="0"/>
              <a:buChar char="•"/>
            </a:pPr>
            <a:r>
              <a:rPr lang="vi-VN" b="1" dirty="0"/>
              <a:t>Memory size</a:t>
            </a:r>
            <a:br>
              <a:rPr lang="vi-VN" dirty="0"/>
            </a:br>
            <a:r>
              <a:rPr lang="en-US" dirty="0"/>
              <a:t>-</a:t>
            </a:r>
            <a:r>
              <a:rPr lang="vi-VN" dirty="0"/>
              <a:t> Theo dõi lượng bộ nhớ còn khả dụng hoặc đã sử dụng.</a:t>
            </a:r>
            <a:br>
              <a:rPr lang="vi-VN" dirty="0"/>
            </a:br>
            <a:r>
              <a:rPr lang="vi-VN" dirty="0"/>
              <a:t>Giúp biết nên chọn thuật toán nào phù hợp (ví dụ: tránh hash join nếu thiếu RAM).</a:t>
            </a:r>
          </a:p>
          <a:p>
            <a:pPr>
              <a:buFont typeface="Arial" panose="020B0604020202020204" pitchFamily="34" charset="0"/>
              <a:buChar char="•"/>
            </a:pPr>
            <a:r>
              <a:rPr lang="vi-VN" b="1" dirty="0"/>
              <a:t>Data arrival rates</a:t>
            </a:r>
            <a:br>
              <a:rPr lang="vi-VN" dirty="0"/>
            </a:br>
            <a:r>
              <a:rPr lang="en-US" dirty="0"/>
              <a:t>-</a:t>
            </a:r>
            <a:r>
              <a:rPr lang="vi-VN" dirty="0"/>
              <a:t> Tốc độ dữ liệu đến từng toán tử (ví dụ: tốc độ truyền stream dữ liệu từ các node).</a:t>
            </a:r>
            <a:br>
              <a:rPr lang="vi-VN" dirty="0"/>
            </a:br>
            <a:r>
              <a:rPr lang="vi-VN" dirty="0"/>
              <a:t>Giúp điều chỉnh lịch thực thi nếu một node gửi dữ liệu quá chậm.</a:t>
            </a:r>
          </a:p>
          <a:p>
            <a:pPr>
              <a:buFont typeface="Arial" panose="020B0604020202020204" pitchFamily="34" charset="0"/>
              <a:buChar char="•"/>
            </a:pPr>
            <a:r>
              <a:rPr lang="vi-VN" b="1" dirty="0"/>
              <a:t>Actual statistics</a:t>
            </a:r>
            <a:br>
              <a:rPr lang="vi-VN" dirty="0"/>
            </a:br>
            <a:r>
              <a:rPr lang="en-US" dirty="0"/>
              <a:t>-</a:t>
            </a:r>
            <a:r>
              <a:rPr lang="vi-VN" dirty="0"/>
              <a:t> Số liệu thống kê thực tế như số bản ghi, phân phối giá trị,...</a:t>
            </a:r>
            <a:br>
              <a:rPr lang="vi-VN" dirty="0"/>
            </a:br>
            <a:r>
              <a:rPr lang="vi-VN" dirty="0"/>
              <a:t>Thường khác với thống kê ước lượng ban đầu → ảnh hưởng kế hoạch.</a:t>
            </a:r>
          </a:p>
          <a:p>
            <a:pPr>
              <a:buFont typeface="Arial" panose="020B0604020202020204" pitchFamily="34" charset="0"/>
              <a:buChar char="•"/>
            </a:pPr>
            <a:r>
              <a:rPr lang="vi-VN" b="1" dirty="0"/>
              <a:t>Operator execution cost</a:t>
            </a:r>
            <a:br>
              <a:rPr lang="vi-VN" dirty="0"/>
            </a:br>
            <a:r>
              <a:rPr lang="en-US" dirty="0"/>
              <a:t>-</a:t>
            </a:r>
            <a:r>
              <a:rPr lang="vi-VN" dirty="0"/>
              <a:t> Thời gian/thông lượng thực tế của mỗi toán tử khi chạy.</a:t>
            </a:r>
            <a:br>
              <a:rPr lang="vi-VN" dirty="0"/>
            </a:br>
            <a:r>
              <a:rPr lang="vi-VN" dirty="0"/>
              <a:t>Nếu chi phí thực tế quá cao, có thể phải thay toán tử khác.</a:t>
            </a:r>
          </a:p>
          <a:p>
            <a:pPr>
              <a:buFont typeface="Arial" panose="020B0604020202020204" pitchFamily="34" charset="0"/>
              <a:buChar char="•"/>
            </a:pPr>
            <a:r>
              <a:rPr lang="vi-VN" b="1" dirty="0"/>
              <a:t>Network throughput</a:t>
            </a:r>
            <a:br>
              <a:rPr lang="vi-VN" dirty="0"/>
            </a:br>
            <a:r>
              <a:rPr lang="en-US" dirty="0"/>
              <a:t>-</a:t>
            </a:r>
            <a:r>
              <a:rPr lang="vi-VN" dirty="0"/>
              <a:t> Băng thông mạng giữa các site (nếu là hệ phân tán).</a:t>
            </a:r>
            <a:br>
              <a:rPr lang="vi-VN" dirty="0"/>
            </a:br>
            <a:r>
              <a:rPr lang="vi-VN" dirty="0"/>
              <a:t>Nếu một kết nối mạng chậm hoặc nghẽn → cần sắp xếp lại đường đi dữ liệu.</a:t>
            </a:r>
          </a:p>
          <a:p>
            <a:r>
              <a:rPr lang="en-US" b="1" dirty="0"/>
              <a:t>2. </a:t>
            </a:r>
            <a:r>
              <a:rPr lang="vi-VN" b="1" dirty="0"/>
              <a:t>Adaptive reactions</a:t>
            </a:r>
          </a:p>
          <a:p>
            <a:r>
              <a:rPr lang="vi-VN" dirty="0"/>
              <a:t>(</a:t>
            </a:r>
            <a:r>
              <a:rPr lang="vi-VN" b="1" dirty="0"/>
              <a:t>Các phản ứng thích ứng</a:t>
            </a:r>
            <a:r>
              <a:rPr lang="vi-VN" dirty="0"/>
              <a:t>)</a:t>
            </a:r>
            <a:br>
              <a:rPr lang="vi-VN" dirty="0"/>
            </a:br>
            <a:r>
              <a:rPr lang="en-US" dirty="0"/>
              <a:t>=&gt; </a:t>
            </a:r>
            <a:r>
              <a:rPr lang="vi-VN" dirty="0"/>
              <a:t>Khi phát hiện điều kiện thay đổi, hệ thống có thể điều chỉnh theo nhiều cách:</a:t>
            </a:r>
          </a:p>
          <a:p>
            <a:r>
              <a:rPr lang="vi-VN" b="1" dirty="0"/>
              <a:t>Các loại phản ứng gồm:</a:t>
            </a:r>
          </a:p>
          <a:p>
            <a:pPr>
              <a:buFont typeface="Arial" panose="020B0604020202020204" pitchFamily="34" charset="0"/>
              <a:buChar char="•"/>
            </a:pPr>
            <a:r>
              <a:rPr lang="vi-VN" b="1" dirty="0"/>
              <a:t>Change schedule</a:t>
            </a:r>
            <a:br>
              <a:rPr lang="vi-VN" dirty="0"/>
            </a:br>
            <a:r>
              <a:rPr lang="en-US" dirty="0"/>
              <a:t>-</a:t>
            </a:r>
            <a:r>
              <a:rPr lang="vi-VN" dirty="0"/>
              <a:t> Thay đổi lịch thực thi (ví dụ: hoãn join nào đó, ưu tiên join khác trước).</a:t>
            </a:r>
            <a:br>
              <a:rPr lang="vi-VN" dirty="0"/>
            </a:br>
            <a:r>
              <a:rPr lang="vi-VN" dirty="0"/>
              <a:t>Giúp tránh tình trạng chờ đợi không cần thiết.</a:t>
            </a:r>
          </a:p>
          <a:p>
            <a:pPr>
              <a:buFont typeface="Arial" panose="020B0604020202020204" pitchFamily="34" charset="0"/>
              <a:buChar char="•"/>
            </a:pPr>
            <a:r>
              <a:rPr lang="vi-VN" b="1" dirty="0"/>
              <a:t>Replace an operator by an equivalent one</a:t>
            </a:r>
            <a:br>
              <a:rPr lang="vi-VN" dirty="0"/>
            </a:br>
            <a:r>
              <a:rPr lang="en-US" dirty="0"/>
              <a:t>-</a:t>
            </a:r>
            <a:r>
              <a:rPr lang="vi-VN" dirty="0"/>
              <a:t> Thay một toán tử bằng một toán tử tương đương (về kết quả) nhưng phù hợp hơn.</a:t>
            </a:r>
            <a:br>
              <a:rPr lang="vi-VN" dirty="0"/>
            </a:br>
            <a:r>
              <a:rPr lang="vi-VN" dirty="0"/>
              <a:t>Ví dụ: thay nested-loop join bằng hash join nếu dữ liệu đủ lớn và RAM đủ.</a:t>
            </a:r>
          </a:p>
          <a:p>
            <a:pPr>
              <a:buFont typeface="Arial" panose="020B0604020202020204" pitchFamily="34" charset="0"/>
              <a:buChar char="•"/>
            </a:pPr>
            <a:r>
              <a:rPr lang="vi-VN" b="1" dirty="0"/>
              <a:t>Modify the behavior of an operator</a:t>
            </a:r>
            <a:br>
              <a:rPr lang="vi-VN" dirty="0"/>
            </a:br>
            <a:r>
              <a:rPr lang="en-US" dirty="0"/>
              <a:t>-</a:t>
            </a:r>
            <a:r>
              <a:rPr lang="vi-VN" dirty="0"/>
              <a:t> Điều chỉnh hành vi toán tử mà không thay nó.</a:t>
            </a:r>
            <a:br>
              <a:rPr lang="vi-VN" dirty="0"/>
            </a:br>
            <a:r>
              <a:rPr lang="vi-VN" dirty="0"/>
              <a:t>Ví dụ: thay đổi batch size, thuật toán nội bộ hoặc cấu hình buffer.</a:t>
            </a:r>
          </a:p>
          <a:p>
            <a:pPr>
              <a:buFont typeface="Arial" panose="020B0604020202020204" pitchFamily="34" charset="0"/>
              <a:buChar char="•"/>
            </a:pPr>
            <a:r>
              <a:rPr lang="vi-VN" b="1" dirty="0"/>
              <a:t>Data repartitioning</a:t>
            </a:r>
            <a:br>
              <a:rPr lang="vi-VN" dirty="0"/>
            </a:br>
            <a:r>
              <a:rPr lang="en-US" dirty="0"/>
              <a:t>-</a:t>
            </a:r>
            <a:r>
              <a:rPr lang="vi-VN" dirty="0"/>
              <a:t> Phân chia lại dữ liệu giữa các node (trong hệ phân tán) để cân bằng tải.</a:t>
            </a:r>
            <a:br>
              <a:rPr lang="vi-VN" dirty="0"/>
            </a:br>
            <a:r>
              <a:rPr lang="en-US" dirty="0"/>
              <a:t>- </a:t>
            </a:r>
            <a:r>
              <a:rPr lang="vi-VN" dirty="0"/>
              <a:t>Nếu một node quá tải mà node khác rảnh → chuyển bớt dữ liệu sang node kia.</a:t>
            </a:r>
          </a:p>
          <a:p>
            <a:endParaRPr lang="en-US" b="1" dirty="0"/>
          </a:p>
          <a:p>
            <a:r>
              <a:rPr lang="en-US" b="1" dirty="0"/>
              <a:t>3. </a:t>
            </a:r>
            <a:r>
              <a:rPr lang="vi-VN" b="1" dirty="0"/>
              <a:t>Tóm tắt ngắn gọn</a:t>
            </a:r>
          </a:p>
          <a:p>
            <a:r>
              <a:rPr lang="vi-VN" dirty="0"/>
              <a:t>Hệ thống xử lý truy vấn thích ứng có </a:t>
            </a:r>
            <a:r>
              <a:rPr lang="vi-VN" b="1" dirty="0"/>
              <a:t>2 phần chính</a:t>
            </a:r>
            <a:r>
              <a:rPr lang="vi-VN" dirty="0"/>
              <a:t>:</a:t>
            </a:r>
          </a:p>
          <a:p>
            <a:pPr>
              <a:buFont typeface="+mj-lt"/>
              <a:buAutoNum type="arabicPeriod"/>
            </a:pPr>
            <a:r>
              <a:rPr lang="vi-VN" b="1" dirty="0"/>
              <a:t>Giám sát (Monitoring)</a:t>
            </a:r>
            <a:r>
              <a:rPr lang="vi-VN" dirty="0"/>
              <a:t>: liên tục thu thập thông tin thực tế khi truy vấn chạy.</a:t>
            </a:r>
          </a:p>
          <a:p>
            <a:pPr>
              <a:buFont typeface="+mj-lt"/>
              <a:buAutoNum type="arabicPeriod"/>
            </a:pPr>
            <a:r>
              <a:rPr lang="vi-VN" b="1" dirty="0"/>
              <a:t>Phản ứng (Reactions)</a:t>
            </a:r>
            <a:r>
              <a:rPr lang="vi-VN" dirty="0"/>
              <a:t>: khi thấy bất thường, hệ thống sẽ tự điều chỉnh để tối ưu hiệu suất.</a:t>
            </a:r>
          </a:p>
          <a:p>
            <a:endParaRPr lang="fr-FR" dirty="0"/>
          </a:p>
        </p:txBody>
      </p:sp>
    </p:spTree>
    <p:extLst>
      <p:ext uri="{BB962C8B-B14F-4D97-AF65-F5344CB8AC3E}">
        <p14:creationId xmlns:p14="http://schemas.microsoft.com/office/powerpoint/2010/main" val="263427832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ce réservé de l'image des diapositives 1"/>
          <p:cNvSpPr>
            <a:spLocks noGrp="1" noRot="1" noChangeAspect="1" noTextEdit="1"/>
          </p:cNvSpPr>
          <p:nvPr>
            <p:ph type="sldImg"/>
          </p:nvPr>
        </p:nvSpPr>
        <p:spPr>
          <a:ln/>
        </p:spPr>
      </p:sp>
      <p:sp>
        <p:nvSpPr>
          <p:cNvPr id="78851" name="Espace réservé des commentaires 2"/>
          <p:cNvSpPr>
            <a:spLocks noGrp="1"/>
          </p:cNvSpPr>
          <p:nvPr>
            <p:ph type="body" idx="1"/>
          </p:nvPr>
        </p:nvSpPr>
        <p:spPr>
          <a:noFill/>
          <a:ln w="9525"/>
        </p:spPr>
        <p:txBody>
          <a:bodyPr/>
          <a:lstStyle/>
          <a:p>
            <a:r>
              <a:rPr lang="vi-VN" b="1" dirty="0"/>
              <a:t>Eddy Approach – Cách tiếp cận Eddy là gì?</a:t>
            </a:r>
          </a:p>
          <a:p>
            <a:r>
              <a:rPr lang="vi-VN" dirty="0"/>
              <a:t>Là một kỹ thuật xử lý truy vấn động, </a:t>
            </a:r>
            <a:r>
              <a:rPr lang="vi-VN" b="1" dirty="0"/>
              <a:t>cho phép thay đổi thứ tự thực thi các toán tử (operators)</a:t>
            </a:r>
            <a:r>
              <a:rPr lang="vi-VN" dirty="0"/>
              <a:t> trong khi truy vấn đang chạy, </a:t>
            </a:r>
            <a:r>
              <a:rPr lang="vi-VN" b="1" dirty="0"/>
              <a:t>dựa trên thông tin thời gian thực</a:t>
            </a:r>
            <a:r>
              <a:rPr lang="vi-VN" dirty="0"/>
              <a:t>.</a:t>
            </a:r>
            <a:endParaRPr lang="en-US" dirty="0"/>
          </a:p>
          <a:p>
            <a:endParaRPr lang="vi-VN" dirty="0"/>
          </a:p>
          <a:p>
            <a:r>
              <a:rPr lang="en-US" b="1" dirty="0"/>
              <a:t>1. </a:t>
            </a:r>
            <a:r>
              <a:rPr lang="vi-VN" b="1" dirty="0"/>
              <a:t>Query Compilation (Biên dịch truy vấn)</a:t>
            </a:r>
          </a:p>
          <a:p>
            <a:r>
              <a:rPr lang="vi-VN" dirty="0"/>
              <a:t>Giai đoạn này tạo ra một biểu diễn truy vấn gồm 4 thành phần:</a:t>
            </a:r>
          </a:p>
          <a:p>
            <a:r>
              <a:rPr lang="vi-VN" b="1" dirty="0"/>
              <a:t>⟨D, P, C, Eddy⟩</a:t>
            </a:r>
          </a:p>
          <a:p>
            <a:pPr>
              <a:buFont typeface="Arial" panose="020B0604020202020204" pitchFamily="34" charset="0"/>
              <a:buChar char="•"/>
            </a:pPr>
            <a:r>
              <a:rPr lang="vi-VN" b="1" dirty="0"/>
              <a:t>D: Set of data sources</a:t>
            </a:r>
            <a:br>
              <a:rPr lang="vi-VN" dirty="0"/>
            </a:br>
            <a:r>
              <a:rPr lang="en-US" dirty="0"/>
              <a:t>-</a:t>
            </a:r>
            <a:r>
              <a:rPr lang="vi-VN" dirty="0"/>
              <a:t> Tập hợp các nguồn dữ liệu như các quan hệ: ASG, EMP, PROJ, PAY...</a:t>
            </a:r>
          </a:p>
          <a:p>
            <a:pPr>
              <a:buFont typeface="Arial" panose="020B0604020202020204" pitchFamily="34" charset="0"/>
              <a:buChar char="•"/>
            </a:pPr>
            <a:r>
              <a:rPr lang="vi-VN" b="1" dirty="0"/>
              <a:t>P: Set of predicates</a:t>
            </a:r>
            <a:br>
              <a:rPr lang="vi-VN" dirty="0"/>
            </a:br>
            <a:r>
              <a:rPr lang="en-US" dirty="0"/>
              <a:t>-</a:t>
            </a:r>
            <a:r>
              <a:rPr lang="vi-VN" dirty="0"/>
              <a:t> Tập các điều kiện lọc hoặc join (ví dụ: EMP.dept = PROJ.dept).</a:t>
            </a:r>
          </a:p>
          <a:p>
            <a:pPr>
              <a:buFont typeface="Arial" panose="020B0604020202020204" pitchFamily="34" charset="0"/>
              <a:buChar char="•"/>
            </a:pPr>
            <a:r>
              <a:rPr lang="vi-VN" b="1" dirty="0"/>
              <a:t>C: Ordering constraints</a:t>
            </a:r>
            <a:br>
              <a:rPr lang="vi-VN" dirty="0"/>
            </a:br>
            <a:r>
              <a:rPr lang="en-US" dirty="0"/>
              <a:t>-</a:t>
            </a:r>
            <a:r>
              <a:rPr lang="vi-VN" dirty="0"/>
              <a:t> Những ràng buộc về thứ tự cần tuân thủ (nếu có).</a:t>
            </a:r>
            <a:br>
              <a:rPr lang="vi-VN" dirty="0"/>
            </a:br>
            <a:r>
              <a:rPr lang="en-US" dirty="0"/>
              <a:t>- </a:t>
            </a:r>
            <a:r>
              <a:rPr lang="vi-VN" dirty="0"/>
              <a:t>Ví dụ: một số phép toán phải thực hiện trước (do logic hoặc yêu cầu nghiệp vụ).</a:t>
            </a:r>
          </a:p>
          <a:p>
            <a:pPr>
              <a:buFont typeface="Arial" panose="020B0604020202020204" pitchFamily="34" charset="0"/>
              <a:buChar char="•"/>
            </a:pPr>
            <a:r>
              <a:rPr lang="vi-VN" b="1" dirty="0"/>
              <a:t>Eddy: n-ary operator</a:t>
            </a:r>
            <a:br>
              <a:rPr lang="vi-VN" dirty="0"/>
            </a:br>
            <a:r>
              <a:rPr lang="vi-VN" dirty="0"/>
              <a:t> </a:t>
            </a:r>
            <a:r>
              <a:rPr lang="vi-VN" b="1" dirty="0"/>
              <a:t>Eddy là một toán tử đặc biệt</a:t>
            </a:r>
            <a:r>
              <a:rPr lang="vi-VN" dirty="0"/>
              <a:t>, </a:t>
            </a:r>
            <a:r>
              <a:rPr lang="vi-VN" b="1" dirty="0"/>
              <a:t>nhận tuple từ các nguồn dữ liệu</a:t>
            </a:r>
            <a:r>
              <a:rPr lang="vi-VN" dirty="0"/>
              <a:t> và </a:t>
            </a:r>
            <a:r>
              <a:rPr lang="vi-VN" b="1" dirty="0"/>
              <a:t>định tuyến chúng đến các toán tử xử lý</a:t>
            </a:r>
            <a:r>
              <a:rPr lang="vi-VN" dirty="0"/>
              <a:t> (predicates) theo logic linh hoạt.</a:t>
            </a:r>
            <a:br>
              <a:rPr lang="vi-VN" dirty="0"/>
            </a:br>
            <a:r>
              <a:rPr lang="en-US" dirty="0"/>
              <a:t>- </a:t>
            </a:r>
            <a:r>
              <a:rPr lang="vi-VN" dirty="0"/>
              <a:t>Nó nằm giữa D và P.</a:t>
            </a:r>
          </a:p>
          <a:p>
            <a:endParaRPr lang="en-US" b="1" dirty="0"/>
          </a:p>
          <a:p>
            <a:r>
              <a:rPr lang="en-US" b="1" dirty="0"/>
              <a:t>2. </a:t>
            </a:r>
            <a:r>
              <a:rPr lang="vi-VN" b="1" dirty="0"/>
              <a:t>Query Execution (Thực thi truy vấn)</a:t>
            </a:r>
          </a:p>
          <a:p>
            <a:r>
              <a:rPr lang="vi-VN" dirty="0"/>
              <a:t>Eddy sẽ điều phối cách các tuple được xử lý theo từng bước </a:t>
            </a:r>
            <a:r>
              <a:rPr lang="vi-VN" b="1" dirty="0"/>
              <a:t>dựa trên điều kiện thực tế (chi phí, tốc độ lọc, tắc nghẽn,...)</a:t>
            </a:r>
            <a:r>
              <a:rPr lang="vi-VN" dirty="0"/>
              <a:t>.</a:t>
            </a:r>
          </a:p>
          <a:p>
            <a:r>
              <a:rPr lang="vi-VN" b="1" dirty="0"/>
              <a:t>Cơ chế hoạt động chính:</a:t>
            </a:r>
          </a:p>
          <a:p>
            <a:pPr>
              <a:buFont typeface="Arial" panose="020B0604020202020204" pitchFamily="34" charset="0"/>
              <a:buChar char="•"/>
            </a:pPr>
            <a:r>
              <a:rPr lang="vi-VN" b="1" dirty="0"/>
              <a:t>On-the-fly tuple routing</a:t>
            </a:r>
            <a:br>
              <a:rPr lang="vi-VN" dirty="0"/>
            </a:br>
            <a:r>
              <a:rPr lang="en-US" dirty="0"/>
              <a:t>-</a:t>
            </a:r>
            <a:r>
              <a:rPr lang="vi-VN" dirty="0"/>
              <a:t> Eddy </a:t>
            </a:r>
            <a:r>
              <a:rPr lang="vi-VN" b="1" dirty="0"/>
              <a:t>gửi từng tuple tới toán tử phù hợp nhất tại thời điểm đó</a:t>
            </a:r>
            <a:r>
              <a:rPr lang="vi-VN" dirty="0"/>
              <a:t>, </a:t>
            </a:r>
            <a:r>
              <a:rPr lang="vi-VN" b="1" dirty="0"/>
              <a:t>không cần cố định trước thứ tự join</a:t>
            </a:r>
            <a:r>
              <a:rPr lang="vi-VN" dirty="0"/>
              <a:t>.</a:t>
            </a:r>
            <a:br>
              <a:rPr lang="vi-VN" dirty="0"/>
            </a:br>
            <a:r>
              <a:rPr lang="en-US" dirty="0"/>
              <a:t>- </a:t>
            </a:r>
            <a:r>
              <a:rPr lang="vi-VN" dirty="0"/>
              <a:t>Giống như một router thông minh: tuple nào nên đi qua operator nào, Eddy quyết định "ngay tại thời điểm xử lý".</a:t>
            </a:r>
          </a:p>
          <a:p>
            <a:pPr>
              <a:buFont typeface="Arial" panose="020B0604020202020204" pitchFamily="34" charset="0"/>
              <a:buChar char="•"/>
            </a:pPr>
            <a:r>
              <a:rPr lang="vi-VN" b="1" dirty="0"/>
              <a:t>Dynamic join ordering</a:t>
            </a:r>
            <a:br>
              <a:rPr lang="vi-VN" dirty="0"/>
            </a:br>
            <a:r>
              <a:rPr lang="en-US" dirty="0"/>
              <a:t>-</a:t>
            </a:r>
            <a:r>
              <a:rPr lang="vi-VN" dirty="0"/>
              <a:t> Eddy </a:t>
            </a:r>
            <a:r>
              <a:rPr lang="vi-VN" b="1" dirty="0"/>
              <a:t>có thể thay đổi thứ tự các phép join trong khi truy vấn đang chạy</a:t>
            </a:r>
            <a:r>
              <a:rPr lang="vi-VN" dirty="0"/>
              <a:t> nếu thấy hướng khác tối ưu hơn.</a:t>
            </a:r>
          </a:p>
          <a:p>
            <a:pPr>
              <a:buFont typeface="Arial" panose="020B0604020202020204" pitchFamily="34" charset="0"/>
              <a:buChar char="•"/>
            </a:pPr>
            <a:r>
              <a:rPr lang="en-US" dirty="0"/>
              <a:t> </a:t>
            </a:r>
            <a:r>
              <a:rPr lang="vi-VN" dirty="0"/>
              <a:t>Ví dụ: ban đầu join EMP ⋈ ASG, nhưng nếu thấy EMP ⋈ PROJ lọc nhanh hơn thì Eddy sẽ chuyển hướng.</a:t>
            </a:r>
          </a:p>
          <a:p>
            <a:r>
              <a:rPr lang="vi-VN" b="1" dirty="0"/>
              <a:t>Yêu cầu đặc biệt: Symmetric Join Algorithms</a:t>
            </a:r>
          </a:p>
          <a:p>
            <a:pPr>
              <a:buFont typeface="Arial" panose="020B0604020202020204" pitchFamily="34" charset="0"/>
              <a:buChar char="•"/>
            </a:pPr>
            <a:r>
              <a:rPr lang="vi-VN" dirty="0"/>
              <a:t>Vì tuple có thể đến từ nhiều hướng, thứ tự thực hiện không cố định → cần </a:t>
            </a:r>
            <a:r>
              <a:rPr lang="vi-VN" b="1" dirty="0"/>
              <a:t>các thuật toán join đối xứng</a:t>
            </a:r>
            <a:r>
              <a:rPr lang="vi-VN" dirty="0"/>
              <a:t>.</a:t>
            </a:r>
          </a:p>
          <a:p>
            <a:pPr>
              <a:buFont typeface="Arial" panose="020B0604020202020204" pitchFamily="34" charset="0"/>
              <a:buChar char="•"/>
            </a:pPr>
            <a:r>
              <a:rPr lang="vi-VN" dirty="0"/>
              <a:t>Ví dụ: </a:t>
            </a:r>
            <a:r>
              <a:rPr lang="vi-VN" b="1" dirty="0"/>
              <a:t>Ripple Join</a:t>
            </a:r>
            <a:r>
              <a:rPr lang="vi-VN" dirty="0"/>
              <a:t>, </a:t>
            </a:r>
            <a:r>
              <a:rPr lang="vi-VN" b="1" dirty="0"/>
              <a:t>Symmetric Hash Join</a:t>
            </a:r>
            <a:r>
              <a:rPr lang="vi-VN" dirty="0"/>
              <a:t> – cho phép nhận tuple từ hai phía không theo thứ tự cụ thể.</a:t>
            </a:r>
          </a:p>
          <a:p>
            <a:endParaRPr lang="en-US" b="1" dirty="0"/>
          </a:p>
          <a:p>
            <a:r>
              <a:rPr lang="en-US" b="1" dirty="0"/>
              <a:t>3. </a:t>
            </a:r>
            <a:r>
              <a:rPr lang="vi-VN" b="1" dirty="0"/>
              <a:t>Tóm tắt ngắn gọn:</a:t>
            </a:r>
          </a:p>
          <a:p>
            <a:r>
              <a:rPr lang="vi-VN" dirty="0"/>
              <a:t>Thành phầnÝ nghĩa</a:t>
            </a:r>
            <a:r>
              <a:rPr lang="vi-VN" b="1" dirty="0"/>
              <a:t>Eddy</a:t>
            </a:r>
            <a:r>
              <a:rPr lang="vi-VN" dirty="0"/>
              <a:t>Toán tử trung tâm, định tuyến tuple theo thời gian thực</a:t>
            </a:r>
            <a:r>
              <a:rPr lang="vi-VN" b="1" dirty="0"/>
              <a:t>D</a:t>
            </a:r>
            <a:r>
              <a:rPr lang="vi-VN" dirty="0"/>
              <a:t>Các nguồn dữ liệu</a:t>
            </a:r>
            <a:r>
              <a:rPr lang="vi-VN" b="1" dirty="0"/>
              <a:t>P</a:t>
            </a:r>
            <a:r>
              <a:rPr lang="vi-VN" dirty="0"/>
              <a:t>Các điều kiện lọc/join</a:t>
            </a:r>
            <a:r>
              <a:rPr lang="vi-VN" b="1" dirty="0"/>
              <a:t>C</a:t>
            </a:r>
            <a:r>
              <a:rPr lang="vi-VN" dirty="0"/>
              <a:t>Ràng buộc thứ tự nếu có</a:t>
            </a:r>
            <a:r>
              <a:rPr lang="vi-VN" b="1" dirty="0"/>
              <a:t>Ưu điểm chính</a:t>
            </a:r>
            <a:r>
              <a:rPr lang="vi-VN" dirty="0"/>
              <a:t>Linh hoạt cao, tự điều chỉnh theo điều kiện runtime</a:t>
            </a:r>
          </a:p>
          <a:p>
            <a:endParaRPr lang="fr-FR" dirty="0"/>
          </a:p>
        </p:txBody>
      </p:sp>
    </p:spTree>
    <p:extLst>
      <p:ext uri="{BB962C8B-B14F-4D97-AF65-F5344CB8AC3E}">
        <p14:creationId xmlns:p14="http://schemas.microsoft.com/office/powerpoint/2010/main" val="25248121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vi-VN" b="1" dirty="0"/>
              <a:t>“QEP with Eddy”</a:t>
            </a:r>
            <a:r>
              <a:rPr lang="vi-VN" dirty="0"/>
              <a:t> </a:t>
            </a:r>
            <a:endParaRPr lang="en-US" dirty="0"/>
          </a:p>
          <a:p>
            <a:r>
              <a:rPr lang="vi-VN" dirty="0"/>
              <a:t>mô tả cách tiếp cận </a:t>
            </a:r>
            <a:r>
              <a:rPr lang="vi-VN" b="1" dirty="0"/>
              <a:t>Eddy</a:t>
            </a:r>
            <a:r>
              <a:rPr lang="vi-VN" dirty="0"/>
              <a:t> trong xử lý truy vấn thích nghi (Adaptive Query Processing). Cụ thể:</a:t>
            </a:r>
          </a:p>
          <a:p>
            <a:endParaRPr lang="en-US" b="1" dirty="0"/>
          </a:p>
          <a:p>
            <a:r>
              <a:rPr lang="en-US" b="1" dirty="0"/>
              <a:t>1. </a:t>
            </a:r>
            <a:r>
              <a:rPr lang="vi-VN" b="1" dirty="0"/>
              <a:t>Thành phần chính:</a:t>
            </a:r>
          </a:p>
          <a:p>
            <a:pPr>
              <a:buFont typeface="Arial" panose="020B0604020202020204" pitchFamily="34" charset="0"/>
              <a:buChar char="•"/>
            </a:pPr>
            <a:r>
              <a:rPr lang="vi-VN" b="1" dirty="0"/>
              <a:t>D = {R, S, T}</a:t>
            </a:r>
            <a:r>
              <a:rPr lang="vi-VN" dirty="0"/>
              <a:t>: Tập các nguồn dữ liệu (ví dụ: các quan hệ).</a:t>
            </a:r>
          </a:p>
          <a:p>
            <a:pPr>
              <a:buFont typeface="Arial" panose="020B0604020202020204" pitchFamily="34" charset="0"/>
              <a:buChar char="•"/>
            </a:pPr>
            <a:r>
              <a:rPr lang="vi-VN" b="1" dirty="0"/>
              <a:t>P = {</a:t>
            </a:r>
            <a:r>
              <a:rPr lang="el-GR" b="1" dirty="0"/>
              <a:t>σₚ(</a:t>
            </a:r>
            <a:r>
              <a:rPr lang="vi-VN" b="1" dirty="0"/>
              <a:t>R), R ⋈₁ S, S ⋈₂ T}</a:t>
            </a:r>
            <a:r>
              <a:rPr lang="vi-VN" dirty="0"/>
              <a:t>: Tập các phép toán cần thực hiện:</a:t>
            </a:r>
          </a:p>
          <a:p>
            <a:pPr marL="457200" lvl="1" indent="0">
              <a:buFont typeface="Arial" panose="020B0604020202020204" pitchFamily="34" charset="0"/>
              <a:buNone/>
            </a:pPr>
            <a:r>
              <a:rPr lang="en-US" b="1" dirty="0"/>
              <a:t>- </a:t>
            </a:r>
            <a:r>
              <a:rPr lang="el-GR" b="1" dirty="0"/>
              <a:t>σₚ(</a:t>
            </a:r>
            <a:r>
              <a:rPr lang="vi-VN" b="1" dirty="0"/>
              <a:t>R)</a:t>
            </a:r>
            <a:r>
              <a:rPr lang="vi-VN" dirty="0"/>
              <a:t>: phép chọn trên quan hệ R với điều kiện p.</a:t>
            </a:r>
          </a:p>
          <a:p>
            <a:pPr marL="457200" lvl="1" indent="0">
              <a:buFont typeface="Arial" panose="020B0604020202020204" pitchFamily="34" charset="0"/>
              <a:buNone/>
            </a:pPr>
            <a:r>
              <a:rPr lang="en-US" b="1" dirty="0"/>
              <a:t>- </a:t>
            </a:r>
            <a:r>
              <a:rPr lang="vi-VN" b="1" dirty="0"/>
              <a:t>R ⋈₁ S</a:t>
            </a:r>
            <a:r>
              <a:rPr lang="vi-VN" dirty="0"/>
              <a:t>: phép kết giữa R và S.</a:t>
            </a:r>
          </a:p>
          <a:p>
            <a:pPr marL="457200" lvl="1" indent="0">
              <a:buFont typeface="Arial" panose="020B0604020202020204" pitchFamily="34" charset="0"/>
              <a:buNone/>
            </a:pPr>
            <a:r>
              <a:rPr lang="en-US" b="1" dirty="0"/>
              <a:t>- </a:t>
            </a:r>
            <a:r>
              <a:rPr lang="vi-VN" b="1" dirty="0"/>
              <a:t>S ⋈₂ T</a:t>
            </a:r>
            <a:r>
              <a:rPr lang="vi-VN" dirty="0"/>
              <a:t>: phép kết giữa S và T.</a:t>
            </a:r>
          </a:p>
          <a:p>
            <a:pPr>
              <a:buFont typeface="Arial" panose="020B0604020202020204" pitchFamily="34" charset="0"/>
              <a:buChar char="•"/>
            </a:pPr>
            <a:r>
              <a:rPr lang="vi-VN" b="1" dirty="0"/>
              <a:t>C = {S &lt; T}</a:t>
            </a:r>
            <a:r>
              <a:rPr lang="vi-VN" dirty="0"/>
              <a:t>: Tập ràng buộc về thứ tự thực thi. Ở đây, </a:t>
            </a:r>
            <a:r>
              <a:rPr lang="vi-VN" b="1" dirty="0"/>
              <a:t>S &lt; T</a:t>
            </a:r>
            <a:r>
              <a:rPr lang="vi-VN" dirty="0"/>
              <a:t> nghĩa là:</a:t>
            </a:r>
          </a:p>
          <a:p>
            <a:pPr marL="457200" lvl="1" indent="0">
              <a:buFont typeface="Arial" panose="020B0604020202020204" pitchFamily="34" charset="0"/>
              <a:buNone/>
            </a:pPr>
            <a:r>
              <a:rPr lang="en-US" dirty="0"/>
              <a:t>- </a:t>
            </a:r>
            <a:r>
              <a:rPr lang="vi-VN" dirty="0"/>
              <a:t>Các bộ từ S cần được xử lý trước để </a:t>
            </a:r>
            <a:r>
              <a:rPr lang="vi-VN" b="1" dirty="0"/>
              <a:t>dò tìm (probe)</a:t>
            </a:r>
            <a:r>
              <a:rPr lang="vi-VN" dirty="0"/>
              <a:t> các bộ từ T thông qua </a:t>
            </a:r>
            <a:r>
              <a:rPr lang="vi-VN" b="1" dirty="0"/>
              <a:t>chỉ mục trên thuộc tính kết</a:t>
            </a:r>
            <a:r>
              <a:rPr lang="vi-VN" dirty="0"/>
              <a:t>.</a:t>
            </a:r>
          </a:p>
          <a:p>
            <a:endParaRPr lang="en-US" b="1" dirty="0"/>
          </a:p>
          <a:p>
            <a:r>
              <a:rPr lang="en-US" b="1" dirty="0"/>
              <a:t>2. </a:t>
            </a:r>
            <a:r>
              <a:rPr lang="vi-VN" b="1" dirty="0"/>
              <a:t>Vai trò của Eddy:</a:t>
            </a:r>
          </a:p>
          <a:p>
            <a:pPr>
              <a:buFont typeface="Arial" panose="020B0604020202020204" pitchFamily="34" charset="0"/>
              <a:buChar char="•"/>
            </a:pPr>
            <a:r>
              <a:rPr lang="vi-VN" b="1" dirty="0"/>
              <a:t>Eddy</a:t>
            </a:r>
            <a:r>
              <a:rPr lang="vi-VN" dirty="0"/>
              <a:t> là một toán tử trung gian có thể định tuyến (route) từng bộ dữ liệu (tuple) qua các phép toán (</a:t>
            </a:r>
            <a:r>
              <a:rPr lang="el-GR" dirty="0"/>
              <a:t>σ, ⋈...) </a:t>
            </a:r>
            <a:r>
              <a:rPr lang="vi-VN" dirty="0"/>
              <a:t>một cách </a:t>
            </a:r>
            <a:r>
              <a:rPr lang="vi-VN" b="1" dirty="0"/>
              <a:t>linh hoạt và thích nghi</a:t>
            </a:r>
            <a:r>
              <a:rPr lang="vi-VN" dirty="0"/>
              <a:t>, tùy theo:</a:t>
            </a:r>
          </a:p>
          <a:p>
            <a:pPr marL="457200" lvl="1" indent="0">
              <a:buFont typeface="Arial" panose="020B0604020202020204" pitchFamily="34" charset="0"/>
              <a:buNone/>
            </a:pPr>
            <a:r>
              <a:rPr lang="en-US" b="1" dirty="0"/>
              <a:t>- </a:t>
            </a:r>
            <a:r>
              <a:rPr lang="vi-VN" b="1" dirty="0"/>
              <a:t>Chi phí thực thi hiện tại</a:t>
            </a:r>
            <a:endParaRPr lang="vi-VN" dirty="0"/>
          </a:p>
          <a:p>
            <a:pPr marL="457200" lvl="1" indent="0">
              <a:buFont typeface="Arial" panose="020B0604020202020204" pitchFamily="34" charset="0"/>
              <a:buNone/>
            </a:pPr>
            <a:r>
              <a:rPr lang="en-US" b="1" dirty="0"/>
              <a:t>- </a:t>
            </a:r>
            <a:r>
              <a:rPr lang="vi-VN" b="1" dirty="0"/>
              <a:t>Độ chọn lọc (selectivity)</a:t>
            </a:r>
            <a:r>
              <a:rPr lang="vi-VN" dirty="0"/>
              <a:t> của từng phép toán</a:t>
            </a:r>
          </a:p>
          <a:p>
            <a:pPr>
              <a:buFont typeface="Arial" panose="020B0604020202020204" pitchFamily="34" charset="0"/>
              <a:buChar char="•"/>
            </a:pPr>
            <a:r>
              <a:rPr lang="vi-VN" dirty="0"/>
              <a:t>Có thể </a:t>
            </a:r>
            <a:r>
              <a:rPr lang="vi-VN" b="1" dirty="0"/>
              <a:t>thay đổi thứ tự phép toán</a:t>
            </a:r>
            <a:r>
              <a:rPr lang="vi-VN" dirty="0"/>
              <a:t> trong quá trình thực thi, điều này không thể làm được với kế hoạch truy vấn truyền thống.</a:t>
            </a:r>
          </a:p>
          <a:p>
            <a:endParaRPr lang="en-US" b="1" dirty="0"/>
          </a:p>
          <a:p>
            <a:r>
              <a:rPr lang="en-US" b="1" dirty="0"/>
              <a:t>3. </a:t>
            </a:r>
            <a:r>
              <a:rPr lang="vi-VN" b="1" dirty="0"/>
              <a:t>Ý nghĩa mô hình:</a:t>
            </a:r>
          </a:p>
          <a:p>
            <a:pPr>
              <a:buFont typeface="Arial" panose="020B0604020202020204" pitchFamily="34" charset="0"/>
              <a:buChar char="•"/>
            </a:pPr>
            <a:r>
              <a:rPr lang="vi-VN" dirty="0"/>
              <a:t>Với cách tiếp cận Eddy, mỗi tuple được xử lý </a:t>
            </a:r>
            <a:r>
              <a:rPr lang="vi-VN" b="1" dirty="0"/>
              <a:t>theo từng bước</a:t>
            </a:r>
            <a:r>
              <a:rPr lang="vi-VN" dirty="0"/>
              <a:t> thay vì cả lô (batch), giúp hệ thống có thể thích ứng với thay đổi trong runtime (ví dụ: nghẽn mạng, thay đổi khối lượng dữ liệu, độ trễ...).</a:t>
            </a:r>
          </a:p>
          <a:p>
            <a:pPr>
              <a:buFont typeface="Arial" panose="020B0604020202020204" pitchFamily="34" charset="0"/>
              <a:buChar char="•"/>
            </a:pPr>
            <a:r>
              <a:rPr lang="vi-VN" dirty="0"/>
              <a:t>Trong sơ đồ:</a:t>
            </a:r>
          </a:p>
          <a:p>
            <a:pPr marL="742950" lvl="1" indent="-285750">
              <a:buFont typeface="Arial" panose="020B0604020202020204" pitchFamily="34" charset="0"/>
              <a:buChar char="•"/>
            </a:pPr>
            <a:r>
              <a:rPr lang="vi-VN" dirty="0"/>
              <a:t>Các node hình elip là các phép toán (</a:t>
            </a:r>
            <a:r>
              <a:rPr lang="el-GR" dirty="0"/>
              <a:t>σ, ⋈...)</a:t>
            </a:r>
          </a:p>
          <a:p>
            <a:pPr marL="742950" lvl="1" indent="-285750">
              <a:buFont typeface="Arial" panose="020B0604020202020204" pitchFamily="34" charset="0"/>
              <a:buChar char="•"/>
            </a:pPr>
            <a:r>
              <a:rPr lang="vi-VN" dirty="0"/>
              <a:t>Các mũi tên chỉ hướng xử lý dữ liệu qua Eddy đến các phép toán và ngược lại</a:t>
            </a:r>
          </a:p>
          <a:p>
            <a:pPr marL="742950" lvl="1" indent="-285750">
              <a:buFont typeface="Arial" panose="020B0604020202020204" pitchFamily="34" charset="0"/>
              <a:buChar char="•"/>
            </a:pPr>
            <a:r>
              <a:rPr lang="vi-VN" dirty="0"/>
              <a:t>Eddy giống như một </a:t>
            </a:r>
            <a:r>
              <a:rPr lang="vi-VN" b="1" dirty="0"/>
              <a:t>router thông minh</a:t>
            </a:r>
            <a:r>
              <a:rPr lang="vi-VN" dirty="0"/>
              <a:t>, quyết định hướng đi tiếp theo của mỗi tuple</a:t>
            </a:r>
          </a:p>
          <a:p>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73</a:t>
            </a:fld>
            <a:endParaRPr lang="en-US"/>
          </a:p>
        </p:txBody>
      </p:sp>
    </p:spTree>
    <p:extLst>
      <p:ext uri="{BB962C8B-B14F-4D97-AF65-F5344CB8AC3E}">
        <p14:creationId xmlns:p14="http://schemas.microsoft.com/office/powerpoint/2010/main" val="3545184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0" dirty="0"/>
              <a:t>Giả sử rằng các quan hệ EMP và ASG lần lượt có 400 và 1000 bộ, và có 20 người quản lý trong quan hệ ASG. Ta cũng giả định rằng dữ liệu được phân phối đều giữa các site. Cuối cùng, giả định rằng các quan hệ ASG và EMP được sắp xếp nội bộ theo các thuộc tính RESP và ENO tương ứng. Do đó, có thể truy cập trực tiếp đến các bộ của ASG (tương ứng, EMP) dựa trên giá trị của thuộc tính RESP (tương ứng, ENO).</a:t>
            </a:r>
          </a:p>
          <a:p>
            <a:endParaRPr lang="en-US" dirty="0"/>
          </a:p>
          <a:p>
            <a:r>
              <a:rPr lang="vi-VN" b="1" dirty="0"/>
              <a:t>Tổng chi phí của chiến lược A có thể được tính như sau:</a:t>
            </a:r>
            <a:endParaRPr lang="vi-VN" dirty="0"/>
          </a:p>
          <a:p>
            <a:pPr>
              <a:buFont typeface="+mj-lt"/>
              <a:buAutoNum type="arabicPeriod"/>
            </a:pPr>
            <a:r>
              <a:rPr lang="vi-VN" dirty="0"/>
              <a:t>Tạo ra ASG′ bằng cách chọn từ ASG tốn (10 + 10) ∗ tupacc = </a:t>
            </a:r>
            <a:r>
              <a:rPr lang="vi-VN" b="1" dirty="0"/>
              <a:t>20</a:t>
            </a:r>
            <a:endParaRPr lang="vi-VN" dirty="0"/>
          </a:p>
          <a:p>
            <a:pPr>
              <a:buFont typeface="+mj-lt"/>
              <a:buAutoNum type="arabicPeriod"/>
            </a:pPr>
            <a:r>
              <a:rPr lang="vi-VN" dirty="0"/>
              <a:t>Truyền ASG′ đến các site chứa EMP tốn (10 + 10) ∗ tuptrans = </a:t>
            </a:r>
            <a:r>
              <a:rPr lang="vi-VN" b="1" dirty="0"/>
              <a:t>200</a:t>
            </a:r>
            <a:endParaRPr lang="vi-VN" dirty="0"/>
          </a:p>
          <a:p>
            <a:pPr>
              <a:buFont typeface="+mj-lt"/>
              <a:buAutoNum type="arabicPeriod"/>
            </a:pPr>
            <a:r>
              <a:rPr lang="vi-VN" dirty="0"/>
              <a:t>Tạo EMP′ bằng cách kết nối ASG′ và EMP tốn (10 + 10) ∗ tupacc ∗ 2 = </a:t>
            </a:r>
            <a:r>
              <a:rPr lang="vi-VN" b="1" dirty="0"/>
              <a:t>40</a:t>
            </a:r>
            <a:endParaRPr lang="vi-VN" dirty="0"/>
          </a:p>
          <a:p>
            <a:pPr>
              <a:buFont typeface="+mj-lt"/>
              <a:buAutoNum type="arabicPeriod"/>
            </a:pPr>
            <a:r>
              <a:rPr lang="vi-VN" dirty="0"/>
              <a:t>Truyền EMP′ đến site kết quả tốn (10 + 10) ∗ tuptrans = </a:t>
            </a:r>
            <a:r>
              <a:rPr lang="vi-VN" b="1" dirty="0"/>
              <a:t>200</a:t>
            </a:r>
            <a:endParaRPr lang="vi-VN" dirty="0"/>
          </a:p>
          <a:p>
            <a:r>
              <a:rPr lang="vi-VN" b="1" dirty="0"/>
              <a:t>Tổng chi phí: 460</a:t>
            </a:r>
            <a:endParaRPr lang="en-US" b="1" dirty="0"/>
          </a:p>
          <a:p>
            <a:endParaRPr lang="vi-VN" dirty="0"/>
          </a:p>
          <a:p>
            <a:r>
              <a:rPr lang="vi-VN" b="1" dirty="0"/>
              <a:t>Chi phí của chiến lược B có thể được tính như sau:</a:t>
            </a:r>
            <a:endParaRPr lang="vi-VN" dirty="0"/>
          </a:p>
          <a:p>
            <a:pPr>
              <a:buFont typeface="+mj-lt"/>
              <a:buAutoNum type="arabicPeriod"/>
            </a:pPr>
            <a:r>
              <a:rPr lang="vi-VN" dirty="0"/>
              <a:t>Truyền EMP đến site 5 tốn 400 ∗ tuptrans = </a:t>
            </a:r>
            <a:r>
              <a:rPr lang="vi-VN" b="1" dirty="0"/>
              <a:t>4.000</a:t>
            </a:r>
            <a:endParaRPr lang="vi-VN" dirty="0"/>
          </a:p>
          <a:p>
            <a:pPr>
              <a:buFont typeface="+mj-lt"/>
              <a:buAutoNum type="arabicPeriod"/>
            </a:pPr>
            <a:r>
              <a:rPr lang="vi-VN" dirty="0"/>
              <a:t>Truyền ASG đến site 5 tốn 1000 ∗ tuptrans = </a:t>
            </a:r>
            <a:r>
              <a:rPr lang="vi-VN" b="1" dirty="0"/>
              <a:t>10.000</a:t>
            </a:r>
            <a:endParaRPr lang="vi-VN" dirty="0"/>
          </a:p>
          <a:p>
            <a:pPr>
              <a:buFont typeface="+mj-lt"/>
              <a:buAutoNum type="arabicPeriod"/>
            </a:pPr>
            <a:r>
              <a:rPr lang="vi-VN" dirty="0"/>
              <a:t>Tạo ASG′ bằng cách chọn từ ASG tốn 1000 ∗ tupacc = </a:t>
            </a:r>
            <a:r>
              <a:rPr lang="vi-VN" b="1" dirty="0"/>
              <a:t>1.000</a:t>
            </a:r>
            <a:endParaRPr lang="vi-VN" dirty="0"/>
          </a:p>
          <a:p>
            <a:pPr>
              <a:buFont typeface="+mj-lt"/>
              <a:buAutoNum type="arabicPeriod"/>
            </a:pPr>
            <a:r>
              <a:rPr lang="vi-VN" dirty="0"/>
              <a:t>Kết nối EMP và ASG′ tốn 400 ∗ 20 ∗ tupacc = </a:t>
            </a:r>
            <a:r>
              <a:rPr lang="vi-VN" b="1" dirty="0"/>
              <a:t>8.000</a:t>
            </a:r>
            <a:endParaRPr lang="vi-VN" dirty="0"/>
          </a:p>
          <a:p>
            <a:r>
              <a:rPr lang="vi-VN" b="1" dirty="0"/>
              <a:t>Tổng chi phí: 23.000</a:t>
            </a:r>
            <a:endParaRPr lang="en-US" b="1" dirty="0"/>
          </a:p>
          <a:p>
            <a:endParaRPr lang="en-US" b="1" dirty="0"/>
          </a:p>
          <a:p>
            <a:r>
              <a:rPr lang="vi-VN" dirty="0"/>
              <a:t>Trong </a:t>
            </a:r>
            <a:r>
              <a:rPr lang="vi-VN" b="1" dirty="0"/>
              <a:t>chiến lược A</a:t>
            </a:r>
            <a:r>
              <a:rPr lang="vi-VN" dirty="0"/>
              <a:t>, phép nối giữa ASG′ và EMP (bước 3) có thể tận dụng chỉ mục phân cụm (clustered index) trên thuộc tính </a:t>
            </a:r>
            <a:r>
              <a:rPr lang="vi-VN" b="1" dirty="0"/>
              <a:t>ENO</a:t>
            </a:r>
            <a:r>
              <a:rPr lang="vi-VN" dirty="0"/>
              <a:t> của EMP. Do đó, EMP chỉ được truy cập </a:t>
            </a:r>
            <a:r>
              <a:rPr lang="vi-VN" b="1" dirty="0"/>
              <a:t>một lần cho mỗi bộ (tuple)</a:t>
            </a:r>
            <a:r>
              <a:rPr lang="vi-VN" dirty="0"/>
              <a:t> trong ASG′.</a:t>
            </a:r>
          </a:p>
          <a:p>
            <a:r>
              <a:rPr lang="vi-VN" dirty="0"/>
              <a:t>Trong </a:t>
            </a:r>
            <a:r>
              <a:rPr lang="vi-VN" b="1" dirty="0"/>
              <a:t>chiến lược B</a:t>
            </a:r>
            <a:r>
              <a:rPr lang="vi-VN" dirty="0"/>
              <a:t>, chúng ta giả định rằng </a:t>
            </a:r>
            <a:r>
              <a:rPr lang="vi-VN" b="1" dirty="0"/>
              <a:t>phương thức truy cập</a:t>
            </a:r>
            <a:r>
              <a:rPr lang="vi-VN" dirty="0"/>
              <a:t> vào các quan hệ EMP và ASG dựa trên các thuộc tính </a:t>
            </a:r>
            <a:r>
              <a:rPr lang="vi-VN" b="1" dirty="0"/>
              <a:t>RESP</a:t>
            </a:r>
            <a:r>
              <a:rPr lang="vi-VN" dirty="0"/>
              <a:t> và </a:t>
            </a:r>
            <a:r>
              <a:rPr lang="vi-VN" b="1" dirty="0"/>
              <a:t>ENO</a:t>
            </a:r>
            <a:r>
              <a:rPr lang="vi-VN" dirty="0"/>
              <a:t> </a:t>
            </a:r>
            <a:r>
              <a:rPr lang="vi-VN" b="1" dirty="0"/>
              <a:t>bị mất</a:t>
            </a:r>
            <a:r>
              <a:rPr lang="vi-VN" dirty="0"/>
              <a:t> do quá trình truyền dữ liệu. Đây là một giả định </a:t>
            </a:r>
            <a:r>
              <a:rPr lang="vi-VN" b="1" dirty="0"/>
              <a:t>hợp lý trong thực tế</a:t>
            </a:r>
            <a:r>
              <a:rPr lang="vi-VN" dirty="0"/>
              <a:t>. Chúng ta giả định rằng phép nối giữa EMP và ASG′ ở bước 4 được thực hiện bằng </a:t>
            </a:r>
            <a:r>
              <a:rPr lang="vi-VN" b="1" dirty="0"/>
              <a:t>thuật toán vòng lặp lồng nhau mặc định</a:t>
            </a:r>
            <a:r>
              <a:rPr lang="vi-VN" dirty="0"/>
              <a:t> (default nested loop), tức là thực hiện tích Đề-các giữa hai quan hệ đầu vào.</a:t>
            </a:r>
          </a:p>
          <a:p>
            <a:r>
              <a:rPr lang="vi-VN" b="1" dirty="0"/>
              <a:t>Chiến lược A tốt hơn khoảng 50 lần</a:t>
            </a:r>
            <a:r>
              <a:rPr lang="vi-VN" dirty="0"/>
              <a:t>, một sự khác biệt </a:t>
            </a:r>
            <a:r>
              <a:rPr lang="vi-VN" b="1" dirty="0"/>
              <a:t>rất đáng kể</a:t>
            </a:r>
            <a:r>
              <a:rPr lang="vi-VN" dirty="0"/>
              <a:t>. Hơn nữa, nó cung cấp sự </a:t>
            </a:r>
            <a:r>
              <a:rPr lang="vi-VN" b="1" dirty="0"/>
              <a:t>phân phối công việc tốt hơn</a:t>
            </a:r>
            <a:r>
              <a:rPr lang="vi-VN" dirty="0"/>
              <a:t> giữa các site. Sự khác biệt này sẽ còn </a:t>
            </a:r>
            <a:r>
              <a:rPr lang="vi-VN" b="1" dirty="0"/>
              <a:t>lớn hơn</a:t>
            </a:r>
            <a:r>
              <a:rPr lang="vi-VN" dirty="0"/>
              <a:t> nếu ta giả định </a:t>
            </a:r>
            <a:r>
              <a:rPr lang="vi-VN" b="1" dirty="0"/>
              <a:t>kết nối chậm hơn</a:t>
            </a:r>
            <a:r>
              <a:rPr lang="vi-VN" dirty="0"/>
              <a:t> và/hoặc </a:t>
            </a:r>
            <a:r>
              <a:rPr lang="vi-VN" b="1" dirty="0"/>
              <a:t>mức độ phân mảnh cao hơn</a:t>
            </a:r>
            <a:r>
              <a:rPr lang="vi-VN" dirty="0"/>
              <a:t>.</a:t>
            </a:r>
          </a:p>
          <a:p>
            <a:endParaRPr lang="vi-VN" dirty="0"/>
          </a:p>
          <a:p>
            <a:endParaRPr lang="en-US" dirty="0"/>
          </a:p>
        </p:txBody>
      </p:sp>
      <p:sp>
        <p:nvSpPr>
          <p:cNvPr id="4" name="Slide Number Placeholder 3"/>
          <p:cNvSpPr>
            <a:spLocks noGrp="1"/>
          </p:cNvSpPr>
          <p:nvPr>
            <p:ph type="sldNum" sz="quarter" idx="10"/>
          </p:nvPr>
        </p:nvSpPr>
        <p:spPr/>
        <p:txBody>
          <a:bodyPr/>
          <a:lstStyle/>
          <a:p>
            <a:fld id="{19D77F67-74EF-F540-A37E-3845DB1412F1}" type="slidenum">
              <a:rPr lang="en-US" smtClean="0"/>
              <a:pPr/>
              <a:t>8</a:t>
            </a:fld>
            <a:endParaRPr lang="en-US"/>
          </a:p>
        </p:txBody>
      </p:sp>
    </p:spTree>
    <p:extLst>
      <p:ext uri="{BB962C8B-B14F-4D97-AF65-F5344CB8AC3E}">
        <p14:creationId xmlns:p14="http://schemas.microsoft.com/office/powerpoint/2010/main" val="3127092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70000" lnSpcReduction="20000"/>
          </a:bodyPr>
          <a:lstStyle/>
          <a:p>
            <a:r>
              <a:rPr lang="vi-VN" b="1" dirty="0"/>
              <a:t>Mục tiêu của Tối ưu hóa Truy vấn (Query Optimization)</a:t>
            </a:r>
          </a:p>
          <a:p>
            <a:endParaRPr lang="en-US" b="1" dirty="0"/>
          </a:p>
          <a:p>
            <a:r>
              <a:rPr lang="en-US" b="1" dirty="0"/>
              <a:t>1. </a:t>
            </a:r>
            <a:r>
              <a:rPr lang="vi-VN" b="1" dirty="0"/>
              <a:t>Tối thiểu hóa hàm chi phí (Minimize a cost function)</a:t>
            </a:r>
          </a:p>
          <a:p>
            <a:r>
              <a:rPr lang="vi-VN" dirty="0"/>
              <a:t>Khi thực thi một truy vấn, ta muốn chọn </a:t>
            </a:r>
            <a:r>
              <a:rPr lang="vi-VN" b="1" dirty="0"/>
              <a:t>kế hoạch thực thi hiệu quả nhất</a:t>
            </a:r>
            <a:r>
              <a:rPr lang="vi-VN" dirty="0"/>
              <a:t>, tức là có chi phí thấp nhất. Chi phí này thường là tổng của:</a:t>
            </a:r>
          </a:p>
          <a:p>
            <a:pPr>
              <a:buFont typeface="Arial" panose="020B0604020202020204" pitchFamily="34" charset="0"/>
              <a:buChar char="•"/>
            </a:pPr>
            <a:r>
              <a:rPr lang="vi-VN" b="1" dirty="0"/>
              <a:t>I/O cost</a:t>
            </a:r>
            <a:r>
              <a:rPr lang="vi-VN" dirty="0"/>
              <a:t>: Chi phí truy xuất dữ liệu từ ổ đĩa hoặc bộ nhớ.</a:t>
            </a:r>
          </a:p>
          <a:p>
            <a:pPr>
              <a:buFont typeface="Arial" panose="020B0604020202020204" pitchFamily="34" charset="0"/>
              <a:buChar char="•"/>
            </a:pPr>
            <a:r>
              <a:rPr lang="vi-VN" b="1" dirty="0"/>
              <a:t>CPU cost</a:t>
            </a:r>
            <a:r>
              <a:rPr lang="vi-VN" dirty="0"/>
              <a:t>: Chi phí tính toán xử lý truy vấn (ví dụ: so sánh, nối, lọc...).</a:t>
            </a:r>
          </a:p>
          <a:p>
            <a:pPr>
              <a:buFont typeface="Arial" panose="020B0604020202020204" pitchFamily="34" charset="0"/>
              <a:buChar char="•"/>
            </a:pPr>
            <a:r>
              <a:rPr lang="vi-VN" b="1" dirty="0"/>
              <a:t>Communication cost</a:t>
            </a:r>
            <a:r>
              <a:rPr lang="vi-VN" dirty="0"/>
              <a:t>: Chi phí truyền dữ liệu giữa các site (nếu là hệ phân tán).</a:t>
            </a:r>
          </a:p>
          <a:p>
            <a:r>
              <a:rPr lang="en-US" b="1" dirty="0"/>
              <a:t>- </a:t>
            </a:r>
            <a:r>
              <a:rPr lang="vi-VN" b="1" dirty="0"/>
              <a:t>Lưu ý:</a:t>
            </a:r>
            <a:r>
              <a:rPr lang="vi-VN" dirty="0"/>
              <a:t> Trong môi trường phân tán, mỗi loại chi phí có thể được gán trọng số khác nhau tùy theo môi trường cụ thể.</a:t>
            </a:r>
          </a:p>
          <a:p>
            <a:endParaRPr lang="en-US" b="1" dirty="0"/>
          </a:p>
          <a:p>
            <a:r>
              <a:rPr lang="en-US" b="1" dirty="0"/>
              <a:t>2. </a:t>
            </a:r>
            <a:r>
              <a:rPr lang="vi-VN" b="1" dirty="0"/>
              <a:t>Trong mạng diện rộng (WAN - Wide Area Network):</a:t>
            </a:r>
          </a:p>
          <a:p>
            <a:pPr>
              <a:buFont typeface="Arial" panose="020B0604020202020204" pitchFamily="34" charset="0"/>
              <a:buChar char="•"/>
            </a:pPr>
            <a:r>
              <a:rPr lang="vi-VN" b="1" dirty="0"/>
              <a:t>Communication cost</a:t>
            </a:r>
            <a:r>
              <a:rPr lang="vi-VN" dirty="0"/>
              <a:t> thường </a:t>
            </a:r>
            <a:r>
              <a:rPr lang="vi-VN" b="1" dirty="0"/>
              <a:t>chiếm ưu thế</a:t>
            </a:r>
            <a:r>
              <a:rPr lang="vi-VN" dirty="0"/>
              <a:t> hoặc </a:t>
            </a:r>
            <a:r>
              <a:rPr lang="vi-VN" b="1" dirty="0"/>
              <a:t>dao động lớn</a:t>
            </a:r>
            <a:r>
              <a:rPr lang="vi-VN" dirty="0"/>
              <a:t> do:</a:t>
            </a:r>
          </a:p>
          <a:p>
            <a:pPr marL="742950" lvl="1" indent="-285750">
              <a:buFont typeface="Arial" panose="020B0604020202020204" pitchFamily="34" charset="0"/>
              <a:buChar char="•"/>
            </a:pPr>
            <a:r>
              <a:rPr lang="vi-VN" b="1" dirty="0"/>
              <a:t>Băng thông (Bandwidth)</a:t>
            </a:r>
            <a:r>
              <a:rPr lang="vi-VN" dirty="0"/>
              <a:t> có thể bị hạn chế.</a:t>
            </a:r>
          </a:p>
          <a:p>
            <a:pPr marL="742950" lvl="1" indent="-285750">
              <a:buFont typeface="Arial" panose="020B0604020202020204" pitchFamily="34" charset="0"/>
              <a:buChar char="•"/>
            </a:pPr>
            <a:r>
              <a:rPr lang="vi-VN" b="1" dirty="0"/>
              <a:t>Tốc độ truyền (Speed)</a:t>
            </a:r>
            <a:r>
              <a:rPr lang="vi-VN" dirty="0"/>
              <a:t> không đồng đều giữa các site.</a:t>
            </a:r>
          </a:p>
          <a:p>
            <a:pPr marL="742950" lvl="1" indent="-285750">
              <a:buFont typeface="Arial" panose="020B0604020202020204" pitchFamily="34" charset="0"/>
              <a:buChar char="•"/>
            </a:pPr>
            <a:r>
              <a:rPr lang="vi-VN" b="1" dirty="0"/>
              <a:t>Chi phí giao thức (Protocol overhead)</a:t>
            </a:r>
            <a:r>
              <a:rPr lang="vi-VN" dirty="0"/>
              <a:t> có thể lớn (do kiểm tra, gói tin, bảo mật...).</a:t>
            </a:r>
          </a:p>
          <a:p>
            <a:r>
              <a:rPr lang="vi-VN" dirty="0"/>
              <a:t>Kết luận: Trong WAN, </a:t>
            </a:r>
            <a:r>
              <a:rPr lang="vi-VN" b="1" dirty="0"/>
              <a:t>tối ưu hóa truyền thông (communication)</a:t>
            </a:r>
            <a:r>
              <a:rPr lang="vi-VN" dirty="0"/>
              <a:t> là </a:t>
            </a:r>
            <a:r>
              <a:rPr lang="vi-VN" b="1" dirty="0"/>
              <a:t>ưu tiên hàng đầu</a:t>
            </a:r>
            <a:r>
              <a:rPr lang="vi-VN" dirty="0"/>
              <a:t>.</a:t>
            </a:r>
          </a:p>
          <a:p>
            <a:endParaRPr lang="en-US" b="1" dirty="0"/>
          </a:p>
          <a:p>
            <a:r>
              <a:rPr lang="en-US" b="1" dirty="0"/>
              <a:t>3. </a:t>
            </a:r>
            <a:r>
              <a:rPr lang="vi-VN" b="1" dirty="0"/>
              <a:t>Trong mạng cục bộ (LAN - Local Area Network):</a:t>
            </a:r>
          </a:p>
          <a:p>
            <a:pPr>
              <a:buFont typeface="Arial" panose="020B0604020202020204" pitchFamily="34" charset="0"/>
              <a:buChar char="•"/>
            </a:pPr>
            <a:r>
              <a:rPr lang="vi-VN" b="1" dirty="0"/>
              <a:t>Communication cost</a:t>
            </a:r>
            <a:r>
              <a:rPr lang="vi-VN" dirty="0"/>
              <a:t> không còn chiếm ưu thế.</a:t>
            </a:r>
          </a:p>
          <a:p>
            <a:pPr>
              <a:buFont typeface="Arial" panose="020B0604020202020204" pitchFamily="34" charset="0"/>
              <a:buChar char="•"/>
            </a:pPr>
            <a:r>
              <a:rPr lang="vi-VN" dirty="0"/>
              <a:t>Khi đó, nên </a:t>
            </a:r>
            <a:r>
              <a:rPr lang="vi-VN" b="1" dirty="0"/>
              <a:t>tối ưu tổng chi phí</a:t>
            </a:r>
            <a:r>
              <a:rPr lang="vi-VN" dirty="0"/>
              <a:t> (bao gồm I/O, CPU, communication).</a:t>
            </a:r>
          </a:p>
          <a:p>
            <a:r>
              <a:rPr lang="vi-VN" dirty="0"/>
              <a:t>Tức là ta xét một cách </a:t>
            </a:r>
            <a:r>
              <a:rPr lang="vi-VN" b="1" dirty="0"/>
              <a:t>toàn diện</a:t>
            </a:r>
            <a:r>
              <a:rPr lang="vi-VN" dirty="0"/>
              <a:t> để có hiệu suất cao nhất trong môi trường mạng ổn định.</a:t>
            </a:r>
          </a:p>
          <a:p>
            <a:endParaRPr lang="en-US" b="1" dirty="0"/>
          </a:p>
          <a:p>
            <a:r>
              <a:rPr lang="en-US" b="1" dirty="0"/>
              <a:t>4. </a:t>
            </a:r>
            <a:r>
              <a:rPr lang="vi-VN" b="1" dirty="0"/>
              <a:t>Ngoài ra còn có thể tối ưu theo mục tiêu khác như:</a:t>
            </a:r>
          </a:p>
          <a:p>
            <a:pPr>
              <a:buFont typeface="Arial" panose="020B0604020202020204" pitchFamily="34" charset="0"/>
              <a:buChar char="•"/>
            </a:pPr>
            <a:r>
              <a:rPr lang="vi-VN" b="1" dirty="0"/>
              <a:t>Maximize throughput</a:t>
            </a:r>
            <a:r>
              <a:rPr lang="vi-VN" dirty="0"/>
              <a:t>: Tối đa hóa thông lượng – tức là thực hiện được </a:t>
            </a:r>
            <a:r>
              <a:rPr lang="vi-VN" b="1" dirty="0"/>
              <a:t>nhiều truy vấn hơn trong một khoảng thời gian nhất định</a:t>
            </a:r>
            <a:r>
              <a:rPr lang="vi-VN" dirty="0"/>
              <a:t> (phù hợp cho hệ thống nhiều người dùng).</a:t>
            </a:r>
          </a:p>
          <a:p>
            <a:endParaRPr lang="en-US" b="1" dirty="0"/>
          </a:p>
          <a:p>
            <a:r>
              <a:rPr lang="vi-VN" b="1" dirty="0"/>
              <a:t>Tóm lại:</a:t>
            </a:r>
          </a:p>
          <a:p>
            <a:r>
              <a:rPr lang="vi-VN" dirty="0"/>
              <a:t>Tối ưu hóa truy vấn trong hệ phân tán </a:t>
            </a:r>
            <a:r>
              <a:rPr lang="vi-VN" b="1" dirty="0"/>
              <a:t>không đơn giản</a:t>
            </a:r>
            <a:r>
              <a:rPr lang="vi-VN" dirty="0"/>
              <a:t>, vì phải tính đến:</a:t>
            </a:r>
          </a:p>
          <a:p>
            <a:pPr>
              <a:buFont typeface="Arial" panose="020B0604020202020204" pitchFamily="34" charset="0"/>
              <a:buChar char="•"/>
            </a:pPr>
            <a:r>
              <a:rPr lang="vi-VN" dirty="0"/>
              <a:t>Môi trường mạng (WAN vs LAN)</a:t>
            </a:r>
          </a:p>
          <a:p>
            <a:pPr>
              <a:buFont typeface="Arial" panose="020B0604020202020204" pitchFamily="34" charset="0"/>
              <a:buChar char="•"/>
            </a:pPr>
            <a:r>
              <a:rPr lang="vi-VN" dirty="0"/>
              <a:t>Chi phí truyền thông</a:t>
            </a:r>
          </a:p>
          <a:p>
            <a:pPr>
              <a:buFont typeface="Arial" panose="020B0604020202020204" pitchFamily="34" charset="0"/>
              <a:buChar char="•"/>
            </a:pPr>
            <a:r>
              <a:rPr lang="vi-VN" dirty="0"/>
              <a:t>Sự phân phối dữ liệu</a:t>
            </a:r>
          </a:p>
          <a:p>
            <a:pPr>
              <a:buFont typeface="Arial" panose="020B0604020202020204" pitchFamily="34" charset="0"/>
              <a:buChar char="•"/>
            </a:pPr>
            <a:r>
              <a:rPr lang="vi-VN" dirty="0"/>
              <a:t>Và nhiều yếu tố hiệu suất khác.</a:t>
            </a:r>
          </a:p>
          <a:p>
            <a:endParaRPr lang="fr-FR" dirty="0"/>
          </a:p>
        </p:txBody>
      </p:sp>
      <p:sp>
        <p:nvSpPr>
          <p:cNvPr id="4" name="Espace réservé du numéro de diapositive 3"/>
          <p:cNvSpPr>
            <a:spLocks noGrp="1"/>
          </p:cNvSpPr>
          <p:nvPr>
            <p:ph type="sldNum" sz="quarter" idx="10"/>
          </p:nvPr>
        </p:nvSpPr>
        <p:spPr/>
        <p:txBody>
          <a:bodyPr/>
          <a:lstStyle/>
          <a:p>
            <a:fld id="{19D77F67-74EF-F540-A37E-3845DB1412F1}" type="slidenum">
              <a:rPr lang="en-US" smtClean="0"/>
              <a:pPr/>
              <a:t>9</a:t>
            </a:fld>
            <a:endParaRPr lang="en-US"/>
          </a:p>
        </p:txBody>
      </p:sp>
    </p:spTree>
    <p:extLst>
      <p:ext uri="{BB962C8B-B14F-4D97-AF65-F5344CB8AC3E}">
        <p14:creationId xmlns:p14="http://schemas.microsoft.com/office/powerpoint/2010/main" val="2785522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00A45A7A-CA9E-A34B-8B0F-158A2E05A039}"/>
              </a:ext>
            </a:extLst>
          </p:cNvPr>
          <p:cNvSpPr>
            <a:spLocks noGrp="1"/>
          </p:cNvSpPr>
          <p:nvPr>
            <p:ph type="ftr" sz="quarter" idx="10"/>
          </p:nvPr>
        </p:nvSpPr>
        <p:spPr>
          <a:xfrm>
            <a:off x="323528" y="6356350"/>
            <a:ext cx="3086100" cy="365125"/>
          </a:xfrm>
        </p:spPr>
        <p:txBody>
          <a:bodyPr/>
          <a:lstStyle/>
          <a:p>
            <a:r>
              <a:rPr lang="en-US" dirty="0"/>
              <a:t>© 2020, M.T. </a:t>
            </a:r>
            <a:r>
              <a:rPr lang="en-US" dirty="0" err="1"/>
              <a:t>Özsu</a:t>
            </a:r>
            <a:r>
              <a:rPr lang="en-US" dirty="0"/>
              <a:t> &amp; P. </a:t>
            </a:r>
            <a:r>
              <a:rPr lang="en-US" dirty="0" err="1"/>
              <a:t>Valduriez</a:t>
            </a:r>
            <a:endParaRPr lang="en-US" dirty="0"/>
          </a:p>
        </p:txBody>
      </p:sp>
      <p:sp>
        <p:nvSpPr>
          <p:cNvPr id="5" name="Slide Number Placeholder 4">
            <a:extLst>
              <a:ext uri="{FF2B5EF4-FFF2-40B4-BE49-F238E27FC236}">
                <a16:creationId xmlns:a16="http://schemas.microsoft.com/office/drawing/2014/main" id="{872D88ED-A1BA-6943-87F1-EAE1351E9F38}"/>
              </a:ext>
            </a:extLst>
          </p:cNvPr>
          <p:cNvSpPr>
            <a:spLocks noGrp="1"/>
          </p:cNvSpPr>
          <p:nvPr>
            <p:ph type="sldNum" sz="quarter" idx="11"/>
          </p:nvPr>
        </p:nvSpPr>
        <p:spPr>
          <a:xfrm>
            <a:off x="6732240" y="6356350"/>
            <a:ext cx="2057400" cy="365125"/>
          </a:xfrm>
        </p:spPr>
        <p:txBody>
          <a:bodyPr/>
          <a:lstStyle/>
          <a:p>
            <a:fld id="{FD96158B-4539-3C43-9DE5-94C5478662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sz="half" idx="1"/>
          </p:nvPr>
        </p:nvSpPr>
        <p:spPr>
          <a:xfrm>
            <a:off x="241101" y="1750219"/>
            <a:ext cx="4268391" cy="4759523"/>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4616648" y="1750219"/>
            <a:ext cx="4268391" cy="4759523"/>
          </a:xfrm>
        </p:spPr>
        <p:txBody>
          <a:bodyPr/>
          <a:lstStyle>
            <a:lvl1pPr>
              <a:defRPr sz="1969"/>
            </a:lvl1pPr>
            <a:lvl2pPr>
              <a:defRPr sz="1687"/>
            </a:lvl2pPr>
            <a:lvl3pPr>
              <a:defRPr sz="1406"/>
            </a:lvl3pPr>
            <a:lvl4pPr>
              <a:defRPr sz="1266"/>
            </a:lvl4pPr>
            <a:lvl5pPr>
              <a:defRPr sz="1266"/>
            </a:lvl5pPr>
            <a:lvl6pPr>
              <a:defRPr sz="1266"/>
            </a:lvl6pPr>
            <a:lvl7pPr>
              <a:defRPr sz="1266"/>
            </a:lvl7pPr>
            <a:lvl8pPr>
              <a:defRPr sz="1266"/>
            </a:lvl8pPr>
            <a:lvl9pPr>
              <a:defRPr sz="1266"/>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Tree>
    <p:extLst>
      <p:ext uri="{BB962C8B-B14F-4D97-AF65-F5344CB8AC3E}">
        <p14:creationId xmlns:p14="http://schemas.microsoft.com/office/powerpoint/2010/main" val="16495620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buSzPct val="700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0" name="Content Placeholder 2">
            <a:extLst>
              <a:ext uri="{FF2B5EF4-FFF2-40B4-BE49-F238E27FC236}">
                <a16:creationId xmlns:a16="http://schemas.microsoft.com/office/drawing/2014/main" id="{A36671C9-F961-394A-BBEC-D04FF25DDA72}"/>
              </a:ext>
            </a:extLst>
          </p:cNvPr>
          <p:cNvSpPr>
            <a:spLocks noGrp="1"/>
          </p:cNvSpPr>
          <p:nvPr>
            <p:ph sz="half" idx="10"/>
          </p:nvPr>
        </p:nvSpPr>
        <p:spPr>
          <a:xfrm>
            <a:off x="4648202" y="1584633"/>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Footer Placeholder 1"/>
          <p:cNvSpPr>
            <a:spLocks noGrp="1"/>
          </p:cNvSpPr>
          <p:nvPr>
            <p:ph type="ftr" sz="quarter" idx="10"/>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10" name="Slide Number Placeholder 2"/>
          <p:cNvSpPr>
            <a:spLocks noGrp="1"/>
          </p:cNvSpPr>
          <p:nvPr>
            <p:ph type="sldNum" sz="quarter" idx="11"/>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1" name="Content Placeholder 3">
            <a:extLst>
              <a:ext uri="{FF2B5EF4-FFF2-40B4-BE49-F238E27FC236}">
                <a16:creationId xmlns:a16="http://schemas.microsoft.com/office/drawing/2014/main" id="{51898894-D16A-0342-A17E-BE71431F1BAE}"/>
              </a:ext>
            </a:extLst>
          </p:cNvPr>
          <p:cNvSpPr>
            <a:spLocks noGrp="1"/>
          </p:cNvSpPr>
          <p:nvPr>
            <p:ph sz="half" idx="12"/>
          </p:nvPr>
        </p:nvSpPr>
        <p:spPr>
          <a:xfrm>
            <a:off x="4646612"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6"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5"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Clr>
                <a:schemeClr val="accent6">
                  <a:lumMod val="50000"/>
                </a:schemeClr>
              </a:buClr>
              <a:buSzPct val="70000"/>
              <a:defRPr sz="3200"/>
            </a:lvl1pPr>
            <a:lvl2pPr>
              <a:buClr>
                <a:schemeClr val="accent6">
                  <a:lumMod val="50000"/>
                </a:schemeClr>
              </a:buClr>
              <a:buSzPct val="70000"/>
              <a:defRPr sz="2800"/>
            </a:lvl2pPr>
            <a:lvl3pPr>
              <a:buClr>
                <a:schemeClr val="accent6">
                  <a:lumMod val="50000"/>
                </a:schemeClr>
              </a:buClr>
              <a:buSzPct val="70000"/>
              <a:defRPr sz="2400"/>
            </a:lvl3pPr>
            <a:lvl4pPr>
              <a:buClr>
                <a:schemeClr val="accent6">
                  <a:lumMod val="50000"/>
                </a:schemeClr>
              </a:buCl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CC9900"/>
            </a:solidFill>
            <a:prstDash val="solid"/>
            <a:miter lim="800000"/>
            <a:headEnd/>
            <a:tailEnd/>
          </a:ln>
        </p:spPr>
        <p:txBody>
          <a:bodyPr>
            <a:prstTxWarp prst="textNoShape">
              <a:avLst/>
            </a:prstTxWarp>
          </a:bodyPr>
          <a:lstStyle/>
          <a:p>
            <a:endParaRPr lang="en-US"/>
          </a:p>
        </p:txBody>
      </p:sp>
      <p:sp>
        <p:nvSpPr>
          <p:cNvPr id="1032" name="Line 8"/>
          <p:cNvSpPr>
            <a:spLocks noChangeShapeType="1"/>
          </p:cNvSpPr>
          <p:nvPr/>
        </p:nvSpPr>
        <p:spPr bwMode="auto">
          <a:xfrm>
            <a:off x="457200" y="6381328"/>
            <a:ext cx="8229600" cy="0"/>
          </a:xfrm>
          <a:prstGeom prst="line">
            <a:avLst/>
          </a:prstGeom>
          <a:noFill/>
          <a:ln w="19050">
            <a:solidFill>
              <a:srgbClr val="CC9900"/>
            </a:solidFill>
            <a:round/>
            <a:headEnd/>
            <a:tailEnd/>
          </a:ln>
          <a:effectLst/>
        </p:spPr>
        <p:txBody>
          <a:bodyPr>
            <a:prstTxWarp prst="textNoShape">
              <a:avLst/>
            </a:prstTxWarp>
          </a:bodyPr>
          <a:lstStyle/>
          <a:p>
            <a:endParaRPr lang="en-US"/>
          </a:p>
        </p:txBody>
      </p:sp>
      <p:sp>
        <p:nvSpPr>
          <p:cNvPr id="1033" name="Rectangle 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34" name="Rectangle 10"/>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2" name="Footer Placeholder 1"/>
          <p:cNvSpPr>
            <a:spLocks noGrp="1"/>
          </p:cNvSpPr>
          <p:nvPr>
            <p:ph type="ftr" sz="quarter" idx="3"/>
          </p:nvPr>
        </p:nvSpPr>
        <p:spPr>
          <a:xfrm>
            <a:off x="129431" y="6446837"/>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3" name="Slide Number Placeholder 2"/>
          <p:cNvSpPr>
            <a:spLocks noGrp="1"/>
          </p:cNvSpPr>
          <p:nvPr>
            <p:ph type="sldNum" sz="quarter" idx="4"/>
          </p:nvPr>
        </p:nvSpPr>
        <p:spPr>
          <a:xfrm>
            <a:off x="7084707" y="644683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eaLnBrk="1" fontAlgn="base" hangingPunct="1">
        <a:spcBef>
          <a:spcPct val="0"/>
        </a:spcBef>
        <a:spcAft>
          <a:spcPct val="0"/>
        </a:spcAft>
        <a:defRPr sz="3600">
          <a:solidFill>
            <a:schemeClr val="accent6">
              <a:lumMod val="50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2pPr>
      <a:lvl3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3pPr>
      <a:lvl4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4pPr>
      <a:lvl5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5pPr>
      <a:lvl6pPr marL="4572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6pPr>
      <a:lvl7pPr marL="9144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7pPr>
      <a:lvl8pPr marL="13716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8pPr>
      <a:lvl9pPr marL="18288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3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66.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a:t>Principles of Distributed Database Systems</a:t>
            </a:r>
          </a:p>
        </p:txBody>
      </p:sp>
      <p:sp>
        <p:nvSpPr>
          <p:cNvPr id="2051" name="Rectangle 3"/>
          <p:cNvSpPr>
            <a:spLocks noGrp="1" noChangeArrowheads="1"/>
          </p:cNvSpPr>
          <p:nvPr>
            <p:ph type="subTitle" idx="1"/>
          </p:nvPr>
        </p:nvSpPr>
        <p:spPr/>
        <p:txBody>
          <a:bodyPr/>
          <a:lstStyle/>
          <a:p>
            <a:endParaRPr lang="en-US" dirty="0"/>
          </a:p>
        </p:txBody>
      </p:sp>
      <p:sp>
        <p:nvSpPr>
          <p:cNvPr id="2" name="Footer Placeholder 1">
            <a:extLst>
              <a:ext uri="{FF2B5EF4-FFF2-40B4-BE49-F238E27FC236}">
                <a16:creationId xmlns:a16="http://schemas.microsoft.com/office/drawing/2014/main" id="{43F55C07-B623-DB43-9943-7F15C469C2DD}"/>
              </a:ext>
            </a:extLst>
          </p:cNvPr>
          <p:cNvSpPr>
            <a:spLocks noGrp="1"/>
          </p:cNvSpPr>
          <p:nvPr>
            <p:ph type="ftr" sz="quarter" idx="10"/>
          </p:nvPr>
        </p:nvSpPr>
        <p:spPr/>
        <p:txBody>
          <a:bodyPr/>
          <a:lstStyle/>
          <a:p>
            <a:r>
              <a:rPr lang="en-US" dirty="0"/>
              <a:t>© 2020</a:t>
            </a:r>
          </a:p>
        </p:txBody>
      </p:sp>
      <p:sp>
        <p:nvSpPr>
          <p:cNvPr id="3" name="Slide Number Placeholder 2">
            <a:extLst>
              <a:ext uri="{FF2B5EF4-FFF2-40B4-BE49-F238E27FC236}">
                <a16:creationId xmlns:a16="http://schemas.microsoft.com/office/drawing/2014/main" id="{2330F6D8-D89B-CF45-A452-1BB07F41C267}"/>
              </a:ext>
            </a:extLst>
          </p:cNvPr>
          <p:cNvSpPr>
            <a:spLocks noGrp="1"/>
          </p:cNvSpPr>
          <p:nvPr>
            <p:ph type="sldNum" sz="quarter" idx="11"/>
          </p:nvPr>
        </p:nvSpPr>
        <p:spPr/>
        <p:txBody>
          <a:bodyPr/>
          <a:lstStyle/>
          <a:p>
            <a:fld id="{FD96158B-4539-3C43-9DE5-94C547866200}"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a:lstStyle/>
          <a:p>
            <a:r>
              <a:rPr lang="en-US" dirty="0"/>
              <a:t>Complexity of Relational Operations</a:t>
            </a:r>
          </a:p>
        </p:txBody>
      </p:sp>
      <p:sp>
        <p:nvSpPr>
          <p:cNvPr id="14338" name="Rectangle 2"/>
          <p:cNvSpPr>
            <a:spLocks noGrp="1" noChangeArrowheads="1"/>
          </p:cNvSpPr>
          <p:nvPr>
            <p:ph idx="4294967295"/>
          </p:nvPr>
        </p:nvSpPr>
        <p:spPr>
          <a:xfrm>
            <a:off x="147479" y="2628677"/>
            <a:ext cx="4019476" cy="1581671"/>
          </a:xfrm>
          <a:noFill/>
          <a:ln/>
        </p:spPr>
        <p:txBody>
          <a:bodyPr/>
          <a:lstStyle/>
          <a:p>
            <a:r>
              <a:rPr lang="en-US" dirty="0">
                <a:solidFill>
                  <a:schemeClr val="tx2"/>
                </a:solidFill>
              </a:rPr>
              <a:t>Assume </a:t>
            </a:r>
          </a:p>
          <a:p>
            <a:pPr lvl="1"/>
            <a:r>
              <a:rPr lang="en-US" dirty="0">
                <a:solidFill>
                  <a:schemeClr val="tx2"/>
                </a:solidFill>
              </a:rPr>
              <a:t>Relations of cardinality </a:t>
            </a:r>
            <a:r>
              <a:rPr lang="en-US" i="1" dirty="0">
                <a:solidFill>
                  <a:schemeClr val="tx2"/>
                </a:solidFill>
              </a:rPr>
              <a:t>n</a:t>
            </a:r>
          </a:p>
          <a:p>
            <a:pPr lvl="1"/>
            <a:r>
              <a:rPr lang="en-US" dirty="0">
                <a:solidFill>
                  <a:schemeClr val="tx2"/>
                </a:solidFill>
              </a:rPr>
              <a:t>Sequential scan</a:t>
            </a:r>
          </a:p>
        </p:txBody>
      </p:sp>
      <p:sp>
        <p:nvSpPr>
          <p:cNvPr id="14340" name="Rectangle 4"/>
          <p:cNvSpPr>
            <a:spLocks noChangeArrowheads="1"/>
          </p:cNvSpPr>
          <p:nvPr/>
        </p:nvSpPr>
        <p:spPr bwMode="auto">
          <a:xfrm>
            <a:off x="4211960" y="1628800"/>
            <a:ext cx="4559300" cy="4330700"/>
          </a:xfrm>
          <a:prstGeom prst="rect">
            <a:avLst/>
          </a:prstGeom>
          <a:solidFill>
            <a:srgbClr val="FFFFFF"/>
          </a:solidFill>
          <a:ln w="12700">
            <a:solidFill>
              <a:srgbClr val="000000"/>
            </a:solidFill>
            <a:miter lim="800000"/>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14341" name="Line 5"/>
          <p:cNvSpPr>
            <a:spLocks noChangeShapeType="1"/>
          </p:cNvSpPr>
          <p:nvPr/>
        </p:nvSpPr>
        <p:spPr bwMode="auto">
          <a:xfrm>
            <a:off x="7202810" y="1628800"/>
            <a:ext cx="0" cy="43307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14342" name="Line 6"/>
          <p:cNvSpPr>
            <a:spLocks noChangeShapeType="1"/>
          </p:cNvSpPr>
          <p:nvPr/>
        </p:nvSpPr>
        <p:spPr bwMode="auto">
          <a:xfrm>
            <a:off x="4211960" y="2086000"/>
            <a:ext cx="4559300" cy="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14343" name="Line 7"/>
          <p:cNvSpPr>
            <a:spLocks noChangeShapeType="1"/>
          </p:cNvSpPr>
          <p:nvPr/>
        </p:nvSpPr>
        <p:spPr bwMode="auto">
          <a:xfrm>
            <a:off x="4211960" y="2200300"/>
            <a:ext cx="4559300" cy="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14344" name="Line 8"/>
          <p:cNvSpPr>
            <a:spLocks noChangeShapeType="1"/>
          </p:cNvSpPr>
          <p:nvPr/>
        </p:nvSpPr>
        <p:spPr bwMode="auto">
          <a:xfrm>
            <a:off x="4211960" y="3114700"/>
            <a:ext cx="4559300" cy="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14345" name="Line 9"/>
          <p:cNvSpPr>
            <a:spLocks noChangeShapeType="1"/>
          </p:cNvSpPr>
          <p:nvPr/>
        </p:nvSpPr>
        <p:spPr bwMode="auto">
          <a:xfrm>
            <a:off x="4211960" y="4029100"/>
            <a:ext cx="4559300" cy="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14346" name="Line 10"/>
          <p:cNvSpPr>
            <a:spLocks noChangeShapeType="1"/>
          </p:cNvSpPr>
          <p:nvPr/>
        </p:nvSpPr>
        <p:spPr bwMode="auto">
          <a:xfrm>
            <a:off x="4211960" y="5515000"/>
            <a:ext cx="4559300" cy="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14347" name="Rectangle 11"/>
          <p:cNvSpPr>
            <a:spLocks noChangeArrowheads="1"/>
          </p:cNvSpPr>
          <p:nvPr/>
        </p:nvSpPr>
        <p:spPr bwMode="auto">
          <a:xfrm>
            <a:off x="4749336" y="1631975"/>
            <a:ext cx="1295223" cy="392798"/>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969" dirty="0">
                <a:solidFill>
                  <a:srgbClr val="000000"/>
                </a:solidFill>
                <a:latin typeface="Arial" panose="020B0604020202020204" pitchFamily="34" charset="0"/>
              </a:rPr>
              <a:t>Operation</a:t>
            </a:r>
          </a:p>
        </p:txBody>
      </p:sp>
      <p:sp>
        <p:nvSpPr>
          <p:cNvPr id="14348" name="Rectangle 12"/>
          <p:cNvSpPr>
            <a:spLocks noChangeArrowheads="1"/>
          </p:cNvSpPr>
          <p:nvPr/>
        </p:nvSpPr>
        <p:spPr bwMode="auto">
          <a:xfrm>
            <a:off x="7179402" y="1631975"/>
            <a:ext cx="1434685" cy="392798"/>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969" dirty="0">
                <a:solidFill>
                  <a:srgbClr val="000000"/>
                </a:solidFill>
                <a:latin typeface="Arial" panose="020B0604020202020204" pitchFamily="34" charset="0"/>
              </a:rPr>
              <a:t>Complexity</a:t>
            </a:r>
          </a:p>
        </p:txBody>
      </p:sp>
      <p:sp>
        <p:nvSpPr>
          <p:cNvPr id="14349" name="Rectangle 13"/>
          <p:cNvSpPr>
            <a:spLocks noChangeArrowheads="1"/>
          </p:cNvSpPr>
          <p:nvPr/>
        </p:nvSpPr>
        <p:spPr bwMode="auto">
          <a:xfrm>
            <a:off x="4596573" y="2225701"/>
            <a:ext cx="759820" cy="33861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Select</a:t>
            </a:r>
          </a:p>
        </p:txBody>
      </p:sp>
      <p:sp>
        <p:nvSpPr>
          <p:cNvPr id="14350" name="Rectangle 14"/>
          <p:cNvSpPr>
            <a:spLocks noChangeArrowheads="1"/>
          </p:cNvSpPr>
          <p:nvPr/>
        </p:nvSpPr>
        <p:spPr bwMode="auto">
          <a:xfrm>
            <a:off x="4581608" y="2454301"/>
            <a:ext cx="828750" cy="33861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Project</a:t>
            </a:r>
          </a:p>
        </p:txBody>
      </p:sp>
      <p:sp>
        <p:nvSpPr>
          <p:cNvPr id="14351" name="Rectangle 15"/>
          <p:cNvSpPr>
            <a:spLocks noChangeArrowheads="1"/>
          </p:cNvSpPr>
          <p:nvPr/>
        </p:nvSpPr>
        <p:spPr bwMode="auto">
          <a:xfrm>
            <a:off x="4173808" y="2682901"/>
            <a:ext cx="2919066" cy="33861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(without duplicate elimination)</a:t>
            </a:r>
          </a:p>
        </p:txBody>
      </p:sp>
      <p:sp>
        <p:nvSpPr>
          <p:cNvPr id="14352" name="Rectangle 16"/>
          <p:cNvSpPr>
            <a:spLocks noChangeArrowheads="1"/>
          </p:cNvSpPr>
          <p:nvPr/>
        </p:nvSpPr>
        <p:spPr bwMode="auto">
          <a:xfrm>
            <a:off x="7708800" y="2454301"/>
            <a:ext cx="599520" cy="33861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O(n)</a:t>
            </a:r>
          </a:p>
        </p:txBody>
      </p:sp>
      <p:sp>
        <p:nvSpPr>
          <p:cNvPr id="14353" name="Rectangle 17"/>
          <p:cNvSpPr>
            <a:spLocks noChangeArrowheads="1"/>
          </p:cNvSpPr>
          <p:nvPr/>
        </p:nvSpPr>
        <p:spPr bwMode="auto">
          <a:xfrm>
            <a:off x="4581608" y="3140101"/>
            <a:ext cx="828750" cy="33861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Project</a:t>
            </a:r>
          </a:p>
        </p:txBody>
      </p:sp>
      <p:sp>
        <p:nvSpPr>
          <p:cNvPr id="14354" name="Rectangle 18"/>
          <p:cNvSpPr>
            <a:spLocks noChangeArrowheads="1"/>
          </p:cNvSpPr>
          <p:nvPr/>
        </p:nvSpPr>
        <p:spPr bwMode="auto">
          <a:xfrm>
            <a:off x="4258021" y="3368701"/>
            <a:ext cx="2630525" cy="33861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(with duplicate elimination)</a:t>
            </a:r>
          </a:p>
        </p:txBody>
      </p:sp>
      <p:sp>
        <p:nvSpPr>
          <p:cNvPr id="14355" name="Rectangle 19"/>
          <p:cNvSpPr>
            <a:spLocks noChangeArrowheads="1"/>
          </p:cNvSpPr>
          <p:nvPr/>
        </p:nvSpPr>
        <p:spPr bwMode="auto">
          <a:xfrm>
            <a:off x="4558955" y="3597301"/>
            <a:ext cx="787072" cy="33861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Group</a:t>
            </a:r>
          </a:p>
        </p:txBody>
      </p:sp>
      <p:sp>
        <p:nvSpPr>
          <p:cNvPr id="14356" name="Rectangle 20"/>
          <p:cNvSpPr>
            <a:spLocks noChangeArrowheads="1"/>
          </p:cNvSpPr>
          <p:nvPr/>
        </p:nvSpPr>
        <p:spPr bwMode="auto">
          <a:xfrm>
            <a:off x="7469306" y="3349651"/>
            <a:ext cx="1269575" cy="349389"/>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O(n </a:t>
            </a:r>
            <a:r>
              <a:rPr lang="en-US" sz="1687" dirty="0">
                <a:solidFill>
                  <a:srgbClr val="000000"/>
                </a:solidFill>
                <a:latin typeface="Arial" panose="020B0604020202020204" pitchFamily="34" charset="0"/>
                <a:sym typeface="Symbol"/>
              </a:rPr>
              <a:t> </a:t>
            </a:r>
            <a:r>
              <a:rPr lang="en-US" sz="1617" dirty="0">
                <a:solidFill>
                  <a:srgbClr val="000000"/>
                </a:solidFill>
                <a:latin typeface="Arial" panose="020B0604020202020204" pitchFamily="34" charset="0"/>
              </a:rPr>
              <a:t>log n)</a:t>
            </a:r>
          </a:p>
        </p:txBody>
      </p:sp>
      <p:sp>
        <p:nvSpPr>
          <p:cNvPr id="14357" name="Rectangle 21"/>
          <p:cNvSpPr>
            <a:spLocks noChangeArrowheads="1"/>
          </p:cNvSpPr>
          <p:nvPr/>
        </p:nvSpPr>
        <p:spPr bwMode="auto">
          <a:xfrm>
            <a:off x="4573610" y="4054501"/>
            <a:ext cx="564254" cy="33861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Join</a:t>
            </a:r>
          </a:p>
        </p:txBody>
      </p:sp>
      <p:sp>
        <p:nvSpPr>
          <p:cNvPr id="14358" name="Rectangle 22"/>
          <p:cNvSpPr>
            <a:spLocks noChangeArrowheads="1"/>
          </p:cNvSpPr>
          <p:nvPr/>
        </p:nvSpPr>
        <p:spPr bwMode="auto">
          <a:xfrm>
            <a:off x="4568383" y="4397401"/>
            <a:ext cx="1046758" cy="33861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Semi-join</a:t>
            </a:r>
          </a:p>
        </p:txBody>
      </p:sp>
      <p:sp>
        <p:nvSpPr>
          <p:cNvPr id="14359" name="Rectangle 23"/>
          <p:cNvSpPr>
            <a:spLocks noChangeArrowheads="1"/>
          </p:cNvSpPr>
          <p:nvPr/>
        </p:nvSpPr>
        <p:spPr bwMode="auto">
          <a:xfrm>
            <a:off x="4541533" y="4740301"/>
            <a:ext cx="910503" cy="33861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Division</a:t>
            </a:r>
          </a:p>
        </p:txBody>
      </p:sp>
      <p:sp>
        <p:nvSpPr>
          <p:cNvPr id="14360" name="Rectangle 24"/>
          <p:cNvSpPr>
            <a:spLocks noChangeArrowheads="1"/>
          </p:cNvSpPr>
          <p:nvPr/>
        </p:nvSpPr>
        <p:spPr bwMode="auto">
          <a:xfrm>
            <a:off x="4585696" y="5083201"/>
            <a:ext cx="1474760" cy="33861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Set Operators</a:t>
            </a:r>
          </a:p>
        </p:txBody>
      </p:sp>
      <p:sp>
        <p:nvSpPr>
          <p:cNvPr id="14361" name="Rectangle 25"/>
          <p:cNvSpPr>
            <a:spLocks noChangeArrowheads="1"/>
          </p:cNvSpPr>
          <p:nvPr/>
        </p:nvSpPr>
        <p:spPr bwMode="auto">
          <a:xfrm>
            <a:off x="7496208" y="4473601"/>
            <a:ext cx="1235913" cy="33861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O(n</a:t>
            </a:r>
            <a:r>
              <a:rPr lang="en-US" sz="1406" dirty="0">
                <a:solidFill>
                  <a:srgbClr val="000000"/>
                </a:solidFill>
                <a:latin typeface="Arial" panose="020B0604020202020204" pitchFamily="34" charset="0"/>
                <a:sym typeface="Symbol"/>
              </a:rPr>
              <a:t>  </a:t>
            </a:r>
            <a:r>
              <a:rPr lang="en-US" sz="1617" dirty="0">
                <a:solidFill>
                  <a:srgbClr val="000000"/>
                </a:solidFill>
                <a:latin typeface="Arial" panose="020B0604020202020204" pitchFamily="34" charset="0"/>
              </a:rPr>
              <a:t>log n)</a:t>
            </a:r>
          </a:p>
        </p:txBody>
      </p:sp>
      <p:sp>
        <p:nvSpPr>
          <p:cNvPr id="14362" name="Rectangle 26"/>
          <p:cNvSpPr>
            <a:spLocks noChangeArrowheads="1"/>
          </p:cNvSpPr>
          <p:nvPr/>
        </p:nvSpPr>
        <p:spPr bwMode="auto">
          <a:xfrm>
            <a:off x="4562165" y="5540401"/>
            <a:ext cx="1838642" cy="33861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Cartesian Product</a:t>
            </a:r>
          </a:p>
        </p:txBody>
      </p:sp>
      <p:sp>
        <p:nvSpPr>
          <p:cNvPr id="14363" name="Rectangle 27"/>
          <p:cNvSpPr>
            <a:spLocks noChangeArrowheads="1"/>
          </p:cNvSpPr>
          <p:nvPr/>
        </p:nvSpPr>
        <p:spPr bwMode="auto">
          <a:xfrm>
            <a:off x="7669560" y="5540401"/>
            <a:ext cx="668450" cy="33861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617" dirty="0">
                <a:solidFill>
                  <a:srgbClr val="000000"/>
                </a:solidFill>
                <a:latin typeface="Arial" panose="020B0604020202020204" pitchFamily="34" charset="0"/>
              </a:rPr>
              <a:t>O(n</a:t>
            </a:r>
            <a:r>
              <a:rPr lang="en-US" sz="1617" baseline="30000" dirty="0">
                <a:solidFill>
                  <a:srgbClr val="000000"/>
                </a:solidFill>
                <a:latin typeface="Arial" panose="020B0604020202020204" pitchFamily="34" charset="0"/>
              </a:rPr>
              <a:t>2</a:t>
            </a:r>
            <a:r>
              <a:rPr lang="en-US" sz="1617" dirty="0">
                <a:solidFill>
                  <a:srgbClr val="000000"/>
                </a:solidFill>
                <a:latin typeface="Arial" panose="020B0604020202020204" pitchFamily="34" charset="0"/>
              </a:rPr>
              <a:t>)</a:t>
            </a:r>
          </a:p>
        </p:txBody>
      </p:sp>
      <p:sp>
        <p:nvSpPr>
          <p:cNvPr id="2" name="Footer Placeholder 1">
            <a:extLst>
              <a:ext uri="{FF2B5EF4-FFF2-40B4-BE49-F238E27FC236}">
                <a16:creationId xmlns:a16="http://schemas.microsoft.com/office/drawing/2014/main" id="{1AC9396E-DF52-FB4F-853C-CF5249B30A40}"/>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399F6AE0-8B72-2542-8DE1-81D775CB4382}"/>
              </a:ext>
            </a:extLst>
          </p:cNvPr>
          <p:cNvSpPr>
            <a:spLocks noGrp="1"/>
          </p:cNvSpPr>
          <p:nvPr>
            <p:ph type="sldNum" sz="quarter" idx="4"/>
          </p:nvPr>
        </p:nvSpPr>
        <p:spPr/>
        <p:txBody>
          <a:bodyPr/>
          <a:lstStyle/>
          <a:p>
            <a:fld id="{FD96158B-4539-3C43-9DE5-94C547866200}" type="slidenum">
              <a:rPr lang="en-US" smtClean="0"/>
              <a:t>10</a:t>
            </a:fld>
            <a:endParaRPr lang="en-US"/>
          </a:p>
        </p:txBody>
      </p:sp>
    </p:spTree>
    <p:extLst>
      <p:ext uri="{BB962C8B-B14F-4D97-AF65-F5344CB8AC3E}">
        <p14:creationId xmlns:p14="http://schemas.microsoft.com/office/powerpoint/2010/main" val="3917202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noFill/>
        </p:spPr>
        <p:txBody>
          <a:bodyPr/>
          <a:lstStyle/>
          <a:p>
            <a:pPr>
              <a:spcAft>
                <a:spcPts val="13"/>
              </a:spcAft>
            </a:pPr>
            <a:r>
              <a:rPr lang="en-US" dirty="0"/>
              <a:t>Types Of Optimizers</a:t>
            </a:r>
          </a:p>
        </p:txBody>
      </p:sp>
      <p:sp>
        <p:nvSpPr>
          <p:cNvPr id="188419" name="Rectangle 3"/>
          <p:cNvSpPr>
            <a:spLocks noGrp="1" noChangeArrowheads="1"/>
          </p:cNvSpPr>
          <p:nvPr>
            <p:ph idx="1"/>
          </p:nvPr>
        </p:nvSpPr>
        <p:spPr>
          <a:noFill/>
        </p:spPr>
        <p:txBody>
          <a:bodyPr>
            <a:normAutofit fontScale="92500" lnSpcReduction="10000"/>
          </a:bodyPr>
          <a:lstStyle/>
          <a:p>
            <a:pPr marL="355582" indent="-355582">
              <a:spcAft>
                <a:spcPts val="6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Lst>
            </a:pPr>
            <a:r>
              <a:rPr lang="en-US" dirty="0">
                <a:solidFill>
                  <a:srgbClr val="0000D4"/>
                </a:solidFill>
              </a:rPr>
              <a:t>Exhaustive search</a:t>
            </a:r>
          </a:p>
          <a:p>
            <a:pPr marL="825458" lvl="1" indent="-368281">
              <a:spcAft>
                <a:spcPts val="6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Lst>
            </a:pPr>
            <a:r>
              <a:rPr lang="en-US" sz="1969" dirty="0"/>
              <a:t>Cost-based</a:t>
            </a:r>
          </a:p>
          <a:p>
            <a:pPr marL="825458" lvl="1" indent="-368281">
              <a:spcAft>
                <a:spcPts val="6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Lst>
            </a:pPr>
            <a:r>
              <a:rPr lang="en-US" sz="1969" dirty="0"/>
              <a:t>Optimal</a:t>
            </a:r>
          </a:p>
          <a:p>
            <a:pPr marL="825458" lvl="1" indent="-368281">
              <a:spcAft>
                <a:spcPts val="6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Lst>
            </a:pPr>
            <a:r>
              <a:rPr lang="en-US" sz="1969" dirty="0"/>
              <a:t>Combinatorial complexity in the number of relations</a:t>
            </a:r>
          </a:p>
          <a:p>
            <a:pPr marL="355582" indent="-355582">
              <a:spcAft>
                <a:spcPts val="6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Lst>
            </a:pPr>
            <a:r>
              <a:rPr lang="en-US" dirty="0">
                <a:solidFill>
                  <a:srgbClr val="0000D4"/>
                </a:solidFill>
              </a:rPr>
              <a:t>Heuristics</a:t>
            </a:r>
          </a:p>
          <a:p>
            <a:pPr marL="825458" lvl="1" indent="-368281">
              <a:spcAft>
                <a:spcPts val="6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Lst>
            </a:pPr>
            <a:r>
              <a:rPr lang="en-US" sz="1969" dirty="0"/>
              <a:t>Not optimal</a:t>
            </a:r>
          </a:p>
          <a:p>
            <a:pPr marL="825458" lvl="1" indent="-368281">
              <a:spcAft>
                <a:spcPts val="6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Lst>
            </a:pPr>
            <a:r>
              <a:rPr lang="en-US" sz="1969" dirty="0"/>
              <a:t>Regroup common sub-expressions</a:t>
            </a:r>
          </a:p>
          <a:p>
            <a:pPr marL="825458" lvl="1" indent="-368281">
              <a:spcAft>
                <a:spcPts val="6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Lst>
            </a:pPr>
            <a:r>
              <a:rPr lang="en-US" sz="1969" dirty="0"/>
              <a:t>Perform selection, projection first</a:t>
            </a:r>
          </a:p>
          <a:p>
            <a:pPr marL="825458" lvl="1" indent="-368281">
              <a:spcAft>
                <a:spcPts val="6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Lst>
            </a:pPr>
            <a:r>
              <a:rPr lang="en-US" sz="1969" dirty="0"/>
              <a:t>Replace a join by a series of </a:t>
            </a:r>
            <a:r>
              <a:rPr lang="en-US" sz="1969" dirty="0" err="1"/>
              <a:t>semijoins</a:t>
            </a:r>
            <a:endParaRPr lang="en-US" sz="1969" dirty="0"/>
          </a:p>
          <a:p>
            <a:pPr marL="825458" lvl="1" indent="-368281">
              <a:spcAft>
                <a:spcPts val="6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Lst>
            </a:pPr>
            <a:r>
              <a:rPr lang="en-US" sz="1969" dirty="0"/>
              <a:t>Reorder operations to reduce intermediate relation size</a:t>
            </a:r>
          </a:p>
          <a:p>
            <a:pPr marL="825458" lvl="1" indent="-368281">
              <a:spcAft>
                <a:spcPts val="6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Lst>
            </a:pPr>
            <a:r>
              <a:rPr lang="en-US" sz="1969" dirty="0"/>
              <a:t>Optimize individual operations</a:t>
            </a:r>
          </a:p>
        </p:txBody>
      </p:sp>
      <p:sp>
        <p:nvSpPr>
          <p:cNvPr id="2" name="Footer Placeholder 1">
            <a:extLst>
              <a:ext uri="{FF2B5EF4-FFF2-40B4-BE49-F238E27FC236}">
                <a16:creationId xmlns:a16="http://schemas.microsoft.com/office/drawing/2014/main" id="{6B8BC967-1EEC-094F-A192-0450B204B414}"/>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589E1F4E-CBC9-8943-8E25-2636C8A57DB0}"/>
              </a:ext>
            </a:extLst>
          </p:cNvPr>
          <p:cNvSpPr>
            <a:spLocks noGrp="1"/>
          </p:cNvSpPr>
          <p:nvPr>
            <p:ph type="sldNum" sz="quarter" idx="4"/>
          </p:nvPr>
        </p:nvSpPr>
        <p:spPr/>
        <p:txBody>
          <a:bodyPr/>
          <a:lstStyle/>
          <a:p>
            <a:fld id="{FD96158B-4539-3C43-9DE5-94C547866200}" type="slidenum">
              <a:rPr lang="en-US" smtClean="0"/>
              <a:t>11</a:t>
            </a:fld>
            <a:endParaRPr lang="en-US"/>
          </a:p>
        </p:txBody>
      </p:sp>
    </p:spTree>
    <p:extLst>
      <p:ext uri="{BB962C8B-B14F-4D97-AF65-F5344CB8AC3E}">
        <p14:creationId xmlns:p14="http://schemas.microsoft.com/office/powerpoint/2010/main" val="1823150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marL="25399">
              <a:spcAft>
                <a:spcPts val="13"/>
              </a:spcAft>
              <a:tabLst>
                <a:tab pos="0" algn="l"/>
                <a:tab pos="914353" algn="l"/>
                <a:tab pos="1828706" algn="l"/>
                <a:tab pos="2743060" algn="l"/>
                <a:tab pos="3657413" algn="l"/>
                <a:tab pos="4571766" algn="l"/>
                <a:tab pos="5486119" algn="l"/>
                <a:tab pos="6400473" algn="l"/>
                <a:tab pos="7314825" algn="l"/>
              </a:tabLst>
            </a:pPr>
            <a:r>
              <a:rPr lang="en-US" dirty="0"/>
              <a:t>Optimization Granularity</a:t>
            </a:r>
          </a:p>
        </p:txBody>
      </p:sp>
      <p:sp>
        <p:nvSpPr>
          <p:cNvPr id="189443" name="Rectangle 3"/>
          <p:cNvSpPr>
            <a:spLocks noGrp="1" noChangeArrowheads="1"/>
          </p:cNvSpPr>
          <p:nvPr>
            <p:ph idx="1"/>
          </p:nvPr>
        </p:nvSpPr>
        <p:spPr>
          <a:noFill/>
        </p:spPr>
        <p:txBody>
          <a:bodyPr/>
          <a:lstStyle/>
          <a:p>
            <a:pPr marL="342882" indent="-342882">
              <a:lnSpc>
                <a:spcPts val="2900"/>
              </a:lnSpc>
              <a:spcAft>
                <a:spcPts val="17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dirty="0">
                <a:solidFill>
                  <a:srgbClr val="0000D4"/>
                </a:solidFill>
              </a:rPr>
              <a:t>Single query at a time</a:t>
            </a:r>
          </a:p>
          <a:p>
            <a:pPr marL="804822" lvl="1" indent="-347645">
              <a:lnSpc>
                <a:spcPts val="2400"/>
              </a:lnSpc>
              <a:spcAft>
                <a:spcPts val="14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sz="1969" dirty="0"/>
              <a:t>Cannot use common intermediate results</a:t>
            </a:r>
          </a:p>
          <a:p>
            <a:pPr marL="342882" indent="-342882">
              <a:lnSpc>
                <a:spcPts val="2900"/>
              </a:lnSpc>
              <a:spcAft>
                <a:spcPts val="17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dirty="0">
                <a:solidFill>
                  <a:srgbClr val="0000D4"/>
                </a:solidFill>
              </a:rPr>
              <a:t>Multiple queries at a time</a:t>
            </a:r>
          </a:p>
          <a:p>
            <a:pPr marL="804822" lvl="1" indent="-347645">
              <a:lnSpc>
                <a:spcPts val="2400"/>
              </a:lnSpc>
              <a:spcAft>
                <a:spcPts val="140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sz="1969" dirty="0"/>
              <a:t>Efficient if many similar queries</a:t>
            </a:r>
          </a:p>
          <a:p>
            <a:pPr marL="804822" lvl="1" indent="-347645">
              <a:lnSpc>
                <a:spcPts val="2400"/>
              </a:lnSpc>
              <a:spcAft>
                <a:spcPts val="13"/>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800059" algn="l"/>
                <a:tab pos="914353" algn="l"/>
              </a:tabLst>
            </a:pPr>
            <a:r>
              <a:rPr lang="en-US" sz="1969" dirty="0"/>
              <a:t>Decision space is much larger</a:t>
            </a:r>
          </a:p>
        </p:txBody>
      </p:sp>
      <p:sp>
        <p:nvSpPr>
          <p:cNvPr id="2" name="Footer Placeholder 1">
            <a:extLst>
              <a:ext uri="{FF2B5EF4-FFF2-40B4-BE49-F238E27FC236}">
                <a16:creationId xmlns:a16="http://schemas.microsoft.com/office/drawing/2014/main" id="{63D046F4-CC45-1049-A33B-DA444F0F36C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9644489-5C5C-3A4F-A22C-030267390D36}"/>
              </a:ext>
            </a:extLst>
          </p:cNvPr>
          <p:cNvSpPr>
            <a:spLocks noGrp="1"/>
          </p:cNvSpPr>
          <p:nvPr>
            <p:ph type="sldNum" sz="quarter" idx="4"/>
          </p:nvPr>
        </p:nvSpPr>
        <p:spPr/>
        <p:txBody>
          <a:bodyPr/>
          <a:lstStyle/>
          <a:p>
            <a:fld id="{FD96158B-4539-3C43-9DE5-94C547866200}" type="slidenum">
              <a:rPr lang="en-US" smtClean="0"/>
              <a:t>12</a:t>
            </a:fld>
            <a:endParaRPr lang="en-US"/>
          </a:p>
        </p:txBody>
      </p:sp>
    </p:spTree>
    <p:extLst>
      <p:ext uri="{BB962C8B-B14F-4D97-AF65-F5344CB8AC3E}">
        <p14:creationId xmlns:p14="http://schemas.microsoft.com/office/powerpoint/2010/main" val="24741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0" name="Rectangle 6"/>
          <p:cNvSpPr>
            <a:spLocks noGrp="1" noChangeArrowheads="1"/>
          </p:cNvSpPr>
          <p:nvPr>
            <p:ph type="title"/>
          </p:nvPr>
        </p:nvSpPr>
        <p:spPr/>
        <p:txBody>
          <a:bodyPr/>
          <a:lstStyle/>
          <a:p>
            <a:r>
              <a:rPr lang="en-US" dirty="0"/>
              <a:t>Optimization Timing</a:t>
            </a:r>
          </a:p>
        </p:txBody>
      </p:sp>
      <p:sp>
        <p:nvSpPr>
          <p:cNvPr id="190471" name="Rectangle 7"/>
          <p:cNvSpPr>
            <a:spLocks noGrp="1" noChangeArrowheads="1"/>
          </p:cNvSpPr>
          <p:nvPr>
            <p:ph idx="1"/>
          </p:nvPr>
        </p:nvSpPr>
        <p:spPr/>
        <p:txBody>
          <a:bodyPr/>
          <a:lstStyle/>
          <a:p>
            <a:pPr>
              <a:spcBef>
                <a:spcPts val="300"/>
              </a:spcBef>
            </a:pPr>
            <a:r>
              <a:rPr lang="en-US" dirty="0"/>
              <a:t>Static</a:t>
            </a:r>
          </a:p>
          <a:p>
            <a:pPr lvl="1">
              <a:spcBef>
                <a:spcPts val="300"/>
              </a:spcBef>
            </a:pPr>
            <a:r>
              <a:rPr lang="en-US" sz="1969" dirty="0"/>
              <a:t>Compilation </a:t>
            </a:r>
            <a:r>
              <a:rPr lang="en-US" sz="1969" dirty="0">
                <a:latin typeface="Wingdings"/>
                <a:ea typeface="Wingdings"/>
                <a:cs typeface="Wingdings"/>
                <a:sym typeface="Wingdings"/>
              </a:rPr>
              <a:t></a:t>
            </a:r>
            <a:r>
              <a:rPr lang="en-US" sz="1969" dirty="0"/>
              <a:t> optimize prior to the execution</a:t>
            </a:r>
          </a:p>
          <a:p>
            <a:pPr lvl="1">
              <a:spcBef>
                <a:spcPts val="300"/>
              </a:spcBef>
            </a:pPr>
            <a:r>
              <a:rPr lang="en-US" sz="1969" dirty="0"/>
              <a:t>Difficult to estimate the size of the intermediate results</a:t>
            </a:r>
            <a:r>
              <a:rPr lang="en-US" sz="1969" dirty="0">
                <a:latin typeface="Symbol" charset="2"/>
                <a:cs typeface="Symbol" charset="2"/>
                <a:sym typeface="Symbol" charset="2"/>
              </a:rPr>
              <a:t>⇒</a:t>
            </a:r>
            <a:r>
              <a:rPr lang="en-US" sz="1969" dirty="0"/>
              <a:t>error propagation</a:t>
            </a:r>
          </a:p>
          <a:p>
            <a:pPr lvl="1">
              <a:spcBef>
                <a:spcPts val="300"/>
              </a:spcBef>
            </a:pPr>
            <a:r>
              <a:rPr lang="en-US" sz="1969" dirty="0"/>
              <a:t>Can amortize over many executions</a:t>
            </a:r>
          </a:p>
          <a:p>
            <a:pPr>
              <a:spcBef>
                <a:spcPts val="300"/>
              </a:spcBef>
            </a:pPr>
            <a:r>
              <a:rPr lang="en-US" dirty="0"/>
              <a:t>Dynamic</a:t>
            </a:r>
          </a:p>
          <a:p>
            <a:pPr lvl="1">
              <a:spcBef>
                <a:spcPts val="300"/>
              </a:spcBef>
            </a:pPr>
            <a:r>
              <a:rPr lang="en-US" sz="1969" dirty="0"/>
              <a:t>Run time optimization</a:t>
            </a:r>
          </a:p>
          <a:p>
            <a:pPr lvl="1">
              <a:spcBef>
                <a:spcPts val="300"/>
              </a:spcBef>
            </a:pPr>
            <a:r>
              <a:rPr lang="en-US" sz="1969" dirty="0"/>
              <a:t>Exact information on the intermediate relation sizes</a:t>
            </a:r>
          </a:p>
          <a:p>
            <a:pPr lvl="1">
              <a:spcBef>
                <a:spcPts val="300"/>
              </a:spcBef>
            </a:pPr>
            <a:r>
              <a:rPr lang="en-US" sz="1969" dirty="0"/>
              <a:t>Have to </a:t>
            </a:r>
            <a:r>
              <a:rPr lang="en-US" sz="1969" dirty="0" err="1"/>
              <a:t>reoptimize</a:t>
            </a:r>
            <a:r>
              <a:rPr lang="en-US" sz="1969" dirty="0"/>
              <a:t> for multiple executions</a:t>
            </a:r>
          </a:p>
          <a:p>
            <a:pPr>
              <a:spcBef>
                <a:spcPts val="300"/>
              </a:spcBef>
            </a:pPr>
            <a:r>
              <a:rPr lang="en-US" dirty="0"/>
              <a:t>Hybrid</a:t>
            </a:r>
          </a:p>
          <a:p>
            <a:pPr lvl="1">
              <a:spcBef>
                <a:spcPts val="300"/>
              </a:spcBef>
            </a:pPr>
            <a:r>
              <a:rPr lang="en-US" sz="1969" dirty="0"/>
              <a:t>Compile using a static algorithm</a:t>
            </a:r>
          </a:p>
          <a:p>
            <a:pPr lvl="1">
              <a:spcBef>
                <a:spcPts val="300"/>
              </a:spcBef>
            </a:pPr>
            <a:r>
              <a:rPr lang="en-US" sz="1969" dirty="0"/>
              <a:t>If the error in estimate sizes &gt; threshold, </a:t>
            </a:r>
            <a:r>
              <a:rPr lang="en-US" sz="1969" dirty="0" err="1"/>
              <a:t>reoptimize</a:t>
            </a:r>
            <a:r>
              <a:rPr lang="en-US" sz="1969" dirty="0"/>
              <a:t> at run time</a:t>
            </a:r>
          </a:p>
        </p:txBody>
      </p:sp>
      <p:sp>
        <p:nvSpPr>
          <p:cNvPr id="2" name="Footer Placeholder 1">
            <a:extLst>
              <a:ext uri="{FF2B5EF4-FFF2-40B4-BE49-F238E27FC236}">
                <a16:creationId xmlns:a16="http://schemas.microsoft.com/office/drawing/2014/main" id="{961C8E8B-1924-7248-83C3-B7D16F1BEBB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37EE359-3671-E647-9D91-293E710C3E41}"/>
              </a:ext>
            </a:extLst>
          </p:cNvPr>
          <p:cNvSpPr>
            <a:spLocks noGrp="1"/>
          </p:cNvSpPr>
          <p:nvPr>
            <p:ph type="sldNum" sz="quarter" idx="4"/>
          </p:nvPr>
        </p:nvSpPr>
        <p:spPr/>
        <p:txBody>
          <a:bodyPr/>
          <a:lstStyle/>
          <a:p>
            <a:fld id="{FD96158B-4539-3C43-9DE5-94C547866200}" type="slidenum">
              <a:rPr lang="en-US" smtClean="0"/>
              <a:t>13</a:t>
            </a:fld>
            <a:endParaRPr lang="en-US"/>
          </a:p>
        </p:txBody>
      </p:sp>
    </p:spTree>
    <p:extLst>
      <p:ext uri="{BB962C8B-B14F-4D97-AF65-F5344CB8AC3E}">
        <p14:creationId xmlns:p14="http://schemas.microsoft.com/office/powerpoint/2010/main" val="2806412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Grp="1" noChangeArrowheads="1"/>
          </p:cNvSpPr>
          <p:nvPr>
            <p:ph type="title"/>
          </p:nvPr>
        </p:nvSpPr>
        <p:spPr/>
        <p:txBody>
          <a:bodyPr/>
          <a:lstStyle/>
          <a:p>
            <a:r>
              <a:rPr lang="en-US" dirty="0"/>
              <a:t>Statistics</a:t>
            </a:r>
          </a:p>
        </p:txBody>
      </p:sp>
      <p:sp>
        <p:nvSpPr>
          <p:cNvPr id="191493" name="Rectangle 5"/>
          <p:cNvSpPr>
            <a:spLocks noGrp="1" noChangeArrowheads="1"/>
          </p:cNvSpPr>
          <p:nvPr>
            <p:ph idx="1"/>
          </p:nvPr>
        </p:nvSpPr>
        <p:spPr/>
        <p:txBody>
          <a:bodyPr/>
          <a:lstStyle/>
          <a:p>
            <a:r>
              <a:rPr lang="en-US" dirty="0"/>
              <a:t>Relation</a:t>
            </a:r>
          </a:p>
          <a:p>
            <a:pPr lvl="1"/>
            <a:r>
              <a:rPr lang="en-US" sz="1969" dirty="0"/>
              <a:t>Cardinality</a:t>
            </a:r>
          </a:p>
          <a:p>
            <a:pPr lvl="1"/>
            <a:r>
              <a:rPr lang="en-US" sz="1969" dirty="0"/>
              <a:t>Size of a </a:t>
            </a:r>
            <a:r>
              <a:rPr lang="en-US" sz="1969" dirty="0" err="1"/>
              <a:t>tuple</a:t>
            </a:r>
            <a:endParaRPr lang="en-US" sz="1969" dirty="0"/>
          </a:p>
          <a:p>
            <a:pPr lvl="1"/>
            <a:r>
              <a:rPr lang="en-US" sz="1969" dirty="0"/>
              <a:t>Fraction of tuples participating in a join with another relation</a:t>
            </a:r>
          </a:p>
          <a:p>
            <a:r>
              <a:rPr lang="en-US" dirty="0"/>
              <a:t>Attribute</a:t>
            </a:r>
          </a:p>
          <a:p>
            <a:pPr lvl="1"/>
            <a:r>
              <a:rPr lang="en-US" sz="1969" dirty="0"/>
              <a:t>Cardinality of domain</a:t>
            </a:r>
          </a:p>
          <a:p>
            <a:pPr lvl="1"/>
            <a:r>
              <a:rPr lang="en-US" sz="1969" dirty="0"/>
              <a:t>Actual number of distinct values</a:t>
            </a:r>
          </a:p>
          <a:p>
            <a:r>
              <a:rPr lang="en-US" dirty="0"/>
              <a:t>Simplifying assumptions</a:t>
            </a:r>
          </a:p>
          <a:p>
            <a:pPr lvl="1"/>
            <a:r>
              <a:rPr lang="en-US" sz="1969" dirty="0"/>
              <a:t>Independence between different attribute values</a:t>
            </a:r>
          </a:p>
          <a:p>
            <a:pPr lvl="1"/>
            <a:r>
              <a:rPr lang="en-US" sz="1969" dirty="0"/>
              <a:t>Uniform distribution of attribute values within their domain</a:t>
            </a:r>
          </a:p>
        </p:txBody>
      </p:sp>
      <p:sp>
        <p:nvSpPr>
          <p:cNvPr id="2" name="Footer Placeholder 1">
            <a:extLst>
              <a:ext uri="{FF2B5EF4-FFF2-40B4-BE49-F238E27FC236}">
                <a16:creationId xmlns:a16="http://schemas.microsoft.com/office/drawing/2014/main" id="{C1D8349E-9F85-834F-A15F-A1F27377DD4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291D0DFE-BF47-3B4F-AD90-26973466A122}"/>
              </a:ext>
            </a:extLst>
          </p:cNvPr>
          <p:cNvSpPr>
            <a:spLocks noGrp="1"/>
          </p:cNvSpPr>
          <p:nvPr>
            <p:ph type="sldNum" sz="quarter" idx="4"/>
          </p:nvPr>
        </p:nvSpPr>
        <p:spPr/>
        <p:txBody>
          <a:bodyPr/>
          <a:lstStyle/>
          <a:p>
            <a:fld id="{FD96158B-4539-3C43-9DE5-94C547866200}" type="slidenum">
              <a:rPr lang="en-US" smtClean="0"/>
              <a:t>14</a:t>
            </a:fld>
            <a:endParaRPr lang="en-US"/>
          </a:p>
        </p:txBody>
      </p:sp>
    </p:spTree>
    <p:extLst>
      <p:ext uri="{BB962C8B-B14F-4D97-AF65-F5344CB8AC3E}">
        <p14:creationId xmlns:p14="http://schemas.microsoft.com/office/powerpoint/2010/main" val="2328267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4"/>
          <p:cNvSpPr>
            <a:spLocks noGrp="1" noChangeArrowheads="1"/>
          </p:cNvSpPr>
          <p:nvPr>
            <p:ph type="title"/>
          </p:nvPr>
        </p:nvSpPr>
        <p:spPr/>
        <p:txBody>
          <a:bodyPr/>
          <a:lstStyle/>
          <a:p>
            <a:r>
              <a:rPr lang="en-US" dirty="0"/>
              <a:t>Optimization Decision Sites</a:t>
            </a:r>
          </a:p>
        </p:txBody>
      </p:sp>
      <p:sp>
        <p:nvSpPr>
          <p:cNvPr id="192517" name="Rectangle 5"/>
          <p:cNvSpPr>
            <a:spLocks noGrp="1" noChangeArrowheads="1"/>
          </p:cNvSpPr>
          <p:nvPr>
            <p:ph idx="1"/>
          </p:nvPr>
        </p:nvSpPr>
        <p:spPr/>
        <p:txBody>
          <a:bodyPr/>
          <a:lstStyle/>
          <a:p>
            <a:r>
              <a:rPr lang="en-US" dirty="0"/>
              <a:t>Centralized</a:t>
            </a:r>
          </a:p>
          <a:p>
            <a:pPr lvl="1"/>
            <a:r>
              <a:rPr lang="en-US" dirty="0"/>
              <a:t>Single site determines the “best” schedule</a:t>
            </a:r>
          </a:p>
          <a:p>
            <a:pPr lvl="1"/>
            <a:r>
              <a:rPr lang="en-US" dirty="0"/>
              <a:t>Simple</a:t>
            </a:r>
          </a:p>
          <a:p>
            <a:pPr lvl="1"/>
            <a:r>
              <a:rPr lang="en-US" dirty="0"/>
              <a:t>Need knowledge about the entire distributed database</a:t>
            </a:r>
          </a:p>
          <a:p>
            <a:r>
              <a:rPr lang="en-US" dirty="0"/>
              <a:t>Distributed</a:t>
            </a:r>
          </a:p>
          <a:p>
            <a:pPr lvl="1"/>
            <a:r>
              <a:rPr lang="en-US" dirty="0"/>
              <a:t>Cooperation among sites to determine the schedule</a:t>
            </a:r>
          </a:p>
          <a:p>
            <a:pPr lvl="1"/>
            <a:r>
              <a:rPr lang="en-US" dirty="0"/>
              <a:t>Need only local information</a:t>
            </a:r>
          </a:p>
          <a:p>
            <a:pPr lvl="1"/>
            <a:r>
              <a:rPr lang="en-US" dirty="0"/>
              <a:t>Cost of cooperation</a:t>
            </a:r>
          </a:p>
          <a:p>
            <a:r>
              <a:rPr lang="en-US" dirty="0"/>
              <a:t>Hybrid</a:t>
            </a:r>
          </a:p>
          <a:p>
            <a:pPr lvl="1"/>
            <a:r>
              <a:rPr lang="en-US" dirty="0"/>
              <a:t>One site determines the global schedule</a:t>
            </a:r>
          </a:p>
          <a:p>
            <a:pPr lvl="1"/>
            <a:r>
              <a:rPr lang="en-US" dirty="0"/>
              <a:t>Each site optimizes the local subqueries</a:t>
            </a:r>
          </a:p>
        </p:txBody>
      </p:sp>
      <p:sp>
        <p:nvSpPr>
          <p:cNvPr id="2" name="Footer Placeholder 1">
            <a:extLst>
              <a:ext uri="{FF2B5EF4-FFF2-40B4-BE49-F238E27FC236}">
                <a16:creationId xmlns:a16="http://schemas.microsoft.com/office/drawing/2014/main" id="{0EDD27D8-1A08-1C4F-8A24-8E0052A24ECE}"/>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D753100-E0A9-7644-A69C-32AAF005CE2B}"/>
              </a:ext>
            </a:extLst>
          </p:cNvPr>
          <p:cNvSpPr>
            <a:spLocks noGrp="1"/>
          </p:cNvSpPr>
          <p:nvPr>
            <p:ph type="sldNum" sz="quarter" idx="4"/>
          </p:nvPr>
        </p:nvSpPr>
        <p:spPr/>
        <p:txBody>
          <a:bodyPr/>
          <a:lstStyle/>
          <a:p>
            <a:fld id="{FD96158B-4539-3C43-9DE5-94C547866200}" type="slidenum">
              <a:rPr lang="en-US" smtClean="0"/>
              <a:t>15</a:t>
            </a:fld>
            <a:endParaRPr lang="en-US"/>
          </a:p>
        </p:txBody>
      </p:sp>
    </p:spTree>
    <p:extLst>
      <p:ext uri="{BB962C8B-B14F-4D97-AF65-F5344CB8AC3E}">
        <p14:creationId xmlns:p14="http://schemas.microsoft.com/office/powerpoint/2010/main" val="252722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a:spcAft>
                <a:spcPts val="13"/>
              </a:spcAft>
            </a:pPr>
            <a:r>
              <a:rPr lang="en-US" dirty="0"/>
              <a:t>Network Topology</a:t>
            </a:r>
          </a:p>
        </p:txBody>
      </p:sp>
      <p:sp>
        <p:nvSpPr>
          <p:cNvPr id="193539" name="Rectangle 3"/>
          <p:cNvSpPr>
            <a:spLocks noGrp="1" noChangeArrowheads="1"/>
          </p:cNvSpPr>
          <p:nvPr>
            <p:ph idx="1"/>
          </p:nvPr>
        </p:nvSpPr>
        <p:spPr>
          <a:xfrm>
            <a:off x="457200" y="1600200"/>
            <a:ext cx="8281020" cy="4756150"/>
          </a:xfrm>
          <a:noFill/>
        </p:spPr>
        <p:txBody>
          <a:bodyPr/>
          <a:lstStyle/>
          <a:p>
            <a:pPr marL="342882" indent="-342882">
              <a:spcAft>
                <a:spcPts val="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Lst>
            </a:pPr>
            <a:r>
              <a:rPr lang="en-US" dirty="0">
                <a:solidFill>
                  <a:srgbClr val="0000D4"/>
                </a:solidFill>
              </a:rPr>
              <a:t>Wide area networks </a:t>
            </a:r>
            <a:r>
              <a:rPr lang="en-US" dirty="0"/>
              <a:t>(WAN) – point-to-point</a:t>
            </a:r>
          </a:p>
          <a:p>
            <a:pPr marL="804822" lvl="1" indent="-347645">
              <a:spcAft>
                <a:spcPts val="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Lst>
            </a:pPr>
            <a:r>
              <a:rPr lang="en-US" dirty="0"/>
              <a:t>Characteristics</a:t>
            </a:r>
          </a:p>
          <a:p>
            <a:pPr marL="1257236" lvl="2" indent="-342882">
              <a:spcAft>
                <a:spcPts val="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Lst>
            </a:pPr>
            <a:r>
              <a:rPr lang="en-US" dirty="0"/>
              <a:t>Relatively low bandwidth (compared to local CPU/IO)</a:t>
            </a:r>
          </a:p>
          <a:p>
            <a:pPr marL="1257236" lvl="2" indent="-342882">
              <a:spcAft>
                <a:spcPts val="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Lst>
            </a:pPr>
            <a:r>
              <a:rPr lang="en-US" dirty="0"/>
              <a:t>High protocol overhead</a:t>
            </a:r>
          </a:p>
          <a:p>
            <a:pPr marL="804822" lvl="1" indent="-347645">
              <a:spcAft>
                <a:spcPts val="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Lst>
            </a:pPr>
            <a:r>
              <a:rPr lang="en-US" dirty="0"/>
              <a:t>Communication cost may dominate; ignore all other cost factors</a:t>
            </a:r>
          </a:p>
          <a:p>
            <a:pPr marL="804822" lvl="1" indent="-347645">
              <a:spcAft>
                <a:spcPts val="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Lst>
            </a:pPr>
            <a:r>
              <a:rPr lang="en-US" dirty="0"/>
              <a:t>Global schedule to minimize communication cost</a:t>
            </a:r>
          </a:p>
          <a:p>
            <a:pPr marL="804822" lvl="1" indent="-347645">
              <a:spcAft>
                <a:spcPts val="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Lst>
            </a:pPr>
            <a:r>
              <a:rPr lang="en-US" dirty="0"/>
              <a:t>Local schedules according to centralized query optimization</a:t>
            </a:r>
          </a:p>
          <a:p>
            <a:pPr marL="342882" indent="-342882">
              <a:spcAft>
                <a:spcPts val="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Lst>
            </a:pPr>
            <a:r>
              <a:rPr lang="en-US" dirty="0">
                <a:solidFill>
                  <a:srgbClr val="0000D4"/>
                </a:solidFill>
              </a:rPr>
              <a:t>Local area networks </a:t>
            </a:r>
            <a:r>
              <a:rPr lang="en-US" dirty="0"/>
              <a:t>(LAN)</a:t>
            </a:r>
          </a:p>
          <a:p>
            <a:pPr marL="804822" lvl="1" indent="-347645">
              <a:spcAft>
                <a:spcPts val="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Lst>
            </a:pPr>
            <a:r>
              <a:rPr lang="en-US" dirty="0"/>
              <a:t>Communication cost not that dominant</a:t>
            </a:r>
          </a:p>
          <a:p>
            <a:pPr marL="804822" lvl="1" indent="-347645">
              <a:spcAft>
                <a:spcPts val="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Lst>
            </a:pPr>
            <a:r>
              <a:rPr lang="en-US" dirty="0"/>
              <a:t>Total cost function should be considered</a:t>
            </a:r>
          </a:p>
          <a:p>
            <a:pPr marL="804822" lvl="1" indent="-347645">
              <a:spcAft>
                <a:spcPts val="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Lst>
            </a:pPr>
            <a:r>
              <a:rPr lang="en-US" dirty="0"/>
              <a:t>Broadcasting can be exploited (joins)</a:t>
            </a:r>
          </a:p>
          <a:p>
            <a:pPr marL="804822" lvl="1" indent="-347645">
              <a:spcAft>
                <a:spcPts val="0"/>
              </a:spcAft>
              <a:tabLst>
                <a:tab pos="914353" algn="l"/>
                <a:tab pos="1828706" algn="l"/>
                <a:tab pos="2743060" algn="l"/>
                <a:tab pos="3657413" algn="l"/>
                <a:tab pos="4571766" algn="l"/>
                <a:tab pos="5486119" algn="l"/>
                <a:tab pos="6400473" algn="l"/>
                <a:tab pos="800059" algn="l"/>
                <a:tab pos="914353"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 pos="1142942" algn="l"/>
                <a:tab pos="1828706" algn="l"/>
                <a:tab pos="2743060" algn="l"/>
                <a:tab pos="3657413" algn="l"/>
                <a:tab pos="4571766" algn="l"/>
                <a:tab pos="5486119" algn="l"/>
                <a:tab pos="6400473" algn="l"/>
                <a:tab pos="914353" algn="l"/>
              </a:tabLst>
            </a:pPr>
            <a:r>
              <a:rPr lang="en-US" dirty="0"/>
              <a:t>Special algorithms exist for star networks</a:t>
            </a:r>
          </a:p>
        </p:txBody>
      </p:sp>
      <p:sp>
        <p:nvSpPr>
          <p:cNvPr id="2" name="Footer Placeholder 1">
            <a:extLst>
              <a:ext uri="{FF2B5EF4-FFF2-40B4-BE49-F238E27FC236}">
                <a16:creationId xmlns:a16="http://schemas.microsoft.com/office/drawing/2014/main" id="{E95994F7-5F6D-AC4D-AECB-E3DC02FBC3C6}"/>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7B8CA68-C90B-4444-81D1-6E4C0ADD8347}"/>
              </a:ext>
            </a:extLst>
          </p:cNvPr>
          <p:cNvSpPr>
            <a:spLocks noGrp="1"/>
          </p:cNvSpPr>
          <p:nvPr>
            <p:ph type="sldNum" sz="quarter" idx="4"/>
          </p:nvPr>
        </p:nvSpPr>
        <p:spPr/>
        <p:txBody>
          <a:bodyPr/>
          <a:lstStyle/>
          <a:p>
            <a:fld id="{FD96158B-4539-3C43-9DE5-94C547866200}" type="slidenum">
              <a:rPr lang="en-US" smtClean="0"/>
              <a:t>16</a:t>
            </a:fld>
            <a:endParaRPr lang="en-US"/>
          </a:p>
        </p:txBody>
      </p:sp>
    </p:spTree>
    <p:extLst>
      <p:ext uri="{BB962C8B-B14F-4D97-AF65-F5344CB8AC3E}">
        <p14:creationId xmlns:p14="http://schemas.microsoft.com/office/powerpoint/2010/main" val="1601246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p:spPr>
        <p:txBody>
          <a:bodyPr/>
          <a:lstStyle/>
          <a:p>
            <a:r>
              <a:rPr lang="en-US" dirty="0"/>
              <a:t>Distributed Query Processing Methodology</a:t>
            </a:r>
          </a:p>
        </p:txBody>
      </p:sp>
      <p:sp>
        <p:nvSpPr>
          <p:cNvPr id="2" name="Footer Placeholder 1">
            <a:extLst>
              <a:ext uri="{FF2B5EF4-FFF2-40B4-BE49-F238E27FC236}">
                <a16:creationId xmlns:a16="http://schemas.microsoft.com/office/drawing/2014/main" id="{A6925049-6AE0-8F4F-A74E-A363B6B954CE}"/>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2B82987C-BC13-6040-94DA-3820C318F059}"/>
              </a:ext>
            </a:extLst>
          </p:cNvPr>
          <p:cNvSpPr>
            <a:spLocks noGrp="1"/>
          </p:cNvSpPr>
          <p:nvPr>
            <p:ph type="sldNum" sz="quarter" idx="4"/>
          </p:nvPr>
        </p:nvSpPr>
        <p:spPr/>
        <p:txBody>
          <a:bodyPr/>
          <a:lstStyle/>
          <a:p>
            <a:fld id="{FD96158B-4539-3C43-9DE5-94C547866200}" type="slidenum">
              <a:rPr lang="en-US" smtClean="0"/>
              <a:t>17</a:t>
            </a:fld>
            <a:endParaRPr lang="en-US"/>
          </a:p>
        </p:txBody>
      </p:sp>
      <p:pic>
        <p:nvPicPr>
          <p:cNvPr id="4" name="Image 3" descr="fig-4-genlay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1268760"/>
            <a:ext cx="4536504" cy="4909820"/>
          </a:xfrm>
          <a:prstGeom prst="rect">
            <a:avLst/>
          </a:prstGeom>
        </p:spPr>
      </p:pic>
    </p:spTree>
    <p:extLst>
      <p:ext uri="{BB962C8B-B14F-4D97-AF65-F5344CB8AC3E}">
        <p14:creationId xmlns:p14="http://schemas.microsoft.com/office/powerpoint/2010/main" val="2598184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Distributed Query Processing</a:t>
            </a:r>
          </a:p>
          <a:p>
            <a:pPr lvl="1"/>
            <a:r>
              <a:rPr lang="en-US" dirty="0">
                <a:solidFill>
                  <a:srgbClr val="1771A9"/>
                </a:solidFill>
                <a:cs typeface="Arial" panose="020B0604020202020204" pitchFamily="34" charset="0"/>
              </a:rPr>
              <a:t>Query Decomposition and Localization</a:t>
            </a:r>
          </a:p>
          <a:p>
            <a:pPr lvl="1"/>
            <a:r>
              <a:rPr lang="en-US" dirty="0">
                <a:solidFill>
                  <a:srgbClr val="1771A9">
                    <a:alpha val="25000"/>
                  </a:srgbClr>
                </a:solidFill>
                <a:cs typeface="Arial" panose="020B0604020202020204" pitchFamily="34" charset="0"/>
              </a:rPr>
              <a:t>Distributed Query Optimization</a:t>
            </a:r>
          </a:p>
          <a:p>
            <a:pPr lvl="1"/>
            <a:r>
              <a:rPr lang="en-US" dirty="0">
                <a:solidFill>
                  <a:srgbClr val="1771A9">
                    <a:alpha val="25000"/>
                  </a:srgbClr>
                </a:solidFill>
                <a:cs typeface="Arial" panose="020B0604020202020204" pitchFamily="34" charset="0"/>
              </a:rPr>
              <a:t>Join Ordering</a:t>
            </a:r>
          </a:p>
          <a:p>
            <a:pPr lvl="1"/>
            <a:r>
              <a:rPr lang="en-US" dirty="0">
                <a:solidFill>
                  <a:srgbClr val="1771A9">
                    <a:alpha val="25000"/>
                  </a:srgbClr>
                </a:solidFill>
                <a:cs typeface="Arial" panose="020B0604020202020204" pitchFamily="34" charset="0"/>
              </a:rPr>
              <a:t>Adaptive Query Processing</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18</a:t>
            </a:fld>
            <a:endParaRPr lang="en-US"/>
          </a:p>
        </p:txBody>
      </p:sp>
    </p:spTree>
    <p:extLst>
      <p:ext uri="{BB962C8B-B14F-4D97-AF65-F5344CB8AC3E}">
        <p14:creationId xmlns:p14="http://schemas.microsoft.com/office/powerpoint/2010/main" val="151553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a:lstStyle/>
          <a:p>
            <a:r>
              <a:rPr lang="en-US" dirty="0"/>
              <a:t>Step 1 – Query Decomposition</a:t>
            </a:r>
          </a:p>
        </p:txBody>
      </p:sp>
      <p:sp>
        <p:nvSpPr>
          <p:cNvPr id="29699" name="Rectangle 3"/>
          <p:cNvSpPr>
            <a:spLocks noGrp="1" noChangeArrowheads="1"/>
          </p:cNvSpPr>
          <p:nvPr>
            <p:ph idx="1"/>
          </p:nvPr>
        </p:nvSpPr>
        <p:spPr>
          <a:xfrm>
            <a:off x="467544" y="1268760"/>
            <a:ext cx="8229600" cy="4530725"/>
          </a:xfrm>
          <a:noFill/>
          <a:ln/>
        </p:spPr>
        <p:txBody>
          <a:bodyPr/>
          <a:lstStyle/>
          <a:p>
            <a:pPr>
              <a:lnSpc>
                <a:spcPct val="100000"/>
              </a:lnSpc>
              <a:spcBef>
                <a:spcPct val="25000"/>
              </a:spcBef>
              <a:buFont typeface="Monotype Sorts" charset="2"/>
              <a:buNone/>
            </a:pPr>
            <a:r>
              <a:rPr lang="en-US" dirty="0"/>
              <a:t>Same as centralized query processing</a:t>
            </a:r>
          </a:p>
          <a:p>
            <a:pPr>
              <a:lnSpc>
                <a:spcPct val="100000"/>
              </a:lnSpc>
              <a:spcBef>
                <a:spcPct val="25000"/>
              </a:spcBef>
              <a:buFont typeface="Monotype Sorts" charset="2"/>
              <a:buNone/>
            </a:pPr>
            <a:r>
              <a:rPr lang="en-US" dirty="0">
                <a:solidFill>
                  <a:srgbClr val="FF0000"/>
                </a:solidFill>
              </a:rPr>
              <a:t>Input :  </a:t>
            </a:r>
            <a:r>
              <a:rPr lang="en-US" dirty="0"/>
              <a:t>Calculus query on global relations</a:t>
            </a:r>
          </a:p>
          <a:p>
            <a:pPr>
              <a:lnSpc>
                <a:spcPct val="100000"/>
              </a:lnSpc>
              <a:spcBef>
                <a:spcPct val="25000"/>
              </a:spcBef>
            </a:pPr>
            <a:r>
              <a:rPr lang="en-US" dirty="0">
                <a:solidFill>
                  <a:schemeClr val="tx2"/>
                </a:solidFill>
              </a:rPr>
              <a:t>Normalization</a:t>
            </a:r>
            <a:endParaRPr lang="en-US" dirty="0"/>
          </a:p>
          <a:p>
            <a:pPr lvl="1">
              <a:lnSpc>
                <a:spcPct val="100000"/>
              </a:lnSpc>
              <a:spcBef>
                <a:spcPct val="25000"/>
              </a:spcBef>
            </a:pPr>
            <a:r>
              <a:rPr lang="en-US" dirty="0"/>
              <a:t>Manipulate query quantifiers and qualification</a:t>
            </a:r>
          </a:p>
          <a:p>
            <a:pPr>
              <a:lnSpc>
                <a:spcPct val="100000"/>
              </a:lnSpc>
              <a:spcBef>
                <a:spcPct val="25000"/>
              </a:spcBef>
            </a:pPr>
            <a:r>
              <a:rPr lang="en-US" dirty="0">
                <a:solidFill>
                  <a:schemeClr val="tx2"/>
                </a:solidFill>
              </a:rPr>
              <a:t>Analysis</a:t>
            </a:r>
            <a:endParaRPr lang="en-US" dirty="0"/>
          </a:p>
          <a:p>
            <a:pPr lvl="1">
              <a:lnSpc>
                <a:spcPct val="100000"/>
              </a:lnSpc>
              <a:spcBef>
                <a:spcPct val="25000"/>
              </a:spcBef>
            </a:pPr>
            <a:r>
              <a:rPr lang="en-US" dirty="0"/>
              <a:t>Detect and reject “incorrect” queries</a:t>
            </a:r>
          </a:p>
          <a:p>
            <a:pPr>
              <a:lnSpc>
                <a:spcPct val="100000"/>
              </a:lnSpc>
              <a:spcBef>
                <a:spcPct val="25000"/>
              </a:spcBef>
            </a:pPr>
            <a:r>
              <a:rPr lang="en-US" dirty="0">
                <a:solidFill>
                  <a:schemeClr val="tx2"/>
                </a:solidFill>
              </a:rPr>
              <a:t>Simplification</a:t>
            </a:r>
            <a:endParaRPr lang="en-US" dirty="0"/>
          </a:p>
          <a:p>
            <a:pPr lvl="1">
              <a:lnSpc>
                <a:spcPct val="100000"/>
              </a:lnSpc>
              <a:spcBef>
                <a:spcPct val="25000"/>
              </a:spcBef>
            </a:pPr>
            <a:r>
              <a:rPr lang="en-US" dirty="0"/>
              <a:t>Eliminate redundant predicates</a:t>
            </a:r>
          </a:p>
          <a:p>
            <a:pPr>
              <a:lnSpc>
                <a:spcPct val="100000"/>
              </a:lnSpc>
              <a:spcBef>
                <a:spcPct val="25000"/>
              </a:spcBef>
            </a:pPr>
            <a:r>
              <a:rPr lang="en-US" dirty="0">
                <a:solidFill>
                  <a:schemeClr val="tx2"/>
                </a:solidFill>
              </a:rPr>
              <a:t>Restructuring</a:t>
            </a:r>
            <a:endParaRPr lang="en-US" dirty="0"/>
          </a:p>
          <a:p>
            <a:pPr lvl="1">
              <a:lnSpc>
                <a:spcPct val="100000"/>
              </a:lnSpc>
              <a:spcBef>
                <a:spcPct val="25000"/>
              </a:spcBef>
            </a:pPr>
            <a:r>
              <a:rPr lang="en-US" dirty="0"/>
              <a:t>Calculus query </a:t>
            </a:r>
            <a:r>
              <a:rPr lang="en-US" dirty="0">
                <a:latin typeface="Wingdings"/>
                <a:ea typeface="Wingdings"/>
                <a:cs typeface="Wingdings"/>
                <a:sym typeface="Wingdings"/>
              </a:rPr>
              <a:t></a:t>
            </a:r>
            <a:r>
              <a:rPr lang="en-US" dirty="0">
                <a:latin typeface="Symbol" charset="2"/>
              </a:rPr>
              <a:t> </a:t>
            </a:r>
            <a:r>
              <a:rPr lang="en-US" dirty="0"/>
              <a:t>algebraic query</a:t>
            </a:r>
          </a:p>
          <a:p>
            <a:pPr lvl="1">
              <a:lnSpc>
                <a:spcPct val="100000"/>
              </a:lnSpc>
              <a:spcBef>
                <a:spcPct val="25000"/>
              </a:spcBef>
            </a:pPr>
            <a:r>
              <a:rPr lang="en-US" dirty="0"/>
              <a:t>Use transformation rules</a:t>
            </a:r>
          </a:p>
        </p:txBody>
      </p:sp>
      <p:sp>
        <p:nvSpPr>
          <p:cNvPr id="2" name="Footer Placeholder 1">
            <a:extLst>
              <a:ext uri="{FF2B5EF4-FFF2-40B4-BE49-F238E27FC236}">
                <a16:creationId xmlns:a16="http://schemas.microsoft.com/office/drawing/2014/main" id="{1EB61C4C-85CA-8046-8964-37E6AEC56FC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5B4A45AC-0157-0246-AA3A-213CEE1A5E7C}"/>
              </a:ext>
            </a:extLst>
          </p:cNvPr>
          <p:cNvSpPr>
            <a:spLocks noGrp="1"/>
          </p:cNvSpPr>
          <p:nvPr>
            <p:ph type="sldNum" sz="quarter" idx="4"/>
          </p:nvPr>
        </p:nvSpPr>
        <p:spPr/>
        <p:txBody>
          <a:bodyPr/>
          <a:lstStyle/>
          <a:p>
            <a:fld id="{FD96158B-4539-3C43-9DE5-94C547866200}" type="slidenum">
              <a:rPr lang="en-US" smtClean="0"/>
              <a:t>19</a:t>
            </a:fld>
            <a:endParaRPr lang="en-US"/>
          </a:p>
        </p:txBody>
      </p:sp>
    </p:spTree>
    <p:extLst>
      <p:ext uri="{BB962C8B-B14F-4D97-AF65-F5344CB8AC3E}">
        <p14:creationId xmlns:p14="http://schemas.microsoft.com/office/powerpoint/2010/main" val="3192036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lnSpcReduction="10000"/>
          </a:bodyPr>
          <a:lstStyle/>
          <a:p>
            <a:r>
              <a:rPr lang="en-US" dirty="0">
                <a:cs typeface="Arial" panose="020B0604020202020204" pitchFamily="34" charset="0"/>
              </a:rPr>
              <a:t>Introduction</a:t>
            </a:r>
          </a:p>
          <a:p>
            <a:r>
              <a:rPr lang="en-US" dirty="0">
                <a:cs typeface="Arial" panose="020B0604020202020204" pitchFamily="34" charset="0"/>
              </a:rPr>
              <a:t>Distributed and parallel database design</a:t>
            </a:r>
          </a:p>
          <a:p>
            <a:r>
              <a:rPr lang="en-US" dirty="0">
                <a:cs typeface="Arial" panose="020B0604020202020204" pitchFamily="34" charset="0"/>
              </a:rPr>
              <a:t>Distributed data control</a:t>
            </a:r>
          </a:p>
          <a:p>
            <a:r>
              <a:rPr lang="en-US" dirty="0">
                <a:solidFill>
                  <a:srgbClr val="1771A9"/>
                </a:solidFill>
                <a:cs typeface="Arial" panose="020B0604020202020204" pitchFamily="34" charset="0"/>
              </a:rPr>
              <a:t>Distributed Query Processing</a:t>
            </a:r>
          </a:p>
          <a:p>
            <a:r>
              <a:rPr lang="en-US" dirty="0">
                <a:cs typeface="Arial" panose="020B0604020202020204" pitchFamily="34" charset="0"/>
              </a:rPr>
              <a:t>Distributed Transaction Processing</a:t>
            </a:r>
          </a:p>
          <a:p>
            <a:r>
              <a:rPr lang="en-US" dirty="0">
                <a:cs typeface="Arial" panose="020B0604020202020204" pitchFamily="34" charset="0"/>
              </a:rPr>
              <a:t>Data Replication</a:t>
            </a:r>
          </a:p>
          <a:p>
            <a:r>
              <a:rPr lang="en-US" dirty="0">
                <a:cs typeface="Arial" panose="020B0604020202020204" pitchFamily="34" charset="0"/>
              </a:rPr>
              <a:t>Database Integration – </a:t>
            </a:r>
            <a:r>
              <a:rPr lang="en-US" dirty="0" err="1">
                <a:cs typeface="Arial" panose="020B0604020202020204" pitchFamily="34" charset="0"/>
              </a:rPr>
              <a:t>Multidatabase</a:t>
            </a:r>
            <a:r>
              <a:rPr lang="en-US" dirty="0">
                <a:cs typeface="Arial" panose="020B0604020202020204" pitchFamily="34" charset="0"/>
              </a:rPr>
              <a:t> Systems</a:t>
            </a:r>
          </a:p>
          <a:p>
            <a:r>
              <a:rPr lang="en-US" dirty="0">
                <a:cs typeface="Arial" panose="020B0604020202020204" pitchFamily="34" charset="0"/>
              </a:rPr>
              <a:t>Parallel Database Systems</a:t>
            </a:r>
          </a:p>
          <a:p>
            <a:r>
              <a:rPr lang="en-US" dirty="0">
                <a:cs typeface="Arial" panose="020B0604020202020204" pitchFamily="34" charset="0"/>
              </a:rPr>
              <a:t>Peer-to-Peer Data Management</a:t>
            </a:r>
          </a:p>
          <a:p>
            <a:r>
              <a:rPr lang="en-US" dirty="0">
                <a:cs typeface="Arial" panose="020B0604020202020204" pitchFamily="34" charset="0"/>
              </a:rPr>
              <a:t>Big Data Processing</a:t>
            </a:r>
          </a:p>
          <a:p>
            <a:r>
              <a:rPr lang="en-US" dirty="0">
                <a:cs typeface="Arial" panose="020B0604020202020204" pitchFamily="34" charset="0"/>
              </a:rPr>
              <a:t>NoSQL, NewSQL and </a:t>
            </a:r>
            <a:r>
              <a:rPr lang="en-US" dirty="0" err="1">
                <a:cs typeface="Arial" panose="020B0604020202020204" pitchFamily="34" charset="0"/>
              </a:rPr>
              <a:t>Polystores</a:t>
            </a:r>
            <a:endParaRPr lang="en-US" dirty="0">
              <a:cs typeface="Arial" panose="020B0604020202020204" pitchFamily="34" charset="0"/>
            </a:endParaRPr>
          </a:p>
          <a:p>
            <a:r>
              <a:rPr lang="en-US" dirty="0">
                <a:cs typeface="Arial" panose="020B0604020202020204" pitchFamily="34" charset="0"/>
              </a:rPr>
              <a:t>Web Data Management </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2</a:t>
            </a:fld>
            <a:endParaRPr lang="en-US"/>
          </a:p>
        </p:txBody>
      </p:sp>
    </p:spTree>
    <p:extLst>
      <p:ext uri="{BB962C8B-B14F-4D97-AF65-F5344CB8AC3E}">
        <p14:creationId xmlns:p14="http://schemas.microsoft.com/office/powerpoint/2010/main" val="1201324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a:lstStyle/>
          <a:p>
            <a:r>
              <a:rPr lang="en-US" dirty="0"/>
              <a:t>Step 2 – Data Localization</a:t>
            </a:r>
          </a:p>
        </p:txBody>
      </p:sp>
      <p:sp>
        <p:nvSpPr>
          <p:cNvPr id="46083" name="Rectangle 3"/>
          <p:cNvSpPr>
            <a:spLocks noGrp="1" noChangeArrowheads="1"/>
          </p:cNvSpPr>
          <p:nvPr>
            <p:ph idx="1"/>
          </p:nvPr>
        </p:nvSpPr>
        <p:spPr>
          <a:noFill/>
          <a:ln/>
        </p:spPr>
        <p:txBody>
          <a:bodyPr/>
          <a:lstStyle/>
          <a:p>
            <a:pPr>
              <a:lnSpc>
                <a:spcPct val="100000"/>
              </a:lnSpc>
              <a:spcBef>
                <a:spcPct val="50000"/>
              </a:spcBef>
              <a:buFont typeface="Monotype Sorts" charset="2"/>
              <a:buNone/>
            </a:pPr>
            <a:r>
              <a:rPr lang="en-US" dirty="0">
                <a:solidFill>
                  <a:schemeClr val="hlink"/>
                </a:solidFill>
              </a:rPr>
              <a:t>Input:  </a:t>
            </a:r>
            <a:r>
              <a:rPr lang="en-US" dirty="0"/>
              <a:t>Algebraic query on distributed relations</a:t>
            </a:r>
          </a:p>
          <a:p>
            <a:pPr>
              <a:lnSpc>
                <a:spcPct val="100000"/>
              </a:lnSpc>
              <a:spcBef>
                <a:spcPct val="50000"/>
              </a:spcBef>
            </a:pPr>
            <a:r>
              <a:rPr lang="en-US" dirty="0"/>
              <a:t>Determine which fragments are involved</a:t>
            </a:r>
          </a:p>
          <a:p>
            <a:pPr>
              <a:lnSpc>
                <a:spcPct val="100000"/>
              </a:lnSpc>
              <a:spcBef>
                <a:spcPct val="50000"/>
              </a:spcBef>
            </a:pPr>
            <a:r>
              <a:rPr lang="en-US" dirty="0">
                <a:solidFill>
                  <a:srgbClr val="FF0000"/>
                </a:solidFill>
              </a:rPr>
              <a:t>Localization program</a:t>
            </a:r>
          </a:p>
          <a:p>
            <a:pPr lvl="1">
              <a:lnSpc>
                <a:spcPct val="100000"/>
              </a:lnSpc>
              <a:spcBef>
                <a:spcPct val="50000"/>
              </a:spcBef>
            </a:pPr>
            <a:r>
              <a:rPr lang="en-US" dirty="0"/>
              <a:t>Substitute for each global query its materialization program</a:t>
            </a:r>
          </a:p>
          <a:p>
            <a:pPr lvl="1">
              <a:lnSpc>
                <a:spcPct val="100000"/>
              </a:lnSpc>
              <a:spcBef>
                <a:spcPct val="50000"/>
              </a:spcBef>
            </a:pPr>
            <a:r>
              <a:rPr lang="en-US" dirty="0"/>
              <a:t>Optimize</a:t>
            </a:r>
          </a:p>
        </p:txBody>
      </p:sp>
      <p:sp>
        <p:nvSpPr>
          <p:cNvPr id="2" name="Footer Placeholder 1">
            <a:extLst>
              <a:ext uri="{FF2B5EF4-FFF2-40B4-BE49-F238E27FC236}">
                <a16:creationId xmlns:a16="http://schemas.microsoft.com/office/drawing/2014/main" id="{D7D53D6C-73C3-C947-91BB-52CC3FD3C35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72B4C29-58C5-D044-9725-E5D33DBBBB7B}"/>
              </a:ext>
            </a:extLst>
          </p:cNvPr>
          <p:cNvSpPr>
            <a:spLocks noGrp="1"/>
          </p:cNvSpPr>
          <p:nvPr>
            <p:ph type="sldNum" sz="quarter" idx="4"/>
          </p:nvPr>
        </p:nvSpPr>
        <p:spPr/>
        <p:txBody>
          <a:bodyPr/>
          <a:lstStyle/>
          <a:p>
            <a:fld id="{FD96158B-4539-3C43-9DE5-94C547866200}" type="slidenum">
              <a:rPr lang="en-US" smtClean="0"/>
              <a:t>20</a:t>
            </a:fld>
            <a:endParaRPr lang="en-US"/>
          </a:p>
        </p:txBody>
      </p:sp>
    </p:spTree>
    <p:extLst>
      <p:ext uri="{BB962C8B-B14F-4D97-AF65-F5344CB8AC3E}">
        <p14:creationId xmlns:p14="http://schemas.microsoft.com/office/powerpoint/2010/main" val="4543425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a:spcAft>
                <a:spcPts val="13"/>
              </a:spcAft>
            </a:pPr>
            <a:r>
              <a:rPr lang="en-US" dirty="0"/>
              <a:t>Example</a:t>
            </a:r>
          </a:p>
        </p:txBody>
      </p:sp>
      <p:sp>
        <p:nvSpPr>
          <p:cNvPr id="209923" name="Rectangle 3"/>
          <p:cNvSpPr>
            <a:spLocks noGrp="1" noChangeArrowheads="1"/>
          </p:cNvSpPr>
          <p:nvPr>
            <p:ph idx="1"/>
          </p:nvPr>
        </p:nvSpPr>
        <p:spPr>
          <a:xfrm>
            <a:off x="467544" y="980728"/>
            <a:ext cx="7008571" cy="5262933"/>
          </a:xfrm>
          <a:noFill/>
        </p:spPr>
        <p:txBody>
          <a:bodyPr/>
          <a:lstStyle/>
          <a:p>
            <a:pPr marL="342879">
              <a:spcAft>
                <a:spcPts val="500"/>
              </a:spcAft>
              <a:tabLst>
                <a:tab pos="285736" algn="l"/>
                <a:tab pos="355582" algn="l"/>
                <a:tab pos="1066745" algn="l"/>
                <a:tab pos="1422327" algn="l"/>
                <a:tab pos="1777909" algn="l"/>
                <a:tab pos="2133491" algn="l"/>
                <a:tab pos="2489072" algn="l"/>
                <a:tab pos="2844655" algn="l"/>
                <a:tab pos="3200236" algn="l"/>
                <a:tab pos="3555818" algn="l"/>
                <a:tab pos="3911400" algn="l"/>
                <a:tab pos="4266982" algn="l"/>
                <a:tab pos="355582"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1066745" algn="l"/>
                <a:tab pos="1085795" algn="l"/>
                <a:tab pos="1422327" algn="l"/>
                <a:tab pos="1777909" algn="l"/>
              </a:tabLst>
            </a:pPr>
            <a:r>
              <a:rPr lang="en-US" dirty="0"/>
              <a:t>Assume</a:t>
            </a:r>
          </a:p>
          <a:p>
            <a:pPr marL="742929" lvl="1" indent="-342900">
              <a:spcAft>
                <a:spcPts val="500"/>
              </a:spcAft>
              <a:tabLst>
                <a:tab pos="285736" algn="l"/>
                <a:tab pos="355582" algn="l"/>
                <a:tab pos="1066745" algn="l"/>
                <a:tab pos="1422327" algn="l"/>
                <a:tab pos="1777909" algn="l"/>
                <a:tab pos="2133491" algn="l"/>
                <a:tab pos="2489072" algn="l"/>
                <a:tab pos="2844655" algn="l"/>
                <a:tab pos="3200236" algn="l"/>
                <a:tab pos="3555818" algn="l"/>
                <a:tab pos="3911400" algn="l"/>
                <a:tab pos="4266982" algn="l"/>
                <a:tab pos="355582"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1066745" algn="l"/>
                <a:tab pos="1085795" algn="l"/>
                <a:tab pos="1422327" algn="l"/>
                <a:tab pos="1777909" algn="l"/>
              </a:tabLst>
            </a:pPr>
            <a:r>
              <a:rPr lang="en-US" dirty="0"/>
              <a:t>EMP is fragmented as follows:</a:t>
            </a:r>
          </a:p>
          <a:p>
            <a:pPr marL="1200088" lvl="2" indent="-342882">
              <a:lnSpc>
                <a:spcPts val="2200"/>
              </a:lnSpc>
              <a:spcAft>
                <a:spcPts val="500"/>
              </a:spcAft>
              <a:tabLst>
                <a:tab pos="285736" algn="l"/>
                <a:tab pos="355582" algn="l"/>
                <a:tab pos="1066745" algn="l"/>
                <a:tab pos="1422327" algn="l"/>
                <a:tab pos="1777909" algn="l"/>
                <a:tab pos="2133491" algn="l"/>
                <a:tab pos="2489072" algn="l"/>
                <a:tab pos="2844655" algn="l"/>
                <a:tab pos="3200236" algn="l"/>
                <a:tab pos="3555818" algn="l"/>
                <a:tab pos="3911400" algn="l"/>
                <a:tab pos="4266982" algn="l"/>
                <a:tab pos="355582"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1066745" algn="l"/>
                <a:tab pos="1085795" algn="l"/>
                <a:tab pos="1422327" algn="l"/>
                <a:tab pos="1777909" algn="l"/>
              </a:tabLst>
            </a:pPr>
            <a:r>
              <a:rPr lang="en-US" sz="1969" dirty="0"/>
              <a:t>EMP</a:t>
            </a:r>
            <a:r>
              <a:rPr lang="en-US" sz="1969" baseline="-25000" dirty="0"/>
              <a:t>1</a:t>
            </a:r>
            <a:r>
              <a:rPr lang="en-US" dirty="0"/>
              <a:t>= </a:t>
            </a:r>
            <a:r>
              <a:rPr lang="en-US" sz="1969" dirty="0">
                <a:latin typeface="Symbol" charset="2"/>
                <a:cs typeface="Symbol" charset="2"/>
                <a:sym typeface="Symbol"/>
              </a:rPr>
              <a:t></a:t>
            </a:r>
            <a:r>
              <a:rPr lang="en-US" sz="1969" baseline="-25000" dirty="0"/>
              <a:t>ENO≤“E3”</a:t>
            </a:r>
            <a:r>
              <a:rPr lang="en-US" dirty="0"/>
              <a:t>(EMP)</a:t>
            </a:r>
          </a:p>
          <a:p>
            <a:pPr marL="1200088" lvl="2" indent="-342882">
              <a:lnSpc>
                <a:spcPts val="2200"/>
              </a:lnSpc>
              <a:spcAft>
                <a:spcPts val="500"/>
              </a:spcAft>
              <a:tabLst>
                <a:tab pos="285736" algn="l"/>
                <a:tab pos="355582" algn="l"/>
                <a:tab pos="1066745" algn="l"/>
                <a:tab pos="1422327" algn="l"/>
                <a:tab pos="1777909" algn="l"/>
                <a:tab pos="2133491" algn="l"/>
                <a:tab pos="2489072" algn="l"/>
                <a:tab pos="2844655" algn="l"/>
                <a:tab pos="3200236" algn="l"/>
                <a:tab pos="3555818" algn="l"/>
                <a:tab pos="3911400" algn="l"/>
                <a:tab pos="4266982" algn="l"/>
                <a:tab pos="355582"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1066745" algn="l"/>
                <a:tab pos="1085795" algn="l"/>
                <a:tab pos="1422327" algn="l"/>
                <a:tab pos="1777909" algn="l"/>
              </a:tabLst>
            </a:pPr>
            <a:r>
              <a:rPr lang="en-US" sz="1969" dirty="0"/>
              <a:t>EMP</a:t>
            </a:r>
            <a:r>
              <a:rPr lang="en-US" sz="1969" baseline="-25000" dirty="0"/>
              <a:t>2</a:t>
            </a:r>
            <a:r>
              <a:rPr lang="en-US" dirty="0"/>
              <a:t>=</a:t>
            </a:r>
            <a:r>
              <a:rPr lang="en-US" sz="1969" dirty="0">
                <a:latin typeface="Symbol" charset="2"/>
                <a:cs typeface="Symbol" charset="2"/>
                <a:sym typeface="Symbol"/>
              </a:rPr>
              <a:t> </a:t>
            </a:r>
            <a:r>
              <a:rPr lang="en-US" sz="1969" baseline="-25000" dirty="0"/>
              <a:t>“E3”&lt;ENO≤“E6”</a:t>
            </a:r>
            <a:r>
              <a:rPr lang="en-US" dirty="0"/>
              <a:t>(EMP)</a:t>
            </a:r>
          </a:p>
          <a:p>
            <a:pPr marL="1200088" lvl="2" indent="-342882">
              <a:lnSpc>
                <a:spcPts val="2200"/>
              </a:lnSpc>
              <a:spcAft>
                <a:spcPts val="500"/>
              </a:spcAft>
              <a:tabLst>
                <a:tab pos="285736" algn="l"/>
                <a:tab pos="355582" algn="l"/>
                <a:tab pos="1066745" algn="l"/>
                <a:tab pos="1422327" algn="l"/>
                <a:tab pos="1777909" algn="l"/>
                <a:tab pos="2133491" algn="l"/>
                <a:tab pos="2489072" algn="l"/>
                <a:tab pos="2844655" algn="l"/>
                <a:tab pos="3200236" algn="l"/>
                <a:tab pos="3555818" algn="l"/>
                <a:tab pos="3911400" algn="l"/>
                <a:tab pos="4266982" algn="l"/>
                <a:tab pos="355582"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1066745" algn="l"/>
                <a:tab pos="1085795" algn="l"/>
                <a:tab pos="1422327" algn="l"/>
                <a:tab pos="1777909" algn="l"/>
              </a:tabLst>
            </a:pPr>
            <a:r>
              <a:rPr lang="en-US" sz="1969" dirty="0"/>
              <a:t>EMP</a:t>
            </a:r>
            <a:r>
              <a:rPr lang="en-US" sz="1969" baseline="-25000" dirty="0"/>
              <a:t>3</a:t>
            </a:r>
            <a:r>
              <a:rPr lang="en-US" dirty="0"/>
              <a:t>= </a:t>
            </a:r>
            <a:r>
              <a:rPr lang="en-US" sz="1969" dirty="0">
                <a:latin typeface="Symbol" charset="2"/>
                <a:cs typeface="Symbol" charset="2"/>
                <a:sym typeface="Symbol"/>
              </a:rPr>
              <a:t></a:t>
            </a:r>
            <a:r>
              <a:rPr lang="en-US" sz="1969" baseline="-25000" dirty="0"/>
              <a:t>ENO≥“E6</a:t>
            </a:r>
            <a:r>
              <a:rPr lang="en-US" sz="2812" baseline="-25000" dirty="0"/>
              <a:t>”</a:t>
            </a:r>
            <a:r>
              <a:rPr lang="en-US" dirty="0"/>
              <a:t>(EMP)</a:t>
            </a:r>
          </a:p>
          <a:p>
            <a:pPr marL="768310" lvl="1" indent="-368281">
              <a:spcAft>
                <a:spcPts val="500"/>
              </a:spcAft>
              <a:tabLst>
                <a:tab pos="285736" algn="l"/>
                <a:tab pos="355582" algn="l"/>
                <a:tab pos="1066745" algn="l"/>
                <a:tab pos="1422327" algn="l"/>
                <a:tab pos="1777909" algn="l"/>
                <a:tab pos="2133491" algn="l"/>
                <a:tab pos="2489072" algn="l"/>
                <a:tab pos="2844655" algn="l"/>
                <a:tab pos="3200236" algn="l"/>
                <a:tab pos="3555818" algn="l"/>
                <a:tab pos="3911400" algn="l"/>
                <a:tab pos="4266982" algn="l"/>
                <a:tab pos="355582"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1066745" algn="l"/>
                <a:tab pos="1085795" algn="l"/>
                <a:tab pos="1422327" algn="l"/>
                <a:tab pos="1777909" algn="l"/>
              </a:tabLst>
            </a:pPr>
            <a:r>
              <a:rPr lang="en-US" dirty="0"/>
              <a:t>ASG fragmented as follows:</a:t>
            </a:r>
          </a:p>
          <a:p>
            <a:pPr marL="1200088" lvl="2" indent="-342882">
              <a:lnSpc>
                <a:spcPts val="2200"/>
              </a:lnSpc>
              <a:spcAft>
                <a:spcPts val="500"/>
              </a:spcAft>
              <a:tabLst>
                <a:tab pos="285736" algn="l"/>
                <a:tab pos="355582" algn="l"/>
                <a:tab pos="1066745" algn="l"/>
                <a:tab pos="1422327" algn="l"/>
                <a:tab pos="1777909" algn="l"/>
                <a:tab pos="2133491" algn="l"/>
                <a:tab pos="2489072" algn="l"/>
                <a:tab pos="2844655" algn="l"/>
                <a:tab pos="3200236" algn="l"/>
                <a:tab pos="3555818" algn="l"/>
                <a:tab pos="3911400" algn="l"/>
                <a:tab pos="4266982" algn="l"/>
                <a:tab pos="355582"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1066745" algn="l"/>
                <a:tab pos="1085795" algn="l"/>
                <a:tab pos="1422327" algn="l"/>
                <a:tab pos="1777909" algn="l"/>
              </a:tabLst>
            </a:pPr>
            <a:r>
              <a:rPr lang="en-US" sz="1969" dirty="0"/>
              <a:t>ASG</a:t>
            </a:r>
            <a:r>
              <a:rPr lang="en-US" sz="1969" baseline="-25000" dirty="0"/>
              <a:t>1</a:t>
            </a:r>
            <a:r>
              <a:rPr lang="en-US" dirty="0"/>
              <a:t>=</a:t>
            </a:r>
            <a:r>
              <a:rPr lang="en-US" sz="1969" dirty="0">
                <a:latin typeface="Symbol" charset="2"/>
                <a:cs typeface="Symbol" charset="2"/>
                <a:sym typeface="Symbol"/>
              </a:rPr>
              <a:t> </a:t>
            </a:r>
            <a:r>
              <a:rPr lang="en-US" sz="1969" baseline="-25000" dirty="0"/>
              <a:t>ENO≤“E3”</a:t>
            </a:r>
            <a:r>
              <a:rPr lang="en-US" dirty="0"/>
              <a:t>(ASG)</a:t>
            </a:r>
          </a:p>
          <a:p>
            <a:pPr marL="1200088" lvl="2" indent="-342882">
              <a:lnSpc>
                <a:spcPts val="2200"/>
              </a:lnSpc>
              <a:spcAft>
                <a:spcPts val="500"/>
              </a:spcAft>
              <a:tabLst>
                <a:tab pos="285736" algn="l"/>
                <a:tab pos="355582" algn="l"/>
                <a:tab pos="1066745" algn="l"/>
                <a:tab pos="1422327" algn="l"/>
                <a:tab pos="1777909" algn="l"/>
                <a:tab pos="2133491" algn="l"/>
                <a:tab pos="2489072" algn="l"/>
                <a:tab pos="2844655" algn="l"/>
                <a:tab pos="3200236" algn="l"/>
                <a:tab pos="3555818" algn="l"/>
                <a:tab pos="3911400" algn="l"/>
                <a:tab pos="4266982" algn="l"/>
                <a:tab pos="355582"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1066745" algn="l"/>
                <a:tab pos="1085795" algn="l"/>
                <a:tab pos="1422327" algn="l"/>
                <a:tab pos="1777909" algn="l"/>
              </a:tabLst>
            </a:pPr>
            <a:r>
              <a:rPr lang="en-US" sz="1969" dirty="0"/>
              <a:t>ASG</a:t>
            </a:r>
            <a:r>
              <a:rPr lang="en-US" sz="1969" baseline="-25000" dirty="0"/>
              <a:t>2</a:t>
            </a:r>
            <a:r>
              <a:rPr lang="en-US" dirty="0"/>
              <a:t>=</a:t>
            </a:r>
            <a:r>
              <a:rPr lang="en-US" sz="1969" dirty="0">
                <a:latin typeface="Symbol" charset="2"/>
                <a:cs typeface="Symbol" charset="2"/>
                <a:sym typeface="Symbol"/>
              </a:rPr>
              <a:t> </a:t>
            </a:r>
            <a:r>
              <a:rPr lang="en-US" sz="1969" baseline="-25000" dirty="0"/>
              <a:t>ENO&gt;“E3”</a:t>
            </a:r>
            <a:r>
              <a:rPr lang="en-US" dirty="0"/>
              <a:t>(ASG)</a:t>
            </a:r>
          </a:p>
          <a:p>
            <a:pPr marL="399988" indent="-342882">
              <a:lnSpc>
                <a:spcPts val="2200"/>
              </a:lnSpc>
              <a:spcAft>
                <a:spcPts val="500"/>
              </a:spcAft>
              <a:tabLst>
                <a:tab pos="285736" algn="l"/>
                <a:tab pos="355582" algn="l"/>
                <a:tab pos="1066745" algn="l"/>
                <a:tab pos="1422327" algn="l"/>
                <a:tab pos="1777909" algn="l"/>
                <a:tab pos="2133491" algn="l"/>
                <a:tab pos="2489072" algn="l"/>
                <a:tab pos="2844655" algn="l"/>
                <a:tab pos="3200236" algn="l"/>
                <a:tab pos="3555818" algn="l"/>
                <a:tab pos="3911400" algn="l"/>
                <a:tab pos="4266982" algn="l"/>
                <a:tab pos="355582"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1066745" algn="l"/>
                <a:tab pos="1085795" algn="l"/>
                <a:tab pos="1422327" algn="l"/>
                <a:tab pos="1777909" algn="l"/>
              </a:tabLst>
            </a:pPr>
            <a:r>
              <a:rPr lang="en-US" dirty="0"/>
              <a:t>In any query</a:t>
            </a:r>
          </a:p>
          <a:p>
            <a:pPr marL="800038" lvl="1" indent="-342882">
              <a:lnSpc>
                <a:spcPts val="2200"/>
              </a:lnSpc>
              <a:spcAft>
                <a:spcPts val="500"/>
              </a:spcAft>
              <a:tabLst>
                <a:tab pos="285736" algn="l"/>
                <a:tab pos="355582" algn="l"/>
                <a:tab pos="1066745" algn="l"/>
                <a:tab pos="1422327" algn="l"/>
                <a:tab pos="1777909" algn="l"/>
                <a:tab pos="2133491" algn="l"/>
                <a:tab pos="2489072" algn="l"/>
                <a:tab pos="2844655" algn="l"/>
                <a:tab pos="3200236" algn="l"/>
                <a:tab pos="3555818" algn="l"/>
                <a:tab pos="3911400" algn="l"/>
                <a:tab pos="4266982" algn="l"/>
                <a:tab pos="355582"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1066745" algn="l"/>
                <a:tab pos="1085795" algn="l"/>
                <a:tab pos="1422327" algn="l"/>
                <a:tab pos="1777909" algn="l"/>
              </a:tabLst>
            </a:pPr>
            <a:r>
              <a:rPr lang="en-US" dirty="0"/>
              <a:t>Replace EMP by (EMP</a:t>
            </a:r>
            <a:r>
              <a:rPr lang="en-US" baseline="-25000" dirty="0"/>
              <a:t>1</a:t>
            </a:r>
            <a:r>
              <a:rPr lang="en-US" dirty="0"/>
              <a:t> </a:t>
            </a:r>
            <a:r>
              <a:rPr lang="en-US" dirty="0">
                <a:latin typeface="Symbol" charset="2"/>
                <a:cs typeface="Symbol" charset="2"/>
                <a:sym typeface="Symbol" charset="2"/>
              </a:rPr>
              <a:t> </a:t>
            </a:r>
            <a:r>
              <a:rPr lang="en-US" dirty="0"/>
              <a:t>EMP</a:t>
            </a:r>
            <a:r>
              <a:rPr lang="en-US" baseline="-25000" dirty="0"/>
              <a:t>2 </a:t>
            </a:r>
            <a:r>
              <a:rPr lang="en-US" dirty="0">
                <a:latin typeface="Symbol" charset="2"/>
                <a:cs typeface="Symbol" charset="2"/>
                <a:sym typeface="Symbol" charset="2"/>
              </a:rPr>
              <a:t> </a:t>
            </a:r>
            <a:r>
              <a:rPr lang="en-US" dirty="0"/>
              <a:t>EMP</a:t>
            </a:r>
            <a:r>
              <a:rPr lang="en-US" baseline="-25000" dirty="0"/>
              <a:t>3</a:t>
            </a:r>
            <a:r>
              <a:rPr lang="en-US" dirty="0"/>
              <a:t>)</a:t>
            </a:r>
          </a:p>
          <a:p>
            <a:pPr marL="800038" lvl="1" indent="-342882">
              <a:lnSpc>
                <a:spcPts val="2200"/>
              </a:lnSpc>
              <a:spcAft>
                <a:spcPts val="500"/>
              </a:spcAft>
              <a:tabLst>
                <a:tab pos="285736" algn="l"/>
                <a:tab pos="355582" algn="l"/>
                <a:tab pos="1066745" algn="l"/>
                <a:tab pos="1422327" algn="l"/>
                <a:tab pos="1777909" algn="l"/>
                <a:tab pos="2133491" algn="l"/>
                <a:tab pos="2489072" algn="l"/>
                <a:tab pos="2844655" algn="l"/>
                <a:tab pos="3200236" algn="l"/>
                <a:tab pos="3555818" algn="l"/>
                <a:tab pos="3911400" algn="l"/>
                <a:tab pos="4266982" algn="l"/>
                <a:tab pos="355582"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1066745" algn="l"/>
                <a:tab pos="1085795" algn="l"/>
                <a:tab pos="1422327" algn="l"/>
                <a:tab pos="1777909" algn="l"/>
              </a:tabLst>
            </a:pPr>
            <a:r>
              <a:rPr lang="en-US" dirty="0"/>
              <a:t>Replace ASG by (ASG</a:t>
            </a:r>
            <a:r>
              <a:rPr lang="en-US" baseline="-25000" dirty="0"/>
              <a:t>1</a:t>
            </a:r>
            <a:r>
              <a:rPr lang="en-US" dirty="0">
                <a:latin typeface="Symbol" charset="2"/>
                <a:sym typeface="Symbol"/>
              </a:rPr>
              <a:t> </a:t>
            </a:r>
            <a:r>
              <a:rPr lang="en-US" dirty="0">
                <a:latin typeface="Symbol" charset="2"/>
                <a:cs typeface="Symbol" charset="2"/>
                <a:sym typeface="Symbol" charset="2"/>
              </a:rPr>
              <a:t> </a:t>
            </a:r>
            <a:r>
              <a:rPr lang="en-US" dirty="0">
                <a:latin typeface="Symbol" charset="2"/>
                <a:cs typeface="Symbol" charset="2"/>
                <a:sym typeface="Symbol"/>
              </a:rPr>
              <a:t> </a:t>
            </a:r>
            <a:r>
              <a:rPr lang="en-US" dirty="0"/>
              <a:t>ASG</a:t>
            </a:r>
            <a:r>
              <a:rPr lang="en-US" baseline="-25000" dirty="0"/>
              <a:t>2</a:t>
            </a:r>
            <a:r>
              <a:rPr lang="en-US" dirty="0"/>
              <a:t>)</a:t>
            </a:r>
          </a:p>
        </p:txBody>
      </p:sp>
      <p:sp>
        <p:nvSpPr>
          <p:cNvPr id="2" name="Footer Placeholder 1">
            <a:extLst>
              <a:ext uri="{FF2B5EF4-FFF2-40B4-BE49-F238E27FC236}">
                <a16:creationId xmlns:a16="http://schemas.microsoft.com/office/drawing/2014/main" id="{446EDF23-B74E-7444-8D36-37EF64CF2F5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8870CB8-040D-7F4E-B95E-44DE19CB14EB}"/>
              </a:ext>
            </a:extLst>
          </p:cNvPr>
          <p:cNvSpPr>
            <a:spLocks noGrp="1"/>
          </p:cNvSpPr>
          <p:nvPr>
            <p:ph type="sldNum" sz="quarter" idx="4"/>
          </p:nvPr>
        </p:nvSpPr>
        <p:spPr/>
        <p:txBody>
          <a:bodyPr/>
          <a:lstStyle/>
          <a:p>
            <a:fld id="{FD96158B-4539-3C43-9DE5-94C547866200}" type="slidenum">
              <a:rPr lang="en-US" smtClean="0"/>
              <a:t>21</a:t>
            </a:fld>
            <a:endParaRPr lang="en-US"/>
          </a:p>
        </p:txBody>
      </p:sp>
    </p:spTree>
    <p:extLst>
      <p:ext uri="{BB962C8B-B14F-4D97-AF65-F5344CB8AC3E}">
        <p14:creationId xmlns:p14="http://schemas.microsoft.com/office/powerpoint/2010/main" val="2222890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noFill/>
          <a:ln/>
        </p:spPr>
        <p:txBody>
          <a:bodyPr/>
          <a:lstStyle/>
          <a:p>
            <a:r>
              <a:rPr lang="en-US" dirty="0"/>
              <a:t>Reduction for PHF</a:t>
            </a:r>
          </a:p>
        </p:txBody>
      </p:sp>
      <p:sp>
        <p:nvSpPr>
          <p:cNvPr id="54274" name="Rectangle 2"/>
          <p:cNvSpPr>
            <a:spLocks noGrp="1" noChangeArrowheads="1"/>
          </p:cNvSpPr>
          <p:nvPr>
            <p:ph idx="1"/>
          </p:nvPr>
        </p:nvSpPr>
        <p:spPr>
          <a:xfrm>
            <a:off x="424036" y="1199951"/>
            <a:ext cx="8229600" cy="4530725"/>
          </a:xfrm>
          <a:noFill/>
          <a:ln/>
        </p:spPr>
        <p:txBody>
          <a:bodyPr/>
          <a:lstStyle/>
          <a:p>
            <a:pPr>
              <a:spcBef>
                <a:spcPct val="60000"/>
              </a:spcBef>
              <a:tabLst>
                <a:tab pos="2285883" algn="l"/>
              </a:tabLst>
            </a:pPr>
            <a:r>
              <a:rPr lang="en-US" dirty="0"/>
              <a:t>Reduction with selection</a:t>
            </a:r>
          </a:p>
          <a:p>
            <a:pPr marL="742912" lvl="1">
              <a:spcBef>
                <a:spcPct val="60000"/>
              </a:spcBef>
              <a:tabLst>
                <a:tab pos="2285883" algn="l"/>
              </a:tabLst>
            </a:pPr>
            <a:r>
              <a:rPr lang="en-US" dirty="0"/>
              <a:t>Relation </a:t>
            </a:r>
            <a:r>
              <a:rPr lang="en-US" i="1" dirty="0"/>
              <a:t>R</a:t>
            </a:r>
            <a:r>
              <a:rPr lang="en-US" dirty="0"/>
              <a:t> and </a:t>
            </a:r>
            <a:r>
              <a:rPr lang="en-US" i="1" dirty="0"/>
              <a:t>F</a:t>
            </a:r>
            <a:r>
              <a:rPr lang="en-US" i="1" baseline="-25000" dirty="0"/>
              <a:t>R</a:t>
            </a:r>
            <a:r>
              <a:rPr lang="en-US" dirty="0"/>
              <a:t>={</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w</a:t>
            </a:r>
            <a:r>
              <a:rPr lang="en-US" dirty="0"/>
              <a:t>} where </a:t>
            </a:r>
            <a:r>
              <a:rPr lang="en-US" i="1" dirty="0" err="1"/>
              <a:t>R</a:t>
            </a:r>
            <a:r>
              <a:rPr lang="en-US" i="1" baseline="-25000" dirty="0" err="1"/>
              <a:t>j</a:t>
            </a:r>
            <a:r>
              <a:rPr lang="en-US" dirty="0"/>
              <a:t>=</a:t>
            </a:r>
            <a:r>
              <a:rPr lang="en-US" dirty="0">
                <a:latin typeface="Symbol" charset="2"/>
                <a:sym typeface="Symbol"/>
              </a:rPr>
              <a:t></a:t>
            </a:r>
            <a:r>
              <a:rPr lang="en-US" i="1" baseline="-25000" dirty="0" err="1"/>
              <a:t>p</a:t>
            </a:r>
            <a:r>
              <a:rPr lang="en-US" i="1" baseline="-50000" dirty="0" err="1"/>
              <a:t>j</a:t>
            </a:r>
            <a:r>
              <a:rPr lang="en-US" dirty="0"/>
              <a:t>(</a:t>
            </a:r>
            <a:r>
              <a:rPr lang="en-US" i="1" dirty="0"/>
              <a:t>R</a:t>
            </a:r>
            <a:r>
              <a:rPr lang="en-US" dirty="0"/>
              <a:t>)</a:t>
            </a:r>
          </a:p>
          <a:p>
            <a:pPr marL="1085795" lvl="2">
              <a:spcBef>
                <a:spcPct val="60000"/>
              </a:spcBef>
              <a:buNone/>
              <a:tabLst>
                <a:tab pos="2285883" algn="l"/>
              </a:tabLst>
            </a:pPr>
            <a:r>
              <a:rPr lang="en-US" sz="1969" dirty="0">
                <a:latin typeface="Symbol" charset="2"/>
                <a:sym typeface="Symbol"/>
              </a:rPr>
              <a:t></a:t>
            </a:r>
            <a:r>
              <a:rPr lang="en-US" sz="1969" i="1" baseline="-25000" dirty="0"/>
              <a:t>p</a:t>
            </a:r>
            <a:r>
              <a:rPr lang="en-US" sz="1969" i="1" baseline="-50000" dirty="0"/>
              <a:t>i</a:t>
            </a:r>
            <a:r>
              <a:rPr lang="en-US" sz="1969" dirty="0"/>
              <a:t>(</a:t>
            </a:r>
            <a:r>
              <a:rPr lang="en-US" sz="1969" i="1" dirty="0" err="1"/>
              <a:t>R</a:t>
            </a:r>
            <a:r>
              <a:rPr lang="en-US" sz="1969" i="1" baseline="-25000" dirty="0" err="1"/>
              <a:t>j</a:t>
            </a:r>
            <a:r>
              <a:rPr lang="en-US" sz="1969" dirty="0"/>
              <a:t>)=</a:t>
            </a:r>
            <a:r>
              <a:rPr lang="en-US" sz="1969" dirty="0">
                <a:latin typeface="Symbol" charset="2"/>
                <a:sym typeface="Symbol"/>
              </a:rPr>
              <a:t></a:t>
            </a:r>
            <a:r>
              <a:rPr lang="en-US" sz="1969" dirty="0"/>
              <a:t> </a:t>
            </a:r>
            <a:r>
              <a:rPr lang="en-US" sz="1969" dirty="0">
                <a:latin typeface="Symbol" charset="2"/>
                <a:sym typeface="Symbol"/>
              </a:rPr>
              <a:t> </a:t>
            </a:r>
            <a:r>
              <a:rPr lang="en-US" sz="1969" dirty="0"/>
              <a:t>if</a:t>
            </a:r>
            <a:r>
              <a:rPr lang="en-US" sz="1969" dirty="0">
                <a:latin typeface="Symbol" charset="2"/>
                <a:cs typeface="Symbol" charset="2"/>
                <a:sym typeface="Symbol" charset="2"/>
              </a:rPr>
              <a:t> </a:t>
            </a:r>
            <a:r>
              <a:rPr lang="en-US" sz="1969" dirty="0">
                <a:latin typeface="Symbol" charset="2"/>
                <a:cs typeface="Symbol" charset="2"/>
                <a:sym typeface="Symbol"/>
              </a:rPr>
              <a:t></a:t>
            </a:r>
            <a:r>
              <a:rPr lang="en-US" sz="1969" i="1" dirty="0"/>
              <a:t>x </a:t>
            </a:r>
            <a:r>
              <a:rPr lang="en-US" sz="1969" dirty="0"/>
              <a:t>in </a:t>
            </a:r>
            <a:r>
              <a:rPr lang="en-US" sz="1969" i="1" dirty="0"/>
              <a:t>R</a:t>
            </a:r>
            <a:r>
              <a:rPr lang="en-US" sz="1969" dirty="0"/>
              <a:t>: ¬(</a:t>
            </a:r>
            <a:r>
              <a:rPr lang="en-US" sz="1969" i="1" dirty="0"/>
              <a:t>p</a:t>
            </a:r>
            <a:r>
              <a:rPr lang="en-US" sz="1969" i="1" baseline="-25000" dirty="0"/>
              <a:t>i</a:t>
            </a:r>
            <a:r>
              <a:rPr lang="en-US" sz="1969" dirty="0"/>
              <a:t>(</a:t>
            </a:r>
            <a:r>
              <a:rPr lang="en-US" sz="1969" i="1" dirty="0"/>
              <a:t>x</a:t>
            </a:r>
            <a:r>
              <a:rPr lang="en-US" sz="1969" dirty="0"/>
              <a:t>)</a:t>
            </a:r>
            <a:r>
              <a:rPr lang="en-US" sz="1969" dirty="0">
                <a:latin typeface="Symbol" charset="2"/>
                <a:cs typeface="Symbol" charset="2"/>
                <a:sym typeface="Symbol"/>
              </a:rPr>
              <a:t></a:t>
            </a:r>
            <a:r>
              <a:rPr lang="en-US" sz="1969" dirty="0">
                <a:latin typeface="Symbol" charset="2"/>
                <a:cs typeface="Symbol" charset="2"/>
                <a:sym typeface="Symbol" charset="2"/>
              </a:rPr>
              <a:t> </a:t>
            </a:r>
            <a:r>
              <a:rPr lang="en-US" sz="1969" i="1" dirty="0" err="1"/>
              <a:t>p</a:t>
            </a:r>
            <a:r>
              <a:rPr lang="en-US" sz="1969" i="1" baseline="-25000" dirty="0" err="1"/>
              <a:t>j</a:t>
            </a:r>
            <a:r>
              <a:rPr lang="en-US" sz="1969" dirty="0"/>
              <a:t>(</a:t>
            </a:r>
            <a:r>
              <a:rPr lang="en-US" sz="1969" i="1" dirty="0"/>
              <a:t>x</a:t>
            </a:r>
            <a:r>
              <a:rPr lang="en-US" sz="1969" dirty="0"/>
              <a:t>))</a:t>
            </a:r>
            <a:endParaRPr lang="en-US" sz="2391" dirty="0"/>
          </a:p>
          <a:p>
            <a:pPr marL="1085795" lvl="2">
              <a:spcBef>
                <a:spcPct val="60000"/>
              </a:spcBef>
              <a:buNone/>
              <a:tabLst>
                <a:tab pos="2285883" algn="l"/>
              </a:tabLst>
            </a:pPr>
            <a:endParaRPr lang="en-US" dirty="0"/>
          </a:p>
          <a:p>
            <a:pPr>
              <a:spcBef>
                <a:spcPct val="10000"/>
              </a:spcBef>
              <a:buNone/>
              <a:tabLst>
                <a:tab pos="2285883" algn="l"/>
              </a:tabLst>
            </a:pPr>
            <a:r>
              <a:rPr lang="en-US" sz="1828" b="1" dirty="0">
                <a:latin typeface="Courier New"/>
              </a:rPr>
              <a:t>	SELECT</a:t>
            </a:r>
            <a:r>
              <a:rPr lang="en-US" sz="1828" dirty="0">
                <a:latin typeface="Courier New"/>
              </a:rPr>
              <a:t> *</a:t>
            </a:r>
          </a:p>
          <a:p>
            <a:pPr>
              <a:spcBef>
                <a:spcPct val="10000"/>
              </a:spcBef>
              <a:buNone/>
              <a:tabLst>
                <a:tab pos="2285883" algn="l"/>
              </a:tabLst>
            </a:pPr>
            <a:r>
              <a:rPr lang="en-US" sz="1828" b="1" dirty="0">
                <a:latin typeface="Courier New"/>
              </a:rPr>
              <a:t>		FROM</a:t>
            </a:r>
            <a:r>
              <a:rPr lang="en-US" sz="1828" dirty="0">
                <a:latin typeface="Courier New"/>
              </a:rPr>
              <a:t>   EMP</a:t>
            </a:r>
          </a:p>
          <a:p>
            <a:pPr>
              <a:spcBef>
                <a:spcPct val="10000"/>
              </a:spcBef>
              <a:buNone/>
              <a:tabLst>
                <a:tab pos="2285883" algn="l"/>
              </a:tabLst>
            </a:pPr>
            <a:r>
              <a:rPr lang="en-US" sz="1828" b="1" dirty="0">
                <a:latin typeface="Courier New"/>
              </a:rPr>
              <a:t>		WHERE</a:t>
            </a:r>
            <a:r>
              <a:rPr lang="en-US" sz="1828" dirty="0">
                <a:latin typeface="Courier New"/>
              </a:rPr>
              <a:t>  ENO="E5"</a:t>
            </a:r>
          </a:p>
        </p:txBody>
      </p:sp>
      <p:sp>
        <p:nvSpPr>
          <p:cNvPr id="2" name="Footer Placeholder 1">
            <a:extLst>
              <a:ext uri="{FF2B5EF4-FFF2-40B4-BE49-F238E27FC236}">
                <a16:creationId xmlns:a16="http://schemas.microsoft.com/office/drawing/2014/main" id="{18C57FE0-3DBE-3B41-9A3D-C8465491D7C8}"/>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1089B36A-A5CB-274E-A7B4-7E09B5DEC236}"/>
              </a:ext>
            </a:extLst>
          </p:cNvPr>
          <p:cNvSpPr>
            <a:spLocks noGrp="1"/>
          </p:cNvSpPr>
          <p:nvPr>
            <p:ph type="sldNum" sz="quarter" idx="4"/>
          </p:nvPr>
        </p:nvSpPr>
        <p:spPr/>
        <p:txBody>
          <a:bodyPr/>
          <a:lstStyle/>
          <a:p>
            <a:fld id="{FD96158B-4539-3C43-9DE5-94C547866200}" type="slidenum">
              <a:rPr lang="en-US" smtClean="0"/>
              <a:t>22</a:t>
            </a:fld>
            <a:endParaRPr lang="en-US"/>
          </a:p>
        </p:txBody>
      </p:sp>
      <p:pic>
        <p:nvPicPr>
          <p:cNvPr id="5" name="Picture 4" descr="A close up of a logo&#10;&#10;Description automatically generated">
            <a:extLst>
              <a:ext uri="{FF2B5EF4-FFF2-40B4-BE49-F238E27FC236}">
                <a16:creationId xmlns:a16="http://schemas.microsoft.com/office/drawing/2014/main" id="{5C49C278-C116-F542-BB64-6BB7FDE88E56}"/>
              </a:ext>
            </a:extLst>
          </p:cNvPr>
          <p:cNvPicPr>
            <a:picLocks noChangeAspect="1"/>
          </p:cNvPicPr>
          <p:nvPr/>
        </p:nvPicPr>
        <p:blipFill>
          <a:blip r:embed="rId3"/>
          <a:stretch>
            <a:fillRect/>
          </a:stretch>
        </p:blipFill>
        <p:spPr>
          <a:xfrm>
            <a:off x="447633" y="3933056"/>
            <a:ext cx="4718767" cy="2408198"/>
          </a:xfrm>
          <a:prstGeom prst="rect">
            <a:avLst/>
          </a:prstGeom>
        </p:spPr>
      </p:pic>
      <p:pic>
        <p:nvPicPr>
          <p:cNvPr id="7" name="Picture 6" descr="A close up of a logo&#10;&#10;Description automatically generated">
            <a:extLst>
              <a:ext uri="{FF2B5EF4-FFF2-40B4-BE49-F238E27FC236}">
                <a16:creationId xmlns:a16="http://schemas.microsoft.com/office/drawing/2014/main" id="{DCFE2949-C4A6-CE4D-90B3-103D08097360}"/>
              </a:ext>
            </a:extLst>
          </p:cNvPr>
          <p:cNvPicPr>
            <a:picLocks noChangeAspect="1"/>
          </p:cNvPicPr>
          <p:nvPr/>
        </p:nvPicPr>
        <p:blipFill>
          <a:blip r:embed="rId4"/>
          <a:stretch>
            <a:fillRect/>
          </a:stretch>
        </p:blipFill>
        <p:spPr>
          <a:xfrm>
            <a:off x="6157031" y="3829114"/>
            <a:ext cx="1502681" cy="2527236"/>
          </a:xfrm>
          <a:prstGeom prst="rect">
            <a:avLst/>
          </a:prstGeom>
        </p:spPr>
      </p:pic>
    </p:spTree>
    <p:extLst>
      <p:ext uri="{BB962C8B-B14F-4D97-AF65-F5344CB8AC3E}">
        <p14:creationId xmlns:p14="http://schemas.microsoft.com/office/powerpoint/2010/main" val="604371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9" name="Rectangle 3"/>
          <p:cNvSpPr>
            <a:spLocks noGrp="1" noChangeArrowheads="1"/>
          </p:cNvSpPr>
          <p:nvPr>
            <p:ph type="title"/>
          </p:nvPr>
        </p:nvSpPr>
        <p:spPr/>
        <p:txBody>
          <a:bodyPr/>
          <a:lstStyle/>
          <a:p>
            <a:pPr>
              <a:spcAft>
                <a:spcPts val="13"/>
              </a:spcAft>
            </a:pPr>
            <a:r>
              <a:rPr lang="en-US" dirty="0"/>
              <a:t>Reduction for PHF</a:t>
            </a:r>
          </a:p>
        </p:txBody>
      </p:sp>
      <p:sp>
        <p:nvSpPr>
          <p:cNvPr id="214018" name="Rectangle 2"/>
          <p:cNvSpPr>
            <a:spLocks noGrp="1" noChangeArrowheads="1"/>
          </p:cNvSpPr>
          <p:nvPr>
            <p:ph idx="1"/>
          </p:nvPr>
        </p:nvSpPr>
        <p:spPr>
          <a:noFill/>
        </p:spPr>
        <p:txBody>
          <a:bodyPr/>
          <a:lstStyle/>
          <a:p>
            <a:pPr marL="342882" indent="-342882">
              <a:lnSpc>
                <a:spcPts val="2900"/>
              </a:lnSpc>
              <a:spcAft>
                <a:spcPts val="1700"/>
              </a:spcAft>
              <a:tabLst>
                <a:tab pos="355582" algn="l"/>
                <a:tab pos="711164" algn="l"/>
                <a:tab pos="1066745" algn="l"/>
                <a:tab pos="1422327" algn="l"/>
                <a:tab pos="1777909" algn="l"/>
                <a:tab pos="2133491" algn="l"/>
                <a:tab pos="2489072" algn="l"/>
                <a:tab pos="2844655" algn="l"/>
                <a:tab pos="3200236" algn="l"/>
                <a:tab pos="3555818" algn="l"/>
                <a:tab pos="3911400" algn="l"/>
                <a:tab pos="4266982" algn="l"/>
                <a:tab pos="355582" algn="l"/>
                <a:tab pos="711164"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742912" algn="l"/>
                <a:tab pos="1066745" algn="l"/>
                <a:tab pos="1422327" algn="l"/>
                <a:tab pos="1777909" algn="l"/>
                <a:tab pos="2133491" algn="l"/>
              </a:tabLst>
            </a:pPr>
            <a:r>
              <a:rPr lang="en-US" dirty="0"/>
              <a:t>Reduction with join</a:t>
            </a:r>
          </a:p>
          <a:p>
            <a:pPr marL="747674" lvl="1" indent="-347645">
              <a:lnSpc>
                <a:spcPts val="2400"/>
              </a:lnSpc>
              <a:spcAft>
                <a:spcPts val="1400"/>
              </a:spcAft>
              <a:tabLst>
                <a:tab pos="355582" algn="l"/>
                <a:tab pos="711164" algn="l"/>
                <a:tab pos="1066745" algn="l"/>
                <a:tab pos="1422327" algn="l"/>
                <a:tab pos="1777909" algn="l"/>
                <a:tab pos="2133491" algn="l"/>
                <a:tab pos="2489072" algn="l"/>
                <a:tab pos="2844655" algn="l"/>
                <a:tab pos="3200236" algn="l"/>
                <a:tab pos="3555818" algn="l"/>
                <a:tab pos="3911400" algn="l"/>
                <a:tab pos="4266982" algn="l"/>
                <a:tab pos="355582" algn="l"/>
                <a:tab pos="711164"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742912" algn="l"/>
                <a:tab pos="1066745" algn="l"/>
                <a:tab pos="1422327" algn="l"/>
                <a:tab pos="1777909" algn="l"/>
                <a:tab pos="2133491" algn="l"/>
              </a:tabLst>
            </a:pPr>
            <a:r>
              <a:rPr lang="en-US" sz="1969" dirty="0"/>
              <a:t>Possible if fragmentation is done on join attribute</a:t>
            </a:r>
          </a:p>
          <a:p>
            <a:pPr marL="747674" lvl="1" indent="-347645">
              <a:lnSpc>
                <a:spcPts val="2400"/>
              </a:lnSpc>
              <a:spcAft>
                <a:spcPts val="1400"/>
              </a:spcAft>
              <a:tabLst>
                <a:tab pos="355582" algn="l"/>
                <a:tab pos="711164" algn="l"/>
                <a:tab pos="1066745" algn="l"/>
                <a:tab pos="1422327" algn="l"/>
                <a:tab pos="1777909" algn="l"/>
                <a:tab pos="2133491" algn="l"/>
                <a:tab pos="2489072" algn="l"/>
                <a:tab pos="2844655" algn="l"/>
                <a:tab pos="3200236" algn="l"/>
                <a:tab pos="3555818" algn="l"/>
                <a:tab pos="3911400" algn="l"/>
                <a:tab pos="4266982" algn="l"/>
                <a:tab pos="355582" algn="l"/>
                <a:tab pos="711164"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742912" algn="l"/>
                <a:tab pos="1066745" algn="l"/>
                <a:tab pos="1422327" algn="l"/>
                <a:tab pos="1777909" algn="l"/>
                <a:tab pos="2133491" algn="l"/>
              </a:tabLst>
            </a:pPr>
            <a:r>
              <a:rPr lang="en-US" sz="1969" dirty="0"/>
              <a:t>Distribute join over union</a:t>
            </a:r>
          </a:p>
          <a:p>
            <a:pPr marL="1943001" lvl="2">
              <a:lnSpc>
                <a:spcPts val="2400"/>
              </a:lnSpc>
              <a:spcAft>
                <a:spcPts val="1400"/>
              </a:spcAft>
              <a:buNone/>
              <a:tabLst>
                <a:tab pos="355582" algn="l"/>
                <a:tab pos="711164" algn="l"/>
                <a:tab pos="1066745" algn="l"/>
                <a:tab pos="1422327" algn="l"/>
                <a:tab pos="1777909" algn="l"/>
                <a:tab pos="2133491" algn="l"/>
                <a:tab pos="2489072" algn="l"/>
                <a:tab pos="2844655" algn="l"/>
                <a:tab pos="3200236" algn="l"/>
                <a:tab pos="3555818" algn="l"/>
                <a:tab pos="3911400" algn="l"/>
                <a:tab pos="4266982" algn="l"/>
                <a:tab pos="355582" algn="l"/>
                <a:tab pos="711164"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742912" algn="l"/>
                <a:tab pos="1066745" algn="l"/>
                <a:tab pos="1422327" algn="l"/>
                <a:tab pos="1777909" algn="l"/>
                <a:tab pos="2133491" algn="l"/>
              </a:tabLst>
            </a:pPr>
            <a:r>
              <a:rPr lang="en-US" sz="1969" dirty="0"/>
              <a:t>(</a:t>
            </a:r>
            <a:r>
              <a:rPr lang="en-US" sz="1969" i="1" dirty="0"/>
              <a:t>R</a:t>
            </a:r>
            <a:r>
              <a:rPr lang="en-US" sz="1969" baseline="-25000" dirty="0"/>
              <a:t>1</a:t>
            </a:r>
            <a:r>
              <a:rPr lang="en-US" sz="1969" dirty="0">
                <a:latin typeface="Symbol" charset="2"/>
                <a:sym typeface="Symbol"/>
              </a:rPr>
              <a:t></a:t>
            </a:r>
            <a:r>
              <a:rPr lang="en-US" sz="1969" dirty="0">
                <a:latin typeface="Symbol" charset="2"/>
                <a:sym typeface="Symbol" charset="2"/>
              </a:rPr>
              <a:t> </a:t>
            </a:r>
            <a:r>
              <a:rPr lang="en-US" sz="1969" i="1" dirty="0"/>
              <a:t>R</a:t>
            </a:r>
            <a:r>
              <a:rPr lang="en-US" sz="1969" baseline="-25000" dirty="0"/>
              <a:t>2</a:t>
            </a:r>
            <a:r>
              <a:rPr lang="en-US" sz="1969" dirty="0"/>
              <a:t>)</a:t>
            </a:r>
            <a:r>
              <a:rPr lang="en-US" sz="2250" dirty="0">
                <a:solidFill>
                  <a:schemeClr val="tx2"/>
                </a:solidFill>
              </a:rPr>
              <a:t>⋈</a:t>
            </a:r>
            <a:r>
              <a:rPr lang="en-US" sz="1969" i="1" dirty="0"/>
              <a:t>S </a:t>
            </a:r>
            <a:r>
              <a:rPr lang="en-US" sz="1969" dirty="0">
                <a:latin typeface="Symbol" charset="2"/>
                <a:cs typeface="Symbol" charset="2"/>
                <a:sym typeface="Symbol" charset="2"/>
              </a:rPr>
              <a:t> </a:t>
            </a:r>
            <a:r>
              <a:rPr lang="en-US" sz="1969" dirty="0"/>
              <a:t>(</a:t>
            </a:r>
            <a:r>
              <a:rPr lang="en-US" sz="1969" i="1" dirty="0"/>
              <a:t>R</a:t>
            </a:r>
            <a:r>
              <a:rPr lang="en-US" sz="1969" baseline="-25000" dirty="0"/>
              <a:t>1</a:t>
            </a:r>
            <a:r>
              <a:rPr lang="en-US" sz="2250" dirty="0">
                <a:solidFill>
                  <a:schemeClr val="tx2"/>
                </a:solidFill>
              </a:rPr>
              <a:t>⋈</a:t>
            </a:r>
            <a:r>
              <a:rPr lang="en-US" sz="1969" i="1" dirty="0"/>
              <a:t>S</a:t>
            </a:r>
            <a:r>
              <a:rPr lang="en-US" sz="1969" dirty="0"/>
              <a:t>) </a:t>
            </a:r>
            <a:r>
              <a:rPr lang="en-US" sz="1969" dirty="0">
                <a:latin typeface="Symbol" charset="2"/>
                <a:sym typeface="Symbol" charset="2"/>
              </a:rPr>
              <a:t> </a:t>
            </a:r>
            <a:r>
              <a:rPr lang="en-US" sz="1969" dirty="0"/>
              <a:t>(</a:t>
            </a:r>
            <a:r>
              <a:rPr lang="en-US" sz="1969" i="1" dirty="0"/>
              <a:t>R</a:t>
            </a:r>
            <a:r>
              <a:rPr lang="en-US" sz="1969" baseline="-25000" dirty="0"/>
              <a:t>2</a:t>
            </a:r>
            <a:r>
              <a:rPr lang="en-US" sz="2250" dirty="0">
                <a:solidFill>
                  <a:schemeClr val="tx2"/>
                </a:solidFill>
              </a:rPr>
              <a:t>⋈</a:t>
            </a:r>
            <a:r>
              <a:rPr lang="en-US" sz="1969" i="1" dirty="0"/>
              <a:t>S</a:t>
            </a:r>
            <a:r>
              <a:rPr lang="en-US" sz="1969" dirty="0"/>
              <a:t>)</a:t>
            </a:r>
          </a:p>
          <a:p>
            <a:pPr marL="747674" lvl="1" indent="-347645">
              <a:lnSpc>
                <a:spcPts val="2400"/>
              </a:lnSpc>
              <a:spcAft>
                <a:spcPts val="1400"/>
              </a:spcAft>
              <a:tabLst>
                <a:tab pos="355582" algn="l"/>
                <a:tab pos="711164" algn="l"/>
                <a:tab pos="1066745" algn="l"/>
                <a:tab pos="1422327" algn="l"/>
                <a:tab pos="1777909" algn="l"/>
                <a:tab pos="2133491" algn="l"/>
                <a:tab pos="2489072" algn="l"/>
                <a:tab pos="2844655" algn="l"/>
                <a:tab pos="3200236" algn="l"/>
                <a:tab pos="3555818" algn="l"/>
                <a:tab pos="3911400" algn="l"/>
                <a:tab pos="4266982" algn="l"/>
                <a:tab pos="355582" algn="l"/>
                <a:tab pos="711164"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742912" algn="l"/>
                <a:tab pos="1066745" algn="l"/>
                <a:tab pos="1422327" algn="l"/>
                <a:tab pos="1777909" algn="l"/>
                <a:tab pos="2133491" algn="l"/>
              </a:tabLst>
            </a:pPr>
            <a:r>
              <a:rPr lang="en-US" sz="1969" dirty="0"/>
              <a:t>Given </a:t>
            </a:r>
            <a:r>
              <a:rPr lang="en-US" sz="1969" i="1" dirty="0" err="1"/>
              <a:t>R</a:t>
            </a:r>
            <a:r>
              <a:rPr lang="en-US" sz="1969" i="1" baseline="-25000" dirty="0" err="1"/>
              <a:t>i</a:t>
            </a:r>
            <a:r>
              <a:rPr lang="en-US" sz="1969" dirty="0"/>
              <a:t> =</a:t>
            </a:r>
            <a:r>
              <a:rPr lang="en-US" sz="1969" dirty="0">
                <a:latin typeface="Symbol" charset="2"/>
                <a:cs typeface="Symbol" charset="2"/>
                <a:sym typeface="Symbol"/>
              </a:rPr>
              <a:t></a:t>
            </a:r>
            <a:r>
              <a:rPr lang="en-US" sz="1969" i="1" baseline="-25000" dirty="0"/>
              <a:t>p</a:t>
            </a:r>
            <a:r>
              <a:rPr lang="en-US" sz="1969" i="1" baseline="-50000" dirty="0"/>
              <a:t>i</a:t>
            </a:r>
            <a:r>
              <a:rPr lang="en-US" sz="1969" dirty="0"/>
              <a:t>(</a:t>
            </a:r>
            <a:r>
              <a:rPr lang="en-US" sz="1969" i="1" dirty="0"/>
              <a:t>R</a:t>
            </a:r>
            <a:r>
              <a:rPr lang="en-US" sz="1969" dirty="0"/>
              <a:t>) and </a:t>
            </a:r>
            <a:r>
              <a:rPr lang="en-US" sz="1969" i="1" dirty="0" err="1"/>
              <a:t>R</a:t>
            </a:r>
            <a:r>
              <a:rPr lang="en-US" sz="1969" i="1" baseline="-25000" dirty="0" err="1"/>
              <a:t>j</a:t>
            </a:r>
            <a:r>
              <a:rPr lang="en-US" sz="1969" dirty="0"/>
              <a:t> = </a:t>
            </a:r>
            <a:r>
              <a:rPr lang="en-US" sz="1969" dirty="0">
                <a:latin typeface="Symbol" charset="2"/>
                <a:cs typeface="Symbol" charset="2"/>
                <a:sym typeface="Symbol"/>
              </a:rPr>
              <a:t></a:t>
            </a:r>
            <a:r>
              <a:rPr lang="en-US" sz="1969" i="1" baseline="-25000" dirty="0" err="1"/>
              <a:t>p</a:t>
            </a:r>
            <a:r>
              <a:rPr lang="en-US" sz="1969" i="1" baseline="-50000" dirty="0" err="1"/>
              <a:t>j</a:t>
            </a:r>
            <a:r>
              <a:rPr lang="en-US" sz="1969" dirty="0"/>
              <a:t>(</a:t>
            </a:r>
            <a:r>
              <a:rPr lang="en-US" sz="1969" i="1" dirty="0"/>
              <a:t>R</a:t>
            </a:r>
            <a:r>
              <a:rPr lang="en-US" sz="1969" dirty="0"/>
              <a:t>)</a:t>
            </a:r>
          </a:p>
          <a:p>
            <a:pPr marL="1943001" lvl="2">
              <a:lnSpc>
                <a:spcPts val="2900"/>
              </a:lnSpc>
              <a:spcAft>
                <a:spcPts val="13"/>
              </a:spcAft>
              <a:buNone/>
              <a:tabLst>
                <a:tab pos="355582" algn="l"/>
                <a:tab pos="711164" algn="l"/>
                <a:tab pos="1066745" algn="l"/>
                <a:tab pos="1422327" algn="l"/>
                <a:tab pos="1777909" algn="l"/>
                <a:tab pos="2133491" algn="l"/>
                <a:tab pos="2489072" algn="l"/>
                <a:tab pos="2844655" algn="l"/>
                <a:tab pos="3200236" algn="l"/>
                <a:tab pos="3555818" algn="l"/>
                <a:tab pos="3911400" algn="l"/>
                <a:tab pos="4266982" algn="l"/>
                <a:tab pos="355582" algn="l"/>
                <a:tab pos="711164" algn="l"/>
                <a:tab pos="742912" algn="l"/>
                <a:tab pos="1066745" algn="l"/>
                <a:tab pos="1422327" algn="l"/>
                <a:tab pos="1777909" algn="l"/>
                <a:tab pos="2133491" algn="l"/>
                <a:tab pos="2489072" algn="l"/>
                <a:tab pos="2844655" algn="l"/>
                <a:tab pos="3200236" algn="l"/>
                <a:tab pos="3555818" algn="l"/>
                <a:tab pos="3911400" algn="l"/>
                <a:tab pos="4266982" algn="l"/>
                <a:tab pos="355582" algn="l"/>
                <a:tab pos="711164" algn="l"/>
                <a:tab pos="742912" algn="l"/>
                <a:tab pos="1066745" algn="l"/>
                <a:tab pos="1422327" algn="l"/>
                <a:tab pos="1777909" algn="l"/>
                <a:tab pos="2133491" algn="l"/>
              </a:tabLst>
            </a:pPr>
            <a:r>
              <a:rPr lang="en-US" sz="1969" i="1" dirty="0" err="1"/>
              <a:t>R</a:t>
            </a:r>
            <a:r>
              <a:rPr lang="en-US" sz="1969" i="1" baseline="-25000" dirty="0" err="1"/>
              <a:t>i</a:t>
            </a:r>
            <a:r>
              <a:rPr lang="en-US" sz="1969" spc="-300" dirty="0">
                <a:latin typeface="MS PGothic"/>
                <a:ea typeface="MS PGothic"/>
              </a:rPr>
              <a:t> </a:t>
            </a:r>
            <a:r>
              <a:rPr lang="en-US" sz="2250" dirty="0">
                <a:solidFill>
                  <a:schemeClr val="tx2"/>
                </a:solidFill>
              </a:rPr>
              <a:t>⋈</a:t>
            </a:r>
            <a:r>
              <a:rPr lang="en-US" sz="1969" i="1" dirty="0" err="1"/>
              <a:t>R</a:t>
            </a:r>
            <a:r>
              <a:rPr lang="en-US" sz="1969" i="1" baseline="-25000" dirty="0" err="1"/>
              <a:t>j</a:t>
            </a:r>
            <a:r>
              <a:rPr lang="en-US" sz="1969" dirty="0"/>
              <a:t> =</a:t>
            </a:r>
            <a:r>
              <a:rPr lang="en-US" sz="1969" dirty="0">
                <a:latin typeface="Symbol" charset="2"/>
                <a:sym typeface="Symbol"/>
              </a:rPr>
              <a:t></a:t>
            </a:r>
            <a:r>
              <a:rPr lang="en-US" sz="1969" dirty="0"/>
              <a:t> if </a:t>
            </a:r>
            <a:r>
              <a:rPr lang="en-US" sz="1969" dirty="0">
                <a:latin typeface="Symbol" charset="2"/>
                <a:cs typeface="Symbol" charset="2"/>
                <a:sym typeface="Symbol" charset="2"/>
              </a:rPr>
              <a:t></a:t>
            </a:r>
            <a:r>
              <a:rPr lang="en-US" sz="1969" i="1" dirty="0"/>
              <a:t>x </a:t>
            </a:r>
            <a:r>
              <a:rPr lang="en-US" sz="1969" dirty="0"/>
              <a:t>in </a:t>
            </a:r>
            <a:r>
              <a:rPr lang="en-US" sz="1969" i="1" dirty="0" err="1"/>
              <a:t>R</a:t>
            </a:r>
            <a:r>
              <a:rPr lang="en-US" sz="3023" i="1" baseline="-25000" dirty="0" err="1"/>
              <a:t>i</a:t>
            </a:r>
            <a:r>
              <a:rPr lang="en-US" sz="1969" i="1" dirty="0"/>
              <a:t>,</a:t>
            </a:r>
            <a:r>
              <a:rPr lang="en-US" sz="1969" dirty="0">
                <a:latin typeface="Symbol" charset="2"/>
                <a:cs typeface="Symbol" charset="2"/>
                <a:sym typeface="Symbol" charset="2"/>
              </a:rPr>
              <a:t> </a:t>
            </a:r>
            <a:r>
              <a:rPr lang="en-US" sz="1969" i="1" dirty="0"/>
              <a:t>y </a:t>
            </a:r>
            <a:r>
              <a:rPr lang="en-US" sz="1969" dirty="0"/>
              <a:t>in </a:t>
            </a:r>
            <a:r>
              <a:rPr lang="en-US" sz="1969" i="1" dirty="0" err="1"/>
              <a:t>R</a:t>
            </a:r>
            <a:r>
              <a:rPr lang="en-US" sz="3023" i="1" baseline="-25000" dirty="0" err="1"/>
              <a:t>j</a:t>
            </a:r>
            <a:r>
              <a:rPr lang="en-US" sz="1969" dirty="0"/>
              <a:t>: ¬(</a:t>
            </a:r>
            <a:r>
              <a:rPr lang="en-US" sz="1969" i="1" dirty="0"/>
              <a:t>p</a:t>
            </a:r>
            <a:r>
              <a:rPr lang="en-US" sz="3023" i="1" baseline="-25000" dirty="0"/>
              <a:t>i</a:t>
            </a:r>
            <a:r>
              <a:rPr lang="en-US" sz="1969" dirty="0"/>
              <a:t>(</a:t>
            </a:r>
            <a:r>
              <a:rPr lang="en-US" sz="1969" i="1" dirty="0"/>
              <a:t>x</a:t>
            </a:r>
            <a:r>
              <a:rPr lang="en-US" sz="1969" dirty="0"/>
              <a:t>)</a:t>
            </a:r>
            <a:r>
              <a:rPr lang="en-US" sz="1969" dirty="0">
                <a:latin typeface="Symbol" charset="2"/>
                <a:cs typeface="Symbol" charset="2"/>
                <a:sym typeface="Symbol"/>
              </a:rPr>
              <a:t> </a:t>
            </a:r>
            <a:r>
              <a:rPr lang="en-US" sz="1969" i="1" dirty="0" err="1"/>
              <a:t>p</a:t>
            </a:r>
            <a:r>
              <a:rPr lang="en-US" sz="3023" i="1" baseline="-25000" dirty="0" err="1"/>
              <a:t>j</a:t>
            </a:r>
            <a:r>
              <a:rPr lang="en-US" sz="1969" dirty="0"/>
              <a:t>(</a:t>
            </a:r>
            <a:r>
              <a:rPr lang="en-US" sz="1969" i="1" dirty="0"/>
              <a:t>y</a:t>
            </a:r>
            <a:r>
              <a:rPr lang="en-US" sz="1969" dirty="0"/>
              <a:t>))</a:t>
            </a:r>
          </a:p>
        </p:txBody>
      </p:sp>
      <p:sp>
        <p:nvSpPr>
          <p:cNvPr id="2" name="Footer Placeholder 1">
            <a:extLst>
              <a:ext uri="{FF2B5EF4-FFF2-40B4-BE49-F238E27FC236}">
                <a16:creationId xmlns:a16="http://schemas.microsoft.com/office/drawing/2014/main" id="{495EE1AA-84B8-B14D-AAE4-3D20AEC4CE30}"/>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FA2CA01-57AE-3E42-8739-01A389BD2D02}"/>
              </a:ext>
            </a:extLst>
          </p:cNvPr>
          <p:cNvSpPr>
            <a:spLocks noGrp="1"/>
          </p:cNvSpPr>
          <p:nvPr>
            <p:ph type="sldNum" sz="quarter" idx="4"/>
          </p:nvPr>
        </p:nvSpPr>
        <p:spPr/>
        <p:txBody>
          <a:bodyPr/>
          <a:lstStyle/>
          <a:p>
            <a:fld id="{FD96158B-4539-3C43-9DE5-94C547866200}" type="slidenum">
              <a:rPr lang="en-US" smtClean="0"/>
              <a:t>23</a:t>
            </a:fld>
            <a:endParaRPr lang="en-US"/>
          </a:p>
        </p:txBody>
      </p:sp>
    </p:spTree>
    <p:extLst>
      <p:ext uri="{BB962C8B-B14F-4D97-AF65-F5344CB8AC3E}">
        <p14:creationId xmlns:p14="http://schemas.microsoft.com/office/powerpoint/2010/main" val="1992956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6" name="Rectangle 4"/>
          <p:cNvSpPr>
            <a:spLocks noGrp="1" noChangeArrowheads="1"/>
          </p:cNvSpPr>
          <p:nvPr>
            <p:ph type="title"/>
          </p:nvPr>
        </p:nvSpPr>
        <p:spPr/>
        <p:txBody>
          <a:bodyPr/>
          <a:lstStyle/>
          <a:p>
            <a:r>
              <a:rPr lang="en-US" dirty="0"/>
              <a:t>Reduction for PHF</a:t>
            </a:r>
          </a:p>
        </p:txBody>
      </p:sp>
      <p:sp>
        <p:nvSpPr>
          <p:cNvPr id="289797" name="Rectangle 5"/>
          <p:cNvSpPr>
            <a:spLocks noGrp="1" noChangeArrowheads="1"/>
          </p:cNvSpPr>
          <p:nvPr>
            <p:ph idx="1"/>
          </p:nvPr>
        </p:nvSpPr>
        <p:spPr>
          <a:xfrm>
            <a:off x="241100" y="1750219"/>
            <a:ext cx="4834955" cy="4759523"/>
          </a:xfrm>
        </p:spPr>
        <p:txBody>
          <a:bodyPr/>
          <a:lstStyle/>
          <a:p>
            <a:r>
              <a:rPr lang="en-US" dirty="0"/>
              <a:t>Assume EMP is fragmented as before and</a:t>
            </a:r>
          </a:p>
          <a:p>
            <a:pPr lvl="1"/>
            <a:r>
              <a:rPr lang="en-US" dirty="0"/>
              <a:t>ASG</a:t>
            </a:r>
            <a:r>
              <a:rPr lang="en-US" baseline="-25000" dirty="0"/>
              <a:t>1</a:t>
            </a:r>
            <a:r>
              <a:rPr lang="en-US" dirty="0"/>
              <a:t>: </a:t>
            </a:r>
            <a:r>
              <a:rPr lang="en-US" dirty="0">
                <a:latin typeface="Symbol" charset="2"/>
                <a:cs typeface="Symbol" charset="2"/>
                <a:sym typeface="Symbol"/>
              </a:rPr>
              <a:t></a:t>
            </a:r>
            <a:r>
              <a:rPr lang="en-US" baseline="-25000" dirty="0"/>
              <a:t>ENO ≤ "E3"</a:t>
            </a:r>
            <a:r>
              <a:rPr lang="en-US" dirty="0"/>
              <a:t>(ASG)</a:t>
            </a:r>
          </a:p>
          <a:p>
            <a:pPr lvl="1"/>
            <a:r>
              <a:rPr lang="en-US" dirty="0"/>
              <a:t>ASG</a:t>
            </a:r>
            <a:r>
              <a:rPr lang="en-US" baseline="-25000" dirty="0"/>
              <a:t>2</a:t>
            </a:r>
            <a:r>
              <a:rPr lang="en-US" dirty="0"/>
              <a:t>:</a:t>
            </a:r>
            <a:r>
              <a:rPr lang="en-US" dirty="0">
                <a:latin typeface="Symbol" charset="2"/>
                <a:cs typeface="Symbol" charset="2"/>
                <a:sym typeface="Symbol"/>
              </a:rPr>
              <a:t> </a:t>
            </a:r>
            <a:r>
              <a:rPr lang="en-US" baseline="-25000" dirty="0"/>
              <a:t>ENO &gt; "E3"</a:t>
            </a:r>
            <a:r>
              <a:rPr lang="en-US" dirty="0"/>
              <a:t>(ASG)</a:t>
            </a:r>
          </a:p>
          <a:p>
            <a:r>
              <a:rPr lang="en-US" dirty="0"/>
              <a:t>Consider the query</a:t>
            </a:r>
          </a:p>
          <a:p>
            <a:pPr>
              <a:lnSpc>
                <a:spcPct val="90000"/>
              </a:lnSpc>
              <a:spcAft>
                <a:spcPts val="400"/>
              </a:spcAft>
              <a:buNone/>
            </a:pPr>
            <a:r>
              <a:rPr lang="en-US" b="1" dirty="0">
                <a:latin typeface="Courier New"/>
              </a:rPr>
              <a:t>		SELECT </a:t>
            </a:r>
            <a:r>
              <a:rPr lang="en-US" dirty="0">
                <a:latin typeface="Courier New"/>
              </a:rPr>
              <a:t>*</a:t>
            </a:r>
          </a:p>
          <a:p>
            <a:pPr>
              <a:lnSpc>
                <a:spcPct val="90000"/>
              </a:lnSpc>
              <a:spcBef>
                <a:spcPct val="0"/>
              </a:spcBef>
              <a:spcAft>
                <a:spcPts val="400"/>
              </a:spcAft>
              <a:buNone/>
            </a:pPr>
            <a:r>
              <a:rPr lang="en-US" b="1" dirty="0">
                <a:latin typeface="Courier New"/>
              </a:rPr>
              <a:t>		FROM</a:t>
            </a:r>
            <a:r>
              <a:rPr lang="en-US" dirty="0">
                <a:latin typeface="Courier New"/>
              </a:rPr>
              <a:t>	  EMP</a:t>
            </a:r>
          </a:p>
          <a:p>
            <a:pPr>
              <a:lnSpc>
                <a:spcPct val="90000"/>
              </a:lnSpc>
              <a:spcBef>
                <a:spcPct val="0"/>
              </a:spcBef>
              <a:spcAft>
                <a:spcPts val="13"/>
              </a:spcAft>
              <a:buNone/>
            </a:pPr>
            <a:r>
              <a:rPr lang="en-US" b="1" dirty="0">
                <a:latin typeface="Courier New"/>
              </a:rPr>
              <a:t>		NATURAL JOIN </a:t>
            </a:r>
            <a:r>
              <a:rPr lang="en-US" dirty="0">
                <a:latin typeface="Courier New"/>
              </a:rPr>
              <a:t>ASG</a:t>
            </a:r>
          </a:p>
          <a:p>
            <a:r>
              <a:rPr lang="en-US" dirty="0"/>
              <a:t>Distribute join over unions</a:t>
            </a:r>
          </a:p>
          <a:p>
            <a:r>
              <a:rPr lang="en-US" dirty="0"/>
              <a:t>Apply the reduction rule</a:t>
            </a:r>
          </a:p>
          <a:p>
            <a:pPr lvl="1"/>
            <a:endParaRPr lang="en-US" dirty="0"/>
          </a:p>
        </p:txBody>
      </p:sp>
      <p:grpSp>
        <p:nvGrpSpPr>
          <p:cNvPr id="3" name="Group 2"/>
          <p:cNvGrpSpPr/>
          <p:nvPr/>
        </p:nvGrpSpPr>
        <p:grpSpPr>
          <a:xfrm>
            <a:off x="4502734" y="1887735"/>
            <a:ext cx="4505329" cy="1882776"/>
            <a:chOff x="6385004" y="2472080"/>
            <a:chExt cx="6407579" cy="2677726"/>
          </a:xfrm>
        </p:grpSpPr>
        <p:sp>
          <p:nvSpPr>
            <p:cNvPr id="289801" name="Text Box 9"/>
            <p:cNvSpPr txBox="1">
              <a:spLocks noChangeArrowheads="1"/>
            </p:cNvSpPr>
            <p:nvPr/>
          </p:nvSpPr>
          <p:spPr bwMode="auto">
            <a:xfrm>
              <a:off x="7583714" y="3555813"/>
              <a:ext cx="280169" cy="437727"/>
            </a:xfrm>
            <a:prstGeom prst="rect">
              <a:avLst/>
            </a:prstGeom>
            <a:noFill/>
            <a:ln w="9525">
              <a:noFill/>
              <a:miter lim="800000"/>
              <a:headEnd/>
              <a:tailEnd/>
            </a:ln>
            <a:effectLst/>
          </p:spPr>
          <p:txBody>
            <a:bodyPr wrap="none" lIns="0" tIns="0" rIns="0" bIns="0">
              <a:prstTxWarp prst="textNoShape">
                <a:avLst/>
              </a:prstTxWarp>
              <a:spAutoFit/>
            </a:bodyPr>
            <a:lstStyle/>
            <a:p>
              <a:pPr>
                <a:lnSpc>
                  <a:spcPts val="2400"/>
                </a:lnSpc>
                <a:tabLst>
                  <a:tab pos="0" algn="l"/>
                </a:tabLst>
              </a:pPr>
              <a:r>
                <a:rPr lang="en-US" sz="2000" dirty="0">
                  <a:solidFill>
                    <a:schemeClr val="tx2"/>
                  </a:solidFill>
                  <a:latin typeface="Symbol" charset="2"/>
                  <a:sym typeface="Symbol" charset="2"/>
                </a:rPr>
                <a:t></a:t>
              </a:r>
            </a:p>
          </p:txBody>
        </p:sp>
        <p:sp>
          <p:nvSpPr>
            <p:cNvPr id="289802" name="Text Box 10"/>
            <p:cNvSpPr txBox="1">
              <a:spLocks noChangeArrowheads="1"/>
            </p:cNvSpPr>
            <p:nvPr/>
          </p:nvSpPr>
          <p:spPr bwMode="auto">
            <a:xfrm>
              <a:off x="11119397" y="3555813"/>
              <a:ext cx="280169" cy="437727"/>
            </a:xfrm>
            <a:prstGeom prst="rect">
              <a:avLst/>
            </a:prstGeom>
            <a:noFill/>
            <a:ln w="9525">
              <a:noFill/>
              <a:miter lim="800000"/>
              <a:headEnd/>
              <a:tailEnd/>
            </a:ln>
            <a:effectLst/>
          </p:spPr>
          <p:txBody>
            <a:bodyPr wrap="none" lIns="0" tIns="0" rIns="0" bIns="0">
              <a:prstTxWarp prst="textNoShape">
                <a:avLst/>
              </a:prstTxWarp>
              <a:spAutoFit/>
            </a:bodyPr>
            <a:lstStyle/>
            <a:p>
              <a:pPr>
                <a:lnSpc>
                  <a:spcPts val="2400"/>
                </a:lnSpc>
                <a:tabLst>
                  <a:tab pos="0" algn="l"/>
                </a:tabLst>
              </a:pPr>
              <a:r>
                <a:rPr lang="en-US" sz="2000" dirty="0">
                  <a:solidFill>
                    <a:schemeClr val="tx2"/>
                  </a:solidFill>
                  <a:latin typeface="Symbol" charset="2"/>
                  <a:sym typeface="Symbol" charset="2"/>
                </a:rPr>
                <a:t></a:t>
              </a:r>
            </a:p>
          </p:txBody>
        </p:sp>
        <p:sp>
          <p:nvSpPr>
            <p:cNvPr id="289803" name="Text Box 11"/>
            <p:cNvSpPr txBox="1">
              <a:spLocks noChangeArrowheads="1"/>
            </p:cNvSpPr>
            <p:nvPr/>
          </p:nvSpPr>
          <p:spPr bwMode="auto">
            <a:xfrm>
              <a:off x="6385004" y="4750179"/>
              <a:ext cx="885050" cy="399627"/>
            </a:xfrm>
            <a:prstGeom prst="rect">
              <a:avLst/>
            </a:prstGeom>
            <a:noFill/>
            <a:ln w="9525">
              <a:noFill/>
              <a:miter lim="800000"/>
              <a:headEnd/>
              <a:tailEnd/>
            </a:ln>
            <a:effectLst/>
          </p:spPr>
          <p:txBody>
            <a:bodyPr wrap="none" lIns="0" tIns="0" rIns="0" bIns="0">
              <a:prstTxWarp prst="textNoShape">
                <a:avLst/>
              </a:prstTxWarp>
              <a:spAutoFit/>
            </a:bodyPr>
            <a:lstStyle/>
            <a:p>
              <a:pPr>
                <a:spcBef>
                  <a:spcPct val="15000"/>
                </a:spcBef>
                <a:tabLst>
                  <a:tab pos="0" algn="l"/>
                </a:tabLst>
              </a:pPr>
              <a:r>
                <a:rPr lang="en-US" sz="1800">
                  <a:solidFill>
                    <a:schemeClr val="tx2"/>
                  </a:solidFill>
                  <a:latin typeface="Arial" charset="0"/>
                </a:rPr>
                <a:t>EMP</a:t>
              </a:r>
              <a:r>
                <a:rPr lang="en-US" baseline="-25000">
                  <a:solidFill>
                    <a:schemeClr val="tx2"/>
                  </a:solidFill>
                  <a:latin typeface="Arial" charset="0"/>
                </a:rPr>
                <a:t>1</a:t>
              </a:r>
            </a:p>
          </p:txBody>
        </p:sp>
        <p:sp>
          <p:nvSpPr>
            <p:cNvPr id="289804" name="Text Box 12"/>
            <p:cNvSpPr txBox="1">
              <a:spLocks noChangeArrowheads="1"/>
            </p:cNvSpPr>
            <p:nvPr/>
          </p:nvSpPr>
          <p:spPr bwMode="auto">
            <a:xfrm>
              <a:off x="7480027" y="4750179"/>
              <a:ext cx="885050" cy="399627"/>
            </a:xfrm>
            <a:prstGeom prst="rect">
              <a:avLst/>
            </a:prstGeom>
            <a:noFill/>
            <a:ln w="9525">
              <a:noFill/>
              <a:miter lim="800000"/>
              <a:headEnd/>
              <a:tailEnd/>
            </a:ln>
            <a:effectLst/>
          </p:spPr>
          <p:txBody>
            <a:bodyPr wrap="none" lIns="0" tIns="0" rIns="0" bIns="0">
              <a:prstTxWarp prst="textNoShape">
                <a:avLst/>
              </a:prstTxWarp>
              <a:spAutoFit/>
            </a:bodyPr>
            <a:lstStyle/>
            <a:p>
              <a:pPr>
                <a:spcBef>
                  <a:spcPct val="15000"/>
                </a:spcBef>
                <a:tabLst>
                  <a:tab pos="0" algn="l"/>
                </a:tabLst>
              </a:pPr>
              <a:r>
                <a:rPr lang="en-US" sz="1800" dirty="0">
                  <a:solidFill>
                    <a:schemeClr val="tx2"/>
                  </a:solidFill>
                  <a:latin typeface="Arial" charset="0"/>
                </a:rPr>
                <a:t>EMP</a:t>
              </a:r>
              <a:r>
                <a:rPr lang="en-US" baseline="-25000" dirty="0">
                  <a:solidFill>
                    <a:schemeClr val="tx2"/>
                  </a:solidFill>
                  <a:latin typeface="Arial" charset="0"/>
                </a:rPr>
                <a:t>2</a:t>
              </a:r>
            </a:p>
          </p:txBody>
        </p:sp>
        <p:sp>
          <p:nvSpPr>
            <p:cNvPr id="289805" name="Text Box 13"/>
            <p:cNvSpPr txBox="1">
              <a:spLocks noChangeArrowheads="1"/>
            </p:cNvSpPr>
            <p:nvPr/>
          </p:nvSpPr>
          <p:spPr bwMode="auto">
            <a:xfrm>
              <a:off x="8559246" y="4750179"/>
              <a:ext cx="885050" cy="399627"/>
            </a:xfrm>
            <a:prstGeom prst="rect">
              <a:avLst/>
            </a:prstGeom>
            <a:noFill/>
            <a:ln w="9525">
              <a:noFill/>
              <a:miter lim="800000"/>
              <a:headEnd/>
              <a:tailEnd/>
            </a:ln>
            <a:effectLst/>
          </p:spPr>
          <p:txBody>
            <a:bodyPr wrap="none" lIns="0" tIns="0" rIns="0" bIns="0">
              <a:prstTxWarp prst="textNoShape">
                <a:avLst/>
              </a:prstTxWarp>
              <a:spAutoFit/>
            </a:bodyPr>
            <a:lstStyle/>
            <a:p>
              <a:pPr>
                <a:spcBef>
                  <a:spcPct val="15000"/>
                </a:spcBef>
                <a:tabLst>
                  <a:tab pos="0" algn="l"/>
                </a:tabLst>
              </a:pPr>
              <a:r>
                <a:rPr lang="en-US" sz="1800" dirty="0">
                  <a:solidFill>
                    <a:schemeClr val="tx2"/>
                  </a:solidFill>
                  <a:latin typeface="Arial" charset="0"/>
                </a:rPr>
                <a:t>EMP</a:t>
              </a:r>
              <a:r>
                <a:rPr lang="en-US" baseline="-25000" dirty="0">
                  <a:solidFill>
                    <a:schemeClr val="tx2"/>
                  </a:solidFill>
                  <a:latin typeface="Arial" charset="0"/>
                </a:rPr>
                <a:t>3</a:t>
              </a:r>
            </a:p>
          </p:txBody>
        </p:sp>
        <p:sp>
          <p:nvSpPr>
            <p:cNvPr id="289806" name="Text Box 14"/>
            <p:cNvSpPr txBox="1">
              <a:spLocks noChangeArrowheads="1"/>
            </p:cNvSpPr>
            <p:nvPr/>
          </p:nvSpPr>
          <p:spPr bwMode="auto">
            <a:xfrm>
              <a:off x="9880047" y="4750179"/>
              <a:ext cx="878276" cy="399627"/>
            </a:xfrm>
            <a:prstGeom prst="rect">
              <a:avLst/>
            </a:prstGeom>
            <a:noFill/>
            <a:ln w="9525">
              <a:noFill/>
              <a:miter lim="800000"/>
              <a:headEnd/>
              <a:tailEnd/>
            </a:ln>
            <a:effectLst/>
          </p:spPr>
          <p:txBody>
            <a:bodyPr wrap="none" lIns="0" tIns="0" rIns="0" bIns="0">
              <a:prstTxWarp prst="textNoShape">
                <a:avLst/>
              </a:prstTxWarp>
              <a:spAutoFit/>
            </a:bodyPr>
            <a:lstStyle/>
            <a:p>
              <a:pPr>
                <a:spcBef>
                  <a:spcPct val="15000"/>
                </a:spcBef>
                <a:tabLst>
                  <a:tab pos="0" algn="l"/>
                </a:tabLst>
              </a:pPr>
              <a:r>
                <a:rPr lang="en-US" sz="1800">
                  <a:solidFill>
                    <a:schemeClr val="tx2"/>
                  </a:solidFill>
                  <a:latin typeface="Arial" charset="0"/>
                </a:rPr>
                <a:t>ASG</a:t>
              </a:r>
              <a:r>
                <a:rPr lang="en-US" baseline="-25000">
                  <a:solidFill>
                    <a:schemeClr val="tx2"/>
                  </a:solidFill>
                  <a:latin typeface="Arial" charset="0"/>
                </a:rPr>
                <a:t>1</a:t>
              </a:r>
            </a:p>
          </p:txBody>
        </p:sp>
        <p:sp>
          <p:nvSpPr>
            <p:cNvPr id="289807" name="Text Box 15"/>
            <p:cNvSpPr txBox="1">
              <a:spLocks noChangeArrowheads="1"/>
            </p:cNvSpPr>
            <p:nvPr/>
          </p:nvSpPr>
          <p:spPr bwMode="auto">
            <a:xfrm>
              <a:off x="11914307" y="4750179"/>
              <a:ext cx="878276" cy="399627"/>
            </a:xfrm>
            <a:prstGeom prst="rect">
              <a:avLst/>
            </a:prstGeom>
            <a:noFill/>
            <a:ln w="9525">
              <a:noFill/>
              <a:miter lim="800000"/>
              <a:headEnd/>
              <a:tailEnd/>
            </a:ln>
            <a:effectLst/>
          </p:spPr>
          <p:txBody>
            <a:bodyPr wrap="none" lIns="0" tIns="0" rIns="0" bIns="0">
              <a:prstTxWarp prst="textNoShape">
                <a:avLst/>
              </a:prstTxWarp>
              <a:spAutoFit/>
            </a:bodyPr>
            <a:lstStyle/>
            <a:p>
              <a:pPr>
                <a:spcBef>
                  <a:spcPct val="15000"/>
                </a:spcBef>
                <a:tabLst>
                  <a:tab pos="0" algn="l"/>
                </a:tabLst>
              </a:pPr>
              <a:r>
                <a:rPr lang="en-US" sz="1800">
                  <a:solidFill>
                    <a:schemeClr val="tx2"/>
                  </a:solidFill>
                  <a:latin typeface="Arial" charset="0"/>
                </a:rPr>
                <a:t>ASG</a:t>
              </a:r>
              <a:r>
                <a:rPr lang="en-US" baseline="-25000">
                  <a:solidFill>
                    <a:schemeClr val="tx2"/>
                  </a:solidFill>
                  <a:latin typeface="Arial" charset="0"/>
                </a:rPr>
                <a:t>2</a:t>
              </a:r>
            </a:p>
          </p:txBody>
        </p:sp>
        <p:sp>
          <p:nvSpPr>
            <p:cNvPr id="289808" name="Line 16"/>
            <p:cNvSpPr>
              <a:spLocks noChangeShapeType="1"/>
            </p:cNvSpPr>
            <p:nvPr/>
          </p:nvSpPr>
          <p:spPr bwMode="auto">
            <a:xfrm rot="10800000" flipH="1">
              <a:off x="7744187" y="3993823"/>
              <a:ext cx="11289" cy="740552"/>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09" name="Line 17"/>
            <p:cNvSpPr>
              <a:spLocks noChangeShapeType="1"/>
            </p:cNvSpPr>
            <p:nvPr/>
          </p:nvSpPr>
          <p:spPr bwMode="auto">
            <a:xfrm rot="10800000" flipH="1">
              <a:off x="6658195" y="4016401"/>
              <a:ext cx="943752" cy="717974"/>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10" name="Line 18"/>
            <p:cNvSpPr>
              <a:spLocks noChangeShapeType="1"/>
            </p:cNvSpPr>
            <p:nvPr/>
          </p:nvSpPr>
          <p:spPr bwMode="auto">
            <a:xfrm rot="10800000">
              <a:off x="7890943" y="4034463"/>
              <a:ext cx="955041" cy="717974"/>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11" name="Line 19"/>
            <p:cNvSpPr>
              <a:spLocks noChangeShapeType="1"/>
            </p:cNvSpPr>
            <p:nvPr/>
          </p:nvSpPr>
          <p:spPr bwMode="auto">
            <a:xfrm rot="10800000" flipH="1">
              <a:off x="10198394" y="3993823"/>
              <a:ext cx="941494" cy="717974"/>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12" name="Line 20"/>
            <p:cNvSpPr>
              <a:spLocks noChangeShapeType="1"/>
            </p:cNvSpPr>
            <p:nvPr/>
          </p:nvSpPr>
          <p:spPr bwMode="auto">
            <a:xfrm rot="10800000">
              <a:off x="11286644" y="4011885"/>
              <a:ext cx="955041" cy="717974"/>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13" name="Line 21"/>
            <p:cNvSpPr>
              <a:spLocks noChangeShapeType="1"/>
            </p:cNvSpPr>
            <p:nvPr/>
          </p:nvSpPr>
          <p:spPr bwMode="auto">
            <a:xfrm rot="10800000" flipH="1">
              <a:off x="7737414" y="2962018"/>
              <a:ext cx="1684304" cy="672818"/>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14" name="Line 22"/>
            <p:cNvSpPr>
              <a:spLocks noChangeShapeType="1"/>
            </p:cNvSpPr>
            <p:nvPr/>
          </p:nvSpPr>
          <p:spPr bwMode="auto">
            <a:xfrm rot="10800000">
              <a:off x="9516545" y="2984596"/>
              <a:ext cx="1697850" cy="672818"/>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16" name="Text Box 24"/>
            <p:cNvSpPr txBox="1">
              <a:spLocks noChangeArrowheads="1"/>
            </p:cNvSpPr>
            <p:nvPr/>
          </p:nvSpPr>
          <p:spPr bwMode="auto">
            <a:xfrm>
              <a:off x="9062731" y="2472080"/>
              <a:ext cx="1126632" cy="422205"/>
            </a:xfrm>
            <a:prstGeom prst="rect">
              <a:avLst/>
            </a:prstGeom>
            <a:noFill/>
            <a:ln w="9525">
              <a:noFill/>
              <a:miter lim="800000"/>
              <a:headEnd/>
              <a:tailEnd/>
            </a:ln>
            <a:effectLst/>
          </p:spPr>
          <p:txBody>
            <a:bodyPr wrap="square" lIns="0" tIns="0" rIns="0" bIns="0">
              <a:prstTxWarp prst="textNoShape">
                <a:avLst/>
              </a:prstTxWarp>
              <a:spAutoFit/>
            </a:bodyPr>
            <a:lstStyle/>
            <a:p>
              <a:pPr>
                <a:lnSpc>
                  <a:spcPts val="2200"/>
                </a:lnSpc>
                <a:tabLst>
                  <a:tab pos="0" algn="l"/>
                </a:tabLst>
              </a:pPr>
              <a:r>
                <a:rPr lang="en-US" spc="-300" dirty="0">
                  <a:solidFill>
                    <a:schemeClr val="tx2"/>
                  </a:solidFill>
                  <a:latin typeface="MS PGothic"/>
                  <a:ea typeface="MS PGothic"/>
                </a:rPr>
                <a:t>▷◁ </a:t>
              </a:r>
              <a:r>
                <a:rPr lang="en-US" baseline="-25000" dirty="0">
                  <a:solidFill>
                    <a:schemeClr val="tx2"/>
                  </a:solidFill>
                  <a:latin typeface="Arial" charset="0"/>
                </a:rPr>
                <a:t>ENO</a:t>
              </a:r>
            </a:p>
          </p:txBody>
        </p:sp>
      </p:grpSp>
      <p:grpSp>
        <p:nvGrpSpPr>
          <p:cNvPr id="5" name="Group 4"/>
          <p:cNvGrpSpPr/>
          <p:nvPr/>
        </p:nvGrpSpPr>
        <p:grpSpPr>
          <a:xfrm>
            <a:off x="4490766" y="4005064"/>
            <a:ext cx="4649787" cy="2112964"/>
            <a:chOff x="6177281" y="5976152"/>
            <a:chExt cx="6613031" cy="3005104"/>
          </a:xfrm>
        </p:grpSpPr>
        <p:sp>
          <p:nvSpPr>
            <p:cNvPr id="289819" name="Text Box 27"/>
            <p:cNvSpPr txBox="1">
              <a:spLocks noChangeArrowheads="1"/>
            </p:cNvSpPr>
            <p:nvPr/>
          </p:nvSpPr>
          <p:spPr bwMode="auto">
            <a:xfrm>
              <a:off x="9078525" y="5976152"/>
              <a:ext cx="279964" cy="532836"/>
            </a:xfrm>
            <a:prstGeom prst="rect">
              <a:avLst/>
            </a:prstGeom>
            <a:noFill/>
            <a:ln w="9525">
              <a:noFill/>
              <a:miter lim="800000"/>
              <a:headEnd/>
              <a:tailEnd/>
            </a:ln>
            <a:effectLst/>
          </p:spPr>
          <p:txBody>
            <a:bodyPr lIns="0" tIns="0" rIns="0" bIns="0">
              <a:prstTxWarp prst="textNoShape">
                <a:avLst/>
              </a:prstTxWarp>
              <a:spAutoFit/>
            </a:bodyPr>
            <a:lstStyle/>
            <a:p>
              <a:pPr>
                <a:lnSpc>
                  <a:spcPts val="2900"/>
                </a:lnSpc>
                <a:tabLst>
                  <a:tab pos="0" algn="l"/>
                </a:tabLst>
              </a:pPr>
              <a:r>
                <a:rPr lang="en-US" sz="2500" dirty="0">
                  <a:solidFill>
                    <a:schemeClr val="tx2"/>
                  </a:solidFill>
                  <a:latin typeface="Symbol" charset="2"/>
                  <a:sym typeface="Symbol" charset="2"/>
                </a:rPr>
                <a:t></a:t>
              </a:r>
              <a:endParaRPr lang="en-US" dirty="0">
                <a:solidFill>
                  <a:schemeClr val="tx2"/>
                </a:solidFill>
                <a:latin typeface="Symbol" charset="2"/>
                <a:sym typeface="Symbol" charset="2"/>
              </a:endParaRPr>
            </a:p>
          </p:txBody>
        </p:sp>
        <p:sp>
          <p:nvSpPr>
            <p:cNvPr id="289820" name="Line 28"/>
            <p:cNvSpPr>
              <a:spLocks noChangeShapeType="1"/>
            </p:cNvSpPr>
            <p:nvPr/>
          </p:nvSpPr>
          <p:spPr bwMode="auto">
            <a:xfrm rot="10800000" flipH="1">
              <a:off x="7123290" y="6443512"/>
              <a:ext cx="1941689" cy="946009"/>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21" name="Text Box 29"/>
            <p:cNvSpPr txBox="1">
              <a:spLocks noChangeArrowheads="1"/>
            </p:cNvSpPr>
            <p:nvPr/>
          </p:nvSpPr>
          <p:spPr bwMode="auto">
            <a:xfrm>
              <a:off x="6177281" y="8577114"/>
              <a:ext cx="885049" cy="399627"/>
            </a:xfrm>
            <a:prstGeom prst="rect">
              <a:avLst/>
            </a:prstGeom>
            <a:noFill/>
            <a:ln w="9525">
              <a:noFill/>
              <a:miter lim="800000"/>
              <a:headEnd/>
              <a:tailEnd/>
            </a:ln>
            <a:effectLst/>
          </p:spPr>
          <p:txBody>
            <a:bodyPr lIns="0" tIns="0" rIns="0" bIns="0">
              <a:prstTxWarp prst="textNoShape">
                <a:avLst/>
              </a:prstTxWarp>
              <a:spAutoFit/>
            </a:bodyPr>
            <a:lstStyle/>
            <a:p>
              <a:pPr>
                <a:spcAft>
                  <a:spcPct val="15000"/>
                </a:spcAft>
                <a:tabLst>
                  <a:tab pos="0" algn="l"/>
                </a:tabLst>
              </a:pPr>
              <a:r>
                <a:rPr lang="en-US" sz="1800">
                  <a:solidFill>
                    <a:schemeClr val="tx2"/>
                  </a:solidFill>
                  <a:latin typeface="Arial" charset="0"/>
                </a:rPr>
                <a:t>EMP</a:t>
              </a:r>
              <a:r>
                <a:rPr lang="en-US" baseline="-25000">
                  <a:solidFill>
                    <a:schemeClr val="tx2"/>
                  </a:solidFill>
                  <a:latin typeface="Arial" charset="0"/>
                </a:rPr>
                <a:t>1</a:t>
              </a:r>
            </a:p>
          </p:txBody>
        </p:sp>
        <p:sp>
          <p:nvSpPr>
            <p:cNvPr id="289822" name="Text Box 30"/>
            <p:cNvSpPr txBox="1">
              <a:spLocks noChangeArrowheads="1"/>
            </p:cNvSpPr>
            <p:nvPr/>
          </p:nvSpPr>
          <p:spPr bwMode="auto">
            <a:xfrm>
              <a:off x="7432605" y="8577114"/>
              <a:ext cx="866987" cy="399627"/>
            </a:xfrm>
            <a:prstGeom prst="rect">
              <a:avLst/>
            </a:prstGeom>
            <a:noFill/>
            <a:ln w="9525">
              <a:noFill/>
              <a:miter lim="800000"/>
              <a:headEnd/>
              <a:tailEnd/>
            </a:ln>
            <a:effectLst/>
          </p:spPr>
          <p:txBody>
            <a:bodyPr lIns="0" tIns="0" rIns="0" bIns="0">
              <a:prstTxWarp prst="textNoShape">
                <a:avLst/>
              </a:prstTxWarp>
              <a:spAutoFit/>
            </a:bodyPr>
            <a:lstStyle/>
            <a:p>
              <a:pPr>
                <a:spcAft>
                  <a:spcPct val="15000"/>
                </a:spcAft>
                <a:tabLst>
                  <a:tab pos="0" algn="l"/>
                </a:tabLst>
              </a:pPr>
              <a:r>
                <a:rPr lang="en-US" sz="1800">
                  <a:solidFill>
                    <a:schemeClr val="tx2"/>
                  </a:solidFill>
                  <a:latin typeface="Arial" charset="0"/>
                </a:rPr>
                <a:t>ASG</a:t>
              </a:r>
              <a:r>
                <a:rPr lang="en-US" baseline="-25000">
                  <a:solidFill>
                    <a:schemeClr val="tx2"/>
                  </a:solidFill>
                  <a:latin typeface="Arial" charset="0"/>
                </a:rPr>
                <a:t>1</a:t>
              </a:r>
            </a:p>
          </p:txBody>
        </p:sp>
        <p:sp>
          <p:nvSpPr>
            <p:cNvPr id="289823" name="Line 31"/>
            <p:cNvSpPr>
              <a:spLocks noChangeShapeType="1"/>
            </p:cNvSpPr>
            <p:nvPr/>
          </p:nvSpPr>
          <p:spPr bwMode="auto">
            <a:xfrm rot="10800000" flipH="1">
              <a:off x="6457245" y="7872686"/>
              <a:ext cx="553156" cy="693138"/>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24" name="Line 32"/>
            <p:cNvSpPr>
              <a:spLocks noChangeShapeType="1"/>
            </p:cNvSpPr>
            <p:nvPr/>
          </p:nvSpPr>
          <p:spPr bwMode="auto">
            <a:xfrm rot="10800000">
              <a:off x="7102970" y="7872686"/>
              <a:ext cx="562187" cy="693138"/>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25" name="Text Box 33"/>
            <p:cNvSpPr txBox="1">
              <a:spLocks noChangeArrowheads="1"/>
            </p:cNvSpPr>
            <p:nvPr/>
          </p:nvSpPr>
          <p:spPr bwMode="auto">
            <a:xfrm>
              <a:off x="8324428" y="8577114"/>
              <a:ext cx="885049" cy="399627"/>
            </a:xfrm>
            <a:prstGeom prst="rect">
              <a:avLst/>
            </a:prstGeom>
            <a:noFill/>
            <a:ln w="9525">
              <a:noFill/>
              <a:miter lim="800000"/>
              <a:headEnd/>
              <a:tailEnd/>
            </a:ln>
            <a:effectLst/>
          </p:spPr>
          <p:txBody>
            <a:bodyPr lIns="0" tIns="0" rIns="0" bIns="0">
              <a:prstTxWarp prst="textNoShape">
                <a:avLst/>
              </a:prstTxWarp>
              <a:spAutoFit/>
            </a:bodyPr>
            <a:lstStyle/>
            <a:p>
              <a:pPr>
                <a:spcAft>
                  <a:spcPct val="15000"/>
                </a:spcAft>
                <a:tabLst>
                  <a:tab pos="0" algn="l"/>
                </a:tabLst>
              </a:pPr>
              <a:r>
                <a:rPr lang="en-US" sz="1800">
                  <a:solidFill>
                    <a:schemeClr val="tx2"/>
                  </a:solidFill>
                  <a:latin typeface="Arial" charset="0"/>
                </a:rPr>
                <a:t>EMP</a:t>
              </a:r>
              <a:r>
                <a:rPr lang="en-US" baseline="-25000">
                  <a:solidFill>
                    <a:schemeClr val="tx2"/>
                  </a:solidFill>
                  <a:latin typeface="Arial" charset="0"/>
                </a:rPr>
                <a:t>2</a:t>
              </a:r>
            </a:p>
          </p:txBody>
        </p:sp>
        <p:sp>
          <p:nvSpPr>
            <p:cNvPr id="289826" name="Text Box 34"/>
            <p:cNvSpPr txBox="1">
              <a:spLocks noChangeArrowheads="1"/>
            </p:cNvSpPr>
            <p:nvPr/>
          </p:nvSpPr>
          <p:spPr bwMode="auto">
            <a:xfrm>
              <a:off x="9582010" y="8577114"/>
              <a:ext cx="866987" cy="399627"/>
            </a:xfrm>
            <a:prstGeom prst="rect">
              <a:avLst/>
            </a:prstGeom>
            <a:noFill/>
            <a:ln w="9525">
              <a:noFill/>
              <a:miter lim="800000"/>
              <a:headEnd/>
              <a:tailEnd/>
            </a:ln>
            <a:effectLst/>
          </p:spPr>
          <p:txBody>
            <a:bodyPr lIns="0" tIns="0" rIns="0" bIns="0">
              <a:prstTxWarp prst="textNoShape">
                <a:avLst/>
              </a:prstTxWarp>
              <a:spAutoFit/>
            </a:bodyPr>
            <a:lstStyle/>
            <a:p>
              <a:pPr>
                <a:spcAft>
                  <a:spcPct val="15000"/>
                </a:spcAft>
                <a:tabLst>
                  <a:tab pos="0" algn="l"/>
                </a:tabLst>
              </a:pPr>
              <a:r>
                <a:rPr lang="en-US" sz="1800">
                  <a:solidFill>
                    <a:schemeClr val="tx2"/>
                  </a:solidFill>
                  <a:latin typeface="Arial" charset="0"/>
                </a:rPr>
                <a:t>ASG</a:t>
              </a:r>
              <a:r>
                <a:rPr lang="en-US" baseline="-25000">
                  <a:solidFill>
                    <a:schemeClr val="tx2"/>
                  </a:solidFill>
                  <a:latin typeface="Arial" charset="0"/>
                </a:rPr>
                <a:t>2</a:t>
              </a:r>
            </a:p>
          </p:txBody>
        </p:sp>
        <p:sp>
          <p:nvSpPr>
            <p:cNvPr id="289827" name="Line 35"/>
            <p:cNvSpPr>
              <a:spLocks noChangeShapeType="1"/>
            </p:cNvSpPr>
            <p:nvPr/>
          </p:nvSpPr>
          <p:spPr bwMode="auto">
            <a:xfrm rot="10800000" flipH="1">
              <a:off x="8606650" y="7872686"/>
              <a:ext cx="550898" cy="693138"/>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28" name="Line 36"/>
            <p:cNvSpPr>
              <a:spLocks noChangeShapeType="1"/>
            </p:cNvSpPr>
            <p:nvPr/>
          </p:nvSpPr>
          <p:spPr bwMode="auto">
            <a:xfrm rot="10800000">
              <a:off x="9252374" y="7872686"/>
              <a:ext cx="559929" cy="693138"/>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29" name="Text Box 37"/>
            <p:cNvSpPr txBox="1">
              <a:spLocks noChangeArrowheads="1"/>
            </p:cNvSpPr>
            <p:nvPr/>
          </p:nvSpPr>
          <p:spPr bwMode="auto">
            <a:xfrm>
              <a:off x="10670259" y="8577114"/>
              <a:ext cx="885049" cy="399627"/>
            </a:xfrm>
            <a:prstGeom prst="rect">
              <a:avLst/>
            </a:prstGeom>
            <a:noFill/>
            <a:ln w="9525">
              <a:noFill/>
              <a:miter lim="800000"/>
              <a:headEnd/>
              <a:tailEnd/>
            </a:ln>
            <a:effectLst/>
          </p:spPr>
          <p:txBody>
            <a:bodyPr lIns="0" tIns="0" rIns="0" bIns="0">
              <a:prstTxWarp prst="textNoShape">
                <a:avLst/>
              </a:prstTxWarp>
              <a:spAutoFit/>
            </a:bodyPr>
            <a:lstStyle/>
            <a:p>
              <a:pPr>
                <a:spcAft>
                  <a:spcPct val="15000"/>
                </a:spcAft>
                <a:tabLst>
                  <a:tab pos="0" algn="l"/>
                </a:tabLst>
              </a:pPr>
              <a:r>
                <a:rPr lang="en-US" sz="1800">
                  <a:solidFill>
                    <a:schemeClr val="tx2"/>
                  </a:solidFill>
                  <a:latin typeface="Arial" charset="0"/>
                </a:rPr>
                <a:t>EMP</a:t>
              </a:r>
              <a:r>
                <a:rPr lang="en-US" baseline="-25000">
                  <a:solidFill>
                    <a:schemeClr val="tx2"/>
                  </a:solidFill>
                  <a:latin typeface="Arial" charset="0"/>
                </a:rPr>
                <a:t>3</a:t>
              </a:r>
            </a:p>
          </p:txBody>
        </p:sp>
        <p:sp>
          <p:nvSpPr>
            <p:cNvPr id="289830" name="Text Box 38"/>
            <p:cNvSpPr txBox="1">
              <a:spLocks noChangeArrowheads="1"/>
            </p:cNvSpPr>
            <p:nvPr/>
          </p:nvSpPr>
          <p:spPr bwMode="auto">
            <a:xfrm>
              <a:off x="11912036" y="8581629"/>
              <a:ext cx="878276" cy="399627"/>
            </a:xfrm>
            <a:prstGeom prst="rect">
              <a:avLst/>
            </a:prstGeom>
            <a:noFill/>
            <a:ln w="9525">
              <a:noFill/>
              <a:miter lim="800000"/>
              <a:headEnd/>
              <a:tailEnd/>
            </a:ln>
            <a:effectLst/>
          </p:spPr>
          <p:txBody>
            <a:bodyPr wrap="none" lIns="0" tIns="0" rIns="0" bIns="0">
              <a:prstTxWarp prst="textNoShape">
                <a:avLst/>
              </a:prstTxWarp>
              <a:spAutoFit/>
            </a:bodyPr>
            <a:lstStyle/>
            <a:p>
              <a:pPr>
                <a:spcAft>
                  <a:spcPct val="15000"/>
                </a:spcAft>
                <a:tabLst>
                  <a:tab pos="0" algn="l"/>
                </a:tabLst>
              </a:pPr>
              <a:r>
                <a:rPr lang="en-US" sz="1800">
                  <a:solidFill>
                    <a:schemeClr val="tx2"/>
                  </a:solidFill>
                  <a:latin typeface="Arial" charset="0"/>
                </a:rPr>
                <a:t>ASG</a:t>
              </a:r>
              <a:r>
                <a:rPr lang="en-US" baseline="-25000">
                  <a:solidFill>
                    <a:schemeClr val="tx2"/>
                  </a:solidFill>
                  <a:latin typeface="Arial" charset="0"/>
                </a:rPr>
                <a:t>2</a:t>
              </a:r>
            </a:p>
          </p:txBody>
        </p:sp>
        <p:sp>
          <p:nvSpPr>
            <p:cNvPr id="289831" name="Line 39"/>
            <p:cNvSpPr>
              <a:spLocks noChangeShapeType="1"/>
            </p:cNvSpPr>
            <p:nvPr/>
          </p:nvSpPr>
          <p:spPr bwMode="auto">
            <a:xfrm rot="10800000" flipH="1">
              <a:off x="10950223" y="7872686"/>
              <a:ext cx="553156" cy="693138"/>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32" name="Line 40"/>
            <p:cNvSpPr>
              <a:spLocks noChangeShapeType="1"/>
            </p:cNvSpPr>
            <p:nvPr/>
          </p:nvSpPr>
          <p:spPr bwMode="auto">
            <a:xfrm rot="10800000">
              <a:off x="11595948" y="7872686"/>
              <a:ext cx="562187" cy="693138"/>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33" name="Line 41"/>
            <p:cNvSpPr>
              <a:spLocks noChangeShapeType="1"/>
            </p:cNvSpPr>
            <p:nvPr/>
          </p:nvSpPr>
          <p:spPr bwMode="auto">
            <a:xfrm rot="10800000">
              <a:off x="9437512" y="6443512"/>
              <a:ext cx="1952978" cy="946009"/>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34" name="Line 42"/>
            <p:cNvSpPr>
              <a:spLocks noChangeShapeType="1"/>
            </p:cNvSpPr>
            <p:nvPr/>
          </p:nvSpPr>
          <p:spPr bwMode="auto">
            <a:xfrm rot="10800000" flipH="1">
              <a:off x="9227539" y="6443512"/>
              <a:ext cx="9031" cy="1009227"/>
            </a:xfrm>
            <a:prstGeom prst="line">
              <a:avLst/>
            </a:prstGeom>
            <a:noFill/>
            <a:ln w="19050">
              <a:solidFill>
                <a:schemeClr val="tx2"/>
              </a:solidFill>
              <a:round/>
              <a:headEnd/>
              <a:tailEnd type="triangle" w="lg" len="lg"/>
            </a:ln>
            <a:effectLst/>
          </p:spPr>
          <p:txBody>
            <a:bodyPr>
              <a:prstTxWarp prst="textNoShape">
                <a:avLst/>
              </a:prstTxWarp>
            </a:bodyPr>
            <a:lstStyle/>
            <a:p>
              <a:endParaRPr lang="en-US" dirty="0">
                <a:solidFill>
                  <a:schemeClr val="tx2"/>
                </a:solidFill>
                <a:latin typeface="Arial"/>
              </a:endParaRPr>
            </a:p>
          </p:txBody>
        </p:sp>
        <p:sp>
          <p:nvSpPr>
            <p:cNvPr id="289836" name="Text Box 44"/>
            <p:cNvSpPr txBox="1">
              <a:spLocks noChangeArrowheads="1"/>
            </p:cNvSpPr>
            <p:nvPr/>
          </p:nvSpPr>
          <p:spPr bwMode="auto">
            <a:xfrm>
              <a:off x="6604001" y="7348882"/>
              <a:ext cx="1198880" cy="422205"/>
            </a:xfrm>
            <a:prstGeom prst="rect">
              <a:avLst/>
            </a:prstGeom>
            <a:noFill/>
            <a:ln w="9525">
              <a:noFill/>
              <a:miter lim="800000"/>
              <a:headEnd/>
              <a:tailEnd/>
            </a:ln>
            <a:effectLst/>
          </p:spPr>
          <p:txBody>
            <a:bodyPr wrap="square" lIns="0" tIns="0" rIns="0" bIns="0">
              <a:prstTxWarp prst="textNoShape">
                <a:avLst/>
              </a:prstTxWarp>
              <a:spAutoFit/>
            </a:bodyPr>
            <a:lstStyle/>
            <a:p>
              <a:pPr>
                <a:lnSpc>
                  <a:spcPts val="2200"/>
                </a:lnSpc>
                <a:tabLst>
                  <a:tab pos="0" algn="l"/>
                </a:tabLst>
              </a:pPr>
              <a:r>
                <a:rPr lang="en-US" spc="-300" dirty="0">
                  <a:solidFill>
                    <a:schemeClr val="tx2"/>
                  </a:solidFill>
                  <a:latin typeface="MS PGothic"/>
                  <a:ea typeface="MS PGothic"/>
                </a:rPr>
                <a:t>▷◁ </a:t>
              </a:r>
              <a:r>
                <a:rPr lang="en-US" baseline="-25000" dirty="0">
                  <a:solidFill>
                    <a:schemeClr val="tx2"/>
                  </a:solidFill>
                  <a:latin typeface="Arial" charset="0"/>
                </a:rPr>
                <a:t>ENO</a:t>
              </a:r>
            </a:p>
          </p:txBody>
        </p:sp>
        <p:sp>
          <p:nvSpPr>
            <p:cNvPr id="289846" name="Text Box 54"/>
            <p:cNvSpPr txBox="1">
              <a:spLocks noChangeArrowheads="1"/>
            </p:cNvSpPr>
            <p:nvPr/>
          </p:nvSpPr>
          <p:spPr bwMode="auto">
            <a:xfrm>
              <a:off x="8654063" y="7348882"/>
              <a:ext cx="1115342" cy="422205"/>
            </a:xfrm>
            <a:prstGeom prst="rect">
              <a:avLst/>
            </a:prstGeom>
            <a:noFill/>
            <a:ln w="9525">
              <a:noFill/>
              <a:miter lim="800000"/>
              <a:headEnd/>
              <a:tailEnd/>
            </a:ln>
            <a:effectLst/>
          </p:spPr>
          <p:txBody>
            <a:bodyPr wrap="square" lIns="0" tIns="0" rIns="0" bIns="0">
              <a:prstTxWarp prst="textNoShape">
                <a:avLst/>
              </a:prstTxWarp>
              <a:spAutoFit/>
            </a:bodyPr>
            <a:lstStyle/>
            <a:p>
              <a:pPr>
                <a:lnSpc>
                  <a:spcPts val="2200"/>
                </a:lnSpc>
                <a:tabLst>
                  <a:tab pos="0" algn="l"/>
                </a:tabLst>
              </a:pPr>
              <a:r>
                <a:rPr lang="en-US" spc="-300" dirty="0">
                  <a:solidFill>
                    <a:schemeClr val="tx2"/>
                  </a:solidFill>
                  <a:latin typeface="MS PGothic"/>
                  <a:ea typeface="MS PGothic"/>
                </a:rPr>
                <a:t>▷◁ </a:t>
              </a:r>
              <a:r>
                <a:rPr lang="en-US" baseline="-25000" dirty="0">
                  <a:solidFill>
                    <a:schemeClr val="tx2"/>
                  </a:solidFill>
                  <a:latin typeface="Arial" charset="0"/>
                </a:rPr>
                <a:t>ENO</a:t>
              </a:r>
            </a:p>
          </p:txBody>
        </p:sp>
        <p:sp>
          <p:nvSpPr>
            <p:cNvPr id="289849" name="Text Box 57"/>
            <p:cNvSpPr txBox="1">
              <a:spLocks noChangeArrowheads="1"/>
            </p:cNvSpPr>
            <p:nvPr/>
          </p:nvSpPr>
          <p:spPr bwMode="auto">
            <a:xfrm>
              <a:off x="11008925" y="7348882"/>
              <a:ext cx="1126631" cy="422205"/>
            </a:xfrm>
            <a:prstGeom prst="rect">
              <a:avLst/>
            </a:prstGeom>
            <a:noFill/>
            <a:ln w="9525">
              <a:noFill/>
              <a:miter lim="800000"/>
              <a:headEnd/>
              <a:tailEnd/>
            </a:ln>
            <a:effectLst/>
          </p:spPr>
          <p:txBody>
            <a:bodyPr wrap="square" lIns="0" tIns="0" rIns="0" bIns="0">
              <a:prstTxWarp prst="textNoShape">
                <a:avLst/>
              </a:prstTxWarp>
              <a:spAutoFit/>
            </a:bodyPr>
            <a:lstStyle/>
            <a:p>
              <a:pPr>
                <a:lnSpc>
                  <a:spcPts val="2200"/>
                </a:lnSpc>
                <a:tabLst>
                  <a:tab pos="0" algn="l"/>
                </a:tabLst>
              </a:pPr>
              <a:r>
                <a:rPr lang="en-US" spc="-300" dirty="0">
                  <a:solidFill>
                    <a:schemeClr val="tx2"/>
                  </a:solidFill>
                  <a:latin typeface="MS PGothic"/>
                  <a:ea typeface="MS PGothic"/>
                </a:rPr>
                <a:t>▷◁ </a:t>
              </a:r>
              <a:r>
                <a:rPr lang="en-US" baseline="-25000" dirty="0">
                  <a:solidFill>
                    <a:schemeClr val="tx2"/>
                  </a:solidFill>
                  <a:latin typeface="Arial" charset="0"/>
                </a:rPr>
                <a:t>ENO</a:t>
              </a:r>
            </a:p>
          </p:txBody>
        </p:sp>
      </p:grpSp>
      <p:sp>
        <p:nvSpPr>
          <p:cNvPr id="2" name="Footer Placeholder 1">
            <a:extLst>
              <a:ext uri="{FF2B5EF4-FFF2-40B4-BE49-F238E27FC236}">
                <a16:creationId xmlns:a16="http://schemas.microsoft.com/office/drawing/2014/main" id="{C4166C80-56C8-3944-B124-819BC417AE92}"/>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0784A6A4-E7CD-A046-B771-BC6A5687AC70}"/>
              </a:ext>
            </a:extLst>
          </p:cNvPr>
          <p:cNvSpPr>
            <a:spLocks noGrp="1"/>
          </p:cNvSpPr>
          <p:nvPr>
            <p:ph type="sldNum" sz="quarter" idx="4"/>
          </p:nvPr>
        </p:nvSpPr>
        <p:spPr/>
        <p:txBody>
          <a:bodyPr/>
          <a:lstStyle/>
          <a:p>
            <a:fld id="{FD96158B-4539-3C43-9DE5-94C547866200}" type="slidenum">
              <a:rPr lang="en-US" smtClean="0"/>
              <a:t>24</a:t>
            </a:fld>
            <a:endParaRPr lang="en-US"/>
          </a:p>
        </p:txBody>
      </p:sp>
    </p:spTree>
    <p:extLst>
      <p:ext uri="{BB962C8B-B14F-4D97-AF65-F5344CB8AC3E}">
        <p14:creationId xmlns:p14="http://schemas.microsoft.com/office/powerpoint/2010/main" val="1750918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type="title"/>
          </p:nvPr>
        </p:nvSpPr>
        <p:spPr/>
        <p:txBody>
          <a:bodyPr/>
          <a:lstStyle/>
          <a:p>
            <a:pPr>
              <a:spcAft>
                <a:spcPts val="13"/>
              </a:spcAft>
            </a:pPr>
            <a:r>
              <a:rPr lang="en-US" dirty="0"/>
              <a:t>Reduction for VF</a:t>
            </a:r>
          </a:p>
        </p:txBody>
      </p:sp>
      <p:sp>
        <p:nvSpPr>
          <p:cNvPr id="217090" name="Rectangle 2"/>
          <p:cNvSpPr>
            <a:spLocks noGrp="1" noChangeArrowheads="1"/>
          </p:cNvSpPr>
          <p:nvPr>
            <p:ph idx="1"/>
          </p:nvPr>
        </p:nvSpPr>
        <p:spPr>
          <a:xfrm>
            <a:off x="250031" y="1177728"/>
            <a:ext cx="8643938" cy="2792655"/>
          </a:xfrm>
          <a:noFill/>
        </p:spPr>
        <p:txBody>
          <a:bodyPr/>
          <a:lstStyle/>
          <a:p>
            <a:pPr marL="342882" indent="-342882">
              <a:lnSpc>
                <a:spcPts val="2900"/>
              </a:lnSpc>
              <a:spcAft>
                <a:spcPts val="700"/>
              </a:spcAft>
              <a:tabLst>
                <a:tab pos="857206" algn="l"/>
                <a:tab pos="1428677" algn="l"/>
                <a:tab pos="2743060" algn="l"/>
                <a:tab pos="3657413" algn="l"/>
                <a:tab pos="4571766" algn="l"/>
                <a:tab pos="5486119" algn="l"/>
                <a:tab pos="6400473" algn="l"/>
                <a:tab pos="7314825" algn="l"/>
                <a:tab pos="8229179" algn="l"/>
                <a:tab pos="9143532" algn="l"/>
                <a:tab pos="10057885" algn="l"/>
                <a:tab pos="10972238" algn="l"/>
                <a:tab pos="514324" algn="l"/>
                <a:tab pos="857206" algn="l"/>
                <a:tab pos="1998561" algn="l"/>
                <a:tab pos="2743060" algn="l"/>
                <a:tab pos="3657413" algn="l"/>
                <a:tab pos="4571766" algn="l"/>
                <a:tab pos="5486119" algn="l"/>
                <a:tab pos="6400473" algn="l"/>
                <a:tab pos="7314825" algn="l"/>
                <a:tab pos="8229179" algn="l"/>
                <a:tab pos="9143532" algn="l"/>
                <a:tab pos="10057885" algn="l"/>
                <a:tab pos="10972238" algn="l"/>
                <a:tab pos="514324" algn="l"/>
                <a:tab pos="857206" algn="l"/>
                <a:tab pos="1998561" algn="l"/>
                <a:tab pos="2743060" algn="l"/>
                <a:tab pos="3657413" algn="l"/>
                <a:tab pos="4571766" algn="l"/>
                <a:tab pos="5486119" algn="l"/>
              </a:tabLst>
            </a:pPr>
            <a:r>
              <a:rPr lang="en-US" dirty="0"/>
              <a:t>Find useless (not empty) intermediate relations</a:t>
            </a:r>
          </a:p>
          <a:p>
            <a:pPr marL="1028647" lvl="1" indent="0">
              <a:lnSpc>
                <a:spcPts val="2400"/>
              </a:lnSpc>
              <a:spcAft>
                <a:spcPts val="600"/>
              </a:spcAft>
              <a:buNone/>
              <a:tabLst>
                <a:tab pos="857206" algn="l"/>
                <a:tab pos="1428677" algn="l"/>
                <a:tab pos="2743060" algn="l"/>
                <a:tab pos="3657413" algn="l"/>
                <a:tab pos="4571766" algn="l"/>
                <a:tab pos="5486119" algn="l"/>
                <a:tab pos="6400473" algn="l"/>
                <a:tab pos="7314825" algn="l"/>
                <a:tab pos="8229179" algn="l"/>
                <a:tab pos="9143532" algn="l"/>
                <a:tab pos="10057885" algn="l"/>
                <a:tab pos="10972238" algn="l"/>
                <a:tab pos="514324" algn="l"/>
                <a:tab pos="857206" algn="l"/>
                <a:tab pos="1998561" algn="l"/>
                <a:tab pos="2743060" algn="l"/>
                <a:tab pos="3657413" algn="l"/>
                <a:tab pos="4571766" algn="l"/>
                <a:tab pos="5486119" algn="l"/>
                <a:tab pos="6400473" algn="l"/>
                <a:tab pos="7314825" algn="l"/>
                <a:tab pos="8229179" algn="l"/>
                <a:tab pos="9143532" algn="l"/>
                <a:tab pos="10057885" algn="l"/>
                <a:tab pos="10972238" algn="l"/>
                <a:tab pos="514324" algn="l"/>
                <a:tab pos="857206" algn="l"/>
                <a:tab pos="1998561" algn="l"/>
                <a:tab pos="2743060" algn="l"/>
                <a:tab pos="3657413" algn="l"/>
                <a:tab pos="4571766" algn="l"/>
                <a:tab pos="5486119" algn="l"/>
              </a:tabLst>
            </a:pPr>
            <a:r>
              <a:rPr lang="en-US" dirty="0"/>
              <a:t>Relation </a:t>
            </a:r>
            <a:r>
              <a:rPr lang="en-US" i="1" dirty="0"/>
              <a:t>R</a:t>
            </a:r>
            <a:r>
              <a:rPr lang="en-US" dirty="0"/>
              <a:t> defined over attributes </a:t>
            </a:r>
            <a:r>
              <a:rPr lang="en-US" i="1" dirty="0"/>
              <a:t>A</a:t>
            </a:r>
            <a:r>
              <a:rPr lang="en-US" dirty="0"/>
              <a:t> = {</a:t>
            </a:r>
            <a:r>
              <a:rPr lang="en-US" i="1" dirty="0"/>
              <a:t>A</a:t>
            </a:r>
            <a:r>
              <a:rPr lang="en-US" baseline="-25000" dirty="0"/>
              <a:t>1</a:t>
            </a:r>
            <a:r>
              <a:rPr lang="en-US" dirty="0"/>
              <a:t>, ..., </a:t>
            </a:r>
            <a:r>
              <a:rPr lang="en-US" i="1" dirty="0"/>
              <a:t>A</a:t>
            </a:r>
            <a:r>
              <a:rPr lang="en-US" i="1" baseline="-25000" dirty="0"/>
              <a:t>n</a:t>
            </a:r>
            <a:r>
              <a:rPr lang="en-US" dirty="0"/>
              <a:t>} vertically fragmented as </a:t>
            </a:r>
            <a:r>
              <a:rPr lang="en-US" i="1" dirty="0" err="1"/>
              <a:t>R</a:t>
            </a:r>
            <a:r>
              <a:rPr lang="en-US" i="1" baseline="-25000" dirty="0" err="1"/>
              <a:t>i</a:t>
            </a:r>
            <a:r>
              <a:rPr lang="en-US" dirty="0"/>
              <a:t> =</a:t>
            </a:r>
            <a:r>
              <a:rPr lang="en-US" dirty="0">
                <a:solidFill>
                  <a:srgbClr val="000000"/>
                </a:solidFill>
                <a:latin typeface="Symbol" charset="2"/>
                <a:sym typeface="Symbol"/>
              </a:rPr>
              <a:t></a:t>
            </a:r>
            <a:r>
              <a:rPr lang="en-US" i="1" baseline="-25000" dirty="0"/>
              <a:t>A</a:t>
            </a:r>
            <a:r>
              <a:rPr lang="en-US" baseline="-25000" dirty="0"/>
              <a:t>'</a:t>
            </a:r>
            <a:r>
              <a:rPr lang="en-US" dirty="0"/>
              <a:t>(</a:t>
            </a:r>
            <a:r>
              <a:rPr lang="en-US" i="1" dirty="0"/>
              <a:t>R</a:t>
            </a:r>
            <a:r>
              <a:rPr lang="en-US" dirty="0"/>
              <a:t>) where </a:t>
            </a:r>
            <a:r>
              <a:rPr lang="en-US" i="1" dirty="0"/>
              <a:t>A</a:t>
            </a:r>
            <a:r>
              <a:rPr lang="en-US" dirty="0"/>
              <a:t>'</a:t>
            </a:r>
            <a:r>
              <a:rPr lang="en-US" dirty="0">
                <a:latin typeface="Symbol" charset="2"/>
                <a:cs typeface="Symbol" charset="2"/>
                <a:sym typeface="Symbol" charset="2"/>
              </a:rPr>
              <a:t></a:t>
            </a:r>
            <a:r>
              <a:rPr lang="en-US" dirty="0">
                <a:latin typeface="Symbol" charset="2"/>
                <a:cs typeface="Symbol" charset="2"/>
                <a:sym typeface="Symbol"/>
              </a:rPr>
              <a:t> </a:t>
            </a:r>
            <a:r>
              <a:rPr lang="en-US" i="1" dirty="0"/>
              <a:t>A</a:t>
            </a:r>
            <a:r>
              <a:rPr lang="en-US" dirty="0"/>
              <a:t>:</a:t>
            </a:r>
          </a:p>
          <a:p>
            <a:pPr marL="1028647" lvl="1" indent="0">
              <a:spcBef>
                <a:spcPct val="0"/>
              </a:spcBef>
              <a:buNone/>
              <a:tabLst>
                <a:tab pos="857206" algn="l"/>
                <a:tab pos="1428677" algn="l"/>
                <a:tab pos="2743060" algn="l"/>
                <a:tab pos="3657413" algn="l"/>
                <a:tab pos="4571766" algn="l"/>
                <a:tab pos="5486119" algn="l"/>
                <a:tab pos="6400473" algn="l"/>
                <a:tab pos="7314825" algn="l"/>
                <a:tab pos="8229179" algn="l"/>
                <a:tab pos="9143532" algn="l"/>
                <a:tab pos="10057885" algn="l"/>
                <a:tab pos="10972238" algn="l"/>
                <a:tab pos="514324" algn="l"/>
                <a:tab pos="857206" algn="l"/>
                <a:tab pos="1998561" algn="l"/>
                <a:tab pos="2743060" algn="l"/>
                <a:tab pos="3657413" algn="l"/>
                <a:tab pos="4571766" algn="l"/>
                <a:tab pos="5486119" algn="l"/>
                <a:tab pos="6400473" algn="l"/>
                <a:tab pos="7314825" algn="l"/>
                <a:tab pos="8229179" algn="l"/>
                <a:tab pos="9143532" algn="l"/>
                <a:tab pos="10057885" algn="l"/>
                <a:tab pos="10972238" algn="l"/>
                <a:tab pos="514324" algn="l"/>
                <a:tab pos="857206" algn="l"/>
                <a:tab pos="1998561" algn="l"/>
                <a:tab pos="2743060" algn="l"/>
                <a:tab pos="3657413" algn="l"/>
                <a:tab pos="4571766" algn="l"/>
                <a:tab pos="5486119" algn="l"/>
              </a:tabLst>
            </a:pPr>
            <a:r>
              <a:rPr lang="en-US" dirty="0">
                <a:solidFill>
                  <a:srgbClr val="000000"/>
                </a:solidFill>
                <a:latin typeface="Symbol" charset="2"/>
                <a:sym typeface="Symbol"/>
              </a:rPr>
              <a:t></a:t>
            </a:r>
            <a:r>
              <a:rPr lang="en-US" sz="2320" i="1" baseline="-25000" dirty="0"/>
              <a:t>D,K</a:t>
            </a:r>
            <a:r>
              <a:rPr lang="en-US" sz="1617" dirty="0"/>
              <a:t>(</a:t>
            </a:r>
            <a:r>
              <a:rPr lang="en-US" sz="1617" i="1" dirty="0" err="1"/>
              <a:t>R</a:t>
            </a:r>
            <a:r>
              <a:rPr lang="en-US" sz="2320" i="1" baseline="-25000" dirty="0" err="1"/>
              <a:t>i</a:t>
            </a:r>
            <a:r>
              <a:rPr lang="en-US" sz="1617" dirty="0"/>
              <a:t>) is useless if the set of projection attributes </a:t>
            </a:r>
            <a:r>
              <a:rPr lang="en-US" sz="1617" i="1" dirty="0"/>
              <a:t>D</a:t>
            </a:r>
            <a:r>
              <a:rPr lang="en-US" sz="1617" dirty="0"/>
              <a:t> is not in </a:t>
            </a:r>
            <a:r>
              <a:rPr lang="en-US" sz="1617" i="1" dirty="0"/>
              <a:t>A</a:t>
            </a:r>
            <a:r>
              <a:rPr lang="en-US" sz="1617" dirty="0"/>
              <a:t>'</a:t>
            </a:r>
          </a:p>
          <a:p>
            <a:pPr marL="1028647" lvl="1" indent="0">
              <a:lnSpc>
                <a:spcPts val="2400"/>
              </a:lnSpc>
              <a:spcAft>
                <a:spcPts val="600"/>
              </a:spcAft>
              <a:buNone/>
              <a:tabLst>
                <a:tab pos="857206" algn="l"/>
                <a:tab pos="1428677" algn="l"/>
                <a:tab pos="2743060" algn="l"/>
                <a:tab pos="3657413" algn="l"/>
                <a:tab pos="4571766" algn="l"/>
                <a:tab pos="5486119" algn="l"/>
                <a:tab pos="6400473" algn="l"/>
                <a:tab pos="7314825" algn="l"/>
                <a:tab pos="8229179" algn="l"/>
                <a:tab pos="9143532" algn="l"/>
                <a:tab pos="10057885" algn="l"/>
                <a:tab pos="10972238" algn="l"/>
                <a:tab pos="514324" algn="l"/>
                <a:tab pos="857206" algn="l"/>
                <a:tab pos="1998561" algn="l"/>
                <a:tab pos="2743060" algn="l"/>
                <a:tab pos="3657413" algn="l"/>
                <a:tab pos="4571766" algn="l"/>
                <a:tab pos="5486119" algn="l"/>
                <a:tab pos="6400473" algn="l"/>
                <a:tab pos="7314825" algn="l"/>
                <a:tab pos="8229179" algn="l"/>
                <a:tab pos="9143532" algn="l"/>
                <a:tab pos="10057885" algn="l"/>
                <a:tab pos="10972238" algn="l"/>
                <a:tab pos="514324" algn="l"/>
                <a:tab pos="857206" algn="l"/>
                <a:tab pos="1998561" algn="l"/>
                <a:tab pos="2743060" algn="l"/>
                <a:tab pos="3657413" algn="l"/>
                <a:tab pos="4571766" algn="l"/>
                <a:tab pos="5486119" algn="l"/>
              </a:tabLst>
            </a:pPr>
            <a:r>
              <a:rPr lang="en-US" dirty="0"/>
              <a:t>Example: EMP</a:t>
            </a:r>
            <a:r>
              <a:rPr lang="en-US" baseline="-25000" dirty="0"/>
              <a:t>1</a:t>
            </a:r>
            <a:r>
              <a:rPr lang="en-US" dirty="0"/>
              <a:t>=</a:t>
            </a:r>
            <a:r>
              <a:rPr lang="en-US" dirty="0">
                <a:latin typeface="Symbol" charset="2"/>
                <a:cs typeface="Symbol" charset="2"/>
                <a:sym typeface="Symbol"/>
              </a:rPr>
              <a:t></a:t>
            </a:r>
            <a:r>
              <a:rPr lang="en-US" baseline="-25000" dirty="0"/>
              <a:t>ENO,ENAME </a:t>
            </a:r>
            <a:r>
              <a:rPr lang="en-US" dirty="0"/>
              <a:t>(EMP); EMP</a:t>
            </a:r>
            <a:r>
              <a:rPr lang="en-US" baseline="-25000" dirty="0"/>
              <a:t>2</a:t>
            </a:r>
            <a:r>
              <a:rPr lang="en-US" dirty="0"/>
              <a:t>=</a:t>
            </a:r>
            <a:r>
              <a:rPr lang="en-US" dirty="0">
                <a:latin typeface="Symbol" charset="2"/>
                <a:cs typeface="Symbol" charset="2"/>
                <a:sym typeface="Symbol"/>
              </a:rPr>
              <a:t></a:t>
            </a:r>
            <a:r>
              <a:rPr lang="en-US" baseline="-25000" dirty="0"/>
              <a:t>ENO,TITLE </a:t>
            </a:r>
            <a:r>
              <a:rPr lang="en-US" dirty="0"/>
              <a:t>(EMP)</a:t>
            </a:r>
          </a:p>
          <a:p>
            <a:pPr marL="1028647" lvl="1" indent="0">
              <a:buNone/>
              <a:tabLst>
                <a:tab pos="857206" algn="l"/>
                <a:tab pos="1428677" algn="l"/>
                <a:tab pos="2420814" algn="l"/>
                <a:tab pos="3657413" algn="l"/>
                <a:tab pos="4571766" algn="l"/>
                <a:tab pos="5486119" algn="l"/>
                <a:tab pos="6400473" algn="l"/>
                <a:tab pos="7314825" algn="l"/>
                <a:tab pos="8229179" algn="l"/>
                <a:tab pos="9143532" algn="l"/>
                <a:tab pos="10057885" algn="l"/>
                <a:tab pos="10972238" algn="l"/>
                <a:tab pos="514324" algn="l"/>
                <a:tab pos="857206" algn="l"/>
                <a:tab pos="1998561" algn="l"/>
                <a:tab pos="2743060" algn="l"/>
                <a:tab pos="3657413" algn="l"/>
                <a:tab pos="4571766" algn="l"/>
                <a:tab pos="5486119" algn="l"/>
                <a:tab pos="6400473" algn="l"/>
                <a:tab pos="7314825" algn="l"/>
                <a:tab pos="8229179" algn="l"/>
                <a:tab pos="9143532" algn="l"/>
                <a:tab pos="10057885" algn="l"/>
                <a:tab pos="10972238" algn="l"/>
                <a:tab pos="514324" algn="l"/>
                <a:tab pos="857206" algn="l"/>
                <a:tab pos="1998561" algn="l"/>
                <a:tab pos="2743060" algn="l"/>
                <a:tab pos="3657413" algn="l"/>
                <a:tab pos="4571766" algn="l"/>
                <a:tab pos="5486119" algn="l"/>
              </a:tabLst>
            </a:pPr>
            <a:r>
              <a:rPr lang="en-US" b="1" dirty="0">
                <a:latin typeface="Courier New"/>
              </a:rPr>
              <a:t>	SELECT</a:t>
            </a:r>
            <a:r>
              <a:rPr lang="en-US" dirty="0">
                <a:latin typeface="Courier New"/>
              </a:rPr>
              <a:t>	ENAME</a:t>
            </a:r>
          </a:p>
          <a:p>
            <a:pPr marL="1028647" lvl="1" indent="0">
              <a:spcBef>
                <a:spcPct val="0"/>
              </a:spcBef>
              <a:buNone/>
              <a:tabLst>
                <a:tab pos="857206" algn="l"/>
                <a:tab pos="1428677" algn="l"/>
                <a:tab pos="2420814" algn="l"/>
                <a:tab pos="3657413" algn="l"/>
                <a:tab pos="4571766" algn="l"/>
                <a:tab pos="5486119" algn="l"/>
                <a:tab pos="6400473" algn="l"/>
                <a:tab pos="7314825" algn="l"/>
                <a:tab pos="8229179" algn="l"/>
                <a:tab pos="9143532" algn="l"/>
                <a:tab pos="10057885" algn="l"/>
                <a:tab pos="10972238" algn="l"/>
                <a:tab pos="514324" algn="l"/>
                <a:tab pos="857206" algn="l"/>
                <a:tab pos="1998561" algn="l"/>
                <a:tab pos="2743060" algn="l"/>
                <a:tab pos="3657413" algn="l"/>
                <a:tab pos="4571766" algn="l"/>
                <a:tab pos="5486119" algn="l"/>
                <a:tab pos="6400473" algn="l"/>
                <a:tab pos="7314825" algn="l"/>
                <a:tab pos="8229179" algn="l"/>
                <a:tab pos="9143532" algn="l"/>
                <a:tab pos="10057885" algn="l"/>
                <a:tab pos="10972238" algn="l"/>
                <a:tab pos="514324" algn="l"/>
                <a:tab pos="857206" algn="l"/>
                <a:tab pos="1998561" algn="l"/>
                <a:tab pos="2743060" algn="l"/>
                <a:tab pos="3657413" algn="l"/>
                <a:tab pos="4571766" algn="l"/>
                <a:tab pos="5486119" algn="l"/>
              </a:tabLst>
            </a:pPr>
            <a:r>
              <a:rPr lang="en-US" b="1" dirty="0">
                <a:latin typeface="Courier New"/>
              </a:rPr>
              <a:t>	FROM</a:t>
            </a:r>
            <a:r>
              <a:rPr lang="en-US" dirty="0">
                <a:latin typeface="Courier New"/>
              </a:rPr>
              <a:t>	EMP</a:t>
            </a:r>
          </a:p>
        </p:txBody>
      </p:sp>
      <p:sp>
        <p:nvSpPr>
          <p:cNvPr id="2" name="Right Arrow 1"/>
          <p:cNvSpPr/>
          <p:nvPr/>
        </p:nvSpPr>
        <p:spPr bwMode="auto">
          <a:xfrm>
            <a:off x="4293531" y="4509120"/>
            <a:ext cx="556937" cy="506306"/>
          </a:xfrm>
          <a:prstGeom prst="rightArrow">
            <a:avLst/>
          </a:prstGeom>
          <a:solidFill>
            <a:srgbClr val="6682AA"/>
          </a:solidFill>
          <a:ln>
            <a:noFill/>
          </a:ln>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64294" tIns="32147" rIns="64294" bIns="32147" numCol="1" rtlCol="0" anchor="t" anchorCtr="0" compatLnSpc="1">
            <a:prstTxWarp prst="textNoShape">
              <a:avLst/>
            </a:prstTxWarp>
          </a:bodyPr>
          <a:lstStyle/>
          <a:p>
            <a:pPr algn="ctr" defTabSz="642915" eaLnBrk="1" hangingPunct="1"/>
            <a:endParaRPr lang="en-US" sz="1600" dirty="0">
              <a:solidFill>
                <a:srgbClr val="263750"/>
              </a:solidFill>
              <a:latin typeface="Book Antiqua"/>
              <a:ea typeface="ヒラギノ明朝 ProN W3" charset="0"/>
              <a:cs typeface="ヒラギノ明朝 ProN W3" charset="0"/>
              <a:sym typeface="Palatino" charset="0"/>
            </a:endParaRPr>
          </a:p>
        </p:txBody>
      </p:sp>
      <p:sp>
        <p:nvSpPr>
          <p:cNvPr id="3" name="Footer Placeholder 2">
            <a:extLst>
              <a:ext uri="{FF2B5EF4-FFF2-40B4-BE49-F238E27FC236}">
                <a16:creationId xmlns:a16="http://schemas.microsoft.com/office/drawing/2014/main" id="{B73BA11E-D7E8-2247-B6AA-6DD91EEAE857}"/>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6EDE0550-10F7-FE4F-A453-CDBB1A702924}"/>
              </a:ext>
            </a:extLst>
          </p:cNvPr>
          <p:cNvSpPr>
            <a:spLocks noGrp="1"/>
          </p:cNvSpPr>
          <p:nvPr>
            <p:ph type="sldNum" sz="quarter" idx="4"/>
          </p:nvPr>
        </p:nvSpPr>
        <p:spPr/>
        <p:txBody>
          <a:bodyPr/>
          <a:lstStyle/>
          <a:p>
            <a:fld id="{FD96158B-4539-3C43-9DE5-94C547866200}" type="slidenum">
              <a:rPr lang="en-US" smtClean="0"/>
              <a:t>25</a:t>
            </a:fld>
            <a:endParaRPr lang="en-US"/>
          </a:p>
        </p:txBody>
      </p:sp>
      <p:pic>
        <p:nvPicPr>
          <p:cNvPr id="6" name="Picture 5" descr="A picture containing object, clock&#10;&#10;Description automatically generated">
            <a:extLst>
              <a:ext uri="{FF2B5EF4-FFF2-40B4-BE49-F238E27FC236}">
                <a16:creationId xmlns:a16="http://schemas.microsoft.com/office/drawing/2014/main" id="{54901611-AEA4-C54F-90CC-8D084861CF5D}"/>
              </a:ext>
            </a:extLst>
          </p:cNvPr>
          <p:cNvPicPr>
            <a:picLocks noChangeAspect="1"/>
          </p:cNvPicPr>
          <p:nvPr/>
        </p:nvPicPr>
        <p:blipFill>
          <a:blip r:embed="rId3"/>
          <a:stretch>
            <a:fillRect/>
          </a:stretch>
        </p:blipFill>
        <p:spPr>
          <a:xfrm>
            <a:off x="1187624" y="3917798"/>
            <a:ext cx="2592288" cy="2209336"/>
          </a:xfrm>
          <a:prstGeom prst="rect">
            <a:avLst/>
          </a:prstGeom>
        </p:spPr>
      </p:pic>
      <p:pic>
        <p:nvPicPr>
          <p:cNvPr id="8" name="Picture 7" descr="A close up of a logo&#10;&#10;Description automatically generated">
            <a:extLst>
              <a:ext uri="{FF2B5EF4-FFF2-40B4-BE49-F238E27FC236}">
                <a16:creationId xmlns:a16="http://schemas.microsoft.com/office/drawing/2014/main" id="{4F965010-A04C-1144-9AB4-6FD826D0161B}"/>
              </a:ext>
            </a:extLst>
          </p:cNvPr>
          <p:cNvPicPr>
            <a:picLocks noChangeAspect="1"/>
          </p:cNvPicPr>
          <p:nvPr/>
        </p:nvPicPr>
        <p:blipFill>
          <a:blip r:embed="rId4"/>
          <a:stretch>
            <a:fillRect/>
          </a:stretch>
        </p:blipFill>
        <p:spPr>
          <a:xfrm>
            <a:off x="6171437" y="3761863"/>
            <a:ext cx="1121606" cy="2403441"/>
          </a:xfrm>
          <a:prstGeom prst="rect">
            <a:avLst/>
          </a:prstGeom>
        </p:spPr>
      </p:pic>
    </p:spTree>
    <p:extLst>
      <p:ext uri="{BB962C8B-B14F-4D97-AF65-F5344CB8AC3E}">
        <p14:creationId xmlns:p14="http://schemas.microsoft.com/office/powerpoint/2010/main" val="742542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22" name="Rectangle 10"/>
          <p:cNvSpPr>
            <a:spLocks noGrp="1" noChangeArrowheads="1"/>
          </p:cNvSpPr>
          <p:nvPr>
            <p:ph type="title"/>
          </p:nvPr>
        </p:nvSpPr>
        <p:spPr/>
        <p:txBody>
          <a:bodyPr/>
          <a:lstStyle/>
          <a:p>
            <a:r>
              <a:rPr lang="en-US" dirty="0"/>
              <a:t>Reduction for DHF</a:t>
            </a:r>
          </a:p>
        </p:txBody>
      </p:sp>
      <p:sp>
        <p:nvSpPr>
          <p:cNvPr id="218123" name="Rectangle 11"/>
          <p:cNvSpPr>
            <a:spLocks noGrp="1" noChangeArrowheads="1"/>
          </p:cNvSpPr>
          <p:nvPr>
            <p:ph idx="1"/>
          </p:nvPr>
        </p:nvSpPr>
        <p:spPr>
          <a:xfrm>
            <a:off x="405780" y="1175095"/>
            <a:ext cx="8643938" cy="5214954"/>
          </a:xfrm>
        </p:spPr>
        <p:txBody>
          <a:bodyPr/>
          <a:lstStyle/>
          <a:p>
            <a:r>
              <a:rPr lang="en-US" dirty="0"/>
              <a:t>Rule :</a:t>
            </a:r>
          </a:p>
          <a:p>
            <a:pPr lvl="1"/>
            <a:r>
              <a:rPr lang="en-US" sz="1969" dirty="0"/>
              <a:t>Distribute joins over unions</a:t>
            </a:r>
          </a:p>
          <a:p>
            <a:pPr lvl="1"/>
            <a:r>
              <a:rPr lang="en-US" sz="1969" dirty="0"/>
              <a:t>Apply the join reduction for horizontal fragmentation</a:t>
            </a:r>
          </a:p>
          <a:p>
            <a:r>
              <a:rPr lang="en-US" dirty="0"/>
              <a:t>Example</a:t>
            </a:r>
          </a:p>
          <a:p>
            <a:pPr lvl="1">
              <a:spcBef>
                <a:spcPts val="0"/>
              </a:spcBef>
              <a:buNone/>
            </a:pPr>
            <a:r>
              <a:rPr lang="en-US" sz="1969" dirty="0"/>
              <a:t>	ASG</a:t>
            </a:r>
            <a:r>
              <a:rPr lang="en-US" sz="1969" baseline="-25000" dirty="0"/>
              <a:t>1</a:t>
            </a:r>
            <a:r>
              <a:rPr lang="en-US" sz="1969" dirty="0"/>
              <a:t>: ASG </a:t>
            </a:r>
            <a:r>
              <a:rPr lang="en-US" sz="2812" dirty="0">
                <a:latin typeface="MS PGothic"/>
                <a:ea typeface="MS PGothic"/>
              </a:rPr>
              <a:t>⋉</a:t>
            </a:r>
            <a:r>
              <a:rPr lang="en-US" sz="1969" baseline="-25000" dirty="0"/>
              <a:t>ENO</a:t>
            </a:r>
            <a:r>
              <a:rPr lang="en-US" sz="1969" dirty="0"/>
              <a:t> EMP</a:t>
            </a:r>
            <a:r>
              <a:rPr lang="en-US" sz="1969" baseline="-25000" dirty="0"/>
              <a:t>1</a:t>
            </a:r>
          </a:p>
          <a:p>
            <a:pPr lvl="1">
              <a:spcBef>
                <a:spcPts val="0"/>
              </a:spcBef>
              <a:buNone/>
            </a:pPr>
            <a:r>
              <a:rPr lang="en-US" sz="1969" baseline="-25000" dirty="0"/>
              <a:t>	</a:t>
            </a:r>
            <a:r>
              <a:rPr lang="en-US" sz="1969" dirty="0"/>
              <a:t>ASG</a:t>
            </a:r>
            <a:r>
              <a:rPr lang="en-US" sz="1969" baseline="-25000" dirty="0"/>
              <a:t>2</a:t>
            </a:r>
            <a:r>
              <a:rPr lang="en-US" sz="1969" dirty="0"/>
              <a:t>: ASG </a:t>
            </a:r>
            <a:r>
              <a:rPr lang="en-US" sz="2812" dirty="0">
                <a:latin typeface="MS PGothic"/>
                <a:ea typeface="MS PGothic"/>
              </a:rPr>
              <a:t>⋉</a:t>
            </a:r>
            <a:r>
              <a:rPr lang="en-US" sz="1969" baseline="-25000" dirty="0"/>
              <a:t>ENO</a:t>
            </a:r>
            <a:r>
              <a:rPr lang="en-US" sz="1969" dirty="0"/>
              <a:t> EMP</a:t>
            </a:r>
            <a:r>
              <a:rPr lang="en-US" sz="1969" baseline="-25000" dirty="0"/>
              <a:t>2</a:t>
            </a:r>
          </a:p>
          <a:p>
            <a:pPr lvl="1">
              <a:buFont typeface="Wingdings" charset="2"/>
              <a:buNone/>
            </a:pPr>
            <a:r>
              <a:rPr lang="en-US" sz="1969" dirty="0"/>
              <a:t>	EMP</a:t>
            </a:r>
            <a:r>
              <a:rPr lang="en-US" sz="1969" baseline="-25000" dirty="0"/>
              <a:t>1</a:t>
            </a:r>
            <a:r>
              <a:rPr lang="en-US" sz="1969" dirty="0"/>
              <a:t>: </a:t>
            </a:r>
            <a:r>
              <a:rPr lang="en-US" sz="1969" dirty="0">
                <a:latin typeface="Symbol" charset="2"/>
                <a:cs typeface="Symbol" charset="2"/>
                <a:sym typeface="Symbol"/>
              </a:rPr>
              <a:t></a:t>
            </a:r>
            <a:r>
              <a:rPr lang="en-US" sz="1969" baseline="-25000" dirty="0"/>
              <a:t>TITLE=“Programmer”</a:t>
            </a:r>
            <a:r>
              <a:rPr lang="en-US" sz="1969" dirty="0"/>
              <a:t> (EMP) </a:t>
            </a:r>
          </a:p>
          <a:p>
            <a:pPr lvl="1">
              <a:buNone/>
            </a:pPr>
            <a:r>
              <a:rPr lang="en-US" sz="1969" dirty="0"/>
              <a:t>	EMP</a:t>
            </a:r>
            <a:r>
              <a:rPr lang="en-US" sz="1969" baseline="-25000" dirty="0"/>
              <a:t>2</a:t>
            </a:r>
            <a:r>
              <a:rPr lang="en-US" sz="1969" dirty="0"/>
              <a:t>: </a:t>
            </a:r>
            <a:r>
              <a:rPr lang="en-US" sz="1969" dirty="0">
                <a:latin typeface="Symbol" charset="2"/>
                <a:cs typeface="Symbol" charset="2"/>
                <a:sym typeface="Symbol"/>
              </a:rPr>
              <a:t></a:t>
            </a:r>
            <a:r>
              <a:rPr lang="en-US" sz="1969" baseline="-25000" dirty="0"/>
              <a:t>TITLE=“Programmer”</a:t>
            </a:r>
            <a:r>
              <a:rPr lang="en-US" sz="1969" dirty="0"/>
              <a:t> (EMP)</a:t>
            </a:r>
          </a:p>
          <a:p>
            <a:r>
              <a:rPr lang="en-US" dirty="0"/>
              <a:t>Query</a:t>
            </a:r>
          </a:p>
          <a:p>
            <a:pPr lvl="1">
              <a:spcBef>
                <a:spcPts val="0"/>
              </a:spcBef>
              <a:buNone/>
            </a:pPr>
            <a:r>
              <a:rPr lang="en-US" sz="1969" b="1" dirty="0">
                <a:latin typeface="Courier New"/>
              </a:rPr>
              <a:t>	SELECT</a:t>
            </a:r>
            <a:r>
              <a:rPr lang="en-US" sz="1969" dirty="0">
                <a:latin typeface="Courier New"/>
              </a:rPr>
              <a:t> 	*</a:t>
            </a:r>
          </a:p>
          <a:p>
            <a:pPr lvl="1">
              <a:spcBef>
                <a:spcPts val="0"/>
              </a:spcBef>
              <a:buNone/>
            </a:pPr>
            <a:r>
              <a:rPr lang="en-US" sz="1969" b="1" dirty="0">
                <a:latin typeface="Courier New"/>
              </a:rPr>
              <a:t>	FROM</a:t>
            </a:r>
            <a:r>
              <a:rPr lang="en-US" sz="1969" dirty="0">
                <a:latin typeface="Courier New"/>
              </a:rPr>
              <a:t>	EMP </a:t>
            </a:r>
            <a:r>
              <a:rPr lang="en-US" sz="1969" b="1" dirty="0">
                <a:latin typeface="Courier New"/>
              </a:rPr>
              <a:t>NATURAL JOIN</a:t>
            </a:r>
            <a:r>
              <a:rPr lang="en-US" sz="1969" dirty="0">
                <a:latin typeface="Courier New"/>
              </a:rPr>
              <a:t> ASG</a:t>
            </a:r>
          </a:p>
          <a:p>
            <a:pPr lvl="1">
              <a:spcBef>
                <a:spcPts val="0"/>
              </a:spcBef>
              <a:buNone/>
            </a:pPr>
            <a:r>
              <a:rPr lang="en-US" sz="1969" b="1" dirty="0">
                <a:latin typeface="Courier New"/>
              </a:rPr>
              <a:t>	WHERE	</a:t>
            </a:r>
            <a:r>
              <a:rPr lang="en-US" sz="1969" dirty="0">
                <a:latin typeface="Courier New"/>
              </a:rPr>
              <a:t>EMP.TITLE = "Mech. Eng."</a:t>
            </a:r>
          </a:p>
        </p:txBody>
      </p:sp>
      <p:sp>
        <p:nvSpPr>
          <p:cNvPr id="218127" name="Rectangle 15"/>
          <p:cNvSpPr>
            <a:spLocks noChangeArrowheads="1"/>
          </p:cNvSpPr>
          <p:nvPr/>
        </p:nvSpPr>
        <p:spPr bwMode="auto">
          <a:xfrm>
            <a:off x="7839076" y="457200"/>
            <a:ext cx="9525" cy="109538"/>
          </a:xfrm>
          <a:prstGeom prst="rect">
            <a:avLst/>
          </a:prstGeom>
          <a:solidFill>
            <a:schemeClr val="bg1"/>
          </a:solidFill>
          <a:ln w="12700">
            <a:solidFill>
              <a:schemeClr val="bg1"/>
            </a:solidFill>
            <a:miter lim="800000"/>
            <a:headEnd/>
            <a:tailEnd/>
          </a:ln>
          <a:effectLst/>
        </p:spPr>
        <p:txBody>
          <a:bodyPr wrap="none" lIns="91439" tIns="45719" rIns="91439" bIns="45719" anchor="ctr">
            <a:prstTxWarp prst="textNoShape">
              <a:avLst/>
            </a:prstTxWarp>
          </a:bodyPr>
          <a:lstStyle/>
          <a:p>
            <a:endParaRPr lang="en-US" sz="1687" dirty="0">
              <a:latin typeface="Arial"/>
            </a:endParaRPr>
          </a:p>
        </p:txBody>
      </p:sp>
      <p:sp>
        <p:nvSpPr>
          <p:cNvPr id="2" name="Footer Placeholder 1">
            <a:extLst>
              <a:ext uri="{FF2B5EF4-FFF2-40B4-BE49-F238E27FC236}">
                <a16:creationId xmlns:a16="http://schemas.microsoft.com/office/drawing/2014/main" id="{2183786D-01A6-DA4F-AD26-C770FD63C1A8}"/>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5D9152F2-18AB-EB47-B7B4-4890FAD51A93}"/>
              </a:ext>
            </a:extLst>
          </p:cNvPr>
          <p:cNvSpPr>
            <a:spLocks noGrp="1"/>
          </p:cNvSpPr>
          <p:nvPr>
            <p:ph type="sldNum" sz="quarter" idx="4"/>
          </p:nvPr>
        </p:nvSpPr>
        <p:spPr/>
        <p:txBody>
          <a:bodyPr/>
          <a:lstStyle/>
          <a:p>
            <a:fld id="{FD96158B-4539-3C43-9DE5-94C547866200}" type="slidenum">
              <a:rPr lang="en-US" smtClean="0"/>
              <a:t>26</a:t>
            </a:fld>
            <a:endParaRPr lang="en-US"/>
          </a:p>
        </p:txBody>
      </p:sp>
    </p:spTree>
    <p:extLst>
      <p:ext uri="{BB962C8B-B14F-4D97-AF65-F5344CB8AC3E}">
        <p14:creationId xmlns:p14="http://schemas.microsoft.com/office/powerpoint/2010/main" val="226366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auto">
          <a:xfrm>
            <a:off x="325280" y="1305529"/>
            <a:ext cx="2419350" cy="482600"/>
          </a:xfrm>
          <a:prstGeom prst="rect">
            <a:avLst/>
          </a:prstGeom>
          <a:noFill/>
          <a:ln w="12700">
            <a:noFill/>
            <a:miter lim="800000"/>
            <a:headEnd/>
            <a:tailEnd/>
          </a:ln>
          <a:effectLst/>
        </p:spPr>
        <p:txBody>
          <a:bodyPr lIns="90486" tIns="44449" rIns="90486" bIns="44449">
            <a:prstTxWarp prst="textNoShape">
              <a:avLst/>
            </a:prstTxWarp>
          </a:bodyPr>
          <a:lstStyle/>
          <a:p>
            <a:pPr>
              <a:lnSpc>
                <a:spcPct val="130000"/>
              </a:lnSpc>
              <a:spcBef>
                <a:spcPct val="39000"/>
              </a:spcBef>
              <a:tabLst>
                <a:tab pos="203190" algn="l"/>
                <a:tab pos="457177" algn="l"/>
                <a:tab pos="1498523" algn="l"/>
                <a:tab pos="1955700" algn="l"/>
                <a:tab pos="2285883" algn="l"/>
                <a:tab pos="2641465" algn="l"/>
              </a:tabLst>
            </a:pPr>
            <a:r>
              <a:rPr lang="en-US" sz="1969" dirty="0">
                <a:latin typeface="+mn-lt"/>
              </a:rPr>
              <a:t>Generic query</a:t>
            </a:r>
          </a:p>
        </p:txBody>
      </p:sp>
      <p:sp>
        <p:nvSpPr>
          <p:cNvPr id="291843" name="Rectangle 3"/>
          <p:cNvSpPr>
            <a:spLocks noChangeArrowheads="1"/>
          </p:cNvSpPr>
          <p:nvPr/>
        </p:nvSpPr>
        <p:spPr bwMode="auto">
          <a:xfrm>
            <a:off x="414334" y="4017296"/>
            <a:ext cx="2419350" cy="482600"/>
          </a:xfrm>
          <a:prstGeom prst="rect">
            <a:avLst/>
          </a:prstGeom>
          <a:noFill/>
          <a:ln w="12700">
            <a:noFill/>
            <a:miter lim="800000"/>
            <a:headEnd/>
            <a:tailEnd/>
          </a:ln>
          <a:effectLst/>
        </p:spPr>
        <p:txBody>
          <a:bodyPr lIns="90486" tIns="44449" rIns="90486" bIns="44449">
            <a:prstTxWarp prst="textNoShape">
              <a:avLst/>
            </a:prstTxWarp>
          </a:bodyPr>
          <a:lstStyle/>
          <a:p>
            <a:pPr>
              <a:lnSpc>
                <a:spcPct val="130000"/>
              </a:lnSpc>
              <a:spcBef>
                <a:spcPct val="39000"/>
              </a:spcBef>
              <a:tabLst>
                <a:tab pos="203190" algn="l"/>
                <a:tab pos="457177" algn="l"/>
                <a:tab pos="1498523" algn="l"/>
                <a:tab pos="1955700" algn="l"/>
                <a:tab pos="2285883" algn="l"/>
                <a:tab pos="2641465" algn="l"/>
              </a:tabLst>
            </a:pPr>
            <a:r>
              <a:rPr lang="en-US" sz="1969" dirty="0">
                <a:latin typeface="+mn-lt"/>
              </a:rPr>
              <a:t>Selections first</a:t>
            </a:r>
          </a:p>
        </p:txBody>
      </p:sp>
      <p:sp>
        <p:nvSpPr>
          <p:cNvPr id="291844" name="Rectangle 4"/>
          <p:cNvSpPr>
            <a:spLocks noGrp="1" noChangeArrowheads="1"/>
          </p:cNvSpPr>
          <p:nvPr>
            <p:ph type="title"/>
          </p:nvPr>
        </p:nvSpPr>
        <p:spPr>
          <a:noFill/>
          <a:ln/>
        </p:spPr>
        <p:txBody>
          <a:bodyPr/>
          <a:lstStyle/>
          <a:p>
            <a:r>
              <a:rPr lang="en-US" dirty="0"/>
              <a:t>Reduction for DHF</a:t>
            </a:r>
          </a:p>
        </p:txBody>
      </p:sp>
      <p:sp>
        <p:nvSpPr>
          <p:cNvPr id="2" name="Footer Placeholder 1">
            <a:extLst>
              <a:ext uri="{FF2B5EF4-FFF2-40B4-BE49-F238E27FC236}">
                <a16:creationId xmlns:a16="http://schemas.microsoft.com/office/drawing/2014/main" id="{D22E129A-2577-DF47-875D-BE17972DDB9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4FDC65A-49AC-9F4E-9DCC-2F7C087ABA54}"/>
              </a:ext>
            </a:extLst>
          </p:cNvPr>
          <p:cNvSpPr>
            <a:spLocks noGrp="1"/>
          </p:cNvSpPr>
          <p:nvPr>
            <p:ph type="sldNum" sz="quarter" idx="4"/>
          </p:nvPr>
        </p:nvSpPr>
        <p:spPr>
          <a:xfrm>
            <a:off x="6804248" y="6309320"/>
            <a:ext cx="2057400" cy="365125"/>
          </a:xfrm>
        </p:spPr>
        <p:txBody>
          <a:bodyPr/>
          <a:lstStyle/>
          <a:p>
            <a:fld id="{FD96158B-4539-3C43-9DE5-94C547866200}" type="slidenum">
              <a:rPr lang="en-US" smtClean="0"/>
              <a:t>27</a:t>
            </a:fld>
            <a:endParaRPr lang="en-US"/>
          </a:p>
        </p:txBody>
      </p:sp>
      <p:pic>
        <p:nvPicPr>
          <p:cNvPr id="5" name="Picture 4" descr="A close up of a hanger&#10;&#10;Description automatically generated">
            <a:extLst>
              <a:ext uri="{FF2B5EF4-FFF2-40B4-BE49-F238E27FC236}">
                <a16:creationId xmlns:a16="http://schemas.microsoft.com/office/drawing/2014/main" id="{37DCFD51-B157-8044-889B-014B740E1BF9}"/>
              </a:ext>
            </a:extLst>
          </p:cNvPr>
          <p:cNvPicPr>
            <a:picLocks noChangeAspect="1"/>
          </p:cNvPicPr>
          <p:nvPr/>
        </p:nvPicPr>
        <p:blipFill>
          <a:blip r:embed="rId3"/>
          <a:stretch>
            <a:fillRect/>
          </a:stretch>
        </p:blipFill>
        <p:spPr>
          <a:xfrm>
            <a:off x="2236303" y="1124744"/>
            <a:ext cx="5604816" cy="2857901"/>
          </a:xfrm>
          <a:prstGeom prst="rect">
            <a:avLst/>
          </a:prstGeom>
        </p:spPr>
      </p:pic>
      <p:pic>
        <p:nvPicPr>
          <p:cNvPr id="7" name="Picture 6" descr="A close up of a hanger&#10;&#10;Description automatically generated">
            <a:extLst>
              <a:ext uri="{FF2B5EF4-FFF2-40B4-BE49-F238E27FC236}">
                <a16:creationId xmlns:a16="http://schemas.microsoft.com/office/drawing/2014/main" id="{6568AE23-DD27-804F-937D-E76E5FF6C2C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948830" y="4022715"/>
            <a:ext cx="5554960" cy="2140974"/>
          </a:xfrm>
          <a:prstGeom prst="rect">
            <a:avLst/>
          </a:prstGeom>
        </p:spPr>
      </p:pic>
    </p:spTree>
    <p:extLst>
      <p:ext uri="{BB962C8B-B14F-4D97-AF65-F5344CB8AC3E}">
        <p14:creationId xmlns:p14="http://schemas.microsoft.com/office/powerpoint/2010/main" val="1560249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649813" y="1277625"/>
            <a:ext cx="2895600" cy="482600"/>
          </a:xfrm>
          <a:prstGeom prst="rect">
            <a:avLst/>
          </a:prstGeom>
          <a:noFill/>
          <a:ln w="12700">
            <a:noFill/>
            <a:miter lim="800000"/>
            <a:headEnd/>
            <a:tailEnd/>
          </a:ln>
          <a:effectLst/>
        </p:spPr>
        <p:txBody>
          <a:bodyPr lIns="90486" tIns="44449" rIns="90486" bIns="44449">
            <a:prstTxWarp prst="textNoShape">
              <a:avLst/>
            </a:prstTxWarp>
          </a:bodyPr>
          <a:lstStyle/>
          <a:p>
            <a:pPr>
              <a:lnSpc>
                <a:spcPct val="130000"/>
              </a:lnSpc>
              <a:spcBef>
                <a:spcPct val="39000"/>
              </a:spcBef>
              <a:tabLst>
                <a:tab pos="203190" algn="l"/>
                <a:tab pos="457177" algn="l"/>
                <a:tab pos="1498523" algn="l"/>
                <a:tab pos="1955700" algn="l"/>
                <a:tab pos="2285883" algn="l"/>
                <a:tab pos="2641465" algn="l"/>
              </a:tabLst>
            </a:pPr>
            <a:r>
              <a:rPr lang="en-US" sz="2000" dirty="0">
                <a:latin typeface="+mn-lt"/>
                <a:cs typeface="Book Antiqua"/>
              </a:rPr>
              <a:t>Joins over unions</a:t>
            </a:r>
          </a:p>
        </p:txBody>
      </p:sp>
      <p:sp>
        <p:nvSpPr>
          <p:cNvPr id="292868" name="Rectangle 4"/>
          <p:cNvSpPr>
            <a:spLocks noGrp="1" noChangeArrowheads="1"/>
          </p:cNvSpPr>
          <p:nvPr>
            <p:ph type="title"/>
          </p:nvPr>
        </p:nvSpPr>
        <p:spPr>
          <a:noFill/>
          <a:ln/>
        </p:spPr>
        <p:txBody>
          <a:bodyPr/>
          <a:lstStyle/>
          <a:p>
            <a:r>
              <a:rPr lang="en-US" dirty="0"/>
              <a:t>Reduction for DHF</a:t>
            </a:r>
          </a:p>
        </p:txBody>
      </p:sp>
      <p:sp>
        <p:nvSpPr>
          <p:cNvPr id="292867" name="Rectangle 3"/>
          <p:cNvSpPr>
            <a:spLocks noGrp="1" noChangeArrowheads="1"/>
          </p:cNvSpPr>
          <p:nvPr>
            <p:ph idx="4294967295"/>
          </p:nvPr>
        </p:nvSpPr>
        <p:spPr>
          <a:xfrm>
            <a:off x="649813" y="3931751"/>
            <a:ext cx="5583687" cy="857250"/>
          </a:xfrm>
          <a:noFill/>
          <a:ln/>
        </p:spPr>
        <p:txBody>
          <a:bodyPr/>
          <a:lstStyle/>
          <a:p>
            <a:pPr>
              <a:buFont typeface="Wingdings" charset="2"/>
              <a:buNone/>
            </a:pPr>
            <a:r>
              <a:rPr lang="en-US" sz="2000" dirty="0"/>
              <a:t>Elimination of the empty</a:t>
            </a:r>
          </a:p>
          <a:p>
            <a:pPr>
              <a:buFont typeface="Wingdings" charset="2"/>
              <a:buNone/>
            </a:pPr>
            <a:r>
              <a:rPr lang="en-US" sz="2000" dirty="0"/>
              <a:t>intermediate relations</a:t>
            </a:r>
          </a:p>
          <a:p>
            <a:pPr>
              <a:buFont typeface="Wingdings" charset="2"/>
              <a:buNone/>
            </a:pPr>
            <a:r>
              <a:rPr lang="en-US" sz="2000" dirty="0"/>
              <a:t>(left sub-tree)</a:t>
            </a:r>
          </a:p>
        </p:txBody>
      </p:sp>
      <p:sp>
        <p:nvSpPr>
          <p:cNvPr id="2" name="Footer Placeholder 1">
            <a:extLst>
              <a:ext uri="{FF2B5EF4-FFF2-40B4-BE49-F238E27FC236}">
                <a16:creationId xmlns:a16="http://schemas.microsoft.com/office/drawing/2014/main" id="{AF599C98-9ACB-5947-B666-261D6573FCC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4A00B1C-C0F6-9141-8226-10D3E18F8A4F}"/>
              </a:ext>
            </a:extLst>
          </p:cNvPr>
          <p:cNvSpPr>
            <a:spLocks noGrp="1"/>
          </p:cNvSpPr>
          <p:nvPr>
            <p:ph type="sldNum" sz="quarter" idx="4"/>
          </p:nvPr>
        </p:nvSpPr>
        <p:spPr/>
        <p:txBody>
          <a:bodyPr/>
          <a:lstStyle/>
          <a:p>
            <a:fld id="{FD96158B-4539-3C43-9DE5-94C547866200}" type="slidenum">
              <a:rPr lang="en-US" smtClean="0"/>
              <a:t>28</a:t>
            </a:fld>
            <a:endParaRPr lang="en-US"/>
          </a:p>
        </p:txBody>
      </p:sp>
      <p:pic>
        <p:nvPicPr>
          <p:cNvPr id="5" name="Picture 4" descr="A close up of a map&#10;&#10;Description automatically generated">
            <a:extLst>
              <a:ext uri="{FF2B5EF4-FFF2-40B4-BE49-F238E27FC236}">
                <a16:creationId xmlns:a16="http://schemas.microsoft.com/office/drawing/2014/main" id="{35C57CB2-05CD-C54B-87EE-898651760FAF}"/>
              </a:ext>
            </a:extLst>
          </p:cNvPr>
          <p:cNvPicPr>
            <a:picLocks noChangeAspect="1"/>
          </p:cNvPicPr>
          <p:nvPr/>
        </p:nvPicPr>
        <p:blipFill>
          <a:blip r:embed="rId3"/>
          <a:stretch>
            <a:fillRect/>
          </a:stretch>
        </p:blipFill>
        <p:spPr>
          <a:xfrm>
            <a:off x="3276846" y="1277625"/>
            <a:ext cx="5468976" cy="2535616"/>
          </a:xfrm>
          <a:prstGeom prst="rect">
            <a:avLst/>
          </a:prstGeom>
        </p:spPr>
      </p:pic>
      <p:pic>
        <p:nvPicPr>
          <p:cNvPr id="7" name="Picture 6" descr="A close up of a logo&#10;&#10;Description automatically generated">
            <a:extLst>
              <a:ext uri="{FF2B5EF4-FFF2-40B4-BE49-F238E27FC236}">
                <a16:creationId xmlns:a16="http://schemas.microsoft.com/office/drawing/2014/main" id="{EA6FEDFE-0D76-C74E-8D38-303B0438EEDF}"/>
              </a:ext>
            </a:extLst>
          </p:cNvPr>
          <p:cNvPicPr>
            <a:picLocks noChangeAspect="1"/>
          </p:cNvPicPr>
          <p:nvPr/>
        </p:nvPicPr>
        <p:blipFill>
          <a:blip r:embed="rId4"/>
          <a:stretch>
            <a:fillRect/>
          </a:stretch>
        </p:blipFill>
        <p:spPr>
          <a:xfrm>
            <a:off x="3882946" y="3845430"/>
            <a:ext cx="3939924" cy="2474465"/>
          </a:xfrm>
          <a:prstGeom prst="rect">
            <a:avLst/>
          </a:prstGeom>
        </p:spPr>
      </p:pic>
    </p:spTree>
    <p:extLst>
      <p:ext uri="{BB962C8B-B14F-4D97-AF65-F5344CB8AC3E}">
        <p14:creationId xmlns:p14="http://schemas.microsoft.com/office/powerpoint/2010/main" val="2478912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title"/>
          </p:nvPr>
        </p:nvSpPr>
        <p:spPr>
          <a:noFill/>
          <a:ln/>
        </p:spPr>
        <p:txBody>
          <a:bodyPr/>
          <a:lstStyle/>
          <a:p>
            <a:r>
              <a:rPr lang="en-US" dirty="0"/>
              <a:t>Reduction for Hybrid Fragmentation</a:t>
            </a:r>
          </a:p>
        </p:txBody>
      </p:sp>
      <p:sp>
        <p:nvSpPr>
          <p:cNvPr id="62466" name="Rectangle 2"/>
          <p:cNvSpPr>
            <a:spLocks noGrp="1" noChangeArrowheads="1"/>
          </p:cNvSpPr>
          <p:nvPr>
            <p:ph idx="1"/>
          </p:nvPr>
        </p:nvSpPr>
        <p:spPr>
          <a:noFill/>
          <a:ln/>
        </p:spPr>
        <p:txBody>
          <a:bodyPr/>
          <a:lstStyle/>
          <a:p>
            <a:pPr>
              <a:lnSpc>
                <a:spcPct val="100000"/>
              </a:lnSpc>
              <a:spcBef>
                <a:spcPct val="70000"/>
              </a:spcBef>
            </a:pPr>
            <a:r>
              <a:rPr lang="en-US" dirty="0"/>
              <a:t>Combine the rules already specified:</a:t>
            </a:r>
          </a:p>
          <a:p>
            <a:pPr lvl="1">
              <a:lnSpc>
                <a:spcPct val="100000"/>
              </a:lnSpc>
              <a:spcBef>
                <a:spcPct val="70000"/>
              </a:spcBef>
            </a:pPr>
            <a:r>
              <a:rPr lang="en-US" dirty="0"/>
              <a:t>Remove </a:t>
            </a:r>
            <a:r>
              <a:rPr lang="en-US" dirty="0">
                <a:solidFill>
                  <a:schemeClr val="hlink"/>
                </a:solidFill>
              </a:rPr>
              <a:t>empty relations </a:t>
            </a:r>
            <a:r>
              <a:rPr lang="en-US" dirty="0"/>
              <a:t>generated by contradicting selections on horizontal fragments;</a:t>
            </a:r>
          </a:p>
          <a:p>
            <a:pPr lvl="1">
              <a:lnSpc>
                <a:spcPct val="100000"/>
              </a:lnSpc>
              <a:spcBef>
                <a:spcPct val="70000"/>
              </a:spcBef>
            </a:pPr>
            <a:r>
              <a:rPr lang="en-US" dirty="0"/>
              <a:t>Remove </a:t>
            </a:r>
            <a:r>
              <a:rPr lang="en-US" dirty="0">
                <a:solidFill>
                  <a:schemeClr val="hlink"/>
                </a:solidFill>
              </a:rPr>
              <a:t>useless relations </a:t>
            </a:r>
            <a:r>
              <a:rPr lang="en-US" dirty="0"/>
              <a:t>generated by projections on vertical fragments;</a:t>
            </a:r>
          </a:p>
          <a:p>
            <a:pPr lvl="1">
              <a:lnSpc>
                <a:spcPct val="100000"/>
              </a:lnSpc>
              <a:spcBef>
                <a:spcPct val="70000"/>
              </a:spcBef>
            </a:pPr>
            <a:r>
              <a:rPr lang="en-US" dirty="0"/>
              <a:t>Distribute </a:t>
            </a:r>
            <a:r>
              <a:rPr lang="en-US" dirty="0">
                <a:solidFill>
                  <a:schemeClr val="hlink"/>
                </a:solidFill>
              </a:rPr>
              <a:t>joins over unions </a:t>
            </a:r>
            <a:r>
              <a:rPr lang="en-US" dirty="0"/>
              <a:t>in order to isolate and remove useless joins.</a:t>
            </a:r>
          </a:p>
        </p:txBody>
      </p:sp>
      <p:sp>
        <p:nvSpPr>
          <p:cNvPr id="2" name="Footer Placeholder 1">
            <a:extLst>
              <a:ext uri="{FF2B5EF4-FFF2-40B4-BE49-F238E27FC236}">
                <a16:creationId xmlns:a16="http://schemas.microsoft.com/office/drawing/2014/main" id="{EDC29222-963B-A048-8959-CA203674B029}"/>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66C4064-278C-3847-B6BA-B181CFA9353F}"/>
              </a:ext>
            </a:extLst>
          </p:cNvPr>
          <p:cNvSpPr>
            <a:spLocks noGrp="1"/>
          </p:cNvSpPr>
          <p:nvPr>
            <p:ph type="sldNum" sz="quarter" idx="4"/>
          </p:nvPr>
        </p:nvSpPr>
        <p:spPr/>
        <p:txBody>
          <a:bodyPr/>
          <a:lstStyle/>
          <a:p>
            <a:fld id="{FD96158B-4539-3C43-9DE5-94C547866200}" type="slidenum">
              <a:rPr lang="en-US" smtClean="0"/>
              <a:t>29</a:t>
            </a:fld>
            <a:endParaRPr lang="en-US"/>
          </a:p>
        </p:txBody>
      </p:sp>
    </p:spTree>
    <p:extLst>
      <p:ext uri="{BB962C8B-B14F-4D97-AF65-F5344CB8AC3E}">
        <p14:creationId xmlns:p14="http://schemas.microsoft.com/office/powerpoint/2010/main" val="3511743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Distributed Query Processing</a:t>
            </a:r>
          </a:p>
          <a:p>
            <a:pPr lvl="1"/>
            <a:r>
              <a:rPr lang="en-US" dirty="0">
                <a:solidFill>
                  <a:srgbClr val="1771A9"/>
                </a:solidFill>
                <a:cs typeface="Arial" panose="020B0604020202020204" pitchFamily="34" charset="0"/>
              </a:rPr>
              <a:t>Query Decomposition and Localization</a:t>
            </a:r>
          </a:p>
          <a:p>
            <a:pPr lvl="1"/>
            <a:r>
              <a:rPr lang="en-US" dirty="0">
                <a:solidFill>
                  <a:srgbClr val="1771A9"/>
                </a:solidFill>
                <a:cs typeface="Arial" panose="020B0604020202020204" pitchFamily="34" charset="0"/>
              </a:rPr>
              <a:t>Join Ordering</a:t>
            </a:r>
          </a:p>
          <a:p>
            <a:pPr lvl="1"/>
            <a:r>
              <a:rPr lang="en-US" dirty="0">
                <a:solidFill>
                  <a:srgbClr val="1771A9"/>
                </a:solidFill>
                <a:cs typeface="Arial" panose="020B0604020202020204" pitchFamily="34" charset="0"/>
              </a:rPr>
              <a:t>Distributed Query Optimization</a:t>
            </a:r>
          </a:p>
          <a:p>
            <a:pPr lvl="1"/>
            <a:r>
              <a:rPr lang="en-US" dirty="0">
                <a:solidFill>
                  <a:srgbClr val="1771A9"/>
                </a:solidFill>
                <a:cs typeface="Arial" panose="020B0604020202020204" pitchFamily="34" charset="0"/>
              </a:rPr>
              <a:t>Adaptive Query Processing</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a:t>
            </a:fld>
            <a:endParaRPr lang="en-US"/>
          </a:p>
        </p:txBody>
      </p:sp>
    </p:spTree>
    <p:extLst>
      <p:ext uri="{BB962C8B-B14F-4D97-AF65-F5344CB8AC3E}">
        <p14:creationId xmlns:p14="http://schemas.microsoft.com/office/powerpoint/2010/main" val="1264309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type="title"/>
          </p:nvPr>
        </p:nvSpPr>
        <p:spPr>
          <a:noFill/>
          <a:ln/>
        </p:spPr>
        <p:txBody>
          <a:bodyPr/>
          <a:lstStyle/>
          <a:p>
            <a:r>
              <a:rPr lang="en-US" dirty="0"/>
              <a:t>Reduction for HF</a:t>
            </a:r>
          </a:p>
        </p:txBody>
      </p:sp>
      <p:sp>
        <p:nvSpPr>
          <p:cNvPr id="2" name="Footer Placeholder 1">
            <a:extLst>
              <a:ext uri="{FF2B5EF4-FFF2-40B4-BE49-F238E27FC236}">
                <a16:creationId xmlns:a16="http://schemas.microsoft.com/office/drawing/2014/main" id="{763EFBF8-70D9-744B-826C-C0D520E5657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2B2DE3F-DBFE-0A46-8E1F-E3AC41261AAB}"/>
              </a:ext>
            </a:extLst>
          </p:cNvPr>
          <p:cNvSpPr>
            <a:spLocks noGrp="1"/>
          </p:cNvSpPr>
          <p:nvPr>
            <p:ph type="sldNum" sz="quarter" idx="4"/>
          </p:nvPr>
        </p:nvSpPr>
        <p:spPr/>
        <p:txBody>
          <a:bodyPr/>
          <a:lstStyle/>
          <a:p>
            <a:fld id="{FD96158B-4539-3C43-9DE5-94C547866200}" type="slidenum">
              <a:rPr lang="en-US" smtClean="0"/>
              <a:t>30</a:t>
            </a:fld>
            <a:endParaRPr lang="en-US"/>
          </a:p>
        </p:txBody>
      </p:sp>
      <p:sp>
        <p:nvSpPr>
          <p:cNvPr id="293890" name="Rectangle 2"/>
          <p:cNvSpPr>
            <a:spLocks noGrp="1" noChangeArrowheads="1"/>
          </p:cNvSpPr>
          <p:nvPr>
            <p:ph idx="4294967295"/>
          </p:nvPr>
        </p:nvSpPr>
        <p:spPr>
          <a:xfrm>
            <a:off x="434178" y="1340768"/>
            <a:ext cx="4572000" cy="4381500"/>
          </a:xfrm>
          <a:noFill/>
          <a:ln/>
        </p:spPr>
        <p:txBody>
          <a:bodyPr/>
          <a:lstStyle/>
          <a:p>
            <a:pPr marL="0" indent="0">
              <a:spcBef>
                <a:spcPct val="65000"/>
              </a:spcBef>
              <a:buNone/>
            </a:pPr>
            <a:r>
              <a:rPr lang="en-US" dirty="0"/>
              <a:t>Example</a:t>
            </a:r>
          </a:p>
          <a:p>
            <a:pPr marL="228588" lvl="1" indent="0">
              <a:spcBef>
                <a:spcPct val="65000"/>
              </a:spcBef>
              <a:buNone/>
            </a:pPr>
            <a:r>
              <a:rPr lang="en-US" dirty="0"/>
              <a:t>Consider the following hybrid fragmentation:</a:t>
            </a:r>
          </a:p>
          <a:p>
            <a:pPr marL="457177" lvl="2" indent="0">
              <a:spcBef>
                <a:spcPct val="65000"/>
              </a:spcBef>
              <a:buNone/>
            </a:pPr>
            <a:r>
              <a:rPr lang="en-US" dirty="0"/>
              <a:t>EMP</a:t>
            </a:r>
            <a:r>
              <a:rPr lang="en-US" baseline="-25000" dirty="0"/>
              <a:t>1</a:t>
            </a:r>
            <a:r>
              <a:rPr lang="en-US" dirty="0"/>
              <a:t>= </a:t>
            </a:r>
            <a:r>
              <a:rPr lang="en-US" sz="1969" dirty="0">
                <a:latin typeface="Symbol" charset="2"/>
                <a:sym typeface="Symbol"/>
              </a:rPr>
              <a:t></a:t>
            </a:r>
            <a:r>
              <a:rPr lang="en-US" baseline="-25000" dirty="0"/>
              <a:t>ENO≤"E4" </a:t>
            </a:r>
            <a:r>
              <a:rPr lang="en-US" dirty="0"/>
              <a:t>(</a:t>
            </a:r>
            <a:r>
              <a:rPr lang="en-US" sz="1969" dirty="0">
                <a:latin typeface="Symbol" charset="2"/>
                <a:sym typeface="Symbol"/>
              </a:rPr>
              <a:t></a:t>
            </a:r>
            <a:r>
              <a:rPr lang="en-US" baseline="-25000" dirty="0"/>
              <a:t>ENO,ENAME </a:t>
            </a:r>
            <a:r>
              <a:rPr lang="en-US" dirty="0"/>
              <a:t>(EMP))</a:t>
            </a:r>
          </a:p>
          <a:p>
            <a:pPr marL="457177" lvl="2" indent="0">
              <a:spcBef>
                <a:spcPct val="65000"/>
              </a:spcBef>
              <a:buNone/>
            </a:pPr>
            <a:r>
              <a:rPr lang="en-US" dirty="0"/>
              <a:t>EMP</a:t>
            </a:r>
            <a:r>
              <a:rPr lang="en-US" baseline="-25000" dirty="0"/>
              <a:t>2</a:t>
            </a:r>
            <a:r>
              <a:rPr lang="en-US" dirty="0"/>
              <a:t>= </a:t>
            </a:r>
            <a:r>
              <a:rPr lang="en-US" sz="1969" dirty="0">
                <a:latin typeface="Symbol" charset="2"/>
                <a:sym typeface="Symbol"/>
              </a:rPr>
              <a:t></a:t>
            </a:r>
            <a:r>
              <a:rPr lang="en-US" baseline="-25000" dirty="0"/>
              <a:t>ENO&gt;"E4" </a:t>
            </a:r>
            <a:r>
              <a:rPr lang="en-US" dirty="0"/>
              <a:t>(</a:t>
            </a:r>
            <a:r>
              <a:rPr lang="en-US" sz="1969" dirty="0">
                <a:latin typeface="Symbol" charset="2"/>
                <a:sym typeface="Symbol"/>
              </a:rPr>
              <a:t></a:t>
            </a:r>
            <a:r>
              <a:rPr lang="en-US" baseline="-25000" dirty="0"/>
              <a:t>ENO,ENAME </a:t>
            </a:r>
            <a:r>
              <a:rPr lang="en-US" dirty="0"/>
              <a:t>(EMP))</a:t>
            </a:r>
          </a:p>
          <a:p>
            <a:pPr marL="457177" lvl="2" indent="0">
              <a:spcBef>
                <a:spcPct val="65000"/>
              </a:spcBef>
              <a:buNone/>
            </a:pPr>
            <a:r>
              <a:rPr lang="en-US" dirty="0"/>
              <a:t>EMP</a:t>
            </a:r>
            <a:r>
              <a:rPr lang="en-US" baseline="-25000" dirty="0"/>
              <a:t>3</a:t>
            </a:r>
            <a:r>
              <a:rPr lang="en-US" dirty="0"/>
              <a:t>=</a:t>
            </a:r>
            <a:r>
              <a:rPr lang="en-US" dirty="0">
                <a:latin typeface="Symbol" charset="2"/>
                <a:sym typeface="Symbol"/>
              </a:rPr>
              <a:t> </a:t>
            </a:r>
            <a:r>
              <a:rPr lang="en-US" sz="1969" dirty="0">
                <a:latin typeface="Symbol" charset="2"/>
                <a:sym typeface="Symbol"/>
              </a:rPr>
              <a:t></a:t>
            </a:r>
            <a:r>
              <a:rPr lang="en-US" baseline="-25000" dirty="0"/>
              <a:t>ENO,TITLE </a:t>
            </a:r>
            <a:r>
              <a:rPr lang="en-US" dirty="0"/>
              <a:t>(EMP)</a:t>
            </a:r>
          </a:p>
          <a:p>
            <a:pPr marL="228588" lvl="1" indent="0">
              <a:spcBef>
                <a:spcPct val="65000"/>
              </a:spcBef>
              <a:buNone/>
            </a:pPr>
            <a:r>
              <a:rPr lang="en-US" dirty="0"/>
              <a:t>and the query</a:t>
            </a:r>
          </a:p>
          <a:p>
            <a:pPr marL="457177" lvl="2" indent="0">
              <a:spcBef>
                <a:spcPct val="65000"/>
              </a:spcBef>
              <a:buNone/>
            </a:pPr>
            <a:r>
              <a:rPr lang="en-US" b="1" dirty="0">
                <a:latin typeface="Courier New"/>
              </a:rPr>
              <a:t>SELECT</a:t>
            </a:r>
            <a:r>
              <a:rPr lang="en-US" dirty="0">
                <a:latin typeface="Courier New"/>
              </a:rPr>
              <a:t>	ENAME</a:t>
            </a:r>
          </a:p>
          <a:p>
            <a:pPr marL="457177" lvl="2" indent="0">
              <a:buNone/>
            </a:pPr>
            <a:r>
              <a:rPr lang="en-US" b="1" dirty="0">
                <a:latin typeface="Courier New"/>
              </a:rPr>
              <a:t>FROM</a:t>
            </a:r>
            <a:r>
              <a:rPr lang="en-US" dirty="0">
                <a:latin typeface="Courier New"/>
              </a:rPr>
              <a:t>	EMP</a:t>
            </a:r>
          </a:p>
          <a:p>
            <a:pPr marL="457177" lvl="2" indent="0">
              <a:buNone/>
            </a:pPr>
            <a:r>
              <a:rPr lang="en-US" b="1" dirty="0">
                <a:latin typeface="Courier New"/>
              </a:rPr>
              <a:t>WHERE	</a:t>
            </a:r>
            <a:r>
              <a:rPr lang="en-US" dirty="0">
                <a:latin typeface="Courier New"/>
              </a:rPr>
              <a:t>ENO="E5"</a:t>
            </a:r>
          </a:p>
        </p:txBody>
      </p:sp>
      <p:sp>
        <p:nvSpPr>
          <p:cNvPr id="293909" name="Rectangle 21"/>
          <p:cNvSpPr>
            <a:spLocks noChangeArrowheads="1"/>
          </p:cNvSpPr>
          <p:nvPr/>
        </p:nvSpPr>
        <p:spPr bwMode="auto">
          <a:xfrm>
            <a:off x="6444208" y="2975703"/>
            <a:ext cx="636390" cy="641584"/>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3586" dirty="0">
                <a:latin typeface="Monotype Sorts" charset="2"/>
                <a:sym typeface="Symbol"/>
              </a:rPr>
              <a:t></a:t>
            </a:r>
            <a:endParaRPr lang="en-US" sz="3586" dirty="0">
              <a:latin typeface="Monotype Sorts" charset="2"/>
            </a:endParaRPr>
          </a:p>
        </p:txBody>
      </p:sp>
      <p:pic>
        <p:nvPicPr>
          <p:cNvPr id="5" name="Picture 4" descr="A close up of a logo&#10;&#10;Description automatically generated">
            <a:extLst>
              <a:ext uri="{FF2B5EF4-FFF2-40B4-BE49-F238E27FC236}">
                <a16:creationId xmlns:a16="http://schemas.microsoft.com/office/drawing/2014/main" id="{A1679EAA-3DF7-E044-832F-C7E28267F2B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614954" y="2060848"/>
            <a:ext cx="3361707" cy="3387369"/>
          </a:xfrm>
          <a:prstGeom prst="rect">
            <a:avLst/>
          </a:prstGeom>
        </p:spPr>
      </p:pic>
      <p:pic>
        <p:nvPicPr>
          <p:cNvPr id="7" name="Picture 6" descr="A picture containing clock&#10;&#10;Description automatically generated">
            <a:extLst>
              <a:ext uri="{FF2B5EF4-FFF2-40B4-BE49-F238E27FC236}">
                <a16:creationId xmlns:a16="http://schemas.microsoft.com/office/drawing/2014/main" id="{208A2763-8D92-5B46-8B3F-CFB69CEB753C}"/>
              </a:ext>
            </a:extLst>
          </p:cNvPr>
          <p:cNvPicPr>
            <a:picLocks noChangeAspect="1"/>
          </p:cNvPicPr>
          <p:nvPr/>
        </p:nvPicPr>
        <p:blipFill>
          <a:blip r:embed="rId4"/>
          <a:stretch>
            <a:fillRect/>
          </a:stretch>
        </p:blipFill>
        <p:spPr>
          <a:xfrm>
            <a:off x="7462663" y="2325771"/>
            <a:ext cx="1224137" cy="2135123"/>
          </a:xfrm>
          <a:prstGeom prst="rect">
            <a:avLst/>
          </a:prstGeom>
        </p:spPr>
      </p:pic>
    </p:spTree>
    <p:extLst>
      <p:ext uri="{BB962C8B-B14F-4D97-AF65-F5344CB8AC3E}">
        <p14:creationId xmlns:p14="http://schemas.microsoft.com/office/powerpoint/2010/main" val="640346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Distributed Query Processing</a:t>
            </a:r>
          </a:p>
          <a:p>
            <a:pPr lvl="1"/>
            <a:r>
              <a:rPr lang="en-US" dirty="0">
                <a:solidFill>
                  <a:srgbClr val="1771A9">
                    <a:alpha val="25000"/>
                  </a:srgbClr>
                </a:solidFill>
                <a:cs typeface="Arial" panose="020B0604020202020204" pitchFamily="34" charset="0"/>
              </a:rPr>
              <a:t>Query Decomposition and Localization</a:t>
            </a:r>
          </a:p>
          <a:p>
            <a:pPr lvl="1"/>
            <a:r>
              <a:rPr lang="en-US" dirty="0">
                <a:solidFill>
                  <a:srgbClr val="1771A9"/>
                </a:solidFill>
                <a:cs typeface="Arial" panose="020B0604020202020204" pitchFamily="34" charset="0"/>
              </a:rPr>
              <a:t>Distributed Query Optimization</a:t>
            </a:r>
          </a:p>
          <a:p>
            <a:pPr lvl="1"/>
            <a:r>
              <a:rPr lang="en-US" dirty="0">
                <a:solidFill>
                  <a:srgbClr val="1771A9">
                    <a:alpha val="25000"/>
                  </a:srgbClr>
                </a:solidFill>
                <a:cs typeface="Arial" panose="020B0604020202020204" pitchFamily="34" charset="0"/>
              </a:rPr>
              <a:t>Join Ordering</a:t>
            </a:r>
          </a:p>
          <a:p>
            <a:pPr lvl="1"/>
            <a:r>
              <a:rPr lang="en-US" dirty="0">
                <a:solidFill>
                  <a:srgbClr val="1771A9">
                    <a:alpha val="25000"/>
                  </a:srgbClr>
                </a:solidFill>
                <a:cs typeface="Arial" panose="020B0604020202020204" pitchFamily="34" charset="0"/>
              </a:rPr>
              <a:t>Adaptive Query Processing</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31</a:t>
            </a:fld>
            <a:endParaRPr lang="en-US"/>
          </a:p>
        </p:txBody>
      </p:sp>
    </p:spTree>
    <p:extLst>
      <p:ext uri="{BB962C8B-B14F-4D97-AF65-F5344CB8AC3E}">
        <p14:creationId xmlns:p14="http://schemas.microsoft.com/office/powerpoint/2010/main" val="3186419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a:lstStyle/>
          <a:p>
            <a:r>
              <a:rPr lang="en-US" dirty="0"/>
              <a:t>Step 3 – Global Query Optimization</a:t>
            </a:r>
          </a:p>
        </p:txBody>
      </p:sp>
      <p:sp>
        <p:nvSpPr>
          <p:cNvPr id="64515" name="Rectangle 3"/>
          <p:cNvSpPr>
            <a:spLocks noGrp="1" noChangeArrowheads="1"/>
          </p:cNvSpPr>
          <p:nvPr>
            <p:ph idx="1"/>
          </p:nvPr>
        </p:nvSpPr>
        <p:spPr>
          <a:xfrm>
            <a:off x="457200" y="1417638"/>
            <a:ext cx="8229600" cy="4530725"/>
          </a:xfrm>
          <a:noFill/>
          <a:ln/>
        </p:spPr>
        <p:txBody>
          <a:bodyPr/>
          <a:lstStyle/>
          <a:p>
            <a:pPr>
              <a:lnSpc>
                <a:spcPct val="100000"/>
              </a:lnSpc>
              <a:spcBef>
                <a:spcPct val="20000"/>
              </a:spcBef>
              <a:buFont typeface="Monotype Sorts" charset="2"/>
              <a:buNone/>
            </a:pPr>
            <a:r>
              <a:rPr lang="en-US" dirty="0">
                <a:solidFill>
                  <a:schemeClr val="hlink"/>
                </a:solidFill>
              </a:rPr>
              <a:t>Input:  </a:t>
            </a:r>
            <a:r>
              <a:rPr lang="en-US" dirty="0"/>
              <a:t>Fragment query</a:t>
            </a:r>
          </a:p>
          <a:p>
            <a:pPr>
              <a:lnSpc>
                <a:spcPct val="100000"/>
              </a:lnSpc>
              <a:spcBef>
                <a:spcPct val="20000"/>
              </a:spcBef>
            </a:pPr>
            <a:r>
              <a:rPr lang="en-US" dirty="0"/>
              <a:t>Find the </a:t>
            </a:r>
            <a:r>
              <a:rPr lang="en-US" i="1" dirty="0">
                <a:solidFill>
                  <a:schemeClr val="hlink"/>
                </a:solidFill>
              </a:rPr>
              <a:t>best</a:t>
            </a:r>
            <a:r>
              <a:rPr lang="en-US" dirty="0"/>
              <a:t> (not necessarily optimal) global schedule</a:t>
            </a:r>
          </a:p>
          <a:p>
            <a:pPr lvl="1"/>
            <a:r>
              <a:rPr lang="en-US" dirty="0"/>
              <a:t>Minimize a cost function</a:t>
            </a:r>
          </a:p>
          <a:p>
            <a:pPr lvl="1"/>
            <a:r>
              <a:rPr lang="en-US" dirty="0"/>
              <a:t>Distributed join processing</a:t>
            </a:r>
          </a:p>
          <a:p>
            <a:pPr lvl="2"/>
            <a:r>
              <a:rPr lang="en-US" dirty="0"/>
              <a:t>Bushy vs. linear trees</a:t>
            </a:r>
          </a:p>
          <a:p>
            <a:pPr lvl="2"/>
            <a:r>
              <a:rPr lang="en-US" dirty="0"/>
              <a:t>Which relation to ship where?</a:t>
            </a:r>
          </a:p>
          <a:p>
            <a:pPr lvl="2"/>
            <a:r>
              <a:rPr lang="en-US" dirty="0"/>
              <a:t>Ship-whole </a:t>
            </a:r>
            <a:r>
              <a:rPr lang="en-US" dirty="0" err="1"/>
              <a:t>vs</a:t>
            </a:r>
            <a:r>
              <a:rPr lang="en-US" dirty="0"/>
              <a:t> ship-as-needed</a:t>
            </a:r>
          </a:p>
          <a:p>
            <a:pPr lvl="1"/>
            <a:r>
              <a:rPr lang="en-US" dirty="0"/>
              <a:t>Decide on the use of </a:t>
            </a:r>
            <a:r>
              <a:rPr lang="en-US" dirty="0" err="1"/>
              <a:t>semijoins</a:t>
            </a:r>
            <a:endParaRPr lang="en-US" dirty="0"/>
          </a:p>
          <a:p>
            <a:pPr lvl="2"/>
            <a:r>
              <a:rPr lang="en-US" dirty="0" err="1"/>
              <a:t>Semijoin</a:t>
            </a:r>
            <a:r>
              <a:rPr lang="en-US" dirty="0"/>
              <a:t> saves on communication at the expense of more local processing</a:t>
            </a:r>
          </a:p>
          <a:p>
            <a:pPr lvl="1"/>
            <a:r>
              <a:rPr lang="en-US" dirty="0"/>
              <a:t>Join methods</a:t>
            </a:r>
          </a:p>
          <a:p>
            <a:pPr lvl="2"/>
            <a:r>
              <a:rPr lang="en-US" dirty="0"/>
              <a:t>Nested loop, merge join or hash join</a:t>
            </a:r>
          </a:p>
        </p:txBody>
      </p:sp>
      <p:sp>
        <p:nvSpPr>
          <p:cNvPr id="2" name="Footer Placeholder 1">
            <a:extLst>
              <a:ext uri="{FF2B5EF4-FFF2-40B4-BE49-F238E27FC236}">
                <a16:creationId xmlns:a16="http://schemas.microsoft.com/office/drawing/2014/main" id="{82162A8B-E848-464E-86DD-33155552349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284BD544-92C5-1D46-A82D-F2D99A510D43}"/>
              </a:ext>
            </a:extLst>
          </p:cNvPr>
          <p:cNvSpPr>
            <a:spLocks noGrp="1"/>
          </p:cNvSpPr>
          <p:nvPr>
            <p:ph type="sldNum" sz="quarter" idx="4"/>
          </p:nvPr>
        </p:nvSpPr>
        <p:spPr/>
        <p:txBody>
          <a:bodyPr/>
          <a:lstStyle/>
          <a:p>
            <a:fld id="{FD96158B-4539-3C43-9DE5-94C547866200}" type="slidenum">
              <a:rPr lang="en-US" smtClean="0"/>
              <a:t>32</a:t>
            </a:fld>
            <a:endParaRPr lang="en-US"/>
          </a:p>
        </p:txBody>
      </p:sp>
    </p:spTree>
    <p:extLst>
      <p:ext uri="{BB962C8B-B14F-4D97-AF65-F5344CB8AC3E}">
        <p14:creationId xmlns:p14="http://schemas.microsoft.com/office/powerpoint/2010/main" val="1977740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026"/>
          <p:cNvSpPr>
            <a:spLocks noGrp="1" noChangeArrowheads="1"/>
          </p:cNvSpPr>
          <p:nvPr>
            <p:ph type="title"/>
          </p:nvPr>
        </p:nvSpPr>
        <p:spPr/>
        <p:txBody>
          <a:bodyPr/>
          <a:lstStyle/>
          <a:p>
            <a:r>
              <a:rPr lang="en-US" dirty="0"/>
              <a:t>Query Optimization Process</a:t>
            </a:r>
          </a:p>
        </p:txBody>
      </p:sp>
      <p:sp>
        <p:nvSpPr>
          <p:cNvPr id="143363" name="Rectangle 1027"/>
          <p:cNvSpPr>
            <a:spLocks noChangeArrowheads="1"/>
          </p:cNvSpPr>
          <p:nvPr/>
        </p:nvSpPr>
        <p:spPr bwMode="auto">
          <a:xfrm>
            <a:off x="3133871" y="2286397"/>
            <a:ext cx="1752600" cy="609600"/>
          </a:xfrm>
          <a:prstGeom prst="rect">
            <a:avLst/>
          </a:prstGeom>
          <a:solidFill>
            <a:srgbClr val="FAFD00"/>
          </a:solidFill>
          <a:ln w="12700">
            <a:solidFill>
              <a:schemeClr val="tx1"/>
            </a:solidFill>
            <a:miter lim="800000"/>
            <a:headEnd/>
            <a:tailEnd/>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64" name="Text Box 1028"/>
          <p:cNvSpPr txBox="1">
            <a:spLocks noChangeArrowheads="1"/>
          </p:cNvSpPr>
          <p:nvPr/>
        </p:nvSpPr>
        <p:spPr bwMode="auto">
          <a:xfrm>
            <a:off x="3106875" y="2276872"/>
            <a:ext cx="1774844" cy="637737"/>
          </a:xfrm>
          <a:prstGeom prst="rect">
            <a:avLst/>
          </a:prstGeom>
          <a:noFill/>
          <a:ln w="12700">
            <a:noFill/>
            <a:miter lim="800000"/>
            <a:headEnd/>
            <a:tailEnd/>
          </a:ln>
          <a:effectLst/>
        </p:spPr>
        <p:txBody>
          <a:bodyPr wrap="none" lIns="91439" tIns="45719" rIns="91439" bIns="45719">
            <a:prstTxWarp prst="textNoShape">
              <a:avLst/>
            </a:prstTxWarp>
            <a:spAutoFit/>
          </a:bodyPr>
          <a:lstStyle/>
          <a:p>
            <a:pPr algn="ctr">
              <a:lnSpc>
                <a:spcPct val="90000"/>
              </a:lnSpc>
            </a:pPr>
            <a:r>
              <a:rPr lang="en-US" sz="1969" dirty="0">
                <a:solidFill>
                  <a:schemeClr val="tx2"/>
                </a:solidFill>
                <a:latin typeface="Arial"/>
              </a:rPr>
              <a:t>Search Space</a:t>
            </a:r>
          </a:p>
          <a:p>
            <a:pPr algn="ctr">
              <a:lnSpc>
                <a:spcPct val="90000"/>
              </a:lnSpc>
            </a:pPr>
            <a:r>
              <a:rPr lang="en-US" sz="1969" dirty="0">
                <a:solidFill>
                  <a:schemeClr val="tx2"/>
                </a:solidFill>
                <a:latin typeface="Arial"/>
              </a:rPr>
              <a:t>Generation</a:t>
            </a:r>
          </a:p>
        </p:txBody>
      </p:sp>
      <p:sp>
        <p:nvSpPr>
          <p:cNvPr id="143367" name="Rectangle 1031"/>
          <p:cNvSpPr>
            <a:spLocks noChangeArrowheads="1"/>
          </p:cNvSpPr>
          <p:nvPr/>
        </p:nvSpPr>
        <p:spPr bwMode="auto">
          <a:xfrm>
            <a:off x="3133871" y="3972322"/>
            <a:ext cx="1752600" cy="609600"/>
          </a:xfrm>
          <a:prstGeom prst="rect">
            <a:avLst/>
          </a:prstGeom>
          <a:solidFill>
            <a:srgbClr val="FAFD00"/>
          </a:solidFill>
          <a:ln w="12700">
            <a:solidFill>
              <a:schemeClr val="tx1"/>
            </a:solidFill>
            <a:miter lim="800000"/>
            <a:headEnd/>
            <a:tailEnd/>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68" name="Text Box 1032"/>
          <p:cNvSpPr txBox="1">
            <a:spLocks noChangeArrowheads="1"/>
          </p:cNvSpPr>
          <p:nvPr/>
        </p:nvSpPr>
        <p:spPr bwMode="auto">
          <a:xfrm>
            <a:off x="3429887" y="3962798"/>
            <a:ext cx="1127231" cy="637737"/>
          </a:xfrm>
          <a:prstGeom prst="rect">
            <a:avLst/>
          </a:prstGeom>
          <a:noFill/>
          <a:ln w="12700">
            <a:noFill/>
            <a:miter lim="800000"/>
            <a:headEnd/>
            <a:tailEnd/>
          </a:ln>
          <a:effectLst/>
        </p:spPr>
        <p:txBody>
          <a:bodyPr wrap="none" lIns="91439" tIns="45719" rIns="91439" bIns="45719">
            <a:prstTxWarp prst="textNoShape">
              <a:avLst/>
            </a:prstTxWarp>
            <a:spAutoFit/>
          </a:bodyPr>
          <a:lstStyle/>
          <a:p>
            <a:pPr algn="ctr">
              <a:lnSpc>
                <a:spcPct val="90000"/>
              </a:lnSpc>
            </a:pPr>
            <a:r>
              <a:rPr lang="en-US" sz="1969" dirty="0">
                <a:solidFill>
                  <a:schemeClr val="tx2"/>
                </a:solidFill>
                <a:latin typeface="Arial"/>
              </a:rPr>
              <a:t>Search</a:t>
            </a:r>
          </a:p>
          <a:p>
            <a:pPr algn="ctr">
              <a:lnSpc>
                <a:spcPct val="90000"/>
              </a:lnSpc>
            </a:pPr>
            <a:r>
              <a:rPr lang="en-US" sz="1969" dirty="0">
                <a:solidFill>
                  <a:schemeClr val="tx2"/>
                </a:solidFill>
                <a:latin typeface="Arial"/>
              </a:rPr>
              <a:t>Strategy</a:t>
            </a:r>
          </a:p>
        </p:txBody>
      </p:sp>
      <p:sp>
        <p:nvSpPr>
          <p:cNvPr id="143369" name="Text Box 1033"/>
          <p:cNvSpPr txBox="1">
            <a:spLocks noChangeArrowheads="1"/>
          </p:cNvSpPr>
          <p:nvPr/>
        </p:nvSpPr>
        <p:spPr bwMode="auto">
          <a:xfrm>
            <a:off x="2944815" y="3248423"/>
            <a:ext cx="1709120" cy="351954"/>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87" dirty="0">
                <a:solidFill>
                  <a:schemeClr val="tx2"/>
                </a:solidFill>
                <a:latin typeface="Arial"/>
              </a:rPr>
              <a:t>Equivalent QEP</a:t>
            </a:r>
          </a:p>
        </p:txBody>
      </p:sp>
      <p:sp>
        <p:nvSpPr>
          <p:cNvPr id="143370" name="Line 1034"/>
          <p:cNvSpPr>
            <a:spLocks noChangeShapeType="1"/>
          </p:cNvSpPr>
          <p:nvPr/>
        </p:nvSpPr>
        <p:spPr bwMode="auto">
          <a:xfrm>
            <a:off x="3994296" y="2895997"/>
            <a:ext cx="0" cy="3810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71" name="Line 1035"/>
          <p:cNvSpPr>
            <a:spLocks noChangeShapeType="1"/>
          </p:cNvSpPr>
          <p:nvPr/>
        </p:nvSpPr>
        <p:spPr bwMode="auto">
          <a:xfrm>
            <a:off x="3994296" y="3592910"/>
            <a:ext cx="0" cy="3810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72" name="Line 1036"/>
          <p:cNvSpPr>
            <a:spLocks noChangeShapeType="1"/>
          </p:cNvSpPr>
          <p:nvPr/>
        </p:nvSpPr>
        <p:spPr bwMode="auto">
          <a:xfrm>
            <a:off x="3994296" y="1916511"/>
            <a:ext cx="0" cy="3810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73" name="Text Box 1037"/>
          <p:cNvSpPr txBox="1">
            <a:spLocks noChangeArrowheads="1"/>
          </p:cNvSpPr>
          <p:nvPr/>
        </p:nvSpPr>
        <p:spPr bwMode="auto">
          <a:xfrm>
            <a:off x="3245611" y="1524397"/>
            <a:ext cx="1508744" cy="395363"/>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969" dirty="0">
                <a:solidFill>
                  <a:schemeClr val="tx2"/>
                </a:solidFill>
                <a:latin typeface="Arial"/>
              </a:rPr>
              <a:t>Input Query</a:t>
            </a:r>
          </a:p>
        </p:txBody>
      </p:sp>
      <p:sp>
        <p:nvSpPr>
          <p:cNvPr id="143377" name="Line 1041"/>
          <p:cNvSpPr>
            <a:spLocks noChangeShapeType="1"/>
          </p:cNvSpPr>
          <p:nvPr/>
        </p:nvSpPr>
        <p:spPr bwMode="auto">
          <a:xfrm flipH="1">
            <a:off x="2752872" y="4267597"/>
            <a:ext cx="381000" cy="0"/>
          </a:xfrm>
          <a:prstGeom prst="line">
            <a:avLst/>
          </a:prstGeom>
          <a:noFill/>
          <a:ln w="19050">
            <a:solidFill>
              <a:schemeClr val="tx2"/>
            </a:solidFill>
            <a:round/>
            <a:headEnd/>
            <a:tailEnd/>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78" name="Line 1042"/>
          <p:cNvSpPr>
            <a:spLocks noChangeShapeType="1"/>
          </p:cNvSpPr>
          <p:nvPr/>
        </p:nvSpPr>
        <p:spPr bwMode="auto">
          <a:xfrm flipV="1">
            <a:off x="2752871" y="2591197"/>
            <a:ext cx="0" cy="1676400"/>
          </a:xfrm>
          <a:prstGeom prst="line">
            <a:avLst/>
          </a:prstGeom>
          <a:noFill/>
          <a:ln w="19050">
            <a:solidFill>
              <a:schemeClr val="tx2"/>
            </a:solidFill>
            <a:round/>
            <a:headEnd/>
            <a:tailEnd/>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80" name="Line 1044"/>
          <p:cNvSpPr>
            <a:spLocks noChangeShapeType="1"/>
          </p:cNvSpPr>
          <p:nvPr/>
        </p:nvSpPr>
        <p:spPr bwMode="auto">
          <a:xfrm>
            <a:off x="2752872" y="2591197"/>
            <a:ext cx="381000" cy="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81" name="Line 1045"/>
          <p:cNvSpPr>
            <a:spLocks noChangeShapeType="1"/>
          </p:cNvSpPr>
          <p:nvPr/>
        </p:nvSpPr>
        <p:spPr bwMode="auto">
          <a:xfrm flipH="1">
            <a:off x="4897584" y="2591197"/>
            <a:ext cx="381000" cy="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solidFill>
                <a:schemeClr val="tx2"/>
              </a:solidFill>
              <a:latin typeface="Arial"/>
            </a:endParaRPr>
          </a:p>
        </p:txBody>
      </p:sp>
      <p:sp>
        <p:nvSpPr>
          <p:cNvPr id="143383" name="Oval 1047"/>
          <p:cNvSpPr>
            <a:spLocks noChangeArrowheads="1"/>
          </p:cNvSpPr>
          <p:nvPr/>
        </p:nvSpPr>
        <p:spPr bwMode="auto">
          <a:xfrm>
            <a:off x="5288110" y="2286399"/>
            <a:ext cx="1487487" cy="588963"/>
          </a:xfrm>
          <a:prstGeom prst="ellipse">
            <a:avLst/>
          </a:prstGeom>
          <a:noFill/>
          <a:ln w="12700">
            <a:solidFill>
              <a:schemeClr val="tx2"/>
            </a:solidFill>
            <a:round/>
            <a:headEnd/>
            <a:tailEnd/>
          </a:ln>
          <a:effectLst/>
        </p:spPr>
        <p:txBody>
          <a:bodyPr wrap="none" anchor="ctr">
            <a:prstTxWarp prst="textNoShape">
              <a:avLst/>
            </a:prstTxWarp>
          </a:bodyPr>
          <a:lstStyle/>
          <a:p>
            <a:endParaRPr lang="en-US" sz="1687" dirty="0">
              <a:solidFill>
                <a:schemeClr val="tx2"/>
              </a:solidFill>
              <a:latin typeface="Arial"/>
            </a:endParaRPr>
          </a:p>
        </p:txBody>
      </p:sp>
      <p:sp>
        <p:nvSpPr>
          <p:cNvPr id="143384" name="Text Box 1048"/>
          <p:cNvSpPr txBox="1">
            <a:spLocks noChangeArrowheads="1"/>
          </p:cNvSpPr>
          <p:nvPr/>
        </p:nvSpPr>
        <p:spPr bwMode="auto">
          <a:xfrm>
            <a:off x="5245259" y="2416574"/>
            <a:ext cx="1573188" cy="490519"/>
          </a:xfrm>
          <a:prstGeom prst="rect">
            <a:avLst/>
          </a:prstGeom>
          <a:noFill/>
          <a:ln w="12700">
            <a:noFill/>
            <a:miter lim="800000"/>
            <a:headEnd/>
            <a:tailEnd/>
          </a:ln>
          <a:effectLst/>
        </p:spPr>
        <p:txBody>
          <a:bodyPr wrap="none">
            <a:prstTxWarp prst="textNoShape">
              <a:avLst/>
            </a:prstTxWarp>
            <a:spAutoFit/>
          </a:bodyPr>
          <a:lstStyle/>
          <a:p>
            <a:pPr algn="ctr">
              <a:lnSpc>
                <a:spcPct val="80000"/>
              </a:lnSpc>
            </a:pPr>
            <a:r>
              <a:rPr lang="en-US" sz="1617" dirty="0">
                <a:solidFill>
                  <a:schemeClr val="tx2"/>
                </a:solidFill>
                <a:latin typeface="Arial"/>
              </a:rPr>
              <a:t>Transformation</a:t>
            </a:r>
          </a:p>
          <a:p>
            <a:pPr algn="ctr">
              <a:lnSpc>
                <a:spcPct val="80000"/>
              </a:lnSpc>
            </a:pPr>
            <a:r>
              <a:rPr lang="en-US" sz="1617" dirty="0">
                <a:solidFill>
                  <a:schemeClr val="tx2"/>
                </a:solidFill>
                <a:latin typeface="Arial"/>
              </a:rPr>
              <a:t>Rules</a:t>
            </a:r>
          </a:p>
        </p:txBody>
      </p:sp>
      <p:sp>
        <p:nvSpPr>
          <p:cNvPr id="143390" name="Line 1054"/>
          <p:cNvSpPr>
            <a:spLocks noChangeShapeType="1"/>
          </p:cNvSpPr>
          <p:nvPr/>
        </p:nvSpPr>
        <p:spPr bwMode="auto">
          <a:xfrm flipH="1">
            <a:off x="4899171" y="4267597"/>
            <a:ext cx="381000" cy="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solidFill>
                <a:schemeClr val="tx2"/>
              </a:solidFill>
              <a:latin typeface="Arial"/>
            </a:endParaRPr>
          </a:p>
        </p:txBody>
      </p:sp>
      <p:sp>
        <p:nvSpPr>
          <p:cNvPr id="143392" name="Oval 1056"/>
          <p:cNvSpPr>
            <a:spLocks noChangeArrowheads="1"/>
          </p:cNvSpPr>
          <p:nvPr/>
        </p:nvSpPr>
        <p:spPr bwMode="auto">
          <a:xfrm>
            <a:off x="5289696" y="3962798"/>
            <a:ext cx="1487488" cy="588963"/>
          </a:xfrm>
          <a:prstGeom prst="ellipse">
            <a:avLst/>
          </a:prstGeom>
          <a:noFill/>
          <a:ln w="12700">
            <a:solidFill>
              <a:schemeClr val="tx2"/>
            </a:solidFill>
            <a:round/>
            <a:headEnd/>
            <a:tailEnd/>
          </a:ln>
          <a:effectLst/>
        </p:spPr>
        <p:txBody>
          <a:bodyPr wrap="none" anchor="ctr">
            <a:prstTxWarp prst="textNoShape">
              <a:avLst/>
            </a:prstTxWarp>
          </a:bodyPr>
          <a:lstStyle/>
          <a:p>
            <a:endParaRPr lang="en-US" sz="1687" dirty="0">
              <a:solidFill>
                <a:schemeClr val="tx2"/>
              </a:solidFill>
              <a:latin typeface="Arial"/>
            </a:endParaRPr>
          </a:p>
        </p:txBody>
      </p:sp>
      <p:sp>
        <p:nvSpPr>
          <p:cNvPr id="143393" name="Text Box 1057"/>
          <p:cNvSpPr txBox="1">
            <a:spLocks noChangeArrowheads="1"/>
          </p:cNvSpPr>
          <p:nvPr/>
        </p:nvSpPr>
        <p:spPr bwMode="auto">
          <a:xfrm>
            <a:off x="5416123" y="4113610"/>
            <a:ext cx="1234633" cy="291426"/>
          </a:xfrm>
          <a:prstGeom prst="rect">
            <a:avLst/>
          </a:prstGeom>
          <a:noFill/>
          <a:ln w="12700">
            <a:noFill/>
            <a:miter lim="800000"/>
            <a:headEnd/>
            <a:tailEnd/>
          </a:ln>
          <a:effectLst/>
        </p:spPr>
        <p:txBody>
          <a:bodyPr wrap="none">
            <a:prstTxWarp prst="textNoShape">
              <a:avLst/>
            </a:prstTxWarp>
            <a:spAutoFit/>
          </a:bodyPr>
          <a:lstStyle/>
          <a:p>
            <a:pPr algn="ctr">
              <a:lnSpc>
                <a:spcPct val="80000"/>
              </a:lnSpc>
            </a:pPr>
            <a:r>
              <a:rPr lang="en-US" sz="1617" dirty="0">
                <a:solidFill>
                  <a:schemeClr val="tx2"/>
                </a:solidFill>
                <a:latin typeface="Arial"/>
              </a:rPr>
              <a:t>Cost Model</a:t>
            </a:r>
          </a:p>
        </p:txBody>
      </p:sp>
      <p:sp>
        <p:nvSpPr>
          <p:cNvPr id="143395" name="Line 1059"/>
          <p:cNvSpPr>
            <a:spLocks noChangeShapeType="1"/>
          </p:cNvSpPr>
          <p:nvPr/>
        </p:nvSpPr>
        <p:spPr bwMode="auto">
          <a:xfrm>
            <a:off x="3994296" y="4583510"/>
            <a:ext cx="0" cy="3810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969" dirty="0">
              <a:solidFill>
                <a:schemeClr val="tx2"/>
              </a:solidFill>
              <a:latin typeface="Arial"/>
            </a:endParaRPr>
          </a:p>
        </p:txBody>
      </p:sp>
      <p:sp>
        <p:nvSpPr>
          <p:cNvPr id="143396" name="Text Box 1060"/>
          <p:cNvSpPr txBox="1">
            <a:spLocks noChangeArrowheads="1"/>
          </p:cNvSpPr>
          <p:nvPr/>
        </p:nvSpPr>
        <p:spPr bwMode="auto">
          <a:xfrm>
            <a:off x="3354752" y="5029597"/>
            <a:ext cx="1295545" cy="395363"/>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969" dirty="0">
                <a:solidFill>
                  <a:schemeClr val="tx2"/>
                </a:solidFill>
                <a:latin typeface="Arial"/>
              </a:rPr>
              <a:t>Best QEP</a:t>
            </a:r>
          </a:p>
        </p:txBody>
      </p:sp>
      <p:sp>
        <p:nvSpPr>
          <p:cNvPr id="2" name="Footer Placeholder 1">
            <a:extLst>
              <a:ext uri="{FF2B5EF4-FFF2-40B4-BE49-F238E27FC236}">
                <a16:creationId xmlns:a16="http://schemas.microsoft.com/office/drawing/2014/main" id="{69DE947E-4155-934E-B8A0-5C4E6A847C76}"/>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99F0BD86-4668-5F49-B715-2759EA2B3D51}"/>
              </a:ext>
            </a:extLst>
          </p:cNvPr>
          <p:cNvSpPr>
            <a:spLocks noGrp="1"/>
          </p:cNvSpPr>
          <p:nvPr>
            <p:ph type="sldNum" sz="quarter" idx="4"/>
          </p:nvPr>
        </p:nvSpPr>
        <p:spPr/>
        <p:txBody>
          <a:bodyPr/>
          <a:lstStyle/>
          <a:p>
            <a:fld id="{FD96158B-4539-3C43-9DE5-94C547866200}" type="slidenum">
              <a:rPr lang="en-US" smtClean="0"/>
              <a:t>33</a:t>
            </a:fld>
            <a:endParaRPr lang="en-US"/>
          </a:p>
        </p:txBody>
      </p:sp>
    </p:spTree>
    <p:extLst>
      <p:ext uri="{BB962C8B-B14F-4D97-AF65-F5344CB8AC3E}">
        <p14:creationId xmlns:p14="http://schemas.microsoft.com/office/powerpoint/2010/main" val="3313684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a:lstStyle/>
          <a:p>
            <a:r>
              <a:rPr lang="en-US" dirty="0"/>
              <a:t>Components</a:t>
            </a:r>
          </a:p>
        </p:txBody>
      </p:sp>
      <p:sp>
        <p:nvSpPr>
          <p:cNvPr id="66563" name="Rectangle 3"/>
          <p:cNvSpPr>
            <a:spLocks noGrp="1" noChangeArrowheads="1"/>
          </p:cNvSpPr>
          <p:nvPr>
            <p:ph idx="1"/>
          </p:nvPr>
        </p:nvSpPr>
        <p:spPr>
          <a:xfrm>
            <a:off x="405780" y="1268760"/>
            <a:ext cx="8229600" cy="4530725"/>
          </a:xfrm>
          <a:noFill/>
          <a:ln/>
        </p:spPr>
        <p:txBody>
          <a:bodyPr/>
          <a:lstStyle/>
          <a:p>
            <a:pPr>
              <a:lnSpc>
                <a:spcPct val="100000"/>
              </a:lnSpc>
              <a:spcBef>
                <a:spcPct val="45000"/>
              </a:spcBef>
            </a:pPr>
            <a:r>
              <a:rPr lang="en-US" dirty="0"/>
              <a:t>Search space</a:t>
            </a:r>
          </a:p>
          <a:p>
            <a:pPr marL="742912" lvl="1">
              <a:spcBef>
                <a:spcPct val="45000"/>
              </a:spcBef>
            </a:pPr>
            <a:r>
              <a:rPr lang="en-US" dirty="0"/>
              <a:t>The set of equivalent algebra expressions (query trees)</a:t>
            </a:r>
          </a:p>
          <a:p>
            <a:pPr>
              <a:lnSpc>
                <a:spcPct val="100000"/>
              </a:lnSpc>
              <a:spcBef>
                <a:spcPct val="45000"/>
              </a:spcBef>
            </a:pPr>
            <a:r>
              <a:rPr lang="en-US" dirty="0"/>
              <a:t>Cost model</a:t>
            </a:r>
          </a:p>
          <a:p>
            <a:pPr marL="742912" lvl="1">
              <a:spcBef>
                <a:spcPct val="45000"/>
              </a:spcBef>
            </a:pPr>
            <a:r>
              <a:rPr lang="en-US" dirty="0"/>
              <a:t>I/O cost + CPU cost + communication cost</a:t>
            </a:r>
          </a:p>
          <a:p>
            <a:pPr marL="742912" lvl="1">
              <a:spcBef>
                <a:spcPct val="45000"/>
              </a:spcBef>
            </a:pPr>
            <a:r>
              <a:rPr lang="en-US" dirty="0"/>
              <a:t>These might have different weights in different distributed environments (LAN vs WAN)</a:t>
            </a:r>
          </a:p>
          <a:p>
            <a:pPr marL="742912" lvl="1">
              <a:spcBef>
                <a:spcPct val="45000"/>
              </a:spcBef>
            </a:pPr>
            <a:r>
              <a:rPr lang="en-US" dirty="0"/>
              <a:t>Can also maximize throughput </a:t>
            </a:r>
          </a:p>
          <a:p>
            <a:pPr>
              <a:lnSpc>
                <a:spcPct val="100000"/>
              </a:lnSpc>
              <a:spcBef>
                <a:spcPct val="45000"/>
              </a:spcBef>
            </a:pPr>
            <a:r>
              <a:rPr lang="en-US" dirty="0"/>
              <a:t>Search algorithm</a:t>
            </a:r>
          </a:p>
          <a:p>
            <a:pPr marL="742912" lvl="1">
              <a:spcBef>
                <a:spcPct val="45000"/>
              </a:spcBef>
            </a:pPr>
            <a:r>
              <a:rPr lang="en-US" dirty="0"/>
              <a:t>How do we move inside the solution space?</a:t>
            </a:r>
          </a:p>
          <a:p>
            <a:pPr marL="742912" lvl="1">
              <a:spcBef>
                <a:spcPct val="45000"/>
              </a:spcBef>
            </a:pPr>
            <a:r>
              <a:rPr lang="en-US" dirty="0"/>
              <a:t>Exhaustive search, heuristic algorithms (iterative improvement, simulated annealing, genetic,…)</a:t>
            </a:r>
          </a:p>
        </p:txBody>
      </p:sp>
      <p:sp>
        <p:nvSpPr>
          <p:cNvPr id="2" name="Footer Placeholder 1">
            <a:extLst>
              <a:ext uri="{FF2B5EF4-FFF2-40B4-BE49-F238E27FC236}">
                <a16:creationId xmlns:a16="http://schemas.microsoft.com/office/drawing/2014/main" id="{FAD4C247-396B-8845-9916-B3AB1BBE9CF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80E12C0-B452-3849-9318-BB27D02295DA}"/>
              </a:ext>
            </a:extLst>
          </p:cNvPr>
          <p:cNvSpPr>
            <a:spLocks noGrp="1"/>
          </p:cNvSpPr>
          <p:nvPr>
            <p:ph type="sldNum" sz="quarter" idx="4"/>
          </p:nvPr>
        </p:nvSpPr>
        <p:spPr/>
        <p:txBody>
          <a:bodyPr/>
          <a:lstStyle/>
          <a:p>
            <a:fld id="{FD96158B-4539-3C43-9DE5-94C547866200}" type="slidenum">
              <a:rPr lang="en-US" smtClean="0"/>
              <a:t>34</a:t>
            </a:fld>
            <a:endParaRPr lang="en-US"/>
          </a:p>
        </p:txBody>
      </p:sp>
    </p:spTree>
    <p:extLst>
      <p:ext uri="{BB962C8B-B14F-4D97-AF65-F5344CB8AC3E}">
        <p14:creationId xmlns:p14="http://schemas.microsoft.com/office/powerpoint/2010/main" val="3694732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Join Trees</a:t>
            </a:r>
          </a:p>
        </p:txBody>
      </p:sp>
      <p:sp>
        <p:nvSpPr>
          <p:cNvPr id="5" name="Content Placeholder 4"/>
          <p:cNvSpPr>
            <a:spLocks noGrp="1"/>
          </p:cNvSpPr>
          <p:nvPr>
            <p:ph idx="1"/>
          </p:nvPr>
        </p:nvSpPr>
        <p:spPr>
          <a:xfrm>
            <a:off x="237883" y="1336131"/>
            <a:ext cx="4128376" cy="4759523"/>
          </a:xfrm>
        </p:spPr>
        <p:txBody>
          <a:bodyPr/>
          <a:lstStyle/>
          <a:p>
            <a:r>
              <a:rPr lang="en-US" sz="2000" dirty="0"/>
              <a:t>Characterize the search space for optimization</a:t>
            </a:r>
          </a:p>
          <a:p>
            <a:r>
              <a:rPr lang="en-US" sz="2000" dirty="0"/>
              <a:t>For </a:t>
            </a:r>
            <a:r>
              <a:rPr lang="en-US" sz="2000" i="1" dirty="0"/>
              <a:t>N</a:t>
            </a:r>
            <a:r>
              <a:rPr lang="en-US" sz="2000" dirty="0"/>
              <a:t> relations, there are O(</a:t>
            </a:r>
            <a:r>
              <a:rPr lang="en-US" sz="2000" i="1" dirty="0"/>
              <a:t>N</a:t>
            </a:r>
            <a:r>
              <a:rPr lang="en-US" sz="2000" dirty="0"/>
              <a:t>!) equivalent join trees that can be obtained by  applying commutativity and associativity rules</a:t>
            </a:r>
          </a:p>
          <a:p>
            <a:pPr marL="460351" lvl="1" indent="0">
              <a:buNone/>
              <a:tabLst>
                <a:tab pos="1571569" algn="l"/>
              </a:tabLst>
            </a:pPr>
            <a:r>
              <a:rPr lang="en-US" b="1" dirty="0">
                <a:latin typeface="Courier New"/>
              </a:rPr>
              <a:t>SELECT	</a:t>
            </a:r>
            <a:r>
              <a:rPr lang="en-US" dirty="0">
                <a:latin typeface="Courier New"/>
              </a:rPr>
              <a:t>ENAME,RESP</a:t>
            </a:r>
          </a:p>
          <a:p>
            <a:pPr marL="460351" lvl="1" indent="0">
              <a:buNone/>
              <a:tabLst>
                <a:tab pos="1571569" algn="l"/>
              </a:tabLst>
            </a:pPr>
            <a:r>
              <a:rPr lang="en-US" b="1" dirty="0">
                <a:latin typeface="Courier New"/>
              </a:rPr>
              <a:t>FROM	</a:t>
            </a:r>
            <a:r>
              <a:rPr lang="en-US" dirty="0">
                <a:latin typeface="Courier New"/>
              </a:rPr>
              <a:t>EMP</a:t>
            </a:r>
          </a:p>
          <a:p>
            <a:pPr marL="460351" lvl="1" indent="0">
              <a:buNone/>
              <a:tabLst>
                <a:tab pos="1571569" algn="l"/>
              </a:tabLst>
            </a:pPr>
            <a:r>
              <a:rPr lang="en-US" b="1" dirty="0">
                <a:latin typeface="Courier New"/>
              </a:rPr>
              <a:t>NATURAL JOIN</a:t>
            </a:r>
            <a:r>
              <a:rPr lang="en-US" dirty="0">
                <a:latin typeface="Courier New"/>
              </a:rPr>
              <a:t> ASG</a:t>
            </a:r>
          </a:p>
          <a:p>
            <a:pPr marL="460351" lvl="1" indent="0">
              <a:buNone/>
              <a:tabLst>
                <a:tab pos="1571569" algn="l"/>
              </a:tabLst>
            </a:pPr>
            <a:r>
              <a:rPr lang="en-US" b="1" dirty="0">
                <a:latin typeface="Courier New"/>
              </a:rPr>
              <a:t>NATURAL JOIN</a:t>
            </a:r>
            <a:r>
              <a:rPr lang="en-US" dirty="0">
                <a:latin typeface="Courier New"/>
              </a:rPr>
              <a:t> PROJ</a:t>
            </a:r>
          </a:p>
          <a:p>
            <a:pPr marL="0" indent="0">
              <a:buNone/>
            </a:pPr>
            <a:endParaRPr lang="en-US" dirty="0"/>
          </a:p>
        </p:txBody>
      </p:sp>
      <p:sp>
        <p:nvSpPr>
          <p:cNvPr id="2" name="Footer Placeholder 1">
            <a:extLst>
              <a:ext uri="{FF2B5EF4-FFF2-40B4-BE49-F238E27FC236}">
                <a16:creationId xmlns:a16="http://schemas.microsoft.com/office/drawing/2014/main" id="{7BB466B6-44F9-F145-9C13-17D3A370D86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9D85BA5-A879-E646-8430-2DB7DE0A5C25}"/>
              </a:ext>
            </a:extLst>
          </p:cNvPr>
          <p:cNvSpPr>
            <a:spLocks noGrp="1"/>
          </p:cNvSpPr>
          <p:nvPr>
            <p:ph type="sldNum" sz="quarter" idx="4"/>
          </p:nvPr>
        </p:nvSpPr>
        <p:spPr/>
        <p:txBody>
          <a:bodyPr/>
          <a:lstStyle/>
          <a:p>
            <a:fld id="{FD96158B-4539-3C43-9DE5-94C547866200}" type="slidenum">
              <a:rPr lang="en-US" smtClean="0"/>
              <a:t>35</a:t>
            </a:fld>
            <a:endParaRPr lang="en-US"/>
          </a:p>
        </p:txBody>
      </p:sp>
      <p:pic>
        <p:nvPicPr>
          <p:cNvPr id="7" name="Picture 6" descr="A picture containing object, clock&#10;&#10;Description automatically generated">
            <a:extLst>
              <a:ext uri="{FF2B5EF4-FFF2-40B4-BE49-F238E27FC236}">
                <a16:creationId xmlns:a16="http://schemas.microsoft.com/office/drawing/2014/main" id="{CF6CD9D2-9F7D-9544-9AC4-A530676F697A}"/>
              </a:ext>
            </a:extLst>
          </p:cNvPr>
          <p:cNvPicPr>
            <a:picLocks noChangeAspect="1"/>
          </p:cNvPicPr>
          <p:nvPr/>
        </p:nvPicPr>
        <p:blipFill>
          <a:blip r:embed="rId3"/>
          <a:stretch>
            <a:fillRect/>
          </a:stretch>
        </p:blipFill>
        <p:spPr>
          <a:xfrm>
            <a:off x="5990191" y="647217"/>
            <a:ext cx="2265512" cy="1659880"/>
          </a:xfrm>
          <a:prstGeom prst="rect">
            <a:avLst/>
          </a:prstGeom>
        </p:spPr>
      </p:pic>
      <p:pic>
        <p:nvPicPr>
          <p:cNvPr id="9" name="Picture 8" descr="A picture containing object, clock&#10;&#10;Description automatically generated">
            <a:extLst>
              <a:ext uri="{FF2B5EF4-FFF2-40B4-BE49-F238E27FC236}">
                <a16:creationId xmlns:a16="http://schemas.microsoft.com/office/drawing/2014/main" id="{6F317A2C-38BF-3D41-8A45-85CD203A686A}"/>
              </a:ext>
            </a:extLst>
          </p:cNvPr>
          <p:cNvPicPr>
            <a:picLocks noChangeAspect="1"/>
          </p:cNvPicPr>
          <p:nvPr/>
        </p:nvPicPr>
        <p:blipFill>
          <a:blip r:embed="rId4"/>
          <a:stretch>
            <a:fillRect/>
          </a:stretch>
        </p:blipFill>
        <p:spPr>
          <a:xfrm>
            <a:off x="6012622" y="2561208"/>
            <a:ext cx="2220650" cy="1659880"/>
          </a:xfrm>
          <a:prstGeom prst="rect">
            <a:avLst/>
          </a:prstGeom>
        </p:spPr>
      </p:pic>
      <p:pic>
        <p:nvPicPr>
          <p:cNvPr id="11" name="Picture 10" descr="A picture containing object, clock&#10;&#10;Description automatically generated">
            <a:extLst>
              <a:ext uri="{FF2B5EF4-FFF2-40B4-BE49-F238E27FC236}">
                <a16:creationId xmlns:a16="http://schemas.microsoft.com/office/drawing/2014/main" id="{A9C5D22A-9521-1A45-98DD-F0AF71B76D56}"/>
              </a:ext>
            </a:extLst>
          </p:cNvPr>
          <p:cNvPicPr>
            <a:picLocks noChangeAspect="1"/>
          </p:cNvPicPr>
          <p:nvPr/>
        </p:nvPicPr>
        <p:blipFill>
          <a:blip r:embed="rId5"/>
          <a:stretch>
            <a:fillRect/>
          </a:stretch>
        </p:blipFill>
        <p:spPr>
          <a:xfrm>
            <a:off x="5894432" y="4437112"/>
            <a:ext cx="2457030" cy="1800200"/>
          </a:xfrm>
          <a:prstGeom prst="rect">
            <a:avLst/>
          </a:prstGeom>
        </p:spPr>
      </p:pic>
    </p:spTree>
    <p:extLst>
      <p:ext uri="{BB962C8B-B14F-4D97-AF65-F5344CB8AC3E}">
        <p14:creationId xmlns:p14="http://schemas.microsoft.com/office/powerpoint/2010/main" val="429596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026"/>
          <p:cNvSpPr>
            <a:spLocks noGrp="1" noChangeArrowheads="1"/>
          </p:cNvSpPr>
          <p:nvPr>
            <p:ph type="title"/>
          </p:nvPr>
        </p:nvSpPr>
        <p:spPr/>
        <p:txBody>
          <a:bodyPr/>
          <a:lstStyle/>
          <a:p>
            <a:r>
              <a:rPr lang="en-US" dirty="0"/>
              <a:t>Join Trees</a:t>
            </a:r>
          </a:p>
        </p:txBody>
      </p:sp>
      <p:sp>
        <p:nvSpPr>
          <p:cNvPr id="146435" name="Rectangle 1027"/>
          <p:cNvSpPr>
            <a:spLocks noGrp="1" noChangeArrowheads="1"/>
          </p:cNvSpPr>
          <p:nvPr>
            <p:ph idx="1"/>
          </p:nvPr>
        </p:nvSpPr>
        <p:spPr>
          <a:xfrm>
            <a:off x="323528" y="1459680"/>
            <a:ext cx="8229600" cy="969219"/>
          </a:xfrm>
        </p:spPr>
        <p:txBody>
          <a:bodyPr/>
          <a:lstStyle/>
          <a:p>
            <a:pPr>
              <a:buSzPct val="95000"/>
              <a:buFont typeface="Wingdings" pitchFamily="2" charset="2"/>
              <a:buChar char=""/>
            </a:pPr>
            <a:r>
              <a:rPr lang="en-US" dirty="0"/>
              <a:t>Two major shapes</a:t>
            </a:r>
          </a:p>
          <a:p>
            <a:pPr lvl="1">
              <a:buSzPct val="95000"/>
              <a:buFont typeface="Wingdings" pitchFamily="2" charset="2"/>
              <a:buChar char=""/>
            </a:pPr>
            <a:r>
              <a:rPr lang="en-US" dirty="0"/>
              <a:t>Linear versus bushy trees</a:t>
            </a:r>
          </a:p>
        </p:txBody>
      </p:sp>
      <p:sp>
        <p:nvSpPr>
          <p:cNvPr id="146455" name="Text Box 1047"/>
          <p:cNvSpPr txBox="1">
            <a:spLocks noChangeArrowheads="1"/>
          </p:cNvSpPr>
          <p:nvPr/>
        </p:nvSpPr>
        <p:spPr bwMode="auto">
          <a:xfrm>
            <a:off x="2005218" y="3025892"/>
            <a:ext cx="1732460" cy="351954"/>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87" dirty="0">
                <a:solidFill>
                  <a:schemeClr val="hlink"/>
                </a:solidFill>
                <a:latin typeface="Arial"/>
              </a:rPr>
              <a:t>Linear Join Tree</a:t>
            </a:r>
          </a:p>
        </p:txBody>
      </p:sp>
      <p:sp>
        <p:nvSpPr>
          <p:cNvPr id="146469" name="Text Box 1061"/>
          <p:cNvSpPr txBox="1">
            <a:spLocks noChangeArrowheads="1"/>
          </p:cNvSpPr>
          <p:nvPr/>
        </p:nvSpPr>
        <p:spPr bwMode="auto">
          <a:xfrm>
            <a:off x="5508104" y="3025892"/>
            <a:ext cx="1730856" cy="351954"/>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687" dirty="0">
                <a:solidFill>
                  <a:schemeClr val="hlink"/>
                </a:solidFill>
                <a:latin typeface="Arial"/>
              </a:rPr>
              <a:t>Bushy Join Tree</a:t>
            </a:r>
          </a:p>
        </p:txBody>
      </p:sp>
      <p:sp>
        <p:nvSpPr>
          <p:cNvPr id="2" name="Footer Placeholder 1">
            <a:extLst>
              <a:ext uri="{FF2B5EF4-FFF2-40B4-BE49-F238E27FC236}">
                <a16:creationId xmlns:a16="http://schemas.microsoft.com/office/drawing/2014/main" id="{894CDB92-BCAF-E646-99C9-3C39B69235AE}"/>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7703461-B788-964C-9F50-6D9288CAAF6E}"/>
              </a:ext>
            </a:extLst>
          </p:cNvPr>
          <p:cNvSpPr>
            <a:spLocks noGrp="1"/>
          </p:cNvSpPr>
          <p:nvPr>
            <p:ph type="sldNum" sz="quarter" idx="4"/>
          </p:nvPr>
        </p:nvSpPr>
        <p:spPr/>
        <p:txBody>
          <a:bodyPr/>
          <a:lstStyle/>
          <a:p>
            <a:fld id="{FD96158B-4539-3C43-9DE5-94C547866200}" type="slidenum">
              <a:rPr lang="en-US" smtClean="0"/>
              <a:t>36</a:t>
            </a:fld>
            <a:endParaRPr lang="en-US"/>
          </a:p>
        </p:txBody>
      </p:sp>
      <p:pic>
        <p:nvPicPr>
          <p:cNvPr id="5" name="Picture 4" descr="A picture containing object&#10;&#10;Description automatically generated">
            <a:extLst>
              <a:ext uri="{FF2B5EF4-FFF2-40B4-BE49-F238E27FC236}">
                <a16:creationId xmlns:a16="http://schemas.microsoft.com/office/drawing/2014/main" id="{EDD492F9-0AD8-FD45-94CF-B086AA67EBCD}"/>
              </a:ext>
            </a:extLst>
          </p:cNvPr>
          <p:cNvPicPr>
            <a:picLocks noChangeAspect="1"/>
          </p:cNvPicPr>
          <p:nvPr/>
        </p:nvPicPr>
        <p:blipFill>
          <a:blip r:embed="rId3"/>
          <a:stretch>
            <a:fillRect/>
          </a:stretch>
        </p:blipFill>
        <p:spPr>
          <a:xfrm>
            <a:off x="1515888" y="3373834"/>
            <a:ext cx="1908010" cy="2719462"/>
          </a:xfrm>
          <a:prstGeom prst="rect">
            <a:avLst/>
          </a:prstGeom>
        </p:spPr>
      </p:pic>
      <p:pic>
        <p:nvPicPr>
          <p:cNvPr id="7" name="Picture 6" descr="A picture containing object, table&#10;&#10;Description automatically generated">
            <a:extLst>
              <a:ext uri="{FF2B5EF4-FFF2-40B4-BE49-F238E27FC236}">
                <a16:creationId xmlns:a16="http://schemas.microsoft.com/office/drawing/2014/main" id="{3510FAB6-27A8-4F4D-8E5D-C7455690592A}"/>
              </a:ext>
            </a:extLst>
          </p:cNvPr>
          <p:cNvPicPr>
            <a:picLocks noChangeAspect="1"/>
          </p:cNvPicPr>
          <p:nvPr/>
        </p:nvPicPr>
        <p:blipFill>
          <a:blip r:embed="rId4"/>
          <a:stretch>
            <a:fillRect/>
          </a:stretch>
        </p:blipFill>
        <p:spPr>
          <a:xfrm>
            <a:off x="5260304" y="3602614"/>
            <a:ext cx="2304679" cy="2169110"/>
          </a:xfrm>
          <a:prstGeom prst="rect">
            <a:avLst/>
          </a:prstGeom>
        </p:spPr>
      </p:pic>
    </p:spTree>
    <p:extLst>
      <p:ext uri="{BB962C8B-B14F-4D97-AF65-F5344CB8AC3E}">
        <p14:creationId xmlns:p14="http://schemas.microsoft.com/office/powerpoint/2010/main" val="885139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a:t>Search Strategy</a:t>
            </a:r>
          </a:p>
        </p:txBody>
      </p:sp>
      <p:sp>
        <p:nvSpPr>
          <p:cNvPr id="147459" name="Rectangle 3"/>
          <p:cNvSpPr>
            <a:spLocks noGrp="1" noChangeArrowheads="1"/>
          </p:cNvSpPr>
          <p:nvPr>
            <p:ph idx="1"/>
          </p:nvPr>
        </p:nvSpPr>
        <p:spPr>
          <a:xfrm>
            <a:off x="442934" y="1417638"/>
            <a:ext cx="8229600" cy="4530725"/>
          </a:xfrm>
        </p:spPr>
        <p:txBody>
          <a:bodyPr/>
          <a:lstStyle/>
          <a:p>
            <a:pPr>
              <a:buSzPct val="95000"/>
              <a:buFont typeface="Wingdings" pitchFamily="2" charset="2"/>
              <a:buChar char=""/>
            </a:pPr>
            <a:r>
              <a:rPr lang="en-US" dirty="0"/>
              <a:t>How to “move” in the search space</a:t>
            </a:r>
          </a:p>
          <a:p>
            <a:pPr>
              <a:buSzPct val="95000"/>
              <a:buFont typeface="Wingdings" pitchFamily="2" charset="2"/>
              <a:buChar char=""/>
            </a:pPr>
            <a:r>
              <a:rPr lang="en-US" dirty="0"/>
              <a:t>Deterministic</a:t>
            </a:r>
          </a:p>
          <a:p>
            <a:pPr lvl="1">
              <a:buSzPct val="95000"/>
              <a:buFont typeface="Wingdings 3" pitchFamily="18" charset="2"/>
              <a:buChar char=""/>
            </a:pPr>
            <a:r>
              <a:rPr lang="en-US" dirty="0"/>
              <a:t>Start from base relations and build plans by adding one relation at each step</a:t>
            </a:r>
          </a:p>
          <a:p>
            <a:pPr lvl="1">
              <a:buSzPct val="95000"/>
              <a:buFont typeface="Wingdings 3" pitchFamily="18" charset="2"/>
              <a:buChar char=""/>
            </a:pPr>
            <a:r>
              <a:rPr lang="en-US" dirty="0"/>
              <a:t>Dynamic programming: breadth-first</a:t>
            </a:r>
          </a:p>
          <a:p>
            <a:pPr lvl="1">
              <a:buSzPct val="95000"/>
              <a:buFont typeface="Wingdings 3" pitchFamily="18" charset="2"/>
              <a:buChar char=""/>
            </a:pPr>
            <a:r>
              <a:rPr lang="en-US" dirty="0"/>
              <a:t>Greedy: depth-first</a:t>
            </a:r>
          </a:p>
          <a:p>
            <a:pPr>
              <a:buSzPct val="95000"/>
              <a:buFont typeface="Wingdings" pitchFamily="2" charset="2"/>
              <a:buChar char=""/>
            </a:pPr>
            <a:r>
              <a:rPr lang="en-US" dirty="0"/>
              <a:t>Randomized</a:t>
            </a:r>
          </a:p>
          <a:p>
            <a:pPr lvl="1">
              <a:buSzPct val="95000"/>
              <a:buFont typeface="Wingdings 3" pitchFamily="18" charset="2"/>
              <a:buChar char=""/>
            </a:pPr>
            <a:r>
              <a:rPr lang="en-US" dirty="0"/>
              <a:t>Search for </a:t>
            </a:r>
            <a:r>
              <a:rPr lang="en-US" dirty="0" err="1"/>
              <a:t>optimalities</a:t>
            </a:r>
            <a:r>
              <a:rPr lang="en-US" dirty="0"/>
              <a:t> around a particular starting point</a:t>
            </a:r>
          </a:p>
          <a:p>
            <a:pPr lvl="1">
              <a:buSzPct val="95000"/>
              <a:buFont typeface="Wingdings 3" pitchFamily="18" charset="2"/>
              <a:buChar char=""/>
            </a:pPr>
            <a:r>
              <a:rPr lang="en-US" dirty="0"/>
              <a:t>Trade optimization time for execution time</a:t>
            </a:r>
          </a:p>
          <a:p>
            <a:pPr lvl="1">
              <a:buSzPct val="95000"/>
              <a:buFont typeface="Wingdings 3" pitchFamily="18" charset="2"/>
              <a:buChar char=""/>
            </a:pPr>
            <a:r>
              <a:rPr lang="en-US" dirty="0"/>
              <a:t>Better when &gt; 10 relations</a:t>
            </a:r>
          </a:p>
          <a:p>
            <a:pPr lvl="1">
              <a:buSzPct val="95000"/>
              <a:buFont typeface="Wingdings 3" pitchFamily="18" charset="2"/>
              <a:buChar char=""/>
            </a:pPr>
            <a:r>
              <a:rPr lang="en-US" dirty="0"/>
              <a:t>Simulated annealing</a:t>
            </a:r>
          </a:p>
          <a:p>
            <a:pPr lvl="1">
              <a:buSzPct val="95000"/>
              <a:buFont typeface="Wingdings 3" pitchFamily="18" charset="2"/>
              <a:buChar char=""/>
            </a:pPr>
            <a:r>
              <a:rPr lang="en-US" dirty="0"/>
              <a:t>Iterative improvement</a:t>
            </a:r>
          </a:p>
        </p:txBody>
      </p:sp>
      <p:sp>
        <p:nvSpPr>
          <p:cNvPr id="2" name="Footer Placeholder 1">
            <a:extLst>
              <a:ext uri="{FF2B5EF4-FFF2-40B4-BE49-F238E27FC236}">
                <a16:creationId xmlns:a16="http://schemas.microsoft.com/office/drawing/2014/main" id="{85C97247-3545-5A4C-A541-EE91F6B6D787}"/>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A56D22C-9C7E-1543-BD89-1379A4B15E64}"/>
              </a:ext>
            </a:extLst>
          </p:cNvPr>
          <p:cNvSpPr>
            <a:spLocks noGrp="1"/>
          </p:cNvSpPr>
          <p:nvPr>
            <p:ph type="sldNum" sz="quarter" idx="4"/>
          </p:nvPr>
        </p:nvSpPr>
        <p:spPr/>
        <p:txBody>
          <a:bodyPr/>
          <a:lstStyle/>
          <a:p>
            <a:fld id="{FD96158B-4539-3C43-9DE5-94C547866200}" type="slidenum">
              <a:rPr lang="en-US" smtClean="0"/>
              <a:t>37</a:t>
            </a:fld>
            <a:endParaRPr lang="en-US"/>
          </a:p>
        </p:txBody>
      </p:sp>
    </p:spTree>
    <p:extLst>
      <p:ext uri="{BB962C8B-B14F-4D97-AF65-F5344CB8AC3E}">
        <p14:creationId xmlns:p14="http://schemas.microsoft.com/office/powerpoint/2010/main" val="1727207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dirty="0"/>
              <a:t>Search Strategies</a:t>
            </a:r>
          </a:p>
        </p:txBody>
      </p:sp>
      <p:sp>
        <p:nvSpPr>
          <p:cNvPr id="302083" name="Rectangle 3"/>
          <p:cNvSpPr>
            <a:spLocks noGrp="1" noChangeArrowheads="1"/>
          </p:cNvSpPr>
          <p:nvPr>
            <p:ph idx="1"/>
          </p:nvPr>
        </p:nvSpPr>
        <p:spPr>
          <a:xfrm>
            <a:off x="250031" y="1417638"/>
            <a:ext cx="2446537" cy="463646"/>
          </a:xfrm>
        </p:spPr>
        <p:txBody>
          <a:bodyPr/>
          <a:lstStyle/>
          <a:p>
            <a:r>
              <a:rPr lang="en-US" dirty="0"/>
              <a:t>Deterministic</a:t>
            </a:r>
          </a:p>
        </p:txBody>
      </p:sp>
      <p:sp>
        <p:nvSpPr>
          <p:cNvPr id="302085" name="Rectangle 5"/>
          <p:cNvSpPr>
            <a:spLocks noChangeArrowheads="1"/>
          </p:cNvSpPr>
          <p:nvPr/>
        </p:nvSpPr>
        <p:spPr bwMode="auto">
          <a:xfrm>
            <a:off x="7092798"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302086" name="Rectangle 6"/>
          <p:cNvSpPr>
            <a:spLocks noChangeArrowheads="1"/>
          </p:cNvSpPr>
          <p:nvPr/>
        </p:nvSpPr>
        <p:spPr bwMode="auto">
          <a:xfrm>
            <a:off x="5906936"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302087" name="Line 7"/>
          <p:cNvSpPr>
            <a:spLocks noChangeShapeType="1"/>
          </p:cNvSpPr>
          <p:nvPr/>
        </p:nvSpPr>
        <p:spPr bwMode="auto">
          <a:xfrm flipV="1">
            <a:off x="6131918"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88" name="Line 8"/>
          <p:cNvSpPr>
            <a:spLocks noChangeShapeType="1"/>
          </p:cNvSpPr>
          <p:nvPr/>
        </p:nvSpPr>
        <p:spPr bwMode="auto">
          <a:xfrm flipH="1" flipV="1">
            <a:off x="6817718"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89" name="Line 9"/>
          <p:cNvSpPr>
            <a:spLocks noChangeShapeType="1"/>
          </p:cNvSpPr>
          <p:nvPr/>
        </p:nvSpPr>
        <p:spPr bwMode="auto">
          <a:xfrm flipV="1">
            <a:off x="6762155" y="228520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0" name="Rectangle 10"/>
          <p:cNvSpPr>
            <a:spLocks noChangeArrowheads="1"/>
          </p:cNvSpPr>
          <p:nvPr/>
        </p:nvSpPr>
        <p:spPr bwMode="auto">
          <a:xfrm>
            <a:off x="7702399" y="2715419"/>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302091" name="Line 11"/>
          <p:cNvSpPr>
            <a:spLocks noChangeShapeType="1"/>
          </p:cNvSpPr>
          <p:nvPr/>
        </p:nvSpPr>
        <p:spPr bwMode="auto">
          <a:xfrm flipH="1" flipV="1">
            <a:off x="7427318" y="2301082"/>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2" name="Line 12"/>
          <p:cNvSpPr>
            <a:spLocks noChangeShapeType="1"/>
          </p:cNvSpPr>
          <p:nvPr/>
        </p:nvSpPr>
        <p:spPr bwMode="auto">
          <a:xfrm flipV="1">
            <a:off x="7427318" y="163115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3" name="Rectangle 13"/>
          <p:cNvSpPr>
            <a:spLocks noChangeArrowheads="1"/>
          </p:cNvSpPr>
          <p:nvPr/>
        </p:nvSpPr>
        <p:spPr bwMode="auto">
          <a:xfrm>
            <a:off x="8388199" y="2062957"/>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4</a:t>
            </a:r>
            <a:endParaRPr lang="en-US" sz="1828" i="1">
              <a:solidFill>
                <a:srgbClr val="000000"/>
              </a:solidFill>
              <a:latin typeface="Arial" charset="0"/>
            </a:endParaRPr>
          </a:p>
        </p:txBody>
      </p:sp>
      <p:sp>
        <p:nvSpPr>
          <p:cNvPr id="302094" name="Line 14"/>
          <p:cNvSpPr>
            <a:spLocks noChangeShapeType="1"/>
          </p:cNvSpPr>
          <p:nvPr/>
        </p:nvSpPr>
        <p:spPr bwMode="auto">
          <a:xfrm flipH="1" flipV="1">
            <a:off x="8113118" y="16486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5" name="Rectangle 15"/>
          <p:cNvSpPr>
            <a:spLocks noChangeArrowheads="1"/>
          </p:cNvSpPr>
          <p:nvPr/>
        </p:nvSpPr>
        <p:spPr bwMode="auto">
          <a:xfrm>
            <a:off x="2139798"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dirty="0">
                <a:solidFill>
                  <a:srgbClr val="000000"/>
                </a:solidFill>
                <a:latin typeface="Arial" charset="0"/>
              </a:rPr>
              <a:t>R</a:t>
            </a:r>
            <a:r>
              <a:rPr lang="en-US" sz="1828" baseline="-25000" dirty="0">
                <a:solidFill>
                  <a:srgbClr val="000000"/>
                </a:solidFill>
                <a:latin typeface="Arial" charset="0"/>
              </a:rPr>
              <a:t>2</a:t>
            </a:r>
            <a:endParaRPr lang="en-US" sz="1828" i="1" dirty="0">
              <a:solidFill>
                <a:srgbClr val="000000"/>
              </a:solidFill>
              <a:latin typeface="Arial" charset="0"/>
            </a:endParaRPr>
          </a:p>
        </p:txBody>
      </p:sp>
      <p:sp>
        <p:nvSpPr>
          <p:cNvPr id="302096" name="Rectangle 16"/>
          <p:cNvSpPr>
            <a:spLocks noChangeArrowheads="1"/>
          </p:cNvSpPr>
          <p:nvPr/>
        </p:nvSpPr>
        <p:spPr bwMode="auto">
          <a:xfrm>
            <a:off x="953936"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dirty="0">
                <a:solidFill>
                  <a:srgbClr val="000000"/>
                </a:solidFill>
                <a:latin typeface="Arial" charset="0"/>
              </a:rPr>
              <a:t>R</a:t>
            </a:r>
            <a:r>
              <a:rPr lang="en-US" sz="1828" baseline="-25000" dirty="0">
                <a:solidFill>
                  <a:srgbClr val="000000"/>
                </a:solidFill>
                <a:latin typeface="Arial" charset="0"/>
              </a:rPr>
              <a:t>1</a:t>
            </a:r>
            <a:endParaRPr lang="en-US" sz="1828" i="1" dirty="0">
              <a:solidFill>
                <a:srgbClr val="000000"/>
              </a:solidFill>
              <a:latin typeface="Arial" charset="0"/>
            </a:endParaRPr>
          </a:p>
        </p:txBody>
      </p:sp>
      <p:sp>
        <p:nvSpPr>
          <p:cNvPr id="302097" name="Line 17"/>
          <p:cNvSpPr>
            <a:spLocks noChangeShapeType="1"/>
          </p:cNvSpPr>
          <p:nvPr/>
        </p:nvSpPr>
        <p:spPr bwMode="auto">
          <a:xfrm flipV="1">
            <a:off x="1178918"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8" name="Line 18"/>
          <p:cNvSpPr>
            <a:spLocks noChangeShapeType="1"/>
          </p:cNvSpPr>
          <p:nvPr/>
        </p:nvSpPr>
        <p:spPr bwMode="auto">
          <a:xfrm flipH="1" flipV="1">
            <a:off x="1864718"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099" name="Rectangle 19"/>
          <p:cNvSpPr>
            <a:spLocks noChangeArrowheads="1"/>
          </p:cNvSpPr>
          <p:nvPr/>
        </p:nvSpPr>
        <p:spPr bwMode="auto">
          <a:xfrm>
            <a:off x="4633761"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302100" name="Rectangle 20"/>
          <p:cNvSpPr>
            <a:spLocks noChangeArrowheads="1"/>
          </p:cNvSpPr>
          <p:nvPr/>
        </p:nvSpPr>
        <p:spPr bwMode="auto">
          <a:xfrm>
            <a:off x="3447898" y="3358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302101" name="Line 21"/>
          <p:cNvSpPr>
            <a:spLocks noChangeShapeType="1"/>
          </p:cNvSpPr>
          <p:nvPr/>
        </p:nvSpPr>
        <p:spPr bwMode="auto">
          <a:xfrm flipV="1">
            <a:off x="3672880"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02" name="Line 22"/>
          <p:cNvSpPr>
            <a:spLocks noChangeShapeType="1"/>
          </p:cNvSpPr>
          <p:nvPr/>
        </p:nvSpPr>
        <p:spPr bwMode="auto">
          <a:xfrm flipH="1" flipV="1">
            <a:off x="4358680" y="2944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03" name="Line 23"/>
          <p:cNvSpPr>
            <a:spLocks noChangeShapeType="1"/>
          </p:cNvSpPr>
          <p:nvPr/>
        </p:nvSpPr>
        <p:spPr bwMode="auto">
          <a:xfrm flipV="1">
            <a:off x="4303118" y="228520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04" name="Rectangle 24"/>
          <p:cNvSpPr>
            <a:spLocks noChangeArrowheads="1"/>
          </p:cNvSpPr>
          <p:nvPr/>
        </p:nvSpPr>
        <p:spPr bwMode="auto">
          <a:xfrm>
            <a:off x="5243361" y="2715419"/>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302105" name="Line 25"/>
          <p:cNvSpPr>
            <a:spLocks noChangeShapeType="1"/>
          </p:cNvSpPr>
          <p:nvPr/>
        </p:nvSpPr>
        <p:spPr bwMode="auto">
          <a:xfrm flipH="1" flipV="1">
            <a:off x="4968280" y="2301082"/>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06" name="AutoShape 26"/>
          <p:cNvSpPr>
            <a:spLocks noChangeArrowheads="1"/>
          </p:cNvSpPr>
          <p:nvPr/>
        </p:nvSpPr>
        <p:spPr bwMode="auto">
          <a:xfrm>
            <a:off x="2702919" y="2639219"/>
            <a:ext cx="533400" cy="152400"/>
          </a:xfrm>
          <a:prstGeom prst="notchedRightArrow">
            <a:avLst>
              <a:gd name="adj1" fmla="val 50000"/>
              <a:gd name="adj2" fmla="val 87500"/>
            </a:avLst>
          </a:prstGeom>
          <a:noFill/>
          <a:ln w="12700">
            <a:solidFill>
              <a:schemeClr val="tx2"/>
            </a:solidFill>
            <a:miter lim="800000"/>
            <a:headEnd/>
            <a:tailEnd/>
          </a:ln>
          <a:effectLst/>
        </p:spPr>
        <p:txBody>
          <a:bodyPr wrap="none" lIns="91439" tIns="45719" rIns="91439" bIns="45719" anchor="ctr">
            <a:prstTxWarp prst="textNoShape">
              <a:avLst/>
            </a:prstTxWarp>
          </a:bodyPr>
          <a:lstStyle/>
          <a:p>
            <a:endParaRPr lang="en-US" sz="1687" dirty="0">
              <a:latin typeface="Arial"/>
            </a:endParaRPr>
          </a:p>
        </p:txBody>
      </p:sp>
      <p:sp>
        <p:nvSpPr>
          <p:cNvPr id="302107" name="AutoShape 27"/>
          <p:cNvSpPr>
            <a:spLocks noChangeArrowheads="1"/>
          </p:cNvSpPr>
          <p:nvPr/>
        </p:nvSpPr>
        <p:spPr bwMode="auto">
          <a:xfrm>
            <a:off x="5827118" y="2639219"/>
            <a:ext cx="533400" cy="152400"/>
          </a:xfrm>
          <a:prstGeom prst="notchedRightArrow">
            <a:avLst>
              <a:gd name="adj1" fmla="val 50000"/>
              <a:gd name="adj2" fmla="val 87500"/>
            </a:avLst>
          </a:prstGeom>
          <a:noFill/>
          <a:ln w="12700">
            <a:solidFill>
              <a:schemeClr val="tx2"/>
            </a:solidFill>
            <a:miter lim="800000"/>
            <a:headEnd/>
            <a:tailEnd/>
          </a:ln>
          <a:effectLst/>
        </p:spPr>
        <p:txBody>
          <a:bodyPr wrap="none" lIns="91439" tIns="45719" rIns="91439" bIns="45719" anchor="ctr">
            <a:prstTxWarp prst="textNoShape">
              <a:avLst/>
            </a:prstTxWarp>
          </a:bodyPr>
          <a:lstStyle/>
          <a:p>
            <a:endParaRPr lang="en-US" sz="1687" dirty="0">
              <a:latin typeface="Arial"/>
            </a:endParaRPr>
          </a:p>
        </p:txBody>
      </p:sp>
      <p:sp>
        <p:nvSpPr>
          <p:cNvPr id="302108" name="Rectangle 28"/>
          <p:cNvSpPr>
            <a:spLocks noChangeArrowheads="1"/>
          </p:cNvSpPr>
          <p:nvPr/>
        </p:nvSpPr>
        <p:spPr bwMode="auto">
          <a:xfrm>
            <a:off x="3027211" y="5644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302109" name="Rectangle 29"/>
          <p:cNvSpPr>
            <a:spLocks noChangeArrowheads="1"/>
          </p:cNvSpPr>
          <p:nvPr/>
        </p:nvSpPr>
        <p:spPr bwMode="auto">
          <a:xfrm>
            <a:off x="1841348" y="5644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302110" name="Line 30"/>
          <p:cNvSpPr>
            <a:spLocks noChangeShapeType="1"/>
          </p:cNvSpPr>
          <p:nvPr/>
        </p:nvSpPr>
        <p:spPr bwMode="auto">
          <a:xfrm flipV="1">
            <a:off x="2066330" y="5230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1" name="Line 31"/>
          <p:cNvSpPr>
            <a:spLocks noChangeShapeType="1"/>
          </p:cNvSpPr>
          <p:nvPr/>
        </p:nvSpPr>
        <p:spPr bwMode="auto">
          <a:xfrm flipH="1" flipV="1">
            <a:off x="2752130" y="5230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2" name="Line 32"/>
          <p:cNvSpPr>
            <a:spLocks noChangeShapeType="1"/>
          </p:cNvSpPr>
          <p:nvPr/>
        </p:nvSpPr>
        <p:spPr bwMode="auto">
          <a:xfrm flipV="1">
            <a:off x="2696568" y="457120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3" name="Line 33"/>
          <p:cNvSpPr>
            <a:spLocks noChangeShapeType="1"/>
          </p:cNvSpPr>
          <p:nvPr/>
        </p:nvSpPr>
        <p:spPr bwMode="auto">
          <a:xfrm flipH="1" flipV="1">
            <a:off x="3361730" y="4587082"/>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4" name="Rectangle 34"/>
          <p:cNvSpPr>
            <a:spLocks noChangeArrowheads="1"/>
          </p:cNvSpPr>
          <p:nvPr/>
        </p:nvSpPr>
        <p:spPr bwMode="auto">
          <a:xfrm>
            <a:off x="3636811" y="5001419"/>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302115" name="Rectangle 35"/>
          <p:cNvSpPr>
            <a:spLocks noChangeArrowheads="1"/>
          </p:cNvSpPr>
          <p:nvPr/>
        </p:nvSpPr>
        <p:spPr bwMode="auto">
          <a:xfrm>
            <a:off x="6075211" y="5644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3</a:t>
            </a:r>
            <a:endParaRPr lang="en-US" sz="1828" i="1">
              <a:solidFill>
                <a:srgbClr val="000000"/>
              </a:solidFill>
              <a:latin typeface="Arial" charset="0"/>
            </a:endParaRPr>
          </a:p>
        </p:txBody>
      </p:sp>
      <p:sp>
        <p:nvSpPr>
          <p:cNvPr id="302116" name="Rectangle 36"/>
          <p:cNvSpPr>
            <a:spLocks noChangeArrowheads="1"/>
          </p:cNvSpPr>
          <p:nvPr/>
        </p:nvSpPr>
        <p:spPr bwMode="auto">
          <a:xfrm>
            <a:off x="4889348" y="5644358"/>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1</a:t>
            </a:r>
            <a:endParaRPr lang="en-US" sz="1828" i="1">
              <a:solidFill>
                <a:srgbClr val="000000"/>
              </a:solidFill>
              <a:latin typeface="Arial" charset="0"/>
            </a:endParaRPr>
          </a:p>
        </p:txBody>
      </p:sp>
      <p:sp>
        <p:nvSpPr>
          <p:cNvPr id="302117" name="Line 37"/>
          <p:cNvSpPr>
            <a:spLocks noChangeShapeType="1"/>
          </p:cNvSpPr>
          <p:nvPr/>
        </p:nvSpPr>
        <p:spPr bwMode="auto">
          <a:xfrm flipV="1">
            <a:off x="5114330" y="5230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8" name="Line 38"/>
          <p:cNvSpPr>
            <a:spLocks noChangeShapeType="1"/>
          </p:cNvSpPr>
          <p:nvPr/>
        </p:nvSpPr>
        <p:spPr bwMode="auto">
          <a:xfrm flipH="1" flipV="1">
            <a:off x="5800130" y="5230019"/>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19" name="Line 39"/>
          <p:cNvSpPr>
            <a:spLocks noChangeShapeType="1"/>
          </p:cNvSpPr>
          <p:nvPr/>
        </p:nvSpPr>
        <p:spPr bwMode="auto">
          <a:xfrm flipV="1">
            <a:off x="5744568" y="4571207"/>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20" name="Line 40"/>
          <p:cNvSpPr>
            <a:spLocks noChangeShapeType="1"/>
          </p:cNvSpPr>
          <p:nvPr/>
        </p:nvSpPr>
        <p:spPr bwMode="auto">
          <a:xfrm flipH="1" flipV="1">
            <a:off x="6409730" y="4587082"/>
            <a:ext cx="457200" cy="45720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302121" name="Rectangle 41"/>
          <p:cNvSpPr>
            <a:spLocks noChangeArrowheads="1"/>
          </p:cNvSpPr>
          <p:nvPr/>
        </p:nvSpPr>
        <p:spPr bwMode="auto">
          <a:xfrm>
            <a:off x="6684811" y="5001419"/>
            <a:ext cx="439220" cy="371062"/>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828" i="1">
                <a:solidFill>
                  <a:srgbClr val="000000"/>
                </a:solidFill>
                <a:latin typeface="Arial" charset="0"/>
              </a:rPr>
              <a:t>R</a:t>
            </a:r>
            <a:r>
              <a:rPr lang="en-US" sz="1828" baseline="-25000">
                <a:solidFill>
                  <a:srgbClr val="000000"/>
                </a:solidFill>
                <a:latin typeface="Arial" charset="0"/>
              </a:rPr>
              <a:t>2</a:t>
            </a:r>
            <a:endParaRPr lang="en-US" sz="1828" i="1">
              <a:solidFill>
                <a:srgbClr val="000000"/>
              </a:solidFill>
              <a:latin typeface="Arial" charset="0"/>
            </a:endParaRPr>
          </a:p>
        </p:txBody>
      </p:sp>
      <p:sp>
        <p:nvSpPr>
          <p:cNvPr id="302122" name="AutoShape 42"/>
          <p:cNvSpPr>
            <a:spLocks noChangeArrowheads="1"/>
          </p:cNvSpPr>
          <p:nvPr/>
        </p:nvSpPr>
        <p:spPr bwMode="auto">
          <a:xfrm>
            <a:off x="4314231" y="4925219"/>
            <a:ext cx="533400" cy="152400"/>
          </a:xfrm>
          <a:prstGeom prst="notchedRightArrow">
            <a:avLst>
              <a:gd name="adj1" fmla="val 50000"/>
              <a:gd name="adj2" fmla="val 87500"/>
            </a:avLst>
          </a:prstGeom>
          <a:noFill/>
          <a:ln w="12700">
            <a:solidFill>
              <a:schemeClr val="tx2"/>
            </a:solidFill>
            <a:miter lim="800000"/>
            <a:headEnd/>
            <a:tailEnd/>
          </a:ln>
          <a:effectLst/>
        </p:spPr>
        <p:txBody>
          <a:bodyPr wrap="none" lIns="91439" tIns="45719" rIns="91439" bIns="45719" anchor="ctr">
            <a:prstTxWarp prst="textNoShape">
              <a:avLst/>
            </a:prstTxWarp>
          </a:bodyPr>
          <a:lstStyle/>
          <a:p>
            <a:endParaRPr lang="en-US" sz="1687" dirty="0">
              <a:latin typeface="Arial"/>
            </a:endParaRPr>
          </a:p>
        </p:txBody>
      </p:sp>
      <p:sp>
        <p:nvSpPr>
          <p:cNvPr id="54" name="Rectangle 53"/>
          <p:cNvSpPr/>
          <p:nvPr/>
        </p:nvSpPr>
        <p:spPr>
          <a:xfrm>
            <a:off x="4078631" y="2594121"/>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5" name="Rectangle 54"/>
          <p:cNvSpPr/>
          <p:nvPr/>
        </p:nvSpPr>
        <p:spPr>
          <a:xfrm>
            <a:off x="1593381" y="2622674"/>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6" name="Rectangle 55"/>
          <p:cNvSpPr/>
          <p:nvPr/>
        </p:nvSpPr>
        <p:spPr>
          <a:xfrm>
            <a:off x="4705377" y="1989108"/>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7" name="Rectangle 56"/>
          <p:cNvSpPr/>
          <p:nvPr/>
        </p:nvSpPr>
        <p:spPr>
          <a:xfrm>
            <a:off x="6539894" y="2607242"/>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8" name="Rectangle 57"/>
          <p:cNvSpPr/>
          <p:nvPr/>
        </p:nvSpPr>
        <p:spPr>
          <a:xfrm>
            <a:off x="7192882" y="1941133"/>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59" name="Rectangle 58"/>
          <p:cNvSpPr/>
          <p:nvPr/>
        </p:nvSpPr>
        <p:spPr>
          <a:xfrm>
            <a:off x="7845870" y="1288145"/>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60" name="Rectangle 59"/>
          <p:cNvSpPr/>
          <p:nvPr/>
        </p:nvSpPr>
        <p:spPr>
          <a:xfrm>
            <a:off x="3124264" y="4256271"/>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61" name="Rectangle 60"/>
          <p:cNvSpPr/>
          <p:nvPr/>
        </p:nvSpPr>
        <p:spPr>
          <a:xfrm>
            <a:off x="2471276" y="4904693"/>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62" name="Rectangle 61"/>
          <p:cNvSpPr/>
          <p:nvPr/>
        </p:nvSpPr>
        <p:spPr>
          <a:xfrm>
            <a:off x="5535297" y="4904693"/>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63" name="Rectangle 62"/>
          <p:cNvSpPr/>
          <p:nvPr/>
        </p:nvSpPr>
        <p:spPr>
          <a:xfrm>
            <a:off x="6138055" y="4251705"/>
            <a:ext cx="364202" cy="525080"/>
          </a:xfrm>
          <a:prstGeom prst="rect">
            <a:avLst/>
          </a:prstGeom>
        </p:spPr>
        <p:txBody>
          <a:bodyPr wrap="none">
            <a:spAutoFit/>
          </a:bodyPr>
          <a:lstStyle/>
          <a:p>
            <a:r>
              <a:rPr lang="en-US" sz="2812" dirty="0">
                <a:solidFill>
                  <a:schemeClr val="tx2"/>
                </a:solidFill>
                <a:latin typeface="MS PGothic"/>
                <a:ea typeface="MS PGothic"/>
              </a:rPr>
              <a:t>⋈</a:t>
            </a:r>
            <a:endParaRPr lang="en-CA" sz="2531" dirty="0">
              <a:latin typeface="Book Antiqua"/>
            </a:endParaRPr>
          </a:p>
        </p:txBody>
      </p:sp>
      <p:sp>
        <p:nvSpPr>
          <p:cNvPr id="2" name="Footer Placeholder 1">
            <a:extLst>
              <a:ext uri="{FF2B5EF4-FFF2-40B4-BE49-F238E27FC236}">
                <a16:creationId xmlns:a16="http://schemas.microsoft.com/office/drawing/2014/main" id="{AFC2A361-FB9F-AA45-ACDE-F7F15C3C180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B9218A14-81AE-374C-AFFA-D0A53D798ACA}"/>
              </a:ext>
            </a:extLst>
          </p:cNvPr>
          <p:cNvSpPr>
            <a:spLocks noGrp="1"/>
          </p:cNvSpPr>
          <p:nvPr>
            <p:ph type="sldNum" sz="quarter" idx="4"/>
          </p:nvPr>
        </p:nvSpPr>
        <p:spPr/>
        <p:txBody>
          <a:bodyPr/>
          <a:lstStyle/>
          <a:p>
            <a:fld id="{FD96158B-4539-3C43-9DE5-94C547866200}" type="slidenum">
              <a:rPr lang="en-US" smtClean="0"/>
              <a:t>38</a:t>
            </a:fld>
            <a:endParaRPr lang="en-US"/>
          </a:p>
        </p:txBody>
      </p:sp>
      <p:sp>
        <p:nvSpPr>
          <p:cNvPr id="64" name="Rectangle 3">
            <a:extLst>
              <a:ext uri="{FF2B5EF4-FFF2-40B4-BE49-F238E27FC236}">
                <a16:creationId xmlns:a16="http://schemas.microsoft.com/office/drawing/2014/main" id="{D1F6DFBD-57E8-4945-8AEB-801EC087410D}"/>
              </a:ext>
            </a:extLst>
          </p:cNvPr>
          <p:cNvSpPr txBox="1">
            <a:spLocks noChangeArrowheads="1"/>
          </p:cNvSpPr>
          <p:nvPr/>
        </p:nvSpPr>
        <p:spPr bwMode="auto">
          <a:xfrm>
            <a:off x="305429" y="4094731"/>
            <a:ext cx="2446537" cy="46364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lumMod val="50000"/>
                </a:schemeClr>
              </a:buClr>
              <a:buSzPct val="70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6">
                  <a:lumMod val="50000"/>
                </a:schemeClr>
              </a:buClr>
              <a:buSzPct val="7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chemeClr val="accent6">
                  <a:lumMod val="50000"/>
                </a:schemeClr>
              </a:buClr>
              <a:buSzPct val="70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chemeClr val="accent6">
                  <a:lumMod val="50000"/>
                </a:schemeClr>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r>
              <a:rPr lang="en-US" kern="0" dirty="0"/>
              <a:t>Randomized</a:t>
            </a:r>
          </a:p>
        </p:txBody>
      </p:sp>
    </p:spTree>
    <p:extLst>
      <p:ext uri="{BB962C8B-B14F-4D97-AF65-F5344CB8AC3E}">
        <p14:creationId xmlns:p14="http://schemas.microsoft.com/office/powerpoint/2010/main" val="2958245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Distributed Query Processing</a:t>
            </a:r>
          </a:p>
          <a:p>
            <a:pPr lvl="1"/>
            <a:r>
              <a:rPr lang="en-US" dirty="0">
                <a:solidFill>
                  <a:srgbClr val="1771A9">
                    <a:alpha val="25000"/>
                  </a:srgbClr>
                </a:solidFill>
                <a:cs typeface="Arial" panose="020B0604020202020204" pitchFamily="34" charset="0"/>
              </a:rPr>
              <a:t>Query Decomposition and Localization</a:t>
            </a:r>
          </a:p>
          <a:p>
            <a:pPr lvl="1"/>
            <a:r>
              <a:rPr lang="en-US" dirty="0">
                <a:solidFill>
                  <a:srgbClr val="1771A9">
                    <a:alpha val="25000"/>
                  </a:srgbClr>
                </a:solidFill>
                <a:cs typeface="Arial" panose="020B0604020202020204" pitchFamily="34" charset="0"/>
              </a:rPr>
              <a:t>Distributed Query Optimization</a:t>
            </a:r>
          </a:p>
          <a:p>
            <a:pPr lvl="1"/>
            <a:r>
              <a:rPr lang="en-US" dirty="0">
                <a:solidFill>
                  <a:srgbClr val="1771A9"/>
                </a:solidFill>
                <a:cs typeface="Arial" panose="020B0604020202020204" pitchFamily="34" charset="0"/>
              </a:rPr>
              <a:t>Join Ordering</a:t>
            </a:r>
          </a:p>
          <a:p>
            <a:pPr lvl="1"/>
            <a:r>
              <a:rPr lang="en-US" dirty="0">
                <a:solidFill>
                  <a:srgbClr val="1771A9">
                    <a:alpha val="25000"/>
                  </a:srgbClr>
                </a:solidFill>
                <a:cs typeface="Arial" panose="020B0604020202020204" pitchFamily="34" charset="0"/>
              </a:rPr>
              <a:t>Adaptive Query Processing</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39</a:t>
            </a:fld>
            <a:endParaRPr lang="en-US"/>
          </a:p>
        </p:txBody>
      </p:sp>
    </p:spTree>
    <p:extLst>
      <p:ext uri="{BB962C8B-B14F-4D97-AF65-F5344CB8AC3E}">
        <p14:creationId xmlns:p14="http://schemas.microsoft.com/office/powerpoint/2010/main" val="357353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dirty="0"/>
              <a:t>Query Processing in a DDBMS</a:t>
            </a:r>
          </a:p>
        </p:txBody>
      </p:sp>
      <p:sp>
        <p:nvSpPr>
          <p:cNvPr id="6147" name="Rectangle 3"/>
          <p:cNvSpPr>
            <a:spLocks noChangeArrowheads="1"/>
          </p:cNvSpPr>
          <p:nvPr/>
        </p:nvSpPr>
        <p:spPr bwMode="auto">
          <a:xfrm>
            <a:off x="3162221" y="1866900"/>
            <a:ext cx="3077763" cy="459098"/>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dirty="0">
                <a:solidFill>
                  <a:schemeClr val="tx2"/>
                </a:solidFill>
                <a:latin typeface="Arial" panose="020B0604020202020204" pitchFamily="34" charset="0"/>
              </a:rPr>
              <a:t>High level user query</a:t>
            </a:r>
          </a:p>
        </p:txBody>
      </p:sp>
      <p:sp>
        <p:nvSpPr>
          <p:cNvPr id="6148" name="Rectangle 4"/>
          <p:cNvSpPr>
            <a:spLocks noChangeArrowheads="1"/>
          </p:cNvSpPr>
          <p:nvPr/>
        </p:nvSpPr>
        <p:spPr bwMode="auto">
          <a:xfrm>
            <a:off x="3741945" y="3117850"/>
            <a:ext cx="1584322" cy="1103238"/>
          </a:xfrm>
          <a:prstGeom prst="rect">
            <a:avLst/>
          </a:prstGeom>
          <a:solidFill>
            <a:schemeClr val="accent5">
              <a:lumMod val="25000"/>
            </a:schemeClr>
          </a:solidFill>
          <a:ln w="19050">
            <a:solidFill>
              <a:schemeClr val="accent5">
                <a:lumMod val="25000"/>
              </a:schemeClr>
            </a:solidFill>
            <a:miter lim="800000"/>
            <a:headEnd/>
            <a:tailEnd/>
          </a:ln>
          <a:effectLst/>
        </p:spPr>
        <p:txBody>
          <a:bodyPr wrap="none" anchor="ctr">
            <a:prstTxWarp prst="textNoShape">
              <a:avLst/>
            </a:prstTxWarp>
          </a:bodyPr>
          <a:lstStyle/>
          <a:p>
            <a:pPr algn="ctr"/>
            <a:endParaRPr lang="en-US" dirty="0">
              <a:latin typeface="Arial"/>
            </a:endParaRPr>
          </a:p>
        </p:txBody>
      </p:sp>
      <p:sp>
        <p:nvSpPr>
          <p:cNvPr id="6149" name="Rectangle 5"/>
          <p:cNvSpPr>
            <a:spLocks noChangeArrowheads="1"/>
          </p:cNvSpPr>
          <p:nvPr/>
        </p:nvSpPr>
        <p:spPr bwMode="auto">
          <a:xfrm>
            <a:off x="3741944" y="3245768"/>
            <a:ext cx="1600047" cy="801782"/>
          </a:xfrm>
          <a:prstGeom prst="rect">
            <a:avLst/>
          </a:prstGeom>
          <a:noFill/>
          <a:ln w="12700">
            <a:noFill/>
            <a:miter lim="800000"/>
            <a:headEnd/>
            <a:tailEnd/>
          </a:ln>
          <a:effectLst/>
        </p:spPr>
        <p:txBody>
          <a:bodyPr wrap="none" lIns="63624" tIns="31254" rIns="63624" bIns="31254">
            <a:prstTxWarp prst="textNoShape">
              <a:avLst/>
            </a:prstTxWarp>
            <a:spAutoFit/>
          </a:bodyPr>
          <a:lstStyle/>
          <a:p>
            <a:pPr algn="ctr"/>
            <a:r>
              <a:rPr lang="en-US" dirty="0">
                <a:solidFill>
                  <a:schemeClr val="bg2">
                    <a:lumMod val="20000"/>
                    <a:lumOff val="80000"/>
                  </a:schemeClr>
                </a:solidFill>
                <a:latin typeface="Arial" panose="020B0604020202020204" pitchFamily="34" charset="0"/>
              </a:rPr>
              <a:t>Query</a:t>
            </a:r>
          </a:p>
          <a:p>
            <a:pPr algn="ctr"/>
            <a:r>
              <a:rPr lang="en-US" dirty="0">
                <a:solidFill>
                  <a:schemeClr val="bg2">
                    <a:lumMod val="20000"/>
                    <a:lumOff val="80000"/>
                  </a:schemeClr>
                </a:solidFill>
                <a:latin typeface="Arial" panose="020B0604020202020204" pitchFamily="34" charset="0"/>
              </a:rPr>
              <a:t>Processor </a:t>
            </a:r>
          </a:p>
        </p:txBody>
      </p:sp>
      <p:sp>
        <p:nvSpPr>
          <p:cNvPr id="6156" name="Line 12"/>
          <p:cNvSpPr>
            <a:spLocks noChangeShapeType="1"/>
          </p:cNvSpPr>
          <p:nvPr/>
        </p:nvSpPr>
        <p:spPr bwMode="auto">
          <a:xfrm>
            <a:off x="4554538" y="2235200"/>
            <a:ext cx="0" cy="882650"/>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6157" name="Line 13"/>
          <p:cNvSpPr>
            <a:spLocks noChangeShapeType="1"/>
          </p:cNvSpPr>
          <p:nvPr/>
        </p:nvSpPr>
        <p:spPr bwMode="auto">
          <a:xfrm>
            <a:off x="4554538" y="4221087"/>
            <a:ext cx="0" cy="782713"/>
          </a:xfrm>
          <a:prstGeom prst="line">
            <a:avLst/>
          </a:prstGeom>
          <a:noFill/>
          <a:ln w="19050">
            <a:solidFill>
              <a:schemeClr val="tx2"/>
            </a:solidFill>
            <a:round/>
            <a:headEnd/>
            <a:tailEnd type="triangle" w="lg" len="lg"/>
          </a:ln>
          <a:effectLst/>
        </p:spPr>
        <p:txBody>
          <a:bodyPr wrap="none" lIns="91439" tIns="45719" rIns="91439" bIns="45719" anchor="ctr">
            <a:prstTxWarp prst="textNoShape">
              <a:avLst/>
            </a:prstTxWarp>
          </a:bodyPr>
          <a:lstStyle/>
          <a:p>
            <a:endParaRPr lang="en-US" sz="1687" dirty="0">
              <a:latin typeface="Arial"/>
            </a:endParaRPr>
          </a:p>
        </p:txBody>
      </p:sp>
      <p:sp>
        <p:nvSpPr>
          <p:cNvPr id="6159" name="Text Box 15"/>
          <p:cNvSpPr txBox="1">
            <a:spLocks noChangeArrowheads="1"/>
          </p:cNvSpPr>
          <p:nvPr/>
        </p:nvSpPr>
        <p:spPr bwMode="auto">
          <a:xfrm>
            <a:off x="2697990" y="5032492"/>
            <a:ext cx="4006223" cy="830995"/>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dirty="0">
                <a:solidFill>
                  <a:schemeClr val="tx2"/>
                </a:solidFill>
                <a:latin typeface="Arial" panose="020B0604020202020204" pitchFamily="34" charset="0"/>
              </a:rPr>
              <a:t>Low-level data manipulation</a:t>
            </a:r>
          </a:p>
          <a:p>
            <a:r>
              <a:rPr lang="en-US" dirty="0">
                <a:solidFill>
                  <a:schemeClr val="tx2"/>
                </a:solidFill>
                <a:latin typeface="Arial" panose="020B0604020202020204" pitchFamily="34" charset="0"/>
              </a:rPr>
              <a:t> commands for D-DBMS</a:t>
            </a:r>
          </a:p>
        </p:txBody>
      </p:sp>
      <p:sp>
        <p:nvSpPr>
          <p:cNvPr id="2" name="Footer Placeholder 1">
            <a:extLst>
              <a:ext uri="{FF2B5EF4-FFF2-40B4-BE49-F238E27FC236}">
                <a16:creationId xmlns:a16="http://schemas.microsoft.com/office/drawing/2014/main" id="{21C75D07-7F71-2A48-BD18-1DC2BD2732C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5BB46038-26D9-5A4A-B0BA-46DEDAB2B4FB}"/>
              </a:ext>
            </a:extLst>
          </p:cNvPr>
          <p:cNvSpPr>
            <a:spLocks noGrp="1"/>
          </p:cNvSpPr>
          <p:nvPr>
            <p:ph type="sldNum" sz="quarter" idx="4"/>
          </p:nvPr>
        </p:nvSpPr>
        <p:spPr/>
        <p:txBody>
          <a:bodyPr/>
          <a:lstStyle/>
          <a:p>
            <a:fld id="{FD96158B-4539-3C43-9DE5-94C547866200}" type="slidenum">
              <a:rPr lang="en-US" smtClean="0"/>
              <a:t>4</a:t>
            </a:fld>
            <a:endParaRPr lang="en-US"/>
          </a:p>
        </p:txBody>
      </p:sp>
    </p:spTree>
    <p:extLst>
      <p:ext uri="{BB962C8B-B14F-4D97-AF65-F5344CB8AC3E}">
        <p14:creationId xmlns:p14="http://schemas.microsoft.com/office/powerpoint/2010/main" val="1601253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4"/>
          <p:cNvSpPr>
            <a:spLocks noGrp="1" noChangeArrowheads="1"/>
          </p:cNvSpPr>
          <p:nvPr>
            <p:ph type="title"/>
          </p:nvPr>
        </p:nvSpPr>
        <p:spPr>
          <a:noFill/>
          <a:ln/>
        </p:spPr>
        <p:txBody>
          <a:bodyPr/>
          <a:lstStyle/>
          <a:p>
            <a:r>
              <a:rPr lang="en-US" dirty="0"/>
              <a:t>Join Ordering</a:t>
            </a:r>
          </a:p>
        </p:txBody>
      </p:sp>
      <p:sp>
        <p:nvSpPr>
          <p:cNvPr id="94211" name="Rectangle 3"/>
          <p:cNvSpPr>
            <a:spLocks noGrp="1" noChangeArrowheads="1"/>
          </p:cNvSpPr>
          <p:nvPr>
            <p:ph idx="1"/>
          </p:nvPr>
        </p:nvSpPr>
        <p:spPr>
          <a:xfrm>
            <a:off x="250031" y="3194458"/>
            <a:ext cx="8643938" cy="1982565"/>
          </a:xfrm>
          <a:noFill/>
          <a:ln/>
        </p:spPr>
        <p:txBody>
          <a:bodyPr/>
          <a:lstStyle/>
          <a:p>
            <a:pPr>
              <a:lnSpc>
                <a:spcPct val="100000"/>
              </a:lnSpc>
              <a:spcBef>
                <a:spcPct val="50000"/>
              </a:spcBef>
            </a:pPr>
            <a:r>
              <a:rPr lang="en-US" dirty="0"/>
              <a:t>Multiple relations more difficult because too many alternatives.</a:t>
            </a:r>
          </a:p>
          <a:p>
            <a:pPr lvl="1">
              <a:lnSpc>
                <a:spcPct val="100000"/>
              </a:lnSpc>
              <a:spcBef>
                <a:spcPct val="50000"/>
              </a:spcBef>
            </a:pPr>
            <a:r>
              <a:rPr lang="en-US" dirty="0"/>
              <a:t>Compute the cost of all alternatives and select the best one.</a:t>
            </a:r>
          </a:p>
          <a:p>
            <a:pPr lvl="2">
              <a:lnSpc>
                <a:spcPct val="100000"/>
              </a:lnSpc>
              <a:spcBef>
                <a:spcPct val="50000"/>
              </a:spcBef>
            </a:pPr>
            <a:r>
              <a:rPr lang="en-US" dirty="0"/>
              <a:t>Necessary to compute the size of intermediate relations which is difficult.</a:t>
            </a:r>
          </a:p>
          <a:p>
            <a:pPr lvl="1">
              <a:lnSpc>
                <a:spcPct val="100000"/>
              </a:lnSpc>
              <a:spcBef>
                <a:spcPct val="50000"/>
              </a:spcBef>
            </a:pPr>
            <a:r>
              <a:rPr lang="en-US" dirty="0"/>
              <a:t>Use heuristics</a:t>
            </a:r>
          </a:p>
        </p:txBody>
      </p:sp>
      <p:sp>
        <p:nvSpPr>
          <p:cNvPr id="2" name="Footer Placeholder 1">
            <a:extLst>
              <a:ext uri="{FF2B5EF4-FFF2-40B4-BE49-F238E27FC236}">
                <a16:creationId xmlns:a16="http://schemas.microsoft.com/office/drawing/2014/main" id="{DBAB5307-3C5B-E94A-981A-0427F5AB2A9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8C8F7D5-F371-4F43-85F9-17F5197D70B4}"/>
              </a:ext>
            </a:extLst>
          </p:cNvPr>
          <p:cNvSpPr>
            <a:spLocks noGrp="1"/>
          </p:cNvSpPr>
          <p:nvPr>
            <p:ph type="sldNum" sz="quarter" idx="4"/>
          </p:nvPr>
        </p:nvSpPr>
        <p:spPr/>
        <p:txBody>
          <a:bodyPr/>
          <a:lstStyle/>
          <a:p>
            <a:fld id="{FD96158B-4539-3C43-9DE5-94C547866200}" type="slidenum">
              <a:rPr lang="en-US" smtClean="0"/>
              <a:t>40</a:t>
            </a:fld>
            <a:endParaRPr lang="en-US"/>
          </a:p>
        </p:txBody>
      </p:sp>
      <p:pic>
        <p:nvPicPr>
          <p:cNvPr id="5" name="Picture 4" descr="A screenshot of a cell phone&#10;&#10;Description automatically generated">
            <a:extLst>
              <a:ext uri="{FF2B5EF4-FFF2-40B4-BE49-F238E27FC236}">
                <a16:creationId xmlns:a16="http://schemas.microsoft.com/office/drawing/2014/main" id="{1505E8CA-CCED-934D-87CD-05D8AAD0AB5C}"/>
              </a:ext>
            </a:extLst>
          </p:cNvPr>
          <p:cNvPicPr>
            <a:picLocks noChangeAspect="1"/>
          </p:cNvPicPr>
          <p:nvPr/>
        </p:nvPicPr>
        <p:blipFill>
          <a:blip r:embed="rId3"/>
          <a:stretch>
            <a:fillRect/>
          </a:stretch>
        </p:blipFill>
        <p:spPr>
          <a:xfrm>
            <a:off x="1691680" y="1417638"/>
            <a:ext cx="5292125" cy="1374578"/>
          </a:xfrm>
          <a:prstGeom prst="rect">
            <a:avLst/>
          </a:prstGeom>
        </p:spPr>
      </p:pic>
    </p:spTree>
    <p:extLst>
      <p:ext uri="{BB962C8B-B14F-4D97-AF65-F5344CB8AC3E}">
        <p14:creationId xmlns:p14="http://schemas.microsoft.com/office/powerpoint/2010/main" val="2157101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type="title"/>
          </p:nvPr>
        </p:nvSpPr>
        <p:spPr>
          <a:noFill/>
          <a:ln/>
        </p:spPr>
        <p:txBody>
          <a:bodyPr/>
          <a:lstStyle/>
          <a:p>
            <a:r>
              <a:rPr lang="en-US" dirty="0"/>
              <a:t>Join Ordering – Example</a:t>
            </a:r>
          </a:p>
        </p:txBody>
      </p:sp>
      <p:sp>
        <p:nvSpPr>
          <p:cNvPr id="329730" name="Rectangle 2"/>
          <p:cNvSpPr>
            <a:spLocks noGrp="1" noChangeArrowheads="1"/>
          </p:cNvSpPr>
          <p:nvPr>
            <p:ph idx="1"/>
          </p:nvPr>
        </p:nvSpPr>
        <p:spPr>
          <a:xfrm>
            <a:off x="755576" y="1556792"/>
            <a:ext cx="5835650" cy="1150937"/>
          </a:xfrm>
          <a:noFill/>
          <a:ln/>
        </p:spPr>
        <p:txBody>
          <a:bodyPr/>
          <a:lstStyle/>
          <a:p>
            <a:pPr>
              <a:buFont typeface="Wingdings" charset="2"/>
              <a:buNone/>
            </a:pPr>
            <a:r>
              <a:rPr lang="en-US" dirty="0">
                <a:solidFill>
                  <a:schemeClr val="tx2"/>
                </a:solidFill>
              </a:rPr>
              <a:t>Consider</a:t>
            </a:r>
          </a:p>
          <a:p>
            <a:pPr lvl="1">
              <a:buFont typeface="Wingdings" charset="2"/>
              <a:buNone/>
            </a:pPr>
            <a:r>
              <a:rPr lang="en-US" dirty="0">
                <a:solidFill>
                  <a:schemeClr val="tx2"/>
                </a:solidFill>
              </a:rPr>
              <a:t>PROJ </a:t>
            </a:r>
            <a:r>
              <a:rPr lang="en-US" sz="2531" dirty="0">
                <a:solidFill>
                  <a:schemeClr val="tx2"/>
                </a:solidFill>
                <a:latin typeface="MS PGothic"/>
                <a:ea typeface="MS PGothic"/>
              </a:rPr>
              <a:t>⋈</a:t>
            </a:r>
            <a:r>
              <a:rPr lang="en-US" baseline="-25000" dirty="0">
                <a:solidFill>
                  <a:schemeClr val="tx2"/>
                </a:solidFill>
              </a:rPr>
              <a:t>PNO </a:t>
            </a:r>
            <a:r>
              <a:rPr lang="en-US" dirty="0">
                <a:solidFill>
                  <a:schemeClr val="tx2"/>
                </a:solidFill>
              </a:rPr>
              <a:t>ASG </a:t>
            </a:r>
            <a:r>
              <a:rPr lang="en-US" sz="2531" dirty="0">
                <a:solidFill>
                  <a:schemeClr val="tx2"/>
                </a:solidFill>
                <a:latin typeface="MS PGothic"/>
                <a:ea typeface="MS PGothic"/>
              </a:rPr>
              <a:t>⋈</a:t>
            </a:r>
            <a:r>
              <a:rPr lang="en-US" baseline="-25000" dirty="0">
                <a:solidFill>
                  <a:schemeClr val="tx2"/>
                </a:solidFill>
              </a:rPr>
              <a:t>ENO </a:t>
            </a:r>
            <a:r>
              <a:rPr lang="en-US" dirty="0">
                <a:solidFill>
                  <a:schemeClr val="tx2"/>
                </a:solidFill>
              </a:rPr>
              <a:t>EMP</a:t>
            </a:r>
          </a:p>
        </p:txBody>
      </p:sp>
      <p:sp>
        <p:nvSpPr>
          <p:cNvPr id="6" name="Footer Placeholder 5">
            <a:extLst>
              <a:ext uri="{FF2B5EF4-FFF2-40B4-BE49-F238E27FC236}">
                <a16:creationId xmlns:a16="http://schemas.microsoft.com/office/drawing/2014/main" id="{A5014C65-A744-4A4E-8750-440924BA752D}"/>
              </a:ext>
            </a:extLst>
          </p:cNvPr>
          <p:cNvSpPr>
            <a:spLocks noGrp="1"/>
          </p:cNvSpPr>
          <p:nvPr>
            <p:ph type="ftr" sz="quarter" idx="3"/>
          </p:nvPr>
        </p:nvSpPr>
        <p:spPr/>
        <p:txBody>
          <a:bodyPr/>
          <a:lstStyle/>
          <a:p>
            <a:r>
              <a:rPr lang="en-US" dirty="0"/>
              <a:t>© 2020</a:t>
            </a:r>
          </a:p>
        </p:txBody>
      </p:sp>
      <p:sp>
        <p:nvSpPr>
          <p:cNvPr id="7" name="Slide Number Placeholder 6">
            <a:extLst>
              <a:ext uri="{FF2B5EF4-FFF2-40B4-BE49-F238E27FC236}">
                <a16:creationId xmlns:a16="http://schemas.microsoft.com/office/drawing/2014/main" id="{1F386B90-5FC5-7442-9375-188B4738FD8F}"/>
              </a:ext>
            </a:extLst>
          </p:cNvPr>
          <p:cNvSpPr>
            <a:spLocks noGrp="1"/>
          </p:cNvSpPr>
          <p:nvPr>
            <p:ph type="sldNum" sz="quarter" idx="4"/>
          </p:nvPr>
        </p:nvSpPr>
        <p:spPr/>
        <p:txBody>
          <a:bodyPr/>
          <a:lstStyle/>
          <a:p>
            <a:fld id="{FD96158B-4539-3C43-9DE5-94C547866200}" type="slidenum">
              <a:rPr lang="en-US" smtClean="0"/>
              <a:t>41</a:t>
            </a:fld>
            <a:endParaRPr lang="en-US"/>
          </a:p>
        </p:txBody>
      </p:sp>
      <p:pic>
        <p:nvPicPr>
          <p:cNvPr id="9" name="Picture 8" descr="A picture containing device&#10;&#10;Description automatically generated">
            <a:extLst>
              <a:ext uri="{FF2B5EF4-FFF2-40B4-BE49-F238E27FC236}">
                <a16:creationId xmlns:a16="http://schemas.microsoft.com/office/drawing/2014/main" id="{8AA46E2A-E661-2A44-A107-933BF8DBB3A2}"/>
              </a:ext>
            </a:extLst>
          </p:cNvPr>
          <p:cNvPicPr>
            <a:picLocks noChangeAspect="1"/>
          </p:cNvPicPr>
          <p:nvPr/>
        </p:nvPicPr>
        <p:blipFill>
          <a:blip r:embed="rId3"/>
          <a:stretch>
            <a:fillRect/>
          </a:stretch>
        </p:blipFill>
        <p:spPr>
          <a:xfrm>
            <a:off x="2702042" y="2809056"/>
            <a:ext cx="3297996" cy="2613967"/>
          </a:xfrm>
          <a:prstGeom prst="rect">
            <a:avLst/>
          </a:prstGeom>
        </p:spPr>
      </p:pic>
    </p:spTree>
    <p:extLst>
      <p:ext uri="{BB962C8B-B14F-4D97-AF65-F5344CB8AC3E}">
        <p14:creationId xmlns:p14="http://schemas.microsoft.com/office/powerpoint/2010/main" val="653294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p:cNvSpPr>
            <a:spLocks noGrp="1" noChangeArrowheads="1"/>
          </p:cNvSpPr>
          <p:nvPr>
            <p:ph type="title"/>
          </p:nvPr>
        </p:nvSpPr>
        <p:spPr>
          <a:noFill/>
          <a:ln/>
        </p:spPr>
        <p:txBody>
          <a:bodyPr/>
          <a:lstStyle/>
          <a:p>
            <a:r>
              <a:rPr lang="en-US" dirty="0"/>
              <a:t>Join Ordering – Example</a:t>
            </a:r>
          </a:p>
        </p:txBody>
      </p:sp>
      <p:sp>
        <p:nvSpPr>
          <p:cNvPr id="330754" name="Rectangle 2"/>
          <p:cNvSpPr>
            <a:spLocks noGrp="1" noChangeArrowheads="1"/>
          </p:cNvSpPr>
          <p:nvPr>
            <p:ph idx="4294967295"/>
          </p:nvPr>
        </p:nvSpPr>
        <p:spPr>
          <a:xfrm>
            <a:off x="296716" y="1268760"/>
            <a:ext cx="8818188" cy="4995044"/>
          </a:xfrm>
          <a:noFill/>
          <a:ln/>
        </p:spPr>
        <p:txBody>
          <a:bodyPr/>
          <a:lstStyle/>
          <a:p>
            <a:pPr marL="169854" indent="-169854">
              <a:lnSpc>
                <a:spcPct val="90000"/>
              </a:lnSpc>
              <a:spcBef>
                <a:spcPct val="25000"/>
              </a:spcBef>
              <a:buNone/>
              <a:tabLst>
                <a:tab pos="4460646" algn="l"/>
                <a:tab pos="4795593" algn="l"/>
              </a:tabLst>
            </a:pPr>
            <a:r>
              <a:rPr lang="en-US" dirty="0"/>
              <a:t>Execution alternatives</a:t>
            </a:r>
          </a:p>
          <a:p>
            <a:pPr marL="169854" indent="-169854">
              <a:lnSpc>
                <a:spcPct val="90000"/>
              </a:lnSpc>
              <a:spcBef>
                <a:spcPct val="25000"/>
              </a:spcBef>
              <a:buNone/>
              <a:tabLst>
                <a:tab pos="4460646" algn="l"/>
                <a:tab pos="4795593" algn="l"/>
              </a:tabLst>
            </a:pPr>
            <a:endParaRPr lang="en-US" dirty="0"/>
          </a:p>
          <a:p>
            <a:pPr marL="269861" lvl="1" indent="-269861">
              <a:lnSpc>
                <a:spcPct val="90000"/>
              </a:lnSpc>
              <a:spcBef>
                <a:spcPct val="25000"/>
              </a:spcBef>
              <a:buNone/>
              <a:tabLst>
                <a:tab pos="4487633" algn="l"/>
                <a:tab pos="4749557" algn="l"/>
              </a:tabLst>
            </a:pPr>
            <a:r>
              <a:rPr lang="en-US" sz="1800" dirty="0"/>
              <a:t>1.	EMP</a:t>
            </a:r>
            <a:r>
              <a:rPr lang="en-US" sz="1800" dirty="0">
                <a:latin typeface="Symbol" charset="2"/>
                <a:sym typeface="Symbol"/>
              </a:rPr>
              <a:t></a:t>
            </a:r>
            <a:r>
              <a:rPr lang="en-US" sz="1800" dirty="0">
                <a:latin typeface="Symbol" charset="2"/>
              </a:rPr>
              <a:t> </a:t>
            </a:r>
            <a:r>
              <a:rPr lang="en-US" sz="1800" dirty="0"/>
              <a:t>Site 2	2.	ASG</a:t>
            </a:r>
            <a:r>
              <a:rPr lang="en-US" sz="1800" dirty="0">
                <a:latin typeface="Symbol" charset="2"/>
                <a:sym typeface="Symbol"/>
              </a:rPr>
              <a:t> </a:t>
            </a:r>
            <a:r>
              <a:rPr lang="en-US" sz="1800" dirty="0">
                <a:latin typeface="Symbol" charset="2"/>
              </a:rPr>
              <a:t> </a:t>
            </a:r>
            <a:r>
              <a:rPr lang="en-US" sz="1800" dirty="0"/>
              <a:t>Site 1</a:t>
            </a:r>
          </a:p>
          <a:p>
            <a:pPr marL="269861" lvl="1" indent="-269861">
              <a:lnSpc>
                <a:spcPct val="90000"/>
              </a:lnSpc>
              <a:spcBef>
                <a:spcPct val="25000"/>
              </a:spcBef>
              <a:buNone/>
              <a:tabLst>
                <a:tab pos="4487633" algn="l"/>
                <a:tab pos="4749557" algn="l"/>
              </a:tabLst>
            </a:pPr>
            <a:r>
              <a:rPr lang="en-US" sz="1800" dirty="0"/>
              <a:t>	Site 2 computes EMP'=EMP </a:t>
            </a:r>
            <a:r>
              <a:rPr lang="en-US" sz="1800" dirty="0">
                <a:solidFill>
                  <a:schemeClr val="tx2"/>
                </a:solidFill>
                <a:latin typeface="MS PGothic"/>
                <a:ea typeface="MS PGothic"/>
              </a:rPr>
              <a:t>⋈</a:t>
            </a:r>
            <a:r>
              <a:rPr lang="en-US" sz="1800" dirty="0">
                <a:solidFill>
                  <a:schemeClr val="tx2"/>
                </a:solidFill>
                <a:ea typeface="MS PGothic"/>
              </a:rPr>
              <a:t> </a:t>
            </a:r>
            <a:r>
              <a:rPr lang="en-US" sz="1800" dirty="0"/>
              <a:t>ASG		Site 1 computes EMP'=EMP</a:t>
            </a:r>
            <a:r>
              <a:rPr lang="en-US" sz="1800" spc="-300" dirty="0">
                <a:latin typeface="MS PGothic"/>
                <a:ea typeface="MS PGothic"/>
              </a:rPr>
              <a:t> </a:t>
            </a:r>
            <a:r>
              <a:rPr lang="en-US" sz="1800" dirty="0">
                <a:solidFill>
                  <a:schemeClr val="tx2"/>
                </a:solidFill>
                <a:latin typeface="MS PGothic"/>
                <a:ea typeface="MS PGothic"/>
              </a:rPr>
              <a:t>⋈ </a:t>
            </a:r>
            <a:r>
              <a:rPr lang="en-US" sz="1800" dirty="0"/>
              <a:t>ASG</a:t>
            </a:r>
          </a:p>
          <a:p>
            <a:pPr marL="269861" lvl="1" indent="-269861">
              <a:lnSpc>
                <a:spcPct val="90000"/>
              </a:lnSpc>
              <a:spcBef>
                <a:spcPct val="25000"/>
              </a:spcBef>
              <a:buNone/>
              <a:tabLst>
                <a:tab pos="4487633" algn="l"/>
                <a:tab pos="4749557" algn="l"/>
              </a:tabLst>
            </a:pPr>
            <a:r>
              <a:rPr lang="en-US" sz="1800" dirty="0"/>
              <a:t>	EMP'</a:t>
            </a:r>
            <a:r>
              <a:rPr lang="en-US" sz="1800" dirty="0">
                <a:latin typeface="Symbol" charset="2"/>
                <a:sym typeface="Symbol"/>
              </a:rPr>
              <a:t></a:t>
            </a:r>
            <a:r>
              <a:rPr lang="en-US" sz="1800" dirty="0">
                <a:latin typeface="Symbol" charset="2"/>
              </a:rPr>
              <a:t> </a:t>
            </a:r>
            <a:r>
              <a:rPr lang="en-US" sz="1800" dirty="0"/>
              <a:t>Site 3		EMP'</a:t>
            </a:r>
            <a:r>
              <a:rPr lang="en-US" sz="1800" dirty="0">
                <a:latin typeface="Symbol" charset="2"/>
                <a:sym typeface="Symbol"/>
              </a:rPr>
              <a:t> </a:t>
            </a:r>
            <a:r>
              <a:rPr lang="en-US" sz="1800" dirty="0">
                <a:latin typeface="Symbol" charset="2"/>
              </a:rPr>
              <a:t>  </a:t>
            </a:r>
            <a:r>
              <a:rPr lang="en-US" sz="1800" dirty="0"/>
              <a:t>Site 3</a:t>
            </a:r>
          </a:p>
          <a:p>
            <a:pPr marL="269861" lvl="1" indent="-269861">
              <a:lnSpc>
                <a:spcPct val="90000"/>
              </a:lnSpc>
              <a:spcBef>
                <a:spcPct val="25000"/>
              </a:spcBef>
              <a:buNone/>
              <a:tabLst>
                <a:tab pos="4487633" algn="l"/>
                <a:tab pos="4749557" algn="l"/>
              </a:tabLst>
            </a:pPr>
            <a:r>
              <a:rPr lang="en-US" sz="1800" dirty="0"/>
              <a:t>	Site 3 computes EMP' </a:t>
            </a:r>
            <a:r>
              <a:rPr lang="en-US" sz="1800" dirty="0">
                <a:solidFill>
                  <a:schemeClr val="tx2"/>
                </a:solidFill>
                <a:latin typeface="MS PGothic"/>
                <a:ea typeface="MS PGothic"/>
              </a:rPr>
              <a:t>⋈ </a:t>
            </a:r>
            <a:r>
              <a:rPr lang="en-US" sz="1800" dirty="0"/>
              <a:t>PROJ		Site 3 computes EMP’ </a:t>
            </a:r>
            <a:r>
              <a:rPr lang="en-US" sz="1800" dirty="0">
                <a:solidFill>
                  <a:schemeClr val="tx2"/>
                </a:solidFill>
                <a:latin typeface="MS PGothic"/>
                <a:ea typeface="MS PGothic"/>
              </a:rPr>
              <a:t>⋈ </a:t>
            </a:r>
            <a:r>
              <a:rPr lang="en-US" sz="1800" dirty="0"/>
              <a:t>PROJ</a:t>
            </a:r>
          </a:p>
          <a:p>
            <a:pPr marL="269861" lvl="1" indent="-269861">
              <a:lnSpc>
                <a:spcPct val="90000"/>
              </a:lnSpc>
              <a:spcBef>
                <a:spcPts val="0"/>
              </a:spcBef>
              <a:buNone/>
              <a:tabLst>
                <a:tab pos="4487633" algn="l"/>
                <a:tab pos="4749557" algn="l"/>
              </a:tabLst>
            </a:pPr>
            <a:endParaRPr lang="en-US" sz="1800" dirty="0"/>
          </a:p>
          <a:p>
            <a:pPr marL="269861" lvl="1" indent="-269861">
              <a:lnSpc>
                <a:spcPct val="90000"/>
              </a:lnSpc>
              <a:spcBef>
                <a:spcPct val="25000"/>
              </a:spcBef>
              <a:buNone/>
              <a:tabLst>
                <a:tab pos="4487633" algn="l"/>
                <a:tab pos="4749557" algn="l"/>
              </a:tabLst>
            </a:pPr>
            <a:r>
              <a:rPr lang="en-US" sz="1800" dirty="0"/>
              <a:t>3.	ASG</a:t>
            </a:r>
            <a:r>
              <a:rPr lang="en-US" sz="1800" dirty="0">
                <a:latin typeface="Symbol" charset="2"/>
                <a:sym typeface="Symbol"/>
              </a:rPr>
              <a:t> </a:t>
            </a:r>
            <a:r>
              <a:rPr lang="en-US" sz="1800" dirty="0">
                <a:latin typeface="Symbol" charset="2"/>
              </a:rPr>
              <a:t> </a:t>
            </a:r>
            <a:r>
              <a:rPr lang="en-US" sz="1800" dirty="0"/>
              <a:t>Site 3	4.	PROJ</a:t>
            </a:r>
            <a:r>
              <a:rPr lang="en-US" sz="1800" dirty="0">
                <a:latin typeface="Symbol" charset="2"/>
                <a:sym typeface="Symbol"/>
              </a:rPr>
              <a:t> </a:t>
            </a:r>
            <a:r>
              <a:rPr lang="en-US" sz="1800" dirty="0">
                <a:latin typeface="Symbol" charset="2"/>
              </a:rPr>
              <a:t> </a:t>
            </a:r>
            <a:r>
              <a:rPr lang="en-US" sz="1800" dirty="0"/>
              <a:t>Site 2</a:t>
            </a:r>
          </a:p>
          <a:p>
            <a:pPr marL="269861" lvl="1" indent="-269861">
              <a:lnSpc>
                <a:spcPct val="90000"/>
              </a:lnSpc>
              <a:spcBef>
                <a:spcPct val="25000"/>
              </a:spcBef>
              <a:buNone/>
              <a:tabLst>
                <a:tab pos="4487633" algn="l"/>
                <a:tab pos="4749557" algn="l"/>
              </a:tabLst>
            </a:pPr>
            <a:r>
              <a:rPr lang="en-US" sz="1800" dirty="0"/>
              <a:t>	Site 3 computes ASG'=ASG </a:t>
            </a:r>
            <a:r>
              <a:rPr lang="en-US" sz="1800" dirty="0">
                <a:solidFill>
                  <a:schemeClr val="tx2"/>
                </a:solidFill>
                <a:latin typeface="MS PGothic"/>
                <a:ea typeface="MS PGothic"/>
              </a:rPr>
              <a:t>⋈ </a:t>
            </a:r>
            <a:r>
              <a:rPr lang="en-US" sz="1800" dirty="0"/>
              <a:t>PROJ		Site 2 computes PROJ'=PROJ</a:t>
            </a:r>
            <a:r>
              <a:rPr lang="en-US" sz="1800" dirty="0">
                <a:solidFill>
                  <a:schemeClr val="tx2"/>
                </a:solidFill>
                <a:latin typeface="MS PGothic"/>
                <a:ea typeface="MS PGothic"/>
              </a:rPr>
              <a:t> ⋈ </a:t>
            </a:r>
            <a:r>
              <a:rPr lang="en-US" sz="1800" dirty="0"/>
              <a:t>ASG</a:t>
            </a:r>
          </a:p>
          <a:p>
            <a:pPr marL="269861" lvl="1" indent="-269861">
              <a:lnSpc>
                <a:spcPct val="90000"/>
              </a:lnSpc>
              <a:spcBef>
                <a:spcPct val="25000"/>
              </a:spcBef>
              <a:buNone/>
              <a:tabLst>
                <a:tab pos="4487633" algn="l"/>
                <a:tab pos="4749557" algn="l"/>
              </a:tabLst>
            </a:pPr>
            <a:r>
              <a:rPr lang="en-US" sz="1800" dirty="0"/>
              <a:t>	ASG'</a:t>
            </a:r>
            <a:r>
              <a:rPr lang="en-US" sz="1800" dirty="0">
                <a:latin typeface="Symbol" charset="2"/>
                <a:sym typeface="Symbol"/>
              </a:rPr>
              <a:t> </a:t>
            </a:r>
            <a:r>
              <a:rPr lang="en-US" sz="1800" dirty="0">
                <a:latin typeface="Symbol" charset="2"/>
              </a:rPr>
              <a:t>  </a:t>
            </a:r>
            <a:r>
              <a:rPr lang="en-US" sz="1800" dirty="0"/>
              <a:t>Site 1		PROJ'</a:t>
            </a:r>
            <a:r>
              <a:rPr lang="en-US" sz="1800" dirty="0">
                <a:latin typeface="Symbol" charset="2"/>
                <a:sym typeface="Symbol"/>
              </a:rPr>
              <a:t> </a:t>
            </a:r>
            <a:r>
              <a:rPr lang="en-US" sz="1800" dirty="0">
                <a:latin typeface="Symbol" charset="2"/>
              </a:rPr>
              <a:t> </a:t>
            </a:r>
            <a:r>
              <a:rPr lang="en-US" sz="1800" dirty="0"/>
              <a:t>Site 1</a:t>
            </a:r>
          </a:p>
          <a:p>
            <a:pPr marL="269861" lvl="1" indent="-269861">
              <a:lnSpc>
                <a:spcPct val="90000"/>
              </a:lnSpc>
              <a:spcBef>
                <a:spcPct val="25000"/>
              </a:spcBef>
              <a:buNone/>
              <a:tabLst>
                <a:tab pos="4487633" algn="l"/>
                <a:tab pos="4749557" algn="l"/>
              </a:tabLst>
            </a:pPr>
            <a:r>
              <a:rPr lang="en-US" sz="1800" dirty="0"/>
              <a:t>	Site 1 computes ASG' </a:t>
            </a:r>
            <a:r>
              <a:rPr lang="en-US" sz="1800" spc="-300" dirty="0">
                <a:latin typeface="MS PGothic"/>
                <a:ea typeface="MS PGothic"/>
              </a:rPr>
              <a:t>▷◁</a:t>
            </a:r>
            <a:r>
              <a:rPr lang="en-US" sz="1800" dirty="0"/>
              <a:t> EMP		Site 1 computes PROJ' </a:t>
            </a:r>
            <a:r>
              <a:rPr lang="en-US" sz="1800" dirty="0">
                <a:solidFill>
                  <a:schemeClr val="tx2"/>
                </a:solidFill>
                <a:latin typeface="MS PGothic"/>
                <a:ea typeface="MS PGothic"/>
              </a:rPr>
              <a:t>⋈ </a:t>
            </a:r>
            <a:r>
              <a:rPr lang="en-US" sz="1800" dirty="0"/>
              <a:t>EMP</a:t>
            </a:r>
          </a:p>
          <a:p>
            <a:pPr marL="269861" lvl="1" indent="-269861">
              <a:lnSpc>
                <a:spcPct val="90000"/>
              </a:lnSpc>
              <a:spcBef>
                <a:spcPts val="0"/>
              </a:spcBef>
              <a:buNone/>
              <a:tabLst>
                <a:tab pos="4487633" algn="l"/>
                <a:tab pos="4749557" algn="l"/>
              </a:tabLst>
            </a:pPr>
            <a:endParaRPr lang="en-US" sz="1800" dirty="0"/>
          </a:p>
          <a:p>
            <a:pPr marL="269861" lvl="1" indent="-269861">
              <a:lnSpc>
                <a:spcPct val="90000"/>
              </a:lnSpc>
              <a:spcBef>
                <a:spcPct val="25000"/>
              </a:spcBef>
              <a:buNone/>
              <a:tabLst>
                <a:tab pos="4487633" algn="l"/>
                <a:tab pos="4749557" algn="l"/>
              </a:tabLst>
            </a:pPr>
            <a:r>
              <a:rPr lang="en-US" sz="1800" dirty="0"/>
              <a:t>5.	EMP</a:t>
            </a:r>
            <a:r>
              <a:rPr lang="en-US" sz="1800" dirty="0">
                <a:latin typeface="Symbol" charset="2"/>
                <a:sym typeface="Symbol"/>
              </a:rPr>
              <a:t> </a:t>
            </a:r>
            <a:r>
              <a:rPr lang="en-US" sz="1800" dirty="0">
                <a:latin typeface="Symbol" charset="2"/>
              </a:rPr>
              <a:t>  </a:t>
            </a:r>
            <a:r>
              <a:rPr lang="en-US" sz="1800" dirty="0"/>
              <a:t>Site 2</a:t>
            </a:r>
          </a:p>
          <a:p>
            <a:pPr marL="269861" lvl="1" indent="-269861">
              <a:lnSpc>
                <a:spcPct val="90000"/>
              </a:lnSpc>
              <a:spcBef>
                <a:spcPct val="25000"/>
              </a:spcBef>
              <a:buNone/>
              <a:tabLst>
                <a:tab pos="4487633" algn="l"/>
                <a:tab pos="4749557" algn="l"/>
              </a:tabLst>
            </a:pPr>
            <a:r>
              <a:rPr lang="en-US" sz="1800" dirty="0"/>
              <a:t>	PROJ</a:t>
            </a:r>
            <a:r>
              <a:rPr lang="en-US" sz="1800" dirty="0">
                <a:latin typeface="Symbol" charset="2"/>
                <a:sym typeface="Symbol"/>
              </a:rPr>
              <a:t> </a:t>
            </a:r>
            <a:r>
              <a:rPr lang="en-US" sz="1800" dirty="0">
                <a:latin typeface="Symbol" charset="2"/>
              </a:rPr>
              <a:t>  </a:t>
            </a:r>
            <a:r>
              <a:rPr lang="en-US" sz="1800" dirty="0"/>
              <a:t>Site 2</a:t>
            </a:r>
          </a:p>
          <a:p>
            <a:pPr marL="269861" lvl="1" indent="-269861">
              <a:lnSpc>
                <a:spcPct val="90000"/>
              </a:lnSpc>
              <a:spcBef>
                <a:spcPct val="25000"/>
              </a:spcBef>
              <a:buNone/>
              <a:tabLst>
                <a:tab pos="4487633" algn="l"/>
                <a:tab pos="4749557" algn="l"/>
              </a:tabLst>
            </a:pPr>
            <a:r>
              <a:rPr lang="en-US" sz="1800" dirty="0"/>
              <a:t>	Site 2 computes EMP </a:t>
            </a:r>
            <a:r>
              <a:rPr lang="en-US" sz="1800" dirty="0">
                <a:solidFill>
                  <a:schemeClr val="tx2"/>
                </a:solidFill>
                <a:latin typeface="MS PGothic"/>
                <a:ea typeface="MS PGothic"/>
              </a:rPr>
              <a:t>⋈ </a:t>
            </a:r>
            <a:r>
              <a:rPr lang="en-US" sz="1800" dirty="0"/>
              <a:t>PROJ </a:t>
            </a:r>
            <a:r>
              <a:rPr lang="en-US" sz="1800" dirty="0">
                <a:solidFill>
                  <a:schemeClr val="tx2"/>
                </a:solidFill>
                <a:latin typeface="MS PGothic"/>
                <a:ea typeface="MS PGothic"/>
              </a:rPr>
              <a:t>⋈ </a:t>
            </a:r>
            <a:r>
              <a:rPr lang="en-US" sz="1800" dirty="0"/>
              <a:t>ASG</a:t>
            </a:r>
          </a:p>
        </p:txBody>
      </p:sp>
      <p:sp>
        <p:nvSpPr>
          <p:cNvPr id="2" name="Footer Placeholder 1">
            <a:extLst>
              <a:ext uri="{FF2B5EF4-FFF2-40B4-BE49-F238E27FC236}">
                <a16:creationId xmlns:a16="http://schemas.microsoft.com/office/drawing/2014/main" id="{23F3804C-E5C7-9C46-9AEA-D86264AE304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5B44AD42-141C-8A4D-B439-5117D5946BC0}"/>
              </a:ext>
            </a:extLst>
          </p:cNvPr>
          <p:cNvSpPr>
            <a:spLocks noGrp="1"/>
          </p:cNvSpPr>
          <p:nvPr>
            <p:ph type="sldNum" sz="quarter" idx="4"/>
          </p:nvPr>
        </p:nvSpPr>
        <p:spPr/>
        <p:txBody>
          <a:bodyPr/>
          <a:lstStyle/>
          <a:p>
            <a:fld id="{FD96158B-4539-3C43-9DE5-94C547866200}" type="slidenum">
              <a:rPr lang="en-US" smtClean="0"/>
              <a:t>42</a:t>
            </a:fld>
            <a:endParaRPr lang="en-US"/>
          </a:p>
        </p:txBody>
      </p:sp>
    </p:spTree>
    <p:extLst>
      <p:ext uri="{BB962C8B-B14F-4D97-AF65-F5344CB8AC3E}">
        <p14:creationId xmlns:p14="http://schemas.microsoft.com/office/powerpoint/2010/main" val="3849315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9" name="Rectangle 3"/>
          <p:cNvSpPr>
            <a:spLocks noGrp="1" noChangeArrowheads="1"/>
          </p:cNvSpPr>
          <p:nvPr>
            <p:ph type="title"/>
          </p:nvPr>
        </p:nvSpPr>
        <p:spPr>
          <a:noFill/>
          <a:ln/>
        </p:spPr>
        <p:txBody>
          <a:bodyPr/>
          <a:lstStyle/>
          <a:p>
            <a:r>
              <a:rPr lang="en-US" dirty="0" err="1"/>
              <a:t>Semijoin</a:t>
            </a:r>
            <a:r>
              <a:rPr lang="en-US" dirty="0"/>
              <a:t>-based Ordering</a:t>
            </a:r>
          </a:p>
        </p:txBody>
      </p:sp>
      <p:sp>
        <p:nvSpPr>
          <p:cNvPr id="331778" name="Rectangle 2"/>
          <p:cNvSpPr>
            <a:spLocks noGrp="1" noChangeArrowheads="1"/>
          </p:cNvSpPr>
          <p:nvPr>
            <p:ph idx="1"/>
          </p:nvPr>
        </p:nvSpPr>
        <p:spPr>
          <a:xfrm>
            <a:off x="447126" y="1417638"/>
            <a:ext cx="8229600" cy="4530725"/>
          </a:xfrm>
          <a:noFill/>
          <a:ln/>
        </p:spPr>
        <p:txBody>
          <a:bodyPr/>
          <a:lstStyle/>
          <a:p>
            <a:pPr>
              <a:spcBef>
                <a:spcPct val="50000"/>
              </a:spcBef>
              <a:tabLst>
                <a:tab pos="1777909" algn="l"/>
                <a:tab pos="2166827" algn="l"/>
              </a:tabLst>
            </a:pPr>
            <a:r>
              <a:rPr lang="en-US" dirty="0"/>
              <a:t>Consider the join of two relations: </a:t>
            </a:r>
          </a:p>
          <a:p>
            <a:pPr marL="800059" lvl="1" indent="-342882">
              <a:tabLst>
                <a:tab pos="1777909" algn="l"/>
                <a:tab pos="2166827" algn="l"/>
              </a:tabLst>
            </a:pPr>
            <a:r>
              <a:rPr lang="en-US" sz="1969" i="1" dirty="0"/>
              <a:t>R</a:t>
            </a:r>
            <a:r>
              <a:rPr lang="en-US" sz="1969" dirty="0"/>
              <a:t>[</a:t>
            </a:r>
            <a:r>
              <a:rPr lang="en-US" sz="1969" i="1" dirty="0"/>
              <a:t>A</a:t>
            </a:r>
            <a:r>
              <a:rPr lang="en-US" sz="1969" dirty="0"/>
              <a:t>]  (located at site 1)</a:t>
            </a:r>
          </a:p>
          <a:p>
            <a:pPr marL="800059" lvl="1" indent="-342882">
              <a:tabLst>
                <a:tab pos="1777909" algn="l"/>
                <a:tab pos="2166827" algn="l"/>
              </a:tabLst>
            </a:pPr>
            <a:r>
              <a:rPr lang="en-US" sz="1969" i="1" dirty="0"/>
              <a:t>S</a:t>
            </a:r>
            <a:r>
              <a:rPr lang="en-US" sz="1969" dirty="0"/>
              <a:t>[</a:t>
            </a:r>
            <a:r>
              <a:rPr lang="en-US" sz="1969" i="1" dirty="0"/>
              <a:t>A</a:t>
            </a:r>
            <a:r>
              <a:rPr lang="en-US" sz="1969" dirty="0"/>
              <a:t>](located at site 2)</a:t>
            </a:r>
          </a:p>
          <a:p>
            <a:pPr>
              <a:spcBef>
                <a:spcPct val="50000"/>
              </a:spcBef>
              <a:tabLst>
                <a:tab pos="1777909" algn="l"/>
                <a:tab pos="2166827" algn="l"/>
              </a:tabLst>
            </a:pPr>
            <a:r>
              <a:rPr lang="en-US" dirty="0"/>
              <a:t>Alternatives:</a:t>
            </a:r>
          </a:p>
          <a:p>
            <a:pPr marL="914353" lvl="1" indent="-457177">
              <a:spcBef>
                <a:spcPct val="50000"/>
              </a:spcBef>
              <a:buSzPct val="100000"/>
              <a:buFont typeface="+mj-lt"/>
              <a:buAutoNum type="arabicPeriod"/>
              <a:tabLst>
                <a:tab pos="1777909" algn="l"/>
                <a:tab pos="2166827" algn="l"/>
              </a:tabLst>
            </a:pPr>
            <a:r>
              <a:rPr lang="en-US" sz="1969" dirty="0"/>
              <a:t>Do the join </a:t>
            </a:r>
            <a:r>
              <a:rPr lang="en-US" sz="1969" i="1" dirty="0"/>
              <a:t>R </a:t>
            </a:r>
            <a:r>
              <a:rPr lang="en-US" sz="2531" dirty="0">
                <a:solidFill>
                  <a:schemeClr val="tx2"/>
                </a:solidFill>
                <a:latin typeface="MS PGothic"/>
                <a:ea typeface="MS PGothic"/>
              </a:rPr>
              <a:t>⋈</a:t>
            </a:r>
            <a:r>
              <a:rPr lang="en-US" sz="1969" i="1" baseline="-25000" dirty="0"/>
              <a:t>A</a:t>
            </a:r>
            <a:r>
              <a:rPr lang="en-US" sz="1969" i="1" dirty="0"/>
              <a:t>S</a:t>
            </a:r>
          </a:p>
          <a:p>
            <a:pPr marL="914353" lvl="1" indent="-457177">
              <a:spcBef>
                <a:spcPct val="50000"/>
              </a:spcBef>
              <a:buSzPct val="100000"/>
              <a:buFont typeface="+mj-lt"/>
              <a:buAutoNum type="arabicPeriod"/>
              <a:tabLst>
                <a:tab pos="1777909" algn="l"/>
                <a:tab pos="2166827" algn="l"/>
              </a:tabLst>
            </a:pPr>
            <a:r>
              <a:rPr lang="en-US" sz="1969" dirty="0"/>
              <a:t>Perform one of the </a:t>
            </a:r>
            <a:r>
              <a:rPr lang="en-US" sz="1969" dirty="0" err="1"/>
              <a:t>semijoin</a:t>
            </a:r>
            <a:r>
              <a:rPr lang="en-US" sz="1969" dirty="0"/>
              <a:t> equivalents</a:t>
            </a:r>
          </a:p>
          <a:p>
            <a:pPr lvl="2">
              <a:spcBef>
                <a:spcPct val="50000"/>
              </a:spcBef>
              <a:buNone/>
              <a:tabLst>
                <a:tab pos="1777909" algn="l"/>
                <a:tab pos="2166827" algn="l"/>
              </a:tabLst>
            </a:pPr>
            <a:r>
              <a:rPr lang="en-US" sz="1969" i="1" dirty="0"/>
              <a:t>	R</a:t>
            </a:r>
            <a:r>
              <a:rPr lang="en-US" sz="1969" spc="-300" dirty="0">
                <a:latin typeface="MS PGothic"/>
                <a:ea typeface="MS PGothic"/>
              </a:rPr>
              <a:t> </a:t>
            </a:r>
            <a:r>
              <a:rPr lang="en-US" sz="2531" dirty="0">
                <a:solidFill>
                  <a:schemeClr val="tx2"/>
                </a:solidFill>
                <a:latin typeface="MS PGothic"/>
                <a:ea typeface="MS PGothic"/>
              </a:rPr>
              <a:t>⋈</a:t>
            </a:r>
            <a:r>
              <a:rPr lang="en-US" sz="1969" i="1" baseline="-25000" dirty="0"/>
              <a:t>A</a:t>
            </a:r>
            <a:r>
              <a:rPr lang="en-US" sz="1969" i="1" dirty="0"/>
              <a:t>S	</a:t>
            </a:r>
            <a:r>
              <a:rPr lang="en-US" sz="1969" dirty="0">
                <a:latin typeface="Symbol" charset="2"/>
                <a:sym typeface="Symbol"/>
              </a:rPr>
              <a:t>	</a:t>
            </a:r>
            <a:r>
              <a:rPr lang="en-US" sz="1969" dirty="0"/>
              <a:t>(</a:t>
            </a:r>
            <a:r>
              <a:rPr lang="en-US" sz="1969" i="1" dirty="0"/>
              <a:t>R </a:t>
            </a:r>
            <a:r>
              <a:rPr lang="en-US" sz="1969" dirty="0">
                <a:latin typeface="MS PGothic"/>
                <a:ea typeface="MS PGothic"/>
              </a:rPr>
              <a:t>⋉</a:t>
            </a:r>
            <a:r>
              <a:rPr lang="en-US" sz="1969" i="1" baseline="-25000" dirty="0"/>
              <a:t>A</a:t>
            </a:r>
            <a:r>
              <a:rPr lang="en-US" sz="1969" i="1" dirty="0"/>
              <a:t>S</a:t>
            </a:r>
            <a:r>
              <a:rPr lang="en-US" sz="1969" dirty="0"/>
              <a:t>) </a:t>
            </a:r>
            <a:r>
              <a:rPr lang="en-US" sz="2531" dirty="0">
                <a:solidFill>
                  <a:schemeClr val="tx2"/>
                </a:solidFill>
                <a:latin typeface="MS PGothic"/>
                <a:ea typeface="MS PGothic"/>
              </a:rPr>
              <a:t>⋈</a:t>
            </a:r>
            <a:r>
              <a:rPr lang="en-US" sz="1969" i="1" baseline="-25000" dirty="0"/>
              <a:t>A</a:t>
            </a:r>
            <a:r>
              <a:rPr lang="en-US" sz="1969" i="1" dirty="0"/>
              <a:t>S</a:t>
            </a:r>
          </a:p>
          <a:p>
            <a:pPr lvl="2">
              <a:buNone/>
              <a:tabLst>
                <a:tab pos="1777909" algn="l"/>
                <a:tab pos="2166827" algn="l"/>
              </a:tabLst>
            </a:pPr>
            <a:r>
              <a:rPr lang="en-US" sz="1969" dirty="0">
                <a:latin typeface="Symbol" charset="2"/>
              </a:rPr>
              <a:t>		</a:t>
            </a:r>
            <a:r>
              <a:rPr lang="en-US" sz="1969" dirty="0">
                <a:latin typeface="Symbol" charset="2"/>
                <a:sym typeface="Symbol"/>
              </a:rPr>
              <a:t>	</a:t>
            </a:r>
            <a:r>
              <a:rPr lang="en-US" sz="1969" i="1" dirty="0"/>
              <a:t>R </a:t>
            </a:r>
            <a:r>
              <a:rPr lang="en-US" sz="2531" dirty="0">
                <a:solidFill>
                  <a:schemeClr val="tx2"/>
                </a:solidFill>
                <a:latin typeface="MS PGothic"/>
                <a:ea typeface="MS PGothic"/>
              </a:rPr>
              <a:t>⋈</a:t>
            </a:r>
            <a:r>
              <a:rPr lang="en-US" sz="1969" i="1" baseline="-25000" dirty="0"/>
              <a:t>A</a:t>
            </a:r>
            <a:r>
              <a:rPr lang="en-US" sz="1969" dirty="0"/>
              <a:t> (</a:t>
            </a:r>
            <a:r>
              <a:rPr lang="en-US" sz="1969" i="1" dirty="0"/>
              <a:t>S </a:t>
            </a:r>
            <a:r>
              <a:rPr lang="en-US" sz="1969" dirty="0">
                <a:latin typeface="MS PGothic"/>
                <a:ea typeface="MS PGothic"/>
              </a:rPr>
              <a:t>⋉</a:t>
            </a:r>
            <a:r>
              <a:rPr lang="en-US" sz="1969" i="1" baseline="-25000" dirty="0"/>
              <a:t>A </a:t>
            </a:r>
            <a:r>
              <a:rPr lang="en-US" sz="1969" i="1" dirty="0"/>
              <a:t>R</a:t>
            </a:r>
            <a:r>
              <a:rPr lang="en-US" sz="1969" dirty="0"/>
              <a:t>)</a:t>
            </a:r>
          </a:p>
          <a:p>
            <a:pPr lvl="2">
              <a:buNone/>
              <a:tabLst>
                <a:tab pos="1777909" algn="l"/>
                <a:tab pos="2166827" algn="l"/>
              </a:tabLst>
            </a:pPr>
            <a:r>
              <a:rPr lang="en-US" sz="1969" dirty="0">
                <a:latin typeface="Symbol" charset="2"/>
              </a:rPr>
              <a:t>		</a:t>
            </a:r>
            <a:r>
              <a:rPr lang="en-US" sz="1969" dirty="0">
                <a:latin typeface="Symbol" charset="2"/>
                <a:sym typeface="Symbol"/>
              </a:rPr>
              <a:t>	</a:t>
            </a:r>
            <a:r>
              <a:rPr lang="en-US" sz="1969" dirty="0"/>
              <a:t>(</a:t>
            </a:r>
            <a:r>
              <a:rPr lang="en-US" sz="1969" i="1" dirty="0"/>
              <a:t>R </a:t>
            </a:r>
            <a:r>
              <a:rPr lang="en-US" sz="1969" dirty="0">
                <a:latin typeface="MS PGothic"/>
                <a:ea typeface="MS PGothic"/>
              </a:rPr>
              <a:t>⋉</a:t>
            </a:r>
            <a:r>
              <a:rPr lang="en-US" sz="1969" i="1" baseline="-25000" dirty="0"/>
              <a:t>A </a:t>
            </a:r>
            <a:r>
              <a:rPr lang="en-US" sz="1969" i="1" dirty="0"/>
              <a:t>S</a:t>
            </a:r>
            <a:r>
              <a:rPr lang="en-US" sz="1969" dirty="0"/>
              <a:t>) </a:t>
            </a:r>
            <a:r>
              <a:rPr lang="en-US" sz="2531" dirty="0">
                <a:solidFill>
                  <a:schemeClr val="tx2"/>
                </a:solidFill>
                <a:latin typeface="MS PGothic"/>
                <a:ea typeface="MS PGothic"/>
              </a:rPr>
              <a:t>⋈</a:t>
            </a:r>
            <a:r>
              <a:rPr lang="en-US" sz="1969" i="1" baseline="-25000" dirty="0"/>
              <a:t>A</a:t>
            </a:r>
            <a:r>
              <a:rPr lang="en-US" sz="1969" dirty="0"/>
              <a:t> (</a:t>
            </a:r>
            <a:r>
              <a:rPr lang="en-US" sz="1969" i="1" dirty="0"/>
              <a:t>S </a:t>
            </a:r>
            <a:r>
              <a:rPr lang="en-US" sz="1969" dirty="0">
                <a:latin typeface="MS PGothic"/>
                <a:ea typeface="MS PGothic"/>
              </a:rPr>
              <a:t>⋉</a:t>
            </a:r>
            <a:r>
              <a:rPr lang="en-US" sz="1969" i="1" baseline="-25000" dirty="0"/>
              <a:t>A </a:t>
            </a:r>
            <a:r>
              <a:rPr lang="en-US" sz="1969" i="1" dirty="0"/>
              <a:t>R</a:t>
            </a:r>
            <a:r>
              <a:rPr lang="en-US" sz="1969" dirty="0"/>
              <a:t>)</a:t>
            </a:r>
          </a:p>
        </p:txBody>
      </p:sp>
      <p:sp>
        <p:nvSpPr>
          <p:cNvPr id="2" name="Footer Placeholder 1">
            <a:extLst>
              <a:ext uri="{FF2B5EF4-FFF2-40B4-BE49-F238E27FC236}">
                <a16:creationId xmlns:a16="http://schemas.microsoft.com/office/drawing/2014/main" id="{47C3C760-159F-284F-BE5B-D6D021B61AA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F01D5EE-7407-D145-8DF2-F4C4C13874FB}"/>
              </a:ext>
            </a:extLst>
          </p:cNvPr>
          <p:cNvSpPr>
            <a:spLocks noGrp="1"/>
          </p:cNvSpPr>
          <p:nvPr>
            <p:ph type="sldNum" sz="quarter" idx="4"/>
          </p:nvPr>
        </p:nvSpPr>
        <p:spPr/>
        <p:txBody>
          <a:bodyPr/>
          <a:lstStyle/>
          <a:p>
            <a:fld id="{FD96158B-4539-3C43-9DE5-94C547866200}" type="slidenum">
              <a:rPr lang="en-US" smtClean="0"/>
              <a:t>43</a:t>
            </a:fld>
            <a:endParaRPr lang="en-US"/>
          </a:p>
        </p:txBody>
      </p:sp>
    </p:spTree>
    <p:extLst>
      <p:ext uri="{BB962C8B-B14F-4D97-AF65-F5344CB8AC3E}">
        <p14:creationId xmlns:p14="http://schemas.microsoft.com/office/powerpoint/2010/main" val="2282840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type="title"/>
          </p:nvPr>
        </p:nvSpPr>
        <p:spPr>
          <a:noFill/>
          <a:ln/>
        </p:spPr>
        <p:txBody>
          <a:bodyPr/>
          <a:lstStyle/>
          <a:p>
            <a:r>
              <a:rPr lang="en-US" dirty="0" err="1"/>
              <a:t>Semijoin</a:t>
            </a:r>
            <a:r>
              <a:rPr lang="en-US" dirty="0"/>
              <a:t>-based Ordering</a:t>
            </a:r>
          </a:p>
        </p:txBody>
      </p:sp>
      <p:sp>
        <p:nvSpPr>
          <p:cNvPr id="332802" name="Rectangle 2"/>
          <p:cNvSpPr>
            <a:spLocks noGrp="1" noChangeArrowheads="1"/>
          </p:cNvSpPr>
          <p:nvPr>
            <p:ph idx="1"/>
          </p:nvPr>
        </p:nvSpPr>
        <p:spPr>
          <a:xfrm>
            <a:off x="457200" y="1268760"/>
            <a:ext cx="8229600" cy="4530725"/>
          </a:xfrm>
          <a:noFill/>
          <a:ln/>
        </p:spPr>
        <p:txBody>
          <a:bodyPr/>
          <a:lstStyle/>
          <a:p>
            <a:pPr>
              <a:spcBef>
                <a:spcPct val="40000"/>
              </a:spcBef>
            </a:pPr>
            <a:r>
              <a:rPr lang="en-US" dirty="0"/>
              <a:t>Perform the join</a:t>
            </a:r>
          </a:p>
          <a:p>
            <a:pPr lvl="1">
              <a:spcBef>
                <a:spcPct val="40000"/>
              </a:spcBef>
            </a:pPr>
            <a:r>
              <a:rPr lang="en-US" sz="1969" dirty="0"/>
              <a:t>Send </a:t>
            </a:r>
            <a:r>
              <a:rPr lang="en-US" sz="1969" i="1" dirty="0"/>
              <a:t>R</a:t>
            </a:r>
            <a:r>
              <a:rPr lang="en-US" sz="1969" dirty="0"/>
              <a:t> to Site 2</a:t>
            </a:r>
          </a:p>
          <a:p>
            <a:pPr lvl="1">
              <a:spcBef>
                <a:spcPts val="422"/>
              </a:spcBef>
            </a:pPr>
            <a:r>
              <a:rPr lang="en-US" sz="1969" dirty="0"/>
              <a:t>Site 2 computes </a:t>
            </a:r>
            <a:r>
              <a:rPr lang="en-US" sz="1969" i="1" dirty="0"/>
              <a:t>R </a:t>
            </a:r>
            <a:r>
              <a:rPr lang="en-US" sz="2531" dirty="0">
                <a:solidFill>
                  <a:schemeClr val="tx2"/>
                </a:solidFill>
                <a:latin typeface="MS PGothic"/>
                <a:ea typeface="MS PGothic"/>
              </a:rPr>
              <a:t>⋈</a:t>
            </a:r>
            <a:r>
              <a:rPr lang="en-US" sz="1969" i="1" baseline="-25000" dirty="0"/>
              <a:t>A </a:t>
            </a:r>
            <a:r>
              <a:rPr lang="en-US" sz="1969" i="1" dirty="0"/>
              <a:t>S</a:t>
            </a:r>
          </a:p>
          <a:p>
            <a:pPr>
              <a:spcBef>
                <a:spcPts val="422"/>
              </a:spcBef>
            </a:pPr>
            <a:r>
              <a:rPr lang="en-US" dirty="0"/>
              <a:t>Consider </a:t>
            </a:r>
            <a:r>
              <a:rPr lang="en-US" dirty="0" err="1"/>
              <a:t>semijoin</a:t>
            </a:r>
            <a:r>
              <a:rPr lang="en-US" dirty="0"/>
              <a:t> (</a:t>
            </a:r>
            <a:r>
              <a:rPr lang="en-US" i="1" dirty="0"/>
              <a:t>R </a:t>
            </a:r>
            <a:r>
              <a:rPr lang="en-US" dirty="0">
                <a:latin typeface="MS PGothic"/>
                <a:ea typeface="MS PGothic"/>
              </a:rPr>
              <a:t>⋉</a:t>
            </a:r>
            <a:r>
              <a:rPr lang="en-US" i="1" baseline="-25000" dirty="0"/>
              <a:t>A</a:t>
            </a:r>
            <a:r>
              <a:rPr lang="en-US" i="1" dirty="0"/>
              <a:t>S</a:t>
            </a:r>
            <a:r>
              <a:rPr lang="en-US" dirty="0"/>
              <a:t>) </a:t>
            </a:r>
            <a:r>
              <a:rPr lang="en-US" sz="2531" dirty="0">
                <a:solidFill>
                  <a:schemeClr val="tx2"/>
                </a:solidFill>
                <a:latin typeface="MS PGothic"/>
                <a:ea typeface="MS PGothic"/>
              </a:rPr>
              <a:t>⋈</a:t>
            </a:r>
            <a:r>
              <a:rPr lang="en-US" i="1" baseline="-25000" dirty="0"/>
              <a:t>A</a:t>
            </a:r>
            <a:r>
              <a:rPr lang="en-US" i="1" dirty="0"/>
              <a:t>S</a:t>
            </a:r>
          </a:p>
          <a:p>
            <a:pPr lvl="1">
              <a:spcBef>
                <a:spcPct val="40000"/>
              </a:spcBef>
            </a:pPr>
            <a:r>
              <a:rPr lang="en-US" sz="1969" i="1" dirty="0"/>
              <a:t>S' </a:t>
            </a:r>
            <a:r>
              <a:rPr lang="en-US" dirty="0"/>
              <a:t>=</a:t>
            </a:r>
            <a:r>
              <a:rPr lang="en-US" sz="1969" dirty="0">
                <a:latin typeface="Symbol" charset="2"/>
              </a:rPr>
              <a:t> </a:t>
            </a:r>
            <a:r>
              <a:rPr lang="en-US" sz="1969" dirty="0">
                <a:sym typeface="Symbol"/>
              </a:rPr>
              <a:t></a:t>
            </a:r>
            <a:r>
              <a:rPr lang="en-US" sz="1969" i="1" baseline="-25000" dirty="0"/>
              <a:t>A</a:t>
            </a:r>
            <a:r>
              <a:rPr lang="en-US" sz="1969" dirty="0"/>
              <a:t>(</a:t>
            </a:r>
            <a:r>
              <a:rPr lang="en-US" sz="1969" i="1" dirty="0"/>
              <a:t>S</a:t>
            </a:r>
            <a:r>
              <a:rPr lang="en-US" sz="1969" dirty="0"/>
              <a:t>)</a:t>
            </a:r>
          </a:p>
          <a:p>
            <a:pPr lvl="1">
              <a:spcBef>
                <a:spcPct val="40000"/>
              </a:spcBef>
            </a:pPr>
            <a:r>
              <a:rPr lang="en-US" sz="1969" i="1" dirty="0"/>
              <a:t>S' </a:t>
            </a:r>
            <a:r>
              <a:rPr lang="en-US" sz="1969" dirty="0">
                <a:latin typeface="Symbol" charset="2"/>
                <a:sym typeface="Symbol"/>
              </a:rPr>
              <a:t></a:t>
            </a:r>
            <a:r>
              <a:rPr lang="en-US" sz="1969" dirty="0">
                <a:latin typeface="Symbol" charset="2"/>
              </a:rPr>
              <a:t> </a:t>
            </a:r>
            <a:r>
              <a:rPr lang="en-US" sz="1969" dirty="0"/>
              <a:t>Site 1</a:t>
            </a:r>
          </a:p>
          <a:p>
            <a:pPr lvl="1">
              <a:spcBef>
                <a:spcPct val="40000"/>
              </a:spcBef>
            </a:pPr>
            <a:r>
              <a:rPr lang="en-US" sz="1969" dirty="0"/>
              <a:t>Site 1 computes </a:t>
            </a:r>
            <a:r>
              <a:rPr lang="en-US" sz="1969" i="1" dirty="0"/>
              <a:t>R' </a:t>
            </a:r>
            <a:r>
              <a:rPr lang="en-US" sz="1969" dirty="0"/>
              <a:t>= </a:t>
            </a:r>
            <a:r>
              <a:rPr lang="en-US" sz="1969" i="1" dirty="0"/>
              <a:t>R </a:t>
            </a:r>
            <a:r>
              <a:rPr lang="en-US" sz="1969" dirty="0">
                <a:latin typeface="MS PGothic"/>
                <a:ea typeface="MS PGothic"/>
              </a:rPr>
              <a:t>⋉</a:t>
            </a:r>
            <a:r>
              <a:rPr lang="en-US" sz="1969" i="1" baseline="-25000" dirty="0"/>
              <a:t>A</a:t>
            </a:r>
            <a:r>
              <a:rPr lang="en-US" sz="1969" i="1" dirty="0"/>
              <a:t>S'</a:t>
            </a:r>
          </a:p>
          <a:p>
            <a:pPr lvl="1">
              <a:spcBef>
                <a:spcPct val="40000"/>
              </a:spcBef>
            </a:pPr>
            <a:r>
              <a:rPr lang="en-US" sz="1969" i="1" dirty="0"/>
              <a:t>R'</a:t>
            </a:r>
            <a:r>
              <a:rPr lang="en-US" sz="1969" dirty="0">
                <a:latin typeface="Symbol" charset="2"/>
                <a:sym typeface="Symbol"/>
              </a:rPr>
              <a:t></a:t>
            </a:r>
            <a:r>
              <a:rPr lang="en-US" sz="1969" dirty="0">
                <a:latin typeface="Symbol" charset="2"/>
              </a:rPr>
              <a:t> </a:t>
            </a:r>
            <a:r>
              <a:rPr lang="en-US" sz="1969" dirty="0"/>
              <a:t>Site 2</a:t>
            </a:r>
          </a:p>
          <a:p>
            <a:pPr lvl="1">
              <a:spcBef>
                <a:spcPts val="422"/>
              </a:spcBef>
            </a:pPr>
            <a:r>
              <a:rPr lang="en-US" sz="1969" dirty="0"/>
              <a:t>Site 2 computes </a:t>
            </a:r>
            <a:r>
              <a:rPr lang="en-US" sz="1969" i="1" dirty="0"/>
              <a:t>R' </a:t>
            </a:r>
            <a:r>
              <a:rPr lang="en-US" sz="2531" dirty="0">
                <a:solidFill>
                  <a:schemeClr val="tx2"/>
                </a:solidFill>
                <a:latin typeface="MS PGothic"/>
                <a:ea typeface="MS PGothic"/>
              </a:rPr>
              <a:t>⋈</a:t>
            </a:r>
            <a:r>
              <a:rPr lang="en-US" sz="1969" i="1" baseline="-25000" dirty="0"/>
              <a:t>A</a:t>
            </a:r>
            <a:r>
              <a:rPr lang="en-US" sz="1969" i="1" dirty="0"/>
              <a:t>S</a:t>
            </a:r>
          </a:p>
          <a:p>
            <a:pPr>
              <a:spcBef>
                <a:spcPct val="40000"/>
              </a:spcBef>
              <a:buFont typeface="Wingdings" charset="2"/>
              <a:buNone/>
            </a:pPr>
            <a:r>
              <a:rPr lang="en-US" dirty="0" err="1">
                <a:solidFill>
                  <a:schemeClr val="hlink"/>
                </a:solidFill>
              </a:rPr>
              <a:t>Semijoin</a:t>
            </a:r>
            <a:r>
              <a:rPr lang="en-US" dirty="0">
                <a:solidFill>
                  <a:schemeClr val="hlink"/>
                </a:solidFill>
              </a:rPr>
              <a:t> is better if</a:t>
            </a:r>
          </a:p>
          <a:p>
            <a:pPr lvl="1">
              <a:spcBef>
                <a:spcPct val="40000"/>
              </a:spcBef>
              <a:buFont typeface="Wingdings" charset="2"/>
              <a:buNone/>
            </a:pPr>
            <a:r>
              <a:rPr lang="en-US" sz="1969" i="1" dirty="0">
                <a:solidFill>
                  <a:schemeClr val="hlink"/>
                </a:solidFill>
              </a:rPr>
              <a:t>size</a:t>
            </a:r>
            <a:r>
              <a:rPr lang="en-US" sz="1969" dirty="0">
                <a:solidFill>
                  <a:schemeClr val="hlink"/>
                </a:solidFill>
              </a:rPr>
              <a:t>(</a:t>
            </a:r>
            <a:r>
              <a:rPr lang="en-US" sz="1969" dirty="0">
                <a:solidFill>
                  <a:schemeClr val="hlink"/>
                </a:solidFill>
                <a:latin typeface="Symbol" charset="2"/>
                <a:sym typeface="Symbol"/>
              </a:rPr>
              <a:t></a:t>
            </a:r>
            <a:r>
              <a:rPr lang="en-US" sz="1969" i="1" baseline="-25000" dirty="0">
                <a:solidFill>
                  <a:schemeClr val="hlink"/>
                </a:solidFill>
              </a:rPr>
              <a:t>A</a:t>
            </a:r>
            <a:r>
              <a:rPr lang="en-US" sz="1969" dirty="0">
                <a:solidFill>
                  <a:schemeClr val="hlink"/>
                </a:solidFill>
              </a:rPr>
              <a:t>(</a:t>
            </a:r>
            <a:r>
              <a:rPr lang="en-US" sz="1969" i="1" dirty="0">
                <a:solidFill>
                  <a:schemeClr val="hlink"/>
                </a:solidFill>
              </a:rPr>
              <a:t>S</a:t>
            </a:r>
            <a:r>
              <a:rPr lang="en-US" sz="1969" dirty="0">
                <a:solidFill>
                  <a:schemeClr val="hlink"/>
                </a:solidFill>
              </a:rPr>
              <a:t>)) + </a:t>
            </a:r>
            <a:r>
              <a:rPr lang="en-US" sz="1969" i="1" dirty="0">
                <a:solidFill>
                  <a:schemeClr val="hlink"/>
                </a:solidFill>
              </a:rPr>
              <a:t>size</a:t>
            </a:r>
            <a:r>
              <a:rPr lang="en-US" sz="1969" dirty="0">
                <a:solidFill>
                  <a:schemeClr val="hlink"/>
                </a:solidFill>
              </a:rPr>
              <a:t>(</a:t>
            </a:r>
            <a:r>
              <a:rPr lang="en-US" sz="1969" i="1" dirty="0">
                <a:solidFill>
                  <a:schemeClr val="hlink"/>
                </a:solidFill>
              </a:rPr>
              <a:t>R </a:t>
            </a:r>
            <a:r>
              <a:rPr lang="en-US" sz="1969" dirty="0">
                <a:solidFill>
                  <a:schemeClr val="hlink"/>
                </a:solidFill>
                <a:latin typeface="MS PGothic"/>
                <a:ea typeface="MS PGothic"/>
              </a:rPr>
              <a:t>⋉</a:t>
            </a:r>
            <a:r>
              <a:rPr lang="en-US" sz="1969" i="1" baseline="-25000" dirty="0">
                <a:solidFill>
                  <a:schemeClr val="hlink"/>
                </a:solidFill>
              </a:rPr>
              <a:t>A</a:t>
            </a:r>
            <a:r>
              <a:rPr lang="en-US" sz="1969" i="1" dirty="0">
                <a:solidFill>
                  <a:schemeClr val="hlink"/>
                </a:solidFill>
              </a:rPr>
              <a:t>S</a:t>
            </a:r>
            <a:r>
              <a:rPr lang="en-US" sz="1969" dirty="0">
                <a:solidFill>
                  <a:schemeClr val="hlink"/>
                </a:solidFill>
              </a:rPr>
              <a:t>)) &lt; </a:t>
            </a:r>
            <a:r>
              <a:rPr lang="en-US" sz="1969" i="1" dirty="0">
                <a:solidFill>
                  <a:schemeClr val="hlink"/>
                </a:solidFill>
              </a:rPr>
              <a:t>size</a:t>
            </a:r>
            <a:r>
              <a:rPr lang="en-US" sz="1969" dirty="0">
                <a:solidFill>
                  <a:schemeClr val="hlink"/>
                </a:solidFill>
              </a:rPr>
              <a:t>(</a:t>
            </a:r>
            <a:r>
              <a:rPr lang="en-US" sz="1969" i="1" dirty="0">
                <a:solidFill>
                  <a:schemeClr val="hlink"/>
                </a:solidFill>
              </a:rPr>
              <a:t>R</a:t>
            </a:r>
            <a:r>
              <a:rPr lang="en-US" sz="1969" dirty="0">
                <a:solidFill>
                  <a:schemeClr val="hlink"/>
                </a:solidFill>
              </a:rPr>
              <a:t>)</a:t>
            </a:r>
          </a:p>
        </p:txBody>
      </p:sp>
      <p:sp>
        <p:nvSpPr>
          <p:cNvPr id="2" name="Footer Placeholder 1">
            <a:extLst>
              <a:ext uri="{FF2B5EF4-FFF2-40B4-BE49-F238E27FC236}">
                <a16:creationId xmlns:a16="http://schemas.microsoft.com/office/drawing/2014/main" id="{FC04CDF0-E8B5-8C4F-BA81-28CF80ECD348}"/>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EDD7266-2426-2741-B82B-0CDCE78C89B1}"/>
              </a:ext>
            </a:extLst>
          </p:cNvPr>
          <p:cNvSpPr>
            <a:spLocks noGrp="1"/>
          </p:cNvSpPr>
          <p:nvPr>
            <p:ph type="sldNum" sz="quarter" idx="4"/>
          </p:nvPr>
        </p:nvSpPr>
        <p:spPr/>
        <p:txBody>
          <a:bodyPr/>
          <a:lstStyle/>
          <a:p>
            <a:fld id="{FD96158B-4539-3C43-9DE5-94C547866200}" type="slidenum">
              <a:rPr lang="en-US" smtClean="0"/>
              <a:t>44</a:t>
            </a:fld>
            <a:endParaRPr lang="en-US"/>
          </a:p>
        </p:txBody>
      </p:sp>
    </p:spTree>
    <p:extLst>
      <p:ext uri="{BB962C8B-B14F-4D97-AF65-F5344CB8AC3E}">
        <p14:creationId xmlns:p14="http://schemas.microsoft.com/office/powerpoint/2010/main" val="3629672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Full </a:t>
            </a:r>
            <a:r>
              <a:rPr lang="fr-FR" dirty="0" err="1"/>
              <a:t>Reducer</a:t>
            </a:r>
            <a:endParaRPr lang="fr-FR" dirty="0"/>
          </a:p>
        </p:txBody>
      </p:sp>
      <p:sp>
        <p:nvSpPr>
          <p:cNvPr id="3" name="Espace réservé du contenu 2"/>
          <p:cNvSpPr>
            <a:spLocks noGrp="1"/>
          </p:cNvSpPr>
          <p:nvPr>
            <p:ph idx="1"/>
          </p:nvPr>
        </p:nvSpPr>
        <p:spPr/>
        <p:txBody>
          <a:bodyPr/>
          <a:lstStyle/>
          <a:p>
            <a:r>
              <a:rPr lang="en-US" dirty="0"/>
              <a:t>Optimal </a:t>
            </a:r>
            <a:r>
              <a:rPr lang="en-US" dirty="0" err="1"/>
              <a:t>semijoin</a:t>
            </a:r>
            <a:r>
              <a:rPr lang="en-US" dirty="0"/>
              <a:t> program that reduces each relation more than others</a:t>
            </a:r>
          </a:p>
          <a:p>
            <a:r>
              <a:rPr lang="en-US" dirty="0"/>
              <a:t>How to find the full reducer?</a:t>
            </a:r>
          </a:p>
          <a:p>
            <a:pPr lvl="1"/>
            <a:r>
              <a:rPr lang="en-US" dirty="0"/>
              <a:t>Enumeration of all possible </a:t>
            </a:r>
            <a:r>
              <a:rPr lang="en-US" dirty="0" err="1"/>
              <a:t>semijoin</a:t>
            </a:r>
            <a:r>
              <a:rPr lang="en-US" dirty="0"/>
              <a:t> programs and select the one that has best size reduction</a:t>
            </a:r>
          </a:p>
          <a:p>
            <a:r>
              <a:rPr lang="en-US" dirty="0"/>
              <a:t>Problem</a:t>
            </a:r>
          </a:p>
          <a:p>
            <a:pPr lvl="1"/>
            <a:r>
              <a:rPr lang="en-US" dirty="0"/>
              <a:t>For cyclic queries, no full reducers can be found</a:t>
            </a:r>
          </a:p>
          <a:p>
            <a:pPr lvl="1"/>
            <a:r>
              <a:rPr lang="en-US" dirty="0"/>
              <a:t>For tree queries, full reducers exist but the number of candidate </a:t>
            </a:r>
            <a:r>
              <a:rPr lang="en-US" dirty="0" err="1"/>
              <a:t>semijoin</a:t>
            </a:r>
            <a:r>
              <a:rPr lang="en-US" dirty="0"/>
              <a:t> programs is exponential in the number of relations</a:t>
            </a:r>
          </a:p>
          <a:p>
            <a:pPr lvl="2"/>
            <a:r>
              <a:rPr lang="en-US" dirty="0"/>
              <a:t>For chained queries, where relations can be ordered so that each relation joins only with the next relation, polynomial algorithms exist</a:t>
            </a:r>
          </a:p>
        </p:txBody>
      </p:sp>
      <p:sp>
        <p:nvSpPr>
          <p:cNvPr id="4" name="Espace réservé du pied de page 3"/>
          <p:cNvSpPr>
            <a:spLocks noGrp="1"/>
          </p:cNvSpPr>
          <p:nvPr>
            <p:ph type="ftr" sz="quarter" idx="3"/>
          </p:nvPr>
        </p:nvSpPr>
        <p:spPr/>
        <p:txBody>
          <a:bodyPr/>
          <a:lstStyle/>
          <a:p>
            <a:r>
              <a:rPr lang="en-US" dirty="0"/>
              <a:t>© 2020</a:t>
            </a:r>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45</a:t>
            </a:fld>
            <a:endParaRPr lang="en-US"/>
          </a:p>
        </p:txBody>
      </p:sp>
    </p:spTree>
    <p:extLst>
      <p:ext uri="{BB962C8B-B14F-4D97-AF65-F5344CB8AC3E}">
        <p14:creationId xmlns:p14="http://schemas.microsoft.com/office/powerpoint/2010/main" val="3802412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Full Reducer – Example</a:t>
            </a:r>
          </a:p>
        </p:txBody>
      </p:sp>
      <p:sp>
        <p:nvSpPr>
          <p:cNvPr id="4" name="Espace réservé du pied de page 3"/>
          <p:cNvSpPr>
            <a:spLocks noGrp="1"/>
          </p:cNvSpPr>
          <p:nvPr>
            <p:ph type="ftr" sz="quarter" idx="3"/>
          </p:nvPr>
        </p:nvSpPr>
        <p:spPr/>
        <p:txBody>
          <a:bodyPr/>
          <a:lstStyle/>
          <a:p>
            <a:r>
              <a:rPr lang="en-US" dirty="0"/>
              <a:t>© 2020</a:t>
            </a:r>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46</a:t>
            </a:fld>
            <a:endParaRPr lang="en-US"/>
          </a:p>
        </p:txBody>
      </p:sp>
      <p:sp>
        <p:nvSpPr>
          <p:cNvPr id="6" name="Rectangle 2"/>
          <p:cNvSpPr>
            <a:spLocks noGrp="1" noChangeArrowheads="1"/>
          </p:cNvSpPr>
          <p:nvPr>
            <p:ph idx="1"/>
          </p:nvPr>
        </p:nvSpPr>
        <p:spPr>
          <a:xfrm>
            <a:off x="611560" y="1484784"/>
            <a:ext cx="6192688" cy="3096344"/>
          </a:xfrm>
          <a:noFill/>
          <a:ln/>
        </p:spPr>
        <p:txBody>
          <a:bodyPr/>
          <a:lstStyle/>
          <a:p>
            <a:pPr>
              <a:buFont typeface="Wingdings" charset="2"/>
              <a:buNone/>
            </a:pPr>
            <a:r>
              <a:rPr lang="en-US" dirty="0">
                <a:solidFill>
                  <a:schemeClr val="tx2"/>
                </a:solidFill>
              </a:rPr>
              <a:t>Consider</a:t>
            </a:r>
          </a:p>
          <a:p>
            <a:pPr lvl="1">
              <a:buFont typeface="Wingdings" charset="2"/>
              <a:buNone/>
            </a:pPr>
            <a:r>
              <a:rPr lang="en-US" dirty="0">
                <a:solidFill>
                  <a:schemeClr val="tx2"/>
                </a:solidFill>
              </a:rPr>
              <a:t>ET (ENO, ENAME, TITLE, CITY)</a:t>
            </a:r>
          </a:p>
          <a:p>
            <a:pPr lvl="1">
              <a:buFont typeface="Wingdings" charset="2"/>
              <a:buNone/>
            </a:pPr>
            <a:r>
              <a:rPr lang="en-US" dirty="0">
                <a:solidFill>
                  <a:schemeClr val="tx2"/>
                </a:solidFill>
              </a:rPr>
              <a:t>AT (ENO, PNO, RESP, DUR, CITY)</a:t>
            </a:r>
          </a:p>
          <a:p>
            <a:pPr lvl="1">
              <a:buNone/>
            </a:pPr>
            <a:r>
              <a:rPr lang="en-US" dirty="0">
                <a:solidFill>
                  <a:schemeClr val="tx2"/>
                </a:solidFill>
              </a:rPr>
              <a:t>PT (PNO, PNAME, BUDGET, CITY)</a:t>
            </a:r>
          </a:p>
          <a:p>
            <a:pPr>
              <a:buNone/>
            </a:pPr>
            <a:endParaRPr lang="en-US" dirty="0">
              <a:solidFill>
                <a:schemeClr val="tx2"/>
              </a:solidFill>
            </a:endParaRPr>
          </a:p>
          <a:p>
            <a:pPr>
              <a:buNone/>
            </a:pPr>
            <a:r>
              <a:rPr lang="en-US" dirty="0">
                <a:solidFill>
                  <a:schemeClr val="tx2"/>
                </a:solidFill>
              </a:rPr>
              <a:t>And the cyclic query</a:t>
            </a:r>
          </a:p>
          <a:p>
            <a:pPr>
              <a:buNone/>
            </a:pPr>
            <a:r>
              <a:rPr lang="en-US" dirty="0">
                <a:solidFill>
                  <a:schemeClr val="tx2"/>
                </a:solidFill>
              </a:rPr>
              <a:t>	</a:t>
            </a:r>
            <a:r>
              <a:rPr lang="en-US" sz="2000" b="1" dirty="0">
                <a:solidFill>
                  <a:schemeClr val="tx2"/>
                </a:solidFill>
              </a:rPr>
              <a:t>SELECT</a:t>
            </a:r>
            <a:r>
              <a:rPr lang="en-US" sz="2000" dirty="0">
                <a:solidFill>
                  <a:schemeClr val="tx2"/>
                </a:solidFill>
              </a:rPr>
              <a:t> ENAME, PNAME</a:t>
            </a:r>
          </a:p>
          <a:p>
            <a:pPr>
              <a:buNone/>
            </a:pPr>
            <a:r>
              <a:rPr lang="en-US" sz="2000" dirty="0">
                <a:solidFill>
                  <a:schemeClr val="tx2"/>
                </a:solidFill>
              </a:rPr>
              <a:t>	</a:t>
            </a:r>
            <a:r>
              <a:rPr lang="en-US" sz="2000" b="1" dirty="0">
                <a:solidFill>
                  <a:schemeClr val="tx2"/>
                </a:solidFill>
              </a:rPr>
              <a:t>FROM</a:t>
            </a:r>
            <a:r>
              <a:rPr lang="en-US" sz="2000" dirty="0">
                <a:solidFill>
                  <a:schemeClr val="tx2"/>
                </a:solidFill>
              </a:rPr>
              <a:t> ET </a:t>
            </a:r>
            <a:r>
              <a:rPr lang="en-US" sz="2000" b="1" dirty="0">
                <a:solidFill>
                  <a:schemeClr val="tx2"/>
                </a:solidFill>
              </a:rPr>
              <a:t>NATURAL JOIN </a:t>
            </a:r>
            <a:r>
              <a:rPr lang="en-US" sz="2000" dirty="0">
                <a:solidFill>
                  <a:schemeClr val="tx2"/>
                </a:solidFill>
              </a:rPr>
              <a:t>AT</a:t>
            </a:r>
          </a:p>
          <a:p>
            <a:pPr>
              <a:buNone/>
            </a:pPr>
            <a:r>
              <a:rPr lang="en-US" sz="2000" b="1" dirty="0">
                <a:solidFill>
                  <a:schemeClr val="tx2"/>
                </a:solidFill>
              </a:rPr>
              <a:t>	NATURAL JOIN </a:t>
            </a:r>
            <a:r>
              <a:rPr lang="en-US" sz="2000" dirty="0">
                <a:solidFill>
                  <a:schemeClr val="tx2"/>
                </a:solidFill>
              </a:rPr>
              <a:t>PT</a:t>
            </a:r>
          </a:p>
          <a:p>
            <a:pPr>
              <a:buNone/>
            </a:pPr>
            <a:r>
              <a:rPr lang="en-US" sz="2000" b="1" dirty="0">
                <a:solidFill>
                  <a:schemeClr val="tx2"/>
                </a:solidFill>
              </a:rPr>
              <a:t>	NATURAL JOIN </a:t>
            </a:r>
            <a:r>
              <a:rPr lang="en-US" sz="2000" dirty="0">
                <a:solidFill>
                  <a:schemeClr val="tx2"/>
                </a:solidFill>
              </a:rPr>
              <a:t>ET</a:t>
            </a:r>
          </a:p>
          <a:p>
            <a:pPr>
              <a:buNone/>
            </a:pPr>
            <a:endParaRPr lang="en-US" dirty="0">
              <a:solidFill>
                <a:schemeClr val="tx2"/>
              </a:solidFill>
            </a:endParaRPr>
          </a:p>
          <a:p>
            <a:pPr lvl="1">
              <a:buFont typeface="Wingdings" charset="2"/>
              <a:buNone/>
            </a:pPr>
            <a:endParaRPr lang="en-US" dirty="0">
              <a:solidFill>
                <a:schemeClr val="tx2"/>
              </a:solidFill>
            </a:endParaRPr>
          </a:p>
        </p:txBody>
      </p:sp>
      <p:pic>
        <p:nvPicPr>
          <p:cNvPr id="7" name="Image 6" descr="fig-4-cyclic-q-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1956836"/>
            <a:ext cx="2907776" cy="3715492"/>
          </a:xfrm>
          <a:prstGeom prst="rect">
            <a:avLst/>
          </a:prstGeom>
        </p:spPr>
      </p:pic>
    </p:spTree>
    <p:extLst>
      <p:ext uri="{BB962C8B-B14F-4D97-AF65-F5344CB8AC3E}">
        <p14:creationId xmlns:p14="http://schemas.microsoft.com/office/powerpoint/2010/main" val="1442146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Full Reducer – example</a:t>
            </a:r>
          </a:p>
        </p:txBody>
      </p:sp>
      <p:sp>
        <p:nvSpPr>
          <p:cNvPr id="3" name="Espace réservé du contenu 2"/>
          <p:cNvSpPr>
            <a:spLocks noGrp="1"/>
          </p:cNvSpPr>
          <p:nvPr>
            <p:ph idx="1"/>
          </p:nvPr>
        </p:nvSpPr>
        <p:spPr>
          <a:xfrm>
            <a:off x="457200" y="1600201"/>
            <a:ext cx="4474840" cy="4493096"/>
          </a:xfrm>
        </p:spPr>
        <p:txBody>
          <a:bodyPr/>
          <a:lstStyle/>
          <a:p>
            <a:r>
              <a:rPr lang="en-US"/>
              <a:t>Solution: transform the cyclic query into a tree</a:t>
            </a:r>
          </a:p>
          <a:p>
            <a:pPr lvl="1"/>
            <a:r>
              <a:rPr lang="en-US"/>
              <a:t>Remove one arc of the cyclic graph</a:t>
            </a:r>
          </a:p>
          <a:p>
            <a:pPr lvl="1"/>
            <a:r>
              <a:rPr lang="en-US"/>
              <a:t>Add appropriate predicates to other arcs such that the removed predicate is preserved by transitivity</a:t>
            </a:r>
          </a:p>
        </p:txBody>
      </p:sp>
      <p:sp>
        <p:nvSpPr>
          <p:cNvPr id="4" name="Espace réservé du pied de page 3"/>
          <p:cNvSpPr>
            <a:spLocks noGrp="1"/>
          </p:cNvSpPr>
          <p:nvPr>
            <p:ph type="ftr" sz="quarter" idx="3"/>
          </p:nvPr>
        </p:nvSpPr>
        <p:spPr/>
        <p:txBody>
          <a:bodyPr/>
          <a:lstStyle/>
          <a:p>
            <a:r>
              <a:rPr lang="en-US" dirty="0"/>
              <a:t>© 2020</a:t>
            </a:r>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47</a:t>
            </a:fld>
            <a:endParaRPr lang="en-US"/>
          </a:p>
        </p:txBody>
      </p:sp>
      <p:pic>
        <p:nvPicPr>
          <p:cNvPr id="6" name="Image 5" descr="fig-4-cyclic-q-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1407015"/>
            <a:ext cx="3124944" cy="3833265"/>
          </a:xfrm>
          <a:prstGeom prst="rect">
            <a:avLst/>
          </a:prstGeom>
        </p:spPr>
      </p:pic>
    </p:spTree>
    <p:extLst>
      <p:ext uri="{BB962C8B-B14F-4D97-AF65-F5344CB8AC3E}">
        <p14:creationId xmlns:p14="http://schemas.microsoft.com/office/powerpoint/2010/main" val="16225667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Join versus Semijoin-based</a:t>
            </a:r>
            <a:r>
              <a:rPr lang="en-US" baseline="0"/>
              <a:t> Ordering</a:t>
            </a:r>
            <a:endParaRPr lang="en-US"/>
          </a:p>
        </p:txBody>
      </p:sp>
      <p:sp>
        <p:nvSpPr>
          <p:cNvPr id="3" name="Espace réservé du contenu 2"/>
          <p:cNvSpPr>
            <a:spLocks noGrp="1"/>
          </p:cNvSpPr>
          <p:nvPr>
            <p:ph idx="1"/>
          </p:nvPr>
        </p:nvSpPr>
        <p:spPr>
          <a:xfrm>
            <a:off x="395536" y="1340768"/>
            <a:ext cx="8229600" cy="4530725"/>
          </a:xfrm>
        </p:spPr>
        <p:txBody>
          <a:bodyPr/>
          <a:lstStyle/>
          <a:p>
            <a:r>
              <a:rPr lang="en-US"/>
              <a:t>Semijoin-based induces more operators, but possibly on smaller operands</a:t>
            </a:r>
          </a:p>
        </p:txBody>
      </p:sp>
      <p:sp>
        <p:nvSpPr>
          <p:cNvPr id="4" name="Espace réservé du pied de page 3"/>
          <p:cNvSpPr>
            <a:spLocks noGrp="1"/>
          </p:cNvSpPr>
          <p:nvPr>
            <p:ph type="ftr" sz="quarter" idx="3"/>
          </p:nvPr>
        </p:nvSpPr>
        <p:spPr/>
        <p:txBody>
          <a:bodyPr/>
          <a:lstStyle/>
          <a:p>
            <a:r>
              <a:rPr lang="en-US" dirty="0"/>
              <a:t>© 2020</a:t>
            </a:r>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48</a:t>
            </a:fld>
            <a:endParaRPr lang="en-US"/>
          </a:p>
        </p:txBody>
      </p:sp>
      <p:pic>
        <p:nvPicPr>
          <p:cNvPr id="6" name="Image 5" descr="fig-4-join-semi-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31" y="2625440"/>
            <a:ext cx="2136571" cy="2171712"/>
          </a:xfrm>
          <a:prstGeom prst="rect">
            <a:avLst/>
          </a:prstGeom>
        </p:spPr>
      </p:pic>
      <p:pic>
        <p:nvPicPr>
          <p:cNvPr id="7" name="Image 6" descr="fig-4-join-semi-b.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960" y="2128750"/>
            <a:ext cx="2928663" cy="4036806"/>
          </a:xfrm>
          <a:prstGeom prst="rect">
            <a:avLst/>
          </a:prstGeom>
        </p:spPr>
      </p:pic>
    </p:spTree>
    <p:extLst>
      <p:ext uri="{BB962C8B-B14F-4D97-AF65-F5344CB8AC3E}">
        <p14:creationId xmlns:p14="http://schemas.microsoft.com/office/powerpoint/2010/main" val="3050524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type="title"/>
          </p:nvPr>
        </p:nvSpPr>
        <p:spPr>
          <a:noFill/>
          <a:ln/>
        </p:spPr>
        <p:txBody>
          <a:bodyPr/>
          <a:lstStyle/>
          <a:p>
            <a:r>
              <a:rPr lang="en-US" dirty="0"/>
              <a:t>Distributed Cost Model</a:t>
            </a:r>
          </a:p>
        </p:txBody>
      </p:sp>
      <p:sp>
        <p:nvSpPr>
          <p:cNvPr id="68610" name="Rectangle 2"/>
          <p:cNvSpPr>
            <a:spLocks noGrp="1" noChangeArrowheads="1"/>
          </p:cNvSpPr>
          <p:nvPr>
            <p:ph idx="1"/>
          </p:nvPr>
        </p:nvSpPr>
        <p:spPr>
          <a:noFill/>
          <a:ln/>
        </p:spPr>
        <p:txBody>
          <a:bodyPr/>
          <a:lstStyle/>
          <a:p>
            <a:pPr>
              <a:spcBef>
                <a:spcPct val="50000"/>
              </a:spcBef>
              <a:tabLst>
                <a:tab pos="3428825" algn="l"/>
              </a:tabLst>
            </a:pPr>
            <a:r>
              <a:rPr lang="en-US" dirty="0"/>
              <a:t>Cost functions</a:t>
            </a:r>
          </a:p>
          <a:p>
            <a:pPr lvl="1">
              <a:spcBef>
                <a:spcPct val="50000"/>
              </a:spcBef>
              <a:tabLst>
                <a:tab pos="3428825" algn="l"/>
              </a:tabLst>
            </a:pPr>
            <a:r>
              <a:rPr lang="en-US" dirty="0"/>
              <a:t>Total Time (or Total Cost)</a:t>
            </a:r>
          </a:p>
          <a:p>
            <a:pPr lvl="2">
              <a:spcBef>
                <a:spcPct val="50000"/>
              </a:spcBef>
              <a:tabLst>
                <a:tab pos="3428825" algn="l"/>
              </a:tabLst>
            </a:pPr>
            <a:r>
              <a:rPr lang="en-US" dirty="0"/>
              <a:t>Reduce each cost (in terms of time) component individually</a:t>
            </a:r>
          </a:p>
          <a:p>
            <a:pPr lvl="2">
              <a:spcBef>
                <a:spcPct val="50000"/>
              </a:spcBef>
              <a:tabLst>
                <a:tab pos="3428825" algn="l"/>
              </a:tabLst>
            </a:pPr>
            <a:r>
              <a:rPr lang="en-US" dirty="0"/>
              <a:t>Do as little of each cost component as possible</a:t>
            </a:r>
          </a:p>
          <a:p>
            <a:pPr lvl="2">
              <a:spcBef>
                <a:spcPct val="50000"/>
              </a:spcBef>
              <a:tabLst>
                <a:tab pos="3428825" algn="l"/>
              </a:tabLst>
            </a:pPr>
            <a:r>
              <a:rPr lang="en-US" dirty="0"/>
              <a:t>Optimizes resource utilization and increases system throughput</a:t>
            </a:r>
          </a:p>
          <a:p>
            <a:pPr lvl="1">
              <a:spcBef>
                <a:spcPct val="50000"/>
              </a:spcBef>
              <a:tabLst>
                <a:tab pos="3428825" algn="l"/>
              </a:tabLst>
            </a:pPr>
            <a:r>
              <a:rPr lang="en-US" dirty="0"/>
              <a:t>Response Time</a:t>
            </a:r>
          </a:p>
          <a:p>
            <a:pPr lvl="2">
              <a:spcBef>
                <a:spcPct val="50000"/>
              </a:spcBef>
              <a:tabLst>
                <a:tab pos="3428825" algn="l"/>
              </a:tabLst>
            </a:pPr>
            <a:r>
              <a:rPr lang="en-US" dirty="0"/>
              <a:t>Do as many things as possible in parallel</a:t>
            </a:r>
          </a:p>
          <a:p>
            <a:pPr lvl="2">
              <a:spcBef>
                <a:spcPct val="50000"/>
              </a:spcBef>
              <a:tabLst>
                <a:tab pos="3428825" algn="l"/>
              </a:tabLst>
            </a:pPr>
            <a:r>
              <a:rPr lang="en-US" dirty="0"/>
              <a:t>May increase total time because of increased total activity</a:t>
            </a:r>
          </a:p>
        </p:txBody>
      </p:sp>
      <p:sp>
        <p:nvSpPr>
          <p:cNvPr id="3" name="Footer Placeholder 2">
            <a:extLst>
              <a:ext uri="{FF2B5EF4-FFF2-40B4-BE49-F238E27FC236}">
                <a16:creationId xmlns:a16="http://schemas.microsoft.com/office/drawing/2014/main" id="{628B151E-0937-C242-BEEE-217891D95CD0}"/>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37BB6889-5DA6-504F-8560-94348B02B339}"/>
              </a:ext>
            </a:extLst>
          </p:cNvPr>
          <p:cNvSpPr>
            <a:spLocks noGrp="1"/>
          </p:cNvSpPr>
          <p:nvPr>
            <p:ph type="sldNum" sz="quarter" idx="4"/>
          </p:nvPr>
        </p:nvSpPr>
        <p:spPr/>
        <p:txBody>
          <a:bodyPr/>
          <a:lstStyle/>
          <a:p>
            <a:fld id="{FD96158B-4539-3C43-9DE5-94C547866200}" type="slidenum">
              <a:rPr lang="en-US" smtClean="0"/>
              <a:t>49</a:t>
            </a:fld>
            <a:endParaRPr lang="en-US"/>
          </a:p>
        </p:txBody>
      </p:sp>
    </p:spTree>
    <p:extLst>
      <p:ext uri="{BB962C8B-B14F-4D97-AF65-F5344CB8AC3E}">
        <p14:creationId xmlns:p14="http://schemas.microsoft.com/office/powerpoint/2010/main" val="3476951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dirty="0"/>
              <a:t>Query Processing Components</a:t>
            </a:r>
          </a:p>
        </p:txBody>
      </p:sp>
      <p:sp>
        <p:nvSpPr>
          <p:cNvPr id="8195" name="Rectangle 3"/>
          <p:cNvSpPr>
            <a:spLocks noGrp="1" noChangeArrowheads="1"/>
          </p:cNvSpPr>
          <p:nvPr>
            <p:ph idx="1"/>
          </p:nvPr>
        </p:nvSpPr>
        <p:spPr>
          <a:noFill/>
          <a:ln/>
        </p:spPr>
        <p:txBody>
          <a:bodyPr/>
          <a:lstStyle/>
          <a:p>
            <a:pPr>
              <a:lnSpc>
                <a:spcPct val="100000"/>
              </a:lnSpc>
              <a:spcBef>
                <a:spcPct val="80000"/>
              </a:spcBef>
            </a:pPr>
            <a:r>
              <a:rPr lang="en-US" dirty="0"/>
              <a:t>Query language</a:t>
            </a:r>
          </a:p>
          <a:p>
            <a:pPr lvl="1">
              <a:lnSpc>
                <a:spcPct val="100000"/>
              </a:lnSpc>
              <a:spcBef>
                <a:spcPct val="80000"/>
              </a:spcBef>
            </a:pPr>
            <a:r>
              <a:rPr lang="en-US" dirty="0"/>
              <a:t>SQL: “intergalactic </a:t>
            </a:r>
            <a:r>
              <a:rPr lang="en-US" dirty="0" err="1"/>
              <a:t>dataspeak</a:t>
            </a:r>
            <a:r>
              <a:rPr lang="en-US" dirty="0"/>
              <a:t>”</a:t>
            </a:r>
          </a:p>
          <a:p>
            <a:pPr>
              <a:lnSpc>
                <a:spcPct val="100000"/>
              </a:lnSpc>
              <a:spcBef>
                <a:spcPct val="80000"/>
              </a:spcBef>
            </a:pPr>
            <a:r>
              <a:rPr lang="en-US" dirty="0"/>
              <a:t>Query execution</a:t>
            </a:r>
          </a:p>
          <a:p>
            <a:pPr lvl="1">
              <a:lnSpc>
                <a:spcPct val="100000"/>
              </a:lnSpc>
              <a:spcBef>
                <a:spcPct val="80000"/>
              </a:spcBef>
            </a:pPr>
            <a:r>
              <a:rPr lang="en-US" dirty="0"/>
              <a:t>The steps that one goes through in executing high-level (declarative) user queries.</a:t>
            </a:r>
          </a:p>
          <a:p>
            <a:pPr>
              <a:lnSpc>
                <a:spcPct val="100000"/>
              </a:lnSpc>
              <a:spcBef>
                <a:spcPct val="80000"/>
              </a:spcBef>
            </a:pPr>
            <a:r>
              <a:rPr lang="en-US" dirty="0"/>
              <a:t>Query optimization</a:t>
            </a:r>
          </a:p>
          <a:p>
            <a:pPr lvl="1">
              <a:lnSpc>
                <a:spcPct val="100000"/>
              </a:lnSpc>
              <a:spcBef>
                <a:spcPct val="80000"/>
              </a:spcBef>
            </a:pPr>
            <a:r>
              <a:rPr lang="en-US" dirty="0"/>
              <a:t>How do we determine the “best” execution plan?</a:t>
            </a:r>
          </a:p>
          <a:p>
            <a:pPr>
              <a:lnSpc>
                <a:spcPct val="100000"/>
              </a:lnSpc>
              <a:spcBef>
                <a:spcPct val="80000"/>
              </a:spcBef>
            </a:pPr>
            <a:r>
              <a:rPr lang="en-US" dirty="0"/>
              <a:t>We assume a homogeneous D-DBMS</a:t>
            </a:r>
          </a:p>
        </p:txBody>
      </p:sp>
      <p:sp>
        <p:nvSpPr>
          <p:cNvPr id="2" name="Footer Placeholder 1">
            <a:extLst>
              <a:ext uri="{FF2B5EF4-FFF2-40B4-BE49-F238E27FC236}">
                <a16:creationId xmlns:a16="http://schemas.microsoft.com/office/drawing/2014/main" id="{573EBA7A-79D2-994A-A2B0-66FBF1E4225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1F51231B-1809-2248-BABA-530ABAEC94A9}"/>
              </a:ext>
            </a:extLst>
          </p:cNvPr>
          <p:cNvSpPr>
            <a:spLocks noGrp="1"/>
          </p:cNvSpPr>
          <p:nvPr>
            <p:ph type="sldNum" sz="quarter" idx="4"/>
          </p:nvPr>
        </p:nvSpPr>
        <p:spPr/>
        <p:txBody>
          <a:bodyPr/>
          <a:lstStyle/>
          <a:p>
            <a:fld id="{FD96158B-4539-3C43-9DE5-94C547866200}" type="slidenum">
              <a:rPr lang="en-US" smtClean="0"/>
              <a:t>5</a:t>
            </a:fld>
            <a:endParaRPr lang="en-US"/>
          </a:p>
        </p:txBody>
      </p:sp>
    </p:spTree>
    <p:extLst>
      <p:ext uri="{BB962C8B-B14F-4D97-AF65-F5344CB8AC3E}">
        <p14:creationId xmlns:p14="http://schemas.microsoft.com/office/powerpoint/2010/main" val="2201671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title"/>
          </p:nvPr>
        </p:nvSpPr>
        <p:spPr>
          <a:noFill/>
          <a:ln/>
        </p:spPr>
        <p:txBody>
          <a:bodyPr/>
          <a:lstStyle/>
          <a:p>
            <a:r>
              <a:rPr lang="en-US" dirty="0"/>
              <a:t>Total Time</a:t>
            </a:r>
          </a:p>
        </p:txBody>
      </p:sp>
      <p:sp>
        <p:nvSpPr>
          <p:cNvPr id="69634" name="Rectangle 2"/>
          <p:cNvSpPr>
            <a:spLocks noGrp="1" noChangeArrowheads="1"/>
          </p:cNvSpPr>
          <p:nvPr>
            <p:ph idx="1"/>
          </p:nvPr>
        </p:nvSpPr>
        <p:spPr>
          <a:xfrm>
            <a:off x="323528" y="1556792"/>
            <a:ext cx="8026934" cy="4759523"/>
          </a:xfrm>
          <a:noFill/>
          <a:ln/>
        </p:spPr>
        <p:txBody>
          <a:bodyPr/>
          <a:lstStyle/>
          <a:p>
            <a:pPr lvl="1">
              <a:buNone/>
              <a:tabLst>
                <a:tab pos="1657265" algn="l"/>
              </a:tabLst>
            </a:pPr>
            <a:r>
              <a:rPr lang="en-US" dirty="0"/>
              <a:t>Total time	= CPU cost + I/O cost + com. Cost</a:t>
            </a:r>
          </a:p>
          <a:p>
            <a:pPr lvl="1">
              <a:buNone/>
              <a:tabLst>
                <a:tab pos="1657265" algn="l"/>
              </a:tabLst>
            </a:pPr>
            <a:endParaRPr lang="en-US" dirty="0"/>
          </a:p>
          <a:p>
            <a:pPr lvl="1">
              <a:buNone/>
              <a:tabLst>
                <a:tab pos="1657265" algn="l"/>
              </a:tabLst>
            </a:pPr>
            <a:r>
              <a:rPr lang="en-US" dirty="0"/>
              <a:t>The summation of all cost factors</a:t>
            </a:r>
          </a:p>
          <a:p>
            <a:pPr lvl="1">
              <a:buNone/>
              <a:tabLst>
                <a:tab pos="1657265" algn="l"/>
              </a:tabLst>
            </a:pPr>
            <a:endParaRPr lang="en-US" dirty="0"/>
          </a:p>
          <a:p>
            <a:pPr lvl="1">
              <a:buNone/>
              <a:tabLst>
                <a:tab pos="1657265" algn="l"/>
              </a:tabLst>
            </a:pPr>
            <a:r>
              <a:rPr lang="en-US" dirty="0"/>
              <a:t>	CPU cost	= unit instruction cost </a:t>
            </a:r>
            <a:r>
              <a:rPr lang="en-US" dirty="0">
                <a:latin typeface="Symbol" charset="2"/>
                <a:cs typeface="Symbol" charset="2"/>
                <a:sym typeface="Symbol"/>
              </a:rPr>
              <a:t>* </a:t>
            </a:r>
            <a:r>
              <a:rPr lang="en-US" dirty="0" err="1"/>
              <a:t>no.of</a:t>
            </a:r>
            <a:r>
              <a:rPr lang="en-US" dirty="0"/>
              <a:t> instructions</a:t>
            </a:r>
          </a:p>
          <a:p>
            <a:pPr lvl="1">
              <a:buNone/>
              <a:tabLst>
                <a:tab pos="1657265" algn="l"/>
              </a:tabLst>
            </a:pPr>
            <a:endParaRPr lang="en-US" dirty="0"/>
          </a:p>
          <a:p>
            <a:pPr lvl="1">
              <a:buNone/>
              <a:tabLst>
                <a:tab pos="1657265" algn="l"/>
              </a:tabLst>
            </a:pPr>
            <a:r>
              <a:rPr lang="en-US" dirty="0"/>
              <a:t>	I/O cost 	= unit disk I/O cost </a:t>
            </a:r>
            <a:r>
              <a:rPr lang="en-US" dirty="0">
                <a:latin typeface="Symbol" charset="2"/>
                <a:cs typeface="Symbol" charset="2"/>
                <a:sym typeface="Symbol"/>
              </a:rPr>
              <a:t>* </a:t>
            </a:r>
            <a:r>
              <a:rPr lang="en-US" dirty="0"/>
              <a:t>no. of disk I/Os</a:t>
            </a:r>
          </a:p>
          <a:p>
            <a:pPr lvl="1">
              <a:buNone/>
              <a:tabLst>
                <a:tab pos="1657265" algn="l"/>
              </a:tabLst>
            </a:pPr>
            <a:endParaRPr lang="en-US" dirty="0"/>
          </a:p>
          <a:p>
            <a:pPr lvl="1">
              <a:buNone/>
              <a:tabLst>
                <a:tab pos="1657265" algn="l"/>
              </a:tabLst>
            </a:pPr>
            <a:r>
              <a:rPr lang="en-US" dirty="0"/>
              <a:t>	com. cost = message initiation + transmission</a:t>
            </a:r>
          </a:p>
          <a:p>
            <a:pPr>
              <a:tabLst>
                <a:tab pos="1657265" algn="l"/>
              </a:tabLst>
            </a:pPr>
            <a:endParaRPr lang="en-US" dirty="0"/>
          </a:p>
        </p:txBody>
      </p:sp>
      <p:sp>
        <p:nvSpPr>
          <p:cNvPr id="2" name="Footer Placeholder 1">
            <a:extLst>
              <a:ext uri="{FF2B5EF4-FFF2-40B4-BE49-F238E27FC236}">
                <a16:creationId xmlns:a16="http://schemas.microsoft.com/office/drawing/2014/main" id="{CA255C24-0E89-8842-8992-EBC0EB7E19C0}"/>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7AF52E1-FA6D-2B44-84AB-A0FEC83F988D}"/>
              </a:ext>
            </a:extLst>
          </p:cNvPr>
          <p:cNvSpPr>
            <a:spLocks noGrp="1"/>
          </p:cNvSpPr>
          <p:nvPr>
            <p:ph type="sldNum" sz="quarter" idx="4"/>
          </p:nvPr>
        </p:nvSpPr>
        <p:spPr/>
        <p:txBody>
          <a:bodyPr/>
          <a:lstStyle/>
          <a:p>
            <a:fld id="{FD96158B-4539-3C43-9DE5-94C547866200}" type="slidenum">
              <a:rPr lang="en-US" smtClean="0"/>
              <a:t>50</a:t>
            </a:fld>
            <a:endParaRPr lang="en-US"/>
          </a:p>
        </p:txBody>
      </p:sp>
    </p:spTree>
    <p:extLst>
      <p:ext uri="{BB962C8B-B14F-4D97-AF65-F5344CB8AC3E}">
        <p14:creationId xmlns:p14="http://schemas.microsoft.com/office/powerpoint/2010/main" val="7193496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9" name="Rectangle 3"/>
          <p:cNvSpPr>
            <a:spLocks noGrp="1" noChangeArrowheads="1"/>
          </p:cNvSpPr>
          <p:nvPr>
            <p:ph type="title"/>
          </p:nvPr>
        </p:nvSpPr>
        <p:spPr>
          <a:noFill/>
          <a:ln/>
        </p:spPr>
        <p:txBody>
          <a:bodyPr/>
          <a:lstStyle/>
          <a:p>
            <a:r>
              <a:rPr lang="en-US" dirty="0"/>
              <a:t>Response Time</a:t>
            </a:r>
          </a:p>
        </p:txBody>
      </p:sp>
      <p:sp>
        <p:nvSpPr>
          <p:cNvPr id="306178" name="Rectangle 2"/>
          <p:cNvSpPr>
            <a:spLocks noGrp="1" noChangeArrowheads="1"/>
          </p:cNvSpPr>
          <p:nvPr>
            <p:ph idx="1"/>
          </p:nvPr>
        </p:nvSpPr>
        <p:spPr>
          <a:xfrm>
            <a:off x="395536" y="1412776"/>
            <a:ext cx="7982644" cy="2913435"/>
          </a:xfrm>
          <a:noFill/>
          <a:ln/>
        </p:spPr>
        <p:txBody>
          <a:bodyPr/>
          <a:lstStyle/>
          <a:p>
            <a:pPr marL="2514471" lvl="1" indent="-2000148">
              <a:lnSpc>
                <a:spcPct val="110000"/>
              </a:lnSpc>
              <a:spcBef>
                <a:spcPct val="60000"/>
              </a:spcBef>
              <a:buNone/>
              <a:tabLst>
                <a:tab pos="2285883" algn="l"/>
              </a:tabLst>
            </a:pPr>
            <a:r>
              <a:rPr lang="en-US" sz="1969" dirty="0"/>
              <a:t>Response time	= CPU time + I/O time + com. time</a:t>
            </a:r>
          </a:p>
          <a:p>
            <a:pPr marL="2514471" lvl="1" indent="-2000148">
              <a:lnSpc>
                <a:spcPct val="110000"/>
              </a:lnSpc>
              <a:spcBef>
                <a:spcPct val="60000"/>
              </a:spcBef>
              <a:buNone/>
              <a:tabLst>
                <a:tab pos="2285883" algn="l"/>
              </a:tabLst>
            </a:pPr>
            <a:r>
              <a:rPr lang="en-US" sz="1969" dirty="0"/>
              <a:t>Must consider parallel execution</a:t>
            </a:r>
          </a:p>
          <a:p>
            <a:pPr marL="2514471" lvl="1" indent="-2000148">
              <a:lnSpc>
                <a:spcPct val="110000"/>
              </a:lnSpc>
              <a:spcBef>
                <a:spcPct val="60000"/>
              </a:spcBef>
              <a:buNone/>
              <a:tabLst>
                <a:tab pos="2285883" algn="l"/>
              </a:tabLst>
            </a:pPr>
            <a:r>
              <a:rPr lang="en-US" sz="1969" dirty="0"/>
              <a:t>    CPU time = unit instruction time </a:t>
            </a:r>
            <a:r>
              <a:rPr lang="en-US" sz="1969" dirty="0">
                <a:cs typeface="Book Antiqua"/>
                <a:sym typeface="Symbol"/>
              </a:rPr>
              <a:t>* </a:t>
            </a:r>
            <a:r>
              <a:rPr lang="en-US" sz="1969" dirty="0"/>
              <a:t>no. of </a:t>
            </a:r>
            <a:r>
              <a:rPr lang="en-US" sz="1969" dirty="0">
                <a:solidFill>
                  <a:schemeClr val="hlink"/>
                </a:solidFill>
              </a:rPr>
              <a:t>seq </a:t>
            </a:r>
            <a:r>
              <a:rPr lang="en-US" sz="1969" dirty="0"/>
              <a:t>instructions</a:t>
            </a:r>
          </a:p>
          <a:p>
            <a:pPr marL="2514471" lvl="1" indent="-2000148">
              <a:lnSpc>
                <a:spcPct val="110000"/>
              </a:lnSpc>
              <a:spcBef>
                <a:spcPct val="60000"/>
              </a:spcBef>
              <a:buNone/>
              <a:tabLst>
                <a:tab pos="2285883" algn="l"/>
              </a:tabLst>
            </a:pPr>
            <a:r>
              <a:rPr lang="en-US" sz="1969" dirty="0"/>
              <a:t>    I/O time = unit I/O time</a:t>
            </a:r>
            <a:r>
              <a:rPr lang="en-US" dirty="0">
                <a:latin typeface="Symbol" charset="2"/>
                <a:sym typeface="Symbol"/>
              </a:rPr>
              <a:t> </a:t>
            </a:r>
            <a:r>
              <a:rPr lang="en-US" sz="1687" dirty="0">
                <a:solidFill>
                  <a:schemeClr val="tx2"/>
                </a:solidFill>
              </a:rPr>
              <a:t>* </a:t>
            </a:r>
            <a:r>
              <a:rPr lang="en-US" sz="1969" dirty="0"/>
              <a:t>no. of </a:t>
            </a:r>
            <a:r>
              <a:rPr lang="en-US" sz="1969" dirty="0">
                <a:solidFill>
                  <a:schemeClr val="hlink"/>
                </a:solidFill>
              </a:rPr>
              <a:t>seq</a:t>
            </a:r>
            <a:r>
              <a:rPr lang="en-US" sz="1969" dirty="0"/>
              <a:t> I/Os</a:t>
            </a:r>
          </a:p>
          <a:p>
            <a:pPr marL="2514471" lvl="1" indent="-2000148">
              <a:lnSpc>
                <a:spcPct val="110000"/>
              </a:lnSpc>
              <a:spcBef>
                <a:spcPct val="60000"/>
              </a:spcBef>
              <a:buNone/>
              <a:tabLst>
                <a:tab pos="2285883" algn="l"/>
              </a:tabLst>
            </a:pPr>
            <a:r>
              <a:rPr lang="en-US" sz="1969" dirty="0"/>
              <a:t>    com. time = unit </a:t>
            </a:r>
            <a:r>
              <a:rPr lang="en-US" sz="1969" dirty="0" err="1"/>
              <a:t>msg</a:t>
            </a:r>
            <a:r>
              <a:rPr lang="en-US" sz="1969" dirty="0"/>
              <a:t> initiation time</a:t>
            </a:r>
            <a:r>
              <a:rPr lang="en-US" dirty="0">
                <a:latin typeface="Symbol" charset="2"/>
                <a:sym typeface="Symbol"/>
              </a:rPr>
              <a:t> </a:t>
            </a:r>
            <a:r>
              <a:rPr lang="en-US" sz="1687" dirty="0">
                <a:cs typeface="Book Antiqua"/>
                <a:sym typeface="Symbol"/>
              </a:rPr>
              <a:t>* </a:t>
            </a:r>
            <a:r>
              <a:rPr lang="en-US" sz="1969" dirty="0"/>
              <a:t>no. of </a:t>
            </a:r>
            <a:r>
              <a:rPr lang="en-US" sz="1969" dirty="0">
                <a:solidFill>
                  <a:schemeClr val="hlink"/>
                </a:solidFill>
              </a:rPr>
              <a:t>seq </a:t>
            </a:r>
            <a:r>
              <a:rPr lang="en-US" sz="1969" dirty="0" err="1"/>
              <a:t>msgs</a:t>
            </a:r>
            <a:r>
              <a:rPr lang="en-US" sz="1969" dirty="0"/>
              <a:t> </a:t>
            </a:r>
          </a:p>
          <a:p>
            <a:pPr marL="2514471" lvl="1" indent="-2000148">
              <a:lnSpc>
                <a:spcPct val="50000"/>
              </a:lnSpc>
              <a:spcBef>
                <a:spcPct val="60000"/>
              </a:spcBef>
              <a:buNone/>
              <a:tabLst>
                <a:tab pos="2285883" algn="l"/>
              </a:tabLst>
            </a:pPr>
            <a:r>
              <a:rPr lang="en-US" sz="1969" dirty="0"/>
              <a:t>                     + unit transmission time</a:t>
            </a:r>
            <a:r>
              <a:rPr lang="en-US" dirty="0">
                <a:latin typeface="Symbol" charset="2"/>
                <a:sym typeface="Symbol"/>
              </a:rPr>
              <a:t> </a:t>
            </a:r>
            <a:r>
              <a:rPr lang="en-US" sz="1687" dirty="0">
                <a:cs typeface="Book Antiqua"/>
                <a:sym typeface="Symbol"/>
              </a:rPr>
              <a:t>*</a:t>
            </a:r>
            <a:r>
              <a:rPr lang="en-US" sz="1687" dirty="0">
                <a:latin typeface="Symbol" charset="2"/>
                <a:cs typeface="Symbol" charset="2"/>
                <a:sym typeface="Symbol"/>
              </a:rPr>
              <a:t> </a:t>
            </a:r>
            <a:r>
              <a:rPr lang="en-US" sz="1969" dirty="0"/>
              <a:t>no. of </a:t>
            </a:r>
            <a:r>
              <a:rPr lang="en-US" sz="1969" dirty="0">
                <a:solidFill>
                  <a:schemeClr val="hlink"/>
                </a:solidFill>
              </a:rPr>
              <a:t>seq</a:t>
            </a:r>
            <a:r>
              <a:rPr lang="en-US" sz="1969" dirty="0"/>
              <a:t> bytes</a:t>
            </a:r>
          </a:p>
        </p:txBody>
      </p:sp>
      <p:sp>
        <p:nvSpPr>
          <p:cNvPr id="2" name="Footer Placeholder 1">
            <a:extLst>
              <a:ext uri="{FF2B5EF4-FFF2-40B4-BE49-F238E27FC236}">
                <a16:creationId xmlns:a16="http://schemas.microsoft.com/office/drawing/2014/main" id="{E3D7F2FF-CA85-E449-8211-60448D02CB4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DE381C7F-9B27-424A-B4FE-C67534273A49}"/>
              </a:ext>
            </a:extLst>
          </p:cNvPr>
          <p:cNvSpPr>
            <a:spLocks noGrp="1"/>
          </p:cNvSpPr>
          <p:nvPr>
            <p:ph type="sldNum" sz="quarter" idx="4"/>
          </p:nvPr>
        </p:nvSpPr>
        <p:spPr/>
        <p:txBody>
          <a:bodyPr/>
          <a:lstStyle/>
          <a:p>
            <a:fld id="{FD96158B-4539-3C43-9DE5-94C547866200}" type="slidenum">
              <a:rPr lang="en-US" smtClean="0"/>
              <a:t>51</a:t>
            </a:fld>
            <a:endParaRPr lang="en-US"/>
          </a:p>
        </p:txBody>
      </p:sp>
    </p:spTree>
    <p:extLst>
      <p:ext uri="{BB962C8B-B14F-4D97-AF65-F5344CB8AC3E}">
        <p14:creationId xmlns:p14="http://schemas.microsoft.com/office/powerpoint/2010/main" val="3508298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4495800" y="3719915"/>
            <a:ext cx="139700" cy="63500"/>
          </a:xfrm>
          <a:prstGeom prst="rect">
            <a:avLst/>
          </a:prstGeom>
          <a:noFill/>
          <a:ln w="12700">
            <a:noFill/>
            <a:miter lim="800000"/>
            <a:headEnd/>
            <a:tailEnd/>
          </a:ln>
          <a:effectLst/>
        </p:spPr>
        <p:txBody>
          <a:bodyPr wrap="none" lIns="91439" tIns="45719" rIns="91439" bIns="45719" anchor="ctr">
            <a:prstTxWarp prst="textNoShape">
              <a:avLst/>
            </a:prstTxWarp>
          </a:bodyPr>
          <a:lstStyle/>
          <a:p>
            <a:endParaRPr lang="en-US" sz="1687" dirty="0">
              <a:latin typeface="Arial"/>
            </a:endParaRPr>
          </a:p>
        </p:txBody>
      </p:sp>
      <p:sp>
        <p:nvSpPr>
          <p:cNvPr id="72708" name="Rectangle 4"/>
          <p:cNvSpPr>
            <a:spLocks noGrp="1" noChangeArrowheads="1"/>
          </p:cNvSpPr>
          <p:nvPr>
            <p:ph type="title"/>
          </p:nvPr>
        </p:nvSpPr>
        <p:spPr>
          <a:noFill/>
          <a:ln/>
        </p:spPr>
        <p:txBody>
          <a:bodyPr/>
          <a:lstStyle/>
          <a:p>
            <a:r>
              <a:rPr lang="en-US" dirty="0"/>
              <a:t>Example</a:t>
            </a:r>
          </a:p>
        </p:txBody>
      </p:sp>
      <p:sp>
        <p:nvSpPr>
          <p:cNvPr id="2" name="Footer Placeholder 1">
            <a:extLst>
              <a:ext uri="{FF2B5EF4-FFF2-40B4-BE49-F238E27FC236}">
                <a16:creationId xmlns:a16="http://schemas.microsoft.com/office/drawing/2014/main" id="{68150514-1C45-6642-A9E3-51BE11AC110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D683E36-81BB-B649-8229-67482CFAC2E3}"/>
              </a:ext>
            </a:extLst>
          </p:cNvPr>
          <p:cNvSpPr>
            <a:spLocks noGrp="1"/>
          </p:cNvSpPr>
          <p:nvPr>
            <p:ph type="sldNum" sz="quarter" idx="4"/>
          </p:nvPr>
        </p:nvSpPr>
        <p:spPr/>
        <p:txBody>
          <a:bodyPr/>
          <a:lstStyle/>
          <a:p>
            <a:fld id="{FD96158B-4539-3C43-9DE5-94C547866200}" type="slidenum">
              <a:rPr lang="en-US" smtClean="0"/>
              <a:t>52</a:t>
            </a:fld>
            <a:endParaRPr lang="en-US"/>
          </a:p>
        </p:txBody>
      </p:sp>
      <p:sp>
        <p:nvSpPr>
          <p:cNvPr id="18" name="Espace réservé du contenu 2"/>
          <p:cNvSpPr>
            <a:spLocks noGrp="1"/>
          </p:cNvSpPr>
          <p:nvPr>
            <p:ph idx="1"/>
          </p:nvPr>
        </p:nvSpPr>
        <p:spPr>
          <a:xfrm>
            <a:off x="467544" y="3861048"/>
            <a:ext cx="8219256" cy="2116832"/>
          </a:xfrm>
        </p:spPr>
        <p:txBody>
          <a:bodyPr/>
          <a:lstStyle/>
          <a:p>
            <a:r>
              <a:rPr lang="en-US"/>
              <a:t>Consider communication cost only</a:t>
            </a:r>
          </a:p>
          <a:p>
            <a:pPr lvl="1"/>
            <a:r>
              <a:rPr lang="en-US"/>
              <a:t>Total time = 2 × msg initialization time + unit transmission time * (x+y)</a:t>
            </a:r>
          </a:p>
          <a:p>
            <a:pPr lvl="1"/>
            <a:r>
              <a:rPr lang="en-US"/>
              <a:t>Response time = max {time to send x from 1 to 3, time to send y from 2 to 3}</a:t>
            </a:r>
          </a:p>
          <a:p>
            <a:endParaRPr lang="en-US"/>
          </a:p>
        </p:txBody>
      </p:sp>
      <p:pic>
        <p:nvPicPr>
          <p:cNvPr id="5" name="Image 4" descr="fig-4-dtran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1268761"/>
            <a:ext cx="3384376" cy="2323424"/>
          </a:xfrm>
          <a:prstGeom prst="rect">
            <a:avLst/>
          </a:prstGeom>
        </p:spPr>
      </p:pic>
    </p:spTree>
    <p:extLst>
      <p:ext uri="{BB962C8B-B14F-4D97-AF65-F5344CB8AC3E}">
        <p14:creationId xmlns:p14="http://schemas.microsoft.com/office/powerpoint/2010/main" val="27786261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title"/>
          </p:nvPr>
        </p:nvSpPr>
        <p:spPr>
          <a:noFill/>
          <a:ln/>
        </p:spPr>
        <p:txBody>
          <a:bodyPr/>
          <a:lstStyle/>
          <a:p>
            <a:r>
              <a:rPr lang="en-US" dirty="0"/>
              <a:t>Database Statistics</a:t>
            </a:r>
          </a:p>
        </p:txBody>
      </p:sp>
      <p:sp>
        <p:nvSpPr>
          <p:cNvPr id="73730" name="Rectangle 2"/>
          <p:cNvSpPr>
            <a:spLocks noGrp="1" noChangeArrowheads="1"/>
          </p:cNvSpPr>
          <p:nvPr>
            <p:ph idx="1"/>
          </p:nvPr>
        </p:nvSpPr>
        <p:spPr>
          <a:noFill/>
          <a:ln/>
        </p:spPr>
        <p:txBody>
          <a:bodyPr/>
          <a:lstStyle/>
          <a:p>
            <a:pPr>
              <a:lnSpc>
                <a:spcPct val="100000"/>
              </a:lnSpc>
              <a:spcBef>
                <a:spcPct val="25000"/>
              </a:spcBef>
            </a:pPr>
            <a:r>
              <a:rPr lang="en-US" dirty="0"/>
              <a:t>Primary cost factor: </a:t>
            </a:r>
            <a:r>
              <a:rPr lang="en-US" dirty="0">
                <a:solidFill>
                  <a:schemeClr val="hlink"/>
                </a:solidFill>
              </a:rPr>
              <a:t>size of intermediate relations</a:t>
            </a:r>
          </a:p>
          <a:p>
            <a:pPr lvl="1">
              <a:lnSpc>
                <a:spcPct val="100000"/>
              </a:lnSpc>
              <a:spcBef>
                <a:spcPct val="25000"/>
              </a:spcBef>
            </a:pPr>
            <a:r>
              <a:rPr lang="en-US" dirty="0"/>
              <a:t>Need to estimate their sizes</a:t>
            </a:r>
          </a:p>
          <a:p>
            <a:pPr>
              <a:lnSpc>
                <a:spcPct val="100000"/>
              </a:lnSpc>
              <a:spcBef>
                <a:spcPct val="25000"/>
              </a:spcBef>
            </a:pPr>
            <a:r>
              <a:rPr lang="en-US" dirty="0"/>
              <a:t>Make them precise </a:t>
            </a:r>
            <a:r>
              <a:rPr lang="en-US" dirty="0">
                <a:latin typeface="Symbol" charset="2"/>
                <a:sym typeface="Symbol"/>
              </a:rPr>
              <a:t> </a:t>
            </a:r>
            <a:r>
              <a:rPr lang="en-US" dirty="0"/>
              <a:t>more costly to maintain</a:t>
            </a:r>
          </a:p>
          <a:p>
            <a:pPr>
              <a:lnSpc>
                <a:spcPct val="100000"/>
              </a:lnSpc>
              <a:spcBef>
                <a:spcPct val="25000"/>
              </a:spcBef>
            </a:pPr>
            <a:r>
              <a:rPr lang="en-US" dirty="0"/>
              <a:t>Simplifying assumption: uniform distribution of attribute values in a relation</a:t>
            </a:r>
          </a:p>
          <a:p>
            <a:pPr>
              <a:lnSpc>
                <a:spcPct val="100000"/>
              </a:lnSpc>
              <a:spcBef>
                <a:spcPct val="25000"/>
              </a:spcBef>
            </a:pPr>
            <a:endParaRPr lang="en-US" dirty="0"/>
          </a:p>
        </p:txBody>
      </p:sp>
      <p:sp>
        <p:nvSpPr>
          <p:cNvPr id="2" name="Footer Placeholder 1">
            <a:extLst>
              <a:ext uri="{FF2B5EF4-FFF2-40B4-BE49-F238E27FC236}">
                <a16:creationId xmlns:a16="http://schemas.microsoft.com/office/drawing/2014/main" id="{243BA81E-51D3-394A-A727-94C9B827337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58CD053-BADA-1C44-980C-EA9E6446A5AA}"/>
              </a:ext>
            </a:extLst>
          </p:cNvPr>
          <p:cNvSpPr>
            <a:spLocks noGrp="1"/>
          </p:cNvSpPr>
          <p:nvPr>
            <p:ph type="sldNum" sz="quarter" idx="4"/>
          </p:nvPr>
        </p:nvSpPr>
        <p:spPr/>
        <p:txBody>
          <a:bodyPr/>
          <a:lstStyle/>
          <a:p>
            <a:fld id="{FD96158B-4539-3C43-9DE5-94C547866200}" type="slidenum">
              <a:rPr lang="en-US" smtClean="0"/>
              <a:t>53</a:t>
            </a:fld>
            <a:endParaRPr lang="en-US"/>
          </a:p>
        </p:txBody>
      </p:sp>
    </p:spTree>
    <p:extLst>
      <p:ext uri="{BB962C8B-B14F-4D97-AF65-F5344CB8AC3E}">
        <p14:creationId xmlns:p14="http://schemas.microsoft.com/office/powerpoint/2010/main" val="2807206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type="title"/>
          </p:nvPr>
        </p:nvSpPr>
        <p:spPr>
          <a:noFill/>
          <a:ln/>
        </p:spPr>
        <p:txBody>
          <a:bodyPr/>
          <a:lstStyle/>
          <a:p>
            <a:r>
              <a:rPr lang="en-US" dirty="0"/>
              <a:t>Statistics</a:t>
            </a:r>
          </a:p>
        </p:txBody>
      </p:sp>
      <p:sp>
        <p:nvSpPr>
          <p:cNvPr id="152578" name="Rectangle 2"/>
          <p:cNvSpPr>
            <a:spLocks noGrp="1" noChangeArrowheads="1"/>
          </p:cNvSpPr>
          <p:nvPr>
            <p:ph idx="1"/>
          </p:nvPr>
        </p:nvSpPr>
        <p:spPr>
          <a:xfrm>
            <a:off x="235947" y="1218778"/>
            <a:ext cx="8728541" cy="4586485"/>
          </a:xfrm>
          <a:noFill/>
          <a:ln/>
        </p:spPr>
        <p:txBody>
          <a:bodyPr/>
          <a:lstStyle/>
          <a:p>
            <a:pPr>
              <a:lnSpc>
                <a:spcPct val="100000"/>
              </a:lnSpc>
              <a:spcBef>
                <a:spcPct val="25000"/>
              </a:spcBef>
            </a:pPr>
            <a:r>
              <a:rPr lang="en-US" dirty="0"/>
              <a:t>For each relation </a:t>
            </a:r>
            <a:r>
              <a:rPr lang="en-US" i="1" dirty="0"/>
              <a:t>R</a:t>
            </a:r>
            <a:r>
              <a:rPr lang="en-US" dirty="0"/>
              <a:t>[</a:t>
            </a:r>
            <a:r>
              <a:rPr lang="en-US" i="1" dirty="0"/>
              <a:t>A</a:t>
            </a:r>
            <a:r>
              <a:rPr lang="en-US" baseline="-25000" dirty="0"/>
              <a:t>1</a:t>
            </a:r>
            <a:r>
              <a:rPr lang="en-US" dirty="0"/>
              <a:t>, </a:t>
            </a:r>
            <a:r>
              <a:rPr lang="en-US" i="1" dirty="0"/>
              <a:t>A</a:t>
            </a:r>
            <a:r>
              <a:rPr lang="en-US" baseline="-25000" dirty="0"/>
              <a:t>2</a:t>
            </a:r>
            <a:r>
              <a:rPr lang="en-US" dirty="0"/>
              <a:t>, …, </a:t>
            </a:r>
            <a:r>
              <a:rPr lang="en-US" i="1" dirty="0"/>
              <a:t>A</a:t>
            </a:r>
            <a:r>
              <a:rPr lang="en-US" i="1" baseline="-25000" dirty="0"/>
              <a:t>n</a:t>
            </a:r>
            <a:r>
              <a:rPr lang="en-US" dirty="0"/>
              <a:t>] fragmented as </a:t>
            </a:r>
            <a:r>
              <a:rPr lang="en-US" i="1" dirty="0"/>
              <a:t>R</a:t>
            </a:r>
            <a:r>
              <a:rPr lang="en-US" baseline="-25000" dirty="0"/>
              <a:t>1</a:t>
            </a:r>
            <a:r>
              <a:rPr lang="en-US" dirty="0"/>
              <a:t>, …, </a:t>
            </a:r>
            <a:r>
              <a:rPr lang="en-US" i="1" dirty="0" err="1"/>
              <a:t>R</a:t>
            </a:r>
            <a:r>
              <a:rPr lang="en-US" i="1" baseline="-25000" dirty="0" err="1"/>
              <a:t>r</a:t>
            </a:r>
            <a:endParaRPr lang="en-US" i="1" dirty="0"/>
          </a:p>
          <a:p>
            <a:pPr lvl="1">
              <a:lnSpc>
                <a:spcPct val="100000"/>
              </a:lnSpc>
              <a:spcBef>
                <a:spcPct val="25000"/>
              </a:spcBef>
            </a:pPr>
            <a:r>
              <a:rPr lang="en-US" dirty="0"/>
              <a:t>length of each attribute: </a:t>
            </a:r>
            <a:r>
              <a:rPr lang="en-US" i="1" dirty="0" err="1"/>
              <a:t>length</a:t>
            </a:r>
            <a:r>
              <a:rPr lang="en-US" dirty="0" err="1"/>
              <a:t>(</a:t>
            </a:r>
            <a:r>
              <a:rPr lang="en-US" i="1" dirty="0" err="1"/>
              <a:t>A</a:t>
            </a:r>
            <a:r>
              <a:rPr lang="en-US" i="1" baseline="-25000" dirty="0" err="1"/>
              <a:t>i</a:t>
            </a:r>
            <a:r>
              <a:rPr lang="en-US" dirty="0"/>
              <a:t>) </a:t>
            </a:r>
          </a:p>
          <a:p>
            <a:pPr lvl="1">
              <a:lnSpc>
                <a:spcPct val="100000"/>
              </a:lnSpc>
              <a:spcBef>
                <a:spcPct val="25000"/>
              </a:spcBef>
            </a:pPr>
            <a:r>
              <a:rPr lang="en-US" dirty="0"/>
              <a:t>the number of distinct values for each attribute in each fragment: </a:t>
            </a:r>
            <a:r>
              <a:rPr lang="en-US" i="1" dirty="0"/>
              <a:t>card</a:t>
            </a:r>
            <a:r>
              <a:rPr lang="en-US" dirty="0"/>
              <a:t>(</a:t>
            </a:r>
            <a:r>
              <a:rPr lang="en-US" dirty="0">
                <a:sym typeface="Symbol"/>
              </a:rPr>
              <a:t></a:t>
            </a:r>
            <a:r>
              <a:rPr lang="en-US" i="1" baseline="-25000" dirty="0" err="1"/>
              <a:t>A</a:t>
            </a:r>
            <a:r>
              <a:rPr lang="en-US" i="1" baseline="-50000" dirty="0" err="1"/>
              <a:t>i</a:t>
            </a:r>
            <a:r>
              <a:rPr lang="en-US" i="1" dirty="0" err="1"/>
              <a:t>R</a:t>
            </a:r>
            <a:r>
              <a:rPr lang="en-US" i="1" baseline="-25000" dirty="0" err="1"/>
              <a:t>j</a:t>
            </a:r>
            <a:r>
              <a:rPr lang="en-US" dirty="0"/>
              <a:t>)</a:t>
            </a:r>
          </a:p>
          <a:p>
            <a:pPr lvl="1">
              <a:lnSpc>
                <a:spcPct val="100000"/>
              </a:lnSpc>
              <a:spcBef>
                <a:spcPct val="25000"/>
              </a:spcBef>
            </a:pPr>
            <a:r>
              <a:rPr lang="en-US" dirty="0"/>
              <a:t>maximum and minimum values in the domain of each attribute: </a:t>
            </a:r>
            <a:r>
              <a:rPr lang="en-US" i="1" dirty="0" err="1"/>
              <a:t>min</a:t>
            </a:r>
            <a:r>
              <a:rPr lang="en-US" dirty="0" err="1"/>
              <a:t>(</a:t>
            </a:r>
            <a:r>
              <a:rPr lang="en-US" i="1" dirty="0" err="1"/>
              <a:t>A</a:t>
            </a:r>
            <a:r>
              <a:rPr lang="en-US" i="1" baseline="-25000" dirty="0" err="1"/>
              <a:t>i</a:t>
            </a:r>
            <a:r>
              <a:rPr lang="en-US" dirty="0"/>
              <a:t>), </a:t>
            </a:r>
            <a:r>
              <a:rPr lang="en-US" i="1" dirty="0" err="1"/>
              <a:t>ma</a:t>
            </a:r>
            <a:r>
              <a:rPr lang="en-US" dirty="0" err="1"/>
              <a:t>x(</a:t>
            </a:r>
            <a:r>
              <a:rPr lang="en-US" i="1" dirty="0" err="1"/>
              <a:t>A</a:t>
            </a:r>
            <a:r>
              <a:rPr lang="en-US" i="1" baseline="-25000" dirty="0" err="1"/>
              <a:t>i</a:t>
            </a:r>
            <a:r>
              <a:rPr lang="en-US" dirty="0"/>
              <a:t>)</a:t>
            </a:r>
          </a:p>
          <a:p>
            <a:pPr lvl="1">
              <a:lnSpc>
                <a:spcPct val="100000"/>
              </a:lnSpc>
              <a:spcBef>
                <a:spcPct val="25000"/>
              </a:spcBef>
            </a:pPr>
            <a:r>
              <a:rPr lang="en-US" dirty="0"/>
              <a:t>the cardinalities of each domain: </a:t>
            </a:r>
            <a:r>
              <a:rPr lang="en-US" i="1" dirty="0" err="1"/>
              <a:t>card</a:t>
            </a:r>
            <a:r>
              <a:rPr lang="en-US" dirty="0" err="1"/>
              <a:t>(</a:t>
            </a:r>
            <a:r>
              <a:rPr lang="en-US" i="1" dirty="0" err="1"/>
              <a:t>dom</a:t>
            </a:r>
            <a:r>
              <a:rPr lang="en-US" dirty="0" err="1"/>
              <a:t>[</a:t>
            </a:r>
            <a:r>
              <a:rPr lang="en-US" i="1" dirty="0" err="1"/>
              <a:t>A</a:t>
            </a:r>
            <a:r>
              <a:rPr lang="en-US" i="1" baseline="-25000" dirty="0" err="1"/>
              <a:t>i</a:t>
            </a:r>
            <a:r>
              <a:rPr lang="en-US" dirty="0"/>
              <a:t>])</a:t>
            </a:r>
          </a:p>
          <a:p>
            <a:pPr>
              <a:spcBef>
                <a:spcPct val="25000"/>
              </a:spcBef>
            </a:pPr>
            <a:r>
              <a:rPr lang="en-US" dirty="0"/>
              <a:t>The cardinalities of each fragment: </a:t>
            </a:r>
            <a:r>
              <a:rPr lang="en-US" i="1" dirty="0"/>
              <a:t>card</a:t>
            </a:r>
            <a:r>
              <a:rPr lang="en-US" dirty="0"/>
              <a:t>(</a:t>
            </a:r>
            <a:r>
              <a:rPr lang="en-US" i="1" dirty="0" err="1"/>
              <a:t>R</a:t>
            </a:r>
            <a:r>
              <a:rPr lang="en-US" i="1" baseline="-25000" dirty="0" err="1"/>
              <a:t>j</a:t>
            </a:r>
            <a:r>
              <a:rPr lang="en-US" dirty="0"/>
              <a:t>)</a:t>
            </a:r>
          </a:p>
          <a:p>
            <a:pPr>
              <a:spcBef>
                <a:spcPct val="25000"/>
              </a:spcBef>
            </a:pPr>
            <a:r>
              <a:rPr lang="en-US" dirty="0"/>
              <a:t>Selectivity factor of each operator on relations</a:t>
            </a:r>
          </a:p>
          <a:p>
            <a:pPr lvl="1">
              <a:spcBef>
                <a:spcPct val="25000"/>
              </a:spcBef>
            </a:pPr>
            <a:r>
              <a:rPr lang="en-US" sz="2180" dirty="0"/>
              <a:t>See centralized query optimization statistics</a:t>
            </a:r>
          </a:p>
          <a:p>
            <a:pPr lvl="1">
              <a:lnSpc>
                <a:spcPct val="100000"/>
              </a:lnSpc>
              <a:spcBef>
                <a:spcPct val="25000"/>
              </a:spcBef>
            </a:pPr>
            <a:endParaRPr lang="en-US" dirty="0"/>
          </a:p>
          <a:p>
            <a:endParaRPr lang="en-US" sz="1828" dirty="0"/>
          </a:p>
        </p:txBody>
      </p:sp>
      <p:sp>
        <p:nvSpPr>
          <p:cNvPr id="152580" name="Rectangle 4"/>
          <p:cNvSpPr>
            <a:spLocks noChangeArrowheads="1"/>
          </p:cNvSpPr>
          <p:nvPr/>
        </p:nvSpPr>
        <p:spPr bwMode="auto">
          <a:xfrm>
            <a:off x="2843919" y="5922964"/>
            <a:ext cx="182804" cy="349389"/>
          </a:xfrm>
          <a:prstGeom prst="rect">
            <a:avLst/>
          </a:prstGeom>
          <a:noFill/>
          <a:ln w="12700">
            <a:noFill/>
            <a:miter lim="800000"/>
            <a:headEnd/>
            <a:tailEnd/>
          </a:ln>
          <a:effectLst/>
        </p:spPr>
        <p:txBody>
          <a:bodyPr wrap="none" lIns="90486" tIns="44449" rIns="90486" bIns="44449">
            <a:prstTxWarp prst="textNoShape">
              <a:avLst/>
            </a:prstTxWarp>
            <a:spAutoFit/>
          </a:bodyPr>
          <a:lstStyle/>
          <a:p>
            <a:endParaRPr sz="1687" dirty="0">
              <a:latin typeface="Book Antiqua"/>
            </a:endParaRPr>
          </a:p>
        </p:txBody>
      </p:sp>
      <p:sp>
        <p:nvSpPr>
          <p:cNvPr id="152581" name="Rectangle 5"/>
          <p:cNvSpPr>
            <a:spLocks noChangeArrowheads="1"/>
          </p:cNvSpPr>
          <p:nvPr/>
        </p:nvSpPr>
        <p:spPr bwMode="auto">
          <a:xfrm>
            <a:off x="2843919" y="5922964"/>
            <a:ext cx="182804" cy="349389"/>
          </a:xfrm>
          <a:prstGeom prst="rect">
            <a:avLst/>
          </a:prstGeom>
          <a:noFill/>
          <a:ln w="12700">
            <a:noFill/>
            <a:miter lim="800000"/>
            <a:headEnd/>
            <a:tailEnd/>
          </a:ln>
          <a:effectLst/>
        </p:spPr>
        <p:txBody>
          <a:bodyPr wrap="none" lIns="90486" tIns="44449" rIns="90486" bIns="44449">
            <a:prstTxWarp prst="textNoShape">
              <a:avLst/>
            </a:prstTxWarp>
            <a:spAutoFit/>
          </a:bodyPr>
          <a:lstStyle/>
          <a:p>
            <a:endParaRPr sz="1687" dirty="0">
              <a:latin typeface="Book Antiqua"/>
            </a:endParaRPr>
          </a:p>
        </p:txBody>
      </p:sp>
      <p:sp>
        <p:nvSpPr>
          <p:cNvPr id="2" name="Footer Placeholder 1">
            <a:extLst>
              <a:ext uri="{FF2B5EF4-FFF2-40B4-BE49-F238E27FC236}">
                <a16:creationId xmlns:a16="http://schemas.microsoft.com/office/drawing/2014/main" id="{6C23C834-C56F-4241-874C-78791E5D93A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B905E9D-910F-F547-91E1-DE9C0BA682DC}"/>
              </a:ext>
            </a:extLst>
          </p:cNvPr>
          <p:cNvSpPr>
            <a:spLocks noGrp="1"/>
          </p:cNvSpPr>
          <p:nvPr>
            <p:ph type="sldNum" sz="quarter" idx="4"/>
          </p:nvPr>
        </p:nvSpPr>
        <p:spPr/>
        <p:txBody>
          <a:bodyPr/>
          <a:lstStyle/>
          <a:p>
            <a:fld id="{FD96158B-4539-3C43-9DE5-94C547866200}" type="slidenum">
              <a:rPr lang="en-US" smtClean="0"/>
              <a:t>54</a:t>
            </a:fld>
            <a:endParaRPr lang="en-US"/>
          </a:p>
        </p:txBody>
      </p:sp>
    </p:spTree>
    <p:extLst>
      <p:ext uri="{BB962C8B-B14F-4D97-AF65-F5344CB8AC3E}">
        <p14:creationId xmlns:p14="http://schemas.microsoft.com/office/powerpoint/2010/main" val="796141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z="3600" dirty="0">
                <a:solidFill>
                  <a:schemeClr val="accent6">
                    <a:lumMod val="50000"/>
                  </a:schemeClr>
                </a:solidFill>
                <a:effectLst/>
                <a:latin typeface="+mj-lt"/>
                <a:ea typeface="+mj-ea"/>
                <a:cs typeface="+mj-cs"/>
              </a:rPr>
              <a:t>Distributed Query Optimization</a:t>
            </a:r>
            <a:r>
              <a:rPr lang="en-US" dirty="0"/>
              <a:t> </a:t>
            </a:r>
            <a:endParaRPr lang="fr-FR" dirty="0"/>
          </a:p>
        </p:txBody>
      </p:sp>
      <p:sp>
        <p:nvSpPr>
          <p:cNvPr id="3" name="Espace réservé du contenu 2"/>
          <p:cNvSpPr>
            <a:spLocks noGrp="1"/>
          </p:cNvSpPr>
          <p:nvPr>
            <p:ph idx="1"/>
          </p:nvPr>
        </p:nvSpPr>
        <p:spPr/>
        <p:txBody>
          <a:bodyPr/>
          <a:lstStyle/>
          <a:p>
            <a:r>
              <a:rPr lang="en-US" dirty="0"/>
              <a:t>Dynamic approach</a:t>
            </a:r>
          </a:p>
          <a:p>
            <a:pPr lvl="1"/>
            <a:r>
              <a:rPr lang="en-US" dirty="0"/>
              <a:t>Distributed INGRES</a:t>
            </a:r>
          </a:p>
          <a:p>
            <a:pPr lvl="1"/>
            <a:r>
              <a:rPr lang="en-US" dirty="0"/>
              <a:t>No static cost estimation, only runtime cost information</a:t>
            </a:r>
          </a:p>
          <a:p>
            <a:r>
              <a:rPr lang="en-US" dirty="0"/>
              <a:t>Static approach</a:t>
            </a:r>
          </a:p>
          <a:p>
            <a:pPr lvl="1"/>
            <a:r>
              <a:rPr lang="en-US" dirty="0"/>
              <a:t>System R*</a:t>
            </a:r>
          </a:p>
          <a:p>
            <a:pPr lvl="1"/>
            <a:r>
              <a:rPr lang="en-US" dirty="0"/>
              <a:t>Static cost model</a:t>
            </a:r>
          </a:p>
          <a:p>
            <a:r>
              <a:rPr lang="en-US" dirty="0"/>
              <a:t>Hybrid approach</a:t>
            </a:r>
          </a:p>
          <a:p>
            <a:pPr lvl="1"/>
            <a:r>
              <a:rPr lang="en-US" dirty="0"/>
              <a:t>2-step</a:t>
            </a:r>
          </a:p>
          <a:p>
            <a:endParaRPr lang="en-US" dirty="0"/>
          </a:p>
        </p:txBody>
      </p:sp>
      <p:sp>
        <p:nvSpPr>
          <p:cNvPr id="4" name="Espace réservé du pied de page 3"/>
          <p:cNvSpPr>
            <a:spLocks noGrp="1"/>
          </p:cNvSpPr>
          <p:nvPr>
            <p:ph type="ftr" sz="quarter" idx="3"/>
          </p:nvPr>
        </p:nvSpPr>
        <p:spPr/>
        <p:txBody>
          <a:bodyPr/>
          <a:lstStyle/>
          <a:p>
            <a:r>
              <a:rPr lang="en-US" dirty="0"/>
              <a:t>© 2020</a:t>
            </a:r>
          </a:p>
        </p:txBody>
      </p:sp>
      <p:sp>
        <p:nvSpPr>
          <p:cNvPr id="5" name="Espace réservé du numéro de diapositive 4"/>
          <p:cNvSpPr>
            <a:spLocks noGrp="1"/>
          </p:cNvSpPr>
          <p:nvPr>
            <p:ph type="sldNum" sz="quarter" idx="4"/>
          </p:nvPr>
        </p:nvSpPr>
        <p:spPr/>
        <p:txBody>
          <a:bodyPr/>
          <a:lstStyle/>
          <a:p>
            <a:fld id="{FD96158B-4539-3C43-9DE5-94C547866200}" type="slidenum">
              <a:rPr lang="en-US" smtClean="0"/>
              <a:t>55</a:t>
            </a:fld>
            <a:endParaRPr lang="en-US"/>
          </a:p>
        </p:txBody>
      </p:sp>
    </p:spTree>
    <p:extLst>
      <p:ext uri="{BB962C8B-B14F-4D97-AF65-F5344CB8AC3E}">
        <p14:creationId xmlns:p14="http://schemas.microsoft.com/office/powerpoint/2010/main" val="22701317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5" name="Rectangle 3"/>
          <p:cNvSpPr>
            <a:spLocks noGrp="1" noChangeArrowheads="1"/>
          </p:cNvSpPr>
          <p:nvPr>
            <p:ph type="title"/>
          </p:nvPr>
        </p:nvSpPr>
        <p:spPr>
          <a:noFill/>
          <a:ln/>
        </p:spPr>
        <p:txBody>
          <a:bodyPr/>
          <a:lstStyle/>
          <a:p>
            <a:r>
              <a:rPr lang="en-US" dirty="0"/>
              <a:t>Dynamic Approach</a:t>
            </a:r>
          </a:p>
        </p:txBody>
      </p:sp>
      <p:sp>
        <p:nvSpPr>
          <p:cNvPr id="335874" name="Rectangle 2"/>
          <p:cNvSpPr>
            <a:spLocks noGrp="1" noChangeArrowheads="1"/>
          </p:cNvSpPr>
          <p:nvPr>
            <p:ph idx="1"/>
          </p:nvPr>
        </p:nvSpPr>
        <p:spPr>
          <a:xfrm>
            <a:off x="436003" y="1268760"/>
            <a:ext cx="8229600" cy="4530725"/>
          </a:xfrm>
          <a:noFill/>
          <a:ln/>
        </p:spPr>
        <p:txBody>
          <a:bodyPr/>
          <a:lstStyle/>
          <a:p>
            <a:pPr marL="457200" indent="-457200">
              <a:buSzPct val="100000"/>
              <a:buFont typeface="+mj-lt"/>
              <a:buAutoNum type="arabicPeriod"/>
            </a:pPr>
            <a:r>
              <a:rPr lang="en-US" dirty="0"/>
              <a:t>Execute all monorelation queries (e.g., selection, projection)</a:t>
            </a:r>
          </a:p>
          <a:p>
            <a:pPr marL="457200" indent="-457200">
              <a:buSzPct val="100000"/>
              <a:buFont typeface="+mj-lt"/>
              <a:buAutoNum type="arabicPeriod"/>
            </a:pPr>
            <a:r>
              <a:rPr lang="en-US" dirty="0"/>
              <a:t>Reduce the multirelation query to produce irreducible subqueries </a:t>
            </a:r>
            <a:r>
              <a:rPr lang="en-US" i="1" dirty="0"/>
              <a:t>q</a:t>
            </a:r>
            <a:r>
              <a:rPr lang="en-US" baseline="-25000" dirty="0"/>
              <a:t>1</a:t>
            </a:r>
            <a:r>
              <a:rPr lang="en-US" dirty="0">
                <a:latin typeface="Symbol" charset="2"/>
                <a:cs typeface="Symbol" charset="2"/>
                <a:sym typeface="Symbol"/>
              </a:rPr>
              <a:t> </a:t>
            </a:r>
            <a:r>
              <a:rPr lang="en-US" i="1" dirty="0"/>
              <a:t>q</a:t>
            </a:r>
            <a:r>
              <a:rPr lang="en-US" baseline="-25000" dirty="0"/>
              <a:t>2</a:t>
            </a:r>
            <a:r>
              <a:rPr lang="en-US" dirty="0">
                <a:latin typeface="Symbol" charset="2"/>
                <a:cs typeface="Symbol" charset="2"/>
                <a:sym typeface="Symbol"/>
              </a:rPr>
              <a:t>  </a:t>
            </a:r>
            <a:r>
              <a:rPr lang="en-US" dirty="0"/>
              <a:t>…</a:t>
            </a:r>
            <a:r>
              <a:rPr lang="en-US" dirty="0">
                <a:latin typeface="Symbol" charset="2"/>
                <a:cs typeface="Symbol" charset="2"/>
                <a:sym typeface="Symbol"/>
              </a:rPr>
              <a:t>  </a:t>
            </a:r>
            <a:r>
              <a:rPr lang="en-US" i="1" dirty="0" err="1"/>
              <a:t>q</a:t>
            </a:r>
            <a:r>
              <a:rPr lang="en-US" i="1" baseline="-25000" dirty="0" err="1"/>
              <a:t>n</a:t>
            </a:r>
            <a:r>
              <a:rPr lang="en-US" i="1" baseline="-25000" dirty="0"/>
              <a:t>  </a:t>
            </a:r>
            <a:r>
              <a:rPr lang="en-US" dirty="0"/>
              <a:t>such that there is only one relation between </a:t>
            </a:r>
            <a:r>
              <a:rPr lang="en-US" i="1" dirty="0"/>
              <a:t>q</a:t>
            </a:r>
            <a:r>
              <a:rPr lang="en-US" i="1" baseline="-25000" dirty="0"/>
              <a:t>i</a:t>
            </a:r>
            <a:r>
              <a:rPr lang="en-US" dirty="0"/>
              <a:t> and </a:t>
            </a:r>
            <a:r>
              <a:rPr lang="en-US" i="1" dirty="0"/>
              <a:t>q</a:t>
            </a:r>
            <a:r>
              <a:rPr lang="en-US" i="1" baseline="-25000" dirty="0"/>
              <a:t>i</a:t>
            </a:r>
            <a:r>
              <a:rPr lang="en-US" baseline="-25000" dirty="0"/>
              <a:t>+1</a:t>
            </a:r>
          </a:p>
          <a:p>
            <a:pPr marL="457200" indent="-457200">
              <a:buSzPct val="100000"/>
              <a:buFont typeface="+mj-lt"/>
              <a:buAutoNum type="arabicPeriod"/>
            </a:pPr>
            <a:r>
              <a:rPr lang="en-US" dirty="0"/>
              <a:t>Choose </a:t>
            </a:r>
            <a:r>
              <a:rPr lang="en-US" i="1" dirty="0"/>
              <a:t>q</a:t>
            </a:r>
            <a:r>
              <a:rPr lang="en-US" i="1" baseline="-25000" dirty="0"/>
              <a:t>i</a:t>
            </a:r>
            <a:r>
              <a:rPr lang="en-US" dirty="0"/>
              <a:t> involving the smallest fragments to execute (call MRQ')</a:t>
            </a:r>
          </a:p>
          <a:p>
            <a:pPr marL="457200" indent="-457200">
              <a:buSzPct val="100000"/>
              <a:buFont typeface="+mj-lt"/>
              <a:buAutoNum type="arabicPeriod"/>
            </a:pPr>
            <a:r>
              <a:rPr lang="en-US" dirty="0"/>
              <a:t>Find the best execution strategy for MRQ'</a:t>
            </a:r>
          </a:p>
          <a:p>
            <a:pPr marL="937154" lvl="1" indent="-457200">
              <a:buFont typeface="+mj-lt"/>
              <a:buAutoNum type="arabicPeriod"/>
            </a:pPr>
            <a:r>
              <a:rPr lang="en-US" dirty="0"/>
              <a:t>Determine processing site</a:t>
            </a:r>
          </a:p>
          <a:p>
            <a:pPr marL="800059" lvl="1" indent="-342882">
              <a:buFont typeface="Wingdings" charset="2"/>
              <a:buAutoNum type="arabicPeriod"/>
            </a:pPr>
            <a:r>
              <a:rPr lang="en-US" dirty="0"/>
              <a:t>Determine fragments to move</a:t>
            </a:r>
          </a:p>
          <a:p>
            <a:pPr marL="457200" indent="-457200">
              <a:buSzPct val="100000"/>
              <a:buFont typeface="+mj-lt"/>
              <a:buAutoNum type="arabicPeriod"/>
            </a:pPr>
            <a:r>
              <a:rPr lang="en-US" dirty="0"/>
              <a:t>Repeat </a:t>
            </a:r>
            <a:r>
              <a:rPr lang="en-US" dirty="0">
                <a:solidFill>
                  <a:schemeClr val="accent6">
                    <a:lumMod val="50000"/>
                  </a:schemeClr>
                </a:solidFill>
              </a:rPr>
              <a:t>3</a:t>
            </a:r>
            <a:r>
              <a:rPr lang="en-US" dirty="0"/>
              <a:t> and </a:t>
            </a:r>
            <a:r>
              <a:rPr lang="en-US" dirty="0">
                <a:solidFill>
                  <a:schemeClr val="accent6">
                    <a:lumMod val="50000"/>
                  </a:schemeClr>
                </a:solidFill>
              </a:rPr>
              <a:t>4</a:t>
            </a:r>
          </a:p>
        </p:txBody>
      </p:sp>
      <p:sp>
        <p:nvSpPr>
          <p:cNvPr id="2" name="Footer Placeholder 1">
            <a:extLst>
              <a:ext uri="{FF2B5EF4-FFF2-40B4-BE49-F238E27FC236}">
                <a16:creationId xmlns:a16="http://schemas.microsoft.com/office/drawing/2014/main" id="{6C5FA4F0-7E08-8E4D-994D-8D85171E44E9}"/>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C820E78-375F-CE43-8FA2-6271BAAA1695}"/>
              </a:ext>
            </a:extLst>
          </p:cNvPr>
          <p:cNvSpPr>
            <a:spLocks noGrp="1"/>
          </p:cNvSpPr>
          <p:nvPr>
            <p:ph type="sldNum" sz="quarter" idx="4"/>
          </p:nvPr>
        </p:nvSpPr>
        <p:spPr/>
        <p:txBody>
          <a:bodyPr/>
          <a:lstStyle/>
          <a:p>
            <a:fld id="{FD96158B-4539-3C43-9DE5-94C547866200}" type="slidenum">
              <a:rPr lang="en-US" smtClean="0"/>
              <a:t>56</a:t>
            </a:fld>
            <a:endParaRPr lang="en-US"/>
          </a:p>
        </p:txBody>
      </p:sp>
    </p:spTree>
    <p:extLst>
      <p:ext uri="{BB962C8B-B14F-4D97-AF65-F5344CB8AC3E}">
        <p14:creationId xmlns:p14="http://schemas.microsoft.com/office/powerpoint/2010/main" val="147775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ChangeArrowheads="1"/>
          </p:cNvSpPr>
          <p:nvPr>
            <p:ph type="title"/>
          </p:nvPr>
        </p:nvSpPr>
        <p:spPr>
          <a:noFill/>
          <a:ln/>
        </p:spPr>
        <p:txBody>
          <a:bodyPr/>
          <a:lstStyle/>
          <a:p>
            <a:r>
              <a:rPr lang="en-US" dirty="0"/>
              <a:t>Static Approach</a:t>
            </a:r>
          </a:p>
        </p:txBody>
      </p:sp>
      <p:sp>
        <p:nvSpPr>
          <p:cNvPr id="336898" name="Rectangle 2"/>
          <p:cNvSpPr>
            <a:spLocks noGrp="1" noChangeArrowheads="1"/>
          </p:cNvSpPr>
          <p:nvPr>
            <p:ph idx="1"/>
          </p:nvPr>
        </p:nvSpPr>
        <p:spPr>
          <a:noFill/>
          <a:ln/>
        </p:spPr>
        <p:txBody>
          <a:bodyPr/>
          <a:lstStyle/>
          <a:p>
            <a:pPr>
              <a:lnSpc>
                <a:spcPct val="105000"/>
              </a:lnSpc>
              <a:spcBef>
                <a:spcPct val="60000"/>
              </a:spcBef>
            </a:pPr>
            <a:r>
              <a:rPr lang="en-US" dirty="0"/>
              <a:t>Cost function includes local processing as well as transmission</a:t>
            </a:r>
          </a:p>
          <a:p>
            <a:pPr>
              <a:lnSpc>
                <a:spcPct val="105000"/>
              </a:lnSpc>
              <a:spcBef>
                <a:spcPct val="60000"/>
              </a:spcBef>
            </a:pPr>
            <a:r>
              <a:rPr lang="en-US" dirty="0"/>
              <a:t>Considers only joins</a:t>
            </a:r>
          </a:p>
          <a:p>
            <a:pPr>
              <a:lnSpc>
                <a:spcPct val="105000"/>
              </a:lnSpc>
              <a:spcBef>
                <a:spcPct val="60000"/>
              </a:spcBef>
            </a:pPr>
            <a:r>
              <a:rPr lang="en-US" dirty="0"/>
              <a:t>“Exhaustive” search</a:t>
            </a:r>
          </a:p>
          <a:p>
            <a:pPr>
              <a:lnSpc>
                <a:spcPct val="105000"/>
              </a:lnSpc>
              <a:spcBef>
                <a:spcPct val="60000"/>
              </a:spcBef>
            </a:pPr>
            <a:r>
              <a:rPr lang="en-US" dirty="0"/>
              <a:t>Compilation</a:t>
            </a:r>
          </a:p>
        </p:txBody>
      </p:sp>
      <p:sp>
        <p:nvSpPr>
          <p:cNvPr id="2" name="Footer Placeholder 1">
            <a:extLst>
              <a:ext uri="{FF2B5EF4-FFF2-40B4-BE49-F238E27FC236}">
                <a16:creationId xmlns:a16="http://schemas.microsoft.com/office/drawing/2014/main" id="{32CC990C-38E7-E747-AAA8-D1B9B36E4921}"/>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198EBA1C-329C-F549-8E3D-83F04FECC0FC}"/>
              </a:ext>
            </a:extLst>
          </p:cNvPr>
          <p:cNvSpPr>
            <a:spLocks noGrp="1"/>
          </p:cNvSpPr>
          <p:nvPr>
            <p:ph type="sldNum" sz="quarter" idx="4"/>
          </p:nvPr>
        </p:nvSpPr>
        <p:spPr/>
        <p:txBody>
          <a:bodyPr/>
          <a:lstStyle/>
          <a:p>
            <a:fld id="{FD96158B-4539-3C43-9DE5-94C547866200}" type="slidenum">
              <a:rPr lang="en-US" smtClean="0"/>
              <a:t>57</a:t>
            </a:fld>
            <a:endParaRPr lang="en-US"/>
          </a:p>
        </p:txBody>
      </p:sp>
    </p:spTree>
    <p:extLst>
      <p:ext uri="{BB962C8B-B14F-4D97-AF65-F5344CB8AC3E}">
        <p14:creationId xmlns:p14="http://schemas.microsoft.com/office/powerpoint/2010/main" val="512556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Grp="1" noChangeArrowheads="1"/>
          </p:cNvSpPr>
          <p:nvPr>
            <p:ph type="title"/>
          </p:nvPr>
        </p:nvSpPr>
        <p:spPr>
          <a:noFill/>
          <a:ln/>
        </p:spPr>
        <p:txBody>
          <a:bodyPr/>
          <a:lstStyle/>
          <a:p>
            <a:r>
              <a:rPr lang="en-US" dirty="0"/>
              <a:t>Static Approach – Performing Joins</a:t>
            </a:r>
          </a:p>
        </p:txBody>
      </p:sp>
      <p:sp>
        <p:nvSpPr>
          <p:cNvPr id="337922" name="Rectangle 2"/>
          <p:cNvSpPr>
            <a:spLocks noGrp="1" noChangeArrowheads="1"/>
          </p:cNvSpPr>
          <p:nvPr>
            <p:ph idx="1"/>
          </p:nvPr>
        </p:nvSpPr>
        <p:spPr>
          <a:noFill/>
          <a:ln/>
        </p:spPr>
        <p:txBody>
          <a:bodyPr/>
          <a:lstStyle/>
          <a:p>
            <a:r>
              <a:rPr lang="en-US" dirty="0"/>
              <a:t>Ship whole</a:t>
            </a:r>
          </a:p>
          <a:p>
            <a:pPr lvl="1"/>
            <a:r>
              <a:rPr lang="en-US" sz="1969" dirty="0"/>
              <a:t>Larger data transfer</a:t>
            </a:r>
          </a:p>
          <a:p>
            <a:pPr lvl="1"/>
            <a:r>
              <a:rPr lang="en-US" sz="1969" dirty="0"/>
              <a:t>Smaller number of messages</a:t>
            </a:r>
          </a:p>
          <a:p>
            <a:pPr lvl="1"/>
            <a:r>
              <a:rPr lang="en-US" sz="1969" dirty="0"/>
              <a:t>Better if relations are small</a:t>
            </a:r>
          </a:p>
          <a:p>
            <a:r>
              <a:rPr lang="en-US" dirty="0"/>
              <a:t>Fetch as needed</a:t>
            </a:r>
          </a:p>
          <a:p>
            <a:pPr lvl="1"/>
            <a:r>
              <a:rPr lang="en-US" sz="1969" dirty="0"/>
              <a:t>Number of messages = </a:t>
            </a:r>
            <a:r>
              <a:rPr lang="en-US" sz="1969" i="1" dirty="0"/>
              <a:t>O</a:t>
            </a:r>
            <a:r>
              <a:rPr lang="en-US" sz="1969" dirty="0"/>
              <a:t>(cardinality of external relation)</a:t>
            </a:r>
          </a:p>
          <a:p>
            <a:pPr lvl="1"/>
            <a:r>
              <a:rPr lang="en-US" sz="1969" dirty="0"/>
              <a:t>Data transfer per message is minimal</a:t>
            </a:r>
          </a:p>
          <a:p>
            <a:pPr lvl="1"/>
            <a:r>
              <a:rPr lang="en-US" sz="1969" dirty="0"/>
              <a:t>Better if relations are large and the selectivity is good</a:t>
            </a:r>
          </a:p>
        </p:txBody>
      </p:sp>
      <p:sp>
        <p:nvSpPr>
          <p:cNvPr id="2" name="Footer Placeholder 1">
            <a:extLst>
              <a:ext uri="{FF2B5EF4-FFF2-40B4-BE49-F238E27FC236}">
                <a16:creationId xmlns:a16="http://schemas.microsoft.com/office/drawing/2014/main" id="{C21020DC-BBB4-3C4F-BD69-2691321F4EE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5F3202E-BE04-244C-8466-4A725D1EA16E}"/>
              </a:ext>
            </a:extLst>
          </p:cNvPr>
          <p:cNvSpPr>
            <a:spLocks noGrp="1"/>
          </p:cNvSpPr>
          <p:nvPr>
            <p:ph type="sldNum" sz="quarter" idx="4"/>
          </p:nvPr>
        </p:nvSpPr>
        <p:spPr/>
        <p:txBody>
          <a:bodyPr/>
          <a:lstStyle/>
          <a:p>
            <a:fld id="{FD96158B-4539-3C43-9DE5-94C547866200}" type="slidenum">
              <a:rPr lang="en-US" smtClean="0"/>
              <a:t>58</a:t>
            </a:fld>
            <a:endParaRPr lang="en-US"/>
          </a:p>
        </p:txBody>
      </p:sp>
    </p:spTree>
    <p:extLst>
      <p:ext uri="{BB962C8B-B14F-4D97-AF65-F5344CB8AC3E}">
        <p14:creationId xmlns:p14="http://schemas.microsoft.com/office/powerpoint/2010/main" val="24109125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7" name="Rectangle 3"/>
          <p:cNvSpPr>
            <a:spLocks noGrp="1" noChangeArrowheads="1"/>
          </p:cNvSpPr>
          <p:nvPr>
            <p:ph type="title"/>
          </p:nvPr>
        </p:nvSpPr>
        <p:spPr>
          <a:xfrm>
            <a:off x="457200" y="277813"/>
            <a:ext cx="8579296" cy="1139825"/>
          </a:xfrm>
          <a:noFill/>
          <a:ln/>
        </p:spPr>
        <p:txBody>
          <a:bodyPr/>
          <a:lstStyle/>
          <a:p>
            <a:r>
              <a:rPr lang="en-US" dirty="0"/>
              <a:t>Static Approach –</a:t>
            </a:r>
            <a:br>
              <a:rPr lang="en-US" dirty="0"/>
            </a:br>
            <a:r>
              <a:rPr lang="en-US" dirty="0"/>
              <a:t>Vertical Partitioning &amp; Joins</a:t>
            </a:r>
          </a:p>
        </p:txBody>
      </p:sp>
      <p:sp>
        <p:nvSpPr>
          <p:cNvPr id="338946" name="Rectangle 2"/>
          <p:cNvSpPr>
            <a:spLocks noGrp="1" noChangeArrowheads="1"/>
          </p:cNvSpPr>
          <p:nvPr>
            <p:ph idx="1"/>
          </p:nvPr>
        </p:nvSpPr>
        <p:spPr>
          <a:noFill/>
          <a:ln/>
        </p:spPr>
        <p:txBody>
          <a:bodyPr/>
          <a:lstStyle/>
          <a:p>
            <a:pPr marL="404792" indent="-404792">
              <a:spcBef>
                <a:spcPct val="65000"/>
              </a:spcBef>
              <a:buNone/>
              <a:tabLst>
                <a:tab pos="2065233" algn="l"/>
                <a:tab pos="2522409" algn="l"/>
              </a:tabLst>
            </a:pPr>
            <a:r>
              <a:rPr lang="en-US" dirty="0">
                <a:solidFill>
                  <a:schemeClr val="accent6">
                    <a:lumMod val="50000"/>
                  </a:schemeClr>
                </a:solidFill>
              </a:rPr>
              <a:t>1.</a:t>
            </a:r>
            <a:r>
              <a:rPr lang="en-US" dirty="0">
                <a:solidFill>
                  <a:schemeClr val="accent2"/>
                </a:solidFill>
              </a:rPr>
              <a:t>	</a:t>
            </a:r>
            <a:r>
              <a:rPr lang="en-US" dirty="0">
                <a:solidFill>
                  <a:schemeClr val="tx2"/>
                </a:solidFill>
              </a:rPr>
              <a:t>Move outer relation tuples to the site of the inner relation</a:t>
            </a:r>
            <a:endParaRPr lang="en-US" dirty="0"/>
          </a:p>
          <a:p>
            <a:pPr marL="861969" lvl="1" indent="-342882">
              <a:spcBef>
                <a:spcPct val="65000"/>
              </a:spcBef>
              <a:buNone/>
              <a:tabLst>
                <a:tab pos="2065233" algn="l"/>
                <a:tab pos="2522409" algn="l"/>
              </a:tabLst>
            </a:pPr>
            <a:r>
              <a:rPr lang="en-US" sz="1969" dirty="0">
                <a:solidFill>
                  <a:schemeClr val="accent6">
                    <a:lumMod val="50000"/>
                  </a:schemeClr>
                </a:solidFill>
              </a:rPr>
              <a:t>(a)</a:t>
            </a:r>
            <a:r>
              <a:rPr lang="en-US" sz="1969" dirty="0"/>
              <a:t>	Retrieve outer tuples</a:t>
            </a:r>
          </a:p>
          <a:p>
            <a:pPr marL="861969" lvl="1" indent="-342882">
              <a:spcBef>
                <a:spcPct val="65000"/>
              </a:spcBef>
              <a:buNone/>
              <a:tabLst>
                <a:tab pos="2065233" algn="l"/>
                <a:tab pos="2522409" algn="l"/>
              </a:tabLst>
            </a:pPr>
            <a:r>
              <a:rPr lang="en-US" sz="1969" dirty="0">
                <a:solidFill>
                  <a:schemeClr val="accent6">
                    <a:lumMod val="50000"/>
                  </a:schemeClr>
                </a:solidFill>
              </a:rPr>
              <a:t>(</a:t>
            </a:r>
            <a:r>
              <a:rPr lang="en-US" sz="1969" dirty="0" err="1">
                <a:solidFill>
                  <a:schemeClr val="accent6">
                    <a:lumMod val="50000"/>
                  </a:schemeClr>
                </a:solidFill>
              </a:rPr>
              <a:t>b</a:t>
            </a:r>
            <a:r>
              <a:rPr lang="en-US" sz="1969" dirty="0">
                <a:solidFill>
                  <a:schemeClr val="accent6">
                    <a:lumMod val="50000"/>
                  </a:schemeClr>
                </a:solidFill>
              </a:rPr>
              <a:t>)</a:t>
            </a:r>
            <a:r>
              <a:rPr lang="en-US" sz="1969" dirty="0"/>
              <a:t>	Send them to the inner relation site</a:t>
            </a:r>
          </a:p>
          <a:p>
            <a:pPr marL="861969" lvl="1" indent="-342882">
              <a:spcBef>
                <a:spcPct val="65000"/>
              </a:spcBef>
              <a:buNone/>
              <a:tabLst>
                <a:tab pos="2065233" algn="l"/>
                <a:tab pos="2522409" algn="l"/>
              </a:tabLst>
            </a:pPr>
            <a:r>
              <a:rPr lang="en-US" sz="1969" dirty="0">
                <a:solidFill>
                  <a:schemeClr val="accent6">
                    <a:lumMod val="50000"/>
                  </a:schemeClr>
                </a:solidFill>
              </a:rPr>
              <a:t>(</a:t>
            </a:r>
            <a:r>
              <a:rPr lang="en-US" sz="1969" dirty="0" err="1">
                <a:solidFill>
                  <a:schemeClr val="accent6">
                    <a:lumMod val="50000"/>
                  </a:schemeClr>
                </a:solidFill>
              </a:rPr>
              <a:t>c</a:t>
            </a:r>
            <a:r>
              <a:rPr lang="en-US" sz="1969" dirty="0">
                <a:solidFill>
                  <a:schemeClr val="accent6">
                    <a:lumMod val="50000"/>
                  </a:schemeClr>
                </a:solidFill>
              </a:rPr>
              <a:t>)</a:t>
            </a:r>
            <a:r>
              <a:rPr lang="en-US" sz="1969" dirty="0"/>
              <a:t>	Join them as they arrive</a:t>
            </a:r>
          </a:p>
          <a:p>
            <a:pPr marL="1204851" lvl="2">
              <a:lnSpc>
                <a:spcPct val="150000"/>
              </a:lnSpc>
              <a:spcBef>
                <a:spcPct val="65000"/>
              </a:spcBef>
              <a:buNone/>
              <a:tabLst>
                <a:tab pos="2065233" algn="l"/>
                <a:tab pos="2522409" algn="l"/>
              </a:tabLst>
            </a:pPr>
            <a:r>
              <a:rPr lang="en-US" sz="1969" dirty="0"/>
              <a:t>Total Cost = 	cost(retrieving qualified outer tuples) </a:t>
            </a:r>
          </a:p>
          <a:p>
            <a:pPr marL="2771454" lvl="2">
              <a:lnSpc>
                <a:spcPct val="150000"/>
              </a:lnSpc>
              <a:spcBef>
                <a:spcPts val="0"/>
              </a:spcBef>
              <a:buNone/>
              <a:tabLst>
                <a:tab pos="2065233" algn="l"/>
                <a:tab pos="2522409" algn="l"/>
              </a:tabLst>
            </a:pPr>
            <a:r>
              <a:rPr lang="en-US" sz="1969" dirty="0"/>
              <a:t>+	no. of outer tuples fetched </a:t>
            </a:r>
            <a:r>
              <a:rPr lang="en-US" sz="1969" dirty="0">
                <a:sym typeface="Symbol"/>
              </a:rPr>
              <a:t>*</a:t>
            </a:r>
            <a:r>
              <a:rPr lang="en-US" sz="1969" dirty="0">
                <a:latin typeface="Symbol" charset="2"/>
                <a:sym typeface="Symbol"/>
              </a:rPr>
              <a:t> </a:t>
            </a:r>
            <a:r>
              <a:rPr lang="en-US" sz="1969" dirty="0"/>
              <a:t>cost(retrieving qualified inner tuples) </a:t>
            </a:r>
          </a:p>
          <a:p>
            <a:pPr marL="2771454" lvl="2">
              <a:lnSpc>
                <a:spcPct val="150000"/>
              </a:lnSpc>
              <a:spcBef>
                <a:spcPts val="0"/>
              </a:spcBef>
              <a:buNone/>
              <a:tabLst>
                <a:tab pos="2065233" algn="l"/>
                <a:tab pos="2522409" algn="l"/>
              </a:tabLst>
            </a:pPr>
            <a:r>
              <a:rPr lang="en-US" sz="1969" dirty="0"/>
              <a:t>+ msg. cost </a:t>
            </a:r>
            <a:r>
              <a:rPr lang="en-US" sz="1969" dirty="0">
                <a:sym typeface="Symbol"/>
              </a:rPr>
              <a:t>*</a:t>
            </a:r>
            <a:r>
              <a:rPr lang="en-US" sz="1969" dirty="0">
                <a:latin typeface="Symbol" charset="2"/>
                <a:sym typeface="Symbol"/>
              </a:rPr>
              <a:t> </a:t>
            </a:r>
            <a:r>
              <a:rPr lang="en-US" sz="1969" dirty="0"/>
              <a:t>(no. outer tuples fetched</a:t>
            </a:r>
            <a:r>
              <a:rPr lang="en-US" sz="1969" dirty="0">
                <a:latin typeface="Symbol" charset="2"/>
                <a:sym typeface="Symbol"/>
              </a:rPr>
              <a:t> </a:t>
            </a:r>
            <a:r>
              <a:rPr lang="en-US" sz="1969" dirty="0">
                <a:sym typeface="Symbol"/>
              </a:rPr>
              <a:t>*</a:t>
            </a:r>
            <a:r>
              <a:rPr lang="en-US" sz="1969" dirty="0">
                <a:latin typeface="Symbol" charset="2"/>
                <a:sym typeface="Symbol"/>
              </a:rPr>
              <a:t>  </a:t>
            </a:r>
            <a:r>
              <a:rPr lang="en-US" sz="1969" dirty="0"/>
              <a:t>avg. outer tuple size)/msg. size</a:t>
            </a:r>
          </a:p>
        </p:txBody>
      </p:sp>
      <p:sp>
        <p:nvSpPr>
          <p:cNvPr id="2" name="Footer Placeholder 1">
            <a:extLst>
              <a:ext uri="{FF2B5EF4-FFF2-40B4-BE49-F238E27FC236}">
                <a16:creationId xmlns:a16="http://schemas.microsoft.com/office/drawing/2014/main" id="{E6C3B0D9-71DC-E84D-86FE-082B0AA7451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E746698-CA97-2B40-B8F6-E350C09E2A77}"/>
              </a:ext>
            </a:extLst>
          </p:cNvPr>
          <p:cNvSpPr>
            <a:spLocks noGrp="1"/>
          </p:cNvSpPr>
          <p:nvPr>
            <p:ph type="sldNum" sz="quarter" idx="4"/>
          </p:nvPr>
        </p:nvSpPr>
        <p:spPr/>
        <p:txBody>
          <a:bodyPr/>
          <a:lstStyle/>
          <a:p>
            <a:fld id="{FD96158B-4539-3C43-9DE5-94C547866200}" type="slidenum">
              <a:rPr lang="en-US" smtClean="0"/>
              <a:t>59</a:t>
            </a:fld>
            <a:endParaRPr lang="en-US"/>
          </a:p>
        </p:txBody>
      </p:sp>
    </p:spTree>
    <p:extLst>
      <p:ext uri="{BB962C8B-B14F-4D97-AF65-F5344CB8AC3E}">
        <p14:creationId xmlns:p14="http://schemas.microsoft.com/office/powerpoint/2010/main" val="329022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idx="1"/>
          </p:nvPr>
        </p:nvSpPr>
        <p:spPr>
          <a:xfrm>
            <a:off x="875964" y="1758190"/>
            <a:ext cx="7746486" cy="4759523"/>
          </a:xfrm>
          <a:noFill/>
        </p:spPr>
        <p:txBody>
          <a:bodyPr/>
          <a:lstStyle/>
          <a:p>
            <a:pPr marL="725451">
              <a:spcBef>
                <a:spcPct val="0"/>
              </a:spcBef>
              <a:spcAft>
                <a:spcPct val="5000"/>
              </a:spcAft>
              <a:buNone/>
              <a:tabLst>
                <a:tab pos="914353" algn="l"/>
                <a:tab pos="1252474"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Lst>
            </a:pPr>
            <a:r>
              <a:rPr lang="en-US" b="1" dirty="0">
                <a:solidFill>
                  <a:schemeClr val="tx2"/>
                </a:solidFill>
                <a:latin typeface="Courier New" pitchFamily="49" charset="0"/>
                <a:cs typeface="Courier New" pitchFamily="49" charset="0"/>
              </a:rPr>
              <a:t>SELECT</a:t>
            </a:r>
            <a:r>
              <a:rPr lang="en-US" dirty="0">
                <a:solidFill>
                  <a:schemeClr val="tx2"/>
                </a:solidFill>
                <a:latin typeface="Courier New" pitchFamily="49" charset="0"/>
                <a:cs typeface="Courier New" pitchFamily="49" charset="0"/>
              </a:rPr>
              <a:t>	ENAME</a:t>
            </a:r>
          </a:p>
          <a:p>
            <a:pPr marL="725451">
              <a:spcBef>
                <a:spcPct val="0"/>
              </a:spcBef>
              <a:spcAft>
                <a:spcPct val="5000"/>
              </a:spcAft>
              <a:buNone/>
              <a:tabLst>
                <a:tab pos="914353" algn="l"/>
                <a:tab pos="1252474"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Lst>
            </a:pPr>
            <a:r>
              <a:rPr lang="en-US" b="1" dirty="0">
                <a:solidFill>
                  <a:schemeClr val="tx2"/>
                </a:solidFill>
                <a:latin typeface="Courier New" pitchFamily="49" charset="0"/>
                <a:cs typeface="Courier New" pitchFamily="49" charset="0"/>
              </a:rPr>
              <a:t>FROM</a:t>
            </a:r>
            <a:r>
              <a:rPr lang="en-US" dirty="0">
                <a:solidFill>
                  <a:schemeClr val="tx2"/>
                </a:solidFill>
                <a:latin typeface="Courier New" pitchFamily="49" charset="0"/>
                <a:cs typeface="Courier New" pitchFamily="49" charset="0"/>
              </a:rPr>
              <a:t>		EMP </a:t>
            </a:r>
            <a:r>
              <a:rPr lang="en-US" b="1" dirty="0">
                <a:solidFill>
                  <a:schemeClr val="tx2"/>
                </a:solidFill>
                <a:latin typeface="Courier New" pitchFamily="49" charset="0"/>
                <a:cs typeface="Courier New" pitchFamily="49" charset="0"/>
              </a:rPr>
              <a:t>NATURAL JOIN</a:t>
            </a:r>
            <a:r>
              <a:rPr lang="en-US" dirty="0">
                <a:solidFill>
                  <a:schemeClr val="tx2"/>
                </a:solidFill>
                <a:latin typeface="Courier New" pitchFamily="49" charset="0"/>
                <a:cs typeface="Courier New" pitchFamily="49" charset="0"/>
              </a:rPr>
              <a:t> ASG </a:t>
            </a:r>
          </a:p>
          <a:p>
            <a:pPr marL="725451">
              <a:spcBef>
                <a:spcPct val="0"/>
              </a:spcBef>
              <a:spcAft>
                <a:spcPct val="5000"/>
              </a:spcAft>
              <a:buNone/>
              <a:tabLst>
                <a:tab pos="914353" algn="l"/>
                <a:tab pos="1252474"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Lst>
            </a:pPr>
            <a:r>
              <a:rPr lang="en-US" b="1" dirty="0">
                <a:solidFill>
                  <a:schemeClr val="tx2"/>
                </a:solidFill>
                <a:latin typeface="Courier New" pitchFamily="49" charset="0"/>
                <a:cs typeface="Courier New" pitchFamily="49" charset="0"/>
              </a:rPr>
              <a:t>WHERE	</a:t>
            </a:r>
            <a:r>
              <a:rPr lang="en-US" dirty="0">
                <a:solidFill>
                  <a:schemeClr val="tx2"/>
                </a:solidFill>
                <a:latin typeface="Courier New" pitchFamily="49" charset="0"/>
                <a:cs typeface="Courier New" pitchFamily="49" charset="0"/>
              </a:rPr>
              <a:t>RESP = "Manager"</a:t>
            </a:r>
          </a:p>
          <a:p>
            <a:pPr>
              <a:tabLst>
                <a:tab pos="914353" algn="l"/>
                <a:tab pos="1257236"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Lst>
            </a:pPr>
            <a:endParaRPr lang="en-US" dirty="0">
              <a:solidFill>
                <a:schemeClr val="tx2"/>
              </a:solidFill>
            </a:endParaRPr>
          </a:p>
          <a:p>
            <a:pPr>
              <a:buNone/>
              <a:tabLst>
                <a:tab pos="914353" algn="l"/>
                <a:tab pos="1257236"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Lst>
            </a:pPr>
            <a:r>
              <a:rPr lang="en-US" dirty="0">
                <a:solidFill>
                  <a:schemeClr val="tx2"/>
                </a:solidFill>
              </a:rPr>
              <a:t>Strategy 1</a:t>
            </a:r>
          </a:p>
          <a:p>
            <a:pPr>
              <a:buNone/>
              <a:tabLst>
                <a:tab pos="914353" algn="l"/>
                <a:tab pos="1257236"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Lst>
            </a:pPr>
            <a:r>
              <a:rPr lang="en-US" dirty="0">
                <a:solidFill>
                  <a:schemeClr val="tx2"/>
                </a:solidFill>
                <a:latin typeface="Symbol" charset="2"/>
                <a:sym typeface="Symbol"/>
              </a:rPr>
              <a:t>	</a:t>
            </a:r>
            <a:r>
              <a:rPr lang="en-US" baseline="-25000" dirty="0">
                <a:solidFill>
                  <a:schemeClr val="tx2"/>
                </a:solidFill>
              </a:rPr>
              <a:t>ENAME</a:t>
            </a:r>
            <a:r>
              <a:rPr lang="en-US" dirty="0">
                <a:solidFill>
                  <a:schemeClr val="tx2"/>
                </a:solidFill>
              </a:rPr>
              <a:t>(</a:t>
            </a:r>
            <a:r>
              <a:rPr lang="en-US" dirty="0">
                <a:solidFill>
                  <a:schemeClr val="tx2"/>
                </a:solidFill>
                <a:latin typeface="Symbol" charset="2"/>
                <a:sym typeface="Symbol"/>
              </a:rPr>
              <a:t></a:t>
            </a:r>
            <a:r>
              <a:rPr lang="en-US" baseline="-25000" dirty="0">
                <a:solidFill>
                  <a:schemeClr val="tx2"/>
                </a:solidFill>
              </a:rPr>
              <a:t>RESP=“Manager”</a:t>
            </a:r>
            <a:r>
              <a:rPr lang="en-US" baseline="-25000" dirty="0">
                <a:solidFill>
                  <a:schemeClr val="tx2"/>
                </a:solidFill>
                <a:latin typeface="Symbol" charset="2"/>
                <a:sym typeface="Symbol"/>
              </a:rPr>
              <a:t></a:t>
            </a:r>
            <a:r>
              <a:rPr lang="en-US" baseline="-25000" dirty="0">
                <a:solidFill>
                  <a:schemeClr val="tx2"/>
                </a:solidFill>
              </a:rPr>
              <a:t>EMP.ENO=ASG.ENO</a:t>
            </a:r>
            <a:r>
              <a:rPr lang="en-US" dirty="0">
                <a:solidFill>
                  <a:schemeClr val="tx2"/>
                </a:solidFill>
              </a:rPr>
              <a:t>(</a:t>
            </a:r>
            <a:r>
              <a:rPr lang="en-US" sz="2000" dirty="0">
                <a:solidFill>
                  <a:schemeClr val="tx2"/>
                </a:solidFill>
              </a:rPr>
              <a:t>EMP×ASG</a:t>
            </a:r>
            <a:r>
              <a:rPr lang="en-US" dirty="0">
                <a:solidFill>
                  <a:schemeClr val="tx2"/>
                </a:solidFill>
              </a:rPr>
              <a:t>))</a:t>
            </a:r>
          </a:p>
          <a:p>
            <a:pPr>
              <a:buNone/>
              <a:tabLst>
                <a:tab pos="914353" algn="l"/>
                <a:tab pos="1257236"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Lst>
            </a:pPr>
            <a:r>
              <a:rPr lang="en-US" dirty="0">
                <a:solidFill>
                  <a:schemeClr val="tx2"/>
                </a:solidFill>
              </a:rPr>
              <a:t>Strategy 2</a:t>
            </a:r>
          </a:p>
          <a:p>
            <a:pPr>
              <a:lnSpc>
                <a:spcPts val="3000"/>
              </a:lnSpc>
              <a:spcAft>
                <a:spcPts val="1000"/>
              </a:spcAft>
              <a:buNone/>
              <a:tabLst>
                <a:tab pos="914353" algn="l"/>
                <a:tab pos="1257236"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Lst>
            </a:pPr>
            <a:r>
              <a:rPr lang="en-US" dirty="0">
                <a:solidFill>
                  <a:schemeClr val="tx2"/>
                </a:solidFill>
                <a:latin typeface="Symbol" charset="2"/>
                <a:sym typeface="Symbol"/>
              </a:rPr>
              <a:t>	 </a:t>
            </a:r>
            <a:r>
              <a:rPr lang="en-US" baseline="-25000" dirty="0">
                <a:solidFill>
                  <a:schemeClr val="tx2"/>
                </a:solidFill>
              </a:rPr>
              <a:t>ENAME</a:t>
            </a:r>
            <a:r>
              <a:rPr lang="en-US" dirty="0">
                <a:solidFill>
                  <a:schemeClr val="tx2"/>
                </a:solidFill>
              </a:rPr>
              <a:t>(</a:t>
            </a:r>
            <a:r>
              <a:rPr lang="en-US" sz="2000" dirty="0">
                <a:solidFill>
                  <a:schemeClr val="tx2"/>
                </a:solidFill>
              </a:rPr>
              <a:t>EMP</a:t>
            </a:r>
            <a:r>
              <a:rPr lang="en-US" baseline="-25000" dirty="0">
                <a:solidFill>
                  <a:schemeClr val="tx2"/>
                </a:solidFill>
              </a:rPr>
              <a:t> </a:t>
            </a:r>
            <a:r>
              <a:rPr lang="en-US" dirty="0"/>
              <a:t>⋈</a:t>
            </a:r>
            <a:r>
              <a:rPr lang="en-US" baseline="-25000" dirty="0">
                <a:solidFill>
                  <a:schemeClr val="tx2"/>
                </a:solidFill>
              </a:rPr>
              <a:t>ENO</a:t>
            </a:r>
            <a:r>
              <a:rPr lang="en-US" dirty="0">
                <a:solidFill>
                  <a:schemeClr val="tx2"/>
                </a:solidFill>
              </a:rPr>
              <a:t> (</a:t>
            </a:r>
            <a:r>
              <a:rPr lang="en-US" dirty="0">
                <a:solidFill>
                  <a:schemeClr val="tx2"/>
                </a:solidFill>
                <a:latin typeface="Symbol" charset="2"/>
                <a:sym typeface="Symbol"/>
              </a:rPr>
              <a:t></a:t>
            </a:r>
            <a:r>
              <a:rPr lang="en-US" baseline="-25000" dirty="0">
                <a:solidFill>
                  <a:schemeClr val="tx2"/>
                </a:solidFill>
              </a:rPr>
              <a:t>RESP=“Manager” </a:t>
            </a:r>
            <a:r>
              <a:rPr lang="en-US" dirty="0">
                <a:solidFill>
                  <a:schemeClr val="tx2"/>
                </a:solidFill>
              </a:rPr>
              <a:t>(</a:t>
            </a:r>
            <a:r>
              <a:rPr lang="en-US" sz="2000" dirty="0">
                <a:solidFill>
                  <a:schemeClr val="tx2"/>
                </a:solidFill>
              </a:rPr>
              <a:t>ASG</a:t>
            </a:r>
            <a:r>
              <a:rPr lang="en-US" dirty="0">
                <a:solidFill>
                  <a:schemeClr val="tx2"/>
                </a:solidFill>
              </a:rPr>
              <a:t>))</a:t>
            </a:r>
          </a:p>
          <a:p>
            <a:pPr>
              <a:spcAft>
                <a:spcPts val="13"/>
              </a:spcAft>
              <a:buNone/>
              <a:tabLst>
                <a:tab pos="914353" algn="l"/>
                <a:tab pos="1257236"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Lst>
            </a:pPr>
            <a:endParaRPr lang="en-US" dirty="0">
              <a:solidFill>
                <a:schemeClr val="tx2"/>
              </a:solidFill>
            </a:endParaRPr>
          </a:p>
          <a:p>
            <a:pPr>
              <a:spcAft>
                <a:spcPts val="13"/>
              </a:spcAft>
              <a:buNone/>
              <a:tabLst>
                <a:tab pos="914353" algn="l"/>
                <a:tab pos="1257236"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 pos="4571766" algn="l"/>
                <a:tab pos="5486119" algn="l"/>
                <a:tab pos="6400473" algn="l"/>
                <a:tab pos="7314825" algn="l"/>
                <a:tab pos="800059" algn="l"/>
                <a:tab pos="914353" algn="l"/>
                <a:tab pos="1828706" algn="l"/>
                <a:tab pos="2743060" algn="l"/>
                <a:tab pos="3657413" algn="l"/>
              </a:tabLst>
            </a:pPr>
            <a:r>
              <a:rPr lang="en-US" dirty="0">
                <a:solidFill>
                  <a:schemeClr val="tx2"/>
                </a:solidFill>
              </a:rPr>
              <a:t>Strategy 2 avoids Cartesian product, so may be “better”</a:t>
            </a:r>
          </a:p>
        </p:txBody>
      </p:sp>
      <p:sp>
        <p:nvSpPr>
          <p:cNvPr id="183299" name="Rectangle 3"/>
          <p:cNvSpPr>
            <a:spLocks noGrp="1" noChangeArrowheads="1"/>
          </p:cNvSpPr>
          <p:nvPr>
            <p:ph type="title"/>
          </p:nvPr>
        </p:nvSpPr>
        <p:spPr/>
        <p:txBody>
          <a:bodyPr/>
          <a:lstStyle/>
          <a:p>
            <a:pPr>
              <a:spcAft>
                <a:spcPts val="13"/>
              </a:spcAft>
            </a:pPr>
            <a:r>
              <a:rPr lang="en-US" dirty="0"/>
              <a:t>Selecting Alternatives</a:t>
            </a:r>
          </a:p>
        </p:txBody>
      </p:sp>
      <p:sp>
        <p:nvSpPr>
          <p:cNvPr id="2" name="Footer Placeholder 1">
            <a:extLst>
              <a:ext uri="{FF2B5EF4-FFF2-40B4-BE49-F238E27FC236}">
                <a16:creationId xmlns:a16="http://schemas.microsoft.com/office/drawing/2014/main" id="{7C76390E-6B95-6A46-A387-B1EBB8448BF0}"/>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D5AD695-9673-AB48-9D92-AC3243B7370D}"/>
              </a:ext>
            </a:extLst>
          </p:cNvPr>
          <p:cNvSpPr>
            <a:spLocks noGrp="1"/>
          </p:cNvSpPr>
          <p:nvPr>
            <p:ph type="sldNum" sz="quarter" idx="4"/>
          </p:nvPr>
        </p:nvSpPr>
        <p:spPr/>
        <p:txBody>
          <a:bodyPr/>
          <a:lstStyle/>
          <a:p>
            <a:fld id="{FD96158B-4539-3C43-9DE5-94C547866200}" type="slidenum">
              <a:rPr lang="en-US" smtClean="0"/>
              <a:t>6</a:t>
            </a:fld>
            <a:endParaRPr lang="en-US"/>
          </a:p>
        </p:txBody>
      </p:sp>
    </p:spTree>
    <p:extLst>
      <p:ext uri="{BB962C8B-B14F-4D97-AF65-F5344CB8AC3E}">
        <p14:creationId xmlns:p14="http://schemas.microsoft.com/office/powerpoint/2010/main" val="21888626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1" name="Rectangle 3"/>
          <p:cNvSpPr>
            <a:spLocks noGrp="1" noChangeArrowheads="1"/>
          </p:cNvSpPr>
          <p:nvPr>
            <p:ph type="title"/>
          </p:nvPr>
        </p:nvSpPr>
        <p:spPr>
          <a:noFill/>
          <a:ln/>
        </p:spPr>
        <p:txBody>
          <a:bodyPr/>
          <a:lstStyle/>
          <a:p>
            <a:r>
              <a:rPr lang="en-US" dirty="0"/>
              <a:t>Static Approach –</a:t>
            </a:r>
            <a:br>
              <a:rPr lang="en-US" dirty="0"/>
            </a:br>
            <a:r>
              <a:rPr lang="en-US" dirty="0"/>
              <a:t>Vertical Partitioning &amp; Joins</a:t>
            </a:r>
          </a:p>
        </p:txBody>
      </p:sp>
      <p:sp>
        <p:nvSpPr>
          <p:cNvPr id="339970" name="Rectangle 2"/>
          <p:cNvSpPr>
            <a:spLocks noGrp="1" noChangeArrowheads="1"/>
          </p:cNvSpPr>
          <p:nvPr>
            <p:ph idx="1"/>
          </p:nvPr>
        </p:nvSpPr>
        <p:spPr>
          <a:noFill/>
          <a:ln/>
        </p:spPr>
        <p:txBody>
          <a:bodyPr/>
          <a:lstStyle/>
          <a:p>
            <a:pPr marL="404792" indent="-404792">
              <a:spcBef>
                <a:spcPct val="60000"/>
              </a:spcBef>
              <a:buNone/>
              <a:tabLst>
                <a:tab pos="2285883" algn="l"/>
                <a:tab pos="2573206" algn="l"/>
              </a:tabLst>
            </a:pPr>
            <a:r>
              <a:rPr lang="en-US" dirty="0">
                <a:solidFill>
                  <a:schemeClr val="accent6">
                    <a:lumMod val="50000"/>
                  </a:schemeClr>
                </a:solidFill>
              </a:rPr>
              <a:t>2.</a:t>
            </a:r>
            <a:r>
              <a:rPr lang="en-US" dirty="0">
                <a:solidFill>
                  <a:schemeClr val="accent2"/>
                </a:solidFill>
              </a:rPr>
              <a:t>	</a:t>
            </a:r>
            <a:r>
              <a:rPr lang="en-US" dirty="0">
                <a:solidFill>
                  <a:schemeClr val="tx2"/>
                </a:solidFill>
              </a:rPr>
              <a:t>Move inner relation to the site of outer relation</a:t>
            </a:r>
            <a:endParaRPr lang="en-US" dirty="0"/>
          </a:p>
          <a:p>
            <a:pPr marL="861969" lvl="1" indent="-342882">
              <a:spcBef>
                <a:spcPct val="60000"/>
              </a:spcBef>
              <a:buNone/>
              <a:tabLst>
                <a:tab pos="2285883" algn="l"/>
                <a:tab pos="2573206" algn="l"/>
              </a:tabLst>
            </a:pPr>
            <a:r>
              <a:rPr lang="en-US" sz="1969" dirty="0"/>
              <a:t>Cannot join as they arrive; they need to be stored</a:t>
            </a:r>
          </a:p>
          <a:p>
            <a:pPr marL="1204851" lvl="2">
              <a:spcBef>
                <a:spcPct val="60000"/>
              </a:spcBef>
              <a:buNone/>
              <a:tabLst>
                <a:tab pos="2285883" algn="l"/>
                <a:tab pos="2573206" algn="l"/>
              </a:tabLst>
            </a:pPr>
            <a:r>
              <a:rPr lang="en-US" sz="1969" dirty="0"/>
              <a:t>Total cost	= cost (retrieving qualified outer tuples)</a:t>
            </a:r>
          </a:p>
          <a:p>
            <a:pPr marL="1204851" lvl="2">
              <a:spcBef>
                <a:spcPct val="60000"/>
              </a:spcBef>
              <a:buNone/>
              <a:tabLst>
                <a:tab pos="2285883" algn="l"/>
                <a:tab pos="2573206" algn="l"/>
              </a:tabLst>
            </a:pPr>
            <a:r>
              <a:rPr lang="en-US" sz="1969" dirty="0"/>
              <a:t>+	no. of outer tuples fetched </a:t>
            </a:r>
            <a:r>
              <a:rPr lang="en-US" sz="1969" dirty="0">
                <a:sym typeface="Symbol"/>
              </a:rPr>
              <a:t>*</a:t>
            </a:r>
            <a:r>
              <a:rPr lang="en-US" sz="1969" dirty="0">
                <a:latin typeface="Symbol" charset="2"/>
                <a:sym typeface="Symbol"/>
              </a:rPr>
              <a:t> </a:t>
            </a:r>
            <a:r>
              <a:rPr lang="en-US" sz="1969" dirty="0"/>
              <a:t>cost(retrieving matching inner tuples from temporary storage) </a:t>
            </a:r>
          </a:p>
          <a:p>
            <a:pPr marL="1204851" lvl="2">
              <a:spcBef>
                <a:spcPct val="60000"/>
              </a:spcBef>
              <a:buNone/>
              <a:tabLst>
                <a:tab pos="2285883" algn="l"/>
                <a:tab pos="2573206" algn="l"/>
              </a:tabLst>
            </a:pPr>
            <a:r>
              <a:rPr lang="en-US" sz="1969" dirty="0"/>
              <a:t>+ cost(retrieving qualified inner tuples) </a:t>
            </a:r>
          </a:p>
          <a:p>
            <a:pPr marL="1204851" lvl="2">
              <a:spcBef>
                <a:spcPct val="60000"/>
              </a:spcBef>
              <a:buNone/>
              <a:tabLst>
                <a:tab pos="2285883" algn="l"/>
                <a:tab pos="2573206" algn="l"/>
              </a:tabLst>
            </a:pPr>
            <a:r>
              <a:rPr lang="en-US" sz="1969" dirty="0"/>
              <a:t>+ cost(storing all qualified inner tuples in temporary storage) </a:t>
            </a:r>
          </a:p>
          <a:p>
            <a:pPr marL="1204851" lvl="2">
              <a:spcBef>
                <a:spcPct val="60000"/>
              </a:spcBef>
              <a:buNone/>
              <a:tabLst>
                <a:tab pos="2285883" algn="l"/>
                <a:tab pos="2573206" algn="l"/>
              </a:tabLst>
            </a:pPr>
            <a:r>
              <a:rPr lang="en-US" sz="1969" dirty="0"/>
              <a:t>+ msg. cost</a:t>
            </a:r>
            <a:r>
              <a:rPr lang="en-US" sz="1969" dirty="0">
                <a:latin typeface="Symbol" charset="2"/>
                <a:sym typeface="Symbol"/>
              </a:rPr>
              <a:t> </a:t>
            </a:r>
            <a:r>
              <a:rPr lang="en-US" sz="1969" dirty="0">
                <a:sym typeface="Symbol"/>
              </a:rPr>
              <a:t>*</a:t>
            </a:r>
            <a:r>
              <a:rPr lang="en-US" sz="1969" dirty="0">
                <a:latin typeface="Symbol" charset="2"/>
                <a:sym typeface="Symbol"/>
              </a:rPr>
              <a:t> </a:t>
            </a:r>
            <a:r>
              <a:rPr lang="en-US" sz="1969" dirty="0"/>
              <a:t>no. of inner tuples fetched</a:t>
            </a:r>
            <a:r>
              <a:rPr lang="en-US" sz="1969" dirty="0">
                <a:latin typeface="Symbol" charset="2"/>
                <a:sym typeface="Symbol"/>
              </a:rPr>
              <a:t> </a:t>
            </a:r>
            <a:r>
              <a:rPr lang="en-US" sz="1969" dirty="0">
                <a:sym typeface="Symbol"/>
              </a:rPr>
              <a:t>*</a:t>
            </a:r>
            <a:r>
              <a:rPr lang="en-US" sz="1969" dirty="0"/>
              <a:t> avg. inner tuple size/msg. size</a:t>
            </a:r>
          </a:p>
        </p:txBody>
      </p:sp>
      <p:sp>
        <p:nvSpPr>
          <p:cNvPr id="2" name="Footer Placeholder 1">
            <a:extLst>
              <a:ext uri="{FF2B5EF4-FFF2-40B4-BE49-F238E27FC236}">
                <a16:creationId xmlns:a16="http://schemas.microsoft.com/office/drawing/2014/main" id="{70632096-6E67-6847-B5A7-D47BFAF8FCC9}"/>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DC10C7D-FA91-EE4F-98E1-3DF0AF651FFD}"/>
              </a:ext>
            </a:extLst>
          </p:cNvPr>
          <p:cNvSpPr>
            <a:spLocks noGrp="1"/>
          </p:cNvSpPr>
          <p:nvPr>
            <p:ph type="sldNum" sz="quarter" idx="4"/>
          </p:nvPr>
        </p:nvSpPr>
        <p:spPr/>
        <p:txBody>
          <a:bodyPr/>
          <a:lstStyle/>
          <a:p>
            <a:fld id="{FD96158B-4539-3C43-9DE5-94C547866200}" type="slidenum">
              <a:rPr lang="en-US" smtClean="0"/>
              <a:t>60</a:t>
            </a:fld>
            <a:endParaRPr lang="en-US"/>
          </a:p>
        </p:txBody>
      </p:sp>
    </p:spTree>
    <p:extLst>
      <p:ext uri="{BB962C8B-B14F-4D97-AF65-F5344CB8AC3E}">
        <p14:creationId xmlns:p14="http://schemas.microsoft.com/office/powerpoint/2010/main" val="37116600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type="title"/>
          </p:nvPr>
        </p:nvSpPr>
        <p:spPr>
          <a:noFill/>
          <a:ln/>
        </p:spPr>
        <p:txBody>
          <a:bodyPr/>
          <a:lstStyle/>
          <a:p>
            <a:r>
              <a:rPr lang="en-US" dirty="0"/>
              <a:t>Static Approach –</a:t>
            </a:r>
            <a:br>
              <a:rPr lang="en-US" dirty="0"/>
            </a:br>
            <a:r>
              <a:rPr lang="en-US" dirty="0"/>
              <a:t>Vertical Partitioning &amp; Joins</a:t>
            </a:r>
          </a:p>
        </p:txBody>
      </p:sp>
      <p:sp>
        <p:nvSpPr>
          <p:cNvPr id="340994" name="Rectangle 2"/>
          <p:cNvSpPr>
            <a:spLocks noGrp="1" noChangeArrowheads="1"/>
          </p:cNvSpPr>
          <p:nvPr>
            <p:ph idx="1"/>
          </p:nvPr>
        </p:nvSpPr>
        <p:spPr>
          <a:xfrm>
            <a:off x="462001" y="1803988"/>
            <a:ext cx="8229600" cy="4530725"/>
          </a:xfrm>
          <a:noFill/>
          <a:ln/>
        </p:spPr>
        <p:txBody>
          <a:bodyPr/>
          <a:lstStyle/>
          <a:p>
            <a:pPr marL="404792" indent="-404792">
              <a:spcBef>
                <a:spcPct val="55000"/>
              </a:spcBef>
              <a:buNone/>
              <a:tabLst>
                <a:tab pos="2235085" algn="l"/>
                <a:tab pos="2573206" algn="l"/>
                <a:tab pos="2793857" algn="l"/>
              </a:tabLst>
            </a:pPr>
            <a:r>
              <a:rPr lang="en-US" dirty="0">
                <a:solidFill>
                  <a:schemeClr val="accent6">
                    <a:lumMod val="50000"/>
                  </a:schemeClr>
                </a:solidFill>
              </a:rPr>
              <a:t>3.</a:t>
            </a:r>
            <a:r>
              <a:rPr lang="en-US" dirty="0">
                <a:solidFill>
                  <a:schemeClr val="accent2"/>
                </a:solidFill>
              </a:rPr>
              <a:t>	</a:t>
            </a:r>
            <a:r>
              <a:rPr lang="en-US" dirty="0">
                <a:solidFill>
                  <a:schemeClr val="tx2"/>
                </a:solidFill>
              </a:rPr>
              <a:t>Move both inner and outer relations to another site </a:t>
            </a:r>
            <a:endParaRPr lang="en-US" dirty="0"/>
          </a:p>
          <a:p>
            <a:pPr marL="1204851" lvl="2">
              <a:spcBef>
                <a:spcPct val="55000"/>
              </a:spcBef>
              <a:buNone/>
              <a:tabLst>
                <a:tab pos="2235085" algn="l"/>
                <a:tab pos="2573206" algn="l"/>
                <a:tab pos="2793857" algn="l"/>
              </a:tabLst>
            </a:pPr>
            <a:r>
              <a:rPr lang="en-US" sz="1969" dirty="0"/>
              <a:t>Total cost	=	cost(retrieving qualified outer tuples)</a:t>
            </a:r>
          </a:p>
          <a:p>
            <a:pPr marL="1204851" lvl="2">
              <a:spcBef>
                <a:spcPct val="55000"/>
              </a:spcBef>
              <a:buNone/>
              <a:tabLst>
                <a:tab pos="2235085" algn="l"/>
                <a:tab pos="2573206" algn="l"/>
                <a:tab pos="2793857" algn="l"/>
              </a:tabLst>
            </a:pPr>
            <a:r>
              <a:rPr lang="en-US" sz="1969" dirty="0"/>
              <a:t>+ cost(retrieving qualified inner tuples)</a:t>
            </a:r>
          </a:p>
          <a:p>
            <a:pPr marL="1204851" lvl="2">
              <a:spcBef>
                <a:spcPct val="55000"/>
              </a:spcBef>
              <a:buNone/>
              <a:tabLst>
                <a:tab pos="2235085" algn="l"/>
                <a:tab pos="2573206" algn="l"/>
                <a:tab pos="2793857" algn="l"/>
              </a:tabLst>
            </a:pPr>
            <a:r>
              <a:rPr lang="en-US" sz="1969" dirty="0"/>
              <a:t>+ cost(storing inner tuples in storage)</a:t>
            </a:r>
          </a:p>
          <a:p>
            <a:pPr marL="1204851" lvl="2">
              <a:spcBef>
                <a:spcPct val="55000"/>
              </a:spcBef>
              <a:buNone/>
              <a:tabLst>
                <a:tab pos="2235085" algn="l"/>
                <a:tab pos="2573206" algn="l"/>
                <a:tab pos="2793857" algn="l"/>
              </a:tabLst>
            </a:pPr>
            <a:r>
              <a:rPr lang="en-US" sz="1969" dirty="0"/>
              <a:t>+ msg. cost</a:t>
            </a:r>
            <a:r>
              <a:rPr lang="en-US" sz="1969" dirty="0">
                <a:latin typeface="Symbol" charset="2"/>
                <a:sym typeface="Symbol"/>
              </a:rPr>
              <a:t> × </a:t>
            </a:r>
            <a:r>
              <a:rPr lang="en-US" sz="1969" dirty="0"/>
              <a:t>(no. of outer tuples fetched</a:t>
            </a:r>
            <a:r>
              <a:rPr lang="en-US" sz="1969" dirty="0">
                <a:latin typeface="Symbol" charset="2"/>
                <a:sym typeface="Symbol"/>
              </a:rPr>
              <a:t> </a:t>
            </a:r>
            <a:r>
              <a:rPr lang="en-US" sz="1969" dirty="0">
                <a:sym typeface="Symbol"/>
              </a:rPr>
              <a:t>*</a:t>
            </a:r>
            <a:r>
              <a:rPr lang="en-US" sz="1969" dirty="0">
                <a:latin typeface="Symbol" charset="2"/>
                <a:sym typeface="Symbol"/>
              </a:rPr>
              <a:t> </a:t>
            </a:r>
            <a:r>
              <a:rPr lang="en-US" sz="1969" dirty="0"/>
              <a:t>avg. outer tuple size)/msg. size</a:t>
            </a:r>
          </a:p>
          <a:p>
            <a:pPr marL="1204851" lvl="2">
              <a:spcBef>
                <a:spcPct val="55000"/>
              </a:spcBef>
              <a:buNone/>
              <a:tabLst>
                <a:tab pos="2235085" algn="l"/>
                <a:tab pos="2573206" algn="l"/>
                <a:tab pos="2793857" algn="l"/>
              </a:tabLst>
            </a:pPr>
            <a:r>
              <a:rPr lang="en-US" sz="1969" dirty="0"/>
              <a:t>+ msg. cost</a:t>
            </a:r>
            <a:r>
              <a:rPr lang="en-US" sz="1969" dirty="0">
                <a:latin typeface="Symbol" charset="2"/>
                <a:sym typeface="Symbol"/>
              </a:rPr>
              <a:t> </a:t>
            </a:r>
            <a:r>
              <a:rPr lang="en-US" sz="1969" dirty="0">
                <a:sym typeface="Symbol"/>
              </a:rPr>
              <a:t>*</a:t>
            </a:r>
            <a:r>
              <a:rPr lang="en-US" sz="1969" dirty="0">
                <a:latin typeface="Symbol" charset="2"/>
                <a:sym typeface="Symbol"/>
              </a:rPr>
              <a:t> </a:t>
            </a:r>
            <a:r>
              <a:rPr lang="en-US" sz="1969" dirty="0"/>
              <a:t>(no. of inner tuples fetched</a:t>
            </a:r>
            <a:r>
              <a:rPr lang="en-US" sz="1969" dirty="0">
                <a:latin typeface="Symbol" charset="2"/>
                <a:sym typeface="Symbol"/>
              </a:rPr>
              <a:t> </a:t>
            </a:r>
            <a:r>
              <a:rPr lang="en-US" sz="1969" dirty="0">
                <a:sym typeface="Symbol"/>
              </a:rPr>
              <a:t>*</a:t>
            </a:r>
            <a:r>
              <a:rPr lang="en-US" sz="1969" dirty="0">
                <a:latin typeface="Symbol" charset="2"/>
                <a:sym typeface="Symbol"/>
              </a:rPr>
              <a:t> </a:t>
            </a:r>
            <a:r>
              <a:rPr lang="en-US" sz="1969" dirty="0"/>
              <a:t>avg. inner tuple size)/msg. size</a:t>
            </a:r>
          </a:p>
          <a:p>
            <a:pPr marL="1204851" lvl="2">
              <a:spcBef>
                <a:spcPct val="55000"/>
              </a:spcBef>
              <a:buNone/>
              <a:tabLst>
                <a:tab pos="2235085" algn="l"/>
                <a:tab pos="2573206" algn="l"/>
                <a:tab pos="2793857" algn="l"/>
              </a:tabLst>
            </a:pPr>
            <a:r>
              <a:rPr lang="en-US" sz="1969" dirty="0"/>
              <a:t>+ no. of outer tuples fetched</a:t>
            </a:r>
            <a:r>
              <a:rPr lang="en-US" sz="1969" dirty="0">
                <a:latin typeface="Symbol" charset="2"/>
                <a:sym typeface="Symbol"/>
              </a:rPr>
              <a:t> </a:t>
            </a:r>
            <a:r>
              <a:rPr lang="en-US" sz="1969" dirty="0">
                <a:sym typeface="Symbol"/>
              </a:rPr>
              <a:t>*</a:t>
            </a:r>
            <a:r>
              <a:rPr lang="en-US" sz="1969" dirty="0">
                <a:latin typeface="Symbol" charset="2"/>
                <a:sym typeface="Symbol"/>
              </a:rPr>
              <a:t> </a:t>
            </a:r>
            <a:r>
              <a:rPr lang="en-US" sz="1969" dirty="0"/>
              <a:t>cost(retrieving inner tuples from temporary storage)</a:t>
            </a:r>
          </a:p>
        </p:txBody>
      </p:sp>
      <p:sp>
        <p:nvSpPr>
          <p:cNvPr id="2" name="Footer Placeholder 1">
            <a:extLst>
              <a:ext uri="{FF2B5EF4-FFF2-40B4-BE49-F238E27FC236}">
                <a16:creationId xmlns:a16="http://schemas.microsoft.com/office/drawing/2014/main" id="{1CDC7FCB-2484-004C-9999-9EE9FD2D6D51}"/>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D72058B-E1CD-5540-B66D-7656BED42794}"/>
              </a:ext>
            </a:extLst>
          </p:cNvPr>
          <p:cNvSpPr>
            <a:spLocks noGrp="1"/>
          </p:cNvSpPr>
          <p:nvPr>
            <p:ph type="sldNum" sz="quarter" idx="4"/>
          </p:nvPr>
        </p:nvSpPr>
        <p:spPr/>
        <p:txBody>
          <a:bodyPr/>
          <a:lstStyle/>
          <a:p>
            <a:fld id="{FD96158B-4539-3C43-9DE5-94C547866200}" type="slidenum">
              <a:rPr lang="en-US" smtClean="0"/>
              <a:t>61</a:t>
            </a:fld>
            <a:endParaRPr lang="en-US"/>
          </a:p>
        </p:txBody>
      </p:sp>
    </p:spTree>
    <p:extLst>
      <p:ext uri="{BB962C8B-B14F-4D97-AF65-F5344CB8AC3E}">
        <p14:creationId xmlns:p14="http://schemas.microsoft.com/office/powerpoint/2010/main" val="38623188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title"/>
          </p:nvPr>
        </p:nvSpPr>
        <p:spPr>
          <a:noFill/>
          <a:ln/>
        </p:spPr>
        <p:txBody>
          <a:bodyPr/>
          <a:lstStyle/>
          <a:p>
            <a:r>
              <a:rPr lang="en-US" dirty="0"/>
              <a:t>Static Approach –</a:t>
            </a:r>
            <a:br>
              <a:rPr lang="en-US" dirty="0"/>
            </a:br>
            <a:r>
              <a:rPr lang="en-US" dirty="0"/>
              <a:t>Vertical Partitioning &amp; Joins</a:t>
            </a:r>
          </a:p>
        </p:txBody>
      </p:sp>
      <p:sp>
        <p:nvSpPr>
          <p:cNvPr id="342018" name="Rectangle 2"/>
          <p:cNvSpPr>
            <a:spLocks noGrp="1" noChangeArrowheads="1"/>
          </p:cNvSpPr>
          <p:nvPr>
            <p:ph idx="1"/>
          </p:nvPr>
        </p:nvSpPr>
        <p:spPr>
          <a:xfrm>
            <a:off x="241101" y="1656684"/>
            <a:ext cx="8643938" cy="4759523"/>
          </a:xfrm>
          <a:noFill/>
          <a:ln/>
        </p:spPr>
        <p:txBody>
          <a:bodyPr/>
          <a:lstStyle/>
          <a:p>
            <a:pPr marL="404792" indent="-404792">
              <a:lnSpc>
                <a:spcPct val="95000"/>
              </a:lnSpc>
              <a:buNone/>
              <a:tabLst>
                <a:tab pos="2235085" algn="l"/>
                <a:tab pos="2573206" algn="l"/>
                <a:tab pos="2862116" algn="l"/>
              </a:tabLst>
            </a:pPr>
            <a:r>
              <a:rPr lang="en-US" dirty="0">
                <a:solidFill>
                  <a:schemeClr val="accent6">
                    <a:lumMod val="50000"/>
                  </a:schemeClr>
                </a:solidFill>
              </a:rPr>
              <a:t>4.</a:t>
            </a:r>
            <a:r>
              <a:rPr lang="en-US" dirty="0">
                <a:solidFill>
                  <a:schemeClr val="accent2"/>
                </a:solidFill>
              </a:rPr>
              <a:t> </a:t>
            </a:r>
            <a:r>
              <a:rPr lang="en-US" dirty="0">
                <a:solidFill>
                  <a:schemeClr val="tx2"/>
                </a:solidFill>
              </a:rPr>
              <a:t>Fetch inner tuples as needed</a:t>
            </a:r>
            <a:endParaRPr lang="en-US" dirty="0"/>
          </a:p>
          <a:p>
            <a:pPr marL="861969" lvl="1" indent="-342882">
              <a:lnSpc>
                <a:spcPct val="95000"/>
              </a:lnSpc>
              <a:buNone/>
              <a:tabLst>
                <a:tab pos="2235085" algn="l"/>
                <a:tab pos="2573206" algn="l"/>
                <a:tab pos="2862116" algn="l"/>
              </a:tabLst>
            </a:pPr>
            <a:r>
              <a:rPr lang="en-US" sz="1969" dirty="0">
                <a:solidFill>
                  <a:schemeClr val="accent6">
                    <a:lumMod val="50000"/>
                  </a:schemeClr>
                </a:solidFill>
              </a:rPr>
              <a:t>(a)</a:t>
            </a:r>
            <a:r>
              <a:rPr lang="en-US" sz="1969" dirty="0"/>
              <a:t>	Retrieve qualified tuples at outer relation site</a:t>
            </a:r>
          </a:p>
          <a:p>
            <a:pPr marL="861969" lvl="1" indent="-342882">
              <a:lnSpc>
                <a:spcPct val="95000"/>
              </a:lnSpc>
              <a:buNone/>
              <a:tabLst>
                <a:tab pos="2235085" algn="l"/>
                <a:tab pos="2573206" algn="l"/>
                <a:tab pos="2862116" algn="l"/>
              </a:tabLst>
            </a:pPr>
            <a:r>
              <a:rPr lang="en-US" sz="1969" dirty="0">
                <a:solidFill>
                  <a:schemeClr val="accent6">
                    <a:lumMod val="50000"/>
                  </a:schemeClr>
                </a:solidFill>
              </a:rPr>
              <a:t>(b)</a:t>
            </a:r>
            <a:r>
              <a:rPr lang="en-US" sz="1969" dirty="0"/>
              <a:t>	Send request containing join column value(s) for outer tuples to inner relation site</a:t>
            </a:r>
          </a:p>
          <a:p>
            <a:pPr marL="861969" lvl="1" indent="-342882">
              <a:lnSpc>
                <a:spcPct val="95000"/>
              </a:lnSpc>
              <a:buNone/>
              <a:tabLst>
                <a:tab pos="2235085" algn="l"/>
                <a:tab pos="2573206" algn="l"/>
                <a:tab pos="2862116" algn="l"/>
              </a:tabLst>
            </a:pPr>
            <a:r>
              <a:rPr lang="en-US" sz="1969" dirty="0">
                <a:solidFill>
                  <a:schemeClr val="accent6">
                    <a:lumMod val="50000"/>
                  </a:schemeClr>
                </a:solidFill>
              </a:rPr>
              <a:t>(c)</a:t>
            </a:r>
            <a:r>
              <a:rPr lang="en-US" sz="1969" dirty="0"/>
              <a:t>	Retrieve matching inner tuples at inner relation site</a:t>
            </a:r>
          </a:p>
          <a:p>
            <a:pPr marL="861969" lvl="1" indent="-342882">
              <a:lnSpc>
                <a:spcPct val="95000"/>
              </a:lnSpc>
              <a:buNone/>
              <a:tabLst>
                <a:tab pos="2235085" algn="l"/>
                <a:tab pos="2573206" algn="l"/>
                <a:tab pos="2862116" algn="l"/>
              </a:tabLst>
            </a:pPr>
            <a:r>
              <a:rPr lang="en-US" sz="1969" dirty="0">
                <a:solidFill>
                  <a:schemeClr val="accent6">
                    <a:lumMod val="50000"/>
                  </a:schemeClr>
                </a:solidFill>
              </a:rPr>
              <a:t>(d)</a:t>
            </a:r>
            <a:r>
              <a:rPr lang="en-US" sz="1969" dirty="0"/>
              <a:t>	Send the matching inner tuples to outer relation site</a:t>
            </a:r>
          </a:p>
          <a:p>
            <a:pPr marL="861969" lvl="1" indent="-342882">
              <a:lnSpc>
                <a:spcPct val="95000"/>
              </a:lnSpc>
              <a:buNone/>
              <a:tabLst>
                <a:tab pos="2235085" algn="l"/>
                <a:tab pos="2573206" algn="l"/>
                <a:tab pos="2862116" algn="l"/>
              </a:tabLst>
            </a:pPr>
            <a:r>
              <a:rPr lang="en-US" sz="1969" dirty="0">
                <a:solidFill>
                  <a:schemeClr val="accent6">
                    <a:lumMod val="50000"/>
                  </a:schemeClr>
                </a:solidFill>
              </a:rPr>
              <a:t>(</a:t>
            </a:r>
            <a:r>
              <a:rPr lang="en-US" sz="1969" dirty="0" err="1">
                <a:solidFill>
                  <a:schemeClr val="accent6">
                    <a:lumMod val="50000"/>
                  </a:schemeClr>
                </a:solidFill>
              </a:rPr>
              <a:t>e</a:t>
            </a:r>
            <a:r>
              <a:rPr lang="en-US" sz="1969" dirty="0">
                <a:solidFill>
                  <a:schemeClr val="accent6">
                    <a:lumMod val="50000"/>
                  </a:schemeClr>
                </a:solidFill>
              </a:rPr>
              <a:t>)</a:t>
            </a:r>
            <a:r>
              <a:rPr lang="en-US" sz="1969" dirty="0"/>
              <a:t>	Join as they arrive </a:t>
            </a:r>
          </a:p>
          <a:p>
            <a:pPr marL="1204851" lvl="2">
              <a:lnSpc>
                <a:spcPct val="95000"/>
              </a:lnSpc>
              <a:buNone/>
              <a:tabLst>
                <a:tab pos="2235085" algn="l"/>
                <a:tab pos="2573206" algn="l"/>
                <a:tab pos="2862116" algn="l"/>
              </a:tabLst>
            </a:pPr>
            <a:r>
              <a:rPr lang="en-US" sz="1969" dirty="0"/>
              <a:t>Total Cost	=	cost(retrieving qualified outer tuples)</a:t>
            </a:r>
          </a:p>
          <a:p>
            <a:pPr marL="1204851" lvl="2">
              <a:lnSpc>
                <a:spcPct val="95000"/>
              </a:lnSpc>
              <a:buNone/>
              <a:tabLst>
                <a:tab pos="2235085" algn="l"/>
                <a:tab pos="2573206" algn="l"/>
                <a:tab pos="2862116" algn="l"/>
              </a:tabLst>
            </a:pPr>
            <a:r>
              <a:rPr lang="en-US" sz="1969" dirty="0"/>
              <a:t>+ 	msg. cost</a:t>
            </a:r>
            <a:r>
              <a:rPr lang="en-US" sz="1969" dirty="0">
                <a:latin typeface="Symbol" charset="2"/>
                <a:sym typeface="Symbol"/>
              </a:rPr>
              <a:t> </a:t>
            </a:r>
            <a:r>
              <a:rPr lang="en-US" sz="1969" dirty="0">
                <a:sym typeface="Symbol"/>
              </a:rPr>
              <a:t>*</a:t>
            </a:r>
            <a:r>
              <a:rPr lang="en-US" sz="1969" dirty="0">
                <a:latin typeface="Symbol" charset="2"/>
                <a:sym typeface="Symbol"/>
              </a:rPr>
              <a:t> </a:t>
            </a:r>
            <a:r>
              <a:rPr lang="en-US" sz="1969" dirty="0"/>
              <a:t>(no. of outer tuples fetched)</a:t>
            </a:r>
          </a:p>
          <a:p>
            <a:pPr marL="1204851" lvl="2">
              <a:lnSpc>
                <a:spcPct val="95000"/>
              </a:lnSpc>
              <a:buNone/>
              <a:tabLst>
                <a:tab pos="2235085" algn="l"/>
                <a:tab pos="2573206" algn="l"/>
                <a:tab pos="2862116" algn="l"/>
              </a:tabLst>
            </a:pPr>
            <a:r>
              <a:rPr lang="en-US" sz="1969" dirty="0"/>
              <a:t>+ 	no. of outer tuples fetched</a:t>
            </a:r>
            <a:r>
              <a:rPr lang="en-US" sz="1969" dirty="0">
                <a:latin typeface="Symbol" charset="2"/>
                <a:sym typeface="Symbol"/>
              </a:rPr>
              <a:t> </a:t>
            </a:r>
            <a:r>
              <a:rPr lang="en-US" sz="1969" dirty="0">
                <a:sym typeface="Symbol"/>
              </a:rPr>
              <a:t>*</a:t>
            </a:r>
            <a:r>
              <a:rPr lang="en-US" sz="1969" dirty="0">
                <a:latin typeface="Symbol" charset="2"/>
                <a:sym typeface="Symbol"/>
              </a:rPr>
              <a:t> </a:t>
            </a:r>
            <a:r>
              <a:rPr lang="en-US" sz="1969" dirty="0"/>
              <a:t>no. of inner tuples fetched</a:t>
            </a:r>
            <a:r>
              <a:rPr lang="en-US" sz="1969" dirty="0">
                <a:latin typeface="Symbol" charset="2"/>
                <a:sym typeface="Symbol"/>
              </a:rPr>
              <a:t> </a:t>
            </a:r>
            <a:r>
              <a:rPr lang="en-US" sz="1969" dirty="0">
                <a:sym typeface="Symbol"/>
              </a:rPr>
              <a:t>*</a:t>
            </a:r>
            <a:r>
              <a:rPr lang="en-US" sz="1969" dirty="0">
                <a:latin typeface="Symbol" charset="2"/>
                <a:sym typeface="Symbol"/>
              </a:rPr>
              <a:t> </a:t>
            </a:r>
            <a:r>
              <a:rPr lang="en-US" sz="1969" dirty="0"/>
              <a:t>avg. inner tuple size</a:t>
            </a:r>
            <a:r>
              <a:rPr lang="en-US" sz="1969" dirty="0">
                <a:latin typeface="Symbol" charset="2"/>
                <a:sym typeface="Symbol"/>
              </a:rPr>
              <a:t> </a:t>
            </a:r>
            <a:r>
              <a:rPr lang="en-US" sz="1969" dirty="0">
                <a:sym typeface="Symbol"/>
              </a:rPr>
              <a:t>*</a:t>
            </a:r>
            <a:r>
              <a:rPr lang="en-US" sz="1969" dirty="0">
                <a:latin typeface="Symbol" charset="2"/>
                <a:sym typeface="Symbol"/>
              </a:rPr>
              <a:t> (</a:t>
            </a:r>
            <a:r>
              <a:rPr lang="en-US" sz="1969" dirty="0"/>
              <a:t>msg. cost / msg. size)</a:t>
            </a:r>
          </a:p>
          <a:p>
            <a:pPr marL="1204851" lvl="2">
              <a:lnSpc>
                <a:spcPct val="95000"/>
              </a:lnSpc>
              <a:buNone/>
              <a:tabLst>
                <a:tab pos="2235085" algn="l"/>
                <a:tab pos="2573206" algn="l"/>
                <a:tab pos="2862116" algn="l"/>
              </a:tabLst>
            </a:pPr>
            <a:r>
              <a:rPr lang="en-US" sz="1969" dirty="0"/>
              <a:t>+ 	no. of outer tuples fetched</a:t>
            </a:r>
            <a:r>
              <a:rPr lang="en-US" sz="1969" dirty="0">
                <a:latin typeface="Symbol" charset="2"/>
                <a:sym typeface="Symbol"/>
              </a:rPr>
              <a:t> </a:t>
            </a:r>
            <a:r>
              <a:rPr lang="en-US" sz="1969" dirty="0">
                <a:sym typeface="Symbol"/>
              </a:rPr>
              <a:t>*</a:t>
            </a:r>
            <a:r>
              <a:rPr lang="en-US" sz="1969" dirty="0">
                <a:latin typeface="Symbol" charset="2"/>
                <a:sym typeface="Symbol"/>
              </a:rPr>
              <a:t> </a:t>
            </a:r>
            <a:r>
              <a:rPr lang="en-US" sz="1969" dirty="0"/>
              <a:t>cost(retrieving matching inner tuples for one outer value)</a:t>
            </a:r>
          </a:p>
        </p:txBody>
      </p:sp>
      <p:sp>
        <p:nvSpPr>
          <p:cNvPr id="2" name="Footer Placeholder 1">
            <a:extLst>
              <a:ext uri="{FF2B5EF4-FFF2-40B4-BE49-F238E27FC236}">
                <a16:creationId xmlns:a16="http://schemas.microsoft.com/office/drawing/2014/main" id="{857F7543-92E1-3642-9095-7051AB207204}"/>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90742846-B85A-2949-945C-BE9A4E901E1F}"/>
              </a:ext>
            </a:extLst>
          </p:cNvPr>
          <p:cNvSpPr>
            <a:spLocks noGrp="1"/>
          </p:cNvSpPr>
          <p:nvPr>
            <p:ph type="sldNum" sz="quarter" idx="4"/>
          </p:nvPr>
        </p:nvSpPr>
        <p:spPr/>
        <p:txBody>
          <a:bodyPr/>
          <a:lstStyle/>
          <a:p>
            <a:fld id="{FD96158B-4539-3C43-9DE5-94C547866200}" type="slidenum">
              <a:rPr lang="en-US" smtClean="0"/>
              <a:t>62</a:t>
            </a:fld>
            <a:endParaRPr lang="en-US"/>
          </a:p>
        </p:txBody>
      </p:sp>
    </p:spTree>
    <p:extLst>
      <p:ext uri="{BB962C8B-B14F-4D97-AF65-F5344CB8AC3E}">
        <p14:creationId xmlns:p14="http://schemas.microsoft.com/office/powerpoint/2010/main" val="8062410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dirty="0"/>
              <a:t>2-Step Optimization</a:t>
            </a:r>
          </a:p>
        </p:txBody>
      </p:sp>
      <p:sp>
        <p:nvSpPr>
          <p:cNvPr id="162819" name="Rectangle 3"/>
          <p:cNvSpPr>
            <a:spLocks noGrp="1" noChangeArrowheads="1"/>
          </p:cNvSpPr>
          <p:nvPr>
            <p:ph idx="1"/>
          </p:nvPr>
        </p:nvSpPr>
        <p:spPr>
          <a:xfrm>
            <a:off x="457200" y="1163638"/>
            <a:ext cx="8229600" cy="1636202"/>
          </a:xfrm>
        </p:spPr>
        <p:txBody>
          <a:bodyPr/>
          <a:lstStyle/>
          <a:p>
            <a:pPr marL="457177" indent="-457177">
              <a:buSzPct val="100000"/>
              <a:buFont typeface="Monotype Sorts" charset="2"/>
              <a:buAutoNum type="arabicPeriod"/>
            </a:pPr>
            <a:r>
              <a:rPr lang="en-US" dirty="0"/>
              <a:t>At compile time, generate a static plan with operation ordering and access methods only</a:t>
            </a:r>
          </a:p>
          <a:p>
            <a:pPr marL="457177" indent="-457177">
              <a:buSzPct val="100000"/>
              <a:buFont typeface="Monotype Sorts" charset="2"/>
              <a:buAutoNum type="arabicPeriod"/>
            </a:pPr>
            <a:r>
              <a:rPr lang="en-US" dirty="0"/>
              <a:t>At startup time, carry out site and copy selection and allocate operations to sites</a:t>
            </a:r>
          </a:p>
        </p:txBody>
      </p:sp>
      <p:sp>
        <p:nvSpPr>
          <p:cNvPr id="2" name="Footer Placeholder 1">
            <a:extLst>
              <a:ext uri="{FF2B5EF4-FFF2-40B4-BE49-F238E27FC236}">
                <a16:creationId xmlns:a16="http://schemas.microsoft.com/office/drawing/2014/main" id="{66169FB3-183F-A047-A524-D3ACD2ED734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15D47834-A030-6A47-AF41-2338413EC23B}"/>
              </a:ext>
            </a:extLst>
          </p:cNvPr>
          <p:cNvSpPr>
            <a:spLocks noGrp="1"/>
          </p:cNvSpPr>
          <p:nvPr>
            <p:ph type="sldNum" sz="quarter" idx="4"/>
          </p:nvPr>
        </p:nvSpPr>
        <p:spPr/>
        <p:txBody>
          <a:bodyPr/>
          <a:lstStyle/>
          <a:p>
            <a:fld id="{FD96158B-4539-3C43-9DE5-94C547866200}" type="slidenum">
              <a:rPr lang="en-US" smtClean="0"/>
              <a:t>63</a:t>
            </a:fld>
            <a:endParaRPr lang="en-US"/>
          </a:p>
        </p:txBody>
      </p:sp>
      <p:pic>
        <p:nvPicPr>
          <p:cNvPr id="5" name="Picture 4" descr="A picture containing clock&#10;&#10;Description automatically generated">
            <a:extLst>
              <a:ext uri="{FF2B5EF4-FFF2-40B4-BE49-F238E27FC236}">
                <a16:creationId xmlns:a16="http://schemas.microsoft.com/office/drawing/2014/main" id="{D61293DD-82C7-6347-B6A4-D674BB0F88E4}"/>
              </a:ext>
            </a:extLst>
          </p:cNvPr>
          <p:cNvPicPr>
            <a:picLocks noChangeAspect="1"/>
          </p:cNvPicPr>
          <p:nvPr/>
        </p:nvPicPr>
        <p:blipFill>
          <a:blip r:embed="rId3"/>
          <a:stretch>
            <a:fillRect/>
          </a:stretch>
        </p:blipFill>
        <p:spPr>
          <a:xfrm>
            <a:off x="921201" y="3995962"/>
            <a:ext cx="2393081" cy="2260132"/>
          </a:xfrm>
          <a:prstGeom prst="rect">
            <a:avLst/>
          </a:prstGeom>
        </p:spPr>
      </p:pic>
      <p:pic>
        <p:nvPicPr>
          <p:cNvPr id="7" name="Picture 6" descr="A drawing of a person&#10;&#10;Description automatically generated">
            <a:extLst>
              <a:ext uri="{FF2B5EF4-FFF2-40B4-BE49-F238E27FC236}">
                <a16:creationId xmlns:a16="http://schemas.microsoft.com/office/drawing/2014/main" id="{6DDF31D5-4210-844A-B5DD-39EDF4FBD6E4}"/>
              </a:ext>
            </a:extLst>
          </p:cNvPr>
          <p:cNvPicPr>
            <a:picLocks noChangeAspect="1"/>
          </p:cNvPicPr>
          <p:nvPr/>
        </p:nvPicPr>
        <p:blipFill>
          <a:blip r:embed="rId4"/>
          <a:stretch>
            <a:fillRect/>
          </a:stretch>
        </p:blipFill>
        <p:spPr>
          <a:xfrm>
            <a:off x="5275262" y="3003928"/>
            <a:ext cx="2465090" cy="3370240"/>
          </a:xfrm>
          <a:prstGeom prst="rect">
            <a:avLst/>
          </a:prstGeom>
        </p:spPr>
      </p:pic>
      <p:sp>
        <p:nvSpPr>
          <p:cNvPr id="9" name="TextBox 8">
            <a:extLst>
              <a:ext uri="{FF2B5EF4-FFF2-40B4-BE49-F238E27FC236}">
                <a16:creationId xmlns:a16="http://schemas.microsoft.com/office/drawing/2014/main" id="{64A35A20-4A28-9D41-A28E-534D67EB89E5}"/>
              </a:ext>
            </a:extLst>
          </p:cNvPr>
          <p:cNvSpPr txBox="1"/>
          <p:nvPr/>
        </p:nvSpPr>
        <p:spPr>
          <a:xfrm>
            <a:off x="1673526" y="2734227"/>
            <a:ext cx="1622560" cy="461665"/>
          </a:xfrm>
          <a:prstGeom prst="rect">
            <a:avLst/>
          </a:prstGeom>
          <a:noFill/>
        </p:spPr>
        <p:txBody>
          <a:bodyPr wrap="none" rtlCol="0">
            <a:spAutoFit/>
          </a:bodyPr>
          <a:lstStyle/>
          <a:p>
            <a:r>
              <a:rPr lang="en-US" dirty="0">
                <a:solidFill>
                  <a:srgbClr val="0432FF"/>
                </a:solidFill>
              </a:rPr>
              <a:t>Static plan</a:t>
            </a:r>
          </a:p>
        </p:txBody>
      </p:sp>
      <p:sp>
        <p:nvSpPr>
          <p:cNvPr id="12" name="TextBox 11">
            <a:extLst>
              <a:ext uri="{FF2B5EF4-FFF2-40B4-BE49-F238E27FC236}">
                <a16:creationId xmlns:a16="http://schemas.microsoft.com/office/drawing/2014/main" id="{A57F8079-67A0-9346-8534-B3D7A8516611}"/>
              </a:ext>
            </a:extLst>
          </p:cNvPr>
          <p:cNvSpPr txBox="1"/>
          <p:nvPr/>
        </p:nvSpPr>
        <p:spPr>
          <a:xfrm>
            <a:off x="5471367" y="2712209"/>
            <a:ext cx="2000869" cy="461665"/>
          </a:xfrm>
          <a:prstGeom prst="rect">
            <a:avLst/>
          </a:prstGeom>
          <a:noFill/>
        </p:spPr>
        <p:txBody>
          <a:bodyPr wrap="none" rtlCol="0">
            <a:spAutoFit/>
          </a:bodyPr>
          <a:lstStyle/>
          <a:p>
            <a:r>
              <a:rPr lang="en-US" dirty="0">
                <a:solidFill>
                  <a:srgbClr val="0432FF"/>
                </a:solidFill>
              </a:rPr>
              <a:t>Runtime plan</a:t>
            </a:r>
          </a:p>
        </p:txBody>
      </p:sp>
    </p:spTree>
    <p:extLst>
      <p:ext uri="{BB962C8B-B14F-4D97-AF65-F5344CB8AC3E}">
        <p14:creationId xmlns:p14="http://schemas.microsoft.com/office/powerpoint/2010/main" val="1197571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dirty="0"/>
              <a:t>2-Step – Problem Definition</a:t>
            </a:r>
          </a:p>
        </p:txBody>
      </p:sp>
      <p:sp>
        <p:nvSpPr>
          <p:cNvPr id="164867" name="Rectangle 3"/>
          <p:cNvSpPr>
            <a:spLocks noGrp="1" noChangeArrowheads="1"/>
          </p:cNvSpPr>
          <p:nvPr>
            <p:ph idx="1"/>
          </p:nvPr>
        </p:nvSpPr>
        <p:spPr/>
        <p:txBody>
          <a:bodyPr/>
          <a:lstStyle/>
          <a:p>
            <a:r>
              <a:rPr lang="en-US" dirty="0"/>
              <a:t>Given</a:t>
            </a:r>
          </a:p>
          <a:p>
            <a:pPr lvl="1"/>
            <a:r>
              <a:rPr lang="en-US" dirty="0"/>
              <a:t>A set of sites </a:t>
            </a:r>
            <a:r>
              <a:rPr lang="en-US" i="1" dirty="0"/>
              <a:t>S = </a:t>
            </a:r>
            <a:r>
              <a:rPr lang="en-US" dirty="0"/>
              <a:t>{</a:t>
            </a:r>
            <a:r>
              <a:rPr lang="en-US" i="1" dirty="0"/>
              <a:t>s</a:t>
            </a:r>
            <a:r>
              <a:rPr lang="en-US" baseline="-25000" dirty="0"/>
              <a:t>1</a:t>
            </a:r>
            <a:r>
              <a:rPr lang="en-US" dirty="0"/>
              <a:t>,</a:t>
            </a:r>
            <a:r>
              <a:rPr lang="en-US" i="1" dirty="0"/>
              <a:t> s</a:t>
            </a:r>
            <a:r>
              <a:rPr lang="en-US" baseline="-25000" dirty="0"/>
              <a:t>2</a:t>
            </a:r>
            <a:r>
              <a:rPr lang="en-US" dirty="0"/>
              <a:t>, …,</a:t>
            </a:r>
            <a:r>
              <a:rPr lang="en-US" i="1" dirty="0" err="1"/>
              <a:t>s</a:t>
            </a:r>
            <a:r>
              <a:rPr lang="en-US" i="1" baseline="-25000" dirty="0" err="1"/>
              <a:t>n</a:t>
            </a:r>
            <a:r>
              <a:rPr lang="en-US" dirty="0"/>
              <a:t>} with the load of each site</a:t>
            </a:r>
            <a:endParaRPr lang="en-US" i="1" dirty="0"/>
          </a:p>
          <a:p>
            <a:pPr lvl="1"/>
            <a:r>
              <a:rPr lang="en-US" dirty="0"/>
              <a:t>A query </a:t>
            </a:r>
            <a:r>
              <a:rPr lang="en-US" i="1" dirty="0"/>
              <a:t>Q =</a:t>
            </a:r>
            <a:r>
              <a:rPr lang="en-US" dirty="0"/>
              <a:t>{</a:t>
            </a:r>
            <a:r>
              <a:rPr lang="en-US" i="1" dirty="0"/>
              <a:t>q</a:t>
            </a:r>
            <a:r>
              <a:rPr lang="en-US" baseline="-25000" dirty="0"/>
              <a:t>1</a:t>
            </a:r>
            <a:r>
              <a:rPr lang="en-US" i="1" dirty="0"/>
              <a:t>, q</a:t>
            </a:r>
            <a:r>
              <a:rPr lang="en-US" baseline="-25000" dirty="0"/>
              <a:t>2</a:t>
            </a:r>
            <a:r>
              <a:rPr lang="en-US" i="1" dirty="0"/>
              <a:t>, q</a:t>
            </a:r>
            <a:r>
              <a:rPr lang="en-US" baseline="-25000" dirty="0"/>
              <a:t>3</a:t>
            </a:r>
            <a:r>
              <a:rPr lang="en-US" i="1" dirty="0"/>
              <a:t>, q</a:t>
            </a:r>
            <a:r>
              <a:rPr lang="en-US" baseline="-25000" dirty="0"/>
              <a:t>4</a:t>
            </a:r>
            <a:r>
              <a:rPr lang="en-US" dirty="0"/>
              <a:t>}  such that each subquery </a:t>
            </a:r>
            <a:r>
              <a:rPr lang="en-US" i="1" dirty="0" err="1"/>
              <a:t>q</a:t>
            </a:r>
            <a:r>
              <a:rPr lang="en-US" i="1" baseline="-25000" dirty="0" err="1"/>
              <a:t>i</a:t>
            </a:r>
            <a:r>
              <a:rPr lang="en-US" dirty="0"/>
              <a:t> is the maximum processing unit that accesses one relation and communicates with its neighboring queries</a:t>
            </a:r>
          </a:p>
          <a:p>
            <a:pPr lvl="1"/>
            <a:r>
              <a:rPr lang="en-US" dirty="0"/>
              <a:t>For each </a:t>
            </a:r>
            <a:r>
              <a:rPr lang="en-US" i="1" dirty="0" err="1"/>
              <a:t>q</a:t>
            </a:r>
            <a:r>
              <a:rPr lang="en-US" baseline="-25000" dirty="0" err="1"/>
              <a:t>i</a:t>
            </a:r>
            <a:r>
              <a:rPr lang="en-US" dirty="0"/>
              <a:t> in </a:t>
            </a:r>
            <a:r>
              <a:rPr lang="en-US" i="1" dirty="0"/>
              <a:t>Q</a:t>
            </a:r>
            <a:r>
              <a:rPr lang="en-US" dirty="0"/>
              <a:t>, a feasible allocation set of sites </a:t>
            </a:r>
            <a:r>
              <a:rPr lang="en-US" i="1" dirty="0"/>
              <a:t>S</a:t>
            </a:r>
            <a:r>
              <a:rPr lang="en-US" i="1" baseline="-25000" dirty="0"/>
              <a:t>q</a:t>
            </a:r>
            <a:r>
              <a:rPr lang="en-US" i="1" dirty="0"/>
              <a:t>=</a:t>
            </a:r>
            <a:r>
              <a:rPr lang="en-US" dirty="0"/>
              <a:t>{</a:t>
            </a:r>
            <a:r>
              <a:rPr lang="en-US" i="1" dirty="0"/>
              <a:t>s</a:t>
            </a:r>
            <a:r>
              <a:rPr lang="en-US" baseline="-25000" dirty="0"/>
              <a:t>1</a:t>
            </a:r>
            <a:r>
              <a:rPr lang="en-US" dirty="0"/>
              <a:t>,</a:t>
            </a:r>
            <a:r>
              <a:rPr lang="en-US" i="1" dirty="0"/>
              <a:t> s</a:t>
            </a:r>
            <a:r>
              <a:rPr lang="en-US" baseline="-25000" dirty="0"/>
              <a:t>2</a:t>
            </a:r>
            <a:r>
              <a:rPr lang="en-US" dirty="0"/>
              <a:t>, …,</a:t>
            </a:r>
            <a:r>
              <a:rPr lang="en-US" i="1" dirty="0" err="1"/>
              <a:t>s</a:t>
            </a:r>
            <a:r>
              <a:rPr lang="en-US" i="1" baseline="-25000" dirty="0" err="1"/>
              <a:t>k</a:t>
            </a:r>
            <a:r>
              <a:rPr lang="en-US" dirty="0"/>
              <a:t>} where each site stores a copy of the relation in </a:t>
            </a:r>
            <a:r>
              <a:rPr lang="en-US" i="1" dirty="0" err="1"/>
              <a:t>q</a:t>
            </a:r>
            <a:r>
              <a:rPr lang="en-US" i="1" baseline="-25000" dirty="0" err="1"/>
              <a:t>i</a:t>
            </a:r>
            <a:endParaRPr lang="en-US" dirty="0"/>
          </a:p>
          <a:p>
            <a:r>
              <a:rPr lang="en-US" dirty="0"/>
              <a:t>The objective is to find an optimal allocation of </a:t>
            </a:r>
            <a:r>
              <a:rPr lang="en-US" i="1" dirty="0"/>
              <a:t>Q</a:t>
            </a:r>
            <a:r>
              <a:rPr lang="en-US" dirty="0"/>
              <a:t> to </a:t>
            </a:r>
            <a:r>
              <a:rPr lang="en-US" i="1" dirty="0"/>
              <a:t>S</a:t>
            </a:r>
            <a:r>
              <a:rPr lang="en-US" dirty="0"/>
              <a:t> such that</a:t>
            </a:r>
          </a:p>
          <a:p>
            <a:pPr lvl="1"/>
            <a:r>
              <a:rPr lang="en-US" dirty="0"/>
              <a:t>The load unbalance of </a:t>
            </a:r>
            <a:r>
              <a:rPr lang="en-US" i="1" dirty="0"/>
              <a:t>S</a:t>
            </a:r>
            <a:r>
              <a:rPr lang="en-US" dirty="0"/>
              <a:t> is minimized</a:t>
            </a:r>
          </a:p>
          <a:p>
            <a:pPr lvl="1"/>
            <a:r>
              <a:rPr lang="en-US" dirty="0"/>
              <a:t>The total communication cost is minimized</a:t>
            </a:r>
          </a:p>
          <a:p>
            <a:pPr lvl="1"/>
            <a:endParaRPr lang="en-US" i="1" dirty="0"/>
          </a:p>
          <a:p>
            <a:pPr lvl="1"/>
            <a:endParaRPr lang="en-US" dirty="0"/>
          </a:p>
        </p:txBody>
      </p:sp>
      <p:sp>
        <p:nvSpPr>
          <p:cNvPr id="2" name="Footer Placeholder 1">
            <a:extLst>
              <a:ext uri="{FF2B5EF4-FFF2-40B4-BE49-F238E27FC236}">
                <a16:creationId xmlns:a16="http://schemas.microsoft.com/office/drawing/2014/main" id="{B08B3824-B7C9-EA4B-8606-0AAF529DA404}"/>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25D5CA53-7628-0349-B79C-A20FB6557330}"/>
              </a:ext>
            </a:extLst>
          </p:cNvPr>
          <p:cNvSpPr>
            <a:spLocks noGrp="1"/>
          </p:cNvSpPr>
          <p:nvPr>
            <p:ph type="sldNum" sz="quarter" idx="4"/>
          </p:nvPr>
        </p:nvSpPr>
        <p:spPr/>
        <p:txBody>
          <a:bodyPr/>
          <a:lstStyle/>
          <a:p>
            <a:fld id="{FD96158B-4539-3C43-9DE5-94C547866200}" type="slidenum">
              <a:rPr lang="en-US" smtClean="0"/>
              <a:t>64</a:t>
            </a:fld>
            <a:endParaRPr lang="en-US"/>
          </a:p>
        </p:txBody>
      </p:sp>
    </p:spTree>
    <p:extLst>
      <p:ext uri="{BB962C8B-B14F-4D97-AF65-F5344CB8AC3E}">
        <p14:creationId xmlns:p14="http://schemas.microsoft.com/office/powerpoint/2010/main" val="1186382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dirty="0"/>
              <a:t>2-Step Algorithm</a:t>
            </a:r>
          </a:p>
        </p:txBody>
      </p:sp>
      <p:sp>
        <p:nvSpPr>
          <p:cNvPr id="165891" name="Rectangle 3"/>
          <p:cNvSpPr>
            <a:spLocks noGrp="1" noChangeArrowheads="1"/>
          </p:cNvSpPr>
          <p:nvPr>
            <p:ph idx="1"/>
          </p:nvPr>
        </p:nvSpPr>
        <p:spPr/>
        <p:txBody>
          <a:bodyPr/>
          <a:lstStyle/>
          <a:p>
            <a:pPr marL="457177" indent="-457177"/>
            <a:r>
              <a:rPr lang="en-US" dirty="0"/>
              <a:t>For each </a:t>
            </a:r>
            <a:r>
              <a:rPr lang="en-US" i="1" dirty="0" err="1"/>
              <a:t>q</a:t>
            </a:r>
            <a:r>
              <a:rPr lang="en-US" dirty="0"/>
              <a:t> in </a:t>
            </a:r>
            <a:r>
              <a:rPr lang="en-US" i="1" dirty="0"/>
              <a:t>Q</a:t>
            </a:r>
            <a:r>
              <a:rPr lang="en-US" dirty="0"/>
              <a:t> compute load (</a:t>
            </a:r>
            <a:r>
              <a:rPr lang="en-US" i="1" dirty="0"/>
              <a:t>S</a:t>
            </a:r>
            <a:r>
              <a:rPr lang="en-US" i="1" baseline="-25000" dirty="0"/>
              <a:t>q</a:t>
            </a:r>
            <a:r>
              <a:rPr lang="en-US" dirty="0"/>
              <a:t>)</a:t>
            </a:r>
          </a:p>
          <a:p>
            <a:pPr marL="457177" indent="-457177"/>
            <a:r>
              <a:rPr lang="en-US" dirty="0"/>
              <a:t>While </a:t>
            </a:r>
            <a:r>
              <a:rPr lang="en-US" i="1" dirty="0"/>
              <a:t>Q</a:t>
            </a:r>
            <a:r>
              <a:rPr lang="en-US" dirty="0"/>
              <a:t> not empty do</a:t>
            </a:r>
          </a:p>
          <a:p>
            <a:pPr marL="838157" lvl="1" indent="-380980">
              <a:buSzPct val="100000"/>
              <a:buFont typeface="Century Schoolbook" charset="0"/>
              <a:buAutoNum type="arabicPeriod"/>
            </a:pPr>
            <a:r>
              <a:rPr lang="en-US" dirty="0"/>
              <a:t>Select subquery </a:t>
            </a:r>
            <a:r>
              <a:rPr lang="en-US" i="1" dirty="0"/>
              <a:t>a</a:t>
            </a:r>
            <a:r>
              <a:rPr lang="en-US" dirty="0"/>
              <a:t> with least allocation flexibility</a:t>
            </a:r>
          </a:p>
          <a:p>
            <a:pPr marL="838157" lvl="1" indent="-380980">
              <a:buSzPct val="100000"/>
              <a:buFont typeface="Century Schoolbook" charset="0"/>
              <a:buAutoNum type="arabicPeriod"/>
            </a:pPr>
            <a:r>
              <a:rPr lang="en-US" dirty="0"/>
              <a:t>Select best site </a:t>
            </a:r>
            <a:r>
              <a:rPr lang="en-US" i="1" dirty="0" err="1"/>
              <a:t>b</a:t>
            </a:r>
            <a:r>
              <a:rPr lang="en-US" dirty="0"/>
              <a:t> for </a:t>
            </a:r>
            <a:r>
              <a:rPr lang="en-US" i="1" dirty="0"/>
              <a:t>a</a:t>
            </a:r>
            <a:r>
              <a:rPr lang="en-US" dirty="0"/>
              <a:t> (with least load and best benefit)</a:t>
            </a:r>
          </a:p>
          <a:p>
            <a:pPr marL="838157" lvl="1" indent="-380980">
              <a:buSzPct val="100000"/>
              <a:buFont typeface="Century Schoolbook" charset="0"/>
              <a:buAutoNum type="arabicPeriod"/>
            </a:pPr>
            <a:r>
              <a:rPr lang="en-US" dirty="0"/>
              <a:t>Remove </a:t>
            </a:r>
            <a:r>
              <a:rPr lang="en-US" i="1" dirty="0"/>
              <a:t>a</a:t>
            </a:r>
            <a:r>
              <a:rPr lang="en-US" dirty="0"/>
              <a:t> from </a:t>
            </a:r>
            <a:r>
              <a:rPr lang="en-US" i="1" dirty="0"/>
              <a:t>Q </a:t>
            </a:r>
            <a:r>
              <a:rPr lang="en-US" dirty="0"/>
              <a:t>and recompute loads if needed</a:t>
            </a:r>
          </a:p>
        </p:txBody>
      </p:sp>
      <p:sp>
        <p:nvSpPr>
          <p:cNvPr id="2" name="Footer Placeholder 1">
            <a:extLst>
              <a:ext uri="{FF2B5EF4-FFF2-40B4-BE49-F238E27FC236}">
                <a16:creationId xmlns:a16="http://schemas.microsoft.com/office/drawing/2014/main" id="{7C055718-3A9B-3749-9CBA-D989C556B020}"/>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EA491DD0-0A0B-4E47-8778-385C240412F1}"/>
              </a:ext>
            </a:extLst>
          </p:cNvPr>
          <p:cNvSpPr>
            <a:spLocks noGrp="1"/>
          </p:cNvSpPr>
          <p:nvPr>
            <p:ph type="sldNum" sz="quarter" idx="4"/>
          </p:nvPr>
        </p:nvSpPr>
        <p:spPr/>
        <p:txBody>
          <a:bodyPr/>
          <a:lstStyle/>
          <a:p>
            <a:fld id="{FD96158B-4539-3C43-9DE5-94C547866200}" type="slidenum">
              <a:rPr lang="en-US" smtClean="0"/>
              <a:t>65</a:t>
            </a:fld>
            <a:endParaRPr lang="en-US"/>
          </a:p>
        </p:txBody>
      </p:sp>
    </p:spTree>
    <p:extLst>
      <p:ext uri="{BB962C8B-B14F-4D97-AF65-F5344CB8AC3E}">
        <p14:creationId xmlns:p14="http://schemas.microsoft.com/office/powerpoint/2010/main" val="37707705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2-Step Algorithm Example</a:t>
            </a:r>
          </a:p>
        </p:txBody>
      </p:sp>
      <p:sp>
        <p:nvSpPr>
          <p:cNvPr id="3" name="Content Placeholder 2"/>
          <p:cNvSpPr>
            <a:spLocks noGrp="1"/>
          </p:cNvSpPr>
          <p:nvPr>
            <p:ph sz="half" idx="1"/>
          </p:nvPr>
        </p:nvSpPr>
        <p:spPr>
          <a:xfrm>
            <a:off x="240538" y="1610589"/>
            <a:ext cx="4268391" cy="3855898"/>
          </a:xfrm>
        </p:spPr>
        <p:txBody>
          <a:bodyPr>
            <a:normAutofit fontScale="92500" lnSpcReduction="20000"/>
          </a:bodyPr>
          <a:lstStyle/>
          <a:p>
            <a:pPr>
              <a:lnSpc>
                <a:spcPct val="120000"/>
              </a:lnSpc>
            </a:pPr>
            <a:r>
              <a:rPr lang="en-US" dirty="0"/>
              <a:t>Let </a:t>
            </a:r>
            <a:r>
              <a:rPr lang="en-US" i="1" dirty="0"/>
              <a:t>Q = </a:t>
            </a:r>
            <a:r>
              <a:rPr lang="en-US" dirty="0"/>
              <a:t>{</a:t>
            </a:r>
            <a:r>
              <a:rPr lang="en-US" i="1" dirty="0"/>
              <a:t>q</a:t>
            </a:r>
            <a:r>
              <a:rPr lang="en-US" baseline="-25000" dirty="0"/>
              <a:t>1</a:t>
            </a:r>
            <a:r>
              <a:rPr lang="en-US" i="1" dirty="0"/>
              <a:t>, q</a:t>
            </a:r>
            <a:r>
              <a:rPr lang="en-US" baseline="-25000" dirty="0"/>
              <a:t>2</a:t>
            </a:r>
            <a:r>
              <a:rPr lang="en-US" i="1" dirty="0"/>
              <a:t>, q</a:t>
            </a:r>
            <a:r>
              <a:rPr lang="en-US" baseline="-25000" dirty="0"/>
              <a:t>3</a:t>
            </a:r>
            <a:r>
              <a:rPr lang="en-US" i="1" dirty="0"/>
              <a:t>, q</a:t>
            </a:r>
            <a:r>
              <a:rPr lang="en-US" baseline="-25000" dirty="0"/>
              <a:t>4</a:t>
            </a:r>
            <a:r>
              <a:rPr lang="en-US" dirty="0"/>
              <a:t>} where </a:t>
            </a:r>
            <a:r>
              <a:rPr lang="en-US" i="1" dirty="0"/>
              <a:t>q</a:t>
            </a:r>
            <a:r>
              <a:rPr lang="en-US" baseline="-25000" dirty="0"/>
              <a:t>1 </a:t>
            </a:r>
            <a:r>
              <a:rPr lang="en-US" dirty="0"/>
              <a:t>is associated with </a:t>
            </a:r>
            <a:r>
              <a:rPr lang="en-US" i="1" dirty="0"/>
              <a:t>R</a:t>
            </a:r>
            <a:r>
              <a:rPr lang="en-US" baseline="-25000" dirty="0"/>
              <a:t>1</a:t>
            </a:r>
            <a:r>
              <a:rPr lang="en-US" i="1" dirty="0"/>
              <a:t>, q</a:t>
            </a:r>
            <a:r>
              <a:rPr lang="en-US" baseline="-25000" dirty="0"/>
              <a:t>2 </a:t>
            </a:r>
            <a:r>
              <a:rPr lang="en-US" dirty="0"/>
              <a:t>is associated with </a:t>
            </a:r>
            <a:r>
              <a:rPr lang="en-US" i="1" dirty="0"/>
              <a:t>R</a:t>
            </a:r>
            <a:r>
              <a:rPr lang="en-US" baseline="-25000" dirty="0"/>
              <a:t>2 </a:t>
            </a:r>
            <a:r>
              <a:rPr lang="en-US" dirty="0"/>
              <a:t>joined with the result of </a:t>
            </a:r>
            <a:r>
              <a:rPr lang="en-US" i="1" dirty="0"/>
              <a:t>q</a:t>
            </a:r>
            <a:r>
              <a:rPr lang="en-US" baseline="-25000" dirty="0"/>
              <a:t>1</a:t>
            </a:r>
            <a:r>
              <a:rPr lang="en-US" dirty="0"/>
              <a:t>, etc.</a:t>
            </a:r>
          </a:p>
          <a:p>
            <a:pPr>
              <a:lnSpc>
                <a:spcPct val="120000"/>
              </a:lnSpc>
            </a:pPr>
            <a:r>
              <a:rPr lang="en-US" dirty="0"/>
              <a:t>Iteration 1: select </a:t>
            </a:r>
            <a:r>
              <a:rPr lang="en-US" i="1" dirty="0"/>
              <a:t>q</a:t>
            </a:r>
            <a:r>
              <a:rPr lang="en-US" baseline="-25000" dirty="0"/>
              <a:t>4</a:t>
            </a:r>
            <a:r>
              <a:rPr lang="en-US" dirty="0"/>
              <a:t>, allocate to </a:t>
            </a:r>
            <a:r>
              <a:rPr lang="en-US" i="1" dirty="0"/>
              <a:t>s</a:t>
            </a:r>
            <a:r>
              <a:rPr lang="en-US" baseline="-25000" dirty="0"/>
              <a:t>1</a:t>
            </a:r>
            <a:r>
              <a:rPr lang="en-US" dirty="0"/>
              <a:t>, set load(</a:t>
            </a:r>
            <a:r>
              <a:rPr lang="en-US" i="1" dirty="0"/>
              <a:t>s</a:t>
            </a:r>
            <a:r>
              <a:rPr lang="en-US" baseline="-25000" dirty="0"/>
              <a:t>1</a:t>
            </a:r>
            <a:r>
              <a:rPr lang="en-US" dirty="0"/>
              <a:t>)=2</a:t>
            </a:r>
          </a:p>
          <a:p>
            <a:pPr>
              <a:lnSpc>
                <a:spcPct val="120000"/>
              </a:lnSpc>
            </a:pPr>
            <a:r>
              <a:rPr lang="en-US" dirty="0"/>
              <a:t>Iteration 2: select </a:t>
            </a:r>
            <a:r>
              <a:rPr lang="en-US" i="1" dirty="0"/>
              <a:t>q</a:t>
            </a:r>
            <a:r>
              <a:rPr lang="en-US" baseline="-25000" dirty="0"/>
              <a:t>2</a:t>
            </a:r>
            <a:r>
              <a:rPr lang="en-US" dirty="0"/>
              <a:t>, allocate to </a:t>
            </a:r>
            <a:r>
              <a:rPr lang="en-US" i="1" dirty="0"/>
              <a:t>s</a:t>
            </a:r>
            <a:r>
              <a:rPr lang="en-US" baseline="-25000" dirty="0"/>
              <a:t>2</a:t>
            </a:r>
            <a:r>
              <a:rPr lang="en-US" dirty="0"/>
              <a:t>, set load(</a:t>
            </a:r>
            <a:r>
              <a:rPr lang="en-US" i="1" dirty="0"/>
              <a:t>s</a:t>
            </a:r>
            <a:r>
              <a:rPr lang="en-US" i="1" baseline="-25000" dirty="0"/>
              <a:t>2</a:t>
            </a:r>
            <a:r>
              <a:rPr lang="en-US" dirty="0"/>
              <a:t>)=3</a:t>
            </a:r>
          </a:p>
          <a:p>
            <a:pPr>
              <a:lnSpc>
                <a:spcPct val="120000"/>
              </a:lnSpc>
            </a:pPr>
            <a:r>
              <a:rPr lang="en-US" dirty="0"/>
              <a:t>Iteration 3: select </a:t>
            </a:r>
            <a:r>
              <a:rPr lang="en-US" i="1" dirty="0"/>
              <a:t>q</a:t>
            </a:r>
            <a:r>
              <a:rPr lang="en-US" baseline="-25000" dirty="0"/>
              <a:t>3</a:t>
            </a:r>
            <a:r>
              <a:rPr lang="en-US" dirty="0"/>
              <a:t>, allocate to </a:t>
            </a:r>
            <a:r>
              <a:rPr lang="en-US" i="1" dirty="0"/>
              <a:t>s</a:t>
            </a:r>
            <a:r>
              <a:rPr lang="en-US" baseline="-25000" dirty="0"/>
              <a:t>1</a:t>
            </a:r>
            <a:r>
              <a:rPr lang="en-US" dirty="0"/>
              <a:t>, set load(</a:t>
            </a:r>
            <a:r>
              <a:rPr lang="en-US" i="1" dirty="0"/>
              <a:t>s</a:t>
            </a:r>
            <a:r>
              <a:rPr lang="en-US" i="1" baseline="-25000" dirty="0"/>
              <a:t>1</a:t>
            </a:r>
            <a:r>
              <a:rPr lang="en-US" dirty="0"/>
              <a:t>) =3</a:t>
            </a:r>
          </a:p>
          <a:p>
            <a:pPr>
              <a:lnSpc>
                <a:spcPct val="120000"/>
              </a:lnSpc>
            </a:pPr>
            <a:r>
              <a:rPr lang="en-US" dirty="0"/>
              <a:t>Iteration 4: select </a:t>
            </a:r>
            <a:r>
              <a:rPr lang="en-US" i="1" dirty="0"/>
              <a:t>q</a:t>
            </a:r>
            <a:r>
              <a:rPr lang="en-US" baseline="-25000" dirty="0"/>
              <a:t>1</a:t>
            </a:r>
            <a:r>
              <a:rPr lang="en-US" dirty="0"/>
              <a:t>, allocate to </a:t>
            </a:r>
            <a:r>
              <a:rPr lang="en-US" i="1" dirty="0"/>
              <a:t>s</a:t>
            </a:r>
            <a:r>
              <a:rPr lang="en-US" baseline="-25000" dirty="0"/>
              <a:t>3</a:t>
            </a:r>
            <a:r>
              <a:rPr lang="en-US" dirty="0"/>
              <a:t> or </a:t>
            </a:r>
            <a:r>
              <a:rPr lang="en-US" i="1" dirty="0"/>
              <a:t>s</a:t>
            </a:r>
            <a:r>
              <a:rPr lang="en-US" baseline="-25000" dirty="0"/>
              <a:t>4</a:t>
            </a:r>
          </a:p>
        </p:txBody>
      </p:sp>
      <p:sp>
        <p:nvSpPr>
          <p:cNvPr id="7" name="Text Box 9"/>
          <p:cNvSpPr txBox="1">
            <a:spLocks noChangeArrowheads="1"/>
          </p:cNvSpPr>
          <p:nvPr/>
        </p:nvSpPr>
        <p:spPr bwMode="auto">
          <a:xfrm>
            <a:off x="319028" y="5659439"/>
            <a:ext cx="7497563" cy="646329"/>
          </a:xfrm>
          <a:prstGeom prst="rect">
            <a:avLst/>
          </a:prstGeom>
          <a:noFill/>
          <a:ln w="12700">
            <a:noFill/>
            <a:miter lim="800000"/>
            <a:headEnd/>
            <a:tailEnd/>
          </a:ln>
          <a:effectLst/>
        </p:spPr>
        <p:txBody>
          <a:bodyPr wrap="none" lIns="91439" tIns="45719" rIns="91439" bIns="45719">
            <a:prstTxWarp prst="textNoShape">
              <a:avLst/>
            </a:prstTxWarp>
            <a:spAutoFit/>
          </a:bodyPr>
          <a:lstStyle/>
          <a:p>
            <a:r>
              <a:rPr lang="en-US" sz="1800" b="1" dirty="0">
                <a:solidFill>
                  <a:schemeClr val="tx2"/>
                </a:solidFill>
                <a:latin typeface="+mn-lt"/>
              </a:rPr>
              <a:t>Note:</a:t>
            </a:r>
            <a:r>
              <a:rPr lang="en-US" sz="1800" dirty="0">
                <a:solidFill>
                  <a:schemeClr val="tx2"/>
                </a:solidFill>
                <a:latin typeface="+mn-lt"/>
              </a:rPr>
              <a:t> if in iteration 2, </a:t>
            </a:r>
            <a:r>
              <a:rPr lang="en-US" sz="1800" i="1" dirty="0">
                <a:solidFill>
                  <a:schemeClr val="tx2"/>
                </a:solidFill>
                <a:latin typeface="+mn-lt"/>
              </a:rPr>
              <a:t>q</a:t>
            </a:r>
            <a:r>
              <a:rPr lang="en-US" sz="1800" baseline="-25000" dirty="0">
                <a:solidFill>
                  <a:schemeClr val="tx2"/>
                </a:solidFill>
                <a:latin typeface="+mn-lt"/>
              </a:rPr>
              <a:t>2</a:t>
            </a:r>
            <a:r>
              <a:rPr lang="en-US" sz="1800" dirty="0">
                <a:solidFill>
                  <a:schemeClr val="tx2"/>
                </a:solidFill>
                <a:latin typeface="+mn-lt"/>
              </a:rPr>
              <a:t> were allocated to </a:t>
            </a:r>
            <a:r>
              <a:rPr lang="en-US" sz="1800" i="1" dirty="0">
                <a:solidFill>
                  <a:schemeClr val="tx2"/>
                </a:solidFill>
                <a:latin typeface="+mn-lt"/>
              </a:rPr>
              <a:t>s</a:t>
            </a:r>
            <a:r>
              <a:rPr lang="en-US" sz="1800" baseline="-25000" dirty="0">
                <a:solidFill>
                  <a:schemeClr val="tx2"/>
                </a:solidFill>
                <a:latin typeface="+mn-lt"/>
              </a:rPr>
              <a:t>4</a:t>
            </a:r>
            <a:r>
              <a:rPr lang="en-US" sz="1800" dirty="0">
                <a:solidFill>
                  <a:schemeClr val="tx2"/>
                </a:solidFill>
                <a:latin typeface="+mn-lt"/>
              </a:rPr>
              <a:t>, this would have produced</a:t>
            </a:r>
          </a:p>
          <a:p>
            <a:r>
              <a:rPr lang="en-US" sz="1800" dirty="0">
                <a:solidFill>
                  <a:schemeClr val="tx2"/>
                </a:solidFill>
                <a:latin typeface="+mn-lt"/>
              </a:rPr>
              <a:t>a better plan. So hybrid optimization can still miss optimal plans</a:t>
            </a:r>
          </a:p>
        </p:txBody>
      </p:sp>
      <p:pic>
        <p:nvPicPr>
          <p:cNvPr id="5" name="Picture 4" descr="A picture containing drawing, clock&#10;&#10;Description automatically generated">
            <a:extLst>
              <a:ext uri="{FF2B5EF4-FFF2-40B4-BE49-F238E27FC236}">
                <a16:creationId xmlns:a16="http://schemas.microsoft.com/office/drawing/2014/main" id="{78750A02-0149-2940-922E-FC062AA82CC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062293" y="2408585"/>
            <a:ext cx="5081707" cy="1872208"/>
          </a:xfrm>
          <a:prstGeom prst="rect">
            <a:avLst/>
          </a:prstGeom>
        </p:spPr>
      </p:pic>
    </p:spTree>
    <p:extLst>
      <p:ext uri="{BB962C8B-B14F-4D97-AF65-F5344CB8AC3E}">
        <p14:creationId xmlns:p14="http://schemas.microsoft.com/office/powerpoint/2010/main" val="26860974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Distributed Query Processing</a:t>
            </a:r>
          </a:p>
          <a:p>
            <a:pPr lvl="1"/>
            <a:r>
              <a:rPr lang="en-US" dirty="0">
                <a:solidFill>
                  <a:srgbClr val="1771A9">
                    <a:alpha val="25000"/>
                  </a:srgbClr>
                </a:solidFill>
                <a:cs typeface="Arial" panose="020B0604020202020204" pitchFamily="34" charset="0"/>
              </a:rPr>
              <a:t>Query Decomposition and Localization</a:t>
            </a:r>
          </a:p>
          <a:p>
            <a:pPr lvl="1"/>
            <a:r>
              <a:rPr lang="en-US" dirty="0">
                <a:solidFill>
                  <a:srgbClr val="1771A9">
                    <a:alpha val="25000"/>
                  </a:srgbClr>
                </a:solidFill>
                <a:cs typeface="Arial" panose="020B0604020202020204" pitchFamily="34" charset="0"/>
              </a:rPr>
              <a:t>Distributed Query Optimization</a:t>
            </a:r>
          </a:p>
          <a:p>
            <a:pPr lvl="1"/>
            <a:r>
              <a:rPr lang="en-US" dirty="0">
                <a:solidFill>
                  <a:srgbClr val="1771A9">
                    <a:alpha val="25000"/>
                  </a:srgbClr>
                </a:solidFill>
                <a:cs typeface="Arial" panose="020B0604020202020204" pitchFamily="34" charset="0"/>
              </a:rPr>
              <a:t>Join Ordering</a:t>
            </a:r>
          </a:p>
          <a:p>
            <a:pPr lvl="1"/>
            <a:r>
              <a:rPr lang="en-US" dirty="0">
                <a:solidFill>
                  <a:srgbClr val="1771A9"/>
                </a:solidFill>
                <a:cs typeface="Arial" panose="020B0604020202020204" pitchFamily="34" charset="0"/>
              </a:rPr>
              <a:t>Adaptive Query Processing</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67</a:t>
            </a:fld>
            <a:endParaRPr lang="en-US"/>
          </a:p>
        </p:txBody>
      </p:sp>
    </p:spTree>
    <p:extLst>
      <p:ext uri="{BB962C8B-B14F-4D97-AF65-F5344CB8AC3E}">
        <p14:creationId xmlns:p14="http://schemas.microsoft.com/office/powerpoint/2010/main" val="28774303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Adaptive Query Processing - Motivations</a:t>
            </a:r>
          </a:p>
        </p:txBody>
      </p:sp>
      <p:sp>
        <p:nvSpPr>
          <p:cNvPr id="32771" name="Rectangle 3"/>
          <p:cNvSpPr>
            <a:spLocks noGrp="1" noChangeArrowheads="1"/>
          </p:cNvSpPr>
          <p:nvPr>
            <p:ph type="body" idx="1"/>
          </p:nvPr>
        </p:nvSpPr>
        <p:spPr/>
        <p:txBody>
          <a:bodyPr/>
          <a:lstStyle/>
          <a:p>
            <a:r>
              <a:rPr lang="en-US" dirty="0"/>
              <a:t>Assumptions underlying query optimization </a:t>
            </a:r>
          </a:p>
          <a:p>
            <a:pPr lvl="1"/>
            <a:r>
              <a:rPr lang="en-US" dirty="0"/>
              <a:t>The optimizer has sufficient knowledge about runtime</a:t>
            </a:r>
          </a:p>
          <a:p>
            <a:pPr lvl="2"/>
            <a:r>
              <a:rPr lang="en-US" dirty="0"/>
              <a:t>Cost information</a:t>
            </a:r>
          </a:p>
          <a:p>
            <a:pPr lvl="1"/>
            <a:r>
              <a:rPr lang="en-US" dirty="0"/>
              <a:t>Runtime conditions remain stable during query execution</a:t>
            </a:r>
          </a:p>
          <a:p>
            <a:r>
              <a:rPr lang="en-US" dirty="0"/>
              <a:t>Appropriate for systems with few data sources in a controlled environment</a:t>
            </a:r>
          </a:p>
          <a:p>
            <a:r>
              <a:rPr lang="en-US" dirty="0"/>
              <a:t>Inappropriate for changing environments with large numbers of data sources and unpredictable runtime conditions</a:t>
            </a:r>
          </a:p>
        </p:txBody>
      </p:sp>
      <p:sp>
        <p:nvSpPr>
          <p:cNvPr id="2" name="Footer Placeholder 1">
            <a:extLst>
              <a:ext uri="{FF2B5EF4-FFF2-40B4-BE49-F238E27FC236}">
                <a16:creationId xmlns:a16="http://schemas.microsoft.com/office/drawing/2014/main" id="{5EFADA5D-D3A1-2246-9275-833FD914B09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DFE797C2-C8FC-7746-AF0B-2B23CC2EFE63}"/>
              </a:ext>
            </a:extLst>
          </p:cNvPr>
          <p:cNvSpPr>
            <a:spLocks noGrp="1"/>
          </p:cNvSpPr>
          <p:nvPr>
            <p:ph type="sldNum" sz="quarter" idx="4"/>
          </p:nvPr>
        </p:nvSpPr>
        <p:spPr/>
        <p:txBody>
          <a:bodyPr/>
          <a:lstStyle/>
          <a:p>
            <a:fld id="{FD96158B-4539-3C43-9DE5-94C547866200}" type="slidenum">
              <a:rPr lang="en-US" smtClean="0"/>
              <a:t>68</a:t>
            </a:fld>
            <a:endParaRPr lang="en-US"/>
          </a:p>
        </p:txBody>
      </p:sp>
    </p:spTree>
    <p:extLst>
      <p:ext uri="{BB962C8B-B14F-4D97-AF65-F5344CB8AC3E}">
        <p14:creationId xmlns:p14="http://schemas.microsoft.com/office/powerpoint/2010/main" val="26005395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p:txBody>
          <a:bodyPr/>
          <a:lstStyle/>
          <a:p>
            <a:r>
              <a:rPr lang="en-US" dirty="0"/>
              <a:t>Example: QEP with Blocked Operator</a:t>
            </a:r>
          </a:p>
        </p:txBody>
      </p:sp>
      <p:sp>
        <p:nvSpPr>
          <p:cNvPr id="33795" name="Rectangle 5"/>
          <p:cNvSpPr>
            <a:spLocks noGrp="1" noChangeArrowheads="1"/>
          </p:cNvSpPr>
          <p:nvPr>
            <p:ph type="body" sz="half" idx="1"/>
          </p:nvPr>
        </p:nvSpPr>
        <p:spPr>
          <a:xfrm>
            <a:off x="617913" y="1674812"/>
            <a:ext cx="4098103" cy="3914428"/>
          </a:xfrm>
        </p:spPr>
        <p:txBody>
          <a:bodyPr/>
          <a:lstStyle/>
          <a:p>
            <a:r>
              <a:rPr lang="en-US" sz="2400" dirty="0"/>
              <a:t>Assume ASG, EMP, PROJ and PAY each at a different site</a:t>
            </a:r>
          </a:p>
          <a:p>
            <a:r>
              <a:rPr lang="en-US" sz="2400" dirty="0"/>
              <a:t>If ASG site is down, the entire pipeline is blocked</a:t>
            </a:r>
          </a:p>
          <a:p>
            <a:r>
              <a:rPr lang="en-US" sz="2400" dirty="0"/>
              <a:t>However, with some reorganization, the join of EMP and PAY could be done while waiting for ASG</a:t>
            </a:r>
          </a:p>
        </p:txBody>
      </p:sp>
      <p:sp>
        <p:nvSpPr>
          <p:cNvPr id="3" name="Slide Number Placeholder 2">
            <a:extLst>
              <a:ext uri="{FF2B5EF4-FFF2-40B4-BE49-F238E27FC236}">
                <a16:creationId xmlns:a16="http://schemas.microsoft.com/office/drawing/2014/main" id="{620543D7-C7D0-5640-B9B9-9A72B160762D}"/>
              </a:ext>
            </a:extLst>
          </p:cNvPr>
          <p:cNvSpPr>
            <a:spLocks noGrp="1"/>
          </p:cNvSpPr>
          <p:nvPr>
            <p:ph type="sldNum" sz="quarter" idx="4294967295"/>
          </p:nvPr>
        </p:nvSpPr>
        <p:spPr>
          <a:xfrm>
            <a:off x="8688586" y="6679406"/>
            <a:ext cx="187523" cy="214313"/>
          </a:xfrm>
          <a:prstGeom prst="rect">
            <a:avLst/>
          </a:prstGeom>
        </p:spPr>
        <p:txBody>
          <a:bodyPr/>
          <a:lstStyle/>
          <a:p>
            <a:fld id="{F0ED71BB-118A-9E4C-B08B-8FE12AFF2AE2}" type="slidenum">
              <a:rPr lang="en-US" smtClean="0"/>
              <a:pPr/>
              <a:t>69</a:t>
            </a:fld>
            <a:endParaRPr lang="en-US" dirty="0"/>
          </a:p>
        </p:txBody>
      </p:sp>
      <p:pic>
        <p:nvPicPr>
          <p:cNvPr id="5" name="Picture 4" descr="A close up of a logo&#10;&#10;Description automatically generated">
            <a:extLst>
              <a:ext uri="{FF2B5EF4-FFF2-40B4-BE49-F238E27FC236}">
                <a16:creationId xmlns:a16="http://schemas.microsoft.com/office/drawing/2014/main" id="{11CA4581-F328-2F48-B7CE-A9BB6989A6AF}"/>
              </a:ext>
            </a:extLst>
          </p:cNvPr>
          <p:cNvPicPr>
            <a:picLocks noChangeAspect="1"/>
          </p:cNvPicPr>
          <p:nvPr/>
        </p:nvPicPr>
        <p:blipFill>
          <a:blip r:embed="rId3"/>
          <a:stretch>
            <a:fillRect/>
          </a:stretch>
        </p:blipFill>
        <p:spPr>
          <a:xfrm>
            <a:off x="5508104" y="1916832"/>
            <a:ext cx="2494298" cy="3024336"/>
          </a:xfrm>
          <a:prstGeom prst="rect">
            <a:avLst/>
          </a:prstGeom>
        </p:spPr>
      </p:pic>
    </p:spTree>
    <p:extLst>
      <p:ext uri="{BB962C8B-B14F-4D97-AF65-F5344CB8AC3E}">
        <p14:creationId xmlns:p14="http://schemas.microsoft.com/office/powerpoint/2010/main" val="1621793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US" dirty="0"/>
              <a:t>What is the Problem?</a:t>
            </a:r>
          </a:p>
        </p:txBody>
      </p:sp>
      <p:sp>
        <p:nvSpPr>
          <p:cNvPr id="51" name="Text Box 3"/>
          <p:cNvSpPr txBox="1">
            <a:spLocks noChangeArrowheads="1"/>
          </p:cNvSpPr>
          <p:nvPr/>
        </p:nvSpPr>
        <p:spPr bwMode="auto">
          <a:xfrm>
            <a:off x="729485" y="1748540"/>
            <a:ext cx="737381" cy="344582"/>
          </a:xfrm>
          <a:prstGeom prst="rect">
            <a:avLst/>
          </a:prstGeom>
          <a:noFill/>
          <a:ln w="9525">
            <a:noFill/>
            <a:miter lim="800000"/>
            <a:headEnd/>
            <a:tailEnd/>
          </a:ln>
          <a:effectLst/>
        </p:spPr>
        <p:txBody>
          <a:bodyPr wrap="none" lIns="0" tIns="0" rIns="0" bIns="0">
            <a:prstTxWarp prst="textNoShape">
              <a:avLst/>
            </a:prstTxWarp>
            <a:spAutoFit/>
          </a:bodyPr>
          <a:lstStyle/>
          <a:p>
            <a:pPr>
              <a:lnSpc>
                <a:spcPts val="2900"/>
              </a:lnSpc>
              <a:tabLst>
                <a:tab pos="0" algn="l"/>
                <a:tab pos="914353" algn="l"/>
              </a:tabLst>
            </a:pPr>
            <a:r>
              <a:rPr lang="en-US" sz="2250" u="sng" dirty="0">
                <a:solidFill>
                  <a:schemeClr val="tx2"/>
                </a:solidFill>
                <a:latin typeface="Arial" panose="020B0604020202020204" pitchFamily="34" charset="0"/>
              </a:rPr>
              <a:t>Site 1</a:t>
            </a:r>
          </a:p>
        </p:txBody>
      </p:sp>
      <p:sp>
        <p:nvSpPr>
          <p:cNvPr id="52" name="Text Box 4"/>
          <p:cNvSpPr txBox="1">
            <a:spLocks noChangeArrowheads="1"/>
          </p:cNvSpPr>
          <p:nvPr/>
        </p:nvSpPr>
        <p:spPr bwMode="auto">
          <a:xfrm>
            <a:off x="2805935" y="1748540"/>
            <a:ext cx="737381" cy="344582"/>
          </a:xfrm>
          <a:prstGeom prst="rect">
            <a:avLst/>
          </a:prstGeom>
          <a:noFill/>
          <a:ln w="9525">
            <a:noFill/>
            <a:miter lim="800000"/>
            <a:headEnd/>
            <a:tailEnd/>
          </a:ln>
          <a:effectLst/>
        </p:spPr>
        <p:txBody>
          <a:bodyPr wrap="none" lIns="0" tIns="0" rIns="0" bIns="0">
            <a:prstTxWarp prst="textNoShape">
              <a:avLst/>
            </a:prstTxWarp>
            <a:spAutoFit/>
          </a:bodyPr>
          <a:lstStyle/>
          <a:p>
            <a:pPr>
              <a:lnSpc>
                <a:spcPts val="2900"/>
              </a:lnSpc>
              <a:tabLst>
                <a:tab pos="0" algn="l"/>
                <a:tab pos="914353" algn="l"/>
              </a:tabLst>
            </a:pPr>
            <a:r>
              <a:rPr lang="en-US" sz="2250" u="sng" dirty="0">
                <a:solidFill>
                  <a:schemeClr val="tx2"/>
                </a:solidFill>
                <a:latin typeface="Arial" panose="020B0604020202020204" pitchFamily="34" charset="0"/>
              </a:rPr>
              <a:t>Site 2</a:t>
            </a:r>
          </a:p>
        </p:txBody>
      </p:sp>
      <p:sp>
        <p:nvSpPr>
          <p:cNvPr id="53" name="Text Box 5"/>
          <p:cNvSpPr txBox="1">
            <a:spLocks noChangeArrowheads="1"/>
          </p:cNvSpPr>
          <p:nvPr/>
        </p:nvSpPr>
        <p:spPr bwMode="auto">
          <a:xfrm>
            <a:off x="4575997" y="1748540"/>
            <a:ext cx="737381" cy="344582"/>
          </a:xfrm>
          <a:prstGeom prst="rect">
            <a:avLst/>
          </a:prstGeom>
          <a:noFill/>
          <a:ln w="9525">
            <a:noFill/>
            <a:miter lim="800000"/>
            <a:headEnd/>
            <a:tailEnd/>
          </a:ln>
          <a:effectLst/>
        </p:spPr>
        <p:txBody>
          <a:bodyPr wrap="none" lIns="0" tIns="0" rIns="0" bIns="0">
            <a:prstTxWarp prst="textNoShape">
              <a:avLst/>
            </a:prstTxWarp>
            <a:spAutoFit/>
          </a:bodyPr>
          <a:lstStyle/>
          <a:p>
            <a:pPr>
              <a:lnSpc>
                <a:spcPts val="2900"/>
              </a:lnSpc>
              <a:tabLst>
                <a:tab pos="0" algn="l"/>
                <a:tab pos="914353" algn="l"/>
              </a:tabLst>
            </a:pPr>
            <a:r>
              <a:rPr lang="en-US" sz="2250" u="sng" dirty="0">
                <a:solidFill>
                  <a:schemeClr val="tx2"/>
                </a:solidFill>
                <a:latin typeface="Arial" panose="020B0604020202020204" pitchFamily="34" charset="0"/>
              </a:rPr>
              <a:t>Site 3</a:t>
            </a:r>
          </a:p>
        </p:txBody>
      </p:sp>
      <p:sp>
        <p:nvSpPr>
          <p:cNvPr id="54" name="Text Box 6"/>
          <p:cNvSpPr txBox="1">
            <a:spLocks noChangeArrowheads="1"/>
          </p:cNvSpPr>
          <p:nvPr/>
        </p:nvSpPr>
        <p:spPr bwMode="auto">
          <a:xfrm>
            <a:off x="6337558" y="1748540"/>
            <a:ext cx="737381" cy="344582"/>
          </a:xfrm>
          <a:prstGeom prst="rect">
            <a:avLst/>
          </a:prstGeom>
          <a:noFill/>
          <a:ln w="9525">
            <a:noFill/>
            <a:miter lim="800000"/>
            <a:headEnd/>
            <a:tailEnd/>
          </a:ln>
          <a:effectLst/>
        </p:spPr>
        <p:txBody>
          <a:bodyPr wrap="none" lIns="0" tIns="0" rIns="0" bIns="0">
            <a:prstTxWarp prst="textNoShape">
              <a:avLst/>
            </a:prstTxWarp>
            <a:spAutoFit/>
          </a:bodyPr>
          <a:lstStyle/>
          <a:p>
            <a:pPr>
              <a:lnSpc>
                <a:spcPts val="2900"/>
              </a:lnSpc>
              <a:tabLst>
                <a:tab pos="0" algn="l"/>
                <a:tab pos="914353" algn="l"/>
              </a:tabLst>
            </a:pPr>
            <a:r>
              <a:rPr lang="en-US" sz="2250" u="sng" dirty="0">
                <a:solidFill>
                  <a:schemeClr val="tx2"/>
                </a:solidFill>
                <a:latin typeface="Arial" panose="020B0604020202020204" pitchFamily="34" charset="0"/>
              </a:rPr>
              <a:t>Site 4</a:t>
            </a:r>
          </a:p>
        </p:txBody>
      </p:sp>
      <p:sp>
        <p:nvSpPr>
          <p:cNvPr id="55" name="Text Box 7"/>
          <p:cNvSpPr txBox="1">
            <a:spLocks noChangeArrowheads="1"/>
          </p:cNvSpPr>
          <p:nvPr/>
        </p:nvSpPr>
        <p:spPr bwMode="auto">
          <a:xfrm>
            <a:off x="8044685" y="1748540"/>
            <a:ext cx="737381" cy="344582"/>
          </a:xfrm>
          <a:prstGeom prst="rect">
            <a:avLst/>
          </a:prstGeom>
          <a:noFill/>
          <a:ln w="9525">
            <a:noFill/>
            <a:miter lim="800000"/>
            <a:headEnd/>
            <a:tailEnd/>
          </a:ln>
          <a:effectLst/>
        </p:spPr>
        <p:txBody>
          <a:bodyPr wrap="none" lIns="0" tIns="0" rIns="0" bIns="0">
            <a:prstTxWarp prst="textNoShape">
              <a:avLst/>
            </a:prstTxWarp>
            <a:spAutoFit/>
          </a:bodyPr>
          <a:lstStyle/>
          <a:p>
            <a:pPr>
              <a:lnSpc>
                <a:spcPts val="2900"/>
              </a:lnSpc>
              <a:tabLst>
                <a:tab pos="0" algn="l"/>
                <a:tab pos="914353" algn="l"/>
              </a:tabLst>
            </a:pPr>
            <a:r>
              <a:rPr lang="en-US" sz="2250" u="sng" dirty="0">
                <a:solidFill>
                  <a:schemeClr val="tx2"/>
                </a:solidFill>
                <a:latin typeface="Arial" panose="020B0604020202020204" pitchFamily="34" charset="0"/>
              </a:rPr>
              <a:t>Site 5</a:t>
            </a:r>
          </a:p>
        </p:txBody>
      </p:sp>
      <p:sp>
        <p:nvSpPr>
          <p:cNvPr id="56" name="Text Box 8"/>
          <p:cNvSpPr txBox="1">
            <a:spLocks noChangeArrowheads="1"/>
          </p:cNvSpPr>
          <p:nvPr/>
        </p:nvSpPr>
        <p:spPr bwMode="auto">
          <a:xfrm>
            <a:off x="3911600" y="2289878"/>
            <a:ext cx="1946284" cy="204543"/>
          </a:xfrm>
          <a:prstGeom prst="rect">
            <a:avLst/>
          </a:prstGeom>
          <a:noFill/>
          <a:ln w="9525">
            <a:noFill/>
            <a:miter lim="800000"/>
            <a:headEnd/>
            <a:tailEnd/>
          </a:ln>
          <a:effectLst/>
        </p:spPr>
        <p:txBody>
          <a:bodyPr wrap="square" lIns="0" tIns="0" rIns="0" bIns="0">
            <a:prstTxWarp prst="textNoShape">
              <a:avLst/>
            </a:prstTxWarp>
            <a:spAutoFit/>
          </a:bodyPr>
          <a:lstStyle/>
          <a:p>
            <a:pPr>
              <a:lnSpc>
                <a:spcPts val="1700"/>
              </a:lnSpc>
              <a:tabLst>
                <a:tab pos="0" algn="l"/>
                <a:tab pos="914353" algn="l"/>
                <a:tab pos="1828706" algn="l"/>
              </a:tabLst>
            </a:pPr>
            <a:r>
              <a:rPr lang="en-US" sz="1195" dirty="0">
                <a:solidFill>
                  <a:schemeClr val="tx2"/>
                </a:solidFill>
                <a:latin typeface="Arial" charset="0"/>
              </a:rPr>
              <a:t>EMP</a:t>
            </a:r>
            <a:r>
              <a:rPr lang="en-US" sz="1898" baseline="-25000" dirty="0">
                <a:solidFill>
                  <a:schemeClr val="tx2"/>
                </a:solidFill>
                <a:latin typeface="Arial" charset="0"/>
              </a:rPr>
              <a:t>1</a:t>
            </a:r>
            <a:r>
              <a:rPr lang="en-US" sz="1195" dirty="0">
                <a:solidFill>
                  <a:schemeClr val="tx2"/>
                </a:solidFill>
                <a:latin typeface="Arial" charset="0"/>
              </a:rPr>
              <a:t>=</a:t>
            </a:r>
            <a:r>
              <a:rPr lang="en-US" sz="1195" dirty="0">
                <a:solidFill>
                  <a:schemeClr val="tx2"/>
                </a:solidFill>
                <a:latin typeface="Symbol" charset="2"/>
                <a:cs typeface="Symbol" charset="2"/>
                <a:sym typeface="Symbol"/>
              </a:rPr>
              <a:t> </a:t>
            </a:r>
            <a:r>
              <a:rPr lang="en-US" sz="1406" dirty="0">
                <a:solidFill>
                  <a:schemeClr val="tx2"/>
                </a:solidFill>
                <a:latin typeface="Symbol" charset="2"/>
                <a:sym typeface="Symbol"/>
              </a:rPr>
              <a:t>σ</a:t>
            </a:r>
            <a:r>
              <a:rPr lang="en-US" sz="1898" baseline="-25000" dirty="0">
                <a:solidFill>
                  <a:schemeClr val="tx2"/>
                </a:solidFill>
                <a:latin typeface="Arial" charset="0"/>
              </a:rPr>
              <a:t>ENO≤“E3”</a:t>
            </a:r>
            <a:r>
              <a:rPr lang="en-US" sz="1195" dirty="0">
                <a:solidFill>
                  <a:schemeClr val="tx2"/>
                </a:solidFill>
                <a:latin typeface="Arial" charset="0"/>
              </a:rPr>
              <a:t>(EMP)</a:t>
            </a:r>
          </a:p>
        </p:txBody>
      </p:sp>
      <p:sp>
        <p:nvSpPr>
          <p:cNvPr id="57" name="Text Box 9"/>
          <p:cNvSpPr txBox="1">
            <a:spLocks noChangeArrowheads="1"/>
          </p:cNvSpPr>
          <p:nvPr/>
        </p:nvSpPr>
        <p:spPr bwMode="auto">
          <a:xfrm>
            <a:off x="5892800" y="2289878"/>
            <a:ext cx="1893910" cy="204543"/>
          </a:xfrm>
          <a:prstGeom prst="rect">
            <a:avLst/>
          </a:prstGeom>
          <a:noFill/>
          <a:ln w="9525">
            <a:noFill/>
            <a:miter lim="800000"/>
            <a:headEnd/>
            <a:tailEnd/>
          </a:ln>
          <a:effectLst/>
        </p:spPr>
        <p:txBody>
          <a:bodyPr wrap="square" lIns="0" tIns="0" rIns="0" bIns="0">
            <a:prstTxWarp prst="textNoShape">
              <a:avLst/>
            </a:prstTxWarp>
            <a:spAutoFit/>
          </a:bodyPr>
          <a:lstStyle/>
          <a:p>
            <a:pPr>
              <a:lnSpc>
                <a:spcPts val="1700"/>
              </a:lnSpc>
              <a:tabLst>
                <a:tab pos="0" algn="l"/>
                <a:tab pos="914353" algn="l"/>
                <a:tab pos="1828706" algn="l"/>
              </a:tabLst>
            </a:pPr>
            <a:r>
              <a:rPr lang="en-US" sz="1195" dirty="0">
                <a:solidFill>
                  <a:schemeClr val="tx2"/>
                </a:solidFill>
                <a:latin typeface="Arial" charset="0"/>
              </a:rPr>
              <a:t>EMP</a:t>
            </a:r>
            <a:r>
              <a:rPr lang="en-US" sz="1898" baseline="-25000" dirty="0">
                <a:solidFill>
                  <a:schemeClr val="tx2"/>
                </a:solidFill>
                <a:latin typeface="Arial" charset="0"/>
              </a:rPr>
              <a:t>2</a:t>
            </a:r>
            <a:r>
              <a:rPr lang="en-US" sz="1195" dirty="0">
                <a:solidFill>
                  <a:schemeClr val="tx2"/>
                </a:solidFill>
                <a:latin typeface="Arial" charset="0"/>
              </a:rPr>
              <a:t>=</a:t>
            </a:r>
            <a:r>
              <a:rPr lang="en-US" sz="1195" dirty="0">
                <a:solidFill>
                  <a:schemeClr val="tx2"/>
                </a:solidFill>
                <a:latin typeface="Symbol" charset="2"/>
                <a:cs typeface="Symbol" charset="2"/>
                <a:sym typeface="Symbol"/>
              </a:rPr>
              <a:t> </a:t>
            </a:r>
            <a:r>
              <a:rPr lang="en-US" sz="1406" dirty="0" err="1">
                <a:solidFill>
                  <a:schemeClr val="tx2"/>
                </a:solidFill>
                <a:latin typeface="Symbol" charset="2"/>
                <a:sym typeface="Symbol"/>
              </a:rPr>
              <a:t>σ</a:t>
            </a:r>
            <a:r>
              <a:rPr lang="en-US" sz="1898" baseline="-25000" dirty="0" err="1">
                <a:solidFill>
                  <a:schemeClr val="tx2"/>
                </a:solidFill>
                <a:latin typeface="Arial" charset="0"/>
              </a:rPr>
              <a:t>ENO</a:t>
            </a:r>
            <a:r>
              <a:rPr lang="en-US" sz="1898" baseline="-25000" dirty="0">
                <a:solidFill>
                  <a:schemeClr val="tx2"/>
                </a:solidFill>
                <a:latin typeface="Arial" charset="0"/>
              </a:rPr>
              <a:t>&gt;“E3”</a:t>
            </a:r>
            <a:r>
              <a:rPr lang="en-US" sz="1195" dirty="0">
                <a:solidFill>
                  <a:schemeClr val="tx2"/>
                </a:solidFill>
                <a:latin typeface="Arial" charset="0"/>
              </a:rPr>
              <a:t>(EMP)</a:t>
            </a:r>
          </a:p>
        </p:txBody>
      </p:sp>
      <p:sp>
        <p:nvSpPr>
          <p:cNvPr id="58" name="Text Box 10"/>
          <p:cNvSpPr txBox="1">
            <a:spLocks noChangeArrowheads="1"/>
          </p:cNvSpPr>
          <p:nvPr/>
        </p:nvSpPr>
        <p:spPr bwMode="auto">
          <a:xfrm>
            <a:off x="2006600" y="2286702"/>
            <a:ext cx="1922458" cy="210570"/>
          </a:xfrm>
          <a:prstGeom prst="rect">
            <a:avLst/>
          </a:prstGeom>
          <a:noFill/>
          <a:ln w="9525">
            <a:noFill/>
            <a:miter lim="800000"/>
            <a:headEnd/>
            <a:tailEnd/>
          </a:ln>
          <a:effectLst/>
        </p:spPr>
        <p:txBody>
          <a:bodyPr wrap="square" lIns="0" tIns="0" rIns="0" bIns="0">
            <a:prstTxWarp prst="textNoShape">
              <a:avLst/>
            </a:prstTxWarp>
            <a:spAutoFit/>
          </a:bodyPr>
          <a:lstStyle/>
          <a:p>
            <a:pPr>
              <a:lnSpc>
                <a:spcPts val="1700"/>
              </a:lnSpc>
              <a:tabLst>
                <a:tab pos="0" algn="l"/>
                <a:tab pos="914353" algn="l"/>
                <a:tab pos="1828706" algn="l"/>
              </a:tabLst>
            </a:pPr>
            <a:r>
              <a:rPr lang="en-US" sz="1195" dirty="0">
                <a:solidFill>
                  <a:schemeClr val="tx2"/>
                </a:solidFill>
                <a:latin typeface="Arial" charset="0"/>
              </a:rPr>
              <a:t>ASG</a:t>
            </a:r>
            <a:r>
              <a:rPr lang="en-US" sz="1898" baseline="-25000" dirty="0">
                <a:solidFill>
                  <a:schemeClr val="tx2"/>
                </a:solidFill>
                <a:latin typeface="Arial" charset="0"/>
              </a:rPr>
              <a:t>2</a:t>
            </a:r>
            <a:r>
              <a:rPr lang="en-US" sz="1195" dirty="0">
                <a:solidFill>
                  <a:schemeClr val="tx2"/>
                </a:solidFill>
                <a:latin typeface="Courier New"/>
              </a:rPr>
              <a:t>=</a:t>
            </a:r>
            <a:r>
              <a:rPr lang="en-US" sz="1195" dirty="0">
                <a:solidFill>
                  <a:schemeClr val="tx2"/>
                </a:solidFill>
                <a:latin typeface="Symbol" charset="2"/>
                <a:cs typeface="Symbol" charset="2"/>
                <a:sym typeface="Symbol"/>
              </a:rPr>
              <a:t> </a:t>
            </a:r>
            <a:r>
              <a:rPr lang="en-US" sz="1406" dirty="0" err="1">
                <a:solidFill>
                  <a:schemeClr val="tx2"/>
                </a:solidFill>
                <a:latin typeface="Symbol" charset="2"/>
                <a:sym typeface="Symbol"/>
              </a:rPr>
              <a:t>σ</a:t>
            </a:r>
            <a:r>
              <a:rPr lang="en-US" sz="1898" baseline="-25000" dirty="0" err="1">
                <a:solidFill>
                  <a:schemeClr val="tx2"/>
                </a:solidFill>
                <a:latin typeface="Arial" charset="0"/>
              </a:rPr>
              <a:t>ENO</a:t>
            </a:r>
            <a:r>
              <a:rPr lang="en-US" sz="1898" baseline="-25000" dirty="0">
                <a:solidFill>
                  <a:schemeClr val="tx2"/>
                </a:solidFill>
                <a:latin typeface="Arial" charset="0"/>
              </a:rPr>
              <a:t>&gt;“E3”</a:t>
            </a:r>
            <a:r>
              <a:rPr lang="en-US" sz="1195" dirty="0">
                <a:solidFill>
                  <a:schemeClr val="tx2"/>
                </a:solidFill>
                <a:latin typeface="Arial" charset="0"/>
              </a:rPr>
              <a:t>(ASG)</a:t>
            </a:r>
          </a:p>
        </p:txBody>
      </p:sp>
      <p:sp>
        <p:nvSpPr>
          <p:cNvPr id="59" name="Text Box 11"/>
          <p:cNvSpPr txBox="1">
            <a:spLocks noChangeArrowheads="1"/>
          </p:cNvSpPr>
          <p:nvPr/>
        </p:nvSpPr>
        <p:spPr bwMode="auto">
          <a:xfrm>
            <a:off x="101601" y="2289878"/>
            <a:ext cx="1839913" cy="204543"/>
          </a:xfrm>
          <a:prstGeom prst="rect">
            <a:avLst/>
          </a:prstGeom>
          <a:noFill/>
          <a:ln w="9525">
            <a:noFill/>
            <a:miter lim="800000"/>
            <a:headEnd/>
            <a:tailEnd/>
          </a:ln>
          <a:effectLst/>
        </p:spPr>
        <p:txBody>
          <a:bodyPr lIns="0" tIns="0" rIns="0" bIns="0">
            <a:prstTxWarp prst="textNoShape">
              <a:avLst/>
            </a:prstTxWarp>
            <a:spAutoFit/>
          </a:bodyPr>
          <a:lstStyle/>
          <a:p>
            <a:pPr>
              <a:lnSpc>
                <a:spcPts val="1700"/>
              </a:lnSpc>
              <a:tabLst>
                <a:tab pos="0" algn="l"/>
                <a:tab pos="914353" algn="l"/>
                <a:tab pos="1828706" algn="l"/>
              </a:tabLst>
            </a:pPr>
            <a:r>
              <a:rPr lang="en-US" sz="1195" dirty="0">
                <a:solidFill>
                  <a:schemeClr val="tx2"/>
                </a:solidFill>
                <a:latin typeface="Arial" charset="0"/>
              </a:rPr>
              <a:t>ASG</a:t>
            </a:r>
            <a:r>
              <a:rPr lang="en-US" sz="1898" baseline="-25000" dirty="0">
                <a:solidFill>
                  <a:schemeClr val="tx2"/>
                </a:solidFill>
                <a:latin typeface="Arial" charset="0"/>
              </a:rPr>
              <a:t>1</a:t>
            </a:r>
            <a:r>
              <a:rPr lang="en-US" sz="1195" dirty="0">
                <a:solidFill>
                  <a:schemeClr val="tx2"/>
                </a:solidFill>
                <a:latin typeface="Arial" charset="0"/>
              </a:rPr>
              <a:t>=</a:t>
            </a:r>
            <a:r>
              <a:rPr lang="en-US" sz="1406" dirty="0">
                <a:solidFill>
                  <a:schemeClr val="tx2"/>
                </a:solidFill>
                <a:latin typeface="Symbol" charset="2"/>
                <a:sym typeface="Symbol"/>
              </a:rPr>
              <a:t>σ</a:t>
            </a:r>
            <a:r>
              <a:rPr lang="en-US" sz="1898" baseline="-25000" dirty="0">
                <a:solidFill>
                  <a:schemeClr val="tx2"/>
                </a:solidFill>
                <a:latin typeface="Arial" charset="0"/>
              </a:rPr>
              <a:t>ENO≤“E3”</a:t>
            </a:r>
            <a:r>
              <a:rPr lang="en-US" sz="1195" dirty="0">
                <a:solidFill>
                  <a:schemeClr val="tx2"/>
                </a:solidFill>
                <a:latin typeface="Arial" charset="0"/>
              </a:rPr>
              <a:t>(ASG)</a:t>
            </a:r>
          </a:p>
        </p:txBody>
      </p:sp>
      <p:sp>
        <p:nvSpPr>
          <p:cNvPr id="60" name="Text Box 12"/>
          <p:cNvSpPr txBox="1">
            <a:spLocks noChangeArrowheads="1"/>
          </p:cNvSpPr>
          <p:nvPr/>
        </p:nvSpPr>
        <p:spPr bwMode="auto">
          <a:xfrm>
            <a:off x="8100464" y="2288290"/>
            <a:ext cx="434414" cy="198388"/>
          </a:xfrm>
          <a:prstGeom prst="rect">
            <a:avLst/>
          </a:prstGeom>
          <a:noFill/>
          <a:ln w="9525">
            <a:noFill/>
            <a:miter lim="800000"/>
            <a:headEnd/>
            <a:tailEnd/>
          </a:ln>
          <a:effectLst/>
        </p:spPr>
        <p:txBody>
          <a:bodyPr wrap="none" lIns="0" tIns="0" rIns="0" bIns="0">
            <a:prstTxWarp prst="textNoShape">
              <a:avLst/>
            </a:prstTxWarp>
            <a:spAutoFit/>
          </a:bodyPr>
          <a:lstStyle/>
          <a:p>
            <a:pPr>
              <a:lnSpc>
                <a:spcPts val="1700"/>
              </a:lnSpc>
              <a:tabLst>
                <a:tab pos="0" algn="l"/>
              </a:tabLst>
            </a:pPr>
            <a:r>
              <a:rPr lang="en-US" sz="1195">
                <a:solidFill>
                  <a:schemeClr val="tx2"/>
                </a:solidFill>
                <a:latin typeface="Arial" charset="0"/>
              </a:rPr>
              <a:t>Result</a:t>
            </a:r>
          </a:p>
        </p:txBody>
      </p:sp>
      <p:sp>
        <p:nvSpPr>
          <p:cNvPr id="2" name="Footer Placeholder 1">
            <a:extLst>
              <a:ext uri="{FF2B5EF4-FFF2-40B4-BE49-F238E27FC236}">
                <a16:creationId xmlns:a16="http://schemas.microsoft.com/office/drawing/2014/main" id="{5CC75073-4DD1-574B-8229-E4F70D55D7BA}"/>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8B1ABBCF-90B2-9B42-BEA9-973B6B834AC2}"/>
              </a:ext>
            </a:extLst>
          </p:cNvPr>
          <p:cNvSpPr>
            <a:spLocks noGrp="1"/>
          </p:cNvSpPr>
          <p:nvPr>
            <p:ph type="sldNum" sz="quarter" idx="4"/>
          </p:nvPr>
        </p:nvSpPr>
        <p:spPr/>
        <p:txBody>
          <a:bodyPr/>
          <a:lstStyle/>
          <a:p>
            <a:fld id="{FD96158B-4539-3C43-9DE5-94C547866200}" type="slidenum">
              <a:rPr lang="en-US" smtClean="0"/>
              <a:t>7</a:t>
            </a:fld>
            <a:endParaRPr lang="en-US"/>
          </a:p>
        </p:txBody>
      </p:sp>
      <p:pic>
        <p:nvPicPr>
          <p:cNvPr id="5" name="Picture 4" descr="A close up of a map&#10;&#10;Description automatically generated">
            <a:extLst>
              <a:ext uri="{FF2B5EF4-FFF2-40B4-BE49-F238E27FC236}">
                <a16:creationId xmlns:a16="http://schemas.microsoft.com/office/drawing/2014/main" id="{552983F1-A41F-354C-B94B-38F5BA50304A}"/>
              </a:ext>
            </a:extLst>
          </p:cNvPr>
          <p:cNvPicPr>
            <a:picLocks noChangeAspect="1"/>
          </p:cNvPicPr>
          <p:nvPr/>
        </p:nvPicPr>
        <p:blipFill>
          <a:blip r:embed="rId3"/>
          <a:stretch>
            <a:fillRect/>
          </a:stretch>
        </p:blipFill>
        <p:spPr>
          <a:xfrm>
            <a:off x="0" y="2852936"/>
            <a:ext cx="5018997" cy="262270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9FD5F50C-A8A0-154D-82A9-9C065FAD4905}"/>
              </a:ext>
            </a:extLst>
          </p:cNvPr>
          <p:cNvPicPr>
            <a:picLocks noChangeAspect="1"/>
          </p:cNvPicPr>
          <p:nvPr/>
        </p:nvPicPr>
        <p:blipFill>
          <a:blip r:embed="rId4"/>
          <a:stretch>
            <a:fillRect/>
          </a:stretch>
        </p:blipFill>
        <p:spPr>
          <a:xfrm>
            <a:off x="4916504" y="2925833"/>
            <a:ext cx="4192000" cy="1511279"/>
          </a:xfrm>
          <a:prstGeom prst="rect">
            <a:avLst/>
          </a:prstGeom>
        </p:spPr>
      </p:pic>
    </p:spTree>
    <p:extLst>
      <p:ext uri="{BB962C8B-B14F-4D97-AF65-F5344CB8AC3E}">
        <p14:creationId xmlns:p14="http://schemas.microsoft.com/office/powerpoint/2010/main" val="33822923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Adaptive Query Processing – Definition</a:t>
            </a:r>
          </a:p>
        </p:txBody>
      </p:sp>
      <p:sp>
        <p:nvSpPr>
          <p:cNvPr id="34819" name="Rectangle 3"/>
          <p:cNvSpPr>
            <a:spLocks noGrp="1" noChangeArrowheads="1"/>
          </p:cNvSpPr>
          <p:nvPr>
            <p:ph type="body" idx="1"/>
          </p:nvPr>
        </p:nvSpPr>
        <p:spPr>
          <a:xfrm>
            <a:off x="405780" y="1268760"/>
            <a:ext cx="8229600" cy="4530725"/>
          </a:xfrm>
        </p:spPr>
        <p:txBody>
          <a:bodyPr/>
          <a:lstStyle/>
          <a:p>
            <a:r>
              <a:rPr lang="en-US" dirty="0"/>
              <a:t>A query processing is adaptive if it receives information from the execution environment and determines its behavior accordingly</a:t>
            </a:r>
          </a:p>
          <a:p>
            <a:pPr lvl="1"/>
            <a:r>
              <a:rPr lang="en-US" dirty="0"/>
              <a:t>Feed-back loop between optimizer and runtime environment</a:t>
            </a:r>
          </a:p>
          <a:p>
            <a:pPr lvl="1"/>
            <a:r>
              <a:rPr lang="en-US" dirty="0"/>
              <a:t>Communication of runtime information between DDBMS components</a:t>
            </a:r>
          </a:p>
          <a:p>
            <a:r>
              <a:rPr lang="en-US" dirty="0"/>
              <a:t>Additional components</a:t>
            </a:r>
          </a:p>
          <a:p>
            <a:pPr lvl="1"/>
            <a:r>
              <a:rPr lang="en-US" dirty="0"/>
              <a:t>Monitoring, assessment, reaction</a:t>
            </a:r>
          </a:p>
          <a:p>
            <a:pPr lvl="1"/>
            <a:r>
              <a:rPr lang="en-US" dirty="0"/>
              <a:t>Embedded in control operators of QEP</a:t>
            </a:r>
          </a:p>
          <a:p>
            <a:r>
              <a:rPr lang="en-US" dirty="0"/>
              <a:t>Tradeoff between </a:t>
            </a:r>
            <a:r>
              <a:rPr lang="en-US" dirty="0" err="1"/>
              <a:t>reactiveness</a:t>
            </a:r>
            <a:r>
              <a:rPr lang="en-US" dirty="0"/>
              <a:t> and overhead of adaptation</a:t>
            </a:r>
          </a:p>
        </p:txBody>
      </p:sp>
      <p:sp>
        <p:nvSpPr>
          <p:cNvPr id="2" name="Footer Placeholder 1">
            <a:extLst>
              <a:ext uri="{FF2B5EF4-FFF2-40B4-BE49-F238E27FC236}">
                <a16:creationId xmlns:a16="http://schemas.microsoft.com/office/drawing/2014/main" id="{3D1EC9BD-F638-F84A-8481-5F9774F4B59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4472259-6644-3F49-BA67-C084E73B61DD}"/>
              </a:ext>
            </a:extLst>
          </p:cNvPr>
          <p:cNvSpPr>
            <a:spLocks noGrp="1"/>
          </p:cNvSpPr>
          <p:nvPr>
            <p:ph type="sldNum" sz="quarter" idx="4"/>
          </p:nvPr>
        </p:nvSpPr>
        <p:spPr/>
        <p:txBody>
          <a:bodyPr/>
          <a:lstStyle/>
          <a:p>
            <a:fld id="{FD96158B-4539-3C43-9DE5-94C547866200}" type="slidenum">
              <a:rPr lang="en-US" smtClean="0"/>
              <a:t>70</a:t>
            </a:fld>
            <a:endParaRPr lang="en-US"/>
          </a:p>
        </p:txBody>
      </p:sp>
    </p:spTree>
    <p:extLst>
      <p:ext uri="{BB962C8B-B14F-4D97-AF65-F5344CB8AC3E}">
        <p14:creationId xmlns:p14="http://schemas.microsoft.com/office/powerpoint/2010/main" val="2560270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Adaptive Components</a:t>
            </a:r>
          </a:p>
        </p:txBody>
      </p:sp>
      <p:sp>
        <p:nvSpPr>
          <p:cNvPr id="35843" name="Rectangle 3"/>
          <p:cNvSpPr>
            <a:spLocks noGrp="1" noChangeArrowheads="1"/>
          </p:cNvSpPr>
          <p:nvPr>
            <p:ph type="body" idx="1"/>
          </p:nvPr>
        </p:nvSpPr>
        <p:spPr/>
        <p:txBody>
          <a:bodyPr/>
          <a:lstStyle/>
          <a:p>
            <a:r>
              <a:rPr lang="en-US" dirty="0"/>
              <a:t>Monitoring parameters (collected by sensors in QEP)</a:t>
            </a:r>
          </a:p>
          <a:p>
            <a:pPr lvl="1"/>
            <a:r>
              <a:rPr lang="en-US" dirty="0"/>
              <a:t>Memory size</a:t>
            </a:r>
          </a:p>
          <a:p>
            <a:pPr lvl="1"/>
            <a:r>
              <a:rPr lang="en-US" dirty="0"/>
              <a:t>Data arrival rates</a:t>
            </a:r>
          </a:p>
          <a:p>
            <a:pPr lvl="1"/>
            <a:r>
              <a:rPr lang="en-US" dirty="0"/>
              <a:t>Actual statistics</a:t>
            </a:r>
          </a:p>
          <a:p>
            <a:pPr lvl="1"/>
            <a:r>
              <a:rPr lang="en-US" dirty="0"/>
              <a:t>Operator execution cost</a:t>
            </a:r>
          </a:p>
          <a:p>
            <a:pPr lvl="1"/>
            <a:r>
              <a:rPr lang="en-US" dirty="0"/>
              <a:t>Network throughput</a:t>
            </a:r>
          </a:p>
          <a:p>
            <a:r>
              <a:rPr lang="en-US" dirty="0"/>
              <a:t>Adaptive reactions</a:t>
            </a:r>
          </a:p>
          <a:p>
            <a:pPr lvl="1"/>
            <a:r>
              <a:rPr lang="en-US" dirty="0"/>
              <a:t>Change schedule</a:t>
            </a:r>
          </a:p>
          <a:p>
            <a:pPr lvl="1"/>
            <a:r>
              <a:rPr lang="en-US" dirty="0"/>
              <a:t>Replace an operator by an equivalent one</a:t>
            </a:r>
          </a:p>
          <a:p>
            <a:pPr lvl="1"/>
            <a:r>
              <a:rPr lang="en-US" dirty="0"/>
              <a:t>Modify the behavior of an operator</a:t>
            </a:r>
          </a:p>
          <a:p>
            <a:pPr lvl="1"/>
            <a:r>
              <a:rPr lang="en-US" dirty="0"/>
              <a:t>Data repartitioning</a:t>
            </a:r>
          </a:p>
        </p:txBody>
      </p:sp>
      <p:sp>
        <p:nvSpPr>
          <p:cNvPr id="2" name="Footer Placeholder 1">
            <a:extLst>
              <a:ext uri="{FF2B5EF4-FFF2-40B4-BE49-F238E27FC236}">
                <a16:creationId xmlns:a16="http://schemas.microsoft.com/office/drawing/2014/main" id="{A29730D6-F84E-B149-B8AC-6BB3CCE29E27}"/>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31353C02-5AE4-5844-B466-6F0AA88FA755}"/>
              </a:ext>
            </a:extLst>
          </p:cNvPr>
          <p:cNvSpPr>
            <a:spLocks noGrp="1"/>
          </p:cNvSpPr>
          <p:nvPr>
            <p:ph type="sldNum" sz="quarter" idx="4"/>
          </p:nvPr>
        </p:nvSpPr>
        <p:spPr/>
        <p:txBody>
          <a:bodyPr/>
          <a:lstStyle/>
          <a:p>
            <a:fld id="{FD96158B-4539-3C43-9DE5-94C547866200}" type="slidenum">
              <a:rPr lang="en-US" smtClean="0"/>
              <a:t>71</a:t>
            </a:fld>
            <a:endParaRPr lang="en-US"/>
          </a:p>
        </p:txBody>
      </p:sp>
    </p:spTree>
    <p:extLst>
      <p:ext uri="{BB962C8B-B14F-4D97-AF65-F5344CB8AC3E}">
        <p14:creationId xmlns:p14="http://schemas.microsoft.com/office/powerpoint/2010/main" val="37927932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Eddy Approach</a:t>
            </a:r>
          </a:p>
        </p:txBody>
      </p:sp>
      <p:sp>
        <p:nvSpPr>
          <p:cNvPr id="36867" name="Rectangle 3"/>
          <p:cNvSpPr>
            <a:spLocks noGrp="1" noChangeArrowheads="1"/>
          </p:cNvSpPr>
          <p:nvPr>
            <p:ph type="body" idx="1"/>
          </p:nvPr>
        </p:nvSpPr>
        <p:spPr/>
        <p:txBody>
          <a:bodyPr/>
          <a:lstStyle/>
          <a:p>
            <a:r>
              <a:rPr lang="en-US" dirty="0"/>
              <a:t>Query compilation: produces a </a:t>
            </a:r>
            <a:r>
              <a:rPr lang="en-US" dirty="0" err="1"/>
              <a:t>tuple</a:t>
            </a:r>
            <a:r>
              <a:rPr lang="en-US" dirty="0"/>
              <a:t> </a:t>
            </a:r>
            <a:r>
              <a:rPr lang="en-US" dirty="0">
                <a:sym typeface="Symbol"/>
              </a:rPr>
              <a:t></a:t>
            </a:r>
            <a:r>
              <a:rPr lang="en-US" i="1" dirty="0"/>
              <a:t>D, P, C</a:t>
            </a:r>
            <a:r>
              <a:rPr lang="en-US" dirty="0"/>
              <a:t>, Eddy</a:t>
            </a:r>
            <a:r>
              <a:rPr lang="en-US" dirty="0">
                <a:sym typeface="Symbol"/>
              </a:rPr>
              <a:t></a:t>
            </a:r>
            <a:endParaRPr lang="en-US" dirty="0"/>
          </a:p>
          <a:p>
            <a:pPr lvl="1"/>
            <a:r>
              <a:rPr lang="en-US" i="1" dirty="0"/>
              <a:t>D</a:t>
            </a:r>
            <a:r>
              <a:rPr lang="en-US" dirty="0"/>
              <a:t>: set of data sources (e.g. relations)</a:t>
            </a:r>
          </a:p>
          <a:p>
            <a:pPr lvl="1"/>
            <a:r>
              <a:rPr lang="en-US" i="1" dirty="0"/>
              <a:t>P</a:t>
            </a:r>
            <a:r>
              <a:rPr lang="en-US" dirty="0"/>
              <a:t>: set of predicates</a:t>
            </a:r>
          </a:p>
          <a:p>
            <a:pPr lvl="1"/>
            <a:r>
              <a:rPr lang="en-US" i="1" dirty="0"/>
              <a:t>C</a:t>
            </a:r>
            <a:r>
              <a:rPr lang="en-US" dirty="0"/>
              <a:t>: ordering constraints to be followed at runtime</a:t>
            </a:r>
          </a:p>
          <a:p>
            <a:pPr lvl="1"/>
            <a:r>
              <a:rPr lang="en-US" dirty="0"/>
              <a:t> Eddy: </a:t>
            </a:r>
            <a:r>
              <a:rPr lang="en-US" i="1" dirty="0"/>
              <a:t>n</a:t>
            </a:r>
            <a:r>
              <a:rPr lang="en-US" dirty="0"/>
              <a:t>-</a:t>
            </a:r>
            <a:r>
              <a:rPr lang="en-US" dirty="0" err="1"/>
              <a:t>ary</a:t>
            </a:r>
            <a:r>
              <a:rPr lang="en-US" dirty="0"/>
              <a:t> operator between D and P</a:t>
            </a:r>
          </a:p>
          <a:p>
            <a:r>
              <a:rPr lang="en-US" dirty="0"/>
              <a:t>Query execution: operator ordering on a </a:t>
            </a:r>
            <a:r>
              <a:rPr lang="en-US" dirty="0" err="1"/>
              <a:t>tuple</a:t>
            </a:r>
            <a:r>
              <a:rPr lang="en-US" dirty="0"/>
              <a:t> basis using Eddy</a:t>
            </a:r>
          </a:p>
          <a:p>
            <a:pPr lvl="1"/>
            <a:r>
              <a:rPr lang="en-US" dirty="0"/>
              <a:t>On-the-fly </a:t>
            </a:r>
            <a:r>
              <a:rPr lang="en-US" dirty="0" err="1"/>
              <a:t>tuple</a:t>
            </a:r>
            <a:r>
              <a:rPr lang="en-US" dirty="0"/>
              <a:t> routing to operators based on cost and selectivity</a:t>
            </a:r>
          </a:p>
          <a:p>
            <a:pPr lvl="1"/>
            <a:r>
              <a:rPr lang="en-US" dirty="0"/>
              <a:t>Change of join ordering during execution</a:t>
            </a:r>
          </a:p>
          <a:p>
            <a:pPr lvl="2"/>
            <a:r>
              <a:rPr lang="en-US" dirty="0"/>
              <a:t>Requires symmetric join algorithms such as Ripple joins</a:t>
            </a:r>
          </a:p>
          <a:p>
            <a:pPr lvl="2"/>
            <a:endParaRPr lang="en-US" dirty="0"/>
          </a:p>
          <a:p>
            <a:pPr lvl="1"/>
            <a:endParaRPr lang="en-US" dirty="0"/>
          </a:p>
        </p:txBody>
      </p:sp>
      <p:sp>
        <p:nvSpPr>
          <p:cNvPr id="2" name="Footer Placeholder 1">
            <a:extLst>
              <a:ext uri="{FF2B5EF4-FFF2-40B4-BE49-F238E27FC236}">
                <a16:creationId xmlns:a16="http://schemas.microsoft.com/office/drawing/2014/main" id="{0BC8C156-F917-3747-8753-3207069A123C}"/>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1EADC29F-5361-F44C-BDD9-0C5A51859C67}"/>
              </a:ext>
            </a:extLst>
          </p:cNvPr>
          <p:cNvSpPr>
            <a:spLocks noGrp="1"/>
          </p:cNvSpPr>
          <p:nvPr>
            <p:ph type="sldNum" sz="quarter" idx="4"/>
          </p:nvPr>
        </p:nvSpPr>
        <p:spPr/>
        <p:txBody>
          <a:bodyPr/>
          <a:lstStyle/>
          <a:p>
            <a:fld id="{FD96158B-4539-3C43-9DE5-94C547866200}" type="slidenum">
              <a:rPr lang="en-US" smtClean="0"/>
              <a:t>72</a:t>
            </a:fld>
            <a:endParaRPr lang="en-US"/>
          </a:p>
        </p:txBody>
      </p:sp>
    </p:spTree>
    <p:extLst>
      <p:ext uri="{BB962C8B-B14F-4D97-AF65-F5344CB8AC3E}">
        <p14:creationId xmlns:p14="http://schemas.microsoft.com/office/powerpoint/2010/main" val="38352806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28238-D965-1D47-9C24-64DEDCE2F219}"/>
              </a:ext>
            </a:extLst>
          </p:cNvPr>
          <p:cNvSpPr>
            <a:spLocks noGrp="1"/>
          </p:cNvSpPr>
          <p:nvPr>
            <p:ph type="title"/>
          </p:nvPr>
        </p:nvSpPr>
        <p:spPr/>
        <p:txBody>
          <a:bodyPr/>
          <a:lstStyle/>
          <a:p>
            <a:r>
              <a:rPr lang="en-US" dirty="0"/>
              <a:t>QEP with Eddy</a:t>
            </a:r>
          </a:p>
        </p:txBody>
      </p:sp>
      <p:sp>
        <p:nvSpPr>
          <p:cNvPr id="4" name="Espace réservé du pied de page 3">
            <a:extLst>
              <a:ext uri="{FF2B5EF4-FFF2-40B4-BE49-F238E27FC236}">
                <a16:creationId xmlns:a16="http://schemas.microsoft.com/office/drawing/2014/main" id="{1B39C6A2-53F3-A442-B210-7A609343944B}"/>
              </a:ext>
            </a:extLst>
          </p:cNvPr>
          <p:cNvSpPr>
            <a:spLocks noGrp="1"/>
          </p:cNvSpPr>
          <p:nvPr>
            <p:ph type="ftr" sz="quarter" idx="3"/>
          </p:nvPr>
        </p:nvSpPr>
        <p:spPr/>
        <p:txBody>
          <a:bodyPr/>
          <a:lstStyle/>
          <a:p>
            <a:r>
              <a:rPr lang="en-US" dirty="0"/>
              <a:t>© 2020</a:t>
            </a:r>
          </a:p>
        </p:txBody>
      </p:sp>
      <p:sp>
        <p:nvSpPr>
          <p:cNvPr id="5" name="Espace réservé du numéro de diapositive 4">
            <a:extLst>
              <a:ext uri="{FF2B5EF4-FFF2-40B4-BE49-F238E27FC236}">
                <a16:creationId xmlns:a16="http://schemas.microsoft.com/office/drawing/2014/main" id="{6D02E0C6-37C7-0746-B005-55CB7867DDC9}"/>
              </a:ext>
            </a:extLst>
          </p:cNvPr>
          <p:cNvSpPr>
            <a:spLocks noGrp="1"/>
          </p:cNvSpPr>
          <p:nvPr>
            <p:ph type="sldNum" sz="quarter" idx="4"/>
          </p:nvPr>
        </p:nvSpPr>
        <p:spPr/>
        <p:txBody>
          <a:bodyPr/>
          <a:lstStyle/>
          <a:p>
            <a:fld id="{FD96158B-4539-3C43-9DE5-94C547866200}" type="slidenum">
              <a:rPr lang="en-US" smtClean="0"/>
              <a:t>73</a:t>
            </a:fld>
            <a:endParaRPr lang="en-US"/>
          </a:p>
        </p:txBody>
      </p:sp>
      <p:sp>
        <p:nvSpPr>
          <p:cNvPr id="6" name="Rectangle 5">
            <a:extLst>
              <a:ext uri="{FF2B5EF4-FFF2-40B4-BE49-F238E27FC236}">
                <a16:creationId xmlns:a16="http://schemas.microsoft.com/office/drawing/2014/main" id="{88E95F45-70D9-0343-B9DB-11C107BB4858}"/>
              </a:ext>
            </a:extLst>
          </p:cNvPr>
          <p:cNvSpPr txBox="1">
            <a:spLocks noChangeArrowheads="1"/>
          </p:cNvSpPr>
          <p:nvPr/>
        </p:nvSpPr>
        <p:spPr bwMode="auto">
          <a:xfrm>
            <a:off x="319027" y="1417638"/>
            <a:ext cx="8505945" cy="1536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lumMod val="50000"/>
                </a:schemeClr>
              </a:buClr>
              <a:buSzPct val="70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6">
                  <a:lumMod val="50000"/>
                </a:schemeClr>
              </a:buClr>
              <a:buSzPct val="7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chemeClr val="accent6">
                  <a:lumMod val="50000"/>
                </a:schemeClr>
              </a:buClr>
              <a:buSzPct val="70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chemeClr val="accent6">
                  <a:lumMod val="50000"/>
                </a:schemeClr>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pPr>
              <a:lnSpc>
                <a:spcPct val="80000"/>
              </a:lnSpc>
            </a:pPr>
            <a:r>
              <a:rPr lang="en-US" sz="1800" i="1" kern="0" dirty="0"/>
              <a:t>D</a:t>
            </a:r>
            <a:r>
              <a:rPr lang="en-US" sz="1800" kern="0" dirty="0"/>
              <a:t>= {</a:t>
            </a:r>
            <a:r>
              <a:rPr lang="en-US" sz="1800" i="1" kern="0" dirty="0"/>
              <a:t>R, S, T</a:t>
            </a:r>
            <a:r>
              <a:rPr lang="en-US" sz="1800" kern="0" dirty="0"/>
              <a:t>}</a:t>
            </a:r>
          </a:p>
          <a:p>
            <a:pPr>
              <a:lnSpc>
                <a:spcPct val="80000"/>
              </a:lnSpc>
            </a:pPr>
            <a:r>
              <a:rPr lang="en-US" sz="1800" i="1" kern="0" dirty="0"/>
              <a:t>P</a:t>
            </a:r>
            <a:r>
              <a:rPr lang="en-US" sz="1800" kern="0" dirty="0"/>
              <a:t> = {</a:t>
            </a:r>
            <a:r>
              <a:rPr lang="en-US" sz="1800" kern="0" dirty="0">
                <a:sym typeface="Symbol"/>
              </a:rPr>
              <a:t></a:t>
            </a:r>
            <a:r>
              <a:rPr lang="en-US" sz="1800" kern="0" baseline="-25000" dirty="0"/>
              <a:t>P </a:t>
            </a:r>
            <a:r>
              <a:rPr lang="en-US" sz="1800" kern="0" dirty="0"/>
              <a:t>(</a:t>
            </a:r>
            <a:r>
              <a:rPr lang="en-US" sz="1800" i="1" kern="0" dirty="0"/>
              <a:t>R</a:t>
            </a:r>
            <a:r>
              <a:rPr lang="en-US" sz="1800" kern="0" dirty="0"/>
              <a:t>), </a:t>
            </a:r>
            <a:r>
              <a:rPr lang="en-US" sz="1800" i="1" kern="0" dirty="0"/>
              <a:t>R</a:t>
            </a:r>
            <a:r>
              <a:rPr lang="en-US" sz="1800" kern="0" dirty="0"/>
              <a:t> </a:t>
            </a:r>
            <a:r>
              <a:rPr lang="en-US" sz="1800" dirty="0">
                <a:solidFill>
                  <a:schemeClr val="tx2"/>
                </a:solidFill>
              </a:rPr>
              <a:t>⋈</a:t>
            </a:r>
            <a:r>
              <a:rPr lang="en-US" sz="1800" kern="0" baseline="-25000" dirty="0"/>
              <a:t>1</a:t>
            </a:r>
            <a:r>
              <a:rPr lang="en-US" sz="1800" kern="0" dirty="0"/>
              <a:t> </a:t>
            </a:r>
            <a:r>
              <a:rPr lang="en-US" sz="1800" i="1" kern="0" dirty="0"/>
              <a:t>S</a:t>
            </a:r>
            <a:r>
              <a:rPr lang="en-US" sz="1800" kern="0" dirty="0"/>
              <a:t>, </a:t>
            </a:r>
            <a:r>
              <a:rPr lang="en-US" sz="1800" i="1" kern="0" dirty="0"/>
              <a:t>S</a:t>
            </a:r>
            <a:r>
              <a:rPr lang="en-US" sz="1800" kern="0" dirty="0"/>
              <a:t> </a:t>
            </a:r>
            <a:r>
              <a:rPr lang="en-US" sz="1800" dirty="0">
                <a:solidFill>
                  <a:schemeClr val="tx2"/>
                </a:solidFill>
              </a:rPr>
              <a:t>⋈</a:t>
            </a:r>
            <a:r>
              <a:rPr lang="en-US" sz="1800" kern="0" baseline="-25000" dirty="0"/>
              <a:t>2</a:t>
            </a:r>
            <a:r>
              <a:rPr lang="en-US" sz="1800" kern="0" dirty="0"/>
              <a:t> </a:t>
            </a:r>
            <a:r>
              <a:rPr lang="en-US" sz="1800" i="1" kern="0" dirty="0"/>
              <a:t>T</a:t>
            </a:r>
            <a:r>
              <a:rPr lang="en-US" sz="1800" kern="0" dirty="0"/>
              <a:t>)</a:t>
            </a:r>
          </a:p>
          <a:p>
            <a:pPr>
              <a:lnSpc>
                <a:spcPct val="80000"/>
              </a:lnSpc>
            </a:pPr>
            <a:r>
              <a:rPr lang="en-US" sz="1800" kern="0" dirty="0"/>
              <a:t>C = {</a:t>
            </a:r>
            <a:r>
              <a:rPr lang="en-US" sz="1800" i="1" kern="0" dirty="0"/>
              <a:t>S</a:t>
            </a:r>
            <a:r>
              <a:rPr lang="en-US" sz="1800" kern="0" dirty="0"/>
              <a:t> &lt; </a:t>
            </a:r>
            <a:r>
              <a:rPr lang="en-US" sz="1800" i="1" kern="0" dirty="0"/>
              <a:t>T</a:t>
            </a:r>
            <a:r>
              <a:rPr lang="en-US" sz="1800" kern="0" dirty="0"/>
              <a:t>} where &lt; imposes </a:t>
            </a:r>
            <a:r>
              <a:rPr lang="en-US" sz="1800" i="1" kern="0" dirty="0"/>
              <a:t>S</a:t>
            </a:r>
            <a:r>
              <a:rPr lang="en-US" sz="1800" kern="0" dirty="0"/>
              <a:t> tuples to probe </a:t>
            </a:r>
            <a:r>
              <a:rPr lang="en-US" sz="1800" i="1" kern="0" dirty="0"/>
              <a:t>T</a:t>
            </a:r>
            <a:r>
              <a:rPr lang="en-US" sz="1800" kern="0" dirty="0"/>
              <a:t> tuples using an index on join attribute</a:t>
            </a:r>
          </a:p>
          <a:p>
            <a:pPr lvl="1">
              <a:lnSpc>
                <a:spcPct val="80000"/>
              </a:lnSpc>
            </a:pPr>
            <a:r>
              <a:rPr lang="en-US" sz="1800" kern="0" dirty="0"/>
              <a:t>Access to </a:t>
            </a:r>
            <a:r>
              <a:rPr lang="en-US" sz="1800" i="1" kern="0" dirty="0"/>
              <a:t>T</a:t>
            </a:r>
            <a:r>
              <a:rPr lang="en-US" sz="1800" kern="0" dirty="0"/>
              <a:t> is wrapped by </a:t>
            </a:r>
            <a:r>
              <a:rPr lang="en-US" sz="1800" dirty="0">
                <a:solidFill>
                  <a:schemeClr val="tx2"/>
                </a:solidFill>
              </a:rPr>
              <a:t>⋈</a:t>
            </a:r>
            <a:endParaRPr lang="en-US" sz="1800" i="1" kern="0" dirty="0"/>
          </a:p>
          <a:p>
            <a:pPr>
              <a:lnSpc>
                <a:spcPct val="80000"/>
              </a:lnSpc>
            </a:pPr>
            <a:endParaRPr lang="en-US" sz="1800" kern="0" dirty="0"/>
          </a:p>
        </p:txBody>
      </p:sp>
      <p:pic>
        <p:nvPicPr>
          <p:cNvPr id="8" name="Picture 7" descr="A drawing of a face&#10;&#10;Description automatically generated">
            <a:extLst>
              <a:ext uri="{FF2B5EF4-FFF2-40B4-BE49-F238E27FC236}">
                <a16:creationId xmlns:a16="http://schemas.microsoft.com/office/drawing/2014/main" id="{08D9BF7C-F496-294D-B283-49DC4AC3940E}"/>
              </a:ext>
            </a:extLst>
          </p:cNvPr>
          <p:cNvPicPr>
            <a:picLocks noChangeAspect="1"/>
          </p:cNvPicPr>
          <p:nvPr/>
        </p:nvPicPr>
        <p:blipFill>
          <a:blip r:embed="rId3"/>
          <a:stretch>
            <a:fillRect/>
          </a:stretch>
        </p:blipFill>
        <p:spPr>
          <a:xfrm>
            <a:off x="2411760" y="2954338"/>
            <a:ext cx="4901592" cy="2850926"/>
          </a:xfrm>
          <a:prstGeom prst="rect">
            <a:avLst/>
          </a:prstGeom>
        </p:spPr>
      </p:pic>
    </p:spTree>
    <p:extLst>
      <p:ext uri="{BB962C8B-B14F-4D97-AF65-F5344CB8AC3E}">
        <p14:creationId xmlns:p14="http://schemas.microsoft.com/office/powerpoint/2010/main" val="402223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Alternatives</a:t>
            </a:r>
          </a:p>
        </p:txBody>
      </p:sp>
      <p:sp>
        <p:nvSpPr>
          <p:cNvPr id="3" name="Content Placeholder 2"/>
          <p:cNvSpPr>
            <a:spLocks noGrp="1"/>
          </p:cNvSpPr>
          <p:nvPr>
            <p:ph idx="1"/>
          </p:nvPr>
        </p:nvSpPr>
        <p:spPr>
          <a:xfrm>
            <a:off x="251520" y="1196752"/>
            <a:ext cx="8643938" cy="4969772"/>
          </a:xfrm>
        </p:spPr>
        <p:txBody>
          <a:bodyPr/>
          <a:lstStyle/>
          <a:p>
            <a:r>
              <a:rPr lang="en-US" dirty="0"/>
              <a:t>Assume</a:t>
            </a:r>
          </a:p>
          <a:p>
            <a:pPr lvl="1"/>
            <a:r>
              <a:rPr lang="en-US" i="1" dirty="0">
                <a:ea typeface="ＭＳ Ｐゴシック" charset="-128"/>
              </a:rPr>
              <a:t>size</a:t>
            </a:r>
            <a:r>
              <a:rPr lang="en-US" dirty="0">
                <a:ea typeface="ＭＳ Ｐゴシック" charset="-128"/>
              </a:rPr>
              <a:t>(EMP) = 400, </a:t>
            </a:r>
            <a:r>
              <a:rPr lang="en-US" i="1" dirty="0">
                <a:ea typeface="ＭＳ Ｐゴシック" charset="-128"/>
              </a:rPr>
              <a:t>size</a:t>
            </a:r>
            <a:r>
              <a:rPr lang="en-US" dirty="0">
                <a:ea typeface="ＭＳ Ｐゴシック" charset="-128"/>
              </a:rPr>
              <a:t>(ASG) = 1000</a:t>
            </a:r>
          </a:p>
          <a:p>
            <a:pPr lvl="1"/>
            <a:r>
              <a:rPr lang="en-US" dirty="0">
                <a:ea typeface="ＭＳ Ｐゴシック" charset="-128"/>
              </a:rPr>
              <a:t>tuple access cost = 1 unit; tuple transfer cost = 10 units</a:t>
            </a:r>
          </a:p>
          <a:p>
            <a:r>
              <a:rPr lang="en-US" dirty="0">
                <a:ea typeface="ＭＳ Ｐゴシック" charset="-128"/>
              </a:rPr>
              <a:t>Strategy 1</a:t>
            </a:r>
          </a:p>
          <a:p>
            <a:pPr lvl="1">
              <a:tabLst>
                <a:tab pos="8452765" algn="r"/>
              </a:tabLst>
            </a:pPr>
            <a:r>
              <a:rPr lang="en-US" sz="1687" dirty="0">
                <a:ea typeface="ＭＳ Ｐゴシック" charset="-128"/>
              </a:rPr>
              <a:t>produce ASG': (10+10) </a:t>
            </a:r>
            <a:r>
              <a:rPr lang="en-US" sz="1687" dirty="0">
                <a:ea typeface="ＭＳ Ｐゴシック" charset="-128"/>
                <a:sym typeface="Symbol"/>
              </a:rPr>
              <a:t> </a:t>
            </a:r>
            <a:r>
              <a:rPr lang="en-US" sz="1687" dirty="0">
                <a:ea typeface="ＭＳ Ｐゴシック" charset="-128"/>
              </a:rPr>
              <a:t>tuple access cost	20</a:t>
            </a:r>
          </a:p>
          <a:p>
            <a:pPr lvl="1">
              <a:spcBef>
                <a:spcPts val="0"/>
              </a:spcBef>
              <a:tabLst>
                <a:tab pos="8452765" algn="r"/>
              </a:tabLst>
            </a:pPr>
            <a:r>
              <a:rPr lang="en-US" sz="1687" dirty="0">
                <a:ea typeface="ＭＳ Ｐゴシック" charset="-128"/>
              </a:rPr>
              <a:t>transfer ASG' to the sites of EMP: (10+10) </a:t>
            </a:r>
            <a:r>
              <a:rPr lang="en-US" sz="1687" dirty="0">
                <a:ea typeface="ＭＳ Ｐゴシック" charset="-128"/>
                <a:sym typeface="Symbol"/>
              </a:rPr>
              <a:t> </a:t>
            </a:r>
            <a:r>
              <a:rPr lang="en-US" sz="1687" dirty="0">
                <a:ea typeface="ＭＳ Ｐゴシック" charset="-128"/>
              </a:rPr>
              <a:t>tuple transfer cost	200</a:t>
            </a:r>
          </a:p>
          <a:p>
            <a:pPr lvl="1">
              <a:spcBef>
                <a:spcPts val="0"/>
              </a:spcBef>
              <a:tabLst>
                <a:tab pos="8452765" algn="r"/>
              </a:tabLst>
            </a:pPr>
            <a:r>
              <a:rPr lang="en-US" sz="1687" dirty="0">
                <a:ea typeface="ＭＳ Ｐゴシック" charset="-128"/>
              </a:rPr>
              <a:t>produce EMP': (10+10) </a:t>
            </a:r>
            <a:r>
              <a:rPr lang="en-US" sz="1687" dirty="0">
                <a:ea typeface="ＭＳ Ｐゴシック" charset="-128"/>
                <a:sym typeface="Symbol"/>
              </a:rPr>
              <a:t> </a:t>
            </a:r>
            <a:r>
              <a:rPr lang="en-US" sz="1687" dirty="0">
                <a:ea typeface="ＭＳ Ｐゴシック" charset="-128"/>
              </a:rPr>
              <a:t>tuple access cost </a:t>
            </a:r>
            <a:r>
              <a:rPr lang="en-US" sz="1687" dirty="0">
                <a:ea typeface="ＭＳ Ｐゴシック" charset="-128"/>
                <a:sym typeface="Symbol"/>
              </a:rPr>
              <a:t> </a:t>
            </a:r>
            <a:r>
              <a:rPr lang="en-US" sz="1687" dirty="0">
                <a:ea typeface="ＭＳ Ｐゴシック" charset="-128"/>
              </a:rPr>
              <a:t>2	40</a:t>
            </a:r>
          </a:p>
          <a:p>
            <a:pPr lvl="1">
              <a:spcBef>
                <a:spcPts val="0"/>
              </a:spcBef>
              <a:tabLst>
                <a:tab pos="8452765" algn="r"/>
              </a:tabLst>
            </a:pPr>
            <a:r>
              <a:rPr lang="en-US" sz="1687" dirty="0">
                <a:ea typeface="ＭＳ Ｐゴシック" charset="-128"/>
              </a:rPr>
              <a:t>transfer EMP' to result site: (10+10) </a:t>
            </a:r>
            <a:r>
              <a:rPr lang="en-US" sz="1687" dirty="0">
                <a:ea typeface="ＭＳ Ｐゴシック" charset="-128"/>
                <a:sym typeface="Symbol"/>
              </a:rPr>
              <a:t> </a:t>
            </a:r>
            <a:r>
              <a:rPr lang="en-US" sz="1687" dirty="0">
                <a:ea typeface="ＭＳ Ｐゴシック" charset="-128"/>
              </a:rPr>
              <a:t>tuple transfer cost	</a:t>
            </a:r>
            <a:r>
              <a:rPr lang="en-US" sz="1687" u="sng" dirty="0">
                <a:ea typeface="ＭＳ Ｐゴシック" charset="-128"/>
              </a:rPr>
              <a:t>       200</a:t>
            </a:r>
          </a:p>
          <a:p>
            <a:pPr marL="901866" lvl="3" indent="0">
              <a:buNone/>
              <a:tabLst>
                <a:tab pos="8452765" algn="r"/>
              </a:tabLst>
            </a:pPr>
            <a:r>
              <a:rPr lang="en-US" sz="1687" dirty="0">
                <a:solidFill>
                  <a:srgbClr val="FF0000"/>
                </a:solidFill>
                <a:ea typeface="ＭＳ Ｐゴシック" charset="-128"/>
              </a:rPr>
              <a:t>Total Cost	460</a:t>
            </a:r>
          </a:p>
          <a:p>
            <a:r>
              <a:rPr lang="en-US" dirty="0"/>
              <a:t>Strategy 2</a:t>
            </a:r>
          </a:p>
          <a:p>
            <a:pPr lvl="1">
              <a:tabLst>
                <a:tab pos="8452765" algn="r"/>
              </a:tabLst>
            </a:pPr>
            <a:r>
              <a:rPr lang="en-US" sz="1687" dirty="0">
                <a:ea typeface="ＭＳ Ｐゴシック" charset="-128"/>
              </a:rPr>
              <a:t>transfer EMP to site 5: 400 </a:t>
            </a:r>
            <a:r>
              <a:rPr lang="en-US" sz="1687" dirty="0">
                <a:ea typeface="ＭＳ Ｐゴシック" charset="-128"/>
                <a:sym typeface="Symbol"/>
              </a:rPr>
              <a:t> </a:t>
            </a:r>
            <a:r>
              <a:rPr lang="en-US" sz="1687" dirty="0">
                <a:ea typeface="ＭＳ Ｐゴシック" charset="-128"/>
              </a:rPr>
              <a:t>tuple transfer cost	4,000</a:t>
            </a:r>
          </a:p>
          <a:p>
            <a:pPr lvl="1">
              <a:spcBef>
                <a:spcPts val="0"/>
              </a:spcBef>
              <a:tabLst>
                <a:tab pos="8452765" algn="r"/>
              </a:tabLst>
            </a:pPr>
            <a:r>
              <a:rPr lang="en-US" sz="1687" dirty="0">
                <a:ea typeface="ＭＳ Ｐゴシック" charset="-128"/>
              </a:rPr>
              <a:t>transfer ASG to site 5: 1000 </a:t>
            </a:r>
            <a:r>
              <a:rPr lang="en-US" sz="1687" dirty="0">
                <a:ea typeface="ＭＳ Ｐゴシック" charset="-128"/>
                <a:sym typeface="Symbol"/>
              </a:rPr>
              <a:t> </a:t>
            </a:r>
            <a:r>
              <a:rPr lang="en-US" sz="1687" dirty="0">
                <a:ea typeface="ＭＳ Ｐゴシック" charset="-128"/>
              </a:rPr>
              <a:t>tuple transfer cost	10,000</a:t>
            </a:r>
          </a:p>
          <a:p>
            <a:pPr lvl="1">
              <a:spcBef>
                <a:spcPts val="0"/>
              </a:spcBef>
              <a:tabLst>
                <a:tab pos="8452765" algn="r"/>
              </a:tabLst>
            </a:pPr>
            <a:r>
              <a:rPr lang="en-US" sz="1687" dirty="0">
                <a:ea typeface="ＭＳ Ｐゴシック" charset="-128"/>
              </a:rPr>
              <a:t>produce ASG': 1000 </a:t>
            </a:r>
            <a:r>
              <a:rPr lang="en-US" sz="1687" dirty="0">
                <a:ea typeface="ＭＳ Ｐゴシック" charset="-128"/>
                <a:sym typeface="Symbol"/>
              </a:rPr>
              <a:t> </a:t>
            </a:r>
            <a:r>
              <a:rPr lang="en-US" sz="1687" dirty="0">
                <a:ea typeface="ＭＳ Ｐゴシック" charset="-128"/>
              </a:rPr>
              <a:t>tuple access cost	1,000</a:t>
            </a:r>
          </a:p>
          <a:p>
            <a:pPr lvl="1">
              <a:spcBef>
                <a:spcPts val="0"/>
              </a:spcBef>
              <a:tabLst>
                <a:tab pos="8452765" algn="r"/>
              </a:tabLst>
            </a:pPr>
            <a:r>
              <a:rPr lang="en-US" sz="1687" dirty="0">
                <a:ea typeface="ＭＳ Ｐゴシック" charset="-128"/>
              </a:rPr>
              <a:t>join EMP and ASG': 400</a:t>
            </a:r>
            <a:r>
              <a:rPr lang="en-US" sz="1687" dirty="0">
                <a:latin typeface="Symbol" charset="2"/>
                <a:ea typeface="ＭＳ Ｐゴシック" charset="-128"/>
                <a:sym typeface="Symbol"/>
              </a:rPr>
              <a:t> </a:t>
            </a:r>
            <a:r>
              <a:rPr lang="en-US" sz="1687" dirty="0">
                <a:ea typeface="ＭＳ Ｐゴシック" charset="-128"/>
                <a:sym typeface="Symbol"/>
              </a:rPr>
              <a:t> </a:t>
            </a:r>
            <a:r>
              <a:rPr lang="en-US" sz="1687" dirty="0">
                <a:ea typeface="ＭＳ Ｐゴシック" charset="-128"/>
              </a:rPr>
              <a:t>20</a:t>
            </a:r>
            <a:r>
              <a:rPr lang="en-US" sz="1687" dirty="0">
                <a:latin typeface="Symbol" charset="2"/>
                <a:ea typeface="ＭＳ Ｐゴシック" charset="-128"/>
                <a:sym typeface="Symbol"/>
              </a:rPr>
              <a:t> </a:t>
            </a:r>
            <a:r>
              <a:rPr lang="en-US" sz="1687" dirty="0">
                <a:ea typeface="ＭＳ Ｐゴシック" charset="-128"/>
                <a:sym typeface="Symbol"/>
              </a:rPr>
              <a:t> </a:t>
            </a:r>
            <a:r>
              <a:rPr lang="en-US" sz="1687" dirty="0">
                <a:ea typeface="ＭＳ Ｐゴシック" charset="-128"/>
              </a:rPr>
              <a:t>tuple access cost	</a:t>
            </a:r>
            <a:r>
              <a:rPr lang="en-US" sz="1687" u="sng" dirty="0">
                <a:ea typeface="ＭＳ Ｐゴシック" charset="-128"/>
              </a:rPr>
              <a:t>       8,000</a:t>
            </a:r>
          </a:p>
          <a:p>
            <a:pPr marL="901866" lvl="3" indent="0">
              <a:buNone/>
              <a:tabLst>
                <a:tab pos="8452765" algn="r"/>
              </a:tabLst>
            </a:pPr>
            <a:r>
              <a:rPr lang="en-US" sz="1687" dirty="0">
                <a:solidFill>
                  <a:srgbClr val="FF0000"/>
                </a:solidFill>
                <a:ea typeface="ＭＳ Ｐゴシック" charset="-128"/>
              </a:rPr>
              <a:t>Total Cost	23,000</a:t>
            </a:r>
          </a:p>
        </p:txBody>
      </p:sp>
      <p:sp>
        <p:nvSpPr>
          <p:cNvPr id="4" name="Footer Placeholder 3">
            <a:extLst>
              <a:ext uri="{FF2B5EF4-FFF2-40B4-BE49-F238E27FC236}">
                <a16:creationId xmlns:a16="http://schemas.microsoft.com/office/drawing/2014/main" id="{6C20041D-7055-8041-B0AC-C65D39B5DFDB}"/>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094F3465-5C30-3F47-8DF4-B0EC5C63F728}"/>
              </a:ext>
            </a:extLst>
          </p:cNvPr>
          <p:cNvSpPr>
            <a:spLocks noGrp="1"/>
          </p:cNvSpPr>
          <p:nvPr>
            <p:ph type="sldNum" sz="quarter" idx="4"/>
          </p:nvPr>
        </p:nvSpPr>
        <p:spPr/>
        <p:txBody>
          <a:bodyPr/>
          <a:lstStyle/>
          <a:p>
            <a:fld id="{FD96158B-4539-3C43-9DE5-94C547866200}" type="slidenum">
              <a:rPr lang="en-US" smtClean="0"/>
              <a:t>8</a:t>
            </a:fld>
            <a:endParaRPr lang="en-US"/>
          </a:p>
        </p:txBody>
      </p:sp>
    </p:spTree>
    <p:extLst>
      <p:ext uri="{BB962C8B-B14F-4D97-AF65-F5344CB8AC3E}">
        <p14:creationId xmlns:p14="http://schemas.microsoft.com/office/powerpoint/2010/main" val="41432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a:noFill/>
          <a:ln/>
        </p:spPr>
        <p:txBody>
          <a:bodyPr/>
          <a:lstStyle/>
          <a:p>
            <a:r>
              <a:rPr lang="en-US" dirty="0"/>
              <a:t>Query Optimization Objectives</a:t>
            </a:r>
          </a:p>
        </p:txBody>
      </p:sp>
      <p:sp>
        <p:nvSpPr>
          <p:cNvPr id="13314" name="Rectangle 2"/>
          <p:cNvSpPr>
            <a:spLocks noGrp="1" noChangeArrowheads="1"/>
          </p:cNvSpPr>
          <p:nvPr>
            <p:ph idx="1"/>
          </p:nvPr>
        </p:nvSpPr>
        <p:spPr>
          <a:xfrm>
            <a:off x="467544" y="1196752"/>
            <a:ext cx="8229600" cy="4530725"/>
          </a:xfrm>
          <a:noFill/>
          <a:ln/>
        </p:spPr>
        <p:txBody>
          <a:bodyPr/>
          <a:lstStyle/>
          <a:p>
            <a:pPr>
              <a:spcBef>
                <a:spcPct val="25000"/>
              </a:spcBef>
            </a:pPr>
            <a:r>
              <a:rPr lang="en-US" dirty="0">
                <a:solidFill>
                  <a:schemeClr val="tx2"/>
                </a:solidFill>
              </a:rPr>
              <a:t>Minimize a cost function</a:t>
            </a:r>
          </a:p>
          <a:p>
            <a:pPr lvl="1">
              <a:spcBef>
                <a:spcPct val="25000"/>
              </a:spcBef>
            </a:pPr>
            <a:r>
              <a:rPr lang="en-US" dirty="0">
                <a:solidFill>
                  <a:schemeClr val="tx2"/>
                </a:solidFill>
              </a:rPr>
              <a:t>I/O cost + CPU cost + communication cost</a:t>
            </a:r>
          </a:p>
          <a:p>
            <a:pPr lvl="1">
              <a:spcBef>
                <a:spcPct val="25000"/>
              </a:spcBef>
            </a:pPr>
            <a:r>
              <a:rPr lang="en-US" dirty="0">
                <a:solidFill>
                  <a:schemeClr val="tx2"/>
                </a:solidFill>
              </a:rPr>
              <a:t>These might have different weights in different distributed environments</a:t>
            </a:r>
          </a:p>
          <a:p>
            <a:pPr>
              <a:spcBef>
                <a:spcPct val="25000"/>
              </a:spcBef>
            </a:pPr>
            <a:r>
              <a:rPr lang="en-US" dirty="0">
                <a:solidFill>
                  <a:schemeClr val="tx2"/>
                </a:solidFill>
              </a:rPr>
              <a:t>Wide area networks </a:t>
            </a:r>
          </a:p>
          <a:p>
            <a:pPr lvl="1">
              <a:spcBef>
                <a:spcPct val="25000"/>
              </a:spcBef>
            </a:pPr>
            <a:r>
              <a:rPr lang="en-US" dirty="0">
                <a:solidFill>
                  <a:schemeClr val="tx2"/>
                </a:solidFill>
              </a:rPr>
              <a:t>Communication cost may dominate or vary much</a:t>
            </a:r>
          </a:p>
          <a:p>
            <a:pPr lvl="2">
              <a:spcBef>
                <a:spcPct val="25000"/>
              </a:spcBef>
            </a:pPr>
            <a:r>
              <a:rPr lang="en-US" dirty="0">
                <a:solidFill>
                  <a:schemeClr val="tx2"/>
                </a:solidFill>
              </a:rPr>
              <a:t>Bandwidth</a:t>
            </a:r>
          </a:p>
          <a:p>
            <a:pPr lvl="2">
              <a:spcBef>
                <a:spcPct val="25000"/>
              </a:spcBef>
            </a:pPr>
            <a:r>
              <a:rPr lang="en-US" dirty="0">
                <a:solidFill>
                  <a:schemeClr val="tx2"/>
                </a:solidFill>
              </a:rPr>
              <a:t>Speed</a:t>
            </a:r>
          </a:p>
          <a:p>
            <a:pPr lvl="2">
              <a:spcBef>
                <a:spcPct val="25000"/>
              </a:spcBef>
            </a:pPr>
            <a:r>
              <a:rPr lang="en-US" dirty="0">
                <a:solidFill>
                  <a:schemeClr val="tx2"/>
                </a:solidFill>
              </a:rPr>
              <a:t>Protocol overhead</a:t>
            </a:r>
          </a:p>
          <a:p>
            <a:pPr>
              <a:spcBef>
                <a:spcPct val="25000"/>
              </a:spcBef>
            </a:pPr>
            <a:r>
              <a:rPr lang="en-US" dirty="0">
                <a:solidFill>
                  <a:schemeClr val="tx2"/>
                </a:solidFill>
              </a:rPr>
              <a:t>Local area networks</a:t>
            </a:r>
          </a:p>
          <a:p>
            <a:pPr lvl="1">
              <a:spcBef>
                <a:spcPct val="25000"/>
              </a:spcBef>
            </a:pPr>
            <a:r>
              <a:rPr lang="en-US" dirty="0">
                <a:solidFill>
                  <a:schemeClr val="tx2"/>
                </a:solidFill>
              </a:rPr>
              <a:t>Communication cost not that </a:t>
            </a:r>
            <a:r>
              <a:rPr lang="en-US" dirty="0" err="1">
                <a:solidFill>
                  <a:schemeClr val="tx2"/>
                </a:solidFill>
              </a:rPr>
              <a:t>dominant,so</a:t>
            </a:r>
            <a:r>
              <a:rPr lang="en-US" dirty="0">
                <a:solidFill>
                  <a:schemeClr val="tx2"/>
                </a:solidFill>
              </a:rPr>
              <a:t> total cost function should be considered</a:t>
            </a:r>
          </a:p>
          <a:p>
            <a:pPr>
              <a:spcBef>
                <a:spcPct val="25000"/>
              </a:spcBef>
            </a:pPr>
            <a:r>
              <a:rPr lang="en-US" dirty="0">
                <a:solidFill>
                  <a:schemeClr val="tx2"/>
                </a:solidFill>
              </a:rPr>
              <a:t>Can also maximize throughput</a:t>
            </a:r>
          </a:p>
        </p:txBody>
      </p:sp>
      <p:sp>
        <p:nvSpPr>
          <p:cNvPr id="2" name="Footer Placeholder 1">
            <a:extLst>
              <a:ext uri="{FF2B5EF4-FFF2-40B4-BE49-F238E27FC236}">
                <a16:creationId xmlns:a16="http://schemas.microsoft.com/office/drawing/2014/main" id="{C6846E45-18E1-3545-AA08-5CD4915B7710}"/>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5441E159-FE16-B04E-B667-B295C734365F}"/>
              </a:ext>
            </a:extLst>
          </p:cNvPr>
          <p:cNvSpPr>
            <a:spLocks noGrp="1"/>
          </p:cNvSpPr>
          <p:nvPr>
            <p:ph type="sldNum" sz="quarter" idx="4"/>
          </p:nvPr>
        </p:nvSpPr>
        <p:spPr/>
        <p:txBody>
          <a:bodyPr/>
          <a:lstStyle/>
          <a:p>
            <a:fld id="{FD96158B-4539-3C43-9DE5-94C547866200}" type="slidenum">
              <a:rPr lang="en-US" smtClean="0"/>
              <a:t>9</a:t>
            </a:fld>
            <a:endParaRPr lang="en-US"/>
          </a:p>
        </p:txBody>
      </p:sp>
    </p:spTree>
    <p:extLst>
      <p:ext uri="{BB962C8B-B14F-4D97-AF65-F5344CB8AC3E}">
        <p14:creationId xmlns:p14="http://schemas.microsoft.com/office/powerpoint/2010/main" val="1586996594"/>
      </p:ext>
    </p:extLst>
  </p:cSld>
  <p:clrMapOvr>
    <a:masterClrMapping/>
  </p:clrMapOvr>
</p:sld>
</file>

<file path=ppt/theme/theme1.xml><?xml version="1.0" encoding="utf-8"?>
<a:theme xmlns:a="http://schemas.openxmlformats.org/drawingml/2006/main" name="Office Theme">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1AA6435C-28F2-C941-8311-EE08610FCB39}" vid="{FD4022B5-BADD-D345-B79C-9EAFC5BFF5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6082</TotalTime>
  <Words>33285</Words>
  <Application>Microsoft Office PowerPoint</Application>
  <PresentationFormat>On-screen Show (4:3)</PresentationFormat>
  <Paragraphs>2934</Paragraphs>
  <Slides>73</Slides>
  <Notes>73</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73</vt:i4>
      </vt:variant>
    </vt:vector>
  </HeadingPairs>
  <TitlesOfParts>
    <vt:vector size="84" baseType="lpstr">
      <vt:lpstr>MS PGothic</vt:lpstr>
      <vt:lpstr>Arial</vt:lpstr>
      <vt:lpstr>Book Antiqua</vt:lpstr>
      <vt:lpstr>Century Schoolbook</vt:lpstr>
      <vt:lpstr>Courier New</vt:lpstr>
      <vt:lpstr>DeepSeek-CJK-patch</vt:lpstr>
      <vt:lpstr>Monotype Sorts</vt:lpstr>
      <vt:lpstr>Symbol</vt:lpstr>
      <vt:lpstr>Wingdings</vt:lpstr>
      <vt:lpstr>Wingdings 3</vt:lpstr>
      <vt:lpstr>Office Theme</vt:lpstr>
      <vt:lpstr>Principles of Distributed Database Systems</vt:lpstr>
      <vt:lpstr>Outline</vt:lpstr>
      <vt:lpstr>Outline</vt:lpstr>
      <vt:lpstr>Query Processing in a DDBMS</vt:lpstr>
      <vt:lpstr>Query Processing Components</vt:lpstr>
      <vt:lpstr>Selecting Alternatives</vt:lpstr>
      <vt:lpstr>What is the Problem?</vt:lpstr>
      <vt:lpstr>Cost of Alternatives</vt:lpstr>
      <vt:lpstr>Query Optimization Objectives</vt:lpstr>
      <vt:lpstr>Complexity of Relational Operations</vt:lpstr>
      <vt:lpstr>Types Of Optimizers</vt:lpstr>
      <vt:lpstr>Optimization Granularity</vt:lpstr>
      <vt:lpstr>Optimization Timing</vt:lpstr>
      <vt:lpstr>Statistics</vt:lpstr>
      <vt:lpstr>Optimization Decision Sites</vt:lpstr>
      <vt:lpstr>Network Topology</vt:lpstr>
      <vt:lpstr>Distributed Query Processing Methodology</vt:lpstr>
      <vt:lpstr>Outline</vt:lpstr>
      <vt:lpstr>Step 1 – Query Decomposition</vt:lpstr>
      <vt:lpstr>Step 2 – Data Localization</vt:lpstr>
      <vt:lpstr>Example</vt:lpstr>
      <vt:lpstr>Reduction for PHF</vt:lpstr>
      <vt:lpstr>Reduction for PHF</vt:lpstr>
      <vt:lpstr>Reduction for PHF</vt:lpstr>
      <vt:lpstr>Reduction for VF</vt:lpstr>
      <vt:lpstr>Reduction for DHF</vt:lpstr>
      <vt:lpstr>Reduction for DHF</vt:lpstr>
      <vt:lpstr>Reduction for DHF</vt:lpstr>
      <vt:lpstr>Reduction for Hybrid Fragmentation</vt:lpstr>
      <vt:lpstr>Reduction for HF</vt:lpstr>
      <vt:lpstr>Outline</vt:lpstr>
      <vt:lpstr>Step 3 – Global Query Optimization</vt:lpstr>
      <vt:lpstr>Query Optimization Process</vt:lpstr>
      <vt:lpstr>Components</vt:lpstr>
      <vt:lpstr>Join Trees</vt:lpstr>
      <vt:lpstr>Join Trees</vt:lpstr>
      <vt:lpstr>Search Strategy</vt:lpstr>
      <vt:lpstr>Search Strategies</vt:lpstr>
      <vt:lpstr>Outline</vt:lpstr>
      <vt:lpstr>Join Ordering</vt:lpstr>
      <vt:lpstr>Join Ordering – Example</vt:lpstr>
      <vt:lpstr>Join Ordering – Example</vt:lpstr>
      <vt:lpstr>Semijoin-based Ordering</vt:lpstr>
      <vt:lpstr>Semijoin-based Ordering</vt:lpstr>
      <vt:lpstr>Full Reducer</vt:lpstr>
      <vt:lpstr>Full Reducer – Example</vt:lpstr>
      <vt:lpstr>Full Reducer – example</vt:lpstr>
      <vt:lpstr>Join versus Semijoin-based Ordering</vt:lpstr>
      <vt:lpstr>Distributed Cost Model</vt:lpstr>
      <vt:lpstr>Total Time</vt:lpstr>
      <vt:lpstr>Response Time</vt:lpstr>
      <vt:lpstr>Example</vt:lpstr>
      <vt:lpstr>Database Statistics</vt:lpstr>
      <vt:lpstr>Statistics</vt:lpstr>
      <vt:lpstr>Distributed Query Optimization </vt:lpstr>
      <vt:lpstr>Dynamic Approach</vt:lpstr>
      <vt:lpstr>Static Approach</vt:lpstr>
      <vt:lpstr>Static Approach – Performing Joins</vt:lpstr>
      <vt:lpstr>Static Approach – Vertical Partitioning &amp; Joins</vt:lpstr>
      <vt:lpstr>Static Approach – Vertical Partitioning &amp; Joins</vt:lpstr>
      <vt:lpstr>Static Approach – Vertical Partitioning &amp; Joins</vt:lpstr>
      <vt:lpstr>Static Approach – Vertical Partitioning &amp; Joins</vt:lpstr>
      <vt:lpstr>2-Step Optimization</vt:lpstr>
      <vt:lpstr>2-Step – Problem Definition</vt:lpstr>
      <vt:lpstr>2-Step Algorithm</vt:lpstr>
      <vt:lpstr>2-Step Algorithm Example</vt:lpstr>
      <vt:lpstr>Outline</vt:lpstr>
      <vt:lpstr>Adaptive Query Processing - Motivations</vt:lpstr>
      <vt:lpstr>Example: QEP with Blocked Operator</vt:lpstr>
      <vt:lpstr>Adaptive Query Processing – Definition</vt:lpstr>
      <vt:lpstr>Adaptive Components</vt:lpstr>
      <vt:lpstr>Eddy Approach</vt:lpstr>
      <vt:lpstr>QEP with Eddy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Distributed Database Systems</dc:title>
  <dc:creator>Tamer Ozsu</dc:creator>
  <cp:lastModifiedBy>Admin</cp:lastModifiedBy>
  <cp:revision>164</cp:revision>
  <dcterms:created xsi:type="dcterms:W3CDTF">2020-02-05T23:19:38Z</dcterms:created>
  <dcterms:modified xsi:type="dcterms:W3CDTF">2025-04-17T13:28:30Z</dcterms:modified>
</cp:coreProperties>
</file>