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67"/>
  </p:notesMasterIdLst>
  <p:sldIdLst>
    <p:sldId id="256" r:id="rId2"/>
    <p:sldId id="257" r:id="rId3"/>
    <p:sldId id="403" r:id="rId4"/>
    <p:sldId id="259" r:id="rId5"/>
    <p:sldId id="265" r:id="rId6"/>
    <p:sldId id="269" r:id="rId7"/>
    <p:sldId id="284" r:id="rId8"/>
    <p:sldId id="287" r:id="rId9"/>
    <p:sldId id="390" r:id="rId10"/>
    <p:sldId id="291" r:id="rId11"/>
    <p:sldId id="299" r:id="rId12"/>
    <p:sldId id="300" r:id="rId13"/>
    <p:sldId id="301" r:id="rId14"/>
    <p:sldId id="302" r:id="rId15"/>
    <p:sldId id="305" r:id="rId16"/>
    <p:sldId id="306" r:id="rId17"/>
    <p:sldId id="307" r:id="rId18"/>
    <p:sldId id="316" r:id="rId19"/>
    <p:sldId id="317" r:id="rId20"/>
    <p:sldId id="323" r:id="rId21"/>
    <p:sldId id="324" r:id="rId22"/>
    <p:sldId id="325" r:id="rId23"/>
    <p:sldId id="326" r:id="rId24"/>
    <p:sldId id="308" r:id="rId25"/>
    <p:sldId id="392" r:id="rId26"/>
    <p:sldId id="309" r:id="rId27"/>
    <p:sldId id="310" r:id="rId28"/>
    <p:sldId id="393" r:id="rId29"/>
    <p:sldId id="394" r:id="rId30"/>
    <p:sldId id="311" r:id="rId31"/>
    <p:sldId id="312" r:id="rId32"/>
    <p:sldId id="313" r:id="rId33"/>
    <p:sldId id="314" r:id="rId34"/>
    <p:sldId id="315" r:id="rId35"/>
    <p:sldId id="327" r:id="rId36"/>
    <p:sldId id="398" r:id="rId37"/>
    <p:sldId id="399" r:id="rId38"/>
    <p:sldId id="391" r:id="rId39"/>
    <p:sldId id="389" r:id="rId40"/>
    <p:sldId id="339" r:id="rId41"/>
    <p:sldId id="359" r:id="rId42"/>
    <p:sldId id="360" r:id="rId43"/>
    <p:sldId id="365" r:id="rId44"/>
    <p:sldId id="361" r:id="rId45"/>
    <p:sldId id="362" r:id="rId46"/>
    <p:sldId id="363" r:id="rId47"/>
    <p:sldId id="364" r:id="rId48"/>
    <p:sldId id="395" r:id="rId49"/>
    <p:sldId id="366" r:id="rId50"/>
    <p:sldId id="367" r:id="rId51"/>
    <p:sldId id="368" r:id="rId52"/>
    <p:sldId id="369" r:id="rId53"/>
    <p:sldId id="370" r:id="rId54"/>
    <p:sldId id="371" r:id="rId55"/>
    <p:sldId id="372" r:id="rId56"/>
    <p:sldId id="373" r:id="rId57"/>
    <p:sldId id="374" r:id="rId58"/>
    <p:sldId id="396" r:id="rId59"/>
    <p:sldId id="383" r:id="rId60"/>
    <p:sldId id="384" r:id="rId61"/>
    <p:sldId id="385" r:id="rId62"/>
    <p:sldId id="397" r:id="rId63"/>
    <p:sldId id="400" r:id="rId64"/>
    <p:sldId id="401" r:id="rId65"/>
    <p:sldId id="402" r:id="rId66"/>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pitchFamily="-108" charset="0"/>
        <a:ea typeface="ＭＳ Ｐゴシック" pitchFamily="-108" charset="-128"/>
        <a:cs typeface="ＭＳ Ｐゴシック" pitchFamily="-108" charset="-128"/>
      </a:defRPr>
    </a:lvl1pPr>
    <a:lvl2pPr marL="457200" algn="l" rtl="0" eaLnBrk="0" fontAlgn="base" hangingPunct="0">
      <a:spcBef>
        <a:spcPct val="0"/>
      </a:spcBef>
      <a:spcAft>
        <a:spcPct val="0"/>
      </a:spcAft>
      <a:defRPr sz="2400" kern="1200">
        <a:solidFill>
          <a:schemeClr val="tx1"/>
        </a:solidFill>
        <a:latin typeface="Arial" pitchFamily="-108" charset="0"/>
        <a:ea typeface="ＭＳ Ｐゴシック" pitchFamily="-108" charset="-128"/>
        <a:cs typeface="ＭＳ Ｐゴシック" pitchFamily="-108" charset="-128"/>
      </a:defRPr>
    </a:lvl2pPr>
    <a:lvl3pPr marL="914400" algn="l" rtl="0" eaLnBrk="0" fontAlgn="base" hangingPunct="0">
      <a:spcBef>
        <a:spcPct val="0"/>
      </a:spcBef>
      <a:spcAft>
        <a:spcPct val="0"/>
      </a:spcAft>
      <a:defRPr sz="2400" kern="1200">
        <a:solidFill>
          <a:schemeClr val="tx1"/>
        </a:solidFill>
        <a:latin typeface="Arial" pitchFamily="-108" charset="0"/>
        <a:ea typeface="ＭＳ Ｐゴシック" pitchFamily="-108" charset="-128"/>
        <a:cs typeface="ＭＳ Ｐゴシック" pitchFamily="-108" charset="-128"/>
      </a:defRPr>
    </a:lvl3pPr>
    <a:lvl4pPr marL="1371600" algn="l" rtl="0" eaLnBrk="0" fontAlgn="base" hangingPunct="0">
      <a:spcBef>
        <a:spcPct val="0"/>
      </a:spcBef>
      <a:spcAft>
        <a:spcPct val="0"/>
      </a:spcAft>
      <a:defRPr sz="2400" kern="1200">
        <a:solidFill>
          <a:schemeClr val="tx1"/>
        </a:solidFill>
        <a:latin typeface="Arial" pitchFamily="-108" charset="0"/>
        <a:ea typeface="ＭＳ Ｐゴシック" pitchFamily="-108" charset="-128"/>
        <a:cs typeface="ＭＳ Ｐゴシック" pitchFamily="-108" charset="-128"/>
      </a:defRPr>
    </a:lvl4pPr>
    <a:lvl5pPr marL="1828800" algn="l" rtl="0" eaLnBrk="0" fontAlgn="base" hangingPunct="0">
      <a:spcBef>
        <a:spcPct val="0"/>
      </a:spcBef>
      <a:spcAft>
        <a:spcPct val="0"/>
      </a:spcAft>
      <a:defRPr sz="2400" kern="1200">
        <a:solidFill>
          <a:schemeClr val="tx1"/>
        </a:solidFill>
        <a:latin typeface="Arial" pitchFamily="-108" charset="0"/>
        <a:ea typeface="ＭＳ Ｐゴシック" pitchFamily="-108" charset="-128"/>
        <a:cs typeface="ＭＳ Ｐゴシック" pitchFamily="-108" charset="-128"/>
      </a:defRPr>
    </a:lvl5pPr>
    <a:lvl6pPr marL="2286000" algn="l" defTabSz="457200" rtl="0" eaLnBrk="1" latinLnBrk="0" hangingPunct="1">
      <a:defRPr sz="2400" kern="1200">
        <a:solidFill>
          <a:schemeClr val="tx1"/>
        </a:solidFill>
        <a:latin typeface="Arial" pitchFamily="-108" charset="0"/>
        <a:ea typeface="ＭＳ Ｐゴシック" pitchFamily="-108" charset="-128"/>
        <a:cs typeface="ＭＳ Ｐゴシック" pitchFamily="-108" charset="-128"/>
      </a:defRPr>
    </a:lvl6pPr>
    <a:lvl7pPr marL="2743200" algn="l" defTabSz="457200" rtl="0" eaLnBrk="1" latinLnBrk="0" hangingPunct="1">
      <a:defRPr sz="2400" kern="1200">
        <a:solidFill>
          <a:schemeClr val="tx1"/>
        </a:solidFill>
        <a:latin typeface="Arial" pitchFamily="-108" charset="0"/>
        <a:ea typeface="ＭＳ Ｐゴシック" pitchFamily="-108" charset="-128"/>
        <a:cs typeface="ＭＳ Ｐゴシック" pitchFamily="-108" charset="-128"/>
      </a:defRPr>
    </a:lvl7pPr>
    <a:lvl8pPr marL="3200400" algn="l" defTabSz="457200" rtl="0" eaLnBrk="1" latinLnBrk="0" hangingPunct="1">
      <a:defRPr sz="2400" kern="1200">
        <a:solidFill>
          <a:schemeClr val="tx1"/>
        </a:solidFill>
        <a:latin typeface="Arial" pitchFamily="-108" charset="0"/>
        <a:ea typeface="ＭＳ Ｐゴシック" pitchFamily="-108" charset="-128"/>
        <a:cs typeface="ＭＳ Ｐゴシック" pitchFamily="-108" charset="-128"/>
      </a:defRPr>
    </a:lvl8pPr>
    <a:lvl9pPr marL="3657600" algn="l" defTabSz="457200" rtl="0" eaLnBrk="1" latinLnBrk="0" hangingPunct="1">
      <a:defRPr sz="2400" kern="1200">
        <a:solidFill>
          <a:schemeClr val="tx1"/>
        </a:solidFill>
        <a:latin typeface="Arial" pitchFamily="-108" charset="0"/>
        <a:ea typeface="ＭＳ Ｐゴシック" pitchFamily="-108" charset="-128"/>
        <a:cs typeface="ＭＳ Ｐゴシック" pitchFamily="-108"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32FF"/>
    <a:srgbClr val="1771A9"/>
    <a:srgbClr val="238038"/>
    <a:srgbClr val="6E6E6E"/>
    <a:srgbClr val="008040"/>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185" autoAdjust="0"/>
    <p:restoredTop sz="24818" autoAdjust="0"/>
  </p:normalViewPr>
  <p:slideViewPr>
    <p:cSldViewPr>
      <p:cViewPr varScale="1">
        <p:scale>
          <a:sx n="27" d="100"/>
          <a:sy n="27" d="100"/>
        </p:scale>
        <p:origin x="3840" y="48"/>
      </p:cViewPr>
      <p:guideLst>
        <p:guide orient="horz" pos="2160"/>
        <p:guide pos="2880"/>
      </p:guideLst>
    </p:cSldViewPr>
  </p:slideViewPr>
  <p:outlineViewPr>
    <p:cViewPr>
      <p:scale>
        <a:sx n="33" d="100"/>
        <a:sy n="33" d="100"/>
      </p:scale>
      <p:origin x="0" y="-6952"/>
    </p:cViewPr>
    <p:sldLst>
      <p:sld r:id="rId1" collapse="1"/>
      <p:sld r:id="rId2" collapse="1"/>
      <p:sld r:id="rId3" collapse="1"/>
      <p:sld r:id="rId4" collapse="1"/>
    </p:sldLst>
  </p:outlineViewPr>
  <p:notesTextViewPr>
    <p:cViewPr>
      <p:scale>
        <a:sx n="100" d="100"/>
        <a:sy n="100" d="100"/>
      </p:scale>
      <p:origin x="0" y="-468"/>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_rels/viewProps.xml.rels><?xml version="1.0" encoding="UTF-8" standalone="yes"?>
<Relationships xmlns="http://schemas.openxmlformats.org/package/2006/relationships"><Relationship Id="rId3" Type="http://schemas.openxmlformats.org/officeDocument/2006/relationships/slide" Target="slides/slide9.xml"/><Relationship Id="rId2" Type="http://schemas.openxmlformats.org/officeDocument/2006/relationships/slide" Target="slides/slide3.xml"/><Relationship Id="rId1" Type="http://schemas.openxmlformats.org/officeDocument/2006/relationships/slide" Target="slides/slide2.xml"/><Relationship Id="rId4"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8E0ED7-616B-1946-BFAF-3445D103BEB5}" type="datetimeFigureOut">
              <a:rPr lang="en-US" smtClean="0"/>
              <a:t>5/15/2025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5F5201-0B02-374C-9C85-2DCB7D098B21}" type="slidenum">
              <a:rPr lang="en-US" smtClean="0"/>
              <a:t>‹#›</a:t>
            </a:fld>
            <a:endParaRPr lang="en-US"/>
          </a:p>
        </p:txBody>
      </p:sp>
    </p:spTree>
    <p:extLst>
      <p:ext uri="{BB962C8B-B14F-4D97-AF65-F5344CB8AC3E}">
        <p14:creationId xmlns:p14="http://schemas.microsoft.com/office/powerpoint/2010/main" val="204742850"/>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Arial" panose="020B0604020202020204" pitchFamily="34" charset="0"/>
        <a:ea typeface="+mn-ea"/>
        <a:cs typeface="+mn-cs"/>
      </a:defRPr>
    </a:lvl1pPr>
    <a:lvl2pPr marL="457200" algn="l" defTabSz="914400" rtl="0" eaLnBrk="1" latinLnBrk="0" hangingPunct="1">
      <a:defRPr sz="1200" b="0" i="0" kern="1200">
        <a:solidFill>
          <a:schemeClr val="tx1"/>
        </a:solidFill>
        <a:latin typeface="Arial" panose="020B0604020202020204" pitchFamily="34" charset="0"/>
        <a:ea typeface="+mn-ea"/>
        <a:cs typeface="+mn-cs"/>
      </a:defRPr>
    </a:lvl2pPr>
    <a:lvl3pPr marL="914400" algn="l" defTabSz="914400" rtl="0" eaLnBrk="1" latinLnBrk="0" hangingPunct="1">
      <a:defRPr sz="1200" b="0" i="0" kern="1200">
        <a:solidFill>
          <a:schemeClr val="tx1"/>
        </a:solidFill>
        <a:latin typeface="Arial" panose="020B0604020202020204" pitchFamily="34" charset="0"/>
        <a:ea typeface="+mn-ea"/>
        <a:cs typeface="+mn-cs"/>
      </a:defRPr>
    </a:lvl3pPr>
    <a:lvl4pPr marL="1371600" algn="l" defTabSz="914400" rtl="0" eaLnBrk="1" latinLnBrk="0" hangingPunct="1">
      <a:defRPr sz="1200" b="0" i="0" kern="1200">
        <a:solidFill>
          <a:schemeClr val="tx1"/>
        </a:solidFill>
        <a:latin typeface="Arial" panose="020B0604020202020204" pitchFamily="34" charset="0"/>
        <a:ea typeface="+mn-ea"/>
        <a:cs typeface="+mn-cs"/>
      </a:defRPr>
    </a:lvl4pPr>
    <a:lvl5pPr marL="1828800" algn="l" defTabSz="914400" rtl="0" eaLnBrk="1" latinLnBrk="0" hangingPunct="1">
      <a:defRPr sz="1200" b="0" i="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65F5201-0B02-374C-9C85-2DCB7D098B21}" type="slidenum">
              <a:rPr lang="en-US" smtClean="0"/>
              <a:t>1</a:t>
            </a:fld>
            <a:endParaRPr lang="en-US"/>
          </a:p>
        </p:txBody>
      </p:sp>
    </p:spTree>
    <p:extLst>
      <p:ext uri="{BB962C8B-B14F-4D97-AF65-F5344CB8AC3E}">
        <p14:creationId xmlns:p14="http://schemas.microsoft.com/office/powerpoint/2010/main" val="17587812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xfrm>
            <a:off x="1150938" y="692150"/>
            <a:ext cx="4556125" cy="3416300"/>
          </a:xfrm>
          <a:ln cap="flat"/>
        </p:spPr>
      </p:sp>
      <p:sp>
        <p:nvSpPr>
          <p:cNvPr id="2" name="Notes Placeholder 1">
            <a:extLst>
              <a:ext uri="{FF2B5EF4-FFF2-40B4-BE49-F238E27FC236}">
                <a16:creationId xmlns:a16="http://schemas.microsoft.com/office/drawing/2014/main" id="{942A3458-19C7-8E39-C816-DE474A7A58CA}"/>
              </a:ext>
            </a:extLst>
          </p:cNvPr>
          <p:cNvSpPr>
            <a:spLocks noGrp="1"/>
          </p:cNvSpPr>
          <p:nvPr>
            <p:ph type="body" idx="1"/>
          </p:nvPr>
        </p:nvSpPr>
        <p:spPr/>
        <p:txBody>
          <a:bodyPr/>
          <a:lstStyle/>
          <a:p>
            <a:r>
              <a:rPr lang="vi-VN" b="1" dirty="0"/>
              <a:t>"Concurrency Control" (Kiểm soát đồng thời</a:t>
            </a:r>
            <a:r>
              <a:rPr lang="en-US" b="1" dirty="0"/>
              <a:t>- </a:t>
            </a:r>
            <a:r>
              <a:rPr lang="en-US" b="1" dirty="0" err="1"/>
              <a:t>kiểm</a:t>
            </a:r>
            <a:r>
              <a:rPr lang="en-US" b="1" dirty="0"/>
              <a:t> </a:t>
            </a:r>
            <a:r>
              <a:rPr lang="en-US" b="1" dirty="0" err="1"/>
              <a:t>soát</a:t>
            </a:r>
            <a:r>
              <a:rPr lang="en-US" b="1" dirty="0"/>
              <a:t> </a:t>
            </a:r>
            <a:r>
              <a:rPr lang="en-US" b="1" dirty="0" err="1"/>
              <a:t>tương</a:t>
            </a:r>
            <a:r>
              <a:rPr lang="en-US" b="1" dirty="0"/>
              <a:t> </a:t>
            </a:r>
            <a:r>
              <a:rPr lang="en-US" b="1" dirty="0" err="1"/>
              <a:t>tranh</a:t>
            </a:r>
            <a:r>
              <a:rPr lang="vi-VN" b="1" dirty="0"/>
              <a:t>)</a:t>
            </a:r>
            <a:r>
              <a:rPr lang="vi-VN" dirty="0"/>
              <a:t>:</a:t>
            </a:r>
          </a:p>
          <a:p>
            <a:endParaRPr lang="vi-VN" b="1" dirty="0"/>
          </a:p>
          <a:p>
            <a:r>
              <a:rPr lang="en-US" b="1" dirty="0"/>
              <a:t>1. </a:t>
            </a:r>
            <a:r>
              <a:rPr lang="vi-VN" b="1" dirty="0"/>
              <a:t>Concurrency Control là gì?</a:t>
            </a:r>
          </a:p>
          <a:p>
            <a:pPr>
              <a:buFont typeface="Arial" panose="020B0604020202020204" pitchFamily="34" charset="0"/>
              <a:buChar char="•"/>
            </a:pPr>
            <a:r>
              <a:rPr lang="vi-VN" b="1" dirty="0"/>
              <a:t>Kiểm soát đồng thời</a:t>
            </a:r>
            <a:r>
              <a:rPr lang="vi-VN" dirty="0"/>
              <a:t> là </a:t>
            </a:r>
            <a:r>
              <a:rPr lang="vi-VN" b="1" dirty="0"/>
              <a:t>kỹ thuật dùng để đồng bộ hóa các giao dịch chạy song song</a:t>
            </a:r>
            <a:r>
              <a:rPr lang="vi-VN" dirty="0"/>
              <a:t>, đảm bảo rằng:</a:t>
            </a:r>
          </a:p>
          <a:p>
            <a:pPr marL="742950" lvl="1" indent="-285750">
              <a:buFont typeface="Arial" panose="020B0604020202020204" pitchFamily="34" charset="0"/>
              <a:buChar char="•"/>
            </a:pPr>
            <a:r>
              <a:rPr lang="vi-VN" b="1" dirty="0"/>
              <a:t>Dữ liệu vẫn nhất quán</a:t>
            </a:r>
            <a:r>
              <a:rPr lang="vi-VN" dirty="0"/>
              <a:t> (không bị lỗi, sai sót),</a:t>
            </a:r>
          </a:p>
          <a:p>
            <a:pPr marL="742950" lvl="1" indent="-285750">
              <a:buFont typeface="Arial" panose="020B0604020202020204" pitchFamily="34" charset="0"/>
              <a:buChar char="•"/>
            </a:pPr>
            <a:r>
              <a:rPr lang="vi-VN" dirty="0"/>
              <a:t>Và </a:t>
            </a:r>
            <a:r>
              <a:rPr lang="vi-VN" b="1" dirty="0"/>
              <a:t>hệ thống vẫn đạt được hiệu suất cao nhất</a:t>
            </a:r>
            <a:r>
              <a:rPr lang="vi-VN" dirty="0"/>
              <a:t> (cho phép càng nhiều giao dịch chạy song song càng tốt).</a:t>
            </a:r>
          </a:p>
          <a:p>
            <a:r>
              <a:rPr lang="en-US" b="1" dirty="0"/>
              <a:t>2. </a:t>
            </a:r>
            <a:r>
              <a:rPr lang="vi-VN" b="1" dirty="0"/>
              <a:t>Mục tiêu chính:</a:t>
            </a:r>
          </a:p>
          <a:p>
            <a:pPr>
              <a:buFont typeface="Arial" panose="020B0604020202020204" pitchFamily="34" charset="0"/>
              <a:buChar char="•"/>
            </a:pPr>
            <a:r>
              <a:rPr lang="vi-VN" dirty="0"/>
              <a:t>Đảm bảo tính </a:t>
            </a:r>
            <a:r>
              <a:rPr lang="vi-VN" b="1" dirty="0"/>
              <a:t>Isolation (Cô lập)</a:t>
            </a:r>
            <a:r>
              <a:rPr lang="vi-VN" dirty="0"/>
              <a:t> trong các giao dịch — nghĩa là giao dịch này </a:t>
            </a:r>
            <a:r>
              <a:rPr lang="vi-VN" b="1" dirty="0"/>
              <a:t>không bị ảnh hưởng</a:t>
            </a:r>
            <a:r>
              <a:rPr lang="vi-VN" dirty="0"/>
              <a:t> bởi giao dịch khác đang thực thi đồng thời.</a:t>
            </a:r>
          </a:p>
          <a:p>
            <a:endParaRPr lang="en-US" b="1" dirty="0"/>
          </a:p>
          <a:p>
            <a:r>
              <a:rPr lang="vi-VN" b="1" dirty="0"/>
              <a:t>Các loại lỗi (Anomalies) có thể xảy ra nếu không kiểm soát tốt:</a:t>
            </a:r>
          </a:p>
          <a:p>
            <a:r>
              <a:rPr lang="en-US" b="1" dirty="0"/>
              <a:t>a</a:t>
            </a:r>
            <a:r>
              <a:rPr lang="vi-VN" b="1" dirty="0"/>
              <a:t>. Lost Updates (Mất cập nhật):</a:t>
            </a:r>
          </a:p>
          <a:p>
            <a:pPr>
              <a:buFont typeface="Arial" panose="020B0604020202020204" pitchFamily="34" charset="0"/>
              <a:buChar char="•"/>
            </a:pPr>
            <a:r>
              <a:rPr lang="vi-VN" dirty="0"/>
              <a:t>Khi </a:t>
            </a:r>
            <a:r>
              <a:rPr lang="vi-VN" b="1" dirty="0"/>
              <a:t>hai giao dịch cùng cập nhật một dữ liệu</a:t>
            </a:r>
            <a:r>
              <a:rPr lang="vi-VN" dirty="0"/>
              <a:t>, nhưng cuối cùng chỉ có </a:t>
            </a:r>
            <a:r>
              <a:rPr lang="vi-VN" b="1" dirty="0"/>
              <a:t>một kết quả được ghi</a:t>
            </a:r>
            <a:r>
              <a:rPr lang="vi-VN" dirty="0"/>
              <a:t>, còn cập nhật của giao dịch kia bị </a:t>
            </a:r>
            <a:r>
              <a:rPr lang="vi-VN" b="1" dirty="0"/>
              <a:t>ghi đè mất</a:t>
            </a:r>
            <a:r>
              <a:rPr lang="vi-VN" dirty="0"/>
              <a:t>.</a:t>
            </a:r>
          </a:p>
          <a:p>
            <a:pPr>
              <a:buFont typeface="Arial" panose="020B0604020202020204" pitchFamily="34" charset="0"/>
              <a:buChar char="•"/>
            </a:pPr>
            <a:r>
              <a:rPr lang="vi-VN" dirty="0"/>
              <a:t>Ví dụ:</a:t>
            </a:r>
          </a:p>
          <a:p>
            <a:pPr rtl="0">
              <a:buFont typeface="Arial" panose="020B0604020202020204" pitchFamily="34" charset="0"/>
              <a:buNone/>
            </a:pPr>
            <a:r>
              <a:rPr lang="vi-VN" dirty="0"/>
              <a:t>T1: </a:t>
            </a:r>
            <a:r>
              <a:rPr lang="en-US" dirty="0"/>
              <a:t>	</a:t>
            </a:r>
            <a:r>
              <a:rPr lang="vi-VN" dirty="0"/>
              <a:t>Read(x=5) </a:t>
            </a:r>
            <a:r>
              <a:rPr lang="en-US" dirty="0"/>
              <a:t>	</a:t>
            </a:r>
            <a:r>
              <a:rPr lang="vi-VN" dirty="0"/>
              <a:t>T2: Read(x=5)</a:t>
            </a:r>
            <a:endParaRPr lang="en-US" dirty="0"/>
          </a:p>
          <a:p>
            <a:pPr rtl="0">
              <a:buFont typeface="Arial" panose="020B0604020202020204" pitchFamily="34" charset="0"/>
              <a:buNone/>
            </a:pPr>
            <a:r>
              <a:rPr lang="en-US" dirty="0"/>
              <a:t>	</a:t>
            </a:r>
            <a:r>
              <a:rPr lang="vi-VN" dirty="0"/>
              <a:t>x = x + 1 </a:t>
            </a:r>
            <a:r>
              <a:rPr lang="en-US" dirty="0"/>
              <a:t>	</a:t>
            </a:r>
            <a:r>
              <a:rPr lang="vi-VN" dirty="0"/>
              <a:t>x = x + 2</a:t>
            </a:r>
            <a:endParaRPr lang="en-US" dirty="0"/>
          </a:p>
          <a:p>
            <a:pPr rtl="0">
              <a:buFont typeface="Arial" panose="020B0604020202020204" pitchFamily="34" charset="0"/>
              <a:buNone/>
            </a:pPr>
            <a:r>
              <a:rPr lang="en-US" dirty="0"/>
              <a:t>	</a:t>
            </a:r>
            <a:r>
              <a:rPr lang="vi-VN" dirty="0"/>
              <a:t>Write(x=6)</a:t>
            </a:r>
            <a:r>
              <a:rPr lang="en-US" dirty="0"/>
              <a:t>	</a:t>
            </a:r>
            <a:r>
              <a:rPr lang="vi-VN" dirty="0"/>
              <a:t>Write(x=7) </a:t>
            </a:r>
          </a:p>
          <a:p>
            <a:pPr>
              <a:buFont typeface="Arial" panose="020B0604020202020204" pitchFamily="34" charset="0"/>
              <a:buChar char="•"/>
            </a:pPr>
            <a:r>
              <a:rPr lang="vi-VN" dirty="0"/>
              <a:t>→ Kết quả là x=7, mất đi cập nhật x=6 từ T1.</a:t>
            </a:r>
          </a:p>
          <a:p>
            <a:r>
              <a:rPr lang="en-US" b="1" dirty="0"/>
              <a:t>b</a:t>
            </a:r>
            <a:r>
              <a:rPr lang="vi-VN" b="1" dirty="0"/>
              <a:t>. Inconsistent Retrievals (Đọc dữ liệu không nhất quán):</a:t>
            </a:r>
          </a:p>
          <a:p>
            <a:pPr>
              <a:buFont typeface="Arial" panose="020B0604020202020204" pitchFamily="34" charset="0"/>
              <a:buChar char="•"/>
            </a:pPr>
            <a:r>
              <a:rPr lang="vi-VN" dirty="0"/>
              <a:t>Khi một giao dịch </a:t>
            </a:r>
            <a:r>
              <a:rPr lang="vi-VN" b="1" dirty="0"/>
              <a:t>đọc cùng một dữ liệu nhiều lần</a:t>
            </a:r>
            <a:r>
              <a:rPr lang="vi-VN" dirty="0"/>
              <a:t> nhưng lại thấy </a:t>
            </a:r>
            <a:r>
              <a:rPr lang="vi-VN" b="1" dirty="0"/>
              <a:t>giá trị khác nhau</a:t>
            </a:r>
            <a:r>
              <a:rPr lang="vi-VN" dirty="0"/>
              <a:t> vì dữ liệu bị thay đổi giữa các lần đọc.</a:t>
            </a:r>
          </a:p>
          <a:p>
            <a:pPr>
              <a:buFont typeface="Arial" panose="020B0604020202020204" pitchFamily="34" charset="0"/>
              <a:buChar char="•"/>
            </a:pPr>
            <a:r>
              <a:rPr lang="vi-VN" dirty="0"/>
              <a:t>Điều này </a:t>
            </a:r>
            <a:r>
              <a:rPr lang="vi-VN" b="1" dirty="0"/>
              <a:t>phá vỡ logic của giao dịch</a:t>
            </a:r>
            <a:r>
              <a:rPr lang="vi-VN" dirty="0"/>
              <a:t> và có thể dẫn đến quyết định sai lầm.</a:t>
            </a:r>
          </a:p>
          <a:p>
            <a:endParaRPr lang="en-US" b="1" dirty="0"/>
          </a:p>
          <a:p>
            <a:r>
              <a:rPr lang="en-US" b="1" dirty="0"/>
              <a:t>3. </a:t>
            </a:r>
            <a:r>
              <a:rPr lang="vi-VN" b="1" dirty="0"/>
              <a:t>Tóm lại:</a:t>
            </a:r>
          </a:p>
          <a:p>
            <a:r>
              <a:rPr lang="vi-VN" b="1" dirty="0"/>
              <a:t>Concurrency Control = Đảm bảo tính đúng đắn của dữ liệu + Hiệu suất cao</a:t>
            </a:r>
            <a:r>
              <a:rPr lang="vi-VN" dirty="0"/>
              <a:t>, bằng cách:</a:t>
            </a:r>
          </a:p>
          <a:p>
            <a:pPr>
              <a:buFont typeface="Arial" panose="020B0604020202020204" pitchFamily="34" charset="0"/>
              <a:buChar char="•"/>
            </a:pPr>
            <a:r>
              <a:rPr lang="vi-VN" b="1" dirty="0"/>
              <a:t>Cô lập các giao dịch</a:t>
            </a:r>
            <a:endParaRPr lang="vi-VN" dirty="0"/>
          </a:p>
          <a:p>
            <a:pPr>
              <a:buFont typeface="Arial" panose="020B0604020202020204" pitchFamily="34" charset="0"/>
              <a:buChar char="•"/>
            </a:pPr>
            <a:r>
              <a:rPr lang="vi-VN" b="1" dirty="0"/>
              <a:t>Ngăn ngừa lỗi như mất cập nhật hoặc đọc không nhất quán</a:t>
            </a:r>
            <a:endParaRPr lang="vi-VN" dirty="0"/>
          </a:p>
          <a:p>
            <a:endParaRPr lang="en-US" dirty="0"/>
          </a:p>
        </p:txBody>
      </p:sp>
    </p:spTree>
    <p:extLst>
      <p:ext uri="{BB962C8B-B14F-4D97-AF65-F5344CB8AC3E}">
        <p14:creationId xmlns:p14="http://schemas.microsoft.com/office/powerpoint/2010/main" val="36290552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xfrm>
            <a:off x="1150938" y="692150"/>
            <a:ext cx="4556125" cy="3416300"/>
          </a:xfrm>
          <a:ln cap="flat"/>
        </p:spPr>
      </p:sp>
      <p:sp>
        <p:nvSpPr>
          <p:cNvPr id="2" name="Notes Placeholder 1">
            <a:extLst>
              <a:ext uri="{FF2B5EF4-FFF2-40B4-BE49-F238E27FC236}">
                <a16:creationId xmlns:a16="http://schemas.microsoft.com/office/drawing/2014/main" id="{22FDF9FD-216F-6738-1AFB-E393894C081C}"/>
              </a:ext>
            </a:extLst>
          </p:cNvPr>
          <p:cNvSpPr>
            <a:spLocks noGrp="1"/>
          </p:cNvSpPr>
          <p:nvPr>
            <p:ph type="body" idx="1"/>
          </p:nvPr>
        </p:nvSpPr>
        <p:spPr/>
        <p:txBody>
          <a:bodyPr/>
          <a:lstStyle/>
          <a:p>
            <a:r>
              <a:rPr lang="vi-VN" b="1" dirty="0"/>
              <a:t>"Serializability in Distributed DBMS"</a:t>
            </a:r>
            <a:r>
              <a:rPr lang="vi-VN" dirty="0"/>
              <a:t> (Tuần tự hóa trong Hệ quản trị cơ sở dữ liệu phân tán):</a:t>
            </a:r>
          </a:p>
          <a:p>
            <a:endParaRPr lang="en-US" b="1" dirty="0"/>
          </a:p>
          <a:p>
            <a:r>
              <a:rPr lang="en-US" b="1" dirty="0"/>
              <a:t>1. </a:t>
            </a:r>
            <a:r>
              <a:rPr lang="vi-VN" b="1" dirty="0"/>
              <a:t>Serializability là gì?</a:t>
            </a:r>
          </a:p>
          <a:p>
            <a:r>
              <a:rPr lang="vi-VN" b="1" dirty="0"/>
              <a:t>Serializability</a:t>
            </a:r>
            <a:r>
              <a:rPr lang="vi-VN" dirty="0"/>
              <a:t> (tính tuần tự) là </a:t>
            </a:r>
            <a:r>
              <a:rPr lang="vi-VN" b="1" dirty="0"/>
              <a:t>tiêu chí quan trọng nhất để đảm bảo tính đúng đắn của các giao dịch chạy đồng thời</a:t>
            </a:r>
            <a:r>
              <a:rPr lang="vi-VN" dirty="0"/>
              <a:t>. Một lịch sử thực thi (history) được gọi là </a:t>
            </a:r>
            <a:r>
              <a:rPr lang="vi-VN" b="1" dirty="0"/>
              <a:t>serializable</a:t>
            </a:r>
            <a:r>
              <a:rPr lang="vi-VN" dirty="0"/>
              <a:t> nếu nó tương đương với một lịch thực thi tuần tự — nghĩa là các giao dịch </a:t>
            </a:r>
            <a:r>
              <a:rPr lang="vi-VN" b="1" dirty="0"/>
              <a:t>có thể được sắp xếp lại mà không làm thay đổi kết quả</a:t>
            </a:r>
            <a:r>
              <a:rPr lang="vi-VN" dirty="0"/>
              <a:t>.</a:t>
            </a:r>
          </a:p>
          <a:p>
            <a:endParaRPr lang="en-US" b="1" dirty="0"/>
          </a:p>
          <a:p>
            <a:r>
              <a:rPr lang="en-US" b="1" dirty="0"/>
              <a:t>2. </a:t>
            </a:r>
            <a:r>
              <a:rPr lang="vi-VN" b="1" dirty="0"/>
              <a:t>Trong hệ phân tán (Distributed DBMS):</a:t>
            </a:r>
          </a:p>
          <a:p>
            <a:r>
              <a:rPr lang="vi-VN" dirty="0"/>
              <a:t>Các giao dịch phân tán sẽ thực thi </a:t>
            </a:r>
            <a:r>
              <a:rPr lang="vi-VN" b="1" dirty="0"/>
              <a:t>trên nhiều nút khác nhau</a:t>
            </a:r>
            <a:r>
              <a:rPr lang="vi-VN" dirty="0"/>
              <a:t>, vì vậy ta cần xét </a:t>
            </a:r>
            <a:r>
              <a:rPr lang="vi-VN" b="1" dirty="0"/>
              <a:t>hai cấp độ lịch sử (history):</a:t>
            </a:r>
            <a:endParaRPr lang="vi-VN" dirty="0"/>
          </a:p>
          <a:p>
            <a:r>
              <a:rPr lang="en-US" b="1" dirty="0"/>
              <a:t>a. </a:t>
            </a:r>
            <a:r>
              <a:rPr lang="vi-VN" b="1" dirty="0"/>
              <a:t>Local histories (Lịch sử cục bộ):</a:t>
            </a:r>
          </a:p>
          <a:p>
            <a:pPr>
              <a:buFont typeface="Arial" panose="020B0604020202020204" pitchFamily="34" charset="0"/>
              <a:buChar char="•"/>
            </a:pPr>
            <a:r>
              <a:rPr lang="vi-VN" dirty="0"/>
              <a:t>Là các hoạt động giao dịch xảy ra tại </a:t>
            </a:r>
            <a:r>
              <a:rPr lang="vi-VN" b="1" dirty="0"/>
              <a:t>một site (nút)</a:t>
            </a:r>
            <a:r>
              <a:rPr lang="vi-VN" dirty="0"/>
              <a:t> cụ thể.</a:t>
            </a:r>
          </a:p>
          <a:p>
            <a:r>
              <a:rPr lang="en-US" b="1" dirty="0"/>
              <a:t>b. </a:t>
            </a:r>
            <a:r>
              <a:rPr lang="vi-VN" b="1" dirty="0"/>
              <a:t>Global history (Lịch sử toàn cục):</a:t>
            </a:r>
          </a:p>
          <a:p>
            <a:pPr>
              <a:buFont typeface="Arial" panose="020B0604020202020204" pitchFamily="34" charset="0"/>
              <a:buChar char="•"/>
            </a:pPr>
            <a:r>
              <a:rPr lang="vi-VN" dirty="0"/>
              <a:t>Là </a:t>
            </a:r>
            <a:r>
              <a:rPr lang="vi-VN" b="1" dirty="0"/>
              <a:t>tổng hợp tất cả local histories</a:t>
            </a:r>
            <a:r>
              <a:rPr lang="vi-VN" dirty="0"/>
              <a:t> của các site — thể hiện cách toàn bộ hệ thống xử lý giao dịch.</a:t>
            </a:r>
          </a:p>
          <a:p>
            <a:endParaRPr lang="en-US" b="1" dirty="0"/>
          </a:p>
          <a:p>
            <a:r>
              <a:rPr lang="en-US" b="1" dirty="0"/>
              <a:t>3. </a:t>
            </a:r>
            <a:r>
              <a:rPr lang="vi-VN" b="1" dirty="0"/>
              <a:t>Điều kiện để toàn hệ thống tuần tự hóa được (Serializable):</a:t>
            </a:r>
          </a:p>
          <a:p>
            <a:r>
              <a:rPr lang="vi-VN" dirty="0"/>
              <a:t>Để </a:t>
            </a:r>
            <a:r>
              <a:rPr lang="vi-VN" b="1" dirty="0"/>
              <a:t>lịch sử toàn cục (global history)</a:t>
            </a:r>
            <a:r>
              <a:rPr lang="vi-VN" dirty="0"/>
              <a:t> là tuần tự hóa được, cần </a:t>
            </a:r>
            <a:r>
              <a:rPr lang="vi-VN" b="1" dirty="0"/>
              <a:t>hai điều kiện</a:t>
            </a:r>
            <a:r>
              <a:rPr lang="vi-VN" dirty="0"/>
              <a:t>:</a:t>
            </a:r>
          </a:p>
          <a:p>
            <a:r>
              <a:rPr lang="vi-VN" b="1" dirty="0"/>
              <a:t>a. Local serializability (Tuần tự hóa cục bộ):</a:t>
            </a:r>
          </a:p>
          <a:p>
            <a:pPr>
              <a:buFont typeface="Arial" panose="020B0604020202020204" pitchFamily="34" charset="0"/>
              <a:buChar char="•"/>
            </a:pPr>
            <a:r>
              <a:rPr lang="vi-VN" b="1" dirty="0"/>
              <a:t>Tại mỗi site</a:t>
            </a:r>
            <a:r>
              <a:rPr lang="vi-VN" dirty="0"/>
              <a:t>, lịch sử giao dịch </a:t>
            </a:r>
            <a:r>
              <a:rPr lang="vi-VN" b="1" dirty="0"/>
              <a:t>phải tuần tự hóa được.</a:t>
            </a:r>
            <a:endParaRPr lang="vi-VN" dirty="0"/>
          </a:p>
          <a:p>
            <a:pPr>
              <a:buFont typeface="Arial" panose="020B0604020202020204" pitchFamily="34" charset="0"/>
              <a:buChar char="•"/>
            </a:pPr>
            <a:r>
              <a:rPr lang="vi-VN" dirty="0"/>
              <a:t>Điều này đảm bảo rằng, </a:t>
            </a:r>
            <a:r>
              <a:rPr lang="vi-VN" b="1" dirty="0"/>
              <a:t>từng node xử lý độc lập một cách đúng đắn</a:t>
            </a:r>
            <a:r>
              <a:rPr lang="vi-VN" dirty="0"/>
              <a:t>.</a:t>
            </a:r>
          </a:p>
          <a:p>
            <a:r>
              <a:rPr lang="vi-VN" b="1" dirty="0"/>
              <a:t>b. Global serializability (Tuần tự hóa toàn cục):</a:t>
            </a:r>
          </a:p>
          <a:p>
            <a:pPr>
              <a:buFont typeface="Arial" panose="020B0604020202020204" pitchFamily="34" charset="0"/>
              <a:buChar char="•"/>
            </a:pPr>
            <a:r>
              <a:rPr lang="vi-VN" dirty="0"/>
              <a:t>Nếu </a:t>
            </a:r>
            <a:r>
              <a:rPr lang="vi-VN" b="1" dirty="0"/>
              <a:t>hai thao tác mâu thuẫn</a:t>
            </a:r>
            <a:r>
              <a:rPr lang="vi-VN" dirty="0"/>
              <a:t> (conflicting operations, ví dụ: cùng ghi vào một dữ liệu), và xuất hiện ở </a:t>
            </a:r>
            <a:r>
              <a:rPr lang="vi-VN" b="1" dirty="0"/>
              <a:t>nhiều site khác nhau</a:t>
            </a:r>
            <a:r>
              <a:rPr lang="vi-VN" dirty="0"/>
              <a:t>, thì:</a:t>
            </a:r>
          </a:p>
          <a:p>
            <a:pPr marL="742950" lvl="1" indent="-285750">
              <a:buFont typeface="Arial" panose="020B0604020202020204" pitchFamily="34" charset="0"/>
              <a:buChar char="•"/>
            </a:pPr>
            <a:r>
              <a:rPr lang="vi-VN" b="1" dirty="0"/>
              <a:t>Chúng phải giữ nguyên thứ tự tương đối giống nhau</a:t>
            </a:r>
            <a:r>
              <a:rPr lang="vi-VN" dirty="0"/>
              <a:t> ở tất cả các local histories nơi chúng cùng xuất hiện.</a:t>
            </a:r>
          </a:p>
          <a:p>
            <a:pPr>
              <a:buFont typeface="Arial" panose="020B0604020202020204" pitchFamily="34" charset="0"/>
              <a:buChar char="•"/>
            </a:pPr>
            <a:r>
              <a:rPr lang="vi-VN" dirty="0"/>
              <a:t>Điều này </a:t>
            </a:r>
            <a:r>
              <a:rPr lang="vi-VN" b="1" dirty="0"/>
              <a:t>đảm bảo không có sự mâu thuẫn giữa các site</a:t>
            </a:r>
            <a:r>
              <a:rPr lang="vi-VN" dirty="0"/>
              <a:t>, và cả hệ thống như thể đang chạy tuần tự.</a:t>
            </a:r>
          </a:p>
          <a:p>
            <a:endParaRPr lang="en-US" b="1" dirty="0"/>
          </a:p>
          <a:p>
            <a:r>
              <a:rPr lang="en-US" b="1" dirty="0"/>
              <a:t>4. </a:t>
            </a:r>
            <a:r>
              <a:rPr lang="vi-VN" b="1" dirty="0"/>
              <a:t>Tóm lại:</a:t>
            </a:r>
          </a:p>
          <a:p>
            <a:r>
              <a:rPr lang="vi-VN" dirty="0"/>
              <a:t>Để đảm bảo một hệ cơ sở dữ liệu phân tán thực hiện giao dịch đúng:</a:t>
            </a:r>
          </a:p>
          <a:p>
            <a:pPr>
              <a:buFont typeface="Arial" panose="020B0604020202020204" pitchFamily="34" charset="0"/>
              <a:buChar char="•"/>
            </a:pPr>
            <a:r>
              <a:rPr lang="en-US" dirty="0"/>
              <a:t> </a:t>
            </a:r>
            <a:r>
              <a:rPr lang="vi-VN" dirty="0"/>
              <a:t>Mỗi site phải đảm bảo </a:t>
            </a:r>
            <a:r>
              <a:rPr lang="vi-VN" b="1" dirty="0"/>
              <a:t>tính tuần tự hóa cục bộ</a:t>
            </a:r>
            <a:r>
              <a:rPr lang="vi-VN" dirty="0"/>
              <a:t>.</a:t>
            </a:r>
          </a:p>
          <a:p>
            <a:pPr>
              <a:buFont typeface="Arial" panose="020B0604020202020204" pitchFamily="34" charset="0"/>
              <a:buChar char="•"/>
            </a:pPr>
            <a:r>
              <a:rPr lang="en-US" dirty="0"/>
              <a:t> </a:t>
            </a:r>
            <a:r>
              <a:rPr lang="vi-VN" dirty="0"/>
              <a:t>Các site cần </a:t>
            </a:r>
            <a:r>
              <a:rPr lang="vi-VN" b="1" dirty="0"/>
              <a:t>phối hợp chặt chẽ</a:t>
            </a:r>
            <a:r>
              <a:rPr lang="vi-VN" dirty="0"/>
              <a:t> để duy trì </a:t>
            </a:r>
            <a:r>
              <a:rPr lang="vi-VN" b="1" dirty="0"/>
              <a:t>tính tuần tự hóa toàn cục</a:t>
            </a:r>
            <a:r>
              <a:rPr lang="vi-VN" dirty="0"/>
              <a:t>.</a:t>
            </a:r>
          </a:p>
          <a:p>
            <a:endParaRPr lang="en-US" dirty="0"/>
          </a:p>
        </p:txBody>
      </p:sp>
    </p:spTree>
    <p:extLst>
      <p:ext uri="{BB962C8B-B14F-4D97-AF65-F5344CB8AC3E}">
        <p14:creationId xmlns:p14="http://schemas.microsoft.com/office/powerpoint/2010/main" val="15633453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a:xfrm>
            <a:off x="1150938" y="692150"/>
            <a:ext cx="4556125" cy="3416300"/>
          </a:xfrm>
          <a:ln cap="flat"/>
        </p:spPr>
      </p:sp>
      <p:sp>
        <p:nvSpPr>
          <p:cNvPr id="2" name="Notes Placeholder 1">
            <a:extLst>
              <a:ext uri="{FF2B5EF4-FFF2-40B4-BE49-F238E27FC236}">
                <a16:creationId xmlns:a16="http://schemas.microsoft.com/office/drawing/2014/main" id="{DE157901-624A-20AD-D3A1-DFB861150961}"/>
              </a:ext>
            </a:extLst>
          </p:cNvPr>
          <p:cNvSpPr>
            <a:spLocks noGrp="1"/>
          </p:cNvSpPr>
          <p:nvPr>
            <p:ph type="body" idx="1"/>
          </p:nvPr>
        </p:nvSpPr>
        <p:spPr/>
        <p:txBody>
          <a:bodyPr/>
          <a:lstStyle/>
          <a:p>
            <a:r>
              <a:rPr lang="vi-VN" b="1" dirty="0"/>
              <a:t>"Global Non-serializability"</a:t>
            </a:r>
            <a:r>
              <a:rPr lang="vi-VN" dirty="0"/>
              <a:t> (Không tuần tự hóa toàn cục):</a:t>
            </a:r>
          </a:p>
          <a:p>
            <a:r>
              <a:rPr lang="vi-VN" b="1" dirty="0"/>
              <a:t>Nội dung slid</a:t>
            </a:r>
            <a:r>
              <a:rPr lang="en-US" b="1" dirty="0"/>
              <a:t>e</a:t>
            </a:r>
            <a:r>
              <a:rPr lang="vi-VN" b="1" dirty="0"/>
              <a:t>:</a:t>
            </a:r>
          </a:p>
          <a:p>
            <a:pPr rtl="0"/>
            <a:r>
              <a:rPr lang="vi-VN" dirty="0"/>
              <a:t>T1:</a:t>
            </a:r>
            <a:r>
              <a:rPr lang="en-US" dirty="0"/>
              <a:t>	</a:t>
            </a:r>
            <a:r>
              <a:rPr lang="vi-VN" dirty="0"/>
              <a:t>T2:</a:t>
            </a:r>
            <a:endParaRPr lang="en-US" dirty="0"/>
          </a:p>
          <a:p>
            <a:pPr rtl="0"/>
            <a:r>
              <a:rPr lang="vi-VN" dirty="0"/>
              <a:t>Read(x)</a:t>
            </a:r>
            <a:r>
              <a:rPr lang="en-US" dirty="0"/>
              <a:t>	</a:t>
            </a:r>
            <a:r>
              <a:rPr lang="vi-VN" dirty="0"/>
              <a:t>Read(x)</a:t>
            </a:r>
            <a:endParaRPr lang="en-US" dirty="0"/>
          </a:p>
          <a:p>
            <a:pPr rtl="0"/>
            <a:r>
              <a:rPr lang="vi-VN" dirty="0"/>
              <a:t>x ← x – 100</a:t>
            </a:r>
            <a:r>
              <a:rPr lang="en-US" dirty="0"/>
              <a:t>	</a:t>
            </a:r>
            <a:r>
              <a:rPr lang="vi-VN" dirty="0"/>
              <a:t>Read(y)</a:t>
            </a:r>
            <a:endParaRPr lang="en-US" dirty="0"/>
          </a:p>
          <a:p>
            <a:pPr rtl="0"/>
            <a:r>
              <a:rPr lang="vi-VN" dirty="0"/>
              <a:t>Write(x)</a:t>
            </a:r>
            <a:r>
              <a:rPr lang="en-US" dirty="0"/>
              <a:t>	</a:t>
            </a:r>
            <a:r>
              <a:rPr lang="vi-VN" dirty="0"/>
              <a:t>Commit</a:t>
            </a:r>
            <a:endParaRPr lang="en-US" dirty="0"/>
          </a:p>
          <a:p>
            <a:pPr rtl="0"/>
            <a:r>
              <a:rPr lang="vi-VN" dirty="0"/>
              <a:t>Read(y)</a:t>
            </a:r>
            <a:r>
              <a:rPr lang="en-US" dirty="0"/>
              <a:t>	</a:t>
            </a:r>
          </a:p>
          <a:p>
            <a:pPr rtl="0"/>
            <a:r>
              <a:rPr lang="vi-VN" dirty="0"/>
              <a:t>y ← y + 100</a:t>
            </a:r>
            <a:endParaRPr lang="en-US" dirty="0"/>
          </a:p>
          <a:p>
            <a:pPr rtl="0"/>
            <a:r>
              <a:rPr lang="vi-VN" dirty="0"/>
              <a:t>Write(y</a:t>
            </a:r>
            <a:r>
              <a:rPr lang="en-US" dirty="0"/>
              <a:t>)</a:t>
            </a:r>
          </a:p>
          <a:p>
            <a:pPr rtl="0"/>
            <a:r>
              <a:rPr lang="vi-VN" dirty="0"/>
              <a:t>Commit </a:t>
            </a:r>
          </a:p>
          <a:p>
            <a:r>
              <a:rPr lang="vi-VN" b="1" dirty="0"/>
              <a:t>Giả sử:</a:t>
            </a:r>
            <a:endParaRPr lang="vi-VN" dirty="0"/>
          </a:p>
          <a:p>
            <a:pPr>
              <a:buFont typeface="Arial" panose="020B0604020202020204" pitchFamily="34" charset="0"/>
              <a:buChar char="•"/>
            </a:pPr>
            <a:r>
              <a:rPr lang="vi-VN" dirty="0"/>
              <a:t>Biến x nằm ở </a:t>
            </a:r>
            <a:r>
              <a:rPr lang="vi-VN" b="1" dirty="0"/>
              <a:t>Site 1</a:t>
            </a:r>
            <a:r>
              <a:rPr lang="vi-VN" dirty="0"/>
              <a:t>, biến y ở </a:t>
            </a:r>
            <a:r>
              <a:rPr lang="vi-VN" b="1" dirty="0"/>
              <a:t>Site 2</a:t>
            </a:r>
            <a:endParaRPr lang="vi-VN" dirty="0"/>
          </a:p>
          <a:p>
            <a:pPr>
              <a:buFont typeface="Arial" panose="020B0604020202020204" pitchFamily="34" charset="0"/>
              <a:buChar char="•"/>
            </a:pPr>
            <a:r>
              <a:rPr lang="vi-VN" dirty="0"/>
              <a:t>Các lịch sử cục bộ:</a:t>
            </a:r>
            <a:r>
              <a:rPr lang="en-US" dirty="0"/>
              <a:t> Local History (</a:t>
            </a:r>
            <a:r>
              <a:rPr lang="en-US" dirty="0" err="1"/>
              <a:t>ký</a:t>
            </a:r>
            <a:r>
              <a:rPr lang="en-US" dirty="0"/>
              <a:t> </a:t>
            </a:r>
            <a:r>
              <a:rPr lang="en-US" dirty="0" err="1"/>
              <a:t>hiệu</a:t>
            </a:r>
            <a:r>
              <a:rPr lang="en-US" dirty="0"/>
              <a:t> LH)</a:t>
            </a:r>
            <a:endParaRPr lang="vi-VN" dirty="0"/>
          </a:p>
          <a:p>
            <a:pPr marL="742950" lvl="1" indent="-285750">
              <a:buFont typeface="Arial" panose="020B0604020202020204" pitchFamily="34" charset="0"/>
              <a:buChar char="•"/>
            </a:pPr>
            <a:r>
              <a:rPr lang="vi-VN" b="1" dirty="0"/>
              <a:t>LH1 = {R1(x), W1(x), R2(x)}</a:t>
            </a:r>
            <a:endParaRPr lang="vi-VN" dirty="0"/>
          </a:p>
          <a:p>
            <a:pPr marL="742950" lvl="1" indent="-285750">
              <a:buFont typeface="Arial" panose="020B0604020202020204" pitchFamily="34" charset="0"/>
              <a:buChar char="•"/>
            </a:pPr>
            <a:r>
              <a:rPr lang="vi-VN" b="1" dirty="0"/>
              <a:t>LH2 = {R2(y), R1(y), W1(y)}</a:t>
            </a:r>
            <a:endParaRPr lang="vi-VN" dirty="0"/>
          </a:p>
          <a:p>
            <a:pPr>
              <a:buFont typeface="Arial" panose="020B0604020202020204" pitchFamily="34" charset="0"/>
              <a:buChar char="•"/>
            </a:pPr>
            <a:r>
              <a:rPr lang="vi-VN" dirty="0"/>
              <a:t>Mỗi </a:t>
            </a:r>
            <a:r>
              <a:rPr lang="vi-VN" b="1" dirty="0"/>
              <a:t>local history</a:t>
            </a:r>
            <a:r>
              <a:rPr lang="vi-VN" dirty="0"/>
              <a:t> là tuần tự được, nhưng </a:t>
            </a:r>
            <a:r>
              <a:rPr lang="vi-VN" b="1" dirty="0"/>
              <a:t>toàn cục không tuần tự được (globally non-serializable)</a:t>
            </a:r>
            <a:endParaRPr lang="vi-VN" dirty="0"/>
          </a:p>
          <a:p>
            <a:endParaRPr lang="en-US" b="1" dirty="0"/>
          </a:p>
          <a:p>
            <a:r>
              <a:rPr lang="vi-VN" b="1" dirty="0"/>
              <a:t>Giải thích chi tiết:</a:t>
            </a:r>
          </a:p>
          <a:p>
            <a:r>
              <a:rPr lang="en-US" b="1" dirty="0"/>
              <a:t>1. </a:t>
            </a:r>
            <a:r>
              <a:rPr lang="vi-VN" b="1" dirty="0"/>
              <a:t>Tuần tự hóa cục bộ (Local serializability):</a:t>
            </a:r>
          </a:p>
          <a:p>
            <a:r>
              <a:rPr lang="vi-VN" b="1" dirty="0"/>
              <a:t>LH1 (Site 1 – lưu x):</a:t>
            </a:r>
            <a:br>
              <a:rPr lang="vi-VN" dirty="0"/>
            </a:br>
            <a:r>
              <a:rPr lang="vi-VN" dirty="0"/>
              <a:t>{ R1(x), W1(x), R2(x) }</a:t>
            </a:r>
            <a:br>
              <a:rPr lang="vi-VN" dirty="0"/>
            </a:br>
            <a:r>
              <a:rPr lang="vi-VN" dirty="0"/>
              <a:t>→ Có vẻ như </a:t>
            </a:r>
            <a:r>
              <a:rPr lang="vi-VN" b="1" dirty="0"/>
              <a:t>T1 → T2</a:t>
            </a:r>
            <a:r>
              <a:rPr lang="vi-VN" dirty="0"/>
              <a:t> (vì T1 đọc &amp; ghi x trước T2 đọc x)</a:t>
            </a:r>
          </a:p>
          <a:p>
            <a:r>
              <a:rPr lang="vi-VN" b="1" dirty="0"/>
              <a:t>LH2 (Site 2 – lưu y):</a:t>
            </a:r>
            <a:br>
              <a:rPr lang="vi-VN" dirty="0"/>
            </a:br>
            <a:r>
              <a:rPr lang="vi-VN" dirty="0"/>
              <a:t>{ R2(y), R1(y), W1(y) }</a:t>
            </a:r>
            <a:br>
              <a:rPr lang="vi-VN" dirty="0"/>
            </a:br>
            <a:r>
              <a:rPr lang="vi-VN" dirty="0"/>
              <a:t>→ Có vẻ như </a:t>
            </a:r>
            <a:r>
              <a:rPr lang="vi-VN" b="1" dirty="0"/>
              <a:t>T2 → T1</a:t>
            </a:r>
            <a:r>
              <a:rPr lang="vi-VN" dirty="0"/>
              <a:t> (vì T2 đọc y trước T1 đọc &amp; ghi y)</a:t>
            </a:r>
          </a:p>
          <a:p>
            <a:endParaRPr lang="en-US" b="1" dirty="0"/>
          </a:p>
          <a:p>
            <a:r>
              <a:rPr lang="en-US" b="1" dirty="0"/>
              <a:t>2. </a:t>
            </a:r>
            <a:r>
              <a:rPr lang="vi-VN" b="1" dirty="0"/>
              <a:t>Vấn đề về tuần tự hóa toàn cục (Global serializability):</a:t>
            </a:r>
          </a:p>
          <a:p>
            <a:r>
              <a:rPr lang="vi-VN" dirty="0"/>
              <a:t>→ </a:t>
            </a:r>
            <a:r>
              <a:rPr lang="vi-VN" b="1" dirty="0"/>
              <a:t>Tại Site 1:</a:t>
            </a:r>
            <a:br>
              <a:rPr lang="vi-VN" dirty="0"/>
            </a:br>
            <a:r>
              <a:rPr lang="vi-VN" dirty="0"/>
              <a:t>T1 diễn ra </a:t>
            </a:r>
            <a:r>
              <a:rPr lang="vi-VN" b="1" dirty="0"/>
              <a:t>trước</a:t>
            </a:r>
            <a:r>
              <a:rPr lang="vi-VN" dirty="0"/>
              <a:t> T2 (T1 → T2)</a:t>
            </a:r>
          </a:p>
          <a:p>
            <a:r>
              <a:rPr lang="vi-VN" dirty="0"/>
              <a:t>→ </a:t>
            </a:r>
            <a:r>
              <a:rPr lang="vi-VN" b="1" dirty="0"/>
              <a:t>Tại Site 2:</a:t>
            </a:r>
            <a:br>
              <a:rPr lang="vi-VN" dirty="0"/>
            </a:br>
            <a:r>
              <a:rPr lang="vi-VN" dirty="0"/>
              <a:t>T2 diễn ra </a:t>
            </a:r>
            <a:r>
              <a:rPr lang="vi-VN" b="1" dirty="0"/>
              <a:t>trước</a:t>
            </a:r>
            <a:r>
              <a:rPr lang="vi-VN" dirty="0"/>
              <a:t> T1 (T2 → T1)</a:t>
            </a:r>
          </a:p>
          <a:p>
            <a:r>
              <a:rPr lang="en-US" dirty="0"/>
              <a:t>=&gt;</a:t>
            </a:r>
            <a:r>
              <a:rPr lang="vi-VN" dirty="0"/>
              <a:t> Đây là </a:t>
            </a:r>
            <a:r>
              <a:rPr lang="vi-VN" b="1" dirty="0"/>
              <a:t>mâu thuẫn vòng (cycle)</a:t>
            </a:r>
            <a:r>
              <a:rPr lang="vi-VN" dirty="0"/>
              <a:t>:</a:t>
            </a:r>
            <a:br>
              <a:rPr lang="vi-VN" dirty="0"/>
            </a:br>
            <a:r>
              <a:rPr lang="vi-VN" b="1" dirty="0"/>
              <a:t>T1 → T2</a:t>
            </a:r>
            <a:r>
              <a:rPr lang="vi-VN" dirty="0"/>
              <a:t> tại Site 1, </a:t>
            </a:r>
            <a:r>
              <a:rPr lang="vi-VN" b="1" dirty="0"/>
              <a:t>T2 → T1</a:t>
            </a:r>
            <a:r>
              <a:rPr lang="vi-VN" dirty="0"/>
              <a:t> tại Site 2</a:t>
            </a:r>
            <a:br>
              <a:rPr lang="vi-VN" dirty="0"/>
            </a:br>
            <a:r>
              <a:rPr lang="vi-VN" dirty="0"/>
              <a:t>⇒ Không thể xác định được một </a:t>
            </a:r>
            <a:r>
              <a:rPr lang="vi-VN" b="1" dirty="0"/>
              <a:t>thứ tự tuần tự hóa toàn cục duy nhất</a:t>
            </a:r>
            <a:endParaRPr lang="vi-VN" dirty="0"/>
          </a:p>
          <a:p>
            <a:endParaRPr lang="en-US" dirty="0"/>
          </a:p>
          <a:p>
            <a:r>
              <a:rPr lang="en-US" b="1" dirty="0"/>
              <a:t>4. </a:t>
            </a:r>
            <a:r>
              <a:rPr lang="vi-VN" b="1" dirty="0"/>
              <a:t>Kết luận:</a:t>
            </a:r>
            <a:br>
              <a:rPr lang="vi-VN" dirty="0"/>
            </a:br>
            <a:r>
              <a:rPr lang="vi-VN" dirty="0"/>
              <a:t>→ Dù </a:t>
            </a:r>
            <a:r>
              <a:rPr lang="vi-VN" b="1" dirty="0"/>
              <a:t>các site độc lập xử lý đúng (local serializable)</a:t>
            </a:r>
            <a:br>
              <a:rPr lang="vi-VN" dirty="0"/>
            </a:br>
            <a:r>
              <a:rPr lang="vi-VN" dirty="0"/>
              <a:t>→ Nhưng </a:t>
            </a:r>
            <a:r>
              <a:rPr lang="vi-VN" b="1" dirty="0"/>
              <a:t>toàn hệ thống không đảm bảo được tính tuần tự hóa (global non-serializable)</a:t>
            </a:r>
            <a:br>
              <a:rPr lang="vi-VN" dirty="0"/>
            </a:br>
            <a:r>
              <a:rPr lang="vi-VN" dirty="0"/>
              <a:t>→ Đây là vấn đề </a:t>
            </a:r>
            <a:r>
              <a:rPr lang="vi-VN" b="1" dirty="0"/>
              <a:t>rất quan trọng trong cơ sở dữ liệu phân tán</a:t>
            </a:r>
            <a:endParaRPr lang="vi-VN" dirty="0"/>
          </a:p>
          <a:p>
            <a:endParaRPr lang="en-US" b="1" dirty="0"/>
          </a:p>
          <a:p>
            <a:r>
              <a:rPr lang="en-US" b="1" dirty="0"/>
              <a:t> </a:t>
            </a:r>
            <a:r>
              <a:rPr lang="vi-VN" b="1" dirty="0"/>
              <a:t>Thông điệp chính của slide:</a:t>
            </a:r>
          </a:p>
          <a:p>
            <a:r>
              <a:rPr lang="vi-VN" b="1" dirty="0"/>
              <a:t>Chỉ local serializability thôi là không đủ.</a:t>
            </a:r>
            <a:r>
              <a:rPr lang="vi-VN" dirty="0"/>
              <a:t> Phải có </a:t>
            </a:r>
            <a:r>
              <a:rPr lang="vi-VN" b="1" dirty="0"/>
              <a:t>cơ chế đồng bộ giữa các site</a:t>
            </a:r>
            <a:r>
              <a:rPr lang="vi-VN" dirty="0"/>
              <a:t> để đảm bảo </a:t>
            </a:r>
            <a:r>
              <a:rPr lang="vi-VN" b="1" dirty="0"/>
              <a:t>global serializability</a:t>
            </a:r>
            <a:r>
              <a:rPr lang="vi-VN" dirty="0"/>
              <a:t>.</a:t>
            </a:r>
          </a:p>
          <a:p>
            <a:endParaRPr lang="en-US" dirty="0"/>
          </a:p>
        </p:txBody>
      </p:sp>
    </p:spTree>
    <p:extLst>
      <p:ext uri="{BB962C8B-B14F-4D97-AF65-F5344CB8AC3E}">
        <p14:creationId xmlns:p14="http://schemas.microsoft.com/office/powerpoint/2010/main" val="1810414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xfrm>
            <a:off x="1150938" y="692150"/>
            <a:ext cx="4556125" cy="3416300"/>
          </a:xfrm>
          <a:ln cap="flat"/>
        </p:spPr>
      </p:sp>
      <p:sp>
        <p:nvSpPr>
          <p:cNvPr id="2" name="Notes Placeholder 1">
            <a:extLst>
              <a:ext uri="{FF2B5EF4-FFF2-40B4-BE49-F238E27FC236}">
                <a16:creationId xmlns:a16="http://schemas.microsoft.com/office/drawing/2014/main" id="{EB35AC5E-4824-D697-7AA2-31E774E06A92}"/>
              </a:ext>
            </a:extLst>
          </p:cNvPr>
          <p:cNvSpPr>
            <a:spLocks noGrp="1"/>
          </p:cNvSpPr>
          <p:nvPr>
            <p:ph type="body" idx="1"/>
          </p:nvPr>
        </p:nvSpPr>
        <p:spPr/>
        <p:txBody>
          <a:bodyPr/>
          <a:lstStyle/>
          <a:p>
            <a:r>
              <a:rPr lang="vi-VN" b="1" dirty="0"/>
              <a:t>"Concurrency Control Algorithms" (Các thuật toán kiểm soát tương tranh)</a:t>
            </a:r>
            <a:r>
              <a:rPr lang="vi-VN" dirty="0"/>
              <a:t>:</a:t>
            </a:r>
          </a:p>
          <a:p>
            <a:endParaRPr lang="en-US" b="1" dirty="0"/>
          </a:p>
          <a:p>
            <a:r>
              <a:rPr lang="vi-VN" b="1" dirty="0"/>
              <a:t>Khái niệm chung</a:t>
            </a:r>
          </a:p>
          <a:p>
            <a:r>
              <a:rPr lang="vi-VN" b="1" dirty="0"/>
              <a:t>Concurrency Control (Kiểm soát tương tranh)</a:t>
            </a:r>
            <a:r>
              <a:rPr lang="vi-VN" dirty="0"/>
              <a:t> là tập các kỹ thuật nhằm </a:t>
            </a:r>
            <a:r>
              <a:rPr lang="vi-VN" b="1" dirty="0"/>
              <a:t>đảm bảo tính đúng đắn</a:t>
            </a:r>
            <a:r>
              <a:rPr lang="vi-VN" dirty="0"/>
              <a:t> khi </a:t>
            </a:r>
            <a:r>
              <a:rPr lang="vi-VN" b="1" dirty="0"/>
              <a:t>nhiều giao dịch đồng thời truy cập và cập nhật cơ sở dữ liệu</a:t>
            </a:r>
            <a:r>
              <a:rPr lang="vi-VN" dirty="0"/>
              <a:t>, đặc biệt trong môi trường phân tán.</a:t>
            </a:r>
          </a:p>
          <a:p>
            <a:r>
              <a:rPr lang="vi-VN" dirty="0"/>
              <a:t>Có 3 nhóm thuật toán chính:</a:t>
            </a:r>
          </a:p>
          <a:p>
            <a:r>
              <a:rPr lang="en-US" b="1" dirty="0"/>
              <a:t>1. </a:t>
            </a:r>
            <a:r>
              <a:rPr lang="vi-VN" b="1" dirty="0"/>
              <a:t>Pessimistic (Bi quan)</a:t>
            </a:r>
          </a:p>
          <a:p>
            <a:r>
              <a:rPr lang="vi-VN" dirty="0"/>
              <a:t>→ Giả định </a:t>
            </a:r>
            <a:r>
              <a:rPr lang="vi-VN" b="1" dirty="0"/>
              <a:t>xung đột có thể xảy ra</a:t>
            </a:r>
            <a:r>
              <a:rPr lang="vi-VN" dirty="0"/>
              <a:t>, nên thực hiện </a:t>
            </a:r>
            <a:r>
              <a:rPr lang="vi-VN" b="1" dirty="0"/>
              <a:t>khóa tài nguyên từ sớm</a:t>
            </a:r>
            <a:r>
              <a:rPr lang="vi-VN" dirty="0"/>
              <a:t> để tránh lỗi.</a:t>
            </a:r>
          </a:p>
          <a:p>
            <a:r>
              <a:rPr lang="vi-VN" b="1" dirty="0"/>
              <a:t>◾ Two-Phase Locking (2PL – Khóa hai pha):</a:t>
            </a:r>
          </a:p>
          <a:p>
            <a:r>
              <a:rPr lang="vi-VN" dirty="0"/>
              <a:t>Luôn đảm bảo tính </a:t>
            </a:r>
            <a:r>
              <a:rPr lang="vi-VN" b="1" dirty="0"/>
              <a:t>tuần tự hóa (serializability)</a:t>
            </a:r>
            <a:r>
              <a:rPr lang="vi-VN" dirty="0"/>
              <a:t>, gồm 2 giai đoạn:</a:t>
            </a:r>
          </a:p>
          <a:p>
            <a:pPr>
              <a:buFont typeface="Arial" panose="020B0604020202020204" pitchFamily="34" charset="0"/>
              <a:buChar char="•"/>
            </a:pPr>
            <a:r>
              <a:rPr lang="vi-VN" b="1" dirty="0"/>
              <a:t>Giai đoạn mở rộng (growing):</a:t>
            </a:r>
            <a:r>
              <a:rPr lang="vi-VN" dirty="0"/>
              <a:t> chỉ cấp thêm khóa.</a:t>
            </a:r>
          </a:p>
          <a:p>
            <a:pPr>
              <a:buFont typeface="Arial" panose="020B0604020202020204" pitchFamily="34" charset="0"/>
              <a:buChar char="•"/>
            </a:pPr>
            <a:r>
              <a:rPr lang="vi-VN" b="1" dirty="0"/>
              <a:t>Giai đoạn co lại (shrinking):</a:t>
            </a:r>
            <a:r>
              <a:rPr lang="vi-VN" dirty="0"/>
              <a:t> chỉ giải phóng khóa.</a:t>
            </a:r>
          </a:p>
          <a:p>
            <a:r>
              <a:rPr lang="vi-VN" b="1" dirty="0"/>
              <a:t>Các biến thể:</a:t>
            </a:r>
          </a:p>
          <a:p>
            <a:pPr>
              <a:buFont typeface="Arial" panose="020B0604020202020204" pitchFamily="34" charset="0"/>
              <a:buChar char="•"/>
            </a:pPr>
            <a:r>
              <a:rPr lang="vi-VN" b="1" dirty="0"/>
              <a:t>Centralized (primary site) 2PL:</a:t>
            </a:r>
            <a:br>
              <a:rPr lang="vi-VN" dirty="0"/>
            </a:br>
            <a:r>
              <a:rPr lang="vi-VN" dirty="0"/>
              <a:t>Việc kiểm soát khóa tập trung tại một site chính.</a:t>
            </a:r>
          </a:p>
          <a:p>
            <a:pPr>
              <a:buFont typeface="Arial" panose="020B0604020202020204" pitchFamily="34" charset="0"/>
              <a:buChar char="•"/>
            </a:pPr>
            <a:r>
              <a:rPr lang="vi-VN" b="1" dirty="0"/>
              <a:t>Primary copy 2PL:</a:t>
            </a:r>
            <a:br>
              <a:rPr lang="vi-VN" dirty="0"/>
            </a:br>
            <a:r>
              <a:rPr lang="vi-VN" dirty="0"/>
              <a:t>Mỗi dữ liệu có một </a:t>
            </a:r>
            <a:r>
              <a:rPr lang="vi-VN" b="1" dirty="0"/>
              <a:t>bản sao chính</a:t>
            </a:r>
            <a:r>
              <a:rPr lang="vi-VN" dirty="0"/>
              <a:t> và việc cấp khóa chỉ được thực hiện tại site đó.</a:t>
            </a:r>
          </a:p>
          <a:p>
            <a:pPr>
              <a:buFont typeface="Arial" panose="020B0604020202020204" pitchFamily="34" charset="0"/>
              <a:buChar char="•"/>
            </a:pPr>
            <a:r>
              <a:rPr lang="vi-VN" b="1" dirty="0"/>
              <a:t>Distributed 2PL:</a:t>
            </a:r>
            <a:br>
              <a:rPr lang="vi-VN" dirty="0"/>
            </a:br>
            <a:r>
              <a:rPr lang="vi-VN" dirty="0"/>
              <a:t>Mỗi site tự kiểm soát khóa cho dữ liệu nó lưu → cần đồng bộ hóa để tránh deadlock.</a:t>
            </a:r>
          </a:p>
          <a:p>
            <a:endParaRPr lang="en-US" b="1" dirty="0"/>
          </a:p>
          <a:p>
            <a:r>
              <a:rPr lang="vi-VN" b="1" dirty="0"/>
              <a:t>2. Timestamp Ordering (TO – Sắp xếp theo dấu thời gian)</a:t>
            </a:r>
          </a:p>
          <a:p>
            <a:r>
              <a:rPr lang="vi-VN" dirty="0"/>
              <a:t>→ Gán </a:t>
            </a:r>
            <a:r>
              <a:rPr lang="vi-VN" b="1" dirty="0"/>
              <a:t>timestamp</a:t>
            </a:r>
            <a:r>
              <a:rPr lang="vi-VN" dirty="0"/>
              <a:t> cho mỗi giao dịch để quyết định thứ tự thực hiện.</a:t>
            </a:r>
          </a:p>
          <a:p>
            <a:r>
              <a:rPr lang="vi-VN" b="1" dirty="0"/>
              <a:t>Các biến thể:</a:t>
            </a:r>
          </a:p>
          <a:p>
            <a:pPr>
              <a:buFont typeface="Arial" panose="020B0604020202020204" pitchFamily="34" charset="0"/>
              <a:buChar char="•"/>
            </a:pPr>
            <a:r>
              <a:rPr lang="vi-VN" b="1" dirty="0"/>
              <a:t>Basic TO:</a:t>
            </a:r>
            <a:br>
              <a:rPr lang="vi-VN" dirty="0"/>
            </a:br>
            <a:r>
              <a:rPr lang="vi-VN" dirty="0"/>
              <a:t>Mỗi đối tượng dữ liệu lưu </a:t>
            </a:r>
            <a:r>
              <a:rPr lang="vi-VN" b="1" dirty="0"/>
              <a:t>timestamp của giao dịch cuối đọc &amp; ghi</a:t>
            </a:r>
            <a:r>
              <a:rPr lang="vi-VN" dirty="0"/>
              <a:t>, đảm bảo thứ tự đúng.</a:t>
            </a:r>
          </a:p>
          <a:p>
            <a:pPr>
              <a:buFont typeface="Arial" panose="020B0604020202020204" pitchFamily="34" charset="0"/>
              <a:buChar char="•"/>
            </a:pPr>
            <a:r>
              <a:rPr lang="vi-VN" b="1" dirty="0"/>
              <a:t>Multiversion TO:</a:t>
            </a:r>
            <a:br>
              <a:rPr lang="vi-VN" dirty="0"/>
            </a:br>
            <a:r>
              <a:rPr lang="vi-VN" dirty="0"/>
              <a:t>Lưu nhiều phiên bản của dữ liệu → giúp tránh xung đột bằng cách đọc phiên bản phù hợp với timestamp.</a:t>
            </a:r>
          </a:p>
          <a:p>
            <a:pPr>
              <a:buFont typeface="Arial" panose="020B0604020202020204" pitchFamily="34" charset="0"/>
              <a:buChar char="•"/>
            </a:pPr>
            <a:r>
              <a:rPr lang="vi-VN" b="1" dirty="0"/>
              <a:t>Conservative TO:</a:t>
            </a:r>
            <a:br>
              <a:rPr lang="vi-VN" dirty="0"/>
            </a:br>
            <a:r>
              <a:rPr lang="vi-VN" dirty="0"/>
              <a:t>Giao dịch chỉ bắt đầu khi chắc chắn </a:t>
            </a:r>
            <a:r>
              <a:rPr lang="vi-VN" b="1" dirty="0"/>
              <a:t>không có xung đột</a:t>
            </a:r>
            <a:r>
              <a:rPr lang="vi-VN" dirty="0"/>
              <a:t> xảy ra.</a:t>
            </a:r>
          </a:p>
          <a:p>
            <a:endParaRPr lang="en-US" b="1" dirty="0"/>
          </a:p>
          <a:p>
            <a:r>
              <a:rPr lang="en-US" b="1" dirty="0"/>
              <a:t>3. </a:t>
            </a:r>
            <a:r>
              <a:rPr lang="vi-VN" b="1" dirty="0"/>
              <a:t>Optimistic (Lạc quan)</a:t>
            </a:r>
          </a:p>
          <a:p>
            <a:r>
              <a:rPr lang="vi-VN" dirty="0"/>
              <a:t>→ Giả định rằng </a:t>
            </a:r>
            <a:r>
              <a:rPr lang="vi-VN" b="1" dirty="0"/>
              <a:t>xung đột hiếm xảy ra</a:t>
            </a:r>
            <a:r>
              <a:rPr lang="vi-VN" dirty="0"/>
              <a:t>, nên cho phép thực hiện tự do và </a:t>
            </a:r>
            <a:r>
              <a:rPr lang="vi-VN" b="1" dirty="0"/>
              <a:t>kiểm tra ở giai đoạn commit</a:t>
            </a:r>
            <a:r>
              <a:rPr lang="vi-VN" dirty="0"/>
              <a:t>.</a:t>
            </a:r>
          </a:p>
          <a:p>
            <a:r>
              <a:rPr lang="vi-VN" b="1" dirty="0"/>
              <a:t>Các loại:</a:t>
            </a:r>
          </a:p>
          <a:p>
            <a:pPr>
              <a:buFont typeface="Arial" panose="020B0604020202020204" pitchFamily="34" charset="0"/>
              <a:buChar char="•"/>
            </a:pPr>
            <a:r>
              <a:rPr lang="vi-VN" b="1" dirty="0"/>
              <a:t>Locking-based:</a:t>
            </a:r>
            <a:br>
              <a:rPr lang="vi-VN" dirty="0"/>
            </a:br>
            <a:r>
              <a:rPr lang="vi-VN" dirty="0"/>
              <a:t>Chỉ khóa khi commit, kiểm tra xung đột trước khi ghi vào DB.</a:t>
            </a:r>
          </a:p>
          <a:p>
            <a:pPr>
              <a:buFont typeface="Arial" panose="020B0604020202020204" pitchFamily="34" charset="0"/>
              <a:buChar char="•"/>
            </a:pPr>
            <a:r>
              <a:rPr lang="vi-VN" b="1" dirty="0"/>
              <a:t>Timestamp ordering-based:</a:t>
            </a:r>
            <a:br>
              <a:rPr lang="vi-VN" dirty="0"/>
            </a:br>
            <a:r>
              <a:rPr lang="vi-VN" dirty="0"/>
              <a:t>Kiểm tra timestamp để quyết định giao dịch có thể commit không.</a:t>
            </a:r>
          </a:p>
          <a:p>
            <a:endParaRPr lang="en-US" b="1" dirty="0"/>
          </a:p>
          <a:p>
            <a:r>
              <a:rPr lang="en-US" b="1" dirty="0"/>
              <a:t>4. </a:t>
            </a:r>
            <a:r>
              <a:rPr lang="vi-VN" b="1" dirty="0"/>
              <a:t>Tổng kết nhanh:</a:t>
            </a:r>
          </a:p>
          <a:p>
            <a:r>
              <a:rPr lang="vi-VN" dirty="0"/>
              <a:t>Thuật toán</a:t>
            </a:r>
            <a:r>
              <a:rPr lang="en-US" dirty="0"/>
              <a:t>		</a:t>
            </a:r>
            <a:r>
              <a:rPr lang="vi-VN" dirty="0"/>
              <a:t>Đặc điểm chính</a:t>
            </a:r>
            <a:r>
              <a:rPr lang="en-US" dirty="0"/>
              <a:t>		</a:t>
            </a:r>
            <a:r>
              <a:rPr lang="vi-VN" dirty="0"/>
              <a:t>Ưu điểm</a:t>
            </a:r>
            <a:r>
              <a:rPr lang="en-US" dirty="0"/>
              <a:t>		</a:t>
            </a:r>
            <a:r>
              <a:rPr lang="vi-VN" dirty="0"/>
              <a:t>Nhược điểm</a:t>
            </a:r>
            <a:endParaRPr lang="en-US" dirty="0"/>
          </a:p>
          <a:p>
            <a:r>
              <a:rPr lang="vi-VN" dirty="0"/>
              <a:t>Pessimistic (2PL)</a:t>
            </a:r>
            <a:r>
              <a:rPr lang="en-US" dirty="0"/>
              <a:t>	</a:t>
            </a:r>
            <a:r>
              <a:rPr lang="vi-VN" dirty="0"/>
              <a:t>Khóa trước để tránh xung đột</a:t>
            </a:r>
            <a:r>
              <a:rPr lang="en-US" dirty="0"/>
              <a:t>	</a:t>
            </a:r>
            <a:r>
              <a:rPr lang="vi-VN" dirty="0"/>
              <a:t>An toàn, phổ biến</a:t>
            </a:r>
            <a:r>
              <a:rPr lang="en-US" dirty="0"/>
              <a:t>	</a:t>
            </a:r>
            <a:r>
              <a:rPr lang="vi-VN" dirty="0"/>
              <a:t>Có thể gây </a:t>
            </a:r>
            <a:r>
              <a:rPr lang="vi-VN" b="1" dirty="0"/>
              <a:t>deadlock</a:t>
            </a:r>
            <a:endParaRPr lang="en-US" b="1" dirty="0"/>
          </a:p>
          <a:p>
            <a:r>
              <a:rPr lang="vi-VN" dirty="0"/>
              <a:t>Timestamp Ordering</a:t>
            </a:r>
            <a:r>
              <a:rPr lang="en-US" dirty="0"/>
              <a:t>	</a:t>
            </a:r>
            <a:r>
              <a:rPr lang="vi-VN" dirty="0"/>
              <a:t>Dựa vào timestamp để xác định thứ tự</a:t>
            </a:r>
            <a:r>
              <a:rPr lang="en-US" dirty="0"/>
              <a:t>	</a:t>
            </a:r>
            <a:r>
              <a:rPr lang="vi-VN" dirty="0"/>
              <a:t>Tránh khóa</a:t>
            </a:r>
            <a:r>
              <a:rPr lang="en-US" dirty="0"/>
              <a:t>		</a:t>
            </a:r>
            <a:r>
              <a:rPr lang="vi-VN" dirty="0"/>
              <a:t>Có thể </a:t>
            </a:r>
            <a:r>
              <a:rPr lang="vi-VN" b="1" dirty="0"/>
              <a:t>rollback nhiều</a:t>
            </a:r>
            <a:endParaRPr lang="en-US" b="1" dirty="0"/>
          </a:p>
          <a:p>
            <a:r>
              <a:rPr lang="vi-VN" dirty="0"/>
              <a:t>Optimistic</a:t>
            </a:r>
            <a:r>
              <a:rPr lang="en-US" dirty="0"/>
              <a:t>		</a:t>
            </a:r>
            <a:r>
              <a:rPr lang="vi-VN" dirty="0"/>
              <a:t>Thực hiện tự do, kiểm tra khi commit</a:t>
            </a:r>
            <a:r>
              <a:rPr lang="en-US" dirty="0"/>
              <a:t>	</a:t>
            </a:r>
            <a:r>
              <a:rPr lang="vi-VN" dirty="0"/>
              <a:t>Tối ưu nếu ít xung đột</a:t>
            </a:r>
            <a:r>
              <a:rPr lang="en-US" dirty="0"/>
              <a:t>	</a:t>
            </a:r>
            <a:r>
              <a:rPr lang="vi-VN" dirty="0"/>
              <a:t>Tốn chi phí kiểm tra, </a:t>
            </a:r>
            <a:r>
              <a:rPr lang="vi-VN" b="1" dirty="0"/>
              <a:t>nhiều abort</a:t>
            </a:r>
            <a:endParaRPr lang="vi-VN" dirty="0"/>
          </a:p>
          <a:p>
            <a:endParaRPr lang="en-US" dirty="0"/>
          </a:p>
        </p:txBody>
      </p:sp>
    </p:spTree>
    <p:extLst>
      <p:ext uri="{BB962C8B-B14F-4D97-AF65-F5344CB8AC3E}">
        <p14:creationId xmlns:p14="http://schemas.microsoft.com/office/powerpoint/2010/main" val="3290357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xfrm>
            <a:off x="1150938" y="692150"/>
            <a:ext cx="4556125" cy="3416300"/>
          </a:xfrm>
          <a:ln cap="flat"/>
        </p:spPr>
      </p:sp>
      <p:sp>
        <p:nvSpPr>
          <p:cNvPr id="2" name="Notes Placeholder 1">
            <a:extLst>
              <a:ext uri="{FF2B5EF4-FFF2-40B4-BE49-F238E27FC236}">
                <a16:creationId xmlns:a16="http://schemas.microsoft.com/office/drawing/2014/main" id="{4AD8FBA7-5688-1916-7095-8D9AF01A0B87}"/>
              </a:ext>
            </a:extLst>
          </p:cNvPr>
          <p:cNvSpPr>
            <a:spLocks noGrp="1"/>
          </p:cNvSpPr>
          <p:nvPr>
            <p:ph type="body" idx="1"/>
          </p:nvPr>
        </p:nvSpPr>
        <p:spPr/>
        <p:txBody>
          <a:bodyPr/>
          <a:lstStyle/>
          <a:p>
            <a:pPr algn="l"/>
            <a:r>
              <a:rPr lang="vi-VN" b="1" i="0" dirty="0">
                <a:solidFill>
                  <a:srgbClr val="404040"/>
                </a:solidFill>
                <a:effectLst/>
                <a:latin typeface="DeepSeek-CJK-patch"/>
              </a:rPr>
              <a:t>"Locking-Based Algorithms“</a:t>
            </a:r>
            <a:r>
              <a:rPr lang="en-US" b="1" i="0" dirty="0">
                <a:solidFill>
                  <a:srgbClr val="404040"/>
                </a:solidFill>
                <a:effectLst/>
                <a:latin typeface="DeepSeek-CJK-patch"/>
              </a:rPr>
              <a:t> – </a:t>
            </a:r>
            <a:r>
              <a:rPr lang="en-US" b="1" i="0" dirty="0" err="1">
                <a:solidFill>
                  <a:srgbClr val="404040"/>
                </a:solidFill>
                <a:effectLst/>
                <a:latin typeface="DeepSeek-CJK-patch"/>
              </a:rPr>
              <a:t>Các</a:t>
            </a:r>
            <a:r>
              <a:rPr lang="en-US" b="1" i="0" dirty="0">
                <a:solidFill>
                  <a:srgbClr val="404040"/>
                </a:solidFill>
                <a:effectLst/>
                <a:latin typeface="DeepSeek-CJK-patch"/>
              </a:rPr>
              <a:t> </a:t>
            </a:r>
            <a:r>
              <a:rPr lang="en-US" b="1" i="0" dirty="0" err="1">
                <a:solidFill>
                  <a:srgbClr val="404040"/>
                </a:solidFill>
                <a:effectLst/>
                <a:latin typeface="DeepSeek-CJK-patch"/>
              </a:rPr>
              <a:t>thuật</a:t>
            </a:r>
            <a:r>
              <a:rPr lang="en-US" b="1" i="0" dirty="0">
                <a:solidFill>
                  <a:srgbClr val="404040"/>
                </a:solidFill>
                <a:effectLst/>
                <a:latin typeface="DeepSeek-CJK-patch"/>
              </a:rPr>
              <a:t> </a:t>
            </a:r>
            <a:r>
              <a:rPr lang="en-US" b="1" i="0" dirty="0" err="1">
                <a:solidFill>
                  <a:srgbClr val="404040"/>
                </a:solidFill>
                <a:effectLst/>
                <a:latin typeface="DeepSeek-CJK-patch"/>
              </a:rPr>
              <a:t>toán</a:t>
            </a:r>
            <a:r>
              <a:rPr lang="en-US" b="1" i="0" dirty="0">
                <a:solidFill>
                  <a:srgbClr val="404040"/>
                </a:solidFill>
                <a:effectLst/>
                <a:latin typeface="DeepSeek-CJK-patch"/>
              </a:rPr>
              <a:t> </a:t>
            </a:r>
            <a:r>
              <a:rPr lang="en-US" b="1" i="0" dirty="0" err="1">
                <a:solidFill>
                  <a:srgbClr val="404040"/>
                </a:solidFill>
                <a:effectLst/>
                <a:latin typeface="DeepSeek-CJK-patch"/>
              </a:rPr>
              <a:t>khóa</a:t>
            </a:r>
            <a:endParaRPr lang="vi-VN" b="1" i="0" dirty="0">
              <a:solidFill>
                <a:srgbClr val="404040"/>
              </a:solidFill>
              <a:effectLst/>
              <a:latin typeface="DeepSeek-CJK-patch"/>
            </a:endParaRPr>
          </a:p>
          <a:p>
            <a:pPr algn="l"/>
            <a:r>
              <a:rPr lang="en-US" b="0" i="0" dirty="0">
                <a:solidFill>
                  <a:srgbClr val="404040"/>
                </a:solidFill>
                <a:effectLst/>
                <a:latin typeface="DeepSeek-CJK-patch"/>
              </a:rPr>
              <a:t>T</a:t>
            </a:r>
            <a:r>
              <a:rPr lang="vi-VN" b="0" i="0" dirty="0">
                <a:solidFill>
                  <a:srgbClr val="404040"/>
                </a:solidFill>
                <a:effectLst/>
                <a:latin typeface="DeepSeek-CJK-patch"/>
              </a:rPr>
              <a:t>rình bày về cơ chế khóa (locking) trong quản lý giao dịch đồng thời (concurrent transactions) trong hệ quản trị cơ sở dữ liệu.</a:t>
            </a:r>
          </a:p>
          <a:p>
            <a:pPr algn="l"/>
            <a:endParaRPr lang="en-US" b="0" i="0" dirty="0">
              <a:solidFill>
                <a:srgbClr val="404040"/>
              </a:solidFill>
              <a:effectLst/>
              <a:latin typeface="DeepSeek-CJK-patch"/>
            </a:endParaRPr>
          </a:p>
          <a:p>
            <a:pPr algn="l"/>
            <a:r>
              <a:rPr lang="en-US" b="1" i="0" dirty="0">
                <a:solidFill>
                  <a:srgbClr val="404040"/>
                </a:solidFill>
                <a:effectLst/>
                <a:latin typeface="DeepSeek-CJK-patch"/>
              </a:rPr>
              <a:t>1</a:t>
            </a:r>
            <a:r>
              <a:rPr lang="vi-VN" b="1" i="0" dirty="0">
                <a:solidFill>
                  <a:srgbClr val="404040"/>
                </a:solidFill>
                <a:effectLst/>
                <a:latin typeface="DeepSeek-CJK-patch"/>
              </a:rPr>
              <a:t>. Các Thành Phần Chính</a:t>
            </a:r>
          </a:p>
          <a:p>
            <a:pPr algn="l"/>
            <a:r>
              <a:rPr lang="vi-VN" b="0" i="0" dirty="0">
                <a:solidFill>
                  <a:srgbClr val="404040"/>
                </a:solidFill>
                <a:effectLst/>
                <a:latin typeface="DeepSeek-CJK-patch"/>
              </a:rPr>
              <a:t>a. Lock Manager (Bộ Quản Lý Khóa)</a:t>
            </a:r>
          </a:p>
          <a:p>
            <a:pPr algn="l">
              <a:buFont typeface="Arial" panose="020B0604020202020204" pitchFamily="34" charset="0"/>
              <a:buChar char="•"/>
            </a:pPr>
            <a:r>
              <a:rPr lang="vi-VN" b="0" i="0" dirty="0">
                <a:solidFill>
                  <a:srgbClr val="404040"/>
                </a:solidFill>
                <a:effectLst/>
                <a:latin typeface="DeepSeek-CJK-patch"/>
              </a:rPr>
              <a:t>Là thành phần chịu trách nhiệm cấp phát và quản lý các khóa</a:t>
            </a:r>
          </a:p>
          <a:p>
            <a:pPr algn="l">
              <a:buFont typeface="Arial" panose="020B0604020202020204" pitchFamily="34" charset="0"/>
              <a:buChar char="•"/>
            </a:pPr>
            <a:r>
              <a:rPr lang="vi-VN" b="0" i="0" dirty="0">
                <a:solidFill>
                  <a:srgbClr val="404040"/>
                </a:solidFill>
                <a:effectLst/>
                <a:latin typeface="DeepSeek-CJK-patch"/>
              </a:rPr>
              <a:t>Các transaction phải xin khóa từ lock manager trước khi truy cập dữ liệu</a:t>
            </a:r>
          </a:p>
          <a:p>
            <a:pPr algn="l"/>
            <a:r>
              <a:rPr lang="vi-VN" b="0" i="0" dirty="0">
                <a:solidFill>
                  <a:srgbClr val="404040"/>
                </a:solidFill>
                <a:effectLst/>
                <a:latin typeface="DeepSeek-CJK-patch"/>
              </a:rPr>
              <a:t>b. Các Loại Khóa</a:t>
            </a:r>
          </a:p>
          <a:p>
            <a:pPr algn="l">
              <a:buFont typeface="+mj-lt"/>
              <a:buNone/>
            </a:pPr>
            <a:r>
              <a:rPr lang="en-US" b="1" i="0" dirty="0">
                <a:solidFill>
                  <a:srgbClr val="404040"/>
                </a:solidFill>
                <a:effectLst/>
                <a:latin typeface="DeepSeek-CJK-patch"/>
              </a:rPr>
              <a:t>- </a:t>
            </a:r>
            <a:r>
              <a:rPr lang="vi-VN" b="1" i="0" dirty="0">
                <a:solidFill>
                  <a:srgbClr val="404040"/>
                </a:solidFill>
                <a:effectLst/>
                <a:latin typeface="DeepSeek-CJK-patch"/>
              </a:rPr>
              <a:t>Read Lock (rl)</a:t>
            </a:r>
            <a:r>
              <a:rPr lang="vi-VN" b="0" i="0" dirty="0">
                <a:solidFill>
                  <a:srgbClr val="404040"/>
                </a:solidFill>
                <a:effectLst/>
                <a:latin typeface="DeepSeek-CJK-patch"/>
              </a:rPr>
              <a:t> - Khóa đọc (còn gọi là shared lock)</a:t>
            </a:r>
          </a:p>
          <a:p>
            <a:pPr marL="457200" lvl="1" indent="0" algn="l">
              <a:buFont typeface="+mj-lt"/>
              <a:buNone/>
            </a:pPr>
            <a:r>
              <a:rPr lang="en-US" b="0" i="0" dirty="0">
                <a:solidFill>
                  <a:srgbClr val="404040"/>
                </a:solidFill>
                <a:effectLst/>
                <a:latin typeface="DeepSeek-CJK-patch"/>
              </a:rPr>
              <a:t>+ </a:t>
            </a:r>
            <a:r>
              <a:rPr lang="vi-VN" b="0" i="0" dirty="0">
                <a:solidFill>
                  <a:srgbClr val="404040"/>
                </a:solidFill>
                <a:effectLst/>
                <a:latin typeface="DeepSeek-CJK-patch"/>
              </a:rPr>
              <a:t>Cho phép nhiều transaction cùng đọc dữ liệu</a:t>
            </a:r>
          </a:p>
          <a:p>
            <a:pPr marL="457200" lvl="1" indent="0" algn="l">
              <a:buFont typeface="+mj-lt"/>
              <a:buNone/>
            </a:pPr>
            <a:r>
              <a:rPr lang="en-US" b="0" i="0" dirty="0">
                <a:solidFill>
                  <a:srgbClr val="404040"/>
                </a:solidFill>
                <a:effectLst/>
                <a:latin typeface="DeepSeek-CJK-patch"/>
              </a:rPr>
              <a:t>+ </a:t>
            </a:r>
            <a:r>
              <a:rPr lang="vi-VN" b="0" i="0" dirty="0">
                <a:solidFill>
                  <a:srgbClr val="404040"/>
                </a:solidFill>
                <a:effectLst/>
                <a:latin typeface="DeepSeek-CJK-patch"/>
              </a:rPr>
              <a:t>Không cho phép transaction nào ghi vào dữ liệu đang bị khóa đọc</a:t>
            </a:r>
          </a:p>
          <a:p>
            <a:pPr algn="l">
              <a:buFont typeface="+mj-lt"/>
              <a:buNone/>
            </a:pPr>
            <a:r>
              <a:rPr lang="en-US" b="1" i="0" dirty="0">
                <a:solidFill>
                  <a:srgbClr val="404040"/>
                </a:solidFill>
                <a:effectLst/>
                <a:latin typeface="DeepSeek-CJK-patch"/>
              </a:rPr>
              <a:t>- </a:t>
            </a:r>
            <a:r>
              <a:rPr lang="vi-VN" b="1" i="0" dirty="0">
                <a:solidFill>
                  <a:srgbClr val="404040"/>
                </a:solidFill>
                <a:effectLst/>
                <a:latin typeface="DeepSeek-CJK-patch"/>
              </a:rPr>
              <a:t>Write Lock (wl)</a:t>
            </a:r>
            <a:r>
              <a:rPr lang="vi-VN" b="0" i="0" dirty="0">
                <a:solidFill>
                  <a:srgbClr val="404040"/>
                </a:solidFill>
                <a:effectLst/>
                <a:latin typeface="DeepSeek-CJK-patch"/>
              </a:rPr>
              <a:t> - Khóa ghi (còn gọi là exclusive lock)</a:t>
            </a:r>
          </a:p>
          <a:p>
            <a:pPr marL="457200" lvl="1" indent="0" algn="l">
              <a:buFont typeface="+mj-lt"/>
              <a:buNone/>
            </a:pPr>
            <a:r>
              <a:rPr lang="en-US" b="0" i="0" dirty="0">
                <a:solidFill>
                  <a:srgbClr val="404040"/>
                </a:solidFill>
                <a:effectLst/>
                <a:latin typeface="DeepSeek-CJK-patch"/>
              </a:rPr>
              <a:t>+ </a:t>
            </a:r>
            <a:r>
              <a:rPr lang="vi-VN" b="0" i="0" dirty="0">
                <a:solidFill>
                  <a:srgbClr val="404040"/>
                </a:solidFill>
                <a:effectLst/>
                <a:latin typeface="DeepSeek-CJK-patch"/>
              </a:rPr>
              <a:t>Chỉ cho phép một transaction duy nhất được đọc/ghi</a:t>
            </a:r>
          </a:p>
          <a:p>
            <a:pPr marL="457200" lvl="1" indent="0" algn="l">
              <a:buFont typeface="+mj-lt"/>
              <a:buNone/>
            </a:pPr>
            <a:r>
              <a:rPr lang="en-US" b="0" i="0" dirty="0">
                <a:solidFill>
                  <a:srgbClr val="404040"/>
                </a:solidFill>
                <a:effectLst/>
                <a:latin typeface="DeepSeek-CJK-patch"/>
              </a:rPr>
              <a:t>+ </a:t>
            </a:r>
            <a:r>
              <a:rPr lang="vi-VN" b="0" i="0" dirty="0">
                <a:solidFill>
                  <a:srgbClr val="404040"/>
                </a:solidFill>
                <a:effectLst/>
                <a:latin typeface="DeepSeek-CJK-patch"/>
              </a:rPr>
              <a:t>Không cho phép bất kỳ transaction nào khác truy cập dữ liệu</a:t>
            </a:r>
          </a:p>
          <a:p>
            <a:pPr algn="l"/>
            <a:endParaRPr lang="en-US" b="0" i="0" dirty="0">
              <a:solidFill>
                <a:srgbClr val="404040"/>
              </a:solidFill>
              <a:effectLst/>
              <a:latin typeface="DeepSeek-CJK-patch"/>
            </a:endParaRPr>
          </a:p>
          <a:p>
            <a:pPr algn="l"/>
            <a:r>
              <a:rPr lang="vi-VN" b="1" i="0" dirty="0">
                <a:solidFill>
                  <a:srgbClr val="404040"/>
                </a:solidFill>
                <a:effectLst/>
                <a:latin typeface="DeepSeek-CJK-patch"/>
              </a:rPr>
              <a:t>3. Ma Trận Xung Đột Khóa</a:t>
            </a:r>
          </a:p>
          <a:p>
            <a:pPr algn="l"/>
            <a:r>
              <a:rPr lang="en-US" b="0" i="0" dirty="0">
                <a:solidFill>
                  <a:srgbClr val="404040"/>
                </a:solidFill>
                <a:effectLst/>
                <a:latin typeface="DeepSeek-CJK-patch"/>
              </a:rPr>
              <a:t>	</a:t>
            </a:r>
            <a:r>
              <a:rPr lang="vi-VN" b="0" i="0" dirty="0">
                <a:solidFill>
                  <a:srgbClr val="404040"/>
                </a:solidFill>
                <a:effectLst/>
                <a:latin typeface="DeepSeek-CJK-patch"/>
              </a:rPr>
              <a:t>rl (đọc)</a:t>
            </a:r>
            <a:r>
              <a:rPr lang="en-US" b="0" i="0" dirty="0">
                <a:solidFill>
                  <a:srgbClr val="404040"/>
                </a:solidFill>
                <a:effectLst/>
                <a:latin typeface="DeepSeek-CJK-patch"/>
              </a:rPr>
              <a:t>	</a:t>
            </a:r>
            <a:r>
              <a:rPr lang="vi-VN" b="0" i="0" dirty="0">
                <a:solidFill>
                  <a:srgbClr val="404040"/>
                </a:solidFill>
                <a:effectLst/>
                <a:latin typeface="DeepSeek-CJK-patch"/>
              </a:rPr>
              <a:t>wl (ghi)</a:t>
            </a:r>
            <a:endParaRPr lang="en-US" b="0" i="0" dirty="0">
              <a:solidFill>
                <a:srgbClr val="404040"/>
              </a:solidFill>
              <a:effectLst/>
              <a:latin typeface="DeepSeek-CJK-patch"/>
            </a:endParaRPr>
          </a:p>
          <a:p>
            <a:pPr algn="l"/>
            <a:r>
              <a:rPr lang="vi-VN" b="1" i="0" dirty="0">
                <a:solidFill>
                  <a:srgbClr val="404040"/>
                </a:solidFill>
                <a:effectLst/>
                <a:latin typeface="DeepSeek-CJK-patch"/>
              </a:rPr>
              <a:t>Rl</a:t>
            </a:r>
            <a:r>
              <a:rPr lang="en-US" b="1" i="0" dirty="0">
                <a:solidFill>
                  <a:srgbClr val="404040"/>
                </a:solidFill>
                <a:effectLst/>
                <a:latin typeface="DeepSeek-CJK-patch"/>
              </a:rPr>
              <a:t>	</a:t>
            </a:r>
            <a:r>
              <a:rPr lang="vi-VN" b="0" i="0" dirty="0">
                <a:solidFill>
                  <a:srgbClr val="404040"/>
                </a:solidFill>
                <a:effectLst/>
                <a:latin typeface="DeepSeek-CJK-patch"/>
              </a:rPr>
              <a:t>Có</a:t>
            </a:r>
            <a:r>
              <a:rPr lang="en-US" b="0" i="0" dirty="0">
                <a:solidFill>
                  <a:srgbClr val="404040"/>
                </a:solidFill>
                <a:effectLst/>
                <a:latin typeface="DeepSeek-CJK-patch"/>
              </a:rPr>
              <a:t>	</a:t>
            </a:r>
            <a:r>
              <a:rPr lang="vi-VN" b="0" i="0" dirty="0">
                <a:solidFill>
                  <a:srgbClr val="404040"/>
                </a:solidFill>
                <a:effectLst/>
                <a:latin typeface="DeepSeek-CJK-patch"/>
              </a:rPr>
              <a:t>Không</a:t>
            </a:r>
            <a:endParaRPr lang="en-US" b="0" i="0" dirty="0">
              <a:solidFill>
                <a:srgbClr val="404040"/>
              </a:solidFill>
              <a:effectLst/>
              <a:latin typeface="DeepSeek-CJK-patch"/>
            </a:endParaRPr>
          </a:p>
          <a:p>
            <a:pPr algn="l"/>
            <a:r>
              <a:rPr lang="vi-VN" b="1" i="0" dirty="0">
                <a:solidFill>
                  <a:srgbClr val="404040"/>
                </a:solidFill>
                <a:effectLst/>
                <a:latin typeface="DeepSeek-CJK-patch"/>
              </a:rPr>
              <a:t>Wl</a:t>
            </a:r>
            <a:r>
              <a:rPr lang="en-US" b="1" i="0" dirty="0">
                <a:solidFill>
                  <a:srgbClr val="404040"/>
                </a:solidFill>
                <a:effectLst/>
                <a:latin typeface="DeepSeek-CJK-patch"/>
              </a:rPr>
              <a:t>	</a:t>
            </a:r>
            <a:r>
              <a:rPr lang="vi-VN" b="0" i="0" dirty="0">
                <a:solidFill>
                  <a:srgbClr val="404040"/>
                </a:solidFill>
                <a:effectLst/>
                <a:latin typeface="DeepSeek-CJK-patch"/>
              </a:rPr>
              <a:t>Không</a:t>
            </a:r>
            <a:r>
              <a:rPr lang="en-US" b="0" i="0" dirty="0">
                <a:solidFill>
                  <a:srgbClr val="404040"/>
                </a:solidFill>
                <a:effectLst/>
                <a:latin typeface="DeepSeek-CJK-patch"/>
              </a:rPr>
              <a:t>	</a:t>
            </a:r>
            <a:r>
              <a:rPr lang="vi-VN" b="0" i="0" dirty="0">
                <a:solidFill>
                  <a:srgbClr val="404040"/>
                </a:solidFill>
                <a:effectLst/>
                <a:latin typeface="DeepSeek-CJK-patch"/>
              </a:rPr>
              <a:t>Không</a:t>
            </a:r>
          </a:p>
          <a:p>
            <a:pPr algn="l"/>
            <a:r>
              <a:rPr lang="vi-VN" b="0" i="0" dirty="0">
                <a:solidFill>
                  <a:srgbClr val="404040"/>
                </a:solidFill>
                <a:effectLst/>
                <a:latin typeface="DeepSeek-CJK-patch"/>
              </a:rPr>
              <a:t>Giải thích:</a:t>
            </a:r>
          </a:p>
          <a:p>
            <a:pPr algn="l">
              <a:buFont typeface="Arial" panose="020B0604020202020204" pitchFamily="34" charset="0"/>
              <a:buChar char="•"/>
            </a:pPr>
            <a:r>
              <a:rPr lang="vi-VN" b="1" i="0" dirty="0">
                <a:solidFill>
                  <a:srgbClr val="404040"/>
                </a:solidFill>
                <a:effectLst/>
                <a:latin typeface="DeepSeek-CJK-patch"/>
              </a:rPr>
              <a:t>rl - rl</a:t>
            </a:r>
            <a:r>
              <a:rPr lang="vi-VN" b="0" i="0" dirty="0">
                <a:solidFill>
                  <a:srgbClr val="404040"/>
                </a:solidFill>
                <a:effectLst/>
                <a:latin typeface="DeepSeek-CJK-patch"/>
              </a:rPr>
              <a:t>: Tương thích (nhiều transaction có thể cùng đọc)</a:t>
            </a:r>
          </a:p>
          <a:p>
            <a:pPr algn="l">
              <a:buFont typeface="Arial" panose="020B0604020202020204" pitchFamily="34" charset="0"/>
              <a:buChar char="•"/>
            </a:pPr>
            <a:r>
              <a:rPr lang="vi-VN" b="1" i="0" dirty="0">
                <a:solidFill>
                  <a:srgbClr val="404040"/>
                </a:solidFill>
                <a:effectLst/>
                <a:latin typeface="DeepSeek-CJK-patch"/>
              </a:rPr>
              <a:t>rl - wl</a:t>
            </a:r>
            <a:r>
              <a:rPr lang="vi-VN" b="0" i="0" dirty="0">
                <a:solidFill>
                  <a:srgbClr val="404040"/>
                </a:solidFill>
                <a:effectLst/>
                <a:latin typeface="DeepSeek-CJK-patch"/>
              </a:rPr>
              <a:t>: Xung đột (không thể vừa đọc vừa ghi cùng lúc)</a:t>
            </a:r>
          </a:p>
          <a:p>
            <a:pPr algn="l">
              <a:buFont typeface="Arial" panose="020B0604020202020204" pitchFamily="34" charset="0"/>
              <a:buChar char="•"/>
            </a:pPr>
            <a:r>
              <a:rPr lang="vi-VN" b="1" i="0" dirty="0">
                <a:solidFill>
                  <a:srgbClr val="404040"/>
                </a:solidFill>
                <a:effectLst/>
                <a:latin typeface="DeepSeek-CJK-patch"/>
              </a:rPr>
              <a:t>wl - wl</a:t>
            </a:r>
            <a:r>
              <a:rPr lang="vi-VN" b="0" i="0" dirty="0">
                <a:solidFill>
                  <a:srgbClr val="404040"/>
                </a:solidFill>
                <a:effectLst/>
                <a:latin typeface="DeepSeek-CJK-patch"/>
              </a:rPr>
              <a:t>: Xung đột (không thể có 2 ghi đồng thời)</a:t>
            </a:r>
          </a:p>
          <a:p>
            <a:pPr algn="l"/>
            <a:endParaRPr lang="en-US" b="0" i="0" dirty="0">
              <a:solidFill>
                <a:srgbClr val="404040"/>
              </a:solidFill>
              <a:effectLst/>
              <a:latin typeface="DeepSeek-CJK-patch"/>
            </a:endParaRPr>
          </a:p>
          <a:p>
            <a:pPr algn="l"/>
            <a:r>
              <a:rPr lang="vi-VN" b="1" i="0" dirty="0">
                <a:solidFill>
                  <a:srgbClr val="404040"/>
                </a:solidFill>
                <a:effectLst/>
                <a:latin typeface="DeepSeek-CJK-patch"/>
              </a:rPr>
              <a:t>4. Lợi Ích Của Cơ Chế Khóa</a:t>
            </a:r>
          </a:p>
          <a:p>
            <a:pPr algn="l">
              <a:buFont typeface="Arial" panose="020B0604020202020204" pitchFamily="34" charset="0"/>
              <a:buChar char="•"/>
            </a:pPr>
            <a:r>
              <a:rPr lang="vi-VN" b="1" i="0" dirty="0">
                <a:solidFill>
                  <a:srgbClr val="404040"/>
                </a:solidFill>
                <a:effectLst/>
                <a:latin typeface="DeepSeek-CJK-patch"/>
              </a:rPr>
              <a:t>Tăng khả năng xử lý đồng thời</a:t>
            </a:r>
            <a:r>
              <a:rPr lang="vi-VN" b="0" i="0" dirty="0">
                <a:solidFill>
                  <a:srgbClr val="404040"/>
                </a:solidFill>
                <a:effectLst/>
                <a:latin typeface="DeepSeek-CJK-patch"/>
              </a:rPr>
              <a:t>: Nhiều transaction có thể làm việc cùng lúc</a:t>
            </a:r>
          </a:p>
          <a:p>
            <a:pPr algn="l">
              <a:buFont typeface="Arial" panose="020B0604020202020204" pitchFamily="34" charset="0"/>
              <a:buChar char="•"/>
            </a:pPr>
            <a:r>
              <a:rPr lang="vi-VN" b="1" i="0" dirty="0">
                <a:solidFill>
                  <a:srgbClr val="404040"/>
                </a:solidFill>
                <a:effectLst/>
                <a:latin typeface="DeepSeek-CJK-patch"/>
              </a:rPr>
              <a:t>Đảm bảo tính nhất quán</a:t>
            </a:r>
            <a:r>
              <a:rPr lang="vi-VN" b="0" i="0" dirty="0">
                <a:solidFill>
                  <a:srgbClr val="404040"/>
                </a:solidFill>
                <a:effectLst/>
                <a:latin typeface="DeepSeek-CJK-patch"/>
              </a:rPr>
              <a:t>: Ngăn chặn các vấn đề như:</a:t>
            </a:r>
          </a:p>
          <a:p>
            <a:pPr marL="742950" lvl="1" indent="-285750" algn="l">
              <a:buFont typeface="Arial" panose="020B0604020202020204" pitchFamily="34" charset="0"/>
              <a:buChar char="•"/>
            </a:pPr>
            <a:r>
              <a:rPr lang="vi-VN" b="0" i="0" dirty="0">
                <a:solidFill>
                  <a:srgbClr val="404040"/>
                </a:solidFill>
                <a:effectLst/>
                <a:latin typeface="DeepSeek-CJK-patch"/>
              </a:rPr>
              <a:t>Lost Update (mất cập nhật)</a:t>
            </a:r>
          </a:p>
          <a:p>
            <a:pPr marL="742950" lvl="1" indent="-285750" algn="l">
              <a:buFont typeface="Arial" panose="020B0604020202020204" pitchFamily="34" charset="0"/>
              <a:buChar char="•"/>
            </a:pPr>
            <a:r>
              <a:rPr lang="vi-VN" b="0" i="0" dirty="0">
                <a:solidFill>
                  <a:srgbClr val="404040"/>
                </a:solidFill>
                <a:effectLst/>
                <a:latin typeface="DeepSeek-CJK-patch"/>
              </a:rPr>
              <a:t>Dirty Read (đọc dữ liệu chưa commit)</a:t>
            </a:r>
          </a:p>
          <a:p>
            <a:pPr marL="742950" lvl="1" indent="-285750" algn="l">
              <a:buFont typeface="Arial" panose="020B0604020202020204" pitchFamily="34" charset="0"/>
              <a:buChar char="•"/>
            </a:pPr>
            <a:r>
              <a:rPr lang="vi-VN" b="0" i="0" dirty="0">
                <a:solidFill>
                  <a:srgbClr val="404040"/>
                </a:solidFill>
                <a:effectLst/>
                <a:latin typeface="DeepSeek-CJK-patch"/>
              </a:rPr>
              <a:t>Non-repeatable Read (đọc không lặp lại được)</a:t>
            </a:r>
          </a:p>
          <a:p>
            <a:pPr algn="l">
              <a:buFont typeface="Arial" panose="020B0604020202020204" pitchFamily="34" charset="0"/>
              <a:buChar char="•"/>
            </a:pPr>
            <a:r>
              <a:rPr lang="vi-VN" b="1" i="0" dirty="0">
                <a:solidFill>
                  <a:srgbClr val="404040"/>
                </a:solidFill>
                <a:effectLst/>
                <a:latin typeface="DeepSeek-CJK-patch"/>
              </a:rPr>
              <a:t>Linh hoạt</a:t>
            </a:r>
            <a:r>
              <a:rPr lang="vi-VN" b="0" i="0" dirty="0">
                <a:solidFill>
                  <a:srgbClr val="404040"/>
                </a:solidFill>
                <a:effectLst/>
                <a:latin typeface="DeepSeek-CJK-patch"/>
              </a:rPr>
              <a:t>: Có thể điều chỉnh mức độ nghiêm ngặt của khóa tùy nhu cầu</a:t>
            </a:r>
          </a:p>
          <a:p>
            <a:pPr algn="l"/>
            <a:endParaRPr lang="en-US" b="0" i="0" dirty="0">
              <a:solidFill>
                <a:srgbClr val="404040"/>
              </a:solidFill>
              <a:effectLst/>
              <a:latin typeface="DeepSeek-CJK-patch"/>
            </a:endParaRPr>
          </a:p>
          <a:p>
            <a:pPr algn="l"/>
            <a:r>
              <a:rPr lang="vi-VN" b="1" i="0" dirty="0">
                <a:solidFill>
                  <a:srgbClr val="404040"/>
                </a:solidFill>
                <a:effectLst/>
                <a:latin typeface="DeepSeek-CJK-patch"/>
              </a:rPr>
              <a:t>5. Ví Dụ Minh Họa</a:t>
            </a:r>
          </a:p>
          <a:p>
            <a:pPr algn="l"/>
            <a:r>
              <a:rPr lang="vi-VN" b="0" i="0" dirty="0">
                <a:solidFill>
                  <a:srgbClr val="404040"/>
                </a:solidFill>
                <a:effectLst/>
                <a:latin typeface="DeepSeek-CJK-patch"/>
              </a:rPr>
              <a:t>Giả sử có 2 transaction T1 và T2:</a:t>
            </a:r>
          </a:p>
          <a:p>
            <a:pPr algn="l">
              <a:buFont typeface="Arial" panose="020B0604020202020204" pitchFamily="34" charset="0"/>
              <a:buChar char="•"/>
            </a:pPr>
            <a:r>
              <a:rPr lang="vi-VN" b="0" i="0" dirty="0">
                <a:solidFill>
                  <a:srgbClr val="404040"/>
                </a:solidFill>
                <a:effectLst/>
                <a:latin typeface="DeepSeek-CJK-patch"/>
              </a:rPr>
              <a:t>Nếu T1 xin </a:t>
            </a:r>
            <a:r>
              <a:rPr lang="vi-VN" b="1" i="0" dirty="0">
                <a:solidFill>
                  <a:srgbClr val="404040"/>
                </a:solidFill>
                <a:effectLst/>
                <a:latin typeface="DeepSeek-CJK-patch"/>
              </a:rPr>
              <a:t>rl</a:t>
            </a:r>
            <a:r>
              <a:rPr lang="vi-VN" b="0" i="0" dirty="0">
                <a:solidFill>
                  <a:srgbClr val="404040"/>
                </a:solidFill>
                <a:effectLst/>
                <a:latin typeface="DeepSeek-CJK-patch"/>
              </a:rPr>
              <a:t> trên dữ liệu X → được cấp</a:t>
            </a:r>
          </a:p>
          <a:p>
            <a:pPr algn="l">
              <a:buFont typeface="Arial" panose="020B0604020202020204" pitchFamily="34" charset="0"/>
              <a:buChar char="•"/>
            </a:pPr>
            <a:r>
              <a:rPr lang="vi-VN" b="0" i="0" dirty="0">
                <a:solidFill>
                  <a:srgbClr val="404040"/>
                </a:solidFill>
                <a:effectLst/>
                <a:latin typeface="DeepSeek-CJK-patch"/>
              </a:rPr>
              <a:t>T2 xin </a:t>
            </a:r>
            <a:r>
              <a:rPr lang="vi-VN" b="1" i="0" dirty="0">
                <a:solidFill>
                  <a:srgbClr val="404040"/>
                </a:solidFill>
                <a:effectLst/>
                <a:latin typeface="DeepSeek-CJK-patch"/>
              </a:rPr>
              <a:t>rl</a:t>
            </a:r>
            <a:r>
              <a:rPr lang="vi-VN" b="0" i="0" dirty="0">
                <a:solidFill>
                  <a:srgbClr val="404040"/>
                </a:solidFill>
                <a:effectLst/>
                <a:latin typeface="DeepSeek-CJK-patch"/>
              </a:rPr>
              <a:t> trên X → được cấp (nhiều read lock cùng tồn tại)</a:t>
            </a:r>
          </a:p>
          <a:p>
            <a:pPr algn="l">
              <a:buFont typeface="Arial" panose="020B0604020202020204" pitchFamily="34" charset="0"/>
              <a:buChar char="•"/>
            </a:pPr>
            <a:r>
              <a:rPr lang="vi-VN" b="0" i="0" dirty="0">
                <a:solidFill>
                  <a:srgbClr val="404040"/>
                </a:solidFill>
                <a:effectLst/>
                <a:latin typeface="DeepSeek-CJK-patch"/>
              </a:rPr>
              <a:t>T3 xin </a:t>
            </a:r>
            <a:r>
              <a:rPr lang="vi-VN" b="1" i="0" dirty="0">
                <a:solidFill>
                  <a:srgbClr val="404040"/>
                </a:solidFill>
                <a:effectLst/>
                <a:latin typeface="DeepSeek-CJK-patch"/>
              </a:rPr>
              <a:t>wl</a:t>
            </a:r>
            <a:r>
              <a:rPr lang="vi-VN" b="0" i="0" dirty="0">
                <a:solidFill>
                  <a:srgbClr val="404040"/>
                </a:solidFill>
                <a:effectLst/>
                <a:latin typeface="DeepSeek-CJK-patch"/>
              </a:rPr>
              <a:t> trên X → phải chờ đến khi cả T1 và T2 giải phóng khóa</a:t>
            </a:r>
          </a:p>
          <a:p>
            <a:pPr algn="l"/>
            <a:endParaRPr lang="en-US" b="0" i="0" dirty="0">
              <a:solidFill>
                <a:srgbClr val="404040"/>
              </a:solidFill>
              <a:effectLst/>
              <a:latin typeface="DeepSeek-CJK-patch"/>
            </a:endParaRPr>
          </a:p>
          <a:p>
            <a:pPr algn="l"/>
            <a:r>
              <a:rPr lang="vi-VN" b="1" i="0" dirty="0">
                <a:solidFill>
                  <a:srgbClr val="404040"/>
                </a:solidFill>
                <a:effectLst/>
                <a:latin typeface="DeepSeek-CJK-patch"/>
              </a:rPr>
              <a:t>6. Hạn Chế</a:t>
            </a:r>
          </a:p>
          <a:p>
            <a:pPr algn="l">
              <a:buFont typeface="Arial" panose="020B0604020202020204" pitchFamily="34" charset="0"/>
              <a:buChar char="•"/>
            </a:pPr>
            <a:r>
              <a:rPr lang="vi-VN" b="0" i="0" dirty="0">
                <a:solidFill>
                  <a:srgbClr val="404040"/>
                </a:solidFill>
                <a:effectLst/>
                <a:latin typeface="DeepSeek-CJK-patch"/>
              </a:rPr>
              <a:t>Có thể dẫn đến </a:t>
            </a:r>
            <a:r>
              <a:rPr lang="vi-VN" b="1" i="0" dirty="0">
                <a:solidFill>
                  <a:srgbClr val="404040"/>
                </a:solidFill>
                <a:effectLst/>
                <a:latin typeface="DeepSeek-CJK-patch"/>
              </a:rPr>
              <a:t>deadlock</a:t>
            </a:r>
            <a:r>
              <a:rPr lang="vi-VN" b="0" i="0" dirty="0">
                <a:solidFill>
                  <a:srgbClr val="404040"/>
                </a:solidFill>
                <a:effectLst/>
                <a:latin typeface="DeepSeek-CJK-patch"/>
              </a:rPr>
              <a:t> (kẹt giao dịch)</a:t>
            </a:r>
          </a:p>
          <a:p>
            <a:pPr algn="l">
              <a:buFont typeface="Arial" panose="020B0604020202020204" pitchFamily="34" charset="0"/>
              <a:buChar char="•"/>
            </a:pPr>
            <a:r>
              <a:rPr lang="vi-VN" b="0" i="0" dirty="0">
                <a:solidFill>
                  <a:srgbClr val="404040"/>
                </a:solidFill>
                <a:effectLst/>
                <a:latin typeface="DeepSeek-CJK-patch"/>
              </a:rPr>
              <a:t>Gây </a:t>
            </a:r>
            <a:r>
              <a:rPr lang="vi-VN" b="1" i="0" dirty="0">
                <a:solidFill>
                  <a:srgbClr val="404040"/>
                </a:solidFill>
                <a:effectLst/>
                <a:latin typeface="DeepSeek-CJK-patch"/>
              </a:rPr>
              <a:t>tắc nghẽn</a:t>
            </a:r>
            <a:r>
              <a:rPr lang="vi-VN" b="0" i="0" dirty="0">
                <a:solidFill>
                  <a:srgbClr val="404040"/>
                </a:solidFill>
                <a:effectLst/>
                <a:latin typeface="DeepSeek-CJK-patch"/>
              </a:rPr>
              <a:t> nếu có nhiều transaction chờ khóa</a:t>
            </a:r>
          </a:p>
          <a:p>
            <a:pPr algn="l">
              <a:buFont typeface="Arial" panose="020B0604020202020204" pitchFamily="34" charset="0"/>
              <a:buChar char="•"/>
            </a:pPr>
            <a:r>
              <a:rPr lang="vi-VN" b="0" i="0" dirty="0">
                <a:solidFill>
                  <a:srgbClr val="404040"/>
                </a:solidFill>
                <a:effectLst/>
                <a:latin typeface="DeepSeek-CJK-patch"/>
              </a:rPr>
              <a:t>Cần cơ chế phát hiện và giải quyết deadlock đi kèm</a:t>
            </a:r>
          </a:p>
          <a:p>
            <a:endParaRPr lang="en-US" dirty="0"/>
          </a:p>
        </p:txBody>
      </p:sp>
    </p:spTree>
    <p:extLst>
      <p:ext uri="{BB962C8B-B14F-4D97-AF65-F5344CB8AC3E}">
        <p14:creationId xmlns:p14="http://schemas.microsoft.com/office/powerpoint/2010/main" val="17167791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a:xfrm>
            <a:off x="1150938" y="692150"/>
            <a:ext cx="4556125" cy="3416300"/>
          </a:xfrm>
          <a:ln cap="flat"/>
        </p:spPr>
      </p:sp>
      <p:sp>
        <p:nvSpPr>
          <p:cNvPr id="2" name="Notes Placeholder 1">
            <a:extLst>
              <a:ext uri="{FF2B5EF4-FFF2-40B4-BE49-F238E27FC236}">
                <a16:creationId xmlns:a16="http://schemas.microsoft.com/office/drawing/2014/main" id="{FF6A0F64-E506-7F3B-8A0D-EBF346A695A3}"/>
              </a:ext>
            </a:extLst>
          </p:cNvPr>
          <p:cNvSpPr>
            <a:spLocks noGrp="1"/>
          </p:cNvSpPr>
          <p:nvPr>
            <p:ph type="body" idx="1"/>
          </p:nvPr>
        </p:nvSpPr>
        <p:spPr/>
        <p:txBody>
          <a:bodyPr/>
          <a:lstStyle/>
          <a:p>
            <a:pPr algn="l"/>
            <a:r>
              <a:rPr lang="vi-VN" b="1" i="0" dirty="0">
                <a:solidFill>
                  <a:srgbClr val="404040"/>
                </a:solidFill>
                <a:effectLst/>
                <a:latin typeface="DeepSeek-CJK-patch"/>
              </a:rPr>
              <a:t>"Centralized 2PL" (Two-Phase Locking Tập Trung)</a:t>
            </a:r>
          </a:p>
          <a:p>
            <a:pPr algn="l"/>
            <a:endParaRPr lang="en-US" b="1" i="0" dirty="0">
              <a:solidFill>
                <a:srgbClr val="404040"/>
              </a:solidFill>
              <a:effectLst/>
              <a:latin typeface="DeepSeek-CJK-patch"/>
            </a:endParaRPr>
          </a:p>
          <a:p>
            <a:pPr algn="l"/>
            <a:r>
              <a:rPr lang="vi-VN" b="1" i="0" dirty="0">
                <a:solidFill>
                  <a:srgbClr val="404040"/>
                </a:solidFill>
                <a:effectLst/>
                <a:latin typeface="DeepSeek-CJK-patch"/>
              </a:rPr>
              <a:t>1. Khái Niệm Centralized 2PL</a:t>
            </a:r>
          </a:p>
          <a:p>
            <a:pPr algn="l"/>
            <a:r>
              <a:rPr lang="vi-VN" b="0" i="0" dirty="0">
                <a:solidFill>
                  <a:srgbClr val="404040"/>
                </a:solidFill>
                <a:effectLst/>
                <a:latin typeface="DeepSeek-CJK-patch"/>
              </a:rPr>
              <a:t>Centralized 2PL (Two-Phase Locking Tập Trung) là một cơ chế quản lý khóa trong hệ thống phân tán, nơi chỉ có </a:t>
            </a:r>
            <a:r>
              <a:rPr lang="vi-VN" b="1" i="0" dirty="0">
                <a:solidFill>
                  <a:srgbClr val="404040"/>
                </a:solidFill>
                <a:effectLst/>
                <a:latin typeface="DeepSeek-CJK-patch"/>
              </a:rPr>
              <a:t>một bộ lập lịch khóa trung tâm</a:t>
            </a:r>
            <a:r>
              <a:rPr lang="vi-VN" b="0" i="0" dirty="0">
                <a:solidFill>
                  <a:srgbClr val="404040"/>
                </a:solidFill>
                <a:effectLst/>
                <a:latin typeface="DeepSeek-CJK-patch"/>
              </a:rPr>
              <a:t> duy nhất quản lý tất cả các yêu cầu khóa trong toàn hệ thống.</a:t>
            </a:r>
          </a:p>
          <a:p>
            <a:pPr algn="l"/>
            <a:endParaRPr lang="en-US" b="0" i="0" dirty="0">
              <a:solidFill>
                <a:srgbClr val="404040"/>
              </a:solidFill>
              <a:effectLst/>
              <a:latin typeface="DeepSeek-CJK-patch"/>
            </a:endParaRPr>
          </a:p>
          <a:p>
            <a:pPr algn="l"/>
            <a:r>
              <a:rPr lang="vi-VN" b="1" i="0" dirty="0">
                <a:solidFill>
                  <a:srgbClr val="404040"/>
                </a:solidFill>
                <a:effectLst/>
                <a:latin typeface="DeepSeek-CJK-patch"/>
              </a:rPr>
              <a:t>2. Các Thành Phần Chính</a:t>
            </a:r>
          </a:p>
          <a:p>
            <a:pPr algn="l"/>
            <a:r>
              <a:rPr lang="vi-VN" b="0" i="0" dirty="0">
                <a:solidFill>
                  <a:srgbClr val="404040"/>
                </a:solidFill>
                <a:effectLst/>
                <a:latin typeface="DeepSeek-CJK-patch"/>
              </a:rPr>
              <a:t>"Centralized 2PL" (Two-Phase Locking Tập Trung)</a:t>
            </a:r>
          </a:p>
          <a:p>
            <a:pPr algn="l"/>
            <a:r>
              <a:rPr lang="en-US" b="1" i="0" dirty="0">
                <a:solidFill>
                  <a:srgbClr val="404040"/>
                </a:solidFill>
                <a:effectLst/>
                <a:latin typeface="DeepSeek-CJK-patch"/>
              </a:rPr>
              <a:t>a</a:t>
            </a:r>
            <a:r>
              <a:rPr lang="vi-VN" b="1" i="0" dirty="0">
                <a:solidFill>
                  <a:srgbClr val="404040"/>
                </a:solidFill>
                <a:effectLst/>
                <a:latin typeface="DeepSeek-CJK-patch"/>
              </a:rPr>
              <a:t>. Khái Niệm Centralized 2PL</a:t>
            </a:r>
          </a:p>
          <a:p>
            <a:pPr algn="l"/>
            <a:r>
              <a:rPr lang="vi-VN" b="0" i="0" dirty="0">
                <a:solidFill>
                  <a:srgbClr val="404040"/>
                </a:solidFill>
                <a:effectLst/>
                <a:latin typeface="DeepSeek-CJK-patch"/>
              </a:rPr>
              <a:t>Centralized 2PL (Two-Phase Locking Tập Trung) là một cơ chế quản lý khóa trong hệ thống phân tán, nơi chỉ có </a:t>
            </a:r>
            <a:r>
              <a:rPr lang="vi-VN" b="1" i="0" dirty="0">
                <a:solidFill>
                  <a:srgbClr val="404040"/>
                </a:solidFill>
                <a:effectLst/>
                <a:latin typeface="DeepSeek-CJK-patch"/>
              </a:rPr>
              <a:t>một bộ lập lịch khóa trung tâm</a:t>
            </a:r>
            <a:r>
              <a:rPr lang="vi-VN" b="0" i="0" dirty="0">
                <a:solidFill>
                  <a:srgbClr val="404040"/>
                </a:solidFill>
                <a:effectLst/>
                <a:latin typeface="DeepSeek-CJK-patch"/>
              </a:rPr>
              <a:t> duy nhất quản lý tất cả các yêu cầu khóa trong toàn hệ thống.</a:t>
            </a:r>
          </a:p>
          <a:p>
            <a:pPr algn="l"/>
            <a:endParaRPr lang="en-US" b="0" i="0" dirty="0">
              <a:solidFill>
                <a:srgbClr val="404040"/>
              </a:solidFill>
              <a:effectLst/>
              <a:latin typeface="DeepSeek-CJK-patch"/>
            </a:endParaRPr>
          </a:p>
          <a:p>
            <a:pPr algn="l"/>
            <a:r>
              <a:rPr lang="en-US" b="1" i="0" dirty="0">
                <a:solidFill>
                  <a:srgbClr val="404040"/>
                </a:solidFill>
                <a:effectLst/>
                <a:latin typeface="DeepSeek-CJK-patch"/>
              </a:rPr>
              <a:t>b</a:t>
            </a:r>
            <a:r>
              <a:rPr lang="vi-VN" b="1" i="0" dirty="0">
                <a:solidFill>
                  <a:srgbClr val="404040"/>
                </a:solidFill>
                <a:effectLst/>
                <a:latin typeface="DeepSeek-CJK-patch"/>
              </a:rPr>
              <a:t>. Các Thành Phần Chính</a:t>
            </a:r>
          </a:p>
          <a:p>
            <a:pPr algn="l"/>
            <a:r>
              <a:rPr lang="en-US" b="0" i="0" dirty="0">
                <a:solidFill>
                  <a:srgbClr val="404040"/>
                </a:solidFill>
                <a:effectLst/>
                <a:latin typeface="DeepSeek-CJK-patch"/>
              </a:rPr>
              <a:t>-</a:t>
            </a:r>
            <a:r>
              <a:rPr lang="vi-VN" b="0" i="0" dirty="0">
                <a:solidFill>
                  <a:srgbClr val="404040"/>
                </a:solidFill>
                <a:effectLst/>
                <a:latin typeface="DeepSeek-CJK-patch"/>
              </a:rPr>
              <a:t> Central 2PL Scheduler (Bộ lập lịch khóa trung tâm)</a:t>
            </a:r>
          </a:p>
          <a:p>
            <a:pPr lvl="1" algn="l">
              <a:buFont typeface="Arial" panose="020B0604020202020204" pitchFamily="34" charset="0"/>
              <a:buChar char="•"/>
            </a:pPr>
            <a:r>
              <a:rPr lang="vi-VN" b="0" i="0" dirty="0">
                <a:solidFill>
                  <a:srgbClr val="404040"/>
                </a:solidFill>
                <a:effectLst/>
                <a:latin typeface="DeepSeek-CJK-patch"/>
              </a:rPr>
              <a:t>Là thành phần duy nhất trong hệ thống xử lý tất cả yêu cầu khóa</a:t>
            </a:r>
          </a:p>
          <a:p>
            <a:pPr lvl="1" algn="l">
              <a:buFont typeface="Arial" panose="020B0604020202020204" pitchFamily="34" charset="0"/>
              <a:buChar char="•"/>
            </a:pPr>
            <a:r>
              <a:rPr lang="vi-VN" b="0" i="0" dirty="0">
                <a:solidFill>
                  <a:srgbClr val="404040"/>
                </a:solidFill>
                <a:effectLst/>
                <a:latin typeface="DeepSeek-CJK-patch"/>
              </a:rPr>
              <a:t>Quyết định cấp phát hoặc từ chối khóa dựa trên trạng thái hiện tại</a:t>
            </a:r>
          </a:p>
          <a:p>
            <a:pPr lvl="1" algn="l">
              <a:buFont typeface="Arial" panose="020B0604020202020204" pitchFamily="34" charset="0"/>
              <a:buChar char="•"/>
            </a:pPr>
            <a:r>
              <a:rPr lang="vi-VN" b="0" i="0" dirty="0">
                <a:solidFill>
                  <a:srgbClr val="404040"/>
                </a:solidFill>
                <a:effectLst/>
                <a:latin typeface="DeepSeek-CJK-patch"/>
              </a:rPr>
              <a:t>Đảm bảo tuân thủ nghiêm ngặt giao thức 2PL (2 pha)</a:t>
            </a:r>
          </a:p>
          <a:p>
            <a:pPr algn="l"/>
            <a:r>
              <a:rPr lang="en-US" b="0" i="0" dirty="0">
                <a:solidFill>
                  <a:srgbClr val="404040"/>
                </a:solidFill>
                <a:effectLst/>
                <a:latin typeface="DeepSeek-CJK-patch"/>
              </a:rPr>
              <a:t>-</a:t>
            </a:r>
            <a:r>
              <a:rPr lang="vi-VN" b="0" i="0" dirty="0">
                <a:solidFill>
                  <a:srgbClr val="404040"/>
                </a:solidFill>
                <a:effectLst/>
                <a:latin typeface="DeepSeek-CJK-patch"/>
              </a:rPr>
              <a:t> Các Thành Phần Khác</a:t>
            </a:r>
          </a:p>
          <a:p>
            <a:pPr algn="l">
              <a:buFont typeface="+mj-lt"/>
              <a:buNone/>
            </a:pPr>
            <a:r>
              <a:rPr lang="en-US" b="1" i="0" dirty="0">
                <a:solidFill>
                  <a:srgbClr val="404040"/>
                </a:solidFill>
                <a:effectLst/>
                <a:latin typeface="DeepSeek-CJK-patch"/>
              </a:rPr>
              <a:t>	+ </a:t>
            </a:r>
            <a:r>
              <a:rPr lang="vi-VN" b="1" i="0" dirty="0">
                <a:solidFill>
                  <a:srgbClr val="404040"/>
                </a:solidFill>
                <a:effectLst/>
                <a:latin typeface="DeepSeek-CJK-patch"/>
              </a:rPr>
              <a:t>Data Processors</a:t>
            </a:r>
            <a:r>
              <a:rPr lang="vi-VN" b="0" i="0" dirty="0">
                <a:solidFill>
                  <a:srgbClr val="404040"/>
                </a:solidFill>
                <a:effectLst/>
                <a:latin typeface="DeepSeek-CJK-patch"/>
              </a:rPr>
              <a:t>: Xử lý dữ liệu tại các site tham gia</a:t>
            </a:r>
          </a:p>
          <a:p>
            <a:pPr algn="l">
              <a:buFont typeface="+mj-lt"/>
              <a:buNone/>
            </a:pPr>
            <a:r>
              <a:rPr lang="en-US" b="1" i="0" dirty="0">
                <a:solidFill>
                  <a:srgbClr val="404040"/>
                </a:solidFill>
                <a:effectLst/>
                <a:latin typeface="DeepSeek-CJK-patch"/>
              </a:rPr>
              <a:t>	+ </a:t>
            </a:r>
            <a:r>
              <a:rPr lang="vi-VN" b="1" i="0" dirty="0">
                <a:solidFill>
                  <a:srgbClr val="404040"/>
                </a:solidFill>
                <a:effectLst/>
                <a:latin typeface="DeepSeek-CJK-patch"/>
              </a:rPr>
              <a:t>Coordinating TM</a:t>
            </a:r>
            <a:r>
              <a:rPr lang="vi-VN" b="0" i="0" dirty="0">
                <a:solidFill>
                  <a:srgbClr val="404040"/>
                </a:solidFill>
                <a:effectLst/>
                <a:latin typeface="DeepSeek-CJK-patch"/>
              </a:rPr>
              <a:t>: Transaction Manager điều phối</a:t>
            </a:r>
          </a:p>
          <a:p>
            <a:pPr algn="l">
              <a:buFont typeface="+mj-lt"/>
              <a:buNone/>
            </a:pPr>
            <a:r>
              <a:rPr lang="en-US" b="1" i="0" dirty="0">
                <a:solidFill>
                  <a:srgbClr val="404040"/>
                </a:solidFill>
                <a:effectLst/>
                <a:latin typeface="DeepSeek-CJK-patch"/>
              </a:rPr>
              <a:t>	+ </a:t>
            </a:r>
            <a:r>
              <a:rPr lang="vi-VN" b="1" i="0" dirty="0">
                <a:solidFill>
                  <a:srgbClr val="404040"/>
                </a:solidFill>
                <a:effectLst/>
                <a:latin typeface="DeepSeek-CJK-patch"/>
              </a:rPr>
              <a:t>Participating TM</a:t>
            </a:r>
            <a:r>
              <a:rPr lang="vi-VN" b="0" i="0" dirty="0">
                <a:solidFill>
                  <a:srgbClr val="404040"/>
                </a:solidFill>
                <a:effectLst/>
                <a:latin typeface="DeepSeek-CJK-patch"/>
              </a:rPr>
              <a:t>: Transaction Manager tại các site tham gia</a:t>
            </a:r>
          </a:p>
          <a:p>
            <a:pPr algn="l"/>
            <a:endParaRPr lang="en-US" b="0" i="0" dirty="0">
              <a:solidFill>
                <a:srgbClr val="404040"/>
              </a:solidFill>
              <a:effectLst/>
              <a:latin typeface="DeepSeek-CJK-patch"/>
            </a:endParaRPr>
          </a:p>
          <a:p>
            <a:pPr algn="l"/>
            <a:r>
              <a:rPr lang="vi-VN" b="1" i="0" dirty="0">
                <a:solidFill>
                  <a:srgbClr val="404040"/>
                </a:solidFill>
                <a:effectLst/>
                <a:latin typeface="DeepSeek-CJK-patch"/>
              </a:rPr>
              <a:t>3. Quy Trình Hoạt Động</a:t>
            </a:r>
          </a:p>
          <a:p>
            <a:pPr algn="l">
              <a:buFont typeface="+mj-lt"/>
              <a:buNone/>
            </a:pPr>
            <a:r>
              <a:rPr lang="en-US" b="1" i="0" dirty="0">
                <a:solidFill>
                  <a:srgbClr val="404040"/>
                </a:solidFill>
                <a:effectLst/>
                <a:latin typeface="DeepSeek-CJK-patch"/>
              </a:rPr>
              <a:t>a. </a:t>
            </a:r>
            <a:r>
              <a:rPr lang="vi-VN" b="1" i="0" dirty="0">
                <a:solidFill>
                  <a:srgbClr val="404040"/>
                </a:solidFill>
                <a:effectLst/>
                <a:latin typeface="DeepSeek-CJK-patch"/>
              </a:rPr>
              <a:t>Lock Request (Yêu cầu khóa)</a:t>
            </a:r>
            <a:endParaRPr lang="vi-VN" b="0" i="0" dirty="0">
              <a:solidFill>
                <a:srgbClr val="404040"/>
              </a:solidFill>
              <a:effectLst/>
              <a:latin typeface="DeepSeek-CJK-patch"/>
            </a:endParaRPr>
          </a:p>
          <a:p>
            <a:pPr marL="457200" lvl="1" indent="0" algn="l">
              <a:buFont typeface="+mj-lt"/>
              <a:buNone/>
            </a:pPr>
            <a:r>
              <a:rPr lang="en-US" b="0" i="0" dirty="0">
                <a:solidFill>
                  <a:srgbClr val="404040"/>
                </a:solidFill>
                <a:effectLst/>
                <a:latin typeface="DeepSeek-CJK-patch"/>
              </a:rPr>
              <a:t>- </a:t>
            </a:r>
            <a:r>
              <a:rPr lang="vi-VN" b="0" i="0" dirty="0">
                <a:solidFill>
                  <a:srgbClr val="404040"/>
                </a:solidFill>
                <a:effectLst/>
                <a:latin typeface="DeepSeek-CJK-patch"/>
              </a:rPr>
              <a:t>Transaction gửi yêu cầu khóa đến bộ lập lịch trung tâm</a:t>
            </a:r>
          </a:p>
          <a:p>
            <a:pPr algn="l">
              <a:buFont typeface="+mj-lt"/>
              <a:buNone/>
            </a:pPr>
            <a:r>
              <a:rPr lang="en-US" b="1" i="0" dirty="0">
                <a:solidFill>
                  <a:srgbClr val="404040"/>
                </a:solidFill>
                <a:effectLst/>
                <a:latin typeface="DeepSeek-CJK-patch"/>
              </a:rPr>
              <a:t>b. </a:t>
            </a:r>
            <a:r>
              <a:rPr lang="vi-VN" b="1" i="0" dirty="0">
                <a:solidFill>
                  <a:srgbClr val="404040"/>
                </a:solidFill>
                <a:effectLst/>
                <a:latin typeface="DeepSeek-CJK-patch"/>
              </a:rPr>
              <a:t>Lock Granted (Cấp phát khóa)</a:t>
            </a:r>
            <a:endParaRPr lang="vi-VN" b="0" i="0" dirty="0">
              <a:solidFill>
                <a:srgbClr val="404040"/>
              </a:solidFill>
              <a:effectLst/>
              <a:latin typeface="DeepSeek-CJK-patch"/>
            </a:endParaRPr>
          </a:p>
          <a:p>
            <a:pPr marL="457200" lvl="1" indent="0" algn="l">
              <a:buFont typeface="+mj-lt"/>
              <a:buNone/>
            </a:pPr>
            <a:r>
              <a:rPr lang="en-US" b="0" i="0" dirty="0">
                <a:solidFill>
                  <a:srgbClr val="404040"/>
                </a:solidFill>
                <a:effectLst/>
                <a:latin typeface="DeepSeek-CJK-patch"/>
              </a:rPr>
              <a:t>- </a:t>
            </a:r>
            <a:r>
              <a:rPr lang="vi-VN" b="0" i="0" dirty="0">
                <a:solidFill>
                  <a:srgbClr val="404040"/>
                </a:solidFill>
                <a:effectLst/>
                <a:latin typeface="DeepSeek-CJK-patch"/>
              </a:rPr>
              <a:t>Bộ lập lịch kiểm tra và cấp khóa nếu hợp lệ</a:t>
            </a:r>
          </a:p>
          <a:p>
            <a:pPr marL="457200" lvl="1" indent="0" algn="l">
              <a:buFont typeface="+mj-lt"/>
              <a:buNone/>
            </a:pPr>
            <a:r>
              <a:rPr lang="en-US" b="0" i="0" dirty="0">
                <a:solidFill>
                  <a:srgbClr val="404040"/>
                </a:solidFill>
                <a:effectLst/>
                <a:latin typeface="DeepSeek-CJK-patch"/>
              </a:rPr>
              <a:t>- </a:t>
            </a:r>
            <a:r>
              <a:rPr lang="vi-VN" b="0" i="0" dirty="0">
                <a:solidFill>
                  <a:srgbClr val="404040"/>
                </a:solidFill>
                <a:effectLst/>
                <a:latin typeface="DeepSeek-CJK-patch"/>
              </a:rPr>
              <a:t>Nếu bị từ chối, transaction phải chờ</a:t>
            </a:r>
          </a:p>
          <a:p>
            <a:pPr algn="l">
              <a:buFont typeface="+mj-lt"/>
              <a:buNone/>
            </a:pPr>
            <a:r>
              <a:rPr lang="en-US" b="1" i="0" dirty="0">
                <a:solidFill>
                  <a:srgbClr val="404040"/>
                </a:solidFill>
                <a:effectLst/>
                <a:latin typeface="DeepSeek-CJK-patch"/>
              </a:rPr>
              <a:t>c. </a:t>
            </a:r>
            <a:r>
              <a:rPr lang="vi-VN" b="1" i="0" dirty="0">
                <a:solidFill>
                  <a:srgbClr val="404040"/>
                </a:solidFill>
                <a:effectLst/>
                <a:latin typeface="DeepSeek-CJK-patch"/>
              </a:rPr>
              <a:t>Operation (Thao tác)</a:t>
            </a:r>
            <a:endParaRPr lang="vi-VN" b="0" i="0" dirty="0">
              <a:solidFill>
                <a:srgbClr val="404040"/>
              </a:solidFill>
              <a:effectLst/>
              <a:latin typeface="DeepSeek-CJK-patch"/>
            </a:endParaRPr>
          </a:p>
          <a:p>
            <a:pPr marL="457200" lvl="1" indent="0" algn="l">
              <a:buFont typeface="+mj-lt"/>
              <a:buNone/>
            </a:pPr>
            <a:r>
              <a:rPr lang="en-US" b="0" i="0" dirty="0">
                <a:solidFill>
                  <a:srgbClr val="404040"/>
                </a:solidFill>
                <a:effectLst/>
                <a:latin typeface="DeepSeek-CJK-patch"/>
              </a:rPr>
              <a:t>- </a:t>
            </a:r>
            <a:r>
              <a:rPr lang="vi-VN" b="0" i="0" dirty="0">
                <a:solidFill>
                  <a:srgbClr val="404040"/>
                </a:solidFill>
                <a:effectLst/>
                <a:latin typeface="DeepSeek-CJK-patch"/>
              </a:rPr>
              <a:t>Transaction thực hiện các thao tác đọc/ghi sau khi có khóa</a:t>
            </a:r>
          </a:p>
          <a:p>
            <a:pPr algn="l">
              <a:buFont typeface="+mj-lt"/>
              <a:buNone/>
            </a:pPr>
            <a:r>
              <a:rPr lang="en-US" b="1" i="0" dirty="0">
                <a:solidFill>
                  <a:srgbClr val="404040"/>
                </a:solidFill>
                <a:effectLst/>
                <a:latin typeface="DeepSeek-CJK-patch"/>
              </a:rPr>
              <a:t>d. </a:t>
            </a:r>
            <a:r>
              <a:rPr lang="vi-VN" b="1" i="0" dirty="0">
                <a:solidFill>
                  <a:srgbClr val="404040"/>
                </a:solidFill>
                <a:effectLst/>
                <a:latin typeface="DeepSeek-CJK-patch"/>
              </a:rPr>
              <a:t>End of Operation (Kết thúc thao tác)</a:t>
            </a:r>
            <a:endParaRPr lang="vi-VN" b="0" i="0" dirty="0">
              <a:solidFill>
                <a:srgbClr val="404040"/>
              </a:solidFill>
              <a:effectLst/>
              <a:latin typeface="DeepSeek-CJK-patch"/>
            </a:endParaRPr>
          </a:p>
          <a:p>
            <a:pPr marL="457200" lvl="1" indent="0" algn="l">
              <a:buFont typeface="+mj-lt"/>
              <a:buNone/>
            </a:pPr>
            <a:r>
              <a:rPr lang="en-US" b="0" i="0" dirty="0">
                <a:solidFill>
                  <a:srgbClr val="404040"/>
                </a:solidFill>
                <a:effectLst/>
                <a:latin typeface="DeepSeek-CJK-patch"/>
              </a:rPr>
              <a:t>- </a:t>
            </a:r>
            <a:r>
              <a:rPr lang="vi-VN" b="0" i="0" dirty="0">
                <a:solidFill>
                  <a:srgbClr val="404040"/>
                </a:solidFill>
                <a:effectLst/>
                <a:latin typeface="DeepSeek-CJK-patch"/>
              </a:rPr>
              <a:t>Hoàn thành các thao tác trên dữ liệu</a:t>
            </a:r>
          </a:p>
          <a:p>
            <a:pPr algn="l">
              <a:buFont typeface="+mj-lt"/>
              <a:buNone/>
            </a:pPr>
            <a:r>
              <a:rPr lang="en-US" b="1" i="0" dirty="0">
                <a:solidFill>
                  <a:srgbClr val="404040"/>
                </a:solidFill>
                <a:effectLst/>
                <a:latin typeface="DeepSeek-CJK-patch"/>
              </a:rPr>
              <a:t>e. </a:t>
            </a:r>
            <a:r>
              <a:rPr lang="vi-VN" b="1" i="0" dirty="0">
                <a:solidFill>
                  <a:srgbClr val="404040"/>
                </a:solidFill>
                <a:effectLst/>
                <a:latin typeface="DeepSeek-CJK-patch"/>
              </a:rPr>
              <a:t>Release Locks (Giải phóng khóa)</a:t>
            </a:r>
            <a:endParaRPr lang="vi-VN" b="0" i="0" dirty="0">
              <a:solidFill>
                <a:srgbClr val="404040"/>
              </a:solidFill>
              <a:effectLst/>
              <a:latin typeface="DeepSeek-CJK-patch"/>
            </a:endParaRPr>
          </a:p>
          <a:p>
            <a:pPr marL="457200" lvl="1" indent="0" algn="l">
              <a:buFont typeface="+mj-lt"/>
              <a:buNone/>
            </a:pPr>
            <a:r>
              <a:rPr lang="en-US" b="0" i="0" dirty="0">
                <a:solidFill>
                  <a:srgbClr val="404040"/>
                </a:solidFill>
                <a:effectLst/>
                <a:latin typeface="DeepSeek-CJK-patch"/>
              </a:rPr>
              <a:t>- </a:t>
            </a:r>
            <a:r>
              <a:rPr lang="vi-VN" b="0" i="0" dirty="0">
                <a:solidFill>
                  <a:srgbClr val="404040"/>
                </a:solidFill>
                <a:effectLst/>
                <a:latin typeface="DeepSeek-CJK-patch"/>
              </a:rPr>
              <a:t>Transaction giải phóng tất cả khóa đang nắm giữ</a:t>
            </a:r>
          </a:p>
          <a:p>
            <a:pPr marL="457200" lvl="1" indent="0" algn="l">
              <a:buFont typeface="+mj-lt"/>
              <a:buNone/>
            </a:pPr>
            <a:r>
              <a:rPr lang="en-US" b="0" i="0" dirty="0">
                <a:solidFill>
                  <a:srgbClr val="404040"/>
                </a:solidFill>
                <a:effectLst/>
                <a:latin typeface="DeepSeek-CJK-patch"/>
              </a:rPr>
              <a:t>- </a:t>
            </a:r>
            <a:r>
              <a:rPr lang="vi-VN" b="0" i="0" dirty="0">
                <a:solidFill>
                  <a:srgbClr val="404040"/>
                </a:solidFill>
                <a:effectLst/>
                <a:latin typeface="DeepSeek-CJK-patch"/>
              </a:rPr>
              <a:t>Tuân thủ nguyên tắc 2PL: chỉ giải phóng khóa sau khi hoàn tất tất cả thao tác</a:t>
            </a:r>
          </a:p>
          <a:p>
            <a:pPr algn="l"/>
            <a:endParaRPr lang="en-US" b="0" i="0" dirty="0">
              <a:solidFill>
                <a:srgbClr val="404040"/>
              </a:solidFill>
              <a:effectLst/>
              <a:latin typeface="DeepSeek-CJK-patch"/>
            </a:endParaRPr>
          </a:p>
          <a:p>
            <a:pPr algn="l"/>
            <a:r>
              <a:rPr lang="vi-VN" b="1" i="0" dirty="0">
                <a:solidFill>
                  <a:srgbClr val="404040"/>
                </a:solidFill>
                <a:effectLst/>
                <a:latin typeface="DeepSeek-CJK-patch"/>
              </a:rPr>
              <a:t>4. Đặc Điểm Quan Trọng</a:t>
            </a:r>
          </a:p>
          <a:p>
            <a:pPr algn="l">
              <a:buFont typeface="Arial" panose="020B0604020202020204" pitchFamily="34" charset="0"/>
              <a:buChar char="•"/>
            </a:pPr>
            <a:r>
              <a:rPr lang="vi-VN" b="1" i="0" dirty="0">
                <a:solidFill>
                  <a:srgbClr val="404040"/>
                </a:solidFill>
                <a:effectLst/>
                <a:latin typeface="DeepSeek-CJK-patch"/>
              </a:rPr>
              <a:t>Tính tập trung</a:t>
            </a:r>
            <a:r>
              <a:rPr lang="vi-VN" b="0" i="0" dirty="0">
                <a:solidFill>
                  <a:srgbClr val="404040"/>
                </a:solidFill>
                <a:effectLst/>
                <a:latin typeface="DeepSeek-CJK-patch"/>
              </a:rPr>
              <a:t>: Mọi quyết định khóa đều từ một điểm duy nhất</a:t>
            </a:r>
          </a:p>
          <a:p>
            <a:pPr algn="l">
              <a:buFont typeface="Arial" panose="020B0604020202020204" pitchFamily="34" charset="0"/>
              <a:buChar char="•"/>
            </a:pPr>
            <a:r>
              <a:rPr lang="vi-VN" b="1" i="0" dirty="0">
                <a:solidFill>
                  <a:srgbClr val="404040"/>
                </a:solidFill>
                <a:effectLst/>
                <a:latin typeface="DeepSeek-CJK-patch"/>
              </a:rPr>
              <a:t>Tuân thủ 2PL nghiêm ngặt</a:t>
            </a:r>
            <a:r>
              <a:rPr lang="vi-VN" b="0" i="0" dirty="0">
                <a:solidFill>
                  <a:srgbClr val="404040"/>
                </a:solidFill>
                <a:effectLst/>
                <a:latin typeface="DeepSeek-CJK-patch"/>
              </a:rPr>
              <a:t>:</a:t>
            </a:r>
          </a:p>
          <a:p>
            <a:pPr marL="742950" lvl="1" indent="-285750" algn="l">
              <a:buFont typeface="Arial" panose="020B0604020202020204" pitchFamily="34" charset="0"/>
              <a:buChar char="•"/>
            </a:pPr>
            <a:r>
              <a:rPr lang="vi-VN" b="1" i="0" dirty="0">
                <a:solidFill>
                  <a:srgbClr val="404040"/>
                </a:solidFill>
                <a:effectLst/>
                <a:latin typeface="DeepSeek-CJK-patch"/>
              </a:rPr>
              <a:t>Pha mở rộng (Growing Phase)</a:t>
            </a:r>
            <a:r>
              <a:rPr lang="vi-VN" b="0" i="0" dirty="0">
                <a:solidFill>
                  <a:srgbClr val="404040"/>
                </a:solidFill>
                <a:effectLst/>
                <a:latin typeface="DeepSeek-CJK-patch"/>
              </a:rPr>
              <a:t>: Chỉ được xin khóa, không được giải phóng</a:t>
            </a:r>
          </a:p>
          <a:p>
            <a:pPr marL="742950" lvl="1" indent="-285750" algn="l">
              <a:buFont typeface="Arial" panose="020B0604020202020204" pitchFamily="34" charset="0"/>
              <a:buChar char="•"/>
            </a:pPr>
            <a:r>
              <a:rPr lang="vi-VN" b="1" i="0" dirty="0">
                <a:solidFill>
                  <a:srgbClr val="404040"/>
                </a:solidFill>
                <a:effectLst/>
                <a:latin typeface="DeepSeek-CJK-patch"/>
              </a:rPr>
              <a:t>Pha thu hẹp (Shrinking Phase)</a:t>
            </a:r>
            <a:r>
              <a:rPr lang="vi-VN" b="0" i="0" dirty="0">
                <a:solidFill>
                  <a:srgbClr val="404040"/>
                </a:solidFill>
                <a:effectLst/>
                <a:latin typeface="DeepSeek-CJK-patch"/>
              </a:rPr>
              <a:t>: Chỉ được giải phóng khóa, không được xin thêm</a:t>
            </a:r>
          </a:p>
          <a:p>
            <a:pPr algn="l">
              <a:buFont typeface="Arial" panose="020B0604020202020204" pitchFamily="34" charset="0"/>
              <a:buChar char="•"/>
            </a:pPr>
            <a:r>
              <a:rPr lang="vi-VN" b="1" i="0" dirty="0">
                <a:solidFill>
                  <a:srgbClr val="404040"/>
                </a:solidFill>
                <a:effectLst/>
                <a:latin typeface="DeepSeek-CJK-patch"/>
              </a:rPr>
              <a:t>Ưu điểm</a:t>
            </a:r>
            <a:r>
              <a:rPr lang="vi-VN" b="0" i="0" dirty="0">
                <a:solidFill>
                  <a:srgbClr val="404040"/>
                </a:solidFill>
                <a:effectLst/>
                <a:latin typeface="DeepSeek-CJK-patch"/>
              </a:rPr>
              <a:t>:</a:t>
            </a:r>
          </a:p>
          <a:p>
            <a:pPr marL="742950" lvl="1" indent="-285750" algn="l">
              <a:buFont typeface="Arial" panose="020B0604020202020204" pitchFamily="34" charset="0"/>
              <a:buChar char="•"/>
            </a:pPr>
            <a:r>
              <a:rPr lang="vi-VN" b="0" i="0" dirty="0">
                <a:solidFill>
                  <a:srgbClr val="404040"/>
                </a:solidFill>
                <a:effectLst/>
                <a:latin typeface="DeepSeek-CJK-patch"/>
              </a:rPr>
              <a:t>Đơn giản trong triển khai</a:t>
            </a:r>
          </a:p>
          <a:p>
            <a:pPr marL="742950" lvl="1" indent="-285750" algn="l">
              <a:buFont typeface="Arial" panose="020B0604020202020204" pitchFamily="34" charset="0"/>
              <a:buChar char="•"/>
            </a:pPr>
            <a:r>
              <a:rPr lang="vi-VN" b="0" i="0" dirty="0">
                <a:solidFill>
                  <a:srgbClr val="404040"/>
                </a:solidFill>
                <a:effectLst/>
                <a:latin typeface="DeepSeek-CJK-patch"/>
              </a:rPr>
              <a:t>Dễ dàng phát hiện deadlock (kẹt giao dịch)</a:t>
            </a:r>
          </a:p>
          <a:p>
            <a:pPr marL="742950" lvl="1" indent="-285750" algn="l">
              <a:buFont typeface="Arial" panose="020B0604020202020204" pitchFamily="34" charset="0"/>
              <a:buChar char="•"/>
            </a:pPr>
            <a:r>
              <a:rPr lang="vi-VN" b="0" i="0" dirty="0">
                <a:solidFill>
                  <a:srgbClr val="404040"/>
                </a:solidFill>
                <a:effectLst/>
                <a:latin typeface="DeepSeek-CJK-patch"/>
              </a:rPr>
              <a:t>Đảm bảo tính serializability (khả năng tuần tự hóa)</a:t>
            </a:r>
          </a:p>
          <a:p>
            <a:pPr algn="l">
              <a:buFont typeface="Arial" panose="020B0604020202020204" pitchFamily="34" charset="0"/>
              <a:buChar char="•"/>
            </a:pPr>
            <a:r>
              <a:rPr lang="vi-VN" b="1" i="0" dirty="0">
                <a:solidFill>
                  <a:srgbClr val="404040"/>
                </a:solidFill>
                <a:effectLst/>
                <a:latin typeface="DeepSeek-CJK-patch"/>
              </a:rPr>
              <a:t>Nhược điểm</a:t>
            </a:r>
            <a:r>
              <a:rPr lang="vi-VN" b="0" i="0" dirty="0">
                <a:solidFill>
                  <a:srgbClr val="404040"/>
                </a:solidFill>
                <a:effectLst/>
                <a:latin typeface="DeepSeek-CJK-patch"/>
              </a:rPr>
              <a:t>:</a:t>
            </a:r>
          </a:p>
          <a:p>
            <a:pPr marL="742950" lvl="1" indent="-285750" algn="l">
              <a:buFont typeface="Arial" panose="020B0604020202020204" pitchFamily="34" charset="0"/>
              <a:buChar char="•"/>
            </a:pPr>
            <a:r>
              <a:rPr lang="vi-VN" b="0" i="0" dirty="0">
                <a:solidFill>
                  <a:srgbClr val="404040"/>
                </a:solidFill>
                <a:effectLst/>
                <a:latin typeface="DeepSeek-CJK-patch"/>
              </a:rPr>
              <a:t>Điểm tập trung có thể trở thành nút cổ chai</a:t>
            </a:r>
          </a:p>
          <a:p>
            <a:pPr marL="742950" lvl="1" indent="-285750" algn="l">
              <a:buFont typeface="Arial" panose="020B0604020202020204" pitchFamily="34" charset="0"/>
              <a:buChar char="•"/>
            </a:pPr>
            <a:r>
              <a:rPr lang="vi-VN" b="0" i="0" dirty="0">
                <a:solidFill>
                  <a:srgbClr val="404040"/>
                </a:solidFill>
                <a:effectLst/>
                <a:latin typeface="DeepSeek-CJK-patch"/>
              </a:rPr>
              <a:t>Khả năng chịu lỗi thấp (nếu bộ lập lịch trung tâm hỏng)</a:t>
            </a:r>
          </a:p>
          <a:p>
            <a:pPr marL="742950" lvl="1" indent="-285750" algn="l">
              <a:buFont typeface="Arial" panose="020B0604020202020204" pitchFamily="34" charset="0"/>
              <a:buChar char="•"/>
            </a:pPr>
            <a:r>
              <a:rPr lang="vi-VN" b="0" i="0" dirty="0">
                <a:solidFill>
                  <a:srgbClr val="404040"/>
                </a:solidFill>
                <a:effectLst/>
                <a:latin typeface="DeepSeek-CJK-patch"/>
              </a:rPr>
              <a:t>Độ trễ do mọi yêu cầu phải qua trung tâm</a:t>
            </a:r>
          </a:p>
          <a:p>
            <a:pPr algn="l"/>
            <a:endParaRPr lang="en-US" b="0" i="0" dirty="0">
              <a:solidFill>
                <a:srgbClr val="404040"/>
              </a:solidFill>
              <a:effectLst/>
              <a:latin typeface="DeepSeek-CJK-patch"/>
            </a:endParaRPr>
          </a:p>
          <a:p>
            <a:pPr algn="l"/>
            <a:r>
              <a:rPr lang="vi-VN" b="1" i="0" dirty="0">
                <a:solidFill>
                  <a:srgbClr val="404040"/>
                </a:solidFill>
                <a:effectLst/>
                <a:latin typeface="DeepSeek-CJK-patch"/>
              </a:rPr>
              <a:t>5. Ứng Dụng Thực Tế</a:t>
            </a:r>
          </a:p>
          <a:p>
            <a:pPr algn="l"/>
            <a:r>
              <a:rPr lang="vi-VN" b="0" i="0" dirty="0">
                <a:solidFill>
                  <a:srgbClr val="404040"/>
                </a:solidFill>
                <a:effectLst/>
                <a:latin typeface="DeepSeek-CJK-patch"/>
              </a:rPr>
              <a:t>Phù hợp cho các hệ thống phân tán:</a:t>
            </a:r>
          </a:p>
          <a:p>
            <a:pPr algn="l">
              <a:buFont typeface="Arial" panose="020B0604020202020204" pitchFamily="34" charset="0"/>
              <a:buChar char="•"/>
            </a:pPr>
            <a:r>
              <a:rPr lang="vi-VN" b="0" i="0" dirty="0">
                <a:solidFill>
                  <a:srgbClr val="404040"/>
                </a:solidFill>
                <a:effectLst/>
                <a:latin typeface="DeepSeek-CJK-patch"/>
              </a:rPr>
              <a:t>Có quy mô vừa và nhỏ</a:t>
            </a:r>
          </a:p>
          <a:p>
            <a:pPr algn="l">
              <a:buFont typeface="Arial" panose="020B0604020202020204" pitchFamily="34" charset="0"/>
              <a:buChar char="•"/>
            </a:pPr>
            <a:r>
              <a:rPr lang="vi-VN" b="0" i="0" dirty="0">
                <a:solidFill>
                  <a:srgbClr val="404040"/>
                </a:solidFill>
                <a:effectLst/>
                <a:latin typeface="DeepSeek-CJK-patch"/>
              </a:rPr>
              <a:t>Yêu cầu đơn giản về quản lý đồng thời</a:t>
            </a:r>
          </a:p>
          <a:p>
            <a:pPr algn="l">
              <a:buFont typeface="Arial" panose="020B0604020202020204" pitchFamily="34" charset="0"/>
              <a:buChar char="•"/>
            </a:pPr>
            <a:r>
              <a:rPr lang="vi-VN" b="0" i="0" dirty="0">
                <a:solidFill>
                  <a:srgbClr val="404040"/>
                </a:solidFill>
                <a:effectLst/>
                <a:latin typeface="DeepSeek-CJK-patch"/>
              </a:rPr>
              <a:t>Mạng có độ trễ thấp giữa các site</a:t>
            </a:r>
          </a:p>
          <a:p>
            <a:pPr algn="l">
              <a:buFont typeface="Arial" panose="020B0604020202020204" pitchFamily="34" charset="0"/>
              <a:buChar char="•"/>
            </a:pPr>
            <a:r>
              <a:rPr lang="vi-VN" b="0" i="0" dirty="0">
                <a:solidFill>
                  <a:srgbClr val="404040"/>
                </a:solidFill>
                <a:effectLst/>
                <a:latin typeface="DeepSeek-CJK-patch"/>
              </a:rPr>
              <a:t>Không yêu cầu tính sẵn sàng cao</a:t>
            </a:r>
          </a:p>
          <a:p>
            <a:pPr algn="l"/>
            <a:endParaRPr lang="en-US" dirty="0"/>
          </a:p>
        </p:txBody>
      </p:sp>
    </p:spTree>
    <p:extLst>
      <p:ext uri="{BB962C8B-B14F-4D97-AF65-F5344CB8AC3E}">
        <p14:creationId xmlns:p14="http://schemas.microsoft.com/office/powerpoint/2010/main" val="28625380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a:xfrm>
            <a:off x="1150938" y="692150"/>
            <a:ext cx="4556125" cy="3416300"/>
          </a:xfrm>
          <a:ln cap="flat"/>
        </p:spPr>
      </p:sp>
      <p:sp>
        <p:nvSpPr>
          <p:cNvPr id="2" name="Notes Placeholder 1">
            <a:extLst>
              <a:ext uri="{FF2B5EF4-FFF2-40B4-BE49-F238E27FC236}">
                <a16:creationId xmlns:a16="http://schemas.microsoft.com/office/drawing/2014/main" id="{89668E32-95BA-2164-1131-892B1D31619D}"/>
              </a:ext>
            </a:extLst>
          </p:cNvPr>
          <p:cNvSpPr>
            <a:spLocks noGrp="1"/>
          </p:cNvSpPr>
          <p:nvPr>
            <p:ph type="body" idx="1"/>
          </p:nvPr>
        </p:nvSpPr>
        <p:spPr/>
        <p:txBody>
          <a:bodyPr/>
          <a:lstStyle/>
          <a:p>
            <a:pPr algn="l"/>
            <a:r>
              <a:rPr lang="vi-VN" b="1" i="0" dirty="0">
                <a:solidFill>
                  <a:srgbClr val="404040"/>
                </a:solidFill>
                <a:effectLst/>
                <a:latin typeface="DeepSeek-CJK-patch"/>
              </a:rPr>
              <a:t>"Distributed 2PL" (Two-Phase Locking Phân Tán)</a:t>
            </a:r>
          </a:p>
          <a:p>
            <a:pPr algn="l"/>
            <a:endParaRPr lang="en-US" b="0" i="0" dirty="0">
              <a:solidFill>
                <a:srgbClr val="404040"/>
              </a:solidFill>
              <a:effectLst/>
              <a:latin typeface="DeepSeek-CJK-patch"/>
            </a:endParaRPr>
          </a:p>
          <a:p>
            <a:pPr algn="l"/>
            <a:r>
              <a:rPr lang="vi-VN" b="1" i="0" dirty="0">
                <a:solidFill>
                  <a:srgbClr val="404040"/>
                </a:solidFill>
                <a:effectLst/>
                <a:latin typeface="DeepSeek-CJK-patch"/>
              </a:rPr>
              <a:t>1. Khái Niệm Distributed 2PL</a:t>
            </a:r>
          </a:p>
          <a:p>
            <a:pPr algn="l"/>
            <a:r>
              <a:rPr lang="vi-VN" b="0" i="0" dirty="0">
                <a:solidFill>
                  <a:srgbClr val="404040"/>
                </a:solidFill>
                <a:effectLst/>
                <a:latin typeface="DeepSeek-CJK-patch"/>
              </a:rPr>
              <a:t>Distributed 2PL là phiên bản phân tán của giao thức khóa hai pha, trong đó:</a:t>
            </a:r>
          </a:p>
          <a:p>
            <a:pPr algn="l">
              <a:buFont typeface="Arial" panose="020B0604020202020204" pitchFamily="34" charset="0"/>
              <a:buChar char="•"/>
            </a:pPr>
            <a:r>
              <a:rPr lang="vi-VN" b="1" i="0" dirty="0">
                <a:solidFill>
                  <a:srgbClr val="404040"/>
                </a:solidFill>
                <a:effectLst/>
                <a:latin typeface="DeepSeek-CJK-patch"/>
              </a:rPr>
              <a:t>Mỗi site có bộ lập lịch 2PL riêng</a:t>
            </a:r>
            <a:endParaRPr lang="vi-VN" b="0" i="0" dirty="0">
              <a:solidFill>
                <a:srgbClr val="404040"/>
              </a:solidFill>
              <a:effectLst/>
              <a:latin typeface="DeepSeek-CJK-patch"/>
            </a:endParaRPr>
          </a:p>
          <a:p>
            <a:pPr algn="l">
              <a:buFont typeface="Arial" panose="020B0604020202020204" pitchFamily="34" charset="0"/>
              <a:buChar char="•"/>
            </a:pPr>
            <a:r>
              <a:rPr lang="vi-VN" b="1" i="0" dirty="0">
                <a:solidFill>
                  <a:srgbClr val="404040"/>
                </a:solidFill>
                <a:effectLst/>
                <a:latin typeface="DeepSeek-CJK-patch"/>
              </a:rPr>
              <a:t>Không có điểm tập trung</a:t>
            </a:r>
            <a:r>
              <a:rPr lang="vi-VN" b="0" i="0" dirty="0">
                <a:solidFill>
                  <a:srgbClr val="404040"/>
                </a:solidFill>
                <a:effectLst/>
                <a:latin typeface="DeepSeek-CJK-patch"/>
              </a:rPr>
              <a:t> quản lý khóa</a:t>
            </a:r>
          </a:p>
          <a:p>
            <a:pPr algn="l">
              <a:buFont typeface="Arial" panose="020B0604020202020204" pitchFamily="34" charset="0"/>
              <a:buChar char="•"/>
            </a:pPr>
            <a:r>
              <a:rPr lang="vi-VN" b="0" i="0" dirty="0">
                <a:solidFill>
                  <a:srgbClr val="404040"/>
                </a:solidFill>
                <a:effectLst/>
                <a:latin typeface="DeepSeek-CJK-patch"/>
              </a:rPr>
              <a:t>Các quyết định khóa được thực hiện tại chỗ cho dữ liệu cục bộ</a:t>
            </a:r>
          </a:p>
          <a:p>
            <a:pPr algn="l"/>
            <a:endParaRPr lang="en-US" b="0" i="0" dirty="0">
              <a:solidFill>
                <a:srgbClr val="404040"/>
              </a:solidFill>
              <a:effectLst/>
              <a:latin typeface="DeepSeek-CJK-patch"/>
            </a:endParaRPr>
          </a:p>
          <a:p>
            <a:pPr algn="l"/>
            <a:r>
              <a:rPr lang="vi-VN" b="1" i="0" dirty="0">
                <a:solidFill>
                  <a:srgbClr val="404040"/>
                </a:solidFill>
                <a:effectLst/>
                <a:latin typeface="DeepSeek-CJK-patch"/>
              </a:rPr>
              <a:t>2. Kiến Trúc Hệ Thống</a:t>
            </a:r>
          </a:p>
          <a:p>
            <a:pPr algn="l"/>
            <a:endParaRPr lang="en-US" b="0" i="0" dirty="0">
              <a:solidFill>
                <a:srgbClr val="404040"/>
              </a:solidFill>
              <a:effectLst/>
              <a:latin typeface="DeepSeek-CJK-patch"/>
            </a:endParaRPr>
          </a:p>
          <a:p>
            <a:pPr algn="l"/>
            <a:r>
              <a:rPr lang="vi-VN" b="0" i="0" dirty="0">
                <a:solidFill>
                  <a:srgbClr val="404040"/>
                </a:solidFill>
                <a:effectLst/>
                <a:latin typeface="DeepSeek-CJK-patch"/>
              </a:rPr>
              <a:t>a. Các Bộ Lập Lịch Địa Phương</a:t>
            </a:r>
          </a:p>
          <a:p>
            <a:pPr algn="l">
              <a:buFont typeface="Arial" panose="020B0604020202020204" pitchFamily="34" charset="0"/>
              <a:buChar char="•"/>
            </a:pPr>
            <a:r>
              <a:rPr lang="vi-VN" b="0" i="0" dirty="0">
                <a:solidFill>
                  <a:srgbClr val="404040"/>
                </a:solidFill>
                <a:effectLst/>
                <a:latin typeface="DeepSeek-CJK-patch"/>
              </a:rPr>
              <a:t>Mỗi site có một </a:t>
            </a:r>
            <a:r>
              <a:rPr lang="vi-VN" b="1" i="0" dirty="0">
                <a:solidFill>
                  <a:srgbClr val="404040"/>
                </a:solidFill>
                <a:effectLst/>
                <a:latin typeface="DeepSeek-CJK-patch"/>
              </a:rPr>
              <a:t>2PL scheduler độc lập</a:t>
            </a:r>
            <a:endParaRPr lang="vi-VN" b="0" i="0" dirty="0">
              <a:solidFill>
                <a:srgbClr val="404040"/>
              </a:solidFill>
              <a:effectLst/>
              <a:latin typeface="DeepSeek-CJK-patch"/>
            </a:endParaRPr>
          </a:p>
          <a:p>
            <a:pPr algn="l">
              <a:buFont typeface="Arial" panose="020B0604020202020204" pitchFamily="34" charset="0"/>
              <a:buChar char="•"/>
            </a:pPr>
            <a:r>
              <a:rPr lang="vi-VN" b="0" i="0" dirty="0">
                <a:solidFill>
                  <a:srgbClr val="404040"/>
                </a:solidFill>
                <a:effectLst/>
                <a:latin typeface="DeepSeek-CJK-patch"/>
              </a:rPr>
              <a:t>Chịu trách nhiệm quản lý khóa cho dữ liệu tại site đó</a:t>
            </a:r>
          </a:p>
          <a:p>
            <a:pPr algn="l">
              <a:buFont typeface="Arial" panose="020B0604020202020204" pitchFamily="34" charset="0"/>
              <a:buChar char="•"/>
            </a:pPr>
            <a:r>
              <a:rPr lang="vi-VN" b="0" i="0" dirty="0">
                <a:solidFill>
                  <a:srgbClr val="404040"/>
                </a:solidFill>
                <a:effectLst/>
                <a:latin typeface="DeepSeek-CJK-patch"/>
              </a:rPr>
              <a:t>Giao tiếp với các scheduler khác khi cần</a:t>
            </a:r>
          </a:p>
          <a:p>
            <a:pPr algn="l"/>
            <a:endParaRPr lang="en-US" b="0" i="0" dirty="0">
              <a:solidFill>
                <a:srgbClr val="404040"/>
              </a:solidFill>
              <a:effectLst/>
              <a:latin typeface="DeepSeek-CJK-patch"/>
            </a:endParaRPr>
          </a:p>
          <a:p>
            <a:pPr algn="l"/>
            <a:r>
              <a:rPr lang="vi-VN" b="0" i="0" dirty="0">
                <a:solidFill>
                  <a:srgbClr val="404040"/>
                </a:solidFill>
                <a:effectLst/>
                <a:latin typeface="DeepSeek-CJK-patch"/>
              </a:rPr>
              <a:t>b. Quản Lý Dữ Liệu Sao Chép</a:t>
            </a:r>
          </a:p>
          <a:p>
            <a:pPr algn="l">
              <a:buFont typeface="Arial" panose="020B0604020202020204" pitchFamily="34" charset="0"/>
              <a:buChar char="•"/>
            </a:pPr>
            <a:r>
              <a:rPr lang="vi-VN" b="0" i="0" dirty="0">
                <a:solidFill>
                  <a:srgbClr val="404040"/>
                </a:solidFill>
                <a:effectLst/>
                <a:latin typeface="DeepSeek-CJK-patch"/>
              </a:rPr>
              <a:t>Với dữ liệu được nhân bản (replicated data):</a:t>
            </a:r>
          </a:p>
          <a:p>
            <a:pPr marL="742950" lvl="1" indent="-285750" algn="l">
              <a:buFont typeface="Arial" panose="020B0604020202020204" pitchFamily="34" charset="0"/>
              <a:buChar char="•"/>
            </a:pPr>
            <a:r>
              <a:rPr lang="vi-VN" b="1" i="0" dirty="0">
                <a:solidFill>
                  <a:srgbClr val="404040"/>
                </a:solidFill>
                <a:effectLst/>
                <a:latin typeface="DeepSeek-CJK-patch"/>
              </a:rPr>
              <a:t>Đọc</a:t>
            </a:r>
            <a:r>
              <a:rPr lang="vi-VN" b="0" i="0" dirty="0">
                <a:solidFill>
                  <a:srgbClr val="404040"/>
                </a:solidFill>
                <a:effectLst/>
                <a:latin typeface="DeepSeek-CJK-patch"/>
              </a:rPr>
              <a:t>: Chỉ cần khóa 1 bản sao bất kỳ</a:t>
            </a:r>
          </a:p>
          <a:p>
            <a:pPr marL="742950" lvl="1" indent="-285750" algn="l">
              <a:buFont typeface="Arial" panose="020B0604020202020204" pitchFamily="34" charset="0"/>
              <a:buChar char="•"/>
            </a:pPr>
            <a:r>
              <a:rPr lang="vi-VN" b="1" i="0" dirty="0">
                <a:solidFill>
                  <a:srgbClr val="404040"/>
                </a:solidFill>
                <a:effectLst/>
                <a:latin typeface="DeepSeek-CJK-patch"/>
              </a:rPr>
              <a:t>Ghi</a:t>
            </a:r>
            <a:r>
              <a:rPr lang="vi-VN" b="0" i="0" dirty="0">
                <a:solidFill>
                  <a:srgbClr val="404040"/>
                </a:solidFill>
                <a:effectLst/>
                <a:latin typeface="DeepSeek-CJK-patch"/>
              </a:rPr>
              <a:t>: Phải khóa tất cả các bản sao</a:t>
            </a:r>
          </a:p>
          <a:p>
            <a:pPr algn="l"/>
            <a:endParaRPr lang="en-US" b="0" i="0" dirty="0">
              <a:solidFill>
                <a:srgbClr val="404040"/>
              </a:solidFill>
              <a:effectLst/>
              <a:latin typeface="DeepSeek-CJK-patch"/>
            </a:endParaRPr>
          </a:p>
          <a:p>
            <a:pPr algn="l"/>
            <a:r>
              <a:rPr lang="vi-VN" b="1" i="0" dirty="0">
                <a:solidFill>
                  <a:srgbClr val="404040"/>
                </a:solidFill>
                <a:effectLst/>
                <a:latin typeface="DeepSeek-CJK-patch"/>
              </a:rPr>
              <a:t>3. Nguyên Tắc Hoạt Động</a:t>
            </a:r>
          </a:p>
          <a:p>
            <a:pPr algn="l"/>
            <a:r>
              <a:rPr lang="vi-VN" b="0" i="0" dirty="0">
                <a:solidFill>
                  <a:srgbClr val="404040"/>
                </a:solidFill>
                <a:effectLst/>
                <a:latin typeface="DeepSeek-CJK-patch"/>
              </a:rPr>
              <a:t>a. Đối Với Thao Tác Đọc</a:t>
            </a:r>
          </a:p>
          <a:p>
            <a:pPr algn="l">
              <a:buFont typeface="+mj-lt"/>
              <a:buNone/>
            </a:pPr>
            <a:r>
              <a:rPr lang="en-US" b="0" i="0" dirty="0">
                <a:solidFill>
                  <a:srgbClr val="404040"/>
                </a:solidFill>
                <a:effectLst/>
                <a:latin typeface="DeepSeek-CJK-patch"/>
              </a:rPr>
              <a:t>- </a:t>
            </a:r>
            <a:r>
              <a:rPr lang="vi-VN" b="0" i="0" dirty="0">
                <a:solidFill>
                  <a:srgbClr val="404040"/>
                </a:solidFill>
                <a:effectLst/>
                <a:latin typeface="DeepSeek-CJK-patch"/>
              </a:rPr>
              <a:t>Transaction chọn một bản sao bất kỳ của dữ liệu cần đọc</a:t>
            </a:r>
          </a:p>
          <a:p>
            <a:pPr algn="l">
              <a:buFont typeface="+mj-lt"/>
              <a:buNone/>
            </a:pPr>
            <a:r>
              <a:rPr lang="en-US" b="0" i="0" dirty="0">
                <a:solidFill>
                  <a:srgbClr val="404040"/>
                </a:solidFill>
                <a:effectLst/>
                <a:latin typeface="DeepSeek-CJK-patch"/>
              </a:rPr>
              <a:t>- </a:t>
            </a:r>
            <a:r>
              <a:rPr lang="vi-VN" b="0" i="0" dirty="0">
                <a:solidFill>
                  <a:srgbClr val="404040"/>
                </a:solidFill>
                <a:effectLst/>
                <a:latin typeface="DeepSeek-CJK-patch"/>
              </a:rPr>
              <a:t>Gửi yêu cầu </a:t>
            </a:r>
            <a:r>
              <a:rPr lang="vi-VN" b="1" i="0" dirty="0">
                <a:solidFill>
                  <a:srgbClr val="404040"/>
                </a:solidFill>
                <a:effectLst/>
                <a:latin typeface="DeepSeek-CJK-patch"/>
              </a:rPr>
              <a:t>read lock (rl)</a:t>
            </a:r>
            <a:r>
              <a:rPr lang="vi-VN" b="0" i="0" dirty="0">
                <a:solidFill>
                  <a:srgbClr val="404040"/>
                </a:solidFill>
                <a:effectLst/>
                <a:latin typeface="DeepSeek-CJK-patch"/>
              </a:rPr>
              <a:t> đến scheduler tại site chứa bản sao đó</a:t>
            </a:r>
          </a:p>
          <a:p>
            <a:pPr algn="l">
              <a:buFont typeface="+mj-lt"/>
              <a:buNone/>
            </a:pPr>
            <a:r>
              <a:rPr lang="en-US" b="0" i="0" dirty="0">
                <a:solidFill>
                  <a:srgbClr val="404040"/>
                </a:solidFill>
                <a:effectLst/>
                <a:latin typeface="DeepSeek-CJK-patch"/>
              </a:rPr>
              <a:t>- </a:t>
            </a:r>
            <a:r>
              <a:rPr lang="vi-VN" b="0" i="0" dirty="0">
                <a:solidFill>
                  <a:srgbClr val="404040"/>
                </a:solidFill>
                <a:effectLst/>
                <a:latin typeface="DeepSeek-CJK-patch"/>
              </a:rPr>
              <a:t>Nhận khóa và thực hiện đọc</a:t>
            </a:r>
          </a:p>
          <a:p>
            <a:pPr algn="l">
              <a:buFont typeface="+mj-lt"/>
              <a:buNone/>
            </a:pPr>
            <a:r>
              <a:rPr lang="en-US" b="0" i="0" dirty="0">
                <a:solidFill>
                  <a:srgbClr val="404040"/>
                </a:solidFill>
                <a:effectLst/>
                <a:latin typeface="DeepSeek-CJK-patch"/>
              </a:rPr>
              <a:t>- </a:t>
            </a:r>
            <a:r>
              <a:rPr lang="vi-VN" b="0" i="0" dirty="0">
                <a:solidFill>
                  <a:srgbClr val="404040"/>
                </a:solidFill>
                <a:effectLst/>
                <a:latin typeface="DeepSeek-CJK-patch"/>
              </a:rPr>
              <a:t>Giữ khóa cho đến hết pha thứ nhất của 2PL</a:t>
            </a:r>
          </a:p>
          <a:p>
            <a:pPr algn="l"/>
            <a:r>
              <a:rPr lang="vi-VN" b="0" i="0" dirty="0">
                <a:solidFill>
                  <a:srgbClr val="404040"/>
                </a:solidFill>
                <a:effectLst/>
                <a:latin typeface="DeepSeek-CJK-patch"/>
              </a:rPr>
              <a:t>b. Đối Với Thao Tác Ghi</a:t>
            </a:r>
          </a:p>
          <a:p>
            <a:pPr algn="l">
              <a:buFont typeface="+mj-lt"/>
              <a:buNone/>
            </a:pPr>
            <a:r>
              <a:rPr lang="en-US" b="0" i="0" dirty="0">
                <a:solidFill>
                  <a:srgbClr val="404040"/>
                </a:solidFill>
                <a:effectLst/>
                <a:latin typeface="DeepSeek-CJK-patch"/>
              </a:rPr>
              <a:t>- </a:t>
            </a:r>
            <a:r>
              <a:rPr lang="vi-VN" b="0" i="0" dirty="0">
                <a:solidFill>
                  <a:srgbClr val="404040"/>
                </a:solidFill>
                <a:effectLst/>
                <a:latin typeface="DeepSeek-CJK-patch"/>
              </a:rPr>
              <a:t>Transaction xác định tất cả các site chứa bản sao dữ liệu cần ghi</a:t>
            </a:r>
          </a:p>
          <a:p>
            <a:pPr algn="l">
              <a:buFont typeface="+mj-lt"/>
              <a:buNone/>
            </a:pPr>
            <a:r>
              <a:rPr lang="en-US" b="0" i="0" dirty="0">
                <a:solidFill>
                  <a:srgbClr val="404040"/>
                </a:solidFill>
                <a:effectLst/>
                <a:latin typeface="DeepSeek-CJK-patch"/>
              </a:rPr>
              <a:t>- </a:t>
            </a:r>
            <a:r>
              <a:rPr lang="vi-VN" b="0" i="0" dirty="0">
                <a:solidFill>
                  <a:srgbClr val="404040"/>
                </a:solidFill>
                <a:effectLst/>
                <a:latin typeface="DeepSeek-CJK-patch"/>
              </a:rPr>
              <a:t>Gửi yêu cầu </a:t>
            </a:r>
            <a:r>
              <a:rPr lang="vi-VN" b="1" i="0" dirty="0">
                <a:solidFill>
                  <a:srgbClr val="404040"/>
                </a:solidFill>
                <a:effectLst/>
                <a:latin typeface="DeepSeek-CJK-patch"/>
              </a:rPr>
              <a:t>write lock (wl)</a:t>
            </a:r>
            <a:r>
              <a:rPr lang="vi-VN" b="0" i="0" dirty="0">
                <a:solidFill>
                  <a:srgbClr val="404040"/>
                </a:solidFill>
                <a:effectLst/>
                <a:latin typeface="DeepSeek-CJK-patch"/>
              </a:rPr>
              <a:t> đến tất cả các scheduler tương ứng</a:t>
            </a:r>
          </a:p>
          <a:p>
            <a:pPr algn="l">
              <a:buFont typeface="+mj-lt"/>
              <a:buNone/>
            </a:pPr>
            <a:r>
              <a:rPr lang="en-US" b="0" i="0" dirty="0">
                <a:solidFill>
                  <a:srgbClr val="404040"/>
                </a:solidFill>
                <a:effectLst/>
                <a:latin typeface="DeepSeek-CJK-patch"/>
              </a:rPr>
              <a:t> -</a:t>
            </a:r>
            <a:r>
              <a:rPr lang="vi-VN" b="0" i="0" dirty="0">
                <a:solidFill>
                  <a:srgbClr val="404040"/>
                </a:solidFill>
                <a:effectLst/>
                <a:latin typeface="DeepSeek-CJK-patch"/>
              </a:rPr>
              <a:t>Chỉ được cấp phép khi nhận được tất cả các khóa ghi</a:t>
            </a:r>
          </a:p>
          <a:p>
            <a:pPr algn="l">
              <a:buFont typeface="+mj-lt"/>
              <a:buNone/>
            </a:pPr>
            <a:r>
              <a:rPr lang="en-US" b="0" i="0" dirty="0">
                <a:solidFill>
                  <a:srgbClr val="404040"/>
                </a:solidFill>
                <a:effectLst/>
                <a:latin typeface="DeepSeek-CJK-patch"/>
              </a:rPr>
              <a:t>- </a:t>
            </a:r>
            <a:r>
              <a:rPr lang="vi-VN" b="0" i="0" dirty="0">
                <a:solidFill>
                  <a:srgbClr val="404040"/>
                </a:solidFill>
                <a:effectLst/>
                <a:latin typeface="DeepSeek-CJK-patch"/>
              </a:rPr>
              <a:t>Thực hiện ghi đồng bộ lên tất cả bản sao</a:t>
            </a:r>
          </a:p>
          <a:p>
            <a:pPr algn="l">
              <a:buFont typeface="+mj-lt"/>
              <a:buNone/>
            </a:pPr>
            <a:r>
              <a:rPr lang="en-US" b="0" i="0" dirty="0">
                <a:solidFill>
                  <a:srgbClr val="404040"/>
                </a:solidFill>
                <a:effectLst/>
                <a:latin typeface="DeepSeek-CJK-patch"/>
              </a:rPr>
              <a:t>- </a:t>
            </a:r>
            <a:r>
              <a:rPr lang="vi-VN" b="0" i="0" dirty="0">
                <a:solidFill>
                  <a:srgbClr val="404040"/>
                </a:solidFill>
                <a:effectLst/>
                <a:latin typeface="DeepSeek-CJK-patch"/>
              </a:rPr>
              <a:t>Giữ khóa cho đến hết pha thứ nhất của 2PL</a:t>
            </a:r>
          </a:p>
          <a:p>
            <a:pPr algn="l"/>
            <a:endParaRPr lang="en-US" b="0" i="0" dirty="0">
              <a:solidFill>
                <a:srgbClr val="404040"/>
              </a:solidFill>
              <a:effectLst/>
              <a:latin typeface="DeepSeek-CJK-patch"/>
            </a:endParaRPr>
          </a:p>
          <a:p>
            <a:pPr algn="l"/>
            <a:r>
              <a:rPr lang="vi-VN" b="1" i="0" dirty="0">
                <a:solidFill>
                  <a:srgbClr val="404040"/>
                </a:solidFill>
                <a:effectLst/>
                <a:latin typeface="DeepSeek-CJK-patch"/>
              </a:rPr>
              <a:t>4. Ưu Điểm và Nhược Điểm</a:t>
            </a:r>
          </a:p>
          <a:p>
            <a:pPr algn="l"/>
            <a:r>
              <a:rPr lang="vi-VN" b="0" i="0" dirty="0">
                <a:solidFill>
                  <a:srgbClr val="404040"/>
                </a:solidFill>
                <a:effectLst/>
                <a:latin typeface="DeepSeek-CJK-patch"/>
              </a:rPr>
              <a:t>Ưu Điểm</a:t>
            </a:r>
          </a:p>
          <a:p>
            <a:pPr algn="l">
              <a:buFont typeface="Arial" panose="020B0604020202020204" pitchFamily="34" charset="0"/>
              <a:buChar char="•"/>
            </a:pPr>
            <a:r>
              <a:rPr lang="vi-VN" b="1" i="0" dirty="0">
                <a:solidFill>
                  <a:srgbClr val="404040"/>
                </a:solidFill>
                <a:effectLst/>
                <a:latin typeface="DeepSeek-CJK-patch"/>
              </a:rPr>
              <a:t>Khả năng mở rộng cao</a:t>
            </a:r>
            <a:r>
              <a:rPr lang="vi-VN" b="0" i="0" dirty="0">
                <a:solidFill>
                  <a:srgbClr val="404040"/>
                </a:solidFill>
                <a:effectLst/>
                <a:latin typeface="DeepSeek-CJK-patch"/>
              </a:rPr>
              <a:t>: Không có nút cổ chai tập trung</a:t>
            </a:r>
          </a:p>
          <a:p>
            <a:pPr algn="l">
              <a:buFont typeface="Arial" panose="020B0604020202020204" pitchFamily="34" charset="0"/>
              <a:buChar char="•"/>
            </a:pPr>
            <a:r>
              <a:rPr lang="vi-VN" b="1" i="0" dirty="0">
                <a:solidFill>
                  <a:srgbClr val="404040"/>
                </a:solidFill>
                <a:effectLst/>
                <a:latin typeface="DeepSeek-CJK-patch"/>
              </a:rPr>
              <a:t>Hiệu suất đọc tốt</a:t>
            </a:r>
            <a:r>
              <a:rPr lang="vi-VN" b="0" i="0" dirty="0">
                <a:solidFill>
                  <a:srgbClr val="404040"/>
                </a:solidFill>
                <a:effectLst/>
                <a:latin typeface="DeepSeek-CJK-patch"/>
              </a:rPr>
              <a:t>: Chỉ cần khóa 1 bản sao để đọc</a:t>
            </a:r>
          </a:p>
          <a:p>
            <a:pPr algn="l">
              <a:buFont typeface="Arial" panose="020B0604020202020204" pitchFamily="34" charset="0"/>
              <a:buChar char="•"/>
            </a:pPr>
            <a:r>
              <a:rPr lang="vi-VN" b="1" i="0" dirty="0">
                <a:solidFill>
                  <a:srgbClr val="404040"/>
                </a:solidFill>
                <a:effectLst/>
                <a:latin typeface="DeepSeek-CJK-patch"/>
              </a:rPr>
              <a:t>Tính sẵn sàng cao</a:t>
            </a:r>
            <a:r>
              <a:rPr lang="vi-VN" b="0" i="0" dirty="0">
                <a:solidFill>
                  <a:srgbClr val="404040"/>
                </a:solidFill>
                <a:effectLst/>
                <a:latin typeface="DeepSeek-CJK-patch"/>
              </a:rPr>
              <a:t>: Lỗi tại 1 site không ảnh hưởng đến site khác</a:t>
            </a:r>
          </a:p>
          <a:p>
            <a:pPr algn="l"/>
            <a:r>
              <a:rPr lang="vi-VN" b="0" i="0" dirty="0">
                <a:solidFill>
                  <a:srgbClr val="404040"/>
                </a:solidFill>
                <a:effectLst/>
                <a:latin typeface="DeepSeek-CJK-patch"/>
              </a:rPr>
              <a:t>Nhược Điểm</a:t>
            </a:r>
          </a:p>
          <a:p>
            <a:pPr algn="l">
              <a:buFont typeface="Arial" panose="020B0604020202020204" pitchFamily="34" charset="0"/>
              <a:buChar char="•"/>
            </a:pPr>
            <a:r>
              <a:rPr lang="vi-VN" b="1" i="0" dirty="0">
                <a:solidFill>
                  <a:srgbClr val="404040"/>
                </a:solidFill>
                <a:effectLst/>
                <a:latin typeface="DeepSeek-CJK-patch"/>
              </a:rPr>
              <a:t>Phức tạp khi ghi</a:t>
            </a:r>
            <a:r>
              <a:rPr lang="vi-VN" b="0" i="0" dirty="0">
                <a:solidFill>
                  <a:srgbClr val="404040"/>
                </a:solidFill>
                <a:effectLst/>
                <a:latin typeface="DeepSeek-CJK-patch"/>
              </a:rPr>
              <a:t>: Phải khóa tất cả bản sao</a:t>
            </a:r>
          </a:p>
          <a:p>
            <a:pPr algn="l">
              <a:buFont typeface="Arial" panose="020B0604020202020204" pitchFamily="34" charset="0"/>
              <a:buChar char="•"/>
            </a:pPr>
            <a:r>
              <a:rPr lang="vi-VN" b="1" i="0" dirty="0">
                <a:solidFill>
                  <a:srgbClr val="404040"/>
                </a:solidFill>
                <a:effectLst/>
                <a:latin typeface="DeepSeek-CJK-patch"/>
              </a:rPr>
              <a:t>Dễ xảy ra deadlock phân tán</a:t>
            </a:r>
            <a:r>
              <a:rPr lang="vi-VN" b="0" i="0" dirty="0">
                <a:solidFill>
                  <a:srgbClr val="404040"/>
                </a:solidFill>
                <a:effectLst/>
                <a:latin typeface="DeepSeek-CJK-patch"/>
              </a:rPr>
              <a:t>: Khó phát hiện và giải quyết hơn</a:t>
            </a:r>
          </a:p>
          <a:p>
            <a:pPr algn="l">
              <a:buFont typeface="Arial" panose="020B0604020202020204" pitchFamily="34" charset="0"/>
              <a:buChar char="•"/>
            </a:pPr>
            <a:r>
              <a:rPr lang="vi-VN" b="1" i="0" dirty="0">
                <a:solidFill>
                  <a:srgbClr val="404040"/>
                </a:solidFill>
                <a:effectLst/>
                <a:latin typeface="DeepSeek-CJK-patch"/>
              </a:rPr>
              <a:t>Chi phí giao tiếp cao</a:t>
            </a:r>
            <a:r>
              <a:rPr lang="vi-VN" b="0" i="0" dirty="0">
                <a:solidFill>
                  <a:srgbClr val="404040"/>
                </a:solidFill>
                <a:effectLst/>
                <a:latin typeface="DeepSeek-CJK-patch"/>
              </a:rPr>
              <a:t>: Đặc biệt với thao tác ghi trên dữ liệu nhân bản</a:t>
            </a:r>
          </a:p>
          <a:p>
            <a:pPr algn="l"/>
            <a:endParaRPr lang="en-US" b="0" i="0" dirty="0">
              <a:solidFill>
                <a:srgbClr val="404040"/>
              </a:solidFill>
              <a:effectLst/>
              <a:latin typeface="DeepSeek-CJK-patch"/>
            </a:endParaRPr>
          </a:p>
          <a:p>
            <a:pPr algn="l"/>
            <a:r>
              <a:rPr lang="vi-VN" b="1" i="0" dirty="0">
                <a:solidFill>
                  <a:srgbClr val="404040"/>
                </a:solidFill>
                <a:effectLst/>
                <a:latin typeface="DeepSeek-CJK-patch"/>
              </a:rPr>
              <a:t>5. Ví Dụ Minh Họa</a:t>
            </a:r>
          </a:p>
          <a:p>
            <a:pPr algn="l"/>
            <a:r>
              <a:rPr lang="vi-VN" b="0" i="0" dirty="0">
                <a:solidFill>
                  <a:srgbClr val="404040"/>
                </a:solidFill>
                <a:effectLst/>
                <a:latin typeface="DeepSeek-CJK-patch"/>
              </a:rPr>
              <a:t>Giả sử dữ liệu X được nhân bản tại 3 site: S1, S2, S3</a:t>
            </a:r>
          </a:p>
          <a:p>
            <a:pPr algn="l"/>
            <a:r>
              <a:rPr lang="vi-VN" b="1" i="0" dirty="0">
                <a:solidFill>
                  <a:srgbClr val="404040"/>
                </a:solidFill>
                <a:effectLst/>
                <a:latin typeface="DeepSeek-CJK-patch"/>
              </a:rPr>
              <a:t>Trường hợp đọc X</a:t>
            </a:r>
            <a:r>
              <a:rPr lang="vi-VN" b="0" i="0" dirty="0">
                <a:solidFill>
                  <a:srgbClr val="404040"/>
                </a:solidFill>
                <a:effectLst/>
                <a:latin typeface="DeepSeek-CJK-patch"/>
              </a:rPr>
              <a:t>:</a:t>
            </a:r>
          </a:p>
          <a:p>
            <a:pPr algn="l">
              <a:buFont typeface="Arial" panose="020B0604020202020204" pitchFamily="34" charset="0"/>
              <a:buChar char="•"/>
            </a:pPr>
            <a:r>
              <a:rPr lang="vi-VN" b="0" i="0" dirty="0">
                <a:solidFill>
                  <a:srgbClr val="404040"/>
                </a:solidFill>
                <a:effectLst/>
                <a:latin typeface="DeepSeek-CJK-patch"/>
              </a:rPr>
              <a:t>Transaction chỉ cần xin read lock tại S1</a:t>
            </a:r>
          </a:p>
          <a:p>
            <a:pPr algn="l">
              <a:buFont typeface="Arial" panose="020B0604020202020204" pitchFamily="34" charset="0"/>
              <a:buChar char="•"/>
            </a:pPr>
            <a:r>
              <a:rPr lang="vi-VN" b="0" i="0" dirty="0">
                <a:solidFill>
                  <a:srgbClr val="404040"/>
                </a:solidFill>
                <a:effectLst/>
                <a:latin typeface="DeepSeek-CJK-patch"/>
              </a:rPr>
              <a:t>Đọc bản sao X tại S1</a:t>
            </a:r>
          </a:p>
          <a:p>
            <a:pPr algn="l"/>
            <a:r>
              <a:rPr lang="vi-VN" b="1" i="0" dirty="0">
                <a:solidFill>
                  <a:srgbClr val="404040"/>
                </a:solidFill>
                <a:effectLst/>
                <a:latin typeface="DeepSeek-CJK-patch"/>
              </a:rPr>
              <a:t>Trường hợp ghi X</a:t>
            </a:r>
            <a:r>
              <a:rPr lang="vi-VN" b="0" i="0" dirty="0">
                <a:solidFill>
                  <a:srgbClr val="404040"/>
                </a:solidFill>
                <a:effectLst/>
                <a:latin typeface="DeepSeek-CJK-patch"/>
              </a:rPr>
              <a:t>:</a:t>
            </a:r>
          </a:p>
          <a:p>
            <a:pPr algn="l">
              <a:buFont typeface="Arial" panose="020B0604020202020204" pitchFamily="34" charset="0"/>
              <a:buChar char="•"/>
            </a:pPr>
            <a:r>
              <a:rPr lang="vi-VN" b="0" i="0" dirty="0">
                <a:solidFill>
                  <a:srgbClr val="404040"/>
                </a:solidFill>
                <a:effectLst/>
                <a:latin typeface="DeepSeek-CJK-patch"/>
              </a:rPr>
              <a:t>Phải xin write lock tại cả S1, S2, S3</a:t>
            </a:r>
          </a:p>
          <a:p>
            <a:pPr algn="l">
              <a:buFont typeface="Arial" panose="020B0604020202020204" pitchFamily="34" charset="0"/>
              <a:buChar char="•"/>
            </a:pPr>
            <a:r>
              <a:rPr lang="vi-VN" b="0" i="0" dirty="0">
                <a:solidFill>
                  <a:srgbClr val="404040"/>
                </a:solidFill>
                <a:effectLst/>
                <a:latin typeface="DeepSeek-CJK-patch"/>
              </a:rPr>
              <a:t>Chỉ được ghi khi có đủ cả 3 khóa</a:t>
            </a:r>
          </a:p>
          <a:p>
            <a:pPr algn="l">
              <a:buFont typeface="Arial" panose="020B0604020202020204" pitchFamily="34" charset="0"/>
              <a:buChar char="•"/>
            </a:pPr>
            <a:r>
              <a:rPr lang="vi-VN" b="0" i="0" dirty="0">
                <a:solidFill>
                  <a:srgbClr val="404040"/>
                </a:solidFill>
                <a:effectLst/>
                <a:latin typeface="DeepSeek-CJK-patch"/>
              </a:rPr>
              <a:t>Ghi đồng bộ lên cả 3 bản sao</a:t>
            </a:r>
          </a:p>
          <a:p>
            <a:pPr algn="l"/>
            <a:endParaRPr lang="en-US" b="0" i="0" dirty="0">
              <a:solidFill>
                <a:srgbClr val="404040"/>
              </a:solidFill>
              <a:effectLst/>
              <a:latin typeface="DeepSeek-CJK-patch"/>
            </a:endParaRPr>
          </a:p>
          <a:p>
            <a:pPr algn="l"/>
            <a:r>
              <a:rPr lang="vi-VN" b="1" i="0" dirty="0">
                <a:solidFill>
                  <a:srgbClr val="404040"/>
                </a:solidFill>
                <a:effectLst/>
                <a:latin typeface="DeepSeek-CJK-patch"/>
              </a:rPr>
              <a:t>6. So Sánh với Centralized 2PL</a:t>
            </a:r>
          </a:p>
          <a:p>
            <a:pPr algn="l"/>
            <a:r>
              <a:rPr lang="vi-VN" b="0" i="0" dirty="0">
                <a:solidFill>
                  <a:srgbClr val="404040"/>
                </a:solidFill>
                <a:effectLst/>
                <a:latin typeface="DeepSeek-CJK-patch"/>
              </a:rPr>
              <a:t>Tiêu Chí</a:t>
            </a:r>
            <a:r>
              <a:rPr lang="en-US" b="0" i="0" dirty="0">
                <a:solidFill>
                  <a:srgbClr val="404040"/>
                </a:solidFill>
                <a:effectLst/>
                <a:latin typeface="DeepSeek-CJK-patch"/>
              </a:rPr>
              <a:t>		</a:t>
            </a:r>
            <a:r>
              <a:rPr lang="vi-VN" b="0" i="0" dirty="0">
                <a:solidFill>
                  <a:srgbClr val="404040"/>
                </a:solidFill>
                <a:effectLst/>
                <a:latin typeface="DeepSeek-CJK-patch"/>
              </a:rPr>
              <a:t>Centralized 2PL</a:t>
            </a:r>
            <a:r>
              <a:rPr lang="en-US" b="0" i="0" dirty="0">
                <a:solidFill>
                  <a:srgbClr val="404040"/>
                </a:solidFill>
                <a:effectLst/>
                <a:latin typeface="DeepSeek-CJK-patch"/>
              </a:rPr>
              <a:t>	</a:t>
            </a:r>
            <a:r>
              <a:rPr lang="vi-VN" b="0" i="0" dirty="0">
                <a:solidFill>
                  <a:srgbClr val="404040"/>
                </a:solidFill>
                <a:effectLst/>
                <a:latin typeface="DeepSeek-CJK-patch"/>
              </a:rPr>
              <a:t>Distributed 2PL</a:t>
            </a:r>
            <a:endParaRPr lang="en-US" b="0" i="0" dirty="0">
              <a:solidFill>
                <a:srgbClr val="404040"/>
              </a:solidFill>
              <a:effectLst/>
              <a:latin typeface="DeepSeek-CJK-patch"/>
            </a:endParaRPr>
          </a:p>
          <a:p>
            <a:pPr algn="l"/>
            <a:r>
              <a:rPr lang="vi-VN" b="1" i="0" dirty="0">
                <a:solidFill>
                  <a:srgbClr val="404040"/>
                </a:solidFill>
                <a:effectLst/>
                <a:latin typeface="DeepSeek-CJK-patch"/>
              </a:rPr>
              <a:t>Điểm tập trung</a:t>
            </a:r>
            <a:r>
              <a:rPr lang="en-US" b="1" i="0" dirty="0">
                <a:solidFill>
                  <a:srgbClr val="404040"/>
                </a:solidFill>
                <a:effectLst/>
                <a:latin typeface="DeepSeek-CJK-patch"/>
              </a:rPr>
              <a:t>	</a:t>
            </a:r>
            <a:r>
              <a:rPr lang="vi-VN" b="0" i="0" dirty="0">
                <a:solidFill>
                  <a:srgbClr val="404040"/>
                </a:solidFill>
                <a:effectLst/>
                <a:latin typeface="DeepSeek-CJK-patch"/>
              </a:rPr>
              <a:t>Có</a:t>
            </a:r>
            <a:r>
              <a:rPr lang="en-US" b="0" i="0" dirty="0">
                <a:solidFill>
                  <a:srgbClr val="404040"/>
                </a:solidFill>
                <a:effectLst/>
                <a:latin typeface="DeepSeek-CJK-patch"/>
              </a:rPr>
              <a:t>		</a:t>
            </a:r>
            <a:r>
              <a:rPr lang="vi-VN" b="0" i="0" dirty="0">
                <a:solidFill>
                  <a:srgbClr val="404040"/>
                </a:solidFill>
                <a:effectLst/>
                <a:latin typeface="DeepSeek-CJK-patch"/>
              </a:rPr>
              <a:t>Không</a:t>
            </a:r>
            <a:endParaRPr lang="en-US" b="0" i="0" dirty="0">
              <a:solidFill>
                <a:srgbClr val="404040"/>
              </a:solidFill>
              <a:effectLst/>
              <a:latin typeface="DeepSeek-CJK-patch"/>
            </a:endParaRPr>
          </a:p>
          <a:p>
            <a:pPr algn="l"/>
            <a:r>
              <a:rPr lang="vi-VN" b="1" i="0" dirty="0">
                <a:solidFill>
                  <a:srgbClr val="404040"/>
                </a:solidFill>
                <a:effectLst/>
                <a:latin typeface="DeepSeek-CJK-patch"/>
              </a:rPr>
              <a:t>Hiệu năng đọc</a:t>
            </a:r>
            <a:r>
              <a:rPr lang="en-US" b="1" i="0" dirty="0">
                <a:solidFill>
                  <a:srgbClr val="404040"/>
                </a:solidFill>
                <a:effectLst/>
                <a:latin typeface="DeepSeek-CJK-patch"/>
              </a:rPr>
              <a:t>	</a:t>
            </a:r>
            <a:r>
              <a:rPr lang="vi-VN" b="0" i="0" dirty="0">
                <a:solidFill>
                  <a:srgbClr val="404040"/>
                </a:solidFill>
                <a:effectLst/>
                <a:latin typeface="DeepSeek-CJK-patch"/>
              </a:rPr>
              <a:t>Trung bình</a:t>
            </a:r>
            <a:r>
              <a:rPr lang="en-US" b="0" i="0" dirty="0">
                <a:solidFill>
                  <a:srgbClr val="404040"/>
                </a:solidFill>
                <a:effectLst/>
                <a:latin typeface="DeepSeek-CJK-patch"/>
              </a:rPr>
              <a:t>		</a:t>
            </a:r>
            <a:r>
              <a:rPr lang="vi-VN" b="0" i="0" dirty="0">
                <a:solidFill>
                  <a:srgbClr val="404040"/>
                </a:solidFill>
                <a:effectLst/>
                <a:latin typeface="DeepSeek-CJK-patch"/>
              </a:rPr>
              <a:t>Cao</a:t>
            </a:r>
            <a:endParaRPr lang="en-US" b="0" i="0" dirty="0">
              <a:solidFill>
                <a:srgbClr val="404040"/>
              </a:solidFill>
              <a:effectLst/>
              <a:latin typeface="DeepSeek-CJK-patch"/>
            </a:endParaRPr>
          </a:p>
          <a:p>
            <a:pPr algn="l"/>
            <a:r>
              <a:rPr lang="vi-VN" b="1" i="0" dirty="0">
                <a:solidFill>
                  <a:srgbClr val="404040"/>
                </a:solidFill>
                <a:effectLst/>
                <a:latin typeface="DeepSeek-CJK-patch"/>
              </a:rPr>
              <a:t>Hiệu năng ghi</a:t>
            </a:r>
            <a:r>
              <a:rPr lang="en-US" b="1" i="0" dirty="0">
                <a:solidFill>
                  <a:srgbClr val="404040"/>
                </a:solidFill>
                <a:effectLst/>
                <a:latin typeface="DeepSeek-CJK-patch"/>
              </a:rPr>
              <a:t>	</a:t>
            </a:r>
            <a:r>
              <a:rPr lang="vi-VN" b="0" i="0" dirty="0">
                <a:solidFill>
                  <a:srgbClr val="404040"/>
                </a:solidFill>
                <a:effectLst/>
                <a:latin typeface="DeepSeek-CJK-patch"/>
              </a:rPr>
              <a:t>Trung bình</a:t>
            </a:r>
            <a:r>
              <a:rPr lang="en-US" b="0" i="0" dirty="0">
                <a:solidFill>
                  <a:srgbClr val="404040"/>
                </a:solidFill>
                <a:effectLst/>
                <a:latin typeface="DeepSeek-CJK-patch"/>
              </a:rPr>
              <a:t>		</a:t>
            </a:r>
            <a:r>
              <a:rPr lang="vi-VN" b="0" i="0" dirty="0">
                <a:solidFill>
                  <a:srgbClr val="404040"/>
                </a:solidFill>
                <a:effectLst/>
                <a:latin typeface="DeepSeek-CJK-patch"/>
              </a:rPr>
              <a:t>Thấp (do phải khóa nhiều nơi)</a:t>
            </a:r>
            <a:endParaRPr lang="en-US" b="0" i="0" dirty="0">
              <a:solidFill>
                <a:srgbClr val="404040"/>
              </a:solidFill>
              <a:effectLst/>
              <a:latin typeface="DeepSeek-CJK-patch"/>
            </a:endParaRPr>
          </a:p>
          <a:p>
            <a:pPr algn="l"/>
            <a:r>
              <a:rPr lang="vi-VN" b="1" i="0" dirty="0">
                <a:solidFill>
                  <a:srgbClr val="404040"/>
                </a:solidFill>
                <a:effectLst/>
                <a:latin typeface="DeepSeek-CJK-patch"/>
              </a:rPr>
              <a:t>Khả năng mở rộng</a:t>
            </a:r>
            <a:r>
              <a:rPr lang="en-US" b="1" i="0" dirty="0">
                <a:solidFill>
                  <a:srgbClr val="404040"/>
                </a:solidFill>
                <a:effectLst/>
                <a:latin typeface="DeepSeek-CJK-patch"/>
              </a:rPr>
              <a:t>	</a:t>
            </a:r>
            <a:r>
              <a:rPr lang="vi-VN" b="0" i="0" dirty="0">
                <a:solidFill>
                  <a:srgbClr val="404040"/>
                </a:solidFill>
                <a:effectLst/>
                <a:latin typeface="DeepSeek-CJK-patch"/>
              </a:rPr>
              <a:t>Hạn chế</a:t>
            </a:r>
            <a:r>
              <a:rPr lang="en-US" b="0" i="0" dirty="0">
                <a:solidFill>
                  <a:srgbClr val="404040"/>
                </a:solidFill>
                <a:effectLst/>
                <a:latin typeface="DeepSeek-CJK-patch"/>
              </a:rPr>
              <a:t>		</a:t>
            </a:r>
            <a:r>
              <a:rPr lang="vi-VN" b="0" i="0" dirty="0">
                <a:solidFill>
                  <a:srgbClr val="404040"/>
                </a:solidFill>
                <a:effectLst/>
                <a:latin typeface="DeepSeek-CJK-patch"/>
              </a:rPr>
              <a:t>Tốt</a:t>
            </a:r>
            <a:endParaRPr lang="en-US" b="0" i="0" dirty="0">
              <a:solidFill>
                <a:srgbClr val="404040"/>
              </a:solidFill>
              <a:effectLst/>
              <a:latin typeface="DeepSeek-CJK-patch"/>
            </a:endParaRPr>
          </a:p>
          <a:p>
            <a:pPr algn="l"/>
            <a:r>
              <a:rPr lang="vi-VN" b="1" i="0" dirty="0">
                <a:solidFill>
                  <a:srgbClr val="404040"/>
                </a:solidFill>
                <a:effectLst/>
                <a:latin typeface="DeepSeek-CJK-patch"/>
              </a:rPr>
              <a:t>Phát hiện deadlock</a:t>
            </a:r>
            <a:r>
              <a:rPr lang="en-US" b="1" i="0" dirty="0">
                <a:solidFill>
                  <a:srgbClr val="404040"/>
                </a:solidFill>
                <a:effectLst/>
                <a:latin typeface="DeepSeek-CJK-patch"/>
              </a:rPr>
              <a:t>	</a:t>
            </a:r>
            <a:r>
              <a:rPr lang="vi-VN" b="0" i="0" dirty="0">
                <a:solidFill>
                  <a:srgbClr val="404040"/>
                </a:solidFill>
                <a:effectLst/>
                <a:latin typeface="DeepSeek-CJK-patch"/>
              </a:rPr>
              <a:t>Dễ dàng</a:t>
            </a:r>
            <a:r>
              <a:rPr lang="en-US" b="0" i="0" dirty="0">
                <a:solidFill>
                  <a:srgbClr val="404040"/>
                </a:solidFill>
                <a:effectLst/>
                <a:latin typeface="DeepSeek-CJK-patch"/>
              </a:rPr>
              <a:t>		</a:t>
            </a:r>
            <a:r>
              <a:rPr lang="vi-VN" b="0" i="0" dirty="0">
                <a:solidFill>
                  <a:srgbClr val="404040"/>
                </a:solidFill>
                <a:effectLst/>
                <a:latin typeface="DeepSeek-CJK-patch"/>
              </a:rPr>
              <a:t>Phức tạp</a:t>
            </a:r>
          </a:p>
          <a:p>
            <a:endParaRPr lang="en-US" dirty="0"/>
          </a:p>
        </p:txBody>
      </p:sp>
    </p:spTree>
    <p:extLst>
      <p:ext uri="{BB962C8B-B14F-4D97-AF65-F5344CB8AC3E}">
        <p14:creationId xmlns:p14="http://schemas.microsoft.com/office/powerpoint/2010/main" val="10491289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body" idx="1"/>
          </p:nvPr>
        </p:nvSpPr>
        <p:spPr>
          <a:ln/>
        </p:spPr>
        <p:txBody>
          <a:bodyPr/>
          <a:lstStyle/>
          <a:p>
            <a:pPr algn="l"/>
            <a:r>
              <a:rPr lang="vi-VN" b="1" i="0" dirty="0">
                <a:solidFill>
                  <a:srgbClr val="404040"/>
                </a:solidFill>
                <a:effectLst/>
                <a:latin typeface="DeepSeek-CJK-patch"/>
              </a:rPr>
              <a:t>"Distributed 2PL Execution"</a:t>
            </a:r>
          </a:p>
          <a:p>
            <a:pPr algn="l"/>
            <a:endParaRPr lang="en-US" b="1" i="0" dirty="0">
              <a:solidFill>
                <a:srgbClr val="404040"/>
              </a:solidFill>
              <a:effectLst/>
              <a:latin typeface="DeepSeek-CJK-patch"/>
            </a:endParaRPr>
          </a:p>
          <a:p>
            <a:pPr algn="l"/>
            <a:r>
              <a:rPr lang="vi-VN" b="1" i="0" dirty="0">
                <a:solidFill>
                  <a:srgbClr val="404040"/>
                </a:solidFill>
                <a:effectLst/>
                <a:latin typeface="DeepSeek-CJK-patch"/>
              </a:rPr>
              <a:t>1. Tổng Quan Về Quy Trình Thực Thi</a:t>
            </a:r>
          </a:p>
          <a:p>
            <a:pPr algn="l"/>
            <a:r>
              <a:rPr lang="en-US" b="0" i="0" dirty="0">
                <a:solidFill>
                  <a:srgbClr val="404040"/>
                </a:solidFill>
                <a:effectLst/>
                <a:latin typeface="DeepSeek-CJK-patch"/>
              </a:rPr>
              <a:t>M</a:t>
            </a:r>
            <a:r>
              <a:rPr lang="vi-VN" b="0" i="0" dirty="0">
                <a:solidFill>
                  <a:srgbClr val="404040"/>
                </a:solidFill>
                <a:effectLst/>
                <a:latin typeface="DeepSeek-CJK-patch"/>
              </a:rPr>
              <a:t>inh họa quy trình thực thi của giao thức </a:t>
            </a:r>
            <a:r>
              <a:rPr lang="vi-VN" b="1" i="0" dirty="0">
                <a:solidFill>
                  <a:srgbClr val="404040"/>
                </a:solidFill>
                <a:effectLst/>
                <a:latin typeface="DeepSeek-CJK-patch"/>
              </a:rPr>
              <a:t>Two-Phase Locking (2PL) Phân Tán</a:t>
            </a:r>
            <a:r>
              <a:rPr lang="vi-VN" b="0" i="0" dirty="0">
                <a:solidFill>
                  <a:srgbClr val="404040"/>
                </a:solidFill>
                <a:effectLst/>
                <a:latin typeface="DeepSeek-CJK-patch"/>
              </a:rPr>
              <a:t> trong hệ thống cơ sở dữ liệu phân tán, với sự tham gia của nhiều thành phần tại các site khác nhau.</a:t>
            </a:r>
          </a:p>
          <a:p>
            <a:pPr algn="l"/>
            <a:endParaRPr lang="en-US" b="0" i="0" dirty="0">
              <a:solidFill>
                <a:srgbClr val="404040"/>
              </a:solidFill>
              <a:effectLst/>
              <a:latin typeface="DeepSeek-CJK-patch"/>
            </a:endParaRPr>
          </a:p>
          <a:p>
            <a:pPr algn="l"/>
            <a:r>
              <a:rPr lang="vi-VN" b="1" i="0" dirty="0">
                <a:solidFill>
                  <a:srgbClr val="404040"/>
                </a:solidFill>
                <a:effectLst/>
                <a:latin typeface="DeepSeek-CJK-patch"/>
              </a:rPr>
              <a:t>2. Các Thành Phần Tham Gia</a:t>
            </a:r>
          </a:p>
          <a:p>
            <a:pPr algn="l"/>
            <a:endParaRPr lang="en-US" b="0" i="0" dirty="0">
              <a:solidFill>
                <a:srgbClr val="404040"/>
              </a:solidFill>
              <a:effectLst/>
              <a:latin typeface="DeepSeek-CJK-patch"/>
            </a:endParaRPr>
          </a:p>
          <a:p>
            <a:pPr algn="l"/>
            <a:r>
              <a:rPr lang="vi-VN" b="0" i="0" dirty="0">
                <a:solidFill>
                  <a:srgbClr val="404040"/>
                </a:solidFill>
                <a:effectLst/>
                <a:latin typeface="DeepSeek-CJK-patch"/>
              </a:rPr>
              <a:t>a. </a:t>
            </a:r>
            <a:r>
              <a:rPr lang="vi-VN" b="1" i="0" dirty="0">
                <a:solidFill>
                  <a:srgbClr val="404040"/>
                </a:solidFill>
                <a:effectLst/>
                <a:latin typeface="DeepSeek-CJK-patch"/>
              </a:rPr>
              <a:t>Coordinating TM (Transaction Manager điều phối)</a:t>
            </a:r>
            <a:endParaRPr lang="vi-VN" b="0" i="0" dirty="0">
              <a:solidFill>
                <a:srgbClr val="404040"/>
              </a:solidFill>
              <a:effectLst/>
              <a:latin typeface="DeepSeek-CJK-patch"/>
            </a:endParaRPr>
          </a:p>
          <a:p>
            <a:pPr algn="l">
              <a:buFont typeface="Arial" panose="020B0604020202020204" pitchFamily="34" charset="0"/>
              <a:buChar char="•"/>
            </a:pPr>
            <a:r>
              <a:rPr lang="vi-VN" b="0" i="0" dirty="0">
                <a:solidFill>
                  <a:srgbClr val="404040"/>
                </a:solidFill>
                <a:effectLst/>
                <a:latin typeface="DeepSeek-CJK-patch"/>
              </a:rPr>
              <a:t>Là TM chính điều phối giao dịch toàn cục</a:t>
            </a:r>
          </a:p>
          <a:p>
            <a:pPr algn="l">
              <a:buFont typeface="Arial" panose="020B0604020202020204" pitchFamily="34" charset="0"/>
              <a:buChar char="•"/>
            </a:pPr>
            <a:r>
              <a:rPr lang="vi-VN" b="0" i="0" dirty="0">
                <a:solidFill>
                  <a:srgbClr val="404040"/>
                </a:solidFill>
                <a:effectLst/>
                <a:latin typeface="DeepSeek-CJK-patch"/>
              </a:rPr>
              <a:t>Chịu trách nhiệm khởi tạo và quản lý vòng đời giao dịch</a:t>
            </a:r>
          </a:p>
          <a:p>
            <a:pPr algn="l">
              <a:buFont typeface="Arial" panose="020B0604020202020204" pitchFamily="34" charset="0"/>
              <a:buChar char="•"/>
            </a:pPr>
            <a:r>
              <a:rPr lang="vi-VN" b="0" i="0" dirty="0">
                <a:solidFill>
                  <a:srgbClr val="404040"/>
                </a:solidFill>
                <a:effectLst/>
                <a:latin typeface="DeepSeek-CJK-patch"/>
              </a:rPr>
              <a:t>Phối hợp với các TM tại các site tham gia</a:t>
            </a:r>
          </a:p>
          <a:p>
            <a:pPr algn="l"/>
            <a:endParaRPr lang="en-US" b="0" i="0" dirty="0">
              <a:solidFill>
                <a:srgbClr val="404040"/>
              </a:solidFill>
              <a:effectLst/>
              <a:latin typeface="DeepSeek-CJK-patch"/>
            </a:endParaRPr>
          </a:p>
          <a:p>
            <a:pPr algn="l"/>
            <a:r>
              <a:rPr lang="vi-VN" b="0" i="0" dirty="0">
                <a:solidFill>
                  <a:srgbClr val="404040"/>
                </a:solidFill>
                <a:effectLst/>
                <a:latin typeface="DeepSeek-CJK-patch"/>
              </a:rPr>
              <a:t>b. </a:t>
            </a:r>
            <a:r>
              <a:rPr lang="vi-VN" b="1" i="0" dirty="0">
                <a:solidFill>
                  <a:srgbClr val="404040"/>
                </a:solidFill>
                <a:effectLst/>
                <a:latin typeface="DeepSeek-CJK-patch"/>
              </a:rPr>
              <a:t>Participating Schedulers (Bộ lập lịch tham gia)</a:t>
            </a:r>
            <a:endParaRPr lang="vi-VN" b="0" i="0" dirty="0">
              <a:solidFill>
                <a:srgbClr val="404040"/>
              </a:solidFill>
              <a:effectLst/>
              <a:latin typeface="DeepSeek-CJK-patch"/>
            </a:endParaRPr>
          </a:p>
          <a:p>
            <a:pPr algn="l">
              <a:buFont typeface="Arial" panose="020B0604020202020204" pitchFamily="34" charset="0"/>
              <a:buChar char="•"/>
            </a:pPr>
            <a:r>
              <a:rPr lang="vi-VN" b="0" i="0" dirty="0">
                <a:solidFill>
                  <a:srgbClr val="404040"/>
                </a:solidFill>
                <a:effectLst/>
                <a:latin typeface="DeepSeek-CJK-patch"/>
              </a:rPr>
              <a:t>Các bộ quản lý khóa (Lock Manager) cục bộ tại mỗi site</a:t>
            </a:r>
          </a:p>
          <a:p>
            <a:pPr algn="l">
              <a:buFont typeface="Arial" panose="020B0604020202020204" pitchFamily="34" charset="0"/>
              <a:buChar char="•"/>
            </a:pPr>
            <a:r>
              <a:rPr lang="vi-VN" b="0" i="0" dirty="0">
                <a:solidFill>
                  <a:srgbClr val="404040"/>
                </a:solidFill>
                <a:effectLst/>
                <a:latin typeface="DeepSeek-CJK-patch"/>
              </a:rPr>
              <a:t>Tiếp nhận và xử lý yêu cầu khóa cho dữ liệu tại site mình quản lý</a:t>
            </a:r>
          </a:p>
          <a:p>
            <a:pPr algn="l">
              <a:buFont typeface="Arial" panose="020B0604020202020204" pitchFamily="34" charset="0"/>
              <a:buChar char="•"/>
            </a:pPr>
            <a:r>
              <a:rPr lang="vi-VN" b="0" i="0" dirty="0">
                <a:solidFill>
                  <a:srgbClr val="404040"/>
                </a:solidFill>
                <a:effectLst/>
                <a:latin typeface="DeepSeek-CJK-patch"/>
              </a:rPr>
              <a:t>Đưa ra quyết định cấp phát/ từ chối khóa</a:t>
            </a:r>
          </a:p>
          <a:p>
            <a:pPr algn="l"/>
            <a:endParaRPr lang="en-US" b="0" i="0" dirty="0">
              <a:solidFill>
                <a:srgbClr val="404040"/>
              </a:solidFill>
              <a:effectLst/>
              <a:latin typeface="DeepSeek-CJK-patch"/>
            </a:endParaRPr>
          </a:p>
          <a:p>
            <a:pPr algn="l"/>
            <a:r>
              <a:rPr lang="vi-VN" b="0" i="0" dirty="0">
                <a:solidFill>
                  <a:srgbClr val="404040"/>
                </a:solidFill>
                <a:effectLst/>
                <a:latin typeface="DeepSeek-CJK-patch"/>
              </a:rPr>
              <a:t>c. </a:t>
            </a:r>
            <a:r>
              <a:rPr lang="vi-VN" b="1" i="0" dirty="0">
                <a:solidFill>
                  <a:srgbClr val="404040"/>
                </a:solidFill>
                <a:effectLst/>
                <a:latin typeface="DeepSeek-CJK-patch"/>
              </a:rPr>
              <a:t>Participating DMs (Data Managers tham gia)</a:t>
            </a:r>
            <a:endParaRPr lang="vi-VN" b="0" i="0" dirty="0">
              <a:solidFill>
                <a:srgbClr val="404040"/>
              </a:solidFill>
              <a:effectLst/>
              <a:latin typeface="DeepSeek-CJK-patch"/>
            </a:endParaRPr>
          </a:p>
          <a:p>
            <a:pPr algn="l">
              <a:buFont typeface="Arial" panose="020B0604020202020204" pitchFamily="34" charset="0"/>
              <a:buChar char="•"/>
            </a:pPr>
            <a:r>
              <a:rPr lang="vi-VN" b="0" i="0" dirty="0">
                <a:solidFill>
                  <a:srgbClr val="404040"/>
                </a:solidFill>
                <a:effectLst/>
                <a:latin typeface="DeepSeek-CJK-patch"/>
              </a:rPr>
              <a:t>Các bộ quản lý dữ liệu tại mỗi site</a:t>
            </a:r>
          </a:p>
          <a:p>
            <a:pPr algn="l">
              <a:buFont typeface="Arial" panose="020B0604020202020204" pitchFamily="34" charset="0"/>
              <a:buChar char="•"/>
            </a:pPr>
            <a:r>
              <a:rPr lang="vi-VN" b="0" i="0" dirty="0">
                <a:solidFill>
                  <a:srgbClr val="404040"/>
                </a:solidFill>
                <a:effectLst/>
                <a:latin typeface="DeepSeek-CJK-patch"/>
              </a:rPr>
              <a:t>Thực hiện các thao tác đọc/ghi dữ liệu vật lý</a:t>
            </a:r>
          </a:p>
          <a:p>
            <a:pPr algn="l">
              <a:buFont typeface="Arial" panose="020B0604020202020204" pitchFamily="34" charset="0"/>
              <a:buChar char="•"/>
            </a:pPr>
            <a:r>
              <a:rPr lang="vi-VN" b="0" i="0" dirty="0">
                <a:solidFill>
                  <a:srgbClr val="404040"/>
                </a:solidFill>
                <a:effectLst/>
                <a:latin typeface="DeepSeek-CJK-patch"/>
              </a:rPr>
              <a:t>Đảm bảo tính toàn vẹn dữ liệu cục bộ</a:t>
            </a:r>
          </a:p>
          <a:p>
            <a:pPr algn="l"/>
            <a:endParaRPr lang="en-US" b="0" i="0" dirty="0">
              <a:solidFill>
                <a:srgbClr val="404040"/>
              </a:solidFill>
              <a:effectLst/>
              <a:latin typeface="DeepSeek-CJK-patch"/>
            </a:endParaRPr>
          </a:p>
          <a:p>
            <a:pPr algn="l"/>
            <a:r>
              <a:rPr lang="vi-VN" b="1" i="0" dirty="0">
                <a:solidFill>
                  <a:srgbClr val="404040"/>
                </a:solidFill>
                <a:effectLst/>
                <a:latin typeface="DeepSeek-CJK-patch"/>
              </a:rPr>
              <a:t>3. Quy Trình Thực Thi Chi Tiết</a:t>
            </a:r>
          </a:p>
          <a:p>
            <a:pPr algn="l"/>
            <a:r>
              <a:rPr lang="en-US" b="0" i="0" dirty="0">
                <a:solidFill>
                  <a:srgbClr val="404040"/>
                </a:solidFill>
                <a:effectLst/>
                <a:latin typeface="DeepSeek-CJK-patch"/>
              </a:rPr>
              <a:t>a.</a:t>
            </a:r>
            <a:r>
              <a:rPr lang="vi-VN" b="0" i="0" dirty="0">
                <a:solidFill>
                  <a:srgbClr val="404040"/>
                </a:solidFill>
                <a:effectLst/>
                <a:latin typeface="DeepSeek-CJK-patch"/>
              </a:rPr>
              <a:t> </a:t>
            </a:r>
            <a:r>
              <a:rPr lang="vi-VN" b="1" i="0" dirty="0">
                <a:solidFill>
                  <a:srgbClr val="404040"/>
                </a:solidFill>
                <a:effectLst/>
                <a:latin typeface="DeepSeek-CJK-patch"/>
              </a:rPr>
              <a:t>Operation (Lock Request) - Yêu Cầu Khóa</a:t>
            </a:r>
            <a:endParaRPr lang="vi-VN" b="0" i="0" dirty="0">
              <a:solidFill>
                <a:srgbClr val="404040"/>
              </a:solidFill>
              <a:effectLst/>
              <a:latin typeface="DeepSeek-CJK-patch"/>
            </a:endParaRPr>
          </a:p>
          <a:p>
            <a:pPr algn="l">
              <a:buFont typeface="Arial" panose="020B0604020202020204" pitchFamily="34" charset="0"/>
              <a:buChar char="•"/>
            </a:pPr>
            <a:r>
              <a:rPr lang="vi-VN" b="0" i="0" dirty="0">
                <a:solidFill>
                  <a:srgbClr val="404040"/>
                </a:solidFill>
                <a:effectLst/>
                <a:latin typeface="DeepSeek-CJK-patch"/>
              </a:rPr>
              <a:t>Coordinating TM gửi yêu cầu khóa đến các Participating Schedulers</a:t>
            </a:r>
          </a:p>
          <a:p>
            <a:pPr algn="l">
              <a:buFont typeface="Arial" panose="020B0604020202020204" pitchFamily="34" charset="0"/>
              <a:buChar char="•"/>
            </a:pPr>
            <a:r>
              <a:rPr lang="vi-VN" b="0" i="0" dirty="0">
                <a:solidFill>
                  <a:srgbClr val="404040"/>
                </a:solidFill>
                <a:effectLst/>
                <a:latin typeface="DeepSeek-CJK-patch"/>
              </a:rPr>
              <a:t>Với thao tác đọc: chỉ cần khóa tại 1 site chứa bản sao</a:t>
            </a:r>
          </a:p>
          <a:p>
            <a:pPr algn="l">
              <a:buFont typeface="Arial" panose="020B0604020202020204" pitchFamily="34" charset="0"/>
              <a:buChar char="•"/>
            </a:pPr>
            <a:r>
              <a:rPr lang="vi-VN" b="0" i="0" dirty="0">
                <a:solidFill>
                  <a:srgbClr val="404040"/>
                </a:solidFill>
                <a:effectLst/>
                <a:latin typeface="DeepSeek-CJK-patch"/>
              </a:rPr>
              <a:t>Với thao tác ghi: phải khóa tại tất cả site chứa bản sao</a:t>
            </a:r>
          </a:p>
          <a:p>
            <a:pPr algn="l">
              <a:buFont typeface="Arial" panose="020B0604020202020204" pitchFamily="34" charset="0"/>
              <a:buChar char="•"/>
            </a:pPr>
            <a:r>
              <a:rPr lang="vi-VN" b="0" i="0" dirty="0">
                <a:solidFill>
                  <a:srgbClr val="404040"/>
                </a:solidFill>
                <a:effectLst/>
                <a:latin typeface="DeepSeek-CJK-patch"/>
              </a:rPr>
              <a:t>Các scheduler kiểm tra tính tương thích khóa và phản hồi</a:t>
            </a:r>
          </a:p>
          <a:p>
            <a:pPr algn="l"/>
            <a:r>
              <a:rPr lang="en-US" b="0" i="0" dirty="0">
                <a:solidFill>
                  <a:srgbClr val="404040"/>
                </a:solidFill>
                <a:effectLst/>
                <a:latin typeface="DeepSeek-CJK-patch"/>
              </a:rPr>
              <a:t>b.</a:t>
            </a:r>
            <a:r>
              <a:rPr lang="vi-VN" b="0" i="0" dirty="0">
                <a:solidFill>
                  <a:srgbClr val="404040"/>
                </a:solidFill>
                <a:effectLst/>
                <a:latin typeface="DeepSeek-CJK-patch"/>
              </a:rPr>
              <a:t> </a:t>
            </a:r>
            <a:r>
              <a:rPr lang="vi-VN" b="1" i="0" dirty="0">
                <a:solidFill>
                  <a:srgbClr val="404040"/>
                </a:solidFill>
                <a:effectLst/>
                <a:latin typeface="DeepSeek-CJK-patch"/>
              </a:rPr>
              <a:t>Operation - Thực Hiện Thao Tác</a:t>
            </a:r>
            <a:endParaRPr lang="vi-VN" b="0" i="0" dirty="0">
              <a:solidFill>
                <a:srgbClr val="404040"/>
              </a:solidFill>
              <a:effectLst/>
              <a:latin typeface="DeepSeek-CJK-patch"/>
            </a:endParaRPr>
          </a:p>
          <a:p>
            <a:pPr algn="l">
              <a:buFont typeface="Arial" panose="020B0604020202020204" pitchFamily="34" charset="0"/>
              <a:buChar char="•"/>
            </a:pPr>
            <a:r>
              <a:rPr lang="vi-VN" b="0" i="0" dirty="0">
                <a:solidFill>
                  <a:srgbClr val="404040"/>
                </a:solidFill>
                <a:effectLst/>
                <a:latin typeface="DeepSeek-CJK-patch"/>
              </a:rPr>
              <a:t>Khi đã nhận đủ khóa cần thiết:</a:t>
            </a:r>
          </a:p>
          <a:p>
            <a:pPr marL="742950" lvl="1" indent="-285750" algn="l">
              <a:buFont typeface="Arial" panose="020B0604020202020204" pitchFamily="34" charset="0"/>
              <a:buChar char="•"/>
            </a:pPr>
            <a:r>
              <a:rPr lang="vi-VN" b="0" i="0" dirty="0">
                <a:solidFill>
                  <a:srgbClr val="404040"/>
                </a:solidFill>
                <a:effectLst/>
                <a:latin typeface="DeepSeek-CJK-patch"/>
              </a:rPr>
              <a:t>Coordinating TM gửi lệnh thao tác đến các Participating DMs</a:t>
            </a:r>
          </a:p>
          <a:p>
            <a:pPr marL="742950" lvl="1" indent="-285750" algn="l">
              <a:buFont typeface="Arial" panose="020B0604020202020204" pitchFamily="34" charset="0"/>
              <a:buChar char="•"/>
            </a:pPr>
            <a:r>
              <a:rPr lang="vi-VN" b="0" i="0" dirty="0">
                <a:solidFill>
                  <a:srgbClr val="404040"/>
                </a:solidFill>
                <a:effectLst/>
                <a:latin typeface="DeepSeek-CJK-patch"/>
              </a:rPr>
              <a:t>Các DM thực hiện đọc/ghi dữ liệu vật lý</a:t>
            </a:r>
          </a:p>
          <a:p>
            <a:pPr marL="742950" lvl="1" indent="-285750" algn="l">
              <a:buFont typeface="Arial" panose="020B0604020202020204" pitchFamily="34" charset="0"/>
              <a:buChar char="•"/>
            </a:pPr>
            <a:r>
              <a:rPr lang="vi-VN" b="0" i="0" dirty="0">
                <a:solidFill>
                  <a:srgbClr val="404040"/>
                </a:solidFill>
                <a:effectLst/>
                <a:latin typeface="DeepSeek-CJK-patch"/>
              </a:rPr>
              <a:t>Đảm bảo nguyên tắc ACID tại mỗi site</a:t>
            </a:r>
          </a:p>
          <a:p>
            <a:pPr algn="l"/>
            <a:r>
              <a:rPr lang="en-US" b="0" i="0" dirty="0">
                <a:solidFill>
                  <a:srgbClr val="404040"/>
                </a:solidFill>
                <a:effectLst/>
                <a:latin typeface="DeepSeek-CJK-patch"/>
              </a:rPr>
              <a:t>c.</a:t>
            </a:r>
            <a:r>
              <a:rPr lang="vi-VN" b="0" i="0" dirty="0">
                <a:solidFill>
                  <a:srgbClr val="404040"/>
                </a:solidFill>
                <a:effectLst/>
                <a:latin typeface="DeepSeek-CJK-patch"/>
              </a:rPr>
              <a:t> </a:t>
            </a:r>
            <a:r>
              <a:rPr lang="vi-VN" b="1" i="0" dirty="0">
                <a:solidFill>
                  <a:srgbClr val="404040"/>
                </a:solidFill>
                <a:effectLst/>
                <a:latin typeface="DeepSeek-CJK-patch"/>
              </a:rPr>
              <a:t>End of Operation - Kết Thúc Thao Tác</a:t>
            </a:r>
            <a:endParaRPr lang="vi-VN" b="0" i="0" dirty="0">
              <a:solidFill>
                <a:srgbClr val="404040"/>
              </a:solidFill>
              <a:effectLst/>
              <a:latin typeface="DeepSeek-CJK-patch"/>
            </a:endParaRPr>
          </a:p>
          <a:p>
            <a:pPr algn="l">
              <a:buFont typeface="Arial" panose="020B0604020202020204" pitchFamily="34" charset="0"/>
              <a:buChar char="•"/>
            </a:pPr>
            <a:r>
              <a:rPr lang="vi-VN" b="0" i="0" dirty="0">
                <a:solidFill>
                  <a:srgbClr val="404040"/>
                </a:solidFill>
                <a:effectLst/>
                <a:latin typeface="DeepSeek-CJK-patch"/>
              </a:rPr>
              <a:t>Các DM báo cáo kết quả thực thi về Coordinating TM</a:t>
            </a:r>
          </a:p>
          <a:p>
            <a:pPr algn="l">
              <a:buFont typeface="Arial" panose="020B0604020202020204" pitchFamily="34" charset="0"/>
              <a:buChar char="•"/>
            </a:pPr>
            <a:r>
              <a:rPr lang="vi-VN" b="0" i="0" dirty="0">
                <a:solidFill>
                  <a:srgbClr val="404040"/>
                </a:solidFill>
                <a:effectLst/>
                <a:latin typeface="DeepSeek-CJK-patch"/>
              </a:rPr>
              <a:t>TM tổng hợp kết quả từ tất cả site tham gia</a:t>
            </a:r>
          </a:p>
          <a:p>
            <a:pPr algn="l">
              <a:buFont typeface="Arial" panose="020B0604020202020204" pitchFamily="34" charset="0"/>
              <a:buChar char="•"/>
            </a:pPr>
            <a:r>
              <a:rPr lang="vi-VN" b="0" i="0" dirty="0">
                <a:solidFill>
                  <a:srgbClr val="404040"/>
                </a:solidFill>
                <a:effectLst/>
                <a:latin typeface="DeepSeek-CJK-patch"/>
              </a:rPr>
              <a:t>Vẫn giữ nguyên các khóa đã cấp (theo nguyên tắc 2PL)</a:t>
            </a:r>
          </a:p>
          <a:p>
            <a:pPr algn="l"/>
            <a:r>
              <a:rPr lang="en-US" b="0" i="0" dirty="0">
                <a:solidFill>
                  <a:srgbClr val="404040"/>
                </a:solidFill>
                <a:effectLst/>
                <a:latin typeface="DeepSeek-CJK-patch"/>
              </a:rPr>
              <a:t>d.</a:t>
            </a:r>
            <a:r>
              <a:rPr lang="vi-VN" b="0" i="0" dirty="0">
                <a:solidFill>
                  <a:srgbClr val="404040"/>
                </a:solidFill>
                <a:effectLst/>
                <a:latin typeface="DeepSeek-CJK-patch"/>
              </a:rPr>
              <a:t> </a:t>
            </a:r>
            <a:r>
              <a:rPr lang="vi-VN" b="1" i="0" dirty="0">
                <a:solidFill>
                  <a:srgbClr val="404040"/>
                </a:solidFill>
                <a:effectLst/>
                <a:latin typeface="DeepSeek-CJK-patch"/>
              </a:rPr>
              <a:t>Release Lock - Giải Phóng Khóa</a:t>
            </a:r>
            <a:endParaRPr lang="vi-VN" b="0" i="0" dirty="0">
              <a:solidFill>
                <a:srgbClr val="404040"/>
              </a:solidFill>
              <a:effectLst/>
              <a:latin typeface="DeepSeek-CJK-patch"/>
            </a:endParaRPr>
          </a:p>
          <a:p>
            <a:pPr algn="l">
              <a:buFont typeface="Arial" panose="020B0604020202020204" pitchFamily="34" charset="0"/>
              <a:buChar char="•"/>
            </a:pPr>
            <a:r>
              <a:rPr lang="vi-VN" b="0" i="0" dirty="0">
                <a:solidFill>
                  <a:srgbClr val="404040"/>
                </a:solidFill>
                <a:effectLst/>
                <a:latin typeface="DeepSeek-CJK-patch"/>
              </a:rPr>
              <a:t>Khi giao dịch hoàn tất (commit/abort):</a:t>
            </a:r>
          </a:p>
          <a:p>
            <a:pPr marL="742950" lvl="1" indent="-285750" algn="l">
              <a:buFont typeface="Arial" panose="020B0604020202020204" pitchFamily="34" charset="0"/>
              <a:buChar char="•"/>
            </a:pPr>
            <a:r>
              <a:rPr lang="vi-VN" b="0" i="0" dirty="0">
                <a:solidFill>
                  <a:srgbClr val="404040"/>
                </a:solidFill>
                <a:effectLst/>
                <a:latin typeface="DeepSeek-CJK-patch"/>
              </a:rPr>
              <a:t>Coordinating TM yêu cầu các scheduler giải phóng khóa</a:t>
            </a:r>
          </a:p>
          <a:p>
            <a:pPr marL="742950" lvl="1" indent="-285750" algn="l">
              <a:buFont typeface="Arial" panose="020B0604020202020204" pitchFamily="34" charset="0"/>
              <a:buChar char="•"/>
            </a:pPr>
            <a:r>
              <a:rPr lang="vi-VN" b="0" i="0" dirty="0">
                <a:solidFill>
                  <a:srgbClr val="404040"/>
                </a:solidFill>
                <a:effectLst/>
                <a:latin typeface="DeepSeek-CJK-patch"/>
              </a:rPr>
              <a:t>Các scheduler cập nhật trạng thái khóa</a:t>
            </a:r>
          </a:p>
          <a:p>
            <a:pPr marL="742950" lvl="1" indent="-285750" algn="l">
              <a:buFont typeface="Arial" panose="020B0604020202020204" pitchFamily="34" charset="0"/>
              <a:buChar char="•"/>
            </a:pPr>
            <a:r>
              <a:rPr lang="vi-VN" b="0" i="0" dirty="0">
                <a:solidFill>
                  <a:srgbClr val="404040"/>
                </a:solidFill>
                <a:effectLst/>
                <a:latin typeface="DeepSeek-CJK-patch"/>
              </a:rPr>
              <a:t>Cho phép các giao dịch khác truy cập dữ liệu đã được giải phóng</a:t>
            </a:r>
          </a:p>
          <a:p>
            <a:pPr algn="l"/>
            <a:endParaRPr lang="en-US" b="0" i="0" dirty="0">
              <a:solidFill>
                <a:srgbClr val="404040"/>
              </a:solidFill>
              <a:effectLst/>
              <a:latin typeface="DeepSeek-CJK-patch"/>
            </a:endParaRPr>
          </a:p>
          <a:p>
            <a:pPr algn="l"/>
            <a:r>
              <a:rPr lang="vi-VN" b="1" i="0" dirty="0">
                <a:solidFill>
                  <a:srgbClr val="404040"/>
                </a:solidFill>
                <a:effectLst/>
                <a:latin typeface="DeepSeek-CJK-patch"/>
              </a:rPr>
              <a:t>4. Đặc Điểm Nổi Bật</a:t>
            </a:r>
          </a:p>
          <a:p>
            <a:pPr algn="l">
              <a:buFont typeface="Arial" panose="020B0604020202020204" pitchFamily="34" charset="0"/>
              <a:buChar char="•"/>
            </a:pPr>
            <a:r>
              <a:rPr lang="vi-VN" b="1" i="0" dirty="0">
                <a:solidFill>
                  <a:srgbClr val="404040"/>
                </a:solidFill>
                <a:effectLst/>
                <a:latin typeface="DeepSeek-CJK-patch"/>
              </a:rPr>
              <a:t>Phân tán trách nhiệm</a:t>
            </a:r>
            <a:r>
              <a:rPr lang="vi-VN" b="0" i="0" dirty="0">
                <a:solidFill>
                  <a:srgbClr val="404040"/>
                </a:solidFill>
                <a:effectLst/>
                <a:latin typeface="DeepSeek-CJK-patch"/>
              </a:rPr>
              <a:t>: Mỗi site tự quản lý khóa cho dữ liệu cục bộ</a:t>
            </a:r>
          </a:p>
          <a:p>
            <a:pPr algn="l">
              <a:buFont typeface="Arial" panose="020B0604020202020204" pitchFamily="34" charset="0"/>
              <a:buChar char="•"/>
            </a:pPr>
            <a:r>
              <a:rPr lang="vi-VN" b="1" i="0" dirty="0">
                <a:solidFill>
                  <a:srgbClr val="404040"/>
                </a:solidFill>
                <a:effectLst/>
                <a:latin typeface="DeepSeek-CJK-patch"/>
              </a:rPr>
              <a:t>Tuân thủ nghiêm ngặt 2PL</a:t>
            </a:r>
            <a:r>
              <a:rPr lang="vi-VN" b="0" i="0" dirty="0">
                <a:solidFill>
                  <a:srgbClr val="404040"/>
                </a:solidFill>
                <a:effectLst/>
                <a:latin typeface="DeepSeek-CJK-patch"/>
              </a:rPr>
              <a:t>:</a:t>
            </a:r>
          </a:p>
          <a:p>
            <a:pPr marL="742950" lvl="1" indent="-285750" algn="l">
              <a:buFont typeface="Arial" panose="020B0604020202020204" pitchFamily="34" charset="0"/>
              <a:buChar char="•"/>
            </a:pPr>
            <a:r>
              <a:rPr lang="vi-VN" b="0" i="0" dirty="0">
                <a:solidFill>
                  <a:srgbClr val="404040"/>
                </a:solidFill>
                <a:effectLst/>
                <a:latin typeface="DeepSeek-CJK-patch"/>
              </a:rPr>
              <a:t>Pha mở rộng (chỉ xin khóa)</a:t>
            </a:r>
          </a:p>
          <a:p>
            <a:pPr marL="742950" lvl="1" indent="-285750" algn="l">
              <a:buFont typeface="Arial" panose="020B0604020202020204" pitchFamily="34" charset="0"/>
              <a:buChar char="•"/>
            </a:pPr>
            <a:r>
              <a:rPr lang="vi-VN" b="0" i="0" dirty="0">
                <a:solidFill>
                  <a:srgbClr val="404040"/>
                </a:solidFill>
                <a:effectLst/>
                <a:latin typeface="DeepSeek-CJK-patch"/>
              </a:rPr>
              <a:t>Pha thu hẹp (chỉ giải phóng khóa)</a:t>
            </a:r>
          </a:p>
          <a:p>
            <a:pPr algn="l">
              <a:buFont typeface="Arial" panose="020B0604020202020204" pitchFamily="34" charset="0"/>
              <a:buChar char="•"/>
            </a:pPr>
            <a:r>
              <a:rPr lang="vi-VN" b="1" i="0" dirty="0">
                <a:solidFill>
                  <a:srgbClr val="404040"/>
                </a:solidFill>
                <a:effectLst/>
                <a:latin typeface="DeepSeek-CJK-patch"/>
              </a:rPr>
              <a:t>Xử lý dữ liệu nhân bản</a:t>
            </a:r>
            <a:r>
              <a:rPr lang="vi-VN" b="0" i="0" dirty="0">
                <a:solidFill>
                  <a:srgbClr val="404040"/>
                </a:solidFill>
                <a:effectLst/>
                <a:latin typeface="DeepSeek-CJK-patch"/>
              </a:rPr>
              <a:t>:</a:t>
            </a:r>
          </a:p>
          <a:p>
            <a:pPr marL="742950" lvl="1" indent="-285750" algn="l">
              <a:buFont typeface="Arial" panose="020B0604020202020204" pitchFamily="34" charset="0"/>
              <a:buChar char="•"/>
            </a:pPr>
            <a:r>
              <a:rPr lang="vi-VN" b="0" i="0" dirty="0">
                <a:solidFill>
                  <a:srgbClr val="404040"/>
                </a:solidFill>
                <a:effectLst/>
                <a:latin typeface="DeepSeek-CJK-patch"/>
              </a:rPr>
              <a:t>Đọc: chỉ cần khóa 1 bản sao</a:t>
            </a:r>
          </a:p>
          <a:p>
            <a:pPr marL="742950" lvl="1" indent="-285750" algn="l">
              <a:buFont typeface="Arial" panose="020B0604020202020204" pitchFamily="34" charset="0"/>
              <a:buChar char="•"/>
            </a:pPr>
            <a:r>
              <a:rPr lang="vi-VN" b="0" i="0" dirty="0">
                <a:solidFill>
                  <a:srgbClr val="404040"/>
                </a:solidFill>
                <a:effectLst/>
                <a:latin typeface="DeepSeek-CJK-patch"/>
              </a:rPr>
              <a:t>Ghi: phải khóa tất cả bản sao</a:t>
            </a:r>
          </a:p>
          <a:p>
            <a:pPr algn="l"/>
            <a:endParaRPr lang="en-US" b="0" i="0" dirty="0">
              <a:solidFill>
                <a:srgbClr val="404040"/>
              </a:solidFill>
              <a:effectLst/>
              <a:latin typeface="DeepSeek-CJK-patch"/>
            </a:endParaRPr>
          </a:p>
          <a:p>
            <a:pPr algn="l"/>
            <a:r>
              <a:rPr lang="vi-VN" b="1" i="0" dirty="0">
                <a:solidFill>
                  <a:srgbClr val="404040"/>
                </a:solidFill>
                <a:effectLst/>
                <a:latin typeface="DeepSeek-CJK-patch"/>
              </a:rPr>
              <a:t>5. Ví Dụ Minh Họa</a:t>
            </a:r>
          </a:p>
          <a:p>
            <a:pPr algn="l"/>
            <a:r>
              <a:rPr lang="vi-VN" b="1" i="0" dirty="0">
                <a:solidFill>
                  <a:srgbClr val="404040"/>
                </a:solidFill>
                <a:effectLst/>
                <a:latin typeface="DeepSeek-CJK-patch"/>
              </a:rPr>
              <a:t>Scenario</a:t>
            </a:r>
            <a:r>
              <a:rPr lang="vi-VN" b="0" i="0" dirty="0">
                <a:solidFill>
                  <a:srgbClr val="404040"/>
                </a:solidFill>
                <a:effectLst/>
                <a:latin typeface="DeepSeek-CJK-patch"/>
              </a:rPr>
              <a:t>: Ghi dữ liệu X (được nhân bản tại Site A và B)</a:t>
            </a:r>
          </a:p>
          <a:p>
            <a:pPr algn="l">
              <a:buFont typeface="+mj-lt"/>
              <a:buNone/>
            </a:pPr>
            <a:r>
              <a:rPr lang="en-US" b="0" i="0" dirty="0">
                <a:solidFill>
                  <a:srgbClr val="404040"/>
                </a:solidFill>
                <a:effectLst/>
                <a:latin typeface="DeepSeek-CJK-patch"/>
              </a:rPr>
              <a:t>a.</a:t>
            </a:r>
            <a:r>
              <a:rPr lang="vi-VN" b="0" i="0" dirty="0">
                <a:solidFill>
                  <a:srgbClr val="404040"/>
                </a:solidFill>
                <a:effectLst/>
                <a:latin typeface="DeepSeek-CJK-patch"/>
              </a:rPr>
              <a:t>TM chính gửi yêu cầu write lock đến Scheduler A và B</a:t>
            </a:r>
          </a:p>
          <a:p>
            <a:pPr algn="l">
              <a:buFont typeface="+mj-lt"/>
              <a:buNone/>
            </a:pPr>
            <a:r>
              <a:rPr lang="en-US" b="0" i="0" dirty="0">
                <a:solidFill>
                  <a:srgbClr val="404040"/>
                </a:solidFill>
                <a:effectLst/>
                <a:latin typeface="DeepSeek-CJK-patch"/>
              </a:rPr>
              <a:t>b.</a:t>
            </a:r>
            <a:r>
              <a:rPr lang="vi-VN" b="0" i="0" dirty="0">
                <a:solidFill>
                  <a:srgbClr val="404040"/>
                </a:solidFill>
                <a:effectLst/>
                <a:latin typeface="DeepSeek-CJK-patch"/>
              </a:rPr>
              <a:t>Cả hai scheduler kiểm tra và cấp khóa (nếu có thể)</a:t>
            </a:r>
          </a:p>
          <a:p>
            <a:pPr algn="l">
              <a:buFont typeface="+mj-lt"/>
              <a:buNone/>
            </a:pPr>
            <a:r>
              <a:rPr lang="en-US" b="0" i="0" dirty="0">
                <a:solidFill>
                  <a:srgbClr val="404040"/>
                </a:solidFill>
                <a:effectLst/>
                <a:latin typeface="DeepSeek-CJK-patch"/>
              </a:rPr>
              <a:t>c.</a:t>
            </a:r>
            <a:r>
              <a:rPr lang="vi-VN" b="0" i="0" dirty="0">
                <a:solidFill>
                  <a:srgbClr val="404040"/>
                </a:solidFill>
                <a:effectLst/>
                <a:latin typeface="DeepSeek-CJK-patch"/>
              </a:rPr>
              <a:t>TM gửi lệnh ghi đến DM A và B</a:t>
            </a:r>
          </a:p>
          <a:p>
            <a:pPr algn="l">
              <a:buFont typeface="+mj-lt"/>
              <a:buNone/>
            </a:pPr>
            <a:r>
              <a:rPr lang="en-US" b="0" i="0" dirty="0">
                <a:solidFill>
                  <a:srgbClr val="404040"/>
                </a:solidFill>
                <a:effectLst/>
                <a:latin typeface="DeepSeek-CJK-patch"/>
              </a:rPr>
              <a:t>d.</a:t>
            </a:r>
            <a:r>
              <a:rPr lang="vi-VN" b="0" i="0" dirty="0">
                <a:solidFill>
                  <a:srgbClr val="404040"/>
                </a:solidFill>
                <a:effectLst/>
                <a:latin typeface="DeepSeek-CJK-patch"/>
              </a:rPr>
              <a:t>DM A và B thực hiện ghi đồng bộ</a:t>
            </a:r>
          </a:p>
          <a:p>
            <a:pPr algn="l">
              <a:buFont typeface="+mj-lt"/>
              <a:buNone/>
            </a:pPr>
            <a:r>
              <a:rPr lang="en-US" b="0" i="0" dirty="0">
                <a:solidFill>
                  <a:srgbClr val="404040"/>
                </a:solidFill>
                <a:effectLst/>
                <a:latin typeface="DeepSeek-CJK-patch"/>
              </a:rPr>
              <a:t>e.</a:t>
            </a:r>
            <a:r>
              <a:rPr lang="vi-VN" b="0" i="0" dirty="0">
                <a:solidFill>
                  <a:srgbClr val="404040"/>
                </a:solidFill>
                <a:effectLst/>
                <a:latin typeface="DeepSeek-CJK-patch"/>
              </a:rPr>
              <a:t>Sau khi commit, TM yêu cầu giải phóng khóa tại A và B</a:t>
            </a:r>
          </a:p>
          <a:p>
            <a:endParaRPr lang="en-US" dirty="0"/>
          </a:p>
        </p:txBody>
      </p:sp>
      <p:sp>
        <p:nvSpPr>
          <p:cNvPr id="81923"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23966671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Rot="1" noChangeAspect="1" noChangeArrowheads="1" noTextEdit="1"/>
          </p:cNvSpPr>
          <p:nvPr>
            <p:ph type="sldImg"/>
          </p:nvPr>
        </p:nvSpPr>
        <p:spPr>
          <a:xfrm>
            <a:off x="2741613" y="-403225"/>
            <a:ext cx="4537075" cy="3403600"/>
          </a:xfrm>
          <a:ln cap="flat"/>
        </p:spPr>
      </p:sp>
      <p:sp>
        <p:nvSpPr>
          <p:cNvPr id="2" name="Notes Placeholder 1">
            <a:extLst>
              <a:ext uri="{FF2B5EF4-FFF2-40B4-BE49-F238E27FC236}">
                <a16:creationId xmlns:a16="http://schemas.microsoft.com/office/drawing/2014/main" id="{EBA8B813-0F01-12F6-4241-8843B45C221E}"/>
              </a:ext>
            </a:extLst>
          </p:cNvPr>
          <p:cNvSpPr>
            <a:spLocks noGrp="1"/>
          </p:cNvSpPr>
          <p:nvPr>
            <p:ph type="body" idx="1"/>
          </p:nvPr>
        </p:nvSpPr>
        <p:spPr/>
        <p:txBody>
          <a:bodyPr/>
          <a:lstStyle/>
          <a:p>
            <a:pPr algn="l"/>
            <a:r>
              <a:rPr lang="vi-VN" b="1" i="0" dirty="0">
                <a:solidFill>
                  <a:srgbClr val="404040"/>
                </a:solidFill>
                <a:effectLst/>
                <a:latin typeface="DeepSeek-CJK-patch"/>
              </a:rPr>
              <a:t>"Deadlock" (Bế Tắc Giao Dịch)</a:t>
            </a:r>
          </a:p>
          <a:p>
            <a:pPr algn="l"/>
            <a:endParaRPr lang="en-US" b="1" i="0" dirty="0">
              <a:solidFill>
                <a:srgbClr val="404040"/>
              </a:solidFill>
              <a:effectLst/>
              <a:latin typeface="DeepSeek-CJK-patch"/>
            </a:endParaRPr>
          </a:p>
          <a:p>
            <a:pPr algn="l"/>
            <a:r>
              <a:rPr lang="vi-VN" b="1" i="0" dirty="0">
                <a:solidFill>
                  <a:srgbClr val="404040"/>
                </a:solidFill>
                <a:effectLst/>
                <a:latin typeface="DeepSeek-CJK-patch"/>
              </a:rPr>
              <a:t>1. Khái Niệm Deadlock (Bế Tắc)</a:t>
            </a:r>
          </a:p>
          <a:p>
            <a:pPr algn="l"/>
            <a:r>
              <a:rPr lang="vi-VN" b="1" i="0" dirty="0">
                <a:solidFill>
                  <a:srgbClr val="404040"/>
                </a:solidFill>
                <a:effectLst/>
                <a:latin typeface="DeepSeek-CJK-patch"/>
              </a:rPr>
              <a:t>Định nghĩa</a:t>
            </a:r>
            <a:r>
              <a:rPr lang="vi-VN" b="0" i="0" dirty="0">
                <a:solidFill>
                  <a:srgbClr val="404040"/>
                </a:solidFill>
                <a:effectLst/>
                <a:latin typeface="DeepSeek-CJK-patch"/>
              </a:rPr>
              <a:t>:</a:t>
            </a:r>
          </a:p>
          <a:p>
            <a:pPr algn="l">
              <a:buFont typeface="Arial" panose="020B0604020202020204" pitchFamily="34" charset="0"/>
              <a:buChar char="•"/>
            </a:pPr>
            <a:r>
              <a:rPr lang="vi-VN" b="0" i="0" dirty="0">
                <a:solidFill>
                  <a:srgbClr val="404040"/>
                </a:solidFill>
                <a:effectLst/>
                <a:latin typeface="DeepSeek-CJK-patch"/>
              </a:rPr>
              <a:t>Một giao dịch rơi vào trạng thái </a:t>
            </a:r>
            <a:r>
              <a:rPr lang="vi-VN" b="1" i="0" dirty="0">
                <a:solidFill>
                  <a:srgbClr val="404040"/>
                </a:solidFill>
                <a:effectLst/>
                <a:latin typeface="DeepSeek-CJK-patch"/>
              </a:rPr>
              <a:t>deadlock</a:t>
            </a:r>
            <a:r>
              <a:rPr lang="vi-VN" b="0" i="0" dirty="0">
                <a:solidFill>
                  <a:srgbClr val="404040"/>
                </a:solidFill>
                <a:effectLst/>
                <a:latin typeface="DeepSeek-CJK-patch"/>
              </a:rPr>
              <a:t> khi nó bị chặn (blocked) và sẽ tiếp tục bị chặn vô thời hạn nếu không có sự can thiệp từ bên ngoài.</a:t>
            </a:r>
          </a:p>
          <a:p>
            <a:pPr algn="l">
              <a:buFont typeface="Arial" panose="020B0604020202020204" pitchFamily="34" charset="0"/>
              <a:buChar char="•"/>
            </a:pPr>
            <a:r>
              <a:rPr lang="vi-VN" b="0" i="0" dirty="0">
                <a:solidFill>
                  <a:srgbClr val="404040"/>
                </a:solidFill>
                <a:effectLst/>
                <a:latin typeface="DeepSeek-CJK-patch"/>
              </a:rPr>
              <a:t>Đây là tình huống nhiều giao dịch chờ lẫn nhau theo vòng tròn khép kín.</a:t>
            </a:r>
          </a:p>
          <a:p>
            <a:pPr algn="l"/>
            <a:endParaRPr lang="en-US" b="0" i="0" dirty="0">
              <a:solidFill>
                <a:srgbClr val="404040"/>
              </a:solidFill>
              <a:effectLst/>
              <a:latin typeface="DeepSeek-CJK-patch"/>
            </a:endParaRPr>
          </a:p>
          <a:p>
            <a:pPr algn="l"/>
            <a:r>
              <a:rPr lang="vi-VN" b="1" i="0" dirty="0">
                <a:solidFill>
                  <a:srgbClr val="404040"/>
                </a:solidFill>
                <a:effectLst/>
                <a:latin typeface="DeepSeek-CJK-patch"/>
              </a:rPr>
              <a:t>2. Nguyên Nhân Gây Deadlock</a:t>
            </a:r>
          </a:p>
          <a:p>
            <a:pPr algn="l"/>
            <a:r>
              <a:rPr lang="vi-VN" b="0" i="0" dirty="0">
                <a:solidFill>
                  <a:srgbClr val="404040"/>
                </a:solidFill>
                <a:effectLst/>
                <a:latin typeface="DeepSeek-CJK-patch"/>
              </a:rPr>
              <a:t>a. Trong Thuật Toán Dựa Trên Khóa (Locking-based CC)</a:t>
            </a:r>
          </a:p>
          <a:p>
            <a:pPr algn="l">
              <a:buFont typeface="Arial" panose="020B0604020202020204" pitchFamily="34" charset="0"/>
              <a:buChar char="•"/>
            </a:pPr>
            <a:r>
              <a:rPr lang="vi-VN" b="0" i="0" dirty="0">
                <a:solidFill>
                  <a:srgbClr val="404040"/>
                </a:solidFill>
                <a:effectLst/>
                <a:latin typeface="DeepSeek-CJK-patch"/>
              </a:rPr>
              <a:t>Xảy ra khi:</a:t>
            </a:r>
          </a:p>
          <a:p>
            <a:pPr marL="742950" lvl="1" indent="-285750" algn="l">
              <a:buFont typeface="Arial" panose="020B0604020202020204" pitchFamily="34" charset="0"/>
              <a:buChar char="•"/>
            </a:pPr>
            <a:r>
              <a:rPr lang="vi-VN" b="0" i="0" dirty="0">
                <a:solidFill>
                  <a:srgbClr val="404040"/>
                </a:solidFill>
                <a:effectLst/>
                <a:latin typeface="DeepSeek-CJK-patch"/>
              </a:rPr>
              <a:t>Transaction T1 giữ khóa A và chờ khóa B</a:t>
            </a:r>
          </a:p>
          <a:p>
            <a:pPr marL="742950" lvl="1" indent="-285750" algn="l">
              <a:buFont typeface="Arial" panose="020B0604020202020204" pitchFamily="34" charset="0"/>
              <a:buChar char="•"/>
            </a:pPr>
            <a:r>
              <a:rPr lang="vi-VN" b="0" i="0" dirty="0">
                <a:solidFill>
                  <a:srgbClr val="404040"/>
                </a:solidFill>
                <a:effectLst/>
                <a:latin typeface="DeepSeek-CJK-patch"/>
              </a:rPr>
              <a:t>Transaction T2 giữ khóa B và chờ khóa A</a:t>
            </a:r>
          </a:p>
          <a:p>
            <a:pPr marL="742950" lvl="1" indent="-285750" algn="l">
              <a:buFont typeface="Arial" panose="020B0604020202020204" pitchFamily="34" charset="0"/>
              <a:buChar char="•"/>
            </a:pPr>
            <a:r>
              <a:rPr lang="vi-VN" b="0" i="0" dirty="0">
                <a:solidFill>
                  <a:srgbClr val="404040"/>
                </a:solidFill>
                <a:effectLst/>
                <a:latin typeface="DeepSeek-CJK-patch"/>
              </a:rPr>
              <a:t>Cả hai đều không thể tiến triển</a:t>
            </a:r>
          </a:p>
          <a:p>
            <a:pPr algn="l"/>
            <a:r>
              <a:rPr lang="vi-VN" b="0" i="0" dirty="0">
                <a:solidFill>
                  <a:srgbClr val="404040"/>
                </a:solidFill>
                <a:effectLst/>
                <a:latin typeface="DeepSeek-CJK-patch"/>
              </a:rPr>
              <a:t>b. Trong Thuật Toán Dựa Trên Thứ Tự Thời Gian (TO-based)</a:t>
            </a:r>
          </a:p>
          <a:p>
            <a:pPr algn="l">
              <a:buFont typeface="Arial" panose="020B0604020202020204" pitchFamily="34" charset="0"/>
              <a:buChar char="•"/>
            </a:pPr>
            <a:r>
              <a:rPr lang="vi-VN" b="0" i="0" dirty="0">
                <a:solidFill>
                  <a:srgbClr val="404040"/>
                </a:solidFill>
                <a:effectLst/>
                <a:latin typeface="DeepSeek-CJK-patch"/>
              </a:rPr>
              <a:t>Có thể xảy ra khi:</a:t>
            </a:r>
          </a:p>
          <a:p>
            <a:pPr marL="742950" lvl="1" indent="-285750" algn="l">
              <a:buFont typeface="Arial" panose="020B0604020202020204" pitchFamily="34" charset="0"/>
              <a:buChar char="•"/>
            </a:pPr>
            <a:r>
              <a:rPr lang="vi-VN" b="0" i="0" dirty="0">
                <a:solidFill>
                  <a:srgbClr val="404040"/>
                </a:solidFill>
                <a:effectLst/>
                <a:latin typeface="DeepSeek-CJK-patch"/>
              </a:rPr>
              <a:t>Có cơ chế chờ (waiting) giữa các giao dịch</a:t>
            </a:r>
          </a:p>
          <a:p>
            <a:pPr marL="742950" lvl="1" indent="-285750" algn="l">
              <a:buFont typeface="Arial" panose="020B0604020202020204" pitchFamily="34" charset="0"/>
              <a:buChar char="•"/>
            </a:pPr>
            <a:r>
              <a:rPr lang="vi-VN" b="0" i="0" dirty="0">
                <a:solidFill>
                  <a:srgbClr val="404040"/>
                </a:solidFill>
                <a:effectLst/>
                <a:latin typeface="DeepSeek-CJK-patch"/>
              </a:rPr>
              <a:t>Ví dụ: Giao dịch cũ hơn chờ giao dịch mới hơn hoặc ngược lại</a:t>
            </a:r>
          </a:p>
          <a:p>
            <a:pPr algn="l"/>
            <a:endParaRPr lang="en-US" b="0" i="0" dirty="0">
              <a:solidFill>
                <a:srgbClr val="404040"/>
              </a:solidFill>
              <a:effectLst/>
              <a:latin typeface="DeepSeek-CJK-patch"/>
            </a:endParaRPr>
          </a:p>
          <a:p>
            <a:pPr algn="l"/>
            <a:r>
              <a:rPr lang="vi-VN" b="1" i="0" dirty="0">
                <a:solidFill>
                  <a:srgbClr val="404040"/>
                </a:solidFill>
                <a:effectLst/>
                <a:latin typeface="DeepSeek-CJK-patch"/>
              </a:rPr>
              <a:t>3. Đồ Thị Chờ (Wait-for Graph - WFG)</a:t>
            </a:r>
          </a:p>
          <a:p>
            <a:pPr algn="l"/>
            <a:r>
              <a:rPr lang="vi-VN" b="0" i="0" dirty="0">
                <a:solidFill>
                  <a:srgbClr val="404040"/>
                </a:solidFill>
                <a:effectLst/>
                <a:latin typeface="DeepSeek-CJK-patch"/>
              </a:rPr>
              <a:t>a. Cách Biểu Diễn</a:t>
            </a:r>
          </a:p>
          <a:p>
            <a:pPr algn="l">
              <a:buFont typeface="Arial" panose="020B0604020202020204" pitchFamily="34" charset="0"/>
              <a:buChar char="•"/>
            </a:pPr>
            <a:r>
              <a:rPr lang="vi-VN" b="1" i="0" dirty="0">
                <a:solidFill>
                  <a:srgbClr val="404040"/>
                </a:solidFill>
                <a:effectLst/>
                <a:latin typeface="DeepSeek-CJK-patch"/>
              </a:rPr>
              <a:t>Nút</a:t>
            </a:r>
            <a:r>
              <a:rPr lang="vi-VN" b="0" i="0" dirty="0">
                <a:solidFill>
                  <a:srgbClr val="404040"/>
                </a:solidFill>
                <a:effectLst/>
                <a:latin typeface="DeepSeek-CJK-patch"/>
              </a:rPr>
              <a:t>: Đại diện cho các giao dịch (T1, T2,...)</a:t>
            </a:r>
          </a:p>
          <a:p>
            <a:pPr algn="l">
              <a:buFont typeface="Arial" panose="020B0604020202020204" pitchFamily="34" charset="0"/>
              <a:buChar char="•"/>
            </a:pPr>
            <a:r>
              <a:rPr lang="vi-VN" b="1" i="0" dirty="0">
                <a:solidFill>
                  <a:srgbClr val="404040"/>
                </a:solidFill>
                <a:effectLst/>
                <a:latin typeface="DeepSeek-CJK-patch"/>
              </a:rPr>
              <a:t>Cung (T1 → T2)</a:t>
            </a:r>
            <a:r>
              <a:rPr lang="vi-VN" b="0" i="0" dirty="0">
                <a:solidFill>
                  <a:srgbClr val="404040"/>
                </a:solidFill>
                <a:effectLst/>
                <a:latin typeface="DeepSeek-CJK-patch"/>
              </a:rPr>
              <a:t>: Có nghĩa T1 đang chờ T2 giải phóng tài nguyên</a:t>
            </a:r>
          </a:p>
          <a:p>
            <a:pPr algn="l"/>
            <a:r>
              <a:rPr lang="vi-VN" b="0" i="0" dirty="0">
                <a:solidFill>
                  <a:srgbClr val="404040"/>
                </a:solidFill>
                <a:effectLst/>
                <a:latin typeface="DeepSeek-CJK-patch"/>
              </a:rPr>
              <a:t>b. Phát Hiện Deadlock</a:t>
            </a:r>
          </a:p>
          <a:p>
            <a:pPr algn="l">
              <a:buFont typeface="Arial" panose="020B0604020202020204" pitchFamily="34" charset="0"/>
              <a:buChar char="•"/>
            </a:pPr>
            <a:r>
              <a:rPr lang="vi-VN" b="1" i="0" dirty="0">
                <a:solidFill>
                  <a:srgbClr val="404040"/>
                </a:solidFill>
                <a:effectLst/>
                <a:latin typeface="DeepSeek-CJK-patch"/>
              </a:rPr>
              <a:t>Deadlock tồn tại</a:t>
            </a:r>
            <a:r>
              <a:rPr lang="vi-VN" b="0" i="0" dirty="0">
                <a:solidFill>
                  <a:srgbClr val="404040"/>
                </a:solidFill>
                <a:effectLst/>
                <a:latin typeface="DeepSeek-CJK-patch"/>
              </a:rPr>
              <a:t> nếu WFG có </a:t>
            </a:r>
            <a:r>
              <a:rPr lang="vi-VN" b="1" i="0" dirty="0">
                <a:solidFill>
                  <a:srgbClr val="404040"/>
                </a:solidFill>
                <a:effectLst/>
                <a:latin typeface="DeepSeek-CJK-patch"/>
              </a:rPr>
              <a:t>chu trình</a:t>
            </a:r>
            <a:r>
              <a:rPr lang="vi-VN" b="0" i="0" dirty="0">
                <a:solidFill>
                  <a:srgbClr val="404040"/>
                </a:solidFill>
                <a:effectLst/>
                <a:latin typeface="DeepSeek-CJK-patch"/>
              </a:rPr>
              <a:t> (cycle)</a:t>
            </a:r>
          </a:p>
          <a:p>
            <a:pPr algn="l">
              <a:buFont typeface="Arial" panose="020B0604020202020204" pitchFamily="34" charset="0"/>
              <a:buChar char="•"/>
            </a:pPr>
            <a:r>
              <a:rPr lang="vi-VN" b="0" i="0" dirty="0">
                <a:solidFill>
                  <a:srgbClr val="404040"/>
                </a:solidFill>
                <a:effectLst/>
                <a:latin typeface="DeepSeek-CJK-patch"/>
              </a:rPr>
              <a:t>Ví dụ: T1 → T2 → T3 → T1 là một chu trình deadlock</a:t>
            </a:r>
          </a:p>
          <a:p>
            <a:pPr algn="l"/>
            <a:r>
              <a:rPr lang="vi-VN" b="0" i="0" dirty="0">
                <a:solidFill>
                  <a:srgbClr val="404040"/>
                </a:solidFill>
                <a:effectLst/>
                <a:latin typeface="DeepSeek-CJK-patch"/>
              </a:rPr>
              <a:t>c. Ví Dụ Minh Họa</a:t>
            </a:r>
          </a:p>
          <a:p>
            <a:pPr algn="l"/>
            <a:r>
              <a:rPr lang="vi-VN" b="0" i="0" dirty="0">
                <a:solidFill>
                  <a:srgbClr val="494949"/>
                </a:solidFill>
                <a:effectLst/>
                <a:latin typeface="DeepSeek-CJK-patch"/>
              </a:rPr>
              <a:t>T1 đang giữ khóa X và chờ khóa Y </a:t>
            </a:r>
            <a:endParaRPr lang="en-US" b="0" i="0" dirty="0">
              <a:solidFill>
                <a:srgbClr val="494949"/>
              </a:solidFill>
              <a:effectLst/>
              <a:latin typeface="DeepSeek-CJK-patch"/>
            </a:endParaRPr>
          </a:p>
          <a:p>
            <a:pPr algn="l"/>
            <a:r>
              <a:rPr lang="vi-VN" b="0" i="0" dirty="0">
                <a:solidFill>
                  <a:srgbClr val="494949"/>
                </a:solidFill>
                <a:effectLst/>
                <a:latin typeface="DeepSeek-CJK-patch"/>
              </a:rPr>
              <a:t>T2 đang giữ khóa Y và chờ khóa Z</a:t>
            </a:r>
            <a:endParaRPr lang="en-US" b="0" i="0" dirty="0">
              <a:solidFill>
                <a:srgbClr val="494949"/>
              </a:solidFill>
              <a:effectLst/>
              <a:latin typeface="DeepSeek-CJK-patch"/>
            </a:endParaRPr>
          </a:p>
          <a:p>
            <a:pPr algn="l"/>
            <a:r>
              <a:rPr lang="vi-VN" b="0" i="0" dirty="0">
                <a:solidFill>
                  <a:srgbClr val="494949"/>
                </a:solidFill>
                <a:effectLst/>
                <a:latin typeface="DeepSeek-CJK-patch"/>
              </a:rPr>
              <a:t>T3 đang giữ khóa Z và chờ khóa X</a:t>
            </a:r>
          </a:p>
          <a:p>
            <a:pPr algn="l"/>
            <a:r>
              <a:rPr lang="vi-VN" b="0" i="0" dirty="0">
                <a:solidFill>
                  <a:srgbClr val="404040"/>
                </a:solidFill>
                <a:effectLst/>
                <a:latin typeface="DeepSeek-CJK-patch"/>
              </a:rPr>
              <a:t>→ Tạo thành chu trình T1 → T2 → T3 → T1</a:t>
            </a:r>
          </a:p>
          <a:p>
            <a:pPr algn="l"/>
            <a:endParaRPr lang="en-US" b="0" i="0" dirty="0">
              <a:solidFill>
                <a:srgbClr val="404040"/>
              </a:solidFill>
              <a:effectLst/>
              <a:latin typeface="DeepSeek-CJK-patch"/>
            </a:endParaRPr>
          </a:p>
          <a:p>
            <a:pPr algn="l"/>
            <a:r>
              <a:rPr lang="vi-VN" b="1" i="0" dirty="0">
                <a:solidFill>
                  <a:srgbClr val="404040"/>
                </a:solidFill>
                <a:effectLst/>
                <a:latin typeface="DeepSeek-CJK-patch"/>
              </a:rPr>
              <a:t>4. Cách Xử Lý Deadlock</a:t>
            </a:r>
          </a:p>
          <a:p>
            <a:pPr algn="l"/>
            <a:r>
              <a:rPr lang="vi-VN" b="0" i="0" dirty="0">
                <a:solidFill>
                  <a:srgbClr val="404040"/>
                </a:solidFill>
                <a:effectLst/>
                <a:latin typeface="DeepSeek-CJK-patch"/>
              </a:rPr>
              <a:t>a. Phòng Ngừa (Prevention)</a:t>
            </a:r>
          </a:p>
          <a:p>
            <a:pPr algn="l">
              <a:buFont typeface="Arial" panose="020B0604020202020204" pitchFamily="34" charset="0"/>
              <a:buChar char="•"/>
            </a:pPr>
            <a:r>
              <a:rPr lang="vi-VN" b="0" i="0" dirty="0">
                <a:solidFill>
                  <a:srgbClr val="404040"/>
                </a:solidFill>
                <a:effectLst/>
                <a:latin typeface="DeepSeek-CJK-patch"/>
              </a:rPr>
              <a:t>Yêu cầu giao dịch xin tất cả khóa cùng lúc</a:t>
            </a:r>
          </a:p>
          <a:p>
            <a:pPr algn="l">
              <a:buFont typeface="Arial" panose="020B0604020202020204" pitchFamily="34" charset="0"/>
              <a:buChar char="•"/>
            </a:pPr>
            <a:r>
              <a:rPr lang="vi-VN" b="0" i="0" dirty="0">
                <a:solidFill>
                  <a:srgbClr val="404040"/>
                </a:solidFill>
                <a:effectLst/>
                <a:latin typeface="DeepSeek-CJK-patch"/>
              </a:rPr>
              <a:t>Áp dụng thứ tự khóa cố định</a:t>
            </a:r>
          </a:p>
          <a:p>
            <a:pPr algn="l">
              <a:buFont typeface="Arial" panose="020B0604020202020204" pitchFamily="34" charset="0"/>
              <a:buChar char="•"/>
            </a:pPr>
            <a:r>
              <a:rPr lang="vi-VN" b="0" i="0" dirty="0">
                <a:solidFill>
                  <a:srgbClr val="404040"/>
                </a:solidFill>
                <a:effectLst/>
                <a:latin typeface="DeepSeek-CJK-patch"/>
              </a:rPr>
              <a:t>Hủy bỏ và làm lại giao dịch nếu có nguy cơ deadlock</a:t>
            </a:r>
          </a:p>
          <a:p>
            <a:pPr algn="l"/>
            <a:r>
              <a:rPr lang="vi-VN" b="0" i="0" dirty="0">
                <a:solidFill>
                  <a:srgbClr val="404040"/>
                </a:solidFill>
                <a:effectLst/>
                <a:latin typeface="DeepSeek-CJK-patch"/>
              </a:rPr>
              <a:t>b. Phát Hiện &amp; Khắc Phục</a:t>
            </a:r>
          </a:p>
          <a:p>
            <a:pPr algn="l">
              <a:buFont typeface="Arial" panose="020B0604020202020204" pitchFamily="34" charset="0"/>
              <a:buChar char="•"/>
            </a:pPr>
            <a:r>
              <a:rPr lang="vi-VN" b="1" i="0" dirty="0">
                <a:solidFill>
                  <a:srgbClr val="404040"/>
                </a:solidFill>
                <a:effectLst/>
                <a:latin typeface="DeepSeek-CJK-patch"/>
              </a:rPr>
              <a:t>Phát hiện</a:t>
            </a:r>
            <a:r>
              <a:rPr lang="vi-VN" b="0" i="0" dirty="0">
                <a:solidFill>
                  <a:srgbClr val="404040"/>
                </a:solidFill>
                <a:effectLst/>
                <a:latin typeface="DeepSeek-CJK-patch"/>
              </a:rPr>
              <a:t>: Duy trì và kiểm tra WFG định kỳ</a:t>
            </a:r>
          </a:p>
          <a:p>
            <a:pPr algn="l">
              <a:buFont typeface="Arial" panose="020B0604020202020204" pitchFamily="34" charset="0"/>
              <a:buChar char="•"/>
            </a:pPr>
            <a:r>
              <a:rPr lang="vi-VN" b="1" i="0" dirty="0">
                <a:solidFill>
                  <a:srgbClr val="404040"/>
                </a:solidFill>
                <a:effectLst/>
                <a:latin typeface="DeepSeek-CJK-patch"/>
              </a:rPr>
              <a:t>Khắc phục</a:t>
            </a:r>
            <a:r>
              <a:rPr lang="vi-VN" b="0" i="0" dirty="0">
                <a:solidFill>
                  <a:srgbClr val="404040"/>
                </a:solidFill>
                <a:effectLst/>
                <a:latin typeface="DeepSeek-CJK-patch"/>
              </a:rPr>
              <a:t>: Chọn "nạn nhân" (victim) để hủy bỏ dựa trên:</a:t>
            </a:r>
          </a:p>
          <a:p>
            <a:pPr marL="742950" lvl="1" indent="-285750" algn="l">
              <a:buFont typeface="Arial" panose="020B0604020202020204" pitchFamily="34" charset="0"/>
              <a:buChar char="•"/>
            </a:pPr>
            <a:r>
              <a:rPr lang="vi-VN" b="0" i="0" dirty="0">
                <a:solidFill>
                  <a:srgbClr val="404040"/>
                </a:solidFill>
                <a:effectLst/>
                <a:latin typeface="DeepSeek-CJK-patch"/>
              </a:rPr>
              <a:t>Thời gian đã chạy</a:t>
            </a:r>
          </a:p>
          <a:p>
            <a:pPr marL="742950" lvl="1" indent="-285750" algn="l">
              <a:buFont typeface="Arial" panose="020B0604020202020204" pitchFamily="34" charset="0"/>
              <a:buChar char="•"/>
            </a:pPr>
            <a:r>
              <a:rPr lang="vi-VN" b="0" i="0" dirty="0">
                <a:solidFill>
                  <a:srgbClr val="404040"/>
                </a:solidFill>
                <a:effectLst/>
                <a:latin typeface="DeepSeek-CJK-patch"/>
              </a:rPr>
              <a:t>Số tài nguyên đang giữ</a:t>
            </a:r>
          </a:p>
          <a:p>
            <a:pPr marL="742950" lvl="1" indent="-285750" algn="l">
              <a:buFont typeface="Arial" panose="020B0604020202020204" pitchFamily="34" charset="0"/>
              <a:buChar char="•"/>
            </a:pPr>
            <a:r>
              <a:rPr lang="vi-VN" b="0" i="0" dirty="0">
                <a:solidFill>
                  <a:srgbClr val="404040"/>
                </a:solidFill>
                <a:effectLst/>
                <a:latin typeface="DeepSeek-CJK-patch"/>
              </a:rPr>
              <a:t>Số giao dịch bị ảnh hưởng nếu hủy</a:t>
            </a:r>
          </a:p>
          <a:p>
            <a:pPr algn="l"/>
            <a:endParaRPr lang="en-US" b="0" i="0" dirty="0">
              <a:solidFill>
                <a:srgbClr val="404040"/>
              </a:solidFill>
              <a:effectLst/>
              <a:latin typeface="DeepSeek-CJK-patch"/>
            </a:endParaRPr>
          </a:p>
          <a:p>
            <a:pPr algn="l"/>
            <a:r>
              <a:rPr lang="vi-VN" b="1" i="0" dirty="0">
                <a:solidFill>
                  <a:srgbClr val="404040"/>
                </a:solidFill>
                <a:effectLst/>
                <a:latin typeface="DeepSeek-CJK-patch"/>
              </a:rPr>
              <a:t>5. Hệ Quả Của Deadlock</a:t>
            </a:r>
          </a:p>
          <a:p>
            <a:pPr algn="l">
              <a:buFont typeface="Arial" panose="020B0604020202020204" pitchFamily="34" charset="0"/>
              <a:buChar char="•"/>
            </a:pPr>
            <a:r>
              <a:rPr lang="vi-VN" b="1" i="0" dirty="0">
                <a:solidFill>
                  <a:srgbClr val="404040"/>
                </a:solidFill>
                <a:effectLst/>
                <a:latin typeface="DeepSeek-CJK-patch"/>
              </a:rPr>
              <a:t>Giảm hiệu suất</a:t>
            </a:r>
            <a:r>
              <a:rPr lang="vi-VN" b="0" i="0" dirty="0">
                <a:solidFill>
                  <a:srgbClr val="404040"/>
                </a:solidFill>
                <a:effectLst/>
                <a:latin typeface="DeepSeek-CJK-patch"/>
              </a:rPr>
              <a:t> hệ thống</a:t>
            </a:r>
          </a:p>
          <a:p>
            <a:pPr algn="l">
              <a:buFont typeface="Arial" panose="020B0604020202020204" pitchFamily="34" charset="0"/>
              <a:buChar char="•"/>
            </a:pPr>
            <a:r>
              <a:rPr lang="vi-VN" b="1" i="0" dirty="0">
                <a:solidFill>
                  <a:srgbClr val="404040"/>
                </a:solidFill>
                <a:effectLst/>
                <a:latin typeface="DeepSeek-CJK-patch"/>
              </a:rPr>
              <a:t>Lãng phí tài nguyên</a:t>
            </a:r>
            <a:r>
              <a:rPr lang="vi-VN" b="0" i="0" dirty="0">
                <a:solidFill>
                  <a:srgbClr val="404040"/>
                </a:solidFill>
                <a:effectLst/>
                <a:latin typeface="DeepSeek-CJK-patch"/>
              </a:rPr>
              <a:t> (CPU, memory, I/O)</a:t>
            </a:r>
          </a:p>
          <a:p>
            <a:pPr algn="l">
              <a:buFont typeface="Arial" panose="020B0604020202020204" pitchFamily="34" charset="0"/>
              <a:buChar char="•"/>
            </a:pPr>
            <a:r>
              <a:rPr lang="vi-VN" b="1" i="0" dirty="0">
                <a:solidFill>
                  <a:srgbClr val="404040"/>
                </a:solidFill>
                <a:effectLst/>
                <a:latin typeface="DeepSeek-CJK-patch"/>
              </a:rPr>
              <a:t>Trải nghiệm người dùng kém</a:t>
            </a:r>
            <a:r>
              <a:rPr lang="vi-VN" b="0" i="0" dirty="0">
                <a:solidFill>
                  <a:srgbClr val="404040"/>
                </a:solidFill>
                <a:effectLst/>
                <a:latin typeface="DeepSeek-CJK-patch"/>
              </a:rPr>
              <a:t> (giao dịch bị treo)</a:t>
            </a:r>
          </a:p>
          <a:p>
            <a:endParaRPr lang="en-US" dirty="0"/>
          </a:p>
        </p:txBody>
      </p:sp>
    </p:spTree>
    <p:extLst>
      <p:ext uri="{BB962C8B-B14F-4D97-AF65-F5344CB8AC3E}">
        <p14:creationId xmlns:p14="http://schemas.microsoft.com/office/powerpoint/2010/main" val="29988197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vi-VN" b="1" i="0" dirty="0">
                <a:solidFill>
                  <a:srgbClr val="404040"/>
                </a:solidFill>
                <a:effectLst/>
                <a:latin typeface="DeepSeek-CJK-patch"/>
              </a:rPr>
              <a:t>"Local versus Global WFG"</a:t>
            </a:r>
          </a:p>
          <a:p>
            <a:pPr algn="l"/>
            <a:endParaRPr lang="en-US" b="1" i="0" dirty="0">
              <a:solidFill>
                <a:srgbClr val="404040"/>
              </a:solidFill>
              <a:effectLst/>
              <a:latin typeface="DeepSeek-CJK-patch"/>
            </a:endParaRPr>
          </a:p>
          <a:p>
            <a:pPr algn="l"/>
            <a:r>
              <a:rPr lang="vi-VN" b="1" i="0" dirty="0">
                <a:solidFill>
                  <a:srgbClr val="404040"/>
                </a:solidFill>
                <a:effectLst/>
                <a:latin typeface="DeepSeek-CJK-patch"/>
              </a:rPr>
              <a:t>1. Khái Niệm WFG (Wait-for Graph)</a:t>
            </a:r>
          </a:p>
          <a:p>
            <a:pPr algn="l"/>
            <a:r>
              <a:rPr lang="vi-VN" b="0" i="0" dirty="0">
                <a:solidFill>
                  <a:srgbClr val="404040"/>
                </a:solidFill>
                <a:effectLst/>
                <a:latin typeface="DeepSeek-CJK-patch"/>
              </a:rPr>
              <a:t>WFG là đồ thị biểu diễn mối quan hệ chờ đợi giữa các giao dịch:</a:t>
            </a:r>
          </a:p>
          <a:p>
            <a:pPr algn="l">
              <a:buFont typeface="Arial" panose="020B0604020202020204" pitchFamily="34" charset="0"/>
              <a:buChar char="•"/>
            </a:pPr>
            <a:r>
              <a:rPr lang="vi-VN" b="1" i="0" dirty="0">
                <a:solidFill>
                  <a:srgbClr val="404040"/>
                </a:solidFill>
                <a:effectLst/>
                <a:latin typeface="DeepSeek-CJK-patch"/>
              </a:rPr>
              <a:t>Nút</a:t>
            </a:r>
            <a:r>
              <a:rPr lang="vi-VN" b="0" i="0" dirty="0">
                <a:solidFill>
                  <a:srgbClr val="404040"/>
                </a:solidFill>
                <a:effectLst/>
                <a:latin typeface="DeepSeek-CJK-patch"/>
              </a:rPr>
              <a:t>: Đại diện cho các giao dịch</a:t>
            </a:r>
          </a:p>
          <a:p>
            <a:pPr algn="l">
              <a:buFont typeface="Arial" panose="020B0604020202020204" pitchFamily="34" charset="0"/>
              <a:buChar char="•"/>
            </a:pPr>
            <a:r>
              <a:rPr lang="vi-VN" b="1" i="0" dirty="0">
                <a:solidFill>
                  <a:srgbClr val="404040"/>
                </a:solidFill>
                <a:effectLst/>
                <a:latin typeface="DeepSeek-CJK-patch"/>
              </a:rPr>
              <a:t>Cung (T₁ → T₂)</a:t>
            </a:r>
            <a:r>
              <a:rPr lang="vi-VN" b="0" i="0" dirty="0">
                <a:solidFill>
                  <a:srgbClr val="404040"/>
                </a:solidFill>
                <a:effectLst/>
                <a:latin typeface="DeepSeek-CJK-patch"/>
              </a:rPr>
              <a:t>: Giao dịch T₁ đang chờ tài nguyên do T₂ nắm giữ</a:t>
            </a:r>
          </a:p>
          <a:p>
            <a:pPr algn="l"/>
            <a:endParaRPr lang="en-US" b="0" i="0" dirty="0">
              <a:solidFill>
                <a:srgbClr val="404040"/>
              </a:solidFill>
              <a:effectLst/>
              <a:latin typeface="DeepSeek-CJK-patch"/>
            </a:endParaRPr>
          </a:p>
          <a:p>
            <a:pPr algn="l"/>
            <a:r>
              <a:rPr lang="vi-VN" b="1" i="0" dirty="0">
                <a:solidFill>
                  <a:srgbClr val="404040"/>
                </a:solidFill>
                <a:effectLst/>
                <a:latin typeface="DeepSeek-CJK-patch"/>
              </a:rPr>
              <a:t>2. Local WFG vs Global WFG</a:t>
            </a:r>
          </a:p>
          <a:p>
            <a:pPr algn="l"/>
            <a:r>
              <a:rPr lang="vi-VN" b="0" i="0" dirty="0">
                <a:solidFill>
                  <a:srgbClr val="404040"/>
                </a:solidFill>
                <a:effectLst/>
                <a:latin typeface="DeepSeek-CJK-patch"/>
              </a:rPr>
              <a:t>a. Local WFG (Đồ thị chờ cục bộ)</a:t>
            </a:r>
          </a:p>
          <a:p>
            <a:pPr algn="l">
              <a:buFont typeface="Arial" panose="020B0604020202020204" pitchFamily="34" charset="0"/>
              <a:buChar char="•"/>
            </a:pPr>
            <a:r>
              <a:rPr lang="vi-VN" b="0" i="0" dirty="0">
                <a:solidFill>
                  <a:srgbClr val="404040"/>
                </a:solidFill>
                <a:effectLst/>
                <a:latin typeface="DeepSeek-CJK-patch"/>
              </a:rPr>
              <a:t>Chỉ phản ánh các phụ thuộc chờ </a:t>
            </a:r>
            <a:r>
              <a:rPr lang="vi-VN" b="1" i="0" dirty="0">
                <a:solidFill>
                  <a:srgbClr val="404040"/>
                </a:solidFill>
                <a:effectLst/>
                <a:latin typeface="DeepSeek-CJK-patch"/>
              </a:rPr>
              <a:t>trong cùng một site</a:t>
            </a:r>
            <a:endParaRPr lang="vi-VN" b="0" i="0" dirty="0">
              <a:solidFill>
                <a:srgbClr val="404040"/>
              </a:solidFill>
              <a:effectLst/>
              <a:latin typeface="DeepSeek-CJK-patch"/>
            </a:endParaRPr>
          </a:p>
          <a:p>
            <a:pPr algn="l">
              <a:buFont typeface="Arial" panose="020B0604020202020204" pitchFamily="34" charset="0"/>
              <a:buChar char="•"/>
            </a:pPr>
            <a:r>
              <a:rPr lang="vi-VN" b="0" i="0" dirty="0">
                <a:solidFill>
                  <a:srgbClr val="404040"/>
                </a:solidFill>
                <a:effectLst/>
                <a:latin typeface="DeepSeek-CJK-patch"/>
              </a:rPr>
              <a:t>Mỗi site duy trì WFG riêng cho các giao dịch cục bộ</a:t>
            </a:r>
          </a:p>
          <a:p>
            <a:pPr algn="l">
              <a:buFont typeface="Arial" panose="020B0604020202020204" pitchFamily="34" charset="0"/>
              <a:buChar char="•"/>
            </a:pPr>
            <a:r>
              <a:rPr lang="vi-VN" b="1" i="0" dirty="0">
                <a:solidFill>
                  <a:srgbClr val="404040"/>
                </a:solidFill>
                <a:effectLst/>
                <a:latin typeface="DeepSeek-CJK-patch"/>
              </a:rPr>
              <a:t>Hạn chế</a:t>
            </a:r>
            <a:r>
              <a:rPr lang="vi-VN" b="0" i="0" dirty="0">
                <a:solidFill>
                  <a:srgbClr val="404040"/>
                </a:solidFill>
                <a:effectLst/>
                <a:latin typeface="DeepSeek-CJK-patch"/>
              </a:rPr>
              <a:t>: Không phát hiện được deadlock liên site</a:t>
            </a:r>
          </a:p>
          <a:p>
            <a:pPr algn="l"/>
            <a:r>
              <a:rPr lang="vi-VN" b="0" i="0" dirty="0">
                <a:solidFill>
                  <a:srgbClr val="404040"/>
                </a:solidFill>
                <a:effectLst/>
                <a:latin typeface="DeepSeek-CJK-patch"/>
              </a:rPr>
              <a:t>b. Global WFG (Đồ thị chờ toàn cục)</a:t>
            </a:r>
          </a:p>
          <a:p>
            <a:pPr algn="l">
              <a:buFont typeface="Arial" panose="020B0604020202020204" pitchFamily="34" charset="0"/>
              <a:buChar char="•"/>
            </a:pPr>
            <a:r>
              <a:rPr lang="vi-VN" b="0" i="0" dirty="0">
                <a:solidFill>
                  <a:srgbClr val="404040"/>
                </a:solidFill>
                <a:effectLst/>
                <a:latin typeface="DeepSeek-CJK-patch"/>
              </a:rPr>
              <a:t>Tổng hợp từ tất cả Local WFG của các site</a:t>
            </a:r>
          </a:p>
          <a:p>
            <a:pPr algn="l">
              <a:buFont typeface="Arial" panose="020B0604020202020204" pitchFamily="34" charset="0"/>
              <a:buChar char="•"/>
            </a:pPr>
            <a:r>
              <a:rPr lang="vi-VN" b="0" i="0" dirty="0">
                <a:solidFill>
                  <a:srgbClr val="404040"/>
                </a:solidFill>
                <a:effectLst/>
                <a:latin typeface="DeepSeek-CJK-patch"/>
              </a:rPr>
              <a:t>Phản ánh đầy đủ các phụ thuộc chờ trong toàn hệ thống phân tán</a:t>
            </a:r>
          </a:p>
          <a:p>
            <a:pPr algn="l">
              <a:buFont typeface="Arial" panose="020B0604020202020204" pitchFamily="34" charset="0"/>
              <a:buChar char="•"/>
            </a:pPr>
            <a:r>
              <a:rPr lang="vi-VN" b="1" i="0" dirty="0">
                <a:solidFill>
                  <a:srgbClr val="404040"/>
                </a:solidFill>
                <a:effectLst/>
                <a:latin typeface="DeepSeek-CJK-patch"/>
              </a:rPr>
              <a:t>Ưu điểm</a:t>
            </a:r>
            <a:r>
              <a:rPr lang="vi-VN" b="0" i="0" dirty="0">
                <a:solidFill>
                  <a:srgbClr val="404040"/>
                </a:solidFill>
                <a:effectLst/>
                <a:latin typeface="DeepSeek-CJK-patch"/>
              </a:rPr>
              <a:t>: Phát hiện được deadlock liên site</a:t>
            </a:r>
          </a:p>
          <a:p>
            <a:pPr algn="l"/>
            <a:endParaRPr lang="en-US" b="0" i="0" dirty="0">
              <a:solidFill>
                <a:srgbClr val="404040"/>
              </a:solidFill>
              <a:effectLst/>
              <a:latin typeface="DeepSeek-CJK-patch"/>
            </a:endParaRPr>
          </a:p>
          <a:p>
            <a:pPr algn="l"/>
            <a:r>
              <a:rPr lang="vi-VN" b="1" i="0" dirty="0">
                <a:solidFill>
                  <a:srgbClr val="404040"/>
                </a:solidFill>
                <a:effectLst/>
                <a:latin typeface="DeepSeek-CJK-patch"/>
              </a:rPr>
              <a:t>3. Ví Dụ Minh Họa Trong Slide</a:t>
            </a:r>
          </a:p>
          <a:p>
            <a:pPr algn="l"/>
            <a:r>
              <a:rPr lang="vi-VN" b="1" i="0" dirty="0">
                <a:solidFill>
                  <a:srgbClr val="404040"/>
                </a:solidFill>
                <a:effectLst/>
                <a:latin typeface="DeepSeek-CJK-patch"/>
              </a:rPr>
              <a:t>Phân bổ giao dịch</a:t>
            </a:r>
            <a:r>
              <a:rPr lang="vi-VN" b="0" i="0" dirty="0">
                <a:solidFill>
                  <a:srgbClr val="404040"/>
                </a:solidFill>
                <a:effectLst/>
                <a:latin typeface="DeepSeek-CJK-patch"/>
              </a:rPr>
              <a:t>:</a:t>
            </a:r>
          </a:p>
          <a:p>
            <a:pPr algn="l">
              <a:buFont typeface="Arial" panose="020B0604020202020204" pitchFamily="34" charset="0"/>
              <a:buChar char="•"/>
            </a:pPr>
            <a:r>
              <a:rPr lang="vi-VN" b="1" i="0" dirty="0">
                <a:solidFill>
                  <a:srgbClr val="404040"/>
                </a:solidFill>
                <a:effectLst/>
                <a:latin typeface="DeepSeek-CJK-patch"/>
              </a:rPr>
              <a:t>Site 1</a:t>
            </a:r>
            <a:r>
              <a:rPr lang="vi-VN" b="0" i="0" dirty="0">
                <a:solidFill>
                  <a:srgbClr val="404040"/>
                </a:solidFill>
                <a:effectLst/>
                <a:latin typeface="DeepSeek-CJK-patch"/>
              </a:rPr>
              <a:t>: T₁, T₂</a:t>
            </a:r>
          </a:p>
          <a:p>
            <a:pPr algn="l">
              <a:buFont typeface="Arial" panose="020B0604020202020204" pitchFamily="34" charset="0"/>
              <a:buChar char="•"/>
            </a:pPr>
            <a:r>
              <a:rPr lang="vi-VN" b="1" i="0" dirty="0">
                <a:solidFill>
                  <a:srgbClr val="404040"/>
                </a:solidFill>
                <a:effectLst/>
                <a:latin typeface="DeepSeek-CJK-patch"/>
              </a:rPr>
              <a:t>Site 2</a:t>
            </a:r>
            <a:r>
              <a:rPr lang="vi-VN" b="0" i="0" dirty="0">
                <a:solidFill>
                  <a:srgbClr val="404040"/>
                </a:solidFill>
                <a:effectLst/>
                <a:latin typeface="DeepSeek-CJK-patch"/>
              </a:rPr>
              <a:t>: T₃, T₄</a:t>
            </a:r>
          </a:p>
          <a:p>
            <a:pPr algn="l"/>
            <a:r>
              <a:rPr lang="vi-VN" b="1" i="0" dirty="0">
                <a:solidFill>
                  <a:srgbClr val="404040"/>
                </a:solidFill>
                <a:effectLst/>
                <a:latin typeface="DeepSeek-CJK-patch"/>
              </a:rPr>
              <a:t>Quan hệ chờ</a:t>
            </a:r>
            <a:r>
              <a:rPr lang="vi-VN" b="0" i="0" dirty="0">
                <a:solidFill>
                  <a:srgbClr val="404040"/>
                </a:solidFill>
                <a:effectLst/>
                <a:latin typeface="DeepSeek-CJK-patch"/>
              </a:rPr>
              <a:t>:</a:t>
            </a:r>
          </a:p>
          <a:p>
            <a:pPr algn="l">
              <a:buFont typeface="+mj-lt"/>
              <a:buAutoNum type="arabicPeriod"/>
            </a:pPr>
            <a:r>
              <a:rPr lang="vi-VN" b="0" i="0" dirty="0">
                <a:solidFill>
                  <a:srgbClr val="404040"/>
                </a:solidFill>
                <a:effectLst/>
                <a:latin typeface="DeepSeek-CJK-patch"/>
              </a:rPr>
              <a:t>T₃ → T₄ (T₃ chờ T₄ tại Site 2)</a:t>
            </a:r>
          </a:p>
          <a:p>
            <a:pPr algn="l">
              <a:buFont typeface="+mj-lt"/>
              <a:buAutoNum type="arabicPeriod"/>
            </a:pPr>
            <a:r>
              <a:rPr lang="vi-VN" b="0" i="0" dirty="0">
                <a:solidFill>
                  <a:srgbClr val="404040"/>
                </a:solidFill>
                <a:effectLst/>
                <a:latin typeface="DeepSeek-CJK-patch"/>
              </a:rPr>
              <a:t>T₄ → T₁ (T₄ chờ T₁ tại Site 1)</a:t>
            </a:r>
          </a:p>
          <a:p>
            <a:pPr algn="l">
              <a:buFont typeface="+mj-lt"/>
              <a:buAutoNum type="arabicPeriod"/>
            </a:pPr>
            <a:r>
              <a:rPr lang="vi-VN" b="0" i="0" dirty="0">
                <a:solidFill>
                  <a:srgbClr val="404040"/>
                </a:solidFill>
                <a:effectLst/>
                <a:latin typeface="DeepSeek-CJK-patch"/>
              </a:rPr>
              <a:t>T₁ → T₂ (T₁ chờ T₂ tại Site 1)</a:t>
            </a:r>
          </a:p>
          <a:p>
            <a:pPr algn="l">
              <a:buFont typeface="+mj-lt"/>
              <a:buAutoNum type="arabicPeriod"/>
            </a:pPr>
            <a:r>
              <a:rPr lang="vi-VN" b="0" i="0" dirty="0">
                <a:solidFill>
                  <a:srgbClr val="404040"/>
                </a:solidFill>
                <a:effectLst/>
                <a:latin typeface="DeepSeek-CJK-patch"/>
              </a:rPr>
              <a:t>T₂ → T₃ (T₂ chờ T₃ tại Site 2)</a:t>
            </a:r>
          </a:p>
          <a:p>
            <a:pPr algn="l"/>
            <a:r>
              <a:rPr lang="vi-VN" b="0" i="0" dirty="0">
                <a:solidFill>
                  <a:srgbClr val="404040"/>
                </a:solidFill>
                <a:effectLst/>
                <a:latin typeface="DeepSeek-CJK-patch"/>
              </a:rPr>
              <a:t>→ Tạo thành </a:t>
            </a:r>
            <a:r>
              <a:rPr lang="vi-VN" b="1" i="0" dirty="0">
                <a:solidFill>
                  <a:srgbClr val="404040"/>
                </a:solidFill>
                <a:effectLst/>
                <a:latin typeface="DeepSeek-CJK-patch"/>
              </a:rPr>
              <a:t>chu trình deadlock toàn cục</a:t>
            </a:r>
            <a:r>
              <a:rPr lang="vi-VN" b="0" i="0" dirty="0">
                <a:solidFill>
                  <a:srgbClr val="404040"/>
                </a:solidFill>
                <a:effectLst/>
                <a:latin typeface="DeepSeek-CJK-patch"/>
              </a:rPr>
              <a:t>: T₃ → T₄ → T₁ → T₂ → T₃</a:t>
            </a:r>
          </a:p>
        </p:txBody>
      </p:sp>
      <p:sp>
        <p:nvSpPr>
          <p:cNvPr id="4" name="Slide Number Placeholder 3"/>
          <p:cNvSpPr>
            <a:spLocks noGrp="1"/>
          </p:cNvSpPr>
          <p:nvPr>
            <p:ph type="sldNum" sz="quarter" idx="5"/>
          </p:nvPr>
        </p:nvSpPr>
        <p:spPr/>
        <p:txBody>
          <a:bodyPr/>
          <a:lstStyle/>
          <a:p>
            <a:fld id="{765F5201-0B02-374C-9C85-2DCB7D098B21}" type="slidenum">
              <a:rPr lang="en-US" smtClean="0"/>
              <a:t>19</a:t>
            </a:fld>
            <a:endParaRPr lang="en-US"/>
          </a:p>
        </p:txBody>
      </p:sp>
    </p:spTree>
    <p:extLst>
      <p:ext uri="{BB962C8B-B14F-4D97-AF65-F5344CB8AC3E}">
        <p14:creationId xmlns:p14="http://schemas.microsoft.com/office/powerpoint/2010/main" val="16380917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5"/>
          </p:nvPr>
        </p:nvSpPr>
        <p:spPr/>
        <p:txBody>
          <a:bodyPr/>
          <a:lstStyle/>
          <a:p>
            <a:fld id="{765F5201-0B02-374C-9C85-2DCB7D098B21}" type="slidenum">
              <a:rPr lang="en-US" smtClean="0"/>
              <a:t>2</a:t>
            </a:fld>
            <a:endParaRPr lang="en-US"/>
          </a:p>
        </p:txBody>
      </p:sp>
    </p:spTree>
    <p:extLst>
      <p:ext uri="{BB962C8B-B14F-4D97-AF65-F5344CB8AC3E}">
        <p14:creationId xmlns:p14="http://schemas.microsoft.com/office/powerpoint/2010/main" val="30436878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Rot="1" noChangeAspect="1" noChangeArrowheads="1" noTextEdit="1"/>
          </p:cNvSpPr>
          <p:nvPr>
            <p:ph type="sldImg"/>
          </p:nvPr>
        </p:nvSpPr>
        <p:spPr>
          <a:xfrm>
            <a:off x="2741613" y="-403225"/>
            <a:ext cx="4537075" cy="3403600"/>
          </a:xfrm>
          <a:ln cap="flat"/>
        </p:spPr>
      </p:sp>
      <p:sp>
        <p:nvSpPr>
          <p:cNvPr id="2" name="Notes Placeholder 1">
            <a:extLst>
              <a:ext uri="{FF2B5EF4-FFF2-40B4-BE49-F238E27FC236}">
                <a16:creationId xmlns:a16="http://schemas.microsoft.com/office/drawing/2014/main" id="{35BC5DE8-5753-60CF-2637-F37100B205C3}"/>
              </a:ext>
            </a:extLst>
          </p:cNvPr>
          <p:cNvSpPr>
            <a:spLocks noGrp="1"/>
          </p:cNvSpPr>
          <p:nvPr>
            <p:ph type="body" idx="1"/>
          </p:nvPr>
        </p:nvSpPr>
        <p:spPr/>
        <p:txBody>
          <a:bodyPr/>
          <a:lstStyle/>
          <a:p>
            <a:r>
              <a:rPr lang="vi-VN" b="1" dirty="0"/>
              <a:t>Deadlock Detection (Phát hiện deadlock)</a:t>
            </a:r>
            <a:r>
              <a:rPr lang="vi-VN" dirty="0"/>
              <a:t>:</a:t>
            </a:r>
          </a:p>
          <a:p>
            <a:endParaRPr lang="en-US" b="1" dirty="0"/>
          </a:p>
          <a:p>
            <a:r>
              <a:rPr lang="vi-VN" b="1" dirty="0"/>
              <a:t>1. Transactions are allowed to wait freely</a:t>
            </a:r>
          </a:p>
          <a:p>
            <a:pPr>
              <a:buFont typeface="Arial" panose="020B0604020202020204" pitchFamily="34" charset="0"/>
              <a:buChar char="•"/>
            </a:pPr>
            <a:r>
              <a:rPr lang="vi-VN" dirty="0"/>
              <a:t>Các giao dịch </a:t>
            </a:r>
            <a:r>
              <a:rPr lang="vi-VN" b="1" dirty="0"/>
              <a:t>được phép chờ nhau</a:t>
            </a:r>
            <a:r>
              <a:rPr lang="vi-VN" dirty="0"/>
              <a:t> để truy cập tài nguyên.</a:t>
            </a:r>
          </a:p>
          <a:p>
            <a:pPr>
              <a:buFont typeface="Arial" panose="020B0604020202020204" pitchFamily="34" charset="0"/>
              <a:buChar char="•"/>
            </a:pPr>
            <a:r>
              <a:rPr lang="vi-VN" dirty="0"/>
              <a:t>Điều này tạo điều kiện cho </a:t>
            </a:r>
            <a:r>
              <a:rPr lang="vi-VN" b="1" dirty="0"/>
              <a:t>deadlock có thể xảy ra</a:t>
            </a:r>
            <a:r>
              <a:rPr lang="vi-VN" dirty="0"/>
              <a:t>, nhưng cho phép </a:t>
            </a:r>
            <a:r>
              <a:rPr lang="vi-VN" b="1" dirty="0"/>
              <a:t>mức độ tương tranh cao hơn</a:t>
            </a:r>
            <a:r>
              <a:rPr lang="vi-VN" dirty="0"/>
              <a:t>.</a:t>
            </a:r>
          </a:p>
          <a:p>
            <a:endParaRPr lang="en-US" b="1" dirty="0"/>
          </a:p>
          <a:p>
            <a:r>
              <a:rPr lang="vi-VN" b="1" dirty="0"/>
              <a:t>2. Wait-for Graphs (Đồ thị chờ)</a:t>
            </a:r>
          </a:p>
          <a:p>
            <a:pPr>
              <a:buFont typeface="Arial" panose="020B0604020202020204" pitchFamily="34" charset="0"/>
              <a:buChar char="•"/>
            </a:pPr>
            <a:r>
              <a:rPr lang="vi-VN" dirty="0"/>
              <a:t>Là một công cụ để </a:t>
            </a:r>
            <a:r>
              <a:rPr lang="vi-VN" b="1" dirty="0"/>
              <a:t>mô hình hóa trạng thái chờ giữa các giao dịch</a:t>
            </a:r>
            <a:r>
              <a:rPr lang="vi-VN" dirty="0"/>
              <a:t>.</a:t>
            </a:r>
          </a:p>
          <a:p>
            <a:r>
              <a:rPr lang="vi-VN" b="1" dirty="0"/>
              <a:t>Cách hoạt động:</a:t>
            </a:r>
          </a:p>
          <a:p>
            <a:pPr>
              <a:buFont typeface="Arial" panose="020B0604020202020204" pitchFamily="34" charset="0"/>
              <a:buChar char="•"/>
            </a:pPr>
            <a:r>
              <a:rPr lang="vi-VN" b="1" dirty="0"/>
              <a:t>Đỉnh (node):</a:t>
            </a:r>
            <a:r>
              <a:rPr lang="vi-VN" dirty="0"/>
              <a:t> là các giao dịch (T1, T2, ...)</a:t>
            </a:r>
          </a:p>
          <a:p>
            <a:pPr>
              <a:buFont typeface="Arial" panose="020B0604020202020204" pitchFamily="34" charset="0"/>
              <a:buChar char="•"/>
            </a:pPr>
            <a:r>
              <a:rPr lang="vi-VN" b="1" dirty="0"/>
              <a:t>Cạnh (edge):</a:t>
            </a:r>
            <a:r>
              <a:rPr lang="vi-VN" dirty="0"/>
              <a:t> từ Ti đến Tj nếu </a:t>
            </a:r>
            <a:r>
              <a:rPr lang="vi-VN" b="1" dirty="0"/>
              <a:t>Ti đang chờ Tj giải phóng tài nguyên</a:t>
            </a:r>
            <a:r>
              <a:rPr lang="vi-VN" dirty="0"/>
              <a:t>.</a:t>
            </a:r>
          </a:p>
          <a:p>
            <a:r>
              <a:rPr lang="vi-VN" dirty="0"/>
              <a:t>→ Nếu đồ thị có </a:t>
            </a:r>
            <a:r>
              <a:rPr lang="vi-VN" b="1" dirty="0"/>
              <a:t>vòng (cycle)</a:t>
            </a:r>
            <a:r>
              <a:rPr lang="vi-VN" dirty="0"/>
              <a:t> ⇒ </a:t>
            </a:r>
            <a:r>
              <a:rPr lang="vi-VN" b="1" dirty="0"/>
              <a:t>Deadlock đã xảy ra</a:t>
            </a:r>
            <a:r>
              <a:rPr lang="vi-VN" dirty="0"/>
              <a:t>.</a:t>
            </a:r>
          </a:p>
          <a:p>
            <a:endParaRPr lang="en-US" b="1" dirty="0"/>
          </a:p>
          <a:p>
            <a:r>
              <a:rPr lang="vi-VN" b="1" dirty="0"/>
              <a:t>3. Các kiến trúc phát hiện deadlock</a:t>
            </a:r>
          </a:p>
          <a:p>
            <a:r>
              <a:rPr lang="en-US" b="1" dirty="0"/>
              <a:t>- </a:t>
            </a:r>
            <a:r>
              <a:rPr lang="vi-VN" b="1" dirty="0"/>
              <a:t>Centralized (Tập trung):</a:t>
            </a:r>
          </a:p>
          <a:p>
            <a:pPr>
              <a:buFont typeface="Arial" panose="020B0604020202020204" pitchFamily="34" charset="0"/>
              <a:buChar char="•"/>
            </a:pPr>
            <a:r>
              <a:rPr lang="vi-VN" dirty="0"/>
              <a:t>Một nút trung tâm thu thập thông tin từ các site và xây </a:t>
            </a:r>
            <a:r>
              <a:rPr lang="vi-VN" b="1" dirty="0"/>
              <a:t>wait-for graph toàn cục</a:t>
            </a:r>
            <a:r>
              <a:rPr lang="vi-VN" dirty="0"/>
              <a:t> để kiểm tra vòng lặp.</a:t>
            </a:r>
          </a:p>
          <a:p>
            <a:pPr>
              <a:buFont typeface="Arial" panose="020B0604020202020204" pitchFamily="34" charset="0"/>
              <a:buChar char="•"/>
            </a:pPr>
            <a:r>
              <a:rPr lang="vi-VN" dirty="0"/>
              <a:t>Đơn giản nhưng có thể </a:t>
            </a:r>
            <a:r>
              <a:rPr lang="vi-VN" b="1" dirty="0"/>
              <a:t>tắc nghẽn</a:t>
            </a:r>
            <a:r>
              <a:rPr lang="vi-VN" dirty="0"/>
              <a:t> hoặc </a:t>
            </a:r>
            <a:r>
              <a:rPr lang="vi-VN" b="1" dirty="0"/>
              <a:t>mất cân bằng tải</a:t>
            </a:r>
            <a:r>
              <a:rPr lang="vi-VN" dirty="0"/>
              <a:t>.</a:t>
            </a:r>
          </a:p>
          <a:p>
            <a:r>
              <a:rPr lang="en-US" b="1" dirty="0"/>
              <a:t>- </a:t>
            </a:r>
            <a:r>
              <a:rPr lang="vi-VN" b="1" dirty="0"/>
              <a:t>Distributed (Phân tán):</a:t>
            </a:r>
          </a:p>
          <a:p>
            <a:pPr>
              <a:buFont typeface="Arial" panose="020B0604020202020204" pitchFamily="34" charset="0"/>
              <a:buChar char="•"/>
            </a:pPr>
            <a:r>
              <a:rPr lang="vi-VN" dirty="0"/>
              <a:t>Mỗi site tự giữ </a:t>
            </a:r>
            <a:r>
              <a:rPr lang="vi-VN" b="1" dirty="0"/>
              <a:t>wait-for graph cục bộ</a:t>
            </a:r>
            <a:r>
              <a:rPr lang="vi-VN" dirty="0"/>
              <a:t>, trao đổi thông tin với nhau để phát hiện deadlock trên toàn hệ thống.</a:t>
            </a:r>
          </a:p>
          <a:p>
            <a:pPr>
              <a:buFont typeface="Arial" panose="020B0604020202020204" pitchFamily="34" charset="0"/>
              <a:buChar char="•"/>
            </a:pPr>
            <a:r>
              <a:rPr lang="vi-VN" dirty="0"/>
              <a:t>Phức tạp hơn nhưng </a:t>
            </a:r>
            <a:r>
              <a:rPr lang="vi-VN" b="1" dirty="0"/>
              <a:t>không bị tắc nghẽn trung tâm</a:t>
            </a:r>
            <a:r>
              <a:rPr lang="vi-VN" dirty="0"/>
              <a:t>.</a:t>
            </a:r>
          </a:p>
          <a:p>
            <a:r>
              <a:rPr lang="en-US" b="1" dirty="0"/>
              <a:t>- </a:t>
            </a:r>
            <a:r>
              <a:rPr lang="vi-VN" b="1" dirty="0"/>
              <a:t>Hierarchical (Phân cấp):</a:t>
            </a:r>
          </a:p>
          <a:p>
            <a:pPr>
              <a:buFont typeface="Arial" panose="020B0604020202020204" pitchFamily="34" charset="0"/>
              <a:buChar char="•"/>
            </a:pPr>
            <a:r>
              <a:rPr lang="vi-VN" dirty="0"/>
              <a:t>Tổ chức các site thành </a:t>
            </a:r>
            <a:r>
              <a:rPr lang="vi-VN" b="1" dirty="0"/>
              <a:t>cấp bậc (cây)</a:t>
            </a:r>
            <a:r>
              <a:rPr lang="vi-VN" dirty="0"/>
              <a:t>, mỗi cấp phát hiện deadlock trong phạm vi của mình rồi báo lên cấp trên nếu cần.</a:t>
            </a:r>
          </a:p>
          <a:p>
            <a:pPr>
              <a:buFont typeface="Arial" panose="020B0604020202020204" pitchFamily="34" charset="0"/>
              <a:buChar char="•"/>
            </a:pPr>
            <a:r>
              <a:rPr lang="vi-VN" b="1" dirty="0"/>
              <a:t>Thỏa hiệp giữa tập trung và phân tán</a:t>
            </a:r>
            <a:r>
              <a:rPr lang="vi-VN" dirty="0"/>
              <a:t>, giảm độ trễ và truyền thông.</a:t>
            </a:r>
          </a:p>
          <a:p>
            <a:endParaRPr lang="en-US" b="1" dirty="0"/>
          </a:p>
          <a:p>
            <a:r>
              <a:rPr lang="en-US" b="1" dirty="0"/>
              <a:t>4. </a:t>
            </a:r>
            <a:r>
              <a:rPr lang="vi-VN" b="1" dirty="0"/>
              <a:t>Tóm tắt:</a:t>
            </a:r>
          </a:p>
          <a:p>
            <a:r>
              <a:rPr lang="vi-VN" dirty="0"/>
              <a:t>Mục tiêu chính</a:t>
            </a:r>
            <a:r>
              <a:rPr lang="en-US" dirty="0"/>
              <a:t>	</a:t>
            </a:r>
            <a:r>
              <a:rPr lang="vi-VN" dirty="0"/>
              <a:t>Ý nghĩa</a:t>
            </a:r>
            <a:endParaRPr lang="en-US" dirty="0"/>
          </a:p>
          <a:p>
            <a:r>
              <a:rPr lang="vi-VN" dirty="0"/>
              <a:t>Cho phép giao dịch chờ</a:t>
            </a:r>
            <a:r>
              <a:rPr lang="en-US" dirty="0"/>
              <a:t>	</a:t>
            </a:r>
            <a:r>
              <a:rPr lang="vi-VN" dirty="0"/>
              <a:t>Tăng tính song song nhưng có nguy cơ deadlock</a:t>
            </a:r>
            <a:endParaRPr lang="en-US" dirty="0"/>
          </a:p>
          <a:p>
            <a:r>
              <a:rPr lang="vi-VN" dirty="0"/>
              <a:t>Dùng Wait-for Graph</a:t>
            </a:r>
            <a:r>
              <a:rPr lang="en-US" dirty="0"/>
              <a:t>	</a:t>
            </a:r>
            <a:r>
              <a:rPr lang="vi-VN" dirty="0"/>
              <a:t>Phát hiện deadlock bằng cách kiểm tra chu trình</a:t>
            </a:r>
            <a:endParaRPr lang="en-US" dirty="0"/>
          </a:p>
          <a:p>
            <a:r>
              <a:rPr lang="vi-VN" dirty="0"/>
              <a:t>Các phương án triển khai</a:t>
            </a:r>
            <a:r>
              <a:rPr lang="en-US" dirty="0"/>
              <a:t>	</a:t>
            </a:r>
            <a:r>
              <a:rPr lang="vi-VN" dirty="0"/>
              <a:t>Tập trung, Phân tán, Phân cấp – tùy theo môi trường hệ thống</a:t>
            </a:r>
          </a:p>
          <a:p>
            <a:endParaRPr lang="en-US" dirty="0"/>
          </a:p>
        </p:txBody>
      </p:sp>
    </p:spTree>
    <p:extLst>
      <p:ext uri="{BB962C8B-B14F-4D97-AF65-F5344CB8AC3E}">
        <p14:creationId xmlns:p14="http://schemas.microsoft.com/office/powerpoint/2010/main" val="36937056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Rot="1" noChangeAspect="1" noChangeArrowheads="1" noTextEdit="1"/>
          </p:cNvSpPr>
          <p:nvPr>
            <p:ph type="sldImg"/>
          </p:nvPr>
        </p:nvSpPr>
        <p:spPr>
          <a:xfrm>
            <a:off x="2741613" y="-403225"/>
            <a:ext cx="4537075" cy="3403600"/>
          </a:xfrm>
          <a:ln cap="flat"/>
        </p:spPr>
      </p:sp>
      <p:sp>
        <p:nvSpPr>
          <p:cNvPr id="2" name="Notes Placeholder 1">
            <a:extLst>
              <a:ext uri="{FF2B5EF4-FFF2-40B4-BE49-F238E27FC236}">
                <a16:creationId xmlns:a16="http://schemas.microsoft.com/office/drawing/2014/main" id="{DA7CEC24-50E1-B6EC-7C4A-C2F7C0F55ADB}"/>
              </a:ext>
            </a:extLst>
          </p:cNvPr>
          <p:cNvSpPr>
            <a:spLocks noGrp="1"/>
          </p:cNvSpPr>
          <p:nvPr>
            <p:ph type="body" idx="1"/>
          </p:nvPr>
        </p:nvSpPr>
        <p:spPr/>
        <p:txBody>
          <a:bodyPr/>
          <a:lstStyle/>
          <a:p>
            <a:r>
              <a:rPr lang="vi-VN" b="1" dirty="0"/>
              <a:t>Centralized Deadlock Detection (Phát hiện deadlock tập trung)</a:t>
            </a:r>
            <a:r>
              <a:rPr lang="vi-VN" dirty="0"/>
              <a:t>:</a:t>
            </a:r>
          </a:p>
          <a:p>
            <a:endParaRPr lang="en-US" b="1" dirty="0"/>
          </a:p>
          <a:p>
            <a:r>
              <a:rPr lang="vi-VN" b="1" dirty="0"/>
              <a:t>Khái niệm chính</a:t>
            </a:r>
          </a:p>
          <a:p>
            <a:r>
              <a:rPr lang="vi-VN" b="1" dirty="0"/>
              <a:t>Centralized Deadlock Detection</a:t>
            </a:r>
            <a:r>
              <a:rPr lang="vi-VN" dirty="0"/>
              <a:t> (Phát hiện deadlock tập trung) là một kỹ thuật trong hệ thống phân tán, nơi </a:t>
            </a:r>
            <a:r>
              <a:rPr lang="vi-VN" b="1" dirty="0"/>
              <a:t>một nút trung tâm</a:t>
            </a:r>
            <a:r>
              <a:rPr lang="vi-VN" dirty="0"/>
              <a:t> được giao nhiệm vụ theo dõi và phát hiện các deadlock trong toàn hệ thống.</a:t>
            </a:r>
          </a:p>
          <a:p>
            <a:endParaRPr lang="vi-VN" b="1" dirty="0"/>
          </a:p>
          <a:p>
            <a:r>
              <a:rPr lang="en-US" b="1" dirty="0"/>
              <a:t>1. </a:t>
            </a:r>
            <a:r>
              <a:rPr lang="vi-VN" b="1" dirty="0"/>
              <a:t>Một site trung tâm làm nhiệm vụ phát hiện deadlock</a:t>
            </a:r>
          </a:p>
          <a:p>
            <a:pPr>
              <a:buFont typeface="Arial" panose="020B0604020202020204" pitchFamily="34" charset="0"/>
              <a:buChar char="•"/>
            </a:pPr>
            <a:r>
              <a:rPr lang="vi-VN" dirty="0"/>
              <a:t>Chỉ định </a:t>
            </a:r>
            <a:r>
              <a:rPr lang="vi-VN" b="1" dirty="0"/>
              <a:t>một site duy nhất</a:t>
            </a:r>
            <a:r>
              <a:rPr lang="vi-VN" dirty="0"/>
              <a:t> đóng vai trò </a:t>
            </a:r>
            <a:r>
              <a:rPr lang="vi-VN" b="1" dirty="0"/>
              <a:t>"trình phát hiện deadlock toàn cục"</a:t>
            </a:r>
            <a:r>
              <a:rPr lang="vi-VN" dirty="0"/>
              <a:t>.</a:t>
            </a:r>
          </a:p>
          <a:p>
            <a:pPr>
              <a:buFont typeface="Arial" panose="020B0604020202020204" pitchFamily="34" charset="0"/>
              <a:buChar char="•"/>
            </a:pPr>
            <a:r>
              <a:rPr lang="vi-VN" dirty="0"/>
              <a:t>Mỗi site (ví dụ: database server) gửi </a:t>
            </a:r>
            <a:r>
              <a:rPr lang="vi-VN" b="1" dirty="0"/>
              <a:t>Wait-For Graph (WFG)</a:t>
            </a:r>
            <a:r>
              <a:rPr lang="vi-VN" dirty="0"/>
              <a:t> cục bộ của nó </a:t>
            </a:r>
            <a:r>
              <a:rPr lang="vi-VN" b="1" dirty="0"/>
              <a:t>định kỳ</a:t>
            </a:r>
            <a:r>
              <a:rPr lang="vi-VN" dirty="0"/>
              <a:t> đến site trung tâm.</a:t>
            </a:r>
          </a:p>
          <a:p>
            <a:pPr>
              <a:buFont typeface="Arial" panose="020B0604020202020204" pitchFamily="34" charset="0"/>
              <a:buChar char="•"/>
            </a:pPr>
            <a:r>
              <a:rPr lang="vi-VN" dirty="0"/>
              <a:t>Site trung tâm </a:t>
            </a:r>
            <a:r>
              <a:rPr lang="vi-VN" b="1" dirty="0"/>
              <a:t>hợp nhất</a:t>
            </a:r>
            <a:r>
              <a:rPr lang="vi-VN" dirty="0"/>
              <a:t> các WFG đó lại thành </a:t>
            </a:r>
            <a:r>
              <a:rPr lang="vi-VN" b="1" dirty="0"/>
              <a:t>WFG toàn cục</a:t>
            </a:r>
            <a:r>
              <a:rPr lang="vi-VN" dirty="0"/>
              <a:t> để </a:t>
            </a:r>
            <a:r>
              <a:rPr lang="vi-VN" b="1" dirty="0"/>
              <a:t>kiểm tra chu trình (cycle)</a:t>
            </a:r>
            <a:r>
              <a:rPr lang="vi-VN" dirty="0"/>
              <a:t> → nếu có cycle thì xảy ra </a:t>
            </a:r>
            <a:r>
              <a:rPr lang="vi-VN" b="1" dirty="0"/>
              <a:t>deadlock</a:t>
            </a:r>
            <a:r>
              <a:rPr lang="vi-VN" dirty="0"/>
              <a:t>.</a:t>
            </a:r>
          </a:p>
          <a:p>
            <a:endParaRPr lang="en-US" b="1" dirty="0"/>
          </a:p>
          <a:p>
            <a:r>
              <a:rPr lang="en-US" b="1" dirty="0"/>
              <a:t>2. </a:t>
            </a:r>
            <a:r>
              <a:rPr lang="vi-VN" b="1" dirty="0"/>
              <a:t>Tần suất gửi WFG lên trung tâm — một trade-off</a:t>
            </a:r>
          </a:p>
          <a:p>
            <a:pPr>
              <a:buFont typeface="Arial" panose="020B0604020202020204" pitchFamily="34" charset="0"/>
              <a:buChar char="•"/>
            </a:pPr>
            <a:r>
              <a:rPr lang="vi-VN" b="1" dirty="0"/>
              <a:t>Quá thường xuyên</a:t>
            </a:r>
            <a:r>
              <a:rPr lang="vi-VN" dirty="0"/>
              <a:t>:</a:t>
            </a:r>
          </a:p>
          <a:p>
            <a:pPr marL="742950" lvl="1" indent="-285750">
              <a:buFont typeface="Arial" panose="020B0604020202020204" pitchFamily="34" charset="0"/>
              <a:buChar char="•"/>
            </a:pPr>
            <a:r>
              <a:rPr lang="vi-VN" dirty="0"/>
              <a:t>Ưu: phát hiện deadlock </a:t>
            </a:r>
            <a:r>
              <a:rPr lang="vi-VN" b="1" dirty="0"/>
              <a:t>nhanh</a:t>
            </a:r>
            <a:r>
              <a:rPr lang="vi-VN" dirty="0"/>
              <a:t>, giảm độ trễ do deadlock.</a:t>
            </a:r>
          </a:p>
          <a:p>
            <a:pPr marL="742950" lvl="1" indent="-285750">
              <a:buFont typeface="Arial" panose="020B0604020202020204" pitchFamily="34" charset="0"/>
              <a:buChar char="•"/>
            </a:pPr>
            <a:r>
              <a:rPr lang="vi-VN" dirty="0"/>
              <a:t>Nhược: </a:t>
            </a:r>
            <a:r>
              <a:rPr lang="vi-VN" b="1" dirty="0"/>
              <a:t>tốn nhiều tài nguyên mạng</a:t>
            </a:r>
            <a:r>
              <a:rPr lang="vi-VN" dirty="0"/>
              <a:t>, gây quá tải truyền thông.</a:t>
            </a:r>
          </a:p>
          <a:p>
            <a:pPr>
              <a:buFont typeface="Arial" panose="020B0604020202020204" pitchFamily="34" charset="0"/>
              <a:buChar char="•"/>
            </a:pPr>
            <a:r>
              <a:rPr lang="vi-VN" b="1" dirty="0"/>
              <a:t>Quá chậm trễ</a:t>
            </a:r>
            <a:r>
              <a:rPr lang="vi-VN" dirty="0"/>
              <a:t>:</a:t>
            </a:r>
          </a:p>
          <a:p>
            <a:pPr marL="742950" lvl="1" indent="-285750">
              <a:buFont typeface="Arial" panose="020B0604020202020204" pitchFamily="34" charset="0"/>
              <a:buChar char="•"/>
            </a:pPr>
            <a:r>
              <a:rPr lang="vi-VN" dirty="0"/>
              <a:t>Ưu: </a:t>
            </a:r>
            <a:r>
              <a:rPr lang="vi-VN" b="1" dirty="0"/>
              <a:t>tiết kiệm băng thông</a:t>
            </a:r>
            <a:r>
              <a:rPr lang="vi-VN" dirty="0"/>
              <a:t> và tài nguyên.</a:t>
            </a:r>
          </a:p>
          <a:p>
            <a:pPr marL="742950" lvl="1" indent="-285750">
              <a:buFont typeface="Arial" panose="020B0604020202020204" pitchFamily="34" charset="0"/>
              <a:buChar char="•"/>
            </a:pPr>
            <a:r>
              <a:rPr lang="vi-VN" dirty="0"/>
              <a:t>Nhược: deadlock </a:t>
            </a:r>
            <a:r>
              <a:rPr lang="vi-VN" b="1" dirty="0"/>
              <a:t>bị phát hiện chậm</a:t>
            </a:r>
            <a:r>
              <a:rPr lang="vi-VN" dirty="0"/>
              <a:t>, ảnh hưởng hiệu năng hệ thống.</a:t>
            </a:r>
          </a:p>
          <a:p>
            <a:r>
              <a:rPr lang="vi-VN" dirty="0"/>
              <a:t>→ Cần </a:t>
            </a:r>
            <a:r>
              <a:rPr lang="vi-VN" b="1" dirty="0"/>
              <a:t>cân bằng giữa chi phí truyền thông và thời gian xử lý deadlock</a:t>
            </a:r>
            <a:r>
              <a:rPr lang="vi-VN" dirty="0"/>
              <a:t>.</a:t>
            </a:r>
          </a:p>
          <a:p>
            <a:endParaRPr lang="en-US" b="1" dirty="0"/>
          </a:p>
          <a:p>
            <a:r>
              <a:rPr lang="en-US" b="1" dirty="0"/>
              <a:t>3. </a:t>
            </a:r>
            <a:r>
              <a:rPr lang="vi-VN" b="1" dirty="0"/>
              <a:t>Khi nào mô hình này phù hợp?</a:t>
            </a:r>
          </a:p>
          <a:p>
            <a:pPr>
              <a:buFont typeface="Arial" panose="020B0604020202020204" pitchFamily="34" charset="0"/>
              <a:buChar char="•"/>
            </a:pPr>
            <a:r>
              <a:rPr lang="vi-VN" b="1" dirty="0"/>
              <a:t>Nếu thuật toán kiểm soát đồng thời (concurrency control)</a:t>
            </a:r>
            <a:r>
              <a:rPr lang="vi-VN" dirty="0"/>
              <a:t> cũng được triển khai theo </a:t>
            </a:r>
            <a:r>
              <a:rPr lang="vi-VN" b="1" dirty="0"/>
              <a:t>kiểu tập trung</a:t>
            </a:r>
            <a:r>
              <a:rPr lang="vi-VN" dirty="0"/>
              <a:t>, thì cách này rất hợp lý.</a:t>
            </a:r>
          </a:p>
          <a:p>
            <a:pPr marL="742950" lvl="1" indent="-285750">
              <a:buFont typeface="Arial" panose="020B0604020202020204" pitchFamily="34" charset="0"/>
              <a:buChar char="•"/>
            </a:pPr>
            <a:r>
              <a:rPr lang="vi-VN" dirty="0"/>
              <a:t>Ví dụ: Nếu tất cả các khóa giao dịch đều được xử lý tại một nơi, thì việc phát hiện deadlock tại cùng nơi là tối ưu.</a:t>
            </a:r>
          </a:p>
          <a:p>
            <a:endParaRPr lang="en-US" b="1" dirty="0"/>
          </a:p>
          <a:p>
            <a:r>
              <a:rPr lang="en-US" b="1" dirty="0"/>
              <a:t>4. </a:t>
            </a:r>
            <a:r>
              <a:rPr lang="vi-VN" b="1" dirty="0"/>
              <a:t>Ứng dụng thực tế</a:t>
            </a:r>
          </a:p>
          <a:p>
            <a:pPr>
              <a:buFont typeface="Arial" panose="020B0604020202020204" pitchFamily="34" charset="0"/>
              <a:buChar char="•"/>
            </a:pPr>
            <a:r>
              <a:rPr lang="vi-VN" dirty="0"/>
              <a:t>Mô hình </a:t>
            </a:r>
            <a:r>
              <a:rPr lang="vi-VN" b="1" dirty="0"/>
              <a:t>được đề xuất trong hệ quản trị cơ sở dữ liệu phân tán Distributed INGRES</a:t>
            </a:r>
            <a:r>
              <a:rPr lang="vi-VN" dirty="0"/>
              <a:t> – một trong những hệ thống CSDL phân tán tiên phong.</a:t>
            </a:r>
          </a:p>
          <a:p>
            <a:r>
              <a:rPr lang="vi-VN" b="1" dirty="0"/>
              <a:t>Hình minh họa (gợi ý)</a:t>
            </a:r>
          </a:p>
          <a:p>
            <a:pPr rtl="0"/>
            <a:endParaRPr lang="en-US" dirty="0"/>
          </a:p>
          <a:p>
            <a:pPr rtl="0"/>
            <a:r>
              <a:rPr lang="vi-VN" dirty="0"/>
              <a:t>Site 1 → [WFG1] ↘</a:t>
            </a:r>
            <a:endParaRPr lang="en-US" dirty="0"/>
          </a:p>
          <a:p>
            <a:pPr rtl="0"/>
            <a:r>
              <a:rPr lang="vi-VN" dirty="0"/>
              <a:t>Site 2 → [WFG2] → Site trung tâm → Hợp nhất WFG toàn cục → Kiểm tra deadlock</a:t>
            </a:r>
            <a:endParaRPr lang="en-US" dirty="0"/>
          </a:p>
          <a:p>
            <a:pPr rtl="0"/>
            <a:r>
              <a:rPr lang="vi-VN" dirty="0"/>
              <a:t>Site 3 → [WFG3] ↗ </a:t>
            </a:r>
          </a:p>
          <a:p>
            <a:endParaRPr lang="en-US" b="1" dirty="0"/>
          </a:p>
          <a:p>
            <a:r>
              <a:rPr lang="en-US" b="1" dirty="0"/>
              <a:t>5. </a:t>
            </a:r>
            <a:r>
              <a:rPr lang="vi-VN" b="1" dirty="0"/>
              <a:t>Tóm tắt</a:t>
            </a:r>
          </a:p>
          <a:p>
            <a:r>
              <a:rPr lang="vi-VN" dirty="0"/>
              <a:t>Thành phần</a:t>
            </a:r>
            <a:r>
              <a:rPr lang="en-US" dirty="0"/>
              <a:t>		</a:t>
            </a:r>
            <a:r>
              <a:rPr lang="vi-VN" dirty="0"/>
              <a:t>Giải thích</a:t>
            </a:r>
            <a:endParaRPr lang="en-US" dirty="0"/>
          </a:p>
          <a:p>
            <a:r>
              <a:rPr lang="vi-VN" dirty="0"/>
              <a:t>Deadlock Detector</a:t>
            </a:r>
            <a:r>
              <a:rPr lang="en-US" dirty="0"/>
              <a:t>	</a:t>
            </a:r>
            <a:r>
              <a:rPr lang="vi-VN" dirty="0"/>
              <a:t>Một site trung tâm duy nhất xử lý toàn bộ deadlock</a:t>
            </a:r>
            <a:endParaRPr lang="en-US" dirty="0"/>
          </a:p>
          <a:p>
            <a:r>
              <a:rPr lang="vi-VN" dirty="0"/>
              <a:t>WFG (Wait-For Graph)</a:t>
            </a:r>
            <a:r>
              <a:rPr lang="en-US" dirty="0"/>
              <a:t>	</a:t>
            </a:r>
            <a:r>
              <a:rPr lang="vi-VN" dirty="0"/>
              <a:t>Được gửi định kỳ từ các site về trung tâm</a:t>
            </a:r>
            <a:endParaRPr lang="en-US" dirty="0"/>
          </a:p>
          <a:p>
            <a:r>
              <a:rPr lang="vi-VN" dirty="0"/>
              <a:t>Ưu điểm</a:t>
            </a:r>
            <a:r>
              <a:rPr lang="en-US" dirty="0"/>
              <a:t>		</a:t>
            </a:r>
            <a:r>
              <a:rPr lang="vi-VN" dirty="0"/>
              <a:t>Đơn giản, dễ kiểm soát, phù hợp với hệ thống tập trung</a:t>
            </a:r>
            <a:endParaRPr lang="en-US" dirty="0"/>
          </a:p>
          <a:p>
            <a:r>
              <a:rPr lang="vi-VN" dirty="0"/>
              <a:t>Nhược điểm</a:t>
            </a:r>
            <a:r>
              <a:rPr lang="en-US" dirty="0"/>
              <a:t>		</a:t>
            </a:r>
            <a:r>
              <a:rPr lang="vi-VN" dirty="0"/>
              <a:t>Có thể gây nghẽn cổ chai (bottleneck), không phù hợp với hệ thống có quy mô lớn hoặc phân tán cao</a:t>
            </a:r>
          </a:p>
          <a:p>
            <a:endParaRPr lang="en-US" dirty="0"/>
          </a:p>
        </p:txBody>
      </p:sp>
    </p:spTree>
    <p:extLst>
      <p:ext uri="{BB962C8B-B14F-4D97-AF65-F5344CB8AC3E}">
        <p14:creationId xmlns:p14="http://schemas.microsoft.com/office/powerpoint/2010/main" val="40668260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Rot="1" noChangeAspect="1" noChangeArrowheads="1" noTextEdit="1"/>
          </p:cNvSpPr>
          <p:nvPr>
            <p:ph type="sldImg"/>
          </p:nvPr>
        </p:nvSpPr>
        <p:spPr>
          <a:xfrm>
            <a:off x="2741613" y="-403225"/>
            <a:ext cx="4537075" cy="3403600"/>
          </a:xfrm>
          <a:ln cap="flat"/>
        </p:spPr>
      </p:sp>
      <p:sp>
        <p:nvSpPr>
          <p:cNvPr id="2" name="Notes Placeholder 1">
            <a:extLst>
              <a:ext uri="{FF2B5EF4-FFF2-40B4-BE49-F238E27FC236}">
                <a16:creationId xmlns:a16="http://schemas.microsoft.com/office/drawing/2014/main" id="{0B26F78F-D9EE-98BA-B7CB-60728587E81D}"/>
              </a:ext>
            </a:extLst>
          </p:cNvPr>
          <p:cNvSpPr>
            <a:spLocks noGrp="1"/>
          </p:cNvSpPr>
          <p:nvPr>
            <p:ph type="body" idx="1"/>
          </p:nvPr>
        </p:nvSpPr>
        <p:spPr/>
        <p:txBody>
          <a:bodyPr/>
          <a:lstStyle/>
          <a:p>
            <a:r>
              <a:rPr lang="vi-VN" b="1" dirty="0"/>
              <a:t>Hierarchical Deadlock Detection</a:t>
            </a:r>
            <a:r>
              <a:rPr lang="vi-VN" dirty="0"/>
              <a:t> (Phát hiện deadlock theo kiểu phân cấp) trong hệ thống phân tán.</a:t>
            </a:r>
          </a:p>
          <a:p>
            <a:r>
              <a:rPr lang="vi-VN" dirty="0"/>
              <a:t>→ </a:t>
            </a:r>
            <a:r>
              <a:rPr lang="vi-VN" b="1" dirty="0"/>
              <a:t>Phát hiện deadlock theo cấu trúc phân cấp</a:t>
            </a:r>
            <a:endParaRPr lang="vi-VN" dirty="0"/>
          </a:p>
          <a:p>
            <a:endParaRPr lang="en-US" b="1" dirty="0"/>
          </a:p>
          <a:p>
            <a:r>
              <a:rPr lang="vi-VN" b="1" dirty="0"/>
              <a:t>Ý tưởng chính</a:t>
            </a:r>
          </a:p>
          <a:p>
            <a:r>
              <a:rPr lang="vi-VN" dirty="0"/>
              <a:t>Thay vì chỉ có </a:t>
            </a:r>
            <a:r>
              <a:rPr lang="vi-VN" b="1" dirty="0"/>
              <a:t>một site trung tâm</a:t>
            </a:r>
            <a:r>
              <a:rPr lang="vi-VN" dirty="0"/>
              <a:t> phát hiện deadlock (như trong mô hình centralized), ở đây ta </a:t>
            </a:r>
            <a:r>
              <a:rPr lang="vi-VN" b="1" dirty="0"/>
              <a:t>xây dựng một hệ thống các detector (trình phát hiện deadlock)</a:t>
            </a:r>
            <a:r>
              <a:rPr lang="vi-VN" dirty="0"/>
              <a:t> theo </a:t>
            </a:r>
            <a:r>
              <a:rPr lang="vi-VN" b="1" dirty="0"/>
              <a:t>cấu trúc cây (tree hierarchy)</a:t>
            </a:r>
            <a:r>
              <a:rPr lang="vi-VN" dirty="0"/>
              <a:t>.</a:t>
            </a:r>
          </a:p>
          <a:p>
            <a:r>
              <a:rPr lang="vi-VN" dirty="0"/>
              <a:t>Mỗi cấp trong cây đảm nhiệm việc phát hiện deadlock ở phạm vi khác nhau:</a:t>
            </a:r>
          </a:p>
          <a:p>
            <a:pPr>
              <a:buFont typeface="Arial" panose="020B0604020202020204" pitchFamily="34" charset="0"/>
              <a:buChar char="•"/>
            </a:pPr>
            <a:r>
              <a:rPr lang="vi-VN" b="1" dirty="0"/>
              <a:t>Cấp dưới</a:t>
            </a:r>
            <a:r>
              <a:rPr lang="vi-VN" dirty="0"/>
              <a:t> xử lý deadlock </a:t>
            </a:r>
            <a:r>
              <a:rPr lang="vi-VN" b="1" dirty="0"/>
              <a:t>cục bộ</a:t>
            </a:r>
            <a:r>
              <a:rPr lang="vi-VN" dirty="0"/>
              <a:t>.</a:t>
            </a:r>
          </a:p>
          <a:p>
            <a:pPr>
              <a:buFont typeface="Arial" panose="020B0604020202020204" pitchFamily="34" charset="0"/>
              <a:buChar char="•"/>
            </a:pPr>
            <a:r>
              <a:rPr lang="vi-VN" b="1" dirty="0"/>
              <a:t>Cấp trên</a:t>
            </a:r>
            <a:r>
              <a:rPr lang="vi-VN" dirty="0"/>
              <a:t> thu thập thông tin từ cấp dưới, phát hiện </a:t>
            </a:r>
            <a:r>
              <a:rPr lang="vi-VN" b="1" dirty="0"/>
              <a:t>deadlock xuyên site</a:t>
            </a:r>
            <a:r>
              <a:rPr lang="vi-VN" dirty="0"/>
              <a:t>.</a:t>
            </a:r>
          </a:p>
          <a:p>
            <a:endParaRPr lang="en-US" b="1" dirty="0"/>
          </a:p>
          <a:p>
            <a:r>
              <a:rPr lang="vi-VN" b="1" dirty="0"/>
              <a:t>Giải thích hìn</a:t>
            </a:r>
            <a:r>
              <a:rPr lang="en-US" b="1" dirty="0"/>
              <a:t>h </a:t>
            </a:r>
            <a:r>
              <a:rPr lang="en-US" b="1" dirty="0" err="1"/>
              <a:t>minh</a:t>
            </a:r>
            <a:r>
              <a:rPr lang="en-US" b="1" dirty="0"/>
              <a:t> </a:t>
            </a:r>
            <a:r>
              <a:rPr lang="en-US" b="1" dirty="0" err="1"/>
              <a:t>họa</a:t>
            </a:r>
            <a:endParaRPr lang="vi-VN" b="1" dirty="0"/>
          </a:p>
          <a:p>
            <a:r>
              <a:rPr lang="vi-VN" dirty="0"/>
              <a:t>Cấu trúc cây thể hiện mối quan hệ phân cấp giữa các </a:t>
            </a:r>
            <a:r>
              <a:rPr lang="vi-VN" b="1" dirty="0"/>
              <a:t>detectors (DD)</a:t>
            </a:r>
            <a:r>
              <a:rPr lang="vi-VN" dirty="0"/>
              <a:t>:</a:t>
            </a:r>
          </a:p>
          <a:p>
            <a:pPr>
              <a:buFont typeface="Arial" panose="020B0604020202020204" pitchFamily="34" charset="0"/>
              <a:buChar char="•"/>
            </a:pPr>
            <a:r>
              <a:rPr lang="vi-VN" b="1" dirty="0"/>
              <a:t>DD₀ₓ</a:t>
            </a:r>
            <a:r>
              <a:rPr lang="vi-VN" dirty="0"/>
              <a:t>: Trình phát hiện deadlock </a:t>
            </a:r>
            <a:r>
              <a:rPr lang="vi-VN" b="1" dirty="0"/>
              <a:t>gốc</a:t>
            </a:r>
            <a:r>
              <a:rPr lang="vi-VN" dirty="0"/>
              <a:t>, quản lý toàn hệ thống.</a:t>
            </a:r>
          </a:p>
          <a:p>
            <a:pPr>
              <a:buFont typeface="Arial" panose="020B0604020202020204" pitchFamily="34" charset="0"/>
              <a:buChar char="•"/>
            </a:pPr>
            <a:r>
              <a:rPr lang="vi-VN" b="1" dirty="0"/>
              <a:t>DD₁₁, DD₁₂</a:t>
            </a:r>
            <a:r>
              <a:rPr lang="vi-VN" dirty="0"/>
              <a:t>: Quản lý các nhóm site — mỗi node này phụ trách 2 site.</a:t>
            </a:r>
          </a:p>
          <a:p>
            <a:pPr>
              <a:buFont typeface="Arial" panose="020B0604020202020204" pitchFamily="34" charset="0"/>
              <a:buChar char="•"/>
            </a:pPr>
            <a:r>
              <a:rPr lang="vi-VN" b="1" dirty="0"/>
              <a:t>DD₂₁ → DD₂₄</a:t>
            </a:r>
            <a:r>
              <a:rPr lang="vi-VN" dirty="0"/>
              <a:t>: Các detector tại từng </a:t>
            </a:r>
            <a:r>
              <a:rPr lang="vi-VN" b="1" dirty="0"/>
              <a:t>site cụ thể</a:t>
            </a:r>
            <a:r>
              <a:rPr lang="vi-VN" dirty="0"/>
              <a:t> (Site 1 → Site 4).</a:t>
            </a:r>
          </a:p>
          <a:p>
            <a:r>
              <a:rPr lang="vi-VN" dirty="0"/>
              <a:t>→ Ví dụ:</a:t>
            </a:r>
          </a:p>
          <a:p>
            <a:pPr>
              <a:buFont typeface="Arial" panose="020B0604020202020204" pitchFamily="34" charset="0"/>
              <a:buChar char="•"/>
            </a:pPr>
            <a:r>
              <a:rPr lang="vi-VN" dirty="0"/>
              <a:t>Nếu một deadlock chỉ xảy ra giữa các transaction tại Site 1 và Site 2, thì </a:t>
            </a:r>
            <a:r>
              <a:rPr lang="vi-VN" b="1" dirty="0"/>
              <a:t>DD₁₁</a:t>
            </a:r>
            <a:r>
              <a:rPr lang="vi-VN" dirty="0"/>
              <a:t> có thể xử lý mà không cần báo lên tận DD₀ₓ.</a:t>
            </a:r>
          </a:p>
          <a:p>
            <a:pPr>
              <a:buFont typeface="Arial" panose="020B0604020202020204" pitchFamily="34" charset="0"/>
              <a:buChar char="•"/>
            </a:pPr>
            <a:r>
              <a:rPr lang="vi-VN" dirty="0"/>
              <a:t>Nếu deadlock liên quan đến transaction từ Site 1 và Site 3, thì thông tin từ DD₁₁ và DD₁₂ phải được gửi lên DD₀ₓ để kiểm tra toàn cục.</a:t>
            </a:r>
          </a:p>
          <a:p>
            <a:endParaRPr lang="en-US" b="1" dirty="0"/>
          </a:p>
          <a:p>
            <a:r>
              <a:rPr lang="vi-VN" b="1" dirty="0"/>
              <a:t>Ưu điểm</a:t>
            </a:r>
          </a:p>
          <a:p>
            <a:r>
              <a:rPr lang="vi-VN" dirty="0"/>
              <a:t>Ưu điểm</a:t>
            </a:r>
            <a:r>
              <a:rPr lang="en-US" dirty="0"/>
              <a:t>			</a:t>
            </a:r>
            <a:r>
              <a:rPr lang="vi-VN" dirty="0"/>
              <a:t>Giải thích</a:t>
            </a:r>
            <a:endParaRPr lang="en-US" dirty="0"/>
          </a:p>
          <a:p>
            <a:r>
              <a:rPr lang="vi-VN" dirty="0"/>
              <a:t>Giảm tải cho detector trung tâm</a:t>
            </a:r>
            <a:r>
              <a:rPr lang="en-US" dirty="0"/>
              <a:t>	</a:t>
            </a:r>
            <a:r>
              <a:rPr lang="vi-VN" dirty="0"/>
              <a:t>Không cần gửi mọi thông tin về một nơi duy nhất</a:t>
            </a:r>
            <a:endParaRPr lang="en-US" dirty="0"/>
          </a:p>
          <a:p>
            <a:r>
              <a:rPr lang="vi-VN" dirty="0"/>
              <a:t>Phát hiện nhanh hơn</a:t>
            </a:r>
            <a:r>
              <a:rPr lang="en-US" dirty="0"/>
              <a:t>		</a:t>
            </a:r>
            <a:r>
              <a:rPr lang="vi-VN" dirty="0"/>
              <a:t>Các deadlock cục bộ được xử lý ngay tại cấp thấp</a:t>
            </a:r>
            <a:endParaRPr lang="en-US" dirty="0"/>
          </a:p>
          <a:p>
            <a:r>
              <a:rPr lang="vi-VN" dirty="0"/>
              <a:t>Mở rộng tốt (scalable)</a:t>
            </a:r>
            <a:r>
              <a:rPr lang="en-US" dirty="0"/>
              <a:t>		</a:t>
            </a:r>
            <a:r>
              <a:rPr lang="vi-VN" dirty="0"/>
              <a:t>Phù hợp với hệ thống phân tán quy mô lớn</a:t>
            </a:r>
          </a:p>
          <a:p>
            <a:endParaRPr lang="en-US" b="1" dirty="0"/>
          </a:p>
          <a:p>
            <a:r>
              <a:rPr lang="vi-VN" b="1" dirty="0"/>
              <a:t>Thách thức</a:t>
            </a:r>
          </a:p>
          <a:p>
            <a:r>
              <a:rPr lang="vi-VN" dirty="0"/>
              <a:t>Thách thức</a:t>
            </a:r>
            <a:r>
              <a:rPr lang="en-US" dirty="0"/>
              <a:t>		</a:t>
            </a:r>
            <a:r>
              <a:rPr lang="vi-VN" dirty="0"/>
              <a:t>Mô tả</a:t>
            </a:r>
            <a:endParaRPr lang="en-US" dirty="0"/>
          </a:p>
          <a:p>
            <a:r>
              <a:rPr lang="vi-VN" dirty="0"/>
              <a:t>Đồng bộ dữ liệu</a:t>
            </a:r>
            <a:r>
              <a:rPr lang="en-US" dirty="0"/>
              <a:t>	</a:t>
            </a:r>
            <a:r>
              <a:rPr lang="vi-VN" dirty="0"/>
              <a:t>Cần đảm bảo các detector giao tiếp đúng lúc và đúng dữ liệu</a:t>
            </a:r>
            <a:endParaRPr lang="en-US" dirty="0"/>
          </a:p>
          <a:p>
            <a:r>
              <a:rPr lang="vi-VN" dirty="0"/>
              <a:t>Phức tạp hơn</a:t>
            </a:r>
            <a:r>
              <a:rPr lang="en-US" dirty="0"/>
              <a:t>		</a:t>
            </a:r>
            <a:r>
              <a:rPr lang="vi-VN" dirty="0"/>
              <a:t>Thiết kế và bảo trì hệ thống nhiều lớp phức tạp hơn centralized</a:t>
            </a:r>
          </a:p>
        </p:txBody>
      </p:sp>
    </p:spTree>
    <p:extLst>
      <p:ext uri="{BB962C8B-B14F-4D97-AF65-F5344CB8AC3E}">
        <p14:creationId xmlns:p14="http://schemas.microsoft.com/office/powerpoint/2010/main" val="42122011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Rot="1" noChangeAspect="1" noChangeArrowheads="1" noTextEdit="1"/>
          </p:cNvSpPr>
          <p:nvPr>
            <p:ph type="sldImg"/>
          </p:nvPr>
        </p:nvSpPr>
        <p:spPr>
          <a:xfrm>
            <a:off x="2741613" y="-403225"/>
            <a:ext cx="4537075" cy="3403600"/>
          </a:xfrm>
          <a:ln cap="flat"/>
        </p:spPr>
      </p:sp>
      <p:sp>
        <p:nvSpPr>
          <p:cNvPr id="2" name="Notes Placeholder 1">
            <a:extLst>
              <a:ext uri="{FF2B5EF4-FFF2-40B4-BE49-F238E27FC236}">
                <a16:creationId xmlns:a16="http://schemas.microsoft.com/office/drawing/2014/main" id="{C45588D5-6335-3D5C-4D13-F432777D8182}"/>
              </a:ext>
            </a:extLst>
          </p:cNvPr>
          <p:cNvSpPr>
            <a:spLocks noGrp="1"/>
          </p:cNvSpPr>
          <p:nvPr>
            <p:ph type="body" idx="1"/>
          </p:nvPr>
        </p:nvSpPr>
        <p:spPr/>
        <p:txBody>
          <a:bodyPr/>
          <a:lstStyle/>
          <a:p>
            <a:r>
              <a:rPr lang="vi-VN" b="1" dirty="0"/>
              <a:t>Distributed Deadlock Detection</a:t>
            </a:r>
            <a:r>
              <a:rPr lang="vi-VN" dirty="0"/>
              <a:t> (Phát hiện deadlock phân tán).</a:t>
            </a:r>
            <a:endParaRPr lang="en-US" dirty="0"/>
          </a:p>
          <a:p>
            <a:endParaRPr lang="en-US" dirty="0"/>
          </a:p>
          <a:p>
            <a:r>
              <a:rPr lang="vi-VN" b="1" dirty="0"/>
              <a:t>Gợi ý ghi chú thuyết trình:</a:t>
            </a:r>
          </a:p>
          <a:p>
            <a:r>
              <a:rPr lang="vi-VN" dirty="0"/>
              <a:t>"Trong môi trường phân tán, các giao dịch có thể chờ nhau ở các site khác nhau, gây ra deadlock mà không site nào có thể phát hiện toàn bộ nếu hoạt động một mình. Giải pháp là để các site tạo WFG cục bộ, thêm thông tin deadlock tiềm năng từ site khác dưới dạng cạnh external, và chia sẻ với nhau. Việc phát hiện deadlock sẽ được truyền dần qua các site, từ cục bộ đến toàn cục."</a:t>
            </a:r>
          </a:p>
          <a:p>
            <a:endParaRPr lang="en-US" dirty="0"/>
          </a:p>
          <a:p>
            <a:r>
              <a:rPr lang="vi-VN" dirty="0"/>
              <a:t>Hình ảnh minh họa cho thấy cách các site (Site 1, Site 2) hợp tác để phát hiện deadlock có thể xảy ra trên nhiều site.</a:t>
            </a:r>
          </a:p>
          <a:p>
            <a:endParaRPr lang="en-US" b="1" dirty="0"/>
          </a:p>
          <a:p>
            <a:r>
              <a:rPr lang="vi-VN" b="1" dirty="0"/>
              <a:t>Ý tưởng chính:</a:t>
            </a:r>
          </a:p>
          <a:p>
            <a:r>
              <a:rPr lang="vi-VN" dirty="0"/>
              <a:t>Trong hệ thống phân tán, deadlock có thể:</a:t>
            </a:r>
          </a:p>
          <a:p>
            <a:pPr>
              <a:buFont typeface="Arial" panose="020B0604020202020204" pitchFamily="34" charset="0"/>
              <a:buChar char="•"/>
            </a:pPr>
            <a:r>
              <a:rPr lang="vi-VN" dirty="0"/>
              <a:t>Chỉ xảy ra </a:t>
            </a:r>
            <a:r>
              <a:rPr lang="vi-VN" b="1" dirty="0"/>
              <a:t>nội bộ</a:t>
            </a:r>
            <a:r>
              <a:rPr lang="vi-VN" dirty="0"/>
              <a:t> trong một site.</a:t>
            </a:r>
          </a:p>
          <a:p>
            <a:pPr>
              <a:buFont typeface="Arial" panose="020B0604020202020204" pitchFamily="34" charset="0"/>
              <a:buChar char="•"/>
            </a:pPr>
            <a:r>
              <a:rPr lang="vi-VN" dirty="0"/>
              <a:t>Hoặc xảy ra do </a:t>
            </a:r>
            <a:r>
              <a:rPr lang="vi-VN" b="1" dirty="0"/>
              <a:t>liên kết giữa các transaction ở các site khác nhau</a:t>
            </a:r>
            <a:r>
              <a:rPr lang="vi-VN" dirty="0"/>
              <a:t> (deadlock toàn cục).</a:t>
            </a:r>
          </a:p>
          <a:p>
            <a:r>
              <a:rPr lang="vi-VN" dirty="0"/>
              <a:t>Do đó, mỗi site cần xây dựng đồ thị chờ (WFG – </a:t>
            </a:r>
            <a:r>
              <a:rPr lang="vi-VN" b="1" dirty="0"/>
              <a:t>Wait-For Graph</a:t>
            </a:r>
            <a:r>
              <a:rPr lang="vi-VN" dirty="0"/>
              <a:t>) và trao đổi thông tin để cùng nhau phát hiện deadlock toàn hệ thống.</a:t>
            </a:r>
          </a:p>
          <a:p>
            <a:endParaRPr lang="en-US" b="1" dirty="0"/>
          </a:p>
          <a:p>
            <a:r>
              <a:rPr lang="vi-VN" b="1" dirty="0"/>
              <a:t>Giải thích hình ảnh</a:t>
            </a:r>
          </a:p>
          <a:p>
            <a:r>
              <a:rPr lang="vi-VN" dirty="0"/>
              <a:t>Hình biểu diễn hai site:</a:t>
            </a:r>
          </a:p>
          <a:p>
            <a:pPr>
              <a:buFont typeface="Arial" panose="020B0604020202020204" pitchFamily="34" charset="0"/>
              <a:buChar char="•"/>
            </a:pPr>
            <a:r>
              <a:rPr lang="vi-VN" b="1" dirty="0"/>
              <a:t>Site 1</a:t>
            </a:r>
            <a:r>
              <a:rPr lang="vi-VN" dirty="0"/>
              <a:t>: Transaction T₁ và T₂</a:t>
            </a:r>
          </a:p>
          <a:p>
            <a:pPr>
              <a:buFont typeface="Arial" panose="020B0604020202020204" pitchFamily="34" charset="0"/>
              <a:buChar char="•"/>
            </a:pPr>
            <a:r>
              <a:rPr lang="vi-VN" b="1" dirty="0"/>
              <a:t>Site 2</a:t>
            </a:r>
            <a:r>
              <a:rPr lang="vi-VN" dirty="0"/>
              <a:t>: Transaction T₃ và T₄</a:t>
            </a:r>
          </a:p>
          <a:p>
            <a:r>
              <a:rPr lang="vi-VN" b="1" dirty="0"/>
              <a:t>Các mũi tên nét liền</a:t>
            </a:r>
            <a:r>
              <a:rPr lang="vi-VN" dirty="0"/>
              <a:t>: Biểu thị </a:t>
            </a:r>
            <a:r>
              <a:rPr lang="vi-VN" b="1" dirty="0"/>
              <a:t>các cạnh trong WFG cục bộ</a:t>
            </a:r>
            <a:r>
              <a:rPr lang="vi-VN" dirty="0"/>
              <a:t> (transaction này đang chờ transaction kia).</a:t>
            </a:r>
          </a:p>
          <a:p>
            <a:r>
              <a:rPr lang="vi-VN" b="1" dirty="0"/>
              <a:t>Các mũi tên nét đứt</a:t>
            </a:r>
            <a:r>
              <a:rPr lang="vi-VN" dirty="0"/>
              <a:t>: </a:t>
            </a:r>
            <a:r>
              <a:rPr lang="vi-VN" b="1" dirty="0"/>
              <a:t>Cạnh mở rộng</a:t>
            </a:r>
            <a:r>
              <a:rPr lang="vi-VN" dirty="0"/>
              <a:t> đại diện cho </a:t>
            </a:r>
            <a:r>
              <a:rPr lang="vi-VN" b="1" dirty="0"/>
              <a:t>khả năng xảy ra deadlock từ site khác</a:t>
            </a:r>
            <a:r>
              <a:rPr lang="vi-VN" dirty="0"/>
              <a:t>.</a:t>
            </a:r>
          </a:p>
          <a:p>
            <a:r>
              <a:rPr lang="vi-VN" dirty="0"/>
              <a:t>Ví dụ:</a:t>
            </a:r>
          </a:p>
          <a:p>
            <a:pPr>
              <a:buFont typeface="Arial" panose="020B0604020202020204" pitchFamily="34" charset="0"/>
              <a:buChar char="•"/>
            </a:pPr>
            <a:r>
              <a:rPr lang="vi-VN" dirty="0"/>
              <a:t>T₂ đang đợi T₄ (dòng nét đứt từ Site 1 sang Site 2)</a:t>
            </a:r>
          </a:p>
          <a:p>
            <a:pPr>
              <a:buFont typeface="Arial" panose="020B0604020202020204" pitchFamily="34" charset="0"/>
              <a:buChar char="•"/>
            </a:pPr>
            <a:r>
              <a:rPr lang="vi-VN" dirty="0"/>
              <a:t>T₃ đợi T₁ (dòng nét đứt ngược lại từ Site 2 sang Site 1)</a:t>
            </a:r>
          </a:p>
          <a:p>
            <a:r>
              <a:rPr lang="vi-VN" dirty="0"/>
              <a:t>⇒ Tạo thành </a:t>
            </a:r>
            <a:r>
              <a:rPr lang="vi-VN" b="1" dirty="0"/>
              <a:t>một vòng chu trình xuyên site</a:t>
            </a:r>
            <a:r>
              <a:rPr lang="vi-VN" dirty="0"/>
              <a:t>: T₁ → T₂ → T₄ → T₃ → T₁ ⇒ </a:t>
            </a:r>
            <a:r>
              <a:rPr lang="vi-VN" b="1" dirty="0"/>
              <a:t>Deadlock phân tán</a:t>
            </a:r>
            <a:endParaRPr lang="vi-VN" dirty="0"/>
          </a:p>
          <a:p>
            <a:endParaRPr lang="en-US" b="1" dirty="0"/>
          </a:p>
          <a:p>
            <a:r>
              <a:rPr lang="vi-VN" b="1" dirty="0"/>
              <a:t>Quy trình hoạt động (tóm tắt nội dung slide)</a:t>
            </a:r>
          </a:p>
          <a:p>
            <a:pPr>
              <a:buFont typeface="+mj-lt"/>
              <a:buAutoNum type="arabicPeriod"/>
            </a:pPr>
            <a:r>
              <a:rPr lang="vi-VN" b="1" dirty="0"/>
              <a:t>Tạo WFG cục bộ</a:t>
            </a:r>
            <a:r>
              <a:rPr lang="vi-VN" dirty="0"/>
              <a:t> tại mỗi site (dựa vào transaction của site đó).</a:t>
            </a:r>
          </a:p>
          <a:p>
            <a:pPr>
              <a:buFont typeface="+mj-lt"/>
              <a:buAutoNum type="arabicPeriod"/>
            </a:pPr>
            <a:r>
              <a:rPr lang="vi-VN" b="1" dirty="0"/>
              <a:t>Thêm cạnh đại diện cho các deadlock tiềm năng đến từ site khác</a:t>
            </a:r>
            <a:r>
              <a:rPr lang="vi-VN" dirty="0"/>
              <a:t> (external edges – cạnh nét đứt).</a:t>
            </a:r>
          </a:p>
          <a:p>
            <a:pPr>
              <a:buFont typeface="+mj-lt"/>
              <a:buAutoNum type="arabicPeriod"/>
            </a:pPr>
            <a:r>
              <a:rPr lang="vi-VN" b="1" dirty="0"/>
              <a:t>Kết hợp các cạnh lại thành WFG mở rộng</a:t>
            </a:r>
            <a:r>
              <a:rPr lang="vi-VN" dirty="0"/>
              <a:t>.</a:t>
            </a:r>
          </a:p>
          <a:p>
            <a:pPr>
              <a:buFont typeface="+mj-lt"/>
              <a:buAutoNum type="arabicPeriod"/>
            </a:pPr>
            <a:r>
              <a:rPr lang="vi-VN" b="1" dirty="0"/>
              <a:t>Gửi WFG cục bộ đã mở rộng</a:t>
            </a:r>
            <a:r>
              <a:rPr lang="vi-VN" dirty="0"/>
              <a:t> sang các site khác.</a:t>
            </a:r>
          </a:p>
          <a:p>
            <a:endParaRPr lang="en-US" b="1" dirty="0"/>
          </a:p>
          <a:p>
            <a:r>
              <a:rPr lang="vi-VN" b="1" dirty="0"/>
              <a:t>Xử lý tại mỗi site</a:t>
            </a:r>
          </a:p>
          <a:p>
            <a:r>
              <a:rPr lang="vi-VN" dirty="0"/>
              <a:t>Mỗi </a:t>
            </a:r>
            <a:r>
              <a:rPr lang="vi-VN" b="1" dirty="0"/>
              <a:t>trình phát hiện deadlock cục bộ</a:t>
            </a:r>
            <a:r>
              <a:rPr lang="vi-VN" dirty="0"/>
              <a:t>:</a:t>
            </a:r>
          </a:p>
          <a:p>
            <a:pPr>
              <a:buFont typeface="Arial" panose="020B0604020202020204" pitchFamily="34" charset="0"/>
              <a:buChar char="•"/>
            </a:pPr>
            <a:r>
              <a:rPr lang="vi-VN" dirty="0"/>
              <a:t>Nếu phát hiện </a:t>
            </a:r>
            <a:r>
              <a:rPr lang="vi-VN" b="1" dirty="0"/>
              <a:t>chu trình chỉ liên quan đến transaction tại site mình</a:t>
            </a:r>
            <a:r>
              <a:rPr lang="vi-VN" dirty="0"/>
              <a:t> (không có cạnh từ site khác) → </a:t>
            </a:r>
            <a:r>
              <a:rPr lang="vi-VN" b="1" dirty="0"/>
              <a:t>Deadlock cục bộ</a:t>
            </a:r>
            <a:r>
              <a:rPr lang="vi-VN" dirty="0"/>
              <a:t> → xử lý tại chỗ.</a:t>
            </a:r>
          </a:p>
          <a:p>
            <a:pPr>
              <a:buFont typeface="Arial" panose="020B0604020202020204" pitchFamily="34" charset="0"/>
              <a:buChar char="•"/>
            </a:pPr>
            <a:r>
              <a:rPr lang="vi-VN" dirty="0"/>
              <a:t>Nếu phát hiện </a:t>
            </a:r>
            <a:r>
              <a:rPr lang="vi-VN" b="1" dirty="0"/>
              <a:t>chu trình có chứa external edge</a:t>
            </a:r>
            <a:r>
              <a:rPr lang="vi-VN" dirty="0"/>
              <a:t> → </a:t>
            </a:r>
            <a:r>
              <a:rPr lang="vi-VN" b="1" dirty="0"/>
              <a:t>Deadlock toàn cục tiềm năng</a:t>
            </a:r>
            <a:r>
              <a:rPr lang="vi-VN" dirty="0"/>
              <a:t> → Gửi thông tin sang site liên quan tiếp theo.</a:t>
            </a:r>
          </a:p>
          <a:p>
            <a:endParaRPr lang="en-US" b="1" dirty="0"/>
          </a:p>
          <a:p>
            <a:r>
              <a:rPr lang="vi-VN" b="1" dirty="0"/>
              <a:t>Ưu điểm</a:t>
            </a:r>
          </a:p>
          <a:p>
            <a:r>
              <a:rPr lang="vi-VN" dirty="0"/>
              <a:t>Ưu điểm</a:t>
            </a:r>
            <a:r>
              <a:rPr lang="en-US" dirty="0"/>
              <a:t>		</a:t>
            </a:r>
            <a:r>
              <a:rPr lang="vi-VN" dirty="0"/>
              <a:t>Mô tả</a:t>
            </a:r>
            <a:endParaRPr lang="en-US" dirty="0"/>
          </a:p>
          <a:p>
            <a:r>
              <a:rPr lang="vi-VN" dirty="0"/>
              <a:t>Phát hiện phân tán</a:t>
            </a:r>
            <a:r>
              <a:rPr lang="en-US" dirty="0"/>
              <a:t>	</a:t>
            </a:r>
            <a:r>
              <a:rPr lang="vi-VN" dirty="0"/>
              <a:t>Không cần detector trung tâm</a:t>
            </a:r>
            <a:endParaRPr lang="en-US" dirty="0"/>
          </a:p>
          <a:p>
            <a:r>
              <a:rPr lang="vi-VN" dirty="0"/>
              <a:t>Tăng khả năng mở rộng</a:t>
            </a:r>
            <a:r>
              <a:rPr lang="en-US" dirty="0"/>
              <a:t>	</a:t>
            </a:r>
            <a:r>
              <a:rPr lang="vi-VN" dirty="0"/>
              <a:t>Mỗi site chỉ cần xử lý phần của mình</a:t>
            </a:r>
            <a:endParaRPr lang="en-US" dirty="0"/>
          </a:p>
          <a:p>
            <a:r>
              <a:rPr lang="vi-VN" dirty="0"/>
              <a:t>Phát hiện deadlock toàn cục</a:t>
            </a:r>
            <a:r>
              <a:rPr lang="en-US" dirty="0"/>
              <a:t>	</a:t>
            </a:r>
            <a:r>
              <a:rPr lang="vi-VN" dirty="0"/>
              <a:t>Nhờ vào trao đổi WFG có chứa cạnh external</a:t>
            </a:r>
          </a:p>
          <a:p>
            <a:endParaRPr lang="en-US" b="1" dirty="0"/>
          </a:p>
          <a:p>
            <a:endParaRPr lang="en-US" dirty="0"/>
          </a:p>
        </p:txBody>
      </p:sp>
    </p:spTree>
    <p:extLst>
      <p:ext uri="{BB962C8B-B14F-4D97-AF65-F5344CB8AC3E}">
        <p14:creationId xmlns:p14="http://schemas.microsoft.com/office/powerpoint/2010/main" val="27231320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a:xfrm>
            <a:off x="1150938" y="692150"/>
            <a:ext cx="4556125" cy="3416300"/>
          </a:xfrm>
          <a:ln cap="flat"/>
        </p:spPr>
      </p:sp>
      <p:sp>
        <p:nvSpPr>
          <p:cNvPr id="2" name="Notes Placeholder 1">
            <a:extLst>
              <a:ext uri="{FF2B5EF4-FFF2-40B4-BE49-F238E27FC236}">
                <a16:creationId xmlns:a16="http://schemas.microsoft.com/office/drawing/2014/main" id="{E7D4CA1E-8FA2-696C-BBC1-D9AED49CEF7D}"/>
              </a:ext>
            </a:extLst>
          </p:cNvPr>
          <p:cNvSpPr>
            <a:spLocks noGrp="1"/>
          </p:cNvSpPr>
          <p:nvPr>
            <p:ph type="body" idx="1"/>
          </p:nvPr>
        </p:nvSpPr>
        <p:spPr/>
        <p:txBody>
          <a:bodyPr/>
          <a:lstStyle/>
          <a:p>
            <a:r>
              <a:rPr lang="vi-VN" dirty="0"/>
              <a:t>cơ chế </a:t>
            </a:r>
            <a:r>
              <a:rPr lang="vi-VN" b="1" dirty="0"/>
              <a:t>Timestamp Ordering (T/O)</a:t>
            </a:r>
            <a:r>
              <a:rPr lang="vi-VN" dirty="0"/>
              <a:t> – một phương pháp kiểm soát tương tranh trong hệ quản trị cơ sở dữ liệu phân tán (hoặc song song), đảm bảo tính nhất quán mà không cần khóa.</a:t>
            </a:r>
            <a:endParaRPr lang="en-US" dirty="0"/>
          </a:p>
          <a:p>
            <a:endParaRPr lang="en-US" dirty="0"/>
          </a:p>
          <a:p>
            <a:r>
              <a:rPr lang="vi-VN" b="1" dirty="0"/>
              <a:t>Gợi ý ghi chú thuyết trình:</a:t>
            </a:r>
          </a:p>
          <a:p>
            <a:r>
              <a:rPr lang="vi-VN" dirty="0"/>
              <a:t>"Timestamp Ordering là kỹ thuật kiểm soát tương tranh rất hiệu quả trong môi trường không muốn dùng khóa. Mỗi transaction được sắp theo thứ tự thời gian toàn cục. Mọi thao tác bị từ chối nếu vi phạm thứ tự thời gian hợp lệ – từ đó đảm bảo tính nhất quán. Dù tránh được deadlock, nhưng nó có thể gây rollback nếu có nhiều xung đột."</a:t>
            </a:r>
          </a:p>
          <a:p>
            <a:endParaRPr lang="vi-VN" dirty="0"/>
          </a:p>
          <a:p>
            <a:r>
              <a:rPr lang="vi-VN" b="1" dirty="0"/>
              <a:t>Ý tưởng chính:</a:t>
            </a:r>
          </a:p>
          <a:p>
            <a:r>
              <a:rPr lang="vi-VN" dirty="0"/>
              <a:t>Timestamp Ordering dùng </a:t>
            </a:r>
            <a:r>
              <a:rPr lang="vi-VN" b="1" dirty="0"/>
              <a:t>dấu thời gian toàn cục (timestamp)</a:t>
            </a:r>
            <a:r>
              <a:rPr lang="vi-VN" dirty="0"/>
              <a:t> để sắp xếp và điều phối các thao tác trên dữ liệu sao cho </a:t>
            </a:r>
            <a:r>
              <a:rPr lang="vi-VN" b="1" dirty="0"/>
              <a:t>không xảy ra xung đột</a:t>
            </a:r>
            <a:r>
              <a:rPr lang="vi-VN" dirty="0"/>
              <a:t>.</a:t>
            </a:r>
          </a:p>
          <a:p>
            <a:r>
              <a:rPr lang="vi-VN" b="1" dirty="0"/>
              <a:t>Chi tiết các bước:</a:t>
            </a:r>
          </a:p>
          <a:p>
            <a:r>
              <a:rPr lang="en-US" b="1" dirty="0"/>
              <a:t>1.</a:t>
            </a:r>
            <a:r>
              <a:rPr lang="vi-VN" b="1" dirty="0"/>
              <a:t> Gán timestamp cho mỗi transaction</a:t>
            </a:r>
          </a:p>
          <a:p>
            <a:pPr>
              <a:buFont typeface="Arial" panose="020B0604020202020204" pitchFamily="34" charset="0"/>
              <a:buChar char="•"/>
            </a:pPr>
            <a:r>
              <a:rPr lang="vi-VN" dirty="0"/>
              <a:t>Mỗi transaction Ti được gán một </a:t>
            </a:r>
            <a:r>
              <a:rPr lang="vi-VN" b="1" dirty="0"/>
              <a:t>timestamp duy nhất</a:t>
            </a:r>
            <a:r>
              <a:rPr lang="vi-VN" dirty="0"/>
              <a:t> ts(Ti).</a:t>
            </a:r>
          </a:p>
          <a:p>
            <a:pPr>
              <a:buFont typeface="Arial" panose="020B0604020202020204" pitchFamily="34" charset="0"/>
              <a:buChar char="•"/>
            </a:pPr>
            <a:r>
              <a:rPr lang="vi-VN" dirty="0"/>
              <a:t>Timestamp có thể dựa vào đồng hồ hệ thống hoặc bộ đếm tăng dần.</a:t>
            </a:r>
          </a:p>
          <a:p>
            <a:r>
              <a:rPr lang="en-US" b="1" dirty="0"/>
              <a:t>2.</a:t>
            </a:r>
            <a:r>
              <a:rPr lang="vi-VN" b="1" dirty="0"/>
              <a:t> Gắn timestamp vào mọi thao tác</a:t>
            </a:r>
          </a:p>
          <a:p>
            <a:pPr>
              <a:buFont typeface="Arial" panose="020B0604020202020204" pitchFamily="34" charset="0"/>
              <a:buChar char="•"/>
            </a:pPr>
            <a:r>
              <a:rPr lang="vi-VN" dirty="0"/>
              <a:t>Mọi thao tác như Read(Ti, x) hay Write(Ti, x) đều mang theo ts(Ti).</a:t>
            </a:r>
          </a:p>
          <a:p>
            <a:r>
              <a:rPr lang="en-US" b="1" dirty="0"/>
              <a:t>3.</a:t>
            </a:r>
            <a:r>
              <a:rPr lang="vi-VN" b="1" dirty="0"/>
              <a:t> Quản lý timestamp cho mỗi item dữ liệu x</a:t>
            </a:r>
          </a:p>
          <a:p>
            <a:pPr>
              <a:buFont typeface="Arial" panose="020B0604020202020204" pitchFamily="34" charset="0"/>
              <a:buChar char="•"/>
            </a:pPr>
            <a:r>
              <a:rPr lang="vi-VN" dirty="0"/>
              <a:t>rts(x) (</a:t>
            </a:r>
            <a:r>
              <a:rPr lang="vi-VN" b="1" dirty="0"/>
              <a:t>read timestamp</a:t>
            </a:r>
            <a:r>
              <a:rPr lang="vi-VN" dirty="0"/>
              <a:t>): Timestamp lớn nhất trong các thao tác đọc x đã thực hiện.</a:t>
            </a:r>
          </a:p>
          <a:p>
            <a:pPr>
              <a:buFont typeface="Arial" panose="020B0604020202020204" pitchFamily="34" charset="0"/>
              <a:buChar char="•"/>
            </a:pPr>
            <a:r>
              <a:rPr lang="vi-VN" dirty="0"/>
              <a:t>wts(x) (</a:t>
            </a:r>
            <a:r>
              <a:rPr lang="vi-VN" b="1" dirty="0"/>
              <a:t>write timestamp</a:t>
            </a:r>
            <a:r>
              <a:rPr lang="vi-VN" dirty="0"/>
              <a:t>): Timestamp lớn nhất trong các thao tác ghi x đã thực hiện.</a:t>
            </a:r>
          </a:p>
          <a:p>
            <a:r>
              <a:rPr lang="en-US" b="1" dirty="0"/>
              <a:t>4.</a:t>
            </a:r>
            <a:r>
              <a:rPr lang="vi-VN" b="1" dirty="0"/>
              <a:t> Quy tắc xử lý xung đột:</a:t>
            </a:r>
          </a:p>
          <a:p>
            <a:r>
              <a:rPr lang="vi-VN" b="1" dirty="0"/>
              <a:t>Khi có transaction Ti muốn thực hiện:</a:t>
            </a:r>
          </a:p>
          <a:p>
            <a:r>
              <a:rPr lang="en-US" b="1" dirty="0"/>
              <a:t>a.</a:t>
            </a:r>
            <a:r>
              <a:rPr lang="vi-VN" b="1" dirty="0"/>
              <a:t> Read(Ti, x):</a:t>
            </a:r>
          </a:p>
          <a:p>
            <a:pPr>
              <a:buFont typeface="Arial" panose="020B0604020202020204" pitchFamily="34" charset="0"/>
              <a:buChar char="•"/>
            </a:pPr>
            <a:r>
              <a:rPr lang="vi-VN" dirty="0"/>
              <a:t>Nếu ts(Ti) &lt; wts(x) → </a:t>
            </a:r>
            <a:r>
              <a:rPr lang="vi-VN" b="1" dirty="0"/>
              <a:t>bị từ chối (rollback)</a:t>
            </a:r>
            <a:r>
              <a:rPr lang="vi-VN" dirty="0"/>
              <a:t> vì x đã bị ghi bởi transaction "trẻ hơn" → đọc dữ liệu tương lai → </a:t>
            </a:r>
            <a:r>
              <a:rPr lang="vi-VN" b="1" dirty="0"/>
              <a:t>vi phạm thứ tự thời gian</a:t>
            </a:r>
            <a:r>
              <a:rPr lang="vi-VN" dirty="0"/>
              <a:t>.</a:t>
            </a:r>
          </a:p>
          <a:p>
            <a:pPr>
              <a:buFont typeface="Arial" panose="020B0604020202020204" pitchFamily="34" charset="0"/>
              <a:buChar char="•"/>
            </a:pPr>
            <a:r>
              <a:rPr lang="vi-VN" dirty="0"/>
              <a:t>Nếu ts(Ti) ≥ wts(x) → </a:t>
            </a:r>
            <a:r>
              <a:rPr lang="vi-VN" b="1" dirty="0"/>
              <a:t>được phép đọc</a:t>
            </a:r>
            <a:r>
              <a:rPr lang="vi-VN" dirty="0"/>
              <a:t> và cập nhật rts(x) ← ts(Ti).</a:t>
            </a:r>
          </a:p>
          <a:p>
            <a:r>
              <a:rPr lang="en-US" b="1" dirty="0"/>
              <a:t>b.</a:t>
            </a:r>
            <a:r>
              <a:rPr lang="vi-VN" b="1" dirty="0"/>
              <a:t> Write(Ti, x):</a:t>
            </a:r>
          </a:p>
          <a:p>
            <a:pPr>
              <a:buFont typeface="Arial" panose="020B0604020202020204" pitchFamily="34" charset="0"/>
              <a:buChar char="•"/>
            </a:pPr>
            <a:r>
              <a:rPr lang="vi-VN" dirty="0"/>
              <a:t>Nếu ts(Ti) &lt; rts(x) hoặc ts(Ti) &lt; wts(x) → </a:t>
            </a:r>
            <a:r>
              <a:rPr lang="vi-VN" b="1" dirty="0"/>
              <a:t>bị từ chối (rollback)</a:t>
            </a:r>
            <a:r>
              <a:rPr lang="vi-VN" dirty="0"/>
              <a:t>:</a:t>
            </a:r>
          </a:p>
          <a:p>
            <a:pPr marL="742950" lvl="1" indent="-285750">
              <a:buFont typeface="Arial" panose="020B0604020202020204" pitchFamily="34" charset="0"/>
              <a:buChar char="•"/>
            </a:pPr>
            <a:r>
              <a:rPr lang="vi-VN" dirty="0"/>
              <a:t>Vì x đã được đọc hoặc ghi bởi transaction trẻ hơn → nếu ghi sẽ </a:t>
            </a:r>
            <a:r>
              <a:rPr lang="vi-VN" b="1" dirty="0"/>
              <a:t>gây mâu thuẫn</a:t>
            </a:r>
            <a:r>
              <a:rPr lang="vi-VN" dirty="0"/>
              <a:t>.</a:t>
            </a:r>
          </a:p>
          <a:p>
            <a:pPr>
              <a:buFont typeface="Arial" panose="020B0604020202020204" pitchFamily="34" charset="0"/>
              <a:buChar char="•"/>
            </a:pPr>
            <a:r>
              <a:rPr lang="vi-VN" dirty="0"/>
              <a:t>Nếu không vi phạm điều kiện trên → </a:t>
            </a:r>
            <a:r>
              <a:rPr lang="vi-VN" b="1" dirty="0"/>
              <a:t>được phép ghi</a:t>
            </a:r>
            <a:r>
              <a:rPr lang="vi-VN" dirty="0"/>
              <a:t>, cập nhật wts(x) ← ts(Ti).</a:t>
            </a:r>
          </a:p>
          <a:p>
            <a:endParaRPr lang="en-US" b="1" dirty="0"/>
          </a:p>
          <a:p>
            <a:r>
              <a:rPr lang="vi-VN" b="1" dirty="0"/>
              <a:t>Ví dụ minh họa đơn giản:</a:t>
            </a:r>
          </a:p>
          <a:p>
            <a:r>
              <a:rPr lang="vi-VN" dirty="0"/>
              <a:t>Giả sử:</a:t>
            </a:r>
          </a:p>
          <a:p>
            <a:pPr>
              <a:buFont typeface="Arial" panose="020B0604020202020204" pitchFamily="34" charset="0"/>
              <a:buChar char="•"/>
            </a:pPr>
            <a:r>
              <a:rPr lang="vi-VN" dirty="0"/>
              <a:t>T1 có timestamp = 5</a:t>
            </a:r>
          </a:p>
          <a:p>
            <a:pPr>
              <a:buFont typeface="Arial" panose="020B0604020202020204" pitchFamily="34" charset="0"/>
              <a:buChar char="•"/>
            </a:pPr>
            <a:r>
              <a:rPr lang="vi-VN" dirty="0"/>
              <a:t>T2 có timestamp = 10</a:t>
            </a:r>
          </a:p>
          <a:p>
            <a:r>
              <a:rPr lang="vi-VN" dirty="0"/>
              <a:t>Giả định wts(x) = 6 và rts(x) = 9</a:t>
            </a:r>
          </a:p>
          <a:p>
            <a:pPr>
              <a:buFont typeface="Arial" panose="020B0604020202020204" pitchFamily="34" charset="0"/>
              <a:buChar char="•"/>
            </a:pPr>
            <a:r>
              <a:rPr lang="vi-VN" dirty="0"/>
              <a:t>T1 muốn đọc x: vì ts(T1)=5 &lt; wts(x)=6 → </a:t>
            </a:r>
            <a:r>
              <a:rPr lang="vi-VN" b="1" dirty="0"/>
              <a:t>reject</a:t>
            </a:r>
            <a:endParaRPr lang="vi-VN" dirty="0"/>
          </a:p>
          <a:p>
            <a:pPr>
              <a:buFont typeface="Arial" panose="020B0604020202020204" pitchFamily="34" charset="0"/>
              <a:buChar char="•"/>
            </a:pPr>
            <a:r>
              <a:rPr lang="vi-VN" dirty="0"/>
              <a:t>T2 muốn ghi x: ts(T2)=10 &gt; rts(x)=9 và ts(T2) &gt; wts(x)=6 → </a:t>
            </a:r>
            <a:r>
              <a:rPr lang="vi-VN" b="1" dirty="0"/>
              <a:t>accept</a:t>
            </a:r>
            <a:endParaRPr lang="vi-VN" dirty="0"/>
          </a:p>
          <a:p>
            <a:endParaRPr lang="en-US" b="1" dirty="0"/>
          </a:p>
          <a:p>
            <a:r>
              <a:rPr lang="vi-VN" b="1" dirty="0"/>
              <a:t>Ưu điểm &amp; Hạn chế:</a:t>
            </a:r>
          </a:p>
          <a:p>
            <a:r>
              <a:rPr lang="vi-VN" dirty="0"/>
              <a:t>Ưu điểm</a:t>
            </a:r>
            <a:r>
              <a:rPr lang="en-US" dirty="0"/>
              <a:t>				</a:t>
            </a:r>
            <a:r>
              <a:rPr lang="vi-VN" dirty="0"/>
              <a:t>Hạn chế</a:t>
            </a:r>
            <a:endParaRPr lang="en-US" dirty="0"/>
          </a:p>
          <a:p>
            <a:r>
              <a:rPr lang="vi-VN" dirty="0"/>
              <a:t>Tránh dùng khóa → không bị deadlock</a:t>
            </a:r>
            <a:r>
              <a:rPr lang="en-US" dirty="0"/>
              <a:t>		</a:t>
            </a:r>
            <a:r>
              <a:rPr lang="vi-VN" dirty="0"/>
              <a:t>Có thể phải </a:t>
            </a:r>
            <a:r>
              <a:rPr lang="vi-VN" b="1" dirty="0"/>
              <a:t>rollback thường xuyên</a:t>
            </a:r>
            <a:endParaRPr lang="en-US" b="1" dirty="0"/>
          </a:p>
          <a:p>
            <a:r>
              <a:rPr lang="vi-VN" dirty="0"/>
              <a:t>Đảm bảo thứ tự thực thi đúng logic thời gian</a:t>
            </a:r>
            <a:r>
              <a:rPr lang="en-US" dirty="0"/>
              <a:t>	</a:t>
            </a:r>
            <a:r>
              <a:rPr lang="vi-VN" dirty="0"/>
              <a:t>Không phù hợp với workload có nhiều ghi (write-heavy)</a:t>
            </a:r>
          </a:p>
          <a:p>
            <a:endParaRPr lang="en-US" dirty="0"/>
          </a:p>
        </p:txBody>
      </p:sp>
    </p:spTree>
    <p:extLst>
      <p:ext uri="{BB962C8B-B14F-4D97-AF65-F5344CB8AC3E}">
        <p14:creationId xmlns:p14="http://schemas.microsoft.com/office/powerpoint/2010/main" val="82010340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a:xfrm>
            <a:off x="1150938" y="692150"/>
            <a:ext cx="4556125" cy="3416300"/>
          </a:xfrm>
          <a:ln cap="flat"/>
        </p:spPr>
      </p:sp>
      <p:sp>
        <p:nvSpPr>
          <p:cNvPr id="2" name="Notes Placeholder 1">
            <a:extLst>
              <a:ext uri="{FF2B5EF4-FFF2-40B4-BE49-F238E27FC236}">
                <a16:creationId xmlns:a16="http://schemas.microsoft.com/office/drawing/2014/main" id="{94BC577D-DEAF-DBF9-9E14-2BFC7757C789}"/>
              </a:ext>
            </a:extLst>
          </p:cNvPr>
          <p:cNvSpPr>
            <a:spLocks noGrp="1"/>
          </p:cNvSpPr>
          <p:nvPr>
            <p:ph type="body" idx="1"/>
          </p:nvPr>
        </p:nvSpPr>
        <p:spPr/>
        <p:txBody>
          <a:bodyPr/>
          <a:lstStyle/>
          <a:p>
            <a:r>
              <a:rPr lang="vi-VN" b="1" dirty="0"/>
              <a:t>Basic Timestamp Ordering</a:t>
            </a:r>
            <a:r>
              <a:rPr lang="vi-VN" dirty="0"/>
              <a:t>, cung cấp quy tắc rõ ràng về cách xử lý </a:t>
            </a:r>
            <a:r>
              <a:rPr lang="vi-VN" b="1" dirty="0"/>
              <a:t>các thao tác xung đột</a:t>
            </a:r>
            <a:r>
              <a:rPr lang="vi-VN" dirty="0"/>
              <a:t> giữa các transaction dựa vào timestamp.</a:t>
            </a:r>
          </a:p>
          <a:p>
            <a:endParaRPr lang="en-US" b="1" dirty="0"/>
          </a:p>
          <a:p>
            <a:r>
              <a:rPr lang="vi-VN" b="1" dirty="0"/>
              <a:t>Ý tưởng chính:</a:t>
            </a:r>
          </a:p>
          <a:p>
            <a:r>
              <a:rPr lang="vi-VN" dirty="0"/>
              <a:t>Trong Basic Timestamp Ordering, </a:t>
            </a:r>
            <a:r>
              <a:rPr lang="vi-VN" b="1" dirty="0"/>
              <a:t>mọi thao tác xung đột</a:t>
            </a:r>
            <a:r>
              <a:rPr lang="vi-VN" dirty="0"/>
              <a:t> (read/write hoặc write/write) sẽ được xử lý sao cho </a:t>
            </a:r>
            <a:r>
              <a:rPr lang="vi-VN" b="1" dirty="0"/>
              <a:t>tuân theo thứ tự thời gian của các transaction</a:t>
            </a:r>
            <a:r>
              <a:rPr lang="vi-VN" dirty="0"/>
              <a:t>.</a:t>
            </a:r>
          </a:p>
          <a:p>
            <a:endParaRPr lang="en-US" b="1" dirty="0"/>
          </a:p>
          <a:p>
            <a:r>
              <a:rPr lang="en-US" b="1" dirty="0"/>
              <a:t>1.</a:t>
            </a:r>
            <a:r>
              <a:rPr lang="vi-VN" b="1" dirty="0"/>
              <a:t> Quy tắc về thứ tự thao tác:</a:t>
            </a:r>
          </a:p>
          <a:p>
            <a:r>
              <a:rPr lang="vi-VN" dirty="0"/>
              <a:t>Hai thao tác xung đột Oij của transaction Ti và Okl của Tk →</a:t>
            </a:r>
            <a:br>
              <a:rPr lang="vi-VN" dirty="0"/>
            </a:br>
            <a:r>
              <a:rPr lang="vi-VN" dirty="0"/>
              <a:t>Nếu ts(Ti) &lt; ts(Tk) thì Oij phải </a:t>
            </a:r>
            <a:r>
              <a:rPr lang="vi-VN" b="1" dirty="0"/>
              <a:t>thực hiện trước</a:t>
            </a:r>
            <a:r>
              <a:rPr lang="vi-VN" dirty="0"/>
              <a:t> Okl.</a:t>
            </a:r>
          </a:p>
          <a:p>
            <a:pPr>
              <a:buFont typeface="Arial" panose="020B0604020202020204" pitchFamily="34" charset="0"/>
              <a:buChar char="•"/>
            </a:pPr>
            <a:r>
              <a:rPr lang="vi-VN" dirty="0"/>
              <a:t>Khi đó, Ti được gọi là transaction </a:t>
            </a:r>
            <a:r>
              <a:rPr lang="vi-VN" b="1" dirty="0"/>
              <a:t>cũ hơn (older)</a:t>
            </a:r>
            <a:endParaRPr lang="vi-VN" dirty="0"/>
          </a:p>
          <a:p>
            <a:pPr>
              <a:buFont typeface="Arial" panose="020B0604020202020204" pitchFamily="34" charset="0"/>
              <a:buChar char="•"/>
            </a:pPr>
            <a:r>
              <a:rPr lang="vi-VN" dirty="0"/>
              <a:t>Tk là transaction </a:t>
            </a:r>
            <a:r>
              <a:rPr lang="vi-VN" b="1" dirty="0"/>
              <a:t>mới hơn (younger)</a:t>
            </a:r>
            <a:endParaRPr lang="vi-VN" dirty="0"/>
          </a:p>
          <a:p>
            <a:r>
              <a:rPr lang="en-US" b="1" dirty="0" err="1"/>
              <a:t>Lưu</a:t>
            </a:r>
            <a:r>
              <a:rPr lang="en-US" b="1" dirty="0"/>
              <a:t> ý: </a:t>
            </a:r>
            <a:r>
              <a:rPr lang="vi-VN" b="1" dirty="0"/>
              <a:t>Nếu một thao tác của transaction trẻ hơn cố thực hiện trước thao tác của transaction già hơn</a:t>
            </a:r>
            <a:r>
              <a:rPr lang="vi-VN" dirty="0"/>
              <a:t> → </a:t>
            </a:r>
            <a:r>
              <a:rPr lang="vi-VN" b="1" dirty="0"/>
              <a:t>vi phạm thứ tự thời gian</a:t>
            </a:r>
            <a:r>
              <a:rPr lang="vi-VN" dirty="0"/>
              <a:t>, nên thao tác đó </a:t>
            </a:r>
            <a:r>
              <a:rPr lang="vi-VN" b="1" dirty="0"/>
              <a:t>bị từ chối (rollback)</a:t>
            </a:r>
            <a:r>
              <a:rPr lang="vi-VN" dirty="0"/>
              <a:t>.</a:t>
            </a:r>
          </a:p>
          <a:p>
            <a:endParaRPr lang="en-US" b="1" dirty="0"/>
          </a:p>
          <a:p>
            <a:r>
              <a:rPr lang="en-US" b="1" dirty="0"/>
              <a:t>2. </a:t>
            </a:r>
            <a:r>
              <a:rPr lang="vi-VN" b="1" dirty="0"/>
              <a:t>Quy tắc xử lý thao tác:</a:t>
            </a:r>
          </a:p>
          <a:p>
            <a:r>
              <a:rPr lang="en-US" b="1" dirty="0"/>
              <a:t>- </a:t>
            </a:r>
            <a:r>
              <a:rPr lang="vi-VN" b="1" dirty="0"/>
              <a:t>Read(Ti, x) – đọc dữ liệu x</a:t>
            </a:r>
          </a:p>
          <a:p>
            <a:r>
              <a:rPr lang="vi-VN" dirty="0"/>
              <a:t>Điều kiện</a:t>
            </a:r>
            <a:r>
              <a:rPr lang="en-US" dirty="0"/>
              <a:t>		</a:t>
            </a:r>
            <a:r>
              <a:rPr lang="vi-VN" dirty="0"/>
              <a:t>Diễn giải</a:t>
            </a:r>
            <a:r>
              <a:rPr lang="en-US" dirty="0"/>
              <a:t>			</a:t>
            </a:r>
            <a:r>
              <a:rPr lang="vi-VN" dirty="0"/>
              <a:t>Hành động</a:t>
            </a:r>
            <a:endParaRPr lang="en-US" dirty="0"/>
          </a:p>
          <a:p>
            <a:r>
              <a:rPr lang="vi-VN" dirty="0"/>
              <a:t>ts(Ti) &lt; wts(x)</a:t>
            </a:r>
            <a:r>
              <a:rPr lang="en-US" dirty="0"/>
              <a:t>		</a:t>
            </a:r>
            <a:r>
              <a:rPr lang="vi-VN" dirty="0"/>
              <a:t>Dữ liệu x đã bị ghi bởi transaction trẻ hơn</a:t>
            </a:r>
            <a:r>
              <a:rPr lang="en-US" dirty="0"/>
              <a:t>	</a:t>
            </a:r>
            <a:r>
              <a:rPr lang="vi-VN" b="1" dirty="0"/>
              <a:t>Reject</a:t>
            </a:r>
            <a:r>
              <a:rPr lang="vi-VN" dirty="0"/>
              <a:t> đọc (rollback Ti)</a:t>
            </a:r>
            <a:endParaRPr lang="en-US" dirty="0"/>
          </a:p>
          <a:p>
            <a:r>
              <a:rPr lang="vi-VN" dirty="0"/>
              <a:t>ngược lại</a:t>
            </a:r>
            <a:r>
              <a:rPr lang="en-US" dirty="0"/>
              <a:t>		</a:t>
            </a:r>
            <a:r>
              <a:rPr lang="vi-VN" dirty="0"/>
              <a:t>Đọc là hợp lệ</a:t>
            </a:r>
            <a:r>
              <a:rPr lang="en-US" dirty="0"/>
              <a:t>			</a:t>
            </a:r>
            <a:r>
              <a:rPr lang="vi-VN" dirty="0"/>
              <a:t>Cho phép đọc + rts(x) ← ts(Ti)</a:t>
            </a:r>
          </a:p>
          <a:p>
            <a:r>
              <a:rPr lang="en-US" b="1" dirty="0"/>
              <a:t>- </a:t>
            </a:r>
            <a:r>
              <a:rPr lang="vi-VN" b="1" dirty="0"/>
              <a:t>Write(Ti, x) – ghi dữ liệu x</a:t>
            </a:r>
          </a:p>
          <a:p>
            <a:r>
              <a:rPr lang="vi-VN" dirty="0"/>
              <a:t>Điều kiện</a:t>
            </a:r>
            <a:r>
              <a:rPr lang="en-US" dirty="0"/>
              <a:t>		</a:t>
            </a:r>
            <a:r>
              <a:rPr lang="vi-VN" dirty="0"/>
              <a:t>Diễn giải</a:t>
            </a:r>
            <a:r>
              <a:rPr lang="en-US" dirty="0"/>
              <a:t>			</a:t>
            </a:r>
            <a:r>
              <a:rPr lang="vi-VN" dirty="0"/>
              <a:t>Hành động</a:t>
            </a:r>
            <a:endParaRPr lang="en-US" dirty="0"/>
          </a:p>
          <a:p>
            <a:r>
              <a:rPr lang="vi-VN" dirty="0"/>
              <a:t>ts(Ti) &lt; rts(x)</a:t>
            </a:r>
            <a:r>
              <a:rPr lang="en-US" dirty="0"/>
              <a:t>		</a:t>
            </a:r>
            <a:r>
              <a:rPr lang="vi-VN" dirty="0"/>
              <a:t>x đã được đọc bởi transaction trẻ hơn</a:t>
            </a:r>
            <a:r>
              <a:rPr lang="en-US" dirty="0"/>
              <a:t>	</a:t>
            </a:r>
            <a:r>
              <a:rPr lang="vi-VN" b="1" dirty="0"/>
              <a:t>Reject</a:t>
            </a:r>
            <a:r>
              <a:rPr lang="vi-VN" dirty="0"/>
              <a:t> ghi (rollback Ti)</a:t>
            </a:r>
            <a:endParaRPr lang="en-US" dirty="0"/>
          </a:p>
          <a:p>
            <a:r>
              <a:rPr lang="vi-VN" dirty="0"/>
              <a:t>ts(Ti) &lt; wts(x)</a:t>
            </a:r>
            <a:r>
              <a:rPr lang="en-US" dirty="0"/>
              <a:t>		</a:t>
            </a:r>
            <a:r>
              <a:rPr lang="vi-VN" dirty="0"/>
              <a:t>x đã được ghi bởi transaction trẻ hơn</a:t>
            </a:r>
            <a:r>
              <a:rPr lang="en-US" dirty="0"/>
              <a:t>	</a:t>
            </a:r>
            <a:r>
              <a:rPr lang="vi-VN" b="1" dirty="0"/>
              <a:t>Reject</a:t>
            </a:r>
            <a:r>
              <a:rPr lang="vi-VN" dirty="0"/>
              <a:t> ghi (rollback Ti)</a:t>
            </a:r>
            <a:endParaRPr lang="en-US" dirty="0"/>
          </a:p>
          <a:p>
            <a:r>
              <a:rPr lang="vi-VN" dirty="0"/>
              <a:t>ngược lại</a:t>
            </a:r>
            <a:r>
              <a:rPr lang="en-US" dirty="0"/>
              <a:t>		</a:t>
            </a:r>
            <a:r>
              <a:rPr lang="vi-VN" dirty="0"/>
              <a:t>Ghi là hợp lệ</a:t>
            </a:r>
            <a:r>
              <a:rPr lang="en-US" dirty="0"/>
              <a:t>			</a:t>
            </a:r>
            <a:r>
              <a:rPr lang="vi-VN" dirty="0"/>
              <a:t>Cho phép ghi + wts(x) ← ts(Ti)</a:t>
            </a:r>
          </a:p>
          <a:p>
            <a:endParaRPr lang="en-US" b="1" dirty="0"/>
          </a:p>
          <a:p>
            <a:r>
              <a:rPr lang="vi-VN" b="1" dirty="0"/>
              <a:t>Ví dụ minh họa:</a:t>
            </a:r>
          </a:p>
          <a:p>
            <a:r>
              <a:rPr lang="vi-VN" dirty="0"/>
              <a:t>Giả sử:</a:t>
            </a:r>
          </a:p>
          <a:p>
            <a:pPr>
              <a:buFont typeface="Arial" panose="020B0604020202020204" pitchFamily="34" charset="0"/>
              <a:buChar char="•"/>
            </a:pPr>
            <a:r>
              <a:rPr lang="vi-VN" dirty="0"/>
              <a:t>T1 (ts = 5), T2 (ts = 10)</a:t>
            </a:r>
          </a:p>
          <a:p>
            <a:pPr>
              <a:buFont typeface="Arial" panose="020B0604020202020204" pitchFamily="34" charset="0"/>
              <a:buChar char="•"/>
            </a:pPr>
            <a:r>
              <a:rPr lang="vi-VN" dirty="0"/>
              <a:t>rts(x) = 7, wts(x) = 6</a:t>
            </a:r>
          </a:p>
          <a:p>
            <a:r>
              <a:rPr lang="vi-VN" b="1" dirty="0"/>
              <a:t>Case 1:</a:t>
            </a:r>
            <a:r>
              <a:rPr lang="vi-VN" dirty="0"/>
              <a:t> T1 muốn đọc x</a:t>
            </a:r>
          </a:p>
          <a:p>
            <a:pPr>
              <a:buFont typeface="Arial" panose="020B0604020202020204" pitchFamily="34" charset="0"/>
              <a:buChar char="•"/>
            </a:pPr>
            <a:r>
              <a:rPr lang="vi-VN" dirty="0"/>
              <a:t>ts(T1)=5 &lt; wts(x)=6 → </a:t>
            </a:r>
            <a:r>
              <a:rPr lang="vi-VN" b="1" dirty="0"/>
              <a:t>Reject</a:t>
            </a:r>
            <a:endParaRPr lang="vi-VN" dirty="0"/>
          </a:p>
          <a:p>
            <a:r>
              <a:rPr lang="vi-VN" b="1" dirty="0"/>
              <a:t>Case 2:</a:t>
            </a:r>
            <a:r>
              <a:rPr lang="vi-VN" dirty="0"/>
              <a:t> T2 muốn ghi x</a:t>
            </a:r>
          </a:p>
          <a:p>
            <a:pPr>
              <a:buFont typeface="Arial" panose="020B0604020202020204" pitchFamily="34" charset="0"/>
              <a:buChar char="•"/>
            </a:pPr>
            <a:r>
              <a:rPr lang="vi-VN" dirty="0"/>
              <a:t>ts(T2)=10 &gt; rts(x)=7 và ts(T2)=10 &gt; wts(x)=6 → </a:t>
            </a:r>
            <a:r>
              <a:rPr lang="vi-VN" b="1" dirty="0"/>
              <a:t>Accept</a:t>
            </a:r>
            <a:endParaRPr lang="vi-VN" dirty="0"/>
          </a:p>
          <a:p>
            <a:endParaRPr lang="en-US" b="1" dirty="0"/>
          </a:p>
          <a:p>
            <a:r>
              <a:rPr lang="vi-VN" b="1" dirty="0"/>
              <a:t>Tóm tắt nguyên tắc:</a:t>
            </a:r>
          </a:p>
          <a:p>
            <a:r>
              <a:rPr lang="vi-VN" dirty="0"/>
              <a:t>Transaction </a:t>
            </a:r>
            <a:r>
              <a:rPr lang="vi-VN" b="1" dirty="0"/>
              <a:t>già hơn</a:t>
            </a:r>
            <a:r>
              <a:rPr lang="vi-VN" dirty="0"/>
              <a:t> luôn được ưu tiên.</a:t>
            </a:r>
            <a:br>
              <a:rPr lang="vi-VN" dirty="0"/>
            </a:br>
            <a:r>
              <a:rPr lang="vi-VN" dirty="0"/>
              <a:t>Nếu một transaction </a:t>
            </a:r>
            <a:r>
              <a:rPr lang="vi-VN" b="1" dirty="0"/>
              <a:t>trẻ hơn</a:t>
            </a:r>
            <a:r>
              <a:rPr lang="vi-VN" dirty="0"/>
              <a:t> cố thao tác trước một transaction già hơn → bị rollback.</a:t>
            </a:r>
            <a:br>
              <a:rPr lang="vi-VN" dirty="0"/>
            </a:br>
            <a:r>
              <a:rPr lang="vi-VN" dirty="0"/>
              <a:t>Mọi thao tác được kiểm soát bằng </a:t>
            </a:r>
            <a:r>
              <a:rPr lang="vi-VN" b="1" dirty="0"/>
              <a:t>rts(x)</a:t>
            </a:r>
            <a:r>
              <a:rPr lang="vi-VN" dirty="0"/>
              <a:t> và </a:t>
            </a:r>
            <a:r>
              <a:rPr lang="vi-VN" b="1" dirty="0"/>
              <a:t>wts(x)</a:t>
            </a:r>
            <a:r>
              <a:rPr lang="vi-VN" dirty="0"/>
              <a:t> để đảm bảo </a:t>
            </a:r>
            <a:r>
              <a:rPr lang="vi-VN" b="1" dirty="0"/>
              <a:t>tuân thủ thứ tự thời gian</a:t>
            </a:r>
            <a:r>
              <a:rPr lang="vi-VN" dirty="0"/>
              <a:t>.</a:t>
            </a:r>
          </a:p>
          <a:p>
            <a:endParaRPr lang="en-US" dirty="0"/>
          </a:p>
        </p:txBody>
      </p:sp>
    </p:spTree>
    <p:extLst>
      <p:ext uri="{BB962C8B-B14F-4D97-AF65-F5344CB8AC3E}">
        <p14:creationId xmlns:p14="http://schemas.microsoft.com/office/powerpoint/2010/main" val="41565384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1" dirty="0"/>
              <a:t>Conservative Timestamp Ordering</a:t>
            </a:r>
            <a:r>
              <a:rPr lang="vi-VN" dirty="0"/>
              <a:t>, một biến thể của thuật toán Timestamp Ordering cơ bản.</a:t>
            </a:r>
          </a:p>
          <a:p>
            <a:endParaRPr lang="en-US" b="1" dirty="0"/>
          </a:p>
          <a:p>
            <a:r>
              <a:rPr lang="vi-VN" b="1" dirty="0"/>
              <a:t>Vấn đề của Basic Timestamp Ordering:</a:t>
            </a:r>
          </a:p>
          <a:p>
            <a:pPr>
              <a:buFont typeface="Arial" panose="020B0604020202020204" pitchFamily="34" charset="0"/>
              <a:buChar char="•"/>
            </a:pPr>
            <a:r>
              <a:rPr lang="vi-VN" b="1" dirty="0"/>
              <a:t>Basic Timestamp Ordering</a:t>
            </a:r>
            <a:r>
              <a:rPr lang="vi-VN" dirty="0"/>
              <a:t> cố gắng </a:t>
            </a:r>
            <a:r>
              <a:rPr lang="vi-VN" b="1" dirty="0"/>
              <a:t>xử lý ngay lập tức</a:t>
            </a:r>
            <a:r>
              <a:rPr lang="vi-VN" dirty="0"/>
              <a:t> mọi thao tác (read/write) mà một transaction gửi tới.</a:t>
            </a:r>
          </a:p>
          <a:p>
            <a:pPr>
              <a:buFont typeface="Arial" panose="020B0604020202020204" pitchFamily="34" charset="0"/>
              <a:buChar char="•"/>
            </a:pPr>
            <a:r>
              <a:rPr lang="vi-VN" dirty="0"/>
              <a:t>Mặc dù điều này khiến hệ thống </a:t>
            </a:r>
            <a:r>
              <a:rPr lang="vi-VN" b="1" dirty="0"/>
              <a:t>tiến triển nhanh (progressive)</a:t>
            </a:r>
            <a:r>
              <a:rPr lang="vi-VN" dirty="0"/>
              <a:t>, nhưng:</a:t>
            </a:r>
          </a:p>
          <a:p>
            <a:pPr lvl="1">
              <a:buFont typeface="Arial" panose="020B0604020202020204" pitchFamily="34" charset="0"/>
              <a:buChar char="•"/>
            </a:pPr>
            <a:r>
              <a:rPr lang="vi-VN" dirty="0"/>
              <a:t>Có </a:t>
            </a:r>
            <a:r>
              <a:rPr lang="vi-VN" b="1" dirty="0"/>
              <a:t>quá nhiều rollback</a:t>
            </a:r>
            <a:r>
              <a:rPr lang="vi-VN" dirty="0"/>
              <a:t> (do vi phạm thứ tự thời gian giữa các transaction).</a:t>
            </a:r>
          </a:p>
          <a:p>
            <a:endParaRPr lang="en-US" b="1" dirty="0"/>
          </a:p>
          <a:p>
            <a:r>
              <a:rPr lang="vi-VN" b="1" dirty="0"/>
              <a:t>Ý tưởng của Conservative Timestamp Ordering:</a:t>
            </a:r>
          </a:p>
          <a:p>
            <a:r>
              <a:rPr lang="en-US" dirty="0"/>
              <a:t>=&gt;</a:t>
            </a:r>
            <a:r>
              <a:rPr lang="vi-VN" dirty="0"/>
              <a:t> </a:t>
            </a:r>
            <a:r>
              <a:rPr lang="vi-VN" b="1" dirty="0"/>
              <a:t>Không xử lý ngay</a:t>
            </a:r>
            <a:r>
              <a:rPr lang="vi-VN" dirty="0"/>
              <a:t> mỗi thao tác → Thay vào đó, </a:t>
            </a:r>
            <a:r>
              <a:rPr lang="vi-VN" b="1" dirty="0"/>
              <a:t>trì hoãn thao tác</a:t>
            </a:r>
            <a:r>
              <a:rPr lang="vi-VN" dirty="0"/>
              <a:t> cho đến khi </a:t>
            </a:r>
            <a:r>
              <a:rPr lang="vi-VN" b="1" dirty="0"/>
              <a:t>chắc chắn rằng thao tác đó sẽ không bị rollback</a:t>
            </a:r>
            <a:r>
              <a:rPr lang="vi-VN" dirty="0"/>
              <a:t>.</a:t>
            </a:r>
          </a:p>
          <a:p>
            <a:endParaRPr lang="en-US" b="1" dirty="0"/>
          </a:p>
          <a:p>
            <a:r>
              <a:rPr lang="vi-VN" b="1" dirty="0"/>
              <a:t>Điều kiện để xử lý thao tác (Assurance):</a:t>
            </a:r>
          </a:p>
          <a:p>
            <a:r>
              <a:rPr lang="vi-VN" dirty="0"/>
              <a:t>Một thao tác chỉ được </a:t>
            </a:r>
            <a:r>
              <a:rPr lang="vi-VN" b="1" dirty="0"/>
              <a:t>cho phép thực thi</a:t>
            </a:r>
            <a:r>
              <a:rPr lang="vi-VN" dirty="0"/>
              <a:t> nếu:</a:t>
            </a:r>
          </a:p>
          <a:p>
            <a:r>
              <a:rPr lang="en-US" b="1" dirty="0"/>
              <a:t>- </a:t>
            </a:r>
            <a:r>
              <a:rPr lang="vi-VN" b="1" dirty="0"/>
              <a:t>Không còn thao tác nào với timestamp nhỏ hơn có thể tới sau.</a:t>
            </a:r>
            <a:endParaRPr lang="vi-VN" dirty="0"/>
          </a:p>
          <a:p>
            <a:r>
              <a:rPr lang="en-US" b="1" dirty="0"/>
              <a:t>- </a:t>
            </a:r>
            <a:r>
              <a:rPr lang="vi-VN" b="1" dirty="0"/>
              <a:t>Nói cách khác:</a:t>
            </a:r>
          </a:p>
          <a:p>
            <a:pPr>
              <a:buFont typeface="Arial" panose="020B0604020202020204" pitchFamily="34" charset="0"/>
              <a:buChar char="•"/>
            </a:pPr>
            <a:r>
              <a:rPr lang="vi-VN" dirty="0"/>
              <a:t>Trình lập lịch (scheduler) cần </a:t>
            </a:r>
            <a:r>
              <a:rPr lang="vi-VN" b="1" dirty="0"/>
              <a:t>đảm bảo rằng không có thao tác nào từ transaction “già hơn” vẫn đang chờ</a:t>
            </a:r>
            <a:r>
              <a:rPr lang="vi-VN" dirty="0"/>
              <a:t>.</a:t>
            </a:r>
          </a:p>
          <a:p>
            <a:pPr>
              <a:buFont typeface="Arial" panose="020B0604020202020204" pitchFamily="34" charset="0"/>
              <a:buChar char="•"/>
            </a:pPr>
            <a:r>
              <a:rPr lang="vi-VN" dirty="0"/>
              <a:t>Chỉ khi đó mới cho phép thao tác hiện tại thực hiện.</a:t>
            </a:r>
          </a:p>
          <a:p>
            <a:endParaRPr lang="en-US" b="1" dirty="0"/>
          </a:p>
          <a:p>
            <a:r>
              <a:rPr lang="vi-VN" b="1" dirty="0"/>
              <a:t>Ưu điểm vs Nhược điểm:</a:t>
            </a:r>
          </a:p>
          <a:p>
            <a:r>
              <a:rPr lang="vi-VN" dirty="0"/>
              <a:t>Ưu điểm</a:t>
            </a:r>
            <a:r>
              <a:rPr lang="en-US" dirty="0"/>
              <a:t>			</a:t>
            </a:r>
            <a:r>
              <a:rPr lang="vi-VN" dirty="0"/>
              <a:t>Nhược điểm</a:t>
            </a:r>
            <a:endParaRPr lang="en-US" dirty="0"/>
          </a:p>
          <a:p>
            <a:r>
              <a:rPr lang="vi-VN" dirty="0"/>
              <a:t>Giảm số lần rollback</a:t>
            </a:r>
            <a:r>
              <a:rPr lang="en-US" dirty="0"/>
              <a:t>		</a:t>
            </a:r>
            <a:r>
              <a:rPr lang="vi-VN" dirty="0"/>
              <a:t>Có thể gây </a:t>
            </a:r>
            <a:r>
              <a:rPr lang="vi-VN" b="1" dirty="0"/>
              <a:t>chậm trễ lớn</a:t>
            </a:r>
            <a:endParaRPr lang="en-US" b="1" dirty="0"/>
          </a:p>
          <a:p>
            <a:r>
              <a:rPr lang="vi-VN" dirty="0"/>
              <a:t>Tuân thủ tuyệt đối thứ tự thời gian</a:t>
            </a:r>
            <a:r>
              <a:rPr lang="en-US" dirty="0"/>
              <a:t>	</a:t>
            </a:r>
            <a:r>
              <a:rPr lang="vi-VN" b="1" dirty="0"/>
              <a:t>Có thể sinh ra deadlock</a:t>
            </a:r>
            <a:r>
              <a:rPr lang="vi-VN" dirty="0"/>
              <a:t>, vì nhiều transaction cùng đợi</a:t>
            </a:r>
          </a:p>
          <a:p>
            <a:endParaRPr lang="en-US" b="1" dirty="0"/>
          </a:p>
          <a:p>
            <a:r>
              <a:rPr lang="vi-VN" b="1" dirty="0"/>
              <a:t>Ví dụ hình dung:</a:t>
            </a:r>
          </a:p>
          <a:p>
            <a:r>
              <a:rPr lang="vi-VN" dirty="0"/>
              <a:t>Giả sử có hai transaction:</a:t>
            </a:r>
          </a:p>
          <a:p>
            <a:pPr>
              <a:buFont typeface="Arial" panose="020B0604020202020204" pitchFamily="34" charset="0"/>
              <a:buChar char="•"/>
            </a:pPr>
            <a:r>
              <a:rPr lang="vi-VN" dirty="0"/>
              <a:t>T1 (ts = 5), T2 (ts = 10)</a:t>
            </a:r>
          </a:p>
          <a:p>
            <a:pPr>
              <a:buFont typeface="Arial" panose="020B0604020202020204" pitchFamily="34" charset="0"/>
              <a:buChar char="•"/>
            </a:pPr>
            <a:r>
              <a:rPr lang="vi-VN" dirty="0"/>
              <a:t>T2 gửi Write(x) đến trước</a:t>
            </a:r>
          </a:p>
          <a:p>
            <a:pPr>
              <a:buFont typeface="Arial" panose="020B0604020202020204" pitchFamily="34" charset="0"/>
              <a:buChar char="•"/>
            </a:pPr>
            <a:r>
              <a:rPr lang="vi-VN" dirty="0"/>
              <a:t>Theo Conservative T/O:</a:t>
            </a:r>
          </a:p>
          <a:p>
            <a:pPr marL="742950" lvl="1" indent="-285750">
              <a:buFont typeface="Arial" panose="020B0604020202020204" pitchFamily="34" charset="0"/>
              <a:buChar char="•"/>
            </a:pPr>
            <a:r>
              <a:rPr lang="vi-VN" dirty="0"/>
              <a:t>Hệ thống sẽ </a:t>
            </a:r>
            <a:r>
              <a:rPr lang="vi-VN" b="1" dirty="0"/>
              <a:t>chờ xem T1 có thao tác nào đến hay không</a:t>
            </a:r>
            <a:r>
              <a:rPr lang="vi-VN" dirty="0"/>
              <a:t>, vì T1 là transaction già hơn.</a:t>
            </a:r>
          </a:p>
          <a:p>
            <a:pPr marL="742950" lvl="1" indent="-285750">
              <a:buFont typeface="Arial" panose="020B0604020202020204" pitchFamily="34" charset="0"/>
              <a:buChar char="•"/>
            </a:pPr>
            <a:r>
              <a:rPr lang="vi-VN" dirty="0"/>
              <a:t>Nếu sau một thời gian không thấy thao tác từ T1, thì mới cho phép T2.Write(x) thực hiện.</a:t>
            </a:r>
          </a:p>
          <a:p>
            <a:endParaRPr lang="en-US" b="1" dirty="0"/>
          </a:p>
          <a:p>
            <a:r>
              <a:rPr lang="vi-VN" b="1" dirty="0"/>
              <a:t>Tóm tắt:</a:t>
            </a:r>
          </a:p>
          <a:p>
            <a:r>
              <a:rPr lang="vi-VN" dirty="0"/>
              <a:t>Basic T/O</a:t>
            </a:r>
            <a:r>
              <a:rPr lang="en-US" dirty="0"/>
              <a:t>		</a:t>
            </a:r>
            <a:r>
              <a:rPr lang="vi-VN" dirty="0"/>
              <a:t>Conservative T/O</a:t>
            </a:r>
            <a:endParaRPr lang="en-US" dirty="0"/>
          </a:p>
          <a:p>
            <a:r>
              <a:rPr lang="vi-VN" dirty="0"/>
              <a:t>Thực thi ngay</a:t>
            </a:r>
            <a:r>
              <a:rPr lang="en-US" dirty="0"/>
              <a:t>		</a:t>
            </a:r>
            <a:r>
              <a:rPr lang="vi-VN" dirty="0"/>
              <a:t>Trì hoãn thao tác</a:t>
            </a:r>
            <a:endParaRPr lang="en-US" dirty="0"/>
          </a:p>
          <a:p>
            <a:r>
              <a:rPr lang="vi-VN" dirty="0"/>
              <a:t>Nhiều rollback</a:t>
            </a:r>
            <a:r>
              <a:rPr lang="en-US" dirty="0"/>
              <a:t>		</a:t>
            </a:r>
            <a:r>
              <a:rPr lang="vi-VN" dirty="0"/>
              <a:t>Ít rollback hơn</a:t>
            </a:r>
            <a:endParaRPr lang="en-US" dirty="0"/>
          </a:p>
          <a:p>
            <a:r>
              <a:rPr lang="vi-VN" dirty="0"/>
              <a:t>Không deadlock</a:t>
            </a:r>
            <a:r>
              <a:rPr lang="en-US" dirty="0"/>
              <a:t>	</a:t>
            </a:r>
            <a:r>
              <a:rPr lang="vi-VN" dirty="0"/>
              <a:t>Có thể gây deadlock</a:t>
            </a:r>
          </a:p>
          <a:p>
            <a:endParaRPr lang="en-US" b="1" dirty="0"/>
          </a:p>
        </p:txBody>
      </p:sp>
      <p:sp>
        <p:nvSpPr>
          <p:cNvPr id="4" name="Slide Number Placeholder 3"/>
          <p:cNvSpPr>
            <a:spLocks noGrp="1"/>
          </p:cNvSpPr>
          <p:nvPr>
            <p:ph type="sldNum" sz="quarter" idx="5"/>
          </p:nvPr>
        </p:nvSpPr>
        <p:spPr/>
        <p:txBody>
          <a:bodyPr/>
          <a:lstStyle/>
          <a:p>
            <a:fld id="{765F5201-0B02-374C-9C85-2DCB7D098B21}" type="slidenum">
              <a:rPr lang="en-US" smtClean="0"/>
              <a:t>26</a:t>
            </a:fld>
            <a:endParaRPr lang="en-US"/>
          </a:p>
        </p:txBody>
      </p:sp>
    </p:spTree>
    <p:extLst>
      <p:ext uri="{BB962C8B-B14F-4D97-AF65-F5344CB8AC3E}">
        <p14:creationId xmlns:p14="http://schemas.microsoft.com/office/powerpoint/2010/main" val="97734917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xfrm>
            <a:off x="1150938" y="692150"/>
            <a:ext cx="4556125" cy="3416300"/>
          </a:xfrm>
          <a:ln cap="flat"/>
        </p:spPr>
      </p:sp>
      <p:sp>
        <p:nvSpPr>
          <p:cNvPr id="2" name="Notes Placeholder 1">
            <a:extLst>
              <a:ext uri="{FF2B5EF4-FFF2-40B4-BE49-F238E27FC236}">
                <a16:creationId xmlns:a16="http://schemas.microsoft.com/office/drawing/2014/main" id="{56842742-95CA-3D1F-390F-8F3FCBA645AD}"/>
              </a:ext>
            </a:extLst>
          </p:cNvPr>
          <p:cNvSpPr>
            <a:spLocks noGrp="1"/>
          </p:cNvSpPr>
          <p:nvPr>
            <p:ph type="body" idx="1"/>
          </p:nvPr>
        </p:nvSpPr>
        <p:spPr/>
        <p:txBody>
          <a:bodyPr/>
          <a:lstStyle/>
          <a:p>
            <a:r>
              <a:rPr lang="vi-VN" b="1" dirty="0"/>
              <a:t>Multiversion Concurrency Control (MVCC)</a:t>
            </a:r>
            <a:r>
              <a:rPr lang="vi-VN" dirty="0"/>
              <a:t> — một kỹ thuật kiểm soát đồng thời hiệu quả và phổ biến trong các hệ quản trị cơ sở dữ liệu hiện đại.</a:t>
            </a:r>
            <a:endParaRPr lang="en-US" dirty="0"/>
          </a:p>
          <a:p>
            <a:endParaRPr lang="en-US" b="1" dirty="0"/>
          </a:p>
          <a:p>
            <a:r>
              <a:rPr lang="vi-VN" b="1" dirty="0"/>
              <a:t>Multiversion Concurrency Control (MVCC) là gì?</a:t>
            </a:r>
          </a:p>
          <a:p>
            <a:pPr>
              <a:buFont typeface="Arial" panose="020B0604020202020204" pitchFamily="34" charset="0"/>
              <a:buChar char="•"/>
            </a:pPr>
            <a:r>
              <a:rPr lang="vi-VN" b="1" dirty="0"/>
              <a:t>MVCC không ghi đè lên dữ liệu hiện tại</a:t>
            </a:r>
            <a:r>
              <a:rPr lang="vi-VN" dirty="0"/>
              <a:t> trong cơ sở dữ liệu.</a:t>
            </a:r>
          </a:p>
          <a:p>
            <a:pPr>
              <a:buFont typeface="Arial" panose="020B0604020202020204" pitchFamily="34" charset="0"/>
              <a:buChar char="•"/>
            </a:pPr>
            <a:r>
              <a:rPr lang="vi-VN" dirty="0"/>
              <a:t>Thay vào đó, </a:t>
            </a:r>
            <a:r>
              <a:rPr lang="vi-VN" b="1" dirty="0"/>
              <a:t>tạo ra phiên bản mới của dữ liệu mỗi khi có thao tác ghi (write)</a:t>
            </a:r>
            <a:r>
              <a:rPr lang="vi-VN" dirty="0"/>
              <a:t>.</a:t>
            </a:r>
          </a:p>
          <a:p>
            <a:r>
              <a:rPr lang="en-US" dirty="0"/>
              <a:t>=&gt;</a:t>
            </a:r>
            <a:r>
              <a:rPr lang="vi-VN" dirty="0"/>
              <a:t> </a:t>
            </a:r>
            <a:r>
              <a:rPr lang="vi-VN" b="1" dirty="0"/>
              <a:t>Tức là:</a:t>
            </a:r>
            <a:r>
              <a:rPr lang="vi-VN" dirty="0"/>
              <a:t> Khi Transaction Ti cập nhật x, nó </a:t>
            </a:r>
            <a:r>
              <a:rPr lang="vi-VN" b="1" dirty="0"/>
              <a:t>không sửa trực tiếp giá trị x hiện có</a:t>
            </a:r>
            <a:r>
              <a:rPr lang="vi-VN" dirty="0"/>
              <a:t>, mà </a:t>
            </a:r>
            <a:r>
              <a:rPr lang="vi-VN" b="1" dirty="0"/>
              <a:t>tạo một bản mới của x</a:t>
            </a:r>
            <a:r>
              <a:rPr lang="vi-VN" dirty="0"/>
              <a:t>, gắn với timestamp của Ti.</a:t>
            </a:r>
          </a:p>
          <a:p>
            <a:endParaRPr lang="en-US" b="1" dirty="0"/>
          </a:p>
          <a:p>
            <a:r>
              <a:rPr lang="vi-VN" b="1" dirty="0"/>
              <a:t>MVCC hoạt động dựa trên Timestamp</a:t>
            </a:r>
          </a:p>
          <a:p>
            <a:pPr>
              <a:buFont typeface="Arial" panose="020B0604020202020204" pitchFamily="34" charset="0"/>
              <a:buChar char="•"/>
            </a:pPr>
            <a:r>
              <a:rPr lang="vi-VN" dirty="0"/>
              <a:t>Mỗi </a:t>
            </a:r>
            <a:r>
              <a:rPr lang="vi-VN" b="1" dirty="0"/>
              <a:t>phiên bản của dữ liệu</a:t>
            </a:r>
            <a:r>
              <a:rPr lang="vi-VN" dirty="0"/>
              <a:t> (x1, x2, x3,...) được gắn với một timestamp — thời điểm nó được ghi (write).</a:t>
            </a:r>
          </a:p>
          <a:p>
            <a:pPr>
              <a:buFont typeface="Arial" panose="020B0604020202020204" pitchFamily="34" charset="0"/>
              <a:buChar char="•"/>
            </a:pPr>
            <a:r>
              <a:rPr lang="vi-VN" dirty="0"/>
              <a:t>Khi một transaction Ti đọc giá trị x, nó </a:t>
            </a:r>
            <a:r>
              <a:rPr lang="vi-VN" b="1" dirty="0"/>
              <a:t>chọn phiên bản mới nhất của x</a:t>
            </a:r>
            <a:r>
              <a:rPr lang="vi-VN" dirty="0"/>
              <a:t> sao cho:</a:t>
            </a:r>
          </a:p>
          <a:p>
            <a:pPr rtl="0">
              <a:buFont typeface="Arial" panose="020B0604020202020204" pitchFamily="34" charset="0"/>
              <a:buNone/>
            </a:pPr>
            <a:r>
              <a:rPr lang="vi-VN" dirty="0"/>
              <a:t>ts(xr) ≤ ts(Ti) </a:t>
            </a:r>
          </a:p>
          <a:p>
            <a:pPr>
              <a:buFont typeface="Arial" panose="020B0604020202020204" pitchFamily="34" charset="0"/>
              <a:buNone/>
            </a:pPr>
            <a:r>
              <a:rPr lang="en-US" dirty="0"/>
              <a:t>=&gt; </a:t>
            </a:r>
            <a:r>
              <a:rPr lang="vi-VN" dirty="0"/>
              <a:t>Nghĩa là transaction Ti chỉ đọc </a:t>
            </a:r>
            <a:r>
              <a:rPr lang="vi-VN" b="1" dirty="0"/>
              <a:t>phiên bản đã tồn tại trước (hoặc đúng tại)</a:t>
            </a:r>
            <a:r>
              <a:rPr lang="vi-VN" dirty="0"/>
              <a:t> thời điểm Ti bắt đầu.</a:t>
            </a:r>
          </a:p>
          <a:p>
            <a:endParaRPr lang="en-US" b="1" dirty="0"/>
          </a:p>
          <a:p>
            <a:r>
              <a:rPr lang="vi-VN" b="1" dirty="0"/>
              <a:t>Ví dụ dòng thời gian:</a:t>
            </a:r>
          </a:p>
          <a:p>
            <a:pPr rtl="0"/>
            <a:r>
              <a:rPr lang="vi-VN" dirty="0"/>
              <a:t>T1 (ts=10)</a:t>
            </a:r>
            <a:r>
              <a:rPr lang="en-US" dirty="0"/>
              <a:t>		</a:t>
            </a:r>
            <a:r>
              <a:rPr lang="vi-VN" dirty="0"/>
              <a:t>T2 (ts=20) </a:t>
            </a:r>
            <a:endParaRPr lang="en-US" dirty="0"/>
          </a:p>
          <a:p>
            <a:pPr rtl="0"/>
            <a:r>
              <a:rPr lang="vi-VN" dirty="0"/>
              <a:t>| </a:t>
            </a:r>
            <a:r>
              <a:rPr lang="en-US" dirty="0"/>
              <a:t>		</a:t>
            </a:r>
            <a:r>
              <a:rPr lang="vi-VN" dirty="0"/>
              <a:t>|</a:t>
            </a:r>
            <a:endParaRPr lang="en-US" dirty="0"/>
          </a:p>
          <a:p>
            <a:pPr rtl="0"/>
            <a:r>
              <a:rPr lang="vi-VN" dirty="0"/>
              <a:t>|----&gt; Write x = 5 </a:t>
            </a:r>
            <a:r>
              <a:rPr lang="en-US" dirty="0"/>
              <a:t>	</a:t>
            </a:r>
            <a:r>
              <a:rPr lang="vi-VN" dirty="0"/>
              <a:t>|</a:t>
            </a:r>
            <a:endParaRPr lang="en-US" dirty="0"/>
          </a:p>
          <a:p>
            <a:pPr rtl="0"/>
            <a:r>
              <a:rPr lang="vi-VN" dirty="0"/>
              <a:t>|</a:t>
            </a:r>
            <a:r>
              <a:rPr lang="en-US" dirty="0"/>
              <a:t>		</a:t>
            </a:r>
            <a:r>
              <a:rPr lang="vi-VN" dirty="0"/>
              <a:t>|</a:t>
            </a:r>
            <a:endParaRPr lang="en-US" dirty="0"/>
          </a:p>
          <a:p>
            <a:pPr rtl="0"/>
            <a:r>
              <a:rPr lang="vi-VN" dirty="0"/>
              <a:t>|------------------&gt; Read x ?</a:t>
            </a:r>
            <a:endParaRPr lang="en-US" dirty="0"/>
          </a:p>
          <a:p>
            <a:pPr rtl="0"/>
            <a:r>
              <a:rPr lang="en-US" dirty="0"/>
              <a:t>		</a:t>
            </a:r>
            <a:r>
              <a:rPr lang="vi-VN" dirty="0"/>
              <a:t>→ T2 sẽ thấy x = 5 vì ts(x=5) = 10 &lt; ts(T2) </a:t>
            </a:r>
          </a:p>
          <a:p>
            <a:endParaRPr lang="en-US" b="1" dirty="0"/>
          </a:p>
          <a:p>
            <a:r>
              <a:rPr lang="vi-VN" b="1" dirty="0"/>
              <a:t>Ưu điểm của MVCC:</a:t>
            </a:r>
          </a:p>
          <a:p>
            <a:pPr>
              <a:buFont typeface="Arial" panose="020B0604020202020204" pitchFamily="34" charset="0"/>
              <a:buChar char="•"/>
            </a:pPr>
            <a:r>
              <a:rPr lang="vi-VN" dirty="0"/>
              <a:t> </a:t>
            </a:r>
            <a:r>
              <a:rPr lang="vi-VN" b="1" dirty="0"/>
              <a:t>Tránh xung đột đọc-ghi:</a:t>
            </a:r>
            <a:r>
              <a:rPr lang="vi-VN" dirty="0"/>
              <a:t> Cho phép nhiều transaction đọc và ghi cùng lúc mà không cần chờ nhau.</a:t>
            </a:r>
          </a:p>
          <a:p>
            <a:pPr>
              <a:buFont typeface="Arial" panose="020B0604020202020204" pitchFamily="34" charset="0"/>
              <a:buChar char="•"/>
            </a:pPr>
            <a:r>
              <a:rPr lang="vi-VN" dirty="0"/>
              <a:t> </a:t>
            </a:r>
            <a:r>
              <a:rPr lang="vi-VN" b="1" dirty="0"/>
              <a:t>Đọc không khóa (non-blocking reads):</a:t>
            </a:r>
            <a:r>
              <a:rPr lang="vi-VN" dirty="0"/>
              <a:t> Giao dịch đọc không bao giờ bị chặn bởi ghi.</a:t>
            </a:r>
          </a:p>
          <a:p>
            <a:pPr>
              <a:buFont typeface="Arial" panose="020B0604020202020204" pitchFamily="34" charset="0"/>
              <a:buChar char="•"/>
            </a:pPr>
            <a:r>
              <a:rPr lang="vi-VN" dirty="0"/>
              <a:t> Rất phù hợp với môi trường nhiều người dùng (multi-user DB).</a:t>
            </a:r>
          </a:p>
          <a:p>
            <a:endParaRPr lang="en-US" b="1" dirty="0"/>
          </a:p>
          <a:p>
            <a:r>
              <a:rPr lang="vi-VN" b="1" dirty="0"/>
              <a:t>MVCC được sử dụng ở đâu?</a:t>
            </a:r>
          </a:p>
          <a:p>
            <a:r>
              <a:rPr lang="vi-VN" dirty="0"/>
              <a:t>Đây là </a:t>
            </a:r>
            <a:r>
              <a:rPr lang="vi-VN" b="1" dirty="0"/>
              <a:t>chuẩn công nghiệp</a:t>
            </a:r>
            <a:r>
              <a:rPr lang="vi-VN" dirty="0"/>
              <a:t> và được triển khai trong nhiều hệ thống lớn:</a:t>
            </a:r>
          </a:p>
          <a:p>
            <a:pPr>
              <a:buFont typeface="Arial" panose="020B0604020202020204" pitchFamily="34" charset="0"/>
              <a:buChar char="•"/>
            </a:pPr>
            <a:r>
              <a:rPr lang="vi-VN" b="1" dirty="0"/>
              <a:t>IBM DB2</a:t>
            </a:r>
            <a:endParaRPr lang="vi-VN" dirty="0"/>
          </a:p>
          <a:p>
            <a:pPr>
              <a:buFont typeface="Arial" panose="020B0604020202020204" pitchFamily="34" charset="0"/>
              <a:buChar char="•"/>
            </a:pPr>
            <a:r>
              <a:rPr lang="vi-VN" b="1" dirty="0"/>
              <a:t>Oracle</a:t>
            </a:r>
            <a:endParaRPr lang="vi-VN" dirty="0"/>
          </a:p>
          <a:p>
            <a:pPr>
              <a:buFont typeface="Arial" panose="020B0604020202020204" pitchFamily="34" charset="0"/>
              <a:buChar char="•"/>
            </a:pPr>
            <a:r>
              <a:rPr lang="vi-VN" b="1" dirty="0"/>
              <a:t>SQL Server</a:t>
            </a:r>
            <a:endParaRPr lang="vi-VN" dirty="0"/>
          </a:p>
          <a:p>
            <a:pPr>
              <a:buFont typeface="Arial" panose="020B0604020202020204" pitchFamily="34" charset="0"/>
              <a:buChar char="•"/>
            </a:pPr>
            <a:r>
              <a:rPr lang="vi-VN" b="1" dirty="0"/>
              <a:t>SAP HANA</a:t>
            </a:r>
            <a:endParaRPr lang="vi-VN" dirty="0"/>
          </a:p>
          <a:p>
            <a:pPr>
              <a:buFont typeface="Arial" panose="020B0604020202020204" pitchFamily="34" charset="0"/>
              <a:buChar char="•"/>
            </a:pPr>
            <a:r>
              <a:rPr lang="vi-VN" b="1" dirty="0"/>
              <a:t>PostgreSQL</a:t>
            </a:r>
            <a:endParaRPr lang="vi-VN" dirty="0"/>
          </a:p>
          <a:p>
            <a:pPr>
              <a:buFont typeface="Arial" panose="020B0604020202020204" pitchFamily="34" charset="0"/>
              <a:buChar char="•"/>
            </a:pPr>
            <a:r>
              <a:rPr lang="vi-VN" b="1" dirty="0"/>
              <a:t>BerkeleyDB</a:t>
            </a:r>
            <a:endParaRPr lang="vi-VN" dirty="0"/>
          </a:p>
          <a:p>
            <a:endParaRPr lang="en-US" b="1" dirty="0"/>
          </a:p>
          <a:p>
            <a:r>
              <a:rPr lang="vi-VN" b="1" dirty="0"/>
              <a:t>Tóm tắt nhanh:</a:t>
            </a:r>
          </a:p>
          <a:p>
            <a:r>
              <a:rPr lang="vi-VN" dirty="0"/>
              <a:t>Đặc điểm</a:t>
            </a:r>
            <a:r>
              <a:rPr lang="en-US" dirty="0"/>
              <a:t>		</a:t>
            </a:r>
            <a:r>
              <a:rPr lang="vi-VN" dirty="0"/>
              <a:t>MVCC</a:t>
            </a:r>
            <a:endParaRPr lang="en-US" dirty="0"/>
          </a:p>
          <a:p>
            <a:r>
              <a:rPr lang="vi-VN" dirty="0"/>
              <a:t>Dữ liệu</a:t>
            </a:r>
            <a:r>
              <a:rPr lang="en-US" dirty="0"/>
              <a:t>		</a:t>
            </a:r>
            <a:r>
              <a:rPr lang="vi-VN" dirty="0"/>
              <a:t>Lưu nhiều phiên bản</a:t>
            </a:r>
            <a:endParaRPr lang="en-US" dirty="0"/>
          </a:p>
          <a:p>
            <a:r>
              <a:rPr lang="vi-VN" dirty="0"/>
              <a:t>Ghi</a:t>
            </a:r>
            <a:r>
              <a:rPr lang="en-US" dirty="0"/>
              <a:t>		</a:t>
            </a:r>
            <a:r>
              <a:rPr lang="vi-VN" dirty="0"/>
              <a:t>Tạo bản mới</a:t>
            </a:r>
            <a:endParaRPr lang="en-US" dirty="0"/>
          </a:p>
          <a:p>
            <a:r>
              <a:rPr lang="vi-VN" dirty="0"/>
              <a:t>Đọc</a:t>
            </a:r>
            <a:r>
              <a:rPr lang="en-US" dirty="0"/>
              <a:t>		</a:t>
            </a:r>
            <a:r>
              <a:rPr lang="vi-VN" dirty="0"/>
              <a:t>Lấy bản phù hợp với timestamp</a:t>
            </a:r>
            <a:endParaRPr lang="en-US" dirty="0"/>
          </a:p>
          <a:p>
            <a:r>
              <a:rPr lang="vi-VN" dirty="0"/>
              <a:t>Lợi ích</a:t>
            </a:r>
            <a:r>
              <a:rPr lang="en-US" dirty="0"/>
              <a:t>		</a:t>
            </a:r>
            <a:r>
              <a:rPr lang="vi-VN" dirty="0"/>
              <a:t>Tăng hiệu năng, giảm khóa</a:t>
            </a:r>
            <a:endParaRPr lang="en-US" dirty="0"/>
          </a:p>
          <a:p>
            <a:r>
              <a:rPr lang="vi-VN" dirty="0"/>
              <a:t>Dùng trong</a:t>
            </a:r>
            <a:r>
              <a:rPr lang="en-US"/>
              <a:t>		</a:t>
            </a:r>
            <a:r>
              <a:rPr lang="vi-VN"/>
              <a:t>PostgreSQL</a:t>
            </a:r>
            <a:r>
              <a:rPr lang="vi-VN" dirty="0"/>
              <a:t>, Oracle, SQL Server,...</a:t>
            </a:r>
          </a:p>
          <a:p>
            <a:endParaRPr lang="en-US" dirty="0"/>
          </a:p>
        </p:txBody>
      </p:sp>
    </p:spTree>
    <p:extLst>
      <p:ext uri="{BB962C8B-B14F-4D97-AF65-F5344CB8AC3E}">
        <p14:creationId xmlns:p14="http://schemas.microsoft.com/office/powerpoint/2010/main" val="308967117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xfrm>
            <a:off x="1150938" y="692150"/>
            <a:ext cx="4556125" cy="3416300"/>
          </a:xfrm>
          <a:ln cap="flat"/>
        </p:spPr>
      </p:sp>
      <p:sp>
        <p:nvSpPr>
          <p:cNvPr id="2" name="Notes Placeholder 1">
            <a:extLst>
              <a:ext uri="{FF2B5EF4-FFF2-40B4-BE49-F238E27FC236}">
                <a16:creationId xmlns:a16="http://schemas.microsoft.com/office/drawing/2014/main" id="{0330BC66-C6F6-7DA6-C703-BE948C345A29}"/>
              </a:ext>
            </a:extLst>
          </p:cNvPr>
          <p:cNvSpPr>
            <a:spLocks noGrp="1"/>
          </p:cNvSpPr>
          <p:nvPr>
            <p:ph type="body" idx="1"/>
          </p:nvPr>
        </p:nvSpPr>
        <p:spPr/>
        <p:txBody>
          <a:bodyPr/>
          <a:lstStyle/>
          <a:p>
            <a:r>
              <a:rPr lang="vi-VN" b="1" dirty="0"/>
              <a:t>đọc dữ liệu trong MVCC (Multiversion Concurrency Control)</a:t>
            </a:r>
            <a:r>
              <a:rPr lang="vi-VN" dirty="0"/>
              <a:t>.</a:t>
            </a:r>
          </a:p>
          <a:p>
            <a:r>
              <a:rPr lang="vi-VN" b="1" dirty="0"/>
              <a:t>MVCC Reads – Cách đọc trong MVCC</a:t>
            </a:r>
          </a:p>
          <a:p>
            <a:endParaRPr lang="vi-VN" b="1" dirty="0"/>
          </a:p>
          <a:p>
            <a:r>
              <a:rPr lang="vi-VN" dirty="0"/>
              <a:t>A Ri(x) is translated into a read on one version of x.</a:t>
            </a:r>
          </a:p>
          <a:p>
            <a:r>
              <a:rPr lang="vi-VN" dirty="0"/>
              <a:t>→ Khi transaction Ti​ thực hiện một phép đọc Ri(x), nó </a:t>
            </a:r>
            <a:r>
              <a:rPr lang="vi-VN" b="1" dirty="0"/>
              <a:t>không đọc giá trị hiện tại của x</a:t>
            </a:r>
            <a:r>
              <a:rPr lang="vi-VN" dirty="0"/>
              <a:t>, mà sẽ </a:t>
            </a:r>
            <a:r>
              <a:rPr lang="vi-VN" b="1" dirty="0"/>
              <a:t>đọc một phiên bản cụ thể của x</a:t>
            </a:r>
            <a:r>
              <a:rPr lang="vi-VN" dirty="0"/>
              <a:t> (tức là một phiên bản cũ hơn hoặc bằng thời điểm nó bắt đầu).</a:t>
            </a:r>
          </a:p>
          <a:p>
            <a:endParaRPr lang="en-US" b="1" dirty="0"/>
          </a:p>
          <a:p>
            <a:r>
              <a:rPr lang="vi-VN" b="1" dirty="0"/>
              <a:t>Nguyên tắc chọn phiên bản để đọc:</a:t>
            </a:r>
          </a:p>
          <a:p>
            <a:r>
              <a:rPr lang="vi-VN" dirty="0"/>
              <a:t>Find a version of x (say x</a:t>
            </a:r>
            <a:r>
              <a:rPr lang="en-US" dirty="0"/>
              <a:t>_</a:t>
            </a:r>
            <a:r>
              <a:rPr lang="vi-VN" dirty="0"/>
              <a:t>v​) such that ts(x</a:t>
            </a:r>
            <a:r>
              <a:rPr lang="en-US" dirty="0"/>
              <a:t>_</a:t>
            </a:r>
            <a:r>
              <a:rPr lang="vi-VN" dirty="0"/>
              <a:t>v) is the </a:t>
            </a:r>
            <a:r>
              <a:rPr lang="vi-VN" b="1" dirty="0"/>
              <a:t>largest timestamp less than</a:t>
            </a:r>
            <a:r>
              <a:rPr lang="vi-VN" dirty="0"/>
              <a:t> ts(Ti).</a:t>
            </a:r>
          </a:p>
          <a:p>
            <a:r>
              <a:rPr lang="vi-VN" dirty="0"/>
              <a:t>→ Tức là: Chọn phiên bản </a:t>
            </a:r>
            <a:r>
              <a:rPr lang="vi-VN" b="1" dirty="0"/>
              <a:t>mới nhất</a:t>
            </a:r>
            <a:r>
              <a:rPr lang="vi-VN" dirty="0"/>
              <a:t> của x có timestamp </a:t>
            </a:r>
            <a:r>
              <a:rPr lang="vi-VN" b="1" dirty="0"/>
              <a:t>nhỏ hơn thời điểm bắt đầu của transaction Ti​</a:t>
            </a:r>
            <a:r>
              <a:rPr lang="vi-VN" dirty="0"/>
              <a:t>.</a:t>
            </a:r>
          </a:p>
          <a:p>
            <a:endParaRPr lang="en-US" b="1" dirty="0"/>
          </a:p>
          <a:p>
            <a:r>
              <a:rPr lang="vi-VN" b="1" dirty="0"/>
              <a:t>Giải thích hình minh họa:</a:t>
            </a:r>
          </a:p>
          <a:p>
            <a:r>
              <a:rPr lang="en-US" b="1" dirty="0"/>
              <a:t>- </a:t>
            </a:r>
            <a:r>
              <a:rPr lang="vi-VN" b="1" dirty="0"/>
              <a:t>Trục ngang: Thời gian (Timestamps)</a:t>
            </a:r>
          </a:p>
          <a:p>
            <a:pPr>
              <a:buFont typeface="Arial" panose="020B0604020202020204" pitchFamily="34" charset="0"/>
              <a:buChar char="•"/>
            </a:pPr>
            <a:r>
              <a:rPr lang="vi-VN" dirty="0"/>
              <a:t>Trên trục thời gian có các điểm đánh dấu: x_k, x_v, x_w​ → đây là các phiên bản của dữ liệu x được tạo ra tại các thời điểm khác nhau.</a:t>
            </a:r>
          </a:p>
          <a:p>
            <a:r>
              <a:rPr lang="en-US" b="1" dirty="0"/>
              <a:t>-</a:t>
            </a:r>
            <a:r>
              <a:rPr lang="vi-VN" b="1" dirty="0"/>
              <a:t> Mũi tên từ RiR_iRi​:</a:t>
            </a:r>
          </a:p>
          <a:p>
            <a:pPr>
              <a:buFont typeface="Arial" panose="020B0604020202020204" pitchFamily="34" charset="0"/>
              <a:buChar char="•"/>
            </a:pPr>
            <a:r>
              <a:rPr lang="vi-VN" dirty="0"/>
              <a:t>Đại diện cho transaction Ti​ đang thực hiện lệnh đọc Ri(x) tại một thời điểm </a:t>
            </a:r>
            <a:r>
              <a:rPr lang="vi-VN" b="1" dirty="0"/>
              <a:t>nào đó giữa x_v​ và x_w​</a:t>
            </a:r>
            <a:r>
              <a:rPr lang="vi-VN" dirty="0"/>
              <a:t>.</a:t>
            </a:r>
          </a:p>
          <a:p>
            <a:r>
              <a:rPr lang="en-US" dirty="0"/>
              <a:t>=&gt; </a:t>
            </a:r>
            <a:r>
              <a:rPr lang="vi-VN" dirty="0"/>
              <a:t>Trong ví dụ này:</a:t>
            </a:r>
          </a:p>
          <a:p>
            <a:pPr>
              <a:buFont typeface="Arial" panose="020B0604020202020204" pitchFamily="34" charset="0"/>
              <a:buChar char="•"/>
            </a:pPr>
            <a:r>
              <a:rPr lang="vi-VN" dirty="0"/>
              <a:t>ts(x_k) &lt; ts(x_v) &lt; ts(T_i) &lt; ts(x_w)</a:t>
            </a:r>
            <a:br>
              <a:rPr lang="vi-VN" dirty="0"/>
            </a:br>
            <a:r>
              <a:rPr lang="vi-VN" dirty="0"/>
              <a:t>→ Nên transaction Ti​ </a:t>
            </a:r>
            <a:r>
              <a:rPr lang="vi-VN" b="1" dirty="0"/>
              <a:t>sẽ đọc giá trị tại phiên bản x_v​</a:t>
            </a:r>
            <a:r>
              <a:rPr lang="vi-VN" dirty="0"/>
              <a:t>, vì đó là phiên bản mới nhất trước khi Ti​ bắt đầu.</a:t>
            </a:r>
          </a:p>
          <a:p>
            <a:endParaRPr lang="en-US" b="1" dirty="0"/>
          </a:p>
          <a:p>
            <a:r>
              <a:rPr lang="vi-VN" b="1" dirty="0"/>
              <a:t>Tóm lại:</a:t>
            </a:r>
          </a:p>
          <a:p>
            <a:r>
              <a:rPr lang="vi-VN" dirty="0"/>
              <a:t>Thành phần</a:t>
            </a:r>
            <a:r>
              <a:rPr lang="en-US" dirty="0"/>
              <a:t>	</a:t>
            </a:r>
            <a:r>
              <a:rPr lang="vi-VN" dirty="0"/>
              <a:t>Ý nghĩa</a:t>
            </a:r>
            <a:endParaRPr lang="en-US" dirty="0"/>
          </a:p>
          <a:p>
            <a:r>
              <a:rPr lang="vi-VN" dirty="0"/>
              <a:t>Ri(x)</a:t>
            </a:r>
            <a:r>
              <a:rPr lang="en-US" dirty="0"/>
              <a:t>	</a:t>
            </a:r>
            <a:r>
              <a:rPr lang="vi-VN" dirty="0"/>
              <a:t>Yêu cầu đọc dữ liệu x từ transaction Ti</a:t>
            </a:r>
            <a:endParaRPr lang="en-US" dirty="0"/>
          </a:p>
          <a:p>
            <a:r>
              <a:rPr lang="vi-VN" dirty="0"/>
              <a:t>ts(x_v)</a:t>
            </a:r>
            <a:r>
              <a:rPr lang="en-US" dirty="0"/>
              <a:t>	</a:t>
            </a:r>
            <a:r>
              <a:rPr lang="vi-VN" dirty="0"/>
              <a:t>Thời điểm tạo phiên bản x_v</a:t>
            </a:r>
            <a:endParaRPr lang="en-US" dirty="0"/>
          </a:p>
          <a:p>
            <a:r>
              <a:rPr lang="vi-VN" dirty="0"/>
              <a:t>​Quy tắc</a:t>
            </a:r>
            <a:r>
              <a:rPr lang="en-US" dirty="0"/>
              <a:t>	</a:t>
            </a:r>
            <a:r>
              <a:rPr lang="vi-VN" dirty="0"/>
              <a:t>Đọc phiên bản mới nhất </a:t>
            </a:r>
            <a:r>
              <a:rPr lang="vi-VN" b="1" dirty="0"/>
              <a:t>trước hoặc bằng thời điểm bắt đầu của transaction</a:t>
            </a:r>
            <a:endParaRPr lang="en-US" b="1" dirty="0"/>
          </a:p>
          <a:p>
            <a:r>
              <a:rPr lang="vi-VN" dirty="0"/>
              <a:t>Mục tiêu</a:t>
            </a:r>
            <a:r>
              <a:rPr lang="en-US" dirty="0"/>
              <a:t>	</a:t>
            </a:r>
            <a:r>
              <a:rPr lang="vi-VN" dirty="0"/>
              <a:t>Tránh đọc dữ liệu mà transaction đó </a:t>
            </a:r>
            <a:r>
              <a:rPr lang="vi-VN" b="1" dirty="0"/>
              <a:t>không nên thấy</a:t>
            </a:r>
            <a:r>
              <a:rPr lang="vi-VN" dirty="0"/>
              <a:t> (duy trì isolation)</a:t>
            </a:r>
          </a:p>
          <a:p>
            <a:endParaRPr lang="en-US" dirty="0"/>
          </a:p>
        </p:txBody>
      </p:sp>
    </p:spTree>
    <p:extLst>
      <p:ext uri="{BB962C8B-B14F-4D97-AF65-F5344CB8AC3E}">
        <p14:creationId xmlns:p14="http://schemas.microsoft.com/office/powerpoint/2010/main" val="9950030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xfrm>
            <a:off x="1150938" y="692150"/>
            <a:ext cx="4556125" cy="3416300"/>
          </a:xfrm>
          <a:ln cap="flat"/>
        </p:spPr>
      </p:sp>
      <p:sp>
        <p:nvSpPr>
          <p:cNvPr id="2" name="Notes Placeholder 1">
            <a:extLst>
              <a:ext uri="{FF2B5EF4-FFF2-40B4-BE49-F238E27FC236}">
                <a16:creationId xmlns:a16="http://schemas.microsoft.com/office/drawing/2014/main" id="{DDE9B94A-7848-D00C-ED52-6AE833214E41}"/>
              </a:ext>
            </a:extLst>
          </p:cNvPr>
          <p:cNvSpPr>
            <a:spLocks noGrp="1"/>
          </p:cNvSpPr>
          <p:nvPr>
            <p:ph type="body" idx="1"/>
          </p:nvPr>
        </p:nvSpPr>
        <p:spPr/>
        <p:txBody>
          <a:bodyPr/>
          <a:lstStyle/>
          <a:p>
            <a:r>
              <a:rPr lang="vi-VN" b="1" dirty="0"/>
              <a:t>MVCC Writes – cách ghi dữ liệu trong cơ chế kiểm soát đồng thời</a:t>
            </a:r>
            <a:r>
              <a:rPr lang="en-US" b="1" dirty="0"/>
              <a:t> (</a:t>
            </a:r>
            <a:r>
              <a:rPr lang="en-US" b="1" dirty="0" err="1"/>
              <a:t>kiểm</a:t>
            </a:r>
            <a:r>
              <a:rPr lang="en-US" b="1" dirty="0"/>
              <a:t> </a:t>
            </a:r>
            <a:r>
              <a:rPr lang="en-US" b="1" dirty="0" err="1"/>
              <a:t>soát</a:t>
            </a:r>
            <a:r>
              <a:rPr lang="en-US" b="1" dirty="0"/>
              <a:t> </a:t>
            </a:r>
            <a:r>
              <a:rPr lang="en-US" b="1" dirty="0" err="1"/>
              <a:t>tương</a:t>
            </a:r>
            <a:r>
              <a:rPr lang="en-US" b="1" dirty="0"/>
              <a:t> </a:t>
            </a:r>
            <a:r>
              <a:rPr lang="en-US" b="1" dirty="0" err="1"/>
              <a:t>tranh</a:t>
            </a:r>
            <a:r>
              <a:rPr lang="en-US" b="1" dirty="0"/>
              <a:t>)</a:t>
            </a:r>
            <a:r>
              <a:rPr lang="vi-VN" b="1" dirty="0"/>
              <a:t> đa phiên bản (MVCC)</a:t>
            </a:r>
            <a:r>
              <a:rPr lang="vi-VN" dirty="0"/>
              <a:t>.</a:t>
            </a:r>
          </a:p>
          <a:p>
            <a:r>
              <a:rPr lang="vi-VN" b="1" dirty="0"/>
              <a:t>MVCC Writes – Ghi dữ liệu trong MVCC</a:t>
            </a:r>
          </a:p>
          <a:p>
            <a:endParaRPr lang="vi-VN" b="1" dirty="0"/>
          </a:p>
          <a:p>
            <a:r>
              <a:rPr lang="vi-VN" dirty="0"/>
              <a:t>A Wi(x) is translated into Wi(x</a:t>
            </a:r>
            <a:r>
              <a:rPr lang="en-US" dirty="0"/>
              <a:t>_</a:t>
            </a:r>
            <a:r>
              <a:rPr lang="vi-VN" dirty="0"/>
              <a:t>w) and accepted if the scheduler has not yet processed any Rj(x</a:t>
            </a:r>
            <a:r>
              <a:rPr lang="en-US" dirty="0"/>
              <a:t>_</a:t>
            </a:r>
            <a:r>
              <a:rPr lang="vi-VN" dirty="0"/>
              <a:t>r)) such that</a:t>
            </a:r>
          </a:p>
          <a:p>
            <a:r>
              <a:rPr lang="en-US" dirty="0"/>
              <a:t>	</a:t>
            </a:r>
            <a:r>
              <a:rPr lang="vi-VN" dirty="0"/>
              <a:t>ts(T_i) &lt; ts(x_r) &lt; ts(T_j) </a:t>
            </a:r>
          </a:p>
          <a:p>
            <a:endParaRPr lang="en-US" dirty="0"/>
          </a:p>
          <a:p>
            <a:r>
              <a:rPr lang="vi-VN" b="1" dirty="0"/>
              <a:t>Ý nghĩa:</a:t>
            </a:r>
          </a:p>
          <a:p>
            <a:pPr>
              <a:buFont typeface="Arial" panose="020B0604020202020204" pitchFamily="34" charset="0"/>
              <a:buChar char="•"/>
            </a:pPr>
            <a:r>
              <a:rPr lang="vi-VN" dirty="0"/>
              <a:t>Khi một transaction Ti​ ghi dữ liệu x (tức là Wi(x)), thay vì </a:t>
            </a:r>
            <a:r>
              <a:rPr lang="vi-VN" b="1" dirty="0"/>
              <a:t>sửa đổi phiên bản hiện tại của x</a:t>
            </a:r>
            <a:r>
              <a:rPr lang="vi-VN" dirty="0"/>
              <a:t>, nó </a:t>
            </a:r>
            <a:r>
              <a:rPr lang="vi-VN" b="1" dirty="0"/>
              <a:t>tạo ra một phiên bản mới</a:t>
            </a:r>
            <a:r>
              <a:rPr lang="vi-VN" dirty="0"/>
              <a:t> gọi là x_w​.</a:t>
            </a:r>
          </a:p>
          <a:p>
            <a:pPr>
              <a:buFont typeface="Arial" panose="020B0604020202020204" pitchFamily="34" charset="0"/>
              <a:buChar char="•"/>
            </a:pPr>
            <a:r>
              <a:rPr lang="vi-VN" dirty="0"/>
              <a:t>Việc ghi này chỉ được </a:t>
            </a:r>
            <a:r>
              <a:rPr lang="vi-VN" b="1" dirty="0"/>
              <a:t>chấp nhận</a:t>
            </a:r>
            <a:r>
              <a:rPr lang="vi-VN" dirty="0"/>
              <a:t> nếu </a:t>
            </a:r>
            <a:r>
              <a:rPr lang="vi-VN" b="1" dirty="0"/>
              <a:t>không có transaction nào đã đọc</a:t>
            </a:r>
            <a:r>
              <a:rPr lang="vi-VN" dirty="0"/>
              <a:t> một phiên bản nằm </a:t>
            </a:r>
            <a:r>
              <a:rPr lang="vi-VN" b="1" dirty="0"/>
              <a:t>giữa thời điểm của transaction Ti​ và thời điểm hiện tại</a:t>
            </a:r>
            <a:r>
              <a:rPr lang="vi-VN" dirty="0"/>
              <a:t>.</a:t>
            </a:r>
          </a:p>
          <a:p>
            <a:endParaRPr lang="en-US" b="1" dirty="0"/>
          </a:p>
          <a:p>
            <a:r>
              <a:rPr lang="vi-VN" b="1" dirty="0"/>
              <a:t>Điều kiện an toàn để ghi:</a:t>
            </a:r>
          </a:p>
          <a:p>
            <a:pPr>
              <a:buFont typeface="Arial" panose="020B0604020202020204" pitchFamily="34" charset="0"/>
              <a:buChar char="•"/>
            </a:pPr>
            <a:r>
              <a:rPr lang="vi-VN" dirty="0"/>
              <a:t>Không được có transaction Tj nào đã đọc một phiên bản x_r​ sao cho:</a:t>
            </a:r>
          </a:p>
          <a:p>
            <a:pPr>
              <a:buFont typeface="Arial" panose="020B0604020202020204" pitchFamily="34" charset="0"/>
              <a:buNone/>
            </a:pPr>
            <a:r>
              <a:rPr lang="en-US" dirty="0"/>
              <a:t>	</a:t>
            </a:r>
            <a:r>
              <a:rPr lang="vi-VN" dirty="0"/>
              <a:t>ts(Ti)&lt;ts(xr)&lt;ts(Tj) </a:t>
            </a:r>
          </a:p>
          <a:p>
            <a:pPr>
              <a:buFont typeface="Arial" panose="020B0604020202020204" pitchFamily="34" charset="0"/>
              <a:buChar char="•"/>
            </a:pPr>
            <a:r>
              <a:rPr lang="vi-VN" dirty="0"/>
              <a:t>Nếu điều kiện này bị vi phạm, có nguy cơ </a:t>
            </a:r>
            <a:r>
              <a:rPr lang="vi-VN" b="1" dirty="0"/>
              <a:t>ghi đè lên dữ liệu mà transaction khác đã "nhìn thấy"</a:t>
            </a:r>
            <a:r>
              <a:rPr lang="vi-VN" dirty="0"/>
              <a:t>, làm </a:t>
            </a:r>
            <a:r>
              <a:rPr lang="vi-VN" b="1" dirty="0"/>
              <a:t>vi phạm isolation</a:t>
            </a:r>
            <a:r>
              <a:rPr lang="vi-VN" dirty="0"/>
              <a:t>.</a:t>
            </a:r>
          </a:p>
          <a:p>
            <a:endParaRPr lang="en-US" b="1" dirty="0"/>
          </a:p>
          <a:p>
            <a:r>
              <a:rPr lang="vi-VN" b="1" dirty="0"/>
              <a:t>Giải thích hình minh họa</a:t>
            </a:r>
          </a:p>
          <a:p>
            <a:r>
              <a:rPr lang="vi-VN" b="1" dirty="0"/>
              <a:t>Trục ngang: Timestamps – thời gian</a:t>
            </a:r>
          </a:p>
          <a:p>
            <a:pPr>
              <a:buFont typeface="Arial" panose="020B0604020202020204" pitchFamily="34" charset="0"/>
              <a:buChar char="•"/>
            </a:pPr>
            <a:r>
              <a:rPr lang="vi-VN" dirty="0"/>
              <a:t>Các phiên bản của x: x_a, x_b, x_c, x_d​</a:t>
            </a:r>
          </a:p>
          <a:p>
            <a:pPr>
              <a:buFont typeface="Arial" panose="020B0604020202020204" pitchFamily="34" charset="0"/>
              <a:buChar char="•"/>
            </a:pPr>
            <a:r>
              <a:rPr lang="vi-VN" dirty="0"/>
              <a:t>Wi: Transaction Ti​ thực hiện ghi tại thời điểm tương ứng với x_c​</a:t>
            </a:r>
          </a:p>
          <a:p>
            <a:pPr>
              <a:buFont typeface="Arial" panose="020B0604020202020204" pitchFamily="34" charset="0"/>
              <a:buChar char="•"/>
            </a:pPr>
            <a:r>
              <a:rPr lang="vi-VN" dirty="0"/>
              <a:t>Rj: Transaction Tj​ thực hiện đọc tại thời điểm sau đó</a:t>
            </a:r>
          </a:p>
          <a:p>
            <a:r>
              <a:rPr lang="vi-VN" dirty="0"/>
              <a:t>→ Trong ví dụ:</a:t>
            </a:r>
          </a:p>
          <a:p>
            <a:pPr>
              <a:buFont typeface="Arial" panose="020B0604020202020204" pitchFamily="34" charset="0"/>
              <a:buNone/>
            </a:pPr>
            <a:r>
              <a:rPr lang="en-US" dirty="0"/>
              <a:t>	</a:t>
            </a:r>
            <a:r>
              <a:rPr lang="vi-VN" dirty="0"/>
              <a:t>ts(Ti)&lt;ts(x</a:t>
            </a:r>
            <a:r>
              <a:rPr lang="en-US" dirty="0"/>
              <a:t>_</a:t>
            </a:r>
            <a:r>
              <a:rPr lang="vi-VN" dirty="0"/>
              <a:t>c)&lt;ts(Tj)</a:t>
            </a:r>
          </a:p>
          <a:p>
            <a:pPr>
              <a:buFont typeface="Arial" panose="020B0604020202020204" pitchFamily="34" charset="0"/>
              <a:buChar char="•"/>
            </a:pPr>
            <a:r>
              <a:rPr lang="vi-VN" dirty="0"/>
              <a:t>Nếu Rj đã đọc phiên bản x_c​, thì Wi(x) </a:t>
            </a:r>
            <a:r>
              <a:rPr lang="vi-VN" b="1" dirty="0"/>
              <a:t>không được phép thực hiện</a:t>
            </a:r>
            <a:r>
              <a:rPr lang="vi-VN" dirty="0"/>
              <a:t>, vì nó sẽ thay đổi phiên bản mà Rj​ đã thấy → </a:t>
            </a:r>
            <a:r>
              <a:rPr lang="vi-VN" b="1" dirty="0"/>
              <a:t>vi phạm consistency</a:t>
            </a:r>
            <a:r>
              <a:rPr lang="vi-VN" dirty="0"/>
              <a:t>.</a:t>
            </a:r>
          </a:p>
          <a:p>
            <a:endParaRPr lang="en-US" b="1" dirty="0"/>
          </a:p>
          <a:p>
            <a:r>
              <a:rPr lang="vi-VN" b="1" dirty="0"/>
              <a:t>Tóm tắt ngắn gọn:</a:t>
            </a:r>
          </a:p>
          <a:p>
            <a:r>
              <a:rPr lang="vi-VN" dirty="0"/>
              <a:t>Thành phần</a:t>
            </a:r>
            <a:r>
              <a:rPr lang="en-US" dirty="0"/>
              <a:t>	</a:t>
            </a:r>
            <a:r>
              <a:rPr lang="vi-VN" dirty="0"/>
              <a:t>Giải thích</a:t>
            </a:r>
            <a:endParaRPr lang="en-US" dirty="0"/>
          </a:p>
          <a:p>
            <a:r>
              <a:rPr lang="vi-VN" dirty="0"/>
              <a:t>Wi(x)</a:t>
            </a:r>
            <a:r>
              <a:rPr lang="en-US" dirty="0"/>
              <a:t>	</a:t>
            </a:r>
            <a:r>
              <a:rPr lang="vi-VN" dirty="0"/>
              <a:t>Transaction Ti​ ghi dữ liệu x</a:t>
            </a:r>
            <a:endParaRPr lang="en-US" dirty="0"/>
          </a:p>
          <a:p>
            <a:r>
              <a:rPr lang="vi-VN" dirty="0"/>
              <a:t>x_w</a:t>
            </a:r>
            <a:r>
              <a:rPr lang="en-US" dirty="0"/>
              <a:t>	</a:t>
            </a:r>
            <a:r>
              <a:rPr lang="vi-VN" dirty="0"/>
              <a:t>​Phiên bản mới được tạo bởi ghi của Ti</a:t>
            </a:r>
            <a:endParaRPr lang="en-US" dirty="0"/>
          </a:p>
          <a:p>
            <a:r>
              <a:rPr lang="vi-VN" dirty="0"/>
              <a:t>​Điều kiện ghi</a:t>
            </a:r>
            <a:r>
              <a:rPr lang="en-US" dirty="0"/>
              <a:t>	</a:t>
            </a:r>
            <a:r>
              <a:rPr lang="vi-VN" dirty="0"/>
              <a:t>Không có transaction khác đã đọc phiên bản nằm giữa Ti​ và chính nó</a:t>
            </a:r>
            <a:endParaRPr lang="en-US" dirty="0"/>
          </a:p>
          <a:p>
            <a:r>
              <a:rPr lang="vi-VN" dirty="0"/>
              <a:t>Mục tiêu</a:t>
            </a:r>
            <a:r>
              <a:rPr lang="en-US" dirty="0"/>
              <a:t>	</a:t>
            </a:r>
            <a:r>
              <a:rPr lang="vi-VN" dirty="0"/>
              <a:t>Tránh “write skew” và bảo đảm </a:t>
            </a:r>
            <a:r>
              <a:rPr lang="vi-VN" b="1" dirty="0"/>
              <a:t>snapshot isolation</a:t>
            </a:r>
            <a:endParaRPr lang="vi-VN" dirty="0"/>
          </a:p>
          <a:p>
            <a:endParaRPr lang="en-US" dirty="0"/>
          </a:p>
        </p:txBody>
      </p:sp>
    </p:spTree>
    <p:extLst>
      <p:ext uri="{BB962C8B-B14F-4D97-AF65-F5344CB8AC3E}">
        <p14:creationId xmlns:p14="http://schemas.microsoft.com/office/powerpoint/2010/main" val="7094606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5"/>
          </p:nvPr>
        </p:nvSpPr>
        <p:spPr/>
        <p:txBody>
          <a:bodyPr/>
          <a:lstStyle/>
          <a:p>
            <a:fld id="{765F5201-0B02-374C-9C85-2DCB7D098B21}" type="slidenum">
              <a:rPr lang="en-US" smtClean="0"/>
              <a:t>3</a:t>
            </a:fld>
            <a:endParaRPr lang="en-US"/>
          </a:p>
        </p:txBody>
      </p:sp>
    </p:spTree>
    <p:extLst>
      <p:ext uri="{BB962C8B-B14F-4D97-AF65-F5344CB8AC3E}">
        <p14:creationId xmlns:p14="http://schemas.microsoft.com/office/powerpoint/2010/main" val="125901488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a:xfrm>
            <a:off x="1150938" y="692150"/>
            <a:ext cx="4556125" cy="3416300"/>
          </a:xfrm>
          <a:ln cap="flat"/>
        </p:spPr>
      </p:sp>
      <p:sp>
        <p:nvSpPr>
          <p:cNvPr id="2" name="Notes Placeholder 1">
            <a:extLst>
              <a:ext uri="{FF2B5EF4-FFF2-40B4-BE49-F238E27FC236}">
                <a16:creationId xmlns:a16="http://schemas.microsoft.com/office/drawing/2014/main" id="{F8F74C9A-DD32-23B6-3B6E-81AE7F0F4865}"/>
              </a:ext>
            </a:extLst>
          </p:cNvPr>
          <p:cNvSpPr>
            <a:spLocks noGrp="1"/>
          </p:cNvSpPr>
          <p:nvPr>
            <p:ph type="body" idx="1"/>
          </p:nvPr>
        </p:nvSpPr>
        <p:spPr/>
        <p:txBody>
          <a:bodyPr/>
          <a:lstStyle/>
          <a:p>
            <a:r>
              <a:rPr lang="vi-VN" dirty="0"/>
              <a:t>giải thích sự khác biệt giữa hai kiểu </a:t>
            </a:r>
            <a:r>
              <a:rPr lang="vi-VN" b="1" dirty="0"/>
              <a:t>kiểm soát đồng thời</a:t>
            </a:r>
            <a:r>
              <a:rPr lang="vi-VN" dirty="0"/>
              <a:t> trong cơ sở dữ liệu: </a:t>
            </a:r>
            <a:r>
              <a:rPr lang="vi-VN" b="1" dirty="0"/>
              <a:t>Pessimistic</a:t>
            </a:r>
            <a:r>
              <a:rPr lang="vi-VN" dirty="0"/>
              <a:t> (bi quan) và </a:t>
            </a:r>
            <a:r>
              <a:rPr lang="vi-VN" b="1" dirty="0"/>
              <a:t>Optimistic</a:t>
            </a:r>
            <a:r>
              <a:rPr lang="vi-VN" dirty="0"/>
              <a:t> (lạc quan). Đây là các chiến lược để đảm bảo rằng </a:t>
            </a:r>
            <a:r>
              <a:rPr lang="vi-VN" b="1" dirty="0"/>
              <a:t>nhiều transaction cùng truy cập dữ liệu sẽ không gây lỗi hoặc xung đột</a:t>
            </a:r>
            <a:r>
              <a:rPr lang="vi-VN" dirty="0"/>
              <a:t>.</a:t>
            </a:r>
          </a:p>
          <a:p>
            <a:endParaRPr lang="en-US" b="1" dirty="0"/>
          </a:p>
          <a:p>
            <a:r>
              <a:rPr lang="en-US" b="1" dirty="0"/>
              <a:t>1.</a:t>
            </a:r>
            <a:r>
              <a:rPr lang="vi-VN" b="1" dirty="0"/>
              <a:t> Pessimistic Concurrency Control (Kiểm soát bi quan)</a:t>
            </a:r>
          </a:p>
          <a:p>
            <a:pPr>
              <a:buFont typeface="Arial" panose="020B0604020202020204" pitchFamily="34" charset="0"/>
              <a:buChar char="•"/>
            </a:pPr>
            <a:r>
              <a:rPr lang="vi-VN" b="1" dirty="0"/>
              <a:t>Trình tự: Validate → Read → Compute → Write</a:t>
            </a:r>
            <a:endParaRPr lang="vi-VN" dirty="0"/>
          </a:p>
          <a:p>
            <a:pPr>
              <a:buFont typeface="Arial" panose="020B0604020202020204" pitchFamily="34" charset="0"/>
              <a:buChar char="•"/>
            </a:pPr>
            <a:r>
              <a:rPr lang="vi-VN" b="1" dirty="0"/>
              <a:t>Tư duy:</a:t>
            </a:r>
            <a:r>
              <a:rPr lang="vi-VN" dirty="0"/>
              <a:t> Giả định rằng </a:t>
            </a:r>
            <a:r>
              <a:rPr lang="vi-VN" b="1" dirty="0"/>
              <a:t>xung đột sẽ xảy ra</a:t>
            </a:r>
            <a:r>
              <a:rPr lang="vi-VN" dirty="0"/>
              <a:t>, vì thế:</a:t>
            </a:r>
          </a:p>
          <a:p>
            <a:pPr marL="742950" lvl="1" indent="-285750">
              <a:buFont typeface="Arial" panose="020B0604020202020204" pitchFamily="34" charset="0"/>
              <a:buChar char="•"/>
            </a:pPr>
            <a:r>
              <a:rPr lang="vi-VN" b="1" dirty="0"/>
              <a:t>Khóa dữ liệu</a:t>
            </a:r>
            <a:r>
              <a:rPr lang="vi-VN" dirty="0"/>
              <a:t> hoặc kiểm tra tính hợp lệ </a:t>
            </a:r>
            <a:r>
              <a:rPr lang="vi-VN" b="1" dirty="0"/>
              <a:t>ngay từ đầu</a:t>
            </a:r>
            <a:r>
              <a:rPr lang="vi-VN" dirty="0"/>
              <a:t>.</a:t>
            </a:r>
          </a:p>
          <a:p>
            <a:pPr marL="742950" lvl="1" indent="-285750">
              <a:buFont typeface="Arial" panose="020B0604020202020204" pitchFamily="34" charset="0"/>
              <a:buChar char="•"/>
            </a:pPr>
            <a:r>
              <a:rPr lang="vi-VN" dirty="0"/>
              <a:t>Trước khi đọc hay ghi, transaction phải đảm bảo rằng </a:t>
            </a:r>
            <a:r>
              <a:rPr lang="vi-VN" b="1" dirty="0"/>
              <a:t>không ai khác đang dùng dữ liệu</a:t>
            </a:r>
            <a:r>
              <a:rPr lang="vi-VN" dirty="0"/>
              <a:t>.</a:t>
            </a:r>
          </a:p>
          <a:p>
            <a:pPr marL="742950" lvl="1" indent="-285750">
              <a:buFont typeface="Arial" panose="020B0604020202020204" pitchFamily="34" charset="0"/>
              <a:buChar char="•"/>
            </a:pPr>
            <a:r>
              <a:rPr lang="vi-VN" dirty="0"/>
              <a:t>Cách này </a:t>
            </a:r>
            <a:r>
              <a:rPr lang="vi-VN" b="1" dirty="0"/>
              <a:t>tránh xung đột ngay từ đầu</a:t>
            </a:r>
            <a:r>
              <a:rPr lang="vi-VN" dirty="0"/>
              <a:t>, nhưng có thể khiến các transaction </a:t>
            </a:r>
            <a:r>
              <a:rPr lang="vi-VN" b="1" dirty="0"/>
              <a:t>chờ nhau hoặc bị khóa</a:t>
            </a:r>
            <a:r>
              <a:rPr lang="vi-VN" dirty="0"/>
              <a:t> lâu.</a:t>
            </a:r>
          </a:p>
          <a:p>
            <a:r>
              <a:rPr lang="vi-VN" b="1" dirty="0"/>
              <a:t>Ưu điểm:</a:t>
            </a:r>
          </a:p>
          <a:p>
            <a:pPr>
              <a:buFont typeface="Arial" panose="020B0604020202020204" pitchFamily="34" charset="0"/>
              <a:buChar char="•"/>
            </a:pPr>
            <a:r>
              <a:rPr lang="vi-VN" dirty="0"/>
              <a:t>Tránh được lỗi đồng thời từ sớm.</a:t>
            </a:r>
          </a:p>
          <a:p>
            <a:pPr>
              <a:buFont typeface="Arial" panose="020B0604020202020204" pitchFamily="34" charset="0"/>
              <a:buChar char="•"/>
            </a:pPr>
            <a:r>
              <a:rPr lang="vi-VN" dirty="0"/>
              <a:t>Phù hợp cho môi trường có </a:t>
            </a:r>
            <a:r>
              <a:rPr lang="vi-VN" b="1" dirty="0"/>
              <a:t>xung đột cao</a:t>
            </a:r>
            <a:r>
              <a:rPr lang="vi-VN" dirty="0"/>
              <a:t>.</a:t>
            </a:r>
          </a:p>
          <a:p>
            <a:r>
              <a:rPr lang="vi-VN" b="1" dirty="0"/>
              <a:t>Nhược điểm:</a:t>
            </a:r>
          </a:p>
          <a:p>
            <a:pPr>
              <a:buFont typeface="Arial" panose="020B0604020202020204" pitchFamily="34" charset="0"/>
              <a:buChar char="•"/>
            </a:pPr>
            <a:r>
              <a:rPr lang="vi-VN" dirty="0"/>
              <a:t>Gây </a:t>
            </a:r>
            <a:r>
              <a:rPr lang="vi-VN" b="1" dirty="0"/>
              <a:t>độ trễ lớn</a:t>
            </a:r>
            <a:r>
              <a:rPr lang="vi-VN" dirty="0"/>
              <a:t> vì phải giữ/giải phóng khóa liên tục.</a:t>
            </a:r>
          </a:p>
          <a:p>
            <a:pPr>
              <a:buFont typeface="Arial" panose="020B0604020202020204" pitchFamily="34" charset="0"/>
              <a:buChar char="•"/>
            </a:pPr>
            <a:r>
              <a:rPr lang="vi-VN" dirty="0"/>
              <a:t>Có thể gây </a:t>
            </a:r>
            <a:r>
              <a:rPr lang="vi-VN" b="1" dirty="0"/>
              <a:t>deadlock</a:t>
            </a:r>
            <a:r>
              <a:rPr lang="vi-VN" dirty="0"/>
              <a:t> nếu không cẩn thận.</a:t>
            </a:r>
          </a:p>
          <a:p>
            <a:endParaRPr lang="en-US" b="1" dirty="0"/>
          </a:p>
          <a:p>
            <a:r>
              <a:rPr lang="en-US" b="1" dirty="0"/>
              <a:t>2.</a:t>
            </a:r>
            <a:r>
              <a:rPr lang="vi-VN" b="1" dirty="0"/>
              <a:t> Optimistic Concurrency Control (Kiểm soát lạc quan)</a:t>
            </a:r>
          </a:p>
          <a:p>
            <a:pPr>
              <a:buFont typeface="Arial" panose="020B0604020202020204" pitchFamily="34" charset="0"/>
              <a:buChar char="•"/>
            </a:pPr>
            <a:r>
              <a:rPr lang="vi-VN" b="1" dirty="0"/>
              <a:t>Trình tự: Read → Compute → Validate → Write</a:t>
            </a:r>
            <a:endParaRPr lang="vi-VN" dirty="0"/>
          </a:p>
          <a:p>
            <a:pPr>
              <a:buFont typeface="Arial" panose="020B0604020202020204" pitchFamily="34" charset="0"/>
              <a:buChar char="•"/>
            </a:pPr>
            <a:r>
              <a:rPr lang="vi-VN" b="1" dirty="0"/>
              <a:t>Tư duy:</a:t>
            </a:r>
            <a:r>
              <a:rPr lang="vi-VN" dirty="0"/>
              <a:t> Giả định rằng </a:t>
            </a:r>
            <a:r>
              <a:rPr lang="vi-VN" b="1" dirty="0"/>
              <a:t>xung đột hiếm khi xảy ra</a:t>
            </a:r>
            <a:r>
              <a:rPr lang="vi-VN" dirty="0"/>
              <a:t>, vì thế:</a:t>
            </a:r>
          </a:p>
          <a:p>
            <a:pPr marL="742950" lvl="1" indent="-285750">
              <a:buFont typeface="Arial" panose="020B0604020202020204" pitchFamily="34" charset="0"/>
              <a:buChar char="•"/>
            </a:pPr>
            <a:r>
              <a:rPr lang="vi-VN" dirty="0"/>
              <a:t>Cho phép transaction </a:t>
            </a:r>
            <a:r>
              <a:rPr lang="vi-VN" b="1" dirty="0"/>
              <a:t>đọc và tính toán thoải mái</a:t>
            </a:r>
            <a:r>
              <a:rPr lang="vi-VN" dirty="0"/>
              <a:t>.</a:t>
            </a:r>
          </a:p>
          <a:p>
            <a:pPr marL="742950" lvl="1" indent="-285750">
              <a:buFont typeface="Arial" panose="020B0604020202020204" pitchFamily="34" charset="0"/>
              <a:buChar char="•"/>
            </a:pPr>
            <a:r>
              <a:rPr lang="vi-VN" dirty="0"/>
              <a:t>Chỉ khi </a:t>
            </a:r>
            <a:r>
              <a:rPr lang="vi-VN" b="1" dirty="0"/>
              <a:t>chuẩn bị ghi</a:t>
            </a:r>
            <a:r>
              <a:rPr lang="vi-VN" dirty="0"/>
              <a:t>, hệ thống mới </a:t>
            </a:r>
            <a:r>
              <a:rPr lang="vi-VN" b="1" dirty="0"/>
              <a:t>kiểm tra xem có xung đột không</a:t>
            </a:r>
            <a:r>
              <a:rPr lang="vi-VN" dirty="0"/>
              <a:t> (validate).</a:t>
            </a:r>
          </a:p>
          <a:p>
            <a:pPr marL="742950" lvl="1" indent="-285750">
              <a:buFont typeface="Arial" panose="020B0604020202020204" pitchFamily="34" charset="0"/>
              <a:buChar char="•"/>
            </a:pPr>
            <a:r>
              <a:rPr lang="vi-VN" dirty="0"/>
              <a:t>Nếu phát hiện xung đột, transaction sẽ </a:t>
            </a:r>
            <a:r>
              <a:rPr lang="vi-VN" b="1" dirty="0"/>
              <a:t>bị huỷ (rollback)</a:t>
            </a:r>
            <a:r>
              <a:rPr lang="vi-VN" dirty="0"/>
              <a:t>.</a:t>
            </a:r>
          </a:p>
          <a:p>
            <a:r>
              <a:rPr lang="vi-VN" b="1" dirty="0"/>
              <a:t>Ưu điểm:</a:t>
            </a:r>
          </a:p>
          <a:p>
            <a:pPr>
              <a:buFont typeface="Arial" panose="020B0604020202020204" pitchFamily="34" charset="0"/>
              <a:buChar char="•"/>
            </a:pPr>
            <a:r>
              <a:rPr lang="vi-VN" b="1" dirty="0"/>
              <a:t>Hiệu quả cao</a:t>
            </a:r>
            <a:r>
              <a:rPr lang="vi-VN" dirty="0"/>
              <a:t> trong môi trường có ít xung đột.</a:t>
            </a:r>
          </a:p>
          <a:p>
            <a:pPr>
              <a:buFont typeface="Arial" panose="020B0604020202020204" pitchFamily="34" charset="0"/>
              <a:buChar char="•"/>
            </a:pPr>
            <a:r>
              <a:rPr lang="vi-VN" dirty="0"/>
              <a:t>Không cần dùng nhiều khóa.</a:t>
            </a:r>
          </a:p>
          <a:p>
            <a:r>
              <a:rPr lang="vi-VN" b="1" dirty="0"/>
              <a:t>Nhược điểm:</a:t>
            </a:r>
          </a:p>
          <a:p>
            <a:pPr>
              <a:buFont typeface="Arial" panose="020B0604020202020204" pitchFamily="34" charset="0"/>
              <a:buChar char="•"/>
            </a:pPr>
            <a:r>
              <a:rPr lang="vi-VN" dirty="0"/>
              <a:t>Nếu có xung đột thì phải </a:t>
            </a:r>
            <a:r>
              <a:rPr lang="vi-VN" b="1" dirty="0"/>
              <a:t>lặp lại toàn bộ transaction</a:t>
            </a:r>
            <a:r>
              <a:rPr lang="vi-VN" dirty="0"/>
              <a:t>.</a:t>
            </a:r>
          </a:p>
          <a:p>
            <a:pPr>
              <a:buFont typeface="Arial" panose="020B0604020202020204" pitchFamily="34" charset="0"/>
              <a:buChar char="•"/>
            </a:pPr>
            <a:r>
              <a:rPr lang="vi-VN" dirty="0"/>
              <a:t>Không phù hợp nếu dữ liệu thường xuyên bị ghi hoặc thay đổi.</a:t>
            </a:r>
          </a:p>
          <a:p>
            <a:endParaRPr lang="en-US" b="1" dirty="0"/>
          </a:p>
          <a:p>
            <a:r>
              <a:rPr lang="en-US" b="1" dirty="0"/>
              <a:t>3. </a:t>
            </a:r>
            <a:r>
              <a:rPr lang="vi-VN" b="1" dirty="0"/>
              <a:t>Tóm tắt so sánh:</a:t>
            </a:r>
          </a:p>
          <a:p>
            <a:r>
              <a:rPr lang="vi-VN" dirty="0"/>
              <a:t>Đặc điểm</a:t>
            </a:r>
            <a:r>
              <a:rPr lang="en-US" dirty="0"/>
              <a:t>		</a:t>
            </a:r>
            <a:r>
              <a:rPr lang="vi-VN" dirty="0"/>
              <a:t>Pessimistic</a:t>
            </a:r>
            <a:r>
              <a:rPr lang="en-US" dirty="0"/>
              <a:t>		</a:t>
            </a:r>
            <a:r>
              <a:rPr lang="vi-VN" dirty="0"/>
              <a:t>Optimistic</a:t>
            </a:r>
            <a:endParaRPr lang="en-US" dirty="0"/>
          </a:p>
          <a:p>
            <a:r>
              <a:rPr lang="vi-VN" dirty="0"/>
              <a:t>Giả định mặc định</a:t>
            </a:r>
            <a:r>
              <a:rPr lang="en-US" dirty="0"/>
              <a:t>	</a:t>
            </a:r>
            <a:r>
              <a:rPr lang="vi-VN" dirty="0"/>
              <a:t>Có xung đột</a:t>
            </a:r>
            <a:r>
              <a:rPr lang="en-US" dirty="0"/>
              <a:t>		</a:t>
            </a:r>
            <a:r>
              <a:rPr lang="vi-VN" dirty="0"/>
              <a:t>Không có xung đột</a:t>
            </a:r>
            <a:endParaRPr lang="en-US" dirty="0"/>
          </a:p>
          <a:p>
            <a:r>
              <a:rPr lang="vi-VN" dirty="0"/>
              <a:t>Thời điểm kiểm tra xung đột</a:t>
            </a:r>
            <a:r>
              <a:rPr lang="en-US" dirty="0"/>
              <a:t>	</a:t>
            </a:r>
            <a:r>
              <a:rPr lang="vi-VN" dirty="0"/>
              <a:t>Trước khi truy cập dữ liệu</a:t>
            </a:r>
            <a:r>
              <a:rPr lang="en-US" dirty="0"/>
              <a:t>	</a:t>
            </a:r>
            <a:r>
              <a:rPr lang="vi-VN" dirty="0"/>
              <a:t>Trước khi ghi dữ liệu</a:t>
            </a:r>
            <a:endParaRPr lang="en-US" dirty="0"/>
          </a:p>
          <a:p>
            <a:r>
              <a:rPr lang="vi-VN" dirty="0"/>
              <a:t>Chi phí</a:t>
            </a:r>
            <a:r>
              <a:rPr lang="en-US" dirty="0"/>
              <a:t>		</a:t>
            </a:r>
            <a:r>
              <a:rPr lang="vi-VN" dirty="0"/>
              <a:t>Tốn chi phí khóa</a:t>
            </a:r>
            <a:r>
              <a:rPr lang="en-US" dirty="0"/>
              <a:t>	</a:t>
            </a:r>
            <a:r>
              <a:rPr lang="vi-VN" dirty="0"/>
              <a:t>Tốn chi phí kiểm tra cuối</a:t>
            </a:r>
            <a:endParaRPr lang="en-US" dirty="0"/>
          </a:p>
          <a:p>
            <a:r>
              <a:rPr lang="vi-VN" dirty="0"/>
              <a:t>Tình huống phù hợp</a:t>
            </a:r>
            <a:r>
              <a:rPr lang="en-US" dirty="0"/>
              <a:t>	</a:t>
            </a:r>
            <a:r>
              <a:rPr lang="vi-VN" dirty="0"/>
              <a:t>Xung đột nhiều</a:t>
            </a:r>
            <a:r>
              <a:rPr lang="en-US" dirty="0"/>
              <a:t>	</a:t>
            </a:r>
            <a:r>
              <a:rPr lang="vi-VN" dirty="0"/>
              <a:t>Xung đột hiếm</a:t>
            </a:r>
          </a:p>
          <a:p>
            <a:endParaRPr lang="en-US" dirty="0"/>
          </a:p>
        </p:txBody>
      </p:sp>
    </p:spTree>
    <p:extLst>
      <p:ext uri="{BB962C8B-B14F-4D97-AF65-F5344CB8AC3E}">
        <p14:creationId xmlns:p14="http://schemas.microsoft.com/office/powerpoint/2010/main" val="312502630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ChangeArrowheads="1" noTextEdit="1"/>
          </p:cNvSpPr>
          <p:nvPr>
            <p:ph type="sldImg"/>
          </p:nvPr>
        </p:nvSpPr>
        <p:spPr>
          <a:xfrm>
            <a:off x="1150938" y="692150"/>
            <a:ext cx="4556125" cy="3416300"/>
          </a:xfrm>
          <a:ln cap="flat"/>
        </p:spPr>
      </p:sp>
      <p:sp>
        <p:nvSpPr>
          <p:cNvPr id="2" name="Notes Placeholder 1">
            <a:extLst>
              <a:ext uri="{FF2B5EF4-FFF2-40B4-BE49-F238E27FC236}">
                <a16:creationId xmlns:a16="http://schemas.microsoft.com/office/drawing/2014/main" id="{D09FB17F-2D77-CBD3-9965-C24BA5A77CE3}"/>
              </a:ext>
            </a:extLst>
          </p:cNvPr>
          <p:cNvSpPr>
            <a:spLocks noGrp="1"/>
          </p:cNvSpPr>
          <p:nvPr>
            <p:ph type="body" idx="1"/>
          </p:nvPr>
        </p:nvSpPr>
        <p:spPr/>
        <p:txBody>
          <a:bodyPr/>
          <a:lstStyle/>
          <a:p>
            <a:r>
              <a:rPr lang="vi-VN" b="1" dirty="0"/>
              <a:t>"Optimistic Concurrency Control Algorithms"</a:t>
            </a:r>
            <a:r>
              <a:rPr lang="vi-VN" dirty="0"/>
              <a:t>, phù hợp với bối cảnh </a:t>
            </a:r>
            <a:r>
              <a:rPr lang="vi-VN" b="1" dirty="0"/>
              <a:t>hệ thống phân tán (distributed system)</a:t>
            </a:r>
            <a:r>
              <a:rPr lang="vi-VN" dirty="0"/>
              <a:t> hoặc </a:t>
            </a:r>
            <a:r>
              <a:rPr lang="vi-VN" b="1" dirty="0"/>
              <a:t>cơ sở dữ liệu phân tán</a:t>
            </a:r>
            <a:r>
              <a:rPr lang="vi-VN" dirty="0"/>
              <a:t>:</a:t>
            </a:r>
          </a:p>
          <a:p>
            <a:r>
              <a:rPr lang="vi-VN" b="1" dirty="0"/>
              <a:t>Mô hình thực thi transaction trong kiểm soát đồng thời lạc quan (Optimistic Concurrency Control)</a:t>
            </a:r>
          </a:p>
          <a:p>
            <a:endParaRPr lang="en-US" b="1" dirty="0"/>
          </a:p>
          <a:p>
            <a:r>
              <a:rPr lang="vi-VN" b="1" dirty="0"/>
              <a:t>1. Transaction được chia thành các subtransaction trên nhiều site</a:t>
            </a:r>
          </a:p>
          <a:p>
            <a:pPr>
              <a:buFont typeface="Arial" panose="020B0604020202020204" pitchFamily="34" charset="0"/>
              <a:buChar char="•"/>
            </a:pPr>
            <a:r>
              <a:rPr lang="vi-VN" dirty="0"/>
              <a:t>Trong hệ thống phân tán, mỗi transaction lớn (gọi là Ti) được chia nhỏ để thực thi tại nhiều site khác nhau.</a:t>
            </a:r>
          </a:p>
          <a:p>
            <a:pPr>
              <a:buFont typeface="Arial" panose="020B0604020202020204" pitchFamily="34" charset="0"/>
              <a:buChar char="•"/>
            </a:pPr>
            <a:r>
              <a:rPr lang="vi-VN" dirty="0"/>
              <a:t>Mỗi phần nhỏ đó được gọi là </a:t>
            </a:r>
            <a:r>
              <a:rPr lang="vi-VN" b="1" dirty="0"/>
              <a:t>subtransaction</a:t>
            </a:r>
            <a:r>
              <a:rPr lang="vi-VN" dirty="0"/>
              <a:t> Tij:</a:t>
            </a:r>
          </a:p>
          <a:p>
            <a:pPr marL="742950" lvl="1" indent="-285750">
              <a:buFont typeface="Arial" panose="020B0604020202020204" pitchFamily="34" charset="0"/>
              <a:buChar char="•"/>
            </a:pPr>
            <a:r>
              <a:rPr lang="vi-VN" dirty="0"/>
              <a:t>i: chỉ số của transaction chính.</a:t>
            </a:r>
          </a:p>
          <a:p>
            <a:pPr marL="742950" lvl="1" indent="-285750">
              <a:buFont typeface="Arial" panose="020B0604020202020204" pitchFamily="34" charset="0"/>
              <a:buChar char="•"/>
            </a:pPr>
            <a:r>
              <a:rPr lang="vi-VN" dirty="0"/>
              <a:t>j: chỉ site nơi transaction thực thi.</a:t>
            </a:r>
          </a:p>
          <a:p>
            <a:r>
              <a:rPr lang="vi-VN" b="1" dirty="0"/>
              <a:t>Ví dụ</a:t>
            </a:r>
            <a:r>
              <a:rPr lang="vi-VN" dirty="0"/>
              <a:t>: Nếu bạn đang xử lý đơn hàng tại 3 chi nhánh (site), thì transaction xử lý đơn hàng sẽ có Ti1, Ti2, Ti3.</a:t>
            </a:r>
          </a:p>
          <a:p>
            <a:endParaRPr lang="en-US" b="1" dirty="0"/>
          </a:p>
          <a:p>
            <a:r>
              <a:rPr lang="vi-VN" b="1" dirty="0"/>
              <a:t>2. Các subtransaction chạy độc lập</a:t>
            </a:r>
          </a:p>
          <a:p>
            <a:pPr>
              <a:buFont typeface="Arial" panose="020B0604020202020204" pitchFamily="34" charset="0"/>
              <a:buChar char="•"/>
            </a:pPr>
            <a:r>
              <a:rPr lang="vi-VN" dirty="0"/>
              <a:t>Trong giai đoạn đầu (read phase), </a:t>
            </a:r>
            <a:r>
              <a:rPr lang="vi-VN" b="1" dirty="0"/>
              <a:t>các subtransaction không đồng bộ với nhau</a:t>
            </a:r>
            <a:r>
              <a:rPr lang="vi-VN" dirty="0"/>
              <a:t>:</a:t>
            </a:r>
          </a:p>
          <a:p>
            <a:pPr marL="742950" lvl="1" indent="-285750">
              <a:buFont typeface="Arial" panose="020B0604020202020204" pitchFamily="34" charset="0"/>
              <a:buChar char="•"/>
            </a:pPr>
            <a:r>
              <a:rPr lang="vi-VN" dirty="0"/>
              <a:t>Chúng </a:t>
            </a:r>
            <a:r>
              <a:rPr lang="vi-VN" b="1" dirty="0"/>
              <a:t>đọc dữ liệu và thực hiện tính toán độc lập</a:t>
            </a:r>
            <a:r>
              <a:rPr lang="vi-VN" dirty="0"/>
              <a:t>.</a:t>
            </a:r>
          </a:p>
          <a:p>
            <a:pPr marL="742950" lvl="1" indent="-285750">
              <a:buFont typeface="Arial" panose="020B0604020202020204" pitchFamily="34" charset="0"/>
              <a:buChar char="•"/>
            </a:pPr>
            <a:r>
              <a:rPr lang="vi-VN" dirty="0"/>
              <a:t>Không có kiểm tra hoặc khóa dữ liệu toàn cục lúc này.</a:t>
            </a:r>
          </a:p>
          <a:p>
            <a:endParaRPr lang="en-US" b="1" dirty="0"/>
          </a:p>
          <a:p>
            <a:r>
              <a:rPr lang="vi-VN" b="1" dirty="0"/>
              <a:t>3. Gán timestamp sau khi đọc</a:t>
            </a:r>
          </a:p>
          <a:p>
            <a:pPr>
              <a:buFont typeface="Arial" panose="020B0604020202020204" pitchFamily="34" charset="0"/>
              <a:buChar char="•"/>
            </a:pPr>
            <a:r>
              <a:rPr lang="vi-VN" dirty="0"/>
              <a:t>Khi mỗi subtransaction </a:t>
            </a:r>
            <a:r>
              <a:rPr lang="vi-VN" b="1" dirty="0"/>
              <a:t>kết thúc giai đoạn đọc</a:t>
            </a:r>
            <a:r>
              <a:rPr lang="vi-VN" dirty="0"/>
              <a:t>, hệ thống sẽ gán cho nó một </a:t>
            </a:r>
            <a:r>
              <a:rPr lang="vi-VN" b="1" dirty="0"/>
              <a:t>timestamp (dấu thời gian)</a:t>
            </a:r>
            <a:r>
              <a:rPr lang="vi-VN" dirty="0"/>
              <a:t>.</a:t>
            </a:r>
          </a:p>
          <a:p>
            <a:pPr>
              <a:buFont typeface="Arial" panose="020B0604020202020204" pitchFamily="34" charset="0"/>
              <a:buChar char="•"/>
            </a:pPr>
            <a:r>
              <a:rPr lang="vi-VN" dirty="0"/>
              <a:t>Timestamp này đại diện cho </a:t>
            </a:r>
            <a:r>
              <a:rPr lang="vi-VN" b="1" dirty="0"/>
              <a:t>thứ tự logic</a:t>
            </a:r>
            <a:r>
              <a:rPr lang="vi-VN" dirty="0"/>
              <a:t> mà transaction đó yêu cầu ghi dữ liệu.</a:t>
            </a:r>
          </a:p>
          <a:p>
            <a:r>
              <a:rPr lang="vi-VN" b="1" dirty="0"/>
              <a:t>Lý do dùng timestamp</a:t>
            </a:r>
            <a:r>
              <a:rPr lang="vi-VN" dirty="0"/>
              <a:t>: để sau này xác định thứ tự ghi hợp lệ và tránh xung đột.</a:t>
            </a:r>
          </a:p>
          <a:p>
            <a:endParaRPr lang="en-US" b="1" dirty="0"/>
          </a:p>
          <a:p>
            <a:r>
              <a:rPr lang="vi-VN" b="1" dirty="0"/>
              <a:t>4. Giai đoạn xác thực (Validation phase)</a:t>
            </a:r>
          </a:p>
          <a:p>
            <a:pPr>
              <a:buFont typeface="Arial" panose="020B0604020202020204" pitchFamily="34" charset="0"/>
              <a:buChar char="•"/>
            </a:pPr>
            <a:r>
              <a:rPr lang="vi-VN" dirty="0"/>
              <a:t>Sau khi tất cả subtransaction của Ti kết thúc read phase, hệ thống bước vào </a:t>
            </a:r>
            <a:r>
              <a:rPr lang="vi-VN" b="1" dirty="0"/>
              <a:t>validation phase</a:t>
            </a:r>
            <a:r>
              <a:rPr lang="vi-VN" dirty="0"/>
              <a:t>.</a:t>
            </a:r>
          </a:p>
          <a:p>
            <a:pPr>
              <a:buFont typeface="Arial" panose="020B0604020202020204" pitchFamily="34" charset="0"/>
              <a:buChar char="•"/>
            </a:pPr>
            <a:r>
              <a:rPr lang="vi-VN" b="1" dirty="0"/>
              <a:t>Validation test</a:t>
            </a:r>
            <a:r>
              <a:rPr lang="vi-VN" dirty="0"/>
              <a:t> kiểm tra xem dữ liệu mà Ti đã đọc có bị </a:t>
            </a:r>
            <a:r>
              <a:rPr lang="vi-VN" b="1" dirty="0"/>
              <a:t>các transaction khác thay đổi không</a:t>
            </a:r>
            <a:r>
              <a:rPr lang="vi-VN" dirty="0"/>
              <a:t>, kể từ lúc nó đọc đến giờ.</a:t>
            </a:r>
          </a:p>
          <a:p>
            <a:endParaRPr lang="en-US" b="1" dirty="0"/>
          </a:p>
          <a:p>
            <a:r>
              <a:rPr lang="vi-VN" b="1" dirty="0"/>
              <a:t>5. Tính chất “all-or-nothing”</a:t>
            </a:r>
          </a:p>
          <a:p>
            <a:pPr>
              <a:buFont typeface="Arial" panose="020B0604020202020204" pitchFamily="34" charset="0"/>
              <a:buChar char="•"/>
            </a:pPr>
            <a:r>
              <a:rPr lang="vi-VN" dirty="0"/>
              <a:t>Nếu </a:t>
            </a:r>
            <a:r>
              <a:rPr lang="vi-VN" b="1" dirty="0"/>
              <a:t>một subtransaction</a:t>
            </a:r>
            <a:r>
              <a:rPr lang="vi-VN" dirty="0"/>
              <a:t> của Ti bị </a:t>
            </a:r>
            <a:r>
              <a:rPr lang="vi-VN" b="1" dirty="0"/>
              <a:t>fail trong validation</a:t>
            </a:r>
            <a:r>
              <a:rPr lang="vi-VN" dirty="0"/>
              <a:t>, thì </a:t>
            </a:r>
            <a:r>
              <a:rPr lang="vi-VN" b="1" dirty="0"/>
              <a:t>toàn bộ transaction Ti sẽ bị reject</a:t>
            </a:r>
            <a:r>
              <a:rPr lang="vi-VN" dirty="0"/>
              <a:t> (rollback).</a:t>
            </a:r>
          </a:p>
          <a:p>
            <a:pPr>
              <a:buFont typeface="Arial" panose="020B0604020202020204" pitchFamily="34" charset="0"/>
              <a:buChar char="•"/>
            </a:pPr>
            <a:r>
              <a:rPr lang="vi-VN" dirty="0"/>
              <a:t>Điều này giúp đảm bảo </a:t>
            </a:r>
            <a:r>
              <a:rPr lang="vi-VN" b="1" dirty="0"/>
              <a:t>toàn vẹn dữ liệu</a:t>
            </a:r>
            <a:r>
              <a:rPr lang="vi-VN" dirty="0"/>
              <a:t> trong môi trường phân tán.</a:t>
            </a:r>
          </a:p>
          <a:p>
            <a:endParaRPr lang="en-US" b="1" dirty="0"/>
          </a:p>
          <a:p>
            <a:r>
              <a:rPr lang="en-US" b="1" dirty="0"/>
              <a:t>6. </a:t>
            </a:r>
            <a:r>
              <a:rPr lang="vi-VN" b="1" dirty="0"/>
              <a:t>Tóm tắt lại quy trình:</a:t>
            </a:r>
          </a:p>
          <a:p>
            <a:r>
              <a:rPr lang="vi-VN" dirty="0"/>
              <a:t>Giai đoạn</a:t>
            </a:r>
            <a:r>
              <a:rPr lang="en-US" dirty="0"/>
              <a:t>		</a:t>
            </a:r>
            <a:r>
              <a:rPr lang="vi-VN" dirty="0"/>
              <a:t>Mô tả</a:t>
            </a:r>
            <a:endParaRPr lang="en-US" dirty="0"/>
          </a:p>
          <a:p>
            <a:pPr marL="228600" indent="-228600">
              <a:buAutoNum type="arabicPeriod"/>
            </a:pPr>
            <a:r>
              <a:rPr lang="vi-VN" b="1" dirty="0"/>
              <a:t>Read</a:t>
            </a:r>
            <a:r>
              <a:rPr lang="en-US" b="1" dirty="0"/>
              <a:t>		</a:t>
            </a:r>
            <a:r>
              <a:rPr lang="vi-VN" dirty="0"/>
              <a:t>Các subtransaction đọc dữ liệu tại site của mình, không cần đồng bộ</a:t>
            </a:r>
            <a:endParaRPr lang="en-US" dirty="0"/>
          </a:p>
          <a:p>
            <a:pPr marL="228600" indent="-228600">
              <a:buAutoNum type="arabicPeriod"/>
            </a:pPr>
            <a:r>
              <a:rPr lang="vi-VN" b="1" dirty="0"/>
              <a:t>Assign timestamp</a:t>
            </a:r>
            <a:r>
              <a:rPr lang="en-US" b="1" dirty="0"/>
              <a:t>	</a:t>
            </a:r>
            <a:r>
              <a:rPr lang="vi-VN" dirty="0"/>
              <a:t>Gán thời gian khi kết thúc đọc</a:t>
            </a:r>
            <a:endParaRPr lang="en-US" dirty="0"/>
          </a:p>
          <a:p>
            <a:pPr marL="228600" indent="-228600">
              <a:buAutoNum type="arabicPeriod"/>
            </a:pPr>
            <a:r>
              <a:rPr lang="vi-VN" b="1" dirty="0"/>
              <a:t>Validate</a:t>
            </a:r>
            <a:r>
              <a:rPr lang="en-US" b="1" dirty="0"/>
              <a:t>		</a:t>
            </a:r>
            <a:r>
              <a:rPr lang="vi-VN" dirty="0"/>
              <a:t>Kiểm tra tính hợp lệ trên toàn hệ thống</a:t>
            </a:r>
            <a:endParaRPr lang="en-US" dirty="0"/>
          </a:p>
          <a:p>
            <a:pPr marL="228600" indent="-228600">
              <a:buAutoNum type="arabicPeriod"/>
            </a:pPr>
            <a:r>
              <a:rPr lang="vi-VN" b="1" dirty="0"/>
              <a:t>Write / Reject</a:t>
            </a:r>
            <a:r>
              <a:rPr lang="en-US" b="1" dirty="0"/>
              <a:t>	</a:t>
            </a:r>
            <a:r>
              <a:rPr lang="vi-VN" dirty="0"/>
              <a:t>Nếu hợp lệ → ghi; nếu không → huỷ toàn bộ transaction</a:t>
            </a:r>
          </a:p>
          <a:p>
            <a:endParaRPr lang="en-US" dirty="0"/>
          </a:p>
        </p:txBody>
      </p:sp>
    </p:spTree>
    <p:extLst>
      <p:ext uri="{BB962C8B-B14F-4D97-AF65-F5344CB8AC3E}">
        <p14:creationId xmlns:p14="http://schemas.microsoft.com/office/powerpoint/2010/main" val="296721466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noChangeArrowheads="1" noTextEdit="1"/>
          </p:cNvSpPr>
          <p:nvPr>
            <p:ph type="sldImg"/>
          </p:nvPr>
        </p:nvSpPr>
        <p:spPr>
          <a:xfrm>
            <a:off x="1150938" y="692150"/>
            <a:ext cx="4556125" cy="3416300"/>
          </a:xfrm>
          <a:ln cap="flat"/>
        </p:spPr>
      </p:sp>
      <p:sp>
        <p:nvSpPr>
          <p:cNvPr id="2" name="Notes Placeholder 1">
            <a:extLst>
              <a:ext uri="{FF2B5EF4-FFF2-40B4-BE49-F238E27FC236}">
                <a16:creationId xmlns:a16="http://schemas.microsoft.com/office/drawing/2014/main" id="{7257C91C-AB1E-7384-DEAA-7DF3584D908A}"/>
              </a:ext>
            </a:extLst>
          </p:cNvPr>
          <p:cNvSpPr>
            <a:spLocks noGrp="1"/>
          </p:cNvSpPr>
          <p:nvPr>
            <p:ph type="body" idx="1"/>
          </p:nvPr>
        </p:nvSpPr>
        <p:spPr/>
        <p:txBody>
          <a:bodyPr/>
          <a:lstStyle/>
          <a:p>
            <a:r>
              <a:rPr lang="vi-VN" b="1" dirty="0"/>
              <a:t>"Optimistic CC Validation Test"</a:t>
            </a:r>
            <a:r>
              <a:rPr lang="vi-VN" dirty="0"/>
              <a:t>:</a:t>
            </a:r>
          </a:p>
          <a:p>
            <a:endParaRPr lang="vi-VN" b="1" dirty="0"/>
          </a:p>
          <a:p>
            <a:r>
              <a:rPr lang="vi-VN" b="1" dirty="0"/>
              <a:t>Mục tiêu:</a:t>
            </a:r>
            <a:r>
              <a:rPr lang="vi-VN" dirty="0"/>
              <a:t> Kiểm tra xem một transaction Tᵢⱼ có thể được </a:t>
            </a:r>
            <a:r>
              <a:rPr lang="vi-VN" b="1" dirty="0"/>
              <a:t>chấp nhận</a:t>
            </a:r>
            <a:r>
              <a:rPr lang="vi-VN" dirty="0"/>
              <a:t> hay không trong giai đoạn </a:t>
            </a:r>
            <a:r>
              <a:rPr lang="vi-VN" b="1" dirty="0"/>
              <a:t>validation</a:t>
            </a:r>
            <a:r>
              <a:rPr lang="vi-VN" dirty="0"/>
              <a:t> bằng cách kiểm tra mối quan hệ với các transaction khác đã hoàn tất trước đó.</a:t>
            </a:r>
          </a:p>
          <a:p>
            <a:endParaRPr lang="en-US" b="1" dirty="0"/>
          </a:p>
          <a:p>
            <a:r>
              <a:rPr lang="vi-VN" b="1" dirty="0"/>
              <a:t>Luật kiểm tra số 1:</a:t>
            </a:r>
          </a:p>
          <a:p>
            <a:r>
              <a:rPr lang="vi-VN" dirty="0"/>
              <a:t>Nếu tất cả các transaction Tₖ mà </a:t>
            </a:r>
            <a:r>
              <a:rPr lang="vi-VN" b="1" dirty="0"/>
              <a:t>timestamp(Tₖ) &lt; timestamp(Tᵢⱼ)</a:t>
            </a:r>
            <a:r>
              <a:rPr lang="vi-VN" dirty="0"/>
              <a:t> đã hoàn thành </a:t>
            </a:r>
            <a:r>
              <a:rPr lang="vi-VN" b="1" dirty="0"/>
              <a:t>write phase</a:t>
            </a:r>
            <a:r>
              <a:rPr lang="vi-VN" dirty="0"/>
              <a:t> của chúng </a:t>
            </a:r>
            <a:r>
              <a:rPr lang="vi-VN" b="1" dirty="0"/>
              <a:t>trước khi</a:t>
            </a:r>
            <a:r>
              <a:rPr lang="vi-VN" dirty="0"/>
              <a:t> Tᵢⱼ </a:t>
            </a:r>
            <a:r>
              <a:rPr lang="vi-VN" b="1" dirty="0"/>
              <a:t>bắt đầu giai đoạn read</a:t>
            </a:r>
            <a:r>
              <a:rPr lang="vi-VN" dirty="0"/>
              <a:t>, thì </a:t>
            </a:r>
            <a:r>
              <a:rPr lang="vi-VN" b="1" dirty="0"/>
              <a:t>Tᵢⱼ vượt qua bài kiểm tra validation</a:t>
            </a:r>
            <a:r>
              <a:rPr lang="vi-VN" dirty="0"/>
              <a:t>.</a:t>
            </a:r>
          </a:p>
          <a:p>
            <a:endParaRPr lang="en-US" b="1" dirty="0"/>
          </a:p>
          <a:p>
            <a:r>
              <a:rPr lang="vi-VN" b="1" dirty="0"/>
              <a:t>Giải thích ý nghĩa:</a:t>
            </a:r>
          </a:p>
          <a:p>
            <a:pPr>
              <a:buFont typeface="Arial" panose="020B0604020202020204" pitchFamily="34" charset="0"/>
              <a:buChar char="•"/>
            </a:pPr>
            <a:r>
              <a:rPr lang="vi-VN" b="1" dirty="0"/>
              <a:t>ts(Tₖ)</a:t>
            </a:r>
            <a:r>
              <a:rPr lang="vi-VN" dirty="0"/>
              <a:t>: Timestamp của transaction Tₖ.</a:t>
            </a:r>
          </a:p>
          <a:p>
            <a:pPr>
              <a:buFont typeface="Arial" panose="020B0604020202020204" pitchFamily="34" charset="0"/>
              <a:buChar char="•"/>
            </a:pPr>
            <a:r>
              <a:rPr lang="vi-VN" b="1" dirty="0"/>
              <a:t>ts(Tᵢⱼ)</a:t>
            </a:r>
            <a:r>
              <a:rPr lang="vi-VN" dirty="0"/>
              <a:t>: Timestamp của transaction Tᵢⱼ (subtransaction của Tᵢ tại site j).</a:t>
            </a:r>
          </a:p>
          <a:p>
            <a:pPr>
              <a:buFont typeface="Arial" panose="020B0604020202020204" pitchFamily="34" charset="0"/>
              <a:buChar char="•"/>
            </a:pPr>
            <a:r>
              <a:rPr lang="vi-VN" b="1" dirty="0"/>
              <a:t>Mệnh đề này đảm bảo rằng:</a:t>
            </a:r>
            <a:r>
              <a:rPr lang="vi-VN" dirty="0"/>
              <a:t> các transaction "cũ hơn" (Tₖ) </a:t>
            </a:r>
            <a:r>
              <a:rPr lang="vi-VN" b="1" dirty="0"/>
              <a:t>đã xong việc hoàn toàn</a:t>
            </a:r>
            <a:r>
              <a:rPr lang="vi-VN" dirty="0"/>
              <a:t> trước khi transaction "mới hơn" (Tᵢⱼ) bắt đầu đọc.</a:t>
            </a:r>
          </a:p>
          <a:p>
            <a:endParaRPr lang="en-US" b="1" dirty="0"/>
          </a:p>
          <a:p>
            <a:r>
              <a:rPr lang="vi-VN" b="1" dirty="0"/>
              <a:t>Lý do kiểm tra này quan trọng:</a:t>
            </a:r>
          </a:p>
          <a:p>
            <a:pPr>
              <a:buFont typeface="Arial" panose="020B0604020202020204" pitchFamily="34" charset="0"/>
              <a:buChar char="•"/>
            </a:pPr>
            <a:r>
              <a:rPr lang="vi-VN" dirty="0"/>
              <a:t>Tránh </a:t>
            </a:r>
            <a:r>
              <a:rPr lang="vi-VN" b="1" dirty="0"/>
              <a:t>xung đột dữ liệu (data conflict)</a:t>
            </a:r>
            <a:r>
              <a:rPr lang="vi-VN" dirty="0"/>
              <a:t>: Nếu Tᵢⱼ bắt đầu đọc </a:t>
            </a:r>
            <a:r>
              <a:rPr lang="vi-VN" b="1" dirty="0"/>
              <a:t>trong khi</a:t>
            </a:r>
            <a:r>
              <a:rPr lang="vi-VN" dirty="0"/>
              <a:t> một transaction cũ (Tₖ) đang ghi, thì dữ liệu có thể không nhất quán.</a:t>
            </a:r>
          </a:p>
          <a:p>
            <a:pPr>
              <a:buFont typeface="Arial" panose="020B0604020202020204" pitchFamily="34" charset="0"/>
              <a:buChar char="•"/>
            </a:pPr>
            <a:r>
              <a:rPr lang="vi-VN" dirty="0"/>
              <a:t>Bảo đảm rằng hệ thống có thể </a:t>
            </a:r>
            <a:r>
              <a:rPr lang="vi-VN" b="1" dirty="0"/>
              <a:t>giả lập thứ tự tuần tự (serializability)</a:t>
            </a:r>
            <a:r>
              <a:rPr lang="vi-VN" dirty="0"/>
              <a:t> — tức là các transaction có thể sắp xếp theo thứ tự thời gian mà không gây ra lỗi.</a:t>
            </a:r>
          </a:p>
          <a:p>
            <a:endParaRPr lang="en-US" b="1" dirty="0"/>
          </a:p>
          <a:p>
            <a:r>
              <a:rPr lang="vi-VN" b="1" dirty="0"/>
              <a:t>Minh hoạ dòng thời gian trong hình:</a:t>
            </a:r>
          </a:p>
          <a:p>
            <a:pPr rtl="0"/>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err="1">
                <a:solidFill>
                  <a:srgbClr val="404040"/>
                </a:solidFill>
                <a:effectLst/>
                <a:latin typeface="DeepSeek-CJK-patch"/>
              </a:rPr>
              <a:t>Các</a:t>
            </a:r>
            <a:r>
              <a:rPr lang="en-US" b="0" i="0" dirty="0">
                <a:solidFill>
                  <a:srgbClr val="404040"/>
                </a:solidFill>
                <a:effectLst/>
                <a:latin typeface="DeepSeek-CJK-patch"/>
              </a:rPr>
              <a:t> </a:t>
            </a:r>
            <a:r>
              <a:rPr lang="en-US" b="0" i="0" dirty="0" err="1">
                <a:solidFill>
                  <a:srgbClr val="404040"/>
                </a:solidFill>
                <a:effectLst/>
                <a:latin typeface="DeepSeek-CJK-patch"/>
              </a:rPr>
              <a:t>Pha</a:t>
            </a:r>
            <a:r>
              <a:rPr lang="en-US" b="0" i="0" dirty="0">
                <a:solidFill>
                  <a:srgbClr val="404040"/>
                </a:solidFill>
                <a:effectLst/>
                <a:latin typeface="DeepSeek-CJK-patch"/>
              </a:rPr>
              <a:t> </a:t>
            </a:r>
            <a:r>
              <a:rPr lang="en-US" b="0" i="0" dirty="0" err="1">
                <a:solidFill>
                  <a:srgbClr val="404040"/>
                </a:solidFill>
                <a:effectLst/>
                <a:latin typeface="DeepSeek-CJK-patch"/>
              </a:rPr>
              <a:t>Của</a:t>
            </a:r>
            <a:r>
              <a:rPr lang="en-US" b="0" i="0" dirty="0">
                <a:solidFill>
                  <a:srgbClr val="404040"/>
                </a:solidFill>
                <a:effectLst/>
                <a:latin typeface="DeepSeek-CJK-patch"/>
              </a:rPr>
              <a:t> Giao </a:t>
            </a:r>
            <a:r>
              <a:rPr lang="en-US" b="0" i="0" dirty="0" err="1">
                <a:solidFill>
                  <a:srgbClr val="404040"/>
                </a:solidFill>
                <a:effectLst/>
                <a:latin typeface="DeepSeek-CJK-patch"/>
              </a:rPr>
              <a:t>Dịch</a:t>
            </a:r>
            <a:r>
              <a:rPr lang="en-US" b="0" i="0" dirty="0">
                <a:solidFill>
                  <a:srgbClr val="404040"/>
                </a:solidFill>
                <a:effectLst/>
                <a:latin typeface="DeepSeek-CJK-patch"/>
              </a:rPr>
              <a:t> Trong </a:t>
            </a:r>
            <a:r>
              <a:rPr lang="en-US" b="0" i="0" dirty="0" err="1">
                <a:solidFill>
                  <a:srgbClr val="404040"/>
                </a:solidFill>
                <a:effectLst/>
                <a:latin typeface="DeepSeek-CJK-patch"/>
              </a:rPr>
              <a:t>Điều</a:t>
            </a:r>
            <a:r>
              <a:rPr lang="en-US" b="0" i="0" dirty="0">
                <a:solidFill>
                  <a:srgbClr val="404040"/>
                </a:solidFill>
                <a:effectLst/>
                <a:latin typeface="DeepSeek-CJK-patch"/>
              </a:rPr>
              <a:t> </a:t>
            </a:r>
            <a:r>
              <a:rPr lang="en-US" b="0" i="0" dirty="0" err="1">
                <a:solidFill>
                  <a:srgbClr val="404040"/>
                </a:solidFill>
                <a:effectLst/>
                <a:latin typeface="DeepSeek-CJK-patch"/>
              </a:rPr>
              <a:t>Khiển</a:t>
            </a:r>
            <a:r>
              <a:rPr lang="en-US" b="0" i="0" dirty="0">
                <a:solidFill>
                  <a:srgbClr val="404040"/>
                </a:solidFill>
                <a:effectLst/>
                <a:latin typeface="DeepSeek-CJK-patch"/>
              </a:rPr>
              <a:t> </a:t>
            </a:r>
            <a:r>
              <a:rPr lang="en-US" b="0" i="0" dirty="0" err="1">
                <a:solidFill>
                  <a:srgbClr val="404040"/>
                </a:solidFill>
                <a:effectLst/>
                <a:latin typeface="DeepSeek-CJK-patch"/>
              </a:rPr>
              <a:t>Lạc</a:t>
            </a:r>
            <a:r>
              <a:rPr lang="en-US" b="0" i="0" dirty="0">
                <a:solidFill>
                  <a:srgbClr val="404040"/>
                </a:solidFill>
                <a:effectLst/>
                <a:latin typeface="DeepSeek-CJK-patch"/>
              </a:rPr>
              <a:t> Quan</a:t>
            </a:r>
          </a:p>
          <a:p>
            <a:pPr rtl="0"/>
            <a:r>
              <a:rPr lang="en-US" dirty="0" err="1"/>
              <a:t>Ký</a:t>
            </a:r>
            <a:r>
              <a:rPr lang="en-US" dirty="0"/>
              <a:t> </a:t>
            </a:r>
            <a:r>
              <a:rPr lang="en-US" dirty="0" err="1"/>
              <a:t>Hiệu</a:t>
            </a:r>
            <a:r>
              <a:rPr lang="en-US" dirty="0"/>
              <a:t>	</a:t>
            </a:r>
            <a:r>
              <a:rPr lang="en-US" dirty="0" err="1"/>
              <a:t>Pha</a:t>
            </a:r>
            <a:r>
              <a:rPr lang="en-US" dirty="0"/>
              <a:t>		</a:t>
            </a:r>
            <a:r>
              <a:rPr lang="en-US" dirty="0" err="1"/>
              <a:t>Mô</a:t>
            </a:r>
            <a:r>
              <a:rPr lang="en-US" dirty="0"/>
              <a:t> </a:t>
            </a:r>
            <a:r>
              <a:rPr lang="en-US" dirty="0" err="1"/>
              <a:t>Tả</a:t>
            </a:r>
            <a:endParaRPr lang="en-US" dirty="0"/>
          </a:p>
          <a:p>
            <a:pPr rtl="0"/>
            <a:r>
              <a:rPr lang="en-US" dirty="0">
                <a:effectLst/>
              </a:rPr>
              <a:t>R	Read Phase		</a:t>
            </a:r>
            <a:r>
              <a:rPr lang="en-US" dirty="0" err="1">
                <a:effectLst/>
              </a:rPr>
              <a:t>Đọc</a:t>
            </a:r>
            <a:r>
              <a:rPr lang="en-US" dirty="0">
                <a:effectLst/>
              </a:rPr>
              <a:t> </a:t>
            </a:r>
            <a:r>
              <a:rPr lang="en-US" dirty="0" err="1">
                <a:effectLst/>
              </a:rPr>
              <a:t>dữ</a:t>
            </a:r>
            <a:r>
              <a:rPr lang="en-US" dirty="0">
                <a:effectLst/>
              </a:rPr>
              <a:t> </a:t>
            </a:r>
            <a:r>
              <a:rPr lang="en-US" dirty="0" err="1">
                <a:effectLst/>
              </a:rPr>
              <a:t>liệu</a:t>
            </a:r>
            <a:r>
              <a:rPr lang="en-US" dirty="0">
                <a:effectLst/>
              </a:rPr>
              <a:t> </a:t>
            </a:r>
            <a:r>
              <a:rPr lang="en-US" dirty="0" err="1">
                <a:effectLst/>
              </a:rPr>
              <a:t>từ</a:t>
            </a:r>
            <a:r>
              <a:rPr lang="en-US" dirty="0">
                <a:effectLst/>
              </a:rPr>
              <a:t> CSDL</a:t>
            </a:r>
          </a:p>
          <a:p>
            <a:pPr rtl="0"/>
            <a:r>
              <a:rPr lang="en-US" dirty="0">
                <a:effectLst/>
              </a:rPr>
              <a:t>E	Execution Phase	</a:t>
            </a:r>
            <a:r>
              <a:rPr lang="en-US" dirty="0" err="1">
                <a:effectLst/>
              </a:rPr>
              <a:t>Xử</a:t>
            </a:r>
            <a:r>
              <a:rPr lang="en-US" dirty="0">
                <a:effectLst/>
              </a:rPr>
              <a:t> </a:t>
            </a:r>
            <a:r>
              <a:rPr lang="en-US" dirty="0" err="1">
                <a:effectLst/>
              </a:rPr>
              <a:t>lý</a:t>
            </a:r>
            <a:r>
              <a:rPr lang="en-US" dirty="0">
                <a:effectLst/>
              </a:rPr>
              <a:t> </a:t>
            </a:r>
            <a:r>
              <a:rPr lang="en-US" dirty="0" err="1">
                <a:effectLst/>
              </a:rPr>
              <a:t>tính</a:t>
            </a:r>
            <a:r>
              <a:rPr lang="en-US" dirty="0">
                <a:effectLst/>
              </a:rPr>
              <a:t> </a:t>
            </a:r>
            <a:r>
              <a:rPr lang="en-US" dirty="0" err="1">
                <a:effectLst/>
              </a:rPr>
              <a:t>toán</a:t>
            </a:r>
            <a:endParaRPr lang="en-US" dirty="0">
              <a:effectLst/>
            </a:endParaRPr>
          </a:p>
          <a:p>
            <a:pPr rtl="0"/>
            <a:r>
              <a:rPr lang="en-US" dirty="0">
                <a:effectLst/>
              </a:rPr>
              <a:t>W	Write Phase		</a:t>
            </a:r>
            <a:r>
              <a:rPr lang="en-US" dirty="0" err="1">
                <a:effectLst/>
              </a:rPr>
              <a:t>Ghi</a:t>
            </a:r>
            <a:r>
              <a:rPr lang="en-US" dirty="0">
                <a:effectLst/>
              </a:rPr>
              <a:t> </a:t>
            </a:r>
            <a:r>
              <a:rPr lang="en-US" dirty="0" err="1">
                <a:effectLst/>
              </a:rPr>
              <a:t>dữ</a:t>
            </a:r>
            <a:r>
              <a:rPr lang="en-US" dirty="0">
                <a:effectLst/>
              </a:rPr>
              <a:t> </a:t>
            </a:r>
            <a:r>
              <a:rPr lang="en-US" dirty="0" err="1">
                <a:effectLst/>
              </a:rPr>
              <a:t>liệu</a:t>
            </a:r>
            <a:r>
              <a:rPr lang="en-US" dirty="0">
                <a:effectLst/>
              </a:rPr>
              <a:t> </a:t>
            </a:r>
            <a:r>
              <a:rPr lang="en-US" dirty="0" err="1">
                <a:effectLst/>
              </a:rPr>
              <a:t>vào</a:t>
            </a:r>
            <a:r>
              <a:rPr lang="en-US" dirty="0">
                <a:effectLst/>
              </a:rPr>
              <a:t> </a:t>
            </a:r>
            <a:r>
              <a:rPr lang="en-US" dirty="0" err="1">
                <a:effectLst/>
              </a:rPr>
              <a:t>vùng</a:t>
            </a:r>
            <a:r>
              <a:rPr lang="en-US" dirty="0">
                <a:effectLst/>
              </a:rPr>
              <a:t> </a:t>
            </a:r>
            <a:r>
              <a:rPr lang="en-US" dirty="0" err="1">
                <a:effectLst/>
              </a:rPr>
              <a:t>đệm</a:t>
            </a:r>
            <a:endParaRPr lang="en-US" dirty="0">
              <a:effectLst/>
            </a:endParaRPr>
          </a:p>
          <a:p>
            <a:pPr rtl="0"/>
            <a:r>
              <a:rPr lang="en-US" dirty="0">
                <a:effectLst/>
              </a:rPr>
              <a:t>V	Validation Phase	</a:t>
            </a:r>
            <a:r>
              <a:rPr lang="en-US" dirty="0" err="1">
                <a:effectLst/>
              </a:rPr>
              <a:t>Kiểm</a:t>
            </a:r>
            <a:r>
              <a:rPr lang="en-US" dirty="0">
                <a:effectLst/>
              </a:rPr>
              <a:t> </a:t>
            </a:r>
            <a:r>
              <a:rPr lang="en-US" dirty="0" err="1">
                <a:effectLst/>
              </a:rPr>
              <a:t>tra</a:t>
            </a:r>
            <a:r>
              <a:rPr lang="en-US" dirty="0">
                <a:effectLst/>
              </a:rPr>
              <a:t> </a:t>
            </a:r>
            <a:r>
              <a:rPr lang="en-US" dirty="0" err="1">
                <a:effectLst/>
              </a:rPr>
              <a:t>xung</a:t>
            </a:r>
            <a:r>
              <a:rPr lang="en-US" dirty="0">
                <a:effectLst/>
              </a:rPr>
              <a:t> </a:t>
            </a:r>
            <a:r>
              <a:rPr lang="en-US" dirty="0" err="1">
                <a:effectLst/>
              </a:rPr>
              <a:t>đột</a:t>
            </a:r>
            <a:endParaRPr lang="en-US" dirty="0">
              <a:effectLst/>
            </a:endParaRPr>
          </a:p>
          <a:p>
            <a:pPr rtl="0"/>
            <a:r>
              <a:rPr lang="en-US" dirty="0">
                <a:effectLst/>
              </a:rPr>
              <a:t>C	Commit		</a:t>
            </a:r>
            <a:r>
              <a:rPr lang="en-US" dirty="0" err="1">
                <a:effectLst/>
              </a:rPr>
              <a:t>Ghi</a:t>
            </a:r>
            <a:r>
              <a:rPr lang="en-US" dirty="0">
                <a:effectLst/>
              </a:rPr>
              <a:t> </a:t>
            </a:r>
            <a:r>
              <a:rPr lang="en-US" dirty="0" err="1">
                <a:effectLst/>
              </a:rPr>
              <a:t>dữ</a:t>
            </a:r>
            <a:r>
              <a:rPr lang="en-US" dirty="0">
                <a:effectLst/>
              </a:rPr>
              <a:t> </a:t>
            </a:r>
            <a:r>
              <a:rPr lang="en-US" dirty="0" err="1">
                <a:effectLst/>
              </a:rPr>
              <a:t>liệu</a:t>
            </a:r>
            <a:r>
              <a:rPr lang="en-US" dirty="0">
                <a:effectLst/>
              </a:rPr>
              <a:t> </a:t>
            </a:r>
            <a:r>
              <a:rPr lang="en-US" dirty="0" err="1">
                <a:effectLst/>
              </a:rPr>
              <a:t>vào</a:t>
            </a:r>
            <a:r>
              <a:rPr lang="en-US" dirty="0">
                <a:effectLst/>
              </a:rPr>
              <a:t> CSDL </a:t>
            </a:r>
            <a:r>
              <a:rPr lang="en-US" dirty="0" err="1">
                <a:effectLst/>
              </a:rPr>
              <a:t>chính</a:t>
            </a:r>
            <a:r>
              <a:rPr lang="en-US" dirty="0">
                <a:effectLst/>
              </a:rPr>
              <a:t> </a:t>
            </a:r>
            <a:r>
              <a:rPr lang="en-US" dirty="0" err="1">
                <a:effectLst/>
              </a:rPr>
              <a:t>thức</a:t>
            </a:r>
            <a:br>
              <a:rPr lang="en-US" dirty="0"/>
            </a:br>
            <a:endParaRPr lang="en-US" dirty="0"/>
          </a:p>
          <a:p>
            <a:pPr rtl="0"/>
            <a:endParaRPr lang="en-US" dirty="0"/>
          </a:p>
          <a:p>
            <a:pPr rtl="0"/>
            <a:r>
              <a:rPr lang="vi-VN" dirty="0"/>
              <a:t>Transaction Tₖ:</a:t>
            </a:r>
            <a:endParaRPr lang="en-US" dirty="0"/>
          </a:p>
          <a:p>
            <a:pPr rtl="0"/>
            <a:r>
              <a:rPr lang="vi-VN" dirty="0"/>
              <a:t>R </a:t>
            </a:r>
            <a:r>
              <a:rPr lang="en-US" dirty="0"/>
              <a:t>  </a:t>
            </a:r>
            <a:r>
              <a:rPr lang="vi-VN" dirty="0"/>
              <a:t>E </a:t>
            </a:r>
            <a:r>
              <a:rPr lang="en-US" dirty="0"/>
              <a:t> </a:t>
            </a:r>
            <a:r>
              <a:rPr lang="vi-VN" dirty="0"/>
              <a:t>W </a:t>
            </a:r>
            <a:r>
              <a:rPr lang="en-US" dirty="0"/>
              <a:t>  </a:t>
            </a:r>
            <a:r>
              <a:rPr lang="vi-VN" dirty="0"/>
              <a:t>V </a:t>
            </a:r>
            <a:r>
              <a:rPr lang="en-US" dirty="0"/>
              <a:t>  </a:t>
            </a:r>
            <a:r>
              <a:rPr lang="vi-VN" dirty="0"/>
              <a:t>C </a:t>
            </a:r>
            <a:endParaRPr lang="en-US" dirty="0"/>
          </a:p>
          <a:p>
            <a:pPr rtl="0"/>
            <a:r>
              <a:rPr lang="vi-VN" dirty="0"/>
              <a:t>|---|---|---|---| </a:t>
            </a:r>
          </a:p>
          <a:p>
            <a:pPr>
              <a:buFont typeface="Arial" panose="020B0604020202020204" pitchFamily="34" charset="0"/>
              <a:buChar char="•"/>
            </a:pPr>
            <a:r>
              <a:rPr lang="vi-VN" dirty="0"/>
              <a:t>Tₖ bắt đầu </a:t>
            </a:r>
            <a:r>
              <a:rPr lang="vi-VN" b="1" dirty="0"/>
              <a:t>read</a:t>
            </a:r>
            <a:r>
              <a:rPr lang="vi-VN" dirty="0"/>
              <a:t>, sau đó </a:t>
            </a:r>
            <a:r>
              <a:rPr lang="vi-VN" b="1" dirty="0"/>
              <a:t>execute</a:t>
            </a:r>
            <a:r>
              <a:rPr lang="vi-VN" dirty="0"/>
              <a:t>, </a:t>
            </a:r>
            <a:r>
              <a:rPr lang="vi-VN" b="1" dirty="0"/>
              <a:t>write</a:t>
            </a:r>
            <a:r>
              <a:rPr lang="vi-VN" dirty="0"/>
              <a:t>, </a:t>
            </a:r>
            <a:r>
              <a:rPr lang="vi-VN" b="1" dirty="0"/>
              <a:t>validate</a:t>
            </a:r>
            <a:r>
              <a:rPr lang="vi-VN" dirty="0"/>
              <a:t>, rồi </a:t>
            </a:r>
            <a:r>
              <a:rPr lang="vi-VN" b="1" dirty="0"/>
              <a:t>commit</a:t>
            </a:r>
            <a:r>
              <a:rPr lang="vi-VN" dirty="0"/>
              <a:t>.</a:t>
            </a:r>
          </a:p>
          <a:p>
            <a:pPr rtl="0"/>
            <a:endParaRPr lang="en-US" dirty="0"/>
          </a:p>
          <a:p>
            <a:pPr rtl="0"/>
            <a:r>
              <a:rPr lang="vi-VN" dirty="0"/>
              <a:t>Transaction Tᵢ:</a:t>
            </a:r>
            <a:endParaRPr lang="en-US" dirty="0"/>
          </a:p>
          <a:p>
            <a:pPr rtl="0"/>
            <a:r>
              <a:rPr lang="vi-VN" dirty="0"/>
              <a:t>R </a:t>
            </a:r>
            <a:r>
              <a:rPr lang="en-US" dirty="0"/>
              <a:t>  </a:t>
            </a:r>
            <a:r>
              <a:rPr lang="vi-VN" dirty="0"/>
              <a:t>E </a:t>
            </a:r>
            <a:r>
              <a:rPr lang="en-US" dirty="0"/>
              <a:t> </a:t>
            </a:r>
            <a:r>
              <a:rPr lang="vi-VN" dirty="0"/>
              <a:t>W </a:t>
            </a:r>
            <a:r>
              <a:rPr lang="en-US" dirty="0"/>
              <a:t>  </a:t>
            </a:r>
            <a:r>
              <a:rPr lang="vi-VN" dirty="0"/>
              <a:t>V </a:t>
            </a:r>
            <a:r>
              <a:rPr lang="en-US" dirty="0"/>
              <a:t>  </a:t>
            </a:r>
            <a:r>
              <a:rPr lang="vi-VN" dirty="0"/>
              <a:t>C</a:t>
            </a:r>
            <a:endParaRPr lang="en-US" dirty="0"/>
          </a:p>
          <a:p>
            <a:pPr rtl="0"/>
            <a:r>
              <a:rPr lang="vi-VN" dirty="0"/>
              <a:t>|---|---|---|---| </a:t>
            </a:r>
          </a:p>
          <a:p>
            <a:pPr>
              <a:buFont typeface="Arial" panose="020B0604020202020204" pitchFamily="34" charset="0"/>
              <a:buChar char="•"/>
            </a:pPr>
            <a:r>
              <a:rPr lang="vi-VN" dirty="0"/>
              <a:t>Tᵢ bắt đầu sau khi Tₖ đã kết thúc write phase ⇒ OK</a:t>
            </a:r>
          </a:p>
          <a:p>
            <a:r>
              <a:rPr lang="en-US" dirty="0"/>
              <a:t>=&gt; </a:t>
            </a:r>
            <a:r>
              <a:rPr lang="vi-VN" dirty="0"/>
              <a:t>Vì Tₖ kết thúc write </a:t>
            </a:r>
            <a:r>
              <a:rPr lang="vi-VN" b="1" dirty="0"/>
              <a:t>trước khi</a:t>
            </a:r>
            <a:r>
              <a:rPr lang="vi-VN" dirty="0"/>
              <a:t> Tᵢ bắt đầu đọc ⇒ không có xung đột ⇒ </a:t>
            </a:r>
            <a:r>
              <a:rPr lang="vi-VN" b="1" dirty="0"/>
              <a:t>Tᵢ được validate thành công</a:t>
            </a:r>
            <a:r>
              <a:rPr lang="vi-VN" dirty="0"/>
              <a:t>.</a:t>
            </a:r>
          </a:p>
          <a:p>
            <a:endParaRPr lang="en-US" b="1" dirty="0"/>
          </a:p>
          <a:p>
            <a:r>
              <a:rPr lang="vi-VN" b="1" dirty="0"/>
              <a:t>Kết luận:</a:t>
            </a:r>
          </a:p>
          <a:p>
            <a:r>
              <a:rPr lang="vi-VN" dirty="0"/>
              <a:t>Validation Test #1 đảm bảo rằng:</a:t>
            </a:r>
          </a:p>
          <a:p>
            <a:pPr>
              <a:buFont typeface="Arial" panose="020B0604020202020204" pitchFamily="34" charset="0"/>
              <a:buChar char="•"/>
            </a:pPr>
            <a:r>
              <a:rPr lang="vi-VN" dirty="0"/>
              <a:t>Không có </a:t>
            </a:r>
            <a:r>
              <a:rPr lang="vi-VN" b="1" dirty="0"/>
              <a:t>transaction cũ</a:t>
            </a:r>
            <a:r>
              <a:rPr lang="vi-VN" dirty="0"/>
              <a:t> nào đang ghi dữ liệu </a:t>
            </a:r>
            <a:r>
              <a:rPr lang="vi-VN" b="1" dirty="0"/>
              <a:t>trong khi</a:t>
            </a:r>
            <a:r>
              <a:rPr lang="vi-VN" dirty="0"/>
              <a:t> transaction mới hơn đang đọc.</a:t>
            </a:r>
          </a:p>
          <a:p>
            <a:pPr>
              <a:buFont typeface="Arial" panose="020B0604020202020204" pitchFamily="34" charset="0"/>
              <a:buChar char="•"/>
            </a:pPr>
            <a:r>
              <a:rPr lang="vi-VN" dirty="0"/>
              <a:t>Hệ thống vẫn giữ được tính </a:t>
            </a:r>
            <a:r>
              <a:rPr lang="vi-VN" b="1" dirty="0"/>
              <a:t>tuần tự hoá (serializability)</a:t>
            </a:r>
            <a:r>
              <a:rPr lang="vi-VN" dirty="0"/>
              <a:t> cho các transaction.</a:t>
            </a:r>
          </a:p>
          <a:p>
            <a:endParaRPr lang="en-US" dirty="0"/>
          </a:p>
        </p:txBody>
      </p:sp>
    </p:spTree>
    <p:extLst>
      <p:ext uri="{BB962C8B-B14F-4D97-AF65-F5344CB8AC3E}">
        <p14:creationId xmlns:p14="http://schemas.microsoft.com/office/powerpoint/2010/main" val="399239664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a:xfrm>
            <a:off x="1150938" y="692150"/>
            <a:ext cx="4556125" cy="3416300"/>
          </a:xfrm>
          <a:ln cap="flat"/>
        </p:spPr>
      </p:sp>
      <p:sp>
        <p:nvSpPr>
          <p:cNvPr id="2" name="Notes Placeholder 1">
            <a:extLst>
              <a:ext uri="{FF2B5EF4-FFF2-40B4-BE49-F238E27FC236}">
                <a16:creationId xmlns:a16="http://schemas.microsoft.com/office/drawing/2014/main" id="{E9F1D746-5D7A-954E-7DF2-13A23893CDD6}"/>
              </a:ext>
            </a:extLst>
          </p:cNvPr>
          <p:cNvSpPr>
            <a:spLocks noGrp="1"/>
          </p:cNvSpPr>
          <p:nvPr>
            <p:ph type="body" idx="1"/>
          </p:nvPr>
        </p:nvSpPr>
        <p:spPr/>
        <p:txBody>
          <a:bodyPr/>
          <a:lstStyle/>
          <a:p>
            <a:r>
              <a:rPr lang="vi-VN" b="1" dirty="0"/>
              <a:t>"Optimistic CC Validation Test"</a:t>
            </a:r>
            <a:r>
              <a:rPr lang="vi-VN" dirty="0"/>
              <a:t> với </a:t>
            </a:r>
            <a:r>
              <a:rPr lang="vi-VN" b="1" dirty="0"/>
              <a:t>Validation Test #2</a:t>
            </a:r>
            <a:r>
              <a:rPr lang="vi-VN" dirty="0"/>
              <a:t>:</a:t>
            </a:r>
          </a:p>
          <a:p>
            <a:r>
              <a:rPr lang="vi-VN" b="1" dirty="0"/>
              <a:t>Mục tiêu:</a:t>
            </a:r>
            <a:r>
              <a:rPr lang="vi-VN" dirty="0"/>
              <a:t> Kiểm tra khả năng </a:t>
            </a:r>
            <a:r>
              <a:rPr lang="vi-VN" b="1" dirty="0"/>
              <a:t>đồng thời</a:t>
            </a:r>
            <a:r>
              <a:rPr lang="vi-VN" dirty="0"/>
              <a:t> giữa hai transaction có </a:t>
            </a:r>
            <a:r>
              <a:rPr lang="vi-VN" b="1" dirty="0"/>
              <a:t>thời gian thực thi chồng lên nhau</a:t>
            </a:r>
            <a:r>
              <a:rPr lang="vi-VN" dirty="0"/>
              <a:t> (overlap) nhưng </a:t>
            </a:r>
            <a:r>
              <a:rPr lang="vi-VN" b="1" dirty="0"/>
              <a:t>không gây xung đột dữ liệu</a:t>
            </a:r>
            <a:r>
              <a:rPr lang="vi-VN" dirty="0"/>
              <a:t>.</a:t>
            </a:r>
          </a:p>
          <a:p>
            <a:endParaRPr lang="en-US" b="1" dirty="0"/>
          </a:p>
          <a:p>
            <a:r>
              <a:rPr lang="vi-VN" b="1" dirty="0"/>
              <a:t>Luật kiểm tra số 2:</a:t>
            </a:r>
          </a:p>
          <a:p>
            <a:r>
              <a:rPr lang="vi-VN" dirty="0"/>
              <a:t>Nếu tồn tại một transaction Tₖ sao cho:</a:t>
            </a:r>
          </a:p>
          <a:p>
            <a:pPr>
              <a:buFont typeface="Arial" panose="020B0604020202020204" pitchFamily="34" charset="0"/>
              <a:buChar char="•"/>
            </a:pPr>
            <a:r>
              <a:rPr lang="vi-VN" dirty="0"/>
              <a:t>ts(Tₖ) &lt; ts(Tᵢⱼ) (Tₖ có timestamp nhỏ hơn)</a:t>
            </a:r>
          </a:p>
          <a:p>
            <a:pPr>
              <a:buFont typeface="Arial" panose="020B0604020202020204" pitchFamily="34" charset="0"/>
              <a:buChar char="•"/>
            </a:pPr>
            <a:r>
              <a:rPr lang="vi-VN" dirty="0"/>
              <a:t>Và </a:t>
            </a:r>
            <a:r>
              <a:rPr lang="vi-VN" b="1" dirty="0"/>
              <a:t>Tₖ hoàn tất write phase trong khi</a:t>
            </a:r>
            <a:r>
              <a:rPr lang="vi-VN" dirty="0"/>
              <a:t> Tᵢⱼ </a:t>
            </a:r>
            <a:r>
              <a:rPr lang="vi-VN" b="1" dirty="0"/>
              <a:t>đang ở read phase</a:t>
            </a:r>
            <a:endParaRPr lang="vi-VN" dirty="0"/>
          </a:p>
          <a:p>
            <a:r>
              <a:rPr lang="vi-VN" b="1" dirty="0"/>
              <a:t>→ Khi đó validation THÀNH CÔNG nếu:</a:t>
            </a:r>
            <a:endParaRPr lang="vi-VN" dirty="0"/>
          </a:p>
          <a:p>
            <a:r>
              <a:rPr lang="vi-VN" dirty="0"/>
              <a:t>WS(Tₖ) ∩ RS(Tᵢⱼ) = ∅</a:t>
            </a:r>
          </a:p>
          <a:p>
            <a:endParaRPr lang="en-US" b="1" dirty="0"/>
          </a:p>
          <a:p>
            <a:r>
              <a:rPr lang="vi-VN" b="1" dirty="0"/>
              <a:t>Giải thích chi tiết:</a:t>
            </a:r>
          </a:p>
          <a:p>
            <a:pPr>
              <a:buFont typeface="Arial" panose="020B0604020202020204" pitchFamily="34" charset="0"/>
              <a:buChar char="•"/>
            </a:pPr>
            <a:r>
              <a:rPr lang="vi-VN" dirty="0"/>
              <a:t>ts(Tₖ) và ts(Tᵢⱼ): là timestamp của transaction Tₖ và Tᵢⱼ → dùng để xác định thứ tự logic (ai "trước", ai "sau").</a:t>
            </a:r>
          </a:p>
          <a:p>
            <a:pPr>
              <a:buFont typeface="Arial" panose="020B0604020202020204" pitchFamily="34" charset="0"/>
              <a:buChar char="•"/>
            </a:pPr>
            <a:r>
              <a:rPr lang="vi-VN" b="1" dirty="0"/>
              <a:t>Read phase chồng lên Write phase</a:t>
            </a:r>
            <a:r>
              <a:rPr lang="vi-VN" dirty="0"/>
              <a:t>:</a:t>
            </a:r>
          </a:p>
          <a:p>
            <a:pPr marL="742950" lvl="1" indent="-285750">
              <a:buFont typeface="Arial" panose="020B0604020202020204" pitchFamily="34" charset="0"/>
              <a:buChar char="•"/>
            </a:pPr>
            <a:r>
              <a:rPr lang="vi-VN" dirty="0"/>
              <a:t>Nghĩa là Tᵢⱼ </a:t>
            </a:r>
            <a:r>
              <a:rPr lang="vi-VN" b="1" dirty="0"/>
              <a:t>đang đọc</a:t>
            </a:r>
            <a:r>
              <a:rPr lang="vi-VN" dirty="0"/>
              <a:t> trong khi Tₖ </a:t>
            </a:r>
            <a:r>
              <a:rPr lang="vi-VN" b="1" dirty="0"/>
              <a:t>đang ghi hoặc vừa mới ghi xong</a:t>
            </a:r>
            <a:r>
              <a:rPr lang="vi-VN" dirty="0"/>
              <a:t>.</a:t>
            </a:r>
          </a:p>
          <a:p>
            <a:pPr marL="742950" lvl="1" indent="-285750">
              <a:buFont typeface="Arial" panose="020B0604020202020204" pitchFamily="34" charset="0"/>
              <a:buChar char="•"/>
            </a:pPr>
            <a:r>
              <a:rPr lang="vi-VN" dirty="0"/>
              <a:t>→ Có thể gây lỗi nếu Tᵢⱼ vô tình đọc </a:t>
            </a:r>
            <a:r>
              <a:rPr lang="vi-VN" b="1" dirty="0"/>
              <a:t>dữ liệu chưa ổn định</a:t>
            </a:r>
            <a:r>
              <a:rPr lang="vi-VN" dirty="0"/>
              <a:t> mà Tₖ đang ghi.</a:t>
            </a:r>
          </a:p>
          <a:p>
            <a:pPr>
              <a:buFont typeface="Arial" panose="020B0604020202020204" pitchFamily="34" charset="0"/>
              <a:buChar char="•"/>
            </a:pPr>
            <a:r>
              <a:rPr lang="vi-VN" dirty="0"/>
              <a:t>WS(Tₖ): Write Set của Tₖ — tập các item mà Tₖ đã ghi.</a:t>
            </a:r>
          </a:p>
          <a:p>
            <a:pPr>
              <a:buFont typeface="Arial" panose="020B0604020202020204" pitchFamily="34" charset="0"/>
              <a:buChar char="•"/>
            </a:pPr>
            <a:r>
              <a:rPr lang="vi-VN" dirty="0"/>
              <a:t>RS(Tᵢⱼ): Read Set của Tᵢⱼ — tập các item mà Tᵢⱼ đã đọc.</a:t>
            </a:r>
          </a:p>
          <a:p>
            <a:endParaRPr lang="en-US" b="1" dirty="0"/>
          </a:p>
          <a:p>
            <a:r>
              <a:rPr lang="vi-VN" b="1" dirty="0"/>
              <a:t>Điều kiện để validation thành công:</a:t>
            </a:r>
            <a:r>
              <a:rPr lang="vi-VN" dirty="0"/>
              <a:t> WS(Tₖ) ∩ RS(Tᵢⱼ) = ∅</a:t>
            </a:r>
            <a:br>
              <a:rPr lang="vi-VN" dirty="0"/>
            </a:br>
            <a:r>
              <a:rPr lang="vi-VN" dirty="0"/>
              <a:t>→ Tᵢⱼ </a:t>
            </a:r>
            <a:r>
              <a:rPr lang="vi-VN" b="1" dirty="0"/>
              <a:t>không đọc bất kỳ dữ liệu nào</a:t>
            </a:r>
            <a:r>
              <a:rPr lang="vi-VN" dirty="0"/>
              <a:t> mà Tₖ đã ghi.</a:t>
            </a:r>
          </a:p>
          <a:p>
            <a:endParaRPr lang="en-US" b="1" dirty="0"/>
          </a:p>
          <a:p>
            <a:r>
              <a:rPr lang="vi-VN" b="1" dirty="0"/>
              <a:t>Ý nghĩa thực tế:</a:t>
            </a:r>
          </a:p>
          <a:p>
            <a:pPr>
              <a:buFont typeface="Arial" panose="020B0604020202020204" pitchFamily="34" charset="0"/>
              <a:buChar char="•"/>
            </a:pPr>
            <a:r>
              <a:rPr lang="vi-VN" dirty="0"/>
              <a:t>Cho phép hai transaction </a:t>
            </a:r>
            <a:r>
              <a:rPr lang="vi-VN" b="1" dirty="0"/>
              <a:t>thực thi song song</a:t>
            </a:r>
            <a:r>
              <a:rPr lang="vi-VN" dirty="0"/>
              <a:t> một cách </a:t>
            </a:r>
            <a:r>
              <a:rPr lang="vi-VN" b="1" dirty="0"/>
              <a:t>lạc quan</a:t>
            </a:r>
            <a:r>
              <a:rPr lang="vi-VN" dirty="0"/>
              <a:t> (optimistic).</a:t>
            </a:r>
          </a:p>
          <a:p>
            <a:pPr>
              <a:buFont typeface="Arial" panose="020B0604020202020204" pitchFamily="34" charset="0"/>
              <a:buChar char="•"/>
            </a:pPr>
            <a:r>
              <a:rPr lang="vi-VN" dirty="0"/>
              <a:t>Miễn là </a:t>
            </a:r>
            <a:r>
              <a:rPr lang="vi-VN" b="1" dirty="0"/>
              <a:t>không có xung đột dữ liệu</a:t>
            </a:r>
            <a:r>
              <a:rPr lang="vi-VN" dirty="0"/>
              <a:t>, thì việc một transaction đọc trong khi một transaction khác đang ghi là </a:t>
            </a:r>
            <a:r>
              <a:rPr lang="vi-VN" b="1" dirty="0"/>
              <a:t>chấp nhận được</a:t>
            </a:r>
            <a:r>
              <a:rPr lang="vi-VN" dirty="0"/>
              <a:t>.</a:t>
            </a:r>
          </a:p>
          <a:p>
            <a:pPr>
              <a:buFont typeface="Arial" panose="020B0604020202020204" pitchFamily="34" charset="0"/>
              <a:buChar char="•"/>
            </a:pPr>
            <a:r>
              <a:rPr lang="vi-VN" dirty="0"/>
              <a:t>Tăng khả năng </a:t>
            </a:r>
            <a:r>
              <a:rPr lang="vi-VN" b="1" dirty="0"/>
              <a:t>song song hoá</a:t>
            </a:r>
            <a:r>
              <a:rPr lang="vi-VN" dirty="0"/>
              <a:t> mà vẫn đảm bảo </a:t>
            </a:r>
            <a:r>
              <a:rPr lang="vi-VN" b="1" dirty="0"/>
              <a:t>an toàn dữ liệu</a:t>
            </a:r>
            <a:r>
              <a:rPr lang="vi-VN" dirty="0"/>
              <a:t>.</a:t>
            </a:r>
          </a:p>
          <a:p>
            <a:endParaRPr lang="en-US" dirty="0"/>
          </a:p>
        </p:txBody>
      </p:sp>
    </p:spTree>
    <p:extLst>
      <p:ext uri="{BB962C8B-B14F-4D97-AF65-F5344CB8AC3E}">
        <p14:creationId xmlns:p14="http://schemas.microsoft.com/office/powerpoint/2010/main" val="198225568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a:xfrm>
            <a:off x="1150938" y="692150"/>
            <a:ext cx="4556125" cy="3416300"/>
          </a:xfrm>
          <a:ln cap="flat"/>
        </p:spPr>
      </p:sp>
      <p:sp>
        <p:nvSpPr>
          <p:cNvPr id="2" name="Notes Placeholder 1">
            <a:extLst>
              <a:ext uri="{FF2B5EF4-FFF2-40B4-BE49-F238E27FC236}">
                <a16:creationId xmlns:a16="http://schemas.microsoft.com/office/drawing/2014/main" id="{C27D2901-88D9-423C-7C2D-759CC5E3C039}"/>
              </a:ext>
            </a:extLst>
          </p:cNvPr>
          <p:cNvSpPr>
            <a:spLocks noGrp="1"/>
          </p:cNvSpPr>
          <p:nvPr>
            <p:ph type="body" idx="1"/>
          </p:nvPr>
        </p:nvSpPr>
        <p:spPr/>
        <p:txBody>
          <a:bodyPr/>
          <a:lstStyle/>
          <a:p>
            <a:r>
              <a:rPr lang="vi-VN" b="1" dirty="0"/>
              <a:t>“Optimistic CC Validation Test ”</a:t>
            </a:r>
            <a:r>
              <a:rPr lang="vi-VN" dirty="0"/>
              <a:t>:</a:t>
            </a:r>
          </a:p>
          <a:p>
            <a:endParaRPr lang="en-US" b="1" dirty="0"/>
          </a:p>
          <a:p>
            <a:r>
              <a:rPr lang="vi-VN" b="1" dirty="0"/>
              <a:t>Quy tắc xác thực #3:</a:t>
            </a:r>
          </a:p>
          <a:p>
            <a:r>
              <a:rPr lang="vi-VN" dirty="0"/>
              <a:t>Nếu tồn tại transaction Tₖ sao cho:</a:t>
            </a:r>
          </a:p>
          <a:p>
            <a:pPr>
              <a:buFont typeface="Arial" panose="020B0604020202020204" pitchFamily="34" charset="0"/>
              <a:buChar char="•"/>
            </a:pPr>
            <a:r>
              <a:rPr lang="vi-VN" dirty="0"/>
              <a:t>ts(Tₖ) &lt; ts(Tᵢⱼ) (timestamp của Tₖ nhỏ hơn → Tₖ logic xảy ra “trước” Tᵢⱼ)</a:t>
            </a:r>
          </a:p>
          <a:p>
            <a:pPr>
              <a:buFont typeface="Arial" panose="020B0604020202020204" pitchFamily="34" charset="0"/>
              <a:buChar char="•"/>
            </a:pPr>
            <a:r>
              <a:rPr lang="vi-VN" dirty="0"/>
              <a:t>Và Tₖ hoàn thành </a:t>
            </a:r>
            <a:r>
              <a:rPr lang="vi-VN" b="1" dirty="0"/>
              <a:t>read phase</a:t>
            </a:r>
            <a:r>
              <a:rPr lang="vi-VN" dirty="0"/>
              <a:t> trước khi Tᵢⱼ hoàn thành </a:t>
            </a:r>
            <a:r>
              <a:rPr lang="vi-VN" b="1" dirty="0"/>
              <a:t>read phase</a:t>
            </a:r>
            <a:endParaRPr lang="vi-VN" dirty="0"/>
          </a:p>
          <a:p>
            <a:r>
              <a:rPr lang="vi-VN" b="1" dirty="0"/>
              <a:t>Thì</a:t>
            </a:r>
            <a:r>
              <a:rPr lang="vi-VN" dirty="0"/>
              <a:t> validation </a:t>
            </a:r>
            <a:r>
              <a:rPr lang="vi-VN" b="1" dirty="0"/>
              <a:t>THÀNH CÔNG</a:t>
            </a:r>
            <a:r>
              <a:rPr lang="vi-VN" dirty="0"/>
              <a:t> nếu:</a:t>
            </a:r>
          </a:p>
          <a:p>
            <a:pPr>
              <a:buFont typeface="Arial" panose="020B0604020202020204" pitchFamily="34" charset="0"/>
              <a:buChar char="•"/>
            </a:pPr>
            <a:r>
              <a:rPr lang="vi-VN" dirty="0"/>
              <a:t>WS(Tₖ) ∩ RS(Tᵢⱼ) = ∅ </a:t>
            </a:r>
            <a:r>
              <a:rPr lang="vi-VN" b="1" dirty="0"/>
              <a:t>và</a:t>
            </a:r>
            <a:endParaRPr lang="vi-VN" dirty="0"/>
          </a:p>
          <a:p>
            <a:pPr>
              <a:buFont typeface="Arial" panose="020B0604020202020204" pitchFamily="34" charset="0"/>
              <a:buChar char="•"/>
            </a:pPr>
            <a:r>
              <a:rPr lang="vi-VN" dirty="0"/>
              <a:t>WS(Tₖ) ∩ WS(Tᵢⱼ) = ∅</a:t>
            </a:r>
          </a:p>
          <a:p>
            <a:endParaRPr lang="en-US" b="1" dirty="0"/>
          </a:p>
          <a:p>
            <a:r>
              <a:rPr lang="vi-VN" b="1" dirty="0"/>
              <a:t>Giải thích từng phần:</a:t>
            </a:r>
          </a:p>
          <a:p>
            <a:r>
              <a:rPr lang="vi-VN" b="1" dirty="0"/>
              <a:t>1. Điều kiện thời gian:</a:t>
            </a:r>
          </a:p>
          <a:p>
            <a:pPr>
              <a:buFont typeface="Arial" panose="020B0604020202020204" pitchFamily="34" charset="0"/>
              <a:buChar char="•"/>
            </a:pPr>
            <a:r>
              <a:rPr lang="vi-VN" dirty="0"/>
              <a:t>Tₖ có timestamp nhỏ hơn Tᵢⱼ → nghĩa là Tₖ </a:t>
            </a:r>
            <a:r>
              <a:rPr lang="vi-VN" i="1" dirty="0"/>
              <a:t>được xem là sớm hơn</a:t>
            </a:r>
            <a:r>
              <a:rPr lang="vi-VN" dirty="0"/>
              <a:t>.</a:t>
            </a:r>
          </a:p>
          <a:p>
            <a:pPr>
              <a:buFont typeface="Arial" panose="020B0604020202020204" pitchFamily="34" charset="0"/>
              <a:buChar char="•"/>
            </a:pPr>
            <a:r>
              <a:rPr lang="vi-VN" dirty="0"/>
              <a:t>Tₖ kết thúc read phase </a:t>
            </a:r>
            <a:r>
              <a:rPr lang="vi-VN" b="1" dirty="0"/>
              <a:t>trước</a:t>
            </a:r>
            <a:r>
              <a:rPr lang="vi-VN" dirty="0"/>
              <a:t> Tᵢⱼ kết thúc read phase → nghĩa là </a:t>
            </a:r>
            <a:r>
              <a:rPr lang="vi-VN" b="1" dirty="0"/>
              <a:t>có khả năng hai transaction này đang chạy song song</a:t>
            </a:r>
            <a:r>
              <a:rPr lang="vi-VN" dirty="0"/>
              <a:t>, nhưng Tₖ đã “đọc xong”.</a:t>
            </a:r>
          </a:p>
          <a:p>
            <a:r>
              <a:rPr lang="vi-VN" b="1" dirty="0"/>
              <a:t>2. Hai điều kiện không xung đột:</a:t>
            </a:r>
          </a:p>
          <a:p>
            <a:pPr>
              <a:buFont typeface="Arial" panose="020B0604020202020204" pitchFamily="34" charset="0"/>
              <a:buChar char="•"/>
            </a:pPr>
            <a:r>
              <a:rPr lang="vi-VN" dirty="0"/>
              <a:t>WS(Tₖ) ∩ RS(Tᵢⱼ) = ∅:</a:t>
            </a:r>
            <a:br>
              <a:rPr lang="vi-VN" dirty="0"/>
            </a:br>
            <a:r>
              <a:rPr lang="vi-VN" dirty="0"/>
              <a:t>→ Tᵢⱼ </a:t>
            </a:r>
            <a:r>
              <a:rPr lang="vi-VN" b="1" dirty="0"/>
              <a:t>không đọc dữ liệu mà Tₖ đã ghi</a:t>
            </a:r>
            <a:br>
              <a:rPr lang="vi-VN" dirty="0"/>
            </a:br>
            <a:r>
              <a:rPr lang="vi-VN" dirty="0"/>
              <a:t>(tránh đọc dữ liệu không ổn định)</a:t>
            </a:r>
          </a:p>
          <a:p>
            <a:pPr>
              <a:buFont typeface="Arial" panose="020B0604020202020204" pitchFamily="34" charset="0"/>
              <a:buChar char="•"/>
            </a:pPr>
            <a:r>
              <a:rPr lang="vi-VN" dirty="0"/>
              <a:t>WS(Tₖ) ∩ WS(Tᵢⱼ) = ∅:</a:t>
            </a:r>
            <a:br>
              <a:rPr lang="vi-VN" dirty="0"/>
            </a:br>
            <a:r>
              <a:rPr lang="vi-VN" dirty="0"/>
              <a:t>→ Tᵢⱼ </a:t>
            </a:r>
            <a:r>
              <a:rPr lang="vi-VN" b="1" dirty="0"/>
              <a:t>không ghi vào cùng dữ liệu mà Tₖ đã ghi</a:t>
            </a:r>
            <a:br>
              <a:rPr lang="vi-VN" dirty="0"/>
            </a:br>
            <a:r>
              <a:rPr lang="vi-VN" dirty="0"/>
              <a:t>(tránh ghi đè gây mất dữ liệu)</a:t>
            </a:r>
          </a:p>
          <a:p>
            <a:endParaRPr lang="en-US" b="1" dirty="0"/>
          </a:p>
          <a:p>
            <a:r>
              <a:rPr lang="vi-VN" b="1" dirty="0"/>
              <a:t>Tóm lại:</a:t>
            </a:r>
            <a:r>
              <a:rPr lang="vi-VN" dirty="0"/>
              <a:t> Tₖ và Tᵢⱼ có thể chồng lấn trong quá trình thực thi, </a:t>
            </a:r>
            <a:r>
              <a:rPr lang="vi-VN" b="1" dirty="0"/>
              <a:t>nhưng nếu chúng không đọc/ghi trùng lặp trên cùng dữ liệu</a:t>
            </a:r>
            <a:r>
              <a:rPr lang="vi-VN" dirty="0"/>
              <a:t>, thì vẫn được xem là an toàn.</a:t>
            </a:r>
          </a:p>
          <a:p>
            <a:endParaRPr lang="en-US" b="1" dirty="0"/>
          </a:p>
          <a:p>
            <a:r>
              <a:rPr lang="vi-VN" b="1" dirty="0"/>
              <a:t>Ví dụ minh họa (giả định):</a:t>
            </a:r>
          </a:p>
          <a:p>
            <a:r>
              <a:rPr lang="vi-VN" dirty="0"/>
              <a:t>Giả sử:</a:t>
            </a:r>
          </a:p>
          <a:p>
            <a:pPr>
              <a:buFont typeface="Arial" panose="020B0604020202020204" pitchFamily="34" charset="0"/>
              <a:buChar char="•"/>
            </a:pPr>
            <a:r>
              <a:rPr lang="vi-VN" dirty="0"/>
              <a:t>WS(Tₖ) = {x, y},</a:t>
            </a:r>
          </a:p>
          <a:p>
            <a:pPr>
              <a:buFont typeface="Arial" panose="020B0604020202020204" pitchFamily="34" charset="0"/>
              <a:buChar char="•"/>
            </a:pPr>
            <a:r>
              <a:rPr lang="vi-VN" dirty="0"/>
              <a:t>RS(Tᵢⱼ) = {z},</a:t>
            </a:r>
          </a:p>
          <a:p>
            <a:pPr>
              <a:buFont typeface="Arial" panose="020B0604020202020204" pitchFamily="34" charset="0"/>
              <a:buChar char="•"/>
            </a:pPr>
            <a:r>
              <a:rPr lang="vi-VN" dirty="0"/>
              <a:t>WS(Tᵢⱼ) = {w}</a:t>
            </a:r>
          </a:p>
          <a:p>
            <a:r>
              <a:rPr lang="vi-VN" dirty="0"/>
              <a:t>→ WS(Tₖ) ∩ RS(Tᵢⱼ) = ∅ (không đọc trùng)</a:t>
            </a:r>
            <a:br>
              <a:rPr lang="vi-VN" dirty="0"/>
            </a:br>
            <a:r>
              <a:rPr lang="vi-VN" dirty="0"/>
              <a:t>→ WS(Tₖ) ∩ WS(Tᵢⱼ) = ∅ (không ghi trùng)</a:t>
            </a:r>
            <a:br>
              <a:rPr lang="vi-VN" dirty="0"/>
            </a:br>
            <a:r>
              <a:rPr lang="vi-VN" dirty="0"/>
              <a:t>→ PASS validation.</a:t>
            </a:r>
          </a:p>
          <a:p>
            <a:endParaRPr lang="en-US" b="1" dirty="0"/>
          </a:p>
          <a:p>
            <a:r>
              <a:rPr lang="vi-VN" b="1" dirty="0"/>
              <a:t>Ý nghĩa thực tế:</a:t>
            </a:r>
          </a:p>
          <a:p>
            <a:pPr>
              <a:buFont typeface="Arial" panose="020B0604020202020204" pitchFamily="34" charset="0"/>
              <a:buChar char="•"/>
            </a:pPr>
            <a:r>
              <a:rPr lang="vi-VN" dirty="0"/>
              <a:t>Cho phép mức </a:t>
            </a:r>
            <a:r>
              <a:rPr lang="vi-VN" b="1" dirty="0"/>
              <a:t>đồng thời</a:t>
            </a:r>
            <a:r>
              <a:rPr lang="vi-VN" dirty="0"/>
              <a:t> cao hơn, ngay cả khi các transaction </a:t>
            </a:r>
            <a:r>
              <a:rPr lang="vi-VN" b="1" dirty="0"/>
              <a:t>không hoàn toàn cách biệt về thời gian</a:t>
            </a:r>
            <a:r>
              <a:rPr lang="vi-VN" dirty="0"/>
              <a:t>.</a:t>
            </a:r>
          </a:p>
          <a:p>
            <a:pPr>
              <a:buFont typeface="Arial" panose="020B0604020202020204" pitchFamily="34" charset="0"/>
              <a:buChar char="•"/>
            </a:pPr>
            <a:r>
              <a:rPr lang="vi-VN" dirty="0"/>
              <a:t>Miễn là không có </a:t>
            </a:r>
            <a:r>
              <a:rPr lang="vi-VN" b="1" dirty="0"/>
              <a:t>truy cập dữ liệu trùng lặp</a:t>
            </a:r>
            <a:r>
              <a:rPr lang="vi-VN" dirty="0"/>
              <a:t>, hệ thống vẫn đảm bảo </a:t>
            </a:r>
            <a:r>
              <a:rPr lang="vi-VN" b="1" dirty="0"/>
              <a:t>đúng đắn (serializability)</a:t>
            </a:r>
            <a:r>
              <a:rPr lang="vi-VN" dirty="0"/>
              <a:t>.</a:t>
            </a:r>
          </a:p>
          <a:p>
            <a:r>
              <a:rPr lang="en-US" b="1" dirty="0"/>
              <a:t>✅ </a:t>
            </a:r>
            <a:r>
              <a:rPr lang="vi-VN" b="1" dirty="0"/>
              <a:t>Kết luận:</a:t>
            </a:r>
          </a:p>
          <a:p>
            <a:r>
              <a:rPr lang="vi-VN" dirty="0"/>
              <a:t>Quy tắc số 3 của </a:t>
            </a:r>
            <a:r>
              <a:rPr lang="vi-VN" b="1" dirty="0"/>
              <a:t>Optimistic Concurrency Control</a:t>
            </a:r>
            <a:r>
              <a:rPr lang="vi-VN" dirty="0"/>
              <a:t> cho phép hai transaction thực thi chồng lấn về thời gian </a:t>
            </a:r>
            <a:r>
              <a:rPr lang="vi-VN" b="1" dirty="0"/>
              <a:t>nếu và chỉ nếu</a:t>
            </a:r>
            <a:r>
              <a:rPr lang="vi-VN" dirty="0"/>
              <a:t>:</a:t>
            </a:r>
          </a:p>
          <a:p>
            <a:pPr>
              <a:buFont typeface="Arial" panose="020B0604020202020204" pitchFamily="34" charset="0"/>
              <a:buChar char="•"/>
            </a:pPr>
            <a:r>
              <a:rPr lang="vi-VN" dirty="0"/>
              <a:t>Không đọc trùng dữ liệu (read-write conflict)</a:t>
            </a:r>
          </a:p>
          <a:p>
            <a:pPr>
              <a:buFont typeface="Arial" panose="020B0604020202020204" pitchFamily="34" charset="0"/>
              <a:buChar char="•"/>
            </a:pPr>
            <a:r>
              <a:rPr lang="vi-VN" dirty="0"/>
              <a:t>Không ghi trùng dữ liệu (write-write conflict)</a:t>
            </a:r>
          </a:p>
        </p:txBody>
      </p:sp>
    </p:spTree>
    <p:extLst>
      <p:ext uri="{BB962C8B-B14F-4D97-AF65-F5344CB8AC3E}">
        <p14:creationId xmlns:p14="http://schemas.microsoft.com/office/powerpoint/2010/main" val="64987067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1" dirty="0"/>
              <a:t>Snapshot Isolation (SI) là gì?</a:t>
            </a:r>
          </a:p>
          <a:p>
            <a:pPr>
              <a:buFont typeface="Arial" panose="020B0604020202020204" pitchFamily="34" charset="0"/>
              <a:buChar char="•"/>
            </a:pPr>
            <a:r>
              <a:rPr lang="vi-VN" dirty="0"/>
              <a:t>Là </a:t>
            </a:r>
            <a:r>
              <a:rPr lang="vi-VN" b="1" dirty="0"/>
              <a:t>cơ chế cách ly transaction</a:t>
            </a:r>
            <a:r>
              <a:rPr lang="vi-VN" dirty="0"/>
              <a:t> (isolation level) trong cơ sở dữ liệu.</a:t>
            </a:r>
          </a:p>
          <a:p>
            <a:pPr>
              <a:buFont typeface="Arial" panose="020B0604020202020204" pitchFamily="34" charset="0"/>
              <a:buChar char="•"/>
            </a:pPr>
            <a:r>
              <a:rPr lang="vi-VN" dirty="0"/>
              <a:t>Mỗi transaction sẽ </a:t>
            </a:r>
            <a:r>
              <a:rPr lang="vi-VN" b="1" dirty="0"/>
              <a:t>"nhìn thấy" một bản sao nhất quán (snapshot)</a:t>
            </a:r>
            <a:r>
              <a:rPr lang="vi-VN" dirty="0"/>
              <a:t> của database tại thời điểm nó bắt đầu.</a:t>
            </a:r>
            <a:br>
              <a:rPr lang="vi-VN" dirty="0"/>
            </a:br>
            <a:r>
              <a:rPr lang="vi-VN" dirty="0"/>
              <a:t>→ Tức là toàn bộ các thao tác đọc/ghi của nó đều dựa trên snapshot đó.</a:t>
            </a:r>
          </a:p>
          <a:p>
            <a:endParaRPr lang="en-US" b="1" dirty="0"/>
          </a:p>
          <a:p>
            <a:r>
              <a:rPr lang="en-US" b="1" dirty="0"/>
              <a:t>"</a:t>
            </a:r>
            <a:r>
              <a:rPr lang="vi-VN" b="1" dirty="0"/>
              <a:t>Each transaction sees a consistent snapshot of the database when it starts and R/W this snapshot"</a:t>
            </a:r>
          </a:p>
          <a:p>
            <a:pPr>
              <a:buFont typeface="Arial" panose="020B0604020202020204" pitchFamily="34" charset="0"/>
              <a:buChar char="•"/>
            </a:pPr>
            <a:r>
              <a:rPr lang="vi-VN" dirty="0"/>
              <a:t>Khi một transaction Tᵢ bắt đầu, nó lấy một </a:t>
            </a:r>
            <a:r>
              <a:rPr lang="vi-VN" b="1" dirty="0"/>
              <a:t>bản snapshot</a:t>
            </a:r>
            <a:r>
              <a:rPr lang="vi-VN" dirty="0"/>
              <a:t> của dữ liệu tại thời điểm đó.</a:t>
            </a:r>
          </a:p>
          <a:p>
            <a:pPr>
              <a:buFont typeface="Arial" panose="020B0604020202020204" pitchFamily="34" charset="0"/>
              <a:buChar char="•"/>
            </a:pPr>
            <a:r>
              <a:rPr lang="vi-VN" dirty="0"/>
              <a:t>Tᵢ sẽ thực hiện mọi thao tác đọc/ghi trên bản snapshot này, không bị ảnh hưởng bởi các transaction khác đang thực hiện song song.</a:t>
            </a:r>
          </a:p>
          <a:p>
            <a:endParaRPr lang="en-US" b="1" dirty="0"/>
          </a:p>
          <a:p>
            <a:r>
              <a:rPr lang="en-US" b="1" dirty="0"/>
              <a:t>"</a:t>
            </a:r>
            <a:r>
              <a:rPr lang="vi-VN" b="1" dirty="0"/>
              <a:t>Repeatable reads, but not serializable isolation"</a:t>
            </a:r>
          </a:p>
          <a:p>
            <a:pPr>
              <a:buFont typeface="Arial" panose="020B0604020202020204" pitchFamily="34" charset="0"/>
              <a:buChar char="•"/>
            </a:pPr>
            <a:r>
              <a:rPr lang="vi-VN" dirty="0"/>
              <a:t>SI đảm bảo </a:t>
            </a:r>
            <a:r>
              <a:rPr lang="vi-VN" b="1" dirty="0"/>
              <a:t>repeatable reads</a:t>
            </a:r>
            <a:r>
              <a:rPr lang="vi-VN" dirty="0"/>
              <a:t>: đọc lại cùng một dòng dữ liệu trong transaction sẽ luôn trả về kết quả giống nhau.</a:t>
            </a:r>
          </a:p>
          <a:p>
            <a:pPr>
              <a:buFont typeface="Arial" panose="020B0604020202020204" pitchFamily="34" charset="0"/>
              <a:buChar char="•"/>
            </a:pPr>
            <a:r>
              <a:rPr lang="vi-VN" dirty="0"/>
              <a:t>Nhưng </a:t>
            </a:r>
            <a:r>
              <a:rPr lang="vi-VN" b="1" dirty="0"/>
              <a:t>không đảm bảo được serializability</a:t>
            </a:r>
            <a:r>
              <a:rPr lang="vi-VN" dirty="0"/>
              <a:t> (không đảm bảo thứ tự thực thi như một lịch tuần tự đúng đắn tuyệt đối).</a:t>
            </a:r>
          </a:p>
          <a:p>
            <a:r>
              <a:rPr lang="vi-VN" dirty="0"/>
              <a:t>Ví dụ vi phạm serializability: </a:t>
            </a:r>
            <a:r>
              <a:rPr lang="vi-VN" b="1" dirty="0"/>
              <a:t>Write Skew</a:t>
            </a:r>
            <a:endParaRPr lang="vi-VN" dirty="0"/>
          </a:p>
          <a:p>
            <a:endParaRPr lang="en-US" b="1" dirty="0"/>
          </a:p>
          <a:p>
            <a:r>
              <a:rPr lang="en-US" b="1" dirty="0"/>
              <a:t>"</a:t>
            </a:r>
            <a:r>
              <a:rPr lang="vi-VN" b="1" dirty="0"/>
              <a:t>Read-only transactions proceed without significant synchronization overhead"</a:t>
            </a:r>
          </a:p>
          <a:p>
            <a:pPr>
              <a:buFont typeface="Arial" panose="020B0604020202020204" pitchFamily="34" charset="0"/>
              <a:buChar char="•"/>
            </a:pPr>
            <a:r>
              <a:rPr lang="vi-VN" dirty="0"/>
              <a:t>Nếu transaction </a:t>
            </a:r>
            <a:r>
              <a:rPr lang="vi-VN" b="1" dirty="0"/>
              <a:t>chỉ đọc dữ liệu</a:t>
            </a:r>
            <a:r>
              <a:rPr lang="vi-VN" dirty="0"/>
              <a:t>, thì:</a:t>
            </a:r>
          </a:p>
          <a:p>
            <a:pPr marL="742950" lvl="1" indent="-285750">
              <a:buFont typeface="Arial" panose="020B0604020202020204" pitchFamily="34" charset="0"/>
              <a:buChar char="•"/>
            </a:pPr>
            <a:r>
              <a:rPr lang="vi-VN" dirty="0"/>
              <a:t>Không cần lock,</a:t>
            </a:r>
          </a:p>
          <a:p>
            <a:pPr marL="742950" lvl="1" indent="-285750">
              <a:buFont typeface="Arial" panose="020B0604020202020204" pitchFamily="34" charset="0"/>
              <a:buChar char="•"/>
            </a:pPr>
            <a:r>
              <a:rPr lang="vi-VN" dirty="0"/>
              <a:t>Không cần chờ ghi từ các transaction khác,</a:t>
            </a:r>
          </a:p>
          <a:p>
            <a:pPr marL="742950" lvl="1" indent="-285750">
              <a:buFont typeface="Arial" panose="020B0604020202020204" pitchFamily="34" charset="0"/>
              <a:buChar char="•"/>
            </a:pPr>
            <a:r>
              <a:rPr lang="vi-VN" dirty="0"/>
              <a:t>Dễ dàng thực hiện nhanh chóng vì chỉ cần dựa vào snapshot.</a:t>
            </a:r>
          </a:p>
          <a:p>
            <a:endParaRPr lang="en-US" b="1" dirty="0"/>
          </a:p>
          <a:p>
            <a:r>
              <a:rPr lang="vi-VN" b="1" dirty="0"/>
              <a:t>Centralized SI-based Concurrency Control</a:t>
            </a:r>
          </a:p>
          <a:p>
            <a:r>
              <a:rPr lang="vi-VN" dirty="0"/>
              <a:t>Giải thích các bước của </a:t>
            </a:r>
            <a:r>
              <a:rPr lang="vi-VN" b="1" dirty="0"/>
              <a:t>quy trình SI tập trung</a:t>
            </a:r>
            <a:r>
              <a:rPr lang="vi-VN" dirty="0"/>
              <a:t>:</a:t>
            </a:r>
          </a:p>
          <a:p>
            <a:r>
              <a:rPr lang="en-US" b="1" dirty="0"/>
              <a:t>1. </a:t>
            </a:r>
            <a:r>
              <a:rPr lang="vi-VN" b="1" dirty="0"/>
              <a:t>Ti starts, obtains a begin timestamp tsb(Ti)</a:t>
            </a:r>
          </a:p>
          <a:p>
            <a:pPr>
              <a:buFont typeface="Arial" panose="020B0604020202020204" pitchFamily="34" charset="0"/>
              <a:buChar char="•"/>
            </a:pPr>
            <a:r>
              <a:rPr lang="vi-VN" dirty="0"/>
              <a:t>Khi transaction Tᵢ bắt đầu, nó được cấp một timestamp tsb(Tᵢ) → Đây là thời điểm snapshot được chụp.</a:t>
            </a:r>
          </a:p>
          <a:p>
            <a:r>
              <a:rPr lang="en-US" b="1" dirty="0"/>
              <a:t>2. </a:t>
            </a:r>
            <a:r>
              <a:rPr lang="vi-VN" b="1" dirty="0"/>
              <a:t>Ti ready to commit, obtains a commit timestamp tsc(Ti)</a:t>
            </a:r>
          </a:p>
          <a:p>
            <a:pPr>
              <a:buFont typeface="Arial" panose="020B0604020202020204" pitchFamily="34" charset="0"/>
              <a:buChar char="•"/>
            </a:pPr>
            <a:r>
              <a:rPr lang="vi-VN" dirty="0"/>
              <a:t>Khi Tᵢ chuẩn bị commit, nó được cấp một commit timestamp (tsc(Tᵢ)) </a:t>
            </a:r>
            <a:r>
              <a:rPr lang="vi-VN" b="1" dirty="0"/>
              <a:t>lớn hơn tất cả</a:t>
            </a:r>
            <a:r>
              <a:rPr lang="vi-VN" dirty="0"/>
              <a:t> các tsb và tsc đã có → Đảm bảo thứ tự commit.</a:t>
            </a:r>
          </a:p>
          <a:p>
            <a:r>
              <a:rPr lang="en-US" b="1" dirty="0"/>
              <a:t>3. </a:t>
            </a:r>
            <a:r>
              <a:rPr lang="vi-VN" b="1" dirty="0"/>
              <a:t>Ti commits if no other Tj such that tsc(Ti) ∈ [tsb(Tj), tsc(Tj)]</a:t>
            </a:r>
          </a:p>
          <a:p>
            <a:pPr>
              <a:buFont typeface="Arial" panose="020B0604020202020204" pitchFamily="34" charset="0"/>
              <a:buChar char="•"/>
            </a:pPr>
            <a:r>
              <a:rPr lang="vi-VN" dirty="0"/>
              <a:t>Nghĩa là: Tᵢ </a:t>
            </a:r>
            <a:r>
              <a:rPr lang="vi-VN" b="1" dirty="0"/>
              <a:t>chỉ được commit</a:t>
            </a:r>
            <a:r>
              <a:rPr lang="vi-VN" dirty="0"/>
              <a:t> nếu:</a:t>
            </a:r>
          </a:p>
          <a:p>
            <a:pPr marL="742950" lvl="1" indent="-285750">
              <a:buFont typeface="Arial" panose="020B0604020202020204" pitchFamily="34" charset="0"/>
              <a:buChar char="•"/>
            </a:pPr>
            <a:r>
              <a:rPr lang="vi-VN" dirty="0"/>
              <a:t>Không có transaction Tⱼ khác </a:t>
            </a:r>
            <a:r>
              <a:rPr lang="vi-VN" b="1" dirty="0"/>
              <a:t>đã commit</a:t>
            </a:r>
            <a:r>
              <a:rPr lang="vi-VN" dirty="0"/>
              <a:t>, và</a:t>
            </a:r>
          </a:p>
          <a:p>
            <a:pPr marL="742950" lvl="1" indent="-285750">
              <a:buFont typeface="Arial" panose="020B0604020202020204" pitchFamily="34" charset="0"/>
              <a:buChar char="•"/>
            </a:pPr>
            <a:r>
              <a:rPr lang="vi-VN" dirty="0"/>
              <a:t>tsc(Tᵢ) </a:t>
            </a:r>
            <a:r>
              <a:rPr lang="vi-VN" b="1" dirty="0"/>
              <a:t>nằm trong khoảng thời gian thực thi</a:t>
            </a:r>
            <a:r>
              <a:rPr lang="vi-VN" dirty="0"/>
              <a:t> [tsb(Tⱼ), tsc(Tⱼ)].</a:t>
            </a:r>
          </a:p>
          <a:p>
            <a:r>
              <a:rPr lang="vi-VN" dirty="0"/>
              <a:t>Nếu có → nghĩa là Tⱼ và Tᵢ ghi đè nhau → </a:t>
            </a:r>
            <a:r>
              <a:rPr lang="vi-VN" b="1" dirty="0"/>
              <a:t>xung đột</a:t>
            </a:r>
            <a:r>
              <a:rPr lang="vi-VN" dirty="0"/>
              <a:t> → </a:t>
            </a:r>
            <a:r>
              <a:rPr lang="vi-VN" b="1" dirty="0"/>
              <a:t>Abort Tᵢ</a:t>
            </a:r>
            <a:br>
              <a:rPr lang="vi-VN" dirty="0"/>
            </a:br>
            <a:r>
              <a:rPr lang="vi-VN" b="1" dirty="0"/>
              <a:t>Nguyên tắc: First Committer Wins</a:t>
            </a:r>
            <a:endParaRPr lang="vi-VN" dirty="0"/>
          </a:p>
          <a:p>
            <a:r>
              <a:rPr lang="en-US" b="1" dirty="0"/>
              <a:t>4. </a:t>
            </a:r>
            <a:r>
              <a:rPr lang="vi-VN" b="1" dirty="0"/>
              <a:t>When Ti commits, changes visible to all Tk where tsb(Tk) &gt; tsc(Ti)</a:t>
            </a:r>
          </a:p>
          <a:p>
            <a:pPr>
              <a:buFont typeface="Arial" panose="020B0604020202020204" pitchFamily="34" charset="0"/>
              <a:buChar char="•"/>
            </a:pPr>
            <a:r>
              <a:rPr lang="vi-VN" dirty="0"/>
              <a:t>Sau khi Tᵢ commit thành công:</a:t>
            </a:r>
          </a:p>
          <a:p>
            <a:pPr marL="742950" lvl="1" indent="-285750">
              <a:buFont typeface="Arial" panose="020B0604020202020204" pitchFamily="34" charset="0"/>
              <a:buChar char="•"/>
            </a:pPr>
            <a:r>
              <a:rPr lang="vi-VN" dirty="0"/>
              <a:t>Dữ liệu mà Tᵢ đã ghi sẽ </a:t>
            </a:r>
            <a:r>
              <a:rPr lang="vi-VN" b="1" dirty="0"/>
              <a:t>chỉ hiển thị</a:t>
            </a:r>
            <a:r>
              <a:rPr lang="vi-VN" dirty="0"/>
              <a:t> cho những transaction khác bắt đầu </a:t>
            </a:r>
            <a:r>
              <a:rPr lang="vi-VN" b="1" dirty="0"/>
              <a:t>sau khi nó commit</a:t>
            </a:r>
            <a:r>
              <a:rPr lang="vi-VN" dirty="0"/>
              <a:t>.</a:t>
            </a:r>
          </a:p>
          <a:p>
            <a:endParaRPr lang="en-US" b="1" dirty="0"/>
          </a:p>
          <a:p>
            <a:r>
              <a:rPr lang="vi-VN" b="1" dirty="0"/>
              <a:t>Tóm lại SI đảm bảo:</a:t>
            </a:r>
          </a:p>
          <a:p>
            <a:r>
              <a:rPr lang="vi-VN" dirty="0"/>
              <a:t>Đặc tính</a:t>
            </a:r>
            <a:r>
              <a:rPr lang="en-US" dirty="0"/>
              <a:t>		</a:t>
            </a:r>
            <a:r>
              <a:rPr lang="vi-VN" dirty="0"/>
              <a:t>Được hỗ trợ</a:t>
            </a:r>
            <a:endParaRPr lang="en-US" dirty="0"/>
          </a:p>
          <a:p>
            <a:r>
              <a:rPr lang="vi-VN" dirty="0"/>
              <a:t>Consistent reads</a:t>
            </a:r>
            <a:r>
              <a:rPr lang="en-US" dirty="0"/>
              <a:t>	</a:t>
            </a:r>
            <a:r>
              <a:rPr lang="en-US" dirty="0" err="1"/>
              <a:t>có</a:t>
            </a:r>
            <a:endParaRPr lang="en-US" dirty="0"/>
          </a:p>
          <a:p>
            <a:r>
              <a:rPr lang="vi-VN" dirty="0"/>
              <a:t>Repeatable reads</a:t>
            </a:r>
            <a:r>
              <a:rPr lang="en-US" dirty="0"/>
              <a:t>	</a:t>
            </a:r>
            <a:r>
              <a:rPr lang="en-US" dirty="0" err="1"/>
              <a:t>có</a:t>
            </a:r>
            <a:endParaRPr lang="en-US" dirty="0"/>
          </a:p>
          <a:p>
            <a:r>
              <a:rPr lang="vi-VN" dirty="0"/>
              <a:t>Phantom reads</a:t>
            </a:r>
            <a:r>
              <a:rPr lang="en-US" dirty="0"/>
              <a:t>	</a:t>
            </a:r>
            <a:r>
              <a:rPr lang="en-US" dirty="0" err="1"/>
              <a:t>có</a:t>
            </a:r>
            <a:r>
              <a:rPr lang="en-US" dirty="0"/>
              <a:t> (</a:t>
            </a:r>
            <a:r>
              <a:rPr lang="vi-VN" dirty="0"/>
              <a:t>trong hầu hết các hệ SI)</a:t>
            </a:r>
            <a:endParaRPr lang="en-US" dirty="0"/>
          </a:p>
          <a:p>
            <a:r>
              <a:rPr lang="vi-VN" dirty="0"/>
              <a:t>Write-write conflicts</a:t>
            </a:r>
            <a:r>
              <a:rPr lang="en-US" dirty="0"/>
              <a:t>	</a:t>
            </a:r>
            <a:r>
              <a:rPr lang="en-US" dirty="0" err="1"/>
              <a:t>có</a:t>
            </a:r>
            <a:r>
              <a:rPr lang="en-US" dirty="0"/>
              <a:t> (</a:t>
            </a:r>
            <a:r>
              <a:rPr lang="vi-VN" dirty="0"/>
              <a:t>bằng cách abort)</a:t>
            </a:r>
            <a:endParaRPr lang="en-US" dirty="0"/>
          </a:p>
          <a:p>
            <a:r>
              <a:rPr lang="vi-VN" dirty="0"/>
              <a:t>Serializable</a:t>
            </a:r>
            <a:r>
              <a:rPr lang="en-US" dirty="0"/>
              <a:t>		</a:t>
            </a:r>
            <a:r>
              <a:rPr lang="en-US" dirty="0" err="1"/>
              <a:t>không</a:t>
            </a:r>
            <a:r>
              <a:rPr lang="en-US" dirty="0"/>
              <a:t> (</a:t>
            </a:r>
            <a:r>
              <a:rPr lang="vi-VN" dirty="0"/>
              <a:t>không đảm bảo hoàn toàn)</a:t>
            </a:r>
          </a:p>
          <a:p>
            <a:endParaRPr lang="en-US" dirty="0"/>
          </a:p>
        </p:txBody>
      </p:sp>
      <p:sp>
        <p:nvSpPr>
          <p:cNvPr id="4" name="Slide Number Placeholder 3"/>
          <p:cNvSpPr>
            <a:spLocks noGrp="1"/>
          </p:cNvSpPr>
          <p:nvPr>
            <p:ph type="sldNum" sz="quarter" idx="5"/>
          </p:nvPr>
        </p:nvSpPr>
        <p:spPr/>
        <p:txBody>
          <a:bodyPr/>
          <a:lstStyle/>
          <a:p>
            <a:fld id="{765F5201-0B02-374C-9C85-2DCB7D098B21}" type="slidenum">
              <a:rPr lang="en-US" smtClean="0"/>
              <a:t>35</a:t>
            </a:fld>
            <a:endParaRPr lang="en-US"/>
          </a:p>
        </p:txBody>
      </p:sp>
    </p:spTree>
    <p:extLst>
      <p:ext uri="{BB962C8B-B14F-4D97-AF65-F5344CB8AC3E}">
        <p14:creationId xmlns:p14="http://schemas.microsoft.com/office/powerpoint/2010/main" val="54897673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1" dirty="0"/>
              <a:t>Distributed Concurrency Control with Snapshot Isolation (SI)</a:t>
            </a:r>
            <a:r>
              <a:rPr lang="vi-VN" dirty="0"/>
              <a:t> — một chủ đề nâng cao trong hệ phân tán khi áp dụng SI.</a:t>
            </a:r>
            <a:endParaRPr lang="en-US" dirty="0"/>
          </a:p>
          <a:p>
            <a:endParaRPr lang="vi-VN" b="1" dirty="0"/>
          </a:p>
          <a:p>
            <a:r>
              <a:rPr lang="en-US" b="1" dirty="0"/>
              <a:t>"</a:t>
            </a:r>
            <a:r>
              <a:rPr lang="vi-VN" b="1" dirty="0"/>
              <a:t>Computing a consistent distributed snapshot is hard"</a:t>
            </a:r>
          </a:p>
          <a:p>
            <a:pPr>
              <a:buFont typeface="Arial" panose="020B0604020202020204" pitchFamily="34" charset="0"/>
              <a:buChar char="•"/>
            </a:pPr>
            <a:r>
              <a:rPr lang="vi-VN" dirty="0"/>
              <a:t>Trong môi trường phân tán (nhiều site/nút), việc đảm bảo tất cả transaction cùng </a:t>
            </a:r>
            <a:r>
              <a:rPr lang="vi-VN" b="1" dirty="0"/>
              <a:t>"nhìn thấy" một snapshot nhất quán</a:t>
            </a:r>
            <a:r>
              <a:rPr lang="vi-VN" dirty="0"/>
              <a:t> là rất </a:t>
            </a:r>
            <a:r>
              <a:rPr lang="vi-VN" b="1" dirty="0"/>
              <a:t>khó</a:t>
            </a:r>
            <a:r>
              <a:rPr lang="vi-VN" dirty="0"/>
              <a:t> vì:</a:t>
            </a:r>
          </a:p>
          <a:p>
            <a:pPr marL="742950" lvl="1" indent="-285750">
              <a:buFont typeface="Arial" panose="020B0604020202020204" pitchFamily="34" charset="0"/>
              <a:buChar char="•"/>
            </a:pPr>
            <a:r>
              <a:rPr lang="vi-VN" dirty="0"/>
              <a:t>Các site </a:t>
            </a:r>
            <a:r>
              <a:rPr lang="vi-VN" b="1" dirty="0"/>
              <a:t>không có đồng hồ đồng bộ tuyệt đối</a:t>
            </a:r>
            <a:r>
              <a:rPr lang="vi-VN" dirty="0"/>
              <a:t>.</a:t>
            </a:r>
          </a:p>
          <a:p>
            <a:pPr marL="742950" lvl="1" indent="-285750">
              <a:buFont typeface="Arial" panose="020B0604020202020204" pitchFamily="34" charset="0"/>
              <a:buChar char="•"/>
            </a:pPr>
            <a:r>
              <a:rPr lang="vi-VN" dirty="0"/>
              <a:t>Dữ liệu có thể thay đổi </a:t>
            </a:r>
            <a:r>
              <a:rPr lang="vi-VN" b="1" dirty="0"/>
              <a:t>không đồng thời giữa các site</a:t>
            </a:r>
            <a:r>
              <a:rPr lang="vi-VN" dirty="0"/>
              <a:t>.</a:t>
            </a:r>
          </a:p>
          <a:p>
            <a:pPr marL="742950" lvl="1" indent="-285750">
              <a:buFont typeface="Arial" panose="020B0604020202020204" pitchFamily="34" charset="0"/>
              <a:buChar char="•"/>
            </a:pPr>
            <a:r>
              <a:rPr lang="vi-VN" dirty="0"/>
              <a:t>Giao tiếp mạng có độ trễ → khó xác định thứ tự rõ ràng.</a:t>
            </a:r>
          </a:p>
          <a:p>
            <a:endParaRPr lang="en-US" b="1" dirty="0"/>
          </a:p>
          <a:p>
            <a:r>
              <a:rPr lang="en-US" b="1" dirty="0"/>
              <a:t>"</a:t>
            </a:r>
            <a:r>
              <a:rPr lang="vi-VN" b="1" dirty="0"/>
              <a:t>Similar rules to serializability"</a:t>
            </a:r>
          </a:p>
          <a:p>
            <a:r>
              <a:rPr lang="vi-VN" dirty="0"/>
              <a:t>Dù SI không đạt </a:t>
            </a:r>
            <a:r>
              <a:rPr lang="vi-VN" b="1" dirty="0"/>
              <a:t>serializability</a:t>
            </a:r>
            <a:r>
              <a:rPr lang="vi-VN" dirty="0"/>
              <a:t>, nhưng trong hệ phân tán vẫn cần </a:t>
            </a:r>
            <a:r>
              <a:rPr lang="vi-VN" b="1" dirty="0"/>
              <a:t>gần giống với serializability</a:t>
            </a:r>
            <a:r>
              <a:rPr lang="vi-VN" dirty="0"/>
              <a:t> để tránh lỗi như write skew:</a:t>
            </a:r>
          </a:p>
          <a:p>
            <a:r>
              <a:rPr lang="vi-VN" b="1" dirty="0"/>
              <a:t>Điều kiện cần:</a:t>
            </a:r>
          </a:p>
          <a:p>
            <a:pPr>
              <a:buFont typeface="+mj-lt"/>
              <a:buAutoNum type="arabicPeriod"/>
            </a:pPr>
            <a:r>
              <a:rPr lang="vi-VN" b="1" dirty="0"/>
              <a:t>Mỗi local history (ở mỗi site)</a:t>
            </a:r>
            <a:r>
              <a:rPr lang="vi-VN" dirty="0"/>
              <a:t> phải đảm bảo SI.</a:t>
            </a:r>
          </a:p>
          <a:p>
            <a:pPr>
              <a:buFont typeface="+mj-lt"/>
              <a:buAutoNum type="arabicPeriod"/>
            </a:pPr>
            <a:r>
              <a:rPr lang="vi-VN" b="1" dirty="0"/>
              <a:t>Global history</a:t>
            </a:r>
            <a:r>
              <a:rPr lang="vi-VN" dirty="0"/>
              <a:t> (tổng thể các transaction chạy ở các site) phải duy trì thứ tự cam kết (commit order) giống nhau ở mọi site.</a:t>
            </a:r>
          </a:p>
          <a:p>
            <a:r>
              <a:rPr lang="en-US" b="1" dirty="0"/>
              <a:t>	"</a:t>
            </a:r>
            <a:r>
              <a:rPr lang="vi-VN" b="1" dirty="0"/>
              <a:t>Global history is SI → commitment orders at each site are the same"</a:t>
            </a:r>
          </a:p>
          <a:p>
            <a:pPr lvl="2">
              <a:buFont typeface="Arial" panose="020B0604020202020204" pitchFamily="34" charset="0"/>
              <a:buChar char="•"/>
            </a:pPr>
            <a:r>
              <a:rPr lang="vi-VN" dirty="0"/>
              <a:t>Để lịch sử toàn hệ thống là SI, cần đảm bảo:</a:t>
            </a:r>
          </a:p>
          <a:p>
            <a:pPr marL="1371600" lvl="3" indent="0">
              <a:buFont typeface="Arial" panose="020B0604020202020204" pitchFamily="34" charset="0"/>
              <a:buNone/>
            </a:pPr>
            <a:r>
              <a:rPr lang="en-US" dirty="0"/>
              <a:t>- </a:t>
            </a:r>
            <a:r>
              <a:rPr lang="vi-VN" dirty="0"/>
              <a:t>Nếu Tᵢ commit trước Tⱼ ở site A thì </a:t>
            </a:r>
            <a:r>
              <a:rPr lang="vi-VN" b="1" dirty="0"/>
              <a:t>ở site B cũng phải như vậy</a:t>
            </a:r>
            <a:r>
              <a:rPr lang="vi-VN" dirty="0"/>
              <a:t>.</a:t>
            </a:r>
          </a:p>
          <a:p>
            <a:pPr marL="1371600" lvl="3" indent="0">
              <a:buFont typeface="Arial" panose="020B0604020202020204" pitchFamily="34" charset="0"/>
              <a:buNone/>
            </a:pPr>
            <a:r>
              <a:rPr lang="en-US" dirty="0"/>
              <a:t>- </a:t>
            </a:r>
            <a:r>
              <a:rPr lang="vi-VN" dirty="0"/>
              <a:t>Tức là </a:t>
            </a:r>
            <a:r>
              <a:rPr lang="vi-VN" b="1" dirty="0"/>
              <a:t>commit order toàn cục phải nhất quán</a:t>
            </a:r>
            <a:r>
              <a:rPr lang="vi-VN" dirty="0"/>
              <a:t> giữa các site.</a:t>
            </a:r>
          </a:p>
          <a:p>
            <a:endParaRPr lang="en-US" b="1" dirty="0"/>
          </a:p>
          <a:p>
            <a:r>
              <a:rPr lang="vi-VN" b="1" dirty="0"/>
              <a:t>Dependence Relationship</a:t>
            </a:r>
          </a:p>
          <a:p>
            <a:r>
              <a:rPr lang="vi-VN" dirty="0"/>
              <a:t>Transaction Tᵢˢ phụ thuộc vào Tⱼˢ nếu:</a:t>
            </a:r>
          </a:p>
          <a:p>
            <a:pPr rtl="0"/>
            <a:r>
              <a:rPr lang="vi-VN" dirty="0"/>
              <a:t>RS(Tᵢˢ) ∩ WS(Tⱼˢ) ≠ ∅ → đọc dữ liệu mà Tⱼ đã ghi WS(Tᵢˢ) ∩ RS(Tⱼˢ) ≠ ∅ → ghi vào dữ liệu mà Tⱼ đã đọc WS(Tᵢˢ) ∩ WS(Tⱼˢ) ≠ ∅ → cùng ghi vào cùng 1 dữ liệu </a:t>
            </a:r>
          </a:p>
          <a:p>
            <a:r>
              <a:rPr lang="en-US" dirty="0"/>
              <a:t>- </a:t>
            </a:r>
            <a:r>
              <a:rPr lang="vi-VN" dirty="0"/>
              <a:t>Đây là những loại </a:t>
            </a:r>
            <a:r>
              <a:rPr lang="vi-VN" b="1" dirty="0"/>
              <a:t>xung đột dữ liệu</a:t>
            </a:r>
            <a:r>
              <a:rPr lang="vi-VN" dirty="0"/>
              <a:t> xảy ra giữa các transaction trong cùng một site.</a:t>
            </a:r>
          </a:p>
          <a:p>
            <a:endParaRPr lang="en-US" b="1" dirty="0"/>
          </a:p>
          <a:p>
            <a:r>
              <a:rPr lang="vi-VN" b="1" dirty="0"/>
              <a:t>Ba điều kiện đảm bảo SI toàn cục</a:t>
            </a:r>
          </a:p>
          <a:p>
            <a:r>
              <a:rPr lang="vi-VN" dirty="0"/>
              <a:t>Đây là </a:t>
            </a:r>
            <a:r>
              <a:rPr lang="vi-VN" b="1" dirty="0"/>
              <a:t>các điều kiện quan trọng</a:t>
            </a:r>
            <a:r>
              <a:rPr lang="vi-VN" dirty="0"/>
              <a:t> để đảm bảo SI </a:t>
            </a:r>
            <a:r>
              <a:rPr lang="vi-VN" b="1" dirty="0"/>
              <a:t>được duy trì giữa các site phân tán</a:t>
            </a:r>
            <a:r>
              <a:rPr lang="vi-VN" dirty="0"/>
              <a:t>:</a:t>
            </a:r>
          </a:p>
          <a:p>
            <a:r>
              <a:rPr lang="en-US" b="1" dirty="0"/>
              <a:t>- </a:t>
            </a:r>
            <a:r>
              <a:rPr lang="vi-VN" b="1" dirty="0"/>
              <a:t>Condition 1:</a:t>
            </a:r>
          </a:p>
          <a:p>
            <a:r>
              <a:rPr lang="vi-VN" dirty="0"/>
              <a:t>Nếu Tᵢ phụ thuộc vào Tⱼ và</a:t>
            </a:r>
            <a:br>
              <a:rPr lang="vi-VN" dirty="0"/>
            </a:br>
            <a:r>
              <a:rPr lang="vi-VN" dirty="0"/>
              <a:t>tsb(Tᵢˢ) &lt; tsc(Tⱼˢ) → thì tại mọi site t mà Tᵢ và Tⱼ cùng chạy:</a:t>
            </a:r>
            <a:br>
              <a:rPr lang="vi-VN" dirty="0"/>
            </a:br>
            <a:r>
              <a:rPr lang="vi-VN" dirty="0"/>
              <a:t>tsb(Tᵢᵗ) &lt; tsc(Tⱼᵗ)</a:t>
            </a:r>
          </a:p>
          <a:p>
            <a:r>
              <a:rPr lang="vi-VN" dirty="0"/>
              <a:t>Ý nghĩa: Nếu Tᵢ </a:t>
            </a:r>
            <a:r>
              <a:rPr lang="vi-VN" b="1" dirty="0"/>
              <a:t>đọc dữ liệu mà Tⱼ đã ghi</a:t>
            </a:r>
            <a:r>
              <a:rPr lang="vi-VN" dirty="0"/>
              <a:t>, thì Tᵢ phải </a:t>
            </a:r>
            <a:r>
              <a:rPr lang="vi-VN" b="1" dirty="0"/>
              <a:t>bắt đầu trước khi Tⱼ commit</a:t>
            </a:r>
            <a:r>
              <a:rPr lang="vi-VN" dirty="0"/>
              <a:t> ở tất cả các site chung.</a:t>
            </a:r>
          </a:p>
          <a:p>
            <a:r>
              <a:rPr lang="en-US" b="1" dirty="0"/>
              <a:t>- </a:t>
            </a:r>
            <a:r>
              <a:rPr lang="vi-VN" b="1" dirty="0"/>
              <a:t>Condition 2:</a:t>
            </a:r>
          </a:p>
          <a:p>
            <a:r>
              <a:rPr lang="vi-VN" dirty="0"/>
              <a:t>Nếu Tᵢ phụ thuộc vào Tⱼ và</a:t>
            </a:r>
            <a:br>
              <a:rPr lang="vi-VN" dirty="0"/>
            </a:br>
            <a:r>
              <a:rPr lang="vi-VN" dirty="0"/>
              <a:t>tsc(Tᵢˢ) &lt; tsc(Tⱼˢ) → thì tại mọi site t:</a:t>
            </a:r>
            <a:br>
              <a:rPr lang="vi-VN" dirty="0"/>
            </a:br>
            <a:r>
              <a:rPr lang="vi-VN" dirty="0"/>
              <a:t>tsc(Tᵢᵗ) &lt; tsb(Tⱼᵗ)</a:t>
            </a:r>
          </a:p>
          <a:p>
            <a:r>
              <a:rPr lang="vi-VN" dirty="0"/>
              <a:t>Ý nghĩa: Nếu Tᵢ commit trước Tⱼ, thì Tⱼ </a:t>
            </a:r>
            <a:r>
              <a:rPr lang="vi-VN" b="1" dirty="0"/>
              <a:t>phải bắt đầu sau khi Tᵢ commit</a:t>
            </a:r>
            <a:r>
              <a:rPr lang="vi-VN" dirty="0"/>
              <a:t> ở mọi site mà cả hai cùng chạy.</a:t>
            </a:r>
          </a:p>
          <a:p>
            <a:r>
              <a:rPr lang="en-US" b="1" dirty="0"/>
              <a:t>- </a:t>
            </a:r>
            <a:r>
              <a:rPr lang="vi-VN" b="1" dirty="0"/>
              <a:t>Condition 3:</a:t>
            </a:r>
          </a:p>
          <a:p>
            <a:r>
              <a:rPr lang="vi-VN" dirty="0"/>
              <a:t>Nếu tsc(Tᵢˢ) &lt; tsc(Tⱼˢ) → thì tại mọi site t:</a:t>
            </a:r>
            <a:br>
              <a:rPr lang="vi-VN" dirty="0"/>
            </a:br>
            <a:r>
              <a:rPr lang="vi-VN" dirty="0"/>
              <a:t>tsc(Tᵢᵗ) &lt; tsb(Tⱼᵗ)</a:t>
            </a:r>
          </a:p>
          <a:p>
            <a:r>
              <a:rPr lang="vi-VN" dirty="0"/>
              <a:t>Ý nghĩa: Cam kết toàn cục phải nhất quán:</a:t>
            </a:r>
          </a:p>
          <a:p>
            <a:pPr>
              <a:buFont typeface="Arial" panose="020B0604020202020204" pitchFamily="34" charset="0"/>
              <a:buChar char="•"/>
            </a:pPr>
            <a:r>
              <a:rPr lang="vi-VN" dirty="0"/>
              <a:t>Nếu Tᵢ commit trước Tⱼ ở site này, thì Tⱼ </a:t>
            </a:r>
            <a:r>
              <a:rPr lang="vi-VN" b="1" dirty="0"/>
              <a:t>phải bắt đầu sau đó</a:t>
            </a:r>
            <a:r>
              <a:rPr lang="vi-VN" dirty="0"/>
              <a:t> ở mọi site khác → tránh trạng thái hỗn loạn (non-SI snapshot).</a:t>
            </a:r>
          </a:p>
          <a:p>
            <a:endParaRPr lang="en-US" b="1" dirty="0"/>
          </a:p>
          <a:p>
            <a:r>
              <a:rPr lang="vi-VN" b="1" dirty="0"/>
              <a:t>Tóm tắt ý chính:</a:t>
            </a:r>
          </a:p>
          <a:p>
            <a:r>
              <a:rPr lang="vi-VN" dirty="0"/>
              <a:t>Nội dungMô tảKhó khăn chínhSnapshot phân tán không dễ đảm bảo nhất quánĐiều kiện bắt buộcCommit order và dependency phải giống nhau ở tất cả siteMục tiêuMỗi site có SI → toàn hệ thống cũng có SICách tránh lỗiTuân thủ 3 điều kiện thời gian commit &amp; begin giữa các transaction phụ thuộc nhau</a:t>
            </a:r>
          </a:p>
          <a:p>
            <a:endParaRPr lang="en-US" dirty="0"/>
          </a:p>
        </p:txBody>
      </p:sp>
      <p:sp>
        <p:nvSpPr>
          <p:cNvPr id="4" name="Slide Number Placeholder 3"/>
          <p:cNvSpPr>
            <a:spLocks noGrp="1"/>
          </p:cNvSpPr>
          <p:nvPr>
            <p:ph type="sldNum" sz="quarter" idx="5"/>
          </p:nvPr>
        </p:nvSpPr>
        <p:spPr/>
        <p:txBody>
          <a:bodyPr/>
          <a:lstStyle/>
          <a:p>
            <a:fld id="{765F5201-0B02-374C-9C85-2DCB7D098B21}" type="slidenum">
              <a:rPr lang="en-US" smtClean="0"/>
              <a:t>36</a:t>
            </a:fld>
            <a:endParaRPr lang="en-US"/>
          </a:p>
        </p:txBody>
      </p:sp>
    </p:spTree>
    <p:extLst>
      <p:ext uri="{BB962C8B-B14F-4D97-AF65-F5344CB8AC3E}">
        <p14:creationId xmlns:p14="http://schemas.microsoft.com/office/powerpoint/2010/main" val="219570511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vi-VN" b="1" i="0" dirty="0">
                <a:solidFill>
                  <a:srgbClr val="404040"/>
                </a:solidFill>
                <a:effectLst/>
                <a:latin typeface="DeepSeek-CJK-patch"/>
              </a:rPr>
              <a:t>Cơ Chế Validation Phân Tán</a:t>
            </a:r>
          </a:p>
          <a:p>
            <a:pPr algn="l"/>
            <a:endParaRPr lang="en-US" b="0" i="0" dirty="0">
              <a:solidFill>
                <a:srgbClr val="404040"/>
              </a:solidFill>
              <a:effectLst/>
              <a:latin typeface="DeepSeek-CJK-patch"/>
            </a:endParaRPr>
          </a:p>
          <a:p>
            <a:pPr algn="l"/>
            <a:r>
              <a:rPr lang="vi-VN" b="1" i="0" dirty="0">
                <a:solidFill>
                  <a:srgbClr val="404040"/>
                </a:solidFill>
                <a:effectLst/>
                <a:latin typeface="DeepSeek-CJK-patch"/>
              </a:rPr>
              <a:t>1. Tổng Quan Quy Trình</a:t>
            </a:r>
          </a:p>
          <a:p>
            <a:pPr algn="l"/>
            <a:r>
              <a:rPr lang="vi-VN" b="0" i="0" dirty="0">
                <a:solidFill>
                  <a:srgbClr val="404040"/>
                </a:solidFill>
                <a:effectLst/>
                <a:latin typeface="DeepSeek-CJK-patch"/>
              </a:rPr>
              <a:t>Slide này mô tả cơ chế </a:t>
            </a:r>
            <a:r>
              <a:rPr lang="vi-VN" b="1" i="0" dirty="0">
                <a:solidFill>
                  <a:srgbClr val="404040"/>
                </a:solidFill>
                <a:effectLst/>
                <a:latin typeface="DeepSeek-CJK-patch"/>
              </a:rPr>
              <a:t>validation phân tán</a:t>
            </a:r>
            <a:r>
              <a:rPr lang="vi-VN" b="0" i="0" dirty="0">
                <a:solidFill>
                  <a:srgbClr val="404040"/>
                </a:solidFill>
                <a:effectLst/>
                <a:latin typeface="DeepSeek-CJK-patch"/>
              </a:rPr>
              <a:t> trong hệ thống quản lý giao dịch phân tán, sử dụng phương pháp </a:t>
            </a:r>
            <a:r>
              <a:rPr lang="vi-VN" b="1" i="0" dirty="0">
                <a:solidFill>
                  <a:srgbClr val="404040"/>
                </a:solidFill>
                <a:effectLst/>
                <a:latin typeface="DeepSeek-CJK-patch"/>
              </a:rPr>
              <a:t>Optimistic Concurrency Control</a:t>
            </a:r>
            <a:r>
              <a:rPr lang="vi-VN" b="0" i="0" dirty="0">
                <a:solidFill>
                  <a:srgbClr val="404040"/>
                </a:solidFill>
                <a:effectLst/>
                <a:latin typeface="DeepSeek-CJK-patch"/>
              </a:rPr>
              <a:t> với </a:t>
            </a:r>
            <a:r>
              <a:rPr lang="vi-VN" b="1" i="0" dirty="0">
                <a:solidFill>
                  <a:srgbClr val="404040"/>
                </a:solidFill>
                <a:effectLst/>
                <a:latin typeface="DeepSeek-CJK-patch"/>
              </a:rPr>
              <a:t>event clock</a:t>
            </a:r>
            <a:r>
              <a:rPr lang="vi-VN" b="0" i="0" dirty="0">
                <a:solidFill>
                  <a:srgbClr val="404040"/>
                </a:solidFill>
                <a:effectLst/>
                <a:latin typeface="DeepSeek-CJK-patch"/>
              </a:rPr>
              <a:t> để đảm bảo tính nhất quán toàn cục.</a:t>
            </a:r>
          </a:p>
          <a:p>
            <a:pPr algn="l"/>
            <a:endParaRPr lang="en-US" b="0" i="0" dirty="0">
              <a:solidFill>
                <a:srgbClr val="404040"/>
              </a:solidFill>
              <a:effectLst/>
              <a:latin typeface="DeepSeek-CJK-patch"/>
            </a:endParaRPr>
          </a:p>
          <a:p>
            <a:pPr algn="l"/>
            <a:r>
              <a:rPr lang="vi-VN" b="1" i="0" dirty="0">
                <a:solidFill>
                  <a:srgbClr val="404040"/>
                </a:solidFill>
                <a:effectLst/>
                <a:latin typeface="DeepSeek-CJK-patch"/>
              </a:rPr>
              <a:t>2. Thành Phần Chính</a:t>
            </a:r>
          </a:p>
          <a:p>
            <a:pPr algn="l"/>
            <a:r>
              <a:rPr lang="vi-VN" b="0" i="0" dirty="0">
                <a:solidFill>
                  <a:srgbClr val="404040"/>
                </a:solidFill>
                <a:effectLst/>
                <a:latin typeface="DeepSeek-CJK-patch"/>
              </a:rPr>
              <a:t>a. Coordinating TM (Transaction Manager điều phối)</a:t>
            </a:r>
          </a:p>
          <a:p>
            <a:pPr algn="l">
              <a:buFont typeface="Arial" panose="020B0604020202020204" pitchFamily="34" charset="0"/>
              <a:buChar char="•"/>
            </a:pPr>
            <a:r>
              <a:rPr lang="vi-VN" b="1" i="0" dirty="0">
                <a:solidFill>
                  <a:srgbClr val="404040"/>
                </a:solidFill>
                <a:effectLst/>
                <a:latin typeface="DeepSeek-CJK-patch"/>
              </a:rPr>
              <a:t>Vai trò</a:t>
            </a:r>
            <a:r>
              <a:rPr lang="vi-VN" b="0" i="0" dirty="0">
                <a:solidFill>
                  <a:srgbClr val="404040"/>
                </a:solidFill>
                <a:effectLst/>
                <a:latin typeface="DeepSeek-CJK-patch"/>
              </a:rPr>
              <a:t>: Điều phối quá trình validation toàn cục</a:t>
            </a:r>
          </a:p>
          <a:p>
            <a:pPr algn="l">
              <a:buFont typeface="Arial" panose="020B0604020202020204" pitchFamily="34" charset="0"/>
              <a:buChar char="•"/>
            </a:pPr>
            <a:r>
              <a:rPr lang="vi-VN" b="1" i="0" dirty="0">
                <a:solidFill>
                  <a:srgbClr val="404040"/>
                </a:solidFill>
                <a:effectLst/>
                <a:latin typeface="DeepSeek-CJK-patch"/>
              </a:rPr>
              <a:t>Nhiệm vụ</a:t>
            </a:r>
            <a:r>
              <a:rPr lang="vi-VN" b="0" i="0" dirty="0">
                <a:solidFill>
                  <a:srgbClr val="404040"/>
                </a:solidFill>
                <a:effectLst/>
                <a:latin typeface="DeepSeek-CJK-patch"/>
              </a:rPr>
              <a:t>:</a:t>
            </a:r>
          </a:p>
          <a:p>
            <a:pPr marL="742950" lvl="1" indent="-285750" algn="l">
              <a:buFont typeface="Arial" panose="020B0604020202020204" pitchFamily="34" charset="0"/>
              <a:buChar char="•"/>
            </a:pPr>
            <a:r>
              <a:rPr lang="vi-VN" b="0" i="0" dirty="0">
                <a:solidFill>
                  <a:srgbClr val="404040"/>
                </a:solidFill>
                <a:effectLst/>
                <a:latin typeface="DeepSeek-CJK-patch"/>
              </a:rPr>
              <a:t>Tập hợp thông tin từ các site</a:t>
            </a:r>
          </a:p>
          <a:p>
            <a:pPr marL="742950" lvl="1" indent="-285750" algn="l">
              <a:buFont typeface="Arial" panose="020B0604020202020204" pitchFamily="34" charset="0"/>
              <a:buChar char="•"/>
            </a:pPr>
            <a:r>
              <a:rPr lang="vi-VN" b="0" i="0" dirty="0">
                <a:solidFill>
                  <a:srgbClr val="404040"/>
                </a:solidFill>
                <a:effectLst/>
                <a:latin typeface="DeepSeek-CJK-patch"/>
              </a:rPr>
              <a:t>Ra quyết định commit/abort</a:t>
            </a:r>
          </a:p>
          <a:p>
            <a:pPr marL="742950" lvl="1" indent="-285750" algn="l">
              <a:buFont typeface="Arial" panose="020B0604020202020204" pitchFamily="34" charset="0"/>
              <a:buChar char="•"/>
            </a:pPr>
            <a:r>
              <a:rPr lang="vi-VN" b="0" i="0" dirty="0">
                <a:solidFill>
                  <a:srgbClr val="404040"/>
                </a:solidFill>
                <a:effectLst/>
                <a:latin typeface="DeepSeek-CJK-patch"/>
              </a:rPr>
              <a:t>Cập nhật event clock toàn cục</a:t>
            </a:r>
          </a:p>
          <a:p>
            <a:pPr algn="l"/>
            <a:r>
              <a:rPr lang="vi-VN" b="0" i="0" dirty="0">
                <a:solidFill>
                  <a:srgbClr val="404040"/>
                </a:solidFill>
                <a:effectLst/>
                <a:latin typeface="DeepSeek-CJK-patch"/>
              </a:rPr>
              <a:t>b. Các Site Thành Viên</a:t>
            </a:r>
          </a:p>
          <a:p>
            <a:pPr algn="l">
              <a:buFont typeface="Arial" panose="020B0604020202020204" pitchFamily="34" charset="0"/>
              <a:buChar char="•"/>
            </a:pPr>
            <a:r>
              <a:rPr lang="vi-VN" b="0" i="0" dirty="0">
                <a:solidFill>
                  <a:srgbClr val="404040"/>
                </a:solidFill>
                <a:effectLst/>
                <a:latin typeface="DeepSeek-CJK-patch"/>
              </a:rPr>
              <a:t>Mỗi site duy trì:</a:t>
            </a:r>
          </a:p>
          <a:p>
            <a:pPr marL="742950" lvl="1" indent="-285750" algn="l">
              <a:buFont typeface="Arial" panose="020B0604020202020204" pitchFamily="34" charset="0"/>
              <a:buChar char="•"/>
            </a:pPr>
            <a:r>
              <a:rPr lang="vi-VN" b="0" i="0" dirty="0">
                <a:solidFill>
                  <a:srgbClr val="404040"/>
                </a:solidFill>
                <a:effectLst/>
                <a:latin typeface="DeepSeek-CJK-patch"/>
              </a:rPr>
              <a:t>Tập giao dịch cục bộ (local concurrent tx set)</a:t>
            </a:r>
          </a:p>
          <a:p>
            <a:pPr marL="742950" lvl="1" indent="-285750" algn="l">
              <a:buFont typeface="Arial" panose="020B0604020202020204" pitchFamily="34" charset="0"/>
              <a:buChar char="•"/>
            </a:pPr>
            <a:r>
              <a:rPr lang="vi-VN" b="0" i="0" dirty="0">
                <a:solidFill>
                  <a:srgbClr val="404040"/>
                </a:solidFill>
                <a:effectLst/>
                <a:latin typeface="DeepSeek-CJK-patch"/>
              </a:rPr>
              <a:t>Event clock riêng</a:t>
            </a:r>
          </a:p>
          <a:p>
            <a:pPr algn="l"/>
            <a:endParaRPr lang="en-US" b="0" i="0" dirty="0">
              <a:solidFill>
                <a:srgbClr val="404040"/>
              </a:solidFill>
              <a:effectLst/>
              <a:latin typeface="DeepSeek-CJK-patch"/>
            </a:endParaRPr>
          </a:p>
          <a:p>
            <a:pPr algn="l"/>
            <a:r>
              <a:rPr lang="vi-VN" b="1" i="0" dirty="0">
                <a:solidFill>
                  <a:srgbClr val="404040"/>
                </a:solidFill>
                <a:effectLst/>
                <a:latin typeface="DeepSeek-CJK-patch"/>
              </a:rPr>
              <a:t>3. Quy Trình Validation</a:t>
            </a:r>
          </a:p>
          <a:p>
            <a:pPr algn="l"/>
            <a:endParaRPr lang="en-US" b="1" i="0" dirty="0">
              <a:solidFill>
                <a:srgbClr val="404040"/>
              </a:solidFill>
              <a:effectLst/>
              <a:latin typeface="DeepSeek-CJK-patch"/>
            </a:endParaRPr>
          </a:p>
          <a:p>
            <a:pPr algn="l"/>
            <a:r>
              <a:rPr lang="vi-VN" b="1" i="0" dirty="0">
                <a:solidFill>
                  <a:srgbClr val="404040"/>
                </a:solidFill>
                <a:effectLst/>
                <a:latin typeface="DeepSeek-CJK-patch"/>
              </a:rPr>
              <a:t>Giai Đoạn 1</a:t>
            </a:r>
            <a:r>
              <a:rPr lang="vi-VN" b="0" i="0" dirty="0">
                <a:solidFill>
                  <a:srgbClr val="404040"/>
                </a:solidFill>
                <a:effectLst/>
                <a:latin typeface="DeepSeek-CJK-patch"/>
              </a:rPr>
              <a:t>: Kiểm Tra Cục Bộ</a:t>
            </a:r>
          </a:p>
          <a:p>
            <a:pPr algn="l">
              <a:buFont typeface="+mj-lt"/>
              <a:buNone/>
            </a:pPr>
            <a:r>
              <a:rPr lang="en-US" b="0" i="0" dirty="0">
                <a:solidFill>
                  <a:srgbClr val="404040"/>
                </a:solidFill>
                <a:effectLst/>
                <a:latin typeface="DeepSeek-CJK-patch"/>
              </a:rPr>
              <a:t>a. </a:t>
            </a:r>
            <a:r>
              <a:rPr lang="vi-VN" b="0" i="0" dirty="0">
                <a:solidFill>
                  <a:srgbClr val="404040"/>
                </a:solidFill>
                <a:effectLst/>
                <a:latin typeface="DeepSeek-CJK-patch"/>
              </a:rPr>
              <a:t>Mỗi site kiểm tra 2 điều kiện đầu tiên (thường là kiểm tra xung đột read-write và write-write)</a:t>
            </a:r>
          </a:p>
          <a:p>
            <a:pPr algn="l">
              <a:buFont typeface="+mj-lt"/>
              <a:buNone/>
            </a:pPr>
            <a:r>
              <a:rPr lang="en-US" b="0" i="0" dirty="0">
                <a:solidFill>
                  <a:srgbClr val="404040"/>
                </a:solidFill>
                <a:effectLst/>
                <a:latin typeface="DeepSeek-CJK-patch"/>
              </a:rPr>
              <a:t>b. </a:t>
            </a:r>
            <a:r>
              <a:rPr lang="vi-VN" b="0" i="0" dirty="0">
                <a:solidFill>
                  <a:srgbClr val="404040"/>
                </a:solidFill>
                <a:effectLst/>
                <a:latin typeface="DeepSeek-CJK-patch"/>
              </a:rPr>
              <a:t>Kết quả validation cục bộ:</a:t>
            </a:r>
          </a:p>
          <a:p>
            <a:pPr marL="457200" lvl="1" indent="0" algn="l">
              <a:buFont typeface="+mj-lt"/>
              <a:buNone/>
            </a:pPr>
            <a:r>
              <a:rPr lang="en-US" b="1" i="0" dirty="0">
                <a:solidFill>
                  <a:srgbClr val="404040"/>
                </a:solidFill>
                <a:effectLst/>
                <a:latin typeface="DeepSeek-CJK-patch"/>
              </a:rPr>
              <a:t>- </a:t>
            </a:r>
            <a:r>
              <a:rPr lang="vi-VN" b="1" i="0" dirty="0">
                <a:solidFill>
                  <a:srgbClr val="404040"/>
                </a:solidFill>
                <a:effectLst/>
                <a:latin typeface="DeepSeek-CJK-patch"/>
              </a:rPr>
              <a:t>Positive validation</a:t>
            </a:r>
            <a:r>
              <a:rPr lang="vi-VN" b="0" i="0" dirty="0">
                <a:solidFill>
                  <a:srgbClr val="404040"/>
                </a:solidFill>
                <a:effectLst/>
                <a:latin typeface="DeepSeek-CJK-patch"/>
              </a:rPr>
              <a:t>: Không phát hiện xung đột</a:t>
            </a:r>
          </a:p>
          <a:p>
            <a:pPr marL="457200" lvl="1" indent="0" algn="l">
              <a:buFont typeface="+mj-lt"/>
              <a:buNone/>
            </a:pPr>
            <a:r>
              <a:rPr lang="en-US" b="1" i="0" dirty="0">
                <a:solidFill>
                  <a:srgbClr val="404040"/>
                </a:solidFill>
                <a:effectLst/>
                <a:latin typeface="DeepSeek-CJK-patch"/>
              </a:rPr>
              <a:t>- </a:t>
            </a:r>
            <a:r>
              <a:rPr lang="vi-VN" b="1" i="0" dirty="0">
                <a:solidFill>
                  <a:srgbClr val="404040"/>
                </a:solidFill>
                <a:effectLst/>
                <a:latin typeface="DeepSeek-CJK-patch"/>
              </a:rPr>
              <a:t>Negative validation</a:t>
            </a:r>
            <a:r>
              <a:rPr lang="vi-VN" b="0" i="0" dirty="0">
                <a:solidFill>
                  <a:srgbClr val="404040"/>
                </a:solidFill>
                <a:effectLst/>
                <a:latin typeface="DeepSeek-CJK-patch"/>
              </a:rPr>
              <a:t>: Phát hiện xung đột</a:t>
            </a:r>
          </a:p>
          <a:p>
            <a:pPr algn="l"/>
            <a:endParaRPr lang="en-US" b="0" i="0" dirty="0">
              <a:solidFill>
                <a:srgbClr val="404040"/>
              </a:solidFill>
              <a:effectLst/>
              <a:latin typeface="DeepSeek-CJK-patch"/>
            </a:endParaRPr>
          </a:p>
          <a:p>
            <a:pPr algn="l"/>
            <a:r>
              <a:rPr lang="vi-VN" b="1" i="0" dirty="0">
                <a:solidFill>
                  <a:srgbClr val="404040"/>
                </a:solidFill>
                <a:effectLst/>
                <a:latin typeface="DeepSeek-CJK-patch"/>
              </a:rPr>
              <a:t>Giai Đoạn 2:</a:t>
            </a:r>
            <a:r>
              <a:rPr lang="vi-VN" b="0" i="0" dirty="0">
                <a:solidFill>
                  <a:srgbClr val="404040"/>
                </a:solidFill>
                <a:effectLst/>
                <a:latin typeface="DeepSeek-CJK-patch"/>
              </a:rPr>
              <a:t> Tổng Hợp Toàn Cục</a:t>
            </a:r>
          </a:p>
          <a:p>
            <a:pPr algn="l">
              <a:buFont typeface="+mj-lt"/>
              <a:buNone/>
            </a:pPr>
            <a:r>
              <a:rPr lang="en-US" b="0" i="0" dirty="0">
                <a:solidFill>
                  <a:srgbClr val="404040"/>
                </a:solidFill>
                <a:effectLst/>
                <a:latin typeface="DeepSeek-CJK-patch"/>
              </a:rPr>
              <a:t>a. </a:t>
            </a:r>
            <a:r>
              <a:rPr lang="vi-VN" b="0" i="0" dirty="0">
                <a:solidFill>
                  <a:srgbClr val="404040"/>
                </a:solidFill>
                <a:effectLst/>
                <a:latin typeface="DeepSeek-CJK-patch"/>
              </a:rPr>
              <a:t>Coordinating TM tập hợp kết quả từ tất cả site</a:t>
            </a:r>
          </a:p>
          <a:p>
            <a:pPr algn="l">
              <a:buFont typeface="+mj-lt"/>
              <a:buNone/>
            </a:pPr>
            <a:r>
              <a:rPr lang="en-US" b="0" i="0" dirty="0">
                <a:solidFill>
                  <a:srgbClr val="404040"/>
                </a:solidFill>
                <a:effectLst/>
                <a:latin typeface="DeepSeek-CJK-patch"/>
              </a:rPr>
              <a:t>b. </a:t>
            </a:r>
            <a:r>
              <a:rPr lang="vi-VN" b="0" i="0" dirty="0">
                <a:solidFill>
                  <a:srgbClr val="404040"/>
                </a:solidFill>
                <a:effectLst/>
                <a:latin typeface="DeepSeek-CJK-patch"/>
              </a:rPr>
              <a:t>Nếu </a:t>
            </a:r>
            <a:r>
              <a:rPr lang="vi-VN" b="1" i="0" dirty="0">
                <a:solidFill>
                  <a:srgbClr val="404040"/>
                </a:solidFill>
                <a:effectLst/>
                <a:latin typeface="DeepSeek-CJK-patch"/>
              </a:rPr>
              <a:t>bất kỳ site nào</a:t>
            </a:r>
            <a:r>
              <a:rPr lang="vi-VN" b="0" i="0" dirty="0">
                <a:solidFill>
                  <a:srgbClr val="404040"/>
                </a:solidFill>
                <a:effectLst/>
                <a:latin typeface="DeepSeek-CJK-patch"/>
              </a:rPr>
              <a:t> báo Negative validation:</a:t>
            </a:r>
          </a:p>
          <a:p>
            <a:pPr marL="457200" lvl="1" indent="0" algn="l">
              <a:buFont typeface="+mj-lt"/>
              <a:buNone/>
            </a:pPr>
            <a:r>
              <a:rPr lang="en-US" b="0" i="0" dirty="0">
                <a:solidFill>
                  <a:srgbClr val="404040"/>
                </a:solidFill>
                <a:effectLst/>
                <a:latin typeface="DeepSeek-CJK-patch"/>
              </a:rPr>
              <a:t>- </a:t>
            </a:r>
            <a:r>
              <a:rPr lang="vi-VN" b="0" i="0" dirty="0">
                <a:solidFill>
                  <a:srgbClr val="404040"/>
                </a:solidFill>
                <a:effectLst/>
                <a:latin typeface="DeepSeek-CJK-patch"/>
              </a:rPr>
              <a:t>Ra lệnh </a:t>
            </a:r>
            <a:r>
              <a:rPr lang="vi-VN" b="1" i="0" dirty="0">
                <a:solidFill>
                  <a:srgbClr val="404040"/>
                </a:solidFill>
                <a:effectLst/>
                <a:latin typeface="DeepSeek-CJK-patch"/>
              </a:rPr>
              <a:t>global abort</a:t>
            </a:r>
            <a:r>
              <a:rPr lang="vi-VN" b="0" i="0" dirty="0">
                <a:solidFill>
                  <a:srgbClr val="404040"/>
                </a:solidFill>
                <a:effectLst/>
                <a:latin typeface="DeepSeek-CJK-patch"/>
              </a:rPr>
              <a:t> (hủy toàn bộ giao dịch)</a:t>
            </a:r>
          </a:p>
          <a:p>
            <a:pPr algn="l">
              <a:buFont typeface="+mj-lt"/>
              <a:buNone/>
            </a:pPr>
            <a:r>
              <a:rPr lang="en-US" b="0" i="0" dirty="0">
                <a:solidFill>
                  <a:srgbClr val="404040"/>
                </a:solidFill>
                <a:effectLst/>
                <a:latin typeface="DeepSeek-CJK-patch"/>
              </a:rPr>
              <a:t>c. </a:t>
            </a:r>
            <a:r>
              <a:rPr lang="vi-VN" b="0" i="0" dirty="0">
                <a:solidFill>
                  <a:srgbClr val="404040"/>
                </a:solidFill>
                <a:effectLst/>
                <a:latin typeface="DeepSeek-CJK-patch"/>
              </a:rPr>
              <a:t>Nếu </a:t>
            </a:r>
            <a:r>
              <a:rPr lang="vi-VN" b="1" i="0" dirty="0">
                <a:solidFill>
                  <a:srgbClr val="404040"/>
                </a:solidFill>
                <a:effectLst/>
                <a:latin typeface="DeepSeek-CJK-patch"/>
              </a:rPr>
              <a:t>tất cả Positive</a:t>
            </a:r>
            <a:r>
              <a:rPr lang="vi-VN" b="0" i="0" dirty="0">
                <a:solidFill>
                  <a:srgbClr val="404040"/>
                </a:solidFill>
                <a:effectLst/>
                <a:latin typeface="DeepSeek-CJK-patch"/>
              </a:rPr>
              <a:t>:</a:t>
            </a:r>
          </a:p>
          <a:p>
            <a:pPr marL="457200" lvl="1" indent="0" algn="l">
              <a:buFont typeface="+mj-lt"/>
              <a:buNone/>
            </a:pPr>
            <a:r>
              <a:rPr lang="en-US" b="0" i="0" dirty="0">
                <a:solidFill>
                  <a:srgbClr val="404040"/>
                </a:solidFill>
                <a:effectLst/>
                <a:latin typeface="DeepSeek-CJK-patch"/>
              </a:rPr>
              <a:t>- </a:t>
            </a:r>
            <a:r>
              <a:rPr lang="vi-VN" b="0" i="0" dirty="0">
                <a:solidFill>
                  <a:srgbClr val="404040"/>
                </a:solidFill>
                <a:effectLst/>
                <a:latin typeface="DeepSeek-CJK-patch"/>
              </a:rPr>
              <a:t>Thực hiện </a:t>
            </a:r>
            <a:r>
              <a:rPr lang="vi-VN" b="1" i="0" dirty="0">
                <a:solidFill>
                  <a:srgbClr val="404040"/>
                </a:solidFill>
                <a:effectLst/>
                <a:latin typeface="DeepSeek-CJK-patch"/>
              </a:rPr>
              <a:t>global commit</a:t>
            </a:r>
            <a:endParaRPr lang="vi-VN" b="0" i="0" dirty="0">
              <a:solidFill>
                <a:srgbClr val="404040"/>
              </a:solidFill>
              <a:effectLst/>
              <a:latin typeface="DeepSeek-CJK-patch"/>
            </a:endParaRPr>
          </a:p>
          <a:p>
            <a:pPr marL="457200" lvl="1" indent="0" algn="l">
              <a:buFont typeface="+mj-lt"/>
              <a:buNone/>
            </a:pPr>
            <a:r>
              <a:rPr lang="en-US" b="0" i="0" dirty="0">
                <a:solidFill>
                  <a:srgbClr val="404040"/>
                </a:solidFill>
                <a:effectLst/>
                <a:latin typeface="DeepSeek-CJK-patch"/>
              </a:rPr>
              <a:t>- </a:t>
            </a:r>
            <a:r>
              <a:rPr lang="vi-VN" b="0" i="0" dirty="0">
                <a:solidFill>
                  <a:srgbClr val="404040"/>
                </a:solidFill>
                <a:effectLst/>
                <a:latin typeface="DeepSeek-CJK-patch"/>
              </a:rPr>
              <a:t>Cập nhật event clock toàn cục: max(event clocks của tất cả site)</a:t>
            </a:r>
          </a:p>
          <a:p>
            <a:pPr algn="l"/>
            <a:endParaRPr lang="en-US" b="0" i="0" dirty="0">
              <a:solidFill>
                <a:srgbClr val="404040"/>
              </a:solidFill>
              <a:effectLst/>
              <a:latin typeface="DeepSeek-CJK-patch"/>
            </a:endParaRPr>
          </a:p>
          <a:p>
            <a:pPr algn="l"/>
            <a:r>
              <a:rPr lang="vi-VN" b="1" i="0" dirty="0">
                <a:solidFill>
                  <a:srgbClr val="404040"/>
                </a:solidFill>
                <a:effectLst/>
                <a:latin typeface="DeepSeek-CJK-patch"/>
              </a:rPr>
              <a:t>4. Cơ Chế Event Clock</a:t>
            </a:r>
          </a:p>
          <a:p>
            <a:pPr algn="l">
              <a:buFont typeface="Arial" panose="020B0604020202020204" pitchFamily="34" charset="0"/>
              <a:buChar char="•"/>
            </a:pPr>
            <a:r>
              <a:rPr lang="vi-VN" b="0" i="0" dirty="0">
                <a:solidFill>
                  <a:srgbClr val="404040"/>
                </a:solidFill>
                <a:effectLst/>
                <a:latin typeface="DeepSeek-CJK-patch"/>
              </a:rPr>
              <a:t>Mỗi site duy trì một event clock riêng</a:t>
            </a:r>
          </a:p>
          <a:p>
            <a:pPr algn="l">
              <a:buFont typeface="Arial" panose="020B0604020202020204" pitchFamily="34" charset="0"/>
              <a:buChar char="•"/>
            </a:pPr>
            <a:r>
              <a:rPr lang="vi-VN" b="0" i="0" dirty="0">
                <a:solidFill>
                  <a:srgbClr val="404040"/>
                </a:solidFill>
                <a:effectLst/>
                <a:latin typeface="DeepSeek-CJK-patch"/>
              </a:rPr>
              <a:t>Khi commit thành công:</a:t>
            </a:r>
            <a:br>
              <a:rPr lang="vi-VN" b="0" i="0" dirty="0">
                <a:solidFill>
                  <a:srgbClr val="404040"/>
                </a:solidFill>
                <a:effectLst/>
                <a:latin typeface="DeepSeek-CJK-patch"/>
              </a:rPr>
            </a:br>
            <a:r>
              <a:rPr lang="vi-VN" b="0" i="0" dirty="0">
                <a:solidFill>
                  <a:srgbClr val="404040"/>
                </a:solidFill>
                <a:effectLst/>
                <a:latin typeface="DeepSeek-CJK-patch"/>
              </a:rPr>
              <a:t>event clock toàn cục = max(tất cả event clock cục bộ)</a:t>
            </a:r>
          </a:p>
          <a:p>
            <a:pPr algn="l">
              <a:buFont typeface="Arial" panose="020B0604020202020204" pitchFamily="34" charset="0"/>
              <a:buChar char="•"/>
            </a:pPr>
            <a:r>
              <a:rPr lang="vi-VN" b="0" i="0" dirty="0">
                <a:solidFill>
                  <a:srgbClr val="404040"/>
                </a:solidFill>
                <a:effectLst/>
                <a:latin typeface="DeepSeek-CJK-patch"/>
              </a:rPr>
              <a:t>Giúp duy trì thứ tự thời gian logic giữa các site</a:t>
            </a:r>
          </a:p>
          <a:p>
            <a:pPr algn="l"/>
            <a:endParaRPr lang="en-US" b="0" i="0" dirty="0">
              <a:solidFill>
                <a:srgbClr val="404040"/>
              </a:solidFill>
              <a:effectLst/>
              <a:latin typeface="DeepSeek-CJK-patch"/>
            </a:endParaRPr>
          </a:p>
          <a:p>
            <a:pPr algn="l"/>
            <a:r>
              <a:rPr lang="vi-VN" b="1" i="0" dirty="0">
                <a:solidFill>
                  <a:srgbClr val="404040"/>
                </a:solidFill>
                <a:effectLst/>
                <a:latin typeface="DeepSeek-CJK-patch"/>
              </a:rPr>
              <a:t>5. Quy Trình Sau Khi Commit</a:t>
            </a:r>
          </a:p>
          <a:p>
            <a:pPr algn="l">
              <a:buFont typeface="+mj-lt"/>
              <a:buNone/>
            </a:pPr>
            <a:r>
              <a:rPr lang="en-US" b="1" i="0" dirty="0">
                <a:solidFill>
                  <a:srgbClr val="404040"/>
                </a:solidFill>
                <a:effectLst/>
                <a:latin typeface="DeepSeek-CJK-patch"/>
              </a:rPr>
              <a:t>a. </a:t>
            </a:r>
            <a:r>
              <a:rPr lang="vi-VN" b="1" i="0" dirty="0">
                <a:solidFill>
                  <a:srgbClr val="404040"/>
                </a:solidFill>
                <a:effectLst/>
                <a:latin typeface="DeepSeek-CJK-patch"/>
              </a:rPr>
              <a:t>Tại mỗi site</a:t>
            </a:r>
            <a:r>
              <a:rPr lang="vi-VN" b="0" i="0" dirty="0">
                <a:solidFill>
                  <a:srgbClr val="404040"/>
                </a:solidFill>
                <a:effectLst/>
                <a:latin typeface="DeepSeek-CJK-patch"/>
              </a:rPr>
              <a:t>:</a:t>
            </a:r>
          </a:p>
          <a:p>
            <a:pPr marL="457200" lvl="1" indent="0" algn="l">
              <a:buFont typeface="+mj-lt"/>
              <a:buNone/>
            </a:pPr>
            <a:r>
              <a:rPr lang="en-US" b="0" i="0" dirty="0">
                <a:solidFill>
                  <a:srgbClr val="404040"/>
                </a:solidFill>
                <a:effectLst/>
                <a:latin typeface="DeepSeek-CJK-patch"/>
              </a:rPr>
              <a:t>- </a:t>
            </a:r>
            <a:r>
              <a:rPr lang="vi-VN" b="0" i="0" dirty="0">
                <a:solidFill>
                  <a:srgbClr val="404040"/>
                </a:solidFill>
                <a:effectLst/>
                <a:latin typeface="DeepSeek-CJK-patch"/>
              </a:rPr>
              <a:t>Lưu trữ các thay đổi của giao dịch vào CSDL (persist updates)</a:t>
            </a:r>
          </a:p>
          <a:p>
            <a:pPr marL="457200" lvl="1" indent="0" algn="l">
              <a:buFont typeface="+mj-lt"/>
              <a:buNone/>
            </a:pPr>
            <a:r>
              <a:rPr lang="en-US" b="0" i="0" dirty="0">
                <a:solidFill>
                  <a:srgbClr val="404040"/>
                </a:solidFill>
                <a:effectLst/>
                <a:latin typeface="DeepSeek-CJK-patch"/>
              </a:rPr>
              <a:t>- </a:t>
            </a:r>
            <a:r>
              <a:rPr lang="vi-VN" b="0" i="0" dirty="0">
                <a:solidFill>
                  <a:srgbClr val="404040"/>
                </a:solidFill>
                <a:effectLst/>
                <a:latin typeface="DeepSeek-CJK-patch"/>
              </a:rPr>
              <a:t>Cập nhật event clock cục bộ:</a:t>
            </a:r>
            <a:br>
              <a:rPr lang="vi-VN" b="0" i="0" dirty="0">
                <a:solidFill>
                  <a:srgbClr val="404040"/>
                </a:solidFill>
                <a:effectLst/>
                <a:latin typeface="DeepSeek-CJK-patch"/>
              </a:rPr>
            </a:br>
            <a:r>
              <a:rPr lang="vi-VN" b="0" i="0" dirty="0">
                <a:solidFill>
                  <a:srgbClr val="404040"/>
                </a:solidFill>
                <a:effectLst/>
                <a:latin typeface="DeepSeek-CJK-patch"/>
              </a:rPr>
              <a:t>new event clock = max(event clock hiện tại, event clock từ Coordinating TM)</a:t>
            </a:r>
          </a:p>
          <a:p>
            <a:pPr algn="l">
              <a:buFont typeface="+mj-lt"/>
              <a:buNone/>
            </a:pPr>
            <a:r>
              <a:rPr lang="en-US" b="1" i="0" dirty="0">
                <a:solidFill>
                  <a:srgbClr val="404040"/>
                </a:solidFill>
                <a:effectLst/>
                <a:latin typeface="DeepSeek-CJK-patch"/>
              </a:rPr>
              <a:t>b. </a:t>
            </a:r>
            <a:r>
              <a:rPr lang="vi-VN" b="1" i="0" dirty="0">
                <a:solidFill>
                  <a:srgbClr val="404040"/>
                </a:solidFill>
                <a:effectLst/>
                <a:latin typeface="DeepSeek-CJK-patch"/>
              </a:rPr>
              <a:t>Các giao dịch đang chờ</a:t>
            </a:r>
            <a:r>
              <a:rPr lang="vi-VN" b="0" i="0" dirty="0">
                <a:solidFill>
                  <a:srgbClr val="404040"/>
                </a:solidFill>
                <a:effectLst/>
                <a:latin typeface="DeepSeek-CJK-patch"/>
              </a:rPr>
              <a:t>:</a:t>
            </a:r>
          </a:p>
          <a:p>
            <a:pPr marL="457200" lvl="1" indent="0" algn="l">
              <a:buFont typeface="+mj-lt"/>
              <a:buNone/>
            </a:pPr>
            <a:r>
              <a:rPr lang="en-US" b="0" i="0" dirty="0">
                <a:solidFill>
                  <a:srgbClr val="404040"/>
                </a:solidFill>
                <a:effectLst/>
                <a:latin typeface="DeepSeek-CJK-patch"/>
              </a:rPr>
              <a:t>- </a:t>
            </a:r>
            <a:r>
              <a:rPr lang="vi-VN" b="0" i="0" dirty="0">
                <a:solidFill>
                  <a:srgbClr val="404040"/>
                </a:solidFill>
                <a:effectLst/>
                <a:latin typeface="DeepSeek-CJK-patch"/>
              </a:rPr>
              <a:t>Nhận thông báo kết quả</a:t>
            </a:r>
          </a:p>
          <a:p>
            <a:pPr marL="457200" lvl="1" indent="0" algn="l">
              <a:buFont typeface="+mj-lt"/>
              <a:buNone/>
            </a:pPr>
            <a:r>
              <a:rPr lang="en-US" b="0" i="0" dirty="0">
                <a:solidFill>
                  <a:srgbClr val="404040"/>
                </a:solidFill>
                <a:effectLst/>
                <a:latin typeface="DeepSeek-CJK-patch"/>
              </a:rPr>
              <a:t>- </a:t>
            </a:r>
            <a:r>
              <a:rPr lang="vi-VN" b="0" i="0" dirty="0">
                <a:solidFill>
                  <a:srgbClr val="404040"/>
                </a:solidFill>
                <a:effectLst/>
                <a:latin typeface="DeepSeek-CJK-patch"/>
              </a:rPr>
              <a:t>Đồng bộ event clock mới</a:t>
            </a:r>
          </a:p>
          <a:p>
            <a:pPr algn="l"/>
            <a:endParaRPr lang="en-US" b="0" i="0" dirty="0">
              <a:solidFill>
                <a:srgbClr val="404040"/>
              </a:solidFill>
              <a:effectLst/>
              <a:latin typeface="DeepSeek-CJK-patch"/>
            </a:endParaRPr>
          </a:p>
          <a:p>
            <a:pPr algn="l"/>
            <a:r>
              <a:rPr lang="vi-VN" b="1" i="0" dirty="0">
                <a:solidFill>
                  <a:srgbClr val="404040"/>
                </a:solidFill>
                <a:effectLst/>
                <a:latin typeface="DeepSeek-CJK-patch"/>
              </a:rPr>
              <a:t>6. Ý Nghĩa Thiết Kế</a:t>
            </a:r>
          </a:p>
          <a:p>
            <a:pPr algn="l">
              <a:buFont typeface="Arial" panose="020B0604020202020204" pitchFamily="34" charset="0"/>
              <a:buChar char="•"/>
            </a:pPr>
            <a:r>
              <a:rPr lang="vi-VN" b="1" i="0" dirty="0">
                <a:solidFill>
                  <a:srgbClr val="404040"/>
                </a:solidFill>
                <a:effectLst/>
                <a:latin typeface="DeepSeek-CJK-patch"/>
              </a:rPr>
              <a:t>Tối ưu hiệu suất</a:t>
            </a:r>
            <a:r>
              <a:rPr lang="vi-VN" b="0" i="0" dirty="0">
                <a:solidFill>
                  <a:srgbClr val="404040"/>
                </a:solidFill>
                <a:effectLst/>
                <a:latin typeface="DeepSeek-CJK-patch"/>
              </a:rPr>
              <a:t>: Cho phép xử lý song song tại nhiều site</a:t>
            </a:r>
          </a:p>
          <a:p>
            <a:pPr algn="l">
              <a:buFont typeface="Arial" panose="020B0604020202020204" pitchFamily="34" charset="0"/>
              <a:buChar char="•"/>
            </a:pPr>
            <a:r>
              <a:rPr lang="vi-VN" b="1" i="0" dirty="0">
                <a:solidFill>
                  <a:srgbClr val="404040"/>
                </a:solidFill>
                <a:effectLst/>
                <a:latin typeface="DeepSeek-CJK-patch"/>
              </a:rPr>
              <a:t>Đảm bảo tính nhất quán</a:t>
            </a:r>
            <a:r>
              <a:rPr lang="vi-VN" b="0" i="0" dirty="0">
                <a:solidFill>
                  <a:srgbClr val="404040"/>
                </a:solidFill>
                <a:effectLst/>
                <a:latin typeface="DeepSeek-CJK-patch"/>
              </a:rPr>
              <a:t>: Cơ chế validation 2 bước (cục bộ + toàn cục)</a:t>
            </a:r>
          </a:p>
          <a:p>
            <a:pPr algn="l">
              <a:buFont typeface="Arial" panose="020B0604020202020204" pitchFamily="34" charset="0"/>
              <a:buChar char="•"/>
            </a:pPr>
            <a:r>
              <a:rPr lang="vi-VN" b="1" i="0" dirty="0">
                <a:solidFill>
                  <a:srgbClr val="404040"/>
                </a:solidFill>
                <a:effectLst/>
                <a:latin typeface="DeepSeek-CJK-patch"/>
              </a:rPr>
              <a:t>Lin hoạt</a:t>
            </a:r>
            <a:r>
              <a:rPr lang="vi-VN" b="0" i="0" dirty="0">
                <a:solidFill>
                  <a:srgbClr val="404040"/>
                </a:solidFill>
                <a:effectLst/>
                <a:latin typeface="DeepSeek-CJK-patch"/>
              </a:rPr>
              <a:t>: Event clock giúp quản lý thứ tự giao dịch trong môi trường phân tán</a:t>
            </a:r>
          </a:p>
          <a:p>
            <a:endParaRPr lang="en-US" dirty="0"/>
          </a:p>
        </p:txBody>
      </p:sp>
      <p:sp>
        <p:nvSpPr>
          <p:cNvPr id="4" name="Slide Number Placeholder 3"/>
          <p:cNvSpPr>
            <a:spLocks noGrp="1"/>
          </p:cNvSpPr>
          <p:nvPr>
            <p:ph type="sldNum" sz="quarter" idx="5"/>
          </p:nvPr>
        </p:nvSpPr>
        <p:spPr/>
        <p:txBody>
          <a:bodyPr/>
          <a:lstStyle/>
          <a:p>
            <a:fld id="{765F5201-0B02-374C-9C85-2DCB7D098B21}" type="slidenum">
              <a:rPr lang="en-US" smtClean="0"/>
              <a:t>37</a:t>
            </a:fld>
            <a:endParaRPr lang="en-US"/>
          </a:p>
        </p:txBody>
      </p:sp>
    </p:spTree>
    <p:extLst>
      <p:ext uri="{BB962C8B-B14F-4D97-AF65-F5344CB8AC3E}">
        <p14:creationId xmlns:p14="http://schemas.microsoft.com/office/powerpoint/2010/main" val="329080963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5"/>
          </p:nvPr>
        </p:nvSpPr>
        <p:spPr/>
        <p:txBody>
          <a:bodyPr/>
          <a:lstStyle/>
          <a:p>
            <a:fld id="{765F5201-0B02-374C-9C85-2DCB7D098B21}" type="slidenum">
              <a:rPr lang="en-US" smtClean="0"/>
              <a:t>38</a:t>
            </a:fld>
            <a:endParaRPr lang="en-US"/>
          </a:p>
        </p:txBody>
      </p:sp>
    </p:spTree>
    <p:extLst>
      <p:ext uri="{BB962C8B-B14F-4D97-AF65-F5344CB8AC3E}">
        <p14:creationId xmlns:p14="http://schemas.microsoft.com/office/powerpoint/2010/main" val="361717782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vi-VN" b="1" i="0" dirty="0">
                <a:solidFill>
                  <a:srgbClr val="404040"/>
                </a:solidFill>
                <a:effectLst/>
                <a:latin typeface="DeepSeek-CJK-patch"/>
              </a:rPr>
              <a:t>"Reliability“</a:t>
            </a:r>
            <a:r>
              <a:rPr lang="en-US" b="1" i="0" dirty="0">
                <a:solidFill>
                  <a:srgbClr val="404040"/>
                </a:solidFill>
                <a:effectLst/>
                <a:latin typeface="DeepSeek-CJK-patch"/>
              </a:rPr>
              <a:t> – </a:t>
            </a:r>
            <a:r>
              <a:rPr lang="en-US" b="1" i="0" dirty="0" err="1">
                <a:solidFill>
                  <a:srgbClr val="404040"/>
                </a:solidFill>
                <a:effectLst/>
                <a:latin typeface="DeepSeek-CJK-patch"/>
              </a:rPr>
              <a:t>Độ</a:t>
            </a:r>
            <a:r>
              <a:rPr lang="en-US" b="1" i="0" dirty="0">
                <a:solidFill>
                  <a:srgbClr val="404040"/>
                </a:solidFill>
                <a:effectLst/>
                <a:latin typeface="DeepSeek-CJK-patch"/>
              </a:rPr>
              <a:t> tin </a:t>
            </a:r>
            <a:r>
              <a:rPr lang="en-US" b="1" i="0" dirty="0" err="1">
                <a:solidFill>
                  <a:srgbClr val="404040"/>
                </a:solidFill>
                <a:effectLst/>
                <a:latin typeface="DeepSeek-CJK-patch"/>
              </a:rPr>
              <a:t>cậy</a:t>
            </a:r>
            <a:endParaRPr lang="en-US" b="1" i="0" dirty="0">
              <a:solidFill>
                <a:srgbClr val="404040"/>
              </a:solidFill>
              <a:effectLst/>
              <a:latin typeface="DeepSeek-CJK-patch"/>
            </a:endParaRPr>
          </a:p>
          <a:p>
            <a:pPr algn="l"/>
            <a:endParaRPr lang="vi-VN" b="0" i="0" dirty="0">
              <a:solidFill>
                <a:srgbClr val="404040"/>
              </a:solidFill>
              <a:effectLst/>
              <a:latin typeface="DeepSeek-CJK-patch"/>
            </a:endParaRPr>
          </a:p>
          <a:p>
            <a:pPr algn="l"/>
            <a:r>
              <a:rPr lang="vi-VN" b="1" i="0" dirty="0">
                <a:solidFill>
                  <a:srgbClr val="404040"/>
                </a:solidFill>
                <a:effectLst/>
                <a:latin typeface="DeepSeek-CJK-patch"/>
              </a:rPr>
              <a:t>1. Vấn đề Độ tin cậy (Reliability Problem)</a:t>
            </a:r>
            <a:endParaRPr lang="vi-VN" b="0" i="0" dirty="0">
              <a:solidFill>
                <a:srgbClr val="404040"/>
              </a:solidFill>
              <a:effectLst/>
              <a:latin typeface="DeepSeek-CJK-patch"/>
            </a:endParaRPr>
          </a:p>
          <a:p>
            <a:pPr algn="l"/>
            <a:r>
              <a:rPr lang="vi-VN" b="0" i="0" dirty="0">
                <a:solidFill>
                  <a:srgbClr val="404040"/>
                </a:solidFill>
                <a:effectLst/>
                <a:latin typeface="DeepSeek-CJK-patch"/>
              </a:rPr>
              <a:t>Trong hệ thống cơ sở dữ liệu phân tán, một trong những thách thức lớn nhất là đảm bảo rằng các </a:t>
            </a:r>
            <a:r>
              <a:rPr lang="vi-VN" b="1" i="0" dirty="0">
                <a:solidFill>
                  <a:srgbClr val="404040"/>
                </a:solidFill>
                <a:effectLst/>
                <a:latin typeface="DeepSeek-CJK-patch"/>
              </a:rPr>
              <a:t>giao dịch (transactions)</a:t>
            </a:r>
            <a:r>
              <a:rPr lang="vi-VN" b="0" i="0" dirty="0">
                <a:solidFill>
                  <a:srgbClr val="404040"/>
                </a:solidFill>
                <a:effectLst/>
                <a:latin typeface="DeepSeek-CJK-patch"/>
              </a:rPr>
              <a:t> được thực thi một cách đáng tin cậy, ngay cả khi xảy ra sự cố (như lỗi phần cứng, mất kết nối mạng, hoặc crash tại một site).</a:t>
            </a:r>
          </a:p>
          <a:p>
            <a:pPr algn="l"/>
            <a:r>
              <a:rPr lang="vi-VN" b="0" i="0" dirty="0">
                <a:solidFill>
                  <a:srgbClr val="404040"/>
                </a:solidFill>
                <a:effectLst/>
                <a:latin typeface="DeepSeek-CJK-patch"/>
              </a:rPr>
              <a:t>Vấn đề cụ thể ở đây là:</a:t>
            </a:r>
          </a:p>
          <a:p>
            <a:r>
              <a:rPr lang="vi-VN" b="1" dirty="0">
                <a:effectLst/>
              </a:rPr>
              <a:t>Làm thế nào để duy trì hai tính chất quan trọng của giao dịch là </a:t>
            </a:r>
            <a:r>
              <a:rPr lang="vi-VN" b="1" i="1" dirty="0">
                <a:effectLst/>
              </a:rPr>
              <a:t>Atomicity</a:t>
            </a:r>
            <a:r>
              <a:rPr lang="vi-VN" b="1" dirty="0">
                <a:effectLst/>
              </a:rPr>
              <a:t> (Tính nguyên tử) và </a:t>
            </a:r>
            <a:r>
              <a:rPr lang="vi-VN" b="1" i="1" dirty="0">
                <a:effectLst/>
              </a:rPr>
              <a:t>Durability</a:t>
            </a:r>
            <a:r>
              <a:rPr lang="vi-VN" b="1" dirty="0">
                <a:effectLst/>
              </a:rPr>
              <a:t> (Tính bền vững) trong môi trường phân tán?</a:t>
            </a:r>
            <a:endParaRPr lang="vi-VN" dirty="0">
              <a:effectLst/>
            </a:endParaRPr>
          </a:p>
          <a:p>
            <a:pPr algn="l"/>
            <a:endParaRPr lang="en-US" b="1" i="0" dirty="0">
              <a:solidFill>
                <a:srgbClr val="404040"/>
              </a:solidFill>
              <a:effectLst/>
              <a:latin typeface="DeepSeek-CJK-patch"/>
            </a:endParaRPr>
          </a:p>
          <a:p>
            <a:pPr algn="l"/>
            <a:r>
              <a:rPr lang="vi-VN" b="1" i="0" dirty="0">
                <a:solidFill>
                  <a:srgbClr val="404040"/>
                </a:solidFill>
                <a:effectLst/>
                <a:latin typeface="DeepSeek-CJK-patch"/>
              </a:rPr>
              <a:t>2. Giải thích hai tính chất cần đảm bảo</a:t>
            </a:r>
            <a:endParaRPr lang="vi-VN" b="0" i="0" dirty="0">
              <a:solidFill>
                <a:srgbClr val="404040"/>
              </a:solidFill>
              <a:effectLst/>
              <a:latin typeface="DeepSeek-CJK-patch"/>
            </a:endParaRPr>
          </a:p>
          <a:p>
            <a:pPr algn="l"/>
            <a:r>
              <a:rPr lang="vi-VN" b="1" i="0" dirty="0">
                <a:solidFill>
                  <a:srgbClr val="404040"/>
                </a:solidFill>
                <a:effectLst/>
                <a:latin typeface="DeepSeek-CJK-patch"/>
              </a:rPr>
              <a:t>a. Atomicity (Tính nguyên tử)</a:t>
            </a:r>
            <a:endParaRPr lang="vi-VN" b="0" i="0" dirty="0">
              <a:solidFill>
                <a:srgbClr val="404040"/>
              </a:solidFill>
              <a:effectLst/>
              <a:latin typeface="DeepSeek-CJK-patch"/>
            </a:endParaRPr>
          </a:p>
          <a:p>
            <a:pPr algn="l">
              <a:buFont typeface="Arial" panose="020B0604020202020204" pitchFamily="34" charset="0"/>
              <a:buChar char="•"/>
            </a:pPr>
            <a:r>
              <a:rPr lang="vi-VN" b="1" i="0" dirty="0">
                <a:solidFill>
                  <a:srgbClr val="404040"/>
                </a:solidFill>
                <a:effectLst/>
                <a:latin typeface="DeepSeek-CJK-patch"/>
              </a:rPr>
              <a:t>Định nghĩa:</a:t>
            </a:r>
            <a:r>
              <a:rPr lang="vi-VN" b="0" i="0" dirty="0">
                <a:solidFill>
                  <a:srgbClr val="404040"/>
                </a:solidFill>
                <a:effectLst/>
                <a:latin typeface="DeepSeek-CJK-patch"/>
              </a:rPr>
              <a:t> Một giao dịch phải được thực thi </a:t>
            </a:r>
            <a:r>
              <a:rPr lang="vi-VN" b="1" i="0" dirty="0">
                <a:solidFill>
                  <a:srgbClr val="404040"/>
                </a:solidFill>
                <a:effectLst/>
                <a:latin typeface="DeepSeek-CJK-patch"/>
              </a:rPr>
              <a:t>"tất cả hoặc không có gì"</a:t>
            </a:r>
            <a:r>
              <a:rPr lang="vi-VN" b="0" i="0" dirty="0">
                <a:solidFill>
                  <a:srgbClr val="404040"/>
                </a:solidFill>
                <a:effectLst/>
                <a:latin typeface="DeepSeek-CJK-patch"/>
              </a:rPr>
              <a:t> (all-or-nothing).</a:t>
            </a:r>
          </a:p>
          <a:p>
            <a:pPr marL="742950" lvl="1" indent="-285750" algn="l">
              <a:buFont typeface="Arial" panose="020B0604020202020204" pitchFamily="34" charset="0"/>
              <a:buChar char="•"/>
            </a:pPr>
            <a:r>
              <a:rPr lang="vi-VN" b="0" i="0" dirty="0">
                <a:solidFill>
                  <a:srgbClr val="404040"/>
                </a:solidFill>
                <a:effectLst/>
                <a:latin typeface="DeepSeek-CJK-patch"/>
              </a:rPr>
              <a:t>Nếu giao dịch thành công → Tất cả thay đổi phải được áp dụng.</a:t>
            </a:r>
          </a:p>
          <a:p>
            <a:pPr marL="742950" lvl="1" indent="-285750" algn="l">
              <a:buFont typeface="Arial" panose="020B0604020202020204" pitchFamily="34" charset="0"/>
              <a:buChar char="•"/>
            </a:pPr>
            <a:r>
              <a:rPr lang="vi-VN" b="0" i="0" dirty="0">
                <a:solidFill>
                  <a:srgbClr val="404040"/>
                </a:solidFill>
                <a:effectLst/>
                <a:latin typeface="DeepSeek-CJK-patch"/>
              </a:rPr>
              <a:t>Nếu giao dịch thất bại (do lỗi hoặc hủy bỏ) → Không có thay đổi nào được lưu lại.</a:t>
            </a:r>
          </a:p>
          <a:p>
            <a:pPr algn="l">
              <a:buFont typeface="Arial" panose="020B0604020202020204" pitchFamily="34" charset="0"/>
              <a:buChar char="•"/>
            </a:pPr>
            <a:r>
              <a:rPr lang="vi-VN" b="1" i="0" dirty="0">
                <a:solidFill>
                  <a:srgbClr val="404040"/>
                </a:solidFill>
                <a:effectLst/>
                <a:latin typeface="DeepSeek-CJK-patch"/>
              </a:rPr>
              <a:t>Ví dụ:</a:t>
            </a:r>
            <a:endParaRPr lang="vi-VN" b="0" i="0" dirty="0">
              <a:solidFill>
                <a:srgbClr val="404040"/>
              </a:solidFill>
              <a:effectLst/>
              <a:latin typeface="DeepSeek-CJK-patch"/>
            </a:endParaRPr>
          </a:p>
          <a:p>
            <a:pPr marL="742950" lvl="1" indent="-285750" algn="l">
              <a:buFont typeface="Arial" panose="020B0604020202020204" pitchFamily="34" charset="0"/>
              <a:buChar char="•"/>
            </a:pPr>
            <a:r>
              <a:rPr lang="vi-VN" b="0" i="0" dirty="0">
                <a:solidFill>
                  <a:srgbClr val="404040"/>
                </a:solidFill>
                <a:effectLst/>
                <a:latin typeface="DeepSeek-CJK-patch"/>
              </a:rPr>
              <a:t>Chuyển tiền từ tài khoản A sang B:</a:t>
            </a:r>
          </a:p>
          <a:p>
            <a:pPr marL="1143000" lvl="2" indent="-228600" algn="l">
              <a:buFont typeface="Arial" panose="020B0604020202020204" pitchFamily="34" charset="0"/>
              <a:buChar char="•"/>
            </a:pPr>
            <a:r>
              <a:rPr lang="vi-VN" b="0" i="0" dirty="0">
                <a:solidFill>
                  <a:srgbClr val="404040"/>
                </a:solidFill>
                <a:effectLst/>
                <a:latin typeface="DeepSeek-CJK-patch"/>
              </a:rPr>
              <a:t>Nếu giao dịch thành công → Tiền trừ ở A và cộng vào B.</a:t>
            </a:r>
          </a:p>
          <a:p>
            <a:pPr marL="1143000" lvl="2" indent="-228600" algn="l">
              <a:buFont typeface="Arial" panose="020B0604020202020204" pitchFamily="34" charset="0"/>
              <a:buChar char="•"/>
            </a:pPr>
            <a:r>
              <a:rPr lang="vi-VN" b="0" i="0" dirty="0">
                <a:solidFill>
                  <a:srgbClr val="404040"/>
                </a:solidFill>
                <a:effectLst/>
                <a:latin typeface="DeepSeek-CJK-patch"/>
              </a:rPr>
              <a:t>Nếu giao dịch thất bại → Không có tài khoản nào bị thay đổi.</a:t>
            </a:r>
          </a:p>
          <a:p>
            <a:pPr algn="l"/>
            <a:r>
              <a:rPr lang="vi-VN" b="1" i="0" dirty="0">
                <a:solidFill>
                  <a:srgbClr val="404040"/>
                </a:solidFill>
                <a:effectLst/>
                <a:latin typeface="DeepSeek-CJK-patch"/>
              </a:rPr>
              <a:t>b. Durability (Tính bền vững)</a:t>
            </a:r>
            <a:endParaRPr lang="vi-VN" b="0" i="0" dirty="0">
              <a:solidFill>
                <a:srgbClr val="404040"/>
              </a:solidFill>
              <a:effectLst/>
              <a:latin typeface="DeepSeek-CJK-patch"/>
            </a:endParaRPr>
          </a:p>
          <a:p>
            <a:pPr algn="l">
              <a:buFont typeface="Arial" panose="020B0604020202020204" pitchFamily="34" charset="0"/>
              <a:buChar char="•"/>
            </a:pPr>
            <a:r>
              <a:rPr lang="vi-VN" b="1" i="0" dirty="0">
                <a:solidFill>
                  <a:srgbClr val="404040"/>
                </a:solidFill>
                <a:effectLst/>
                <a:latin typeface="DeepSeek-CJK-patch"/>
              </a:rPr>
              <a:t>Định nghĩa:</a:t>
            </a:r>
            <a:r>
              <a:rPr lang="vi-VN" b="0" i="0" dirty="0">
                <a:solidFill>
                  <a:srgbClr val="404040"/>
                </a:solidFill>
                <a:effectLst/>
                <a:latin typeface="DeepSeek-CJK-patch"/>
              </a:rPr>
              <a:t> Một khi giao dịch đã </a:t>
            </a:r>
            <a:r>
              <a:rPr lang="vi-VN" b="1" i="0" dirty="0">
                <a:solidFill>
                  <a:srgbClr val="404040"/>
                </a:solidFill>
                <a:effectLst/>
                <a:latin typeface="DeepSeek-CJK-patch"/>
              </a:rPr>
              <a:t>commit</a:t>
            </a:r>
            <a:r>
              <a:rPr lang="vi-VN" b="0" i="0" dirty="0">
                <a:solidFill>
                  <a:srgbClr val="404040"/>
                </a:solidFill>
                <a:effectLst/>
                <a:latin typeface="DeepSeek-CJK-patch"/>
              </a:rPr>
              <a:t>, các thay đổi phải được lưu trữ vĩnh viễn, ngay cả khi hệ thống gặp sự cố sau đó.</a:t>
            </a:r>
          </a:p>
          <a:p>
            <a:pPr algn="l">
              <a:buFont typeface="Arial" panose="020B0604020202020204" pitchFamily="34" charset="0"/>
              <a:buChar char="•"/>
            </a:pPr>
            <a:r>
              <a:rPr lang="vi-VN" b="1" i="0" dirty="0">
                <a:solidFill>
                  <a:srgbClr val="404040"/>
                </a:solidFill>
                <a:effectLst/>
                <a:latin typeface="DeepSeek-CJK-patch"/>
              </a:rPr>
              <a:t>Ví dụ:</a:t>
            </a:r>
            <a:endParaRPr lang="vi-VN" b="0" i="0" dirty="0">
              <a:solidFill>
                <a:srgbClr val="404040"/>
              </a:solidFill>
              <a:effectLst/>
              <a:latin typeface="DeepSeek-CJK-patch"/>
            </a:endParaRPr>
          </a:p>
          <a:p>
            <a:pPr marL="742950" lvl="1" indent="-285750" algn="l">
              <a:buFont typeface="Arial" panose="020B0604020202020204" pitchFamily="34" charset="0"/>
              <a:buChar char="•"/>
            </a:pPr>
            <a:r>
              <a:rPr lang="vi-VN" b="0" i="0" dirty="0">
                <a:solidFill>
                  <a:srgbClr val="404040"/>
                </a:solidFill>
                <a:effectLst/>
                <a:latin typeface="DeepSeek-CJK-patch"/>
              </a:rPr>
              <a:t>Sau khi chuyển tiền thành công, dữ liệu phải được ghi vào ổ cứng hoặc bộ lưu trữ bền vững để đảm bảo không bị mất nếu máy chủ bị tắt đột ngột.</a:t>
            </a:r>
          </a:p>
        </p:txBody>
      </p:sp>
      <p:sp>
        <p:nvSpPr>
          <p:cNvPr id="4" name="Slide Number Placeholder 3"/>
          <p:cNvSpPr>
            <a:spLocks noGrp="1"/>
          </p:cNvSpPr>
          <p:nvPr>
            <p:ph type="sldNum" sz="quarter" idx="5"/>
          </p:nvPr>
        </p:nvSpPr>
        <p:spPr/>
        <p:txBody>
          <a:bodyPr/>
          <a:lstStyle/>
          <a:p>
            <a:fld id="{765F5201-0B02-374C-9C85-2DCB7D098B21}" type="slidenum">
              <a:rPr lang="en-US" smtClean="0"/>
              <a:t>39</a:t>
            </a:fld>
            <a:endParaRPr lang="en-US"/>
          </a:p>
        </p:txBody>
      </p:sp>
    </p:spTree>
    <p:extLst>
      <p:ext uri="{BB962C8B-B14F-4D97-AF65-F5344CB8AC3E}">
        <p14:creationId xmlns:p14="http://schemas.microsoft.com/office/powerpoint/2010/main" val="7240697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Rot="1" noChangeAspect="1" noChangeArrowheads="1" noTextEdit="1"/>
          </p:cNvSpPr>
          <p:nvPr>
            <p:ph type="sldImg"/>
          </p:nvPr>
        </p:nvSpPr>
        <p:spPr>
          <a:xfrm>
            <a:off x="1150938" y="692150"/>
            <a:ext cx="4556125" cy="3416300"/>
          </a:xfrm>
          <a:ln cap="flat"/>
        </p:spPr>
      </p:sp>
      <p:sp>
        <p:nvSpPr>
          <p:cNvPr id="2" name="Notes Placeholder 1">
            <a:extLst>
              <a:ext uri="{FF2B5EF4-FFF2-40B4-BE49-F238E27FC236}">
                <a16:creationId xmlns:a16="http://schemas.microsoft.com/office/drawing/2014/main" id="{CF444BBC-9A28-C5D4-A2F3-30BB1DAE4565}"/>
              </a:ext>
            </a:extLst>
          </p:cNvPr>
          <p:cNvSpPr>
            <a:spLocks noGrp="1"/>
          </p:cNvSpPr>
          <p:nvPr>
            <p:ph type="body" idx="1"/>
          </p:nvPr>
        </p:nvSpPr>
        <p:spPr/>
        <p:txBody>
          <a:bodyPr/>
          <a:lstStyle/>
          <a:p>
            <a:r>
              <a:rPr lang="vi-VN" b="1" dirty="0"/>
              <a:t>Transaction</a:t>
            </a:r>
          </a:p>
          <a:p>
            <a:endParaRPr lang="en-US" b="1" dirty="0"/>
          </a:p>
          <a:p>
            <a:r>
              <a:rPr lang="vi-VN" b="1" dirty="0"/>
              <a:t>1. Định nghĩa:</a:t>
            </a:r>
          </a:p>
          <a:p>
            <a:r>
              <a:rPr lang="vi-VN" dirty="0"/>
              <a:t>“A transaction is a collection of actions that make consistent transformations of system states while preserving system consistency.”</a:t>
            </a:r>
          </a:p>
          <a:p>
            <a:r>
              <a:rPr lang="vi-VN" b="1" dirty="0"/>
              <a:t>Giao dịch</a:t>
            </a:r>
            <a:r>
              <a:rPr lang="vi-VN" dirty="0"/>
              <a:t> là một tập hợp các hành động (actions) được thực hiện như một đơn vị duy nhất nhằm chuyển đổi trạng thái hệ thống từ một trạng thái nhất quán (consistent state) sang một trạng thái nhất quán khác, </a:t>
            </a:r>
            <a:r>
              <a:rPr lang="vi-VN" b="1" dirty="0"/>
              <a:t>mà không làm mất tính nhất quán của hệ thống.</a:t>
            </a:r>
            <a:endParaRPr lang="vi-VN" dirty="0"/>
          </a:p>
          <a:p>
            <a:endParaRPr lang="en-US" b="1" dirty="0"/>
          </a:p>
          <a:p>
            <a:r>
              <a:rPr lang="vi-VN" b="1" dirty="0"/>
              <a:t>2. Hình minh họa:</a:t>
            </a:r>
          </a:p>
          <a:p>
            <a:pPr>
              <a:buFont typeface="Arial" panose="020B0604020202020204" pitchFamily="34" charset="0"/>
              <a:buChar char="•"/>
            </a:pPr>
            <a:r>
              <a:rPr lang="vi-VN" b="1" dirty="0"/>
              <a:t>Begin Transaction T</a:t>
            </a:r>
            <a:r>
              <a:rPr lang="vi-VN" dirty="0"/>
              <a:t>: Giao dịch bắt đầu khi hệ thống đang ở một trạng thái nhất quán.</a:t>
            </a:r>
          </a:p>
          <a:p>
            <a:pPr>
              <a:buFont typeface="Arial" panose="020B0604020202020204" pitchFamily="34" charset="0"/>
              <a:buChar char="•"/>
            </a:pPr>
            <a:r>
              <a:rPr lang="vi-VN" b="1" dirty="0"/>
              <a:t>Execution of Transaction T</a:t>
            </a:r>
            <a:r>
              <a:rPr lang="vi-VN" dirty="0"/>
              <a:t>: Trong quá trình thực thi, hệ thống </a:t>
            </a:r>
            <a:r>
              <a:rPr lang="vi-VN" b="1" dirty="0"/>
              <a:t>có thể rơi vào trạng thái tạm thời không nhất quán</a:t>
            </a:r>
            <a:r>
              <a:rPr lang="vi-VN" dirty="0"/>
              <a:t>. Điều này là bình thường do các bước trung gian có thể chưa đảm bảo toàn vẹn dữ liệu.</a:t>
            </a:r>
          </a:p>
          <a:p>
            <a:pPr>
              <a:buFont typeface="Arial" panose="020B0604020202020204" pitchFamily="34" charset="0"/>
              <a:buChar char="•"/>
            </a:pPr>
            <a:r>
              <a:rPr lang="vi-VN" b="1" dirty="0"/>
              <a:t>End Transaction T</a:t>
            </a:r>
            <a:r>
              <a:rPr lang="vi-VN" dirty="0"/>
              <a:t>: Giao dịch kết thúc và hệ thống </a:t>
            </a:r>
            <a:r>
              <a:rPr lang="vi-VN" b="1" dirty="0"/>
              <a:t>phải quay trở lại trạng thái nhất quán</a:t>
            </a:r>
            <a:r>
              <a:rPr lang="vi-VN" dirty="0"/>
              <a:t>. Nếu không làm được điều này, giao dịch sẽ bị rollback.</a:t>
            </a:r>
          </a:p>
          <a:p>
            <a:endParaRPr lang="en-US" b="1" dirty="0"/>
          </a:p>
          <a:p>
            <a:r>
              <a:rPr lang="vi-VN" b="1" dirty="0"/>
              <a:t>3. Hai khái niệm quan trọng trong slide:</a:t>
            </a:r>
          </a:p>
          <a:p>
            <a:pPr>
              <a:buFont typeface="Arial" panose="020B0604020202020204" pitchFamily="34" charset="0"/>
              <a:buChar char="•"/>
            </a:pPr>
            <a:r>
              <a:rPr lang="en-US" dirty="0"/>
              <a:t> </a:t>
            </a:r>
            <a:r>
              <a:rPr lang="vi-VN" b="1" dirty="0"/>
              <a:t>Concurrency transparency (ẩn đồng thời):</a:t>
            </a:r>
            <a:br>
              <a:rPr lang="vi-VN" dirty="0"/>
            </a:br>
            <a:r>
              <a:rPr lang="vi-VN" dirty="0"/>
              <a:t>Đảm bảo rằng việc nhiều giao dịch chạy đồng thời không làm ảnh hưởng đến kết quả cuối cùng, và hệ thống vẫn duy trì được tính nhất quán như khi các giao dịch đó được thực hiện tuần tự.</a:t>
            </a:r>
          </a:p>
          <a:p>
            <a:pPr>
              <a:buFont typeface="Arial" panose="020B0604020202020204" pitchFamily="34" charset="0"/>
              <a:buChar char="•"/>
            </a:pPr>
            <a:r>
              <a:rPr lang="en-US" dirty="0"/>
              <a:t> </a:t>
            </a:r>
            <a:r>
              <a:rPr lang="vi-VN" b="1" dirty="0"/>
              <a:t>Failure transparency (ẩn lỗi):</a:t>
            </a:r>
            <a:br>
              <a:rPr lang="vi-VN" dirty="0"/>
            </a:br>
            <a:r>
              <a:rPr lang="vi-VN" dirty="0"/>
              <a:t>Dù có lỗi (ví dụ: mất điện, hỏng máy chủ...), hệ thống vẫn có thể khôi phục và </a:t>
            </a:r>
            <a:r>
              <a:rPr lang="vi-VN" b="1" dirty="0"/>
              <a:t>đảm bảo rằng các giao dịch được hoàn thành đầy đủ hoặc không thực hiện gì cả</a:t>
            </a:r>
            <a:r>
              <a:rPr lang="vi-VN" dirty="0"/>
              <a:t> (tức là tính nguyên tử – atomicity).</a:t>
            </a:r>
          </a:p>
          <a:p>
            <a:endParaRPr lang="en-US" dirty="0"/>
          </a:p>
        </p:txBody>
      </p:sp>
    </p:spTree>
    <p:extLst>
      <p:ext uri="{BB962C8B-B14F-4D97-AF65-F5344CB8AC3E}">
        <p14:creationId xmlns:p14="http://schemas.microsoft.com/office/powerpoint/2010/main" val="127487991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Rot="1" noChangeAspect="1" noChangeArrowheads="1" noTextEdit="1"/>
          </p:cNvSpPr>
          <p:nvPr>
            <p:ph type="sldImg"/>
          </p:nvPr>
        </p:nvSpPr>
        <p:spPr>
          <a:xfrm>
            <a:off x="1150938" y="692150"/>
            <a:ext cx="4556125" cy="3416300"/>
          </a:xfrm>
          <a:ln cap="flat"/>
        </p:spPr>
      </p:sp>
      <p:sp>
        <p:nvSpPr>
          <p:cNvPr id="2" name="Notes Placeholder 1">
            <a:extLst>
              <a:ext uri="{FF2B5EF4-FFF2-40B4-BE49-F238E27FC236}">
                <a16:creationId xmlns:a16="http://schemas.microsoft.com/office/drawing/2014/main" id="{1E47F5A4-593A-4F2D-2683-D71C2868DD10}"/>
              </a:ext>
            </a:extLst>
          </p:cNvPr>
          <p:cNvSpPr>
            <a:spLocks noGrp="1"/>
          </p:cNvSpPr>
          <p:nvPr>
            <p:ph type="body" idx="1"/>
          </p:nvPr>
        </p:nvSpPr>
        <p:spPr/>
        <p:txBody>
          <a:bodyPr/>
          <a:lstStyle/>
          <a:p>
            <a:r>
              <a:rPr lang="vi-VN" dirty="0"/>
              <a:t>“</a:t>
            </a:r>
            <a:r>
              <a:rPr lang="vi-VN" b="1" dirty="0"/>
              <a:t>Types of Failures</a:t>
            </a:r>
            <a:r>
              <a:rPr lang="vi-VN" dirty="0"/>
              <a:t>”</a:t>
            </a:r>
            <a:r>
              <a:rPr lang="en-US" dirty="0"/>
              <a:t> – </a:t>
            </a:r>
            <a:r>
              <a:rPr lang="en-US" dirty="0" err="1"/>
              <a:t>các</a:t>
            </a:r>
            <a:r>
              <a:rPr lang="en-US" dirty="0"/>
              <a:t> </a:t>
            </a:r>
            <a:r>
              <a:rPr lang="en-US" dirty="0" err="1"/>
              <a:t>loại</a:t>
            </a:r>
            <a:r>
              <a:rPr lang="en-US" dirty="0"/>
              <a:t> </a:t>
            </a:r>
            <a:r>
              <a:rPr lang="en-US" dirty="0" err="1"/>
              <a:t>lỗi</a:t>
            </a:r>
            <a:r>
              <a:rPr lang="en-US" dirty="0"/>
              <a:t> </a:t>
            </a:r>
            <a:r>
              <a:rPr lang="en-US" dirty="0" err="1"/>
              <a:t>phát</a:t>
            </a:r>
            <a:r>
              <a:rPr lang="en-US" dirty="0"/>
              <a:t> </a:t>
            </a:r>
            <a:r>
              <a:rPr lang="en-US" dirty="0" err="1"/>
              <a:t>sinh</a:t>
            </a:r>
            <a:endParaRPr lang="en-US" dirty="0"/>
          </a:p>
          <a:p>
            <a:r>
              <a:rPr lang="vi-VN" dirty="0"/>
              <a:t> trong ngữ cảnh hệ quản trị cơ sở dữ liệu phân tán (</a:t>
            </a:r>
            <a:r>
              <a:rPr lang="vi-VN" b="1" dirty="0"/>
              <a:t>Distributed DBMS</a:t>
            </a:r>
            <a:r>
              <a:rPr lang="vi-VN" dirty="0"/>
              <a:t>), </a:t>
            </a:r>
            <a:r>
              <a:rPr lang="vi-VN" b="1" dirty="0"/>
              <a:t>độ tin cậy (reliability)</a:t>
            </a:r>
            <a:r>
              <a:rPr lang="vi-VN" dirty="0"/>
              <a:t> là một yếu tố then chốt, vì dữ liệu và quá trình xử lý được phân bố trên nhiều nút khác nhau. Khi xảy ra sự cố, hệ thống cần xác định và phản ứng đúng để đảm bảo tính </a:t>
            </a:r>
            <a:r>
              <a:rPr lang="vi-VN" b="1" dirty="0"/>
              <a:t>toàn vẹn và nguyên tử</a:t>
            </a:r>
            <a:r>
              <a:rPr lang="vi-VN" dirty="0"/>
              <a:t> của giao dịch.</a:t>
            </a:r>
            <a:endParaRPr lang="en-US" dirty="0"/>
          </a:p>
          <a:p>
            <a:endParaRPr lang="vi-VN" dirty="0"/>
          </a:p>
          <a:p>
            <a:r>
              <a:rPr lang="vi-VN" b="1" dirty="0"/>
              <a:t>1. Transaction Failures (Lỗi giao dịch)</a:t>
            </a:r>
          </a:p>
          <a:p>
            <a:pPr>
              <a:buFont typeface="Arial" panose="020B0604020202020204" pitchFamily="34" charset="0"/>
              <a:buChar char="•"/>
            </a:pPr>
            <a:r>
              <a:rPr lang="vi-VN" b="1" dirty="0"/>
              <a:t>Transaction aborts</a:t>
            </a:r>
            <a:r>
              <a:rPr lang="vi-VN" dirty="0"/>
              <a:t>: Một giao dịch có thể bị huỷ do:</a:t>
            </a:r>
          </a:p>
          <a:p>
            <a:pPr marL="742950" lvl="1" indent="-285750">
              <a:buFont typeface="Arial" panose="020B0604020202020204" pitchFamily="34" charset="0"/>
              <a:buChar char="•"/>
            </a:pPr>
            <a:r>
              <a:rPr lang="vi-VN" b="1" dirty="0"/>
              <a:t>Tự nguyện</a:t>
            </a:r>
            <a:r>
              <a:rPr lang="vi-VN" dirty="0"/>
              <a:t> (unilateral): ví dụ, người dùng yêu cầu huỷ giao dịch.</a:t>
            </a:r>
          </a:p>
          <a:p>
            <a:pPr marL="742950" lvl="1" indent="-285750">
              <a:buFont typeface="Arial" panose="020B0604020202020204" pitchFamily="34" charset="0"/>
              <a:buChar char="•"/>
            </a:pPr>
            <a:r>
              <a:rPr lang="vi-VN" b="1" dirty="0"/>
              <a:t>Deadlock</a:t>
            </a:r>
            <a:r>
              <a:rPr lang="vi-VN" dirty="0"/>
              <a:t>: hai hay nhiều giao dịch chờ nhau vô thời hạn — hệ thống phải can thiệp và huỷ một giao dịch để phá vỡ tình trạng này.</a:t>
            </a:r>
          </a:p>
          <a:p>
            <a:pPr>
              <a:buFont typeface="Arial" panose="020B0604020202020204" pitchFamily="34" charset="0"/>
              <a:buChar char="•"/>
            </a:pPr>
            <a:r>
              <a:rPr lang="vi-VN" dirty="0"/>
              <a:t>Đây là lỗi ở </a:t>
            </a:r>
            <a:r>
              <a:rPr lang="vi-VN" b="1" dirty="0"/>
              <a:t>mức logic</a:t>
            </a:r>
            <a:r>
              <a:rPr lang="vi-VN" dirty="0"/>
              <a:t>, không phải do lỗi phần cứng.</a:t>
            </a:r>
          </a:p>
          <a:p>
            <a:r>
              <a:rPr lang="vi-VN" b="1" dirty="0"/>
              <a:t>Ví dụ minh hoạ</a:t>
            </a:r>
            <a:r>
              <a:rPr lang="vi-VN" dirty="0"/>
              <a:t>: Giao dịch A và B đều muốn cập nhật cùng một dòng dữ liệu. Nếu mỗi giao dịch khoá một phần dữ liệu mà giao dịch kia cần, hệ thống sẽ phải huỷ một giao dịch để tránh deadlock.</a:t>
            </a:r>
          </a:p>
          <a:p>
            <a:endParaRPr lang="en-US" b="1" dirty="0"/>
          </a:p>
          <a:p>
            <a:r>
              <a:rPr lang="vi-VN" b="1" dirty="0"/>
              <a:t>2. System (Site) Failures (Lỗi hệ thống tại một site)</a:t>
            </a:r>
          </a:p>
          <a:p>
            <a:pPr>
              <a:buFont typeface="Arial" panose="020B0604020202020204" pitchFamily="34" charset="0"/>
              <a:buChar char="•"/>
            </a:pPr>
            <a:r>
              <a:rPr lang="vi-VN" dirty="0"/>
              <a:t>Có thể do </a:t>
            </a:r>
            <a:r>
              <a:rPr lang="vi-VN" b="1" dirty="0"/>
              <a:t>lỗi phần cứng</a:t>
            </a:r>
            <a:r>
              <a:rPr lang="vi-VN" dirty="0"/>
              <a:t> (bộ xử lý, nguồn điện, RAM,...) hoặc phần mềm khiến một site ngừng hoạt động.</a:t>
            </a:r>
          </a:p>
          <a:p>
            <a:pPr>
              <a:buFont typeface="Arial" panose="020B0604020202020204" pitchFamily="34" charset="0"/>
              <a:buChar char="•"/>
            </a:pPr>
            <a:r>
              <a:rPr lang="vi-VN" dirty="0"/>
              <a:t>Khi site thất bại:</a:t>
            </a:r>
          </a:p>
          <a:p>
            <a:pPr marL="742950" lvl="1" indent="-285750">
              <a:buFont typeface="Arial" panose="020B0604020202020204" pitchFamily="34" charset="0"/>
              <a:buChar char="•"/>
            </a:pPr>
            <a:r>
              <a:rPr lang="vi-VN" b="1" dirty="0"/>
              <a:t>Dữ liệu trong RAM bị mất</a:t>
            </a:r>
            <a:r>
              <a:rPr lang="vi-VN" dirty="0"/>
              <a:t>, nhưng dữ liệu đã ghi xuống ổ đĩa (secondary storage) vẫn </a:t>
            </a:r>
            <a:r>
              <a:rPr lang="vi-VN" b="1" dirty="0"/>
              <a:t>an toàn</a:t>
            </a:r>
            <a:r>
              <a:rPr lang="vi-VN" dirty="0"/>
              <a:t>.</a:t>
            </a:r>
          </a:p>
          <a:p>
            <a:pPr>
              <a:buFont typeface="Arial" panose="020B0604020202020204" pitchFamily="34" charset="0"/>
              <a:buChar char="•"/>
            </a:pPr>
            <a:r>
              <a:rPr lang="vi-VN" dirty="0"/>
              <a:t>Phân biệt:</a:t>
            </a:r>
          </a:p>
          <a:p>
            <a:pPr marL="742950" lvl="1" indent="-285750">
              <a:buFont typeface="Arial" panose="020B0604020202020204" pitchFamily="34" charset="0"/>
              <a:buChar char="•"/>
            </a:pPr>
            <a:r>
              <a:rPr lang="vi-VN" b="1" dirty="0"/>
              <a:t>Partial failure</a:t>
            </a:r>
            <a:r>
              <a:rPr lang="vi-VN" dirty="0"/>
              <a:t>: chỉ một phần hệ thống (ví dụ: một node) bị lỗi.</a:t>
            </a:r>
          </a:p>
          <a:p>
            <a:pPr marL="742950" lvl="1" indent="-285750">
              <a:buFont typeface="Arial" panose="020B0604020202020204" pitchFamily="34" charset="0"/>
              <a:buChar char="•"/>
            </a:pPr>
            <a:r>
              <a:rPr lang="vi-VN" b="1" dirty="0"/>
              <a:t>Total failure</a:t>
            </a:r>
            <a:r>
              <a:rPr lang="vi-VN" dirty="0"/>
              <a:t>: toàn bộ hệ thống không hoạt động (thường thấy trong hệ thống tập trung).</a:t>
            </a:r>
          </a:p>
          <a:p>
            <a:r>
              <a:rPr lang="vi-VN" b="1" dirty="0"/>
              <a:t>Lưu ý với hệ phân tán</a:t>
            </a:r>
            <a:r>
              <a:rPr lang="vi-VN" dirty="0"/>
              <a:t>: Partial failure phổ biến hơn và làm giao dịch phân tán trở nên phức tạp hơn vì một số site vẫn đang hoạt động.</a:t>
            </a:r>
          </a:p>
          <a:p>
            <a:endParaRPr lang="en-US" b="1" dirty="0"/>
          </a:p>
          <a:p>
            <a:r>
              <a:rPr lang="vi-VN" b="1" dirty="0"/>
              <a:t>3. Media Failures (Lỗi thiết bị lưu trữ)</a:t>
            </a:r>
          </a:p>
          <a:p>
            <a:pPr>
              <a:buFont typeface="Arial" panose="020B0604020202020204" pitchFamily="34" charset="0"/>
              <a:buChar char="•"/>
            </a:pPr>
            <a:r>
              <a:rPr lang="vi-VN" dirty="0"/>
              <a:t>Đây là những lỗi </a:t>
            </a:r>
            <a:r>
              <a:rPr lang="vi-VN" b="1" dirty="0"/>
              <a:t>mất mát dữ liệu vĩnh viễn</a:t>
            </a:r>
            <a:r>
              <a:rPr lang="vi-VN" dirty="0"/>
              <a:t> do thiết bị lưu trữ như ổ cứng bị hỏng:</a:t>
            </a:r>
          </a:p>
          <a:p>
            <a:pPr marL="742950" lvl="1" indent="-285750">
              <a:buFont typeface="Arial" panose="020B0604020202020204" pitchFamily="34" charset="0"/>
              <a:buChar char="•"/>
            </a:pPr>
            <a:r>
              <a:rPr lang="vi-VN" b="1" dirty="0"/>
              <a:t>Head crash</a:t>
            </a:r>
            <a:r>
              <a:rPr lang="vi-VN" dirty="0"/>
              <a:t>: đầu đọc/ghi của ổ cứng va chạm với đĩa.</a:t>
            </a:r>
          </a:p>
          <a:p>
            <a:pPr marL="742950" lvl="1" indent="-285750">
              <a:buFont typeface="Arial" panose="020B0604020202020204" pitchFamily="34" charset="0"/>
              <a:buChar char="•"/>
            </a:pPr>
            <a:r>
              <a:rPr lang="vi-VN" b="1" dirty="0"/>
              <a:t>Controller failure</a:t>
            </a:r>
            <a:r>
              <a:rPr lang="vi-VN" dirty="0"/>
              <a:t>: bộ điều khiển ổ cứng bị lỗi.</a:t>
            </a:r>
          </a:p>
          <a:p>
            <a:pPr>
              <a:buFont typeface="Arial" panose="020B0604020202020204" pitchFamily="34" charset="0"/>
              <a:buChar char="•"/>
            </a:pPr>
            <a:r>
              <a:rPr lang="vi-VN" dirty="0"/>
              <a:t>Hậu quả: </a:t>
            </a:r>
            <a:r>
              <a:rPr lang="vi-VN" b="1" dirty="0"/>
              <a:t>mất dữ liệu đã lưu</a:t>
            </a:r>
            <a:r>
              <a:rPr lang="vi-VN" dirty="0"/>
              <a:t> — cần dùng </a:t>
            </a:r>
            <a:r>
              <a:rPr lang="vi-VN" b="1" dirty="0"/>
              <a:t>backup</a:t>
            </a:r>
            <a:r>
              <a:rPr lang="vi-VN" dirty="0"/>
              <a:t> và </a:t>
            </a:r>
            <a:r>
              <a:rPr lang="vi-VN" b="1" dirty="0"/>
              <a:t>protocol khôi phục</a:t>
            </a:r>
            <a:r>
              <a:rPr lang="vi-VN" dirty="0"/>
              <a:t> để phục hồi.</a:t>
            </a:r>
          </a:p>
          <a:p>
            <a:endParaRPr lang="en-US" b="1" dirty="0"/>
          </a:p>
          <a:p>
            <a:r>
              <a:rPr lang="vi-VN" b="1" dirty="0"/>
              <a:t>4. Communication Failures (Lỗi truyền thông)</a:t>
            </a:r>
          </a:p>
          <a:p>
            <a:r>
              <a:rPr lang="vi-VN" dirty="0"/>
              <a:t>Đây là lỗi </a:t>
            </a:r>
            <a:r>
              <a:rPr lang="vi-VN" b="1" dirty="0"/>
              <a:t>chỉ xảy ra trong hệ thống phân tán</a:t>
            </a:r>
            <a:r>
              <a:rPr lang="vi-VN" dirty="0"/>
              <a:t>:</a:t>
            </a:r>
          </a:p>
          <a:p>
            <a:pPr>
              <a:buFont typeface="Arial" panose="020B0604020202020204" pitchFamily="34" charset="0"/>
              <a:buChar char="•"/>
            </a:pPr>
            <a:r>
              <a:rPr lang="vi-VN" b="1" dirty="0"/>
              <a:t>Lost/undeliverable messages</a:t>
            </a:r>
            <a:r>
              <a:rPr lang="vi-VN" dirty="0"/>
              <a:t>: Tin nhắn gửi đi không đến được nơi nhận. Có thể do:</a:t>
            </a:r>
          </a:p>
          <a:p>
            <a:pPr marL="742950" lvl="1" indent="-285750">
              <a:buFont typeface="Arial" panose="020B0604020202020204" pitchFamily="34" charset="0"/>
              <a:buChar char="•"/>
            </a:pPr>
            <a:r>
              <a:rPr lang="vi-VN" dirty="0"/>
              <a:t>Site nhận bị lỗi.</a:t>
            </a:r>
          </a:p>
          <a:p>
            <a:pPr marL="742950" lvl="1" indent="-285750">
              <a:buFont typeface="Arial" panose="020B0604020202020204" pitchFamily="34" charset="0"/>
              <a:buChar char="•"/>
            </a:pPr>
            <a:r>
              <a:rPr lang="vi-VN" dirty="0"/>
              <a:t>Đường truyền mạng bị ngắt.</a:t>
            </a:r>
          </a:p>
          <a:p>
            <a:pPr>
              <a:buFont typeface="Arial" panose="020B0604020202020204" pitchFamily="34" charset="0"/>
              <a:buChar char="•"/>
            </a:pPr>
            <a:r>
              <a:rPr lang="vi-VN" b="1" dirty="0"/>
              <a:t>Network partitioning</a:t>
            </a:r>
            <a:r>
              <a:rPr lang="vi-VN" dirty="0"/>
              <a:t>: Đường truyền mạng bị chia cắt → các nhóm site không thể liên lạc với nhau.</a:t>
            </a:r>
          </a:p>
          <a:p>
            <a:pPr marL="742950" lvl="1" indent="-285750">
              <a:buFont typeface="Arial" panose="020B0604020202020204" pitchFamily="34" charset="0"/>
              <a:buChar char="•"/>
            </a:pPr>
            <a:r>
              <a:rPr lang="vi-VN" dirty="0"/>
              <a:t>Mỗi nhóm site vẫn có thể hoạt động </a:t>
            </a:r>
            <a:r>
              <a:rPr lang="vi-VN" b="1" dirty="0"/>
              <a:t>độc lập</a:t>
            </a:r>
            <a:r>
              <a:rPr lang="vi-VN" dirty="0"/>
              <a:t>, nhưng việc xử lý giao dịch phân tán sẽ </a:t>
            </a:r>
            <a:r>
              <a:rPr lang="vi-VN" b="1" dirty="0"/>
              <a:t>khó khăn</a:t>
            </a:r>
            <a:r>
              <a:rPr lang="vi-VN" dirty="0"/>
              <a:t>.</a:t>
            </a:r>
          </a:p>
          <a:p>
            <a:pPr marL="742950" lvl="1" indent="-285750">
              <a:buFont typeface="Arial" panose="020B0604020202020204" pitchFamily="34" charset="0"/>
              <a:buChar char="•"/>
            </a:pPr>
            <a:r>
              <a:rPr lang="vi-VN" dirty="0"/>
              <a:t>Giao dịch cần truy cập dữ liệu ở nhiều phân vùng sẽ bị ảnh hưởng → </a:t>
            </a:r>
            <a:r>
              <a:rPr lang="vi-VN" b="1" dirty="0"/>
              <a:t>cần thuật toán đặc biệt</a:t>
            </a:r>
            <a:r>
              <a:rPr lang="vi-VN" dirty="0"/>
              <a:t> để quyết định commit/abort.</a:t>
            </a:r>
          </a:p>
          <a:p>
            <a:endParaRPr lang="en-US" b="1" dirty="0"/>
          </a:p>
          <a:p>
            <a:r>
              <a:rPr lang="vi-VN" b="1" dirty="0"/>
              <a:t>Lưu ý đặc biệt</a:t>
            </a:r>
            <a:r>
              <a:rPr lang="vi-VN" dirty="0"/>
              <a:t>: Trong các hệ thống phân tán, khi gửi một thông điệp và không nhận được phản hồi, </a:t>
            </a:r>
            <a:r>
              <a:rPr lang="vi-VN" b="1" dirty="0"/>
              <a:t>không thể biết chắc là site đích lỗi hay là mạng lỗi</a:t>
            </a:r>
            <a:r>
              <a:rPr lang="vi-VN" dirty="0"/>
              <a:t> → gọi là </a:t>
            </a:r>
            <a:r>
              <a:rPr lang="vi-VN" b="1" dirty="0"/>
              <a:t>timeout</a:t>
            </a:r>
            <a:r>
              <a:rPr lang="vi-VN" dirty="0"/>
              <a:t>. Do đó, các </a:t>
            </a:r>
            <a:r>
              <a:rPr lang="vi-VN" b="1" dirty="0"/>
              <a:t>protocol đảm bảo độ tin cậy</a:t>
            </a:r>
            <a:r>
              <a:rPr lang="vi-VN" dirty="0"/>
              <a:t> (reliability protocols) phải đưa ra cách xử lý phù hợp khi không nhận được phản hồi.</a:t>
            </a:r>
          </a:p>
          <a:p>
            <a:endParaRPr lang="en-US" b="1" dirty="0"/>
          </a:p>
          <a:p>
            <a:r>
              <a:rPr lang="vi-VN" b="1" dirty="0"/>
              <a:t>Tổng kết:</a:t>
            </a:r>
          </a:p>
          <a:p>
            <a:pPr>
              <a:buFont typeface="Arial" panose="020B0604020202020204" pitchFamily="34" charset="0"/>
              <a:buChar char="•"/>
            </a:pPr>
            <a:r>
              <a:rPr lang="vi-VN" dirty="0"/>
              <a:t>Trong hệ thống tập trung: lỗi có tính toàn phần (all-or-nothing).</a:t>
            </a:r>
          </a:p>
          <a:p>
            <a:pPr>
              <a:buFont typeface="Arial" panose="020B0604020202020204" pitchFamily="34" charset="0"/>
              <a:buChar char="•"/>
            </a:pPr>
            <a:r>
              <a:rPr lang="vi-VN" dirty="0"/>
              <a:t>Trong hệ thống phân tán: lỗi có thể </a:t>
            </a:r>
            <a:r>
              <a:rPr lang="vi-VN" b="1" dirty="0"/>
              <a:t>cục bộ, đa dạng và khó xác định nguyên nhân chính xác</a:t>
            </a:r>
            <a:r>
              <a:rPr lang="vi-VN" dirty="0"/>
              <a:t>, do đó các </a:t>
            </a:r>
            <a:r>
              <a:rPr lang="vi-VN" b="1" dirty="0"/>
              <a:t>giao thức commit, khôi phục và kết thúc giao dịch</a:t>
            </a:r>
            <a:r>
              <a:rPr lang="vi-VN" dirty="0"/>
              <a:t> trở nên cực kỳ quan trọng để đảm bảo tính nguyên tử và độ tin cậy.</a:t>
            </a:r>
          </a:p>
          <a:p>
            <a:endParaRPr lang="en-US" dirty="0"/>
          </a:p>
        </p:txBody>
      </p:sp>
    </p:spTree>
    <p:extLst>
      <p:ext uri="{BB962C8B-B14F-4D97-AF65-F5344CB8AC3E}">
        <p14:creationId xmlns:p14="http://schemas.microsoft.com/office/powerpoint/2010/main" val="4611062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Rot="1" noChangeAspect="1" noChangeArrowheads="1" noTextEdit="1"/>
          </p:cNvSpPr>
          <p:nvPr>
            <p:ph type="sldImg"/>
          </p:nvPr>
        </p:nvSpPr>
        <p:spPr>
          <a:xfrm>
            <a:off x="1150938" y="692150"/>
            <a:ext cx="4556125" cy="3416300"/>
          </a:xfrm>
          <a:ln cap="flat"/>
        </p:spPr>
      </p:sp>
      <p:sp>
        <p:nvSpPr>
          <p:cNvPr id="2" name="Notes Placeholder 1">
            <a:extLst>
              <a:ext uri="{FF2B5EF4-FFF2-40B4-BE49-F238E27FC236}">
                <a16:creationId xmlns:a16="http://schemas.microsoft.com/office/drawing/2014/main" id="{9E3B2AC1-7C21-415E-772F-E2B1C200F7B0}"/>
              </a:ext>
            </a:extLst>
          </p:cNvPr>
          <p:cNvSpPr>
            <a:spLocks noGrp="1"/>
          </p:cNvSpPr>
          <p:nvPr>
            <p:ph type="body" idx="1"/>
          </p:nvPr>
        </p:nvSpPr>
        <p:spPr/>
        <p:txBody>
          <a:bodyPr/>
          <a:lstStyle/>
          <a:p>
            <a:r>
              <a:rPr lang="vi-VN" dirty="0"/>
              <a:t>“</a:t>
            </a:r>
            <a:r>
              <a:rPr lang="vi-VN" b="1" dirty="0"/>
              <a:t>Distributed Reliability Protocols</a:t>
            </a:r>
            <a:r>
              <a:rPr lang="vi-VN" dirty="0"/>
              <a:t>”, </a:t>
            </a:r>
            <a:endParaRPr lang="en-US" dirty="0"/>
          </a:p>
          <a:p>
            <a:r>
              <a:rPr lang="vi-VN" b="1" dirty="0"/>
              <a:t>các giao thức độ tin cậy</a:t>
            </a:r>
            <a:r>
              <a:rPr lang="vi-VN" dirty="0"/>
              <a:t> là yếu tố cốt lõi đảm bảo tính </a:t>
            </a:r>
            <a:r>
              <a:rPr lang="vi-VN" b="1" dirty="0"/>
              <a:t>nguyên tử (atomicity)</a:t>
            </a:r>
            <a:r>
              <a:rPr lang="vi-VN" dirty="0"/>
              <a:t> và </a:t>
            </a:r>
            <a:r>
              <a:rPr lang="vi-VN" b="1" dirty="0"/>
              <a:t>bền vững (durability)</a:t>
            </a:r>
            <a:r>
              <a:rPr lang="vi-VN" dirty="0"/>
              <a:t> của giao dịch trong môi trường phân tán, nơi có thể xảy ra </a:t>
            </a:r>
            <a:r>
              <a:rPr lang="vi-VN" b="1" dirty="0"/>
              <a:t>nhiều loại lỗi khác nhau</a:t>
            </a:r>
            <a:r>
              <a:rPr lang="vi-VN" dirty="0"/>
              <a:t> tại các site khác nhau.</a:t>
            </a:r>
          </a:p>
          <a:p>
            <a:endParaRPr lang="en-US" b="1" dirty="0"/>
          </a:p>
          <a:p>
            <a:r>
              <a:rPr lang="vi-VN" b="1" dirty="0"/>
              <a:t>1. Commit Protocols – Giao thức cam kết</a:t>
            </a:r>
          </a:p>
          <a:p>
            <a:pPr>
              <a:buFont typeface="Arial" panose="020B0604020202020204" pitchFamily="34" charset="0"/>
              <a:buChar char="•"/>
            </a:pPr>
            <a:r>
              <a:rPr lang="vi-VN" dirty="0"/>
              <a:t>Vai trò: </a:t>
            </a:r>
            <a:r>
              <a:rPr lang="vi-VN" b="1" dirty="0"/>
              <a:t>Thực hiện lệnh COMMIT</a:t>
            </a:r>
            <a:r>
              <a:rPr lang="vi-VN" dirty="0"/>
              <a:t> cho giao dịch phân tán (có thể liên quan đến nhiều site).</a:t>
            </a:r>
          </a:p>
          <a:p>
            <a:pPr>
              <a:buFont typeface="Arial" panose="020B0604020202020204" pitchFamily="34" charset="0"/>
              <a:buChar char="•"/>
            </a:pPr>
            <a:r>
              <a:rPr lang="vi-VN" b="1" dirty="0"/>
              <a:t>Vấn đề trọng tâm</a:t>
            </a:r>
            <a:r>
              <a:rPr lang="vi-VN" dirty="0"/>
              <a:t>:</a:t>
            </a:r>
          </a:p>
          <a:p>
            <a:pPr marL="742950" lvl="1" indent="-285750">
              <a:buFont typeface="Arial" panose="020B0604020202020204" pitchFamily="34" charset="0"/>
              <a:buChar char="•"/>
            </a:pPr>
            <a:r>
              <a:rPr lang="vi-VN" dirty="0"/>
              <a:t>Làm sao đảm bảo </a:t>
            </a:r>
            <a:r>
              <a:rPr lang="vi-VN" b="1" dirty="0"/>
              <a:t>atomicity</a:t>
            </a:r>
            <a:r>
              <a:rPr lang="vi-VN" dirty="0"/>
              <a:t> – tức </a:t>
            </a:r>
            <a:r>
              <a:rPr lang="vi-VN" b="1" dirty="0"/>
              <a:t>toàn bộ các site đều cam kết</a:t>
            </a:r>
            <a:r>
              <a:rPr lang="vi-VN" dirty="0"/>
              <a:t> hoặc </a:t>
            </a:r>
            <a:r>
              <a:rPr lang="vi-VN" b="1" dirty="0"/>
              <a:t>tất cả đều huỷ</a:t>
            </a:r>
            <a:r>
              <a:rPr lang="vi-VN" dirty="0"/>
              <a:t> (không có chuyện một số site commit, số khác abort).</a:t>
            </a:r>
          </a:p>
          <a:p>
            <a:pPr marL="742950" lvl="1" indent="-285750">
              <a:buFont typeface="Arial" panose="020B0604020202020204" pitchFamily="34" charset="0"/>
              <a:buChar char="•"/>
            </a:pPr>
            <a:r>
              <a:rPr lang="vi-VN" dirty="0"/>
              <a:t>Làm sao đảm bảo </a:t>
            </a:r>
            <a:r>
              <a:rPr lang="vi-VN" b="1" dirty="0"/>
              <a:t>durability</a:t>
            </a:r>
            <a:r>
              <a:rPr lang="vi-VN" dirty="0"/>
              <a:t> – nếu đã commit, kết quả </a:t>
            </a:r>
            <a:r>
              <a:rPr lang="vi-VN" b="1" dirty="0"/>
              <a:t>phải tồn tại</a:t>
            </a:r>
            <a:r>
              <a:rPr lang="vi-VN" dirty="0"/>
              <a:t>, ngay cả khi site bị tắt rồi bật lại.</a:t>
            </a:r>
          </a:p>
          <a:p>
            <a:pPr>
              <a:buFont typeface="Arial" panose="020B0604020202020204" pitchFamily="34" charset="0"/>
              <a:buChar char="•"/>
            </a:pPr>
            <a:r>
              <a:rPr lang="vi-VN" b="1" dirty="0"/>
              <a:t>Ví dụ phổ biến</a:t>
            </a:r>
            <a:r>
              <a:rPr lang="vi-VN" dirty="0"/>
              <a:t>: Giao thức </a:t>
            </a:r>
            <a:r>
              <a:rPr lang="vi-VN" b="1" dirty="0"/>
              <a:t>Two-Phase Commit (2PC)</a:t>
            </a:r>
            <a:r>
              <a:rPr lang="vi-VN" dirty="0"/>
              <a:t> – coordinator hỏi các participant có sẵn sàng commit không, rồi mới quyết định commit/abort toàn cục.</a:t>
            </a:r>
          </a:p>
          <a:p>
            <a:endParaRPr lang="en-US" b="1" dirty="0"/>
          </a:p>
          <a:p>
            <a:r>
              <a:rPr lang="vi-VN" b="1" dirty="0"/>
              <a:t>2. Termination Protocols – Giao thức kết thúc</a:t>
            </a:r>
          </a:p>
          <a:p>
            <a:pPr>
              <a:buFont typeface="Arial" panose="020B0604020202020204" pitchFamily="34" charset="0"/>
              <a:buChar char="•"/>
            </a:pPr>
            <a:r>
              <a:rPr lang="vi-VN" dirty="0"/>
              <a:t>Vai trò: </a:t>
            </a:r>
            <a:r>
              <a:rPr lang="vi-VN" b="1" dirty="0"/>
              <a:t>Xử lý tình huống khi một số site bị lỗi</a:t>
            </a:r>
            <a:r>
              <a:rPr lang="vi-VN" dirty="0"/>
              <a:t> trong quá trình giao dịch đang diễn ra.</a:t>
            </a:r>
          </a:p>
          <a:p>
            <a:pPr>
              <a:buFont typeface="Arial" panose="020B0604020202020204" pitchFamily="34" charset="0"/>
              <a:buChar char="•"/>
            </a:pPr>
            <a:r>
              <a:rPr lang="vi-VN" dirty="0"/>
              <a:t>Câu hỏi chính: Nếu có site bị lỗi, </a:t>
            </a:r>
            <a:r>
              <a:rPr lang="vi-VN" b="1" dirty="0"/>
              <a:t>các site còn lại phải làm gì</a:t>
            </a:r>
            <a:r>
              <a:rPr lang="vi-VN" dirty="0"/>
              <a:t>?</a:t>
            </a:r>
          </a:p>
          <a:p>
            <a:pPr>
              <a:buFont typeface="Arial" panose="020B0604020202020204" pitchFamily="34" charset="0"/>
              <a:buChar char="•"/>
            </a:pPr>
            <a:r>
              <a:rPr lang="vi-VN" b="1" dirty="0"/>
              <a:t>Tính chất mong muốn</a:t>
            </a:r>
            <a:r>
              <a:rPr lang="vi-VN" dirty="0"/>
              <a:t>:</a:t>
            </a:r>
          </a:p>
          <a:p>
            <a:pPr marL="742950" lvl="1" indent="-285750">
              <a:buFont typeface="Arial" panose="020B0604020202020204" pitchFamily="34" charset="0"/>
              <a:buChar char="•"/>
            </a:pPr>
            <a:r>
              <a:rPr lang="vi-VN" b="1" dirty="0"/>
              <a:t>Non-blocking</a:t>
            </a:r>
            <a:r>
              <a:rPr lang="vi-VN" dirty="0"/>
              <a:t> – các site còn sống </a:t>
            </a:r>
            <a:r>
              <a:rPr lang="vi-VN" b="1" dirty="0"/>
              <a:t>không bị kẹt</a:t>
            </a:r>
            <a:r>
              <a:rPr lang="vi-VN" dirty="0"/>
              <a:t> chờ site lỗi quay lại. Nghĩa là hệ thống </a:t>
            </a:r>
            <a:r>
              <a:rPr lang="vi-VN" b="1" dirty="0"/>
              <a:t>vẫn có thể tiếp tục xử lý</a:t>
            </a:r>
            <a:r>
              <a:rPr lang="vi-VN" dirty="0"/>
              <a:t> mà không bị gián đoạn lâu.</a:t>
            </a:r>
          </a:p>
          <a:p>
            <a:pPr>
              <a:buFont typeface="Arial" panose="020B0604020202020204" pitchFamily="34" charset="0"/>
              <a:buChar char="•"/>
            </a:pPr>
            <a:r>
              <a:rPr lang="vi-VN" dirty="0"/>
              <a:t>Lưu ý: Non-blocking không dễ đạt được, đặc biệt nếu không có đủ thông tin về trạng thái của site bị lỗi.</a:t>
            </a:r>
          </a:p>
          <a:p>
            <a:endParaRPr lang="en-US" b="1" dirty="0"/>
          </a:p>
          <a:p>
            <a:r>
              <a:rPr lang="vi-VN" b="1" dirty="0"/>
              <a:t>3. Recovery Protocols – Giao thức phục hồi</a:t>
            </a:r>
          </a:p>
          <a:p>
            <a:pPr>
              <a:buFont typeface="Arial" panose="020B0604020202020204" pitchFamily="34" charset="0"/>
              <a:buChar char="•"/>
            </a:pPr>
            <a:r>
              <a:rPr lang="vi-VN" dirty="0"/>
              <a:t>Vai trò: Khi một site bị lỗi và </a:t>
            </a:r>
            <a:r>
              <a:rPr lang="vi-VN" b="1" dirty="0"/>
              <a:t>được khởi động lại</a:t>
            </a:r>
            <a:r>
              <a:rPr lang="vi-VN" dirty="0"/>
              <a:t>, nó cần </a:t>
            </a:r>
            <a:r>
              <a:rPr lang="vi-VN" b="1" dirty="0"/>
              <a:t>biết được trạng thái của các giao dịch</a:t>
            </a:r>
            <a:r>
              <a:rPr lang="vi-VN" dirty="0"/>
              <a:t> mà nó đang tham gia trước đó.</a:t>
            </a:r>
          </a:p>
          <a:p>
            <a:pPr>
              <a:buFont typeface="Arial" panose="020B0604020202020204" pitchFamily="34" charset="0"/>
              <a:buChar char="•"/>
            </a:pPr>
            <a:r>
              <a:rPr lang="vi-VN" b="1" dirty="0"/>
              <a:t>Tính chất mong muốn</a:t>
            </a:r>
            <a:r>
              <a:rPr lang="vi-VN" dirty="0"/>
              <a:t>:</a:t>
            </a:r>
          </a:p>
          <a:p>
            <a:pPr marL="742950" lvl="1" indent="-285750">
              <a:buFont typeface="Arial" panose="020B0604020202020204" pitchFamily="34" charset="0"/>
              <a:buChar char="•"/>
            </a:pPr>
            <a:r>
              <a:rPr lang="vi-VN" b="1" dirty="0"/>
              <a:t>Independent</a:t>
            </a:r>
            <a:r>
              <a:rPr lang="vi-VN" dirty="0"/>
              <a:t> – site bị lỗi có thể </a:t>
            </a:r>
            <a:r>
              <a:rPr lang="vi-VN" b="1" dirty="0"/>
              <a:t>quyết định commit hoặc abort</a:t>
            </a:r>
            <a:r>
              <a:rPr lang="vi-VN" dirty="0"/>
              <a:t> cho các giao dịch cũ </a:t>
            </a:r>
            <a:r>
              <a:rPr lang="vi-VN" b="1" dirty="0"/>
              <a:t>mà không cần hỏi site khác</a:t>
            </a:r>
            <a:r>
              <a:rPr lang="vi-VN" dirty="0"/>
              <a:t>.</a:t>
            </a:r>
          </a:p>
          <a:p>
            <a:pPr>
              <a:buFont typeface="Arial" panose="020B0604020202020204" pitchFamily="34" charset="0"/>
              <a:buChar char="•"/>
            </a:pPr>
            <a:r>
              <a:rPr lang="vi-VN" dirty="0"/>
              <a:t>Ví dụ: Nếu site đã ghi log “prepare to commit” trước khi lỗi xảy ra, thì sau khi hồi phục nó có thể biết rằng mình sắp commit và tiếp tục quá trình.</a:t>
            </a:r>
          </a:p>
          <a:p>
            <a:endParaRPr lang="en-US" b="1" dirty="0"/>
          </a:p>
          <a:p>
            <a:r>
              <a:rPr lang="vi-VN" b="1" dirty="0"/>
              <a:t>4. Mối liên hệ quan trọng</a:t>
            </a:r>
          </a:p>
          <a:p>
            <a:pPr>
              <a:buFont typeface="Arial" panose="020B0604020202020204" pitchFamily="34" charset="0"/>
              <a:buChar char="•"/>
            </a:pPr>
            <a:r>
              <a:rPr lang="vi-VN" b="1" dirty="0"/>
              <a:t>Independent recovery ⇒ Non-blocking termination</a:t>
            </a:r>
            <a:r>
              <a:rPr lang="vi-VN" dirty="0"/>
              <a:t>:</a:t>
            </a:r>
          </a:p>
          <a:p>
            <a:pPr marL="742950" lvl="1" indent="-285750">
              <a:buFont typeface="Arial" panose="020B0604020202020204" pitchFamily="34" charset="0"/>
              <a:buChar char="•"/>
            </a:pPr>
            <a:r>
              <a:rPr lang="vi-VN" dirty="0"/>
              <a:t>Nếu mỗi site </a:t>
            </a:r>
            <a:r>
              <a:rPr lang="vi-VN" b="1" dirty="0"/>
              <a:t>có đủ thông tin</a:t>
            </a:r>
            <a:r>
              <a:rPr lang="vi-VN" dirty="0"/>
              <a:t> để tự mình xử lý sau lỗi (independent recovery), thì khi lỗi xảy ra, các site khác </a:t>
            </a:r>
            <a:r>
              <a:rPr lang="vi-VN" b="1" dirty="0"/>
              <a:t>không cần phải chờ</a:t>
            </a:r>
            <a:r>
              <a:rPr lang="vi-VN" dirty="0"/>
              <a:t>.</a:t>
            </a:r>
          </a:p>
          <a:p>
            <a:pPr marL="742950" lvl="1" indent="-285750">
              <a:buFont typeface="Arial" panose="020B0604020202020204" pitchFamily="34" charset="0"/>
              <a:buChar char="•"/>
            </a:pPr>
            <a:r>
              <a:rPr lang="vi-VN" dirty="0"/>
              <a:t>Điều này </a:t>
            </a:r>
            <a:r>
              <a:rPr lang="vi-VN" b="1" dirty="0"/>
              <a:t>giảm thời gian chờ</a:t>
            </a:r>
            <a:r>
              <a:rPr lang="vi-VN" dirty="0"/>
              <a:t>, </a:t>
            </a:r>
            <a:r>
              <a:rPr lang="vi-VN" b="1" dirty="0"/>
              <a:t>tăng hiệu suất</a:t>
            </a:r>
            <a:r>
              <a:rPr lang="vi-VN" dirty="0"/>
              <a:t>, và là mục tiêu thiết kế trong hệ thống phân tán hiện đại.</a:t>
            </a:r>
          </a:p>
          <a:p>
            <a:endParaRPr lang="en-US" b="1" dirty="0"/>
          </a:p>
          <a:p>
            <a:r>
              <a:rPr lang="vi-VN" b="1" dirty="0"/>
              <a:t>Tổng kết:</a:t>
            </a:r>
          </a:p>
          <a:p>
            <a:r>
              <a:rPr lang="vi-VN" dirty="0"/>
              <a:t>“Ba loại giao thức này — commit, termination và recovery — phối hợp với nhau để đảm bảo rằng một giao dịch phân tán </a:t>
            </a:r>
            <a:r>
              <a:rPr lang="vi-VN" b="1" dirty="0"/>
              <a:t>luôn thực hiện đầy đủ hoặc không thực hiện gì cả</a:t>
            </a:r>
            <a:r>
              <a:rPr lang="vi-VN" dirty="0"/>
              <a:t>, bất chấp lỗi xảy ra ở đâu hay khi nào. Một hệ thống DBMS phân tán mạnh là hệ thống có thể duy trì tính nhất quán và độ tin cậy ngay cả khi mọi thứ không diễn ra suôn sẻ.”</a:t>
            </a:r>
          </a:p>
          <a:p>
            <a:endParaRPr lang="en-US" dirty="0"/>
          </a:p>
        </p:txBody>
      </p:sp>
    </p:spTree>
    <p:extLst>
      <p:ext uri="{BB962C8B-B14F-4D97-AF65-F5344CB8AC3E}">
        <p14:creationId xmlns:p14="http://schemas.microsoft.com/office/powerpoint/2010/main" val="313761270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Rot="1" noChangeAspect="1" noChangeArrowheads="1" noTextEdit="1"/>
          </p:cNvSpPr>
          <p:nvPr>
            <p:ph type="sldImg"/>
          </p:nvPr>
        </p:nvSpPr>
        <p:spPr>
          <a:xfrm>
            <a:off x="1150938" y="692150"/>
            <a:ext cx="4556125" cy="3416300"/>
          </a:xfrm>
          <a:ln cap="flat"/>
        </p:spPr>
      </p:sp>
      <p:sp>
        <p:nvSpPr>
          <p:cNvPr id="2" name="Notes Placeholder 1">
            <a:extLst>
              <a:ext uri="{FF2B5EF4-FFF2-40B4-BE49-F238E27FC236}">
                <a16:creationId xmlns:a16="http://schemas.microsoft.com/office/drawing/2014/main" id="{580642E1-9C5A-042D-E020-0B64C12B103B}"/>
              </a:ext>
            </a:extLst>
          </p:cNvPr>
          <p:cNvSpPr>
            <a:spLocks noGrp="1"/>
          </p:cNvSpPr>
          <p:nvPr>
            <p:ph type="body" idx="1"/>
          </p:nvPr>
        </p:nvSpPr>
        <p:spPr/>
        <p:txBody>
          <a:bodyPr/>
          <a:lstStyle/>
          <a:p>
            <a:r>
              <a:rPr lang="vi-VN" b="1" dirty="0"/>
              <a:t>"Two-Phase Commit (2PC)"</a:t>
            </a:r>
            <a:r>
              <a:rPr lang="vi-VN" dirty="0"/>
              <a:t>, </a:t>
            </a:r>
            <a:endParaRPr lang="en-US" dirty="0"/>
          </a:p>
          <a:p>
            <a:r>
              <a:rPr lang="vi-VN" b="1" dirty="0"/>
              <a:t>diễn giải quy trình, vai trò của các thành phần, và điều kiện ra quyết định toàn cục</a:t>
            </a:r>
            <a:r>
              <a:rPr lang="vi-VN" dirty="0"/>
              <a:t>, đồng thời </a:t>
            </a:r>
            <a:r>
              <a:rPr lang="vi-VN" b="1" dirty="0"/>
              <a:t>liên hệ với bối cảnh thực tế</a:t>
            </a:r>
            <a:r>
              <a:rPr lang="vi-VN" dirty="0"/>
              <a:t> trong hệ thống giao dịch phân tán. </a:t>
            </a:r>
            <a:endParaRPr lang="en-US" dirty="0"/>
          </a:p>
          <a:p>
            <a:endParaRPr lang="en-US" b="1" dirty="0"/>
          </a:p>
          <a:p>
            <a:r>
              <a:rPr lang="vi-VN" b="1" dirty="0"/>
              <a:t>Giới thiệu ngắn gọn</a:t>
            </a:r>
          </a:p>
          <a:p>
            <a:r>
              <a:rPr lang="vi-VN" dirty="0"/>
              <a:t>"</a:t>
            </a:r>
            <a:r>
              <a:rPr lang="vi-VN" b="1" dirty="0"/>
              <a:t>Two-Phase Commit</a:t>
            </a:r>
            <a:r>
              <a:rPr lang="vi-VN" dirty="0"/>
              <a:t> (2PC) là một giao thức cam kết phân tán được sử dụng rộng rãi để đảm bảo rằng </a:t>
            </a:r>
            <a:r>
              <a:rPr lang="vi-VN" b="1" dirty="0"/>
              <a:t>mọi site</a:t>
            </a:r>
            <a:r>
              <a:rPr lang="vi-VN" dirty="0"/>
              <a:t> trong một giao dịch phân tán </a:t>
            </a:r>
            <a:r>
              <a:rPr lang="vi-VN" b="1" dirty="0"/>
              <a:t>đồng thuận trước khi kết quả được ghi vĩnh viễn vào cơ sở dữ liệu</a:t>
            </a:r>
            <a:r>
              <a:rPr lang="vi-VN" dirty="0"/>
              <a:t>. Giao thức này đảm bảo tính </a:t>
            </a:r>
            <a:r>
              <a:rPr lang="vi-VN" b="1" dirty="0"/>
              <a:t>nguyên tử (atomicity)</a:t>
            </a:r>
            <a:r>
              <a:rPr lang="vi-VN" dirty="0"/>
              <a:t>: hoặc tất cả cùng commit, hoặc tất cả cùng abort."</a:t>
            </a:r>
          </a:p>
          <a:p>
            <a:endParaRPr lang="en-US" b="1" dirty="0"/>
          </a:p>
          <a:p>
            <a:r>
              <a:rPr lang="vi-VN" b="1" dirty="0"/>
              <a:t>Giải thích chi tiết từng phần của slide</a:t>
            </a:r>
          </a:p>
          <a:p>
            <a:r>
              <a:rPr lang="vi-VN" b="1" dirty="0"/>
              <a:t>1. Hai giai đoạn của giao thức (Two Phases)</a:t>
            </a:r>
          </a:p>
          <a:p>
            <a:r>
              <a:rPr lang="vi-VN" b="1" dirty="0"/>
              <a:t>Phase 1: Chuẩn bị (Prepare phase)</a:t>
            </a:r>
          </a:p>
          <a:p>
            <a:pPr>
              <a:buFont typeface="Arial" panose="020B0604020202020204" pitchFamily="34" charset="0"/>
              <a:buChar char="•"/>
            </a:pPr>
            <a:r>
              <a:rPr lang="vi-VN" b="1" dirty="0"/>
              <a:t>Coordinator (bộ điều phối)</a:t>
            </a:r>
            <a:r>
              <a:rPr lang="vi-VN" dirty="0"/>
              <a:t> gửi thông điệp </a:t>
            </a:r>
            <a:r>
              <a:rPr lang="vi-VN" b="1" dirty="0"/>
              <a:t>"prepare"</a:t>
            </a:r>
            <a:r>
              <a:rPr lang="vi-VN" dirty="0"/>
              <a:t> đến tất cả các </a:t>
            </a:r>
            <a:r>
              <a:rPr lang="vi-VN" b="1" dirty="0"/>
              <a:t>participant (người tham gia)</a:t>
            </a:r>
            <a:r>
              <a:rPr lang="vi-VN" dirty="0"/>
              <a:t> – là các site tham gia xử lý giao dịch.</a:t>
            </a:r>
          </a:p>
          <a:p>
            <a:pPr>
              <a:buFont typeface="Arial" panose="020B0604020202020204" pitchFamily="34" charset="0"/>
              <a:buChar char="•"/>
            </a:pPr>
            <a:r>
              <a:rPr lang="vi-VN" dirty="0"/>
              <a:t>Mỗi participant kiểm tra xem </a:t>
            </a:r>
            <a:r>
              <a:rPr lang="vi-VN" b="1" dirty="0"/>
              <a:t>có thể commit hay không</a:t>
            </a:r>
            <a:r>
              <a:rPr lang="vi-VN" dirty="0"/>
              <a:t> (tình trạng khóa dữ liệu, deadlock, lỗi, v.v.).</a:t>
            </a:r>
          </a:p>
          <a:p>
            <a:pPr>
              <a:buFont typeface="Arial" panose="020B0604020202020204" pitchFamily="34" charset="0"/>
              <a:buChar char="•"/>
            </a:pPr>
            <a:r>
              <a:rPr lang="vi-VN" dirty="0"/>
              <a:t>Nếu </a:t>
            </a:r>
            <a:r>
              <a:rPr lang="vi-VN" b="1" dirty="0"/>
              <a:t>có thể commit</a:t>
            </a:r>
            <a:r>
              <a:rPr lang="vi-VN" dirty="0"/>
              <a:t>, participant:</a:t>
            </a:r>
          </a:p>
          <a:p>
            <a:pPr marL="742950" lvl="1" indent="-285750">
              <a:buFont typeface="Arial" panose="020B0604020202020204" pitchFamily="34" charset="0"/>
              <a:buChar char="•"/>
            </a:pPr>
            <a:r>
              <a:rPr lang="vi-VN" dirty="0"/>
              <a:t>Ghi log “ready” vào ổ đĩa để đảm bảo phục hồi nếu có lỗi.</a:t>
            </a:r>
          </a:p>
          <a:p>
            <a:pPr marL="742950" lvl="1" indent="-285750">
              <a:buFont typeface="Arial" panose="020B0604020202020204" pitchFamily="34" charset="0"/>
              <a:buChar char="•"/>
            </a:pPr>
            <a:r>
              <a:rPr lang="vi-VN" dirty="0"/>
              <a:t>Gửi lại thông điệp </a:t>
            </a:r>
            <a:r>
              <a:rPr lang="vi-VN" b="1" dirty="0"/>
              <a:t>“vote-commit”</a:t>
            </a:r>
            <a:r>
              <a:rPr lang="vi-VN" dirty="0"/>
              <a:t> cho coordinator.</a:t>
            </a:r>
          </a:p>
          <a:p>
            <a:pPr>
              <a:buFont typeface="Arial" panose="020B0604020202020204" pitchFamily="34" charset="0"/>
              <a:buChar char="•"/>
            </a:pPr>
            <a:r>
              <a:rPr lang="vi-VN" dirty="0"/>
              <a:t>Nếu </a:t>
            </a:r>
            <a:r>
              <a:rPr lang="vi-VN" b="1" dirty="0"/>
              <a:t>không thể commit</a:t>
            </a:r>
            <a:r>
              <a:rPr lang="vi-VN" dirty="0"/>
              <a:t>, participant:</a:t>
            </a:r>
          </a:p>
          <a:p>
            <a:pPr marL="742950" lvl="1" indent="-285750">
              <a:buFont typeface="Arial" panose="020B0604020202020204" pitchFamily="34" charset="0"/>
              <a:buChar char="•"/>
            </a:pPr>
            <a:r>
              <a:rPr lang="vi-VN" dirty="0"/>
              <a:t>Ghi log “abort”.</a:t>
            </a:r>
          </a:p>
          <a:p>
            <a:pPr marL="742950" lvl="1" indent="-285750">
              <a:buFont typeface="Arial" panose="020B0604020202020204" pitchFamily="34" charset="0"/>
              <a:buChar char="•"/>
            </a:pPr>
            <a:r>
              <a:rPr lang="vi-VN" dirty="0"/>
              <a:t>Gửi lại </a:t>
            </a:r>
            <a:r>
              <a:rPr lang="vi-VN" b="1" dirty="0"/>
              <a:t>“vote-abort”</a:t>
            </a:r>
            <a:r>
              <a:rPr lang="vi-VN" dirty="0"/>
              <a:t>.</a:t>
            </a:r>
          </a:p>
          <a:p>
            <a:pPr>
              <a:buFont typeface="Arial" panose="020B0604020202020204" pitchFamily="34" charset="0"/>
              <a:buChar char="•"/>
            </a:pPr>
            <a:r>
              <a:rPr lang="vi-VN" dirty="0"/>
              <a:t>Khi đó, </a:t>
            </a:r>
            <a:r>
              <a:rPr lang="vi-VN" b="1" dirty="0"/>
              <a:t>coordinator chờ</a:t>
            </a:r>
            <a:r>
              <a:rPr lang="vi-VN" dirty="0"/>
              <a:t> tất cả phản hồi và </a:t>
            </a:r>
            <a:r>
              <a:rPr lang="vi-VN" b="1" dirty="0"/>
              <a:t>chưa thực hiện gì cả</a:t>
            </a:r>
            <a:r>
              <a:rPr lang="vi-VN" dirty="0"/>
              <a:t> – đó là lý do nó vào trạng thái “WAIT”.</a:t>
            </a:r>
            <a:endParaRPr lang="en-US" dirty="0"/>
          </a:p>
          <a:p>
            <a:pPr>
              <a:buFont typeface="Arial" panose="020B0604020202020204" pitchFamily="34" charset="0"/>
              <a:buNone/>
            </a:pPr>
            <a:r>
              <a:rPr lang="vi-VN" i="1" dirty="0"/>
              <a:t>Ghi chú giảng dạy</a:t>
            </a:r>
            <a:r>
              <a:rPr lang="vi-VN" dirty="0"/>
              <a:t>: Nhấn mạnh rằng </a:t>
            </a:r>
            <a:r>
              <a:rPr lang="vi-VN" b="1" dirty="0"/>
              <a:t>phase 1 không thay đổi dữ liệu thật sự</a:t>
            </a:r>
            <a:r>
              <a:rPr lang="vi-VN" dirty="0"/>
              <a:t> – chỉ là bước </a:t>
            </a:r>
            <a:r>
              <a:rPr lang="vi-VN" b="1" dirty="0"/>
              <a:t>đồng thuận chuẩn bị</a:t>
            </a:r>
            <a:r>
              <a:rPr lang="vi-VN" dirty="0"/>
              <a:t>.</a:t>
            </a:r>
          </a:p>
          <a:p>
            <a:endParaRPr lang="en-US" b="1" dirty="0"/>
          </a:p>
          <a:p>
            <a:r>
              <a:rPr lang="vi-VN" b="1" dirty="0"/>
              <a:t>Phase 2: Cam kết (Commit phase)</a:t>
            </a:r>
          </a:p>
          <a:p>
            <a:pPr>
              <a:buFont typeface="Arial" panose="020B0604020202020204" pitchFamily="34" charset="0"/>
              <a:buChar char="•"/>
            </a:pPr>
            <a:r>
              <a:rPr lang="vi-VN" b="1" dirty="0"/>
              <a:t>Dựa trên các phiếu (votes)</a:t>
            </a:r>
            <a:r>
              <a:rPr lang="vi-VN" dirty="0"/>
              <a:t> từ phase 1, coordinator đưa ra quyết định:</a:t>
            </a:r>
          </a:p>
          <a:p>
            <a:pPr marL="742950" lvl="1" indent="-285750">
              <a:buFont typeface="Arial" panose="020B0604020202020204" pitchFamily="34" charset="0"/>
              <a:buChar char="•"/>
            </a:pPr>
            <a:r>
              <a:rPr lang="vi-VN" dirty="0"/>
              <a:t>Nếu </a:t>
            </a:r>
            <a:r>
              <a:rPr lang="vi-VN" b="1" dirty="0"/>
              <a:t>có ít nhất 1 vote-abort</a:t>
            </a:r>
            <a:r>
              <a:rPr lang="vi-VN" dirty="0"/>
              <a:t>, coordinator gửi </a:t>
            </a:r>
            <a:r>
              <a:rPr lang="vi-VN" b="1" dirty="0"/>
              <a:t>"global-abort"</a:t>
            </a:r>
            <a:r>
              <a:rPr lang="vi-VN" dirty="0"/>
              <a:t> cho tất cả.</a:t>
            </a:r>
          </a:p>
          <a:p>
            <a:pPr marL="742950" lvl="1" indent="-285750">
              <a:buFont typeface="Arial" panose="020B0604020202020204" pitchFamily="34" charset="0"/>
              <a:buChar char="•"/>
            </a:pPr>
            <a:r>
              <a:rPr lang="vi-VN" dirty="0"/>
              <a:t>Nếu </a:t>
            </a:r>
            <a:r>
              <a:rPr lang="vi-VN" b="1" dirty="0"/>
              <a:t>tất cả vote-commit</a:t>
            </a:r>
            <a:r>
              <a:rPr lang="vi-VN" dirty="0"/>
              <a:t>, coordinator gửi </a:t>
            </a:r>
            <a:r>
              <a:rPr lang="vi-VN" b="1" dirty="0"/>
              <a:t>"global-commit"</a:t>
            </a:r>
            <a:r>
              <a:rPr lang="vi-VN" dirty="0"/>
              <a:t>.</a:t>
            </a:r>
          </a:p>
          <a:p>
            <a:pPr>
              <a:buFont typeface="Arial" panose="020B0604020202020204" pitchFamily="34" charset="0"/>
              <a:buChar char="•"/>
            </a:pPr>
            <a:r>
              <a:rPr lang="vi-VN" dirty="0"/>
              <a:t>Mỗi participant nhận quyết định và </a:t>
            </a:r>
            <a:r>
              <a:rPr lang="vi-VN" b="1" dirty="0"/>
              <a:t>ghi log commit hoặc abort</a:t>
            </a:r>
            <a:r>
              <a:rPr lang="vi-VN" dirty="0"/>
              <a:t>, sau đó </a:t>
            </a:r>
            <a:r>
              <a:rPr lang="vi-VN" b="1" dirty="0"/>
              <a:t>ghi dữ liệu hoặc huỷ bỏ</a:t>
            </a:r>
            <a:r>
              <a:rPr lang="vi-VN" dirty="0"/>
              <a:t>.</a:t>
            </a:r>
          </a:p>
          <a:p>
            <a:pPr>
              <a:buFont typeface="Arial" panose="020B0604020202020204" pitchFamily="34" charset="0"/>
              <a:buChar char="•"/>
            </a:pPr>
            <a:r>
              <a:rPr lang="vi-VN" dirty="0"/>
              <a:t>Cuối cùng, tất cả gửi xác nhận (ACK) cho coordinator.</a:t>
            </a:r>
          </a:p>
          <a:p>
            <a:r>
              <a:rPr lang="vi-VN" i="1" dirty="0"/>
              <a:t>Ghi chú giảng dạy</a:t>
            </a:r>
            <a:r>
              <a:rPr lang="vi-VN" dirty="0"/>
              <a:t>: Lúc này </a:t>
            </a:r>
            <a:r>
              <a:rPr lang="vi-VN" b="1" dirty="0"/>
              <a:t>dữ liệu mới được ghi thực sự vào database</a:t>
            </a:r>
            <a:r>
              <a:rPr lang="vi-VN" dirty="0"/>
              <a:t> → đảm bảo </a:t>
            </a:r>
            <a:r>
              <a:rPr lang="vi-VN" b="1" dirty="0"/>
              <a:t>tính bền vững (durability)</a:t>
            </a:r>
            <a:r>
              <a:rPr lang="vi-VN" dirty="0"/>
              <a:t>.</a:t>
            </a:r>
          </a:p>
          <a:p>
            <a:endParaRPr lang="en-US" b="1" dirty="0"/>
          </a:p>
          <a:p>
            <a:r>
              <a:rPr lang="vi-VN" b="1" dirty="0"/>
              <a:t>2. Các vai trò chính</a:t>
            </a:r>
          </a:p>
          <a:p>
            <a:r>
              <a:rPr lang="vi-VN" b="1" dirty="0"/>
              <a:t>Coordinator (Điều phối viên)</a:t>
            </a:r>
          </a:p>
          <a:p>
            <a:pPr>
              <a:buFont typeface="Arial" panose="020B0604020202020204" pitchFamily="34" charset="0"/>
              <a:buChar char="•"/>
            </a:pPr>
            <a:r>
              <a:rPr lang="vi-VN" dirty="0"/>
              <a:t>Là site khởi tạo giao dịch.</a:t>
            </a:r>
          </a:p>
          <a:p>
            <a:pPr>
              <a:buFont typeface="Arial" panose="020B0604020202020204" pitchFamily="34" charset="0"/>
              <a:buChar char="•"/>
            </a:pPr>
            <a:r>
              <a:rPr lang="vi-VN" dirty="0"/>
              <a:t>Có nhiệm vụ gửi prepare, thu thập vote, ra quyết định cuối cùng (commit hoặc abort), và thông báo kết quả.</a:t>
            </a:r>
          </a:p>
          <a:p>
            <a:r>
              <a:rPr lang="vi-VN" b="1" dirty="0"/>
              <a:t>Participant (Người tham gia)</a:t>
            </a:r>
          </a:p>
          <a:p>
            <a:pPr>
              <a:buFont typeface="Arial" panose="020B0604020202020204" pitchFamily="34" charset="0"/>
              <a:buChar char="•"/>
            </a:pPr>
            <a:r>
              <a:rPr lang="vi-VN" dirty="0"/>
              <a:t>Các site còn lại có liên quan đến giao dịch.</a:t>
            </a:r>
          </a:p>
          <a:p>
            <a:pPr>
              <a:buFont typeface="Arial" panose="020B0604020202020204" pitchFamily="34" charset="0"/>
              <a:buChar char="•"/>
            </a:pPr>
            <a:r>
              <a:rPr lang="vi-VN" dirty="0"/>
              <a:t>Gửi vote và thực hiện theo quyết định của coordinator.</a:t>
            </a:r>
          </a:p>
          <a:p>
            <a:endParaRPr lang="en-US" b="1" dirty="0"/>
          </a:p>
          <a:p>
            <a:r>
              <a:rPr lang="vi-VN" b="1" dirty="0"/>
              <a:t>3. Global Commit Rule – Quy tắc cam kết toàn cục</a:t>
            </a:r>
          </a:p>
          <a:p>
            <a:r>
              <a:rPr lang="vi-VN" dirty="0"/>
              <a:t>Đây là </a:t>
            </a:r>
            <a:r>
              <a:rPr lang="vi-VN" b="1" dirty="0"/>
              <a:t>quy tắc quyết định cuối cùng</a:t>
            </a:r>
            <a:r>
              <a:rPr lang="vi-VN" dirty="0"/>
              <a:t> dựa trên các vote:</a:t>
            </a:r>
          </a:p>
          <a:p>
            <a:pPr>
              <a:buFont typeface="Arial" panose="020B0604020202020204" pitchFamily="34" charset="0"/>
              <a:buChar char="•"/>
            </a:pPr>
            <a:r>
              <a:rPr lang="vi-VN" b="1" dirty="0"/>
              <a:t>Rule 1</a:t>
            </a:r>
            <a:r>
              <a:rPr lang="vi-VN" dirty="0"/>
              <a:t>: Nếu </a:t>
            </a:r>
            <a:r>
              <a:rPr lang="vi-VN" b="1" dirty="0"/>
              <a:t>ít nhất một participant vote-abort</a:t>
            </a:r>
            <a:r>
              <a:rPr lang="vi-VN" dirty="0"/>
              <a:t>, thì coordinator </a:t>
            </a:r>
            <a:r>
              <a:rPr lang="vi-VN" b="1" dirty="0"/>
              <a:t>phải abort</a:t>
            </a:r>
            <a:r>
              <a:rPr lang="vi-VN" dirty="0"/>
              <a:t> giao dịch.</a:t>
            </a:r>
          </a:p>
          <a:p>
            <a:pPr>
              <a:buFont typeface="Arial" panose="020B0604020202020204" pitchFamily="34" charset="0"/>
              <a:buChar char="•"/>
            </a:pPr>
            <a:r>
              <a:rPr lang="vi-VN" b="1" dirty="0"/>
              <a:t>Rule 2</a:t>
            </a:r>
            <a:r>
              <a:rPr lang="vi-VN" dirty="0"/>
              <a:t>: Nếu </a:t>
            </a:r>
            <a:r>
              <a:rPr lang="vi-VN" b="1" dirty="0"/>
              <a:t>tất cả participants vote-commit</a:t>
            </a:r>
            <a:r>
              <a:rPr lang="vi-VN" dirty="0"/>
              <a:t>, thì coordinator </a:t>
            </a:r>
            <a:r>
              <a:rPr lang="vi-VN" b="1" dirty="0"/>
              <a:t>phải commit</a:t>
            </a:r>
            <a:r>
              <a:rPr lang="vi-VN" dirty="0"/>
              <a:t> giao dịch.</a:t>
            </a:r>
          </a:p>
          <a:p>
            <a:r>
              <a:rPr lang="vi-VN" i="1" dirty="0"/>
              <a:t>Ghi chú giảng dạy</a:t>
            </a:r>
            <a:r>
              <a:rPr lang="vi-VN" dirty="0"/>
              <a:t>: Quy tắc này đảm bảo rằng </a:t>
            </a:r>
            <a:r>
              <a:rPr lang="vi-VN" b="1" dirty="0"/>
              <a:t>không bao giờ có site commit nếu có site khác không sẵn sàng</a:t>
            </a:r>
            <a:r>
              <a:rPr lang="vi-VN" dirty="0"/>
              <a:t> → duy trì tính nguyên tử.</a:t>
            </a:r>
          </a:p>
          <a:p>
            <a:endParaRPr lang="en-US" b="1" dirty="0"/>
          </a:p>
          <a:p>
            <a:r>
              <a:rPr lang="vi-VN" b="1" dirty="0"/>
              <a:t>Tóm tắt</a:t>
            </a:r>
            <a:r>
              <a:rPr lang="en-US" b="1" dirty="0"/>
              <a:t>:</a:t>
            </a:r>
          </a:p>
          <a:p>
            <a:r>
              <a:rPr lang="vi-VN" dirty="0"/>
              <a:t>“2PC là một giải pháp đơn giản nhưng mạnh mẽ để đảm bảo các site trong một hệ thống phân tán có thể </a:t>
            </a:r>
            <a:r>
              <a:rPr lang="vi-VN" b="1" dirty="0"/>
              <a:t>đồng bộ hóa việc ghi dữ liệu</a:t>
            </a:r>
            <a:r>
              <a:rPr lang="vi-VN" dirty="0"/>
              <a:t> một cách chính xác. Tuy nhiên, điểm yếu của nó là </a:t>
            </a:r>
            <a:r>
              <a:rPr lang="vi-VN" b="1" dirty="0"/>
              <a:t>có thể bị blocking</a:t>
            </a:r>
            <a:r>
              <a:rPr lang="vi-VN" dirty="0"/>
              <a:t> nếu coordinator bị lỗi ở giữa hai phase – đây là lý do tại sao các giao thức nâng cao hơn như </a:t>
            </a:r>
            <a:r>
              <a:rPr lang="vi-VN" b="1" dirty="0"/>
              <a:t>Three-Phase Commit</a:t>
            </a:r>
            <a:r>
              <a:rPr lang="vi-VN" dirty="0"/>
              <a:t> hay </a:t>
            </a:r>
            <a:r>
              <a:rPr lang="vi-VN" b="1" dirty="0"/>
              <a:t>Paxos</a:t>
            </a:r>
            <a:r>
              <a:rPr lang="vi-VN" dirty="0"/>
              <a:t> ra đời sau này.”</a:t>
            </a:r>
          </a:p>
          <a:p>
            <a:endParaRPr lang="en-US" dirty="0"/>
          </a:p>
        </p:txBody>
      </p:sp>
    </p:spTree>
    <p:extLst>
      <p:ext uri="{BB962C8B-B14F-4D97-AF65-F5344CB8AC3E}">
        <p14:creationId xmlns:p14="http://schemas.microsoft.com/office/powerpoint/2010/main" val="61577689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Rot="1" noChangeAspect="1" noChangeArrowheads="1" noTextEdit="1"/>
          </p:cNvSpPr>
          <p:nvPr>
            <p:ph type="sldImg"/>
          </p:nvPr>
        </p:nvSpPr>
        <p:spPr>
          <a:xfrm>
            <a:off x="1150938" y="692150"/>
            <a:ext cx="4556125" cy="3416300"/>
          </a:xfrm>
          <a:ln cap="flat"/>
        </p:spPr>
      </p:sp>
      <p:sp>
        <p:nvSpPr>
          <p:cNvPr id="2" name="Notes Placeholder 1">
            <a:extLst>
              <a:ext uri="{FF2B5EF4-FFF2-40B4-BE49-F238E27FC236}">
                <a16:creationId xmlns:a16="http://schemas.microsoft.com/office/drawing/2014/main" id="{A05ECD0F-B85A-C3E5-3476-4AD96A01AB7B}"/>
              </a:ext>
            </a:extLst>
          </p:cNvPr>
          <p:cNvSpPr>
            <a:spLocks noGrp="1"/>
          </p:cNvSpPr>
          <p:nvPr>
            <p:ph type="body" idx="1"/>
          </p:nvPr>
        </p:nvSpPr>
        <p:spPr/>
        <p:txBody>
          <a:bodyPr/>
          <a:lstStyle/>
          <a:p>
            <a:r>
              <a:rPr lang="en-US" b="1" dirty="0"/>
              <a:t>"State Transitions in 2PC“ – </a:t>
            </a:r>
            <a:r>
              <a:rPr lang="en-US" b="1" dirty="0" err="1"/>
              <a:t>chuyển</a:t>
            </a:r>
            <a:r>
              <a:rPr lang="en-US" b="1" dirty="0"/>
              <a:t> </a:t>
            </a:r>
            <a:r>
              <a:rPr lang="en-US" b="1" dirty="0" err="1"/>
              <a:t>đổi</a:t>
            </a:r>
            <a:r>
              <a:rPr lang="en-US" b="1" dirty="0"/>
              <a:t> </a:t>
            </a:r>
            <a:r>
              <a:rPr lang="en-US" b="1" dirty="0" err="1"/>
              <a:t>trạng</a:t>
            </a:r>
            <a:r>
              <a:rPr lang="en-US" b="1" dirty="0"/>
              <a:t> </a:t>
            </a:r>
            <a:r>
              <a:rPr lang="en-US" b="1" dirty="0" err="1"/>
              <a:t>thái</a:t>
            </a:r>
            <a:r>
              <a:rPr lang="en-US" b="1" dirty="0"/>
              <a:t> </a:t>
            </a:r>
            <a:r>
              <a:rPr lang="en-US" b="1" dirty="0" err="1"/>
              <a:t>trong</a:t>
            </a:r>
            <a:r>
              <a:rPr lang="en-US" b="1" dirty="0"/>
              <a:t> </a:t>
            </a:r>
            <a:r>
              <a:rPr lang="en-US" b="1" dirty="0" err="1"/>
              <a:t>giao</a:t>
            </a:r>
            <a:r>
              <a:rPr lang="en-US" b="1" dirty="0"/>
              <a:t> </a:t>
            </a:r>
            <a:r>
              <a:rPr lang="en-US" b="1" dirty="0" err="1"/>
              <a:t>thức</a:t>
            </a:r>
            <a:r>
              <a:rPr lang="en-US" b="1" dirty="0"/>
              <a:t> 2PC</a:t>
            </a:r>
          </a:p>
          <a:p>
            <a:endParaRPr lang="en-US" b="1" dirty="0"/>
          </a:p>
          <a:p>
            <a:r>
              <a:rPr lang="vi-VN" b="1" dirty="0"/>
              <a:t>Tổng quan</a:t>
            </a:r>
            <a:r>
              <a:rPr lang="en-US" b="1" dirty="0"/>
              <a:t>:</a:t>
            </a:r>
            <a:endParaRPr lang="vi-VN" b="1" dirty="0"/>
          </a:p>
          <a:p>
            <a:r>
              <a:rPr lang="vi-VN" dirty="0"/>
              <a:t>"Trong một giao dịch phân tán, </a:t>
            </a:r>
            <a:r>
              <a:rPr lang="vi-VN" b="1" dirty="0"/>
              <a:t>giao thức 2PC</a:t>
            </a:r>
            <a:r>
              <a:rPr lang="vi-VN" dirty="0"/>
              <a:t> giúp đảm bảo rằng tất cả các site hoặc </a:t>
            </a:r>
            <a:r>
              <a:rPr lang="vi-VN" b="1" dirty="0"/>
              <a:t>cùng commit</a:t>
            </a:r>
            <a:r>
              <a:rPr lang="vi-VN" dirty="0"/>
              <a:t>, hoặc </a:t>
            </a:r>
            <a:r>
              <a:rPr lang="vi-VN" b="1" dirty="0"/>
              <a:t>cùng abort</a:t>
            </a:r>
            <a:r>
              <a:rPr lang="vi-VN" dirty="0"/>
              <a:t> – không có chuyện site này commit còn site khác abort. Điều này được thực hiện qua </a:t>
            </a:r>
            <a:r>
              <a:rPr lang="vi-VN" b="1" dirty="0"/>
              <a:t>hai phase</a:t>
            </a:r>
            <a:r>
              <a:rPr lang="vi-VN" dirty="0"/>
              <a:t>, và mỗi bên (Coordinator và Participant) sẽ chuyển qua các trạng thái khác nhau như biểu đồ thể hiện."</a:t>
            </a:r>
          </a:p>
          <a:p>
            <a:endParaRPr lang="en-US" b="1" dirty="0"/>
          </a:p>
          <a:p>
            <a:r>
              <a:rPr lang="vi-VN" b="1" dirty="0"/>
              <a:t>Phần 1: Coordinator (bên trái hình)</a:t>
            </a:r>
          </a:p>
          <a:p>
            <a:r>
              <a:rPr lang="vi-VN" b="1" dirty="0"/>
              <a:t>Trạng thái và luồng hoạt động:</a:t>
            </a:r>
          </a:p>
          <a:p>
            <a:pPr>
              <a:buFont typeface="+mj-lt"/>
              <a:buAutoNum type="arabicPeriod"/>
            </a:pPr>
            <a:r>
              <a:rPr lang="vi-VN" b="1" dirty="0"/>
              <a:t>INITIAL</a:t>
            </a:r>
            <a:r>
              <a:rPr lang="vi-VN" dirty="0"/>
              <a:t>: Trạng thái khởi đầu của Coordinator.</a:t>
            </a:r>
          </a:p>
          <a:p>
            <a:pPr>
              <a:buFont typeface="+mj-lt"/>
              <a:buAutoNum type="arabicPeriod"/>
            </a:pPr>
            <a:r>
              <a:rPr lang="vi-VN" b="1" dirty="0"/>
              <a:t>WAIT</a:t>
            </a:r>
            <a:r>
              <a:rPr lang="vi-VN" dirty="0"/>
              <a:t>: Sau khi gửi lệnh </a:t>
            </a:r>
            <a:r>
              <a:rPr lang="vi-VN" b="1" dirty="0"/>
              <a:t>Prepare</a:t>
            </a:r>
            <a:r>
              <a:rPr lang="vi-VN" dirty="0"/>
              <a:t> cho tất cả các participant và ghi log begin_commit, Coordinator chuyển sang trạng thái "WAIT" để chờ phản hồi.</a:t>
            </a:r>
          </a:p>
          <a:p>
            <a:pPr>
              <a:buFont typeface="+mj-lt"/>
              <a:buAutoNum type="arabicPeriod"/>
            </a:pPr>
            <a:r>
              <a:rPr lang="vi-VN" b="1" dirty="0"/>
              <a:t>ABORT</a:t>
            </a:r>
            <a:r>
              <a:rPr lang="vi-VN" dirty="0"/>
              <a:t>:</a:t>
            </a:r>
          </a:p>
          <a:p>
            <a:pPr marL="457200" lvl="1" indent="0">
              <a:buFont typeface="+mj-lt"/>
              <a:buNone/>
            </a:pPr>
            <a:r>
              <a:rPr lang="en-US" dirty="0"/>
              <a:t>- </a:t>
            </a:r>
            <a:r>
              <a:rPr lang="vi-VN" dirty="0"/>
              <a:t>Nếu </a:t>
            </a:r>
            <a:r>
              <a:rPr lang="vi-VN" b="1" dirty="0"/>
              <a:t>ít nhất một participant gửi “vote-abort”</a:t>
            </a:r>
            <a:r>
              <a:rPr lang="vi-VN" dirty="0"/>
              <a:t>, coordinator chuyển sang trạng thái ABORT.</a:t>
            </a:r>
          </a:p>
          <a:p>
            <a:pPr marL="457200" lvl="1" indent="0">
              <a:buFont typeface="+mj-lt"/>
              <a:buNone/>
            </a:pPr>
            <a:r>
              <a:rPr lang="en-US" dirty="0"/>
              <a:t>- </a:t>
            </a:r>
            <a:r>
              <a:rPr lang="vi-VN" dirty="0"/>
              <a:t>Gửi thông điệp </a:t>
            </a:r>
            <a:r>
              <a:rPr lang="vi-VN" b="1" dirty="0"/>
              <a:t>Global-abort</a:t>
            </a:r>
            <a:r>
              <a:rPr lang="vi-VN" dirty="0"/>
              <a:t> cho tất cả participants.</a:t>
            </a:r>
          </a:p>
          <a:p>
            <a:pPr>
              <a:buFont typeface="+mj-lt"/>
              <a:buAutoNum type="arabicPeriod"/>
            </a:pPr>
            <a:r>
              <a:rPr lang="vi-VN" b="1" dirty="0"/>
              <a:t>COMMIT</a:t>
            </a:r>
            <a:r>
              <a:rPr lang="vi-VN" dirty="0"/>
              <a:t>:</a:t>
            </a:r>
          </a:p>
          <a:p>
            <a:pPr marL="457200" lvl="1" indent="0">
              <a:buFont typeface="+mj-lt"/>
              <a:buNone/>
            </a:pPr>
            <a:r>
              <a:rPr lang="en-US" dirty="0"/>
              <a:t>- </a:t>
            </a:r>
            <a:r>
              <a:rPr lang="vi-VN" dirty="0"/>
              <a:t>Nếu </a:t>
            </a:r>
            <a:r>
              <a:rPr lang="vi-VN" b="1" dirty="0"/>
              <a:t>tất cả participants gửi “vote-commit”</a:t>
            </a:r>
            <a:r>
              <a:rPr lang="vi-VN" dirty="0"/>
              <a:t>, coordinator chuyển sang trạng thái COMMIT.</a:t>
            </a:r>
          </a:p>
          <a:p>
            <a:pPr marL="457200" lvl="1" indent="0">
              <a:buFont typeface="+mj-lt"/>
              <a:buNone/>
            </a:pPr>
            <a:r>
              <a:rPr lang="en-US" dirty="0"/>
              <a:t>- </a:t>
            </a:r>
            <a:r>
              <a:rPr lang="vi-VN" dirty="0"/>
              <a:t>Gửi thông điệp </a:t>
            </a:r>
            <a:r>
              <a:rPr lang="vi-VN" b="1" dirty="0"/>
              <a:t>Global-commit</a:t>
            </a:r>
            <a:r>
              <a:rPr lang="vi-VN" dirty="0"/>
              <a:t> cho tất cả participants.</a:t>
            </a:r>
          </a:p>
          <a:p>
            <a:r>
              <a:rPr lang="vi-VN" dirty="0"/>
              <a:t>Đây là nơi </a:t>
            </a:r>
            <a:r>
              <a:rPr lang="vi-VN" b="1" dirty="0"/>
              <a:t>quy tắc quyết định toàn cục (Global Commit Rule)</a:t>
            </a:r>
            <a:r>
              <a:rPr lang="vi-VN" dirty="0"/>
              <a:t> được áp dụng.</a:t>
            </a:r>
          </a:p>
          <a:p>
            <a:endParaRPr lang="en-US" b="1" dirty="0"/>
          </a:p>
          <a:p>
            <a:r>
              <a:rPr lang="vi-VN" b="1" dirty="0"/>
              <a:t>Phần 2: Participant (bên phải hình)</a:t>
            </a:r>
          </a:p>
          <a:p>
            <a:r>
              <a:rPr lang="vi-VN" b="1" dirty="0"/>
              <a:t>Trạng thái và luồng hoạt động:</a:t>
            </a:r>
          </a:p>
          <a:p>
            <a:pPr>
              <a:buFont typeface="+mj-lt"/>
              <a:buAutoNum type="arabicPeriod"/>
            </a:pPr>
            <a:r>
              <a:rPr lang="vi-VN" b="1" dirty="0"/>
              <a:t>INITIAL</a:t>
            </a:r>
            <a:r>
              <a:rPr lang="vi-VN" dirty="0"/>
              <a:t>: Bắt đầu ở trạng thái ban đầu.</a:t>
            </a:r>
          </a:p>
          <a:p>
            <a:pPr>
              <a:buFont typeface="+mj-lt"/>
              <a:buAutoNum type="arabicPeriod"/>
            </a:pPr>
            <a:r>
              <a:rPr lang="vi-VN" b="1" dirty="0"/>
              <a:t>READY</a:t>
            </a:r>
            <a:r>
              <a:rPr lang="vi-VN" dirty="0"/>
              <a:t>:</a:t>
            </a:r>
          </a:p>
          <a:p>
            <a:pPr marL="457200" lvl="1" indent="0">
              <a:buFont typeface="+mj-lt"/>
              <a:buNone/>
            </a:pPr>
            <a:r>
              <a:rPr lang="en-US" dirty="0"/>
              <a:t>- </a:t>
            </a:r>
            <a:r>
              <a:rPr lang="vi-VN" dirty="0"/>
              <a:t>Khi nhận được thông điệp </a:t>
            </a:r>
            <a:r>
              <a:rPr lang="vi-VN" b="1" dirty="0"/>
              <a:t>Prepare</a:t>
            </a:r>
            <a:r>
              <a:rPr lang="vi-VN" dirty="0"/>
              <a:t> từ coordinator, participant kiểm tra xem có thể commit không.</a:t>
            </a:r>
          </a:p>
          <a:p>
            <a:pPr marL="457200" lvl="1" indent="0">
              <a:buFont typeface="+mj-lt"/>
              <a:buNone/>
            </a:pPr>
            <a:r>
              <a:rPr lang="en-US" dirty="0"/>
              <a:t>- </a:t>
            </a:r>
            <a:r>
              <a:rPr lang="vi-VN" dirty="0"/>
              <a:t>Nếu có thể, participant ghi log “ready”, gửi </a:t>
            </a:r>
            <a:r>
              <a:rPr lang="vi-VN" b="1" dirty="0"/>
              <a:t>vote-commit</a:t>
            </a:r>
            <a:r>
              <a:rPr lang="vi-VN" dirty="0"/>
              <a:t>, và chuyển sang trạng thái READY.</a:t>
            </a:r>
          </a:p>
          <a:p>
            <a:pPr marL="457200" lvl="1" indent="0">
              <a:buFont typeface="+mj-lt"/>
              <a:buNone/>
            </a:pPr>
            <a:r>
              <a:rPr lang="en-US" dirty="0"/>
              <a:t>- </a:t>
            </a:r>
            <a:r>
              <a:rPr lang="vi-VN" dirty="0"/>
              <a:t>Nếu không thể, participant gửi </a:t>
            </a:r>
            <a:r>
              <a:rPr lang="vi-VN" b="1" dirty="0"/>
              <a:t>vote-abort</a:t>
            </a:r>
            <a:r>
              <a:rPr lang="vi-VN" dirty="0"/>
              <a:t> và chuyển </a:t>
            </a:r>
            <a:r>
              <a:rPr lang="vi-VN" b="1" dirty="0"/>
              <a:t>trực tiếp đến ABORT</a:t>
            </a:r>
            <a:r>
              <a:rPr lang="vi-VN" dirty="0"/>
              <a:t> (đường cong bên trái).</a:t>
            </a:r>
          </a:p>
          <a:p>
            <a:pPr>
              <a:buFont typeface="+mj-lt"/>
              <a:buAutoNum type="arabicPeriod"/>
            </a:pPr>
            <a:r>
              <a:rPr lang="vi-VN" b="1" dirty="0"/>
              <a:t>COMMIT</a:t>
            </a:r>
            <a:r>
              <a:rPr lang="vi-VN" dirty="0"/>
              <a:t>:</a:t>
            </a:r>
          </a:p>
          <a:p>
            <a:pPr marL="457200" lvl="1" indent="0">
              <a:buFont typeface="+mj-lt"/>
              <a:buNone/>
            </a:pPr>
            <a:r>
              <a:rPr lang="en-US" dirty="0"/>
              <a:t>- </a:t>
            </a:r>
            <a:r>
              <a:rPr lang="vi-VN" dirty="0"/>
              <a:t>Sau khi ở READY và nhận được </a:t>
            </a:r>
            <a:r>
              <a:rPr lang="vi-VN" b="1" dirty="0"/>
              <a:t>Global-commit</a:t>
            </a:r>
            <a:r>
              <a:rPr lang="vi-VN" dirty="0"/>
              <a:t>, participant ghi log commit và chuyển sang trạng thái COMMIT.</a:t>
            </a:r>
          </a:p>
          <a:p>
            <a:pPr>
              <a:buFont typeface="+mj-lt"/>
              <a:buAutoNum type="arabicPeriod"/>
            </a:pPr>
            <a:r>
              <a:rPr lang="vi-VN" b="1" dirty="0"/>
              <a:t>ABORT</a:t>
            </a:r>
            <a:r>
              <a:rPr lang="vi-VN" dirty="0"/>
              <a:t>:</a:t>
            </a:r>
          </a:p>
          <a:p>
            <a:pPr marL="457200" lvl="1" indent="0">
              <a:buFont typeface="+mj-lt"/>
              <a:buNone/>
            </a:pPr>
            <a:r>
              <a:rPr lang="en-US" dirty="0"/>
              <a:t>- </a:t>
            </a:r>
            <a:r>
              <a:rPr lang="vi-VN" dirty="0"/>
              <a:t>Sau khi ở READY và nhận được </a:t>
            </a:r>
            <a:r>
              <a:rPr lang="vi-VN" b="1" dirty="0"/>
              <a:t>Global-abort</a:t>
            </a:r>
            <a:r>
              <a:rPr lang="vi-VN" dirty="0"/>
              <a:t>, participant ghi log abort và chuyển sang ABORT.</a:t>
            </a:r>
          </a:p>
          <a:p>
            <a:r>
              <a:rPr lang="vi-VN" dirty="0"/>
              <a:t>Sau khi ghi commit hoặc abort, participant gửi lại </a:t>
            </a:r>
            <a:r>
              <a:rPr lang="vi-VN" b="1" dirty="0"/>
              <a:t>Ack</a:t>
            </a:r>
            <a:r>
              <a:rPr lang="vi-VN" dirty="0"/>
              <a:t> (acknowledgement) về cho coordinator.</a:t>
            </a:r>
          </a:p>
          <a:p>
            <a:endParaRPr lang="en-US" b="1" dirty="0"/>
          </a:p>
          <a:p>
            <a:r>
              <a:rPr lang="en-US" b="1" dirty="0" err="1"/>
              <a:t>Nói</a:t>
            </a:r>
            <a:r>
              <a:rPr lang="en-US" b="1" dirty="0"/>
              <a:t> </a:t>
            </a:r>
            <a:r>
              <a:rPr lang="en-US" b="1" dirty="0" err="1"/>
              <a:t>cách</a:t>
            </a:r>
            <a:r>
              <a:rPr lang="en-US" b="1" dirty="0"/>
              <a:t> </a:t>
            </a:r>
            <a:r>
              <a:rPr lang="en-US" b="1" dirty="0" err="1"/>
              <a:t>khác</a:t>
            </a:r>
            <a:r>
              <a:rPr lang="en-US" b="1" dirty="0"/>
              <a:t>: </a:t>
            </a:r>
            <a:r>
              <a:rPr lang="vi-VN" dirty="0"/>
              <a:t>“Hãy tưởng tượng Coordinator như người quản lý một nhóm làm việc từ xa. Trước khi nhóm có thể ‘submit’ kết quả, người quản lý hỏi từng người một ‘các bạn đã sẵn sàng chưa?’. Nếu ai đó nói ‘Tôi không ổn’, cả nhóm phải dừng lại (ABORT). Chỉ khi </a:t>
            </a:r>
            <a:r>
              <a:rPr lang="vi-VN" b="1" dirty="0"/>
              <a:t>tất cả mọi người đồng ý</a:t>
            </a:r>
            <a:r>
              <a:rPr lang="vi-VN" dirty="0"/>
              <a:t>, người quản lý mới ra lệnh chính thức ‘OK, cùng nộp kết quả’. Đó là bản chất của 2PC.”</a:t>
            </a:r>
          </a:p>
          <a:p>
            <a:endParaRPr lang="en-US" b="1" dirty="0"/>
          </a:p>
          <a:p>
            <a:r>
              <a:rPr lang="vi-VN" b="1" dirty="0"/>
              <a:t>Kết luận</a:t>
            </a:r>
          </a:p>
          <a:p>
            <a:pPr>
              <a:buFont typeface="Arial" panose="020B0604020202020204" pitchFamily="34" charset="0"/>
              <a:buChar char="•"/>
            </a:pPr>
            <a:r>
              <a:rPr lang="vi-VN" dirty="0"/>
              <a:t>Sơ đồ này giúp  hình dung rõ ràng:</a:t>
            </a:r>
          </a:p>
          <a:p>
            <a:pPr marL="742950" lvl="1" indent="-285750">
              <a:buFont typeface="Arial" panose="020B0604020202020204" pitchFamily="34" charset="0"/>
              <a:buChar char="•"/>
            </a:pPr>
            <a:r>
              <a:rPr lang="vi-VN" b="1" dirty="0"/>
              <a:t>Luồng thông điệp</a:t>
            </a:r>
            <a:r>
              <a:rPr lang="vi-VN" dirty="0"/>
              <a:t> giữa các site.</a:t>
            </a:r>
          </a:p>
          <a:p>
            <a:pPr marL="742950" lvl="1" indent="-285750">
              <a:buFont typeface="Arial" panose="020B0604020202020204" pitchFamily="34" charset="0"/>
              <a:buChar char="•"/>
            </a:pPr>
            <a:r>
              <a:rPr lang="vi-VN" b="1" dirty="0"/>
              <a:t>Trạng thái chờ</a:t>
            </a:r>
            <a:r>
              <a:rPr lang="vi-VN" dirty="0"/>
              <a:t> và </a:t>
            </a:r>
            <a:r>
              <a:rPr lang="vi-VN" b="1" dirty="0"/>
              <a:t>cách ra quyết định</a:t>
            </a:r>
            <a:r>
              <a:rPr lang="vi-VN" dirty="0"/>
              <a:t>.</a:t>
            </a:r>
          </a:p>
          <a:p>
            <a:pPr marL="742950" lvl="1" indent="-285750">
              <a:buFont typeface="Arial" panose="020B0604020202020204" pitchFamily="34" charset="0"/>
              <a:buChar char="•"/>
            </a:pPr>
            <a:r>
              <a:rPr lang="vi-VN" dirty="0"/>
              <a:t>Tại sao 2PC có thể bị </a:t>
            </a:r>
            <a:r>
              <a:rPr lang="vi-VN" b="1" dirty="0"/>
              <a:t>blocking</a:t>
            </a:r>
            <a:r>
              <a:rPr lang="vi-VN" dirty="0"/>
              <a:t> nếu coordinator bị lỗi ở giữa quá trình.</a:t>
            </a:r>
          </a:p>
          <a:p>
            <a:endParaRPr lang="en-US" b="1" dirty="0"/>
          </a:p>
        </p:txBody>
      </p:sp>
    </p:spTree>
    <p:extLst>
      <p:ext uri="{BB962C8B-B14F-4D97-AF65-F5344CB8AC3E}">
        <p14:creationId xmlns:p14="http://schemas.microsoft.com/office/powerpoint/2010/main" val="163480303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Rot="1" noChangeAspect="1" noChangeArrowheads="1" noTextEdit="1"/>
          </p:cNvSpPr>
          <p:nvPr>
            <p:ph type="sldImg"/>
          </p:nvPr>
        </p:nvSpPr>
        <p:spPr>
          <a:xfrm>
            <a:off x="1150938" y="692150"/>
            <a:ext cx="4556125" cy="3416300"/>
          </a:xfrm>
          <a:ln cap="flat"/>
        </p:spPr>
      </p:sp>
      <p:sp>
        <p:nvSpPr>
          <p:cNvPr id="2" name="Notes Placeholder 1">
            <a:extLst>
              <a:ext uri="{FF2B5EF4-FFF2-40B4-BE49-F238E27FC236}">
                <a16:creationId xmlns:a16="http://schemas.microsoft.com/office/drawing/2014/main" id="{642DC6B1-FEF3-DF82-BE30-8DE143D3F142}"/>
              </a:ext>
            </a:extLst>
          </p:cNvPr>
          <p:cNvSpPr>
            <a:spLocks noGrp="1"/>
          </p:cNvSpPr>
          <p:nvPr>
            <p:ph type="body" idx="1"/>
          </p:nvPr>
        </p:nvSpPr>
        <p:spPr/>
        <p:txBody>
          <a:bodyPr/>
          <a:lstStyle/>
          <a:p>
            <a:r>
              <a:rPr lang="vi-VN" b="1" dirty="0"/>
              <a:t>Tổng quan về Centralized 2PC</a:t>
            </a:r>
          </a:p>
          <a:p>
            <a:r>
              <a:rPr lang="vi-VN" dirty="0"/>
              <a:t>“Centralized 2PC” là phiên bản cơ bản nhất của giao thức Two-Phase Commit, trong đó </a:t>
            </a:r>
            <a:r>
              <a:rPr lang="vi-VN" b="1" dirty="0"/>
              <a:t>một Coordinator (C)</a:t>
            </a:r>
            <a:r>
              <a:rPr lang="vi-VN" dirty="0"/>
              <a:t> điều phối việc commit hoặc abort giao dịch giữa </a:t>
            </a:r>
            <a:r>
              <a:rPr lang="vi-VN" b="1" dirty="0"/>
              <a:t>các Participants (P)</a:t>
            </a:r>
            <a:r>
              <a:rPr lang="vi-VN" dirty="0"/>
              <a:t>.</a:t>
            </a:r>
          </a:p>
          <a:p>
            <a:endParaRPr lang="en-US" b="1" dirty="0"/>
          </a:p>
          <a:p>
            <a:r>
              <a:rPr lang="vi-VN" b="1" dirty="0"/>
              <a:t>Cấu trúc sơ đồ</a:t>
            </a:r>
          </a:p>
          <a:p>
            <a:pPr>
              <a:buFont typeface="Arial" panose="020B0604020202020204" pitchFamily="34" charset="0"/>
              <a:buChar char="•"/>
            </a:pPr>
            <a:r>
              <a:rPr lang="vi-VN" b="1" dirty="0"/>
              <a:t>C</a:t>
            </a:r>
            <a:r>
              <a:rPr lang="vi-VN" dirty="0"/>
              <a:t> = Coordinator (điều phối viên)</a:t>
            </a:r>
          </a:p>
          <a:p>
            <a:pPr>
              <a:buFont typeface="Arial" panose="020B0604020202020204" pitchFamily="34" charset="0"/>
              <a:buChar char="•"/>
            </a:pPr>
            <a:r>
              <a:rPr lang="vi-VN" b="1" dirty="0"/>
              <a:t>P</a:t>
            </a:r>
            <a:r>
              <a:rPr lang="vi-VN" dirty="0"/>
              <a:t> = Participant (người tham gia giao dịch)</a:t>
            </a:r>
          </a:p>
          <a:p>
            <a:pPr>
              <a:buFont typeface="Arial" panose="020B0604020202020204" pitchFamily="34" charset="0"/>
              <a:buChar char="•"/>
            </a:pPr>
            <a:r>
              <a:rPr lang="vi-VN" dirty="0"/>
              <a:t>Có 4 P, tất cả giao tiếp trực tiếp với 1 C</a:t>
            </a:r>
          </a:p>
          <a:p>
            <a:pPr>
              <a:buFont typeface="Arial" panose="020B0604020202020204" pitchFamily="34" charset="0"/>
              <a:buChar char="•"/>
            </a:pPr>
            <a:r>
              <a:rPr lang="vi-VN" dirty="0"/>
              <a:t>Sơ đồ chia làm </a:t>
            </a:r>
            <a:r>
              <a:rPr lang="vi-VN" b="1" dirty="0"/>
              <a:t>2 phase chính</a:t>
            </a:r>
            <a:r>
              <a:rPr lang="vi-VN" dirty="0"/>
              <a:t>:</a:t>
            </a:r>
          </a:p>
          <a:p>
            <a:pPr marL="742950" lvl="1" indent="-285750">
              <a:buFont typeface="Arial" panose="020B0604020202020204" pitchFamily="34" charset="0"/>
              <a:buChar char="•"/>
            </a:pPr>
            <a:r>
              <a:rPr lang="vi-VN" b="1" dirty="0"/>
              <a:t>Phase 1: Voting</a:t>
            </a:r>
            <a:endParaRPr lang="vi-VN" dirty="0"/>
          </a:p>
          <a:p>
            <a:pPr marL="742950" lvl="1" indent="-285750">
              <a:buFont typeface="Arial" panose="020B0604020202020204" pitchFamily="34" charset="0"/>
              <a:buChar char="•"/>
            </a:pPr>
            <a:r>
              <a:rPr lang="vi-VN" b="1" dirty="0"/>
              <a:t>Phase 2: Decision + Acknowledgement</a:t>
            </a:r>
            <a:endParaRPr lang="vi-VN" dirty="0"/>
          </a:p>
          <a:p>
            <a:endParaRPr lang="en-US" b="1" dirty="0"/>
          </a:p>
          <a:p>
            <a:r>
              <a:rPr lang="vi-VN" b="1" dirty="0"/>
              <a:t>Diễn giải chi tiết theo từng phase</a:t>
            </a:r>
          </a:p>
          <a:p>
            <a:r>
              <a:rPr lang="vi-VN" b="1" dirty="0"/>
              <a:t>Phase 1 – Voting Phase</a:t>
            </a:r>
          </a:p>
          <a:p>
            <a:pPr>
              <a:buFont typeface="Arial" panose="020B0604020202020204" pitchFamily="34" charset="0"/>
              <a:buChar char="•"/>
            </a:pPr>
            <a:r>
              <a:rPr lang="vi-VN" dirty="0"/>
              <a:t>Bắt đầu bằng thông điệp </a:t>
            </a:r>
            <a:r>
              <a:rPr lang="vi-VN" b="1" dirty="0"/>
              <a:t>"Ready?"</a:t>
            </a:r>
            <a:r>
              <a:rPr lang="vi-VN" dirty="0"/>
              <a:t> từ C gửi đến tất cả P.</a:t>
            </a:r>
          </a:p>
          <a:p>
            <a:pPr>
              <a:buFont typeface="Arial" panose="020B0604020202020204" pitchFamily="34" charset="0"/>
              <a:buChar char="•"/>
            </a:pPr>
            <a:r>
              <a:rPr lang="vi-VN" dirty="0"/>
              <a:t>“Coordinator hỏi các participant: </a:t>
            </a:r>
            <a:r>
              <a:rPr lang="vi-VN" i="1" dirty="0"/>
              <a:t>Bạn có sẵn sàng commit không?</a:t>
            </a:r>
            <a:r>
              <a:rPr lang="vi-VN" dirty="0"/>
              <a:t>”</a:t>
            </a:r>
          </a:p>
          <a:p>
            <a:pPr>
              <a:buFont typeface="Arial" panose="020B0604020202020204" pitchFamily="34" charset="0"/>
              <a:buChar char="•"/>
            </a:pPr>
            <a:r>
              <a:rPr lang="vi-VN" dirty="0"/>
              <a:t>Mỗi P sẽ kiểm tra tính khả thi của việc commit tại site của mình (khóa tài nguyên, kiểm tra điều kiện,…)</a:t>
            </a:r>
          </a:p>
          <a:p>
            <a:pPr>
              <a:buFont typeface="Arial" panose="020B0604020202020204" pitchFamily="34" charset="0"/>
              <a:buChar char="•"/>
            </a:pPr>
            <a:r>
              <a:rPr lang="vi-VN" dirty="0"/>
              <a:t>Sau đó, P phản hồi về C bằng:</a:t>
            </a:r>
          </a:p>
          <a:p>
            <a:pPr marL="742950" lvl="1" indent="-285750">
              <a:buFont typeface="Arial" panose="020B0604020202020204" pitchFamily="34" charset="0"/>
              <a:buChar char="•"/>
            </a:pPr>
            <a:r>
              <a:rPr lang="vi-VN" b="1" dirty="0"/>
              <a:t>Yes</a:t>
            </a:r>
            <a:r>
              <a:rPr lang="vi-VN" dirty="0"/>
              <a:t> (vote-commit) nếu sẵn sàng</a:t>
            </a:r>
          </a:p>
          <a:p>
            <a:pPr marL="742950" lvl="1" indent="-285750">
              <a:buFont typeface="Arial" panose="020B0604020202020204" pitchFamily="34" charset="0"/>
              <a:buChar char="•"/>
            </a:pPr>
            <a:r>
              <a:rPr lang="vi-VN" b="1" dirty="0"/>
              <a:t>No</a:t>
            </a:r>
            <a:r>
              <a:rPr lang="vi-VN" dirty="0"/>
              <a:t> (vote-abort) nếu không sẵn sàng</a:t>
            </a:r>
          </a:p>
          <a:p>
            <a:r>
              <a:rPr lang="vi-VN" dirty="0"/>
              <a:t>Lúc này, Coordinator </a:t>
            </a:r>
            <a:r>
              <a:rPr lang="vi-VN" b="1" dirty="0"/>
              <a:t>chờ tất cả phản hồi</a:t>
            </a:r>
            <a:r>
              <a:rPr lang="vi-VN" dirty="0"/>
              <a:t> từ các P.</a:t>
            </a:r>
          </a:p>
          <a:p>
            <a:endParaRPr lang="en-US" b="1" dirty="0"/>
          </a:p>
          <a:p>
            <a:r>
              <a:rPr lang="vi-VN" b="1" dirty="0"/>
              <a:t>Phase 2 – Decision Phase</a:t>
            </a:r>
          </a:p>
          <a:p>
            <a:pPr>
              <a:buFont typeface="Arial" panose="020B0604020202020204" pitchFamily="34" charset="0"/>
              <a:buChar char="•"/>
            </a:pPr>
            <a:r>
              <a:rPr lang="vi-VN" dirty="0"/>
              <a:t>Nếu </a:t>
            </a:r>
            <a:r>
              <a:rPr lang="vi-VN" b="1" dirty="0"/>
              <a:t>tất cả các P đều trả lời Yes</a:t>
            </a:r>
            <a:r>
              <a:rPr lang="vi-VN" dirty="0"/>
              <a:t>, C gửi </a:t>
            </a:r>
            <a:r>
              <a:rPr lang="vi-VN" b="1" dirty="0"/>
              <a:t>Commit</a:t>
            </a:r>
            <a:r>
              <a:rPr lang="vi-VN" dirty="0"/>
              <a:t> cho tất cả P.</a:t>
            </a:r>
          </a:p>
          <a:p>
            <a:pPr>
              <a:buFont typeface="Arial" panose="020B0604020202020204" pitchFamily="34" charset="0"/>
              <a:buChar char="•"/>
            </a:pPr>
            <a:r>
              <a:rPr lang="vi-VN" dirty="0"/>
              <a:t>Nếu </a:t>
            </a:r>
            <a:r>
              <a:rPr lang="vi-VN" b="1" dirty="0"/>
              <a:t>ít nhất một P trả lời No</a:t>
            </a:r>
            <a:r>
              <a:rPr lang="vi-VN" dirty="0"/>
              <a:t>, C gửi </a:t>
            </a:r>
            <a:r>
              <a:rPr lang="vi-VN" b="1" dirty="0"/>
              <a:t>Abort</a:t>
            </a:r>
            <a:r>
              <a:rPr lang="vi-VN" dirty="0"/>
              <a:t> cho tất cả P.</a:t>
            </a:r>
          </a:p>
          <a:p>
            <a:r>
              <a:rPr lang="vi-VN" dirty="0"/>
              <a:t>“Coordinator đưa ra quyết định cuối cùng cho toàn hệ thống.”</a:t>
            </a:r>
          </a:p>
          <a:p>
            <a:pPr>
              <a:buFont typeface="Arial" panose="020B0604020202020204" pitchFamily="34" charset="0"/>
              <a:buChar char="•"/>
            </a:pPr>
            <a:r>
              <a:rPr lang="vi-VN" dirty="0"/>
              <a:t>Sau đó, các P </a:t>
            </a:r>
            <a:r>
              <a:rPr lang="vi-VN" b="1" dirty="0"/>
              <a:t>thực hiện hành động tương ứng (commit hoặc abort)</a:t>
            </a:r>
            <a:r>
              <a:rPr lang="vi-VN" dirty="0"/>
              <a:t> và gửi lại </a:t>
            </a:r>
            <a:r>
              <a:rPr lang="vi-VN" b="1" dirty="0"/>
              <a:t>Confirmation</a:t>
            </a:r>
            <a:r>
              <a:rPr lang="vi-VN" dirty="0"/>
              <a:t> (Ack) cho Coordinator.</a:t>
            </a:r>
          </a:p>
          <a:p>
            <a:endParaRPr lang="en-US" b="1" dirty="0"/>
          </a:p>
          <a:p>
            <a:r>
              <a:rPr lang="vi-VN" b="1" dirty="0"/>
              <a:t>Ý nghĩa các mốc </a:t>
            </a:r>
            <a:r>
              <a:rPr lang="en-US" b="1" dirty="0" err="1"/>
              <a:t>trong</a:t>
            </a:r>
            <a:r>
              <a:rPr lang="en-US" b="1" dirty="0"/>
              <a:t> </a:t>
            </a:r>
            <a:r>
              <a:rPr lang="en-US" b="1" dirty="0" err="1"/>
              <a:t>hình</a:t>
            </a:r>
            <a:endParaRPr lang="vi-VN" b="1" dirty="0"/>
          </a:p>
          <a:p>
            <a:r>
              <a:rPr lang="vi-VN" dirty="0"/>
              <a:t>Mốc thời gian</a:t>
            </a:r>
            <a:r>
              <a:rPr lang="en-US" dirty="0"/>
              <a:t>		</a:t>
            </a:r>
            <a:r>
              <a:rPr lang="vi-VN" dirty="0"/>
              <a:t>Ý nghĩa</a:t>
            </a:r>
            <a:endParaRPr lang="en-US" dirty="0"/>
          </a:p>
          <a:p>
            <a:r>
              <a:rPr lang="vi-VN" dirty="0"/>
              <a:t>Ready?</a:t>
            </a:r>
            <a:r>
              <a:rPr lang="en-US" dirty="0"/>
              <a:t>		</a:t>
            </a:r>
            <a:r>
              <a:rPr lang="vi-VN" dirty="0"/>
              <a:t>C → P: Hỏi các node đã sẵn sàng chưa</a:t>
            </a:r>
            <a:endParaRPr lang="en-US" dirty="0"/>
          </a:p>
          <a:p>
            <a:r>
              <a:rPr lang="vi-VN" dirty="0"/>
              <a:t>Yes/No</a:t>
            </a:r>
            <a:r>
              <a:rPr lang="en-US" dirty="0"/>
              <a:t>		</a:t>
            </a:r>
            <a:r>
              <a:rPr lang="vi-VN" dirty="0"/>
              <a:t>P → C: Phản hồi có/không</a:t>
            </a:r>
            <a:endParaRPr lang="en-US" dirty="0"/>
          </a:p>
          <a:p>
            <a:r>
              <a:rPr lang="vi-VN" dirty="0"/>
              <a:t>Commit/Abort</a:t>
            </a:r>
            <a:r>
              <a:rPr lang="en-US" dirty="0"/>
              <a:t>		</a:t>
            </a:r>
            <a:r>
              <a:rPr lang="vi-VN" dirty="0"/>
              <a:t>C → P: Gửi quyết định</a:t>
            </a:r>
            <a:endParaRPr lang="en-US" dirty="0"/>
          </a:p>
          <a:p>
            <a:r>
              <a:rPr lang="vi-VN" dirty="0"/>
              <a:t>Confirmation (Ack)</a:t>
            </a:r>
            <a:r>
              <a:rPr lang="en-US" dirty="0"/>
              <a:t>	</a:t>
            </a:r>
            <a:r>
              <a:rPr lang="vi-VN" dirty="0"/>
              <a:t>P → C: Xác nhận đã thực hiện</a:t>
            </a:r>
          </a:p>
          <a:p>
            <a:endParaRPr lang="en-US" b="1" dirty="0"/>
          </a:p>
          <a:p>
            <a:r>
              <a:rPr lang="en-US" b="1" i="1" dirty="0" err="1"/>
              <a:t>Câu</a:t>
            </a:r>
            <a:r>
              <a:rPr lang="en-US" b="1" i="1" dirty="0"/>
              <a:t> </a:t>
            </a:r>
            <a:r>
              <a:rPr lang="en-US" b="1" i="1" dirty="0" err="1"/>
              <a:t>hỏi</a:t>
            </a:r>
            <a:r>
              <a:rPr lang="en-US" b="1" i="1" dirty="0"/>
              <a:t> </a:t>
            </a:r>
            <a:r>
              <a:rPr lang="en-US" b="1" i="1" dirty="0" err="1"/>
              <a:t>thảo</a:t>
            </a:r>
            <a:r>
              <a:rPr lang="en-US" b="1" i="1" dirty="0"/>
              <a:t> </a:t>
            </a:r>
            <a:r>
              <a:rPr lang="en-US" b="1" i="1" dirty="0" err="1"/>
              <a:t>luận</a:t>
            </a:r>
            <a:r>
              <a:rPr lang="vi-VN" i="1" dirty="0"/>
              <a:t>:</a:t>
            </a:r>
          </a:p>
          <a:p>
            <a:r>
              <a:rPr lang="vi-VN" i="1" dirty="0"/>
              <a:t>“Nếu Coordinator bị crash ngay sau khi gửi ‘Ready?’, chuyện gì xảy ra?” → Dẫn vào bài toán </a:t>
            </a:r>
            <a:r>
              <a:rPr lang="vi-VN" b="1" i="1" dirty="0"/>
              <a:t>blocking trong 2PC</a:t>
            </a:r>
            <a:r>
              <a:rPr lang="vi-VN" i="1" dirty="0"/>
              <a:t>.</a:t>
            </a:r>
          </a:p>
          <a:p>
            <a:r>
              <a:rPr lang="vi-VN" i="1" dirty="0"/>
              <a:t>giải thích đơn giản:</a:t>
            </a:r>
          </a:p>
          <a:p>
            <a:r>
              <a:rPr lang="vi-VN" i="1" dirty="0"/>
              <a:t>“Giao thức này giống như việc cả nhóm chuẩn bị gửi một bài báo. Người trưởng nhóm (C) hỏi: Ai cũng ổn chứ? Nếu tất cả đồng ý thì mới submit bài, nếu ai đó từ chối thì hủy.”</a:t>
            </a:r>
          </a:p>
          <a:p>
            <a:endParaRPr lang="en-US" b="1" dirty="0"/>
          </a:p>
          <a:p>
            <a:r>
              <a:rPr lang="vi-VN" b="1" dirty="0"/>
              <a:t>Kết luận</a:t>
            </a:r>
          </a:p>
          <a:p>
            <a:pPr>
              <a:buFont typeface="Arial" panose="020B0604020202020204" pitchFamily="34" charset="0"/>
              <a:buChar char="•"/>
            </a:pPr>
            <a:r>
              <a:rPr lang="vi-VN" dirty="0"/>
              <a:t>Slide này mô tả </a:t>
            </a:r>
            <a:r>
              <a:rPr lang="vi-VN" b="1" dirty="0"/>
              <a:t>giao thức 2PC một cách trực quan</a:t>
            </a:r>
            <a:r>
              <a:rPr lang="vi-VN" dirty="0"/>
              <a:t>, nhấn mạnh vai trò trung tâm của </a:t>
            </a:r>
            <a:r>
              <a:rPr lang="vi-VN" b="1" dirty="0"/>
              <a:t>Coordinator</a:t>
            </a:r>
            <a:r>
              <a:rPr lang="vi-VN" dirty="0"/>
              <a:t>.</a:t>
            </a:r>
          </a:p>
          <a:p>
            <a:pPr>
              <a:buFont typeface="Arial" panose="020B0604020202020204" pitchFamily="34" charset="0"/>
              <a:buChar char="•"/>
            </a:pPr>
            <a:r>
              <a:rPr lang="vi-VN" dirty="0"/>
              <a:t>Là nền tảng để giải thích các biến thể khác như </a:t>
            </a:r>
            <a:r>
              <a:rPr lang="vi-VN" b="1" dirty="0"/>
              <a:t>Decentralized 2PC</a:t>
            </a:r>
            <a:r>
              <a:rPr lang="vi-VN" dirty="0"/>
              <a:t>, </a:t>
            </a:r>
            <a:r>
              <a:rPr lang="vi-VN" b="1" dirty="0"/>
              <a:t>3PC</a:t>
            </a:r>
            <a:r>
              <a:rPr lang="vi-VN" dirty="0"/>
              <a:t>, hay các giao thức xử lý lỗi nâng cao như </a:t>
            </a:r>
            <a:r>
              <a:rPr lang="vi-VN" b="1" dirty="0"/>
              <a:t>Paxos</a:t>
            </a:r>
            <a:r>
              <a:rPr lang="vi-VN" dirty="0"/>
              <a:t> hoặc </a:t>
            </a:r>
            <a:r>
              <a:rPr lang="vi-VN" b="1" dirty="0"/>
              <a:t>Raft</a:t>
            </a:r>
            <a:r>
              <a:rPr lang="vi-VN" dirty="0"/>
              <a:t>.</a:t>
            </a:r>
          </a:p>
          <a:p>
            <a:endParaRPr lang="en-US" dirty="0"/>
          </a:p>
        </p:txBody>
      </p:sp>
    </p:spTree>
    <p:extLst>
      <p:ext uri="{BB962C8B-B14F-4D97-AF65-F5344CB8AC3E}">
        <p14:creationId xmlns:p14="http://schemas.microsoft.com/office/powerpoint/2010/main" val="416374113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Rot="1" noChangeAspect="1" noChangeArrowheads="1" noTextEdit="1"/>
          </p:cNvSpPr>
          <p:nvPr>
            <p:ph type="sldImg"/>
          </p:nvPr>
        </p:nvSpPr>
        <p:spPr>
          <a:xfrm>
            <a:off x="1150938" y="692150"/>
            <a:ext cx="4556125" cy="3416300"/>
          </a:xfrm>
          <a:ln cap="flat"/>
        </p:spPr>
      </p:sp>
      <p:sp>
        <p:nvSpPr>
          <p:cNvPr id="2" name="Notes Placeholder 1">
            <a:extLst>
              <a:ext uri="{FF2B5EF4-FFF2-40B4-BE49-F238E27FC236}">
                <a16:creationId xmlns:a16="http://schemas.microsoft.com/office/drawing/2014/main" id="{913D64E3-AE12-9E1B-D8D4-856EB338C2EF}"/>
              </a:ext>
            </a:extLst>
          </p:cNvPr>
          <p:cNvSpPr>
            <a:spLocks noGrp="1"/>
          </p:cNvSpPr>
          <p:nvPr>
            <p:ph type="body" idx="1"/>
          </p:nvPr>
        </p:nvSpPr>
        <p:spPr/>
        <p:txBody>
          <a:bodyPr/>
          <a:lstStyle/>
          <a:p>
            <a:r>
              <a:rPr lang="vi-VN" b="1" dirty="0"/>
              <a:t>"2PC Protocol Actions“</a:t>
            </a:r>
            <a:endParaRPr lang="en-US" b="1" dirty="0"/>
          </a:p>
          <a:p>
            <a:r>
              <a:rPr lang="vi-VN" b="1" dirty="0"/>
              <a:t>quy trình thực thi cụ thể của giao thức Two-Phase Commit (2PC)</a:t>
            </a:r>
            <a:r>
              <a:rPr lang="vi-VN" dirty="0"/>
              <a:t> dưới góc nhìn </a:t>
            </a:r>
            <a:r>
              <a:rPr lang="vi-VN" b="1" dirty="0"/>
              <a:t>hành động thực tế và ghi log</a:t>
            </a:r>
            <a:r>
              <a:rPr lang="vi-VN" dirty="0"/>
              <a:t> của </a:t>
            </a:r>
            <a:r>
              <a:rPr lang="vi-VN" b="1" dirty="0"/>
              <a:t>Coordinator</a:t>
            </a:r>
            <a:r>
              <a:rPr lang="vi-VN" dirty="0"/>
              <a:t> và </a:t>
            </a:r>
            <a:r>
              <a:rPr lang="vi-VN" b="1" dirty="0"/>
              <a:t>Participant</a:t>
            </a:r>
            <a:r>
              <a:rPr lang="vi-VN" dirty="0"/>
              <a:t>.</a:t>
            </a:r>
            <a:endParaRPr lang="en-US" dirty="0"/>
          </a:p>
          <a:p>
            <a:r>
              <a:rPr lang="vi-VN" dirty="0"/>
              <a:t>Đây là slide chi tiết và thực tế hóa những gì đã học ở các slide trước.</a:t>
            </a:r>
          </a:p>
          <a:p>
            <a:endParaRPr lang="en-US" b="1" dirty="0"/>
          </a:p>
          <a:p>
            <a:r>
              <a:rPr lang="vi-VN" b="1" dirty="0"/>
              <a:t>Tổng quan sơ đồ</a:t>
            </a:r>
          </a:p>
          <a:p>
            <a:pPr>
              <a:buFont typeface="Arial" panose="020B0604020202020204" pitchFamily="34" charset="0"/>
              <a:buChar char="•"/>
            </a:pPr>
            <a:r>
              <a:rPr lang="vi-VN" dirty="0"/>
              <a:t>Giao thức gồm 2 vai trò:</a:t>
            </a:r>
          </a:p>
          <a:p>
            <a:pPr marL="742950" lvl="1" indent="-285750">
              <a:buFont typeface="Arial" panose="020B0604020202020204" pitchFamily="34" charset="0"/>
              <a:buChar char="•"/>
            </a:pPr>
            <a:r>
              <a:rPr lang="vi-VN" b="1" dirty="0"/>
              <a:t>Coordinator (trái)</a:t>
            </a:r>
            <a:r>
              <a:rPr lang="vi-VN" dirty="0"/>
              <a:t>: Điều phối quyết định toàn cục.</a:t>
            </a:r>
          </a:p>
          <a:p>
            <a:pPr marL="742950" lvl="1" indent="-285750">
              <a:buFont typeface="Arial" panose="020B0604020202020204" pitchFamily="34" charset="0"/>
              <a:buChar char="•"/>
            </a:pPr>
            <a:r>
              <a:rPr lang="vi-VN" b="1" dirty="0"/>
              <a:t>Participant (phải)</a:t>
            </a:r>
            <a:r>
              <a:rPr lang="vi-VN" dirty="0"/>
              <a:t>: Cung cấp phản hồi và thực hiện hành động commit/abort.</a:t>
            </a:r>
          </a:p>
          <a:p>
            <a:pPr>
              <a:buFont typeface="Arial" panose="020B0604020202020204" pitchFamily="34" charset="0"/>
              <a:buChar char="•"/>
            </a:pPr>
            <a:r>
              <a:rPr lang="vi-VN" dirty="0"/>
              <a:t>Giao tiếp qua các thông điệp: PREPARE, VOTE, GLOBAL-ABORT, GLOBAL-COMMIT, ACK</a:t>
            </a:r>
          </a:p>
          <a:p>
            <a:pPr>
              <a:buFont typeface="Arial" panose="020B0604020202020204" pitchFamily="34" charset="0"/>
              <a:buChar char="•"/>
            </a:pPr>
            <a:r>
              <a:rPr lang="vi-VN" dirty="0"/>
              <a:t>Mỗi bên có hành động cụ thể </a:t>
            </a:r>
            <a:r>
              <a:rPr lang="vi-VN" b="1" dirty="0"/>
              <a:t>ghi log</a:t>
            </a:r>
            <a:r>
              <a:rPr lang="vi-VN" dirty="0"/>
              <a:t> tại từng bước.</a:t>
            </a:r>
          </a:p>
          <a:p>
            <a:endParaRPr lang="en-US" b="1" dirty="0"/>
          </a:p>
          <a:p>
            <a:r>
              <a:rPr lang="vi-VN" b="1" dirty="0"/>
              <a:t>Diễn giải từng bước (theo chiều từ trên xuống)</a:t>
            </a:r>
          </a:p>
          <a:p>
            <a:r>
              <a:rPr lang="en-US" b="1" dirty="0"/>
              <a:t>1. </a:t>
            </a:r>
            <a:r>
              <a:rPr lang="vi-VN" b="1" dirty="0"/>
              <a:t>INITIAL → WAIT</a:t>
            </a:r>
          </a:p>
          <a:p>
            <a:pPr>
              <a:buFont typeface="Arial" panose="020B0604020202020204" pitchFamily="34" charset="0"/>
              <a:buChar char="•"/>
            </a:pPr>
            <a:r>
              <a:rPr lang="vi-VN" b="1" dirty="0"/>
              <a:t>Coordinator</a:t>
            </a:r>
            <a:r>
              <a:rPr lang="vi-VN" dirty="0"/>
              <a:t> bắt đầu bằng việc:</a:t>
            </a:r>
          </a:p>
          <a:p>
            <a:pPr marL="742950" lvl="1" indent="-285750">
              <a:buFont typeface="Arial" panose="020B0604020202020204" pitchFamily="34" charset="0"/>
              <a:buChar char="•"/>
            </a:pPr>
            <a:r>
              <a:rPr lang="vi-VN" dirty="0"/>
              <a:t>Ghi log begin_commit</a:t>
            </a:r>
          </a:p>
          <a:p>
            <a:pPr marL="742950" lvl="1" indent="-285750">
              <a:buFont typeface="Arial" panose="020B0604020202020204" pitchFamily="34" charset="0"/>
              <a:buChar char="•"/>
            </a:pPr>
            <a:r>
              <a:rPr lang="vi-VN" dirty="0"/>
              <a:t>Gửi thông điệp </a:t>
            </a:r>
            <a:r>
              <a:rPr lang="vi-VN" b="1" dirty="0"/>
              <a:t>PREPARE</a:t>
            </a:r>
            <a:r>
              <a:rPr lang="vi-VN" dirty="0"/>
              <a:t> tới các Participant</a:t>
            </a:r>
          </a:p>
          <a:p>
            <a:pPr>
              <a:buFont typeface="Arial" panose="020B0604020202020204" pitchFamily="34" charset="0"/>
              <a:buChar char="•"/>
            </a:pPr>
            <a:r>
              <a:rPr lang="vi-VN" b="1" dirty="0"/>
              <a:t>Participant</a:t>
            </a:r>
            <a:r>
              <a:rPr lang="vi-VN" dirty="0"/>
              <a:t> nhận được PREPARE:</a:t>
            </a:r>
          </a:p>
          <a:p>
            <a:pPr marL="742950" lvl="1" indent="-285750">
              <a:buFont typeface="Arial" panose="020B0604020202020204" pitchFamily="34" charset="0"/>
              <a:buChar char="•"/>
            </a:pPr>
            <a:r>
              <a:rPr lang="vi-VN" dirty="0"/>
              <a:t>Kiểm tra xem có </a:t>
            </a:r>
            <a:r>
              <a:rPr lang="vi-VN" b="1" dirty="0"/>
              <a:t>sẵn sàng commit không</a:t>
            </a:r>
            <a:endParaRPr lang="vi-VN" dirty="0"/>
          </a:p>
          <a:p>
            <a:pPr marL="742950" lvl="1" indent="-285750">
              <a:buFont typeface="Arial" panose="020B0604020202020204" pitchFamily="34" charset="0"/>
              <a:buChar char="•"/>
            </a:pPr>
            <a:r>
              <a:rPr lang="vi-VN" dirty="0"/>
              <a:t>Nếu </a:t>
            </a:r>
            <a:r>
              <a:rPr lang="vi-VN" b="1" dirty="0"/>
              <a:t>không sẵn sàng</a:t>
            </a:r>
            <a:r>
              <a:rPr lang="vi-VN" dirty="0"/>
              <a:t> → ghi log abort, gửi VOTE-ABORT</a:t>
            </a:r>
          </a:p>
          <a:p>
            <a:pPr marL="742950" lvl="1" indent="-285750">
              <a:buFont typeface="Arial" panose="020B0604020202020204" pitchFamily="34" charset="0"/>
              <a:buChar char="•"/>
            </a:pPr>
            <a:r>
              <a:rPr lang="vi-VN" dirty="0"/>
              <a:t>Nếu </a:t>
            </a:r>
            <a:r>
              <a:rPr lang="vi-VN" b="1" dirty="0"/>
              <a:t>sẵn sàng</a:t>
            </a:r>
            <a:r>
              <a:rPr lang="vi-VN" dirty="0"/>
              <a:t> → ghi log ready, chuyển sang trạng thái </a:t>
            </a:r>
            <a:r>
              <a:rPr lang="vi-VN" b="1" dirty="0"/>
              <a:t>READY</a:t>
            </a:r>
            <a:r>
              <a:rPr lang="vi-VN" dirty="0"/>
              <a:t>, gửi VOTE-COMMIT</a:t>
            </a:r>
          </a:p>
          <a:p>
            <a:r>
              <a:rPr lang="en-US" b="1" dirty="0"/>
              <a:t>2. </a:t>
            </a:r>
            <a:r>
              <a:rPr lang="vi-VN" b="1" dirty="0"/>
              <a:t>WAIT → QUYẾT ĐỊNH (Coordinator)</a:t>
            </a:r>
          </a:p>
          <a:p>
            <a:pPr>
              <a:buFont typeface="Arial" panose="020B0604020202020204" pitchFamily="34" charset="0"/>
              <a:buChar char="•"/>
            </a:pPr>
            <a:r>
              <a:rPr lang="vi-VN" dirty="0"/>
              <a:t>Coordinator nhận các VOTE từ tất cả Participants:</a:t>
            </a:r>
          </a:p>
          <a:p>
            <a:pPr marL="742950" lvl="1" indent="-285750">
              <a:buFont typeface="Arial" panose="020B0604020202020204" pitchFamily="34" charset="0"/>
              <a:buChar char="•"/>
            </a:pPr>
            <a:r>
              <a:rPr lang="vi-VN" dirty="0"/>
              <a:t>Nếu </a:t>
            </a:r>
            <a:r>
              <a:rPr lang="vi-VN" b="1" dirty="0"/>
              <a:t>có ít nhất một VOTE-ABORT</a:t>
            </a:r>
            <a:r>
              <a:rPr lang="vi-VN" dirty="0"/>
              <a:t> → ghi abort, gửi GLOBAL-ABORT</a:t>
            </a:r>
          </a:p>
          <a:p>
            <a:pPr marL="742950" lvl="1" indent="-285750">
              <a:buFont typeface="Arial" panose="020B0604020202020204" pitchFamily="34" charset="0"/>
              <a:buChar char="•"/>
            </a:pPr>
            <a:r>
              <a:rPr lang="vi-VN" dirty="0"/>
              <a:t>Nếu </a:t>
            </a:r>
            <a:r>
              <a:rPr lang="vi-VN" b="1" dirty="0"/>
              <a:t>tất cả VOTE-COMMIT</a:t>
            </a:r>
            <a:r>
              <a:rPr lang="vi-VN" dirty="0"/>
              <a:t> → ghi commit, gửi GLOBAL-COMMIT</a:t>
            </a:r>
          </a:p>
          <a:p>
            <a:r>
              <a:rPr lang="en-US" b="1" dirty="0"/>
              <a:t>3. </a:t>
            </a:r>
            <a:r>
              <a:rPr lang="vi-VN" b="1" dirty="0"/>
              <a:t>READY → COMMIT/ABORT (Participant)</a:t>
            </a:r>
          </a:p>
          <a:p>
            <a:pPr>
              <a:buFont typeface="Arial" panose="020B0604020202020204" pitchFamily="34" charset="0"/>
              <a:buChar char="•"/>
            </a:pPr>
            <a:r>
              <a:rPr lang="vi-VN" b="1" dirty="0"/>
              <a:t>Participant</a:t>
            </a:r>
            <a:r>
              <a:rPr lang="vi-VN" dirty="0"/>
              <a:t> đang ở trạng thái READY:</a:t>
            </a:r>
          </a:p>
          <a:p>
            <a:pPr marL="742950" lvl="1" indent="-285750">
              <a:buFont typeface="Arial" panose="020B0604020202020204" pitchFamily="34" charset="0"/>
              <a:buChar char="•"/>
            </a:pPr>
            <a:r>
              <a:rPr lang="vi-VN" dirty="0"/>
              <a:t>Chờ nhận thông điệp GLOBAL-COMMIT hoặc GLOBAL-ABORT</a:t>
            </a:r>
          </a:p>
          <a:p>
            <a:pPr marL="742950" lvl="1" indent="-285750">
              <a:buFont typeface="Arial" panose="020B0604020202020204" pitchFamily="34" charset="0"/>
              <a:buChar char="•"/>
            </a:pPr>
            <a:r>
              <a:rPr lang="vi-VN" dirty="0"/>
              <a:t>Ghi log tương ứng: commit hoặc abort</a:t>
            </a:r>
          </a:p>
          <a:p>
            <a:pPr marL="742950" lvl="1" indent="-285750">
              <a:buFont typeface="Arial" panose="020B0604020202020204" pitchFamily="34" charset="0"/>
              <a:buChar char="•"/>
            </a:pPr>
            <a:r>
              <a:rPr lang="vi-VN" dirty="0"/>
              <a:t>Gửi </a:t>
            </a:r>
            <a:r>
              <a:rPr lang="vi-VN" b="1" dirty="0"/>
              <a:t>ACK</a:t>
            </a:r>
            <a:r>
              <a:rPr lang="vi-VN" dirty="0"/>
              <a:t> cho Coordinator</a:t>
            </a:r>
          </a:p>
          <a:p>
            <a:r>
              <a:rPr lang="en-US" b="1" dirty="0"/>
              <a:t>4. </a:t>
            </a:r>
            <a:r>
              <a:rPr lang="vi-VN" b="1" dirty="0"/>
              <a:t>Coordinator Kết thúc</a:t>
            </a:r>
          </a:p>
          <a:p>
            <a:pPr>
              <a:buFont typeface="Arial" panose="020B0604020202020204" pitchFamily="34" charset="0"/>
              <a:buChar char="•"/>
            </a:pPr>
            <a:r>
              <a:rPr lang="vi-VN" dirty="0"/>
              <a:t>Khi Coordinator nhận được các </a:t>
            </a:r>
            <a:r>
              <a:rPr lang="vi-VN" b="1" dirty="0"/>
              <a:t>ACK</a:t>
            </a:r>
            <a:r>
              <a:rPr lang="vi-VN" dirty="0"/>
              <a:t> từ các Participants:</a:t>
            </a:r>
          </a:p>
          <a:p>
            <a:pPr marL="742950" lvl="1" indent="-285750">
              <a:buFont typeface="Arial" panose="020B0604020202020204" pitchFamily="34" charset="0"/>
              <a:buChar char="•"/>
            </a:pPr>
            <a:r>
              <a:rPr lang="vi-VN" dirty="0"/>
              <a:t>Ghi log end_of_transaction</a:t>
            </a:r>
          </a:p>
          <a:p>
            <a:pPr marL="742950" lvl="1" indent="-285750">
              <a:buFont typeface="Arial" panose="020B0604020202020204" pitchFamily="34" charset="0"/>
              <a:buChar char="•"/>
            </a:pPr>
            <a:r>
              <a:rPr lang="vi-VN" dirty="0"/>
              <a:t>Kết thúc giao dịch</a:t>
            </a:r>
          </a:p>
          <a:p>
            <a:endParaRPr lang="en-US" b="1" dirty="0"/>
          </a:p>
          <a:p>
            <a:r>
              <a:rPr lang="vi-VN" b="1" dirty="0"/>
              <a:t>Một số điểm cần </a:t>
            </a:r>
            <a:r>
              <a:rPr lang="en-US" b="1" dirty="0" err="1"/>
              <a:t>lưu</a:t>
            </a:r>
            <a:r>
              <a:rPr lang="en-US" b="1" dirty="0"/>
              <a:t> ý:</a:t>
            </a:r>
            <a:endParaRPr lang="vi-VN" b="1" dirty="0"/>
          </a:p>
          <a:p>
            <a:r>
              <a:rPr lang="en-US" b="1" dirty="0"/>
              <a:t>- </a:t>
            </a:r>
            <a:r>
              <a:rPr lang="vi-VN" b="1" dirty="0"/>
              <a:t>Log là yếu tố sống còn</a:t>
            </a:r>
          </a:p>
          <a:p>
            <a:pPr>
              <a:buFont typeface="Arial" panose="020B0604020202020204" pitchFamily="34" charset="0"/>
              <a:buChar char="•"/>
            </a:pPr>
            <a:r>
              <a:rPr lang="vi-VN" dirty="0"/>
              <a:t>Từng bước đều gắn với </a:t>
            </a:r>
            <a:r>
              <a:rPr lang="vi-VN" b="1" dirty="0"/>
              <a:t>ghi log (write)</a:t>
            </a:r>
            <a:r>
              <a:rPr lang="vi-VN" dirty="0"/>
              <a:t> → nhằm đảm bảo khả năng phục hồi nếu hệ thống bị crash.</a:t>
            </a:r>
          </a:p>
          <a:p>
            <a:pPr>
              <a:buFont typeface="Arial" panose="020B0604020202020204" pitchFamily="34" charset="0"/>
              <a:buChar char="•"/>
            </a:pPr>
            <a:r>
              <a:rPr lang="vi-VN" dirty="0"/>
              <a:t>Giúp phục hồi chính xác trạng thái sau khi restart.</a:t>
            </a:r>
          </a:p>
          <a:p>
            <a:r>
              <a:rPr lang="en-US" b="1" dirty="0"/>
              <a:t>- </a:t>
            </a:r>
            <a:r>
              <a:rPr lang="vi-VN" b="1" dirty="0"/>
              <a:t>Unilateral Abort</a:t>
            </a:r>
            <a:r>
              <a:rPr lang="en-US" b="1" dirty="0"/>
              <a:t> (abort 1 </a:t>
            </a:r>
            <a:r>
              <a:rPr lang="en-US" b="1" dirty="0" err="1"/>
              <a:t>chiều</a:t>
            </a:r>
            <a:r>
              <a:rPr lang="en-US" b="1" dirty="0"/>
              <a:t>)</a:t>
            </a:r>
            <a:endParaRPr lang="vi-VN" b="1" dirty="0"/>
          </a:p>
          <a:p>
            <a:pPr>
              <a:buFont typeface="Arial" panose="020B0604020202020204" pitchFamily="34" charset="0"/>
              <a:buChar char="•"/>
            </a:pPr>
            <a:r>
              <a:rPr lang="vi-VN" dirty="0"/>
              <a:t>Participant có quyền </a:t>
            </a:r>
            <a:r>
              <a:rPr lang="vi-VN" b="1" dirty="0"/>
              <a:t>abort một chiều</a:t>
            </a:r>
            <a:r>
              <a:rPr lang="vi-VN" dirty="0"/>
              <a:t> nếu xác định không thể tiếp tục giao dịch. Điều này </a:t>
            </a:r>
            <a:r>
              <a:rPr lang="vi-VN" b="1" dirty="0"/>
              <a:t>không cần đợi Coordinator</a:t>
            </a:r>
            <a:r>
              <a:rPr lang="vi-VN" dirty="0"/>
              <a:t>.</a:t>
            </a:r>
          </a:p>
          <a:p>
            <a:r>
              <a:rPr lang="en-US" b="1" dirty="0"/>
              <a:t>- </a:t>
            </a:r>
            <a:r>
              <a:rPr lang="vi-VN" b="1" dirty="0"/>
              <a:t>Type of msg?</a:t>
            </a:r>
          </a:p>
          <a:p>
            <a:pPr>
              <a:buFont typeface="Arial" panose="020B0604020202020204" pitchFamily="34" charset="0"/>
              <a:buChar char="•"/>
            </a:pPr>
            <a:r>
              <a:rPr lang="vi-VN" dirty="0"/>
              <a:t>Trong sơ đồ, Participant quyết định hành động dựa trên </a:t>
            </a:r>
            <a:r>
              <a:rPr lang="vi-VN" b="1" dirty="0"/>
              <a:t>nội dung thông điệp nhận từ Coordinator</a:t>
            </a:r>
            <a:r>
              <a:rPr lang="vi-VN" dirty="0"/>
              <a:t> (Abort hay Commit).</a:t>
            </a:r>
          </a:p>
          <a:p>
            <a:endParaRPr lang="en-US" b="1" dirty="0"/>
          </a:p>
          <a:p>
            <a:r>
              <a:rPr lang="en-US" b="1" i="1" dirty="0" err="1"/>
              <a:t>Câu</a:t>
            </a:r>
            <a:r>
              <a:rPr lang="en-US" b="1" i="1" dirty="0"/>
              <a:t> </a:t>
            </a:r>
            <a:r>
              <a:rPr lang="en-US" b="1" i="1" dirty="0" err="1"/>
              <a:t>hỏi</a:t>
            </a:r>
            <a:r>
              <a:rPr lang="en-US" b="1" i="1" dirty="0"/>
              <a:t> </a:t>
            </a:r>
            <a:r>
              <a:rPr lang="en-US" b="1" i="1" dirty="0" err="1"/>
              <a:t>thảo</a:t>
            </a:r>
            <a:r>
              <a:rPr lang="en-US" b="1" i="1" dirty="0"/>
              <a:t> </a:t>
            </a:r>
            <a:r>
              <a:rPr lang="en-US" b="1" i="1" dirty="0" err="1"/>
              <a:t>luận</a:t>
            </a:r>
            <a:r>
              <a:rPr lang="en-US" b="1" i="1" dirty="0"/>
              <a:t>:</a:t>
            </a:r>
            <a:endParaRPr lang="vi-VN" b="1" i="1" dirty="0"/>
          </a:p>
          <a:p>
            <a:r>
              <a:rPr lang="vi-VN" i="1" dirty="0"/>
              <a:t>"Điều gì sẽ xảy ra nếu Coordinator bị crash sau khi gửi PREPARE nhưng chưa ghi commit?"</a:t>
            </a:r>
          </a:p>
          <a:p>
            <a:r>
              <a:rPr lang="vi-VN" i="1" dirty="0"/>
              <a:t>Hoặc:</a:t>
            </a:r>
          </a:p>
          <a:p>
            <a:r>
              <a:rPr lang="vi-VN" i="1" dirty="0"/>
              <a:t>“Tại sao phải ghi log ở mỗi bước? Nếu hệ thống bị mất điện, làm sao để biết đã commit hay chưa?”</a:t>
            </a:r>
          </a:p>
          <a:p>
            <a:endParaRPr lang="en-US" b="1" dirty="0"/>
          </a:p>
          <a:p>
            <a:r>
              <a:rPr lang="vi-VN" b="1" dirty="0"/>
              <a:t>Tóm tắt ý chính</a:t>
            </a:r>
          </a:p>
          <a:p>
            <a:r>
              <a:rPr lang="vi-VN" dirty="0"/>
              <a:t>Vai trò</a:t>
            </a:r>
            <a:r>
              <a:rPr lang="en-US" dirty="0"/>
              <a:t>	</a:t>
            </a:r>
            <a:r>
              <a:rPr lang="vi-VN" dirty="0"/>
              <a:t>Trạng thái chính</a:t>
            </a:r>
            <a:r>
              <a:rPr lang="en-US" dirty="0"/>
              <a:t>		</a:t>
            </a:r>
            <a:r>
              <a:rPr lang="vi-VN" dirty="0"/>
              <a:t>Ghi log hành động</a:t>
            </a:r>
            <a:endParaRPr lang="en-US" dirty="0"/>
          </a:p>
          <a:p>
            <a:r>
              <a:rPr lang="vi-VN" b="1" dirty="0"/>
              <a:t>Coordinator</a:t>
            </a:r>
            <a:r>
              <a:rPr lang="en-US" b="1" dirty="0"/>
              <a:t>	</a:t>
            </a:r>
            <a:r>
              <a:rPr lang="vi-VN" dirty="0"/>
              <a:t>INIT → WAIT → COMMIT/ABORT</a:t>
            </a:r>
            <a:r>
              <a:rPr lang="en-US" dirty="0"/>
              <a:t>	</a:t>
            </a:r>
            <a:r>
              <a:rPr lang="vi-VN" dirty="0"/>
              <a:t>begin_commit, commit, abort, end_of_transaction</a:t>
            </a:r>
            <a:endParaRPr lang="en-US" dirty="0"/>
          </a:p>
          <a:p>
            <a:r>
              <a:rPr lang="vi-VN" b="1" dirty="0"/>
              <a:t>Participant</a:t>
            </a:r>
            <a:r>
              <a:rPr lang="en-US" b="1" dirty="0"/>
              <a:t>	</a:t>
            </a:r>
            <a:r>
              <a:rPr lang="vi-VN" dirty="0"/>
              <a:t>INIT → READY → COMMIT/ABORT</a:t>
            </a:r>
            <a:r>
              <a:rPr lang="en-US" dirty="0"/>
              <a:t>	</a:t>
            </a:r>
            <a:r>
              <a:rPr lang="vi-VN" dirty="0"/>
              <a:t>ready, commit, abort</a:t>
            </a:r>
          </a:p>
          <a:p>
            <a:endParaRPr lang="en-US" dirty="0"/>
          </a:p>
        </p:txBody>
      </p:sp>
    </p:spTree>
    <p:extLst>
      <p:ext uri="{BB962C8B-B14F-4D97-AF65-F5344CB8AC3E}">
        <p14:creationId xmlns:p14="http://schemas.microsoft.com/office/powerpoint/2010/main" val="367510084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1" dirty="0"/>
              <a:t>Linear 2PC (Two-Phase Commit)</a:t>
            </a:r>
            <a:r>
              <a:rPr lang="vi-VN" dirty="0"/>
              <a:t> </a:t>
            </a:r>
            <a:endParaRPr lang="en-US" dirty="0"/>
          </a:p>
          <a:p>
            <a:r>
              <a:rPr lang="vi-VN" dirty="0"/>
              <a:t>đây là một biến thể của giao thức 2PC truyền thống, trong đó các </a:t>
            </a:r>
            <a:r>
              <a:rPr lang="vi-VN" b="1" dirty="0"/>
              <a:t>participant (P)</a:t>
            </a:r>
            <a:r>
              <a:rPr lang="vi-VN" dirty="0"/>
              <a:t> được tổ chức </a:t>
            </a:r>
            <a:r>
              <a:rPr lang="vi-VN" b="1" dirty="0"/>
              <a:t>theo chuỗi tuyến tính (linear)</a:t>
            </a:r>
            <a:r>
              <a:rPr lang="vi-VN" dirty="0"/>
              <a:t> thay vì giao tiếp trực tiếp với </a:t>
            </a:r>
            <a:r>
              <a:rPr lang="vi-VN" b="1" dirty="0"/>
              <a:t>coordinator (C)</a:t>
            </a:r>
            <a:r>
              <a:rPr lang="vi-VN" dirty="0"/>
              <a:t>.</a:t>
            </a:r>
          </a:p>
          <a:p>
            <a:endParaRPr lang="en-US" b="1" dirty="0"/>
          </a:p>
          <a:p>
            <a:r>
              <a:rPr lang="vi-VN" b="1" dirty="0"/>
              <a:t>Tổng quan sơ đồ</a:t>
            </a:r>
          </a:p>
          <a:p>
            <a:pPr>
              <a:buFont typeface="Arial" panose="020B0604020202020204" pitchFamily="34" charset="0"/>
              <a:buChar char="•"/>
            </a:pPr>
            <a:r>
              <a:rPr lang="vi-VN" b="1" dirty="0"/>
              <a:t>C</a:t>
            </a:r>
            <a:r>
              <a:rPr lang="vi-VN" dirty="0"/>
              <a:t>: Coordinator (điều phối)</a:t>
            </a:r>
          </a:p>
          <a:p>
            <a:pPr>
              <a:buFont typeface="Arial" panose="020B0604020202020204" pitchFamily="34" charset="0"/>
              <a:buChar char="•"/>
            </a:pPr>
            <a:r>
              <a:rPr lang="vi-VN" b="1" dirty="0"/>
              <a:t>P</a:t>
            </a:r>
            <a:r>
              <a:rPr lang="vi-VN" dirty="0"/>
              <a:t>: Participant (người tham gia)</a:t>
            </a:r>
          </a:p>
          <a:p>
            <a:pPr>
              <a:buFont typeface="Arial" panose="020B0604020202020204" pitchFamily="34" charset="0"/>
              <a:buChar char="•"/>
            </a:pPr>
            <a:r>
              <a:rPr lang="vi-VN" b="1" dirty="0"/>
              <a:t>Linear 2PC</a:t>
            </a:r>
            <a:r>
              <a:rPr lang="vi-VN" dirty="0"/>
              <a:t>: Mỗi participant </a:t>
            </a:r>
            <a:r>
              <a:rPr lang="vi-VN" b="1" dirty="0"/>
              <a:t>gửi thông điệp sang participant kế tiếp</a:t>
            </a:r>
            <a:r>
              <a:rPr lang="vi-VN" dirty="0"/>
              <a:t> thay vì gửi trực tiếp đến Coordinator.</a:t>
            </a:r>
          </a:p>
          <a:p>
            <a:pPr>
              <a:buFont typeface="Arial" panose="020B0604020202020204" pitchFamily="34" charset="0"/>
              <a:buChar char="•"/>
            </a:pPr>
            <a:r>
              <a:rPr lang="en-US" dirty="0" err="1"/>
              <a:t>Quá</a:t>
            </a:r>
            <a:r>
              <a:rPr lang="en-US" dirty="0"/>
              <a:t> </a:t>
            </a:r>
            <a:r>
              <a:rPr lang="en-US" dirty="0" err="1"/>
              <a:t>trình</a:t>
            </a:r>
            <a:r>
              <a:rPr lang="vi-VN" dirty="0"/>
              <a:t> chia làm </a:t>
            </a:r>
            <a:r>
              <a:rPr lang="vi-VN" b="1" dirty="0"/>
              <a:t>2 pha</a:t>
            </a:r>
            <a:r>
              <a:rPr lang="vi-VN" dirty="0"/>
              <a:t>:</a:t>
            </a:r>
          </a:p>
          <a:p>
            <a:r>
              <a:rPr lang="vi-VN" b="1" dirty="0"/>
              <a:t>Phase 1 – Thu thập phiếu bầu (Prepare Phase)</a:t>
            </a:r>
          </a:p>
          <a:p>
            <a:pPr>
              <a:buFont typeface="Arial" panose="020B0604020202020204" pitchFamily="34" charset="0"/>
              <a:buChar char="•"/>
            </a:pPr>
            <a:r>
              <a:rPr lang="vi-VN" b="1" dirty="0"/>
              <a:t>Bắt đầu</a:t>
            </a:r>
            <a:r>
              <a:rPr lang="vi-VN" dirty="0"/>
              <a:t>: Coordinator gửi thông điệp </a:t>
            </a:r>
            <a:r>
              <a:rPr lang="vi-VN" b="1" dirty="0"/>
              <a:t>Prepare</a:t>
            </a:r>
            <a:r>
              <a:rPr lang="vi-VN" dirty="0"/>
              <a:t> đến participant đầu tiên.</a:t>
            </a:r>
          </a:p>
          <a:p>
            <a:pPr>
              <a:buFont typeface="Arial" panose="020B0604020202020204" pitchFamily="34" charset="0"/>
              <a:buChar char="•"/>
            </a:pPr>
            <a:r>
              <a:rPr lang="vi-VN" dirty="0"/>
              <a:t>Sau đó:</a:t>
            </a:r>
          </a:p>
          <a:p>
            <a:pPr marL="742950" lvl="1" indent="-285750">
              <a:buFont typeface="Arial" panose="020B0604020202020204" pitchFamily="34" charset="0"/>
              <a:buChar char="•"/>
            </a:pPr>
            <a:r>
              <a:rPr lang="vi-VN" dirty="0"/>
              <a:t>Mỗi participant </a:t>
            </a:r>
            <a:r>
              <a:rPr lang="vi-VN" b="1" dirty="0"/>
              <a:t>kiểm tra trạng thái cục bộ</a:t>
            </a:r>
            <a:r>
              <a:rPr lang="vi-VN" dirty="0"/>
              <a:t>:</a:t>
            </a:r>
          </a:p>
          <a:p>
            <a:pPr marL="1143000" lvl="2" indent="-228600">
              <a:buFont typeface="Arial" panose="020B0604020202020204" pitchFamily="34" charset="0"/>
              <a:buChar char="•"/>
            </a:pPr>
            <a:r>
              <a:rPr lang="vi-VN" dirty="0"/>
              <a:t>Nếu OK → gửi tiếp </a:t>
            </a:r>
            <a:r>
              <a:rPr lang="vi-VN" b="1" dirty="0"/>
              <a:t>Vote-Commit (V-C)</a:t>
            </a:r>
            <a:endParaRPr lang="vi-VN" dirty="0"/>
          </a:p>
          <a:p>
            <a:pPr marL="1143000" lvl="2" indent="-228600">
              <a:buFont typeface="Arial" panose="020B0604020202020204" pitchFamily="34" charset="0"/>
              <a:buChar char="•"/>
            </a:pPr>
            <a:r>
              <a:rPr lang="vi-VN" dirty="0"/>
              <a:t>Nếu có lỗi → gửi </a:t>
            </a:r>
            <a:r>
              <a:rPr lang="vi-VN" b="1" dirty="0"/>
              <a:t>Vote-Abort (V-A)</a:t>
            </a:r>
            <a:endParaRPr lang="vi-VN" dirty="0"/>
          </a:p>
          <a:p>
            <a:pPr marL="742950" lvl="1" indent="-285750">
              <a:buFont typeface="Arial" panose="020B0604020202020204" pitchFamily="34" charset="0"/>
              <a:buChar char="•"/>
            </a:pPr>
            <a:r>
              <a:rPr lang="vi-VN" dirty="0"/>
              <a:t>Participant truyền thông điệp V-C hoặc V-A </a:t>
            </a:r>
            <a:r>
              <a:rPr lang="vi-VN" b="1" dirty="0"/>
              <a:t>sang participant kế tiếp</a:t>
            </a:r>
            <a:r>
              <a:rPr lang="vi-VN" dirty="0"/>
              <a:t> trong chuỗi.</a:t>
            </a:r>
          </a:p>
          <a:p>
            <a:pPr>
              <a:buFont typeface="Arial" panose="020B0604020202020204" pitchFamily="34" charset="0"/>
              <a:buChar char="•"/>
            </a:pPr>
            <a:r>
              <a:rPr lang="vi-VN" dirty="0"/>
              <a:t>Khi participant cuối cùng đưa ra vote → thông điệp được truyền </a:t>
            </a:r>
            <a:r>
              <a:rPr lang="vi-VN" b="1" dirty="0"/>
              <a:t>ngược lại về coordinator</a:t>
            </a:r>
            <a:r>
              <a:rPr lang="vi-VN" dirty="0"/>
              <a:t> theo chuỗi.</a:t>
            </a:r>
          </a:p>
          <a:p>
            <a:r>
              <a:rPr lang="vi-VN" b="1" dirty="0"/>
              <a:t>Phase 2 – Thực hiện (Commit hoặc Abort Phase)</a:t>
            </a:r>
          </a:p>
          <a:p>
            <a:pPr>
              <a:buFont typeface="Arial" panose="020B0604020202020204" pitchFamily="34" charset="0"/>
              <a:buChar char="•"/>
            </a:pPr>
            <a:r>
              <a:rPr lang="vi-VN" dirty="0"/>
              <a:t>Coordinator nhận toàn bộ phiếu bầu:</a:t>
            </a:r>
          </a:p>
          <a:p>
            <a:pPr marL="742950" lvl="1" indent="-285750">
              <a:buFont typeface="Arial" panose="020B0604020202020204" pitchFamily="34" charset="0"/>
              <a:buChar char="•"/>
            </a:pPr>
            <a:r>
              <a:rPr lang="vi-VN" dirty="0"/>
              <a:t>Nếu </a:t>
            </a:r>
            <a:r>
              <a:rPr lang="vi-VN" b="1" dirty="0"/>
              <a:t>tất cả là V-C</a:t>
            </a:r>
            <a:r>
              <a:rPr lang="vi-VN" dirty="0"/>
              <a:t> → quyết định </a:t>
            </a:r>
            <a:r>
              <a:rPr lang="vi-VN" b="1" dirty="0"/>
              <a:t>Global-Commit (G-C)</a:t>
            </a:r>
            <a:endParaRPr lang="vi-VN" dirty="0"/>
          </a:p>
          <a:p>
            <a:pPr marL="742950" lvl="1" indent="-285750">
              <a:buFont typeface="Arial" panose="020B0604020202020204" pitchFamily="34" charset="0"/>
              <a:buChar char="•"/>
            </a:pPr>
            <a:r>
              <a:rPr lang="vi-VN" dirty="0"/>
              <a:t>Nếu </a:t>
            </a:r>
            <a:r>
              <a:rPr lang="vi-VN" b="1" dirty="0"/>
              <a:t>có ít nhất một V-A</a:t>
            </a:r>
            <a:r>
              <a:rPr lang="vi-VN" dirty="0"/>
              <a:t> → quyết định </a:t>
            </a:r>
            <a:r>
              <a:rPr lang="vi-VN" b="1" dirty="0"/>
              <a:t>Global-Abort (G-A)</a:t>
            </a:r>
            <a:endParaRPr lang="vi-VN" dirty="0"/>
          </a:p>
          <a:p>
            <a:pPr>
              <a:buFont typeface="Arial" panose="020B0604020202020204" pitchFamily="34" charset="0"/>
              <a:buChar char="•"/>
            </a:pPr>
            <a:r>
              <a:rPr lang="vi-VN" dirty="0"/>
              <a:t>Sau đó:</a:t>
            </a:r>
          </a:p>
          <a:p>
            <a:pPr marL="742950" lvl="1" indent="-285750">
              <a:buFont typeface="Arial" panose="020B0604020202020204" pitchFamily="34" charset="0"/>
              <a:buChar char="•"/>
            </a:pPr>
            <a:r>
              <a:rPr lang="vi-VN" dirty="0"/>
              <a:t>Gửi G-C hoặc G-A cho participant đầu tiên trong chuỗi</a:t>
            </a:r>
          </a:p>
          <a:p>
            <a:pPr marL="742950" lvl="1" indent="-285750">
              <a:buFont typeface="Arial" panose="020B0604020202020204" pitchFamily="34" charset="0"/>
              <a:buChar char="•"/>
            </a:pPr>
            <a:r>
              <a:rPr lang="vi-VN" dirty="0"/>
              <a:t>Mỗi participant </a:t>
            </a:r>
            <a:r>
              <a:rPr lang="vi-VN" b="1" dirty="0"/>
              <a:t>truyền quyết định tiếp theo</a:t>
            </a:r>
            <a:r>
              <a:rPr lang="vi-VN" dirty="0"/>
              <a:t>, thực hiện hành động commit hoặc abort.</a:t>
            </a:r>
          </a:p>
          <a:p>
            <a:endParaRPr lang="en-US" b="1" dirty="0"/>
          </a:p>
          <a:p>
            <a:r>
              <a:rPr lang="vi-VN" b="1" dirty="0"/>
              <a:t>Ý nghĩa của ký hiệu</a:t>
            </a:r>
          </a:p>
          <a:p>
            <a:pPr>
              <a:buFont typeface="Arial" panose="020B0604020202020204" pitchFamily="34" charset="0"/>
              <a:buChar char="•"/>
            </a:pPr>
            <a:r>
              <a:rPr lang="vi-VN" dirty="0"/>
              <a:t>V-C / V-A: Vote-Commit / Vote-Abort (phiếu bầu từ participant)</a:t>
            </a:r>
          </a:p>
          <a:p>
            <a:pPr>
              <a:buFont typeface="Arial" panose="020B0604020202020204" pitchFamily="34" charset="0"/>
              <a:buChar char="•"/>
            </a:pPr>
            <a:r>
              <a:rPr lang="vi-VN" dirty="0"/>
              <a:t>G-C / G-A: Global-Commit / Global-Abort (quyết định toàn cục từ Coordinator)</a:t>
            </a:r>
          </a:p>
          <a:p>
            <a:endParaRPr lang="en-US" b="1" dirty="0"/>
          </a:p>
          <a:p>
            <a:r>
              <a:rPr lang="vi-VN" b="1" dirty="0"/>
              <a:t>Ưu điểm và nhược điểm</a:t>
            </a:r>
          </a:p>
          <a:p>
            <a:r>
              <a:rPr lang="vi-VN" dirty="0"/>
              <a:t>Ưu điểm</a:t>
            </a:r>
            <a:r>
              <a:rPr lang="en-US" dirty="0"/>
              <a:t>			</a:t>
            </a:r>
            <a:r>
              <a:rPr lang="vi-VN" dirty="0"/>
              <a:t>Nhược điểm</a:t>
            </a:r>
            <a:endParaRPr lang="en-US" dirty="0"/>
          </a:p>
          <a:p>
            <a:r>
              <a:rPr lang="vi-VN" dirty="0"/>
              <a:t>Giảm tải giao tiếp cho Coordinator</a:t>
            </a:r>
            <a:r>
              <a:rPr lang="en-US" dirty="0"/>
              <a:t>	</a:t>
            </a:r>
            <a:r>
              <a:rPr lang="vi-VN" dirty="0"/>
              <a:t>Độ trễ tăng theo số lượng participant</a:t>
            </a:r>
            <a:endParaRPr lang="en-US" dirty="0"/>
          </a:p>
          <a:p>
            <a:r>
              <a:rPr lang="vi-VN" dirty="0"/>
              <a:t>Dễ mở rộng nếu dùng topology tuyến tính</a:t>
            </a:r>
            <a:r>
              <a:rPr lang="en-US" dirty="0"/>
              <a:t>	</a:t>
            </a:r>
            <a:r>
              <a:rPr lang="vi-VN" dirty="0"/>
              <a:t>Nếu một participant bị lỗi → cả chuỗi bị ảnh hưởng</a:t>
            </a:r>
            <a:endParaRPr lang="en-US" dirty="0"/>
          </a:p>
          <a:p>
            <a:r>
              <a:rPr lang="vi-VN" dirty="0"/>
              <a:t>Tăng khả năng chịu lỗi nếu dùng thêm log</a:t>
            </a:r>
            <a:r>
              <a:rPr lang="en-US" dirty="0"/>
              <a:t>	</a:t>
            </a:r>
            <a:r>
              <a:rPr lang="vi-VN" dirty="0"/>
              <a:t>Việc truyền thông tin qua nhiều node dễ gây lỗi đồng bộ</a:t>
            </a:r>
          </a:p>
          <a:p>
            <a:endParaRPr lang="en-US" b="1" dirty="0"/>
          </a:p>
          <a:p>
            <a:r>
              <a:rPr lang="vi-VN" b="1" dirty="0"/>
              <a:t>Câu hỏi thảo luận </a:t>
            </a:r>
            <a:endParaRPr lang="en-US" b="1" dirty="0"/>
          </a:p>
          <a:p>
            <a:r>
              <a:rPr lang="vi-VN" dirty="0"/>
              <a:t>"Điều gì sẽ xảy ra nếu participant ở giữa bị crash?"</a:t>
            </a:r>
          </a:p>
          <a:p>
            <a:pPr>
              <a:buFont typeface="Arial" panose="020B0604020202020204" pitchFamily="34" charset="0"/>
              <a:buChar char="•"/>
            </a:pPr>
            <a:r>
              <a:rPr lang="vi-VN" dirty="0"/>
              <a:t>"Làm thế nào để phục hồi được quyết định nếu Coordinator bị mất điện trong Phase 2?"</a:t>
            </a:r>
          </a:p>
          <a:p>
            <a:pPr>
              <a:buFont typeface="Arial" panose="020B0604020202020204" pitchFamily="34" charset="0"/>
              <a:buChar char="•"/>
            </a:pPr>
            <a:r>
              <a:rPr lang="vi-VN" dirty="0"/>
              <a:t>"Mô hình này phù hợp với hệ thống nào trong thực tế?"</a:t>
            </a:r>
          </a:p>
          <a:p>
            <a:endParaRPr lang="en-US" dirty="0"/>
          </a:p>
        </p:txBody>
      </p:sp>
      <p:sp>
        <p:nvSpPr>
          <p:cNvPr id="4" name="Slide Number Placeholder 3"/>
          <p:cNvSpPr>
            <a:spLocks noGrp="1"/>
          </p:cNvSpPr>
          <p:nvPr>
            <p:ph type="sldNum" sz="quarter" idx="5"/>
          </p:nvPr>
        </p:nvSpPr>
        <p:spPr/>
        <p:txBody>
          <a:bodyPr/>
          <a:lstStyle/>
          <a:p>
            <a:fld id="{765F5201-0B02-374C-9C85-2DCB7D098B21}" type="slidenum">
              <a:rPr lang="en-US" smtClean="0"/>
              <a:t>46</a:t>
            </a:fld>
            <a:endParaRPr lang="en-US"/>
          </a:p>
        </p:txBody>
      </p:sp>
    </p:spTree>
    <p:extLst>
      <p:ext uri="{BB962C8B-B14F-4D97-AF65-F5344CB8AC3E}">
        <p14:creationId xmlns:p14="http://schemas.microsoft.com/office/powerpoint/2010/main" val="343078777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1" dirty="0"/>
              <a:t>Distributed 2PC (Two-Phase Commit phân tán)</a:t>
            </a:r>
            <a:r>
              <a:rPr lang="vi-VN" dirty="0"/>
              <a:t> </a:t>
            </a:r>
            <a:endParaRPr lang="en-US" dirty="0"/>
          </a:p>
          <a:p>
            <a:r>
              <a:rPr lang="vi-VN" dirty="0"/>
              <a:t>phân biệt mô hình này với </a:t>
            </a:r>
            <a:r>
              <a:rPr lang="vi-VN" b="1" dirty="0"/>
              <a:t>Centralized 2PC</a:t>
            </a:r>
            <a:r>
              <a:rPr lang="vi-VN" dirty="0"/>
              <a:t> và </a:t>
            </a:r>
            <a:r>
              <a:rPr lang="vi-VN" b="1" dirty="0"/>
              <a:t>Linear 2PC</a:t>
            </a:r>
            <a:r>
              <a:rPr lang="vi-VN" dirty="0"/>
              <a:t>, đồng thời nhấn mạnh tính </a:t>
            </a:r>
            <a:r>
              <a:rPr lang="vi-VN" b="1" dirty="0"/>
              <a:t>phân tán trong quyết định</a:t>
            </a:r>
            <a:r>
              <a:rPr lang="vi-VN" dirty="0"/>
              <a:t>. </a:t>
            </a:r>
            <a:endParaRPr lang="en-US" dirty="0"/>
          </a:p>
          <a:p>
            <a:endParaRPr lang="en-US" dirty="0"/>
          </a:p>
          <a:p>
            <a:r>
              <a:rPr lang="vi-VN" dirty="0"/>
              <a:t>Giới thiệu</a:t>
            </a:r>
            <a:r>
              <a:rPr lang="en-US" dirty="0"/>
              <a:t>:</a:t>
            </a:r>
            <a:r>
              <a:rPr lang="vi-VN" dirty="0"/>
              <a:t> </a:t>
            </a:r>
            <a:r>
              <a:rPr lang="vi-VN" b="1" dirty="0"/>
              <a:t>biến thể phân tán của giao thức 2PC</a:t>
            </a:r>
            <a:r>
              <a:rPr lang="vi-VN" dirty="0"/>
              <a:t>, trong đó </a:t>
            </a:r>
            <a:r>
              <a:rPr lang="vi-VN" b="1" dirty="0"/>
              <a:t>nhiều Coordinator (hoặc Sub-Coordinator)</a:t>
            </a:r>
            <a:r>
              <a:rPr lang="vi-VN" dirty="0"/>
              <a:t> cùng tham gia quản lý quyết định commit/abort, thay vì chỉ có một coordinator trung tâm.</a:t>
            </a:r>
          </a:p>
          <a:p>
            <a:endParaRPr lang="en-US" b="1" dirty="0"/>
          </a:p>
          <a:p>
            <a:r>
              <a:rPr lang="vi-VN" b="1" dirty="0"/>
              <a:t>Giải thích sơ đồ</a:t>
            </a:r>
          </a:p>
          <a:p>
            <a:pPr>
              <a:buFont typeface="Arial" panose="020B0604020202020204" pitchFamily="34" charset="0"/>
              <a:buChar char="•"/>
            </a:pPr>
            <a:r>
              <a:rPr lang="vi-VN" b="1" dirty="0"/>
              <a:t>C</a:t>
            </a:r>
            <a:r>
              <a:rPr lang="vi-VN" dirty="0"/>
              <a:t> bên trái: Coordinator gốc – khởi tạo giao dịch, gửi thông điệp Prepare đến các participant.</a:t>
            </a:r>
          </a:p>
          <a:p>
            <a:pPr>
              <a:buFont typeface="Arial" panose="020B0604020202020204" pitchFamily="34" charset="0"/>
              <a:buChar char="•"/>
            </a:pPr>
            <a:r>
              <a:rPr lang="vi-VN" b="1" dirty="0"/>
              <a:t>P</a:t>
            </a:r>
            <a:r>
              <a:rPr lang="vi-VN" dirty="0"/>
              <a:t> ở giữa: Participant chính trong giao dịch – nhận lệnh prepare, gửi phiếu bầu (Vote-Commit hoặc Vote-Abort).</a:t>
            </a:r>
          </a:p>
          <a:p>
            <a:pPr>
              <a:buFont typeface="Arial" panose="020B0604020202020204" pitchFamily="34" charset="0"/>
              <a:buChar char="•"/>
            </a:pPr>
            <a:r>
              <a:rPr lang="vi-VN" b="1" dirty="0"/>
              <a:t>C + P bên phải</a:t>
            </a:r>
            <a:r>
              <a:rPr lang="vi-VN" dirty="0"/>
              <a:t>: Là các </a:t>
            </a:r>
            <a:r>
              <a:rPr lang="vi-VN" b="1" dirty="0"/>
              <a:t>sub-coordinator</a:t>
            </a:r>
            <a:r>
              <a:rPr lang="vi-VN" dirty="0"/>
              <a:t> hoặc </a:t>
            </a:r>
            <a:r>
              <a:rPr lang="vi-VN" b="1" dirty="0"/>
              <a:t>các node đồng cấp</a:t>
            </a:r>
            <a:r>
              <a:rPr lang="vi-VN" dirty="0"/>
              <a:t>, nơi mỗi node </a:t>
            </a:r>
            <a:r>
              <a:rPr lang="vi-VN" b="1" dirty="0"/>
              <a:t>tự đưa ra quyết định commit/abort dựa trên phiếu bầu nhận được</a:t>
            </a:r>
            <a:r>
              <a:rPr lang="vi-VN" dirty="0"/>
              <a:t> từ các participant khác.</a:t>
            </a:r>
          </a:p>
          <a:p>
            <a:r>
              <a:rPr lang="vi-VN" b="1" dirty="0"/>
              <a:t>Chú thích bên phải “Global decision made independently”</a:t>
            </a:r>
            <a:r>
              <a:rPr lang="vi-VN" dirty="0"/>
              <a:t> nghĩa là các node ở đây có thể </a:t>
            </a:r>
            <a:r>
              <a:rPr lang="vi-VN" b="1" dirty="0"/>
              <a:t>tự quyết định commit hoặc abort</a:t>
            </a:r>
            <a:r>
              <a:rPr lang="vi-VN" dirty="0"/>
              <a:t> mà không cần chờ lệnh từ một coordinator trung tâm.</a:t>
            </a:r>
          </a:p>
          <a:p>
            <a:endParaRPr lang="en-US" b="1" dirty="0"/>
          </a:p>
          <a:p>
            <a:r>
              <a:rPr lang="vi-VN" b="1" dirty="0"/>
              <a:t>Quá trình thực hiện Distributed 2PC</a:t>
            </a:r>
          </a:p>
          <a:p>
            <a:r>
              <a:rPr lang="vi-VN" b="1" dirty="0"/>
              <a:t>Pha 1: Prepare</a:t>
            </a:r>
          </a:p>
          <a:p>
            <a:pPr>
              <a:buFont typeface="+mj-lt"/>
              <a:buAutoNum type="arabicPeriod"/>
            </a:pPr>
            <a:r>
              <a:rPr lang="vi-VN" dirty="0"/>
              <a:t>Coordinator gửi thông điệp Prepare đến các participant.</a:t>
            </a:r>
          </a:p>
          <a:p>
            <a:pPr>
              <a:buFont typeface="+mj-lt"/>
              <a:buAutoNum type="arabicPeriod"/>
            </a:pPr>
            <a:r>
              <a:rPr lang="vi-VN" dirty="0"/>
              <a:t>Mỗi participant thực hiện kiểm tra cục bộ và gửi </a:t>
            </a:r>
            <a:r>
              <a:rPr lang="vi-VN" b="1" dirty="0"/>
              <a:t>Vote-Commit (VC)</a:t>
            </a:r>
            <a:r>
              <a:rPr lang="vi-VN" dirty="0"/>
              <a:t> hoặc </a:t>
            </a:r>
            <a:r>
              <a:rPr lang="vi-VN" b="1" dirty="0"/>
              <a:t>Vote-Abort (VA)</a:t>
            </a:r>
            <a:r>
              <a:rPr lang="vi-VN" dirty="0"/>
              <a:t>.</a:t>
            </a:r>
          </a:p>
          <a:p>
            <a:r>
              <a:rPr lang="vi-VN" b="1" dirty="0"/>
              <a:t>Pha 2: Global Decision (Phân tán)</a:t>
            </a:r>
          </a:p>
          <a:p>
            <a:pPr>
              <a:buFont typeface="+mj-lt"/>
              <a:buAutoNum type="arabicPeriod" startAt="3"/>
            </a:pPr>
            <a:r>
              <a:rPr lang="vi-VN" dirty="0"/>
              <a:t>Các participant gửi phiếu bầu </a:t>
            </a:r>
            <a:r>
              <a:rPr lang="vi-VN" b="1" dirty="0"/>
              <a:t>không chỉ về Coordinator</a:t>
            </a:r>
            <a:r>
              <a:rPr lang="vi-VN" dirty="0"/>
              <a:t>, mà còn </a:t>
            </a:r>
            <a:r>
              <a:rPr lang="vi-VN" b="1" dirty="0"/>
              <a:t>gửi cho tất cả các node có liên quan</a:t>
            </a:r>
            <a:r>
              <a:rPr lang="vi-VN" dirty="0"/>
              <a:t>.</a:t>
            </a:r>
          </a:p>
          <a:p>
            <a:pPr>
              <a:buFont typeface="+mj-lt"/>
              <a:buAutoNum type="arabicPeriod" startAt="3"/>
            </a:pPr>
            <a:r>
              <a:rPr lang="vi-VN" dirty="0"/>
              <a:t>Mỗi node (ở cột phải) </a:t>
            </a:r>
            <a:r>
              <a:rPr lang="vi-VN" b="1" dirty="0"/>
              <a:t>nhận đủ thông tin phiếu bầu</a:t>
            </a:r>
            <a:r>
              <a:rPr lang="vi-VN" dirty="0"/>
              <a:t>, và </a:t>
            </a:r>
            <a:r>
              <a:rPr lang="vi-VN" b="1" dirty="0"/>
              <a:t>đưa ra quyết định toàn cục (commit hoặc abort)</a:t>
            </a:r>
            <a:r>
              <a:rPr lang="vi-VN" dirty="0"/>
              <a:t> một cách </a:t>
            </a:r>
            <a:r>
              <a:rPr lang="vi-VN" b="1" dirty="0"/>
              <a:t>độc lập</a:t>
            </a:r>
            <a:r>
              <a:rPr lang="vi-VN" dirty="0"/>
              <a:t>.</a:t>
            </a:r>
          </a:p>
          <a:p>
            <a:endParaRPr lang="en-US" b="1" dirty="0"/>
          </a:p>
          <a:p>
            <a:r>
              <a:rPr lang="vi-VN" b="1" dirty="0"/>
              <a:t>Ưu điểm của Distributed 2PC</a:t>
            </a:r>
          </a:p>
          <a:p>
            <a:r>
              <a:rPr lang="vi-VN" dirty="0"/>
              <a:t>Ưu điểm</a:t>
            </a:r>
            <a:r>
              <a:rPr lang="en-US" dirty="0"/>
              <a:t>				</a:t>
            </a:r>
            <a:r>
              <a:rPr lang="vi-VN" dirty="0"/>
              <a:t>Nhược điểm</a:t>
            </a:r>
            <a:endParaRPr lang="en-US" dirty="0"/>
          </a:p>
          <a:p>
            <a:r>
              <a:rPr lang="vi-VN" dirty="0"/>
              <a:t>Không phụ thuộc vào một Coordinator duy nhất</a:t>
            </a:r>
            <a:r>
              <a:rPr lang="en-US" dirty="0"/>
              <a:t>	</a:t>
            </a:r>
            <a:r>
              <a:rPr lang="vi-VN" dirty="0"/>
              <a:t>Khó đồng bộ hóa thông tin phiếu bầu</a:t>
            </a:r>
            <a:endParaRPr lang="en-US" dirty="0"/>
          </a:p>
          <a:p>
            <a:r>
              <a:rPr lang="vi-VN" dirty="0"/>
              <a:t>Chịu lỗi tốt hơn nếu Coordinator gốc bị lỗi</a:t>
            </a:r>
            <a:r>
              <a:rPr lang="en-US" dirty="0"/>
              <a:t>		</a:t>
            </a:r>
            <a:r>
              <a:rPr lang="vi-VN" dirty="0"/>
              <a:t>Tăng chi phí giao tiếp giữa nhiều node</a:t>
            </a:r>
            <a:endParaRPr lang="en-US" dirty="0"/>
          </a:p>
          <a:p>
            <a:r>
              <a:rPr lang="vi-VN" dirty="0"/>
              <a:t>Tăng tính phân tán, thích hợp cho hệ thống quy mô lớn</a:t>
            </a:r>
            <a:r>
              <a:rPr lang="en-US" dirty="0"/>
              <a:t>	</a:t>
            </a:r>
            <a:r>
              <a:rPr lang="vi-VN" dirty="0"/>
              <a:t>Việc quản lý đồng thuận và consistency phức tạp hơn</a:t>
            </a:r>
          </a:p>
          <a:p>
            <a:endParaRPr lang="en-US" b="1" dirty="0"/>
          </a:p>
          <a:p>
            <a:r>
              <a:rPr lang="vi-VN" b="1" dirty="0"/>
              <a:t>Liên hệ thực tế</a:t>
            </a:r>
          </a:p>
          <a:p>
            <a:pPr>
              <a:buFont typeface="Arial" panose="020B0604020202020204" pitchFamily="34" charset="0"/>
              <a:buChar char="•"/>
            </a:pPr>
            <a:r>
              <a:rPr lang="vi-VN" dirty="0"/>
              <a:t>Mô hình này rất phổ biến trong </a:t>
            </a:r>
            <a:r>
              <a:rPr lang="vi-VN" b="1" dirty="0"/>
              <a:t>distributed databases</a:t>
            </a:r>
            <a:r>
              <a:rPr lang="vi-VN" dirty="0"/>
              <a:t>, </a:t>
            </a:r>
            <a:r>
              <a:rPr lang="vi-VN" b="1" dirty="0"/>
              <a:t>blockchain platforms</a:t>
            </a:r>
            <a:r>
              <a:rPr lang="vi-VN" dirty="0"/>
              <a:t>, và </a:t>
            </a:r>
            <a:r>
              <a:rPr lang="vi-VN" b="1" dirty="0"/>
              <a:t>cloud-based microservices</a:t>
            </a:r>
            <a:r>
              <a:rPr lang="vi-VN" dirty="0"/>
              <a:t>, nơi </a:t>
            </a:r>
            <a:r>
              <a:rPr lang="vi-VN" b="1" dirty="0"/>
              <a:t>nhiều khu vực (region)</a:t>
            </a:r>
            <a:r>
              <a:rPr lang="vi-VN" dirty="0"/>
              <a:t> hoặc </a:t>
            </a:r>
            <a:r>
              <a:rPr lang="vi-VN" b="1" dirty="0"/>
              <a:t>zone</a:t>
            </a:r>
            <a:r>
              <a:rPr lang="vi-VN" dirty="0"/>
              <a:t> phải cùng nhất trí một hành động.</a:t>
            </a:r>
          </a:p>
          <a:p>
            <a:endParaRPr lang="en-US" b="1" dirty="0"/>
          </a:p>
          <a:p>
            <a:r>
              <a:rPr lang="vi-VN" b="1" dirty="0"/>
              <a:t>Gợi ý câu hỏi thảo luận</a:t>
            </a:r>
          </a:p>
          <a:p>
            <a:pPr>
              <a:buFont typeface="Arial" panose="020B0604020202020204" pitchFamily="34" charset="0"/>
              <a:buChar char="•"/>
            </a:pPr>
            <a:r>
              <a:rPr lang="vi-VN" dirty="0"/>
              <a:t>“Điều gì sẽ xảy ra nếu một sub-coordinator bị lỗi trong lúc đang quyết định?”</a:t>
            </a:r>
          </a:p>
          <a:p>
            <a:pPr>
              <a:buFont typeface="Arial" panose="020B0604020202020204" pitchFamily="34" charset="0"/>
              <a:buChar char="•"/>
            </a:pPr>
            <a:r>
              <a:rPr lang="vi-VN" dirty="0"/>
              <a:t>“So với Centralized 2PC, phương pháp phân tán này an toàn hơn ở điểm nào?”</a:t>
            </a:r>
          </a:p>
          <a:p>
            <a:pPr>
              <a:buFont typeface="Arial" panose="020B0604020202020204" pitchFamily="34" charset="0"/>
              <a:buChar char="•"/>
            </a:pPr>
            <a:r>
              <a:rPr lang="vi-VN" dirty="0"/>
              <a:t>“Làm sao đảm bảo mọi node đều có cùng quyết định nếu quyết định là phân tán?”</a:t>
            </a:r>
          </a:p>
          <a:p>
            <a:endParaRPr lang="en-US" dirty="0"/>
          </a:p>
        </p:txBody>
      </p:sp>
      <p:sp>
        <p:nvSpPr>
          <p:cNvPr id="4" name="Slide Number Placeholder 3"/>
          <p:cNvSpPr>
            <a:spLocks noGrp="1"/>
          </p:cNvSpPr>
          <p:nvPr>
            <p:ph type="sldNum" sz="quarter" idx="5"/>
          </p:nvPr>
        </p:nvSpPr>
        <p:spPr/>
        <p:txBody>
          <a:bodyPr/>
          <a:lstStyle/>
          <a:p>
            <a:fld id="{765F5201-0B02-374C-9C85-2DCB7D098B21}" type="slidenum">
              <a:rPr lang="en-US" smtClean="0"/>
              <a:t>47</a:t>
            </a:fld>
            <a:endParaRPr lang="en-US"/>
          </a:p>
        </p:txBody>
      </p:sp>
    </p:spTree>
    <p:extLst>
      <p:ext uri="{BB962C8B-B14F-4D97-AF65-F5344CB8AC3E}">
        <p14:creationId xmlns:p14="http://schemas.microsoft.com/office/powerpoint/2010/main" val="32925604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a:t>
            </a:r>
            <a:r>
              <a:rPr lang="vi-VN" b="1" dirty="0"/>
              <a:t>Variations of 2PC</a:t>
            </a:r>
            <a:r>
              <a:rPr lang="vi-VN" dirty="0"/>
              <a:t>” </a:t>
            </a:r>
            <a:endParaRPr lang="en-US" dirty="0"/>
          </a:p>
          <a:p>
            <a:r>
              <a:rPr lang="vi-VN" b="1" dirty="0"/>
              <a:t>hai biến thể quan trọng</a:t>
            </a:r>
            <a:r>
              <a:rPr lang="vi-VN" dirty="0"/>
              <a:t> của giao thức </a:t>
            </a:r>
            <a:r>
              <a:rPr lang="vi-VN" b="1" dirty="0"/>
              <a:t>Two-Phase Commit (2PC)</a:t>
            </a:r>
            <a:r>
              <a:rPr lang="vi-VN" dirty="0"/>
              <a:t> là </a:t>
            </a:r>
            <a:r>
              <a:rPr lang="vi-VN" b="1" dirty="0"/>
              <a:t>Presumed Abort</a:t>
            </a:r>
            <a:r>
              <a:rPr lang="vi-VN" dirty="0"/>
              <a:t> và </a:t>
            </a:r>
            <a:r>
              <a:rPr lang="vi-VN" b="1" dirty="0"/>
              <a:t>Presumed Commit</a:t>
            </a:r>
            <a:r>
              <a:rPr lang="vi-VN" dirty="0"/>
              <a:t> — với mục tiêu cải thiện hiệu năng:</a:t>
            </a:r>
          </a:p>
          <a:p>
            <a:endParaRPr lang="en-US" b="1" dirty="0"/>
          </a:p>
          <a:p>
            <a:r>
              <a:rPr lang="vi-VN" b="1" dirty="0"/>
              <a:t>Mục tiêu của các biến thể 2PC</a:t>
            </a:r>
          </a:p>
          <a:p>
            <a:r>
              <a:rPr lang="vi-VN" dirty="0"/>
              <a:t>Trước tiên, giải thích </a:t>
            </a:r>
            <a:r>
              <a:rPr lang="vi-VN" b="1" dirty="0"/>
              <a:t>vì sao cần có các biến thể của 2PC</a:t>
            </a:r>
            <a:r>
              <a:rPr lang="vi-VN" dirty="0"/>
              <a:t>:</a:t>
            </a:r>
          </a:p>
          <a:p>
            <a:pPr>
              <a:buFont typeface="Arial" panose="020B0604020202020204" pitchFamily="34" charset="0"/>
              <a:buChar char="•"/>
            </a:pPr>
            <a:r>
              <a:rPr lang="vi-VN" b="1" dirty="0"/>
              <a:t>2PC truyền thống</a:t>
            </a:r>
            <a:r>
              <a:rPr lang="vi-VN" dirty="0"/>
              <a:t> đảm bảo tính nhất quán, nhưng:</a:t>
            </a:r>
          </a:p>
          <a:p>
            <a:pPr marL="742950" lvl="1" indent="-285750">
              <a:buFont typeface="Arial" panose="020B0604020202020204" pitchFamily="34" charset="0"/>
              <a:buChar char="•"/>
            </a:pPr>
            <a:r>
              <a:rPr lang="vi-VN" dirty="0"/>
              <a:t>Tốn </a:t>
            </a:r>
            <a:r>
              <a:rPr lang="vi-VN" b="1" dirty="0"/>
              <a:t>nhiều thông điệp</a:t>
            </a:r>
            <a:r>
              <a:rPr lang="vi-VN" dirty="0"/>
              <a:t> giữa coordinator và participants.</a:t>
            </a:r>
          </a:p>
          <a:p>
            <a:pPr marL="742950" lvl="1" indent="-285750">
              <a:buFont typeface="Arial" panose="020B0604020202020204" pitchFamily="34" charset="0"/>
              <a:buChar char="•"/>
            </a:pPr>
            <a:r>
              <a:rPr lang="vi-VN" dirty="0"/>
              <a:t>Ghi </a:t>
            </a:r>
            <a:r>
              <a:rPr lang="vi-VN" b="1" dirty="0"/>
              <a:t>nhiều log</a:t>
            </a:r>
            <a:r>
              <a:rPr lang="vi-VN" dirty="0"/>
              <a:t> (đặc biệt là các record phải “force write” – ghi ngay xuống đĩa).</a:t>
            </a:r>
          </a:p>
          <a:p>
            <a:r>
              <a:rPr lang="vi-VN" dirty="0"/>
              <a:t>Vì vậy, để </a:t>
            </a:r>
            <a:r>
              <a:rPr lang="vi-VN" b="1" dirty="0"/>
              <a:t>tối ưu hiệu năng</a:t>
            </a:r>
            <a:r>
              <a:rPr lang="vi-VN" dirty="0"/>
              <a:t>, hai biến thể sau được đề xuất:</a:t>
            </a:r>
          </a:p>
          <a:p>
            <a:pPr>
              <a:buFont typeface="+mj-lt"/>
              <a:buNone/>
            </a:pPr>
            <a:r>
              <a:rPr lang="en-US" b="1" dirty="0"/>
              <a:t>- </a:t>
            </a:r>
            <a:r>
              <a:rPr lang="vi-VN" b="1" dirty="0"/>
              <a:t>Presumed Abort</a:t>
            </a:r>
            <a:endParaRPr lang="vi-VN" dirty="0"/>
          </a:p>
          <a:p>
            <a:pPr>
              <a:buFont typeface="+mj-lt"/>
              <a:buNone/>
            </a:pPr>
            <a:r>
              <a:rPr lang="en-US" b="1" dirty="0"/>
              <a:t>- </a:t>
            </a:r>
            <a:r>
              <a:rPr lang="vi-VN" b="1" dirty="0"/>
              <a:t>Presumed Commit</a:t>
            </a:r>
            <a:endParaRPr lang="vi-VN" dirty="0"/>
          </a:p>
          <a:p>
            <a:endParaRPr lang="en-US" b="1" dirty="0"/>
          </a:p>
          <a:p>
            <a:r>
              <a:rPr lang="en-US" b="1" dirty="0"/>
              <a:t>1. </a:t>
            </a:r>
            <a:r>
              <a:rPr lang="vi-VN" b="1" dirty="0"/>
              <a:t>Presumed Abort 2PC</a:t>
            </a:r>
            <a:r>
              <a:rPr lang="en-US" b="1" dirty="0"/>
              <a:t> (</a:t>
            </a:r>
            <a:r>
              <a:rPr lang="en-US" b="1" dirty="0" err="1"/>
              <a:t>coi</a:t>
            </a:r>
            <a:r>
              <a:rPr lang="en-US" b="1" dirty="0"/>
              <a:t> </a:t>
            </a:r>
            <a:r>
              <a:rPr lang="en-US" b="1" dirty="0" err="1"/>
              <a:t>như</a:t>
            </a:r>
            <a:r>
              <a:rPr lang="en-US" b="1" dirty="0"/>
              <a:t> </a:t>
            </a:r>
            <a:r>
              <a:rPr lang="en-US" b="1" dirty="0" err="1"/>
              <a:t>hủy</a:t>
            </a:r>
            <a:r>
              <a:rPr lang="en-US" b="1" dirty="0"/>
              <a:t>)</a:t>
            </a:r>
            <a:endParaRPr lang="vi-VN" b="1" dirty="0"/>
          </a:p>
          <a:p>
            <a:r>
              <a:rPr lang="vi-VN" b="1" dirty="0"/>
              <a:t>Tối ưu cho</a:t>
            </a:r>
            <a:r>
              <a:rPr lang="vi-VN" dirty="0"/>
              <a:t>: Giao dịch chỉ đọc (read-only) hoặc một phần (partially read-only).</a:t>
            </a:r>
          </a:p>
          <a:p>
            <a:pPr>
              <a:buFont typeface="Arial" panose="020B0604020202020204" pitchFamily="34" charset="0"/>
              <a:buChar char="•"/>
            </a:pPr>
            <a:r>
              <a:rPr lang="vi-VN" dirty="0"/>
              <a:t>Nếu </a:t>
            </a:r>
            <a:r>
              <a:rPr lang="vi-VN" b="1" dirty="0"/>
              <a:t>participant hỏi kết quả giao dịch</a:t>
            </a:r>
            <a:r>
              <a:rPr lang="vi-VN" dirty="0"/>
              <a:t> mà </a:t>
            </a:r>
            <a:r>
              <a:rPr lang="vi-VN" b="1" dirty="0"/>
              <a:t>coordinator không có thông tin</a:t>
            </a:r>
            <a:r>
              <a:rPr lang="vi-VN" dirty="0"/>
              <a:t>, thì:</a:t>
            </a:r>
          </a:p>
          <a:p>
            <a:pPr>
              <a:buFont typeface="Arial" panose="020B0604020202020204" pitchFamily="34" charset="0"/>
              <a:buChar char="•"/>
            </a:pPr>
            <a:r>
              <a:rPr lang="vi-VN" dirty="0"/>
              <a:t>Mặc định là giao dịch </a:t>
            </a:r>
            <a:r>
              <a:rPr lang="vi-VN" b="1" dirty="0"/>
              <a:t>đã bị hủy (abort)</a:t>
            </a:r>
            <a:r>
              <a:rPr lang="vi-VN" dirty="0"/>
              <a:t>.</a:t>
            </a:r>
          </a:p>
          <a:p>
            <a:r>
              <a:rPr lang="vi-VN" b="1" dirty="0"/>
              <a:t>Ưu điểm:</a:t>
            </a:r>
          </a:p>
          <a:p>
            <a:pPr>
              <a:buFont typeface="Arial" panose="020B0604020202020204" pitchFamily="34" charset="0"/>
              <a:buChar char="•"/>
            </a:pPr>
            <a:r>
              <a:rPr lang="vi-VN" dirty="0"/>
              <a:t>Coordinator </a:t>
            </a:r>
            <a:r>
              <a:rPr lang="vi-VN" b="1" dirty="0"/>
              <a:t>không cần chờ acknowledgment</a:t>
            </a:r>
            <a:r>
              <a:rPr lang="vi-VN" dirty="0"/>
              <a:t> từ các participant khi gửi lệnh abort.</a:t>
            </a:r>
          </a:p>
          <a:p>
            <a:pPr>
              <a:buFont typeface="Arial" panose="020B0604020202020204" pitchFamily="34" charset="0"/>
              <a:buChar char="•"/>
            </a:pPr>
            <a:r>
              <a:rPr lang="vi-VN" b="1" dirty="0"/>
              <a:t>Không cần ghi end_of_transaction sau khi abort.</a:t>
            </a:r>
            <a:endParaRPr lang="vi-VN" dirty="0"/>
          </a:p>
          <a:p>
            <a:pPr>
              <a:buFont typeface="Arial" panose="020B0604020202020204" pitchFamily="34" charset="0"/>
              <a:buChar char="•"/>
            </a:pPr>
            <a:r>
              <a:rPr lang="vi-VN" dirty="0"/>
              <a:t>Giảm số lần </a:t>
            </a:r>
            <a:r>
              <a:rPr lang="vi-VN" b="1" dirty="0"/>
              <a:t>ghi log</a:t>
            </a:r>
            <a:r>
              <a:rPr lang="vi-VN" dirty="0"/>
              <a:t> (abort record không cần force).</a:t>
            </a:r>
          </a:p>
          <a:p>
            <a:pPr>
              <a:buFont typeface="Arial" panose="020B0604020202020204" pitchFamily="34" charset="0"/>
              <a:buChar char="•"/>
            </a:pPr>
            <a:r>
              <a:rPr lang="vi-VN" b="1" dirty="0"/>
              <a:t>Tiết kiệm thông điệp</a:t>
            </a:r>
            <a:r>
              <a:rPr lang="vi-VN" dirty="0"/>
              <a:t> trong trường hợp giao dịch bị hủy.</a:t>
            </a:r>
          </a:p>
          <a:p>
            <a:r>
              <a:rPr lang="vi-VN" b="1" dirty="0"/>
              <a:t>Cách hiểu dễ nhớ:</a:t>
            </a:r>
          </a:p>
          <a:p>
            <a:r>
              <a:rPr lang="vi-VN" dirty="0"/>
              <a:t>Nếu coordinator “quên” mất giao dịch, tức là giao dịch </a:t>
            </a:r>
            <a:r>
              <a:rPr lang="vi-VN" b="1" dirty="0"/>
              <a:t>chắc chắn không được commit</a:t>
            </a:r>
            <a:r>
              <a:rPr lang="vi-VN" dirty="0"/>
              <a:t>, nên participant mặc định </a:t>
            </a:r>
            <a:r>
              <a:rPr lang="vi-VN" b="1" dirty="0"/>
              <a:t>abort</a:t>
            </a:r>
            <a:r>
              <a:rPr lang="vi-VN" dirty="0"/>
              <a:t>.</a:t>
            </a:r>
          </a:p>
          <a:p>
            <a:endParaRPr lang="en-US" b="1" dirty="0"/>
          </a:p>
          <a:p>
            <a:r>
              <a:rPr lang="en-US" b="1" dirty="0"/>
              <a:t>2.</a:t>
            </a:r>
            <a:r>
              <a:rPr lang="vi-VN" b="1" dirty="0"/>
              <a:t> Presumed Commit 2PC</a:t>
            </a:r>
            <a:r>
              <a:rPr lang="en-US" b="1" dirty="0"/>
              <a:t> (</a:t>
            </a:r>
            <a:r>
              <a:rPr lang="en-US" b="1" dirty="0" err="1"/>
              <a:t>coi</a:t>
            </a:r>
            <a:r>
              <a:rPr lang="en-US" b="1" dirty="0"/>
              <a:t> </a:t>
            </a:r>
            <a:r>
              <a:rPr lang="en-US" b="1" dirty="0" err="1"/>
              <a:t>như</a:t>
            </a:r>
            <a:r>
              <a:rPr lang="en-US" b="1" dirty="0"/>
              <a:t> commit)</a:t>
            </a:r>
            <a:endParaRPr lang="vi-VN" b="1" dirty="0"/>
          </a:p>
          <a:p>
            <a:r>
              <a:rPr lang="vi-VN" b="1" dirty="0"/>
              <a:t>Tối ưu cho</a:t>
            </a:r>
            <a:r>
              <a:rPr lang="vi-VN" dirty="0"/>
              <a:t>: Giao dịch cập nhật (update transaction).</a:t>
            </a:r>
          </a:p>
          <a:p>
            <a:pPr>
              <a:buFont typeface="Arial" panose="020B0604020202020204" pitchFamily="34" charset="0"/>
              <a:buChar char="•"/>
            </a:pPr>
            <a:r>
              <a:rPr lang="vi-VN" dirty="0"/>
              <a:t>Nếu </a:t>
            </a:r>
            <a:r>
              <a:rPr lang="vi-VN" b="1" dirty="0"/>
              <a:t>participant hỏi kết quả giao dịch</a:t>
            </a:r>
            <a:r>
              <a:rPr lang="vi-VN" dirty="0"/>
              <a:t> mà </a:t>
            </a:r>
            <a:r>
              <a:rPr lang="vi-VN" b="1" dirty="0"/>
              <a:t>coordinator không có thông tin</a:t>
            </a:r>
            <a:r>
              <a:rPr lang="vi-VN" dirty="0"/>
              <a:t>, thì:</a:t>
            </a:r>
          </a:p>
          <a:p>
            <a:pPr>
              <a:buFont typeface="Arial" panose="020B0604020202020204" pitchFamily="34" charset="0"/>
              <a:buChar char="•"/>
            </a:pPr>
            <a:r>
              <a:rPr lang="vi-VN" dirty="0"/>
              <a:t>Mặc định là giao dịch </a:t>
            </a:r>
            <a:r>
              <a:rPr lang="vi-VN" b="1" dirty="0"/>
              <a:t>đã được commit</a:t>
            </a:r>
            <a:r>
              <a:rPr lang="vi-VN" dirty="0"/>
              <a:t>.</a:t>
            </a:r>
          </a:p>
          <a:p>
            <a:r>
              <a:rPr lang="vi-VN" b="1" dirty="0"/>
              <a:t>Lưu ý quan trọng:</a:t>
            </a:r>
          </a:p>
          <a:p>
            <a:pPr>
              <a:buFont typeface="Arial" panose="020B0604020202020204" pitchFamily="34" charset="0"/>
              <a:buChar char="•"/>
            </a:pPr>
            <a:r>
              <a:rPr lang="vi-VN" b="1" dirty="0"/>
              <a:t>Không phải đối lập hoàn toàn với Presumed Abort</a:t>
            </a:r>
            <a:r>
              <a:rPr lang="vi-VN" dirty="0"/>
              <a:t>, vì:</a:t>
            </a:r>
          </a:p>
          <a:p>
            <a:pPr marL="742950" lvl="1" indent="-285750">
              <a:buFont typeface="Arial" panose="020B0604020202020204" pitchFamily="34" charset="0"/>
              <a:buChar char="•"/>
            </a:pPr>
            <a:r>
              <a:rPr lang="vi-VN" dirty="0"/>
              <a:t>Nếu coordinator quên trước khi thu thập đủ vote, có thể gây </a:t>
            </a:r>
            <a:r>
              <a:rPr lang="vi-VN" b="1" dirty="0"/>
              <a:t>mất nhất quán</a:t>
            </a:r>
            <a:r>
              <a:rPr lang="vi-VN" dirty="0"/>
              <a:t> giữa các bên.</a:t>
            </a:r>
          </a:p>
          <a:p>
            <a:r>
              <a:rPr lang="vi-VN" b="1" dirty="0"/>
              <a:t>Giải pháp:</a:t>
            </a:r>
          </a:p>
          <a:p>
            <a:pPr>
              <a:buFont typeface="Arial" panose="020B0604020202020204" pitchFamily="34" charset="0"/>
              <a:buChar char="•"/>
            </a:pPr>
            <a:r>
              <a:rPr lang="vi-VN" dirty="0"/>
              <a:t>Trước khi gửi “prepare”, coordinator ghi một log collecting có chứa </a:t>
            </a:r>
            <a:r>
              <a:rPr lang="vi-VN" b="1" dirty="0"/>
              <a:t>danh sách các participant</a:t>
            </a:r>
            <a:r>
              <a:rPr lang="vi-VN" dirty="0"/>
              <a:t>.</a:t>
            </a:r>
          </a:p>
          <a:p>
            <a:pPr>
              <a:buFont typeface="Arial" panose="020B0604020202020204" pitchFamily="34" charset="0"/>
              <a:buChar char="•"/>
            </a:pPr>
            <a:r>
              <a:rPr lang="vi-VN" dirty="0"/>
              <a:t>Khi commit:</a:t>
            </a:r>
          </a:p>
          <a:p>
            <a:pPr marL="742950" lvl="1" indent="-285750">
              <a:buFont typeface="Arial" panose="020B0604020202020204" pitchFamily="34" charset="0"/>
              <a:buChar char="•"/>
            </a:pPr>
            <a:r>
              <a:rPr lang="vi-VN" dirty="0"/>
              <a:t>Coordinator gửi global-commit và </a:t>
            </a:r>
            <a:r>
              <a:rPr lang="vi-VN" b="1" dirty="0"/>
              <a:t>ngay sau đó có thể quên giao dịch</a:t>
            </a:r>
            <a:r>
              <a:rPr lang="vi-VN" dirty="0"/>
              <a:t>.</a:t>
            </a:r>
          </a:p>
          <a:p>
            <a:pPr>
              <a:buFont typeface="Arial" panose="020B0604020202020204" pitchFamily="34" charset="0"/>
              <a:buChar char="•"/>
            </a:pPr>
            <a:r>
              <a:rPr lang="vi-VN" dirty="0"/>
              <a:t>Khi abort:</a:t>
            </a:r>
          </a:p>
          <a:p>
            <a:pPr marL="742950" lvl="1" indent="-285750">
              <a:buFont typeface="Arial" panose="020B0604020202020204" pitchFamily="34" charset="0"/>
              <a:buChar char="•"/>
            </a:pPr>
            <a:r>
              <a:rPr lang="vi-VN" dirty="0"/>
              <a:t>Coordinator vẫn cần chờ acknowledgment và ghi log abort.</a:t>
            </a:r>
          </a:p>
          <a:p>
            <a:endParaRPr lang="en-US" b="1" dirty="0"/>
          </a:p>
          <a:p>
            <a:r>
              <a:rPr lang="vi-VN" b="1" dirty="0"/>
              <a:t>Tổng kết:</a:t>
            </a:r>
          </a:p>
          <a:p>
            <a:r>
              <a:rPr lang="vi-VN" dirty="0"/>
              <a:t>Đặc điểm</a:t>
            </a:r>
            <a:r>
              <a:rPr lang="en-US" dirty="0"/>
              <a:t>		</a:t>
            </a:r>
            <a:r>
              <a:rPr lang="vi-VN" dirty="0"/>
              <a:t>Presumed Abort</a:t>
            </a:r>
            <a:r>
              <a:rPr lang="en-US" dirty="0"/>
              <a:t>	</a:t>
            </a:r>
            <a:r>
              <a:rPr lang="vi-VN" dirty="0"/>
              <a:t>Presumed Commit</a:t>
            </a:r>
            <a:endParaRPr lang="en-US" dirty="0"/>
          </a:p>
          <a:p>
            <a:r>
              <a:rPr lang="vi-VN" dirty="0"/>
              <a:t>Nếu coordinator không nhớ</a:t>
            </a:r>
            <a:r>
              <a:rPr lang="en-US" dirty="0"/>
              <a:t>	</a:t>
            </a:r>
            <a:r>
              <a:rPr lang="vi-VN" dirty="0"/>
              <a:t>→ Abort</a:t>
            </a:r>
            <a:r>
              <a:rPr lang="en-US" dirty="0"/>
              <a:t>		</a:t>
            </a:r>
            <a:r>
              <a:rPr lang="vi-VN" dirty="0"/>
              <a:t>→ Commit</a:t>
            </a:r>
            <a:endParaRPr lang="en-US" dirty="0"/>
          </a:p>
          <a:p>
            <a:r>
              <a:rPr lang="vi-VN" dirty="0"/>
              <a:t>Tối ưu cho</a:t>
            </a:r>
            <a:r>
              <a:rPr lang="en-US" dirty="0"/>
              <a:t>		</a:t>
            </a:r>
            <a:r>
              <a:rPr lang="vi-VN" dirty="0"/>
              <a:t>Read-only / Partially read</a:t>
            </a:r>
            <a:r>
              <a:rPr lang="en-US" dirty="0"/>
              <a:t>	</a:t>
            </a:r>
            <a:r>
              <a:rPr lang="vi-VN" dirty="0"/>
              <a:t>Update transactions</a:t>
            </a:r>
            <a:endParaRPr lang="en-US" dirty="0"/>
          </a:p>
          <a:p>
            <a:r>
              <a:rPr lang="vi-VN" dirty="0"/>
              <a:t>Ghi log ít hơn khi</a:t>
            </a:r>
            <a:r>
              <a:rPr lang="en-US" dirty="0"/>
              <a:t>	</a:t>
            </a:r>
            <a:r>
              <a:rPr lang="vi-VN" dirty="0"/>
              <a:t>Abort</a:t>
            </a:r>
            <a:r>
              <a:rPr lang="en-US" dirty="0"/>
              <a:t>		</a:t>
            </a:r>
            <a:r>
              <a:rPr lang="vi-VN" dirty="0"/>
              <a:t>Commit</a:t>
            </a:r>
            <a:endParaRPr lang="en-US" dirty="0"/>
          </a:p>
          <a:p>
            <a:r>
              <a:rPr lang="vi-VN" dirty="0"/>
              <a:t>Có thể quên giao dịch sau</a:t>
            </a:r>
            <a:r>
              <a:rPr lang="en-US" dirty="0"/>
              <a:t>	</a:t>
            </a:r>
            <a:r>
              <a:rPr lang="vi-VN" dirty="0"/>
              <a:t>Ghi abort</a:t>
            </a:r>
            <a:r>
              <a:rPr lang="en-US" dirty="0"/>
              <a:t>		</a:t>
            </a:r>
            <a:r>
              <a:rPr lang="vi-VN" dirty="0"/>
              <a:t>Ghi commit</a:t>
            </a:r>
          </a:p>
          <a:p>
            <a:endParaRPr lang="en-US" b="1" dirty="0"/>
          </a:p>
          <a:p>
            <a:r>
              <a:rPr lang="vi-VN" b="1" dirty="0"/>
              <a:t>Câu hỏi </a:t>
            </a:r>
            <a:r>
              <a:rPr lang="en-US" b="1" dirty="0" err="1"/>
              <a:t>thảo</a:t>
            </a:r>
            <a:r>
              <a:rPr lang="en-US" b="1" dirty="0"/>
              <a:t> </a:t>
            </a:r>
            <a:r>
              <a:rPr lang="en-US" b="1" dirty="0" err="1"/>
              <a:t>luận</a:t>
            </a:r>
            <a:r>
              <a:rPr lang="vi-VN" b="1" dirty="0"/>
              <a:t>:</a:t>
            </a:r>
          </a:p>
          <a:p>
            <a:pPr>
              <a:buFont typeface="Arial" panose="020B0604020202020204" pitchFamily="34" charset="0"/>
              <a:buChar char="•"/>
            </a:pPr>
            <a:r>
              <a:rPr lang="vi-VN" dirty="0"/>
              <a:t>Nếu một participant mất kết nối và hỏi lại sau khi coordinator đã "quên", hệ thống nên xử lý thế nào?</a:t>
            </a:r>
          </a:p>
          <a:p>
            <a:pPr>
              <a:buFont typeface="Arial" panose="020B0604020202020204" pitchFamily="34" charset="0"/>
              <a:buChar char="•"/>
            </a:pPr>
            <a:r>
              <a:rPr lang="vi-VN" dirty="0"/>
              <a:t>Vì sao Presumed Commit cần ghi log collecting?</a:t>
            </a:r>
          </a:p>
          <a:p>
            <a:endParaRPr lang="en-US" dirty="0"/>
          </a:p>
        </p:txBody>
      </p:sp>
      <p:sp>
        <p:nvSpPr>
          <p:cNvPr id="4" name="Slide Number Placeholder 3"/>
          <p:cNvSpPr>
            <a:spLocks noGrp="1"/>
          </p:cNvSpPr>
          <p:nvPr>
            <p:ph type="sldNum" sz="quarter" idx="5"/>
          </p:nvPr>
        </p:nvSpPr>
        <p:spPr/>
        <p:txBody>
          <a:bodyPr/>
          <a:lstStyle/>
          <a:p>
            <a:fld id="{765F5201-0B02-374C-9C85-2DCB7D098B21}" type="slidenum">
              <a:rPr lang="en-US" smtClean="0"/>
              <a:t>48</a:t>
            </a:fld>
            <a:endParaRPr lang="en-US"/>
          </a:p>
        </p:txBody>
      </p:sp>
    </p:spTree>
    <p:extLst>
      <p:ext uri="{BB962C8B-B14F-4D97-AF65-F5344CB8AC3E}">
        <p14:creationId xmlns:p14="http://schemas.microsoft.com/office/powerpoint/2010/main" val="227193133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Rot="1" noChangeAspect="1" noChangeArrowheads="1" noTextEdit="1"/>
          </p:cNvSpPr>
          <p:nvPr>
            <p:ph type="sldImg"/>
          </p:nvPr>
        </p:nvSpPr>
        <p:spPr>
          <a:xfrm>
            <a:off x="1150938" y="692150"/>
            <a:ext cx="4556125" cy="3416300"/>
          </a:xfrm>
          <a:ln cap="flat"/>
        </p:spPr>
      </p:sp>
      <p:sp>
        <p:nvSpPr>
          <p:cNvPr id="2" name="Notes Placeholder 1">
            <a:extLst>
              <a:ext uri="{FF2B5EF4-FFF2-40B4-BE49-F238E27FC236}">
                <a16:creationId xmlns:a16="http://schemas.microsoft.com/office/drawing/2014/main" id="{B35EDD3A-16C1-F842-6848-474689E4E298}"/>
              </a:ext>
            </a:extLst>
          </p:cNvPr>
          <p:cNvSpPr>
            <a:spLocks noGrp="1"/>
          </p:cNvSpPr>
          <p:nvPr>
            <p:ph type="body" idx="1"/>
          </p:nvPr>
        </p:nvSpPr>
        <p:spPr/>
        <p:txBody>
          <a:bodyPr/>
          <a:lstStyle/>
          <a:p>
            <a:pPr algn="l"/>
            <a:r>
              <a:rPr lang="vi-VN" b="1" i="0" dirty="0">
                <a:solidFill>
                  <a:srgbClr val="404040"/>
                </a:solidFill>
                <a:effectLst/>
                <a:latin typeface="DeepSeek-CJK-patch"/>
              </a:rPr>
              <a:t>"Site Failures - 2PC Termination"</a:t>
            </a:r>
            <a:endParaRPr lang="vi-VN" b="0" i="0" dirty="0">
              <a:solidFill>
                <a:srgbClr val="404040"/>
              </a:solidFill>
              <a:effectLst/>
              <a:latin typeface="DeepSeek-CJK-patch"/>
            </a:endParaRPr>
          </a:p>
          <a:p>
            <a:pPr algn="l"/>
            <a:endParaRPr lang="en-US" b="1" i="0" dirty="0">
              <a:solidFill>
                <a:srgbClr val="404040"/>
              </a:solidFill>
              <a:effectLst/>
              <a:latin typeface="DeepSeek-CJK-patch"/>
            </a:endParaRPr>
          </a:p>
          <a:p>
            <a:pPr algn="l"/>
            <a:r>
              <a:rPr lang="vi-VN" b="1" i="0" dirty="0">
                <a:solidFill>
                  <a:srgbClr val="404040"/>
                </a:solidFill>
                <a:effectLst/>
                <a:latin typeface="DeepSeek-CJK-patch"/>
              </a:rPr>
              <a:t>1. Mục đích Slide</a:t>
            </a:r>
            <a:endParaRPr lang="vi-VN" b="0" i="0" dirty="0">
              <a:solidFill>
                <a:srgbClr val="404040"/>
              </a:solidFill>
              <a:effectLst/>
              <a:latin typeface="DeepSeek-CJK-patch"/>
            </a:endParaRPr>
          </a:p>
          <a:p>
            <a:pPr algn="l"/>
            <a:r>
              <a:rPr lang="vi-VN" b="0" i="0" dirty="0">
                <a:solidFill>
                  <a:srgbClr val="404040"/>
                </a:solidFill>
                <a:effectLst/>
                <a:latin typeface="DeepSeek-CJK-patch"/>
              </a:rPr>
              <a:t>Slide này minh họa cách giao thức </a:t>
            </a:r>
            <a:r>
              <a:rPr lang="vi-VN" b="1" i="0" dirty="0">
                <a:solidFill>
                  <a:srgbClr val="404040"/>
                </a:solidFill>
                <a:effectLst/>
                <a:latin typeface="DeepSeek-CJK-patch"/>
              </a:rPr>
              <a:t>2PC (Two-Phase Commit)</a:t>
            </a:r>
            <a:r>
              <a:rPr lang="vi-VN" b="0" i="0" dirty="0">
                <a:solidFill>
                  <a:srgbClr val="404040"/>
                </a:solidFill>
                <a:effectLst/>
                <a:latin typeface="DeepSeek-CJK-patch"/>
              </a:rPr>
              <a:t> xử lý </a:t>
            </a:r>
            <a:r>
              <a:rPr lang="vi-VN" b="1" i="0" dirty="0">
                <a:solidFill>
                  <a:srgbClr val="404040"/>
                </a:solidFill>
                <a:effectLst/>
                <a:latin typeface="DeepSeek-CJK-patch"/>
              </a:rPr>
              <a:t>lỗi site</a:t>
            </a:r>
            <a:r>
              <a:rPr lang="vi-VN" b="0" i="0" dirty="0">
                <a:solidFill>
                  <a:srgbClr val="404040"/>
                </a:solidFill>
                <a:effectLst/>
                <a:latin typeface="DeepSeek-CJK-patch"/>
              </a:rPr>
              <a:t> thông qua cơ chế </a:t>
            </a:r>
            <a:r>
              <a:rPr lang="vi-VN" b="1" i="0" dirty="0">
                <a:solidFill>
                  <a:srgbClr val="404040"/>
                </a:solidFill>
                <a:effectLst/>
                <a:latin typeface="DeepSeek-CJK-patch"/>
              </a:rPr>
              <a:t>timeout</a:t>
            </a:r>
            <a:r>
              <a:rPr lang="vi-VN" b="0" i="0" dirty="0">
                <a:solidFill>
                  <a:srgbClr val="404040"/>
                </a:solidFill>
                <a:effectLst/>
                <a:latin typeface="DeepSeek-CJK-patch"/>
              </a:rPr>
              <a:t> tại các trạng thái khác nhau của coordinator và participant. Trọng tâm là:</a:t>
            </a:r>
          </a:p>
          <a:p>
            <a:pPr algn="l">
              <a:buFont typeface="Arial" panose="020B0604020202020204" pitchFamily="34" charset="0"/>
              <a:buChar char="•"/>
            </a:pPr>
            <a:r>
              <a:rPr lang="vi-VN" b="1" i="0" dirty="0">
                <a:solidFill>
                  <a:srgbClr val="404040"/>
                </a:solidFill>
                <a:effectLst/>
                <a:latin typeface="DeepSeek-CJK-patch"/>
              </a:rPr>
              <a:t>Khi nào một site có thể tự đưa ra quyết định (abort/commit)?</a:t>
            </a:r>
            <a:endParaRPr lang="vi-VN" b="0" i="0" dirty="0">
              <a:solidFill>
                <a:srgbClr val="404040"/>
              </a:solidFill>
              <a:effectLst/>
              <a:latin typeface="DeepSeek-CJK-patch"/>
            </a:endParaRPr>
          </a:p>
          <a:p>
            <a:pPr algn="l">
              <a:buFont typeface="Arial" panose="020B0604020202020204" pitchFamily="34" charset="0"/>
              <a:buChar char="•"/>
            </a:pPr>
            <a:r>
              <a:rPr lang="vi-VN" b="1" i="0" dirty="0">
                <a:solidFill>
                  <a:srgbClr val="404040"/>
                </a:solidFill>
                <a:effectLst/>
                <a:latin typeface="DeepSeek-CJK-patch"/>
              </a:rPr>
              <a:t>Khi nào site bị chặn (blocked) do không thể xác định trạng thái giao dịch?</a:t>
            </a:r>
            <a:endParaRPr lang="vi-VN" b="0" i="0" dirty="0">
              <a:solidFill>
                <a:srgbClr val="404040"/>
              </a:solidFill>
              <a:effectLst/>
              <a:latin typeface="DeepSeek-CJK-patch"/>
            </a:endParaRPr>
          </a:p>
          <a:p>
            <a:pPr algn="l"/>
            <a:endParaRPr lang="en-US" b="1" i="0" dirty="0">
              <a:solidFill>
                <a:srgbClr val="404040"/>
              </a:solidFill>
              <a:effectLst/>
              <a:latin typeface="DeepSeek-CJK-patch"/>
            </a:endParaRPr>
          </a:p>
          <a:p>
            <a:pPr algn="l"/>
            <a:r>
              <a:rPr lang="vi-VN" b="1" i="0" dirty="0">
                <a:solidFill>
                  <a:srgbClr val="404040"/>
                </a:solidFill>
                <a:effectLst/>
                <a:latin typeface="DeepSeek-CJK-patch"/>
              </a:rPr>
              <a:t>2. Giải thích Chi tiết</a:t>
            </a:r>
            <a:endParaRPr lang="vi-VN" b="0" i="0" dirty="0">
              <a:solidFill>
                <a:srgbClr val="404040"/>
              </a:solidFill>
              <a:effectLst/>
              <a:latin typeface="DeepSeek-CJK-patch"/>
            </a:endParaRPr>
          </a:p>
          <a:p>
            <a:pPr algn="l"/>
            <a:r>
              <a:rPr lang="vi-VN" b="1" i="0" dirty="0">
                <a:solidFill>
                  <a:srgbClr val="404040"/>
                </a:solidFill>
                <a:effectLst/>
                <a:latin typeface="DeepSeek-CJK-patch"/>
              </a:rPr>
              <a:t>a. Các Trạng thái Timeout trong 2PC</a:t>
            </a:r>
            <a:endParaRPr lang="vi-VN" b="0" i="0" dirty="0">
              <a:solidFill>
                <a:srgbClr val="404040"/>
              </a:solidFill>
              <a:effectLst/>
              <a:latin typeface="DeepSeek-CJK-patch"/>
            </a:endParaRPr>
          </a:p>
          <a:p>
            <a:pPr algn="l"/>
            <a:r>
              <a:rPr lang="vi-VN" b="1" i="0" dirty="0">
                <a:solidFill>
                  <a:srgbClr val="404040"/>
                </a:solidFill>
                <a:effectLst/>
                <a:latin typeface="DeepSeek-CJK-patch"/>
              </a:rPr>
              <a:t>2PC gồm 2 phase chính:</a:t>
            </a:r>
            <a:endParaRPr lang="vi-VN" b="0" i="0" dirty="0">
              <a:solidFill>
                <a:srgbClr val="404040"/>
              </a:solidFill>
              <a:effectLst/>
              <a:latin typeface="DeepSeek-CJK-patch"/>
            </a:endParaRPr>
          </a:p>
          <a:p>
            <a:pPr algn="l">
              <a:buFont typeface="+mj-lt"/>
              <a:buNone/>
            </a:pPr>
            <a:r>
              <a:rPr lang="en-US" b="1" i="0" dirty="0">
                <a:solidFill>
                  <a:srgbClr val="404040"/>
                </a:solidFill>
                <a:effectLst/>
                <a:latin typeface="DeepSeek-CJK-patch"/>
              </a:rPr>
              <a:t>- </a:t>
            </a:r>
            <a:r>
              <a:rPr lang="vi-VN" b="1" i="0" dirty="0">
                <a:solidFill>
                  <a:srgbClr val="404040"/>
                </a:solidFill>
                <a:effectLst/>
                <a:latin typeface="DeepSeek-CJK-patch"/>
              </a:rPr>
              <a:t>Phase 1 (Voting):</a:t>
            </a:r>
            <a:r>
              <a:rPr lang="vi-VN" b="0" i="0" dirty="0">
                <a:solidFill>
                  <a:srgbClr val="404040"/>
                </a:solidFill>
                <a:effectLst/>
                <a:latin typeface="DeepSeek-CJK-patch"/>
              </a:rPr>
              <a:t> Coordinator gửi prepare → Participant vote commit/abort.</a:t>
            </a:r>
          </a:p>
          <a:p>
            <a:pPr algn="l">
              <a:buFont typeface="+mj-lt"/>
              <a:buNone/>
            </a:pPr>
            <a:r>
              <a:rPr lang="en-US" b="1" i="0" dirty="0">
                <a:solidFill>
                  <a:srgbClr val="404040"/>
                </a:solidFill>
                <a:effectLst/>
                <a:latin typeface="DeepSeek-CJK-patch"/>
              </a:rPr>
              <a:t>- </a:t>
            </a:r>
            <a:r>
              <a:rPr lang="vi-VN" b="1" i="0" dirty="0">
                <a:solidFill>
                  <a:srgbClr val="404040"/>
                </a:solidFill>
                <a:effectLst/>
                <a:latin typeface="DeepSeek-CJK-patch"/>
              </a:rPr>
              <a:t>Phase 2 (Decision):</a:t>
            </a:r>
            <a:r>
              <a:rPr lang="vi-VN" b="0" i="0" dirty="0">
                <a:solidFill>
                  <a:srgbClr val="404040"/>
                </a:solidFill>
                <a:effectLst/>
                <a:latin typeface="DeepSeek-CJK-patch"/>
              </a:rPr>
              <a:t> Coordinator quyết định global-commit/abort dựa trên vote.</a:t>
            </a:r>
          </a:p>
          <a:p>
            <a:pPr algn="l"/>
            <a:endParaRPr lang="en-US" b="1" i="0" dirty="0">
              <a:solidFill>
                <a:srgbClr val="404040"/>
              </a:solidFill>
              <a:effectLst/>
              <a:latin typeface="DeepSeek-CJK-patch"/>
            </a:endParaRPr>
          </a:p>
          <a:p>
            <a:pPr algn="l"/>
            <a:r>
              <a:rPr lang="vi-VN" b="1" i="0" dirty="0">
                <a:solidFill>
                  <a:srgbClr val="404040"/>
                </a:solidFill>
                <a:effectLst/>
                <a:latin typeface="DeepSeek-CJK-patch"/>
              </a:rPr>
              <a:t>Khi xảy ra timeout (do site bị lỗi hoặc mất kết nối):</a:t>
            </a:r>
            <a:endParaRPr lang="vi-VN" b="0" i="0" dirty="0">
              <a:solidFill>
                <a:srgbClr val="404040"/>
              </a:solidFill>
              <a:effectLst/>
              <a:latin typeface="DeepSeek-CJK-patch"/>
            </a:endParaRPr>
          </a:p>
          <a:p>
            <a:pPr algn="l"/>
            <a:r>
              <a:rPr lang="vi-VN" b="1" i="0" dirty="0">
                <a:solidFill>
                  <a:srgbClr val="404040"/>
                </a:solidFill>
                <a:effectLst/>
                <a:latin typeface="DeepSeek-CJK-patch"/>
              </a:rPr>
              <a:t>Trạng thái</a:t>
            </a:r>
            <a:r>
              <a:rPr lang="en-US" b="1" i="0" dirty="0">
                <a:solidFill>
                  <a:srgbClr val="404040"/>
                </a:solidFill>
                <a:effectLst/>
                <a:latin typeface="DeepSeek-CJK-patch"/>
              </a:rPr>
              <a:t>			</a:t>
            </a:r>
            <a:r>
              <a:rPr lang="vi-VN" b="1" i="0" dirty="0">
                <a:solidFill>
                  <a:srgbClr val="404040"/>
                </a:solidFill>
                <a:effectLst/>
                <a:latin typeface="DeepSeek-CJK-patch"/>
              </a:rPr>
              <a:t>Hành động khi Timeout</a:t>
            </a:r>
            <a:r>
              <a:rPr lang="en-US" b="1" i="0" dirty="0">
                <a:solidFill>
                  <a:srgbClr val="404040"/>
                </a:solidFill>
                <a:effectLst/>
                <a:latin typeface="DeepSeek-CJK-patch"/>
              </a:rPr>
              <a:t>					</a:t>
            </a:r>
            <a:r>
              <a:rPr lang="vi-VN" b="1" i="0" dirty="0">
                <a:solidFill>
                  <a:srgbClr val="404040"/>
                </a:solidFill>
                <a:effectLst/>
                <a:latin typeface="DeepSeek-CJK-patch"/>
              </a:rPr>
              <a:t>Kết quả</a:t>
            </a:r>
            <a:endParaRPr lang="en-US" b="1" i="0" dirty="0">
              <a:solidFill>
                <a:srgbClr val="404040"/>
              </a:solidFill>
              <a:effectLst/>
              <a:latin typeface="DeepSeek-CJK-patch"/>
            </a:endParaRPr>
          </a:p>
          <a:p>
            <a:pPr algn="l"/>
            <a:r>
              <a:rPr lang="vi-VN" b="1" i="0" dirty="0">
                <a:solidFill>
                  <a:srgbClr val="404040"/>
                </a:solidFill>
                <a:effectLst/>
                <a:latin typeface="DeepSeek-CJK-patch"/>
              </a:rPr>
              <a:t>INITIAL (Participant)</a:t>
            </a:r>
            <a:r>
              <a:rPr lang="en-US" b="1" i="0" dirty="0">
                <a:solidFill>
                  <a:srgbClr val="404040"/>
                </a:solidFill>
                <a:effectLst/>
                <a:latin typeface="DeepSeek-CJK-patch"/>
              </a:rPr>
              <a:t>		</a:t>
            </a:r>
            <a:r>
              <a:rPr lang="vi-VN" b="0" i="0" dirty="0">
                <a:solidFill>
                  <a:srgbClr val="404040"/>
                </a:solidFill>
                <a:effectLst/>
                <a:latin typeface="DeepSeek-CJK-patch"/>
              </a:rPr>
              <a:t>Participant chưa nhận prepare → </a:t>
            </a:r>
            <a:r>
              <a:rPr lang="vi-VN" b="1" i="0" dirty="0">
                <a:solidFill>
                  <a:srgbClr val="404040"/>
                </a:solidFill>
                <a:effectLst/>
                <a:latin typeface="DeepSeek-CJK-patch"/>
              </a:rPr>
              <a:t>Tự abort</a:t>
            </a:r>
            <a:r>
              <a:rPr lang="vi-VN" b="0" i="0" dirty="0">
                <a:solidFill>
                  <a:srgbClr val="404040"/>
                </a:solidFill>
                <a:effectLst/>
                <a:latin typeface="DeepSeek-CJK-patch"/>
              </a:rPr>
              <a:t> (vì coordinator đã fail).</a:t>
            </a:r>
            <a:r>
              <a:rPr lang="en-US" b="0" i="0" dirty="0">
                <a:solidFill>
                  <a:srgbClr val="404040"/>
                </a:solidFill>
                <a:effectLst/>
                <a:latin typeface="DeepSeek-CJK-patch"/>
              </a:rPr>
              <a:t>		</a:t>
            </a:r>
            <a:r>
              <a:rPr lang="vi-VN" b="0" i="0" dirty="0">
                <a:solidFill>
                  <a:srgbClr val="404040"/>
                </a:solidFill>
                <a:effectLst/>
                <a:latin typeface="DeepSeek-CJK-patch"/>
              </a:rPr>
              <a:t>Giao dịch hủy cục bộ.</a:t>
            </a:r>
            <a:endParaRPr lang="en-US" b="0" i="0" dirty="0">
              <a:solidFill>
                <a:srgbClr val="404040"/>
              </a:solidFill>
              <a:effectLst/>
              <a:latin typeface="DeepSeek-CJK-patch"/>
            </a:endParaRPr>
          </a:p>
          <a:p>
            <a:pPr algn="l"/>
            <a:r>
              <a:rPr lang="vi-VN" b="1" i="0" dirty="0">
                <a:solidFill>
                  <a:srgbClr val="404040"/>
                </a:solidFill>
                <a:effectLst/>
                <a:latin typeface="DeepSeek-CJK-patch"/>
              </a:rPr>
              <a:t>WAIT (Coordinator)</a:t>
            </a:r>
            <a:r>
              <a:rPr lang="en-US" b="1" i="0" dirty="0">
                <a:solidFill>
                  <a:srgbClr val="404040"/>
                </a:solidFill>
                <a:effectLst/>
                <a:latin typeface="DeepSeek-CJK-patch"/>
              </a:rPr>
              <a:t>		</a:t>
            </a:r>
            <a:r>
              <a:rPr lang="vi-VN" b="0" i="0" dirty="0">
                <a:solidFill>
                  <a:srgbClr val="404040"/>
                </a:solidFill>
                <a:effectLst/>
                <a:latin typeface="DeepSeek-CJK-patch"/>
              </a:rPr>
              <a:t>Coordinator chưa nhận đủ vote → </a:t>
            </a:r>
            <a:r>
              <a:rPr lang="vi-VN" b="1" i="0" dirty="0">
                <a:solidFill>
                  <a:srgbClr val="404040"/>
                </a:solidFill>
                <a:effectLst/>
                <a:latin typeface="DeepSeek-CJK-patch"/>
              </a:rPr>
              <a:t>Không thể commit</a:t>
            </a:r>
            <a:r>
              <a:rPr lang="vi-VN" b="0" i="0" dirty="0">
                <a:solidFill>
                  <a:srgbClr val="404040"/>
                </a:solidFill>
                <a:effectLst/>
                <a:latin typeface="DeepSeek-CJK-patch"/>
              </a:rPr>
              <a:t> → </a:t>
            </a:r>
            <a:r>
              <a:rPr lang="vi-VN" b="1" i="0" dirty="0">
                <a:solidFill>
                  <a:srgbClr val="404040"/>
                </a:solidFill>
                <a:effectLst/>
                <a:latin typeface="DeepSeek-CJK-patch"/>
              </a:rPr>
              <a:t>Global-abort</a:t>
            </a:r>
            <a:r>
              <a:rPr lang="vi-VN" b="0" i="0" dirty="0">
                <a:solidFill>
                  <a:srgbClr val="404040"/>
                </a:solidFill>
                <a:effectLst/>
                <a:latin typeface="DeepSeek-CJK-patch"/>
              </a:rPr>
              <a:t>.</a:t>
            </a:r>
            <a:r>
              <a:rPr lang="en-US" b="0" i="0" dirty="0">
                <a:solidFill>
                  <a:srgbClr val="404040"/>
                </a:solidFill>
                <a:effectLst/>
                <a:latin typeface="DeepSeek-CJK-patch"/>
              </a:rPr>
              <a:t>		</a:t>
            </a:r>
            <a:r>
              <a:rPr lang="vi-VN" b="0" i="0" dirty="0">
                <a:solidFill>
                  <a:srgbClr val="404040"/>
                </a:solidFill>
                <a:effectLst/>
                <a:latin typeface="DeepSeek-CJK-patch"/>
              </a:rPr>
              <a:t>Gửi global-abort đến các participant.</a:t>
            </a:r>
            <a:endParaRPr lang="en-US" b="0" i="0" dirty="0">
              <a:solidFill>
                <a:srgbClr val="404040"/>
              </a:solidFill>
              <a:effectLst/>
              <a:latin typeface="DeepSeek-CJK-patch"/>
            </a:endParaRPr>
          </a:p>
          <a:p>
            <a:pPr algn="l"/>
            <a:r>
              <a:rPr lang="vi-VN" b="1" i="0" dirty="0">
                <a:solidFill>
                  <a:srgbClr val="404040"/>
                </a:solidFill>
                <a:effectLst/>
                <a:latin typeface="DeepSeek-CJK-patch"/>
              </a:rPr>
              <a:t>READY (Participant)</a:t>
            </a:r>
            <a:r>
              <a:rPr lang="en-US" b="1" i="0" dirty="0">
                <a:solidFill>
                  <a:srgbClr val="404040"/>
                </a:solidFill>
                <a:effectLst/>
                <a:latin typeface="DeepSeek-CJK-patch"/>
              </a:rPr>
              <a:t>		</a:t>
            </a:r>
            <a:r>
              <a:rPr lang="vi-VN" b="0" i="0" dirty="0">
                <a:solidFill>
                  <a:srgbClr val="404040"/>
                </a:solidFill>
                <a:effectLst/>
                <a:latin typeface="DeepSeek-CJK-patch"/>
              </a:rPr>
              <a:t>Participant đã vote commit nhưng không nhận quyết định → </a:t>
            </a:r>
            <a:r>
              <a:rPr lang="vi-VN" b="1" i="0" dirty="0">
                <a:solidFill>
                  <a:srgbClr val="404040"/>
                </a:solidFill>
                <a:effectLst/>
                <a:latin typeface="DeepSeek-CJK-patch"/>
              </a:rPr>
              <a:t>Bị chặn (blocked)</a:t>
            </a:r>
            <a:r>
              <a:rPr lang="vi-VN" b="0" i="0" dirty="0">
                <a:solidFill>
                  <a:srgbClr val="404040"/>
                </a:solidFill>
                <a:effectLst/>
                <a:latin typeface="DeepSeek-CJK-patch"/>
              </a:rPr>
              <a:t>.</a:t>
            </a:r>
            <a:r>
              <a:rPr lang="en-US" b="0" i="0" dirty="0">
                <a:solidFill>
                  <a:srgbClr val="404040"/>
                </a:solidFill>
                <a:effectLst/>
                <a:latin typeface="DeepSeek-CJK-patch"/>
              </a:rPr>
              <a:t>	</a:t>
            </a:r>
            <a:r>
              <a:rPr lang="vi-VN" b="0" i="0" dirty="0">
                <a:solidFill>
                  <a:srgbClr val="404040"/>
                </a:solidFill>
                <a:effectLst/>
                <a:latin typeface="DeepSeek-CJK-patch"/>
              </a:rPr>
              <a:t>Phải chờ coordinator hoặc participant khác cung cấp thông tin.</a:t>
            </a:r>
            <a:endParaRPr lang="en-US" b="0" i="0" dirty="0">
              <a:solidFill>
                <a:srgbClr val="404040"/>
              </a:solidFill>
              <a:effectLst/>
              <a:latin typeface="DeepSeek-CJK-patch"/>
            </a:endParaRPr>
          </a:p>
          <a:p>
            <a:pPr algn="l"/>
            <a:r>
              <a:rPr lang="vi-VN" b="1" i="0" dirty="0">
                <a:solidFill>
                  <a:srgbClr val="404040"/>
                </a:solidFill>
                <a:effectLst/>
                <a:latin typeface="DeepSeek-CJK-patch"/>
              </a:rPr>
              <a:t>ABORT/COMMIT (Coordinator)</a:t>
            </a:r>
            <a:r>
              <a:rPr lang="en-US" b="1" i="0" dirty="0">
                <a:solidFill>
                  <a:srgbClr val="404040"/>
                </a:solidFill>
                <a:effectLst/>
                <a:latin typeface="DeepSeek-CJK-patch"/>
              </a:rPr>
              <a:t>	</a:t>
            </a:r>
            <a:r>
              <a:rPr lang="vi-VN" b="0" i="0" dirty="0">
                <a:solidFill>
                  <a:srgbClr val="404040"/>
                </a:solidFill>
                <a:effectLst/>
                <a:latin typeface="DeepSeek-CJK-patch"/>
              </a:rPr>
              <a:t>Coordinator đã quyết định nhưng chưa nhận ack → </a:t>
            </a:r>
            <a:r>
              <a:rPr lang="vi-VN" b="1" i="0" dirty="0">
                <a:solidFill>
                  <a:srgbClr val="404040"/>
                </a:solidFill>
                <a:effectLst/>
                <a:latin typeface="DeepSeek-CJK-patch"/>
              </a:rPr>
              <a:t>Gửi lại global-abort/commit</a:t>
            </a:r>
            <a:r>
              <a:rPr lang="vi-VN" b="0" i="0" dirty="0">
                <a:solidFill>
                  <a:srgbClr val="404040"/>
                </a:solidFill>
                <a:effectLst/>
                <a:latin typeface="DeepSeek-CJK-patch"/>
              </a:rPr>
              <a:t>.</a:t>
            </a:r>
            <a:r>
              <a:rPr lang="en-US" b="0" i="0" dirty="0">
                <a:solidFill>
                  <a:srgbClr val="404040"/>
                </a:solidFill>
                <a:effectLst/>
                <a:latin typeface="DeepSeek-CJK-patch"/>
              </a:rPr>
              <a:t>	</a:t>
            </a:r>
            <a:r>
              <a:rPr lang="vi-VN" b="0" i="0" dirty="0">
                <a:solidFill>
                  <a:srgbClr val="404040"/>
                </a:solidFill>
                <a:effectLst/>
                <a:latin typeface="DeepSeek-CJK-patch"/>
              </a:rPr>
              <a:t>Đảm bảo tất cả participant nhận được quyết định cuối cùng.</a:t>
            </a:r>
          </a:p>
          <a:p>
            <a:pPr algn="l"/>
            <a:endParaRPr lang="en-US" b="1" i="0" dirty="0">
              <a:solidFill>
                <a:srgbClr val="404040"/>
              </a:solidFill>
              <a:effectLst/>
              <a:latin typeface="DeepSeek-CJK-patch"/>
            </a:endParaRPr>
          </a:p>
          <a:p>
            <a:pPr algn="l"/>
            <a:r>
              <a:rPr lang="vi-VN" b="1" i="0" dirty="0">
                <a:solidFill>
                  <a:srgbClr val="404040"/>
                </a:solidFill>
                <a:effectLst/>
                <a:latin typeface="DeepSeek-CJK-patch"/>
              </a:rPr>
              <a:t>b. Ví dụ Minh họa</a:t>
            </a:r>
            <a:endParaRPr lang="vi-VN" b="0" i="0" dirty="0">
              <a:solidFill>
                <a:srgbClr val="404040"/>
              </a:solidFill>
              <a:effectLst/>
              <a:latin typeface="DeepSeek-CJK-patch"/>
            </a:endParaRPr>
          </a:p>
          <a:p>
            <a:pPr algn="l">
              <a:buFont typeface="+mj-lt"/>
              <a:buNone/>
            </a:pPr>
            <a:r>
              <a:rPr lang="en-US" b="1" i="0" dirty="0">
                <a:solidFill>
                  <a:srgbClr val="404040"/>
                </a:solidFill>
                <a:effectLst/>
                <a:latin typeface="DeepSeek-CJK-patch"/>
              </a:rPr>
              <a:t>- </a:t>
            </a:r>
            <a:r>
              <a:rPr lang="vi-VN" b="1" i="0" dirty="0">
                <a:solidFill>
                  <a:srgbClr val="404040"/>
                </a:solidFill>
                <a:effectLst/>
                <a:latin typeface="DeepSeek-CJK-patch"/>
              </a:rPr>
              <a:t>Timeout ở INITIAL (Participant):</a:t>
            </a:r>
            <a:endParaRPr lang="vi-VN" b="0" i="0" dirty="0">
              <a:solidFill>
                <a:srgbClr val="404040"/>
              </a:solidFill>
              <a:effectLst/>
              <a:latin typeface="DeepSeek-CJK-patch"/>
            </a:endParaRPr>
          </a:p>
          <a:p>
            <a:pPr marL="457200" lvl="1" indent="0" algn="l">
              <a:buFont typeface="+mj-lt"/>
              <a:buNone/>
            </a:pPr>
            <a:r>
              <a:rPr lang="en-US" b="0" i="0" dirty="0">
                <a:solidFill>
                  <a:srgbClr val="404040"/>
                </a:solidFill>
                <a:effectLst/>
                <a:latin typeface="DeepSeek-CJK-patch"/>
              </a:rPr>
              <a:t>+ </a:t>
            </a:r>
            <a:r>
              <a:rPr lang="vi-VN" b="0" i="0" dirty="0">
                <a:solidFill>
                  <a:srgbClr val="404040"/>
                </a:solidFill>
                <a:effectLst/>
                <a:latin typeface="DeepSeek-CJK-patch"/>
              </a:rPr>
              <a:t>Participant không nhận prepare → Tự abort.</a:t>
            </a:r>
          </a:p>
          <a:p>
            <a:pPr marL="457200" lvl="1" indent="0" algn="l">
              <a:buFont typeface="+mj-lt"/>
              <a:buNone/>
            </a:pPr>
            <a:r>
              <a:rPr lang="en-US" b="0" i="0" dirty="0">
                <a:solidFill>
                  <a:srgbClr val="404040"/>
                </a:solidFill>
                <a:effectLst/>
                <a:latin typeface="DeepSeek-CJK-patch"/>
              </a:rPr>
              <a:t>+ </a:t>
            </a:r>
            <a:r>
              <a:rPr lang="vi-VN" b="0" i="0" dirty="0">
                <a:solidFill>
                  <a:srgbClr val="404040"/>
                </a:solidFill>
                <a:effectLst/>
                <a:latin typeface="DeepSeek-CJK-patch"/>
              </a:rPr>
              <a:t>Nếu sau đó nhận prepare, nó sẽ trả lời vote-abort (do đã abort trước đó).</a:t>
            </a:r>
          </a:p>
          <a:p>
            <a:pPr algn="l">
              <a:buFont typeface="+mj-lt"/>
              <a:buNone/>
            </a:pPr>
            <a:r>
              <a:rPr lang="en-US" b="1" i="0" dirty="0">
                <a:solidFill>
                  <a:srgbClr val="404040"/>
                </a:solidFill>
                <a:effectLst/>
                <a:latin typeface="DeepSeek-CJK-patch"/>
              </a:rPr>
              <a:t>- </a:t>
            </a:r>
            <a:r>
              <a:rPr lang="vi-VN" b="1" i="0" dirty="0">
                <a:solidFill>
                  <a:srgbClr val="404040"/>
                </a:solidFill>
                <a:effectLst/>
                <a:latin typeface="DeepSeek-CJK-patch"/>
              </a:rPr>
              <a:t>Timeout ở READY (Participant):</a:t>
            </a:r>
            <a:endParaRPr lang="vi-VN" b="0" i="0" dirty="0">
              <a:solidFill>
                <a:srgbClr val="404040"/>
              </a:solidFill>
              <a:effectLst/>
              <a:latin typeface="DeepSeek-CJK-patch"/>
            </a:endParaRPr>
          </a:p>
          <a:p>
            <a:pPr marL="457200" lvl="1" indent="0" algn="l">
              <a:buFont typeface="+mj-lt"/>
              <a:buNone/>
            </a:pPr>
            <a:r>
              <a:rPr lang="en-US" b="0" i="0" dirty="0">
                <a:solidFill>
                  <a:srgbClr val="404040"/>
                </a:solidFill>
                <a:effectLst/>
                <a:latin typeface="DeepSeek-CJK-patch"/>
              </a:rPr>
              <a:t>+ </a:t>
            </a:r>
            <a:r>
              <a:rPr lang="vi-VN" b="0" i="0" dirty="0">
                <a:solidFill>
                  <a:srgbClr val="404040"/>
                </a:solidFill>
                <a:effectLst/>
                <a:latin typeface="DeepSeek-CJK-patch"/>
              </a:rPr>
              <a:t>Participant đã vote commit nhưng không biết kết quả cuối cùng → </a:t>
            </a:r>
            <a:r>
              <a:rPr lang="vi-VN" b="1" i="0" dirty="0">
                <a:solidFill>
                  <a:srgbClr val="404040"/>
                </a:solidFill>
                <a:effectLst/>
                <a:latin typeface="DeepSeek-CJK-patch"/>
              </a:rPr>
              <a:t>Không thể tự quyết định</a:t>
            </a:r>
            <a:r>
              <a:rPr lang="vi-VN" b="0" i="0" dirty="0">
                <a:solidFill>
                  <a:srgbClr val="404040"/>
                </a:solidFill>
                <a:effectLst/>
                <a:latin typeface="DeepSeek-CJK-patch"/>
              </a:rPr>
              <a:t>.</a:t>
            </a:r>
          </a:p>
          <a:p>
            <a:pPr marL="457200" lvl="1" indent="0" algn="l">
              <a:buFont typeface="+mj-lt"/>
              <a:buNone/>
            </a:pPr>
            <a:r>
              <a:rPr lang="en-US" b="0" i="0" dirty="0">
                <a:solidFill>
                  <a:srgbClr val="404040"/>
                </a:solidFill>
                <a:effectLst/>
                <a:latin typeface="DeepSeek-CJK-patch"/>
              </a:rPr>
              <a:t>+ </a:t>
            </a:r>
            <a:r>
              <a:rPr lang="vi-VN" b="0" i="0" dirty="0">
                <a:solidFill>
                  <a:srgbClr val="404040"/>
                </a:solidFill>
                <a:effectLst/>
                <a:latin typeface="DeepSeek-CJK-patch"/>
              </a:rPr>
              <a:t>Nếu mạng phân tán, nó có thể hỏi các participant khác:</a:t>
            </a:r>
          </a:p>
          <a:p>
            <a:pPr marL="914400" lvl="2" indent="0" algn="l">
              <a:buFont typeface="+mj-lt"/>
              <a:buNone/>
            </a:pPr>
            <a:r>
              <a:rPr lang="en-US" b="0" i="0" dirty="0">
                <a:solidFill>
                  <a:srgbClr val="404040"/>
                </a:solidFill>
                <a:effectLst/>
                <a:latin typeface="DeepSeek-CJK-patch"/>
              </a:rPr>
              <a:t>. </a:t>
            </a:r>
            <a:r>
              <a:rPr lang="vi-VN" b="0" i="0" dirty="0">
                <a:solidFill>
                  <a:srgbClr val="404040"/>
                </a:solidFill>
                <a:effectLst/>
                <a:latin typeface="DeepSeek-CJK-patch"/>
              </a:rPr>
              <a:t>Nếu có participant trả lời global-abort → Abort.</a:t>
            </a:r>
          </a:p>
          <a:p>
            <a:pPr marL="914400" lvl="2" indent="0" algn="l">
              <a:buFont typeface="+mj-lt"/>
              <a:buNone/>
            </a:pPr>
            <a:r>
              <a:rPr lang="en-US" b="0" i="0" dirty="0">
                <a:solidFill>
                  <a:srgbClr val="404040"/>
                </a:solidFill>
                <a:effectLst/>
                <a:latin typeface="DeepSeek-CJK-patch"/>
              </a:rPr>
              <a:t>. </a:t>
            </a:r>
            <a:r>
              <a:rPr lang="vi-VN" b="0" i="0" dirty="0">
                <a:solidFill>
                  <a:srgbClr val="404040"/>
                </a:solidFill>
                <a:effectLst/>
                <a:latin typeface="DeepSeek-CJK-patch"/>
              </a:rPr>
              <a:t>Nếu tất cả đều ở trạng thái READY → </a:t>
            </a:r>
            <a:r>
              <a:rPr lang="vi-VN" b="1" i="0" dirty="0">
                <a:solidFill>
                  <a:srgbClr val="404040"/>
                </a:solidFill>
                <a:effectLst/>
                <a:latin typeface="DeepSeek-CJK-patch"/>
              </a:rPr>
              <a:t>Vẫn bị chặn</a:t>
            </a:r>
            <a:r>
              <a:rPr lang="vi-VN" b="0" i="0" dirty="0">
                <a:solidFill>
                  <a:srgbClr val="404040"/>
                </a:solidFill>
                <a:effectLst/>
                <a:latin typeface="DeepSeek-CJK-patch"/>
              </a:rPr>
              <a:t>.</a:t>
            </a:r>
          </a:p>
          <a:p>
            <a:pPr algn="l">
              <a:buFont typeface="+mj-lt"/>
              <a:buNone/>
            </a:pPr>
            <a:r>
              <a:rPr lang="en-US" b="1" i="0" dirty="0">
                <a:solidFill>
                  <a:srgbClr val="404040"/>
                </a:solidFill>
                <a:effectLst/>
                <a:latin typeface="DeepSeek-CJK-patch"/>
              </a:rPr>
              <a:t>- </a:t>
            </a:r>
            <a:r>
              <a:rPr lang="vi-VN" b="1" i="0" dirty="0">
                <a:solidFill>
                  <a:srgbClr val="404040"/>
                </a:solidFill>
                <a:effectLst/>
                <a:latin typeface="DeepSeek-CJK-patch"/>
              </a:rPr>
              <a:t>Timeout ở WAIT (Coordinator):</a:t>
            </a:r>
            <a:endParaRPr lang="vi-VN" b="0" i="0" dirty="0">
              <a:solidFill>
                <a:srgbClr val="404040"/>
              </a:solidFill>
              <a:effectLst/>
              <a:latin typeface="DeepSeek-CJK-patch"/>
            </a:endParaRPr>
          </a:p>
          <a:p>
            <a:pPr marL="457200" lvl="1" indent="0" algn="l">
              <a:buFont typeface="+mj-lt"/>
              <a:buNone/>
            </a:pPr>
            <a:r>
              <a:rPr lang="en-US" b="0" i="0" dirty="0">
                <a:solidFill>
                  <a:srgbClr val="404040"/>
                </a:solidFill>
                <a:effectLst/>
                <a:latin typeface="DeepSeek-CJK-patch"/>
              </a:rPr>
              <a:t>+ </a:t>
            </a:r>
            <a:r>
              <a:rPr lang="vi-VN" b="0" i="0" dirty="0">
                <a:solidFill>
                  <a:srgbClr val="404040"/>
                </a:solidFill>
                <a:effectLst/>
                <a:latin typeface="DeepSeek-CJK-patch"/>
              </a:rPr>
              <a:t>Coordinator không nhận đủ vote → </a:t>
            </a:r>
            <a:r>
              <a:rPr lang="vi-VN" b="1" i="0" dirty="0">
                <a:solidFill>
                  <a:srgbClr val="404040"/>
                </a:solidFill>
                <a:effectLst/>
                <a:latin typeface="DeepSeek-CJK-patch"/>
              </a:rPr>
              <a:t>Mặc định abort</a:t>
            </a:r>
            <a:r>
              <a:rPr lang="vi-VN" b="0" i="0" dirty="0">
                <a:solidFill>
                  <a:srgbClr val="404040"/>
                </a:solidFill>
                <a:effectLst/>
                <a:latin typeface="DeepSeek-CJK-patch"/>
              </a:rPr>
              <a:t> (vì không thỏa điều kiện commit).</a:t>
            </a:r>
          </a:p>
          <a:p>
            <a:pPr algn="l"/>
            <a:endParaRPr lang="en-US" b="1" i="0" dirty="0">
              <a:solidFill>
                <a:srgbClr val="404040"/>
              </a:solidFill>
              <a:effectLst/>
              <a:latin typeface="DeepSeek-CJK-patch"/>
            </a:endParaRPr>
          </a:p>
          <a:p>
            <a:pPr algn="l"/>
            <a:r>
              <a:rPr lang="vi-VN" b="1" i="0" dirty="0">
                <a:solidFill>
                  <a:srgbClr val="404040"/>
                </a:solidFill>
                <a:effectLst/>
                <a:latin typeface="DeepSeek-CJK-patch"/>
              </a:rPr>
              <a:t>3. Vấn đề Blocking trong 2PC</a:t>
            </a:r>
            <a:endParaRPr lang="vi-VN" b="0" i="0" dirty="0">
              <a:solidFill>
                <a:srgbClr val="404040"/>
              </a:solidFill>
              <a:effectLst/>
              <a:latin typeface="DeepSeek-CJK-patch"/>
            </a:endParaRPr>
          </a:p>
          <a:p>
            <a:pPr algn="l">
              <a:buFont typeface="Arial" panose="020B0604020202020204" pitchFamily="34" charset="0"/>
              <a:buChar char="•"/>
            </a:pPr>
            <a:r>
              <a:rPr lang="vi-VN" b="1" i="0" dirty="0">
                <a:solidFill>
                  <a:srgbClr val="404040"/>
                </a:solidFill>
                <a:effectLst/>
                <a:latin typeface="DeepSeek-CJK-patch"/>
              </a:rPr>
              <a:t>Nguyên nhân:</a:t>
            </a:r>
            <a:endParaRPr lang="vi-VN" b="0" i="0" dirty="0">
              <a:solidFill>
                <a:srgbClr val="404040"/>
              </a:solidFill>
              <a:effectLst/>
              <a:latin typeface="DeepSeek-CJK-patch"/>
            </a:endParaRPr>
          </a:p>
          <a:p>
            <a:pPr marL="742950" lvl="1" indent="-285750" algn="l">
              <a:buFont typeface="Arial" panose="020B0604020202020204" pitchFamily="34" charset="0"/>
              <a:buChar char="•"/>
            </a:pPr>
            <a:r>
              <a:rPr lang="vi-VN" b="0" i="0" dirty="0">
                <a:solidFill>
                  <a:srgbClr val="404040"/>
                </a:solidFill>
                <a:effectLst/>
                <a:latin typeface="DeepSeek-CJK-patch"/>
              </a:rPr>
              <a:t>Participant ở trạng thái READY không thể tự quyết định commit/abort nếu coordinator bị lỗi.</a:t>
            </a:r>
          </a:p>
          <a:p>
            <a:pPr marL="742950" lvl="1" indent="-285750" algn="l">
              <a:buFont typeface="Arial" panose="020B0604020202020204" pitchFamily="34" charset="0"/>
              <a:buChar char="•"/>
            </a:pPr>
            <a:r>
              <a:rPr lang="vi-VN" b="1" i="0" dirty="0">
                <a:solidFill>
                  <a:srgbClr val="404040"/>
                </a:solidFill>
                <a:effectLst/>
                <a:latin typeface="DeepSeek-CJK-patch"/>
              </a:rPr>
              <a:t>Ví dụ:</a:t>
            </a:r>
            <a:r>
              <a:rPr lang="vi-VN" b="0" i="0" dirty="0">
                <a:solidFill>
                  <a:srgbClr val="404040"/>
                </a:solidFill>
                <a:effectLst/>
                <a:latin typeface="DeepSeek-CJK-patch"/>
              </a:rPr>
              <a:t> Nếu coordinator fail sau khi nhận đủ vote commit nhưng trước khi gửi global-commit, các participant sẽ bị chặn vô thời hạn.</a:t>
            </a:r>
          </a:p>
          <a:p>
            <a:pPr algn="l">
              <a:buFont typeface="Arial" panose="020B0604020202020204" pitchFamily="34" charset="0"/>
              <a:buChar char="•"/>
            </a:pPr>
            <a:r>
              <a:rPr lang="vi-VN" b="1" i="0" dirty="0">
                <a:solidFill>
                  <a:srgbClr val="404040"/>
                </a:solidFill>
                <a:effectLst/>
                <a:latin typeface="DeepSeek-CJK-patch"/>
              </a:rPr>
              <a:t>Giải pháp khắc phục:</a:t>
            </a:r>
            <a:endParaRPr lang="vi-VN" b="0" i="0" dirty="0">
              <a:solidFill>
                <a:srgbClr val="404040"/>
              </a:solidFill>
              <a:effectLst/>
              <a:latin typeface="DeepSeek-CJK-patch"/>
            </a:endParaRPr>
          </a:p>
          <a:p>
            <a:pPr marL="742950" lvl="1" indent="-285750" algn="l">
              <a:buFont typeface="Arial" panose="020B0604020202020204" pitchFamily="34" charset="0"/>
              <a:buChar char="•"/>
            </a:pPr>
            <a:r>
              <a:rPr lang="vi-VN" b="1" i="0" dirty="0">
                <a:solidFill>
                  <a:srgbClr val="404040"/>
                </a:solidFill>
                <a:effectLst/>
                <a:latin typeface="DeepSeek-CJK-patch"/>
              </a:rPr>
              <a:t>3PC (Three-Phase Commit):</a:t>
            </a:r>
            <a:r>
              <a:rPr lang="vi-VN" b="0" i="0" dirty="0">
                <a:solidFill>
                  <a:srgbClr val="404040"/>
                </a:solidFill>
                <a:effectLst/>
                <a:latin typeface="DeepSeek-CJK-patch"/>
              </a:rPr>
              <a:t> Thêm trạng thái PRECOMMIT giữa READY và COMMIT để tránh blocking.</a:t>
            </a:r>
          </a:p>
          <a:p>
            <a:pPr marL="742950" lvl="1" indent="-285750" algn="l">
              <a:buFont typeface="Arial" panose="020B0604020202020204" pitchFamily="34" charset="0"/>
              <a:buChar char="•"/>
            </a:pPr>
            <a:r>
              <a:rPr lang="vi-VN" b="1" i="0" dirty="0">
                <a:solidFill>
                  <a:srgbClr val="404040"/>
                </a:solidFill>
                <a:effectLst/>
                <a:latin typeface="DeepSeek-CJK-patch"/>
              </a:rPr>
              <a:t>Giao thức phi tập trung:</a:t>
            </a:r>
            <a:r>
              <a:rPr lang="vi-VN" b="0" i="0" dirty="0">
                <a:solidFill>
                  <a:srgbClr val="404040"/>
                </a:solidFill>
                <a:effectLst/>
                <a:latin typeface="DeepSeek-CJK-patch"/>
              </a:rPr>
              <a:t> Cho phép participant trao đổi trực tiếp để đưa ra quyết định.</a:t>
            </a:r>
          </a:p>
          <a:p>
            <a:pPr algn="l"/>
            <a:endParaRPr lang="en-US" b="1" i="0" dirty="0">
              <a:solidFill>
                <a:srgbClr val="404040"/>
              </a:solidFill>
              <a:effectLst/>
              <a:latin typeface="DeepSeek-CJK-patch"/>
            </a:endParaRPr>
          </a:p>
          <a:p>
            <a:pPr algn="l"/>
            <a:r>
              <a:rPr lang="vi-VN" b="1" i="0" dirty="0">
                <a:solidFill>
                  <a:srgbClr val="404040"/>
                </a:solidFill>
                <a:effectLst/>
                <a:latin typeface="DeepSeek-CJK-patch"/>
              </a:rPr>
              <a:t>4. So sánh 2PC và 3PC</a:t>
            </a:r>
            <a:endParaRPr lang="vi-VN" b="0" i="0" dirty="0">
              <a:solidFill>
                <a:srgbClr val="404040"/>
              </a:solidFill>
              <a:effectLst/>
              <a:latin typeface="DeepSeek-CJK-patch"/>
            </a:endParaRPr>
          </a:p>
          <a:p>
            <a:pPr algn="l"/>
            <a:r>
              <a:rPr lang="vi-VN" b="1" i="0" dirty="0">
                <a:solidFill>
                  <a:srgbClr val="404040"/>
                </a:solidFill>
                <a:effectLst/>
                <a:latin typeface="DeepSeek-CJK-patch"/>
              </a:rPr>
              <a:t>Tiêu chí</a:t>
            </a:r>
            <a:r>
              <a:rPr lang="en-US" b="1" i="0" dirty="0">
                <a:solidFill>
                  <a:srgbClr val="404040"/>
                </a:solidFill>
                <a:effectLst/>
                <a:latin typeface="DeepSeek-CJK-patch"/>
              </a:rPr>
              <a:t>		</a:t>
            </a:r>
            <a:r>
              <a:rPr lang="vi-VN" b="1" i="0" dirty="0">
                <a:solidFill>
                  <a:srgbClr val="404040"/>
                </a:solidFill>
                <a:effectLst/>
                <a:latin typeface="DeepSeek-CJK-patch"/>
              </a:rPr>
              <a:t>2PC</a:t>
            </a:r>
            <a:r>
              <a:rPr lang="en-US" b="1" i="0" dirty="0">
                <a:solidFill>
                  <a:srgbClr val="404040"/>
                </a:solidFill>
                <a:effectLst/>
                <a:latin typeface="DeepSeek-CJK-patch"/>
              </a:rPr>
              <a:t>			</a:t>
            </a:r>
            <a:r>
              <a:rPr lang="vi-VN" b="1" i="0" dirty="0">
                <a:solidFill>
                  <a:srgbClr val="404040"/>
                </a:solidFill>
                <a:effectLst/>
                <a:latin typeface="DeepSeek-CJK-patch"/>
              </a:rPr>
              <a:t>3PC</a:t>
            </a:r>
            <a:endParaRPr lang="en-US" b="1" i="0" dirty="0">
              <a:solidFill>
                <a:srgbClr val="404040"/>
              </a:solidFill>
              <a:effectLst/>
              <a:latin typeface="DeepSeek-CJK-patch"/>
            </a:endParaRPr>
          </a:p>
          <a:p>
            <a:pPr algn="l"/>
            <a:r>
              <a:rPr lang="vi-VN" b="1" i="0" dirty="0">
                <a:solidFill>
                  <a:srgbClr val="404040"/>
                </a:solidFill>
                <a:effectLst/>
                <a:latin typeface="DeepSeek-CJK-patch"/>
              </a:rPr>
              <a:t>Số phase</a:t>
            </a:r>
            <a:r>
              <a:rPr lang="en-US" b="1" i="0" dirty="0">
                <a:solidFill>
                  <a:srgbClr val="404040"/>
                </a:solidFill>
                <a:effectLst/>
                <a:latin typeface="DeepSeek-CJK-patch"/>
              </a:rPr>
              <a:t>		</a:t>
            </a:r>
            <a:r>
              <a:rPr lang="vi-VN" b="0" i="0" dirty="0">
                <a:solidFill>
                  <a:srgbClr val="404040"/>
                </a:solidFill>
                <a:effectLst/>
                <a:latin typeface="DeepSeek-CJK-patch"/>
              </a:rPr>
              <a:t>2 phase</a:t>
            </a:r>
            <a:r>
              <a:rPr lang="en-US" b="0" i="0" dirty="0">
                <a:solidFill>
                  <a:srgbClr val="404040"/>
                </a:solidFill>
                <a:effectLst/>
                <a:latin typeface="DeepSeek-CJK-patch"/>
              </a:rPr>
              <a:t>			</a:t>
            </a:r>
            <a:r>
              <a:rPr lang="vi-VN" b="0" i="0" dirty="0">
                <a:solidFill>
                  <a:srgbClr val="404040"/>
                </a:solidFill>
                <a:effectLst/>
                <a:latin typeface="DeepSeek-CJK-patch"/>
              </a:rPr>
              <a:t>3 phase (thêm PRECOMMIT)</a:t>
            </a:r>
            <a:endParaRPr lang="en-US" b="0" i="0" dirty="0">
              <a:solidFill>
                <a:srgbClr val="404040"/>
              </a:solidFill>
              <a:effectLst/>
              <a:latin typeface="DeepSeek-CJK-patch"/>
            </a:endParaRPr>
          </a:p>
          <a:p>
            <a:pPr algn="l"/>
            <a:r>
              <a:rPr lang="vi-VN" b="1" i="0" dirty="0">
                <a:solidFill>
                  <a:srgbClr val="404040"/>
                </a:solidFill>
                <a:effectLst/>
                <a:latin typeface="DeepSeek-CJK-patch"/>
              </a:rPr>
              <a:t>Blocking</a:t>
            </a:r>
            <a:r>
              <a:rPr lang="en-US" b="1" i="0" dirty="0">
                <a:solidFill>
                  <a:srgbClr val="404040"/>
                </a:solidFill>
                <a:effectLst/>
                <a:latin typeface="DeepSeek-CJK-patch"/>
              </a:rPr>
              <a:t>		</a:t>
            </a:r>
            <a:r>
              <a:rPr lang="vi-VN" b="0" i="0" dirty="0">
                <a:solidFill>
                  <a:srgbClr val="404040"/>
                </a:solidFill>
                <a:effectLst/>
                <a:latin typeface="DeepSeek-CJK-patch"/>
              </a:rPr>
              <a:t>Có (khi coordinator fail ở phase 2)</a:t>
            </a:r>
            <a:r>
              <a:rPr lang="en-US" b="0" i="0" dirty="0">
                <a:solidFill>
                  <a:srgbClr val="404040"/>
                </a:solidFill>
                <a:effectLst/>
                <a:latin typeface="DeepSeek-CJK-patch"/>
              </a:rPr>
              <a:t>	</a:t>
            </a:r>
            <a:r>
              <a:rPr lang="vi-VN" b="0" i="0" dirty="0">
                <a:solidFill>
                  <a:srgbClr val="404040"/>
                </a:solidFill>
                <a:effectLst/>
                <a:latin typeface="DeepSeek-CJK-patch"/>
              </a:rPr>
              <a:t>Không (nếu chỉ 1 site fail)</a:t>
            </a:r>
            <a:endParaRPr lang="en-US" b="0" i="0" dirty="0">
              <a:solidFill>
                <a:srgbClr val="404040"/>
              </a:solidFill>
              <a:effectLst/>
              <a:latin typeface="DeepSeek-CJK-patch"/>
            </a:endParaRPr>
          </a:p>
          <a:p>
            <a:pPr algn="l"/>
            <a:r>
              <a:rPr lang="vi-VN" b="1" i="0" dirty="0">
                <a:solidFill>
                  <a:srgbClr val="404040"/>
                </a:solidFill>
                <a:effectLst/>
                <a:latin typeface="DeepSeek-CJK-patch"/>
              </a:rPr>
              <a:t>Độ phức tạp</a:t>
            </a:r>
            <a:r>
              <a:rPr lang="en-US" b="1" i="0" dirty="0">
                <a:solidFill>
                  <a:srgbClr val="404040"/>
                </a:solidFill>
                <a:effectLst/>
                <a:latin typeface="DeepSeek-CJK-patch"/>
              </a:rPr>
              <a:t>		</a:t>
            </a:r>
            <a:r>
              <a:rPr lang="vi-VN" b="0" i="0" dirty="0">
                <a:solidFill>
                  <a:srgbClr val="404040"/>
                </a:solidFill>
                <a:effectLst/>
                <a:latin typeface="DeepSeek-CJK-patch"/>
              </a:rPr>
              <a:t>Đơn giản, ít message hơn</a:t>
            </a:r>
            <a:r>
              <a:rPr lang="en-US" b="0" i="0" dirty="0">
                <a:solidFill>
                  <a:srgbClr val="404040"/>
                </a:solidFill>
                <a:effectLst/>
                <a:latin typeface="DeepSeek-CJK-patch"/>
              </a:rPr>
              <a:t>		</a:t>
            </a:r>
            <a:r>
              <a:rPr lang="vi-VN" b="0" i="0" dirty="0">
                <a:solidFill>
                  <a:srgbClr val="404040"/>
                </a:solidFill>
                <a:effectLst/>
                <a:latin typeface="DeepSeek-CJK-patch"/>
              </a:rPr>
              <a:t>Phức tạp, nhiều message hơn</a:t>
            </a:r>
            <a:endParaRPr lang="en-US" b="0" i="0" dirty="0">
              <a:solidFill>
                <a:srgbClr val="404040"/>
              </a:solidFill>
              <a:effectLst/>
              <a:latin typeface="DeepSeek-CJK-patch"/>
            </a:endParaRPr>
          </a:p>
          <a:p>
            <a:pPr algn="l"/>
            <a:r>
              <a:rPr lang="vi-VN" b="1" i="0" dirty="0">
                <a:solidFill>
                  <a:srgbClr val="404040"/>
                </a:solidFill>
                <a:effectLst/>
                <a:latin typeface="DeepSeek-CJK-patch"/>
              </a:rPr>
              <a:t>Ứng dụng thực tế</a:t>
            </a:r>
            <a:r>
              <a:rPr lang="en-US" b="1" i="0" dirty="0">
                <a:solidFill>
                  <a:srgbClr val="404040"/>
                </a:solidFill>
                <a:effectLst/>
                <a:latin typeface="DeepSeek-CJK-patch"/>
              </a:rPr>
              <a:t>	</a:t>
            </a:r>
            <a:r>
              <a:rPr lang="vi-VN" b="0" i="0" dirty="0">
                <a:solidFill>
                  <a:srgbClr val="404040"/>
                </a:solidFill>
                <a:effectLst/>
                <a:latin typeface="DeepSeek-CJK-patch"/>
              </a:rPr>
              <a:t>Phổ biến (dù có blocking)</a:t>
            </a:r>
            <a:r>
              <a:rPr lang="en-US" b="0" i="0" dirty="0">
                <a:solidFill>
                  <a:srgbClr val="404040"/>
                </a:solidFill>
                <a:effectLst/>
                <a:latin typeface="DeepSeek-CJK-patch"/>
              </a:rPr>
              <a:t>		</a:t>
            </a:r>
            <a:r>
              <a:rPr lang="vi-VN" b="0" i="0" dirty="0">
                <a:solidFill>
                  <a:srgbClr val="404040"/>
                </a:solidFill>
                <a:effectLst/>
                <a:latin typeface="DeepSeek-CJK-patch"/>
              </a:rPr>
              <a:t>Ít dùng do overhead cao</a:t>
            </a:r>
          </a:p>
          <a:p>
            <a:pPr algn="l"/>
            <a:endParaRPr lang="en-US" b="1" i="0" dirty="0">
              <a:solidFill>
                <a:srgbClr val="404040"/>
              </a:solidFill>
              <a:effectLst/>
              <a:latin typeface="DeepSeek-CJK-patch"/>
            </a:endParaRPr>
          </a:p>
          <a:p>
            <a:pPr algn="l"/>
            <a:r>
              <a:rPr lang="vi-VN" b="1" i="0" dirty="0">
                <a:solidFill>
                  <a:srgbClr val="404040"/>
                </a:solidFill>
                <a:effectLst/>
                <a:latin typeface="DeepSeek-CJK-patch"/>
              </a:rPr>
              <a:t>5. Tóm tắt Thông điệp chính</a:t>
            </a:r>
            <a:endParaRPr lang="vi-VN" b="0" i="0" dirty="0">
              <a:solidFill>
                <a:srgbClr val="404040"/>
              </a:solidFill>
              <a:effectLst/>
              <a:latin typeface="DeepSeek-CJK-patch"/>
            </a:endParaRPr>
          </a:p>
          <a:p>
            <a:pPr algn="l">
              <a:buFont typeface="Arial" panose="020B0604020202020204" pitchFamily="34" charset="0"/>
              <a:buChar char="•"/>
            </a:pPr>
            <a:r>
              <a:rPr lang="vi-VN" b="1" i="0" dirty="0">
                <a:solidFill>
                  <a:srgbClr val="404040"/>
                </a:solidFill>
                <a:effectLst/>
                <a:latin typeface="DeepSeek-CJK-patch"/>
              </a:rPr>
              <a:t>2PC dễ triển khai nhưng có nguy cơ blocking</a:t>
            </a:r>
            <a:r>
              <a:rPr lang="vi-VN" b="0" i="0" dirty="0">
                <a:solidFill>
                  <a:srgbClr val="404040"/>
                </a:solidFill>
                <a:effectLst/>
                <a:latin typeface="DeepSeek-CJK-patch"/>
              </a:rPr>
              <a:t> khi coordinator bị lỗi.</a:t>
            </a:r>
          </a:p>
          <a:p>
            <a:pPr algn="l">
              <a:buFont typeface="Arial" panose="020B0604020202020204" pitchFamily="34" charset="0"/>
              <a:buChar char="•"/>
            </a:pPr>
            <a:r>
              <a:rPr lang="vi-VN" b="1" i="0" dirty="0">
                <a:solidFill>
                  <a:srgbClr val="404040"/>
                </a:solidFill>
                <a:effectLst/>
                <a:latin typeface="DeepSeek-CJK-patch"/>
              </a:rPr>
              <a:t>Timeout ở READY là trường hợp nghiêm trọng nhất</a:t>
            </a:r>
            <a:r>
              <a:rPr lang="vi-VN" b="0" i="0" dirty="0">
                <a:solidFill>
                  <a:srgbClr val="404040"/>
                </a:solidFill>
                <a:effectLst/>
                <a:latin typeface="DeepSeek-CJK-patch"/>
              </a:rPr>
              <a:t> – đòi hỏi cơ chế phục hồi phức tạp (ví dụ: hỏi các participant khác).</a:t>
            </a:r>
          </a:p>
          <a:p>
            <a:pPr algn="l">
              <a:buFont typeface="Arial" panose="020B0604020202020204" pitchFamily="34" charset="0"/>
              <a:buChar char="•"/>
            </a:pPr>
            <a:r>
              <a:rPr lang="vi-VN" b="1" i="0" dirty="0">
                <a:solidFill>
                  <a:srgbClr val="404040"/>
                </a:solidFill>
                <a:effectLst/>
                <a:latin typeface="DeepSeek-CJK-patch"/>
              </a:rPr>
              <a:t>3PC khắc phục blocking nhưng tốn kém</a:t>
            </a:r>
            <a:r>
              <a:rPr lang="vi-VN" b="0" i="0" dirty="0">
                <a:solidFill>
                  <a:srgbClr val="404040"/>
                </a:solidFill>
                <a:effectLst/>
                <a:latin typeface="DeepSeek-CJK-patch"/>
              </a:rPr>
              <a:t> → Cân nhắc giữa tin cậy và hiệu suất.</a:t>
            </a:r>
          </a:p>
          <a:p>
            <a:pPr algn="l"/>
            <a:endParaRPr lang="en-US" b="1" i="0" dirty="0">
              <a:solidFill>
                <a:srgbClr val="404040"/>
              </a:solidFill>
              <a:effectLst/>
              <a:latin typeface="DeepSeek-CJK-patch"/>
            </a:endParaRPr>
          </a:p>
          <a:p>
            <a:pPr algn="l"/>
            <a:r>
              <a:rPr lang="vi-VN" b="1" i="0" dirty="0">
                <a:solidFill>
                  <a:srgbClr val="404040"/>
                </a:solidFill>
                <a:effectLst/>
                <a:latin typeface="DeepSeek-CJK-patch"/>
              </a:rPr>
              <a:t>Câu hỏi thảo luận:</a:t>
            </a:r>
            <a:endParaRPr lang="vi-VN" b="0" i="0" dirty="0">
              <a:solidFill>
                <a:srgbClr val="404040"/>
              </a:solidFill>
              <a:effectLst/>
              <a:latin typeface="DeepSeek-CJK-patch"/>
            </a:endParaRPr>
          </a:p>
          <a:p>
            <a:pPr algn="l">
              <a:buFont typeface="+mj-lt"/>
              <a:buAutoNum type="arabicPeriod"/>
            </a:pPr>
            <a:r>
              <a:rPr lang="vi-VN" b="0" i="1" dirty="0">
                <a:solidFill>
                  <a:srgbClr val="404040"/>
                </a:solidFill>
                <a:effectLst/>
                <a:latin typeface="DeepSeek-CJK-patch"/>
              </a:rPr>
              <a:t>Tại sao participant ở trạng thái READY không thể tự abort dù đã timeout?</a:t>
            </a:r>
            <a:endParaRPr lang="vi-VN" b="0" i="0" dirty="0">
              <a:solidFill>
                <a:srgbClr val="404040"/>
              </a:solidFill>
              <a:effectLst/>
              <a:latin typeface="DeepSeek-CJK-patch"/>
            </a:endParaRPr>
          </a:p>
          <a:p>
            <a:pPr algn="l">
              <a:buFont typeface="+mj-lt"/>
              <a:buAutoNum type="arabicPeriod"/>
            </a:pPr>
            <a:r>
              <a:rPr lang="vi-VN" b="0" i="1" dirty="0">
                <a:solidFill>
                  <a:srgbClr val="404040"/>
                </a:solidFill>
                <a:effectLst/>
                <a:latin typeface="DeepSeek-CJK-patch"/>
              </a:rPr>
              <a:t>Làm thế nào để giảm thiểu rủi ro blocking trong 2PC mà không dùng 3PC?</a:t>
            </a:r>
            <a:endParaRPr lang="vi-VN" b="0" i="0" dirty="0">
              <a:solidFill>
                <a:srgbClr val="404040"/>
              </a:solidFill>
              <a:effectLst/>
              <a:latin typeface="DeepSeek-CJK-patch"/>
            </a:endParaRPr>
          </a:p>
          <a:p>
            <a:pPr algn="l">
              <a:buFont typeface="+mj-lt"/>
              <a:buAutoNum type="arabicPeriod"/>
            </a:pPr>
            <a:r>
              <a:rPr lang="vi-VN" b="0" i="1" dirty="0">
                <a:solidFill>
                  <a:srgbClr val="404040"/>
                </a:solidFill>
                <a:effectLst/>
                <a:latin typeface="DeepSeek-CJK-patch"/>
              </a:rPr>
              <a:t>Kịch bản nào khiến 3PC vẫn bị blocking dù đã có PRECOMMIT?</a:t>
            </a:r>
            <a:endParaRPr lang="vi-VN" b="0" i="0" dirty="0">
              <a:solidFill>
                <a:srgbClr val="404040"/>
              </a:solidFill>
              <a:effectLst/>
              <a:latin typeface="DeepSeek-CJK-patch"/>
            </a:endParaRPr>
          </a:p>
          <a:p>
            <a:endParaRPr lang="en-US" dirty="0"/>
          </a:p>
        </p:txBody>
      </p:sp>
    </p:spTree>
    <p:extLst>
      <p:ext uri="{BB962C8B-B14F-4D97-AF65-F5344CB8AC3E}">
        <p14:creationId xmlns:p14="http://schemas.microsoft.com/office/powerpoint/2010/main" val="5982667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spect="1" noChangeArrowheads="1" noTextEdit="1"/>
          </p:cNvSpPr>
          <p:nvPr>
            <p:ph type="sldImg"/>
          </p:nvPr>
        </p:nvSpPr>
        <p:spPr>
          <a:xfrm>
            <a:off x="1150938" y="692150"/>
            <a:ext cx="4556125" cy="3416300"/>
          </a:xfrm>
          <a:ln cap="flat"/>
        </p:spPr>
      </p:sp>
      <p:sp>
        <p:nvSpPr>
          <p:cNvPr id="2" name="Notes Placeholder 1">
            <a:extLst>
              <a:ext uri="{FF2B5EF4-FFF2-40B4-BE49-F238E27FC236}">
                <a16:creationId xmlns:a16="http://schemas.microsoft.com/office/drawing/2014/main" id="{A0D95051-BF01-21C5-1DD6-5C71FBC26A5A}"/>
              </a:ext>
            </a:extLst>
          </p:cNvPr>
          <p:cNvSpPr>
            <a:spLocks noGrp="1"/>
          </p:cNvSpPr>
          <p:nvPr>
            <p:ph type="body" idx="1"/>
          </p:nvPr>
        </p:nvSpPr>
        <p:spPr/>
        <p:txBody>
          <a:bodyPr/>
          <a:lstStyle/>
          <a:p>
            <a:r>
              <a:rPr lang="vi-VN" b="1" dirty="0"/>
              <a:t>Transaction Characterization (Đặc trưng của giao dịch)</a:t>
            </a:r>
          </a:p>
          <a:p>
            <a:endParaRPr lang="en-US" b="1" dirty="0"/>
          </a:p>
          <a:p>
            <a:r>
              <a:rPr lang="vi-VN" b="1" dirty="0"/>
              <a:t>1. Trình tự các hành động trong một giao dịch:</a:t>
            </a:r>
          </a:p>
          <a:p>
            <a:pPr rtl="0"/>
            <a:r>
              <a:rPr lang="vi-VN" dirty="0"/>
              <a:t>Begin_transaction</a:t>
            </a:r>
            <a:endParaRPr lang="en-US" dirty="0"/>
          </a:p>
          <a:p>
            <a:pPr rtl="0"/>
            <a:r>
              <a:rPr lang="vi-VN" dirty="0"/>
              <a:t>…</a:t>
            </a:r>
            <a:endParaRPr lang="en-US" dirty="0"/>
          </a:p>
          <a:p>
            <a:pPr rtl="0"/>
            <a:r>
              <a:rPr lang="vi-VN" dirty="0"/>
              <a:t>Read</a:t>
            </a:r>
            <a:endParaRPr lang="en-US" dirty="0"/>
          </a:p>
          <a:p>
            <a:pPr rtl="0"/>
            <a:r>
              <a:rPr lang="vi-VN" dirty="0"/>
              <a:t>Read</a:t>
            </a:r>
            <a:endParaRPr lang="en-US" dirty="0"/>
          </a:p>
          <a:p>
            <a:pPr rtl="0"/>
            <a:r>
              <a:rPr lang="vi-VN" dirty="0"/>
              <a:t>…</a:t>
            </a:r>
            <a:endParaRPr lang="en-US" dirty="0"/>
          </a:p>
          <a:p>
            <a:pPr rtl="0"/>
            <a:r>
              <a:rPr lang="vi-VN" dirty="0"/>
              <a:t>Write</a:t>
            </a:r>
            <a:endParaRPr lang="en-US" dirty="0"/>
          </a:p>
          <a:p>
            <a:pPr rtl="0"/>
            <a:r>
              <a:rPr lang="vi-VN" dirty="0"/>
              <a:t>Read</a:t>
            </a:r>
            <a:endParaRPr lang="en-US" dirty="0"/>
          </a:p>
          <a:p>
            <a:pPr rtl="0"/>
            <a:r>
              <a:rPr lang="vi-VN" dirty="0"/>
              <a:t>…</a:t>
            </a:r>
            <a:endParaRPr lang="en-US" dirty="0"/>
          </a:p>
          <a:p>
            <a:pPr rtl="0"/>
            <a:r>
              <a:rPr lang="vi-VN" dirty="0"/>
              <a:t>Commit </a:t>
            </a:r>
          </a:p>
          <a:p>
            <a:r>
              <a:rPr lang="en-US" dirty="0"/>
              <a:t>=&gt; </a:t>
            </a:r>
            <a:r>
              <a:rPr lang="vi-VN" dirty="0"/>
              <a:t>Đây là </a:t>
            </a:r>
            <a:r>
              <a:rPr lang="vi-VN" b="1" dirty="0"/>
              <a:t>dạng khung (template)</a:t>
            </a:r>
            <a:r>
              <a:rPr lang="vi-VN" dirty="0"/>
              <a:t> mô tả một giao dịch điển hình:</a:t>
            </a:r>
          </a:p>
          <a:p>
            <a:pPr>
              <a:buFont typeface="Arial" panose="020B0604020202020204" pitchFamily="34" charset="0"/>
              <a:buChar char="•"/>
            </a:pPr>
            <a:r>
              <a:rPr lang="vi-VN" dirty="0"/>
              <a:t>Begin_transaction: Bắt đầu giao dịch.</a:t>
            </a:r>
          </a:p>
          <a:p>
            <a:pPr>
              <a:buFont typeface="Arial" panose="020B0604020202020204" pitchFamily="34" charset="0"/>
              <a:buChar char="•"/>
            </a:pPr>
            <a:r>
              <a:rPr lang="vi-VN" dirty="0"/>
              <a:t>Read: Đọc dữ liệu từ cơ sở dữ liệu.</a:t>
            </a:r>
          </a:p>
          <a:p>
            <a:pPr>
              <a:buFont typeface="Arial" panose="020B0604020202020204" pitchFamily="34" charset="0"/>
              <a:buChar char="•"/>
            </a:pPr>
            <a:r>
              <a:rPr lang="vi-VN" dirty="0"/>
              <a:t>Write: Ghi hoặc thay đổi dữ liệu.</a:t>
            </a:r>
          </a:p>
          <a:p>
            <a:pPr>
              <a:buFont typeface="Arial" panose="020B0604020202020204" pitchFamily="34" charset="0"/>
              <a:buChar char="•"/>
            </a:pPr>
            <a:r>
              <a:rPr lang="vi-VN" dirty="0"/>
              <a:t>Commit: Kết thúc giao dịch và lưu các thay đổi một cách vĩnh viễn nếu không có lỗi xảy ra.</a:t>
            </a:r>
          </a:p>
          <a:p>
            <a:r>
              <a:rPr lang="vi-VN" dirty="0"/>
              <a:t>Trong quá trình đó, giao dịch có thể đọc và ghi nhiều lần, theo các logic nghiệp vụ.</a:t>
            </a:r>
          </a:p>
          <a:p>
            <a:endParaRPr lang="en-US" b="1" dirty="0"/>
          </a:p>
          <a:p>
            <a:r>
              <a:rPr lang="vi-VN" b="1" dirty="0"/>
              <a:t>2. Các tập dữ liệu liên quan đến giao dịch:</a:t>
            </a:r>
          </a:p>
          <a:p>
            <a:endParaRPr lang="en-US" b="1" dirty="0"/>
          </a:p>
          <a:p>
            <a:r>
              <a:rPr lang="vi-VN" b="1" dirty="0"/>
              <a:t>Read Set (RS) – Tập đọc:</a:t>
            </a:r>
          </a:p>
          <a:p>
            <a:r>
              <a:rPr lang="vi-VN" dirty="0"/>
              <a:t>Là </a:t>
            </a:r>
            <a:r>
              <a:rPr lang="vi-VN" b="1" dirty="0"/>
              <a:t>tập hợp các mục dữ liệu (data items)</a:t>
            </a:r>
            <a:r>
              <a:rPr lang="vi-VN" dirty="0"/>
              <a:t> mà giao dịch thực hiện thao tác </a:t>
            </a:r>
            <a:r>
              <a:rPr lang="vi-VN" b="1" dirty="0"/>
              <a:t>đọc</a:t>
            </a:r>
            <a:r>
              <a:rPr lang="vi-VN" dirty="0"/>
              <a:t> trong suốt quá trình của nó.</a:t>
            </a:r>
          </a:p>
          <a:p>
            <a:r>
              <a:rPr lang="vi-VN" dirty="0"/>
              <a:t>Ví dụ: Nếu giao dịch đọc các dữ liệu của sản phẩm A, B, C thì RS = {A, B, C}.</a:t>
            </a:r>
          </a:p>
          <a:p>
            <a:endParaRPr lang="en-US" b="1" dirty="0"/>
          </a:p>
          <a:p>
            <a:r>
              <a:rPr lang="vi-VN" b="1" dirty="0"/>
              <a:t>Write Set (WS) – Tập ghi:</a:t>
            </a:r>
          </a:p>
          <a:p>
            <a:r>
              <a:rPr lang="vi-VN" dirty="0"/>
              <a:t>Là </a:t>
            </a:r>
            <a:r>
              <a:rPr lang="vi-VN" b="1" dirty="0"/>
              <a:t>tập hợp các mục dữ liệu</a:t>
            </a:r>
            <a:r>
              <a:rPr lang="vi-VN" dirty="0"/>
              <a:t> mà giao dịch thực hiện thao tác </a:t>
            </a:r>
            <a:r>
              <a:rPr lang="vi-VN" b="1" dirty="0"/>
              <a:t>ghi (ghi đè, cập nhật giá trị)</a:t>
            </a:r>
            <a:r>
              <a:rPr lang="vi-VN" dirty="0"/>
              <a:t>.</a:t>
            </a:r>
          </a:p>
          <a:p>
            <a:r>
              <a:rPr lang="vi-VN" dirty="0"/>
              <a:t>Ví dụ: Nếu giao dịch thay đổi giá sản phẩm B và số lượng tồn kho sản phẩm C thì WS = {B, C}.</a:t>
            </a:r>
          </a:p>
          <a:p>
            <a:endParaRPr lang="en-US" b="1" dirty="0"/>
          </a:p>
          <a:p>
            <a:r>
              <a:rPr lang="vi-VN" b="1" dirty="0"/>
              <a:t>Base Set (BS) – Tập cơ sở:</a:t>
            </a:r>
          </a:p>
          <a:p>
            <a:r>
              <a:rPr lang="vi-VN" dirty="0"/>
              <a:t>Là </a:t>
            </a:r>
            <a:r>
              <a:rPr lang="vi-VN" b="1" dirty="0"/>
              <a:t>hợp của Read Set và Write Set</a:t>
            </a:r>
            <a:r>
              <a:rPr lang="vi-VN" dirty="0"/>
              <a:t>, tức là:</a:t>
            </a:r>
          </a:p>
          <a:p>
            <a:pPr rtl="0"/>
            <a:r>
              <a:rPr lang="vi-VN" dirty="0"/>
              <a:t>BS = RS ∪ WS </a:t>
            </a:r>
          </a:p>
          <a:p>
            <a:r>
              <a:rPr lang="vi-VN" dirty="0"/>
              <a:t>Nó đại diện cho toàn bộ dữ liệu mà giao dịch </a:t>
            </a:r>
            <a:r>
              <a:rPr lang="vi-VN" b="1" dirty="0"/>
              <a:t>tác động đến</a:t>
            </a:r>
            <a:r>
              <a:rPr lang="vi-VN" dirty="0"/>
              <a:t> – dù là chỉ đọc hay đã thay đổi.</a:t>
            </a:r>
          </a:p>
          <a:p>
            <a:endParaRPr lang="en-US" b="1" dirty="0"/>
          </a:p>
          <a:p>
            <a:r>
              <a:rPr lang="vi-VN" b="1" dirty="0"/>
              <a:t>3. Tại sao cần phân biệt RS, WS và BS?</a:t>
            </a:r>
          </a:p>
          <a:p>
            <a:pPr>
              <a:buFont typeface="Arial" panose="020B0604020202020204" pitchFamily="34" charset="0"/>
              <a:buChar char="•"/>
            </a:pPr>
            <a:r>
              <a:rPr lang="vi-VN" b="1" dirty="0"/>
              <a:t>Phân tích đồng thời (concurrency control)</a:t>
            </a:r>
            <a:r>
              <a:rPr lang="vi-VN" dirty="0"/>
              <a:t>:</a:t>
            </a:r>
          </a:p>
          <a:p>
            <a:pPr marL="742950" lvl="1" indent="-285750">
              <a:buFont typeface="Arial" panose="020B0604020202020204" pitchFamily="34" charset="0"/>
              <a:buChar char="•"/>
            </a:pPr>
            <a:r>
              <a:rPr lang="vi-VN" dirty="0"/>
              <a:t>Để tránh </a:t>
            </a:r>
            <a:r>
              <a:rPr lang="vi-VN" b="1" dirty="0"/>
              <a:t>xung đột giữa các giao dịch</a:t>
            </a:r>
            <a:r>
              <a:rPr lang="vi-VN" dirty="0"/>
              <a:t>, hệ thống sẽ kiểm tra xem RS và WS của các giao dịch có bị </a:t>
            </a:r>
            <a:r>
              <a:rPr lang="vi-VN" b="1" dirty="0"/>
              <a:t>chồng lấn</a:t>
            </a:r>
            <a:r>
              <a:rPr lang="vi-VN" dirty="0"/>
              <a:t> không.</a:t>
            </a:r>
          </a:p>
          <a:p>
            <a:pPr marL="742950" lvl="1" indent="-285750">
              <a:buFont typeface="Arial" panose="020B0604020202020204" pitchFamily="34" charset="0"/>
              <a:buChar char="•"/>
            </a:pPr>
            <a:r>
              <a:rPr lang="vi-VN" dirty="0"/>
              <a:t>Ví dụ: 2 giao dịch cùng ghi lên cùng một dữ liệu → cần khóa để đảm bảo tính nhất quán.</a:t>
            </a:r>
          </a:p>
          <a:p>
            <a:pPr>
              <a:buFont typeface="Arial" panose="020B0604020202020204" pitchFamily="34" charset="0"/>
              <a:buChar char="•"/>
            </a:pPr>
            <a:r>
              <a:rPr lang="vi-VN" b="1" dirty="0"/>
              <a:t>Phục hồi sau lỗi (recovery)</a:t>
            </a:r>
            <a:r>
              <a:rPr lang="vi-VN" dirty="0"/>
              <a:t>:</a:t>
            </a:r>
          </a:p>
          <a:p>
            <a:pPr marL="742950" lvl="1" indent="-285750">
              <a:buFont typeface="Arial" panose="020B0604020202020204" pitchFamily="34" charset="0"/>
              <a:buChar char="•"/>
            </a:pPr>
            <a:r>
              <a:rPr lang="vi-VN" dirty="0"/>
              <a:t>Nếu giao dịch thất bại, WS có thể dùng để </a:t>
            </a:r>
            <a:r>
              <a:rPr lang="vi-VN" b="1" dirty="0"/>
              <a:t>rollback</a:t>
            </a:r>
            <a:r>
              <a:rPr lang="vi-VN" dirty="0"/>
              <a:t> dữ liệu về trạng thái ban đầu.</a:t>
            </a:r>
          </a:p>
          <a:p>
            <a:endParaRPr lang="en-US" b="1" dirty="0"/>
          </a:p>
          <a:p>
            <a:r>
              <a:rPr lang="vi-VN" b="1" dirty="0"/>
              <a:t>Tóm lại:</a:t>
            </a:r>
          </a:p>
          <a:p>
            <a:r>
              <a:rPr lang="vi-VN" dirty="0"/>
              <a:t>Slide này mô tả cách một giao dịch làm việc, cụ thể là </a:t>
            </a:r>
            <a:r>
              <a:rPr lang="vi-VN" b="1" dirty="0"/>
              <a:t>nó đọc và ghi những gì</a:t>
            </a:r>
            <a:r>
              <a:rPr lang="vi-VN" dirty="0"/>
              <a:t>, và chia các dữ liệu này thành:</a:t>
            </a:r>
          </a:p>
          <a:p>
            <a:pPr>
              <a:buFont typeface="Arial" panose="020B0604020202020204" pitchFamily="34" charset="0"/>
              <a:buChar char="•"/>
            </a:pPr>
            <a:r>
              <a:rPr lang="vi-VN" dirty="0"/>
              <a:t>Tập đã đọc (RS),</a:t>
            </a:r>
          </a:p>
          <a:p>
            <a:pPr>
              <a:buFont typeface="Arial" panose="020B0604020202020204" pitchFamily="34" charset="0"/>
              <a:buChar char="•"/>
            </a:pPr>
            <a:r>
              <a:rPr lang="vi-VN" dirty="0"/>
              <a:t>Tập đã ghi (WS),</a:t>
            </a:r>
          </a:p>
          <a:p>
            <a:pPr>
              <a:buFont typeface="Arial" panose="020B0604020202020204" pitchFamily="34" charset="0"/>
              <a:buChar char="•"/>
            </a:pPr>
            <a:r>
              <a:rPr lang="vi-VN" dirty="0"/>
              <a:t>Và tổng hợp tất cả (BS).</a:t>
            </a:r>
          </a:p>
          <a:p>
            <a:endParaRPr lang="en-US" dirty="0"/>
          </a:p>
        </p:txBody>
      </p:sp>
    </p:spTree>
    <p:extLst>
      <p:ext uri="{BB962C8B-B14F-4D97-AF65-F5344CB8AC3E}">
        <p14:creationId xmlns:p14="http://schemas.microsoft.com/office/powerpoint/2010/main" val="65893087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Rot="1" noChangeAspect="1" noChangeArrowheads="1" noTextEdit="1"/>
          </p:cNvSpPr>
          <p:nvPr>
            <p:ph type="sldImg"/>
          </p:nvPr>
        </p:nvSpPr>
        <p:spPr>
          <a:xfrm>
            <a:off x="1150938" y="692150"/>
            <a:ext cx="4556125" cy="3416300"/>
          </a:xfrm>
          <a:ln cap="flat"/>
        </p:spPr>
      </p:sp>
      <p:sp>
        <p:nvSpPr>
          <p:cNvPr id="2" name="Notes Placeholder 1">
            <a:extLst>
              <a:ext uri="{FF2B5EF4-FFF2-40B4-BE49-F238E27FC236}">
                <a16:creationId xmlns:a16="http://schemas.microsoft.com/office/drawing/2014/main" id="{300CD75D-F937-AEA4-BC61-132D626922E5}"/>
              </a:ext>
            </a:extLst>
          </p:cNvPr>
          <p:cNvSpPr>
            <a:spLocks noGrp="1"/>
          </p:cNvSpPr>
          <p:nvPr>
            <p:ph type="body" idx="1"/>
          </p:nvPr>
        </p:nvSpPr>
        <p:spPr/>
        <p:txBody>
          <a:bodyPr/>
          <a:lstStyle/>
          <a:p>
            <a:pPr algn="l"/>
            <a:r>
              <a:rPr lang="vi-VN" b="1" i="0" dirty="0">
                <a:solidFill>
                  <a:srgbClr val="404040"/>
                </a:solidFill>
                <a:effectLst/>
                <a:latin typeface="DeepSeek-CJK-patch"/>
              </a:rPr>
              <a:t>"Site Failures - 2PC Termination"</a:t>
            </a:r>
            <a:endParaRPr lang="vi-VN" b="0" i="0" dirty="0">
              <a:solidFill>
                <a:srgbClr val="404040"/>
              </a:solidFill>
              <a:effectLst/>
              <a:latin typeface="DeepSeek-CJK-patch"/>
            </a:endParaRPr>
          </a:p>
          <a:p>
            <a:pPr algn="l"/>
            <a:endParaRPr lang="en-US" b="1" i="0" dirty="0">
              <a:solidFill>
                <a:srgbClr val="404040"/>
              </a:solidFill>
              <a:effectLst/>
              <a:latin typeface="DeepSeek-CJK-patch"/>
            </a:endParaRPr>
          </a:p>
          <a:p>
            <a:pPr algn="l"/>
            <a:r>
              <a:rPr lang="vi-VN" b="1" i="0" dirty="0">
                <a:solidFill>
                  <a:srgbClr val="404040"/>
                </a:solidFill>
                <a:effectLst/>
                <a:latin typeface="DeepSeek-CJK-patch"/>
              </a:rPr>
              <a:t>1. Mục đích Slide</a:t>
            </a:r>
            <a:endParaRPr lang="vi-VN" b="0" i="0" dirty="0">
              <a:solidFill>
                <a:srgbClr val="404040"/>
              </a:solidFill>
              <a:effectLst/>
              <a:latin typeface="DeepSeek-CJK-patch"/>
            </a:endParaRPr>
          </a:p>
          <a:p>
            <a:pPr algn="l"/>
            <a:r>
              <a:rPr lang="vi-VN" b="0" i="0" dirty="0">
                <a:solidFill>
                  <a:srgbClr val="404040"/>
                </a:solidFill>
                <a:effectLst/>
                <a:latin typeface="DeepSeek-CJK-patch"/>
              </a:rPr>
              <a:t>Slide này mô tả cách giao thức </a:t>
            </a:r>
            <a:r>
              <a:rPr lang="vi-VN" b="1" i="0" dirty="0">
                <a:solidFill>
                  <a:srgbClr val="404040"/>
                </a:solidFill>
                <a:effectLst/>
                <a:latin typeface="DeepSeek-CJK-patch"/>
              </a:rPr>
              <a:t>2PC (Two-Phase Commit)</a:t>
            </a:r>
            <a:r>
              <a:rPr lang="vi-VN" b="0" i="0" dirty="0">
                <a:solidFill>
                  <a:srgbClr val="404040"/>
                </a:solidFill>
                <a:effectLst/>
                <a:latin typeface="DeepSeek-CJK-patch"/>
              </a:rPr>
              <a:t> xử lý </a:t>
            </a:r>
            <a:r>
              <a:rPr lang="vi-VN" b="1" i="0" dirty="0">
                <a:solidFill>
                  <a:srgbClr val="404040"/>
                </a:solidFill>
                <a:effectLst/>
                <a:latin typeface="DeepSeek-CJK-patch"/>
              </a:rPr>
              <a:t>timeout</a:t>
            </a:r>
            <a:r>
              <a:rPr lang="vi-VN" b="0" i="0" dirty="0">
                <a:solidFill>
                  <a:srgbClr val="404040"/>
                </a:solidFill>
                <a:effectLst/>
                <a:latin typeface="DeepSeek-CJK-patch"/>
              </a:rPr>
              <a:t> do lỗi site tại hai trạng thái quan trọng:</a:t>
            </a:r>
          </a:p>
          <a:p>
            <a:pPr algn="l">
              <a:buFont typeface="Arial" panose="020B0604020202020204" pitchFamily="34" charset="0"/>
              <a:buChar char="•"/>
            </a:pPr>
            <a:r>
              <a:rPr lang="vi-VN" b="1" i="0" dirty="0">
                <a:solidFill>
                  <a:srgbClr val="404040"/>
                </a:solidFill>
                <a:effectLst/>
                <a:latin typeface="DeepSeek-CJK-patch"/>
              </a:rPr>
              <a:t>INITIAL</a:t>
            </a:r>
            <a:r>
              <a:rPr lang="vi-VN" b="0" i="0" dirty="0">
                <a:solidFill>
                  <a:srgbClr val="404040"/>
                </a:solidFill>
                <a:effectLst/>
                <a:latin typeface="DeepSeek-CJK-patch"/>
              </a:rPr>
              <a:t> (Participant chưa nhận lệnh prepare).</a:t>
            </a:r>
          </a:p>
          <a:p>
            <a:pPr algn="l">
              <a:buFont typeface="Arial" panose="020B0604020202020204" pitchFamily="34" charset="0"/>
              <a:buChar char="•"/>
            </a:pPr>
            <a:r>
              <a:rPr lang="vi-VN" b="1" i="0" dirty="0">
                <a:solidFill>
                  <a:srgbClr val="404040"/>
                </a:solidFill>
                <a:effectLst/>
                <a:latin typeface="DeepSeek-CJK-patch"/>
              </a:rPr>
              <a:t>READY</a:t>
            </a:r>
            <a:r>
              <a:rPr lang="vi-VN" b="0" i="0" dirty="0">
                <a:solidFill>
                  <a:srgbClr val="404040"/>
                </a:solidFill>
                <a:effectLst/>
                <a:latin typeface="DeepSeek-CJK-patch"/>
              </a:rPr>
              <a:t> (Participant đã vote commit nhưng chưa nhận quyết định cuối cùng).</a:t>
            </a:r>
          </a:p>
          <a:p>
            <a:pPr algn="l"/>
            <a:endParaRPr lang="en-US" b="1" i="0" dirty="0">
              <a:solidFill>
                <a:srgbClr val="404040"/>
              </a:solidFill>
              <a:effectLst/>
              <a:latin typeface="DeepSeek-CJK-patch"/>
            </a:endParaRPr>
          </a:p>
          <a:p>
            <a:pPr algn="l"/>
            <a:r>
              <a:rPr lang="vi-VN" b="1" i="0" dirty="0">
                <a:solidFill>
                  <a:srgbClr val="404040"/>
                </a:solidFill>
                <a:effectLst/>
                <a:latin typeface="DeepSeek-CJK-patch"/>
              </a:rPr>
              <a:t>2. Giải thích Chi tiết</a:t>
            </a:r>
            <a:endParaRPr lang="vi-VN" b="0" i="0" dirty="0">
              <a:solidFill>
                <a:srgbClr val="404040"/>
              </a:solidFill>
              <a:effectLst/>
              <a:latin typeface="DeepSeek-CJK-patch"/>
            </a:endParaRPr>
          </a:p>
          <a:p>
            <a:pPr algn="l"/>
            <a:r>
              <a:rPr lang="vi-VN" b="1" i="0" dirty="0">
                <a:solidFill>
                  <a:srgbClr val="404040"/>
                </a:solidFill>
                <a:effectLst/>
                <a:latin typeface="DeepSeek-CJK-patch"/>
              </a:rPr>
              <a:t>a. Timeout ở trạng thái INITIAL (Participant)</a:t>
            </a:r>
            <a:endParaRPr lang="vi-VN" b="0" i="0" dirty="0">
              <a:solidFill>
                <a:srgbClr val="404040"/>
              </a:solidFill>
              <a:effectLst/>
              <a:latin typeface="DeepSeek-CJK-patch"/>
            </a:endParaRPr>
          </a:p>
          <a:p>
            <a:pPr algn="l">
              <a:buFont typeface="Arial" panose="020B0604020202020204" pitchFamily="34" charset="0"/>
              <a:buChar char="•"/>
            </a:pPr>
            <a:r>
              <a:rPr lang="vi-VN" b="1" i="0" dirty="0">
                <a:solidFill>
                  <a:srgbClr val="404040"/>
                </a:solidFill>
                <a:effectLst/>
                <a:latin typeface="DeepSeek-CJK-patch"/>
              </a:rPr>
              <a:t>Nguyên nhân:</a:t>
            </a:r>
            <a:endParaRPr lang="vi-VN" b="0" i="0" dirty="0">
              <a:solidFill>
                <a:srgbClr val="404040"/>
              </a:solidFill>
              <a:effectLst/>
              <a:latin typeface="DeepSeek-CJK-patch"/>
            </a:endParaRPr>
          </a:p>
          <a:p>
            <a:pPr marL="742950" lvl="1" indent="-285750" algn="l">
              <a:buFont typeface="Arial" panose="020B0604020202020204" pitchFamily="34" charset="0"/>
              <a:buChar char="•"/>
            </a:pPr>
            <a:r>
              <a:rPr lang="vi-VN" b="0" i="0" dirty="0">
                <a:solidFill>
                  <a:srgbClr val="404040"/>
                </a:solidFill>
                <a:effectLst/>
                <a:latin typeface="DeepSeek-CJK-patch"/>
              </a:rPr>
              <a:t>Participant ở trạng thái INITIAL (chưa nhận lệnh prepare từ coordinator) nhưng xảy ra timeout.</a:t>
            </a:r>
          </a:p>
          <a:p>
            <a:pPr marL="742950" lvl="1" indent="-285750" algn="l">
              <a:buFont typeface="Arial" panose="020B0604020202020204" pitchFamily="34" charset="0"/>
              <a:buChar char="•"/>
            </a:pPr>
            <a:r>
              <a:rPr lang="vi-VN" b="1" i="0" dirty="0">
                <a:solidFill>
                  <a:srgbClr val="404040"/>
                </a:solidFill>
                <a:effectLst/>
                <a:latin typeface="DeepSeek-CJK-patch"/>
              </a:rPr>
              <a:t>Lý do:</a:t>
            </a:r>
            <a:r>
              <a:rPr lang="vi-VN" b="0" i="0" dirty="0">
                <a:solidFill>
                  <a:srgbClr val="404040"/>
                </a:solidFill>
                <a:effectLst/>
                <a:latin typeface="DeepSeek-CJK-patch"/>
              </a:rPr>
              <a:t> Coordinator bị lỗi trước khi gửi prepare → Không thể tiếp tục quy trình commit.</a:t>
            </a:r>
          </a:p>
          <a:p>
            <a:pPr algn="l">
              <a:buFont typeface="Arial" panose="020B0604020202020204" pitchFamily="34" charset="0"/>
              <a:buChar char="•"/>
            </a:pPr>
            <a:r>
              <a:rPr lang="vi-VN" b="1" i="0" dirty="0">
                <a:solidFill>
                  <a:srgbClr val="404040"/>
                </a:solidFill>
                <a:effectLst/>
                <a:latin typeface="DeepSeek-CJK-patch"/>
              </a:rPr>
              <a:t>Hành động:</a:t>
            </a:r>
            <a:endParaRPr lang="vi-VN" b="0" i="0" dirty="0">
              <a:solidFill>
                <a:srgbClr val="404040"/>
              </a:solidFill>
              <a:effectLst/>
              <a:latin typeface="DeepSeek-CJK-patch"/>
            </a:endParaRPr>
          </a:p>
          <a:p>
            <a:pPr marL="742950" lvl="1" indent="-285750" algn="l">
              <a:buFont typeface="Arial" panose="020B0604020202020204" pitchFamily="34" charset="0"/>
              <a:buChar char="•"/>
            </a:pPr>
            <a:r>
              <a:rPr lang="vi-VN" b="0" i="0" dirty="0">
                <a:solidFill>
                  <a:srgbClr val="404040"/>
                </a:solidFill>
                <a:effectLst/>
                <a:latin typeface="DeepSeek-CJK-patch"/>
              </a:rPr>
              <a:t>Participant </a:t>
            </a:r>
            <a:r>
              <a:rPr lang="vi-VN" b="1" i="0" dirty="0">
                <a:solidFill>
                  <a:srgbClr val="404040"/>
                </a:solidFill>
                <a:effectLst/>
                <a:latin typeface="DeepSeek-CJK-patch"/>
              </a:rPr>
              <a:t>tự hủy (unilaterally abort)</a:t>
            </a:r>
            <a:r>
              <a:rPr lang="vi-VN" b="0" i="0" dirty="0">
                <a:solidFill>
                  <a:srgbClr val="404040"/>
                </a:solidFill>
                <a:effectLst/>
                <a:latin typeface="DeepSeek-CJK-patch"/>
              </a:rPr>
              <a:t> giao dịch.</a:t>
            </a:r>
          </a:p>
          <a:p>
            <a:pPr marL="742950" lvl="1" indent="-285750" algn="l">
              <a:buFont typeface="Arial" panose="020B0604020202020204" pitchFamily="34" charset="0"/>
              <a:buChar char="•"/>
            </a:pPr>
            <a:r>
              <a:rPr lang="vi-VN" b="1" i="0" dirty="0">
                <a:solidFill>
                  <a:srgbClr val="404040"/>
                </a:solidFill>
                <a:effectLst/>
                <a:latin typeface="DeepSeek-CJK-patch"/>
              </a:rPr>
              <a:t>Lý do:</a:t>
            </a:r>
            <a:endParaRPr lang="vi-VN" b="0" i="0" dirty="0">
              <a:solidFill>
                <a:srgbClr val="404040"/>
              </a:solidFill>
              <a:effectLst/>
              <a:latin typeface="DeepSeek-CJK-patch"/>
            </a:endParaRPr>
          </a:p>
          <a:p>
            <a:pPr marL="1143000" lvl="2" indent="-228600" algn="l">
              <a:buFont typeface="Arial" panose="020B0604020202020204" pitchFamily="34" charset="0"/>
              <a:buChar char="•"/>
            </a:pPr>
            <a:r>
              <a:rPr lang="vi-VN" b="0" i="0" dirty="0">
                <a:solidFill>
                  <a:srgbClr val="404040"/>
                </a:solidFill>
                <a:effectLst/>
                <a:latin typeface="DeepSeek-CJK-patch"/>
              </a:rPr>
              <a:t>Coordinator đã fail → Không có khả năng phục hồi tiến trình commit.</a:t>
            </a:r>
          </a:p>
          <a:p>
            <a:pPr marL="1143000" lvl="2" indent="-228600" algn="l">
              <a:buFont typeface="Arial" panose="020B0604020202020204" pitchFamily="34" charset="0"/>
              <a:buChar char="•"/>
            </a:pPr>
            <a:r>
              <a:rPr lang="vi-VN" b="0" i="0" dirty="0">
                <a:solidFill>
                  <a:srgbClr val="404040"/>
                </a:solidFill>
                <a:effectLst/>
                <a:latin typeface="DeepSeek-CJK-patch"/>
              </a:rPr>
              <a:t>Đảm bảo tính nguyên tử (atomicity): Giao dịch chưa bắt đầu → Hủy là an toàn.</a:t>
            </a:r>
          </a:p>
          <a:p>
            <a:pPr algn="l">
              <a:buFont typeface="Arial" panose="020B0604020202020204" pitchFamily="34" charset="0"/>
              <a:buChar char="•"/>
            </a:pPr>
            <a:r>
              <a:rPr lang="vi-VN" b="1" i="0" dirty="0">
                <a:solidFill>
                  <a:srgbClr val="404040"/>
                </a:solidFill>
                <a:effectLst/>
                <a:latin typeface="DeepSeek-CJK-patch"/>
              </a:rPr>
              <a:t>Kết quả:</a:t>
            </a:r>
            <a:endParaRPr lang="vi-VN" b="0" i="0" dirty="0">
              <a:solidFill>
                <a:srgbClr val="404040"/>
              </a:solidFill>
              <a:effectLst/>
              <a:latin typeface="DeepSeek-CJK-patch"/>
            </a:endParaRPr>
          </a:p>
          <a:p>
            <a:pPr marL="742950" lvl="1" indent="-285750" algn="l">
              <a:buFont typeface="Arial" panose="020B0604020202020204" pitchFamily="34" charset="0"/>
              <a:buChar char="•"/>
            </a:pPr>
            <a:r>
              <a:rPr lang="vi-VN" b="0" i="0" dirty="0">
                <a:solidFill>
                  <a:srgbClr val="404040"/>
                </a:solidFill>
                <a:effectLst/>
                <a:latin typeface="DeepSeek-CJK-patch"/>
              </a:rPr>
              <a:t>Giao dịch bị hủy cục bộ tại participant.</a:t>
            </a:r>
          </a:p>
          <a:p>
            <a:pPr marL="742950" lvl="1" indent="-285750" algn="l">
              <a:buFont typeface="Arial" panose="020B0604020202020204" pitchFamily="34" charset="0"/>
              <a:buChar char="•"/>
            </a:pPr>
            <a:r>
              <a:rPr lang="vi-VN" b="0" i="0" dirty="0">
                <a:solidFill>
                  <a:srgbClr val="404040"/>
                </a:solidFill>
                <a:effectLst/>
                <a:latin typeface="DeepSeek-CJK-patch"/>
              </a:rPr>
              <a:t>Nếu coordinator phục hồi sau đó và gửi prepare, participant sẽ trả lời vote-abort (do đã hủy trước đó).</a:t>
            </a:r>
          </a:p>
          <a:p>
            <a:pPr algn="l"/>
            <a:r>
              <a:rPr lang="vi-VN" b="1" i="0" dirty="0">
                <a:solidFill>
                  <a:srgbClr val="404040"/>
                </a:solidFill>
                <a:effectLst/>
                <a:latin typeface="DeepSeek-CJK-patch"/>
              </a:rPr>
              <a:t>b. Timeout ở trạng thái READY (Participant)</a:t>
            </a:r>
            <a:endParaRPr lang="vi-VN" b="0" i="0" dirty="0">
              <a:solidFill>
                <a:srgbClr val="404040"/>
              </a:solidFill>
              <a:effectLst/>
              <a:latin typeface="DeepSeek-CJK-patch"/>
            </a:endParaRPr>
          </a:p>
          <a:p>
            <a:pPr algn="l">
              <a:buFont typeface="Arial" panose="020B0604020202020204" pitchFamily="34" charset="0"/>
              <a:buChar char="•"/>
            </a:pPr>
            <a:r>
              <a:rPr lang="vi-VN" b="1" i="0" dirty="0">
                <a:solidFill>
                  <a:srgbClr val="404040"/>
                </a:solidFill>
                <a:effectLst/>
                <a:latin typeface="DeepSeek-CJK-patch"/>
              </a:rPr>
              <a:t>Nguyên nhân:</a:t>
            </a:r>
            <a:endParaRPr lang="vi-VN" b="0" i="0" dirty="0">
              <a:solidFill>
                <a:srgbClr val="404040"/>
              </a:solidFill>
              <a:effectLst/>
              <a:latin typeface="DeepSeek-CJK-patch"/>
            </a:endParaRPr>
          </a:p>
          <a:p>
            <a:pPr marL="742950" lvl="1" indent="-285750" algn="l">
              <a:buFont typeface="Arial" panose="020B0604020202020204" pitchFamily="34" charset="0"/>
              <a:buChar char="•"/>
            </a:pPr>
            <a:r>
              <a:rPr lang="vi-VN" b="0" i="0" dirty="0">
                <a:solidFill>
                  <a:srgbClr val="404040"/>
                </a:solidFill>
                <a:effectLst/>
                <a:latin typeface="DeepSeek-CJK-patch"/>
              </a:rPr>
              <a:t>Participant đã vote commit (gửi vote-commit cho coordinator) nhưng không nhận được quyết định global-commit/abort do:</a:t>
            </a:r>
          </a:p>
          <a:p>
            <a:pPr marL="1143000" lvl="2" indent="-228600" algn="l">
              <a:buFont typeface="Arial" panose="020B0604020202020204" pitchFamily="34" charset="0"/>
              <a:buChar char="•"/>
            </a:pPr>
            <a:r>
              <a:rPr lang="vi-VN" b="0" i="0" dirty="0">
                <a:solidFill>
                  <a:srgbClr val="404040"/>
                </a:solidFill>
                <a:effectLst/>
                <a:latin typeface="DeepSeek-CJK-patch"/>
              </a:rPr>
              <a:t>Coordinator bị lỗi sau khi nhận vote nhưng trước khi gửi quyết định.</a:t>
            </a:r>
          </a:p>
          <a:p>
            <a:pPr marL="1143000" lvl="2" indent="-228600" algn="l">
              <a:buFont typeface="Arial" panose="020B0604020202020204" pitchFamily="34" charset="0"/>
              <a:buChar char="•"/>
            </a:pPr>
            <a:r>
              <a:rPr lang="vi-VN" b="0" i="0" dirty="0">
                <a:solidFill>
                  <a:srgbClr val="404040"/>
                </a:solidFill>
                <a:effectLst/>
                <a:latin typeface="DeepSeek-CJK-patch"/>
              </a:rPr>
              <a:t>Mạng bị phân mảnh, làm mất thông điệp.</a:t>
            </a:r>
          </a:p>
          <a:p>
            <a:pPr algn="l">
              <a:buFont typeface="Arial" panose="020B0604020202020204" pitchFamily="34" charset="0"/>
              <a:buChar char="•"/>
            </a:pPr>
            <a:r>
              <a:rPr lang="vi-VN" b="1" i="0" dirty="0">
                <a:solidFill>
                  <a:srgbClr val="404040"/>
                </a:solidFill>
                <a:effectLst/>
                <a:latin typeface="DeepSeek-CJK-patch"/>
              </a:rPr>
              <a:t>Hành động:</a:t>
            </a:r>
            <a:endParaRPr lang="vi-VN" b="0" i="0" dirty="0">
              <a:solidFill>
                <a:srgbClr val="404040"/>
              </a:solidFill>
              <a:effectLst/>
              <a:latin typeface="DeepSeek-CJK-patch"/>
            </a:endParaRPr>
          </a:p>
          <a:p>
            <a:pPr marL="742950" lvl="1" indent="-285750" algn="l">
              <a:buFont typeface="Arial" panose="020B0604020202020204" pitchFamily="34" charset="0"/>
              <a:buChar char="•"/>
            </a:pPr>
            <a:r>
              <a:rPr lang="vi-VN" b="0" i="0" dirty="0">
                <a:solidFill>
                  <a:srgbClr val="404040"/>
                </a:solidFill>
                <a:effectLst/>
                <a:latin typeface="DeepSeek-CJK-patch"/>
              </a:rPr>
              <a:t>Participant </a:t>
            </a:r>
            <a:r>
              <a:rPr lang="vi-VN" b="1" i="0" dirty="0">
                <a:solidFill>
                  <a:srgbClr val="404040"/>
                </a:solidFill>
                <a:effectLst/>
                <a:latin typeface="DeepSeek-CJK-patch"/>
              </a:rPr>
              <a:t>bị chặn (blocked)</a:t>
            </a:r>
            <a:r>
              <a:rPr lang="vi-VN" b="0" i="0" dirty="0">
                <a:solidFill>
                  <a:srgbClr val="404040"/>
                </a:solidFill>
                <a:effectLst/>
                <a:latin typeface="DeepSeek-CJK-patch"/>
              </a:rPr>
              <a:t> và không thể tự quyết định.</a:t>
            </a:r>
          </a:p>
          <a:p>
            <a:pPr marL="742950" lvl="1" indent="-285750" algn="l">
              <a:buFont typeface="Arial" panose="020B0604020202020204" pitchFamily="34" charset="0"/>
              <a:buChar char="•"/>
            </a:pPr>
            <a:r>
              <a:rPr lang="vi-VN" b="1" i="0" dirty="0">
                <a:solidFill>
                  <a:srgbClr val="404040"/>
                </a:solidFill>
                <a:effectLst/>
                <a:latin typeface="DeepSeek-CJK-patch"/>
              </a:rPr>
              <a:t>Lý do:</a:t>
            </a:r>
            <a:endParaRPr lang="vi-VN" b="0" i="0" dirty="0">
              <a:solidFill>
                <a:srgbClr val="404040"/>
              </a:solidFill>
              <a:effectLst/>
              <a:latin typeface="DeepSeek-CJK-patch"/>
            </a:endParaRPr>
          </a:p>
          <a:p>
            <a:pPr marL="1143000" lvl="2" indent="-228600" algn="l">
              <a:buFont typeface="Arial" panose="020B0604020202020204" pitchFamily="34" charset="0"/>
              <a:buChar char="•"/>
            </a:pPr>
            <a:r>
              <a:rPr lang="vi-VN" b="0" i="0" dirty="0">
                <a:solidFill>
                  <a:srgbClr val="404040"/>
                </a:solidFill>
                <a:effectLst/>
                <a:latin typeface="DeepSeek-CJK-patch"/>
              </a:rPr>
              <a:t>Không biết liệu các participant khác đã vote commit hay abort.</a:t>
            </a:r>
          </a:p>
          <a:p>
            <a:pPr marL="1143000" lvl="2" indent="-228600" algn="l">
              <a:buFont typeface="Arial" panose="020B0604020202020204" pitchFamily="34" charset="0"/>
              <a:buChar char="•"/>
            </a:pPr>
            <a:r>
              <a:rPr lang="vi-VN" b="0" i="0" dirty="0">
                <a:solidFill>
                  <a:srgbClr val="404040"/>
                </a:solidFill>
                <a:effectLst/>
                <a:latin typeface="DeepSeek-CJK-patch"/>
              </a:rPr>
              <a:t>Nếu tự commit → Vi phạm atomicity (nếu có participant khác đã abort).</a:t>
            </a:r>
          </a:p>
          <a:p>
            <a:pPr marL="1143000" lvl="2" indent="-228600" algn="l">
              <a:buFont typeface="Arial" panose="020B0604020202020204" pitchFamily="34" charset="0"/>
              <a:buChar char="•"/>
            </a:pPr>
            <a:r>
              <a:rPr lang="vi-VN" b="0" i="0" dirty="0">
                <a:solidFill>
                  <a:srgbClr val="404040"/>
                </a:solidFill>
                <a:effectLst/>
                <a:latin typeface="DeepSeek-CJK-patch"/>
              </a:rPr>
              <a:t>Nếu tự abort → Vi phạm durability (nếu coordinator đã quyết định commit).</a:t>
            </a:r>
          </a:p>
          <a:p>
            <a:pPr algn="l">
              <a:buFont typeface="Arial" panose="020B0604020202020204" pitchFamily="34" charset="0"/>
              <a:buChar char="•"/>
            </a:pPr>
            <a:r>
              <a:rPr lang="vi-VN" b="1" i="0" dirty="0">
                <a:solidFill>
                  <a:srgbClr val="404040"/>
                </a:solidFill>
                <a:effectLst/>
                <a:latin typeface="DeepSeek-CJK-patch"/>
              </a:rPr>
              <a:t>Giải pháp khắc phục:</a:t>
            </a:r>
            <a:endParaRPr lang="vi-VN" b="0" i="0" dirty="0">
              <a:solidFill>
                <a:srgbClr val="404040"/>
              </a:solidFill>
              <a:effectLst/>
              <a:latin typeface="DeepSeek-CJK-patch"/>
            </a:endParaRPr>
          </a:p>
          <a:p>
            <a:pPr marL="742950" lvl="1" indent="-285750" algn="l">
              <a:buFont typeface="Arial" panose="020B0604020202020204" pitchFamily="34" charset="0"/>
              <a:buChar char="•"/>
            </a:pPr>
            <a:r>
              <a:rPr lang="vi-VN" b="1" i="0" dirty="0">
                <a:solidFill>
                  <a:srgbClr val="404040"/>
                </a:solidFill>
                <a:effectLst/>
                <a:latin typeface="DeepSeek-CJK-patch"/>
              </a:rPr>
              <a:t>Chờ coordinator phục hồi</a:t>
            </a:r>
            <a:r>
              <a:rPr lang="vi-VN" b="0" i="0" dirty="0">
                <a:solidFill>
                  <a:srgbClr val="404040"/>
                </a:solidFill>
                <a:effectLst/>
                <a:latin typeface="DeepSeek-CJK-patch"/>
              </a:rPr>
              <a:t> để nhận quyết định cuối cùng.</a:t>
            </a:r>
          </a:p>
          <a:p>
            <a:pPr marL="742950" lvl="1" indent="-285750" algn="l">
              <a:buFont typeface="Arial" panose="020B0604020202020204" pitchFamily="34" charset="0"/>
              <a:buChar char="•"/>
            </a:pPr>
            <a:r>
              <a:rPr lang="vi-VN" b="1" i="0" dirty="0">
                <a:solidFill>
                  <a:srgbClr val="404040"/>
                </a:solidFill>
                <a:effectLst/>
                <a:latin typeface="DeepSeek-CJK-patch"/>
              </a:rPr>
              <a:t>Hỏi các participant khác</a:t>
            </a:r>
            <a:r>
              <a:rPr lang="vi-VN" b="0" i="0" dirty="0">
                <a:solidFill>
                  <a:srgbClr val="404040"/>
                </a:solidFill>
                <a:effectLst/>
                <a:latin typeface="DeepSeek-CJK-patch"/>
              </a:rPr>
              <a:t> (nếu mạng cho phép):</a:t>
            </a:r>
          </a:p>
          <a:p>
            <a:pPr marL="1143000" lvl="2" indent="-228600" algn="l">
              <a:buFont typeface="Arial" panose="020B0604020202020204" pitchFamily="34" charset="0"/>
              <a:buChar char="•"/>
            </a:pPr>
            <a:r>
              <a:rPr lang="vi-VN" b="0" i="0" dirty="0">
                <a:solidFill>
                  <a:srgbClr val="404040"/>
                </a:solidFill>
                <a:effectLst/>
                <a:latin typeface="DeepSeek-CJK-patch"/>
              </a:rPr>
              <a:t>Nếu có participant nhận được global-abort → Abort.</a:t>
            </a:r>
          </a:p>
          <a:p>
            <a:pPr marL="1143000" lvl="2" indent="-228600" algn="l">
              <a:buFont typeface="Arial" panose="020B0604020202020204" pitchFamily="34" charset="0"/>
              <a:buChar char="•"/>
            </a:pPr>
            <a:r>
              <a:rPr lang="vi-VN" b="0" i="0" dirty="0">
                <a:solidFill>
                  <a:srgbClr val="404040"/>
                </a:solidFill>
                <a:effectLst/>
                <a:latin typeface="DeepSeek-CJK-patch"/>
              </a:rPr>
              <a:t>Nếu tất cả đều ở trạng thái READY → </a:t>
            </a:r>
            <a:r>
              <a:rPr lang="vi-VN" b="1" i="0" dirty="0">
                <a:solidFill>
                  <a:srgbClr val="404040"/>
                </a:solidFill>
                <a:effectLst/>
                <a:latin typeface="DeepSeek-CJK-patch"/>
              </a:rPr>
              <a:t>Vẫn bị chặn</a:t>
            </a:r>
            <a:r>
              <a:rPr lang="vi-VN" b="0" i="0" dirty="0">
                <a:solidFill>
                  <a:srgbClr val="404040"/>
                </a:solidFill>
                <a:effectLst/>
                <a:latin typeface="DeepSeek-CJK-patch"/>
              </a:rPr>
              <a:t>.</a:t>
            </a:r>
          </a:p>
          <a:p>
            <a:pPr algn="l"/>
            <a:endParaRPr lang="en-US" b="1" i="0" dirty="0">
              <a:solidFill>
                <a:srgbClr val="404040"/>
              </a:solidFill>
              <a:effectLst/>
              <a:latin typeface="DeepSeek-CJK-patch"/>
            </a:endParaRPr>
          </a:p>
          <a:p>
            <a:pPr algn="l"/>
            <a:r>
              <a:rPr lang="vi-VN" b="1" i="0" dirty="0">
                <a:solidFill>
                  <a:srgbClr val="404040"/>
                </a:solidFill>
                <a:effectLst/>
                <a:latin typeface="DeepSeek-CJK-patch"/>
              </a:rPr>
              <a:t>3. Minh họa bằng Ví dụ</a:t>
            </a:r>
            <a:endParaRPr lang="vi-VN" b="0" i="0" dirty="0">
              <a:solidFill>
                <a:srgbClr val="404040"/>
              </a:solidFill>
              <a:effectLst/>
              <a:latin typeface="DeepSeek-CJK-patch"/>
            </a:endParaRPr>
          </a:p>
          <a:p>
            <a:pPr algn="l">
              <a:buFont typeface="Arial" panose="020B0604020202020204" pitchFamily="34" charset="0"/>
              <a:buChar char="•"/>
            </a:pPr>
            <a:r>
              <a:rPr lang="vi-VN" b="1" i="0" dirty="0">
                <a:solidFill>
                  <a:srgbClr val="404040"/>
                </a:solidFill>
                <a:effectLst/>
                <a:latin typeface="DeepSeek-CJK-patch"/>
              </a:rPr>
              <a:t>Scenario 1:</a:t>
            </a:r>
            <a:endParaRPr lang="vi-VN" b="0" i="0" dirty="0">
              <a:solidFill>
                <a:srgbClr val="404040"/>
              </a:solidFill>
              <a:effectLst/>
              <a:latin typeface="DeepSeek-CJK-patch"/>
            </a:endParaRPr>
          </a:p>
          <a:p>
            <a:pPr marL="742950" lvl="1" indent="-285750" algn="l">
              <a:buFont typeface="Arial" panose="020B0604020202020204" pitchFamily="34" charset="0"/>
              <a:buChar char="•"/>
            </a:pPr>
            <a:r>
              <a:rPr lang="vi-VN" b="0" i="0" dirty="0">
                <a:solidFill>
                  <a:srgbClr val="404040"/>
                </a:solidFill>
                <a:effectLst/>
                <a:latin typeface="DeepSeek-CJK-patch"/>
              </a:rPr>
              <a:t>Participant A ở INITIAL → Timeout → Tự abort.</a:t>
            </a:r>
          </a:p>
          <a:p>
            <a:pPr marL="742950" lvl="1" indent="-285750" algn="l">
              <a:buFont typeface="Arial" panose="020B0604020202020204" pitchFamily="34" charset="0"/>
              <a:buChar char="•"/>
            </a:pPr>
            <a:r>
              <a:rPr lang="vi-VN" b="0" i="0" dirty="0">
                <a:solidFill>
                  <a:srgbClr val="404040"/>
                </a:solidFill>
                <a:effectLst/>
                <a:latin typeface="DeepSeek-CJK-patch"/>
              </a:rPr>
              <a:t>Coordinator phục hồi và gửi prepare → A trả lời vote-abort.</a:t>
            </a:r>
          </a:p>
          <a:p>
            <a:pPr marL="742950" lvl="1" indent="-285750" algn="l">
              <a:buFont typeface="Arial" panose="020B0604020202020204" pitchFamily="34" charset="0"/>
              <a:buChar char="•"/>
            </a:pPr>
            <a:r>
              <a:rPr lang="vi-VN" b="0" i="0" dirty="0">
                <a:solidFill>
                  <a:srgbClr val="404040"/>
                </a:solidFill>
                <a:effectLst/>
                <a:latin typeface="DeepSeek-CJK-patch"/>
              </a:rPr>
              <a:t>Kết quả: Giao dịch hủy toàn cục.</a:t>
            </a:r>
          </a:p>
          <a:p>
            <a:pPr algn="l">
              <a:buFont typeface="Arial" panose="020B0604020202020204" pitchFamily="34" charset="0"/>
              <a:buChar char="•"/>
            </a:pPr>
            <a:r>
              <a:rPr lang="vi-VN" b="1" i="0" dirty="0">
                <a:solidFill>
                  <a:srgbClr val="404040"/>
                </a:solidFill>
                <a:effectLst/>
                <a:latin typeface="DeepSeek-CJK-patch"/>
              </a:rPr>
              <a:t>Scenario 2:</a:t>
            </a:r>
            <a:endParaRPr lang="vi-VN" b="0" i="0" dirty="0">
              <a:solidFill>
                <a:srgbClr val="404040"/>
              </a:solidFill>
              <a:effectLst/>
              <a:latin typeface="DeepSeek-CJK-patch"/>
            </a:endParaRPr>
          </a:p>
          <a:p>
            <a:pPr marL="742950" lvl="1" indent="-285750" algn="l">
              <a:buFont typeface="Arial" panose="020B0604020202020204" pitchFamily="34" charset="0"/>
              <a:buChar char="•"/>
            </a:pPr>
            <a:r>
              <a:rPr lang="vi-VN" b="0" i="0" dirty="0">
                <a:solidFill>
                  <a:srgbClr val="404040"/>
                </a:solidFill>
                <a:effectLst/>
                <a:latin typeface="DeepSeek-CJK-patch"/>
              </a:rPr>
              <a:t>Participant B ở READY → Timeout → Bị chặn.</a:t>
            </a:r>
          </a:p>
          <a:p>
            <a:pPr marL="742950" lvl="1" indent="-285750" algn="l">
              <a:buFont typeface="Arial" panose="020B0604020202020204" pitchFamily="34" charset="0"/>
              <a:buChar char="•"/>
            </a:pPr>
            <a:r>
              <a:rPr lang="vi-VN" b="0" i="0" dirty="0">
                <a:solidFill>
                  <a:srgbClr val="404040"/>
                </a:solidFill>
                <a:effectLst/>
                <a:latin typeface="DeepSeek-CJK-patch"/>
              </a:rPr>
              <a:t>Coordinator bị lỗi vĩnh viễn → Giao dịch </a:t>
            </a:r>
            <a:r>
              <a:rPr lang="vi-VN" b="1" i="0" dirty="0">
                <a:solidFill>
                  <a:srgbClr val="404040"/>
                </a:solidFill>
                <a:effectLst/>
                <a:latin typeface="DeepSeek-CJK-patch"/>
              </a:rPr>
              <a:t>mắc kẹt</a:t>
            </a:r>
            <a:r>
              <a:rPr lang="vi-VN" b="0" i="0" dirty="0">
                <a:solidFill>
                  <a:srgbClr val="404040"/>
                </a:solidFill>
                <a:effectLst/>
                <a:latin typeface="DeepSeek-CJK-patch"/>
              </a:rPr>
              <a:t> (blocking).</a:t>
            </a:r>
          </a:p>
          <a:p>
            <a:pPr algn="l"/>
            <a:endParaRPr lang="en-US" b="1" i="0" dirty="0">
              <a:solidFill>
                <a:srgbClr val="404040"/>
              </a:solidFill>
              <a:effectLst/>
              <a:latin typeface="DeepSeek-CJK-patch"/>
            </a:endParaRPr>
          </a:p>
          <a:p>
            <a:pPr algn="l"/>
            <a:r>
              <a:rPr lang="vi-VN" b="1" i="0" dirty="0">
                <a:solidFill>
                  <a:srgbClr val="404040"/>
                </a:solidFill>
                <a:effectLst/>
                <a:latin typeface="DeepSeek-CJK-patch"/>
              </a:rPr>
              <a:t>4. Tại sao 2PC bị Blocking?</a:t>
            </a:r>
            <a:endParaRPr lang="vi-VN" b="0" i="0" dirty="0">
              <a:solidFill>
                <a:srgbClr val="404040"/>
              </a:solidFill>
              <a:effectLst/>
              <a:latin typeface="DeepSeek-CJK-patch"/>
            </a:endParaRPr>
          </a:p>
          <a:p>
            <a:pPr algn="l">
              <a:buFont typeface="Arial" panose="020B0604020202020204" pitchFamily="34" charset="0"/>
              <a:buChar char="•"/>
            </a:pPr>
            <a:r>
              <a:rPr lang="vi-VN" b="1" i="0" dirty="0">
                <a:solidFill>
                  <a:srgbClr val="404040"/>
                </a:solidFill>
                <a:effectLst/>
                <a:latin typeface="DeepSeek-CJK-patch"/>
              </a:rPr>
              <a:t>Vấn đề cố hữu:</a:t>
            </a:r>
            <a:endParaRPr lang="vi-VN" b="0" i="0" dirty="0">
              <a:solidFill>
                <a:srgbClr val="404040"/>
              </a:solidFill>
              <a:effectLst/>
              <a:latin typeface="DeepSeek-CJK-patch"/>
            </a:endParaRPr>
          </a:p>
          <a:p>
            <a:pPr marL="742950" lvl="1" indent="-285750" algn="l">
              <a:buFont typeface="Arial" panose="020B0604020202020204" pitchFamily="34" charset="0"/>
              <a:buChar char="•"/>
            </a:pPr>
            <a:r>
              <a:rPr lang="vi-VN" b="0" i="0" dirty="0">
                <a:solidFill>
                  <a:srgbClr val="404040"/>
                </a:solidFill>
                <a:effectLst/>
                <a:latin typeface="DeepSeek-CJK-patch"/>
              </a:rPr>
              <a:t>Trạng thái READY là "vùng xám" — participant đã đồng ý commit nhưng không biết kết quả cuối cùng.</a:t>
            </a:r>
          </a:p>
          <a:p>
            <a:pPr marL="742950" lvl="1" indent="-285750" algn="l">
              <a:buFont typeface="Arial" panose="020B0604020202020204" pitchFamily="34" charset="0"/>
              <a:buChar char="•"/>
            </a:pPr>
            <a:r>
              <a:rPr lang="vi-VN" b="0" i="0" dirty="0">
                <a:solidFill>
                  <a:srgbClr val="404040"/>
                </a:solidFill>
                <a:effectLst/>
                <a:latin typeface="DeepSeek-CJK-patch"/>
              </a:rPr>
              <a:t>Coordinator là điểm tập trung quyết định → Nếu coordinator fail, hệ thống không có cơ chế phi tập trung để thay thế.</a:t>
            </a:r>
          </a:p>
          <a:p>
            <a:pPr algn="l">
              <a:buFont typeface="Arial" panose="020B0604020202020204" pitchFamily="34" charset="0"/>
              <a:buChar char="•"/>
            </a:pPr>
            <a:r>
              <a:rPr lang="vi-VN" b="1" i="0" dirty="0">
                <a:solidFill>
                  <a:srgbClr val="404040"/>
                </a:solidFill>
                <a:effectLst/>
                <a:latin typeface="DeepSeek-CJK-patch"/>
              </a:rPr>
              <a:t>Hậu quả:</a:t>
            </a:r>
            <a:endParaRPr lang="vi-VN" b="0" i="0" dirty="0">
              <a:solidFill>
                <a:srgbClr val="404040"/>
              </a:solidFill>
              <a:effectLst/>
              <a:latin typeface="DeepSeek-CJK-patch"/>
            </a:endParaRPr>
          </a:p>
          <a:p>
            <a:pPr marL="742950" lvl="1" indent="-285750" algn="l">
              <a:buFont typeface="Arial" panose="020B0604020202020204" pitchFamily="34" charset="0"/>
              <a:buChar char="•"/>
            </a:pPr>
            <a:r>
              <a:rPr lang="vi-VN" b="0" i="0" dirty="0">
                <a:solidFill>
                  <a:srgbClr val="404040"/>
                </a:solidFill>
                <a:effectLst/>
                <a:latin typeface="DeepSeek-CJK-patch"/>
              </a:rPr>
              <a:t>Các resource (khóa, bộ nhớ) bị giữ vô thời hạn → Giảm hiệu suất hệ thống.</a:t>
            </a:r>
          </a:p>
          <a:p>
            <a:pPr algn="l"/>
            <a:endParaRPr lang="en-US" b="1" i="0" dirty="0">
              <a:solidFill>
                <a:srgbClr val="404040"/>
              </a:solidFill>
              <a:effectLst/>
              <a:latin typeface="DeepSeek-CJK-patch"/>
            </a:endParaRPr>
          </a:p>
          <a:p>
            <a:pPr algn="l"/>
            <a:r>
              <a:rPr lang="vi-VN" b="1" i="0" dirty="0">
                <a:solidFill>
                  <a:srgbClr val="404040"/>
                </a:solidFill>
                <a:effectLst/>
                <a:latin typeface="DeepSeek-CJK-patch"/>
              </a:rPr>
              <a:t>5. So sánh với 3PC</a:t>
            </a:r>
            <a:endParaRPr lang="vi-VN" b="0" i="0" dirty="0">
              <a:solidFill>
                <a:srgbClr val="404040"/>
              </a:solidFill>
              <a:effectLst/>
              <a:latin typeface="DeepSeek-CJK-patch"/>
            </a:endParaRPr>
          </a:p>
          <a:p>
            <a:pPr algn="l">
              <a:buFont typeface="Arial" panose="020B0604020202020204" pitchFamily="34" charset="0"/>
              <a:buChar char="•"/>
            </a:pPr>
            <a:r>
              <a:rPr lang="vi-VN" b="1" i="0" dirty="0">
                <a:solidFill>
                  <a:srgbClr val="404040"/>
                </a:solidFill>
                <a:effectLst/>
                <a:latin typeface="DeepSeek-CJK-patch"/>
              </a:rPr>
              <a:t>3PC (Three-Phase Commit)</a:t>
            </a:r>
            <a:r>
              <a:rPr lang="vi-VN" b="0" i="0" dirty="0">
                <a:solidFill>
                  <a:srgbClr val="404040"/>
                </a:solidFill>
                <a:effectLst/>
                <a:latin typeface="DeepSeek-CJK-patch"/>
              </a:rPr>
              <a:t> thêm trạng thái PRECOMMIT giữa READY và COMMIT để:</a:t>
            </a:r>
          </a:p>
          <a:p>
            <a:pPr marL="742950" lvl="1" indent="-285750" algn="l">
              <a:buFont typeface="Arial" panose="020B0604020202020204" pitchFamily="34" charset="0"/>
              <a:buChar char="•"/>
            </a:pPr>
            <a:r>
              <a:rPr lang="vi-VN" b="0" i="0" dirty="0">
                <a:solidFill>
                  <a:srgbClr val="404040"/>
                </a:solidFill>
                <a:effectLst/>
                <a:latin typeface="DeepSeek-CJK-patch"/>
              </a:rPr>
              <a:t>Đảm bảo </a:t>
            </a:r>
            <a:r>
              <a:rPr lang="vi-VN" b="1" i="0" dirty="0">
                <a:solidFill>
                  <a:srgbClr val="404040"/>
                </a:solidFill>
                <a:effectLst/>
                <a:latin typeface="DeepSeek-CJK-patch"/>
              </a:rPr>
              <a:t>ít nhất một site biết quyết định cuối cùng</a:t>
            </a:r>
            <a:r>
              <a:rPr lang="vi-VN" b="0" i="0" dirty="0">
                <a:solidFill>
                  <a:srgbClr val="404040"/>
                </a:solidFill>
                <a:effectLst/>
                <a:latin typeface="DeepSeek-CJK-patch"/>
              </a:rPr>
              <a:t> trước khi commit.</a:t>
            </a:r>
          </a:p>
          <a:p>
            <a:pPr marL="742950" lvl="1" indent="-285750" algn="l">
              <a:buFont typeface="Arial" panose="020B0604020202020204" pitchFamily="34" charset="0"/>
              <a:buChar char="•"/>
            </a:pPr>
            <a:r>
              <a:rPr lang="vi-VN" b="0" i="0" dirty="0">
                <a:solidFill>
                  <a:srgbClr val="404040"/>
                </a:solidFill>
                <a:effectLst/>
                <a:latin typeface="DeepSeek-CJK-patch"/>
              </a:rPr>
              <a:t>Cho phép participant tự phục hồi nếu coordinator fail.</a:t>
            </a:r>
          </a:p>
          <a:p>
            <a:pPr algn="l">
              <a:buFont typeface="Arial" panose="020B0604020202020204" pitchFamily="34" charset="0"/>
              <a:buChar char="•"/>
            </a:pPr>
            <a:r>
              <a:rPr lang="vi-VN" b="1" i="0" dirty="0">
                <a:solidFill>
                  <a:srgbClr val="404040"/>
                </a:solidFill>
                <a:effectLst/>
                <a:latin typeface="DeepSeek-CJK-patch"/>
              </a:rPr>
              <a:t>Đánh đổi:</a:t>
            </a:r>
            <a:r>
              <a:rPr lang="vi-VN" b="0" i="0" dirty="0">
                <a:solidFill>
                  <a:srgbClr val="404040"/>
                </a:solidFill>
                <a:effectLst/>
                <a:latin typeface="DeepSeek-CJK-patch"/>
              </a:rPr>
              <a:t> Tăng độ phức tạp và chi phí truyền thông.</a:t>
            </a:r>
          </a:p>
          <a:p>
            <a:pPr algn="l"/>
            <a:endParaRPr lang="en-US" b="1" i="0" dirty="0">
              <a:solidFill>
                <a:srgbClr val="404040"/>
              </a:solidFill>
              <a:effectLst/>
              <a:latin typeface="DeepSeek-CJK-patch"/>
            </a:endParaRPr>
          </a:p>
          <a:p>
            <a:pPr algn="l"/>
            <a:r>
              <a:rPr lang="vi-VN" b="1" i="0" dirty="0">
                <a:solidFill>
                  <a:srgbClr val="404040"/>
                </a:solidFill>
                <a:effectLst/>
                <a:latin typeface="DeepSeek-CJK-patch"/>
              </a:rPr>
              <a:t>6. Tóm tắt Thông điệp chính</a:t>
            </a:r>
            <a:endParaRPr lang="vi-VN" b="0" i="0" dirty="0">
              <a:solidFill>
                <a:srgbClr val="404040"/>
              </a:solidFill>
              <a:effectLst/>
              <a:latin typeface="DeepSeek-CJK-patch"/>
            </a:endParaRPr>
          </a:p>
          <a:p>
            <a:pPr algn="l">
              <a:buFont typeface="Arial" panose="020B0604020202020204" pitchFamily="34" charset="0"/>
              <a:buChar char="•"/>
            </a:pPr>
            <a:r>
              <a:rPr lang="vi-VN" b="1" i="0" dirty="0">
                <a:solidFill>
                  <a:srgbClr val="404040"/>
                </a:solidFill>
                <a:effectLst/>
                <a:latin typeface="DeepSeek-CJK-patch"/>
              </a:rPr>
              <a:t>INITIAL + Timeout → Tự abort</a:t>
            </a:r>
            <a:r>
              <a:rPr lang="vi-VN" b="0" i="0" dirty="0">
                <a:solidFill>
                  <a:srgbClr val="404040"/>
                </a:solidFill>
                <a:effectLst/>
                <a:latin typeface="DeepSeek-CJK-patch"/>
              </a:rPr>
              <a:t>: An toàn vì giao dịch chưa bắt đầu.</a:t>
            </a:r>
          </a:p>
          <a:p>
            <a:pPr algn="l">
              <a:buFont typeface="Arial" panose="020B0604020202020204" pitchFamily="34" charset="0"/>
              <a:buChar char="•"/>
            </a:pPr>
            <a:r>
              <a:rPr lang="vi-VN" b="1" i="0" dirty="0">
                <a:solidFill>
                  <a:srgbClr val="404040"/>
                </a:solidFill>
                <a:effectLst/>
                <a:latin typeface="DeepSeek-CJK-patch"/>
              </a:rPr>
              <a:t>READY + Timeout → Blocked</a:t>
            </a:r>
            <a:r>
              <a:rPr lang="vi-VN" b="0" i="0" dirty="0">
                <a:solidFill>
                  <a:srgbClr val="404040"/>
                </a:solidFill>
                <a:effectLst/>
                <a:latin typeface="DeepSeek-CJK-patch"/>
              </a:rPr>
              <a:t>: Bài toán khó trong 2PC, cần cơ chế phục hồi phức tạp.</a:t>
            </a:r>
          </a:p>
          <a:p>
            <a:pPr algn="l">
              <a:buFont typeface="Arial" panose="020B0604020202020204" pitchFamily="34" charset="0"/>
              <a:buChar char="•"/>
            </a:pPr>
            <a:r>
              <a:rPr lang="vi-VN" b="1" i="0" dirty="0">
                <a:solidFill>
                  <a:srgbClr val="404040"/>
                </a:solidFill>
                <a:effectLst/>
                <a:latin typeface="DeepSeek-CJK-patch"/>
              </a:rPr>
              <a:t>Blocking là nhược điểm lớn của 2PC</a:t>
            </a:r>
            <a:r>
              <a:rPr lang="vi-VN" b="0" i="0" dirty="0">
                <a:solidFill>
                  <a:srgbClr val="404040"/>
                </a:solidFill>
                <a:effectLst/>
                <a:latin typeface="DeepSeek-CJK-patch"/>
              </a:rPr>
              <a:t> → Cần cân nhắc dùng 3PC hoặc giải pháp phân tán khác.</a:t>
            </a:r>
          </a:p>
          <a:p>
            <a:pPr algn="l"/>
            <a:endParaRPr lang="en-US" b="1" i="0" dirty="0">
              <a:solidFill>
                <a:srgbClr val="404040"/>
              </a:solidFill>
              <a:effectLst/>
              <a:latin typeface="DeepSeek-CJK-patch"/>
            </a:endParaRPr>
          </a:p>
          <a:p>
            <a:pPr algn="l"/>
            <a:r>
              <a:rPr lang="vi-VN" b="1" i="0" dirty="0">
                <a:solidFill>
                  <a:srgbClr val="404040"/>
                </a:solidFill>
                <a:effectLst/>
                <a:latin typeface="DeepSeek-CJK-patch"/>
              </a:rPr>
              <a:t>Câu hỏi thảo luận:</a:t>
            </a:r>
            <a:endParaRPr lang="vi-VN" b="0" i="0" dirty="0">
              <a:solidFill>
                <a:srgbClr val="404040"/>
              </a:solidFill>
              <a:effectLst/>
              <a:latin typeface="DeepSeek-CJK-patch"/>
            </a:endParaRPr>
          </a:p>
          <a:p>
            <a:pPr algn="l">
              <a:buFont typeface="+mj-lt"/>
              <a:buAutoNum type="arabicPeriod"/>
            </a:pPr>
            <a:r>
              <a:rPr lang="vi-VN" b="0" i="1" dirty="0">
                <a:solidFill>
                  <a:srgbClr val="404040"/>
                </a:solidFill>
                <a:effectLst/>
                <a:latin typeface="DeepSeek-CJK-patch"/>
              </a:rPr>
              <a:t>Nếu participant ở trạng thái READY hỏi các participant khác và nhận được cả vote-commit lẫn global-abort, xử lý thế nào?</a:t>
            </a:r>
            <a:endParaRPr lang="vi-VN" b="0" i="0" dirty="0">
              <a:solidFill>
                <a:srgbClr val="404040"/>
              </a:solidFill>
              <a:effectLst/>
              <a:latin typeface="DeepSeek-CJK-patch"/>
            </a:endParaRPr>
          </a:p>
          <a:p>
            <a:pPr algn="l">
              <a:buFont typeface="+mj-lt"/>
              <a:buAutoNum type="arabicPeriod"/>
            </a:pPr>
            <a:r>
              <a:rPr lang="vi-VN" b="0" i="1" dirty="0">
                <a:solidFill>
                  <a:srgbClr val="404040"/>
                </a:solidFill>
                <a:effectLst/>
                <a:latin typeface="DeepSeek-CJK-patch"/>
              </a:rPr>
              <a:t>Có thể thiết kế 2PC để giảm blocking mà không cần thêm phase như 3PC không?</a:t>
            </a:r>
            <a:endParaRPr lang="vi-VN" b="0" i="0" dirty="0">
              <a:solidFill>
                <a:srgbClr val="404040"/>
              </a:solidFill>
              <a:effectLst/>
              <a:latin typeface="DeepSeek-CJK-patch"/>
            </a:endParaRPr>
          </a:p>
          <a:p>
            <a:pPr algn="l">
              <a:buFont typeface="+mj-lt"/>
              <a:buAutoNum type="arabicPeriod"/>
            </a:pPr>
            <a:r>
              <a:rPr lang="vi-VN" b="0" i="1" dirty="0">
                <a:solidFill>
                  <a:srgbClr val="404040"/>
                </a:solidFill>
                <a:effectLst/>
                <a:latin typeface="DeepSeek-CJK-patch"/>
              </a:rPr>
              <a:t>Khi nào blocking trong 2PC gây ra deadlock?</a:t>
            </a:r>
            <a:endParaRPr lang="vi-VN" b="0" i="0" dirty="0">
              <a:solidFill>
                <a:srgbClr val="404040"/>
              </a:solidFill>
              <a:effectLst/>
              <a:latin typeface="DeepSeek-CJK-patch"/>
            </a:endParaRPr>
          </a:p>
          <a:p>
            <a:endParaRPr lang="en-US" dirty="0"/>
          </a:p>
        </p:txBody>
      </p:sp>
    </p:spTree>
    <p:extLst>
      <p:ext uri="{BB962C8B-B14F-4D97-AF65-F5344CB8AC3E}">
        <p14:creationId xmlns:p14="http://schemas.microsoft.com/office/powerpoint/2010/main" val="273264445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Rot="1" noChangeAspect="1" noChangeArrowheads="1" noTextEdit="1"/>
          </p:cNvSpPr>
          <p:nvPr>
            <p:ph type="sldImg"/>
          </p:nvPr>
        </p:nvSpPr>
        <p:spPr>
          <a:xfrm>
            <a:off x="1150938" y="692150"/>
            <a:ext cx="4556125" cy="3416300"/>
          </a:xfrm>
          <a:ln cap="flat"/>
        </p:spPr>
      </p:sp>
      <p:sp>
        <p:nvSpPr>
          <p:cNvPr id="2" name="Notes Placeholder 1">
            <a:extLst>
              <a:ext uri="{FF2B5EF4-FFF2-40B4-BE49-F238E27FC236}">
                <a16:creationId xmlns:a16="http://schemas.microsoft.com/office/drawing/2014/main" id="{AC96B6A1-6B92-C72C-DBB2-56E39AE26B54}"/>
              </a:ext>
            </a:extLst>
          </p:cNvPr>
          <p:cNvSpPr>
            <a:spLocks noGrp="1"/>
          </p:cNvSpPr>
          <p:nvPr>
            <p:ph type="body" idx="1"/>
          </p:nvPr>
        </p:nvSpPr>
        <p:spPr/>
        <p:txBody>
          <a:bodyPr/>
          <a:lstStyle/>
          <a:p>
            <a:pPr algn="l"/>
            <a:r>
              <a:rPr lang="vi-VN" b="1" i="0" dirty="0">
                <a:solidFill>
                  <a:srgbClr val="404040"/>
                </a:solidFill>
                <a:effectLst/>
                <a:latin typeface="DeepSeek-CJK-patch"/>
              </a:rPr>
              <a:t> "Site Failures - 2PC Recovery"</a:t>
            </a:r>
            <a:endParaRPr lang="vi-VN" b="0" i="0" dirty="0">
              <a:solidFill>
                <a:srgbClr val="404040"/>
              </a:solidFill>
              <a:effectLst/>
              <a:latin typeface="DeepSeek-CJK-patch"/>
            </a:endParaRPr>
          </a:p>
          <a:p>
            <a:pPr algn="l"/>
            <a:endParaRPr lang="en-US" b="1" i="0" dirty="0">
              <a:solidFill>
                <a:srgbClr val="404040"/>
              </a:solidFill>
              <a:effectLst/>
              <a:latin typeface="DeepSeek-CJK-patch"/>
            </a:endParaRPr>
          </a:p>
          <a:p>
            <a:pPr algn="l"/>
            <a:r>
              <a:rPr lang="vi-VN" b="1" i="0" dirty="0">
                <a:solidFill>
                  <a:srgbClr val="404040"/>
                </a:solidFill>
                <a:effectLst/>
                <a:latin typeface="DeepSeek-CJK-patch"/>
              </a:rPr>
              <a:t>1. Mục đích Slide</a:t>
            </a:r>
            <a:endParaRPr lang="vi-VN" b="0" i="0" dirty="0">
              <a:solidFill>
                <a:srgbClr val="404040"/>
              </a:solidFill>
              <a:effectLst/>
              <a:latin typeface="DeepSeek-CJK-patch"/>
            </a:endParaRPr>
          </a:p>
          <a:p>
            <a:pPr algn="l"/>
            <a:r>
              <a:rPr lang="vi-VN" b="0" i="0" dirty="0">
                <a:solidFill>
                  <a:srgbClr val="404040"/>
                </a:solidFill>
                <a:effectLst/>
                <a:latin typeface="DeepSeek-CJK-patch"/>
              </a:rPr>
              <a:t>Slide này mô tả quy trình </a:t>
            </a:r>
            <a:r>
              <a:rPr lang="vi-VN" b="1" i="0" dirty="0">
                <a:solidFill>
                  <a:srgbClr val="404040"/>
                </a:solidFill>
                <a:effectLst/>
                <a:latin typeface="DeepSeek-CJK-patch"/>
              </a:rPr>
              <a:t>phục hồi (recovery)</a:t>
            </a:r>
            <a:r>
              <a:rPr lang="vi-VN" b="0" i="0" dirty="0">
                <a:solidFill>
                  <a:srgbClr val="404040"/>
                </a:solidFill>
                <a:effectLst/>
                <a:latin typeface="DeepSeek-CJK-patch"/>
              </a:rPr>
              <a:t> của </a:t>
            </a:r>
            <a:r>
              <a:rPr lang="vi-VN" b="1" i="0" dirty="0">
                <a:solidFill>
                  <a:srgbClr val="404040"/>
                </a:solidFill>
                <a:effectLst/>
                <a:latin typeface="DeepSeek-CJK-patch"/>
              </a:rPr>
              <a:t>coordinator</a:t>
            </a:r>
            <a:r>
              <a:rPr lang="vi-VN" b="0" i="0" dirty="0">
                <a:solidFill>
                  <a:srgbClr val="404040"/>
                </a:solidFill>
                <a:effectLst/>
                <a:latin typeface="DeepSeek-CJK-patch"/>
              </a:rPr>
              <a:t> trong giao thức </a:t>
            </a:r>
            <a:r>
              <a:rPr lang="vi-VN" b="1" i="0" dirty="0">
                <a:solidFill>
                  <a:srgbClr val="404040"/>
                </a:solidFill>
                <a:effectLst/>
                <a:latin typeface="DeepSeek-CJK-patch"/>
              </a:rPr>
              <a:t>2PC (Two-Phase Commit)</a:t>
            </a:r>
            <a:r>
              <a:rPr lang="vi-VN" b="0" i="0" dirty="0">
                <a:solidFill>
                  <a:srgbClr val="404040"/>
                </a:solidFill>
                <a:effectLst/>
                <a:latin typeface="DeepSeek-CJK-patch"/>
              </a:rPr>
              <a:t> khi xảy ra sự cố tại các trạng thái khác nhau. Trọng tâm là:</a:t>
            </a:r>
          </a:p>
          <a:p>
            <a:pPr algn="l">
              <a:buFont typeface="Arial" panose="020B0604020202020204" pitchFamily="34" charset="0"/>
              <a:buChar char="•"/>
            </a:pPr>
            <a:r>
              <a:rPr lang="vi-VN" b="1" i="0" dirty="0">
                <a:solidFill>
                  <a:srgbClr val="404040"/>
                </a:solidFill>
                <a:effectLst/>
                <a:latin typeface="DeepSeek-CJK-patch"/>
              </a:rPr>
              <a:t>Cách coordinator xử lý sau khi phục hồi từ lỗi</a:t>
            </a:r>
            <a:r>
              <a:rPr lang="vi-VN" b="0" i="0" dirty="0">
                <a:solidFill>
                  <a:srgbClr val="404040"/>
                </a:solidFill>
                <a:effectLst/>
                <a:latin typeface="DeepSeek-CJK-patch"/>
              </a:rPr>
              <a:t> tùy thuộc vào trạng thái trước khi bị lỗi.</a:t>
            </a:r>
          </a:p>
          <a:p>
            <a:pPr algn="l">
              <a:buFont typeface="Arial" panose="020B0604020202020204" pitchFamily="34" charset="0"/>
              <a:buChar char="•"/>
            </a:pPr>
            <a:r>
              <a:rPr lang="vi-VN" b="1" i="0" dirty="0">
                <a:solidFill>
                  <a:srgbClr val="404040"/>
                </a:solidFill>
                <a:effectLst/>
                <a:latin typeface="DeepSeek-CJK-patch"/>
              </a:rPr>
              <a:t>Khi nào cần áp dụng giao thức kết thúc (termination protocol)</a:t>
            </a:r>
            <a:r>
              <a:rPr lang="vi-VN" b="0" i="0" dirty="0">
                <a:solidFill>
                  <a:srgbClr val="404040"/>
                </a:solidFill>
                <a:effectLst/>
                <a:latin typeface="DeepSeek-CJK-patch"/>
              </a:rPr>
              <a:t>.</a:t>
            </a:r>
          </a:p>
          <a:p>
            <a:pPr algn="l"/>
            <a:endParaRPr lang="en-US" b="1" i="0" dirty="0">
              <a:solidFill>
                <a:srgbClr val="404040"/>
              </a:solidFill>
              <a:effectLst/>
              <a:latin typeface="DeepSeek-CJK-patch"/>
            </a:endParaRPr>
          </a:p>
          <a:p>
            <a:pPr algn="l"/>
            <a:r>
              <a:rPr lang="vi-VN" b="1" i="0" dirty="0">
                <a:solidFill>
                  <a:srgbClr val="404040"/>
                </a:solidFill>
                <a:effectLst/>
                <a:latin typeface="DeepSeek-CJK-patch"/>
              </a:rPr>
              <a:t>2. Giải thích Chi tiết</a:t>
            </a:r>
            <a:endParaRPr lang="vi-VN" b="0" i="0" dirty="0">
              <a:solidFill>
                <a:srgbClr val="404040"/>
              </a:solidFill>
              <a:effectLst/>
              <a:latin typeface="DeepSeek-CJK-patch"/>
            </a:endParaRPr>
          </a:p>
          <a:p>
            <a:pPr algn="l"/>
            <a:r>
              <a:rPr lang="vi-VN" b="1" i="0" dirty="0">
                <a:solidFill>
                  <a:srgbClr val="404040"/>
                </a:solidFill>
                <a:effectLst/>
                <a:latin typeface="DeepSeek-CJK-patch"/>
              </a:rPr>
              <a:t>a. Lỗi ở trạng thái INITIAL</a:t>
            </a:r>
            <a:endParaRPr lang="vi-VN" b="0" i="0" dirty="0">
              <a:solidFill>
                <a:srgbClr val="404040"/>
              </a:solidFill>
              <a:effectLst/>
              <a:latin typeface="DeepSeek-CJK-patch"/>
            </a:endParaRPr>
          </a:p>
          <a:p>
            <a:pPr algn="l">
              <a:buFont typeface="Arial" panose="020B0604020202020204" pitchFamily="34" charset="0"/>
              <a:buChar char="•"/>
            </a:pPr>
            <a:r>
              <a:rPr lang="vi-VN" b="1" i="0" dirty="0">
                <a:solidFill>
                  <a:srgbClr val="404040"/>
                </a:solidFill>
                <a:effectLst/>
                <a:latin typeface="DeepSeek-CJK-patch"/>
              </a:rPr>
              <a:t>Ngữ cảnh:</a:t>
            </a:r>
            <a:endParaRPr lang="vi-VN" b="0" i="0" dirty="0">
              <a:solidFill>
                <a:srgbClr val="404040"/>
              </a:solidFill>
              <a:effectLst/>
              <a:latin typeface="DeepSeek-CJK-patch"/>
            </a:endParaRPr>
          </a:p>
          <a:p>
            <a:pPr marL="742950" lvl="1" indent="-285750" algn="l">
              <a:buFont typeface="Arial" panose="020B0604020202020204" pitchFamily="34" charset="0"/>
              <a:buChar char="•"/>
            </a:pPr>
            <a:r>
              <a:rPr lang="vi-VN" b="0" i="0" dirty="0">
                <a:solidFill>
                  <a:srgbClr val="404040"/>
                </a:solidFill>
                <a:effectLst/>
                <a:latin typeface="DeepSeek-CJK-patch"/>
              </a:rPr>
              <a:t>Coordinator </a:t>
            </a:r>
            <a:r>
              <a:rPr lang="vi-VN" b="1" i="0" dirty="0">
                <a:solidFill>
                  <a:srgbClr val="404040"/>
                </a:solidFill>
                <a:effectLst/>
                <a:latin typeface="DeepSeek-CJK-patch"/>
              </a:rPr>
              <a:t>chưa bắt đầu</a:t>
            </a:r>
            <a:r>
              <a:rPr lang="vi-VN" b="0" i="0" dirty="0">
                <a:solidFill>
                  <a:srgbClr val="404040"/>
                </a:solidFill>
                <a:effectLst/>
                <a:latin typeface="DeepSeek-CJK-patch"/>
              </a:rPr>
              <a:t> quy trình commit (chưa gửi lệnh prepare).</a:t>
            </a:r>
          </a:p>
          <a:p>
            <a:pPr algn="l">
              <a:buFont typeface="Arial" panose="020B0604020202020204" pitchFamily="34" charset="0"/>
              <a:buChar char="•"/>
            </a:pPr>
            <a:r>
              <a:rPr lang="vi-VN" b="1" i="0" dirty="0">
                <a:solidFill>
                  <a:srgbClr val="404040"/>
                </a:solidFill>
                <a:effectLst/>
                <a:latin typeface="DeepSeek-CJK-patch"/>
              </a:rPr>
              <a:t>Hành động khi phục hồi:</a:t>
            </a:r>
            <a:endParaRPr lang="vi-VN" b="0" i="0" dirty="0">
              <a:solidFill>
                <a:srgbClr val="404040"/>
              </a:solidFill>
              <a:effectLst/>
              <a:latin typeface="DeepSeek-CJK-patch"/>
            </a:endParaRPr>
          </a:p>
          <a:p>
            <a:pPr marL="742950" lvl="1" indent="-285750" algn="l">
              <a:buFont typeface="Arial" panose="020B0604020202020204" pitchFamily="34" charset="0"/>
              <a:buChar char="•"/>
            </a:pPr>
            <a:r>
              <a:rPr lang="vi-VN" b="1" i="0" dirty="0">
                <a:solidFill>
                  <a:srgbClr val="404040"/>
                </a:solidFill>
                <a:effectLst/>
                <a:latin typeface="DeepSeek-CJK-patch"/>
              </a:rPr>
              <a:t>Khởi động lại quy trình commit</a:t>
            </a:r>
            <a:r>
              <a:rPr lang="vi-VN" b="0" i="0" dirty="0">
                <a:solidFill>
                  <a:srgbClr val="404040"/>
                </a:solidFill>
                <a:effectLst/>
                <a:latin typeface="DeepSeek-CJK-patch"/>
              </a:rPr>
              <a:t> từ đầu (gửi prepare đến các participant).</a:t>
            </a:r>
          </a:p>
          <a:p>
            <a:pPr algn="l">
              <a:buFont typeface="Arial" panose="020B0604020202020204" pitchFamily="34" charset="0"/>
              <a:buChar char="•"/>
            </a:pPr>
            <a:r>
              <a:rPr lang="vi-VN" b="1" i="0" dirty="0">
                <a:solidFill>
                  <a:srgbClr val="404040"/>
                </a:solidFill>
                <a:effectLst/>
                <a:latin typeface="DeepSeek-CJK-patch"/>
              </a:rPr>
              <a:t>Lý do:</a:t>
            </a:r>
            <a:endParaRPr lang="vi-VN" b="0" i="0" dirty="0">
              <a:solidFill>
                <a:srgbClr val="404040"/>
              </a:solidFill>
              <a:effectLst/>
              <a:latin typeface="DeepSeek-CJK-patch"/>
            </a:endParaRPr>
          </a:p>
          <a:p>
            <a:pPr marL="742950" lvl="1" indent="-285750" algn="l">
              <a:buFont typeface="Arial" panose="020B0604020202020204" pitchFamily="34" charset="0"/>
              <a:buChar char="•"/>
            </a:pPr>
            <a:r>
              <a:rPr lang="vi-VN" b="0" i="0" dirty="0">
                <a:solidFill>
                  <a:srgbClr val="404040"/>
                </a:solidFill>
                <a:effectLst/>
                <a:latin typeface="DeepSeek-CJK-patch"/>
              </a:rPr>
              <a:t>Giao dịch chưa được khởi tạo → Không có rủi ro mất tính nhất quán.</a:t>
            </a:r>
          </a:p>
          <a:p>
            <a:pPr algn="l"/>
            <a:r>
              <a:rPr lang="vi-VN" b="1" i="0" dirty="0">
                <a:solidFill>
                  <a:srgbClr val="404040"/>
                </a:solidFill>
                <a:effectLst/>
                <a:latin typeface="DeepSeek-CJK-patch"/>
              </a:rPr>
              <a:t>b. Lỗi ở trạng thái WAIT</a:t>
            </a:r>
            <a:endParaRPr lang="vi-VN" b="0" i="0" dirty="0">
              <a:solidFill>
                <a:srgbClr val="404040"/>
              </a:solidFill>
              <a:effectLst/>
              <a:latin typeface="DeepSeek-CJK-patch"/>
            </a:endParaRPr>
          </a:p>
          <a:p>
            <a:pPr algn="l">
              <a:buFont typeface="Arial" panose="020B0604020202020204" pitchFamily="34" charset="0"/>
              <a:buChar char="•"/>
            </a:pPr>
            <a:r>
              <a:rPr lang="vi-VN" b="1" i="0" dirty="0">
                <a:solidFill>
                  <a:srgbClr val="404040"/>
                </a:solidFill>
                <a:effectLst/>
                <a:latin typeface="DeepSeek-CJK-patch"/>
              </a:rPr>
              <a:t>Ngữ cảnh:</a:t>
            </a:r>
            <a:endParaRPr lang="vi-VN" b="0" i="0" dirty="0">
              <a:solidFill>
                <a:srgbClr val="404040"/>
              </a:solidFill>
              <a:effectLst/>
              <a:latin typeface="DeepSeek-CJK-patch"/>
            </a:endParaRPr>
          </a:p>
          <a:p>
            <a:pPr marL="742950" lvl="1" indent="-285750" algn="l">
              <a:buFont typeface="Arial" panose="020B0604020202020204" pitchFamily="34" charset="0"/>
              <a:buChar char="•"/>
            </a:pPr>
            <a:r>
              <a:rPr lang="vi-VN" b="0" i="0" dirty="0">
                <a:solidFill>
                  <a:srgbClr val="404040"/>
                </a:solidFill>
                <a:effectLst/>
                <a:latin typeface="DeepSeek-CJK-patch"/>
              </a:rPr>
              <a:t>Coordinator đã gửi prepare nhưng </a:t>
            </a:r>
            <a:r>
              <a:rPr lang="vi-VN" b="1" i="0" dirty="0">
                <a:solidFill>
                  <a:srgbClr val="404040"/>
                </a:solidFill>
                <a:effectLst/>
                <a:latin typeface="DeepSeek-CJK-patch"/>
              </a:rPr>
              <a:t>chưa nhận đủ vote</a:t>
            </a:r>
            <a:r>
              <a:rPr lang="vi-VN" b="0" i="0" dirty="0">
                <a:solidFill>
                  <a:srgbClr val="404040"/>
                </a:solidFill>
                <a:effectLst/>
                <a:latin typeface="DeepSeek-CJK-patch"/>
              </a:rPr>
              <a:t> từ participants.</a:t>
            </a:r>
          </a:p>
          <a:p>
            <a:pPr algn="l">
              <a:buFont typeface="Arial" panose="020B0604020202020204" pitchFamily="34" charset="0"/>
              <a:buChar char="•"/>
            </a:pPr>
            <a:r>
              <a:rPr lang="vi-VN" b="1" i="0" dirty="0">
                <a:solidFill>
                  <a:srgbClr val="404040"/>
                </a:solidFill>
                <a:effectLst/>
                <a:latin typeface="DeepSeek-CJK-patch"/>
              </a:rPr>
              <a:t>Hành động khi phục hồi:</a:t>
            </a:r>
            <a:endParaRPr lang="vi-VN" b="0" i="0" dirty="0">
              <a:solidFill>
                <a:srgbClr val="404040"/>
              </a:solidFill>
              <a:effectLst/>
              <a:latin typeface="DeepSeek-CJK-patch"/>
            </a:endParaRPr>
          </a:p>
          <a:p>
            <a:pPr marL="742950" lvl="1" indent="-285750" algn="l">
              <a:buFont typeface="Arial" panose="020B0604020202020204" pitchFamily="34" charset="0"/>
              <a:buChar char="•"/>
            </a:pPr>
            <a:r>
              <a:rPr lang="vi-VN" b="1" i="0" dirty="0">
                <a:solidFill>
                  <a:srgbClr val="404040"/>
                </a:solidFill>
                <a:effectLst/>
                <a:latin typeface="DeepSeek-CJK-patch"/>
              </a:rPr>
              <a:t>Gửi lại lệnh prepare</a:t>
            </a:r>
            <a:r>
              <a:rPr lang="vi-VN" b="0" i="0" dirty="0">
                <a:solidFill>
                  <a:srgbClr val="404040"/>
                </a:solidFill>
                <a:effectLst/>
                <a:latin typeface="DeepSeek-CJK-patch"/>
              </a:rPr>
              <a:t> và chờ vote mới.</a:t>
            </a:r>
          </a:p>
          <a:p>
            <a:pPr algn="l">
              <a:buFont typeface="Arial" panose="020B0604020202020204" pitchFamily="34" charset="0"/>
              <a:buChar char="•"/>
            </a:pPr>
            <a:r>
              <a:rPr lang="vi-VN" b="1" i="0" dirty="0">
                <a:solidFill>
                  <a:srgbClr val="404040"/>
                </a:solidFill>
                <a:effectLst/>
                <a:latin typeface="DeepSeek-CJK-patch"/>
              </a:rPr>
              <a:t>Lý do:</a:t>
            </a:r>
            <a:endParaRPr lang="vi-VN" b="0" i="0" dirty="0">
              <a:solidFill>
                <a:srgbClr val="404040"/>
              </a:solidFill>
              <a:effectLst/>
              <a:latin typeface="DeepSeek-CJK-patch"/>
            </a:endParaRPr>
          </a:p>
          <a:p>
            <a:pPr marL="742950" lvl="1" indent="-285750" algn="l">
              <a:buFont typeface="Arial" panose="020B0604020202020204" pitchFamily="34" charset="0"/>
              <a:buChar char="•"/>
            </a:pPr>
            <a:r>
              <a:rPr lang="vi-VN" b="0" i="0" dirty="0">
                <a:solidFill>
                  <a:srgbClr val="404040"/>
                </a:solidFill>
                <a:effectLst/>
                <a:latin typeface="DeepSeek-CJK-patch"/>
              </a:rPr>
              <a:t>Không biết trạng thái vote trước đó của participants → Cần xác nhận lại.</a:t>
            </a:r>
          </a:p>
          <a:p>
            <a:pPr marL="742950" lvl="1" indent="-285750" algn="l">
              <a:buFont typeface="Arial" panose="020B0604020202020204" pitchFamily="34" charset="0"/>
              <a:buChar char="•"/>
            </a:pPr>
            <a:r>
              <a:rPr lang="vi-VN" b="0" i="0" dirty="0">
                <a:solidFill>
                  <a:srgbClr val="404040"/>
                </a:solidFill>
                <a:effectLst/>
                <a:latin typeface="DeepSeek-CJK-patch"/>
              </a:rPr>
              <a:t>Đảm bảo tính nguyên tử (atomicity): Nếu participant đã vote abort, coordinator sẽ nhận lại và hủy giao dịch.</a:t>
            </a:r>
          </a:p>
          <a:p>
            <a:pPr algn="l"/>
            <a:r>
              <a:rPr lang="vi-VN" b="1" i="0" dirty="0">
                <a:solidFill>
                  <a:srgbClr val="404040"/>
                </a:solidFill>
                <a:effectLst/>
                <a:latin typeface="DeepSeek-CJK-patch"/>
              </a:rPr>
              <a:t>c. Lỗi ở trạng thái ABORT hoặc COMMIT</a:t>
            </a:r>
            <a:endParaRPr lang="vi-VN" b="0" i="0" dirty="0">
              <a:solidFill>
                <a:srgbClr val="404040"/>
              </a:solidFill>
              <a:effectLst/>
              <a:latin typeface="DeepSeek-CJK-patch"/>
            </a:endParaRPr>
          </a:p>
          <a:p>
            <a:pPr algn="l">
              <a:buFont typeface="Arial" panose="020B0604020202020204" pitchFamily="34" charset="0"/>
              <a:buChar char="•"/>
            </a:pPr>
            <a:r>
              <a:rPr lang="vi-VN" b="1" i="0" dirty="0">
                <a:solidFill>
                  <a:srgbClr val="404040"/>
                </a:solidFill>
                <a:effectLst/>
                <a:latin typeface="DeepSeek-CJK-patch"/>
              </a:rPr>
              <a:t>Ngữ cảnh:</a:t>
            </a:r>
            <a:endParaRPr lang="vi-VN" b="0" i="0" dirty="0">
              <a:solidFill>
                <a:srgbClr val="404040"/>
              </a:solidFill>
              <a:effectLst/>
              <a:latin typeface="DeepSeek-CJK-patch"/>
            </a:endParaRPr>
          </a:p>
          <a:p>
            <a:pPr marL="742950" lvl="1" indent="-285750" algn="l">
              <a:buFont typeface="Arial" panose="020B0604020202020204" pitchFamily="34" charset="0"/>
              <a:buChar char="•"/>
            </a:pPr>
            <a:r>
              <a:rPr lang="vi-VN" b="0" i="0" dirty="0">
                <a:solidFill>
                  <a:srgbClr val="404040"/>
                </a:solidFill>
                <a:effectLst/>
                <a:latin typeface="DeepSeek-CJK-patch"/>
              </a:rPr>
              <a:t>Coordinator đã gửi quyết định global-abort hoặc global-commit nhưng </a:t>
            </a:r>
            <a:r>
              <a:rPr lang="vi-VN" b="1" i="0" dirty="0">
                <a:solidFill>
                  <a:srgbClr val="404040"/>
                </a:solidFill>
                <a:effectLst/>
                <a:latin typeface="DeepSeek-CJK-patch"/>
              </a:rPr>
              <a:t>chưa nhận đủ ACK</a:t>
            </a:r>
            <a:r>
              <a:rPr lang="vi-VN" b="0" i="0" dirty="0">
                <a:solidFill>
                  <a:srgbClr val="404040"/>
                </a:solidFill>
                <a:effectLst/>
                <a:latin typeface="DeepSeek-CJK-patch"/>
              </a:rPr>
              <a:t> từ participants.</a:t>
            </a:r>
          </a:p>
          <a:p>
            <a:pPr algn="l">
              <a:buFont typeface="Arial" panose="020B0604020202020204" pitchFamily="34" charset="0"/>
              <a:buChar char="•"/>
            </a:pPr>
            <a:r>
              <a:rPr lang="vi-VN" b="1" i="0" dirty="0">
                <a:solidFill>
                  <a:srgbClr val="404040"/>
                </a:solidFill>
                <a:effectLst/>
                <a:latin typeface="DeepSeek-CJK-patch"/>
              </a:rPr>
              <a:t>Hành động khi phục hồi:</a:t>
            </a:r>
            <a:endParaRPr lang="vi-VN" b="0" i="0" dirty="0">
              <a:solidFill>
                <a:srgbClr val="404040"/>
              </a:solidFill>
              <a:effectLst/>
              <a:latin typeface="DeepSeek-CJK-patch"/>
            </a:endParaRPr>
          </a:p>
          <a:p>
            <a:pPr marL="742950" lvl="1" indent="-285750" algn="l">
              <a:buFont typeface="Arial" panose="020B0604020202020204" pitchFamily="34" charset="0"/>
              <a:buChar char="•"/>
            </a:pPr>
            <a:r>
              <a:rPr lang="vi-VN" b="1" i="0" dirty="0">
                <a:solidFill>
                  <a:srgbClr val="404040"/>
                </a:solidFill>
                <a:effectLst/>
                <a:latin typeface="DeepSeek-CJK-patch"/>
              </a:rPr>
              <a:t>Nếu đã nhận đủ ACK:</a:t>
            </a:r>
            <a:r>
              <a:rPr lang="vi-VN" b="0" i="0" dirty="0">
                <a:solidFill>
                  <a:srgbClr val="404040"/>
                </a:solidFill>
                <a:effectLst/>
                <a:latin typeface="DeepSeek-CJK-patch"/>
              </a:rPr>
              <a:t> Không cần làm gì (giao dịch đã hoàn tất).</a:t>
            </a:r>
          </a:p>
          <a:p>
            <a:pPr marL="742950" lvl="1" indent="-285750" algn="l">
              <a:buFont typeface="Arial" panose="020B0604020202020204" pitchFamily="34" charset="0"/>
              <a:buChar char="•"/>
            </a:pPr>
            <a:r>
              <a:rPr lang="vi-VN" b="1" i="0" dirty="0">
                <a:solidFill>
                  <a:srgbClr val="404040"/>
                </a:solidFill>
                <a:effectLst/>
                <a:latin typeface="DeepSeek-CJK-patch"/>
              </a:rPr>
              <a:t>Nếu thiếu ACK:</a:t>
            </a:r>
            <a:r>
              <a:rPr lang="vi-VN" b="0" i="0" dirty="0">
                <a:solidFill>
                  <a:srgbClr val="404040"/>
                </a:solidFill>
                <a:effectLst/>
                <a:latin typeface="DeepSeek-CJK-patch"/>
              </a:rPr>
              <a:t> Áp dụng </a:t>
            </a:r>
            <a:r>
              <a:rPr lang="vi-VN" b="1" i="0" dirty="0">
                <a:solidFill>
                  <a:srgbClr val="404040"/>
                </a:solidFill>
                <a:effectLst/>
                <a:latin typeface="DeepSeek-CJK-patch"/>
              </a:rPr>
              <a:t>giao thức kết thúc (termination protocol)</a:t>
            </a:r>
            <a:r>
              <a:rPr lang="vi-VN" b="0" i="0" dirty="0">
                <a:solidFill>
                  <a:srgbClr val="404040"/>
                </a:solidFill>
                <a:effectLst/>
                <a:latin typeface="DeepSeek-CJK-patch"/>
              </a:rPr>
              <a:t> để gửi lại quyết định.</a:t>
            </a:r>
          </a:p>
          <a:p>
            <a:pPr algn="l">
              <a:buFont typeface="Arial" panose="020B0604020202020204" pitchFamily="34" charset="0"/>
              <a:buChar char="•"/>
            </a:pPr>
            <a:r>
              <a:rPr lang="vi-VN" b="1" i="0" dirty="0">
                <a:solidFill>
                  <a:srgbClr val="404040"/>
                </a:solidFill>
                <a:effectLst/>
                <a:latin typeface="DeepSeek-CJK-patch"/>
              </a:rPr>
              <a:t>Lý do:</a:t>
            </a:r>
            <a:endParaRPr lang="vi-VN" b="0" i="0" dirty="0">
              <a:solidFill>
                <a:srgbClr val="404040"/>
              </a:solidFill>
              <a:effectLst/>
              <a:latin typeface="DeepSeek-CJK-patch"/>
            </a:endParaRPr>
          </a:p>
          <a:p>
            <a:pPr marL="742950" lvl="1" indent="-285750" algn="l">
              <a:buFont typeface="Arial" panose="020B0604020202020204" pitchFamily="34" charset="0"/>
              <a:buChar char="•"/>
            </a:pPr>
            <a:r>
              <a:rPr lang="vi-VN" b="0" i="0" dirty="0">
                <a:solidFill>
                  <a:srgbClr val="404040"/>
                </a:solidFill>
                <a:effectLst/>
                <a:latin typeface="DeepSeek-CJK-patch"/>
              </a:rPr>
              <a:t>Một số participant có thể chưa nhận quyết định → Cần đảm bảo tất cả sites đồng bộ.</a:t>
            </a:r>
          </a:p>
          <a:p>
            <a:pPr algn="l"/>
            <a:endParaRPr lang="en-US" b="1" i="0" dirty="0">
              <a:solidFill>
                <a:srgbClr val="404040"/>
              </a:solidFill>
              <a:effectLst/>
              <a:latin typeface="DeepSeek-CJK-patch"/>
            </a:endParaRPr>
          </a:p>
          <a:p>
            <a:pPr algn="l"/>
            <a:r>
              <a:rPr lang="vi-VN" b="1" i="0" dirty="0">
                <a:solidFill>
                  <a:srgbClr val="404040"/>
                </a:solidFill>
                <a:effectLst/>
                <a:latin typeface="DeepSeek-CJK-patch"/>
              </a:rPr>
              <a:t>3. Minh họa bằng Ví dụ</a:t>
            </a:r>
            <a:endParaRPr lang="vi-VN" b="0" i="0" dirty="0">
              <a:solidFill>
                <a:srgbClr val="404040"/>
              </a:solidFill>
              <a:effectLst/>
              <a:latin typeface="DeepSeek-CJK-patch"/>
            </a:endParaRPr>
          </a:p>
          <a:p>
            <a:pPr algn="l">
              <a:buFont typeface="Arial" panose="020B0604020202020204" pitchFamily="34" charset="0"/>
              <a:buChar char="•"/>
            </a:pPr>
            <a:r>
              <a:rPr lang="vi-VN" b="1" i="0" dirty="0">
                <a:solidFill>
                  <a:srgbClr val="404040"/>
                </a:solidFill>
                <a:effectLst/>
                <a:latin typeface="DeepSeek-CJK-patch"/>
              </a:rPr>
              <a:t>Scenario 1:</a:t>
            </a:r>
            <a:endParaRPr lang="vi-VN" b="0" i="0" dirty="0">
              <a:solidFill>
                <a:srgbClr val="404040"/>
              </a:solidFill>
              <a:effectLst/>
              <a:latin typeface="DeepSeek-CJK-patch"/>
            </a:endParaRPr>
          </a:p>
          <a:p>
            <a:pPr marL="742950" lvl="1" indent="-285750" algn="l">
              <a:buFont typeface="Arial" panose="020B0604020202020204" pitchFamily="34" charset="0"/>
              <a:buChar char="•"/>
            </a:pPr>
            <a:r>
              <a:rPr lang="vi-VN" b="0" i="0" dirty="0">
                <a:solidFill>
                  <a:srgbClr val="404040"/>
                </a:solidFill>
                <a:effectLst/>
                <a:latin typeface="DeepSeek-CJK-patch"/>
              </a:rPr>
              <a:t>Coordinator bị lỗi ở INITIAL → Phục hồi → Gửi prepare mới.</a:t>
            </a:r>
          </a:p>
          <a:p>
            <a:pPr algn="l">
              <a:buFont typeface="Arial" panose="020B0604020202020204" pitchFamily="34" charset="0"/>
              <a:buChar char="•"/>
            </a:pPr>
            <a:r>
              <a:rPr lang="vi-VN" b="1" i="0" dirty="0">
                <a:solidFill>
                  <a:srgbClr val="404040"/>
                </a:solidFill>
                <a:effectLst/>
                <a:latin typeface="DeepSeek-CJK-patch"/>
              </a:rPr>
              <a:t>Scenario 2:</a:t>
            </a:r>
            <a:endParaRPr lang="vi-VN" b="0" i="0" dirty="0">
              <a:solidFill>
                <a:srgbClr val="404040"/>
              </a:solidFill>
              <a:effectLst/>
              <a:latin typeface="DeepSeek-CJK-patch"/>
            </a:endParaRPr>
          </a:p>
          <a:p>
            <a:pPr marL="742950" lvl="1" indent="-285750" algn="l">
              <a:buFont typeface="Arial" panose="020B0604020202020204" pitchFamily="34" charset="0"/>
              <a:buChar char="•"/>
            </a:pPr>
            <a:r>
              <a:rPr lang="vi-VN" b="0" i="0" dirty="0">
                <a:solidFill>
                  <a:srgbClr val="404040"/>
                </a:solidFill>
                <a:effectLst/>
                <a:latin typeface="DeepSeek-CJK-patch"/>
              </a:rPr>
              <a:t>Coordinator bị lỗi ở WAIT (đã gửi prepare nhưng mất 1 vote) → Phục hồi → Gửi lại prepare để lấy vote mới.</a:t>
            </a:r>
          </a:p>
          <a:p>
            <a:pPr algn="l">
              <a:buFont typeface="Arial" panose="020B0604020202020204" pitchFamily="34" charset="0"/>
              <a:buChar char="•"/>
            </a:pPr>
            <a:r>
              <a:rPr lang="vi-VN" b="1" i="0" dirty="0">
                <a:solidFill>
                  <a:srgbClr val="404040"/>
                </a:solidFill>
                <a:effectLst/>
                <a:latin typeface="DeepSeek-CJK-patch"/>
              </a:rPr>
              <a:t>Scenario 3:</a:t>
            </a:r>
            <a:endParaRPr lang="vi-VN" b="0" i="0" dirty="0">
              <a:solidFill>
                <a:srgbClr val="404040"/>
              </a:solidFill>
              <a:effectLst/>
              <a:latin typeface="DeepSeek-CJK-patch"/>
            </a:endParaRPr>
          </a:p>
          <a:p>
            <a:pPr marL="742950" lvl="1" indent="-285750" algn="l">
              <a:buFont typeface="Arial" panose="020B0604020202020204" pitchFamily="34" charset="0"/>
              <a:buChar char="•"/>
            </a:pPr>
            <a:r>
              <a:rPr lang="vi-VN" b="0" i="0" dirty="0">
                <a:solidFill>
                  <a:srgbClr val="404040"/>
                </a:solidFill>
                <a:effectLst/>
                <a:latin typeface="DeepSeek-CJK-patch"/>
              </a:rPr>
              <a:t>Coordinator bị lỗi sau khi gửi global-commit nhưng thiếu ACK từ participant A → Phục hồi → Gửi lại global-commit cho A.</a:t>
            </a:r>
          </a:p>
          <a:p>
            <a:pPr algn="l"/>
            <a:endParaRPr lang="en-US" b="1" i="1" dirty="0">
              <a:solidFill>
                <a:srgbClr val="404040"/>
              </a:solidFill>
              <a:effectLst/>
              <a:latin typeface="DeepSeek-CJK-patch"/>
            </a:endParaRPr>
          </a:p>
          <a:p>
            <a:pPr algn="l"/>
            <a:r>
              <a:rPr lang="vi-VN" b="1" i="1" dirty="0">
                <a:solidFill>
                  <a:srgbClr val="404040"/>
                </a:solidFill>
                <a:effectLst/>
                <a:latin typeface="DeepSeek-CJK-patch"/>
              </a:rPr>
              <a:t>4. Vai trò của Termination Protocol</a:t>
            </a:r>
            <a:endParaRPr lang="vi-VN" b="0" i="1" dirty="0">
              <a:solidFill>
                <a:srgbClr val="404040"/>
              </a:solidFill>
              <a:effectLst/>
              <a:latin typeface="DeepSeek-CJK-patch"/>
            </a:endParaRPr>
          </a:p>
          <a:p>
            <a:pPr algn="l">
              <a:buFont typeface="Arial" panose="020B0604020202020204" pitchFamily="34" charset="0"/>
              <a:buChar char="•"/>
            </a:pPr>
            <a:r>
              <a:rPr lang="vi-VN" b="1" i="1" dirty="0">
                <a:solidFill>
                  <a:srgbClr val="404040"/>
                </a:solidFill>
                <a:effectLst/>
                <a:latin typeface="DeepSeek-CJK-patch"/>
              </a:rPr>
              <a:t>Khi nào cần?</a:t>
            </a:r>
            <a:endParaRPr lang="vi-VN" b="0" i="1" dirty="0">
              <a:solidFill>
                <a:srgbClr val="404040"/>
              </a:solidFill>
              <a:effectLst/>
              <a:latin typeface="DeepSeek-CJK-patch"/>
            </a:endParaRPr>
          </a:p>
          <a:p>
            <a:pPr marL="742950" lvl="1" indent="-285750" algn="l">
              <a:buFont typeface="Arial" panose="020B0604020202020204" pitchFamily="34" charset="0"/>
              <a:buChar char="•"/>
            </a:pPr>
            <a:r>
              <a:rPr lang="vi-VN" b="0" i="1" dirty="0">
                <a:solidFill>
                  <a:srgbClr val="404040"/>
                </a:solidFill>
                <a:effectLst/>
                <a:latin typeface="DeepSeek-CJK-patch"/>
              </a:rPr>
              <a:t>Khi coordinator phục hồi ở trạng thái ABORT/COMMIT nhưng </a:t>
            </a:r>
            <a:r>
              <a:rPr lang="vi-VN" b="1" i="1" dirty="0">
                <a:solidFill>
                  <a:srgbClr val="404040"/>
                </a:solidFill>
                <a:effectLst/>
                <a:latin typeface="DeepSeek-CJK-patch"/>
              </a:rPr>
              <a:t>thiếu ACK</a:t>
            </a:r>
            <a:r>
              <a:rPr lang="vi-VN" b="0" i="1" dirty="0">
                <a:solidFill>
                  <a:srgbClr val="404040"/>
                </a:solidFill>
                <a:effectLst/>
                <a:latin typeface="DeepSeek-CJK-patch"/>
              </a:rPr>
              <a:t>.</a:t>
            </a:r>
          </a:p>
          <a:p>
            <a:pPr algn="l">
              <a:buFont typeface="Arial" panose="020B0604020202020204" pitchFamily="34" charset="0"/>
              <a:buChar char="•"/>
            </a:pPr>
            <a:r>
              <a:rPr lang="vi-VN" b="1" i="1" dirty="0">
                <a:solidFill>
                  <a:srgbClr val="404040"/>
                </a:solidFill>
                <a:effectLst/>
                <a:latin typeface="DeepSeek-CJK-patch"/>
              </a:rPr>
              <a:t>Mục đích:</a:t>
            </a:r>
            <a:endParaRPr lang="vi-VN" b="0" i="1" dirty="0">
              <a:solidFill>
                <a:srgbClr val="404040"/>
              </a:solidFill>
              <a:effectLst/>
              <a:latin typeface="DeepSeek-CJK-patch"/>
            </a:endParaRPr>
          </a:p>
          <a:p>
            <a:pPr marL="742950" lvl="1" indent="-285750" algn="l">
              <a:buFont typeface="Arial" panose="020B0604020202020204" pitchFamily="34" charset="0"/>
              <a:buChar char="•"/>
            </a:pPr>
            <a:r>
              <a:rPr lang="vi-VN" b="0" i="1" dirty="0">
                <a:solidFill>
                  <a:srgbClr val="404040"/>
                </a:solidFill>
                <a:effectLst/>
                <a:latin typeface="DeepSeek-CJK-patch"/>
              </a:rPr>
              <a:t>Đảm bảo quyết định cuối cùng (abort/commit) được áp dụng </a:t>
            </a:r>
            <a:r>
              <a:rPr lang="vi-VN" b="1" i="1" dirty="0">
                <a:solidFill>
                  <a:srgbClr val="404040"/>
                </a:solidFill>
                <a:effectLst/>
                <a:latin typeface="DeepSeek-CJK-patch"/>
              </a:rPr>
              <a:t>toàn cục</a:t>
            </a:r>
            <a:r>
              <a:rPr lang="vi-VN" b="0" i="1" dirty="0">
                <a:solidFill>
                  <a:srgbClr val="404040"/>
                </a:solidFill>
                <a:effectLst/>
                <a:latin typeface="DeepSeek-CJK-patch"/>
              </a:rPr>
              <a:t>.</a:t>
            </a:r>
          </a:p>
          <a:p>
            <a:pPr marL="742950" lvl="1" indent="-285750" algn="l">
              <a:buFont typeface="Arial" panose="020B0604020202020204" pitchFamily="34" charset="0"/>
              <a:buChar char="•"/>
            </a:pPr>
            <a:r>
              <a:rPr lang="vi-VN" b="0" i="1" dirty="0">
                <a:solidFill>
                  <a:srgbClr val="404040"/>
                </a:solidFill>
                <a:effectLst/>
                <a:latin typeface="DeepSeek-CJK-patch"/>
              </a:rPr>
              <a:t>Tránh tình trạng một số site không biết kết quả giao dịch.</a:t>
            </a:r>
          </a:p>
          <a:p>
            <a:pPr algn="l"/>
            <a:endParaRPr lang="en-US" b="1" i="1" dirty="0">
              <a:solidFill>
                <a:srgbClr val="404040"/>
              </a:solidFill>
              <a:effectLst/>
              <a:latin typeface="DeepSeek-CJK-patch"/>
            </a:endParaRPr>
          </a:p>
          <a:p>
            <a:pPr algn="l"/>
            <a:r>
              <a:rPr lang="vi-VN" b="1" i="1" dirty="0">
                <a:solidFill>
                  <a:srgbClr val="404040"/>
                </a:solidFill>
                <a:effectLst/>
                <a:latin typeface="DeepSeek-CJK-patch"/>
              </a:rPr>
              <a:t>5. So sánh với Blocking trong 2PC</a:t>
            </a:r>
            <a:endParaRPr lang="vi-VN" b="0" i="1" dirty="0">
              <a:solidFill>
                <a:srgbClr val="404040"/>
              </a:solidFill>
              <a:effectLst/>
              <a:latin typeface="DeepSeek-CJK-patch"/>
            </a:endParaRPr>
          </a:p>
          <a:p>
            <a:pPr algn="l">
              <a:buFont typeface="Arial" panose="020B0604020202020204" pitchFamily="34" charset="0"/>
              <a:buChar char="•"/>
            </a:pPr>
            <a:r>
              <a:rPr lang="vi-VN" b="1" i="1" dirty="0">
                <a:solidFill>
                  <a:srgbClr val="404040"/>
                </a:solidFill>
                <a:effectLst/>
                <a:latin typeface="DeepSeek-CJK-patch"/>
              </a:rPr>
              <a:t>Recovery vs. Termination:</a:t>
            </a:r>
            <a:endParaRPr lang="vi-VN" b="0" i="1" dirty="0">
              <a:solidFill>
                <a:srgbClr val="404040"/>
              </a:solidFill>
              <a:effectLst/>
              <a:latin typeface="DeepSeek-CJK-patch"/>
            </a:endParaRPr>
          </a:p>
          <a:p>
            <a:pPr marL="742950" lvl="1" indent="-285750" algn="l">
              <a:buFont typeface="Arial" panose="020B0604020202020204" pitchFamily="34" charset="0"/>
              <a:buChar char="•"/>
            </a:pPr>
            <a:r>
              <a:rPr lang="vi-VN" b="1" i="1" dirty="0">
                <a:solidFill>
                  <a:srgbClr val="404040"/>
                </a:solidFill>
                <a:effectLst/>
                <a:latin typeface="DeepSeek-CJK-patch"/>
              </a:rPr>
              <a:t>Recovery:</a:t>
            </a:r>
            <a:r>
              <a:rPr lang="vi-VN" b="0" i="1" dirty="0">
                <a:solidFill>
                  <a:srgbClr val="404040"/>
                </a:solidFill>
                <a:effectLst/>
                <a:latin typeface="DeepSeek-CJK-patch"/>
              </a:rPr>
              <a:t> Xử lý </a:t>
            </a:r>
            <a:r>
              <a:rPr lang="vi-VN" b="1" i="1" dirty="0">
                <a:solidFill>
                  <a:srgbClr val="404040"/>
                </a:solidFill>
                <a:effectLst/>
                <a:latin typeface="DeepSeek-CJK-patch"/>
              </a:rPr>
              <a:t>sau khi site phục hồi</a:t>
            </a:r>
            <a:r>
              <a:rPr lang="vi-VN" b="0" i="1" dirty="0">
                <a:solidFill>
                  <a:srgbClr val="404040"/>
                </a:solidFill>
                <a:effectLst/>
                <a:latin typeface="DeepSeek-CJK-patch"/>
              </a:rPr>
              <a:t> từ lỗi.</a:t>
            </a:r>
          </a:p>
          <a:p>
            <a:pPr marL="742950" lvl="1" indent="-285750" algn="l">
              <a:buFont typeface="Arial" panose="020B0604020202020204" pitchFamily="34" charset="0"/>
              <a:buChar char="•"/>
            </a:pPr>
            <a:r>
              <a:rPr lang="vi-VN" b="1" i="1" dirty="0">
                <a:solidFill>
                  <a:srgbClr val="404040"/>
                </a:solidFill>
                <a:effectLst/>
                <a:latin typeface="DeepSeek-CJK-patch"/>
              </a:rPr>
              <a:t>Termination:</a:t>
            </a:r>
            <a:r>
              <a:rPr lang="vi-VN" b="0" i="1" dirty="0">
                <a:solidFill>
                  <a:srgbClr val="404040"/>
                </a:solidFill>
                <a:effectLst/>
                <a:latin typeface="DeepSeek-CJK-patch"/>
              </a:rPr>
              <a:t> Xử lý </a:t>
            </a:r>
            <a:r>
              <a:rPr lang="vi-VN" b="1" i="1" dirty="0">
                <a:solidFill>
                  <a:srgbClr val="404040"/>
                </a:solidFill>
                <a:effectLst/>
                <a:latin typeface="DeepSeek-CJK-patch"/>
              </a:rPr>
              <a:t>timeout</a:t>
            </a:r>
            <a:r>
              <a:rPr lang="vi-VN" b="0" i="1" dirty="0">
                <a:solidFill>
                  <a:srgbClr val="404040"/>
                </a:solidFill>
                <a:effectLst/>
                <a:latin typeface="DeepSeek-CJK-patch"/>
              </a:rPr>
              <a:t> khi site khác bị lỗi (ví dụ: participant ở trạng thái READY).</a:t>
            </a:r>
          </a:p>
          <a:p>
            <a:pPr algn="l">
              <a:buFont typeface="Arial" panose="020B0604020202020204" pitchFamily="34" charset="0"/>
              <a:buChar char="•"/>
            </a:pPr>
            <a:r>
              <a:rPr lang="vi-VN" b="1" i="1" dirty="0">
                <a:solidFill>
                  <a:srgbClr val="404040"/>
                </a:solidFill>
                <a:effectLst/>
                <a:latin typeface="DeepSeek-CJK-patch"/>
              </a:rPr>
              <a:t>Ưu điểm của Recovery Protocol:</a:t>
            </a:r>
            <a:endParaRPr lang="vi-VN" b="0" i="1" dirty="0">
              <a:solidFill>
                <a:srgbClr val="404040"/>
              </a:solidFill>
              <a:effectLst/>
              <a:latin typeface="DeepSeek-CJK-patch"/>
            </a:endParaRPr>
          </a:p>
          <a:p>
            <a:pPr marL="742950" lvl="1" indent="-285750" algn="l">
              <a:buFont typeface="Arial" panose="020B0604020202020204" pitchFamily="34" charset="0"/>
              <a:buChar char="•"/>
            </a:pPr>
            <a:r>
              <a:rPr lang="vi-VN" b="0" i="1" dirty="0">
                <a:solidFill>
                  <a:srgbClr val="404040"/>
                </a:solidFill>
                <a:effectLst/>
                <a:latin typeface="DeepSeek-CJK-patch"/>
              </a:rPr>
              <a:t>Giúp coordinator </a:t>
            </a:r>
            <a:r>
              <a:rPr lang="vi-VN" b="1" i="1" dirty="0">
                <a:solidFill>
                  <a:srgbClr val="404040"/>
                </a:solidFill>
                <a:effectLst/>
                <a:latin typeface="DeepSeek-CJK-patch"/>
              </a:rPr>
              <a:t>tái đồng bộ</a:t>
            </a:r>
            <a:r>
              <a:rPr lang="vi-VN" b="0" i="1" dirty="0">
                <a:solidFill>
                  <a:srgbClr val="404040"/>
                </a:solidFill>
                <a:effectLst/>
                <a:latin typeface="DeepSeek-CJK-patch"/>
              </a:rPr>
              <a:t> trạng thái giao dịch sau lỗi.</a:t>
            </a:r>
          </a:p>
          <a:p>
            <a:pPr algn="l">
              <a:buFont typeface="Arial" panose="020B0604020202020204" pitchFamily="34" charset="0"/>
              <a:buChar char="•"/>
            </a:pPr>
            <a:r>
              <a:rPr lang="vi-VN" b="1" i="1" dirty="0">
                <a:solidFill>
                  <a:srgbClr val="404040"/>
                </a:solidFill>
                <a:effectLst/>
                <a:latin typeface="DeepSeek-CJK-patch"/>
              </a:rPr>
              <a:t>Hạn chế:</a:t>
            </a:r>
            <a:endParaRPr lang="vi-VN" b="0" i="1" dirty="0">
              <a:solidFill>
                <a:srgbClr val="404040"/>
              </a:solidFill>
              <a:effectLst/>
              <a:latin typeface="DeepSeek-CJK-patch"/>
            </a:endParaRPr>
          </a:p>
          <a:p>
            <a:pPr marL="742950" lvl="1" indent="-285750" algn="l">
              <a:buFont typeface="Arial" panose="020B0604020202020204" pitchFamily="34" charset="0"/>
              <a:buChar char="•"/>
            </a:pPr>
            <a:r>
              <a:rPr lang="vi-VN" b="0" i="1" dirty="0">
                <a:solidFill>
                  <a:srgbClr val="404040"/>
                </a:solidFill>
                <a:effectLst/>
                <a:latin typeface="DeepSeek-CJK-patch"/>
              </a:rPr>
              <a:t>Không giải quyết được vấn đề </a:t>
            </a:r>
            <a:r>
              <a:rPr lang="vi-VN" b="1" i="1" dirty="0">
                <a:solidFill>
                  <a:srgbClr val="404040"/>
                </a:solidFill>
                <a:effectLst/>
                <a:latin typeface="DeepSeek-CJK-patch"/>
              </a:rPr>
              <a:t>blocking</a:t>
            </a:r>
            <a:r>
              <a:rPr lang="vi-VN" b="0" i="1" dirty="0">
                <a:solidFill>
                  <a:srgbClr val="404040"/>
                </a:solidFill>
                <a:effectLst/>
                <a:latin typeface="DeepSeek-CJK-patch"/>
              </a:rPr>
              <a:t> của participant ở trạng thái READY.</a:t>
            </a:r>
          </a:p>
          <a:p>
            <a:pPr algn="l"/>
            <a:endParaRPr lang="en-US" b="1" i="0" dirty="0">
              <a:solidFill>
                <a:srgbClr val="404040"/>
              </a:solidFill>
              <a:effectLst/>
              <a:latin typeface="DeepSeek-CJK-patch"/>
            </a:endParaRPr>
          </a:p>
          <a:p>
            <a:pPr algn="l"/>
            <a:r>
              <a:rPr lang="vi-VN" b="1" i="0" dirty="0">
                <a:solidFill>
                  <a:srgbClr val="404040"/>
                </a:solidFill>
                <a:effectLst/>
                <a:latin typeface="DeepSeek-CJK-patch"/>
              </a:rPr>
              <a:t>6. Tóm tắt Thông điệp chính</a:t>
            </a:r>
            <a:endParaRPr lang="vi-VN" b="0" i="0" dirty="0">
              <a:solidFill>
                <a:srgbClr val="404040"/>
              </a:solidFill>
              <a:effectLst/>
              <a:latin typeface="DeepSeek-CJK-patch"/>
            </a:endParaRPr>
          </a:p>
          <a:p>
            <a:pPr algn="l">
              <a:buFont typeface="Arial" panose="020B0604020202020204" pitchFamily="34" charset="0"/>
              <a:buChar char="•"/>
            </a:pPr>
            <a:r>
              <a:rPr lang="vi-VN" b="1" i="0" dirty="0">
                <a:solidFill>
                  <a:srgbClr val="404040"/>
                </a:solidFill>
                <a:effectLst/>
                <a:latin typeface="DeepSeek-CJK-patch"/>
              </a:rPr>
              <a:t>INITIAL/WANT + Lỗi → Khởi động lại commit</a:t>
            </a:r>
            <a:r>
              <a:rPr lang="vi-VN" b="0" i="0" dirty="0">
                <a:solidFill>
                  <a:srgbClr val="404040"/>
                </a:solidFill>
                <a:effectLst/>
                <a:latin typeface="DeepSeek-CJK-patch"/>
              </a:rPr>
              <a:t>: Đơn giản, không ảnh hưởng tính nhất quán.</a:t>
            </a:r>
          </a:p>
          <a:p>
            <a:pPr algn="l">
              <a:buFont typeface="Arial" panose="020B0604020202020204" pitchFamily="34" charset="0"/>
              <a:buChar char="•"/>
            </a:pPr>
            <a:r>
              <a:rPr lang="vi-VN" b="1" i="0" dirty="0">
                <a:solidFill>
                  <a:srgbClr val="404040"/>
                </a:solidFill>
                <a:effectLst/>
                <a:latin typeface="DeepSeek-CJK-patch"/>
              </a:rPr>
              <a:t>ABORT/COMMIT + Lỗi → Gửi lại quyết định</a:t>
            </a:r>
            <a:r>
              <a:rPr lang="vi-VN" b="0" i="0" dirty="0">
                <a:solidFill>
                  <a:srgbClr val="404040"/>
                </a:solidFill>
                <a:effectLst/>
                <a:latin typeface="DeepSeek-CJK-patch"/>
              </a:rPr>
              <a:t>: Đảm bảo mọi site nhận được kết quả cuối cùng.</a:t>
            </a:r>
          </a:p>
          <a:p>
            <a:pPr algn="l">
              <a:buFont typeface="Arial" panose="020B0604020202020204" pitchFamily="34" charset="0"/>
              <a:buChar char="•"/>
            </a:pPr>
            <a:r>
              <a:rPr lang="vi-VN" b="1" i="0" dirty="0">
                <a:solidFill>
                  <a:srgbClr val="404040"/>
                </a:solidFill>
                <a:effectLst/>
                <a:latin typeface="DeepSeek-CJK-patch"/>
              </a:rPr>
              <a:t>Termination protocol là bắt buộc</a:t>
            </a:r>
            <a:r>
              <a:rPr lang="vi-VN" b="0" i="0" dirty="0">
                <a:solidFill>
                  <a:srgbClr val="404040"/>
                </a:solidFill>
                <a:effectLst/>
                <a:latin typeface="DeepSeek-CJK-patch"/>
              </a:rPr>
              <a:t> nếu thiếu ACK → Tránh trạng thái "treo".</a:t>
            </a:r>
          </a:p>
          <a:p>
            <a:pPr algn="l"/>
            <a:r>
              <a:rPr lang="vi-VN" b="1" i="0" dirty="0">
                <a:solidFill>
                  <a:srgbClr val="404040"/>
                </a:solidFill>
                <a:effectLst/>
                <a:latin typeface="DeepSeek-CJK-patch"/>
              </a:rPr>
              <a:t>Câu hỏi thảo luận:</a:t>
            </a:r>
            <a:endParaRPr lang="vi-VN" b="0" i="0" dirty="0">
              <a:solidFill>
                <a:srgbClr val="404040"/>
              </a:solidFill>
              <a:effectLst/>
              <a:latin typeface="DeepSeek-CJK-patch"/>
            </a:endParaRPr>
          </a:p>
          <a:p>
            <a:pPr algn="l">
              <a:buFont typeface="+mj-lt"/>
              <a:buAutoNum type="arabicPeriod"/>
            </a:pPr>
            <a:r>
              <a:rPr lang="vi-VN" b="0" i="1" dirty="0">
                <a:solidFill>
                  <a:srgbClr val="404040"/>
                </a:solidFill>
                <a:effectLst/>
                <a:latin typeface="DeepSeek-CJK-patch"/>
              </a:rPr>
              <a:t>Tại sao coordinator ở trạng thái WAIT không thể tiếp tục dựa trên vote cũ sau khi phục hồi?</a:t>
            </a:r>
            <a:endParaRPr lang="vi-VN" b="0" i="0" dirty="0">
              <a:solidFill>
                <a:srgbClr val="404040"/>
              </a:solidFill>
              <a:effectLst/>
              <a:latin typeface="DeepSeek-CJK-patch"/>
            </a:endParaRPr>
          </a:p>
          <a:p>
            <a:pPr algn="l">
              <a:buFont typeface="+mj-lt"/>
              <a:buAutoNum type="arabicPeriod"/>
            </a:pPr>
            <a:r>
              <a:rPr lang="vi-VN" b="0" i="1" dirty="0">
                <a:solidFill>
                  <a:srgbClr val="404040"/>
                </a:solidFill>
                <a:effectLst/>
                <a:latin typeface="DeepSeek-CJK-patch"/>
              </a:rPr>
              <a:t>Nếu participant không bao giờ gửi ACK, coordinator sẽ xử lý thế nào?</a:t>
            </a:r>
            <a:endParaRPr lang="vi-VN" b="0" i="0" dirty="0">
              <a:solidFill>
                <a:srgbClr val="404040"/>
              </a:solidFill>
              <a:effectLst/>
              <a:latin typeface="DeepSeek-CJK-patch"/>
            </a:endParaRPr>
          </a:p>
          <a:p>
            <a:pPr algn="l">
              <a:buFont typeface="+mj-lt"/>
              <a:buAutoNum type="arabicPeriod"/>
            </a:pPr>
            <a:r>
              <a:rPr lang="vi-VN" b="0" i="1" dirty="0">
                <a:solidFill>
                  <a:srgbClr val="404040"/>
                </a:solidFill>
                <a:effectLst/>
                <a:latin typeface="DeepSeek-CJK-patch"/>
              </a:rPr>
              <a:t>Làm thế nào để giảm số lần gửi lại quyết định trong termination protocol?</a:t>
            </a:r>
            <a:endParaRPr lang="vi-VN" b="0" i="0" dirty="0">
              <a:solidFill>
                <a:srgbClr val="404040"/>
              </a:solidFill>
              <a:effectLst/>
              <a:latin typeface="DeepSeek-CJK-patch"/>
            </a:endParaRPr>
          </a:p>
          <a:p>
            <a:endParaRPr lang="en-US" dirty="0"/>
          </a:p>
        </p:txBody>
      </p:sp>
    </p:spTree>
    <p:extLst>
      <p:ext uri="{BB962C8B-B14F-4D97-AF65-F5344CB8AC3E}">
        <p14:creationId xmlns:p14="http://schemas.microsoft.com/office/powerpoint/2010/main" val="87421248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Rot="1" noChangeAspect="1" noChangeArrowheads="1" noTextEdit="1"/>
          </p:cNvSpPr>
          <p:nvPr>
            <p:ph type="sldImg"/>
          </p:nvPr>
        </p:nvSpPr>
        <p:spPr>
          <a:xfrm>
            <a:off x="1150938" y="692150"/>
            <a:ext cx="4556125" cy="3416300"/>
          </a:xfrm>
          <a:ln cap="flat"/>
        </p:spPr>
      </p:sp>
      <p:sp>
        <p:nvSpPr>
          <p:cNvPr id="2" name="Notes Placeholder 1">
            <a:extLst>
              <a:ext uri="{FF2B5EF4-FFF2-40B4-BE49-F238E27FC236}">
                <a16:creationId xmlns:a16="http://schemas.microsoft.com/office/drawing/2014/main" id="{187AD458-493D-CC9A-901E-2A465F9393C0}"/>
              </a:ext>
            </a:extLst>
          </p:cNvPr>
          <p:cNvSpPr>
            <a:spLocks noGrp="1"/>
          </p:cNvSpPr>
          <p:nvPr>
            <p:ph type="body" idx="1"/>
          </p:nvPr>
        </p:nvSpPr>
        <p:spPr/>
        <p:txBody>
          <a:bodyPr/>
          <a:lstStyle/>
          <a:p>
            <a:pPr algn="l"/>
            <a:r>
              <a:rPr lang="vi-VN" b="1" i="0" dirty="0">
                <a:solidFill>
                  <a:srgbClr val="404040"/>
                </a:solidFill>
                <a:effectLst/>
                <a:latin typeface="DeepSeek-CJK-patch"/>
              </a:rPr>
              <a:t>"Site Failures - 2PC Recovery"</a:t>
            </a:r>
            <a:endParaRPr lang="vi-VN" b="0" i="0" dirty="0">
              <a:solidFill>
                <a:srgbClr val="404040"/>
              </a:solidFill>
              <a:effectLst/>
              <a:latin typeface="DeepSeek-CJK-patch"/>
            </a:endParaRPr>
          </a:p>
          <a:p>
            <a:pPr algn="l"/>
            <a:endParaRPr lang="en-US" b="1" i="0" dirty="0">
              <a:solidFill>
                <a:srgbClr val="404040"/>
              </a:solidFill>
              <a:effectLst/>
              <a:latin typeface="DeepSeek-CJK-patch"/>
            </a:endParaRPr>
          </a:p>
          <a:p>
            <a:pPr algn="l"/>
            <a:r>
              <a:rPr lang="vi-VN" b="1" i="0" dirty="0">
                <a:solidFill>
                  <a:srgbClr val="404040"/>
                </a:solidFill>
                <a:effectLst/>
                <a:latin typeface="DeepSeek-CJK-patch"/>
              </a:rPr>
              <a:t>1. Tổng quan Slide</a:t>
            </a:r>
            <a:endParaRPr lang="vi-VN" b="0" i="0" dirty="0">
              <a:solidFill>
                <a:srgbClr val="404040"/>
              </a:solidFill>
              <a:effectLst/>
              <a:latin typeface="DeepSeek-CJK-patch"/>
            </a:endParaRPr>
          </a:p>
          <a:p>
            <a:pPr algn="l"/>
            <a:r>
              <a:rPr lang="vi-VN" b="0" i="0" dirty="0">
                <a:solidFill>
                  <a:srgbClr val="404040"/>
                </a:solidFill>
                <a:effectLst/>
                <a:latin typeface="DeepSeek-CJK-patch"/>
              </a:rPr>
              <a:t>Slide này mô tả cơ chế </a:t>
            </a:r>
            <a:r>
              <a:rPr lang="vi-VN" b="1" i="0" dirty="0">
                <a:solidFill>
                  <a:srgbClr val="404040"/>
                </a:solidFill>
                <a:effectLst/>
                <a:latin typeface="DeepSeek-CJK-patch"/>
              </a:rPr>
              <a:t>phục hồi (recovery)</a:t>
            </a:r>
            <a:r>
              <a:rPr lang="vi-VN" b="0" i="0" dirty="0">
                <a:solidFill>
                  <a:srgbClr val="404040"/>
                </a:solidFill>
                <a:effectLst/>
                <a:latin typeface="DeepSeek-CJK-patch"/>
              </a:rPr>
              <a:t> của </a:t>
            </a:r>
            <a:r>
              <a:rPr lang="vi-VN" b="1" i="0" dirty="0">
                <a:solidFill>
                  <a:srgbClr val="404040"/>
                </a:solidFill>
                <a:effectLst/>
                <a:latin typeface="DeepSeek-CJK-patch"/>
              </a:rPr>
              <a:t>participant</a:t>
            </a:r>
            <a:r>
              <a:rPr lang="vi-VN" b="0" i="0" dirty="0">
                <a:solidFill>
                  <a:srgbClr val="404040"/>
                </a:solidFill>
                <a:effectLst/>
                <a:latin typeface="DeepSeek-CJK-patch"/>
              </a:rPr>
              <a:t> trong giao thức </a:t>
            </a:r>
            <a:r>
              <a:rPr lang="vi-VN" b="1" i="0" dirty="0">
                <a:solidFill>
                  <a:srgbClr val="404040"/>
                </a:solidFill>
                <a:effectLst/>
                <a:latin typeface="DeepSeek-CJK-patch"/>
              </a:rPr>
              <a:t>2PC (Two-Phase Commit)</a:t>
            </a:r>
            <a:r>
              <a:rPr lang="vi-VN" b="0" i="0" dirty="0">
                <a:solidFill>
                  <a:srgbClr val="404040"/>
                </a:solidFill>
                <a:effectLst/>
                <a:latin typeface="DeepSeek-CJK-patch"/>
              </a:rPr>
              <a:t> khi xảy ra sự cố tại các trạng thái khác nhau. Trọng tâm gồm:</a:t>
            </a:r>
          </a:p>
          <a:p>
            <a:pPr algn="l">
              <a:buFont typeface="Arial" panose="020B0604020202020204" pitchFamily="34" charset="0"/>
              <a:buChar char="•"/>
            </a:pPr>
            <a:r>
              <a:rPr lang="vi-VN" b="1" i="0" dirty="0">
                <a:solidFill>
                  <a:srgbClr val="404040"/>
                </a:solidFill>
                <a:effectLst/>
                <a:latin typeface="DeepSeek-CJK-patch"/>
              </a:rPr>
              <a:t>Hành động của participant sau khi phục hồi</a:t>
            </a:r>
            <a:r>
              <a:rPr lang="vi-VN" b="0" i="0" dirty="0">
                <a:solidFill>
                  <a:srgbClr val="404040"/>
                </a:solidFill>
                <a:effectLst/>
                <a:latin typeface="DeepSeek-CJK-patch"/>
              </a:rPr>
              <a:t> từ lỗi tại 3 trạng thái: INITIAL, READY, ABORT/COMMIT.</a:t>
            </a:r>
          </a:p>
          <a:p>
            <a:pPr algn="l">
              <a:buFont typeface="Arial" panose="020B0604020202020204" pitchFamily="34" charset="0"/>
              <a:buChar char="•"/>
            </a:pPr>
            <a:r>
              <a:rPr lang="vi-VN" b="1" i="0" dirty="0">
                <a:solidFill>
                  <a:srgbClr val="404040"/>
                </a:solidFill>
                <a:effectLst/>
                <a:latin typeface="DeepSeek-CJK-patch"/>
              </a:rPr>
              <a:t>Tương tác với coordinator</a:t>
            </a:r>
            <a:r>
              <a:rPr lang="vi-VN" b="0" i="0" dirty="0">
                <a:solidFill>
                  <a:srgbClr val="404040"/>
                </a:solidFill>
                <a:effectLst/>
                <a:latin typeface="DeepSeek-CJK-patch"/>
              </a:rPr>
              <a:t> và giao thức kết thúc (termination protocol).</a:t>
            </a:r>
          </a:p>
          <a:p>
            <a:pPr algn="l"/>
            <a:endParaRPr lang="en-US" b="1" i="0" dirty="0">
              <a:solidFill>
                <a:srgbClr val="404040"/>
              </a:solidFill>
              <a:effectLst/>
              <a:latin typeface="DeepSeek-CJK-patch"/>
            </a:endParaRPr>
          </a:p>
          <a:p>
            <a:pPr algn="l"/>
            <a:r>
              <a:rPr lang="vi-VN" b="1" i="0" dirty="0">
                <a:solidFill>
                  <a:srgbClr val="404040"/>
                </a:solidFill>
                <a:effectLst/>
                <a:latin typeface="DeepSeek-CJK-patch"/>
              </a:rPr>
              <a:t>2. Giải thích Chi tiết</a:t>
            </a:r>
            <a:endParaRPr lang="vi-VN" b="0" i="0" dirty="0">
              <a:solidFill>
                <a:srgbClr val="404040"/>
              </a:solidFill>
              <a:effectLst/>
              <a:latin typeface="DeepSeek-CJK-patch"/>
            </a:endParaRPr>
          </a:p>
          <a:p>
            <a:pPr algn="l"/>
            <a:r>
              <a:rPr lang="vi-VN" b="1" i="0" dirty="0">
                <a:solidFill>
                  <a:srgbClr val="404040"/>
                </a:solidFill>
                <a:effectLst/>
                <a:latin typeface="DeepSeek-CJK-patch"/>
              </a:rPr>
              <a:t>a. Lỗi ở trạng thái INITIAL</a:t>
            </a:r>
            <a:endParaRPr lang="vi-VN" b="0" i="0" dirty="0">
              <a:solidFill>
                <a:srgbClr val="404040"/>
              </a:solidFill>
              <a:effectLst/>
              <a:latin typeface="DeepSeek-CJK-patch"/>
            </a:endParaRPr>
          </a:p>
          <a:p>
            <a:pPr algn="l">
              <a:buFont typeface="Arial" panose="020B0604020202020204" pitchFamily="34" charset="0"/>
              <a:buChar char="•"/>
            </a:pPr>
            <a:r>
              <a:rPr lang="vi-VN" b="1" i="0" dirty="0">
                <a:solidFill>
                  <a:srgbClr val="404040"/>
                </a:solidFill>
                <a:effectLst/>
                <a:latin typeface="DeepSeek-CJK-patch"/>
              </a:rPr>
              <a:t>Ngữ cảnh:</a:t>
            </a:r>
            <a:endParaRPr lang="vi-VN" b="0" i="0" dirty="0">
              <a:solidFill>
                <a:srgbClr val="404040"/>
              </a:solidFill>
              <a:effectLst/>
              <a:latin typeface="DeepSeek-CJK-patch"/>
            </a:endParaRPr>
          </a:p>
          <a:p>
            <a:pPr marL="742950" lvl="1" indent="-285750" algn="l">
              <a:buFont typeface="Arial" panose="020B0604020202020204" pitchFamily="34" charset="0"/>
              <a:buChar char="•"/>
            </a:pPr>
            <a:r>
              <a:rPr lang="vi-VN" b="0" i="0" dirty="0">
                <a:solidFill>
                  <a:srgbClr val="404040"/>
                </a:solidFill>
                <a:effectLst/>
                <a:latin typeface="DeepSeek-CJK-patch"/>
              </a:rPr>
              <a:t>Participant </a:t>
            </a:r>
            <a:r>
              <a:rPr lang="vi-VN" b="1" i="0" dirty="0">
                <a:solidFill>
                  <a:srgbClr val="404040"/>
                </a:solidFill>
                <a:effectLst/>
                <a:latin typeface="DeepSeek-CJK-patch"/>
              </a:rPr>
              <a:t>chưa nhận lệnh prepare</a:t>
            </a:r>
            <a:r>
              <a:rPr lang="vi-VN" b="0" i="0" dirty="0">
                <a:solidFill>
                  <a:srgbClr val="404040"/>
                </a:solidFill>
                <a:effectLst/>
                <a:latin typeface="DeepSeek-CJK-patch"/>
              </a:rPr>
              <a:t> từ coordinator.</a:t>
            </a:r>
          </a:p>
          <a:p>
            <a:pPr algn="l">
              <a:buFont typeface="Arial" panose="020B0604020202020204" pitchFamily="34" charset="0"/>
              <a:buChar char="•"/>
            </a:pPr>
            <a:r>
              <a:rPr lang="vi-VN" b="1" i="0" dirty="0">
                <a:solidFill>
                  <a:srgbClr val="404040"/>
                </a:solidFill>
                <a:effectLst/>
                <a:latin typeface="DeepSeek-CJK-patch"/>
              </a:rPr>
              <a:t>Hành động khi phục hồi:</a:t>
            </a:r>
            <a:endParaRPr lang="vi-VN" b="0" i="0" dirty="0">
              <a:solidFill>
                <a:srgbClr val="404040"/>
              </a:solidFill>
              <a:effectLst/>
              <a:latin typeface="DeepSeek-CJK-patch"/>
            </a:endParaRPr>
          </a:p>
          <a:p>
            <a:pPr marL="742950" lvl="1" indent="-285750" algn="l">
              <a:buFont typeface="Arial" panose="020B0604020202020204" pitchFamily="34" charset="0"/>
              <a:buChar char="•"/>
            </a:pPr>
            <a:r>
              <a:rPr lang="vi-VN" b="1" i="0" dirty="0">
                <a:solidFill>
                  <a:srgbClr val="404040"/>
                </a:solidFill>
                <a:effectLst/>
                <a:latin typeface="DeepSeek-CJK-patch"/>
              </a:rPr>
              <a:t>Tự hủy (unilaterally abort)</a:t>
            </a:r>
            <a:r>
              <a:rPr lang="vi-VN" b="0" i="0" dirty="0">
                <a:solidFill>
                  <a:srgbClr val="404040"/>
                </a:solidFill>
                <a:effectLst/>
                <a:latin typeface="DeepSeek-CJK-patch"/>
              </a:rPr>
              <a:t> giao dịch.</a:t>
            </a:r>
          </a:p>
          <a:p>
            <a:pPr algn="l">
              <a:buFont typeface="Arial" panose="020B0604020202020204" pitchFamily="34" charset="0"/>
              <a:buChar char="•"/>
            </a:pPr>
            <a:r>
              <a:rPr lang="vi-VN" b="1" i="0" dirty="0">
                <a:solidFill>
                  <a:srgbClr val="404040"/>
                </a:solidFill>
                <a:effectLst/>
                <a:latin typeface="DeepSeek-CJK-patch"/>
              </a:rPr>
              <a:t>Lý do:</a:t>
            </a:r>
            <a:endParaRPr lang="vi-VN" b="0" i="0" dirty="0">
              <a:solidFill>
                <a:srgbClr val="404040"/>
              </a:solidFill>
              <a:effectLst/>
              <a:latin typeface="DeepSeek-CJK-patch"/>
            </a:endParaRPr>
          </a:p>
          <a:p>
            <a:pPr marL="742950" lvl="1" indent="-285750" algn="l">
              <a:buFont typeface="Arial" panose="020B0604020202020204" pitchFamily="34" charset="0"/>
              <a:buChar char="•"/>
            </a:pPr>
            <a:r>
              <a:rPr lang="vi-VN" b="0" i="0" dirty="0">
                <a:solidFill>
                  <a:srgbClr val="404040"/>
                </a:solidFill>
                <a:effectLst/>
                <a:latin typeface="DeepSeek-CJK-patch"/>
              </a:rPr>
              <a:t>Coordinator có thể đã bị lỗi trước khi gửi prepare → Giao dịch chưa bắt đầu → Hủy là an toàn.</a:t>
            </a:r>
          </a:p>
          <a:p>
            <a:pPr marL="742950" lvl="1" indent="-285750" algn="l">
              <a:buFont typeface="Arial" panose="020B0604020202020204" pitchFamily="34" charset="0"/>
              <a:buChar char="•"/>
            </a:pPr>
            <a:r>
              <a:rPr lang="vi-VN" b="0" i="0" dirty="0">
                <a:solidFill>
                  <a:srgbClr val="404040"/>
                </a:solidFill>
                <a:effectLst/>
                <a:latin typeface="DeepSeek-CJK-patch"/>
              </a:rPr>
              <a:t>Nếu coordinator phục hồi và gửi prepare sau đó, participant sẽ trả lời vote-abort.</a:t>
            </a:r>
          </a:p>
          <a:p>
            <a:pPr algn="l"/>
            <a:r>
              <a:rPr lang="vi-VN" b="1" i="0" dirty="0">
                <a:solidFill>
                  <a:srgbClr val="404040"/>
                </a:solidFill>
                <a:effectLst/>
                <a:latin typeface="DeepSeek-CJK-patch"/>
              </a:rPr>
              <a:t>b. Lỗi ở trạng thái READY</a:t>
            </a:r>
            <a:endParaRPr lang="vi-VN" b="0" i="0" dirty="0">
              <a:solidFill>
                <a:srgbClr val="404040"/>
              </a:solidFill>
              <a:effectLst/>
              <a:latin typeface="DeepSeek-CJK-patch"/>
            </a:endParaRPr>
          </a:p>
          <a:p>
            <a:pPr algn="l">
              <a:buFont typeface="Arial" panose="020B0604020202020204" pitchFamily="34" charset="0"/>
              <a:buChar char="•"/>
            </a:pPr>
            <a:r>
              <a:rPr lang="vi-VN" b="1" i="0" dirty="0">
                <a:solidFill>
                  <a:srgbClr val="404040"/>
                </a:solidFill>
                <a:effectLst/>
                <a:latin typeface="DeepSeek-CJK-patch"/>
              </a:rPr>
              <a:t>Ngữ cảnh:</a:t>
            </a:r>
            <a:endParaRPr lang="vi-VN" b="0" i="0" dirty="0">
              <a:solidFill>
                <a:srgbClr val="404040"/>
              </a:solidFill>
              <a:effectLst/>
              <a:latin typeface="DeepSeek-CJK-patch"/>
            </a:endParaRPr>
          </a:p>
          <a:p>
            <a:pPr marL="742950" lvl="1" indent="-285750" algn="l">
              <a:buFont typeface="Arial" panose="020B0604020202020204" pitchFamily="34" charset="0"/>
              <a:buChar char="•"/>
            </a:pPr>
            <a:r>
              <a:rPr lang="vi-VN" b="0" i="0" dirty="0">
                <a:solidFill>
                  <a:srgbClr val="404040"/>
                </a:solidFill>
                <a:effectLst/>
                <a:latin typeface="DeepSeek-CJK-patch"/>
              </a:rPr>
              <a:t>Participant đã gửi vote-commit nhưng </a:t>
            </a:r>
            <a:r>
              <a:rPr lang="vi-VN" b="1" i="0" dirty="0">
                <a:solidFill>
                  <a:srgbClr val="404040"/>
                </a:solidFill>
                <a:effectLst/>
                <a:latin typeface="DeepSeek-CJK-patch"/>
              </a:rPr>
              <a:t>chưa nhận quyết định cuối cùng</a:t>
            </a:r>
            <a:r>
              <a:rPr lang="vi-VN" b="0" i="0" dirty="0">
                <a:solidFill>
                  <a:srgbClr val="404040"/>
                </a:solidFill>
                <a:effectLst/>
                <a:latin typeface="DeepSeek-CJK-patch"/>
              </a:rPr>
              <a:t> (global-commit/abort).</a:t>
            </a:r>
          </a:p>
          <a:p>
            <a:pPr algn="l">
              <a:buFont typeface="Arial" panose="020B0604020202020204" pitchFamily="34" charset="0"/>
              <a:buChar char="•"/>
            </a:pPr>
            <a:r>
              <a:rPr lang="vi-VN" b="1" i="0" dirty="0">
                <a:solidFill>
                  <a:srgbClr val="404040"/>
                </a:solidFill>
                <a:effectLst/>
                <a:latin typeface="DeepSeek-CJK-patch"/>
              </a:rPr>
              <a:t>Hành động khi phục hồi:</a:t>
            </a:r>
            <a:endParaRPr lang="vi-VN" b="0" i="0" dirty="0">
              <a:solidFill>
                <a:srgbClr val="404040"/>
              </a:solidFill>
              <a:effectLst/>
              <a:latin typeface="DeepSeek-CJK-patch"/>
            </a:endParaRPr>
          </a:p>
          <a:p>
            <a:pPr marL="742950" lvl="1" indent="-285750" algn="l">
              <a:buFont typeface="Arial" panose="020B0604020202020204" pitchFamily="34" charset="0"/>
              <a:buChar char="•"/>
            </a:pPr>
            <a:r>
              <a:rPr lang="vi-VN" b="1" i="0" dirty="0">
                <a:solidFill>
                  <a:srgbClr val="404040"/>
                </a:solidFill>
                <a:effectLst/>
                <a:latin typeface="DeepSeek-CJK-patch"/>
              </a:rPr>
              <a:t>Xử lý như timeout trong trạng thái READY</a:t>
            </a:r>
            <a:r>
              <a:rPr lang="vi-VN" b="0" i="0" dirty="0">
                <a:solidFill>
                  <a:srgbClr val="404040"/>
                </a:solidFill>
                <a:effectLst/>
                <a:latin typeface="DeepSeek-CJK-patch"/>
              </a:rPr>
              <a:t> → Gọi </a:t>
            </a:r>
            <a:r>
              <a:rPr lang="vi-VN" b="1" i="0" dirty="0">
                <a:solidFill>
                  <a:srgbClr val="404040"/>
                </a:solidFill>
                <a:effectLst/>
                <a:latin typeface="DeepSeek-CJK-patch"/>
              </a:rPr>
              <a:t>termination protocol</a:t>
            </a:r>
            <a:r>
              <a:rPr lang="vi-VN" b="0" i="0" dirty="0">
                <a:solidFill>
                  <a:srgbClr val="404040"/>
                </a:solidFill>
                <a:effectLst/>
                <a:latin typeface="DeepSeek-CJK-patch"/>
              </a:rPr>
              <a:t>.</a:t>
            </a:r>
          </a:p>
          <a:p>
            <a:pPr algn="l">
              <a:buFont typeface="Arial" panose="020B0604020202020204" pitchFamily="34" charset="0"/>
              <a:buChar char="•"/>
            </a:pPr>
            <a:r>
              <a:rPr lang="vi-VN" b="1" i="0" dirty="0">
                <a:solidFill>
                  <a:srgbClr val="404040"/>
                </a:solidFill>
                <a:effectLst/>
                <a:latin typeface="DeepSeek-CJK-patch"/>
              </a:rPr>
              <a:t>Quy trình termination protocol:</a:t>
            </a:r>
            <a:endParaRPr lang="vi-VN" b="0" i="0" dirty="0">
              <a:solidFill>
                <a:srgbClr val="404040"/>
              </a:solidFill>
              <a:effectLst/>
              <a:latin typeface="DeepSeek-CJK-patch"/>
            </a:endParaRPr>
          </a:p>
          <a:p>
            <a:pPr marL="742950" lvl="1" indent="-285750" algn="l">
              <a:buFont typeface="Arial" panose="020B0604020202020204" pitchFamily="34" charset="0"/>
              <a:buChar char="•"/>
            </a:pPr>
            <a:r>
              <a:rPr lang="vi-VN" b="0" i="0" dirty="0">
                <a:solidFill>
                  <a:srgbClr val="404040"/>
                </a:solidFill>
                <a:effectLst/>
                <a:latin typeface="DeepSeek-CJK-patch"/>
              </a:rPr>
              <a:t>Hỏi coordinator hoặc các participant khác để biết kết quả giao dịch.</a:t>
            </a:r>
          </a:p>
          <a:p>
            <a:pPr marL="742950" lvl="1" indent="-285750" algn="l">
              <a:buFont typeface="Arial" panose="020B0604020202020204" pitchFamily="34" charset="0"/>
              <a:buChar char="•"/>
            </a:pPr>
            <a:r>
              <a:rPr lang="vi-VN" b="0" i="0" dirty="0">
                <a:solidFill>
                  <a:srgbClr val="404040"/>
                </a:solidFill>
                <a:effectLst/>
                <a:latin typeface="DeepSeek-CJK-patch"/>
              </a:rPr>
              <a:t>Nếu nhận được global-abort → Hủy giao dịch.</a:t>
            </a:r>
          </a:p>
          <a:p>
            <a:pPr marL="742950" lvl="1" indent="-285750" algn="l">
              <a:buFont typeface="Arial" panose="020B0604020202020204" pitchFamily="34" charset="0"/>
              <a:buChar char="•"/>
            </a:pPr>
            <a:r>
              <a:rPr lang="vi-VN" b="0" i="0" dirty="0">
                <a:solidFill>
                  <a:srgbClr val="404040"/>
                </a:solidFill>
                <a:effectLst/>
                <a:latin typeface="DeepSeek-CJK-patch"/>
              </a:rPr>
              <a:t>Nếu nhận được global-commit → Commit giao dịch.</a:t>
            </a:r>
          </a:p>
          <a:p>
            <a:pPr marL="742950" lvl="1" indent="-285750" algn="l">
              <a:buFont typeface="Arial" panose="020B0604020202020204" pitchFamily="34" charset="0"/>
              <a:buChar char="•"/>
            </a:pPr>
            <a:r>
              <a:rPr lang="vi-VN" b="0" i="0" dirty="0">
                <a:solidFill>
                  <a:srgbClr val="404040"/>
                </a:solidFill>
                <a:effectLst/>
                <a:latin typeface="DeepSeek-CJK-patch"/>
              </a:rPr>
              <a:t>Nếu không nhận được phản hồi → </a:t>
            </a:r>
            <a:r>
              <a:rPr lang="vi-VN" b="1" i="0" dirty="0">
                <a:solidFill>
                  <a:srgbClr val="404040"/>
                </a:solidFill>
                <a:effectLst/>
                <a:latin typeface="DeepSeek-CJK-patch"/>
              </a:rPr>
              <a:t>Bị chặn (blocked)</a:t>
            </a:r>
            <a:r>
              <a:rPr lang="vi-VN" b="0" i="0" dirty="0">
                <a:solidFill>
                  <a:srgbClr val="404040"/>
                </a:solidFill>
                <a:effectLst/>
                <a:latin typeface="DeepSeek-CJK-patch"/>
              </a:rPr>
              <a:t>.</a:t>
            </a:r>
          </a:p>
          <a:p>
            <a:pPr algn="l"/>
            <a:r>
              <a:rPr lang="vi-VN" b="1" i="0" dirty="0">
                <a:solidFill>
                  <a:srgbClr val="404040"/>
                </a:solidFill>
                <a:effectLst/>
                <a:latin typeface="DeepSeek-CJK-patch"/>
              </a:rPr>
              <a:t>c. Lỗi ở trạng thái ABORT hoặc COMMIT</a:t>
            </a:r>
            <a:endParaRPr lang="vi-VN" b="0" i="0" dirty="0">
              <a:solidFill>
                <a:srgbClr val="404040"/>
              </a:solidFill>
              <a:effectLst/>
              <a:latin typeface="DeepSeek-CJK-patch"/>
            </a:endParaRPr>
          </a:p>
          <a:p>
            <a:pPr algn="l">
              <a:buFont typeface="Arial" panose="020B0604020202020204" pitchFamily="34" charset="0"/>
              <a:buChar char="•"/>
            </a:pPr>
            <a:r>
              <a:rPr lang="vi-VN" b="1" i="0" dirty="0">
                <a:solidFill>
                  <a:srgbClr val="404040"/>
                </a:solidFill>
                <a:effectLst/>
                <a:latin typeface="DeepSeek-CJK-patch"/>
              </a:rPr>
              <a:t>Ngữ cảnh:</a:t>
            </a:r>
            <a:endParaRPr lang="vi-VN" b="0" i="0" dirty="0">
              <a:solidFill>
                <a:srgbClr val="404040"/>
              </a:solidFill>
              <a:effectLst/>
              <a:latin typeface="DeepSeek-CJK-patch"/>
            </a:endParaRPr>
          </a:p>
          <a:p>
            <a:pPr marL="742950" lvl="1" indent="-285750" algn="l">
              <a:buFont typeface="Arial" panose="020B0604020202020204" pitchFamily="34" charset="0"/>
              <a:buChar char="•"/>
            </a:pPr>
            <a:r>
              <a:rPr lang="vi-VN" b="0" i="0" dirty="0">
                <a:solidFill>
                  <a:srgbClr val="404040"/>
                </a:solidFill>
                <a:effectLst/>
                <a:latin typeface="DeepSeek-CJK-patch"/>
              </a:rPr>
              <a:t>Participant đã nhận quyết định cuối cùng (global-abort hoặc global-commit) và </a:t>
            </a:r>
            <a:r>
              <a:rPr lang="vi-VN" b="1" i="0" dirty="0">
                <a:solidFill>
                  <a:srgbClr val="404040"/>
                </a:solidFill>
                <a:effectLst/>
                <a:latin typeface="DeepSeek-CJK-patch"/>
              </a:rPr>
              <a:t>đã gửi ACK</a:t>
            </a:r>
            <a:r>
              <a:rPr lang="vi-VN" b="0" i="0" dirty="0">
                <a:solidFill>
                  <a:srgbClr val="404040"/>
                </a:solidFill>
                <a:effectLst/>
                <a:latin typeface="DeepSeek-CJK-patch"/>
              </a:rPr>
              <a:t>.</a:t>
            </a:r>
          </a:p>
          <a:p>
            <a:pPr algn="l">
              <a:buFont typeface="Arial" panose="020B0604020202020204" pitchFamily="34" charset="0"/>
              <a:buChar char="•"/>
            </a:pPr>
            <a:r>
              <a:rPr lang="vi-VN" b="1" i="0" dirty="0">
                <a:solidFill>
                  <a:srgbClr val="404040"/>
                </a:solidFill>
                <a:effectLst/>
                <a:latin typeface="DeepSeek-CJK-patch"/>
              </a:rPr>
              <a:t>Hành động khi phục hồi:</a:t>
            </a:r>
            <a:endParaRPr lang="vi-VN" b="0" i="0" dirty="0">
              <a:solidFill>
                <a:srgbClr val="404040"/>
              </a:solidFill>
              <a:effectLst/>
              <a:latin typeface="DeepSeek-CJK-patch"/>
            </a:endParaRPr>
          </a:p>
          <a:p>
            <a:pPr marL="742950" lvl="1" indent="-285750" algn="l">
              <a:buFont typeface="Arial" panose="020B0604020202020204" pitchFamily="34" charset="0"/>
              <a:buChar char="•"/>
            </a:pPr>
            <a:r>
              <a:rPr lang="vi-VN" b="1" i="0" dirty="0">
                <a:solidFill>
                  <a:srgbClr val="404040"/>
                </a:solidFill>
                <a:effectLst/>
                <a:latin typeface="DeepSeek-CJK-patch"/>
              </a:rPr>
              <a:t>Không cần làm gì thêm</a:t>
            </a:r>
            <a:r>
              <a:rPr lang="vi-VN" b="0" i="0" dirty="0">
                <a:solidFill>
                  <a:srgbClr val="404040"/>
                </a:solidFill>
                <a:effectLst/>
                <a:latin typeface="DeepSeek-CJK-patch"/>
              </a:rPr>
              <a:t>.</a:t>
            </a:r>
          </a:p>
          <a:p>
            <a:pPr algn="l">
              <a:buFont typeface="Arial" panose="020B0604020202020204" pitchFamily="34" charset="0"/>
              <a:buChar char="•"/>
            </a:pPr>
            <a:r>
              <a:rPr lang="vi-VN" b="1" i="0" dirty="0">
                <a:solidFill>
                  <a:srgbClr val="404040"/>
                </a:solidFill>
                <a:effectLst/>
                <a:latin typeface="DeepSeek-CJK-patch"/>
              </a:rPr>
              <a:t>Lý do:</a:t>
            </a:r>
            <a:endParaRPr lang="vi-VN" b="0" i="0" dirty="0">
              <a:solidFill>
                <a:srgbClr val="404040"/>
              </a:solidFill>
              <a:effectLst/>
              <a:latin typeface="DeepSeek-CJK-patch"/>
            </a:endParaRPr>
          </a:p>
          <a:p>
            <a:pPr marL="742950" lvl="1" indent="-285750" algn="l">
              <a:buFont typeface="Arial" panose="020B0604020202020204" pitchFamily="34" charset="0"/>
              <a:buChar char="•"/>
            </a:pPr>
            <a:r>
              <a:rPr lang="vi-VN" b="0" i="0" dirty="0">
                <a:solidFill>
                  <a:srgbClr val="404040"/>
                </a:solidFill>
                <a:effectLst/>
                <a:latin typeface="DeepSeek-CJK-patch"/>
              </a:rPr>
              <a:t>Giao dịch đã kết thúc → Trạng thái được đảm bảo nhất quán.</a:t>
            </a:r>
          </a:p>
          <a:p>
            <a:pPr algn="l"/>
            <a:endParaRPr lang="en-US" b="1" i="0" dirty="0">
              <a:solidFill>
                <a:srgbClr val="404040"/>
              </a:solidFill>
              <a:effectLst/>
              <a:latin typeface="DeepSeek-CJK-patch"/>
            </a:endParaRPr>
          </a:p>
          <a:p>
            <a:pPr algn="l"/>
            <a:r>
              <a:rPr lang="vi-VN" b="1" i="0" dirty="0">
                <a:solidFill>
                  <a:srgbClr val="404040"/>
                </a:solidFill>
                <a:effectLst/>
                <a:latin typeface="DeepSeek-CJK-patch"/>
              </a:rPr>
              <a:t>3. Minh họa bằng Sơ đồ</a:t>
            </a:r>
            <a:endParaRPr lang="vi-VN" b="0" i="0" dirty="0">
              <a:solidFill>
                <a:srgbClr val="404040"/>
              </a:solidFill>
              <a:effectLst/>
              <a:latin typeface="DeepSeek-CJK-patch"/>
            </a:endParaRPr>
          </a:p>
          <a:p>
            <a:pPr algn="l">
              <a:buFont typeface="+mj-lt"/>
              <a:buNone/>
            </a:pPr>
            <a:r>
              <a:rPr lang="en-US" b="1" i="0" dirty="0">
                <a:solidFill>
                  <a:srgbClr val="404040"/>
                </a:solidFill>
                <a:effectLst/>
                <a:latin typeface="DeepSeek-CJK-patch"/>
              </a:rPr>
              <a:t>a. </a:t>
            </a:r>
            <a:r>
              <a:rPr lang="vi-VN" b="1" i="0" dirty="0">
                <a:solidFill>
                  <a:srgbClr val="404040"/>
                </a:solidFill>
                <a:effectLst/>
                <a:latin typeface="DeepSeek-CJK-patch"/>
              </a:rPr>
              <a:t>Participant ở INITIAL:</a:t>
            </a:r>
            <a:endParaRPr lang="vi-VN" b="0" i="0" dirty="0">
              <a:solidFill>
                <a:srgbClr val="404040"/>
              </a:solidFill>
              <a:effectLst/>
              <a:latin typeface="DeepSeek-CJK-patch"/>
            </a:endParaRPr>
          </a:p>
          <a:p>
            <a:pPr marL="457200" lvl="1" indent="0" algn="l">
              <a:buFont typeface="+mj-lt"/>
              <a:buNone/>
            </a:pPr>
            <a:r>
              <a:rPr lang="en-US" b="0" i="0" dirty="0">
                <a:solidFill>
                  <a:srgbClr val="404040"/>
                </a:solidFill>
                <a:effectLst/>
                <a:latin typeface="DeepSeek-CJK-patch"/>
              </a:rPr>
              <a:t>- </a:t>
            </a:r>
            <a:r>
              <a:rPr lang="vi-VN" b="0" i="0" dirty="0">
                <a:solidFill>
                  <a:srgbClr val="404040"/>
                </a:solidFill>
                <a:effectLst/>
                <a:latin typeface="DeepSeek-CJK-patch"/>
              </a:rPr>
              <a:t>Coordinator bị lỗi → Participant hủy giao dịch.</a:t>
            </a:r>
          </a:p>
          <a:p>
            <a:pPr algn="l">
              <a:buFont typeface="+mj-lt"/>
              <a:buNone/>
            </a:pPr>
            <a:r>
              <a:rPr lang="en-US" b="1" i="0" dirty="0">
                <a:solidFill>
                  <a:srgbClr val="404040"/>
                </a:solidFill>
                <a:effectLst/>
                <a:latin typeface="DeepSeek-CJK-patch"/>
              </a:rPr>
              <a:t>b. </a:t>
            </a:r>
            <a:r>
              <a:rPr lang="vi-VN" b="1" i="0" dirty="0">
                <a:solidFill>
                  <a:srgbClr val="404040"/>
                </a:solidFill>
                <a:effectLst/>
                <a:latin typeface="DeepSeek-CJK-patch"/>
              </a:rPr>
              <a:t>Participant ở READY:</a:t>
            </a:r>
            <a:endParaRPr lang="vi-VN" b="0" i="0" dirty="0">
              <a:solidFill>
                <a:srgbClr val="404040"/>
              </a:solidFill>
              <a:effectLst/>
              <a:latin typeface="DeepSeek-CJK-patch"/>
            </a:endParaRPr>
          </a:p>
          <a:p>
            <a:pPr marL="457200" lvl="1" indent="0" algn="l">
              <a:buFont typeface="+mj-lt"/>
              <a:buNone/>
            </a:pPr>
            <a:r>
              <a:rPr lang="en-US" b="0" i="0" dirty="0">
                <a:solidFill>
                  <a:srgbClr val="404040"/>
                </a:solidFill>
                <a:effectLst/>
                <a:latin typeface="DeepSeek-CJK-patch"/>
              </a:rPr>
              <a:t>- </a:t>
            </a:r>
            <a:r>
              <a:rPr lang="vi-VN" b="0" i="0" dirty="0">
                <a:solidFill>
                  <a:srgbClr val="404040"/>
                </a:solidFill>
                <a:effectLst/>
                <a:latin typeface="DeepSeek-CJK-patch"/>
              </a:rPr>
              <a:t>Gửi vote-commit → Coordinator bị lỗi → Gọi termination protocol.</a:t>
            </a:r>
          </a:p>
          <a:p>
            <a:pPr algn="l">
              <a:buFont typeface="+mj-lt"/>
              <a:buNone/>
            </a:pPr>
            <a:r>
              <a:rPr lang="en-US" b="1" i="0" dirty="0">
                <a:solidFill>
                  <a:srgbClr val="404040"/>
                </a:solidFill>
                <a:effectLst/>
                <a:latin typeface="DeepSeek-CJK-patch"/>
              </a:rPr>
              <a:t>c. </a:t>
            </a:r>
            <a:r>
              <a:rPr lang="vi-VN" b="1" i="0" dirty="0">
                <a:solidFill>
                  <a:srgbClr val="404040"/>
                </a:solidFill>
                <a:effectLst/>
                <a:latin typeface="DeepSeek-CJK-patch"/>
              </a:rPr>
              <a:t>Participant ở ABORT/COMMIT:</a:t>
            </a:r>
            <a:endParaRPr lang="vi-VN" b="0" i="0" dirty="0">
              <a:solidFill>
                <a:srgbClr val="404040"/>
              </a:solidFill>
              <a:effectLst/>
              <a:latin typeface="DeepSeek-CJK-patch"/>
            </a:endParaRPr>
          </a:p>
          <a:p>
            <a:pPr marL="457200" lvl="1" indent="0" algn="l">
              <a:buFont typeface="+mj-lt"/>
              <a:buNone/>
            </a:pPr>
            <a:r>
              <a:rPr lang="en-US" b="0" i="0" dirty="0">
                <a:solidFill>
                  <a:srgbClr val="404040"/>
                </a:solidFill>
                <a:effectLst/>
                <a:latin typeface="DeepSeek-CJK-patch"/>
              </a:rPr>
              <a:t>- </a:t>
            </a:r>
            <a:r>
              <a:rPr lang="vi-VN" b="0" i="0" dirty="0">
                <a:solidFill>
                  <a:srgbClr val="404040"/>
                </a:solidFill>
                <a:effectLst/>
                <a:latin typeface="DeepSeek-CJK-patch"/>
              </a:rPr>
              <a:t>Đã gửi ACK → Không cần phục hồi.</a:t>
            </a:r>
          </a:p>
          <a:p>
            <a:pPr algn="l"/>
            <a:endParaRPr lang="en-US" b="1" i="0" dirty="0">
              <a:solidFill>
                <a:srgbClr val="404040"/>
              </a:solidFill>
              <a:effectLst/>
              <a:latin typeface="DeepSeek-CJK-patch"/>
            </a:endParaRPr>
          </a:p>
          <a:p>
            <a:pPr algn="l"/>
            <a:r>
              <a:rPr lang="vi-VN" b="1" i="0" dirty="0">
                <a:solidFill>
                  <a:srgbClr val="404040"/>
                </a:solidFill>
                <a:effectLst/>
                <a:latin typeface="DeepSeek-CJK-patch"/>
              </a:rPr>
              <a:t>4. Vấn đề Blocking trong READY</a:t>
            </a:r>
            <a:endParaRPr lang="vi-VN" b="0" i="0" dirty="0">
              <a:solidFill>
                <a:srgbClr val="404040"/>
              </a:solidFill>
              <a:effectLst/>
              <a:latin typeface="DeepSeek-CJK-patch"/>
            </a:endParaRPr>
          </a:p>
          <a:p>
            <a:pPr algn="l">
              <a:buFont typeface="Arial" panose="020B0604020202020204" pitchFamily="34" charset="0"/>
              <a:buChar char="•"/>
            </a:pPr>
            <a:r>
              <a:rPr lang="vi-VN" b="1" i="0" dirty="0">
                <a:solidFill>
                  <a:srgbClr val="404040"/>
                </a:solidFill>
                <a:effectLst/>
                <a:latin typeface="DeepSeek-CJK-patch"/>
              </a:rPr>
              <a:t>Nguyên nhân:</a:t>
            </a:r>
            <a:endParaRPr lang="vi-VN" b="0" i="0" dirty="0">
              <a:solidFill>
                <a:srgbClr val="404040"/>
              </a:solidFill>
              <a:effectLst/>
              <a:latin typeface="DeepSeek-CJK-patch"/>
            </a:endParaRPr>
          </a:p>
          <a:p>
            <a:pPr marL="742950" lvl="1" indent="-285750" algn="l">
              <a:buFont typeface="Arial" panose="020B0604020202020204" pitchFamily="34" charset="0"/>
              <a:buChar char="•"/>
            </a:pPr>
            <a:r>
              <a:rPr lang="vi-VN" b="0" i="0" dirty="0">
                <a:solidFill>
                  <a:srgbClr val="404040"/>
                </a:solidFill>
                <a:effectLst/>
                <a:latin typeface="DeepSeek-CJK-patch"/>
              </a:rPr>
              <a:t>Nếu coordinator và một số participant bị lỗi, participant ở READY có thể </a:t>
            </a:r>
            <a:r>
              <a:rPr lang="vi-VN" b="1" i="0" dirty="0">
                <a:solidFill>
                  <a:srgbClr val="404040"/>
                </a:solidFill>
                <a:effectLst/>
                <a:latin typeface="DeepSeek-CJK-patch"/>
              </a:rPr>
              <a:t>không thể xác định kết quả giao dịch</a:t>
            </a:r>
            <a:r>
              <a:rPr lang="vi-VN" b="0" i="0" dirty="0">
                <a:solidFill>
                  <a:srgbClr val="404040"/>
                </a:solidFill>
                <a:effectLst/>
                <a:latin typeface="DeepSeek-CJK-patch"/>
              </a:rPr>
              <a:t>.</a:t>
            </a:r>
          </a:p>
          <a:p>
            <a:pPr algn="l">
              <a:buFont typeface="Arial" panose="020B0604020202020204" pitchFamily="34" charset="0"/>
              <a:buChar char="•"/>
            </a:pPr>
            <a:r>
              <a:rPr lang="vi-VN" b="1" i="0" dirty="0">
                <a:solidFill>
                  <a:srgbClr val="404040"/>
                </a:solidFill>
                <a:effectLst/>
                <a:latin typeface="DeepSeek-CJK-patch"/>
              </a:rPr>
              <a:t>Giải pháp khắc phục:</a:t>
            </a:r>
            <a:endParaRPr lang="vi-VN" b="0" i="0" dirty="0">
              <a:solidFill>
                <a:srgbClr val="404040"/>
              </a:solidFill>
              <a:effectLst/>
              <a:latin typeface="DeepSeek-CJK-patch"/>
            </a:endParaRPr>
          </a:p>
          <a:p>
            <a:pPr marL="742950" lvl="1" indent="-285750" algn="l">
              <a:buFont typeface="Arial" panose="020B0604020202020204" pitchFamily="34" charset="0"/>
              <a:buChar char="•"/>
            </a:pPr>
            <a:r>
              <a:rPr lang="vi-VN" b="1" i="0" dirty="0">
                <a:solidFill>
                  <a:srgbClr val="404040"/>
                </a:solidFill>
                <a:effectLst/>
                <a:latin typeface="DeepSeek-CJK-patch"/>
              </a:rPr>
              <a:t>3PC (Three-Phase Commit):</a:t>
            </a:r>
            <a:r>
              <a:rPr lang="vi-VN" b="0" i="0" dirty="0">
                <a:solidFill>
                  <a:srgbClr val="404040"/>
                </a:solidFill>
                <a:effectLst/>
                <a:latin typeface="DeepSeek-CJK-patch"/>
              </a:rPr>
              <a:t> Thêm trạng thái PRECOMMIT để tránh blocking.</a:t>
            </a:r>
          </a:p>
          <a:p>
            <a:pPr marL="742950" lvl="1" indent="-285750" algn="l">
              <a:buFont typeface="Arial" panose="020B0604020202020204" pitchFamily="34" charset="0"/>
              <a:buChar char="•"/>
            </a:pPr>
            <a:r>
              <a:rPr lang="vi-VN" b="1" i="0" dirty="0">
                <a:solidFill>
                  <a:srgbClr val="404040"/>
                </a:solidFill>
                <a:effectLst/>
                <a:latin typeface="DeepSeek-CJK-patch"/>
              </a:rPr>
              <a:t>Giao thức phi tập trung:</a:t>
            </a:r>
            <a:r>
              <a:rPr lang="vi-VN" b="0" i="0" dirty="0">
                <a:solidFill>
                  <a:srgbClr val="404040"/>
                </a:solidFill>
                <a:effectLst/>
                <a:latin typeface="DeepSeek-CJK-patch"/>
              </a:rPr>
              <a:t> Cho phép participant trao đổi trực tiếp.</a:t>
            </a:r>
          </a:p>
          <a:p>
            <a:pPr algn="l"/>
            <a:endParaRPr lang="en-US" b="1" i="0" dirty="0">
              <a:solidFill>
                <a:srgbClr val="404040"/>
              </a:solidFill>
              <a:effectLst/>
              <a:latin typeface="DeepSeek-CJK-patch"/>
            </a:endParaRPr>
          </a:p>
          <a:p>
            <a:pPr algn="l"/>
            <a:r>
              <a:rPr lang="vi-VN" b="1" i="0" dirty="0">
                <a:solidFill>
                  <a:srgbClr val="404040"/>
                </a:solidFill>
                <a:effectLst/>
                <a:latin typeface="DeepSeek-CJK-patch"/>
              </a:rPr>
              <a:t>5. So sánh với Coordinator Recovery</a:t>
            </a:r>
            <a:endParaRPr lang="vi-VN" b="0" i="0" dirty="0">
              <a:solidFill>
                <a:srgbClr val="404040"/>
              </a:solidFill>
              <a:effectLst/>
              <a:latin typeface="DeepSeek-CJK-patch"/>
            </a:endParaRPr>
          </a:p>
          <a:p>
            <a:pPr algn="l"/>
            <a:r>
              <a:rPr lang="vi-VN" b="1" i="0" dirty="0">
                <a:solidFill>
                  <a:srgbClr val="404040"/>
                </a:solidFill>
                <a:effectLst/>
                <a:latin typeface="DeepSeek-CJK-patch"/>
              </a:rPr>
              <a:t>Tiêu chí</a:t>
            </a:r>
            <a:r>
              <a:rPr lang="en-US" b="1" i="0" dirty="0">
                <a:solidFill>
                  <a:srgbClr val="404040"/>
                </a:solidFill>
                <a:effectLst/>
                <a:latin typeface="DeepSeek-CJK-patch"/>
              </a:rPr>
              <a:t>		</a:t>
            </a:r>
            <a:r>
              <a:rPr lang="vi-VN" b="1" i="0" dirty="0">
                <a:solidFill>
                  <a:srgbClr val="404040"/>
                </a:solidFill>
                <a:effectLst/>
                <a:latin typeface="DeepSeek-CJK-patch"/>
              </a:rPr>
              <a:t>Participant Recovery</a:t>
            </a:r>
            <a:r>
              <a:rPr lang="en-US" b="1" i="0" dirty="0">
                <a:solidFill>
                  <a:srgbClr val="404040"/>
                </a:solidFill>
                <a:effectLst/>
                <a:latin typeface="DeepSeek-CJK-patch"/>
              </a:rPr>
              <a:t>	</a:t>
            </a:r>
            <a:r>
              <a:rPr lang="vi-VN" b="1" i="0" dirty="0">
                <a:solidFill>
                  <a:srgbClr val="404040"/>
                </a:solidFill>
                <a:effectLst/>
                <a:latin typeface="DeepSeek-CJK-patch"/>
              </a:rPr>
              <a:t>Coordinator Recovery</a:t>
            </a:r>
            <a:endParaRPr lang="en-US" b="1" i="0" dirty="0">
              <a:solidFill>
                <a:srgbClr val="404040"/>
              </a:solidFill>
              <a:effectLst/>
              <a:latin typeface="DeepSeek-CJK-patch"/>
            </a:endParaRPr>
          </a:p>
          <a:p>
            <a:pPr algn="l"/>
            <a:r>
              <a:rPr lang="vi-VN" b="1" i="0" dirty="0">
                <a:solidFill>
                  <a:srgbClr val="404040"/>
                </a:solidFill>
                <a:effectLst/>
                <a:latin typeface="DeepSeek-CJK-patch"/>
              </a:rPr>
              <a:t>INITIAL</a:t>
            </a:r>
            <a:r>
              <a:rPr lang="en-US" b="1" i="0" dirty="0">
                <a:solidFill>
                  <a:srgbClr val="404040"/>
                </a:solidFill>
                <a:effectLst/>
                <a:latin typeface="DeepSeek-CJK-patch"/>
              </a:rPr>
              <a:t>		</a:t>
            </a:r>
            <a:r>
              <a:rPr lang="vi-VN" b="0" i="0" dirty="0">
                <a:solidFill>
                  <a:srgbClr val="404040"/>
                </a:solidFill>
                <a:effectLst/>
                <a:latin typeface="DeepSeek-CJK-patch"/>
              </a:rPr>
              <a:t>Tự abort</a:t>
            </a:r>
            <a:r>
              <a:rPr lang="en-US" b="0" i="0" dirty="0">
                <a:solidFill>
                  <a:srgbClr val="404040"/>
                </a:solidFill>
                <a:effectLst/>
                <a:latin typeface="DeepSeek-CJK-patch"/>
              </a:rPr>
              <a:t>		</a:t>
            </a:r>
            <a:r>
              <a:rPr lang="vi-VN" b="0" i="0" dirty="0">
                <a:solidFill>
                  <a:srgbClr val="404040"/>
                </a:solidFill>
                <a:effectLst/>
                <a:latin typeface="DeepSeek-CJK-patch"/>
              </a:rPr>
              <a:t>Khởi động lại commit</a:t>
            </a:r>
            <a:endParaRPr lang="en-US" b="0" i="0" dirty="0">
              <a:solidFill>
                <a:srgbClr val="404040"/>
              </a:solidFill>
              <a:effectLst/>
              <a:latin typeface="DeepSeek-CJK-patch"/>
            </a:endParaRPr>
          </a:p>
          <a:p>
            <a:pPr algn="l"/>
            <a:r>
              <a:rPr lang="vi-VN" b="1" i="0" dirty="0">
                <a:solidFill>
                  <a:srgbClr val="404040"/>
                </a:solidFill>
                <a:effectLst/>
                <a:latin typeface="DeepSeek-CJK-patch"/>
              </a:rPr>
              <a:t>WAIT/READY</a:t>
            </a:r>
            <a:r>
              <a:rPr lang="en-US" b="1" i="0" dirty="0">
                <a:solidFill>
                  <a:srgbClr val="404040"/>
                </a:solidFill>
                <a:effectLst/>
                <a:latin typeface="DeepSeek-CJK-patch"/>
              </a:rPr>
              <a:t>		</a:t>
            </a:r>
            <a:r>
              <a:rPr lang="vi-VN" b="0" i="0" dirty="0">
                <a:solidFill>
                  <a:srgbClr val="404040"/>
                </a:solidFill>
                <a:effectLst/>
                <a:latin typeface="DeepSeek-CJK-patch"/>
              </a:rPr>
              <a:t>Gọi termination protocol</a:t>
            </a:r>
            <a:r>
              <a:rPr lang="en-US" b="0" i="0" dirty="0">
                <a:solidFill>
                  <a:srgbClr val="404040"/>
                </a:solidFill>
                <a:effectLst/>
                <a:latin typeface="DeepSeek-CJK-patch"/>
              </a:rPr>
              <a:t>	</a:t>
            </a:r>
            <a:r>
              <a:rPr lang="vi-VN" b="0" i="0" dirty="0">
                <a:solidFill>
                  <a:srgbClr val="404040"/>
                </a:solidFill>
                <a:effectLst/>
                <a:latin typeface="DeepSeek-CJK-patch"/>
              </a:rPr>
              <a:t>Gửi lại prepare hoặc quyết định cuối cùng</a:t>
            </a:r>
            <a:endParaRPr lang="en-US" b="0" i="0" dirty="0">
              <a:solidFill>
                <a:srgbClr val="404040"/>
              </a:solidFill>
              <a:effectLst/>
              <a:latin typeface="DeepSeek-CJK-patch"/>
            </a:endParaRPr>
          </a:p>
          <a:p>
            <a:pPr algn="l"/>
            <a:r>
              <a:rPr lang="vi-VN" b="1" i="0" dirty="0">
                <a:solidFill>
                  <a:srgbClr val="404040"/>
                </a:solidFill>
                <a:effectLst/>
                <a:latin typeface="DeepSeek-CJK-patch"/>
              </a:rPr>
              <a:t>ABORT/COMMIT</a:t>
            </a:r>
            <a:r>
              <a:rPr lang="en-US" b="1" i="0" dirty="0">
                <a:solidFill>
                  <a:srgbClr val="404040"/>
                </a:solidFill>
                <a:effectLst/>
                <a:latin typeface="DeepSeek-CJK-patch"/>
              </a:rPr>
              <a:t>	</a:t>
            </a:r>
            <a:r>
              <a:rPr lang="vi-VN" b="0" i="0" dirty="0">
                <a:solidFill>
                  <a:srgbClr val="404040"/>
                </a:solidFill>
                <a:effectLst/>
                <a:latin typeface="DeepSeek-CJK-patch"/>
              </a:rPr>
              <a:t>Không làm gì</a:t>
            </a:r>
            <a:r>
              <a:rPr lang="en-US" b="0" i="0" dirty="0">
                <a:solidFill>
                  <a:srgbClr val="404040"/>
                </a:solidFill>
                <a:effectLst/>
                <a:latin typeface="DeepSeek-CJK-patch"/>
              </a:rPr>
              <a:t>		</a:t>
            </a:r>
            <a:r>
              <a:rPr lang="vi-VN" b="0" i="0" dirty="0">
                <a:solidFill>
                  <a:srgbClr val="404040"/>
                </a:solidFill>
                <a:effectLst/>
                <a:latin typeface="DeepSeek-CJK-patch"/>
              </a:rPr>
              <a:t>Gửi lại quyết định nếu thiếu ACK</a:t>
            </a:r>
          </a:p>
          <a:p>
            <a:pPr algn="l"/>
            <a:endParaRPr lang="en-US" b="1" i="0" dirty="0">
              <a:solidFill>
                <a:srgbClr val="404040"/>
              </a:solidFill>
              <a:effectLst/>
              <a:latin typeface="DeepSeek-CJK-patch"/>
            </a:endParaRPr>
          </a:p>
          <a:p>
            <a:pPr algn="l"/>
            <a:r>
              <a:rPr lang="vi-VN" b="1" i="0" dirty="0">
                <a:solidFill>
                  <a:srgbClr val="404040"/>
                </a:solidFill>
                <a:effectLst/>
                <a:latin typeface="DeepSeek-CJK-patch"/>
              </a:rPr>
              <a:t>6. Tóm tắt Thông điệp chính</a:t>
            </a:r>
            <a:endParaRPr lang="vi-VN" b="0" i="0" dirty="0">
              <a:solidFill>
                <a:srgbClr val="404040"/>
              </a:solidFill>
              <a:effectLst/>
              <a:latin typeface="DeepSeek-CJK-patch"/>
            </a:endParaRPr>
          </a:p>
          <a:p>
            <a:pPr algn="l">
              <a:buFont typeface="Arial" panose="020B0604020202020204" pitchFamily="34" charset="0"/>
              <a:buChar char="•"/>
            </a:pPr>
            <a:r>
              <a:rPr lang="vi-VN" b="1" i="0" dirty="0">
                <a:solidFill>
                  <a:srgbClr val="404040"/>
                </a:solidFill>
                <a:effectLst/>
                <a:latin typeface="DeepSeek-CJK-patch"/>
              </a:rPr>
              <a:t>INITIAL + Lỗi → Tự abort:</a:t>
            </a:r>
            <a:r>
              <a:rPr lang="vi-VN" b="0" i="0" dirty="0">
                <a:solidFill>
                  <a:srgbClr val="404040"/>
                </a:solidFill>
                <a:effectLst/>
                <a:latin typeface="DeepSeek-CJK-patch"/>
              </a:rPr>
              <a:t> An toàn do giao dịch chưa bắt đầu.</a:t>
            </a:r>
          </a:p>
          <a:p>
            <a:pPr algn="l">
              <a:buFont typeface="Arial" panose="020B0604020202020204" pitchFamily="34" charset="0"/>
              <a:buChar char="•"/>
            </a:pPr>
            <a:r>
              <a:rPr lang="vi-VN" b="1" i="0" dirty="0">
                <a:solidFill>
                  <a:srgbClr val="404040"/>
                </a:solidFill>
                <a:effectLst/>
                <a:latin typeface="DeepSeek-CJK-patch"/>
              </a:rPr>
              <a:t>READY + Lỗi → Gọi termination protocol:</a:t>
            </a:r>
            <a:r>
              <a:rPr lang="vi-VN" b="0" i="0" dirty="0">
                <a:solidFill>
                  <a:srgbClr val="404040"/>
                </a:solidFill>
                <a:effectLst/>
                <a:latin typeface="DeepSeek-CJK-patch"/>
              </a:rPr>
              <a:t> Tránh mất tính nhất quán.</a:t>
            </a:r>
          </a:p>
          <a:p>
            <a:pPr algn="l">
              <a:buFont typeface="Arial" panose="020B0604020202020204" pitchFamily="34" charset="0"/>
              <a:buChar char="•"/>
            </a:pPr>
            <a:r>
              <a:rPr lang="vi-VN" b="1" i="0" dirty="0">
                <a:solidFill>
                  <a:srgbClr val="404040"/>
                </a:solidFill>
                <a:effectLst/>
                <a:latin typeface="DeepSeek-CJK-patch"/>
              </a:rPr>
              <a:t>ABORT/COMMIT + Lỗi → Không cần hành động:</a:t>
            </a:r>
            <a:r>
              <a:rPr lang="vi-VN" b="0" i="0" dirty="0">
                <a:solidFill>
                  <a:srgbClr val="404040"/>
                </a:solidFill>
                <a:effectLst/>
                <a:latin typeface="DeepSeek-CJK-patch"/>
              </a:rPr>
              <a:t> Giao dịch đã hoàn tất.</a:t>
            </a:r>
          </a:p>
          <a:p>
            <a:pPr algn="l">
              <a:buFont typeface="Arial" panose="020B0604020202020204" pitchFamily="34" charset="0"/>
              <a:buChar char="•"/>
            </a:pPr>
            <a:r>
              <a:rPr lang="vi-VN" b="1" i="0" dirty="0">
                <a:solidFill>
                  <a:srgbClr val="404040"/>
                </a:solidFill>
                <a:effectLst/>
                <a:latin typeface="DeepSeek-CJK-patch"/>
              </a:rPr>
              <a:t>Blocking ở READY là hạn chế lớn của 2PC</a:t>
            </a:r>
            <a:r>
              <a:rPr lang="vi-VN" b="0" i="0" dirty="0">
                <a:solidFill>
                  <a:srgbClr val="404040"/>
                </a:solidFill>
                <a:effectLst/>
                <a:latin typeface="DeepSeek-CJK-patch"/>
              </a:rPr>
              <a:t> → Cần cân nhắc 3PC.</a:t>
            </a:r>
          </a:p>
          <a:p>
            <a:pPr algn="l"/>
            <a:endParaRPr lang="en-US" b="1" i="0" dirty="0">
              <a:solidFill>
                <a:srgbClr val="404040"/>
              </a:solidFill>
              <a:effectLst/>
              <a:latin typeface="DeepSeek-CJK-patch"/>
            </a:endParaRPr>
          </a:p>
          <a:p>
            <a:pPr algn="l"/>
            <a:r>
              <a:rPr lang="vi-VN" b="1" i="0" dirty="0">
                <a:solidFill>
                  <a:srgbClr val="404040"/>
                </a:solidFill>
                <a:effectLst/>
                <a:latin typeface="DeepSeek-CJK-patch"/>
              </a:rPr>
              <a:t>Câu hỏi thảo luận:</a:t>
            </a:r>
            <a:endParaRPr lang="vi-VN" b="0" i="0" dirty="0">
              <a:solidFill>
                <a:srgbClr val="404040"/>
              </a:solidFill>
              <a:effectLst/>
              <a:latin typeface="DeepSeek-CJK-patch"/>
            </a:endParaRPr>
          </a:p>
          <a:p>
            <a:pPr algn="l">
              <a:buFont typeface="+mj-lt"/>
              <a:buAutoNum type="arabicPeriod"/>
            </a:pPr>
            <a:r>
              <a:rPr lang="vi-VN" b="0" i="1" dirty="0">
                <a:solidFill>
                  <a:srgbClr val="404040"/>
                </a:solidFill>
                <a:effectLst/>
                <a:latin typeface="DeepSeek-CJK-patch"/>
              </a:rPr>
              <a:t>Tại sao participant ở READY không thể tự commit khi phục hồi?</a:t>
            </a:r>
            <a:endParaRPr lang="vi-VN" b="0" i="0" dirty="0">
              <a:solidFill>
                <a:srgbClr val="404040"/>
              </a:solidFill>
              <a:effectLst/>
              <a:latin typeface="DeepSeek-CJK-patch"/>
            </a:endParaRPr>
          </a:p>
          <a:p>
            <a:pPr algn="l">
              <a:buFont typeface="+mj-lt"/>
              <a:buAutoNum type="arabicPeriod"/>
            </a:pPr>
            <a:r>
              <a:rPr lang="vi-VN" b="0" i="1" dirty="0">
                <a:solidFill>
                  <a:srgbClr val="404040"/>
                </a:solidFill>
                <a:effectLst/>
                <a:latin typeface="DeepSeek-CJK-patch"/>
              </a:rPr>
              <a:t>Nếu termination protocol không nhận được phản hồi, có thể áp dụng cơ chế nào khác?</a:t>
            </a:r>
            <a:endParaRPr lang="vi-VN" b="0" i="0" dirty="0">
              <a:solidFill>
                <a:srgbClr val="404040"/>
              </a:solidFill>
              <a:effectLst/>
              <a:latin typeface="DeepSeek-CJK-patch"/>
            </a:endParaRPr>
          </a:p>
          <a:p>
            <a:pPr algn="l">
              <a:buFont typeface="+mj-lt"/>
              <a:buAutoNum type="arabicPeriod"/>
            </a:pPr>
            <a:r>
              <a:rPr lang="vi-VN" b="0" i="1" dirty="0">
                <a:solidFill>
                  <a:srgbClr val="404040"/>
                </a:solidFill>
                <a:effectLst/>
                <a:latin typeface="DeepSeek-CJK-patch"/>
              </a:rPr>
              <a:t>Khi nào participant ở ABORT/COMMIT vẫn cần gửi lại ACK?</a:t>
            </a:r>
            <a:endParaRPr lang="vi-VN" b="0" i="0" dirty="0">
              <a:solidFill>
                <a:srgbClr val="404040"/>
              </a:solidFill>
              <a:effectLst/>
              <a:latin typeface="DeepSeek-CJK-patch"/>
            </a:endParaRPr>
          </a:p>
          <a:p>
            <a:endParaRPr lang="en-US" dirty="0"/>
          </a:p>
        </p:txBody>
      </p:sp>
    </p:spTree>
    <p:extLst>
      <p:ext uri="{BB962C8B-B14F-4D97-AF65-F5344CB8AC3E}">
        <p14:creationId xmlns:p14="http://schemas.microsoft.com/office/powerpoint/2010/main" val="176467231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vi-VN" b="1" i="0" dirty="0">
                <a:solidFill>
                  <a:srgbClr val="404040"/>
                </a:solidFill>
                <a:effectLst/>
                <a:latin typeface="DeepSeek-CJK-patch"/>
              </a:rPr>
              <a:t>"2PC Recovery Protocols – Additional Cases“</a:t>
            </a:r>
            <a:endParaRPr lang="en-US" b="1" i="0" dirty="0">
              <a:solidFill>
                <a:srgbClr val="404040"/>
              </a:solidFill>
              <a:effectLst/>
              <a:latin typeface="DeepSeek-CJK-patch"/>
            </a:endParaRPr>
          </a:p>
          <a:p>
            <a:pPr algn="l"/>
            <a:endParaRPr lang="vi-VN" b="0" i="0" dirty="0">
              <a:solidFill>
                <a:srgbClr val="404040"/>
              </a:solidFill>
              <a:effectLst/>
              <a:latin typeface="DeepSeek-CJK-patch"/>
            </a:endParaRPr>
          </a:p>
          <a:p>
            <a:pPr algn="l"/>
            <a:r>
              <a:rPr lang="vi-VN" b="1" i="0" dirty="0">
                <a:solidFill>
                  <a:srgbClr val="404040"/>
                </a:solidFill>
                <a:effectLst/>
                <a:latin typeface="DeepSeek-CJK-patch"/>
              </a:rPr>
              <a:t>1. Mục đích Slide</a:t>
            </a:r>
            <a:endParaRPr lang="vi-VN" b="0" i="0" dirty="0">
              <a:solidFill>
                <a:srgbClr val="404040"/>
              </a:solidFill>
              <a:effectLst/>
              <a:latin typeface="DeepSeek-CJK-patch"/>
            </a:endParaRPr>
          </a:p>
          <a:p>
            <a:pPr algn="l"/>
            <a:r>
              <a:rPr lang="vi-VN" b="0" i="0" dirty="0">
                <a:solidFill>
                  <a:srgbClr val="404040"/>
                </a:solidFill>
                <a:effectLst/>
                <a:latin typeface="DeepSeek-CJK-patch"/>
              </a:rPr>
              <a:t>Slide này bổ sung các </a:t>
            </a:r>
            <a:r>
              <a:rPr lang="vi-VN" b="1" i="0" dirty="0">
                <a:solidFill>
                  <a:srgbClr val="404040"/>
                </a:solidFill>
                <a:effectLst/>
                <a:latin typeface="DeepSeek-CJK-patch"/>
              </a:rPr>
              <a:t>tình huống phục hồi đặc biệt</a:t>
            </a:r>
            <a:r>
              <a:rPr lang="vi-VN" b="0" i="0" dirty="0">
                <a:solidFill>
                  <a:srgbClr val="404040"/>
                </a:solidFill>
                <a:effectLst/>
                <a:latin typeface="DeepSeek-CJK-patch"/>
              </a:rPr>
              <a:t> trong giao thức </a:t>
            </a:r>
            <a:r>
              <a:rPr lang="vi-VN" b="1" i="0" dirty="0">
                <a:solidFill>
                  <a:srgbClr val="404040"/>
                </a:solidFill>
                <a:effectLst/>
                <a:latin typeface="DeepSeek-CJK-patch"/>
              </a:rPr>
              <a:t>2PC</a:t>
            </a:r>
            <a:r>
              <a:rPr lang="vi-VN" b="0" i="0" dirty="0">
                <a:solidFill>
                  <a:srgbClr val="404040"/>
                </a:solidFill>
                <a:effectLst/>
                <a:latin typeface="DeepSeek-CJK-patch"/>
              </a:rPr>
              <a:t> khi xảy ra lỗi giữa quá trình </a:t>
            </a:r>
            <a:r>
              <a:rPr lang="vi-VN" b="1" i="0" dirty="0">
                <a:solidFill>
                  <a:srgbClr val="404040"/>
                </a:solidFill>
                <a:effectLst/>
                <a:latin typeface="DeepSeek-CJK-patch"/>
              </a:rPr>
              <a:t>ghi log</a:t>
            </a:r>
            <a:r>
              <a:rPr lang="vi-VN" b="0" i="0" dirty="0">
                <a:solidFill>
                  <a:srgbClr val="404040"/>
                </a:solidFill>
                <a:effectLst/>
                <a:latin typeface="DeepSeek-CJK-patch"/>
              </a:rPr>
              <a:t> và </a:t>
            </a:r>
            <a:r>
              <a:rPr lang="vi-VN" b="1" i="0" dirty="0">
                <a:solidFill>
                  <a:srgbClr val="404040"/>
                </a:solidFill>
                <a:effectLst/>
                <a:latin typeface="DeepSeek-CJK-patch"/>
              </a:rPr>
              <a:t>gửi thông điệp</a:t>
            </a:r>
            <a:r>
              <a:rPr lang="vi-VN" b="0" i="0" dirty="0">
                <a:solidFill>
                  <a:srgbClr val="404040"/>
                </a:solidFill>
                <a:effectLst/>
                <a:latin typeface="DeepSeek-CJK-patch"/>
              </a:rPr>
              <a:t>. Trọng tâm là:</a:t>
            </a:r>
          </a:p>
          <a:p>
            <a:pPr algn="l">
              <a:buFont typeface="Arial" panose="020B0604020202020204" pitchFamily="34" charset="0"/>
              <a:buChar char="•"/>
            </a:pPr>
            <a:r>
              <a:rPr lang="vi-VN" b="1" i="0" dirty="0">
                <a:solidFill>
                  <a:srgbClr val="404040"/>
                </a:solidFill>
                <a:effectLst/>
                <a:latin typeface="DeepSeek-CJK-patch"/>
              </a:rPr>
              <a:t>Xử lý sự không nguyên tử (non-atomicity)</a:t>
            </a:r>
            <a:r>
              <a:rPr lang="vi-VN" b="0" i="0" dirty="0">
                <a:solidFill>
                  <a:srgbClr val="404040"/>
                </a:solidFill>
                <a:effectLst/>
                <a:latin typeface="DeepSeek-CJK-patch"/>
              </a:rPr>
              <a:t> giữa thao tác ghi log và truyền tin.</a:t>
            </a:r>
          </a:p>
          <a:p>
            <a:pPr algn="l">
              <a:buFont typeface="Arial" panose="020B0604020202020204" pitchFamily="34" charset="0"/>
              <a:buChar char="•"/>
            </a:pPr>
            <a:r>
              <a:rPr lang="vi-VN" b="1" i="0" dirty="0">
                <a:solidFill>
                  <a:srgbClr val="404040"/>
                </a:solidFill>
                <a:effectLst/>
                <a:latin typeface="DeepSeek-CJK-patch"/>
              </a:rPr>
              <a:t>Cách khôi phục khi coordinator/participant bị lỗi ở thời điểm "nhạy cảm"</a:t>
            </a:r>
            <a:r>
              <a:rPr lang="vi-VN" b="0" i="0" dirty="0">
                <a:solidFill>
                  <a:srgbClr val="404040"/>
                </a:solidFill>
                <a:effectLst/>
                <a:latin typeface="DeepSeek-CJK-patch"/>
              </a:rPr>
              <a:t>.</a:t>
            </a:r>
          </a:p>
          <a:p>
            <a:pPr algn="l"/>
            <a:endParaRPr lang="en-US" b="1" i="0" dirty="0">
              <a:solidFill>
                <a:srgbClr val="404040"/>
              </a:solidFill>
              <a:effectLst/>
              <a:latin typeface="DeepSeek-CJK-patch"/>
            </a:endParaRPr>
          </a:p>
          <a:p>
            <a:pPr algn="l"/>
            <a:r>
              <a:rPr lang="vi-VN" b="1" i="0" dirty="0">
                <a:solidFill>
                  <a:srgbClr val="404040"/>
                </a:solidFill>
                <a:effectLst/>
                <a:latin typeface="DeepSeek-CJK-patch"/>
              </a:rPr>
              <a:t>2. Giải thích Chi tiết</a:t>
            </a:r>
            <a:endParaRPr lang="vi-VN" b="0" i="0" dirty="0">
              <a:solidFill>
                <a:srgbClr val="404040"/>
              </a:solidFill>
              <a:effectLst/>
              <a:latin typeface="DeepSeek-CJK-patch"/>
            </a:endParaRPr>
          </a:p>
          <a:p>
            <a:pPr algn="l"/>
            <a:r>
              <a:rPr lang="vi-VN" b="1" i="0" dirty="0">
                <a:solidFill>
                  <a:srgbClr val="404040"/>
                </a:solidFill>
                <a:effectLst/>
                <a:latin typeface="DeepSeek-CJK-patch"/>
              </a:rPr>
              <a:t>a. Coordinator bị lỗi sau khi ghi log "begin_commit" nhưng trước khi gửi "prepare"</a:t>
            </a:r>
            <a:endParaRPr lang="vi-VN" b="0" i="0" dirty="0">
              <a:solidFill>
                <a:srgbClr val="404040"/>
              </a:solidFill>
              <a:effectLst/>
              <a:latin typeface="DeepSeek-CJK-patch"/>
            </a:endParaRPr>
          </a:p>
          <a:p>
            <a:pPr algn="l">
              <a:buFont typeface="Arial" panose="020B0604020202020204" pitchFamily="34" charset="0"/>
              <a:buChar char="•"/>
            </a:pPr>
            <a:r>
              <a:rPr lang="vi-VN" b="1" i="0" dirty="0">
                <a:solidFill>
                  <a:srgbClr val="404040"/>
                </a:solidFill>
                <a:effectLst/>
                <a:latin typeface="DeepSeek-CJK-patch"/>
              </a:rPr>
              <a:t>Ngữ cảnh:</a:t>
            </a:r>
            <a:endParaRPr lang="vi-VN" b="0" i="0" dirty="0">
              <a:solidFill>
                <a:srgbClr val="404040"/>
              </a:solidFill>
              <a:effectLst/>
              <a:latin typeface="DeepSeek-CJK-patch"/>
            </a:endParaRPr>
          </a:p>
          <a:p>
            <a:pPr marL="742950" lvl="1" indent="-285750" algn="l">
              <a:buFont typeface="Arial" panose="020B0604020202020204" pitchFamily="34" charset="0"/>
              <a:buChar char="•"/>
            </a:pPr>
            <a:r>
              <a:rPr lang="vi-VN" b="0" i="0" dirty="0">
                <a:solidFill>
                  <a:srgbClr val="404040"/>
                </a:solidFill>
                <a:effectLst/>
                <a:latin typeface="DeepSeek-CJK-patch"/>
              </a:rPr>
              <a:t>Coordinator đã ghi log </a:t>
            </a:r>
            <a:r>
              <a:rPr lang="vi-VN" b="1" i="0" dirty="0">
                <a:solidFill>
                  <a:srgbClr val="404040"/>
                </a:solidFill>
                <a:effectLst/>
                <a:latin typeface="DeepSeek-CJK-patch"/>
              </a:rPr>
              <a:t>bắt đầu commit</a:t>
            </a:r>
            <a:r>
              <a:rPr lang="vi-VN" b="0" i="0" dirty="0">
                <a:solidFill>
                  <a:srgbClr val="404040"/>
                </a:solidFill>
                <a:effectLst/>
                <a:latin typeface="DeepSeek-CJK-patch"/>
              </a:rPr>
              <a:t> (begin_commit) vào bộ nhớ ổn định (stable storage) nhưng </a:t>
            </a:r>
            <a:r>
              <a:rPr lang="vi-VN" b="1" i="0" dirty="0">
                <a:solidFill>
                  <a:srgbClr val="404040"/>
                </a:solidFill>
                <a:effectLst/>
                <a:latin typeface="DeepSeek-CJK-patch"/>
              </a:rPr>
              <a:t>chưa kịp gửi lệnh prepare</a:t>
            </a:r>
            <a:r>
              <a:rPr lang="vi-VN" b="0" i="0" dirty="0">
                <a:solidFill>
                  <a:srgbClr val="404040"/>
                </a:solidFill>
                <a:effectLst/>
                <a:latin typeface="DeepSeek-CJK-patch"/>
              </a:rPr>
              <a:t> đến các participant.</a:t>
            </a:r>
          </a:p>
          <a:p>
            <a:pPr algn="l">
              <a:buFont typeface="Arial" panose="020B0604020202020204" pitchFamily="34" charset="0"/>
              <a:buChar char="•"/>
            </a:pPr>
            <a:r>
              <a:rPr lang="vi-VN" b="1" i="0" dirty="0">
                <a:solidFill>
                  <a:srgbClr val="404040"/>
                </a:solidFill>
                <a:effectLst/>
                <a:latin typeface="DeepSeek-CJK-patch"/>
              </a:rPr>
              <a:t>Hành động khi phục hồi:</a:t>
            </a:r>
            <a:endParaRPr lang="vi-VN" b="0" i="0" dirty="0">
              <a:solidFill>
                <a:srgbClr val="404040"/>
              </a:solidFill>
              <a:effectLst/>
              <a:latin typeface="DeepSeek-CJK-patch"/>
            </a:endParaRPr>
          </a:p>
          <a:p>
            <a:pPr marL="742950" lvl="1" indent="-285750" algn="l">
              <a:buFont typeface="Arial" panose="020B0604020202020204" pitchFamily="34" charset="0"/>
              <a:buChar char="•"/>
            </a:pPr>
            <a:r>
              <a:rPr lang="vi-VN" b="1" i="0" dirty="0">
                <a:solidFill>
                  <a:srgbClr val="404040"/>
                </a:solidFill>
                <a:effectLst/>
                <a:latin typeface="DeepSeek-CJK-patch"/>
              </a:rPr>
              <a:t>Xử lý như lỗi ở trạng thái WAIT</a:t>
            </a:r>
            <a:r>
              <a:rPr lang="vi-VN" b="0" i="0" dirty="0">
                <a:solidFill>
                  <a:srgbClr val="404040"/>
                </a:solidFill>
                <a:effectLst/>
                <a:latin typeface="DeepSeek-CJK-patch"/>
              </a:rPr>
              <a:t> → Gửi lại lệnh prepare.</a:t>
            </a:r>
          </a:p>
          <a:p>
            <a:pPr algn="l">
              <a:buFont typeface="Arial" panose="020B0604020202020204" pitchFamily="34" charset="0"/>
              <a:buChar char="•"/>
            </a:pPr>
            <a:r>
              <a:rPr lang="vi-VN" b="1" i="0" dirty="0">
                <a:solidFill>
                  <a:srgbClr val="404040"/>
                </a:solidFill>
                <a:effectLst/>
                <a:latin typeface="DeepSeek-CJK-patch"/>
              </a:rPr>
              <a:t>Lý do:</a:t>
            </a:r>
            <a:endParaRPr lang="vi-VN" b="0" i="0" dirty="0">
              <a:solidFill>
                <a:srgbClr val="404040"/>
              </a:solidFill>
              <a:effectLst/>
              <a:latin typeface="DeepSeek-CJK-patch"/>
            </a:endParaRPr>
          </a:p>
          <a:p>
            <a:pPr marL="742950" lvl="1" indent="-285750" algn="l">
              <a:buFont typeface="Arial" panose="020B0604020202020204" pitchFamily="34" charset="0"/>
              <a:buChar char="•"/>
            </a:pPr>
            <a:r>
              <a:rPr lang="vi-VN" b="0" i="0" dirty="0">
                <a:solidFill>
                  <a:srgbClr val="404040"/>
                </a:solidFill>
                <a:effectLst/>
                <a:latin typeface="DeepSeek-CJK-patch"/>
              </a:rPr>
              <a:t>Log đã ghi chứng tỏ coordinator đã bắt đầu quy trình commit → Cần hoàn thành bằng cách gửi prepare.</a:t>
            </a:r>
          </a:p>
          <a:p>
            <a:pPr algn="l"/>
            <a:r>
              <a:rPr lang="vi-VN" b="1" i="0" dirty="0">
                <a:solidFill>
                  <a:srgbClr val="404040"/>
                </a:solidFill>
                <a:effectLst/>
                <a:latin typeface="DeepSeek-CJK-patch"/>
              </a:rPr>
              <a:t>b. Participant bị lỗi sau khi ghi log "ready" nhưng trước khi gửi "vote-commit"</a:t>
            </a:r>
            <a:endParaRPr lang="vi-VN" b="0" i="0" dirty="0">
              <a:solidFill>
                <a:srgbClr val="404040"/>
              </a:solidFill>
              <a:effectLst/>
              <a:latin typeface="DeepSeek-CJK-patch"/>
            </a:endParaRPr>
          </a:p>
          <a:p>
            <a:pPr algn="l">
              <a:buFont typeface="Arial" panose="020B0604020202020204" pitchFamily="34" charset="0"/>
              <a:buChar char="•"/>
            </a:pPr>
            <a:r>
              <a:rPr lang="vi-VN" b="1" i="0" dirty="0">
                <a:solidFill>
                  <a:srgbClr val="404040"/>
                </a:solidFill>
                <a:effectLst/>
                <a:latin typeface="DeepSeek-CJK-patch"/>
              </a:rPr>
              <a:t>Ngữ cảnh:</a:t>
            </a:r>
            <a:endParaRPr lang="vi-VN" b="0" i="0" dirty="0">
              <a:solidFill>
                <a:srgbClr val="404040"/>
              </a:solidFill>
              <a:effectLst/>
              <a:latin typeface="DeepSeek-CJK-patch"/>
            </a:endParaRPr>
          </a:p>
          <a:p>
            <a:pPr marL="742950" lvl="1" indent="-285750" algn="l">
              <a:buFont typeface="Arial" panose="020B0604020202020204" pitchFamily="34" charset="0"/>
              <a:buChar char="•"/>
            </a:pPr>
            <a:r>
              <a:rPr lang="vi-VN" b="0" i="0" dirty="0">
                <a:solidFill>
                  <a:srgbClr val="404040"/>
                </a:solidFill>
                <a:effectLst/>
                <a:latin typeface="DeepSeek-CJK-patch"/>
              </a:rPr>
              <a:t>Participant đã ghi log </a:t>
            </a:r>
            <a:r>
              <a:rPr lang="vi-VN" b="1" i="0" dirty="0">
                <a:solidFill>
                  <a:srgbClr val="404040"/>
                </a:solidFill>
                <a:effectLst/>
                <a:latin typeface="DeepSeek-CJK-patch"/>
              </a:rPr>
              <a:t>sẵn sàng commit</a:t>
            </a:r>
            <a:r>
              <a:rPr lang="vi-VN" b="0" i="0" dirty="0">
                <a:solidFill>
                  <a:srgbClr val="404040"/>
                </a:solidFill>
                <a:effectLst/>
                <a:latin typeface="DeepSeek-CJK-patch"/>
              </a:rPr>
              <a:t> (ready) nhưng </a:t>
            </a:r>
            <a:r>
              <a:rPr lang="vi-VN" b="1" i="0" dirty="0">
                <a:solidFill>
                  <a:srgbClr val="404040"/>
                </a:solidFill>
                <a:effectLst/>
                <a:latin typeface="DeepSeek-CJK-patch"/>
              </a:rPr>
              <a:t>chưa gửi vote-commit</a:t>
            </a:r>
            <a:r>
              <a:rPr lang="vi-VN" b="0" i="0" dirty="0">
                <a:solidFill>
                  <a:srgbClr val="404040"/>
                </a:solidFill>
                <a:effectLst/>
                <a:latin typeface="DeepSeek-CJK-patch"/>
              </a:rPr>
              <a:t> đến coordinator.</a:t>
            </a:r>
          </a:p>
          <a:p>
            <a:pPr algn="l">
              <a:buFont typeface="Arial" panose="020B0604020202020204" pitchFamily="34" charset="0"/>
              <a:buChar char="•"/>
            </a:pPr>
            <a:r>
              <a:rPr lang="vi-VN" b="1" i="0" dirty="0">
                <a:solidFill>
                  <a:srgbClr val="404040"/>
                </a:solidFill>
                <a:effectLst/>
                <a:latin typeface="DeepSeek-CJK-patch"/>
              </a:rPr>
              <a:t>Hành động khi phục hồi:</a:t>
            </a:r>
            <a:endParaRPr lang="vi-VN" b="0" i="0" dirty="0">
              <a:solidFill>
                <a:srgbClr val="404040"/>
              </a:solidFill>
              <a:effectLst/>
              <a:latin typeface="DeepSeek-CJK-patch"/>
            </a:endParaRPr>
          </a:p>
          <a:p>
            <a:pPr marL="742950" lvl="1" indent="-285750" algn="l">
              <a:buFont typeface="Arial" panose="020B0604020202020204" pitchFamily="34" charset="0"/>
              <a:buChar char="•"/>
            </a:pPr>
            <a:r>
              <a:rPr lang="vi-VN" b="1" i="0" dirty="0">
                <a:solidFill>
                  <a:srgbClr val="404040"/>
                </a:solidFill>
                <a:effectLst/>
                <a:latin typeface="DeepSeek-CJK-patch"/>
              </a:rPr>
              <a:t>Cách 1:</a:t>
            </a:r>
            <a:r>
              <a:rPr lang="vi-VN" b="0" i="0" dirty="0">
                <a:solidFill>
                  <a:srgbClr val="404040"/>
                </a:solidFill>
                <a:effectLst/>
                <a:latin typeface="DeepSeek-CJK-patch"/>
              </a:rPr>
              <a:t> Xử lý như lỗi ở trạng thái READY → Gọi </a:t>
            </a:r>
            <a:r>
              <a:rPr lang="vi-VN" b="1" i="0" dirty="0">
                <a:solidFill>
                  <a:srgbClr val="404040"/>
                </a:solidFill>
                <a:effectLst/>
                <a:latin typeface="DeepSeek-CJK-patch"/>
              </a:rPr>
              <a:t>termination protocol</a:t>
            </a:r>
            <a:r>
              <a:rPr lang="vi-VN" b="0" i="0" dirty="0">
                <a:solidFill>
                  <a:srgbClr val="404040"/>
                </a:solidFill>
                <a:effectLst/>
                <a:latin typeface="DeepSeek-CJK-patch"/>
              </a:rPr>
              <a:t> để hỏi kết quả từ coordinator/participant khác.</a:t>
            </a:r>
          </a:p>
          <a:p>
            <a:pPr marL="742950" lvl="1" indent="-285750" algn="l">
              <a:buFont typeface="Arial" panose="020B0604020202020204" pitchFamily="34" charset="0"/>
              <a:buChar char="•"/>
            </a:pPr>
            <a:r>
              <a:rPr lang="vi-VN" b="1" i="0" dirty="0">
                <a:solidFill>
                  <a:srgbClr val="404040"/>
                </a:solidFill>
                <a:effectLst/>
                <a:latin typeface="DeepSeek-CJK-patch"/>
              </a:rPr>
              <a:t>Cách 2 (Tối ưu hơn):</a:t>
            </a:r>
            <a:r>
              <a:rPr lang="vi-VN" b="0" i="0" dirty="0">
                <a:solidFill>
                  <a:srgbClr val="404040"/>
                </a:solidFill>
                <a:effectLst/>
                <a:latin typeface="DeepSeek-CJK-patch"/>
              </a:rPr>
              <a:t> Tự động gửi vote-commit ngay khi phục hồi (vì log đã ghi ready chứng tỏ quyết định commit).</a:t>
            </a:r>
          </a:p>
          <a:p>
            <a:pPr algn="l">
              <a:buFont typeface="Arial" panose="020B0604020202020204" pitchFamily="34" charset="0"/>
              <a:buChar char="•"/>
            </a:pPr>
            <a:r>
              <a:rPr lang="vi-VN" b="1" i="0" dirty="0">
                <a:solidFill>
                  <a:srgbClr val="404040"/>
                </a:solidFill>
                <a:effectLst/>
                <a:latin typeface="DeepSeek-CJK-patch"/>
              </a:rPr>
              <a:t>Lý do:</a:t>
            </a:r>
            <a:endParaRPr lang="vi-VN" b="0" i="0" dirty="0">
              <a:solidFill>
                <a:srgbClr val="404040"/>
              </a:solidFill>
              <a:effectLst/>
              <a:latin typeface="DeepSeek-CJK-patch"/>
            </a:endParaRPr>
          </a:p>
          <a:p>
            <a:pPr marL="742950" lvl="1" indent="-285750" algn="l">
              <a:buFont typeface="Arial" panose="020B0604020202020204" pitchFamily="34" charset="0"/>
              <a:buChar char="•"/>
            </a:pPr>
            <a:r>
              <a:rPr lang="vi-VN" b="0" i="0" dirty="0">
                <a:solidFill>
                  <a:srgbClr val="404040"/>
                </a:solidFill>
                <a:effectLst/>
                <a:latin typeface="DeepSeek-CJK-patch"/>
              </a:rPr>
              <a:t>Log ready là bằng chứng participant đã đồng ý commit → Có thể bỏ qua termination protocol để giảm độ trễ.</a:t>
            </a:r>
          </a:p>
          <a:p>
            <a:pPr algn="l"/>
            <a:r>
              <a:rPr lang="vi-VN" b="1" i="0" dirty="0">
                <a:solidFill>
                  <a:srgbClr val="404040"/>
                </a:solidFill>
                <a:effectLst/>
                <a:latin typeface="DeepSeek-CJK-patch"/>
              </a:rPr>
              <a:t>c. Participant bị lỗi sau khi ghi log "abort" nhưng trước khi gửi "vote-abort"</a:t>
            </a:r>
            <a:endParaRPr lang="vi-VN" b="0" i="0" dirty="0">
              <a:solidFill>
                <a:srgbClr val="404040"/>
              </a:solidFill>
              <a:effectLst/>
              <a:latin typeface="DeepSeek-CJK-patch"/>
            </a:endParaRPr>
          </a:p>
          <a:p>
            <a:pPr algn="l">
              <a:buFont typeface="Arial" panose="020B0604020202020204" pitchFamily="34" charset="0"/>
              <a:buChar char="•"/>
            </a:pPr>
            <a:r>
              <a:rPr lang="vi-VN" b="1" i="0" dirty="0">
                <a:solidFill>
                  <a:srgbClr val="404040"/>
                </a:solidFill>
                <a:effectLst/>
                <a:latin typeface="DeepSeek-CJK-patch"/>
              </a:rPr>
              <a:t>Ngữ cảnh:</a:t>
            </a:r>
            <a:endParaRPr lang="vi-VN" b="0" i="0" dirty="0">
              <a:solidFill>
                <a:srgbClr val="404040"/>
              </a:solidFill>
              <a:effectLst/>
              <a:latin typeface="DeepSeek-CJK-patch"/>
            </a:endParaRPr>
          </a:p>
          <a:p>
            <a:pPr marL="742950" lvl="1" indent="-285750" algn="l">
              <a:buFont typeface="Arial" panose="020B0604020202020204" pitchFamily="34" charset="0"/>
              <a:buChar char="•"/>
            </a:pPr>
            <a:r>
              <a:rPr lang="vi-VN" b="0" i="0" dirty="0">
                <a:solidFill>
                  <a:srgbClr val="404040"/>
                </a:solidFill>
                <a:effectLst/>
                <a:latin typeface="DeepSeek-CJK-patch"/>
              </a:rPr>
              <a:t>Participant đã ghi log </a:t>
            </a:r>
            <a:r>
              <a:rPr lang="vi-VN" b="1" i="0" dirty="0">
                <a:solidFill>
                  <a:srgbClr val="404040"/>
                </a:solidFill>
                <a:effectLst/>
                <a:latin typeface="DeepSeek-CJK-patch"/>
              </a:rPr>
              <a:t>quyết định abort</a:t>
            </a:r>
            <a:r>
              <a:rPr lang="vi-VN" b="0" i="0" dirty="0">
                <a:solidFill>
                  <a:srgbClr val="404040"/>
                </a:solidFill>
                <a:effectLst/>
                <a:latin typeface="DeepSeek-CJK-patch"/>
              </a:rPr>
              <a:t> (abort) nhưng </a:t>
            </a:r>
            <a:r>
              <a:rPr lang="vi-VN" b="1" i="0" dirty="0">
                <a:solidFill>
                  <a:srgbClr val="404040"/>
                </a:solidFill>
                <a:effectLst/>
                <a:latin typeface="DeepSeek-CJK-patch"/>
              </a:rPr>
              <a:t>chưa gửi vote-abort</a:t>
            </a:r>
            <a:r>
              <a:rPr lang="vi-VN" b="0" i="0" dirty="0">
                <a:solidFill>
                  <a:srgbClr val="404040"/>
                </a:solidFill>
                <a:effectLst/>
                <a:latin typeface="DeepSeek-CJK-patch"/>
              </a:rPr>
              <a:t> đến coordinator.</a:t>
            </a:r>
          </a:p>
          <a:p>
            <a:pPr algn="l">
              <a:buFont typeface="Arial" panose="020B0604020202020204" pitchFamily="34" charset="0"/>
              <a:buChar char="•"/>
            </a:pPr>
            <a:r>
              <a:rPr lang="vi-VN" b="1" i="0" dirty="0">
                <a:solidFill>
                  <a:srgbClr val="404040"/>
                </a:solidFill>
                <a:effectLst/>
                <a:latin typeface="DeepSeek-CJK-patch"/>
              </a:rPr>
              <a:t>Hành động khi phục hồi:</a:t>
            </a:r>
            <a:endParaRPr lang="vi-VN" b="0" i="0" dirty="0">
              <a:solidFill>
                <a:srgbClr val="404040"/>
              </a:solidFill>
              <a:effectLst/>
              <a:latin typeface="DeepSeek-CJK-patch"/>
            </a:endParaRPr>
          </a:p>
          <a:p>
            <a:pPr marL="742950" lvl="1" indent="-285750" algn="l">
              <a:buFont typeface="Arial" panose="020B0604020202020204" pitchFamily="34" charset="0"/>
              <a:buChar char="•"/>
            </a:pPr>
            <a:r>
              <a:rPr lang="vi-VN" b="1" i="0" dirty="0">
                <a:solidFill>
                  <a:srgbClr val="404040"/>
                </a:solidFill>
                <a:effectLst/>
                <a:latin typeface="DeepSeek-CJK-patch"/>
              </a:rPr>
              <a:t>Không cần làm gì</a:t>
            </a:r>
            <a:r>
              <a:rPr lang="vi-VN" b="0" i="0" dirty="0">
                <a:solidFill>
                  <a:srgbClr val="404040"/>
                </a:solidFill>
                <a:effectLst/>
                <a:latin typeface="DeepSeek-CJK-patch"/>
              </a:rPr>
              <a:t>.</a:t>
            </a:r>
          </a:p>
          <a:p>
            <a:pPr algn="l">
              <a:buFont typeface="Arial" panose="020B0604020202020204" pitchFamily="34" charset="0"/>
              <a:buChar char="•"/>
            </a:pPr>
            <a:r>
              <a:rPr lang="vi-VN" b="1" i="0" dirty="0">
                <a:solidFill>
                  <a:srgbClr val="404040"/>
                </a:solidFill>
                <a:effectLst/>
                <a:latin typeface="DeepSeek-CJK-patch"/>
              </a:rPr>
              <a:t>Lý do:</a:t>
            </a:r>
            <a:endParaRPr lang="vi-VN" b="0" i="0" dirty="0">
              <a:solidFill>
                <a:srgbClr val="404040"/>
              </a:solidFill>
              <a:effectLst/>
              <a:latin typeface="DeepSeek-CJK-patch"/>
            </a:endParaRPr>
          </a:p>
          <a:p>
            <a:pPr marL="742950" lvl="1" indent="-285750" algn="l">
              <a:buFont typeface="Arial" panose="020B0604020202020204" pitchFamily="34" charset="0"/>
              <a:buChar char="•"/>
            </a:pPr>
            <a:r>
              <a:rPr lang="vi-VN" b="0" i="0" dirty="0">
                <a:solidFill>
                  <a:srgbClr val="404040"/>
                </a:solidFill>
                <a:effectLst/>
                <a:latin typeface="DeepSeek-CJK-patch"/>
              </a:rPr>
              <a:t>Coordinator sẽ tự động </a:t>
            </a:r>
            <a:r>
              <a:rPr lang="vi-VN" b="1" i="0" dirty="0">
                <a:solidFill>
                  <a:srgbClr val="404040"/>
                </a:solidFill>
                <a:effectLst/>
                <a:latin typeface="DeepSeek-CJK-patch"/>
              </a:rPr>
              <a:t>timeout</a:t>
            </a:r>
            <a:r>
              <a:rPr lang="vi-VN" b="0" i="0" dirty="0">
                <a:solidFill>
                  <a:srgbClr val="404040"/>
                </a:solidFill>
                <a:effectLst/>
                <a:latin typeface="DeepSeek-CJK-patch"/>
              </a:rPr>
              <a:t> ở trạng thái WAIT (do không nhận đủ vote) và hủy giao dịch.</a:t>
            </a:r>
          </a:p>
          <a:p>
            <a:pPr marL="742950" lvl="1" indent="-285750" algn="l">
              <a:buFont typeface="Arial" panose="020B0604020202020204" pitchFamily="34" charset="0"/>
              <a:buChar char="•"/>
            </a:pPr>
            <a:r>
              <a:rPr lang="vi-VN" b="0" i="0" dirty="0">
                <a:solidFill>
                  <a:srgbClr val="404040"/>
                </a:solidFill>
                <a:effectLst/>
                <a:latin typeface="DeepSeek-CJK-patch"/>
              </a:rPr>
              <a:t>Việc gửi lại vote-abort là thừa vì kết quả cuối cùng vẫn là abort.</a:t>
            </a:r>
          </a:p>
          <a:p>
            <a:pPr algn="l"/>
            <a:endParaRPr lang="en-US" b="1" i="0" dirty="0">
              <a:solidFill>
                <a:srgbClr val="404040"/>
              </a:solidFill>
              <a:effectLst/>
              <a:latin typeface="DeepSeek-CJK-patch"/>
            </a:endParaRPr>
          </a:p>
          <a:p>
            <a:pPr algn="l"/>
            <a:r>
              <a:rPr lang="vi-VN" b="1" i="1" dirty="0">
                <a:solidFill>
                  <a:srgbClr val="404040"/>
                </a:solidFill>
                <a:effectLst/>
                <a:latin typeface="DeepSeek-CJK-patch"/>
              </a:rPr>
              <a:t>3. Minh họa bằng Ví dụ</a:t>
            </a:r>
            <a:endParaRPr lang="vi-VN" b="0" i="1" dirty="0">
              <a:solidFill>
                <a:srgbClr val="404040"/>
              </a:solidFill>
              <a:effectLst/>
              <a:latin typeface="DeepSeek-CJK-patch"/>
            </a:endParaRPr>
          </a:p>
          <a:p>
            <a:pPr algn="l">
              <a:buFont typeface="Arial" panose="020B0604020202020204" pitchFamily="34" charset="0"/>
              <a:buChar char="•"/>
            </a:pPr>
            <a:r>
              <a:rPr lang="vi-VN" b="1" i="1" dirty="0">
                <a:solidFill>
                  <a:srgbClr val="404040"/>
                </a:solidFill>
                <a:effectLst/>
                <a:latin typeface="DeepSeek-CJK-patch"/>
              </a:rPr>
              <a:t>Ví dụ 1:</a:t>
            </a:r>
            <a:endParaRPr lang="vi-VN" b="0" i="1" dirty="0">
              <a:solidFill>
                <a:srgbClr val="404040"/>
              </a:solidFill>
              <a:effectLst/>
              <a:latin typeface="DeepSeek-CJK-patch"/>
            </a:endParaRPr>
          </a:p>
          <a:p>
            <a:pPr marL="742950" lvl="1" indent="-285750" algn="l">
              <a:buFont typeface="Arial" panose="020B0604020202020204" pitchFamily="34" charset="0"/>
              <a:buChar char="•"/>
            </a:pPr>
            <a:r>
              <a:rPr lang="vi-VN" b="0" i="1" dirty="0">
                <a:solidFill>
                  <a:srgbClr val="404040"/>
                </a:solidFill>
                <a:effectLst/>
                <a:latin typeface="DeepSeek-CJK-patch"/>
              </a:rPr>
              <a:t>Coordinator ghi log begin_commit → Bị sập trước khi gửi prepare → Phục hồi → Gửi prepare (xử lý như ở WAIT).</a:t>
            </a:r>
          </a:p>
          <a:p>
            <a:pPr algn="l">
              <a:buFont typeface="Arial" panose="020B0604020202020204" pitchFamily="34" charset="0"/>
              <a:buChar char="•"/>
            </a:pPr>
            <a:r>
              <a:rPr lang="vi-VN" b="1" i="1" dirty="0">
                <a:solidFill>
                  <a:srgbClr val="404040"/>
                </a:solidFill>
                <a:effectLst/>
                <a:latin typeface="DeepSeek-CJK-patch"/>
              </a:rPr>
              <a:t>Ví dụ 2:</a:t>
            </a:r>
            <a:endParaRPr lang="vi-VN" b="0" i="1" dirty="0">
              <a:solidFill>
                <a:srgbClr val="404040"/>
              </a:solidFill>
              <a:effectLst/>
              <a:latin typeface="DeepSeek-CJK-patch"/>
            </a:endParaRPr>
          </a:p>
          <a:p>
            <a:pPr marL="742950" lvl="1" indent="-285750" algn="l">
              <a:buFont typeface="Arial" panose="020B0604020202020204" pitchFamily="34" charset="0"/>
              <a:buChar char="•"/>
            </a:pPr>
            <a:r>
              <a:rPr lang="vi-VN" b="0" i="1" dirty="0">
                <a:solidFill>
                  <a:srgbClr val="404040"/>
                </a:solidFill>
                <a:effectLst/>
                <a:latin typeface="DeepSeek-CJK-patch"/>
              </a:rPr>
              <a:t>Participant A ghi log ready → Bị sập → Phục hồi → Gửi ngay vote-commit (tiết kiệm thời gian).</a:t>
            </a:r>
          </a:p>
          <a:p>
            <a:pPr algn="l">
              <a:buFont typeface="Arial" panose="020B0604020202020204" pitchFamily="34" charset="0"/>
              <a:buChar char="•"/>
            </a:pPr>
            <a:r>
              <a:rPr lang="vi-VN" b="1" i="1" dirty="0">
                <a:solidFill>
                  <a:srgbClr val="404040"/>
                </a:solidFill>
                <a:effectLst/>
                <a:latin typeface="DeepSeek-CJK-patch"/>
              </a:rPr>
              <a:t>Ví dụ 3:</a:t>
            </a:r>
            <a:endParaRPr lang="vi-VN" b="0" i="1" dirty="0">
              <a:solidFill>
                <a:srgbClr val="404040"/>
              </a:solidFill>
              <a:effectLst/>
              <a:latin typeface="DeepSeek-CJK-patch"/>
            </a:endParaRPr>
          </a:p>
          <a:p>
            <a:pPr marL="742950" lvl="1" indent="-285750" algn="l">
              <a:buFont typeface="Arial" panose="020B0604020202020204" pitchFamily="34" charset="0"/>
              <a:buChar char="•"/>
            </a:pPr>
            <a:r>
              <a:rPr lang="vi-VN" b="0" i="1" dirty="0">
                <a:solidFill>
                  <a:srgbClr val="404040"/>
                </a:solidFill>
                <a:effectLst/>
                <a:latin typeface="DeepSeek-CJK-patch"/>
              </a:rPr>
              <a:t>Participant B ghi log abort → Bị sập → Phục hồi → Bỏ qua (coordinator sẽ tự abort).</a:t>
            </a:r>
          </a:p>
          <a:p>
            <a:pPr algn="l"/>
            <a:endParaRPr lang="en-US" b="1" i="0" dirty="0">
              <a:solidFill>
                <a:srgbClr val="404040"/>
              </a:solidFill>
              <a:effectLst/>
              <a:latin typeface="DeepSeek-CJK-patch"/>
            </a:endParaRPr>
          </a:p>
          <a:p>
            <a:pPr algn="l"/>
            <a:r>
              <a:rPr lang="vi-VN" b="1" i="0" dirty="0">
                <a:solidFill>
                  <a:srgbClr val="404040"/>
                </a:solidFill>
                <a:effectLst/>
                <a:latin typeface="DeepSeek-CJK-patch"/>
              </a:rPr>
              <a:t>4. Tại sao cần quan tâm các trường hợp này?</a:t>
            </a:r>
            <a:endParaRPr lang="vi-VN" b="0" i="0" dirty="0">
              <a:solidFill>
                <a:srgbClr val="404040"/>
              </a:solidFill>
              <a:effectLst/>
              <a:latin typeface="DeepSeek-CJK-patch"/>
            </a:endParaRPr>
          </a:p>
          <a:p>
            <a:pPr algn="l">
              <a:buFont typeface="Arial" panose="020B0604020202020204" pitchFamily="34" charset="0"/>
              <a:buChar char="•"/>
            </a:pPr>
            <a:r>
              <a:rPr lang="vi-VN" b="1" i="0" dirty="0">
                <a:solidFill>
                  <a:srgbClr val="404040"/>
                </a:solidFill>
                <a:effectLst/>
                <a:latin typeface="DeepSeek-CJK-patch"/>
              </a:rPr>
              <a:t>Thao tác ghi log và gửi tin không nguyên tử:</a:t>
            </a:r>
            <a:r>
              <a:rPr lang="vi-VN" b="0" i="0" dirty="0">
                <a:solidFill>
                  <a:srgbClr val="404040"/>
                </a:solidFill>
                <a:effectLst/>
                <a:latin typeface="DeepSeek-CJK-patch"/>
              </a:rPr>
              <a:t> Trong thực tế, ghi log thành công </a:t>
            </a:r>
            <a:r>
              <a:rPr lang="vi-VN" b="1" i="0" dirty="0">
                <a:solidFill>
                  <a:srgbClr val="404040"/>
                </a:solidFill>
                <a:effectLst/>
                <a:latin typeface="DeepSeek-CJK-patch"/>
              </a:rPr>
              <a:t>không đảm bảo</a:t>
            </a:r>
            <a:r>
              <a:rPr lang="vi-VN" b="0" i="0" dirty="0">
                <a:solidFill>
                  <a:srgbClr val="404040"/>
                </a:solidFill>
                <a:effectLst/>
                <a:latin typeface="DeepSeek-CJK-patch"/>
              </a:rPr>
              <a:t> thông điệp được gửi đi ngay (do lỗi phần cứng/mạng).</a:t>
            </a:r>
          </a:p>
          <a:p>
            <a:pPr algn="l">
              <a:buFont typeface="Arial" panose="020B0604020202020204" pitchFamily="34" charset="0"/>
              <a:buChar char="•"/>
            </a:pPr>
            <a:r>
              <a:rPr lang="vi-VN" b="1" i="0" dirty="0">
                <a:solidFill>
                  <a:srgbClr val="404040"/>
                </a:solidFill>
                <a:effectLst/>
                <a:latin typeface="DeepSeek-CJK-patch"/>
              </a:rPr>
              <a:t>Ảnh hưởng đến tính nhất quán:</a:t>
            </a:r>
            <a:r>
              <a:rPr lang="vi-VN" b="0" i="0" dirty="0">
                <a:solidFill>
                  <a:srgbClr val="404040"/>
                </a:solidFill>
                <a:effectLst/>
                <a:latin typeface="DeepSeek-CJK-patch"/>
              </a:rPr>
              <a:t> Nếu không xử lý đúng, có thể dẫn đến:</a:t>
            </a:r>
          </a:p>
          <a:p>
            <a:pPr marL="742950" lvl="1" indent="-285750" algn="l">
              <a:buFont typeface="Arial" panose="020B0604020202020204" pitchFamily="34" charset="0"/>
              <a:buChar char="•"/>
            </a:pPr>
            <a:r>
              <a:rPr lang="vi-VN" b="0" i="0" dirty="0">
                <a:solidFill>
                  <a:srgbClr val="404040"/>
                </a:solidFill>
                <a:effectLst/>
                <a:latin typeface="DeepSeek-CJK-patch"/>
              </a:rPr>
              <a:t>Giao dịch bị treo (blocking).</a:t>
            </a:r>
          </a:p>
          <a:p>
            <a:pPr marL="742950" lvl="1" indent="-285750" algn="l">
              <a:buFont typeface="Arial" panose="020B0604020202020204" pitchFamily="34" charset="0"/>
              <a:buChar char="•"/>
            </a:pPr>
            <a:r>
              <a:rPr lang="vi-VN" b="0" i="0" dirty="0">
                <a:solidFill>
                  <a:srgbClr val="404040"/>
                </a:solidFill>
                <a:effectLst/>
                <a:latin typeface="DeepSeek-CJK-patch"/>
              </a:rPr>
              <a:t>Mâu thuẫn trạng thái giữa các site.</a:t>
            </a:r>
          </a:p>
          <a:p>
            <a:pPr algn="l"/>
            <a:endParaRPr lang="en-US" b="1" i="1" dirty="0">
              <a:solidFill>
                <a:srgbClr val="404040"/>
              </a:solidFill>
              <a:effectLst/>
              <a:latin typeface="DeepSeek-CJK-patch"/>
            </a:endParaRPr>
          </a:p>
          <a:p>
            <a:pPr algn="l"/>
            <a:r>
              <a:rPr lang="vi-VN" b="1" i="1" dirty="0">
                <a:solidFill>
                  <a:srgbClr val="404040"/>
                </a:solidFill>
                <a:effectLst/>
                <a:latin typeface="DeepSeek-CJK-patch"/>
              </a:rPr>
              <a:t>5. So sánh với Các Giao thức Khác</a:t>
            </a:r>
            <a:endParaRPr lang="vi-VN" b="0" i="1" dirty="0">
              <a:solidFill>
                <a:srgbClr val="404040"/>
              </a:solidFill>
              <a:effectLst/>
              <a:latin typeface="DeepSeek-CJK-patch"/>
            </a:endParaRPr>
          </a:p>
          <a:p>
            <a:pPr algn="l">
              <a:buFont typeface="Arial" panose="020B0604020202020204" pitchFamily="34" charset="0"/>
              <a:buChar char="•"/>
            </a:pPr>
            <a:r>
              <a:rPr lang="vi-VN" b="1" i="1" dirty="0">
                <a:solidFill>
                  <a:srgbClr val="404040"/>
                </a:solidFill>
                <a:effectLst/>
                <a:latin typeface="DeepSeek-CJK-patch"/>
              </a:rPr>
              <a:t>3PC:</a:t>
            </a:r>
            <a:r>
              <a:rPr lang="vi-VN" b="0" i="1" dirty="0">
                <a:solidFill>
                  <a:srgbClr val="404040"/>
                </a:solidFill>
                <a:effectLst/>
                <a:latin typeface="DeepSeek-CJK-patch"/>
              </a:rPr>
              <a:t> Tránh được blocking nhưng phức tạp hơn.</a:t>
            </a:r>
          </a:p>
          <a:p>
            <a:pPr algn="l">
              <a:buFont typeface="Arial" panose="020B0604020202020204" pitchFamily="34" charset="0"/>
              <a:buChar char="•"/>
            </a:pPr>
            <a:r>
              <a:rPr lang="vi-VN" b="1" i="1" dirty="0">
                <a:solidFill>
                  <a:srgbClr val="404040"/>
                </a:solidFill>
                <a:effectLst/>
                <a:latin typeface="DeepSeek-CJK-patch"/>
              </a:rPr>
              <a:t>Paxos/Raft:</a:t>
            </a:r>
            <a:r>
              <a:rPr lang="vi-VN" b="0" i="1" dirty="0">
                <a:solidFill>
                  <a:srgbClr val="404040"/>
                </a:solidFill>
                <a:effectLst/>
                <a:latin typeface="DeepSeek-CJK-patch"/>
              </a:rPr>
              <a:t> Đảm bảo tính nguyên tử của log và thông điệp, nhưng overhead cao.</a:t>
            </a:r>
          </a:p>
          <a:p>
            <a:pPr algn="l"/>
            <a:endParaRPr lang="en-US" b="1" i="0" dirty="0">
              <a:solidFill>
                <a:srgbClr val="404040"/>
              </a:solidFill>
              <a:effectLst/>
              <a:latin typeface="DeepSeek-CJK-patch"/>
            </a:endParaRPr>
          </a:p>
          <a:p>
            <a:pPr algn="l"/>
            <a:r>
              <a:rPr lang="vi-VN" b="1" i="0" dirty="0">
                <a:solidFill>
                  <a:srgbClr val="404040"/>
                </a:solidFill>
                <a:effectLst/>
                <a:latin typeface="DeepSeek-CJK-patch"/>
              </a:rPr>
              <a:t>6. Tóm tắt Thông điệp chính</a:t>
            </a:r>
            <a:endParaRPr lang="vi-VN" b="0" i="0" dirty="0">
              <a:solidFill>
                <a:srgbClr val="404040"/>
              </a:solidFill>
              <a:effectLst/>
              <a:latin typeface="DeepSeek-CJK-patch"/>
            </a:endParaRPr>
          </a:p>
          <a:p>
            <a:pPr algn="l">
              <a:buFont typeface="Arial" panose="020B0604020202020204" pitchFamily="34" charset="0"/>
              <a:buChar char="•"/>
            </a:pPr>
            <a:r>
              <a:rPr lang="vi-VN" b="1" i="0" dirty="0">
                <a:solidFill>
                  <a:srgbClr val="404040"/>
                </a:solidFill>
                <a:effectLst/>
                <a:latin typeface="DeepSeek-CJK-patch"/>
              </a:rPr>
              <a:t>Ghi log là bằng chứng quan trọng</a:t>
            </a:r>
            <a:r>
              <a:rPr lang="vi-VN" b="0" i="0" dirty="0">
                <a:solidFill>
                  <a:srgbClr val="404040"/>
                </a:solidFill>
                <a:effectLst/>
                <a:latin typeface="DeepSeek-CJK-patch"/>
              </a:rPr>
              <a:t> để phục hồi → Tận dụng để tối ưu hóa.</a:t>
            </a:r>
          </a:p>
          <a:p>
            <a:pPr algn="l">
              <a:buFont typeface="Arial" panose="020B0604020202020204" pitchFamily="34" charset="0"/>
              <a:buChar char="•"/>
            </a:pPr>
            <a:r>
              <a:rPr lang="vi-VN" b="1" i="0" dirty="0">
                <a:solidFill>
                  <a:srgbClr val="404040"/>
                </a:solidFill>
                <a:effectLst/>
                <a:latin typeface="DeepSeek-CJK-patch"/>
              </a:rPr>
              <a:t>Không phải lúc nào cũng cần gửi lại thông điệp</a:t>
            </a:r>
            <a:r>
              <a:rPr lang="vi-VN" b="0" i="0" dirty="0">
                <a:solidFill>
                  <a:srgbClr val="404040"/>
                </a:solidFill>
                <a:effectLst/>
                <a:latin typeface="DeepSeek-CJK-patch"/>
              </a:rPr>
              <a:t> (ví dụ: trường hợp abort).</a:t>
            </a:r>
          </a:p>
          <a:p>
            <a:pPr algn="l">
              <a:buFont typeface="Arial" panose="020B0604020202020204" pitchFamily="34" charset="0"/>
              <a:buChar char="•"/>
            </a:pPr>
            <a:r>
              <a:rPr lang="vi-VN" b="1" i="0" dirty="0">
                <a:solidFill>
                  <a:srgbClr val="404040"/>
                </a:solidFill>
                <a:effectLst/>
                <a:latin typeface="DeepSeek-CJK-patch"/>
              </a:rPr>
              <a:t>2PC vẫn bị blocking</a:t>
            </a:r>
            <a:r>
              <a:rPr lang="vi-VN" b="0" i="0" dirty="0">
                <a:solidFill>
                  <a:srgbClr val="404040"/>
                </a:solidFill>
                <a:effectLst/>
                <a:latin typeface="DeepSeek-CJK-patch"/>
              </a:rPr>
              <a:t> ở một số tình huống → Cân nhắc dùng 3PC nếu cần.</a:t>
            </a:r>
          </a:p>
          <a:p>
            <a:pPr algn="l"/>
            <a:endParaRPr lang="en-US" b="1" i="0" dirty="0">
              <a:solidFill>
                <a:srgbClr val="404040"/>
              </a:solidFill>
              <a:effectLst/>
              <a:latin typeface="DeepSeek-CJK-patch"/>
            </a:endParaRPr>
          </a:p>
          <a:p>
            <a:pPr algn="l"/>
            <a:r>
              <a:rPr lang="vi-VN" b="1" i="0" dirty="0">
                <a:solidFill>
                  <a:srgbClr val="404040"/>
                </a:solidFill>
                <a:effectLst/>
                <a:latin typeface="DeepSeek-CJK-patch"/>
              </a:rPr>
              <a:t>Câu hỏi thảo luận:</a:t>
            </a:r>
            <a:endParaRPr lang="vi-VN" b="0" i="0" dirty="0">
              <a:solidFill>
                <a:srgbClr val="404040"/>
              </a:solidFill>
              <a:effectLst/>
              <a:latin typeface="DeepSeek-CJK-patch"/>
            </a:endParaRPr>
          </a:p>
          <a:p>
            <a:pPr algn="l">
              <a:buFont typeface="+mj-lt"/>
              <a:buAutoNum type="arabicPeriod"/>
            </a:pPr>
            <a:r>
              <a:rPr lang="vi-VN" b="0" i="1" dirty="0">
                <a:solidFill>
                  <a:srgbClr val="404040"/>
                </a:solidFill>
                <a:effectLst/>
                <a:latin typeface="DeepSeek-CJK-patch"/>
              </a:rPr>
              <a:t>Tại sao không áp dụng cách "tự gửi vote-commit khi phục hồi" cho cả trường hợp abort?</a:t>
            </a:r>
            <a:endParaRPr lang="vi-VN" b="0" i="0" dirty="0">
              <a:solidFill>
                <a:srgbClr val="404040"/>
              </a:solidFill>
              <a:effectLst/>
              <a:latin typeface="DeepSeek-CJK-patch"/>
            </a:endParaRPr>
          </a:p>
          <a:p>
            <a:pPr algn="l">
              <a:buFont typeface="+mj-lt"/>
              <a:buAutoNum type="arabicPeriod"/>
            </a:pPr>
            <a:r>
              <a:rPr lang="vi-VN" b="0" i="1" dirty="0">
                <a:solidFill>
                  <a:srgbClr val="404040"/>
                </a:solidFill>
                <a:effectLst/>
                <a:latin typeface="DeepSeek-CJK-patch"/>
              </a:rPr>
              <a:t>Nếu participant ghi log ready nhưng coordinator đã timeout và hủy giao dịch, xử lý thế nào?</a:t>
            </a:r>
            <a:endParaRPr lang="vi-VN" b="0" i="0" dirty="0">
              <a:solidFill>
                <a:srgbClr val="404040"/>
              </a:solidFill>
              <a:effectLst/>
              <a:latin typeface="DeepSeek-CJK-patch"/>
            </a:endParaRPr>
          </a:p>
          <a:p>
            <a:pPr algn="l">
              <a:buFont typeface="+mj-lt"/>
              <a:buAutoNum type="arabicPeriod"/>
            </a:pPr>
            <a:r>
              <a:rPr lang="vi-VN" b="0" i="1" dirty="0">
                <a:solidFill>
                  <a:srgbClr val="404040"/>
                </a:solidFill>
                <a:effectLst/>
                <a:latin typeface="DeepSeek-CJK-patch"/>
              </a:rPr>
              <a:t>Làm thế nào để đảm bảo tính nguyên tử giữa ghi log và gửi tin trong thực tế?</a:t>
            </a:r>
            <a:endParaRPr lang="vi-VN" b="0" i="0" dirty="0">
              <a:solidFill>
                <a:srgbClr val="404040"/>
              </a:solidFill>
              <a:effectLst/>
              <a:latin typeface="DeepSeek-CJK-patch"/>
            </a:endParaRPr>
          </a:p>
          <a:p>
            <a:br>
              <a:rPr lang="vi-VN" dirty="0"/>
            </a:br>
            <a:endParaRPr lang="en-US" dirty="0"/>
          </a:p>
        </p:txBody>
      </p:sp>
      <p:sp>
        <p:nvSpPr>
          <p:cNvPr id="4" name="Slide Number Placeholder 3"/>
          <p:cNvSpPr>
            <a:spLocks noGrp="1"/>
          </p:cNvSpPr>
          <p:nvPr>
            <p:ph type="sldNum" sz="quarter" idx="5"/>
          </p:nvPr>
        </p:nvSpPr>
        <p:spPr/>
        <p:txBody>
          <a:bodyPr/>
          <a:lstStyle/>
          <a:p>
            <a:fld id="{765F5201-0B02-374C-9C85-2DCB7D098B21}" type="slidenum">
              <a:rPr lang="en-US" smtClean="0"/>
              <a:t>53</a:t>
            </a:fld>
            <a:endParaRPr lang="en-US"/>
          </a:p>
        </p:txBody>
      </p:sp>
    </p:spTree>
    <p:extLst>
      <p:ext uri="{BB962C8B-B14F-4D97-AF65-F5344CB8AC3E}">
        <p14:creationId xmlns:p14="http://schemas.microsoft.com/office/powerpoint/2010/main" val="52446481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vi-VN" b="1" i="0" dirty="0">
                <a:solidFill>
                  <a:srgbClr val="404040"/>
                </a:solidFill>
                <a:effectLst/>
                <a:latin typeface="DeepSeek-CJK-patch"/>
              </a:rPr>
              <a:t>"2PC Recovery Protocols – Additional Case"</a:t>
            </a:r>
            <a:endParaRPr lang="vi-VN" b="0" i="0" dirty="0">
              <a:solidFill>
                <a:srgbClr val="404040"/>
              </a:solidFill>
              <a:effectLst/>
              <a:latin typeface="DeepSeek-CJK-patch"/>
            </a:endParaRPr>
          </a:p>
          <a:p>
            <a:pPr algn="l"/>
            <a:r>
              <a:rPr lang="vi-VN" b="1" i="0" dirty="0">
                <a:solidFill>
                  <a:srgbClr val="404040"/>
                </a:solidFill>
                <a:effectLst/>
                <a:latin typeface="DeepSeek-CJK-patch"/>
              </a:rPr>
              <a:t>1. Mục đích Slide</a:t>
            </a:r>
            <a:endParaRPr lang="vi-VN" b="0" i="0" dirty="0">
              <a:solidFill>
                <a:srgbClr val="404040"/>
              </a:solidFill>
              <a:effectLst/>
              <a:latin typeface="DeepSeek-CJK-patch"/>
            </a:endParaRPr>
          </a:p>
          <a:p>
            <a:pPr algn="l"/>
            <a:r>
              <a:rPr lang="vi-VN" b="0" i="0" dirty="0">
                <a:solidFill>
                  <a:srgbClr val="404040"/>
                </a:solidFill>
                <a:effectLst/>
                <a:latin typeface="DeepSeek-CJK-patch"/>
              </a:rPr>
              <a:t>Slide này mô tả hai tình huống phục hồi đặc biệt trong giao thức </a:t>
            </a:r>
            <a:r>
              <a:rPr lang="vi-VN" b="1" i="0" dirty="0">
                <a:solidFill>
                  <a:srgbClr val="404040"/>
                </a:solidFill>
                <a:effectLst/>
                <a:latin typeface="DeepSeek-CJK-patch"/>
              </a:rPr>
              <a:t>2PC</a:t>
            </a:r>
            <a:r>
              <a:rPr lang="vi-VN" b="0" i="0" dirty="0">
                <a:solidFill>
                  <a:srgbClr val="404040"/>
                </a:solidFill>
                <a:effectLst/>
                <a:latin typeface="DeepSeek-CJK-patch"/>
              </a:rPr>
              <a:t> khi:</a:t>
            </a:r>
          </a:p>
          <a:p>
            <a:pPr algn="l">
              <a:buFont typeface="+mj-lt"/>
              <a:buNone/>
            </a:pPr>
            <a:r>
              <a:rPr lang="en-US" b="1" i="0" dirty="0">
                <a:solidFill>
                  <a:srgbClr val="404040"/>
                </a:solidFill>
                <a:effectLst/>
                <a:latin typeface="DeepSeek-CJK-patch"/>
              </a:rPr>
              <a:t>- </a:t>
            </a:r>
            <a:r>
              <a:rPr lang="vi-VN" b="1" i="0" dirty="0">
                <a:solidFill>
                  <a:srgbClr val="404040"/>
                </a:solidFill>
                <a:effectLst/>
                <a:latin typeface="DeepSeek-CJK-patch"/>
              </a:rPr>
              <a:t>Coordinator</a:t>
            </a:r>
            <a:r>
              <a:rPr lang="vi-VN" b="0" i="0" dirty="0">
                <a:solidFill>
                  <a:srgbClr val="404040"/>
                </a:solidFill>
                <a:effectLst/>
                <a:latin typeface="DeepSeek-CJK-patch"/>
              </a:rPr>
              <a:t> ghi log quyết định cuối cùng nhưng chưa kịp thông báo cho participants.</a:t>
            </a:r>
          </a:p>
          <a:p>
            <a:pPr algn="l">
              <a:buFont typeface="+mj-lt"/>
              <a:buNone/>
            </a:pPr>
            <a:r>
              <a:rPr lang="en-US" b="1" i="0" dirty="0">
                <a:solidFill>
                  <a:srgbClr val="404040"/>
                </a:solidFill>
                <a:effectLst/>
                <a:latin typeface="DeepSeek-CJK-patch"/>
              </a:rPr>
              <a:t>- </a:t>
            </a:r>
            <a:r>
              <a:rPr lang="vi-VN" b="1" i="0" dirty="0">
                <a:solidFill>
                  <a:srgbClr val="404040"/>
                </a:solidFill>
                <a:effectLst/>
                <a:latin typeface="DeepSeek-CJK-patch"/>
              </a:rPr>
              <a:t>Participant</a:t>
            </a:r>
            <a:r>
              <a:rPr lang="vi-VN" b="0" i="0" dirty="0">
                <a:solidFill>
                  <a:srgbClr val="404040"/>
                </a:solidFill>
                <a:effectLst/>
                <a:latin typeface="DeepSeek-CJK-patch"/>
              </a:rPr>
              <a:t> ghi log kết quả nhưng chưa kịp gửi ACK.</a:t>
            </a:r>
          </a:p>
          <a:p>
            <a:pPr algn="l"/>
            <a:endParaRPr lang="en-US" b="1" i="0" dirty="0">
              <a:solidFill>
                <a:srgbClr val="404040"/>
              </a:solidFill>
              <a:effectLst/>
              <a:latin typeface="DeepSeek-CJK-patch"/>
            </a:endParaRPr>
          </a:p>
          <a:p>
            <a:pPr algn="l"/>
            <a:r>
              <a:rPr lang="vi-VN" b="1" i="0" dirty="0">
                <a:solidFill>
                  <a:srgbClr val="404040"/>
                </a:solidFill>
                <a:effectLst/>
                <a:latin typeface="DeepSeek-CJK-patch"/>
              </a:rPr>
              <a:t>2. Giải thích Chi tiết</a:t>
            </a:r>
            <a:endParaRPr lang="vi-VN" b="0" i="0" dirty="0">
              <a:solidFill>
                <a:srgbClr val="404040"/>
              </a:solidFill>
              <a:effectLst/>
              <a:latin typeface="DeepSeek-CJK-patch"/>
            </a:endParaRPr>
          </a:p>
          <a:p>
            <a:pPr algn="l"/>
            <a:r>
              <a:rPr lang="vi-VN" b="1" i="0" dirty="0">
                <a:solidFill>
                  <a:srgbClr val="404040"/>
                </a:solidFill>
                <a:effectLst/>
                <a:latin typeface="DeepSeek-CJK-patch"/>
              </a:rPr>
              <a:t>a. Coordinator bị lỗi sau khi ghi log quyết định nhưng trước khi gửi cho participants</a:t>
            </a:r>
            <a:endParaRPr lang="vi-VN" b="0" i="0" dirty="0">
              <a:solidFill>
                <a:srgbClr val="404040"/>
              </a:solidFill>
              <a:effectLst/>
              <a:latin typeface="DeepSeek-CJK-patch"/>
            </a:endParaRPr>
          </a:p>
          <a:p>
            <a:pPr algn="l">
              <a:buFont typeface="Arial" panose="020B0604020202020204" pitchFamily="34" charset="0"/>
              <a:buChar char="•"/>
            </a:pPr>
            <a:r>
              <a:rPr lang="vi-VN" b="1" i="0" dirty="0">
                <a:solidFill>
                  <a:srgbClr val="404040"/>
                </a:solidFill>
                <a:effectLst/>
                <a:latin typeface="DeepSeek-CJK-patch"/>
              </a:rPr>
              <a:t>Ngữ cảnh:</a:t>
            </a:r>
            <a:endParaRPr lang="vi-VN" b="0" i="0" dirty="0">
              <a:solidFill>
                <a:srgbClr val="404040"/>
              </a:solidFill>
              <a:effectLst/>
              <a:latin typeface="DeepSeek-CJK-patch"/>
            </a:endParaRPr>
          </a:p>
          <a:p>
            <a:pPr marL="742950" lvl="1" indent="-285750" algn="l">
              <a:buFont typeface="Arial" panose="020B0604020202020204" pitchFamily="34" charset="0"/>
              <a:buChar char="•"/>
            </a:pPr>
            <a:r>
              <a:rPr lang="vi-VN" b="0" i="0" dirty="0">
                <a:solidFill>
                  <a:srgbClr val="404040"/>
                </a:solidFill>
                <a:effectLst/>
                <a:latin typeface="DeepSeek-CJK-patch"/>
              </a:rPr>
              <a:t>Coordinator đã ghi log global-commit hoặc global-abort vào stable storage.</a:t>
            </a:r>
          </a:p>
          <a:p>
            <a:pPr marL="742950" lvl="1" indent="-285750" algn="l">
              <a:buFont typeface="Arial" panose="020B0604020202020204" pitchFamily="34" charset="0"/>
              <a:buChar char="•"/>
            </a:pPr>
            <a:r>
              <a:rPr lang="vi-VN" b="1" i="0" dirty="0">
                <a:solidFill>
                  <a:srgbClr val="404040"/>
                </a:solidFill>
                <a:effectLst/>
                <a:latin typeface="DeepSeek-CJK-patch"/>
              </a:rPr>
              <a:t>Chưa kịp gửi</a:t>
            </a:r>
            <a:r>
              <a:rPr lang="vi-VN" b="0" i="0" dirty="0">
                <a:solidFill>
                  <a:srgbClr val="404040"/>
                </a:solidFill>
                <a:effectLst/>
                <a:latin typeface="DeepSeek-CJK-patch"/>
              </a:rPr>
              <a:t> quyết định này đến các participant.</a:t>
            </a:r>
          </a:p>
          <a:p>
            <a:pPr algn="l">
              <a:buFont typeface="Arial" panose="020B0604020202020204" pitchFamily="34" charset="0"/>
              <a:buChar char="•"/>
            </a:pPr>
            <a:r>
              <a:rPr lang="vi-VN" b="1" i="0" dirty="0">
                <a:solidFill>
                  <a:srgbClr val="404040"/>
                </a:solidFill>
                <a:effectLst/>
                <a:latin typeface="DeepSeek-CJK-patch"/>
              </a:rPr>
              <a:t>Xử lý khi phục hồi:</a:t>
            </a:r>
            <a:endParaRPr lang="vi-VN" b="0" i="0" dirty="0">
              <a:solidFill>
                <a:srgbClr val="404040"/>
              </a:solidFill>
              <a:effectLst/>
              <a:latin typeface="DeepSeek-CJK-patch"/>
            </a:endParaRPr>
          </a:p>
          <a:p>
            <a:pPr marL="742950" lvl="1" indent="-285750" algn="l">
              <a:buFont typeface="Arial" panose="020B0604020202020204" pitchFamily="34" charset="0"/>
              <a:buChar char="•"/>
            </a:pPr>
            <a:r>
              <a:rPr lang="vi-VN" b="1" i="0" dirty="0">
                <a:solidFill>
                  <a:srgbClr val="404040"/>
                </a:solidFill>
                <a:effectLst/>
                <a:latin typeface="DeepSeek-CJK-patch"/>
              </a:rPr>
              <a:t>Coordinator:</a:t>
            </a:r>
            <a:r>
              <a:rPr lang="vi-VN" b="0" i="0" dirty="0">
                <a:solidFill>
                  <a:srgbClr val="404040"/>
                </a:solidFill>
                <a:effectLst/>
                <a:latin typeface="DeepSeek-CJK-patch"/>
              </a:rPr>
              <a:t> Xem như lỗi ở trạng thái COMMIT/ABORT → Gửi lại quyết định cho các participant chưa nhận.</a:t>
            </a:r>
          </a:p>
          <a:p>
            <a:pPr marL="742950" lvl="1" indent="-285750" algn="l">
              <a:buFont typeface="Arial" panose="020B0604020202020204" pitchFamily="34" charset="0"/>
              <a:buChar char="•"/>
            </a:pPr>
            <a:r>
              <a:rPr lang="vi-VN" b="1" i="0" dirty="0">
                <a:solidFill>
                  <a:srgbClr val="404040"/>
                </a:solidFill>
                <a:effectLst/>
                <a:latin typeface="DeepSeek-CJK-patch"/>
              </a:rPr>
              <a:t>Participants:</a:t>
            </a:r>
            <a:r>
              <a:rPr lang="vi-VN" b="0" i="0" dirty="0">
                <a:solidFill>
                  <a:srgbClr val="404040"/>
                </a:solidFill>
                <a:effectLst/>
                <a:latin typeface="DeepSeek-CJK-patch"/>
              </a:rPr>
              <a:t> Đang ở trạng thái READY (đã vote nhưng chưa nhận quyết định) → Xử lý như </a:t>
            </a:r>
            <a:r>
              <a:rPr lang="vi-VN" b="1" i="0" dirty="0">
                <a:solidFill>
                  <a:srgbClr val="404040"/>
                </a:solidFill>
                <a:effectLst/>
                <a:latin typeface="DeepSeek-CJK-patch"/>
              </a:rPr>
              <a:t>timeout</a:t>
            </a:r>
            <a:r>
              <a:rPr lang="vi-VN" b="0" i="0" dirty="0">
                <a:solidFill>
                  <a:srgbClr val="404040"/>
                </a:solidFill>
                <a:effectLst/>
                <a:latin typeface="DeepSeek-CJK-patch"/>
              </a:rPr>
              <a:t> và gọi termination protocol.</a:t>
            </a:r>
          </a:p>
          <a:p>
            <a:pPr algn="l"/>
            <a:r>
              <a:rPr lang="vi-VN" b="1" i="0" dirty="0">
                <a:solidFill>
                  <a:srgbClr val="404040"/>
                </a:solidFill>
                <a:effectLst/>
                <a:latin typeface="DeepSeek-CJK-patch"/>
              </a:rPr>
              <a:t>Ví dụ:</a:t>
            </a:r>
            <a:endParaRPr lang="vi-VN" b="0" i="0" dirty="0">
              <a:solidFill>
                <a:srgbClr val="404040"/>
              </a:solidFill>
              <a:effectLst/>
              <a:latin typeface="DeepSeek-CJK-patch"/>
            </a:endParaRPr>
          </a:p>
          <a:p>
            <a:pPr algn="l">
              <a:buFont typeface="Arial" panose="020B0604020202020204" pitchFamily="34" charset="0"/>
              <a:buChar char="•"/>
            </a:pPr>
            <a:r>
              <a:rPr lang="vi-VN" b="0" i="0" dirty="0">
                <a:solidFill>
                  <a:srgbClr val="404040"/>
                </a:solidFill>
                <a:effectLst/>
                <a:latin typeface="DeepSeek-CJK-patch"/>
              </a:rPr>
              <a:t>Coordinator ghi log global-commit → Mất điện → Phục hồi:</a:t>
            </a:r>
          </a:p>
          <a:p>
            <a:pPr marL="742950" lvl="1" indent="-285750" algn="l">
              <a:buFont typeface="Arial" panose="020B0604020202020204" pitchFamily="34" charset="0"/>
              <a:buChar char="•"/>
            </a:pPr>
            <a:r>
              <a:rPr lang="vi-VN" b="0" i="0" dirty="0">
                <a:solidFill>
                  <a:srgbClr val="404040"/>
                </a:solidFill>
                <a:effectLst/>
                <a:latin typeface="DeepSeek-CJK-patch"/>
              </a:rPr>
              <a:t>Kiểm tra log thấy đã quyết định commit → Gửi lại global-commit đến các participant bị thiếu.</a:t>
            </a:r>
          </a:p>
          <a:p>
            <a:pPr algn="l"/>
            <a:r>
              <a:rPr lang="vi-VN" b="1" i="0" dirty="0">
                <a:solidFill>
                  <a:srgbClr val="404040"/>
                </a:solidFill>
                <a:effectLst/>
                <a:latin typeface="DeepSeek-CJK-patch"/>
              </a:rPr>
              <a:t>b. Participant bị lỗi sau khi ghi log "abort"/"commit" nhưng trước khi gửi ACK</a:t>
            </a:r>
            <a:endParaRPr lang="vi-VN" b="0" i="0" dirty="0">
              <a:solidFill>
                <a:srgbClr val="404040"/>
              </a:solidFill>
              <a:effectLst/>
              <a:latin typeface="DeepSeek-CJK-patch"/>
            </a:endParaRPr>
          </a:p>
          <a:p>
            <a:pPr algn="l">
              <a:buFont typeface="Arial" panose="020B0604020202020204" pitchFamily="34" charset="0"/>
              <a:buChar char="•"/>
            </a:pPr>
            <a:r>
              <a:rPr lang="vi-VN" b="1" i="0" dirty="0">
                <a:solidFill>
                  <a:srgbClr val="404040"/>
                </a:solidFill>
                <a:effectLst/>
                <a:latin typeface="DeepSeek-CJK-patch"/>
              </a:rPr>
              <a:t>Ngữ cảnh:</a:t>
            </a:r>
            <a:endParaRPr lang="vi-VN" b="0" i="0" dirty="0">
              <a:solidFill>
                <a:srgbClr val="404040"/>
              </a:solidFill>
              <a:effectLst/>
              <a:latin typeface="DeepSeek-CJK-patch"/>
            </a:endParaRPr>
          </a:p>
          <a:p>
            <a:pPr marL="742950" lvl="1" indent="-285750" algn="l">
              <a:buFont typeface="Arial" panose="020B0604020202020204" pitchFamily="34" charset="0"/>
              <a:buChar char="•"/>
            </a:pPr>
            <a:r>
              <a:rPr lang="vi-VN" b="0" i="0" dirty="0">
                <a:solidFill>
                  <a:srgbClr val="404040"/>
                </a:solidFill>
                <a:effectLst/>
                <a:latin typeface="DeepSeek-CJK-patch"/>
              </a:rPr>
              <a:t>Participant đã nhận quyết định (global-commit/global-abort), ghi log nhưng </a:t>
            </a:r>
            <a:r>
              <a:rPr lang="vi-VN" b="1" i="0" dirty="0">
                <a:solidFill>
                  <a:srgbClr val="404040"/>
                </a:solidFill>
                <a:effectLst/>
                <a:latin typeface="DeepSeek-CJK-patch"/>
              </a:rPr>
              <a:t>chưa gửi ACK</a:t>
            </a:r>
            <a:r>
              <a:rPr lang="vi-VN" b="0" i="0" dirty="0">
                <a:solidFill>
                  <a:srgbClr val="404040"/>
                </a:solidFill>
                <a:effectLst/>
                <a:latin typeface="DeepSeek-CJK-patch"/>
              </a:rPr>
              <a:t> xác nhận.</a:t>
            </a:r>
          </a:p>
          <a:p>
            <a:pPr algn="l">
              <a:buFont typeface="Arial" panose="020B0604020202020204" pitchFamily="34" charset="0"/>
              <a:buChar char="•"/>
            </a:pPr>
            <a:r>
              <a:rPr lang="vi-VN" b="1" i="0" dirty="0">
                <a:solidFill>
                  <a:srgbClr val="404040"/>
                </a:solidFill>
                <a:effectLst/>
                <a:latin typeface="DeepSeek-CJK-patch"/>
              </a:rPr>
              <a:t>Xử lý khi phục hồi:</a:t>
            </a:r>
            <a:endParaRPr lang="vi-VN" b="0" i="0" dirty="0">
              <a:solidFill>
                <a:srgbClr val="404040"/>
              </a:solidFill>
              <a:effectLst/>
              <a:latin typeface="DeepSeek-CJK-patch"/>
            </a:endParaRPr>
          </a:p>
          <a:p>
            <a:pPr marL="742950" lvl="1" indent="-285750" algn="l">
              <a:buFont typeface="Arial" panose="020B0604020202020204" pitchFamily="34" charset="0"/>
              <a:buChar char="•"/>
            </a:pPr>
            <a:r>
              <a:rPr lang="vi-VN" b="1" i="0" dirty="0">
                <a:solidFill>
                  <a:srgbClr val="404040"/>
                </a:solidFill>
                <a:effectLst/>
                <a:latin typeface="DeepSeek-CJK-patch"/>
              </a:rPr>
              <a:t>Participant:</a:t>
            </a:r>
            <a:r>
              <a:rPr lang="vi-VN" b="0" i="0" dirty="0">
                <a:solidFill>
                  <a:srgbClr val="404040"/>
                </a:solidFill>
                <a:effectLst/>
                <a:latin typeface="DeepSeek-CJK-patch"/>
              </a:rPr>
              <a:t> Xem như lỗi ở trạng thái COMMIT/ABORT → Không cần làm gì thêm (vì đã hoàn thành giao dịch).</a:t>
            </a:r>
          </a:p>
          <a:p>
            <a:pPr marL="742950" lvl="1" indent="-285750" algn="l">
              <a:buFont typeface="Arial" panose="020B0604020202020204" pitchFamily="34" charset="0"/>
              <a:buChar char="•"/>
            </a:pPr>
            <a:r>
              <a:rPr lang="vi-VN" b="1" i="0" dirty="0">
                <a:solidFill>
                  <a:srgbClr val="404040"/>
                </a:solidFill>
                <a:effectLst/>
                <a:latin typeface="DeepSeek-CJK-patch"/>
              </a:rPr>
              <a:t>Coordinator:</a:t>
            </a:r>
            <a:r>
              <a:rPr lang="vi-VN" b="0" i="0" dirty="0">
                <a:solidFill>
                  <a:srgbClr val="404040"/>
                </a:solidFill>
                <a:effectLst/>
                <a:latin typeface="DeepSeek-CJK-patch"/>
              </a:rPr>
              <a:t> Nếu không nhận ACK → Timeout ở trạng thái COMMIT/ABORT → Gửi lại quyết định.</a:t>
            </a:r>
          </a:p>
          <a:p>
            <a:pPr algn="l"/>
            <a:r>
              <a:rPr lang="vi-VN" b="1" i="0" dirty="0">
                <a:solidFill>
                  <a:srgbClr val="404040"/>
                </a:solidFill>
                <a:effectLst/>
                <a:latin typeface="DeepSeek-CJK-patch"/>
              </a:rPr>
              <a:t>Ví dụ:</a:t>
            </a:r>
            <a:endParaRPr lang="vi-VN" b="0" i="0" dirty="0">
              <a:solidFill>
                <a:srgbClr val="404040"/>
              </a:solidFill>
              <a:effectLst/>
              <a:latin typeface="DeepSeek-CJK-patch"/>
            </a:endParaRPr>
          </a:p>
          <a:p>
            <a:pPr algn="l">
              <a:buFont typeface="Arial" panose="020B0604020202020204" pitchFamily="34" charset="0"/>
              <a:buChar char="•"/>
            </a:pPr>
            <a:r>
              <a:rPr lang="vi-VN" b="0" i="0" dirty="0">
                <a:solidFill>
                  <a:srgbClr val="404040"/>
                </a:solidFill>
                <a:effectLst/>
                <a:latin typeface="DeepSeek-CJK-patch"/>
              </a:rPr>
              <a:t>Participant A nhận global-commit, ghi log → Mất mạng → Phục hồi:</a:t>
            </a:r>
          </a:p>
          <a:p>
            <a:pPr marL="742950" lvl="1" indent="-285750" algn="l">
              <a:buFont typeface="Arial" panose="020B0604020202020204" pitchFamily="34" charset="0"/>
              <a:buChar char="•"/>
            </a:pPr>
            <a:r>
              <a:rPr lang="vi-VN" b="0" i="0" dirty="0">
                <a:solidFill>
                  <a:srgbClr val="404040"/>
                </a:solidFill>
                <a:effectLst/>
                <a:latin typeface="DeepSeek-CJK-patch"/>
              </a:rPr>
              <a:t>Không cần gửi lại ACK (vì đã commit xong).</a:t>
            </a:r>
          </a:p>
          <a:p>
            <a:pPr marL="742950" lvl="1" indent="-285750" algn="l">
              <a:buFont typeface="Arial" panose="020B0604020202020204" pitchFamily="34" charset="0"/>
              <a:buChar char="•"/>
            </a:pPr>
            <a:r>
              <a:rPr lang="vi-VN" b="0" i="0" dirty="0">
                <a:solidFill>
                  <a:srgbClr val="404040"/>
                </a:solidFill>
                <a:effectLst/>
                <a:latin typeface="DeepSeek-CJK-patch"/>
              </a:rPr>
              <a:t>Nếu coordinator không nhận ACK, nó sẽ gửi lại global-commit.</a:t>
            </a:r>
          </a:p>
          <a:p>
            <a:pPr algn="l"/>
            <a:endParaRPr lang="en-US" b="1" i="0" dirty="0">
              <a:solidFill>
                <a:srgbClr val="404040"/>
              </a:solidFill>
              <a:effectLst/>
              <a:latin typeface="DeepSeek-CJK-patch"/>
            </a:endParaRPr>
          </a:p>
          <a:p>
            <a:pPr algn="l"/>
            <a:r>
              <a:rPr lang="vi-VN" b="1" i="1" dirty="0">
                <a:solidFill>
                  <a:srgbClr val="404040"/>
                </a:solidFill>
                <a:effectLst/>
                <a:latin typeface="DeepSeek-CJK-patch"/>
              </a:rPr>
              <a:t>3. Minh họa bằng Hình ảnh</a:t>
            </a:r>
            <a:endParaRPr lang="vi-VN" b="0" i="1" dirty="0">
              <a:solidFill>
                <a:srgbClr val="404040"/>
              </a:solidFill>
              <a:effectLst/>
              <a:latin typeface="DeepSeek-CJK-patch"/>
            </a:endParaRPr>
          </a:p>
          <a:p>
            <a:pPr algn="l"/>
            <a:r>
              <a:rPr lang="vi-VN" b="0" i="1" u="none" strike="noStrike" dirty="0">
                <a:solidFill>
                  <a:srgbClr val="525252"/>
                </a:solidFill>
                <a:effectLst/>
                <a:latin typeface="DeepSeek-CJK-patch"/>
              </a:rPr>
              <a:t>[Coordinator]  </a:t>
            </a:r>
          </a:p>
          <a:p>
            <a:pPr algn="l"/>
            <a:r>
              <a:rPr lang="vi-VN" b="0" i="1" u="none" strike="noStrike" dirty="0">
                <a:solidFill>
                  <a:srgbClr val="525252"/>
                </a:solidFill>
                <a:effectLst/>
                <a:latin typeface="DeepSeek-CJK-patch"/>
              </a:rPr>
              <a:t>|-- Ghi log "global-commit"  </a:t>
            </a:r>
          </a:p>
          <a:p>
            <a:pPr algn="l"/>
            <a:r>
              <a:rPr lang="vi-VN" b="0" i="1" u="none" strike="noStrike" dirty="0">
                <a:solidFill>
                  <a:srgbClr val="525252"/>
                </a:solidFill>
                <a:effectLst/>
                <a:latin typeface="DeepSeek-CJK-patch"/>
              </a:rPr>
              <a:t>|   |-- (Lỗi trước khi gửi)  </a:t>
            </a:r>
          </a:p>
          <a:p>
            <a:pPr algn="l"/>
            <a:r>
              <a:rPr lang="vi-VN" b="0" i="1" u="none" strike="noStrike" dirty="0">
                <a:solidFill>
                  <a:srgbClr val="525252"/>
                </a:solidFill>
                <a:effectLst/>
                <a:latin typeface="DeepSeek-CJK-patch"/>
              </a:rPr>
              <a:t>|-- Phục hồi → Gửi lại "global-commit"  </a:t>
            </a:r>
          </a:p>
          <a:p>
            <a:pPr algn="l"/>
            <a:endParaRPr lang="vi-VN" b="0" i="1" u="none" strike="noStrike" dirty="0">
              <a:solidFill>
                <a:srgbClr val="525252"/>
              </a:solidFill>
              <a:effectLst/>
              <a:latin typeface="DeepSeek-CJK-patch"/>
            </a:endParaRPr>
          </a:p>
          <a:p>
            <a:pPr algn="l"/>
            <a:r>
              <a:rPr lang="vi-VN" b="0" i="1" u="none" strike="noStrike" dirty="0">
                <a:solidFill>
                  <a:srgbClr val="525252"/>
                </a:solidFill>
                <a:effectLst/>
                <a:latin typeface="DeepSeek-CJK-patch"/>
              </a:rPr>
              <a:t>[Participant]  </a:t>
            </a:r>
          </a:p>
          <a:p>
            <a:pPr algn="l"/>
            <a:r>
              <a:rPr lang="vi-VN" b="0" i="1" u="none" strike="noStrike" dirty="0">
                <a:solidFill>
                  <a:srgbClr val="525252"/>
                </a:solidFill>
                <a:effectLst/>
                <a:latin typeface="DeepSeek-CJK-patch"/>
              </a:rPr>
              <a:t>|-- Ở trạng thái READY → Timeout → Gọi termination protocol  </a:t>
            </a:r>
          </a:p>
          <a:p>
            <a:pPr algn="l"/>
            <a:endParaRPr lang="vi-VN" b="0" i="1" u="none" strike="noStrike" dirty="0">
              <a:solidFill>
                <a:srgbClr val="525252"/>
              </a:solidFill>
              <a:effectLst/>
              <a:latin typeface="DeepSeek-CJK-patch"/>
            </a:endParaRPr>
          </a:p>
          <a:p>
            <a:pPr algn="l"/>
            <a:r>
              <a:rPr lang="vi-VN" b="0" i="1" u="none" strike="noStrike" dirty="0">
                <a:solidFill>
                  <a:srgbClr val="525252"/>
                </a:solidFill>
                <a:effectLst/>
                <a:latin typeface="DeepSeek-CJK-patch"/>
              </a:rPr>
              <a:t>[Participant]  </a:t>
            </a:r>
          </a:p>
          <a:p>
            <a:pPr algn="l"/>
            <a:r>
              <a:rPr lang="vi-VN" b="0" i="1" u="none" strike="noStrike" dirty="0">
                <a:solidFill>
                  <a:srgbClr val="525252"/>
                </a:solidFill>
                <a:effectLst/>
                <a:latin typeface="DeepSeek-CJK-patch"/>
              </a:rPr>
              <a:t>|-- Nhận "global-commit", ghi log  </a:t>
            </a:r>
          </a:p>
          <a:p>
            <a:pPr algn="l"/>
            <a:r>
              <a:rPr lang="vi-VN" b="0" i="1" u="none" strike="noStrike" dirty="0">
                <a:solidFill>
                  <a:srgbClr val="525252"/>
                </a:solidFill>
                <a:effectLst/>
                <a:latin typeface="DeepSeek-CJK-patch"/>
              </a:rPr>
              <a:t>|   |-- (Lỗi trước khi gửi ACK)  </a:t>
            </a:r>
          </a:p>
          <a:p>
            <a:pPr algn="l"/>
            <a:r>
              <a:rPr lang="vi-VN" b="0" i="1" u="none" strike="noStrike" dirty="0">
                <a:solidFill>
                  <a:srgbClr val="525252"/>
                </a:solidFill>
                <a:effectLst/>
                <a:latin typeface="DeepSeek-CJK-patch"/>
              </a:rPr>
              <a:t>|-- Phục hồi → Bỏ qua </a:t>
            </a:r>
            <a:endParaRPr lang="en-US" b="0" i="1" u="none" strike="noStrike" dirty="0">
              <a:solidFill>
                <a:srgbClr val="525252"/>
              </a:solidFill>
              <a:effectLst/>
              <a:latin typeface="DeepSeek-CJK-patch"/>
            </a:endParaRPr>
          </a:p>
          <a:p>
            <a:pPr algn="l"/>
            <a:endParaRPr lang="vi-VN" b="0" i="0" u="none" strike="noStrike" dirty="0">
              <a:solidFill>
                <a:srgbClr val="525252"/>
              </a:solidFill>
              <a:effectLst/>
              <a:latin typeface="DeepSeek-CJK-patch"/>
            </a:endParaRPr>
          </a:p>
          <a:p>
            <a:pPr algn="l"/>
            <a:r>
              <a:rPr lang="vi-VN" b="1" i="0" dirty="0">
                <a:solidFill>
                  <a:srgbClr val="404040"/>
                </a:solidFill>
                <a:effectLst/>
                <a:latin typeface="DeepSeek-CJK-patch"/>
              </a:rPr>
              <a:t>4. Tại sao các Trường hợp này Quan trọng?</a:t>
            </a:r>
            <a:endParaRPr lang="vi-VN" b="0" i="0" dirty="0">
              <a:solidFill>
                <a:srgbClr val="404040"/>
              </a:solidFill>
              <a:effectLst/>
              <a:latin typeface="DeepSeek-CJK-patch"/>
            </a:endParaRPr>
          </a:p>
          <a:p>
            <a:pPr algn="l">
              <a:buFont typeface="Arial" panose="020B0604020202020204" pitchFamily="34" charset="0"/>
              <a:buChar char="•"/>
            </a:pPr>
            <a:r>
              <a:rPr lang="vi-VN" b="1" i="0" dirty="0">
                <a:solidFill>
                  <a:srgbClr val="404040"/>
                </a:solidFill>
                <a:effectLst/>
                <a:latin typeface="DeepSeek-CJK-patch"/>
              </a:rPr>
              <a:t>Đảm bảo tính nhất quán:</a:t>
            </a:r>
            <a:r>
              <a:rPr lang="vi-VN" b="0" i="0" dirty="0">
                <a:solidFill>
                  <a:srgbClr val="404040"/>
                </a:solidFill>
                <a:effectLst/>
                <a:latin typeface="DeepSeek-CJK-patch"/>
              </a:rPr>
              <a:t> Dù lỗi xảy ra ở bước nào, hệ thống vẫn duy trì được trạng thái đúng nhờ:</a:t>
            </a:r>
          </a:p>
          <a:p>
            <a:pPr marL="742950" lvl="1" indent="-285750" algn="l">
              <a:buFont typeface="Arial" panose="020B0604020202020204" pitchFamily="34" charset="0"/>
              <a:buChar char="•"/>
            </a:pPr>
            <a:r>
              <a:rPr lang="vi-VN" b="1" i="0" dirty="0">
                <a:solidFill>
                  <a:srgbClr val="404040"/>
                </a:solidFill>
                <a:effectLst/>
                <a:latin typeface="DeepSeek-CJK-patch"/>
              </a:rPr>
              <a:t>Ghi log trước khi gửi tin</a:t>
            </a:r>
            <a:r>
              <a:rPr lang="vi-VN" b="0" i="0" dirty="0">
                <a:solidFill>
                  <a:srgbClr val="404040"/>
                </a:solidFill>
                <a:effectLst/>
                <a:latin typeface="DeepSeek-CJK-patch"/>
              </a:rPr>
              <a:t> → Khôi phục được quyết định dù bị lỗi.</a:t>
            </a:r>
          </a:p>
          <a:p>
            <a:pPr marL="742950" lvl="1" indent="-285750" algn="l">
              <a:buFont typeface="Arial" panose="020B0604020202020204" pitchFamily="34" charset="0"/>
              <a:buChar char="•"/>
            </a:pPr>
            <a:r>
              <a:rPr lang="vi-VN" b="1" i="0" dirty="0">
                <a:solidFill>
                  <a:srgbClr val="404040"/>
                </a:solidFill>
                <a:effectLst/>
                <a:latin typeface="DeepSeek-CJK-patch"/>
              </a:rPr>
              <a:t>Cơ chế timeout và gửi lại</a:t>
            </a:r>
            <a:r>
              <a:rPr lang="vi-VN" b="0" i="0" dirty="0">
                <a:solidFill>
                  <a:srgbClr val="404040"/>
                </a:solidFill>
                <a:effectLst/>
                <a:latin typeface="DeepSeek-CJK-patch"/>
              </a:rPr>
              <a:t> → Phòng trường hợp mất thông điệp.</a:t>
            </a:r>
          </a:p>
          <a:p>
            <a:pPr algn="l">
              <a:buFont typeface="Arial" panose="020B0604020202020204" pitchFamily="34" charset="0"/>
              <a:buChar char="•"/>
            </a:pPr>
            <a:r>
              <a:rPr lang="vi-VN" b="1" i="0" dirty="0">
                <a:solidFill>
                  <a:srgbClr val="404040"/>
                </a:solidFill>
                <a:effectLst/>
                <a:latin typeface="DeepSeek-CJK-patch"/>
              </a:rPr>
              <a:t>Hạn chế của 2PC:</a:t>
            </a:r>
            <a:endParaRPr lang="vi-VN" b="0" i="0" dirty="0">
              <a:solidFill>
                <a:srgbClr val="404040"/>
              </a:solidFill>
              <a:effectLst/>
              <a:latin typeface="DeepSeek-CJK-patch"/>
            </a:endParaRPr>
          </a:p>
          <a:p>
            <a:pPr marL="742950" lvl="1" indent="-285750" algn="l">
              <a:buFont typeface="Arial" panose="020B0604020202020204" pitchFamily="34" charset="0"/>
              <a:buChar char="•"/>
            </a:pPr>
            <a:r>
              <a:rPr lang="vi-VN" b="0" i="0" dirty="0">
                <a:solidFill>
                  <a:srgbClr val="404040"/>
                </a:solidFill>
                <a:effectLst/>
                <a:latin typeface="DeepSeek-CJK-patch"/>
              </a:rPr>
              <a:t>Participant ở trạng thái READY vẫn có thể bị </a:t>
            </a:r>
            <a:r>
              <a:rPr lang="vi-VN" b="1" i="0" dirty="0">
                <a:solidFill>
                  <a:srgbClr val="404040"/>
                </a:solidFill>
                <a:effectLst/>
                <a:latin typeface="DeepSeek-CJK-patch"/>
              </a:rPr>
              <a:t>blocking</a:t>
            </a:r>
            <a:r>
              <a:rPr lang="vi-VN" b="0" i="0" dirty="0">
                <a:solidFill>
                  <a:srgbClr val="404040"/>
                </a:solidFill>
                <a:effectLst/>
                <a:latin typeface="DeepSeek-CJK-patch"/>
              </a:rPr>
              <a:t> nếu coordinator không phục hồi.</a:t>
            </a:r>
          </a:p>
          <a:p>
            <a:pPr algn="l"/>
            <a:endParaRPr lang="en-US" b="1" i="0" dirty="0">
              <a:solidFill>
                <a:srgbClr val="404040"/>
              </a:solidFill>
              <a:effectLst/>
              <a:latin typeface="DeepSeek-CJK-patch"/>
            </a:endParaRPr>
          </a:p>
          <a:p>
            <a:pPr algn="l"/>
            <a:r>
              <a:rPr lang="vi-VN" b="1" i="1" dirty="0">
                <a:solidFill>
                  <a:srgbClr val="404040"/>
                </a:solidFill>
                <a:effectLst/>
                <a:latin typeface="DeepSeek-CJK-patch"/>
              </a:rPr>
              <a:t>5. So sánh với 3PC</a:t>
            </a:r>
            <a:endParaRPr lang="vi-VN" b="0" i="1" dirty="0">
              <a:solidFill>
                <a:srgbClr val="404040"/>
              </a:solidFill>
              <a:effectLst/>
              <a:latin typeface="DeepSeek-CJK-patch"/>
            </a:endParaRPr>
          </a:p>
          <a:p>
            <a:pPr algn="l">
              <a:buFont typeface="Arial" panose="020B0604020202020204" pitchFamily="34" charset="0"/>
              <a:buChar char="•"/>
            </a:pPr>
            <a:r>
              <a:rPr lang="vi-VN" b="1" i="1" dirty="0">
                <a:solidFill>
                  <a:srgbClr val="404040"/>
                </a:solidFill>
                <a:effectLst/>
                <a:latin typeface="DeepSeek-CJK-patch"/>
              </a:rPr>
              <a:t>2PC:</a:t>
            </a:r>
            <a:endParaRPr lang="vi-VN" b="0" i="1" dirty="0">
              <a:solidFill>
                <a:srgbClr val="404040"/>
              </a:solidFill>
              <a:effectLst/>
              <a:latin typeface="DeepSeek-CJK-patch"/>
            </a:endParaRPr>
          </a:p>
          <a:p>
            <a:pPr marL="742950" lvl="1" indent="-285750" algn="l">
              <a:buFont typeface="Arial" panose="020B0604020202020204" pitchFamily="34" charset="0"/>
              <a:buChar char="•"/>
            </a:pPr>
            <a:r>
              <a:rPr lang="vi-VN" b="0" i="1" dirty="0">
                <a:solidFill>
                  <a:srgbClr val="404040"/>
                </a:solidFill>
                <a:effectLst/>
                <a:latin typeface="DeepSeek-CJK-patch"/>
              </a:rPr>
              <a:t>Coordinator phục hồi → Gửi lại quyết định.</a:t>
            </a:r>
          </a:p>
          <a:p>
            <a:pPr marL="742950" lvl="1" indent="-285750" algn="l">
              <a:buFont typeface="Arial" panose="020B0604020202020204" pitchFamily="34" charset="0"/>
              <a:buChar char="•"/>
            </a:pPr>
            <a:r>
              <a:rPr lang="vi-VN" b="0" i="1" dirty="0">
                <a:solidFill>
                  <a:srgbClr val="404040"/>
                </a:solidFill>
                <a:effectLst/>
                <a:latin typeface="DeepSeek-CJK-patch"/>
              </a:rPr>
              <a:t>Participant bị blocking ở READY.</a:t>
            </a:r>
          </a:p>
          <a:p>
            <a:pPr algn="l">
              <a:buFont typeface="Arial" panose="020B0604020202020204" pitchFamily="34" charset="0"/>
              <a:buChar char="•"/>
            </a:pPr>
            <a:r>
              <a:rPr lang="vi-VN" b="1" i="1" dirty="0">
                <a:solidFill>
                  <a:srgbClr val="404040"/>
                </a:solidFill>
                <a:effectLst/>
                <a:latin typeface="DeepSeek-CJK-patch"/>
              </a:rPr>
              <a:t>3PC:</a:t>
            </a:r>
            <a:endParaRPr lang="vi-VN" b="0" i="1" dirty="0">
              <a:solidFill>
                <a:srgbClr val="404040"/>
              </a:solidFill>
              <a:effectLst/>
              <a:latin typeface="DeepSeek-CJK-patch"/>
            </a:endParaRPr>
          </a:p>
          <a:p>
            <a:pPr marL="742950" lvl="1" indent="-285750" algn="l">
              <a:buFont typeface="Arial" panose="020B0604020202020204" pitchFamily="34" charset="0"/>
              <a:buChar char="•"/>
            </a:pPr>
            <a:r>
              <a:rPr lang="vi-VN" b="0" i="1" dirty="0">
                <a:solidFill>
                  <a:srgbClr val="404040"/>
                </a:solidFill>
                <a:effectLst/>
                <a:latin typeface="DeepSeek-CJK-patch"/>
              </a:rPr>
              <a:t>Thêm trạng thái PRECOMMIT → Giảm blocking.</a:t>
            </a:r>
          </a:p>
          <a:p>
            <a:pPr marL="742950" lvl="1" indent="-285750" algn="l">
              <a:buFont typeface="Arial" panose="020B0604020202020204" pitchFamily="34" charset="0"/>
              <a:buChar char="•"/>
            </a:pPr>
            <a:r>
              <a:rPr lang="vi-VN" b="0" i="1" dirty="0">
                <a:solidFill>
                  <a:srgbClr val="404040"/>
                </a:solidFill>
                <a:effectLst/>
                <a:latin typeface="DeepSeek-CJK-patch"/>
              </a:rPr>
              <a:t>Phức tạp hơn, nhiều tin nhắn hơn.</a:t>
            </a:r>
          </a:p>
          <a:p>
            <a:pPr algn="l"/>
            <a:endParaRPr lang="en-US" b="1" i="0" dirty="0">
              <a:solidFill>
                <a:srgbClr val="404040"/>
              </a:solidFill>
              <a:effectLst/>
              <a:latin typeface="DeepSeek-CJK-patch"/>
            </a:endParaRPr>
          </a:p>
          <a:p>
            <a:pPr algn="l"/>
            <a:r>
              <a:rPr lang="vi-VN" b="1" i="0" dirty="0">
                <a:solidFill>
                  <a:srgbClr val="404040"/>
                </a:solidFill>
                <a:effectLst/>
                <a:latin typeface="DeepSeek-CJK-patch"/>
              </a:rPr>
              <a:t>6. Tóm tắt Thông điệp chính</a:t>
            </a:r>
            <a:endParaRPr lang="vi-VN" b="0" i="0" dirty="0">
              <a:solidFill>
                <a:srgbClr val="404040"/>
              </a:solidFill>
              <a:effectLst/>
              <a:latin typeface="DeepSeek-CJK-patch"/>
            </a:endParaRPr>
          </a:p>
          <a:p>
            <a:pPr algn="l">
              <a:buFont typeface="+mj-lt"/>
              <a:buNone/>
            </a:pPr>
            <a:r>
              <a:rPr lang="en-US" b="1" i="0" dirty="0">
                <a:solidFill>
                  <a:srgbClr val="404040"/>
                </a:solidFill>
                <a:effectLst/>
                <a:latin typeface="DeepSeek-CJK-patch"/>
              </a:rPr>
              <a:t>a. </a:t>
            </a:r>
            <a:r>
              <a:rPr lang="vi-VN" b="1" i="0" dirty="0">
                <a:solidFill>
                  <a:srgbClr val="404040"/>
                </a:solidFill>
                <a:effectLst/>
                <a:latin typeface="DeepSeek-CJK-patch"/>
              </a:rPr>
              <a:t>Coordinator phục hồi sau khi ghi log quyết định:</a:t>
            </a:r>
            <a:endParaRPr lang="vi-VN" b="0" i="0" dirty="0">
              <a:solidFill>
                <a:srgbClr val="404040"/>
              </a:solidFill>
              <a:effectLst/>
              <a:latin typeface="DeepSeek-CJK-patch"/>
            </a:endParaRPr>
          </a:p>
          <a:p>
            <a:pPr marL="457200" lvl="1" indent="0" algn="l">
              <a:buFont typeface="+mj-lt"/>
              <a:buNone/>
            </a:pPr>
            <a:r>
              <a:rPr lang="en-US" b="0" i="0" dirty="0">
                <a:solidFill>
                  <a:srgbClr val="404040"/>
                </a:solidFill>
                <a:effectLst/>
                <a:latin typeface="DeepSeek-CJK-patch"/>
              </a:rPr>
              <a:t>- </a:t>
            </a:r>
            <a:r>
              <a:rPr lang="vi-VN" b="0" i="0" dirty="0">
                <a:solidFill>
                  <a:srgbClr val="404040"/>
                </a:solidFill>
                <a:effectLst/>
                <a:latin typeface="DeepSeek-CJK-patch"/>
              </a:rPr>
              <a:t>Gửi lại quyết định đến participant bị thiếu.</a:t>
            </a:r>
          </a:p>
          <a:p>
            <a:pPr algn="l">
              <a:buFont typeface="+mj-lt"/>
              <a:buNone/>
            </a:pPr>
            <a:r>
              <a:rPr lang="en-US" b="1" i="0" dirty="0">
                <a:solidFill>
                  <a:srgbClr val="404040"/>
                </a:solidFill>
                <a:effectLst/>
                <a:latin typeface="DeepSeek-CJK-patch"/>
              </a:rPr>
              <a:t>b. </a:t>
            </a:r>
            <a:r>
              <a:rPr lang="vi-VN" b="1" i="0" dirty="0">
                <a:solidFill>
                  <a:srgbClr val="404040"/>
                </a:solidFill>
                <a:effectLst/>
                <a:latin typeface="DeepSeek-CJK-patch"/>
              </a:rPr>
              <a:t>Participant phục hồi sau khi ghi log kết quả:</a:t>
            </a:r>
            <a:endParaRPr lang="vi-VN" b="0" i="0" dirty="0">
              <a:solidFill>
                <a:srgbClr val="404040"/>
              </a:solidFill>
              <a:effectLst/>
              <a:latin typeface="DeepSeek-CJK-patch"/>
            </a:endParaRPr>
          </a:p>
          <a:p>
            <a:pPr marL="457200" lvl="1" indent="0" algn="l">
              <a:buFont typeface="+mj-lt"/>
              <a:buNone/>
            </a:pPr>
            <a:r>
              <a:rPr lang="en-US" b="0" i="0" dirty="0">
                <a:solidFill>
                  <a:srgbClr val="404040"/>
                </a:solidFill>
                <a:effectLst/>
                <a:latin typeface="DeepSeek-CJK-patch"/>
              </a:rPr>
              <a:t>- </a:t>
            </a:r>
            <a:r>
              <a:rPr lang="vi-VN" b="0" i="0" dirty="0">
                <a:solidFill>
                  <a:srgbClr val="404040"/>
                </a:solidFill>
                <a:effectLst/>
                <a:latin typeface="DeepSeek-CJK-patch"/>
              </a:rPr>
              <a:t>Không cần làm gì, coordinator sẽ tự xử lý timeout.</a:t>
            </a:r>
          </a:p>
          <a:p>
            <a:pPr algn="l">
              <a:buFont typeface="+mj-lt"/>
              <a:buNone/>
            </a:pPr>
            <a:r>
              <a:rPr lang="en-US" b="1" i="0" dirty="0">
                <a:solidFill>
                  <a:srgbClr val="404040"/>
                </a:solidFill>
                <a:effectLst/>
                <a:latin typeface="DeepSeek-CJK-patch"/>
              </a:rPr>
              <a:t>c. </a:t>
            </a:r>
            <a:r>
              <a:rPr lang="vi-VN" b="1" i="0" dirty="0">
                <a:solidFill>
                  <a:srgbClr val="404040"/>
                </a:solidFill>
                <a:effectLst/>
                <a:latin typeface="DeepSeek-CJK-patch"/>
              </a:rPr>
              <a:t>Blocking vẫn là vấn đề</a:t>
            </a:r>
            <a:r>
              <a:rPr lang="vi-VN" b="0" i="0" dirty="0">
                <a:solidFill>
                  <a:srgbClr val="404040"/>
                </a:solidFill>
                <a:effectLst/>
                <a:latin typeface="DeepSeek-CJK-patch"/>
              </a:rPr>
              <a:t> khi participant ở READY và coordinator không phục hồi.</a:t>
            </a:r>
          </a:p>
          <a:p>
            <a:pPr algn="l"/>
            <a:endParaRPr lang="en-US" b="1" i="0" dirty="0">
              <a:solidFill>
                <a:srgbClr val="404040"/>
              </a:solidFill>
              <a:effectLst/>
              <a:latin typeface="DeepSeek-CJK-patch"/>
            </a:endParaRPr>
          </a:p>
          <a:p>
            <a:pPr algn="l"/>
            <a:r>
              <a:rPr lang="vi-VN" b="1" i="0" dirty="0">
                <a:solidFill>
                  <a:srgbClr val="404040"/>
                </a:solidFill>
                <a:effectLst/>
                <a:latin typeface="DeepSeek-CJK-patch"/>
              </a:rPr>
              <a:t>Câu hỏi thảo luận:</a:t>
            </a:r>
            <a:endParaRPr lang="vi-VN" b="0" i="0" dirty="0">
              <a:solidFill>
                <a:srgbClr val="404040"/>
              </a:solidFill>
              <a:effectLst/>
              <a:latin typeface="DeepSeek-CJK-patch"/>
            </a:endParaRPr>
          </a:p>
          <a:p>
            <a:pPr algn="l">
              <a:buFont typeface="+mj-lt"/>
              <a:buAutoNum type="arabicPeriod"/>
            </a:pPr>
            <a:r>
              <a:rPr lang="vi-VN" b="0" i="1" dirty="0">
                <a:solidFill>
                  <a:srgbClr val="404040"/>
                </a:solidFill>
                <a:effectLst/>
                <a:latin typeface="DeepSeek-CJK-patch"/>
              </a:rPr>
              <a:t>Nếu participant đã ghi log "commit" nhưng coordinator không bao giờ phục hồi, làm thế nào để tránh blocking?</a:t>
            </a:r>
            <a:endParaRPr lang="vi-VN" b="0" i="0" dirty="0">
              <a:solidFill>
                <a:srgbClr val="404040"/>
              </a:solidFill>
              <a:effectLst/>
              <a:latin typeface="DeepSeek-CJK-patch"/>
            </a:endParaRPr>
          </a:p>
          <a:p>
            <a:pPr algn="l">
              <a:buFont typeface="+mj-lt"/>
              <a:buAutoNum type="arabicPeriod"/>
            </a:pPr>
            <a:r>
              <a:rPr lang="vi-VN" b="0" i="1" dirty="0">
                <a:solidFill>
                  <a:srgbClr val="404040"/>
                </a:solidFill>
                <a:effectLst/>
                <a:latin typeface="DeepSeek-CJK-patch"/>
              </a:rPr>
              <a:t>Tại sao không bắt buộc participant gửi lại ACK khi phục hồi?</a:t>
            </a:r>
            <a:endParaRPr lang="vi-VN" b="0" i="0" dirty="0">
              <a:solidFill>
                <a:srgbClr val="404040"/>
              </a:solidFill>
              <a:effectLst/>
              <a:latin typeface="DeepSeek-CJK-patch"/>
            </a:endParaRPr>
          </a:p>
          <a:p>
            <a:pPr algn="l">
              <a:buFont typeface="+mj-lt"/>
              <a:buAutoNum type="arabicPeriod"/>
            </a:pPr>
            <a:r>
              <a:rPr lang="vi-VN" b="0" i="1" dirty="0">
                <a:solidFill>
                  <a:srgbClr val="404040"/>
                </a:solidFill>
                <a:effectLst/>
                <a:latin typeface="DeepSeek-CJK-patch"/>
              </a:rPr>
              <a:t>Khi nào cần kết hợp cả termination protocol và recovery protocol?</a:t>
            </a:r>
            <a:endParaRPr lang="vi-VN" b="0" i="0" dirty="0">
              <a:solidFill>
                <a:srgbClr val="404040"/>
              </a:solidFill>
              <a:effectLst/>
              <a:latin typeface="DeepSeek-CJK-patch"/>
            </a:endParaRPr>
          </a:p>
          <a:p>
            <a:endParaRPr lang="en-US" dirty="0"/>
          </a:p>
        </p:txBody>
      </p:sp>
      <p:sp>
        <p:nvSpPr>
          <p:cNvPr id="4" name="Slide Number Placeholder 3"/>
          <p:cNvSpPr>
            <a:spLocks noGrp="1"/>
          </p:cNvSpPr>
          <p:nvPr>
            <p:ph type="sldNum" sz="quarter" idx="5"/>
          </p:nvPr>
        </p:nvSpPr>
        <p:spPr/>
        <p:txBody>
          <a:bodyPr/>
          <a:lstStyle/>
          <a:p>
            <a:fld id="{765F5201-0B02-374C-9C85-2DCB7D098B21}" type="slidenum">
              <a:rPr lang="en-US" smtClean="0"/>
              <a:t>54</a:t>
            </a:fld>
            <a:endParaRPr lang="en-US"/>
          </a:p>
        </p:txBody>
      </p:sp>
    </p:spTree>
    <p:extLst>
      <p:ext uri="{BB962C8B-B14F-4D97-AF65-F5344CB8AC3E}">
        <p14:creationId xmlns:p14="http://schemas.microsoft.com/office/powerpoint/2010/main" val="37121523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Rot="1" noChangeAspect="1" noChangeArrowheads="1" noTextEdit="1"/>
          </p:cNvSpPr>
          <p:nvPr>
            <p:ph type="sldImg"/>
          </p:nvPr>
        </p:nvSpPr>
        <p:spPr>
          <a:xfrm>
            <a:off x="1150938" y="692150"/>
            <a:ext cx="4556125" cy="3416300"/>
          </a:xfrm>
          <a:ln cap="flat"/>
        </p:spPr>
      </p:sp>
      <p:sp>
        <p:nvSpPr>
          <p:cNvPr id="2" name="Notes Placeholder 1">
            <a:extLst>
              <a:ext uri="{FF2B5EF4-FFF2-40B4-BE49-F238E27FC236}">
                <a16:creationId xmlns:a16="http://schemas.microsoft.com/office/drawing/2014/main" id="{2F27DD26-4C8F-8483-CE2F-B389795A3BD9}"/>
              </a:ext>
            </a:extLst>
          </p:cNvPr>
          <p:cNvSpPr>
            <a:spLocks noGrp="1"/>
          </p:cNvSpPr>
          <p:nvPr>
            <p:ph type="body" idx="1"/>
          </p:nvPr>
        </p:nvSpPr>
        <p:spPr/>
        <p:txBody>
          <a:bodyPr/>
          <a:lstStyle/>
          <a:p>
            <a:r>
              <a:rPr lang="vi-VN" b="1" dirty="0"/>
              <a:t>Problem With 2PC (Vấn đề của Giao thức Hai Pha)</a:t>
            </a:r>
          </a:p>
          <a:p>
            <a:endParaRPr lang="en-US" b="1" dirty="0"/>
          </a:p>
          <a:p>
            <a:r>
              <a:rPr lang="en-US" b="1" dirty="0"/>
              <a:t>1. </a:t>
            </a:r>
            <a:r>
              <a:rPr lang="vi-VN" b="1" dirty="0"/>
              <a:t>Blocking (Bị khóa / Bế tắc)</a:t>
            </a:r>
          </a:p>
          <a:p>
            <a:r>
              <a:rPr lang="vi-VN" b="1" dirty="0"/>
              <a:t>Giải thích:</a:t>
            </a:r>
            <a:endParaRPr lang="vi-VN" dirty="0"/>
          </a:p>
          <a:p>
            <a:pPr>
              <a:buFont typeface="Arial" panose="020B0604020202020204" pitchFamily="34" charset="0"/>
              <a:buChar char="•"/>
            </a:pPr>
            <a:r>
              <a:rPr lang="vi-VN" dirty="0"/>
              <a:t>Trong 2PC (Two-Phase Commit), khi một site (nút tham gia) gửi phản hồi "READY" về cho coordinator (người điều phối), nó </a:t>
            </a:r>
            <a:r>
              <a:rPr lang="vi-VN" b="1" dirty="0"/>
              <a:t>phải chờ</a:t>
            </a:r>
            <a:r>
              <a:rPr lang="vi-VN" dirty="0"/>
              <a:t> lệnh commit hay abort từ coordinator mới có thể tiếp tục.</a:t>
            </a:r>
          </a:p>
          <a:p>
            <a:pPr>
              <a:buFont typeface="Arial" panose="020B0604020202020204" pitchFamily="34" charset="0"/>
              <a:buChar char="•"/>
            </a:pPr>
            <a:r>
              <a:rPr lang="vi-VN" b="1" dirty="0"/>
              <a:t>"Ready implies that the participant waits for the coordinator"</a:t>
            </a:r>
            <a:br>
              <a:rPr lang="vi-VN" dirty="0"/>
            </a:br>
            <a:r>
              <a:rPr lang="vi-VN" dirty="0"/>
              <a:t>→ Khi nút đã gửi READY, nó không thể tự quyết định commit hay abort nữa. Nó </a:t>
            </a:r>
            <a:r>
              <a:rPr lang="vi-VN" b="1" dirty="0"/>
              <a:t>phụ thuộc hoàn toàn vào coordinator</a:t>
            </a:r>
            <a:r>
              <a:rPr lang="vi-VN" dirty="0"/>
              <a:t>.</a:t>
            </a:r>
          </a:p>
          <a:p>
            <a:pPr>
              <a:buFont typeface="Arial" panose="020B0604020202020204" pitchFamily="34" charset="0"/>
              <a:buChar char="•"/>
            </a:pPr>
            <a:r>
              <a:rPr lang="vi-VN" b="1" dirty="0"/>
              <a:t>"If coordinator fails, site is blocked until recovery"</a:t>
            </a:r>
            <a:br>
              <a:rPr lang="vi-VN" dirty="0"/>
            </a:br>
            <a:r>
              <a:rPr lang="vi-VN" dirty="0"/>
              <a:t>→ Nếu coordinator bị crash (hỏng, mất kết nối), các site đang ở trạng thái READY </a:t>
            </a:r>
            <a:r>
              <a:rPr lang="vi-VN" b="1" dirty="0"/>
              <a:t>không biết phải làm gì tiếp theo</a:t>
            </a:r>
            <a:r>
              <a:rPr lang="vi-VN" dirty="0"/>
              <a:t>. Họ bị </a:t>
            </a:r>
            <a:r>
              <a:rPr lang="vi-VN" b="1" dirty="0"/>
              <a:t>khoá</a:t>
            </a:r>
            <a:r>
              <a:rPr lang="vi-VN" dirty="0"/>
              <a:t> cho tới khi coordinator được phục hồi.</a:t>
            </a:r>
          </a:p>
          <a:p>
            <a:pPr>
              <a:buFont typeface="Arial" panose="020B0604020202020204" pitchFamily="34" charset="0"/>
              <a:buChar char="•"/>
            </a:pPr>
            <a:r>
              <a:rPr lang="vi-VN" b="1" dirty="0"/>
              <a:t>"Blocking reduces availability"</a:t>
            </a:r>
            <a:br>
              <a:rPr lang="vi-VN" dirty="0"/>
            </a:br>
            <a:r>
              <a:rPr lang="vi-VN" dirty="0"/>
              <a:t>→ Việc các site bị khoá làm cho hệ thống </a:t>
            </a:r>
            <a:r>
              <a:rPr lang="vi-VN" b="1" dirty="0"/>
              <a:t>giảm tính sẵn sàng</a:t>
            </a:r>
            <a:r>
              <a:rPr lang="vi-VN" dirty="0"/>
              <a:t> (availability). Ví dụ: dữ liệu hoặc dịch vụ tại site đó không thể phục vụ yêu cầu mới từ người dùng.</a:t>
            </a:r>
          </a:p>
          <a:p>
            <a:r>
              <a:rPr lang="vi-VN" b="1" dirty="0"/>
              <a:t>Tóm lại:</a:t>
            </a:r>
            <a:r>
              <a:rPr lang="vi-VN" dirty="0"/>
              <a:t> Tính chất "blocking" là một nhược điểm lớn của 2PC — khi coordinator bị lỗi, các participant không thể tiến hành gì thêm.</a:t>
            </a:r>
          </a:p>
          <a:p>
            <a:endParaRPr lang="en-US" b="1" dirty="0"/>
          </a:p>
          <a:p>
            <a:r>
              <a:rPr lang="en-US" b="1" dirty="0"/>
              <a:t>2. </a:t>
            </a:r>
            <a:r>
              <a:rPr lang="vi-VN" b="1" dirty="0"/>
              <a:t>Independent recovery is not possible</a:t>
            </a:r>
          </a:p>
          <a:p>
            <a:r>
              <a:rPr lang="vi-VN" dirty="0"/>
              <a:t>(Phục hồi độc lập là không thể)</a:t>
            </a:r>
          </a:p>
          <a:p>
            <a:pPr>
              <a:buFont typeface="Arial" panose="020B0604020202020204" pitchFamily="34" charset="0"/>
              <a:buChar char="•"/>
            </a:pPr>
            <a:r>
              <a:rPr lang="vi-VN" dirty="0"/>
              <a:t>Trong 2PC, </a:t>
            </a:r>
            <a:r>
              <a:rPr lang="vi-VN" b="1" dirty="0"/>
              <a:t>các site không thể phục hồi quyết định một cách độc lập</a:t>
            </a:r>
            <a:r>
              <a:rPr lang="vi-VN" dirty="0"/>
              <a:t> nếu mất liên lạc với coordinator.</a:t>
            </a:r>
          </a:p>
          <a:p>
            <a:pPr>
              <a:buFont typeface="Arial" panose="020B0604020202020204" pitchFamily="34" charset="0"/>
              <a:buChar char="•"/>
            </a:pPr>
            <a:r>
              <a:rPr lang="vi-VN" dirty="0"/>
              <a:t>Điều này dẫn đến trạng thái không chắc chắn (uncertain state) kéo dài, vì các site không dám commit hoặc abort dữ liệu.</a:t>
            </a:r>
          </a:p>
          <a:p>
            <a:endParaRPr lang="en-US" b="1" dirty="0"/>
          </a:p>
          <a:p>
            <a:r>
              <a:rPr lang="en-US" b="1" dirty="0"/>
              <a:t>3. </a:t>
            </a:r>
            <a:r>
              <a:rPr lang="vi-VN" b="1" dirty="0"/>
              <a:t>However, it is known that...</a:t>
            </a:r>
          </a:p>
          <a:p>
            <a:r>
              <a:rPr lang="vi-VN" dirty="0"/>
              <a:t>(Tuy nhiên, người ta biết rằng...)</a:t>
            </a:r>
          </a:p>
          <a:p>
            <a:pPr>
              <a:buFont typeface="Arial" panose="020B0604020202020204" pitchFamily="34" charset="0"/>
              <a:buChar char="•"/>
            </a:pPr>
            <a:r>
              <a:rPr lang="vi-VN" b="1" dirty="0"/>
              <a:t>"Independent recovery protocols exist only for single site failures"</a:t>
            </a:r>
            <a:br>
              <a:rPr lang="vi-VN" dirty="0"/>
            </a:br>
            <a:r>
              <a:rPr lang="vi-VN" dirty="0"/>
              <a:t>→ Có các giao thức cho phép phục hồi độc lập, nhưng </a:t>
            </a:r>
            <a:r>
              <a:rPr lang="vi-VN" b="1" dirty="0"/>
              <a:t>chỉ khi một site bị lỗi</a:t>
            </a:r>
            <a:r>
              <a:rPr lang="vi-VN" dirty="0"/>
              <a:t> (failure đơn lẻ).</a:t>
            </a:r>
          </a:p>
          <a:p>
            <a:pPr>
              <a:buFont typeface="Arial" panose="020B0604020202020204" pitchFamily="34" charset="0"/>
              <a:buChar char="•"/>
            </a:pPr>
            <a:r>
              <a:rPr lang="vi-VN" b="1" dirty="0"/>
              <a:t>"No independent recovery protocol exists which is resilient to multiple-site failures"</a:t>
            </a:r>
            <a:br>
              <a:rPr lang="vi-VN" dirty="0"/>
            </a:br>
            <a:r>
              <a:rPr lang="vi-VN" dirty="0"/>
              <a:t>→ Không có giao thức phục hồi độc lập nào </a:t>
            </a:r>
            <a:r>
              <a:rPr lang="vi-VN" b="1" dirty="0"/>
              <a:t>có thể xử lý được lỗi tại nhiều site cùng lúc</a:t>
            </a:r>
            <a:r>
              <a:rPr lang="vi-VN" dirty="0"/>
              <a:t>.</a:t>
            </a:r>
          </a:p>
          <a:p>
            <a:r>
              <a:rPr lang="vi-VN" b="1" dirty="0"/>
              <a:t>Ý chính:</a:t>
            </a:r>
            <a:r>
              <a:rPr lang="vi-VN" dirty="0"/>
              <a:t> Nếu có từ hai site trở lên bị lỗi hoặc mất liên lạc, thì các giao thức hiện có không thể xử lý một cách an toàn mà không có sự phối hợp lại.</a:t>
            </a:r>
          </a:p>
          <a:p>
            <a:endParaRPr lang="en-US" b="1" dirty="0"/>
          </a:p>
          <a:p>
            <a:r>
              <a:rPr lang="en-US" b="1" dirty="0"/>
              <a:t>4. </a:t>
            </a:r>
            <a:r>
              <a:rPr lang="vi-VN" b="1" dirty="0"/>
              <a:t>So we search for these protocols – 3PC</a:t>
            </a:r>
          </a:p>
          <a:p>
            <a:r>
              <a:rPr lang="vi-VN" dirty="0"/>
              <a:t>(Vì thế, chúng ta đi tìm các giao thức này – Giao thức Ba Pha)</a:t>
            </a:r>
          </a:p>
          <a:p>
            <a:pPr>
              <a:buFont typeface="Arial" panose="020B0604020202020204" pitchFamily="34" charset="0"/>
              <a:buChar char="•"/>
            </a:pPr>
            <a:r>
              <a:rPr lang="vi-VN" dirty="0"/>
              <a:t>Giao thức </a:t>
            </a:r>
            <a:r>
              <a:rPr lang="vi-VN" b="1" dirty="0"/>
              <a:t>Three-Phase Commit (3PC)</a:t>
            </a:r>
            <a:r>
              <a:rPr lang="vi-VN" dirty="0"/>
              <a:t> là </a:t>
            </a:r>
            <a:r>
              <a:rPr lang="vi-VN" b="1" dirty="0"/>
              <a:t>một cải tiến của 2PC</a:t>
            </a:r>
            <a:r>
              <a:rPr lang="vi-VN" dirty="0"/>
              <a:t>, nhằm:</a:t>
            </a:r>
          </a:p>
          <a:p>
            <a:pPr marL="742950" lvl="1" indent="-285750">
              <a:buFont typeface="Arial" panose="020B0604020202020204" pitchFamily="34" charset="0"/>
              <a:buChar char="•"/>
            </a:pPr>
            <a:r>
              <a:rPr lang="vi-VN" dirty="0"/>
              <a:t>Giảm nguy cơ bị khóa (blocking)</a:t>
            </a:r>
          </a:p>
          <a:p>
            <a:pPr marL="742950" lvl="1" indent="-285750">
              <a:buFont typeface="Arial" panose="020B0604020202020204" pitchFamily="34" charset="0"/>
              <a:buChar char="•"/>
            </a:pPr>
            <a:r>
              <a:rPr lang="vi-VN" dirty="0"/>
              <a:t>Tăng khả năng phục hồi độc lập</a:t>
            </a:r>
          </a:p>
          <a:p>
            <a:pPr marL="742950" lvl="1" indent="-285750">
              <a:buFont typeface="Arial" panose="020B0604020202020204" pitchFamily="34" charset="0"/>
              <a:buChar char="•"/>
            </a:pPr>
            <a:r>
              <a:rPr lang="vi-VN" dirty="0"/>
              <a:t>Hạn chế các trạng thái không chắc chắn</a:t>
            </a:r>
          </a:p>
          <a:p>
            <a:pPr>
              <a:buFont typeface="Arial" panose="020B0604020202020204" pitchFamily="34" charset="0"/>
              <a:buChar char="•"/>
            </a:pPr>
            <a:r>
              <a:rPr lang="vi-VN" dirty="0"/>
              <a:t>Trong 3PC, các bước được chia nhỏ hơn và có thêm trạng thái "pre-commit" giúp các site có thể </a:t>
            </a:r>
            <a:r>
              <a:rPr lang="vi-VN" b="1" dirty="0"/>
              <a:t>tiến hành xử lý an toàn hơn</a:t>
            </a:r>
            <a:r>
              <a:rPr lang="vi-VN" dirty="0"/>
              <a:t>, ngay cả khi coordinator bị lỗi.</a:t>
            </a:r>
          </a:p>
          <a:p>
            <a:endParaRPr lang="en-US" b="1" dirty="0"/>
          </a:p>
          <a:p>
            <a:r>
              <a:rPr lang="vi-VN" b="1" dirty="0"/>
              <a:t>Kết luận:</a:t>
            </a:r>
          </a:p>
          <a:p>
            <a:r>
              <a:rPr lang="vi-VN" dirty="0"/>
              <a:t>"2PC là giao thức đảm bảo tính nhất quán nhưng phải đánh đổi tính sẵn sàng, do hiện tượng bị khóa nếu coordinator gặp sự cố. 3PC ra đời để cải thiện điều đó, giảm rủi ro bế tắc, nhưng vẫn giữ được tính toàn vẹn dữ liệu."</a:t>
            </a:r>
          </a:p>
          <a:p>
            <a:endParaRPr lang="en-US" dirty="0"/>
          </a:p>
        </p:txBody>
      </p:sp>
    </p:spTree>
    <p:extLst>
      <p:ext uri="{BB962C8B-B14F-4D97-AF65-F5344CB8AC3E}">
        <p14:creationId xmlns:p14="http://schemas.microsoft.com/office/powerpoint/2010/main" val="269192005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1" dirty="0"/>
              <a:t>"Three-Phase Commit“</a:t>
            </a:r>
            <a:r>
              <a:rPr lang="en-US" b="1" dirty="0"/>
              <a:t>- Giao </a:t>
            </a:r>
            <a:r>
              <a:rPr lang="en-US" b="1" dirty="0" err="1"/>
              <a:t>thức</a:t>
            </a:r>
            <a:r>
              <a:rPr lang="en-US" b="1" dirty="0"/>
              <a:t> cam </a:t>
            </a:r>
            <a:r>
              <a:rPr lang="en-US" b="1" dirty="0" err="1"/>
              <a:t>kết</a:t>
            </a:r>
            <a:r>
              <a:rPr lang="en-US" b="1" dirty="0"/>
              <a:t> 3 </a:t>
            </a:r>
            <a:r>
              <a:rPr lang="en-US" b="1" dirty="0" err="1"/>
              <a:t>pha</a:t>
            </a:r>
            <a:endParaRPr lang="vi-VN" b="1" dirty="0"/>
          </a:p>
          <a:p>
            <a:endParaRPr lang="en-US" b="1" dirty="0"/>
          </a:p>
          <a:p>
            <a:r>
              <a:rPr lang="en-US" b="1" dirty="0"/>
              <a:t>1. "3</a:t>
            </a:r>
            <a:r>
              <a:rPr lang="vi-VN" b="1" dirty="0"/>
              <a:t>PC is non-blocking."</a:t>
            </a:r>
          </a:p>
          <a:p>
            <a:pPr>
              <a:buFont typeface="Arial" panose="020B0604020202020204" pitchFamily="34" charset="0"/>
              <a:buChar char="•"/>
            </a:pPr>
            <a:r>
              <a:rPr lang="vi-VN" dirty="0"/>
              <a:t>Giao thức </a:t>
            </a:r>
            <a:r>
              <a:rPr lang="vi-VN" b="1" dirty="0"/>
              <a:t>Three-Phase Commit (3PC)</a:t>
            </a:r>
            <a:r>
              <a:rPr lang="vi-VN" dirty="0"/>
              <a:t> được thiết kế để </a:t>
            </a:r>
            <a:r>
              <a:rPr lang="vi-VN" b="1" dirty="0"/>
              <a:t>tránh tình trạng blocking</a:t>
            </a:r>
            <a:r>
              <a:rPr lang="vi-VN" dirty="0"/>
              <a:t> mà 2PC mắc phải.</a:t>
            </a:r>
          </a:p>
          <a:p>
            <a:pPr>
              <a:buFont typeface="Arial" panose="020B0604020202020204" pitchFamily="34" charset="0"/>
              <a:buChar char="•"/>
            </a:pPr>
            <a:r>
              <a:rPr lang="vi-VN" dirty="0"/>
              <a:t>Điều này có nghĩa là: </a:t>
            </a:r>
            <a:r>
              <a:rPr lang="vi-VN" b="1" dirty="0"/>
              <a:t>dù coordinator bị lỗi, các participant (site) vẫn có thể đưa ra quyết định commit hoặc abort mà không bị kẹt chờ đợi.</a:t>
            </a:r>
            <a:endParaRPr lang="vi-VN" dirty="0"/>
          </a:p>
          <a:p>
            <a:endParaRPr lang="en-US" b="1" dirty="0"/>
          </a:p>
          <a:p>
            <a:r>
              <a:rPr lang="en-US" b="1" dirty="0"/>
              <a:t>2. "</a:t>
            </a:r>
            <a:r>
              <a:rPr lang="vi-VN" b="1" dirty="0"/>
              <a:t>A commit protocol is non-blocking if..."</a:t>
            </a:r>
          </a:p>
          <a:p>
            <a:r>
              <a:rPr lang="vi-VN" dirty="0"/>
              <a:t>Đây là phần mang tính </a:t>
            </a:r>
            <a:r>
              <a:rPr lang="vi-VN" b="1" dirty="0"/>
              <a:t>định nghĩa kỹ thuật</a:t>
            </a:r>
            <a:r>
              <a:rPr lang="vi-VN" dirty="0"/>
              <a:t>, giải thích khi nào một giao thức commit được gọi là </a:t>
            </a:r>
            <a:r>
              <a:rPr lang="vi-VN" i="1" dirty="0"/>
              <a:t>non-blocking</a:t>
            </a:r>
            <a:r>
              <a:rPr lang="vi-VN" dirty="0"/>
              <a:t> (không bị kẹt).</a:t>
            </a:r>
          </a:p>
          <a:p>
            <a:r>
              <a:rPr lang="en-US" b="1" dirty="0"/>
              <a:t>a. </a:t>
            </a:r>
            <a:r>
              <a:rPr lang="vi-VN" b="1" dirty="0"/>
              <a:t>Điều kiện 1: "Synchronous within one state transition"</a:t>
            </a:r>
          </a:p>
          <a:p>
            <a:pPr>
              <a:buFont typeface="Arial" panose="020B0604020202020204" pitchFamily="34" charset="0"/>
              <a:buChar char="•"/>
            </a:pPr>
            <a:r>
              <a:rPr lang="vi-VN" dirty="0"/>
              <a:t>Nghĩa là: </a:t>
            </a:r>
            <a:r>
              <a:rPr lang="vi-VN" b="1" dirty="0"/>
              <a:t>các bước chuyển trạng thái trong giao thức phải được thực hiện đồng bộ.</a:t>
            </a:r>
            <a:endParaRPr lang="vi-VN" dirty="0"/>
          </a:p>
          <a:p>
            <a:pPr>
              <a:buFont typeface="Arial" panose="020B0604020202020204" pitchFamily="34" charset="0"/>
              <a:buChar char="•"/>
            </a:pPr>
            <a:r>
              <a:rPr lang="vi-VN" dirty="0"/>
              <a:t>Trong một vòng chuyển trạng thái, </a:t>
            </a:r>
            <a:r>
              <a:rPr lang="vi-VN" b="1" dirty="0"/>
              <a:t>tất cả các site đều nhận thông tin và chuyển sang trạng thái mới cùng nhau</a:t>
            </a:r>
            <a:r>
              <a:rPr lang="vi-VN" dirty="0"/>
              <a:t>.</a:t>
            </a:r>
          </a:p>
          <a:p>
            <a:pPr>
              <a:buFont typeface="Arial" panose="020B0604020202020204" pitchFamily="34" charset="0"/>
              <a:buChar char="•"/>
            </a:pPr>
            <a:r>
              <a:rPr lang="vi-VN" dirty="0"/>
              <a:t>Điều này giúp đảm bảo rằng </a:t>
            </a:r>
            <a:r>
              <a:rPr lang="vi-VN" b="1" dirty="0"/>
              <a:t>không có site nào bị “lạc nhịp” hoặc rơi vào trạng thái không rõ ràng</a:t>
            </a:r>
            <a:r>
              <a:rPr lang="vi-VN" dirty="0"/>
              <a:t>.</a:t>
            </a:r>
          </a:p>
          <a:p>
            <a:r>
              <a:rPr lang="en-US" b="1" dirty="0"/>
              <a:t>b. </a:t>
            </a:r>
            <a:r>
              <a:rPr lang="vi-VN" b="1" dirty="0"/>
              <a:t>Điều kiện 2: Không có các trạng thái "nguy hiểm" trong sơ đồ trạng thái</a:t>
            </a:r>
          </a:p>
          <a:p>
            <a:r>
              <a:rPr lang="vi-VN" dirty="0"/>
              <a:t>Cụ thể:</a:t>
            </a:r>
          </a:p>
          <a:p>
            <a:pPr>
              <a:buFont typeface="Arial" panose="020B0604020202020204" pitchFamily="34" charset="0"/>
              <a:buChar char="•"/>
            </a:pPr>
            <a:r>
              <a:rPr lang="vi-VN" b="1" dirty="0"/>
              <a:t>"No state which is adjacent to both a commit and an abort state"</a:t>
            </a:r>
            <a:br>
              <a:rPr lang="vi-VN" dirty="0"/>
            </a:br>
            <a:r>
              <a:rPr lang="vi-VN" dirty="0"/>
              <a:t>→ Không có trạng thái nào </a:t>
            </a:r>
            <a:r>
              <a:rPr lang="vi-VN" b="1" dirty="0"/>
              <a:t>có thể chuyển ngay (adjacent)</a:t>
            </a:r>
            <a:r>
              <a:rPr lang="vi-VN" dirty="0"/>
              <a:t> sang </a:t>
            </a:r>
            <a:r>
              <a:rPr lang="vi-VN" b="1" dirty="0"/>
              <a:t>cả commit lẫn abort</a:t>
            </a:r>
            <a:r>
              <a:rPr lang="vi-VN" dirty="0"/>
              <a:t>.</a:t>
            </a:r>
            <a:br>
              <a:rPr lang="vi-VN" dirty="0"/>
            </a:br>
            <a:r>
              <a:rPr lang="vi-VN" dirty="0"/>
              <a:t>Vì nếu có, mà coordinator bị lỗi tại đó, các site sẽ không biết nên chọn commit hay abort → dẫn đến blocking.</a:t>
            </a:r>
          </a:p>
          <a:p>
            <a:pPr>
              <a:buFont typeface="Arial" panose="020B0604020202020204" pitchFamily="34" charset="0"/>
              <a:buChar char="•"/>
            </a:pPr>
            <a:r>
              <a:rPr lang="vi-VN" b="1" dirty="0"/>
              <a:t>"No non-committable state which is adjacent to a commit state"</a:t>
            </a:r>
            <a:br>
              <a:rPr lang="vi-VN" dirty="0"/>
            </a:br>
            <a:r>
              <a:rPr lang="vi-VN" dirty="0"/>
              <a:t>→ Một trạng thái mà </a:t>
            </a:r>
            <a:r>
              <a:rPr lang="vi-VN" b="1" dirty="0"/>
              <a:t>chưa đủ điều kiện commit</a:t>
            </a:r>
            <a:r>
              <a:rPr lang="vi-VN" dirty="0"/>
              <a:t> (non-committable), </a:t>
            </a:r>
            <a:r>
              <a:rPr lang="vi-VN" b="1" dirty="0"/>
              <a:t>không được phép nằm sát (adjacent) với commit</a:t>
            </a:r>
            <a:r>
              <a:rPr lang="vi-VN" dirty="0"/>
              <a:t>.</a:t>
            </a:r>
            <a:br>
              <a:rPr lang="vi-VN" dirty="0"/>
            </a:br>
            <a:r>
              <a:rPr lang="vi-VN" dirty="0"/>
              <a:t>Điều này đảm bảo rằng </a:t>
            </a:r>
            <a:r>
              <a:rPr lang="vi-VN" b="1" dirty="0"/>
              <a:t>chỉ khi đã an toàn (tất cả site đồng ý commit)</a:t>
            </a:r>
            <a:r>
              <a:rPr lang="vi-VN" dirty="0"/>
              <a:t> thì mới có thể tiến đến trạng thái commit.</a:t>
            </a:r>
          </a:p>
          <a:p>
            <a:endParaRPr lang="en-US" b="1" dirty="0"/>
          </a:p>
          <a:p>
            <a:r>
              <a:rPr lang="en-US" b="1" dirty="0"/>
              <a:t>3. </a:t>
            </a:r>
            <a:r>
              <a:rPr lang="vi-VN" b="1" dirty="0"/>
              <a:t>Giải thích thêm khái niệm</a:t>
            </a:r>
          </a:p>
          <a:p>
            <a:r>
              <a:rPr lang="en-US" b="1" i="1" dirty="0"/>
              <a:t>- "</a:t>
            </a:r>
            <a:r>
              <a:rPr lang="vi-VN" b="1" i="1" dirty="0"/>
              <a:t>Adjacent":</a:t>
            </a:r>
            <a:endParaRPr lang="vi-VN" b="1" dirty="0"/>
          </a:p>
          <a:p>
            <a:pPr>
              <a:buFont typeface="Arial" panose="020B0604020202020204" pitchFamily="34" charset="0"/>
              <a:buChar char="•"/>
            </a:pPr>
            <a:r>
              <a:rPr lang="vi-VN" dirty="0"/>
              <a:t>Hai trạng thái được gọi là </a:t>
            </a:r>
            <a:r>
              <a:rPr lang="vi-VN" b="1" dirty="0"/>
              <a:t>adjacent</a:t>
            </a:r>
            <a:r>
              <a:rPr lang="vi-VN" dirty="0"/>
              <a:t> nếu có thể chuyển đổi qua lại </a:t>
            </a:r>
            <a:r>
              <a:rPr lang="vi-VN" b="1" dirty="0"/>
              <a:t>chỉ với một bước (transition)</a:t>
            </a:r>
            <a:r>
              <a:rPr lang="vi-VN" dirty="0"/>
              <a:t>.</a:t>
            </a:r>
          </a:p>
          <a:p>
            <a:r>
              <a:rPr lang="en-US" b="1" dirty="0"/>
              <a:t>- </a:t>
            </a:r>
            <a:r>
              <a:rPr lang="en-US" b="1" i="1" dirty="0"/>
              <a:t>"</a:t>
            </a:r>
            <a:r>
              <a:rPr lang="vi-VN" b="1" i="1" dirty="0"/>
              <a:t>Committable":</a:t>
            </a:r>
            <a:endParaRPr lang="vi-VN" b="1" dirty="0"/>
          </a:p>
          <a:p>
            <a:pPr>
              <a:buFont typeface="Arial" panose="020B0604020202020204" pitchFamily="34" charset="0"/>
              <a:buChar char="•"/>
            </a:pPr>
            <a:r>
              <a:rPr lang="vi-VN" dirty="0"/>
              <a:t>Trạng thái được gọi là </a:t>
            </a:r>
            <a:r>
              <a:rPr lang="vi-VN" b="1" dirty="0"/>
              <a:t>committable</a:t>
            </a:r>
            <a:r>
              <a:rPr lang="vi-VN" dirty="0"/>
              <a:t> khi </a:t>
            </a:r>
            <a:r>
              <a:rPr lang="vi-VN" b="1" dirty="0"/>
              <a:t>tất cả các site đã đồng ý commit</a:t>
            </a:r>
            <a:r>
              <a:rPr lang="vi-VN" dirty="0"/>
              <a:t> (đã gửi vote YES).</a:t>
            </a:r>
          </a:p>
          <a:p>
            <a:pPr>
              <a:buFont typeface="Arial" panose="020B0604020202020204" pitchFamily="34" charset="0"/>
              <a:buChar char="•"/>
            </a:pPr>
            <a:r>
              <a:rPr lang="vi-VN" dirty="0"/>
              <a:t>Ví dụ: trạng thái </a:t>
            </a:r>
            <a:r>
              <a:rPr lang="vi-VN" b="1" dirty="0"/>
              <a:t>COMMIT</a:t>
            </a:r>
            <a:r>
              <a:rPr lang="vi-VN" dirty="0"/>
              <a:t> là một trạng thái committable.</a:t>
            </a:r>
          </a:p>
          <a:p>
            <a:endParaRPr lang="en-US" b="1" dirty="0"/>
          </a:p>
          <a:p>
            <a:r>
              <a:rPr lang="vi-VN" b="1" dirty="0"/>
              <a:t>Tóm lại:</a:t>
            </a:r>
          </a:p>
          <a:p>
            <a:r>
              <a:rPr lang="vi-VN" dirty="0"/>
              <a:t>"3PC là một cải tiến của 2PC giúp tránh việc các site bị khóa trong trạng thái chờ đợi. Nó đạt được điều đó bằng cách thêm bước trung gian (pre-commit), đồng bộ hóa chuyển trạng thái giữa các site, và thiết kế sơ đồ trạng thái sao cho không có trạng thái nào có thể gây ra mâu thuẫn giữa commit và abort. Đó là lý do 3PC được xem là </a:t>
            </a:r>
            <a:r>
              <a:rPr lang="vi-VN" i="1" dirty="0"/>
              <a:t>non-blocking</a:t>
            </a:r>
            <a:r>
              <a:rPr lang="vi-VN" dirty="0"/>
              <a:t>."</a:t>
            </a:r>
          </a:p>
          <a:p>
            <a:endParaRPr lang="en-US" dirty="0"/>
          </a:p>
        </p:txBody>
      </p:sp>
      <p:sp>
        <p:nvSpPr>
          <p:cNvPr id="4" name="Slide Number Placeholder 3"/>
          <p:cNvSpPr>
            <a:spLocks noGrp="1"/>
          </p:cNvSpPr>
          <p:nvPr>
            <p:ph type="sldNum" sz="quarter" idx="5"/>
          </p:nvPr>
        </p:nvSpPr>
        <p:spPr/>
        <p:txBody>
          <a:bodyPr/>
          <a:lstStyle/>
          <a:p>
            <a:fld id="{765F5201-0B02-374C-9C85-2DCB7D098B21}" type="slidenum">
              <a:rPr lang="en-US" smtClean="0"/>
              <a:t>56</a:t>
            </a:fld>
            <a:endParaRPr lang="en-US"/>
          </a:p>
        </p:txBody>
      </p:sp>
    </p:spTree>
    <p:extLst>
      <p:ext uri="{BB962C8B-B14F-4D97-AF65-F5344CB8AC3E}">
        <p14:creationId xmlns:p14="http://schemas.microsoft.com/office/powerpoint/2010/main" val="311446010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Rot="1" noChangeAspect="1" noChangeArrowheads="1" noTextEdit="1"/>
          </p:cNvSpPr>
          <p:nvPr>
            <p:ph type="sldImg"/>
          </p:nvPr>
        </p:nvSpPr>
        <p:spPr>
          <a:xfrm>
            <a:off x="1150938" y="692150"/>
            <a:ext cx="4556125" cy="3416300"/>
          </a:xfrm>
          <a:ln cap="flat"/>
        </p:spPr>
      </p:sp>
      <p:sp>
        <p:nvSpPr>
          <p:cNvPr id="2" name="Notes Placeholder 1">
            <a:extLst>
              <a:ext uri="{FF2B5EF4-FFF2-40B4-BE49-F238E27FC236}">
                <a16:creationId xmlns:a16="http://schemas.microsoft.com/office/drawing/2014/main" id="{C02DD7A4-C348-098D-F3CA-912748CF950E}"/>
              </a:ext>
            </a:extLst>
          </p:cNvPr>
          <p:cNvSpPr>
            <a:spLocks noGrp="1"/>
          </p:cNvSpPr>
          <p:nvPr>
            <p:ph type="body" idx="1"/>
          </p:nvPr>
        </p:nvSpPr>
        <p:spPr/>
        <p:txBody>
          <a:bodyPr/>
          <a:lstStyle/>
          <a:p>
            <a:r>
              <a:rPr lang="vi-VN" b="1" dirty="0"/>
              <a:t>Giải thích sơ đồ trạng thái</a:t>
            </a:r>
          </a:p>
          <a:p>
            <a:endParaRPr lang="en-US" b="1" dirty="0"/>
          </a:p>
          <a:p>
            <a:r>
              <a:rPr lang="vi-VN" b="1" dirty="0"/>
              <a:t>1. Vai trò: Coordinator (Điều phối viên)</a:t>
            </a:r>
          </a:p>
          <a:p>
            <a:pPr>
              <a:buFont typeface="Arial" panose="020B0604020202020204" pitchFamily="34" charset="0"/>
              <a:buChar char="•"/>
            </a:pPr>
            <a:r>
              <a:rPr lang="vi-VN" b="1" dirty="0"/>
              <a:t>INITIAL</a:t>
            </a:r>
            <a:r>
              <a:rPr lang="vi-VN" dirty="0"/>
              <a:t>: Trạng thái khởi đầu, điều phối viên chuẩn bị gửi lệnh Prepare.</a:t>
            </a:r>
          </a:p>
          <a:p>
            <a:pPr>
              <a:buFont typeface="Arial" panose="020B0604020202020204" pitchFamily="34" charset="0"/>
              <a:buChar char="•"/>
            </a:pPr>
            <a:r>
              <a:rPr lang="vi-VN" b="1" dirty="0"/>
              <a:t>WAIT</a:t>
            </a:r>
            <a:r>
              <a:rPr lang="vi-VN" dirty="0"/>
              <a:t>: Sau khi gửi Prepare, điều phối viên đợi các bên tham gia phản hồi.</a:t>
            </a:r>
          </a:p>
          <a:p>
            <a:pPr marL="742950" lvl="1" indent="-285750">
              <a:buFont typeface="Arial" panose="020B0604020202020204" pitchFamily="34" charset="0"/>
              <a:buChar char="•"/>
            </a:pPr>
            <a:r>
              <a:rPr lang="vi-VN" dirty="0"/>
              <a:t>Nếu nhận được bất kỳ Vote-abort, chuyển sang </a:t>
            </a:r>
            <a:r>
              <a:rPr lang="vi-VN" b="1" dirty="0"/>
              <a:t>ABORT</a:t>
            </a:r>
            <a:r>
              <a:rPr lang="vi-VN" dirty="0"/>
              <a:t>.</a:t>
            </a:r>
          </a:p>
          <a:p>
            <a:pPr marL="742950" lvl="1" indent="-285750">
              <a:buFont typeface="Arial" panose="020B0604020202020204" pitchFamily="34" charset="0"/>
              <a:buChar char="•"/>
            </a:pPr>
            <a:r>
              <a:rPr lang="vi-VN" dirty="0"/>
              <a:t>Nếu tất cả phản hồi là Vote-commit, điều phối viên gửi Prepare-to-commit và chuyển sang </a:t>
            </a:r>
            <a:r>
              <a:rPr lang="vi-VN" b="1" dirty="0"/>
              <a:t>PRE-COMMIT</a:t>
            </a:r>
            <a:r>
              <a:rPr lang="vi-VN" dirty="0"/>
              <a:t>.</a:t>
            </a:r>
          </a:p>
          <a:p>
            <a:pPr>
              <a:buFont typeface="Arial" panose="020B0604020202020204" pitchFamily="34" charset="0"/>
              <a:buChar char="•"/>
            </a:pPr>
            <a:r>
              <a:rPr lang="vi-VN" b="1" dirty="0"/>
              <a:t>PRE-COMMIT</a:t>
            </a:r>
            <a:r>
              <a:rPr lang="vi-VN" dirty="0"/>
              <a:t>: Trạng thái trung gian — điều phối viên đã quyết định commit nhưng chưa gửi lệnh Global-commit.</a:t>
            </a:r>
          </a:p>
          <a:p>
            <a:pPr marL="742950" lvl="1" indent="-285750">
              <a:buFont typeface="Arial" panose="020B0604020202020204" pitchFamily="34" charset="0"/>
              <a:buChar char="•"/>
            </a:pPr>
            <a:r>
              <a:rPr lang="vi-VN" dirty="0"/>
              <a:t>Gửi Global-commit sau khi nhận đủ Ready-to-commit, rồi chuyển sang </a:t>
            </a:r>
            <a:r>
              <a:rPr lang="vi-VN" b="1" dirty="0"/>
              <a:t>COMMIT</a:t>
            </a:r>
            <a:r>
              <a:rPr lang="vi-VN" dirty="0"/>
              <a:t>.</a:t>
            </a:r>
          </a:p>
          <a:p>
            <a:pPr>
              <a:buFont typeface="Arial" panose="020B0604020202020204" pitchFamily="34" charset="0"/>
              <a:buChar char="•"/>
            </a:pPr>
            <a:r>
              <a:rPr lang="vi-VN" b="1" dirty="0"/>
              <a:t>ABORT</a:t>
            </a:r>
            <a:r>
              <a:rPr lang="vi-VN" dirty="0"/>
              <a:t> và </a:t>
            </a:r>
            <a:r>
              <a:rPr lang="vi-VN" b="1" dirty="0"/>
              <a:t>COMMIT</a:t>
            </a:r>
            <a:r>
              <a:rPr lang="vi-VN" dirty="0"/>
              <a:t> là các trạng thái cuối (terminal states).</a:t>
            </a:r>
          </a:p>
          <a:p>
            <a:endParaRPr lang="en-US" b="1" dirty="0"/>
          </a:p>
          <a:p>
            <a:r>
              <a:rPr lang="vi-VN" b="1" dirty="0"/>
              <a:t>2. Vai trò: Participant (Thành phần tham gia)</a:t>
            </a:r>
          </a:p>
          <a:p>
            <a:pPr>
              <a:buFont typeface="Arial" panose="020B0604020202020204" pitchFamily="34" charset="0"/>
              <a:buChar char="•"/>
            </a:pPr>
            <a:r>
              <a:rPr lang="vi-VN" b="1" dirty="0"/>
              <a:t>INITIAL</a:t>
            </a:r>
            <a:r>
              <a:rPr lang="vi-VN" dirty="0"/>
              <a:t>: Trạng thái ban đầu.</a:t>
            </a:r>
          </a:p>
          <a:p>
            <a:pPr marL="742950" lvl="1" indent="-285750">
              <a:buFont typeface="Arial" panose="020B0604020202020204" pitchFamily="34" charset="0"/>
              <a:buChar char="•"/>
            </a:pPr>
            <a:r>
              <a:rPr lang="vi-VN" dirty="0"/>
              <a:t>Khi nhận Prepare, nếu đồng ý thì phản hồi Vote-commit và chuyển sang </a:t>
            </a:r>
            <a:r>
              <a:rPr lang="vi-VN" b="1" dirty="0"/>
              <a:t>READY</a:t>
            </a:r>
            <a:r>
              <a:rPr lang="vi-VN" dirty="0"/>
              <a:t>, ngược lại thì chuyển </a:t>
            </a:r>
            <a:r>
              <a:rPr lang="vi-VN" b="1" dirty="0"/>
              <a:t>ABORT</a:t>
            </a:r>
            <a:r>
              <a:rPr lang="vi-VN" dirty="0"/>
              <a:t>.</a:t>
            </a:r>
          </a:p>
          <a:p>
            <a:pPr>
              <a:buFont typeface="Arial" panose="020B0604020202020204" pitchFamily="34" charset="0"/>
              <a:buChar char="•"/>
            </a:pPr>
            <a:r>
              <a:rPr lang="vi-VN" b="1" dirty="0"/>
              <a:t>READY</a:t>
            </a:r>
            <a:r>
              <a:rPr lang="vi-VN" dirty="0"/>
              <a:t>: Đã bỏ phiếu commit, đợi điều phối viên quyết định.</a:t>
            </a:r>
          </a:p>
          <a:p>
            <a:pPr marL="742950" lvl="1" indent="-285750">
              <a:buFont typeface="Arial" panose="020B0604020202020204" pitchFamily="34" charset="0"/>
              <a:buChar char="•"/>
            </a:pPr>
            <a:r>
              <a:rPr lang="vi-VN" dirty="0"/>
              <a:t>Nếu nhận Global-abort → </a:t>
            </a:r>
            <a:r>
              <a:rPr lang="vi-VN" b="1" dirty="0"/>
              <a:t>ABORT</a:t>
            </a:r>
            <a:r>
              <a:rPr lang="vi-VN" dirty="0"/>
              <a:t>.</a:t>
            </a:r>
          </a:p>
          <a:p>
            <a:pPr marL="742950" lvl="1" indent="-285750">
              <a:buFont typeface="Arial" panose="020B0604020202020204" pitchFamily="34" charset="0"/>
              <a:buChar char="•"/>
            </a:pPr>
            <a:r>
              <a:rPr lang="vi-VN" dirty="0"/>
              <a:t>Nếu nhận Prepare-to-commit → phản hồi Ready-to-commit → sang </a:t>
            </a:r>
            <a:r>
              <a:rPr lang="vi-VN" b="1" dirty="0"/>
              <a:t>PRE-COMMIT</a:t>
            </a:r>
            <a:r>
              <a:rPr lang="vi-VN" dirty="0"/>
              <a:t>.</a:t>
            </a:r>
          </a:p>
          <a:p>
            <a:pPr>
              <a:buFont typeface="Arial" panose="020B0604020202020204" pitchFamily="34" charset="0"/>
              <a:buChar char="•"/>
            </a:pPr>
            <a:r>
              <a:rPr lang="vi-VN" b="1" dirty="0"/>
              <a:t>PRE-COMMIT</a:t>
            </a:r>
            <a:r>
              <a:rPr lang="vi-VN" dirty="0"/>
              <a:t>: Chờ lệnh commit cuối.</a:t>
            </a:r>
          </a:p>
          <a:p>
            <a:pPr marL="742950" lvl="1" indent="-285750">
              <a:buFont typeface="Arial" panose="020B0604020202020204" pitchFamily="34" charset="0"/>
              <a:buChar char="•"/>
            </a:pPr>
            <a:r>
              <a:rPr lang="vi-VN" dirty="0"/>
              <a:t>Khi nhận Global-commit → gửi Ack → sang </a:t>
            </a:r>
            <a:r>
              <a:rPr lang="vi-VN" b="1" dirty="0"/>
              <a:t>COMMIT</a:t>
            </a:r>
            <a:r>
              <a:rPr lang="vi-VN" dirty="0"/>
              <a:t>.</a:t>
            </a:r>
          </a:p>
          <a:p>
            <a:pPr>
              <a:buFont typeface="Arial" panose="020B0604020202020204" pitchFamily="34" charset="0"/>
              <a:buChar char="•"/>
            </a:pPr>
            <a:r>
              <a:rPr lang="vi-VN" b="1" dirty="0"/>
              <a:t>ABORT</a:t>
            </a:r>
            <a:r>
              <a:rPr lang="vi-VN" dirty="0"/>
              <a:t> và </a:t>
            </a:r>
            <a:r>
              <a:rPr lang="vi-VN" b="1" dirty="0"/>
              <a:t>COMMIT</a:t>
            </a:r>
            <a:r>
              <a:rPr lang="vi-VN" dirty="0"/>
              <a:t> là trạng thái cuối.</a:t>
            </a:r>
          </a:p>
          <a:p>
            <a:endParaRPr lang="en-US" b="1" dirty="0"/>
          </a:p>
          <a:p>
            <a:r>
              <a:rPr lang="vi-VN" b="1" dirty="0"/>
              <a:t>Điểm then chốt giúp 3PC không bị blocking</a:t>
            </a:r>
          </a:p>
          <a:p>
            <a:r>
              <a:rPr lang="vi-VN" dirty="0"/>
              <a:t>Trong 2PC, </a:t>
            </a:r>
            <a:r>
              <a:rPr lang="vi-VN" b="1" dirty="0"/>
              <a:t>READY</a:t>
            </a:r>
            <a:r>
              <a:rPr lang="vi-VN" dirty="0"/>
              <a:t> là trạng thái không cam kết được (noncommittable), nhưng lại có thể dẫn đến </a:t>
            </a:r>
            <a:r>
              <a:rPr lang="vi-VN" b="1" dirty="0"/>
              <a:t>COMMIT</a:t>
            </a:r>
            <a:r>
              <a:rPr lang="vi-VN" dirty="0"/>
              <a:t> hoặc </a:t>
            </a:r>
            <a:r>
              <a:rPr lang="vi-VN" b="1" dirty="0"/>
              <a:t>ABORT</a:t>
            </a:r>
            <a:r>
              <a:rPr lang="vi-VN" dirty="0"/>
              <a:t>, điều này </a:t>
            </a:r>
            <a:r>
              <a:rPr lang="vi-VN" b="1" dirty="0"/>
              <a:t>vi phạm nguyên tắc không-blocking</a:t>
            </a:r>
            <a:r>
              <a:rPr lang="vi-VN" dirty="0"/>
              <a:t>.</a:t>
            </a:r>
            <a:br>
              <a:rPr lang="vi-VN" dirty="0"/>
            </a:br>
            <a:r>
              <a:rPr lang="vi-VN" dirty="0"/>
              <a:t>Ở 3PC, trạng thái </a:t>
            </a:r>
            <a:r>
              <a:rPr lang="vi-VN" b="1" dirty="0"/>
              <a:t>PRE-COMMIT</a:t>
            </a:r>
            <a:r>
              <a:rPr lang="vi-VN" dirty="0"/>
              <a:t> được chèn vào giữa, giúp:</a:t>
            </a:r>
          </a:p>
          <a:p>
            <a:pPr>
              <a:buFont typeface="Arial" panose="020B0604020202020204" pitchFamily="34" charset="0"/>
              <a:buChar char="•"/>
            </a:pPr>
            <a:r>
              <a:rPr lang="vi-VN" dirty="0"/>
              <a:t>Tránh các trạng thái "liền kề" giữa ABORT và COMMIT.</a:t>
            </a:r>
          </a:p>
          <a:p>
            <a:pPr>
              <a:buFont typeface="Arial" panose="020B0604020202020204" pitchFamily="34" charset="0"/>
              <a:buChar char="•"/>
            </a:pPr>
            <a:r>
              <a:rPr lang="vi-VN" dirty="0"/>
              <a:t>Đảm bảo mỗi bước là đồng bộ (synchronous) và có thể phục hồi nếu có lỗi cục bộ xảy ra.</a:t>
            </a:r>
          </a:p>
          <a:p>
            <a:endParaRPr lang="en-US" b="1" dirty="0"/>
          </a:p>
          <a:p>
            <a:r>
              <a:rPr lang="vi-VN" b="1" dirty="0"/>
              <a:t>Nhược điểm của 3PC</a:t>
            </a:r>
          </a:p>
          <a:p>
            <a:pPr>
              <a:buFont typeface="Arial" panose="020B0604020202020204" pitchFamily="34" charset="0"/>
              <a:buChar char="•"/>
            </a:pPr>
            <a:r>
              <a:rPr lang="vi-VN" dirty="0"/>
              <a:t>Giao thức này yêu cầu </a:t>
            </a:r>
            <a:r>
              <a:rPr lang="vi-VN" b="1" dirty="0"/>
              <a:t>3 vòng thông điệp và nhiều lần ghi log bắt buộc</a:t>
            </a:r>
            <a:r>
              <a:rPr lang="vi-VN" dirty="0"/>
              <a:t>, dẫn đến </a:t>
            </a:r>
            <a:r>
              <a:rPr lang="vi-VN" b="1" dirty="0"/>
              <a:t>độ trễ cao</a:t>
            </a:r>
            <a:r>
              <a:rPr lang="vi-VN" dirty="0"/>
              <a:t>.</a:t>
            </a:r>
          </a:p>
          <a:p>
            <a:pPr>
              <a:buFont typeface="Arial" panose="020B0604020202020204" pitchFamily="34" charset="0"/>
              <a:buChar char="•"/>
            </a:pPr>
            <a:r>
              <a:rPr lang="vi-VN" dirty="0"/>
              <a:t>Vì vậy, dù lý thuyết thì không-blocking, </a:t>
            </a:r>
            <a:r>
              <a:rPr lang="vi-VN" b="1" dirty="0"/>
              <a:t>trong thực tế hệ thống phân tán vẫn hiếm khi dùng 3PC</a:t>
            </a:r>
            <a:r>
              <a:rPr lang="vi-VN" dirty="0"/>
              <a:t>, ngay cả 2PC còn bị chỉ trích vì chậm.</a:t>
            </a:r>
          </a:p>
          <a:p>
            <a:endParaRPr lang="en-US" dirty="0"/>
          </a:p>
        </p:txBody>
      </p:sp>
    </p:spTree>
    <p:extLst>
      <p:ext uri="{BB962C8B-B14F-4D97-AF65-F5344CB8AC3E}">
        <p14:creationId xmlns:p14="http://schemas.microsoft.com/office/powerpoint/2010/main" val="76620809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Rot="1" noChangeAspect="1" noChangeArrowheads="1" noTextEdit="1"/>
          </p:cNvSpPr>
          <p:nvPr>
            <p:ph type="sldImg"/>
          </p:nvPr>
        </p:nvSpPr>
        <p:spPr>
          <a:xfrm>
            <a:off x="1150938" y="692150"/>
            <a:ext cx="4556125" cy="3416300"/>
          </a:xfrm>
          <a:ln cap="flat"/>
        </p:spPr>
      </p:sp>
      <p:sp>
        <p:nvSpPr>
          <p:cNvPr id="2" name="Notes Placeholder 1">
            <a:extLst>
              <a:ext uri="{FF2B5EF4-FFF2-40B4-BE49-F238E27FC236}">
                <a16:creationId xmlns:a16="http://schemas.microsoft.com/office/drawing/2014/main" id="{52A936AD-2CC9-238B-1969-712102C762A1}"/>
              </a:ext>
            </a:extLst>
          </p:cNvPr>
          <p:cNvSpPr>
            <a:spLocks noGrp="1"/>
          </p:cNvSpPr>
          <p:nvPr>
            <p:ph type="body" idx="1"/>
          </p:nvPr>
        </p:nvSpPr>
        <p:spPr/>
        <p:txBody>
          <a:bodyPr/>
          <a:lstStyle/>
          <a:p>
            <a:r>
              <a:rPr lang="vi-VN" dirty="0"/>
              <a:t>“</a:t>
            </a:r>
            <a:r>
              <a:rPr lang="vi-VN" b="1" dirty="0"/>
              <a:t>3PC Protocol Actions</a:t>
            </a:r>
            <a:r>
              <a:rPr lang="vi-VN" dirty="0"/>
              <a:t>” — sơ đồ thể hiện chi tiết các hành động và thông điệp trong giao thức </a:t>
            </a:r>
            <a:r>
              <a:rPr lang="vi-VN" b="1" dirty="0"/>
              <a:t>Three-Phase Commit (3PC)</a:t>
            </a:r>
            <a:r>
              <a:rPr lang="vi-VN" dirty="0"/>
              <a:t>, được chia thành hai phía: </a:t>
            </a:r>
            <a:r>
              <a:rPr lang="vi-VN" b="1" dirty="0"/>
              <a:t>Coordinator</a:t>
            </a:r>
            <a:r>
              <a:rPr lang="vi-VN" dirty="0"/>
              <a:t> (Điều phối viên) và </a:t>
            </a:r>
            <a:r>
              <a:rPr lang="vi-VN" b="1" dirty="0"/>
              <a:t>Participant</a:t>
            </a:r>
            <a:r>
              <a:rPr lang="vi-VN" dirty="0"/>
              <a:t> (Thành phần tham gia).</a:t>
            </a:r>
          </a:p>
          <a:p>
            <a:endParaRPr lang="en-US" b="1" dirty="0"/>
          </a:p>
          <a:p>
            <a:r>
              <a:rPr lang="vi-VN" b="1" dirty="0"/>
              <a:t>Mục tiêu của sơ đồ</a:t>
            </a:r>
          </a:p>
          <a:p>
            <a:r>
              <a:rPr lang="vi-VN" dirty="0"/>
              <a:t>Giúp hiểu rõ hơn quá trình 3PC diễn ra như thế nào </a:t>
            </a:r>
            <a:r>
              <a:rPr lang="vi-VN" b="1" dirty="0"/>
              <a:t>từng bước một</a:t>
            </a:r>
            <a:r>
              <a:rPr lang="vi-VN" dirty="0"/>
              <a:t>, với các hành động cụ thể như: ghi log (write), gửi thông điệp (PREPARE, GLOBAL-COMMIT, v.v.), và xử lý các nhánh rẽ dựa trên điều kiện xảy ra (ví dụ: có bên nào bỏ phiếu abort không?).</a:t>
            </a:r>
          </a:p>
          <a:p>
            <a:endParaRPr lang="en-US" b="1" dirty="0"/>
          </a:p>
          <a:p>
            <a:r>
              <a:rPr lang="vi-VN" b="1" dirty="0"/>
              <a:t>Giải thích quy trình theo từng bước</a:t>
            </a:r>
          </a:p>
          <a:p>
            <a:endParaRPr lang="en-US" b="1" dirty="0"/>
          </a:p>
          <a:p>
            <a:r>
              <a:rPr lang="vi-VN" b="1" dirty="0"/>
              <a:t>Bên Coordinator (Điều phối viên)</a:t>
            </a:r>
          </a:p>
          <a:p>
            <a:pPr>
              <a:buFont typeface="+mj-lt"/>
              <a:buAutoNum type="arabicPeriod"/>
            </a:pPr>
            <a:r>
              <a:rPr lang="vi-VN" b="1" dirty="0"/>
              <a:t>INITIAL → WAIT</a:t>
            </a:r>
            <a:r>
              <a:rPr lang="vi-VN" dirty="0"/>
              <a:t>:</a:t>
            </a:r>
          </a:p>
          <a:p>
            <a:pPr marL="457200" lvl="1" indent="0">
              <a:buFont typeface="+mj-lt"/>
              <a:buNone/>
            </a:pPr>
            <a:r>
              <a:rPr lang="en-US" dirty="0"/>
              <a:t>- </a:t>
            </a:r>
            <a:r>
              <a:rPr lang="vi-VN" dirty="0"/>
              <a:t>Ghi log begin_commit (chuẩn bị bắt đầu commit).</a:t>
            </a:r>
          </a:p>
          <a:p>
            <a:pPr marL="457200" lvl="1" indent="0">
              <a:buFont typeface="+mj-lt"/>
              <a:buNone/>
            </a:pPr>
            <a:r>
              <a:rPr lang="en-US" dirty="0"/>
              <a:t>- </a:t>
            </a:r>
            <a:r>
              <a:rPr lang="vi-VN" dirty="0"/>
              <a:t>Gửi thông điệp PREPARE đến tất cả participant.</a:t>
            </a:r>
          </a:p>
          <a:p>
            <a:pPr>
              <a:buFont typeface="+mj-lt"/>
              <a:buAutoNum type="arabicPeriod"/>
            </a:pPr>
            <a:r>
              <a:rPr lang="vi-VN" b="1" dirty="0"/>
              <a:t>WAIT (chờ phản hồi)</a:t>
            </a:r>
            <a:r>
              <a:rPr lang="vi-VN" dirty="0"/>
              <a:t>:</a:t>
            </a:r>
          </a:p>
          <a:p>
            <a:pPr marL="457200" lvl="1" indent="0">
              <a:buFont typeface="+mj-lt"/>
              <a:buNone/>
            </a:pPr>
            <a:r>
              <a:rPr lang="en-US" dirty="0"/>
              <a:t>- </a:t>
            </a:r>
            <a:r>
              <a:rPr lang="vi-VN" dirty="0"/>
              <a:t>Nếu </a:t>
            </a:r>
            <a:r>
              <a:rPr lang="vi-VN" b="1" dirty="0"/>
              <a:t>bất kỳ participant nào gửi VOTE-ABORT</a:t>
            </a:r>
            <a:r>
              <a:rPr lang="vi-VN" dirty="0"/>
              <a:t> → ghi log abort, gửi GLOBAL-ABORT.</a:t>
            </a:r>
          </a:p>
          <a:p>
            <a:pPr marL="457200" lvl="1" indent="0">
              <a:buFont typeface="+mj-lt"/>
              <a:buNone/>
            </a:pPr>
            <a:r>
              <a:rPr lang="en-US" dirty="0"/>
              <a:t>- </a:t>
            </a:r>
            <a:r>
              <a:rPr lang="vi-VN" dirty="0"/>
              <a:t>Nếu </a:t>
            </a:r>
            <a:r>
              <a:rPr lang="vi-VN" b="1" dirty="0"/>
              <a:t>tất cả gửi VOTE-COMMIT</a:t>
            </a:r>
            <a:r>
              <a:rPr lang="vi-VN" dirty="0"/>
              <a:t> → ghi log prepare_to_commit, gửi PREPARE-TO-COMMIT.</a:t>
            </a:r>
          </a:p>
          <a:p>
            <a:pPr>
              <a:buFont typeface="+mj-lt"/>
              <a:buAutoNum type="arabicPeriod"/>
            </a:pPr>
            <a:r>
              <a:rPr lang="vi-VN" b="1" dirty="0"/>
              <a:t>PRE-COMMIT → COMMIT</a:t>
            </a:r>
            <a:r>
              <a:rPr lang="vi-VN" dirty="0"/>
              <a:t>:</a:t>
            </a:r>
          </a:p>
          <a:p>
            <a:pPr marL="457200" lvl="1" indent="0">
              <a:buFont typeface="+mj-lt"/>
              <a:buNone/>
            </a:pPr>
            <a:r>
              <a:rPr lang="en-US" dirty="0"/>
              <a:t>- </a:t>
            </a:r>
            <a:r>
              <a:rPr lang="vi-VN" dirty="0"/>
              <a:t>Sau khi nhận đủ READY-TO-COMMIT, điều phối viên ghi commit, gửi GLOBAL-COMMIT.</a:t>
            </a:r>
          </a:p>
          <a:p>
            <a:pPr>
              <a:buFont typeface="+mj-lt"/>
              <a:buAutoNum type="arabicPeriod"/>
            </a:pPr>
            <a:r>
              <a:rPr lang="vi-VN" b="1" dirty="0"/>
              <a:t>COMMIT → Kết thúc</a:t>
            </a:r>
            <a:r>
              <a:rPr lang="vi-VN" dirty="0"/>
              <a:t>:</a:t>
            </a:r>
          </a:p>
          <a:p>
            <a:pPr marL="457200" lvl="1" indent="0">
              <a:buFont typeface="+mj-lt"/>
              <a:buNone/>
            </a:pPr>
            <a:r>
              <a:rPr lang="en-US" dirty="0"/>
              <a:t>- </a:t>
            </a:r>
            <a:r>
              <a:rPr lang="vi-VN" dirty="0"/>
              <a:t>Sau khi nhận ACK, ghi end_of_transaction.</a:t>
            </a:r>
          </a:p>
          <a:p>
            <a:endParaRPr lang="en-US" b="1" dirty="0"/>
          </a:p>
          <a:p>
            <a:r>
              <a:rPr lang="vi-VN" b="1" dirty="0"/>
              <a:t>Bên Participant (Thành phần tham gia)</a:t>
            </a:r>
          </a:p>
          <a:p>
            <a:pPr>
              <a:buFont typeface="+mj-lt"/>
              <a:buAutoNum type="arabicPeriod"/>
            </a:pPr>
            <a:r>
              <a:rPr lang="vi-VN" b="1" dirty="0"/>
              <a:t>INITIAL → READY</a:t>
            </a:r>
            <a:r>
              <a:rPr lang="vi-VN" dirty="0"/>
              <a:t>:</a:t>
            </a:r>
          </a:p>
          <a:p>
            <a:pPr marL="457200" lvl="1" indent="0">
              <a:buFont typeface="+mj-lt"/>
              <a:buNone/>
            </a:pPr>
            <a:r>
              <a:rPr lang="en-US" dirty="0"/>
              <a:t>- </a:t>
            </a:r>
            <a:r>
              <a:rPr lang="vi-VN" dirty="0"/>
              <a:t>Nhận PREPARE, nếu </a:t>
            </a:r>
            <a:r>
              <a:rPr lang="vi-VN" b="1" dirty="0"/>
              <a:t>không thể commit</a:t>
            </a:r>
            <a:r>
              <a:rPr lang="vi-VN" dirty="0"/>
              <a:t> → ghi abort, gửi VOTE-ABORT.</a:t>
            </a:r>
          </a:p>
          <a:p>
            <a:pPr marL="457200" lvl="1" indent="0">
              <a:buFont typeface="+mj-lt"/>
              <a:buNone/>
            </a:pPr>
            <a:r>
              <a:rPr lang="en-US" dirty="0"/>
              <a:t>- </a:t>
            </a:r>
            <a:r>
              <a:rPr lang="vi-VN" dirty="0"/>
              <a:t>Nếu </a:t>
            </a:r>
            <a:r>
              <a:rPr lang="vi-VN" b="1" dirty="0"/>
              <a:t>sẵn sàng commit</a:t>
            </a:r>
            <a:r>
              <a:rPr lang="vi-VN" dirty="0"/>
              <a:t> → ghi ready, gửi VOTE-COMMIT.</a:t>
            </a:r>
          </a:p>
          <a:p>
            <a:pPr>
              <a:buFont typeface="+mj-lt"/>
              <a:buAutoNum type="arabicPeriod"/>
            </a:pPr>
            <a:r>
              <a:rPr lang="vi-VN" b="1" dirty="0"/>
              <a:t>READY → PRE-COMMIT</a:t>
            </a:r>
            <a:r>
              <a:rPr lang="vi-VN" dirty="0"/>
              <a:t>:</a:t>
            </a:r>
          </a:p>
          <a:p>
            <a:pPr marL="457200" lvl="1" indent="0">
              <a:buFont typeface="+mj-lt"/>
              <a:buNone/>
            </a:pPr>
            <a:r>
              <a:rPr lang="en-US" dirty="0"/>
              <a:t>- </a:t>
            </a:r>
            <a:r>
              <a:rPr lang="vi-VN" dirty="0"/>
              <a:t>Nhận PREPARE-TO-COMMIT, ghi prepare_to_commit, gửi READY-TO-COMMIT.</a:t>
            </a:r>
          </a:p>
          <a:p>
            <a:pPr>
              <a:buFont typeface="+mj-lt"/>
              <a:buAutoNum type="arabicPeriod"/>
            </a:pPr>
            <a:r>
              <a:rPr lang="vi-VN" b="1" dirty="0"/>
              <a:t>PRE-COMMIT → COMMIT</a:t>
            </a:r>
            <a:r>
              <a:rPr lang="vi-VN" dirty="0"/>
              <a:t>:</a:t>
            </a:r>
          </a:p>
          <a:p>
            <a:pPr marL="457200" lvl="1" indent="0">
              <a:buFont typeface="+mj-lt"/>
              <a:buNone/>
            </a:pPr>
            <a:r>
              <a:rPr lang="en-US" dirty="0"/>
              <a:t>- </a:t>
            </a:r>
            <a:r>
              <a:rPr lang="vi-VN" dirty="0"/>
              <a:t>Nhận GLOBAL-COMMIT, ghi commit, gửi ACK.</a:t>
            </a:r>
          </a:p>
          <a:p>
            <a:pPr>
              <a:buFont typeface="+mj-lt"/>
              <a:buAutoNum type="arabicPeriod"/>
            </a:pPr>
            <a:r>
              <a:rPr lang="vi-VN" b="1" dirty="0"/>
              <a:t>Trường hợp lỗi hoặc không nhận được thông điệp</a:t>
            </a:r>
            <a:r>
              <a:rPr lang="vi-VN" dirty="0"/>
              <a:t>:</a:t>
            </a:r>
          </a:p>
          <a:p>
            <a:pPr marL="457200" lvl="1" indent="0">
              <a:buFont typeface="+mj-lt"/>
              <a:buNone/>
            </a:pPr>
            <a:r>
              <a:rPr lang="en-US" dirty="0"/>
              <a:t>- </a:t>
            </a:r>
            <a:r>
              <a:rPr lang="vi-VN" dirty="0"/>
              <a:t>Participant có thể </a:t>
            </a:r>
            <a:r>
              <a:rPr lang="vi-VN" b="1" dirty="0"/>
              <a:t>đơn phương abort</a:t>
            </a:r>
            <a:r>
              <a:rPr lang="vi-VN" dirty="0"/>
              <a:t> nếu không có tiến triển (vạch “Unilateral abort” trong hình).</a:t>
            </a:r>
          </a:p>
          <a:p>
            <a:endParaRPr lang="en-US" b="1" dirty="0"/>
          </a:p>
          <a:p>
            <a:r>
              <a:rPr lang="vi-VN" b="1" i="1" dirty="0"/>
              <a:t>Những điểm quan trọng cần nhấn mạnh cho sinh viên</a:t>
            </a:r>
          </a:p>
          <a:p>
            <a:pPr>
              <a:buFont typeface="+mj-lt"/>
              <a:buAutoNum type="arabicPeriod"/>
            </a:pPr>
            <a:r>
              <a:rPr lang="vi-VN" b="1" i="1" dirty="0"/>
              <a:t>Ba pha rõ ràng</a:t>
            </a:r>
            <a:r>
              <a:rPr lang="vi-VN" i="1" dirty="0"/>
              <a:t>:</a:t>
            </a:r>
          </a:p>
          <a:p>
            <a:pPr marL="457200" lvl="1" indent="0">
              <a:buFont typeface="+mj-lt"/>
              <a:buNone/>
            </a:pPr>
            <a:r>
              <a:rPr lang="en-US" i="1" dirty="0"/>
              <a:t>- </a:t>
            </a:r>
            <a:r>
              <a:rPr lang="vi-VN" i="1" dirty="0"/>
              <a:t>Pha 1: PREPARE &amp; VOTE — các bên bỏ phiếu commit hay abort.</a:t>
            </a:r>
          </a:p>
          <a:p>
            <a:pPr marL="457200" lvl="1" indent="0">
              <a:buFont typeface="+mj-lt"/>
              <a:buNone/>
            </a:pPr>
            <a:r>
              <a:rPr lang="en-US" i="1" dirty="0"/>
              <a:t>- </a:t>
            </a:r>
            <a:r>
              <a:rPr lang="vi-VN" i="1" dirty="0"/>
              <a:t>Pha 2: PRE-COMMIT — chuẩn bị commit nhưng chưa commit.</a:t>
            </a:r>
          </a:p>
          <a:p>
            <a:pPr marL="457200" lvl="1" indent="0">
              <a:buFont typeface="+mj-lt"/>
              <a:buNone/>
            </a:pPr>
            <a:r>
              <a:rPr lang="en-US" i="1" dirty="0"/>
              <a:t>- </a:t>
            </a:r>
            <a:r>
              <a:rPr lang="vi-VN" i="1" dirty="0"/>
              <a:t>Pha 3: GLOBAL-COMMIT / ABORT — quyết định cuối cùng.</a:t>
            </a:r>
          </a:p>
          <a:p>
            <a:pPr>
              <a:buFont typeface="+mj-lt"/>
              <a:buAutoNum type="arabicPeriod"/>
            </a:pPr>
            <a:r>
              <a:rPr lang="vi-VN" b="1" i="1" dirty="0"/>
              <a:t>Tính không blocking</a:t>
            </a:r>
            <a:r>
              <a:rPr lang="vi-VN" i="1" dirty="0"/>
              <a:t>:</a:t>
            </a:r>
            <a:br>
              <a:rPr lang="vi-VN" i="1" dirty="0"/>
            </a:br>
            <a:r>
              <a:rPr lang="vi-VN" i="1" dirty="0"/>
              <a:t>Nhờ có PRE-COMMIT, các node có thể </a:t>
            </a:r>
            <a:r>
              <a:rPr lang="vi-VN" b="1" i="1" dirty="0"/>
              <a:t>tự xử lý trong trường hợp coordinator bị lỗi</a:t>
            </a:r>
            <a:r>
              <a:rPr lang="vi-VN" i="1" dirty="0"/>
              <a:t>, giúp hệ thống không bị treo vĩnh viễn như 2PC.</a:t>
            </a:r>
          </a:p>
          <a:p>
            <a:pPr>
              <a:buFont typeface="+mj-lt"/>
              <a:buAutoNum type="arabicPeriod"/>
            </a:pPr>
            <a:r>
              <a:rPr lang="vi-VN" b="1" i="1" dirty="0"/>
              <a:t>Hành động ghi log (forced writes)</a:t>
            </a:r>
            <a:r>
              <a:rPr lang="vi-VN" i="1" dirty="0"/>
              <a:t>:</a:t>
            </a:r>
            <a:br>
              <a:rPr lang="vi-VN" i="1" dirty="0"/>
            </a:br>
            <a:r>
              <a:rPr lang="vi-VN" i="1" dirty="0"/>
              <a:t>Mỗi bước đều đi kèm với hành động write vào log để đảm bảo phục hồi khi bị lỗi — điều này làm tăng độ trễ nhưng đảm bảo tính nhất quán.</a:t>
            </a:r>
          </a:p>
          <a:p>
            <a:pPr>
              <a:buFont typeface="+mj-lt"/>
              <a:buAutoNum type="arabicPeriod"/>
            </a:pPr>
            <a:r>
              <a:rPr lang="vi-VN" b="1" i="1" dirty="0"/>
              <a:t>Phân nhánh logic</a:t>
            </a:r>
            <a:r>
              <a:rPr lang="vi-VN" i="1" dirty="0"/>
              <a:t>:</a:t>
            </a:r>
            <a:br>
              <a:rPr lang="vi-VN" i="1" dirty="0"/>
            </a:br>
            <a:r>
              <a:rPr lang="vi-VN" i="1" dirty="0"/>
              <a:t>Các nhánh điều kiện như “Any No?”, “Ready to Commit?”, “Type of msg” là điểm quyết định các hướng đi khác nhau trong giao thức.</a:t>
            </a:r>
          </a:p>
          <a:p>
            <a:endParaRPr lang="en-US" dirty="0"/>
          </a:p>
        </p:txBody>
      </p:sp>
    </p:spTree>
    <p:extLst>
      <p:ext uri="{BB962C8B-B14F-4D97-AF65-F5344CB8AC3E}">
        <p14:creationId xmlns:p14="http://schemas.microsoft.com/office/powerpoint/2010/main" val="162065346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Rot="1" noChangeAspect="1" noChangeArrowheads="1" noTextEdit="1"/>
          </p:cNvSpPr>
          <p:nvPr>
            <p:ph type="sldImg"/>
          </p:nvPr>
        </p:nvSpPr>
        <p:spPr>
          <a:xfrm>
            <a:off x="2741613" y="-403225"/>
            <a:ext cx="4537075" cy="3403600"/>
          </a:xfrm>
          <a:ln cap="flat"/>
        </p:spPr>
      </p:sp>
      <p:sp>
        <p:nvSpPr>
          <p:cNvPr id="2" name="Notes Placeholder 1">
            <a:extLst>
              <a:ext uri="{FF2B5EF4-FFF2-40B4-BE49-F238E27FC236}">
                <a16:creationId xmlns:a16="http://schemas.microsoft.com/office/drawing/2014/main" id="{77A194BE-BC30-45AC-3253-5CE7D69CA653}"/>
              </a:ext>
            </a:extLst>
          </p:cNvPr>
          <p:cNvSpPr>
            <a:spLocks noGrp="1"/>
          </p:cNvSpPr>
          <p:nvPr>
            <p:ph type="body" idx="1"/>
          </p:nvPr>
        </p:nvSpPr>
        <p:spPr/>
        <p:txBody>
          <a:bodyPr/>
          <a:lstStyle/>
          <a:p>
            <a:r>
              <a:rPr lang="vi-VN" b="1" dirty="0"/>
              <a:t>Network Partitioning – Phân vùng mạng</a:t>
            </a:r>
          </a:p>
          <a:p>
            <a:r>
              <a:rPr lang="vi-VN" dirty="0"/>
              <a:t>Khi mạng bị chia cắt do sự cố đường truyền (communication line failure), hệ thống phân tán sẽ bị </a:t>
            </a:r>
            <a:r>
              <a:rPr lang="vi-VN" b="1" dirty="0"/>
              <a:t>phân vùng (partitioned)</a:t>
            </a:r>
            <a:r>
              <a:rPr lang="vi-VN" dirty="0"/>
              <a:t> thành các nhóm nút không thể liên lạc với nhau. Việc này ảnh hưởng nghiêm trọng đến các giao thức commit như 2PC hoặc 3PC.</a:t>
            </a:r>
          </a:p>
          <a:p>
            <a:endParaRPr lang="en-US" b="1" dirty="0"/>
          </a:p>
          <a:p>
            <a:r>
              <a:rPr lang="vi-VN" b="1" dirty="0"/>
              <a:t>Simple Partitioning (Phân vùng đơn giản)</a:t>
            </a:r>
          </a:p>
          <a:p>
            <a:pPr>
              <a:buFont typeface="Arial" panose="020B0604020202020204" pitchFamily="34" charset="0"/>
              <a:buChar char="•"/>
            </a:pPr>
            <a:r>
              <a:rPr lang="vi-VN" b="1" dirty="0"/>
              <a:t>Định nghĩa</a:t>
            </a:r>
            <a:r>
              <a:rPr lang="vi-VN" dirty="0"/>
              <a:t>: Chỉ có </a:t>
            </a:r>
            <a:r>
              <a:rPr lang="vi-VN" b="1" dirty="0"/>
              <a:t>hai</a:t>
            </a:r>
            <a:r>
              <a:rPr lang="vi-VN" dirty="0"/>
              <a:t> phân vùng trong toàn bộ hệ thống.</a:t>
            </a:r>
          </a:p>
          <a:p>
            <a:pPr>
              <a:buFont typeface="Arial" panose="020B0604020202020204" pitchFamily="34" charset="0"/>
              <a:buChar char="•"/>
            </a:pPr>
            <a:r>
              <a:rPr lang="vi-VN" b="1" dirty="0"/>
              <a:t>Ví dụ</a:t>
            </a:r>
            <a:r>
              <a:rPr lang="vi-VN" dirty="0"/>
              <a:t>: 10 site bị chia thành hai nhóm: 6 site ở nhóm A, 4 site ở nhóm B, và </a:t>
            </a:r>
            <a:r>
              <a:rPr lang="vi-VN" b="1" dirty="0"/>
              <a:t>không có liên lạc</a:t>
            </a:r>
            <a:r>
              <a:rPr lang="vi-VN" dirty="0"/>
              <a:t> giữa hai nhóm này.</a:t>
            </a:r>
          </a:p>
          <a:p>
            <a:pPr>
              <a:buFont typeface="Arial" panose="020B0604020202020204" pitchFamily="34" charset="0"/>
              <a:buChar char="•"/>
            </a:pPr>
            <a:r>
              <a:rPr lang="vi-VN" b="1" dirty="0"/>
              <a:t>Ý nghĩa</a:t>
            </a:r>
            <a:r>
              <a:rPr lang="vi-VN" dirty="0"/>
              <a:t>: Đây là trường hợp có thể xử lý được trong một số điều kiện — như slide đề cập: </a:t>
            </a:r>
            <a:r>
              <a:rPr lang="vi-VN" i="1" dirty="0"/>
              <a:t>có thể có giao thức non-blocking nếu tin nhắn không bị mất mà được trả lại</a:t>
            </a:r>
            <a:r>
              <a:rPr lang="vi-VN" dirty="0"/>
              <a:t>.</a:t>
            </a:r>
          </a:p>
          <a:p>
            <a:endParaRPr lang="en-US" b="1" dirty="0"/>
          </a:p>
          <a:p>
            <a:r>
              <a:rPr lang="vi-VN" b="1" dirty="0"/>
              <a:t>Multiple Partitioning (Phân vùng nhiều chiều)</a:t>
            </a:r>
          </a:p>
          <a:p>
            <a:pPr>
              <a:buFont typeface="Arial" panose="020B0604020202020204" pitchFamily="34" charset="0"/>
              <a:buChar char="•"/>
            </a:pPr>
            <a:r>
              <a:rPr lang="vi-VN" b="1" dirty="0"/>
              <a:t>Định nghĩa</a:t>
            </a:r>
            <a:r>
              <a:rPr lang="vi-VN" dirty="0"/>
              <a:t>: Mạng bị chia thành </a:t>
            </a:r>
            <a:r>
              <a:rPr lang="vi-VN" b="1" dirty="0"/>
              <a:t>nhiều hơn hai</a:t>
            </a:r>
            <a:r>
              <a:rPr lang="vi-VN" dirty="0"/>
              <a:t> phân vùng (3 hoặc nhiều hơn).</a:t>
            </a:r>
          </a:p>
          <a:p>
            <a:pPr>
              <a:buFont typeface="Arial" panose="020B0604020202020204" pitchFamily="34" charset="0"/>
              <a:buChar char="•"/>
            </a:pPr>
            <a:r>
              <a:rPr lang="vi-VN" b="1" dirty="0"/>
              <a:t>Ý nghĩa</a:t>
            </a:r>
            <a:r>
              <a:rPr lang="vi-VN" dirty="0"/>
              <a:t>: Khó xử lý hơn nhiều. Như slide ghi rõ: </a:t>
            </a:r>
            <a:r>
              <a:rPr lang="vi-VN" i="1" dirty="0"/>
              <a:t>"There exists no non-blocking protocol which is resilient to a multiple partition."</a:t>
            </a:r>
            <a:r>
              <a:rPr lang="vi-VN" dirty="0"/>
              <a:t>.</a:t>
            </a:r>
          </a:p>
          <a:p>
            <a:endParaRPr lang="en-US" b="1" dirty="0"/>
          </a:p>
          <a:p>
            <a:r>
              <a:rPr lang="vi-VN" b="1" dirty="0"/>
              <a:t>Phân tích các ràng buộc hình thức (Formal Bounds)</a:t>
            </a:r>
          </a:p>
          <a:p>
            <a:pPr>
              <a:buFont typeface="+mj-lt"/>
              <a:buAutoNum type="arabicPeriod"/>
            </a:pPr>
            <a:r>
              <a:rPr lang="vi-VN" b="1" dirty="0"/>
              <a:t>"There exists no non-blocking protocol that is resilient to a network partition if messages are lost"</a:t>
            </a:r>
            <a:endParaRPr lang="vi-VN" dirty="0"/>
          </a:p>
          <a:p>
            <a:pPr marL="457200" lvl="1" indent="0">
              <a:buFont typeface="+mj-lt"/>
              <a:buNone/>
            </a:pPr>
            <a:r>
              <a:rPr lang="en-US" dirty="0"/>
              <a:t>- </a:t>
            </a:r>
            <a:r>
              <a:rPr lang="vi-VN" dirty="0"/>
              <a:t>Nếu khi phân vùng xảy ra mà </a:t>
            </a:r>
            <a:r>
              <a:rPr lang="vi-VN" b="1" dirty="0"/>
              <a:t>tin nhắn bị mất hoàn toàn</a:t>
            </a:r>
            <a:r>
              <a:rPr lang="vi-VN" dirty="0"/>
              <a:t> (không có cơ chế hoàn lại), </a:t>
            </a:r>
            <a:r>
              <a:rPr lang="vi-VN" b="1" dirty="0"/>
              <a:t>không thể thiết kế được giao thức non-blocking</a:t>
            </a:r>
            <a:r>
              <a:rPr lang="vi-VN" dirty="0"/>
              <a:t> nào để đảm bảo atomic commit.</a:t>
            </a:r>
          </a:p>
          <a:p>
            <a:pPr marL="457200" lvl="1" indent="0">
              <a:buFont typeface="+mj-lt"/>
              <a:buNone/>
            </a:pPr>
            <a:r>
              <a:rPr lang="en-US" i="1" dirty="0"/>
              <a:t>- </a:t>
            </a:r>
            <a:r>
              <a:rPr lang="vi-VN" i="1" dirty="0"/>
              <a:t>Liên hệ lý thuyết</a:t>
            </a:r>
            <a:r>
              <a:rPr lang="vi-VN" dirty="0"/>
              <a:t>: Đây là </a:t>
            </a:r>
            <a:r>
              <a:rPr lang="vi-VN" b="1" dirty="0"/>
              <a:t>kết luận tiêu cực</a:t>
            </a:r>
            <a:r>
              <a:rPr lang="vi-VN" dirty="0"/>
              <a:t> quan trọng trong văn bản. Giao thức sẽ bị "treo" hoặc dẫn tới inconsistency.</a:t>
            </a:r>
          </a:p>
          <a:p>
            <a:pPr>
              <a:buFont typeface="+mj-lt"/>
              <a:buAutoNum type="arabicPeriod"/>
            </a:pPr>
            <a:r>
              <a:rPr lang="vi-VN" b="1" dirty="0"/>
              <a:t>"There exist non-blocking protocols which are resilient to a single network partition if all undeliverable messages are returned"</a:t>
            </a:r>
            <a:endParaRPr lang="vi-VN" dirty="0"/>
          </a:p>
          <a:p>
            <a:pPr marL="457200" lvl="1" indent="0">
              <a:buFont typeface="+mj-lt"/>
              <a:buNone/>
            </a:pPr>
            <a:r>
              <a:rPr lang="en-US" dirty="0"/>
              <a:t>-  </a:t>
            </a:r>
            <a:r>
              <a:rPr lang="vi-VN" dirty="0"/>
              <a:t>Nếu chỉ có </a:t>
            </a:r>
            <a:r>
              <a:rPr lang="vi-VN" b="1" dirty="0"/>
              <a:t>một phân vùng đơn</a:t>
            </a:r>
            <a:r>
              <a:rPr lang="vi-VN" dirty="0"/>
              <a:t> và </a:t>
            </a:r>
            <a:r>
              <a:rPr lang="vi-VN" b="1" dirty="0"/>
              <a:t>tin nhắn không gửi được sẽ được trả lại</a:t>
            </a:r>
            <a:r>
              <a:rPr lang="vi-VN" dirty="0"/>
              <a:t>, thì </a:t>
            </a:r>
            <a:r>
              <a:rPr lang="vi-VN" b="1" dirty="0"/>
              <a:t>có thể thiết kế giao thức non-blocking</a:t>
            </a:r>
            <a:r>
              <a:rPr lang="vi-VN" dirty="0"/>
              <a:t>.</a:t>
            </a:r>
          </a:p>
          <a:p>
            <a:pPr marL="457200" lvl="1" indent="0">
              <a:buFont typeface="+mj-lt"/>
              <a:buNone/>
            </a:pPr>
            <a:r>
              <a:rPr lang="en-US" dirty="0"/>
              <a:t>- </a:t>
            </a:r>
            <a:r>
              <a:rPr lang="vi-VN" dirty="0"/>
              <a:t>Điều này cho phép một số phân vùng tiếp tục hoạt động mà vẫn đảm bảo tính toàn vẹn của hệ thống.</a:t>
            </a:r>
          </a:p>
          <a:p>
            <a:pPr>
              <a:buFont typeface="+mj-lt"/>
              <a:buAutoNum type="arabicPeriod"/>
            </a:pPr>
            <a:r>
              <a:rPr lang="vi-VN" b="1" dirty="0"/>
              <a:t>"There exists no non-blocking protocol which is resilient to a multiple partition"</a:t>
            </a:r>
            <a:endParaRPr lang="vi-VN" dirty="0"/>
          </a:p>
          <a:p>
            <a:pPr marL="457200" lvl="1" indent="0">
              <a:buFont typeface="+mj-lt"/>
              <a:buNone/>
            </a:pPr>
            <a:r>
              <a:rPr lang="en-US" dirty="0"/>
              <a:t>- </a:t>
            </a:r>
            <a:r>
              <a:rPr lang="vi-VN" dirty="0"/>
              <a:t>Trong trường hợp </a:t>
            </a:r>
            <a:r>
              <a:rPr lang="vi-VN" b="1" dirty="0"/>
              <a:t>nhiều phân vùng</a:t>
            </a:r>
            <a:r>
              <a:rPr lang="vi-VN" dirty="0"/>
              <a:t>, </a:t>
            </a:r>
            <a:r>
              <a:rPr lang="vi-VN" b="1" dirty="0"/>
              <a:t>dù có cơ chế trả lại tin nhắn</a:t>
            </a:r>
            <a:r>
              <a:rPr lang="vi-VN" dirty="0"/>
              <a:t>, cũng </a:t>
            </a:r>
            <a:r>
              <a:rPr lang="vi-VN" b="1" dirty="0"/>
              <a:t>không thể có giao thức non-blocking</a:t>
            </a:r>
            <a:r>
              <a:rPr lang="vi-VN" dirty="0"/>
              <a:t> đảm bảo commit nhất quán.</a:t>
            </a:r>
          </a:p>
          <a:p>
            <a:pPr marL="457200" lvl="1" indent="0">
              <a:buFont typeface="+mj-lt"/>
              <a:buNone/>
            </a:pPr>
            <a:r>
              <a:rPr lang="en-US" dirty="0"/>
              <a:t>- </a:t>
            </a:r>
            <a:r>
              <a:rPr lang="vi-VN" dirty="0"/>
              <a:t>Điều này dẫn đến tình trạng </a:t>
            </a:r>
            <a:r>
              <a:rPr lang="vi-VN" b="1" dirty="0"/>
              <a:t>block</a:t>
            </a:r>
            <a:r>
              <a:rPr lang="vi-VN" dirty="0"/>
              <a:t> (chờ mãi mãi) hoặc </a:t>
            </a:r>
            <a:r>
              <a:rPr lang="vi-VN" b="1" dirty="0"/>
              <a:t>vi phạm tính nhất quán (atomicity)</a:t>
            </a:r>
            <a:r>
              <a:rPr lang="vi-VN" dirty="0"/>
              <a:t>.</a:t>
            </a:r>
          </a:p>
          <a:p>
            <a:endParaRPr lang="en-US" b="1" dirty="0"/>
          </a:p>
          <a:p>
            <a:r>
              <a:rPr lang="vi-VN" b="1" i="1" dirty="0"/>
              <a:t>Thông điệp giảng dạy cho sinh viên</a:t>
            </a:r>
          </a:p>
          <a:p>
            <a:pPr>
              <a:buFont typeface="Arial" panose="020B0604020202020204" pitchFamily="34" charset="0"/>
              <a:buChar char="•"/>
            </a:pPr>
            <a:r>
              <a:rPr lang="vi-VN" b="1" i="1" dirty="0"/>
              <a:t>Network partitioning là một thách thức lớn</a:t>
            </a:r>
            <a:r>
              <a:rPr lang="vi-VN" i="1" dirty="0"/>
              <a:t> trong hệ thống phân tán — đặc biệt với commit protocol.</a:t>
            </a:r>
          </a:p>
          <a:p>
            <a:pPr>
              <a:buFont typeface="Arial" panose="020B0604020202020204" pitchFamily="34" charset="0"/>
              <a:buChar char="•"/>
            </a:pPr>
            <a:r>
              <a:rPr lang="vi-VN" i="1" dirty="0"/>
              <a:t>Không thể luôn đảm bảo </a:t>
            </a:r>
            <a:r>
              <a:rPr lang="vi-VN" b="1" i="1" dirty="0"/>
              <a:t>non-blocking commit</a:t>
            </a:r>
            <a:r>
              <a:rPr lang="vi-VN" i="1" dirty="0"/>
              <a:t> khi phân vùng xảy ra, đặc biệt là với multiple partition.</a:t>
            </a:r>
          </a:p>
          <a:p>
            <a:pPr>
              <a:buFont typeface="Arial" panose="020B0604020202020204" pitchFamily="34" charset="0"/>
              <a:buChar char="•"/>
            </a:pPr>
            <a:r>
              <a:rPr lang="vi-VN" i="1" dirty="0"/>
              <a:t>Các thiết kế hệ thống cần chọn giữa:</a:t>
            </a:r>
          </a:p>
          <a:p>
            <a:pPr marL="742950" lvl="1" indent="-285750">
              <a:buFont typeface="Arial" panose="020B0604020202020204" pitchFamily="34" charset="0"/>
              <a:buChar char="•"/>
            </a:pPr>
            <a:r>
              <a:rPr lang="vi-VN" b="1" i="1" dirty="0"/>
              <a:t>Pessimistic strategy</a:t>
            </a:r>
            <a:r>
              <a:rPr lang="vi-VN" i="1" dirty="0"/>
              <a:t>: Ưu tiên tính nhất quán → chỉ một phân vùng được phép hoạt động.</a:t>
            </a:r>
          </a:p>
          <a:p>
            <a:pPr marL="742950" lvl="1" indent="-285750">
              <a:buFont typeface="Arial" panose="020B0604020202020204" pitchFamily="34" charset="0"/>
              <a:buChar char="•"/>
            </a:pPr>
            <a:r>
              <a:rPr lang="vi-VN" b="1" i="1" dirty="0"/>
              <a:t>Optimistic strategy</a:t>
            </a:r>
            <a:r>
              <a:rPr lang="vi-VN" i="1" dirty="0"/>
              <a:t>: Ưu tiên khả dụng → chấp nhận rủi ro inconsistency.</a:t>
            </a:r>
          </a:p>
          <a:p>
            <a:endParaRPr lang="en-US" dirty="0"/>
          </a:p>
        </p:txBody>
      </p:sp>
    </p:spTree>
    <p:extLst>
      <p:ext uri="{BB962C8B-B14F-4D97-AF65-F5344CB8AC3E}">
        <p14:creationId xmlns:p14="http://schemas.microsoft.com/office/powerpoint/2010/main" val="6188527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spect="1" noChangeArrowheads="1" noTextEdit="1"/>
          </p:cNvSpPr>
          <p:nvPr>
            <p:ph type="sldImg"/>
          </p:nvPr>
        </p:nvSpPr>
        <p:spPr>
          <a:xfrm>
            <a:off x="1150938" y="692150"/>
            <a:ext cx="4556125" cy="3416300"/>
          </a:xfrm>
          <a:ln cap="flat"/>
        </p:spPr>
      </p:sp>
      <p:sp>
        <p:nvSpPr>
          <p:cNvPr id="2" name="Notes Placeholder 1">
            <a:extLst>
              <a:ext uri="{FF2B5EF4-FFF2-40B4-BE49-F238E27FC236}">
                <a16:creationId xmlns:a16="http://schemas.microsoft.com/office/drawing/2014/main" id="{B3EF7F30-54A4-0324-145D-9FBEA7124111}"/>
              </a:ext>
            </a:extLst>
          </p:cNvPr>
          <p:cNvSpPr>
            <a:spLocks noGrp="1"/>
          </p:cNvSpPr>
          <p:nvPr>
            <p:ph type="body" idx="1"/>
          </p:nvPr>
        </p:nvSpPr>
        <p:spPr/>
        <p:txBody>
          <a:bodyPr/>
          <a:lstStyle/>
          <a:p>
            <a:r>
              <a:rPr lang="vi-VN" b="1" dirty="0"/>
              <a:t>"Principles of Transactions“</a:t>
            </a:r>
            <a:r>
              <a:rPr lang="en-US" b="1" dirty="0"/>
              <a:t> – </a:t>
            </a:r>
            <a:r>
              <a:rPr lang="en-US" b="1" dirty="0" err="1"/>
              <a:t>Nguyên</a:t>
            </a:r>
            <a:r>
              <a:rPr lang="en-US" b="1" dirty="0"/>
              <a:t> </a:t>
            </a:r>
            <a:r>
              <a:rPr lang="en-US" b="1" dirty="0" err="1"/>
              <a:t>lý</a:t>
            </a:r>
            <a:r>
              <a:rPr lang="en-US" b="1" dirty="0"/>
              <a:t> </a:t>
            </a:r>
            <a:r>
              <a:rPr lang="en-US" b="1" dirty="0" err="1"/>
              <a:t>của</a:t>
            </a:r>
            <a:r>
              <a:rPr lang="en-US" b="1" dirty="0"/>
              <a:t> </a:t>
            </a:r>
            <a:r>
              <a:rPr lang="en-US" b="1" dirty="0" err="1"/>
              <a:t>giao</a:t>
            </a:r>
            <a:r>
              <a:rPr lang="en-US" b="1" dirty="0"/>
              <a:t> </a:t>
            </a:r>
            <a:r>
              <a:rPr lang="en-US" b="1" dirty="0" err="1"/>
              <a:t>dịch</a:t>
            </a:r>
            <a:endParaRPr lang="en-US" b="1" dirty="0"/>
          </a:p>
          <a:p>
            <a:r>
              <a:rPr lang="vi-VN" dirty="0"/>
              <a:t>trình bày </a:t>
            </a:r>
            <a:r>
              <a:rPr lang="vi-VN" b="1" dirty="0"/>
              <a:t>4 tính chất cốt lõi</a:t>
            </a:r>
            <a:r>
              <a:rPr lang="vi-VN" dirty="0"/>
              <a:t> của một giao dịch trong hệ thống cơ sở dữ liệu — còn gọi là </a:t>
            </a:r>
            <a:r>
              <a:rPr lang="vi-VN" b="1" dirty="0"/>
              <a:t>ACID properties</a:t>
            </a:r>
            <a:r>
              <a:rPr lang="vi-VN" dirty="0"/>
              <a:t>. Đây là nền tảng đảm bảo tính tin cậy và nhất quán của dữ liệu khi nhiều giao dịch xảy ra đồng thời hoặc hệ thống gặp sự cố.</a:t>
            </a:r>
          </a:p>
          <a:p>
            <a:endParaRPr lang="en-US" b="1" dirty="0"/>
          </a:p>
          <a:p>
            <a:r>
              <a:rPr lang="vi-VN" b="1" dirty="0"/>
              <a:t>ACID = Atomicity + Consistency + Isolation + Durability</a:t>
            </a:r>
          </a:p>
          <a:p>
            <a:endParaRPr lang="en-US" b="1" dirty="0"/>
          </a:p>
          <a:p>
            <a:r>
              <a:rPr lang="en-US" b="1" dirty="0"/>
              <a:t>1. </a:t>
            </a:r>
            <a:r>
              <a:rPr lang="vi-VN" b="1" dirty="0"/>
              <a:t>Atomicity (Tính nguyên tử) – </a:t>
            </a:r>
            <a:r>
              <a:rPr lang="vi-VN" b="1" i="1" dirty="0"/>
              <a:t>“All or Nothing”</a:t>
            </a:r>
            <a:endParaRPr lang="vi-VN" b="1" dirty="0"/>
          </a:p>
          <a:p>
            <a:r>
              <a:rPr lang="vi-VN" dirty="0"/>
              <a:t>Giao dịch phải được </a:t>
            </a:r>
            <a:r>
              <a:rPr lang="vi-VN" b="1" dirty="0"/>
              <a:t>thực hiện trọn vẹn hoặc không thực hiện gì cả</a:t>
            </a:r>
            <a:r>
              <a:rPr lang="vi-VN" dirty="0"/>
              <a:t>.</a:t>
            </a:r>
          </a:p>
          <a:p>
            <a:pPr>
              <a:buFont typeface="Arial" panose="020B0604020202020204" pitchFamily="34" charset="0"/>
              <a:buChar char="•"/>
            </a:pPr>
            <a:r>
              <a:rPr lang="vi-VN" dirty="0"/>
              <a:t>Nếu một phần của giao dịch bị lỗi (ví dụ mất điện, lỗi logic...), toàn bộ giao dịch sẽ </a:t>
            </a:r>
            <a:r>
              <a:rPr lang="vi-VN" b="1" dirty="0"/>
              <a:t>bị huỷ và rollback</a:t>
            </a:r>
            <a:r>
              <a:rPr lang="vi-VN" dirty="0"/>
              <a:t> (trả lại trạng thái ban đầu).</a:t>
            </a:r>
          </a:p>
          <a:p>
            <a:pPr>
              <a:buFont typeface="Arial" panose="020B0604020202020204" pitchFamily="34" charset="0"/>
              <a:buChar char="•"/>
            </a:pPr>
            <a:r>
              <a:rPr lang="vi-VN" dirty="0"/>
              <a:t>Ví dụ: Chuyển tiền – nếu trừ tiền từ tài khoản A thành công nhưng cộng vào B bị lỗi, thì hệ thống phải hoàn tác việc trừ tiền từ A.</a:t>
            </a:r>
          </a:p>
          <a:p>
            <a:endParaRPr lang="en-US" b="1" dirty="0"/>
          </a:p>
          <a:p>
            <a:r>
              <a:rPr lang="en-US" b="1" dirty="0"/>
              <a:t>2. </a:t>
            </a:r>
            <a:r>
              <a:rPr lang="vi-VN" b="1" dirty="0"/>
              <a:t>Consistency (Tính nhất quán)</a:t>
            </a:r>
          </a:p>
          <a:p>
            <a:r>
              <a:rPr lang="vi-VN" dirty="0"/>
              <a:t>Giao dịch phải </a:t>
            </a:r>
            <a:r>
              <a:rPr lang="vi-VN" b="1" dirty="0"/>
              <a:t>biến hệ thống từ một trạng thái hợp lệ sang một trạng thái hợp lệ khác</a:t>
            </a:r>
            <a:r>
              <a:rPr lang="vi-VN" dirty="0"/>
              <a:t>, không vi phạm các </a:t>
            </a:r>
            <a:r>
              <a:rPr lang="vi-VN" b="1" dirty="0"/>
              <a:t>ràng buộc toàn vẹn</a:t>
            </a:r>
            <a:r>
              <a:rPr lang="vi-VN" dirty="0"/>
              <a:t> (integrity constraints).</a:t>
            </a:r>
          </a:p>
          <a:p>
            <a:pPr>
              <a:buFont typeface="Arial" panose="020B0604020202020204" pitchFamily="34" charset="0"/>
              <a:buChar char="•"/>
            </a:pPr>
            <a:r>
              <a:rPr lang="vi-VN" dirty="0"/>
              <a:t>Ví dụ: Tổng số tiền trong ngân hàng phải không đổi nếu chỉ có chuyển khoản giữa tài khoản A và B.</a:t>
            </a:r>
          </a:p>
          <a:p>
            <a:pPr>
              <a:buFont typeface="Arial" panose="020B0604020202020204" pitchFamily="34" charset="0"/>
              <a:buChar char="•"/>
            </a:pPr>
            <a:r>
              <a:rPr lang="vi-VN" dirty="0"/>
              <a:t>Nếu dữ liệu có ràng buộc như “giá trị không âm”, “khóa ngoại phải tồn tại”… thì sau khi giao dịch xong, </a:t>
            </a:r>
            <a:r>
              <a:rPr lang="vi-VN" b="1" dirty="0"/>
              <a:t>các ràng buộc vẫn phải đúng</a:t>
            </a:r>
            <a:r>
              <a:rPr lang="vi-VN" dirty="0"/>
              <a:t>.</a:t>
            </a:r>
          </a:p>
          <a:p>
            <a:endParaRPr lang="en-US" b="1" dirty="0"/>
          </a:p>
          <a:p>
            <a:r>
              <a:rPr lang="en-US" b="1" dirty="0"/>
              <a:t>3. </a:t>
            </a:r>
            <a:r>
              <a:rPr lang="vi-VN" b="1" dirty="0"/>
              <a:t>Isolation (Tính cô lập) – </a:t>
            </a:r>
            <a:r>
              <a:rPr lang="vi-VN" b="1" i="1" dirty="0"/>
              <a:t>Concurrent changes invisible</a:t>
            </a:r>
            <a:endParaRPr lang="vi-VN" b="1" dirty="0"/>
          </a:p>
          <a:p>
            <a:r>
              <a:rPr lang="vi-VN" dirty="0"/>
              <a:t>Khi nhiều giao dịch cùng chạy, </a:t>
            </a:r>
            <a:r>
              <a:rPr lang="vi-VN" b="1" dirty="0"/>
              <a:t>chúng không được làm ảnh hưởng đến nhau</a:t>
            </a:r>
            <a:r>
              <a:rPr lang="vi-VN" dirty="0"/>
              <a:t>.</a:t>
            </a:r>
          </a:p>
          <a:p>
            <a:pPr>
              <a:buFont typeface="Arial" panose="020B0604020202020204" pitchFamily="34" charset="0"/>
              <a:buChar char="•"/>
            </a:pPr>
            <a:r>
              <a:rPr lang="vi-VN" dirty="0"/>
              <a:t>Một giao dịch đang chạy sẽ </a:t>
            </a:r>
            <a:r>
              <a:rPr lang="vi-VN" b="1" dirty="0"/>
              <a:t>không nhìn thấy thay đổi tạm thời</a:t>
            </a:r>
            <a:r>
              <a:rPr lang="vi-VN" dirty="0"/>
              <a:t> của giao dịch khác.</a:t>
            </a:r>
          </a:p>
          <a:p>
            <a:pPr>
              <a:buFont typeface="Arial" panose="020B0604020202020204" pitchFamily="34" charset="0"/>
              <a:buChar char="•"/>
            </a:pPr>
            <a:r>
              <a:rPr lang="vi-VN" dirty="0"/>
              <a:t>Hiệu ứng của các giao dịch đồng thời phải </a:t>
            </a:r>
            <a:r>
              <a:rPr lang="vi-VN" b="1" dirty="0"/>
              <a:t>giống như chúng được thực hiện tuần tự (serializable)</a:t>
            </a:r>
            <a:r>
              <a:rPr lang="vi-VN" dirty="0"/>
              <a:t> — dù thực tế chạy song song để tối ưu hiệu suất.</a:t>
            </a:r>
          </a:p>
          <a:p>
            <a:endParaRPr lang="en-US" b="1" dirty="0"/>
          </a:p>
          <a:p>
            <a:r>
              <a:rPr lang="en-US" b="1" dirty="0"/>
              <a:t>4. </a:t>
            </a:r>
            <a:r>
              <a:rPr lang="vi-VN" b="1" dirty="0"/>
              <a:t>Durability (Tính bền vững) – </a:t>
            </a:r>
            <a:r>
              <a:rPr lang="vi-VN" b="1" i="1" dirty="0"/>
              <a:t>Committed updates persist</a:t>
            </a:r>
            <a:endParaRPr lang="vi-VN" b="1" dirty="0"/>
          </a:p>
          <a:p>
            <a:r>
              <a:rPr lang="vi-VN" dirty="0"/>
              <a:t>Khi một giao dịch đã </a:t>
            </a:r>
            <a:r>
              <a:rPr lang="vi-VN" b="1" dirty="0"/>
              <a:t>commit thành công</a:t>
            </a:r>
            <a:r>
              <a:rPr lang="vi-VN" dirty="0"/>
              <a:t>, thì </a:t>
            </a:r>
            <a:r>
              <a:rPr lang="vi-VN" b="1" dirty="0"/>
              <a:t>mọi thay đổi phải được lưu vĩnh viễn</a:t>
            </a:r>
            <a:r>
              <a:rPr lang="vi-VN" dirty="0"/>
              <a:t>, dù có sự cố hệ thống xảy ra ngay sau đó.</a:t>
            </a:r>
          </a:p>
          <a:p>
            <a:pPr>
              <a:buFont typeface="Arial" panose="020B0604020202020204" pitchFamily="34" charset="0"/>
              <a:buChar char="•"/>
            </a:pPr>
            <a:r>
              <a:rPr lang="vi-VN" dirty="0"/>
              <a:t>Điều này được đảm bảo bằng các kỹ thuật như </a:t>
            </a:r>
            <a:r>
              <a:rPr lang="vi-VN" b="1" dirty="0"/>
              <a:t>ghi log, sao lưu</a:t>
            </a:r>
            <a:r>
              <a:rPr lang="vi-VN" dirty="0"/>
              <a:t>, hoặc sử dụng </a:t>
            </a:r>
            <a:r>
              <a:rPr lang="vi-VN" b="1" dirty="0"/>
              <a:t>bộ nhớ không mất dữ liệu (non-volatile storage)</a:t>
            </a:r>
            <a:r>
              <a:rPr lang="vi-VN" dirty="0"/>
              <a:t>.</a:t>
            </a:r>
          </a:p>
          <a:p>
            <a:pPr>
              <a:buFont typeface="Arial" panose="020B0604020202020204" pitchFamily="34" charset="0"/>
              <a:buChar char="•"/>
            </a:pPr>
            <a:r>
              <a:rPr lang="vi-VN" dirty="0"/>
              <a:t>Ví dụ: Bạn rút tiền ATM xong, dù ATM mất điện ngay sau đó, tài khoản vẫn bị trừ đúng số tiền.</a:t>
            </a:r>
          </a:p>
          <a:p>
            <a:endParaRPr lang="en-US" b="1" dirty="0"/>
          </a:p>
          <a:p>
            <a:r>
              <a:rPr lang="vi-VN" b="1" dirty="0"/>
              <a:t>Tóm tắt dễ nhớ:</a:t>
            </a:r>
          </a:p>
          <a:p>
            <a:r>
              <a:rPr lang="vi-VN" dirty="0"/>
              <a:t>Tính chất</a:t>
            </a:r>
            <a:r>
              <a:rPr lang="en-US" dirty="0"/>
              <a:t>	</a:t>
            </a:r>
            <a:r>
              <a:rPr lang="vi-VN" dirty="0"/>
              <a:t>Ý nghĩa ngắn gọn</a:t>
            </a:r>
            <a:r>
              <a:rPr lang="en-US" dirty="0"/>
              <a:t>		</a:t>
            </a:r>
            <a:r>
              <a:rPr lang="vi-VN" dirty="0"/>
              <a:t>Mục tiêu</a:t>
            </a:r>
            <a:endParaRPr lang="en-US" dirty="0"/>
          </a:p>
          <a:p>
            <a:r>
              <a:rPr lang="vi-VN" b="1" dirty="0"/>
              <a:t>Atomicity</a:t>
            </a:r>
            <a:r>
              <a:rPr lang="en-US" b="1" dirty="0"/>
              <a:t>	</a:t>
            </a:r>
            <a:r>
              <a:rPr lang="vi-VN" dirty="0"/>
              <a:t>Hoặc tất cả, hoặc không gì cả</a:t>
            </a:r>
            <a:r>
              <a:rPr lang="en-US" dirty="0"/>
              <a:t>		</a:t>
            </a:r>
            <a:r>
              <a:rPr lang="vi-VN" dirty="0"/>
              <a:t>Không có trạng thái nửa vời</a:t>
            </a:r>
            <a:endParaRPr lang="en-US" dirty="0"/>
          </a:p>
          <a:p>
            <a:r>
              <a:rPr lang="vi-VN" b="1" dirty="0"/>
              <a:t>Consistency</a:t>
            </a:r>
            <a:r>
              <a:rPr lang="en-US" b="1" dirty="0"/>
              <a:t>	</a:t>
            </a:r>
            <a:r>
              <a:rPr lang="vi-VN" dirty="0"/>
              <a:t>Trạng thái trước/sau đều hợp lệ</a:t>
            </a:r>
            <a:r>
              <a:rPr lang="en-US" dirty="0"/>
              <a:t>	</a:t>
            </a:r>
            <a:r>
              <a:rPr lang="vi-VN" dirty="0"/>
              <a:t>Không làm “sai” dữ liệu</a:t>
            </a:r>
            <a:endParaRPr lang="en-US" dirty="0"/>
          </a:p>
          <a:p>
            <a:r>
              <a:rPr lang="vi-VN" b="1" dirty="0"/>
              <a:t>Isolation</a:t>
            </a:r>
            <a:r>
              <a:rPr lang="en-US" b="1" dirty="0"/>
              <a:t>	</a:t>
            </a:r>
            <a:r>
              <a:rPr lang="vi-VN" dirty="0"/>
              <a:t>Không bị ảnh hưởng bởi giao dịch khác</a:t>
            </a:r>
            <a:r>
              <a:rPr lang="en-US" dirty="0"/>
              <a:t>	</a:t>
            </a:r>
            <a:r>
              <a:rPr lang="vi-VN" dirty="0"/>
              <a:t>Tránh xung đột, rối loạn</a:t>
            </a:r>
            <a:endParaRPr lang="en-US" dirty="0"/>
          </a:p>
          <a:p>
            <a:r>
              <a:rPr lang="vi-VN" b="1" dirty="0"/>
              <a:t>Durability</a:t>
            </a:r>
            <a:r>
              <a:rPr lang="en-US" b="1" dirty="0"/>
              <a:t>	</a:t>
            </a:r>
            <a:r>
              <a:rPr lang="vi-VN" dirty="0"/>
              <a:t>Thay đổi là vĩnh viễn</a:t>
            </a:r>
            <a:r>
              <a:rPr lang="en-US" dirty="0"/>
              <a:t>		</a:t>
            </a:r>
            <a:r>
              <a:rPr lang="vi-VN" dirty="0"/>
              <a:t>Không mất dữ liệu đã xác nhận</a:t>
            </a:r>
          </a:p>
          <a:p>
            <a:endParaRPr lang="en-US" dirty="0"/>
          </a:p>
        </p:txBody>
      </p:sp>
    </p:spTree>
    <p:extLst>
      <p:ext uri="{BB962C8B-B14F-4D97-AF65-F5344CB8AC3E}">
        <p14:creationId xmlns:p14="http://schemas.microsoft.com/office/powerpoint/2010/main" val="398983942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1" dirty="0"/>
              <a:t>Giao thức phục hồi độc lập (Independent Recovery Protocols) khi xảy ra phân vùng mạng</a:t>
            </a:r>
          </a:p>
          <a:p>
            <a:endParaRPr lang="en-US" b="1" dirty="0"/>
          </a:p>
          <a:p>
            <a:r>
              <a:rPr lang="vi-VN" b="1" dirty="0"/>
              <a:t>1. “No general solution possible” – Không có giải pháp tổng quát khả thi</a:t>
            </a:r>
          </a:p>
          <a:p>
            <a:pPr>
              <a:buFont typeface="Arial" panose="020B0604020202020204" pitchFamily="34" charset="0"/>
              <a:buChar char="•"/>
            </a:pPr>
            <a:r>
              <a:rPr lang="vi-VN" dirty="0"/>
              <a:t> </a:t>
            </a:r>
            <a:r>
              <a:rPr lang="vi-VN" b="1" dirty="0"/>
              <a:t>Lý do</a:t>
            </a:r>
            <a:r>
              <a:rPr lang="vi-VN" dirty="0"/>
              <a:t>: Như đã học, nếu mạng bị phân vùng và tin nhắn bị mất, không có giao thức commit </a:t>
            </a:r>
            <a:r>
              <a:rPr lang="vi-VN" b="1" dirty="0"/>
              <a:t>non-blocking</a:t>
            </a:r>
            <a:r>
              <a:rPr lang="vi-VN" dirty="0"/>
              <a:t> nào có thể đảm bảo tất cả các site đều đồng thuận và duy trì tính </a:t>
            </a:r>
            <a:r>
              <a:rPr lang="vi-VN" b="1" dirty="0"/>
              <a:t>atomic</a:t>
            </a:r>
            <a:r>
              <a:rPr lang="vi-VN" dirty="0"/>
              <a:t> cho giao dịch.</a:t>
            </a:r>
          </a:p>
          <a:p>
            <a:pPr>
              <a:buFont typeface="Arial" panose="020B0604020202020204" pitchFamily="34" charset="0"/>
              <a:buChar char="•"/>
            </a:pPr>
            <a:r>
              <a:rPr lang="vi-VN" dirty="0"/>
              <a:t> </a:t>
            </a:r>
            <a:r>
              <a:rPr lang="vi-VN" b="1" dirty="0"/>
              <a:t>Hướng tiếp cận</a:t>
            </a:r>
            <a:r>
              <a:rPr lang="vi-VN" dirty="0"/>
              <a:t>: Trong thực tế, người ta chấp nhận cho </a:t>
            </a:r>
            <a:r>
              <a:rPr lang="vi-VN" b="1" dirty="0"/>
              <a:t>một nhóm được phép kết thúc giao dịch (commit hoặc abort)</a:t>
            </a:r>
            <a:r>
              <a:rPr lang="vi-VN" dirty="0"/>
              <a:t>, trong khi </a:t>
            </a:r>
            <a:r>
              <a:rPr lang="vi-VN" b="1" dirty="0"/>
              <a:t>những nhóm còn lại phải tạm thời bị chặn</a:t>
            </a:r>
            <a:r>
              <a:rPr lang="vi-VN" dirty="0"/>
              <a:t> (blocked).</a:t>
            </a:r>
          </a:p>
          <a:p>
            <a:pPr>
              <a:buFont typeface="Arial" panose="020B0604020202020204" pitchFamily="34" charset="0"/>
              <a:buChar char="•"/>
            </a:pPr>
            <a:r>
              <a:rPr lang="vi-VN" dirty="0"/>
              <a:t> </a:t>
            </a:r>
            <a:r>
              <a:rPr lang="vi-VN" b="1" dirty="0"/>
              <a:t>Mục tiêu</a:t>
            </a:r>
            <a:r>
              <a:rPr lang="vi-VN" dirty="0"/>
              <a:t>: Cải thiện </a:t>
            </a:r>
            <a:r>
              <a:rPr lang="vi-VN" b="1" dirty="0"/>
              <a:t>tính sẵn sàng (availability)</a:t>
            </a:r>
            <a:r>
              <a:rPr lang="vi-VN" dirty="0"/>
              <a:t> của hệ thống – nghĩa là ít nhất vẫn có phần hệ thống tiếp tục được.</a:t>
            </a:r>
          </a:p>
          <a:p>
            <a:endParaRPr lang="en-US" b="1" dirty="0"/>
          </a:p>
          <a:p>
            <a:r>
              <a:rPr lang="vi-VN" b="1" dirty="0"/>
              <a:t>2. Làm sao biết nhóm nào được phép tiếp tục (terminate transaction)?</a:t>
            </a:r>
          </a:p>
          <a:p>
            <a:r>
              <a:rPr lang="vi-VN" dirty="0"/>
              <a:t>“The group with a </a:t>
            </a:r>
            <a:r>
              <a:rPr lang="vi-VN" b="1" dirty="0"/>
              <a:t>majority</a:t>
            </a:r>
            <a:r>
              <a:rPr lang="vi-VN" dirty="0"/>
              <a:t>”</a:t>
            </a:r>
          </a:p>
          <a:p>
            <a:pPr>
              <a:buFont typeface="Arial" panose="020B0604020202020204" pitchFamily="34" charset="0"/>
              <a:buChar char="•"/>
            </a:pPr>
            <a:r>
              <a:rPr lang="vi-VN" dirty="0"/>
              <a:t> Trong tình huống phân vùng, </a:t>
            </a:r>
            <a:r>
              <a:rPr lang="vi-VN" b="1" dirty="0"/>
              <a:t>chỉ nhóm có “đa số” (majority)</a:t>
            </a:r>
            <a:r>
              <a:rPr lang="vi-VN" dirty="0"/>
              <a:t> mới được phép tiếp tục giao dịch.</a:t>
            </a:r>
          </a:p>
          <a:p>
            <a:pPr>
              <a:buFont typeface="Arial" panose="020B0604020202020204" pitchFamily="34" charset="0"/>
              <a:buChar char="•"/>
            </a:pPr>
            <a:r>
              <a:rPr lang="vi-VN" dirty="0"/>
              <a:t> Điều này giúp đảm bảo rằng nếu các phân vùng tái kết nối, thì toàn bộ hệ thống vẫn không bị mâu thuẫn (vẫn duy trì atomicity).</a:t>
            </a:r>
          </a:p>
          <a:p>
            <a:pPr>
              <a:buFont typeface="Arial" panose="020B0604020202020204" pitchFamily="34" charset="0"/>
              <a:buChar char="•"/>
            </a:pPr>
            <a:r>
              <a:rPr lang="vi-VN" dirty="0"/>
              <a:t> Vấn đề đặt ra: </a:t>
            </a:r>
            <a:r>
              <a:rPr lang="vi-VN" b="1" dirty="0"/>
              <a:t>Làm sao biết nhóm mình có phải là đa số không?</a:t>
            </a:r>
            <a:endParaRPr lang="vi-VN" dirty="0"/>
          </a:p>
          <a:p>
            <a:endParaRPr lang="en-US" b="1" dirty="0"/>
          </a:p>
          <a:p>
            <a:r>
              <a:rPr lang="vi-VN" b="1" dirty="0"/>
              <a:t>3. Làm sao một nhóm biết mình có phải là majority?</a:t>
            </a:r>
          </a:p>
          <a:p>
            <a:r>
              <a:rPr lang="vi-VN" b="1" dirty="0"/>
              <a:t>a. Centralized approach – Phương pháp tập trung</a:t>
            </a:r>
          </a:p>
          <a:p>
            <a:pPr>
              <a:buFont typeface="Arial" panose="020B0604020202020204" pitchFamily="34" charset="0"/>
              <a:buChar char="•"/>
            </a:pPr>
            <a:r>
              <a:rPr lang="vi-VN" dirty="0"/>
              <a:t> Hệ thống có một </a:t>
            </a:r>
            <a:r>
              <a:rPr lang="vi-VN" b="1" dirty="0"/>
              <a:t>site trung tâm (central site)</a:t>
            </a:r>
            <a:r>
              <a:rPr lang="vi-VN" dirty="0"/>
              <a:t> – là nơi quản lý khóa (lock table) hoặc điều phối giao dịch.</a:t>
            </a:r>
          </a:p>
          <a:p>
            <a:pPr>
              <a:buFont typeface="Arial" panose="020B0604020202020204" pitchFamily="34" charset="0"/>
              <a:buChar char="•"/>
            </a:pPr>
            <a:r>
              <a:rPr lang="vi-VN" dirty="0"/>
              <a:t> Quy tắc: </a:t>
            </a:r>
            <a:r>
              <a:rPr lang="vi-VN" b="1" dirty="0"/>
              <a:t>Phân vùng nào chứa được site trung tâm thì được phép tiếp tục</a:t>
            </a:r>
            <a:r>
              <a:rPr lang="vi-VN" dirty="0"/>
              <a:t> (commit hoặc abort giao dịch).</a:t>
            </a:r>
          </a:p>
          <a:p>
            <a:pPr>
              <a:buFont typeface="Arial" panose="020B0604020202020204" pitchFamily="34" charset="0"/>
              <a:buChar char="•"/>
            </a:pPr>
            <a:r>
              <a:rPr lang="vi-VN" dirty="0"/>
              <a:t> Ưu điểm: đơn giản, dễ xác định.</a:t>
            </a:r>
          </a:p>
          <a:p>
            <a:pPr>
              <a:buFont typeface="Arial" panose="020B0604020202020204" pitchFamily="34" charset="0"/>
              <a:buChar char="•"/>
            </a:pPr>
            <a:r>
              <a:rPr lang="vi-VN" dirty="0"/>
              <a:t> Nhược điểm: phụ thuộc vào site trung tâm → nếu site này bị lỗi, toàn bộ hệ thống có thể bị block.</a:t>
            </a:r>
          </a:p>
          <a:p>
            <a:r>
              <a:rPr lang="vi-VN" b="1" dirty="0"/>
              <a:t>b. Voting-based (quorum) – Phương pháp dựa trên bỏ phiếu/quorum</a:t>
            </a:r>
          </a:p>
          <a:p>
            <a:pPr>
              <a:buFont typeface="Arial" panose="020B0604020202020204" pitchFamily="34" charset="0"/>
              <a:buChar char="•"/>
            </a:pPr>
            <a:r>
              <a:rPr lang="vi-VN" dirty="0"/>
              <a:t> Mỗi site được gán một số phiếu (votes).</a:t>
            </a:r>
          </a:p>
          <a:p>
            <a:pPr>
              <a:buFont typeface="Arial" panose="020B0604020202020204" pitchFamily="34" charset="0"/>
              <a:buChar char="•"/>
            </a:pPr>
            <a:r>
              <a:rPr lang="vi-VN" dirty="0"/>
              <a:t> Để commit hay abort, nhóm phải thu đủ số phiếu tối thiểu gọi là </a:t>
            </a:r>
            <a:r>
              <a:rPr lang="vi-VN" b="1" dirty="0"/>
              <a:t>quorum</a:t>
            </a:r>
            <a:r>
              <a:rPr lang="vi-VN" dirty="0"/>
              <a:t>.</a:t>
            </a:r>
          </a:p>
          <a:p>
            <a:pPr>
              <a:buFont typeface="Arial" panose="020B0604020202020204" pitchFamily="34" charset="0"/>
              <a:buChar char="•"/>
            </a:pPr>
            <a:r>
              <a:rPr lang="vi-VN" dirty="0"/>
              <a:t> Quy tắc:</a:t>
            </a:r>
          </a:p>
          <a:p>
            <a:pPr marL="742950" lvl="1" indent="-285750">
              <a:buFont typeface="Arial" panose="020B0604020202020204" pitchFamily="34" charset="0"/>
              <a:buChar char="•"/>
            </a:pPr>
            <a:r>
              <a:rPr lang="vi-VN" dirty="0"/>
              <a:t>Phải có </a:t>
            </a:r>
            <a:r>
              <a:rPr lang="vi-VN" b="1" dirty="0"/>
              <a:t>quorum commit (Vc)</a:t>
            </a:r>
            <a:r>
              <a:rPr lang="vi-VN" dirty="0"/>
              <a:t> để commit.</a:t>
            </a:r>
          </a:p>
          <a:p>
            <a:pPr marL="742950" lvl="1" indent="-285750">
              <a:buFont typeface="Arial" panose="020B0604020202020204" pitchFamily="34" charset="0"/>
              <a:buChar char="•"/>
            </a:pPr>
            <a:r>
              <a:rPr lang="vi-VN" dirty="0"/>
              <a:t>Phải có </a:t>
            </a:r>
            <a:r>
              <a:rPr lang="vi-VN" b="1" dirty="0"/>
              <a:t>quorum abort (Va)</a:t>
            </a:r>
            <a:r>
              <a:rPr lang="vi-VN" dirty="0"/>
              <a:t> để abort.</a:t>
            </a:r>
          </a:p>
          <a:p>
            <a:pPr marL="742950" lvl="1" indent="-285750">
              <a:buFont typeface="Arial" panose="020B0604020202020204" pitchFamily="34" charset="0"/>
              <a:buChar char="•"/>
            </a:pPr>
            <a:r>
              <a:rPr lang="vi-VN" dirty="0"/>
              <a:t>Điều kiện: Vc + Va &gt; V (tổng số vote).</a:t>
            </a:r>
          </a:p>
          <a:p>
            <a:pPr>
              <a:buFont typeface="Arial" panose="020B0604020202020204" pitchFamily="34" charset="0"/>
              <a:buChar char="•"/>
            </a:pPr>
            <a:r>
              <a:rPr lang="vi-VN" dirty="0"/>
              <a:t> Ưu điểm: phù hợp với các hệ thống có kiến trúc phân tán và </a:t>
            </a:r>
            <a:r>
              <a:rPr lang="vi-VN" b="1" dirty="0"/>
              <a:t>không có site trung tâm</a:t>
            </a:r>
            <a:r>
              <a:rPr lang="vi-VN" dirty="0"/>
              <a:t>.</a:t>
            </a:r>
          </a:p>
          <a:p>
            <a:pPr>
              <a:buFont typeface="Arial" panose="020B0604020202020204" pitchFamily="34" charset="0"/>
              <a:buChar char="•"/>
            </a:pPr>
            <a:r>
              <a:rPr lang="vi-VN" dirty="0"/>
              <a:t> Nhược điểm: phức tạp hơn, phải có cơ chế phân phối vote và tính toán quorum.</a:t>
            </a:r>
          </a:p>
          <a:p>
            <a:endParaRPr lang="en-US" b="1" dirty="0"/>
          </a:p>
          <a:p>
            <a:r>
              <a:rPr lang="vi-VN" b="1" i="1" dirty="0"/>
              <a:t>Tóm tắt bài học cho sinh viên</a:t>
            </a:r>
          </a:p>
          <a:p>
            <a:pPr>
              <a:buFont typeface="Arial" panose="020B0604020202020204" pitchFamily="34" charset="0"/>
              <a:buChar char="•"/>
            </a:pPr>
            <a:r>
              <a:rPr lang="vi-VN" i="1" dirty="0"/>
              <a:t>Khi xảy ra </a:t>
            </a:r>
            <a:r>
              <a:rPr lang="vi-VN" b="1" i="1" dirty="0"/>
              <a:t>network partition</a:t>
            </a:r>
            <a:r>
              <a:rPr lang="vi-VN" i="1" dirty="0"/>
              <a:t>, cần chọn </a:t>
            </a:r>
            <a:r>
              <a:rPr lang="vi-VN" b="1" i="1" dirty="0"/>
              <a:t>một phân vùng</a:t>
            </a:r>
            <a:r>
              <a:rPr lang="vi-VN" i="1" dirty="0"/>
              <a:t> được phép tiếp tục giao dịch → </a:t>
            </a:r>
            <a:r>
              <a:rPr lang="vi-VN" b="1" i="1" dirty="0"/>
              <a:t>tăng availability</a:t>
            </a:r>
            <a:r>
              <a:rPr lang="vi-VN" i="1" dirty="0"/>
              <a:t>.</a:t>
            </a:r>
          </a:p>
          <a:p>
            <a:pPr>
              <a:buFont typeface="Arial" panose="020B0604020202020204" pitchFamily="34" charset="0"/>
              <a:buChar char="•"/>
            </a:pPr>
            <a:r>
              <a:rPr lang="vi-VN" i="1" dirty="0"/>
              <a:t>Có 2 chiến lược chính để xác định phân vùng nào được tiếp tục:</a:t>
            </a:r>
          </a:p>
          <a:p>
            <a:pPr marL="742950" lvl="1" indent="-285750">
              <a:buFont typeface="Arial" panose="020B0604020202020204" pitchFamily="34" charset="0"/>
              <a:buChar char="•"/>
            </a:pPr>
            <a:r>
              <a:rPr lang="vi-VN" b="1" i="1" dirty="0"/>
              <a:t>Centralized</a:t>
            </a:r>
            <a:r>
              <a:rPr lang="vi-VN" i="1" dirty="0"/>
              <a:t> – chọn phân vùng chứa site trung tâm.</a:t>
            </a:r>
          </a:p>
          <a:p>
            <a:pPr marL="742950" lvl="1" indent="-285750">
              <a:buFont typeface="Arial" panose="020B0604020202020204" pitchFamily="34" charset="0"/>
              <a:buChar char="•"/>
            </a:pPr>
            <a:r>
              <a:rPr lang="vi-VN" b="1" i="1" dirty="0"/>
              <a:t>Voting-based (quorum)</a:t>
            </a:r>
            <a:r>
              <a:rPr lang="vi-VN" i="1" dirty="0"/>
              <a:t> – phân vùng có đủ số phiếu để đạt quorum.</a:t>
            </a:r>
          </a:p>
          <a:p>
            <a:pPr>
              <a:buFont typeface="Arial" panose="020B0604020202020204" pitchFamily="34" charset="0"/>
              <a:buChar char="•"/>
            </a:pPr>
            <a:r>
              <a:rPr lang="vi-VN" i="1" dirty="0"/>
              <a:t>Đây là cách tiếp cận </a:t>
            </a:r>
            <a:r>
              <a:rPr lang="vi-VN" b="1" i="1" dirty="0"/>
              <a:t>pessimistic</a:t>
            </a:r>
            <a:r>
              <a:rPr lang="vi-VN" i="1" dirty="0"/>
              <a:t>: ưu tiên đảm bảo tính nhất quán (consistency) thay vì tính sẵn sàng toàn hệ thống.</a:t>
            </a:r>
          </a:p>
          <a:p>
            <a:endParaRPr lang="en-US" dirty="0"/>
          </a:p>
        </p:txBody>
      </p:sp>
      <p:sp>
        <p:nvSpPr>
          <p:cNvPr id="4" name="Slide Number Placeholder 3"/>
          <p:cNvSpPr>
            <a:spLocks noGrp="1"/>
          </p:cNvSpPr>
          <p:nvPr>
            <p:ph type="sldNum" sz="quarter" idx="5"/>
          </p:nvPr>
        </p:nvSpPr>
        <p:spPr/>
        <p:txBody>
          <a:bodyPr/>
          <a:lstStyle/>
          <a:p>
            <a:fld id="{765F5201-0B02-374C-9C85-2DCB7D098B21}" type="slidenum">
              <a:rPr lang="en-US" smtClean="0"/>
              <a:t>60</a:t>
            </a:fld>
            <a:endParaRPr lang="en-US"/>
          </a:p>
        </p:txBody>
      </p:sp>
    </p:spTree>
    <p:extLst>
      <p:ext uri="{BB962C8B-B14F-4D97-AF65-F5344CB8AC3E}">
        <p14:creationId xmlns:p14="http://schemas.microsoft.com/office/powerpoint/2010/main" val="13120396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1" dirty="0"/>
              <a:t>Quorum Protocols – Giao thức Đa số Phiếu</a:t>
            </a:r>
          </a:p>
          <a:p>
            <a:endParaRPr lang="en-US" b="1" dirty="0"/>
          </a:p>
          <a:p>
            <a:r>
              <a:rPr lang="en-US" b="1" dirty="0"/>
              <a:t>1. "</a:t>
            </a:r>
            <a:r>
              <a:rPr lang="vi-VN" b="1" dirty="0"/>
              <a:t>The network partitioning problem is handled by the commit protocol"</a:t>
            </a:r>
          </a:p>
          <a:p>
            <a:pPr>
              <a:buFont typeface="Arial" panose="020B0604020202020204" pitchFamily="34" charset="0"/>
              <a:buChar char="•"/>
            </a:pPr>
            <a:r>
              <a:rPr lang="vi-VN" dirty="0"/>
              <a:t>Trong môi trường </a:t>
            </a:r>
            <a:r>
              <a:rPr lang="vi-VN" b="1" dirty="0"/>
              <a:t>hệ thống phân tán</a:t>
            </a:r>
            <a:r>
              <a:rPr lang="vi-VN" dirty="0"/>
              <a:t>, khi xảy ra </a:t>
            </a:r>
            <a:r>
              <a:rPr lang="vi-VN" b="1" dirty="0"/>
              <a:t>network partitioning</a:t>
            </a:r>
            <a:r>
              <a:rPr lang="vi-VN" dirty="0"/>
              <a:t> (tức mạng bị chia thành nhiều phần không thể giao tiếp với nhau), câu hỏi đặt ra là:</a:t>
            </a:r>
          </a:p>
          <a:p>
            <a:pPr>
              <a:buFont typeface="Arial" panose="020B0604020202020204" pitchFamily="34" charset="0"/>
              <a:buChar char="•"/>
            </a:pPr>
            <a:r>
              <a:rPr lang="vi-VN" dirty="0"/>
              <a:t>Giao dịch đang diễn ra phải xử lý như thế nào để đảm bảo </a:t>
            </a:r>
            <a:r>
              <a:rPr lang="vi-VN" b="1" dirty="0"/>
              <a:t>tính toàn vẹn (atomicity)</a:t>
            </a:r>
            <a:r>
              <a:rPr lang="vi-VN" dirty="0"/>
              <a:t>?</a:t>
            </a:r>
          </a:p>
          <a:p>
            <a:pPr>
              <a:buFont typeface="Arial" panose="020B0604020202020204" pitchFamily="34" charset="0"/>
              <a:buChar char="•"/>
            </a:pPr>
            <a:r>
              <a:rPr lang="vi-VN" dirty="0"/>
              <a:t>Câu trả lời là: </a:t>
            </a:r>
            <a:r>
              <a:rPr lang="vi-VN" b="1" dirty="0"/>
              <a:t>Commit protocol</a:t>
            </a:r>
            <a:r>
              <a:rPr lang="vi-VN" dirty="0"/>
              <a:t> (ví dụ như 3PC – Three Phase Commit) sẽ </a:t>
            </a:r>
            <a:r>
              <a:rPr lang="vi-VN" b="1" dirty="0"/>
              <a:t>quyết định xem có thể commit hay abort một cách an toàn hay không</a:t>
            </a:r>
            <a:r>
              <a:rPr lang="vi-VN" dirty="0"/>
              <a:t> dựa trên việc thu thập đủ thông tin.</a:t>
            </a:r>
          </a:p>
          <a:p>
            <a:endParaRPr lang="en-US" b="1" dirty="0"/>
          </a:p>
          <a:p>
            <a:r>
              <a:rPr lang="en-US" b="1" dirty="0"/>
              <a:t>2. </a:t>
            </a:r>
            <a:r>
              <a:rPr lang="vi-VN" b="1" dirty="0"/>
              <a:t>Mỗi site được gán một số phiếu: Vi</a:t>
            </a:r>
          </a:p>
          <a:p>
            <a:pPr>
              <a:buFont typeface="Arial" panose="020B0604020202020204" pitchFamily="34" charset="0"/>
              <a:buChar char="•"/>
            </a:pPr>
            <a:r>
              <a:rPr lang="vi-VN" dirty="0"/>
              <a:t>Hệ thống phân tán gồm nhiều site (node), và mỗi site được gán một số </a:t>
            </a:r>
            <a:r>
              <a:rPr lang="vi-VN" b="1" dirty="0"/>
              <a:t>phiếu (vote)</a:t>
            </a:r>
            <a:r>
              <a:rPr lang="vi-VN" dirty="0"/>
              <a:t> – gọi là V</a:t>
            </a:r>
            <a:r>
              <a:rPr lang="en-US" dirty="0"/>
              <a:t>_</a:t>
            </a:r>
            <a:r>
              <a:rPr lang="vi-VN" dirty="0"/>
              <a:t>i.</a:t>
            </a:r>
          </a:p>
          <a:p>
            <a:pPr>
              <a:buFont typeface="Arial" panose="020B0604020202020204" pitchFamily="34" charset="0"/>
              <a:buChar char="•"/>
            </a:pPr>
            <a:r>
              <a:rPr lang="vi-VN" dirty="0"/>
              <a:t>Tổng số phiếu trong hệ thống là:</a:t>
            </a:r>
          </a:p>
          <a:p>
            <a:pPr>
              <a:buFont typeface="Arial" panose="020B0604020202020204" pitchFamily="34" charset="0"/>
              <a:buChar char="•"/>
            </a:pPr>
            <a:r>
              <a:rPr lang="vi-VN" dirty="0"/>
              <a:t>V=∑Vi</a:t>
            </a:r>
          </a:p>
          <a:p>
            <a:pPr>
              <a:buFont typeface="Arial" panose="020B0604020202020204" pitchFamily="34" charset="0"/>
              <a:buChar char="•"/>
            </a:pPr>
            <a:r>
              <a:rPr lang="vi-VN" dirty="0"/>
              <a:t>Đây là </a:t>
            </a:r>
            <a:r>
              <a:rPr lang="vi-VN" b="1" dirty="0"/>
              <a:t>cơ sở</a:t>
            </a:r>
            <a:r>
              <a:rPr lang="vi-VN" dirty="0"/>
              <a:t> để xác định xem một giao dịch có thể </a:t>
            </a:r>
            <a:r>
              <a:rPr lang="vi-VN" b="1" dirty="0"/>
              <a:t>tiếp tục</a:t>
            </a:r>
            <a:r>
              <a:rPr lang="vi-VN" dirty="0"/>
              <a:t> hay </a:t>
            </a:r>
            <a:r>
              <a:rPr lang="vi-VN" b="1" dirty="0"/>
              <a:t>phải dừng</a:t>
            </a:r>
            <a:r>
              <a:rPr lang="vi-VN" dirty="0"/>
              <a:t> dựa trên nguyên tắc "đa số phiếu".</a:t>
            </a:r>
          </a:p>
          <a:p>
            <a:endParaRPr lang="en-US" b="1" dirty="0"/>
          </a:p>
          <a:p>
            <a:r>
              <a:rPr lang="en-US" b="1" dirty="0"/>
              <a:t>3. </a:t>
            </a:r>
            <a:r>
              <a:rPr lang="vi-VN" b="1" dirty="0"/>
              <a:t>Quorum là gì?</a:t>
            </a:r>
          </a:p>
          <a:p>
            <a:pPr>
              <a:buFont typeface="Arial" panose="020B0604020202020204" pitchFamily="34" charset="0"/>
              <a:buChar char="•"/>
            </a:pPr>
            <a:r>
              <a:rPr lang="vi-VN" b="1" dirty="0"/>
              <a:t>Quorum</a:t>
            </a:r>
            <a:r>
              <a:rPr lang="vi-VN" dirty="0"/>
              <a:t> là số phiếu </a:t>
            </a:r>
            <a:r>
              <a:rPr lang="vi-VN" b="1" dirty="0"/>
              <a:t>tối thiểu</a:t>
            </a:r>
            <a:r>
              <a:rPr lang="vi-VN" dirty="0"/>
              <a:t> cần thiết để đưa ra một quyết định:</a:t>
            </a:r>
          </a:p>
          <a:p>
            <a:pPr marL="742950" lvl="1" indent="-285750">
              <a:buFont typeface="Arial" panose="020B0604020202020204" pitchFamily="34" charset="0"/>
              <a:buChar char="•"/>
            </a:pPr>
            <a:r>
              <a:rPr lang="vi-VN" dirty="0"/>
              <a:t>V</a:t>
            </a:r>
            <a:r>
              <a:rPr lang="en-US" dirty="0"/>
              <a:t>_</a:t>
            </a:r>
            <a:r>
              <a:rPr lang="vi-VN" dirty="0"/>
              <a:t>c (Commit Quorum): số phiếu cần để </a:t>
            </a:r>
            <a:r>
              <a:rPr lang="vi-VN" b="1" dirty="0"/>
              <a:t>commit</a:t>
            </a:r>
            <a:r>
              <a:rPr lang="vi-VN" dirty="0"/>
              <a:t> giao dịch.</a:t>
            </a:r>
          </a:p>
          <a:p>
            <a:pPr marL="742950" lvl="1" indent="-285750">
              <a:buFont typeface="Arial" panose="020B0604020202020204" pitchFamily="34" charset="0"/>
              <a:buChar char="•"/>
            </a:pPr>
            <a:r>
              <a:rPr lang="vi-VN" dirty="0"/>
              <a:t>V</a:t>
            </a:r>
            <a:r>
              <a:rPr lang="en-US" dirty="0"/>
              <a:t>_</a:t>
            </a:r>
            <a:r>
              <a:rPr lang="vi-VN" dirty="0"/>
              <a:t>a (Abort Quorum): số phiếu cần để </a:t>
            </a:r>
            <a:r>
              <a:rPr lang="vi-VN" b="1" dirty="0"/>
              <a:t>abort</a:t>
            </a:r>
            <a:r>
              <a:rPr lang="vi-VN" dirty="0"/>
              <a:t> giao dịch.</a:t>
            </a:r>
          </a:p>
          <a:p>
            <a:pPr>
              <a:buFont typeface="Arial" panose="020B0604020202020204" pitchFamily="34" charset="0"/>
              <a:buChar char="•"/>
            </a:pPr>
            <a:r>
              <a:rPr lang="en-US" dirty="0"/>
              <a:t> </a:t>
            </a:r>
            <a:r>
              <a:rPr lang="vi-VN" b="1" dirty="0"/>
              <a:t>Quy tắc then chốt:</a:t>
            </a:r>
            <a:endParaRPr lang="vi-VN" dirty="0"/>
          </a:p>
          <a:p>
            <a:pPr>
              <a:buFont typeface="Arial" panose="020B0604020202020204" pitchFamily="34" charset="0"/>
              <a:buChar char="•"/>
            </a:pPr>
            <a:r>
              <a:rPr lang="vi-VN" dirty="0"/>
              <a:t>V</a:t>
            </a:r>
            <a:r>
              <a:rPr lang="en-US" dirty="0"/>
              <a:t>_</a:t>
            </a:r>
            <a:r>
              <a:rPr lang="vi-VN" dirty="0"/>
              <a:t>a+V</a:t>
            </a:r>
            <a:r>
              <a:rPr lang="en-US" dirty="0"/>
              <a:t>_</a:t>
            </a:r>
            <a:r>
              <a:rPr lang="vi-VN" dirty="0"/>
              <a:t>c&gt;V</a:t>
            </a:r>
            <a:endParaRPr lang="en-US" dirty="0"/>
          </a:p>
          <a:p>
            <a:pPr>
              <a:buFont typeface="Arial" panose="020B0604020202020204" pitchFamily="34" charset="0"/>
              <a:buChar char="•"/>
            </a:pPr>
            <a:r>
              <a:rPr lang="vi-VN" dirty="0"/>
              <a:t>Điều này </a:t>
            </a:r>
            <a:r>
              <a:rPr lang="vi-VN" b="1" dirty="0"/>
              <a:t>đảm bảo rằng không thể vừa commit vừa abort cùng một giao dịch</a:t>
            </a:r>
            <a:r>
              <a:rPr lang="vi-VN" dirty="0"/>
              <a:t>, vì commit và abort không thể đồng thời đạt đủ số phiếu.</a:t>
            </a:r>
          </a:p>
          <a:p>
            <a:endParaRPr lang="en-US" b="1" dirty="0"/>
          </a:p>
          <a:p>
            <a:r>
              <a:rPr lang="en-US" b="1" dirty="0"/>
              <a:t>4. </a:t>
            </a:r>
            <a:r>
              <a:rPr lang="vi-VN" b="1" dirty="0"/>
              <a:t>Quy trình hoạt động</a:t>
            </a:r>
          </a:p>
          <a:p>
            <a:pPr>
              <a:buFont typeface="Arial" panose="020B0604020202020204" pitchFamily="34" charset="0"/>
              <a:buChar char="•"/>
            </a:pPr>
            <a:r>
              <a:rPr lang="en-US" dirty="0"/>
              <a:t> </a:t>
            </a:r>
            <a:r>
              <a:rPr lang="vi-VN" b="1" dirty="0"/>
              <a:t>Để commit</a:t>
            </a:r>
            <a:r>
              <a:rPr lang="vi-VN" dirty="0"/>
              <a:t>, hệ thống phải </a:t>
            </a:r>
            <a:r>
              <a:rPr lang="vi-VN" b="1" dirty="0"/>
              <a:t>thu thập đủ phiếu ≥ Vc</a:t>
            </a:r>
            <a:r>
              <a:rPr lang="vi-VN" dirty="0"/>
              <a:t> từ các site tham gia.</a:t>
            </a:r>
          </a:p>
          <a:p>
            <a:pPr>
              <a:buFont typeface="Arial" panose="020B0604020202020204" pitchFamily="34" charset="0"/>
              <a:buChar char="•"/>
            </a:pPr>
            <a:r>
              <a:rPr lang="en-US" dirty="0"/>
              <a:t> </a:t>
            </a:r>
            <a:r>
              <a:rPr lang="vi-VN" b="1" dirty="0"/>
              <a:t>Để abort</a:t>
            </a:r>
            <a:r>
              <a:rPr lang="vi-VN" dirty="0"/>
              <a:t>, hệ thống cần thu thập đủ </a:t>
            </a:r>
            <a:r>
              <a:rPr lang="vi-VN" b="1" dirty="0"/>
              <a:t>phiếu ≥ Va</a:t>
            </a:r>
            <a:r>
              <a:rPr lang="vi-VN" dirty="0"/>
              <a:t>.</a:t>
            </a:r>
          </a:p>
          <a:p>
            <a:pPr>
              <a:buFont typeface="Arial" panose="020B0604020202020204" pitchFamily="34" charset="0"/>
              <a:buChar char="•"/>
            </a:pPr>
            <a:r>
              <a:rPr lang="vi-VN" dirty="0"/>
              <a:t>Nếu không thể đạt được quorum (vì phân vùng mạng khiến mất kết nối với nhiều site), thì hệ thống </a:t>
            </a:r>
            <a:r>
              <a:rPr lang="vi-VN" b="1" dirty="0"/>
              <a:t>block giao dịch lại</a:t>
            </a:r>
            <a:r>
              <a:rPr lang="vi-VN" dirty="0"/>
              <a:t> chứ không thực hiện hành động sai lệch.</a:t>
            </a:r>
          </a:p>
          <a:p>
            <a:endParaRPr lang="en-US" b="1" dirty="0"/>
          </a:p>
          <a:p>
            <a:r>
              <a:rPr lang="vi-VN" b="1" dirty="0"/>
              <a:t>Ví dụ minh họa</a:t>
            </a:r>
          </a:p>
          <a:p>
            <a:r>
              <a:rPr lang="vi-VN" dirty="0"/>
              <a:t>Giả sử có 5 site, mỗi site có 1 vote → Tổng số phiếu V = 5.</a:t>
            </a:r>
          </a:p>
          <a:p>
            <a:pPr>
              <a:buFont typeface="Arial" panose="020B0604020202020204" pitchFamily="34" charset="0"/>
              <a:buChar char="•"/>
            </a:pPr>
            <a:r>
              <a:rPr lang="vi-VN" dirty="0"/>
              <a:t>Chọn V</a:t>
            </a:r>
            <a:r>
              <a:rPr lang="en-US" dirty="0"/>
              <a:t>_</a:t>
            </a:r>
            <a:r>
              <a:rPr lang="vi-VN" dirty="0"/>
              <a:t>c = 3, V</a:t>
            </a:r>
            <a:r>
              <a:rPr lang="en-US" dirty="0"/>
              <a:t>_</a:t>
            </a:r>
            <a:r>
              <a:rPr lang="vi-VN" dirty="0"/>
              <a:t>a = 3 → Thỏa mãn điều kiện:</a:t>
            </a:r>
          </a:p>
          <a:p>
            <a:pPr>
              <a:buFont typeface="Arial" panose="020B0604020202020204" pitchFamily="34" charset="0"/>
              <a:buChar char="•"/>
            </a:pPr>
            <a:r>
              <a:rPr lang="vi-VN" dirty="0"/>
              <a:t>V</a:t>
            </a:r>
            <a:r>
              <a:rPr lang="en-US" dirty="0"/>
              <a:t>_</a:t>
            </a:r>
            <a:r>
              <a:rPr lang="vi-VN" dirty="0"/>
              <a:t>c+V</a:t>
            </a:r>
            <a:r>
              <a:rPr lang="en-US" dirty="0"/>
              <a:t>_</a:t>
            </a:r>
            <a:r>
              <a:rPr lang="vi-VN" dirty="0"/>
              <a:t>a=6&gt;5=V</a:t>
            </a:r>
          </a:p>
          <a:p>
            <a:pPr>
              <a:buFont typeface="Arial" panose="020B0604020202020204" pitchFamily="34" charset="0"/>
              <a:buChar char="•"/>
            </a:pPr>
            <a:r>
              <a:rPr lang="vi-VN" dirty="0"/>
              <a:t>Như vậy:</a:t>
            </a:r>
          </a:p>
          <a:p>
            <a:pPr marL="742950" lvl="1" indent="-285750">
              <a:buFont typeface="Arial" panose="020B0604020202020204" pitchFamily="34" charset="0"/>
              <a:buChar char="•"/>
            </a:pPr>
            <a:r>
              <a:rPr lang="vi-VN" dirty="0"/>
              <a:t>Nếu một phân vùng mạng chỉ giữ 2 site → không thể commit hay abort → phải </a:t>
            </a:r>
            <a:r>
              <a:rPr lang="vi-VN" b="1" dirty="0"/>
              <a:t>chờ</a:t>
            </a:r>
            <a:r>
              <a:rPr lang="vi-VN" dirty="0"/>
              <a:t>.</a:t>
            </a:r>
          </a:p>
          <a:p>
            <a:pPr marL="742950" lvl="1" indent="-285750">
              <a:buFont typeface="Arial" panose="020B0604020202020204" pitchFamily="34" charset="0"/>
              <a:buChar char="•"/>
            </a:pPr>
            <a:r>
              <a:rPr lang="vi-VN" dirty="0"/>
              <a:t>Phân vùng có 3 hoặc nhiều hơn site có thể quyết định kết thúc giao dịch.</a:t>
            </a:r>
          </a:p>
          <a:p>
            <a:endParaRPr lang="en-US" b="1" dirty="0"/>
          </a:p>
          <a:p>
            <a:r>
              <a:rPr lang="vi-VN" b="1" i="1" dirty="0"/>
              <a:t>Kết luận</a:t>
            </a:r>
            <a:r>
              <a:rPr lang="en-US" b="1" i="1" dirty="0"/>
              <a:t>:</a:t>
            </a:r>
            <a:endParaRPr lang="vi-VN" b="1" i="1" dirty="0"/>
          </a:p>
          <a:p>
            <a:pPr>
              <a:buFont typeface="Arial" panose="020B0604020202020204" pitchFamily="34" charset="0"/>
              <a:buChar char="•"/>
            </a:pPr>
            <a:r>
              <a:rPr lang="vi-VN" i="1" dirty="0"/>
              <a:t>Giao thức quorum là một chiến lược </a:t>
            </a:r>
            <a:r>
              <a:rPr lang="vi-VN" b="1" i="1" dirty="0"/>
              <a:t>quản lý commit/abort an toàn khi hệ thống bị chia cắt do sự cố mạng</a:t>
            </a:r>
            <a:r>
              <a:rPr lang="vi-VN" i="1" dirty="0"/>
              <a:t>.</a:t>
            </a:r>
          </a:p>
          <a:p>
            <a:pPr>
              <a:buFont typeface="Arial" panose="020B0604020202020204" pitchFamily="34" charset="0"/>
              <a:buChar char="•"/>
            </a:pPr>
            <a:r>
              <a:rPr lang="vi-VN" i="1" dirty="0"/>
              <a:t>Quorum protocol </a:t>
            </a:r>
            <a:r>
              <a:rPr lang="vi-VN" b="1" i="1" dirty="0"/>
              <a:t>giúp duy trì tính toàn vẹn dữ liệu</a:t>
            </a:r>
            <a:r>
              <a:rPr lang="vi-VN" i="1" dirty="0"/>
              <a:t> mà vẫn cho phép một phần hệ thống tiếp tục hoạt động nếu đủ điều kiện.</a:t>
            </a:r>
          </a:p>
          <a:p>
            <a:pPr>
              <a:buFont typeface="Arial" panose="020B0604020202020204" pitchFamily="34" charset="0"/>
              <a:buChar char="•"/>
            </a:pPr>
            <a:r>
              <a:rPr lang="vi-VN" i="1" dirty="0"/>
              <a:t>Đây là một ví dụ tiêu biểu của cách tiếp cận </a:t>
            </a:r>
            <a:r>
              <a:rPr lang="vi-VN" b="1" i="1" dirty="0"/>
              <a:t>pessimistic</a:t>
            </a:r>
            <a:r>
              <a:rPr lang="vi-VN" i="1" dirty="0"/>
              <a:t> – ưu tiên </a:t>
            </a:r>
            <a:r>
              <a:rPr lang="vi-VN" b="1" i="1" dirty="0"/>
              <a:t>consistency hơn availability</a:t>
            </a:r>
            <a:r>
              <a:rPr lang="vi-VN" i="1" dirty="0"/>
              <a:t>.</a:t>
            </a:r>
          </a:p>
          <a:p>
            <a:endParaRPr lang="en-US" dirty="0"/>
          </a:p>
        </p:txBody>
      </p:sp>
      <p:sp>
        <p:nvSpPr>
          <p:cNvPr id="4" name="Slide Number Placeholder 3"/>
          <p:cNvSpPr>
            <a:spLocks noGrp="1"/>
          </p:cNvSpPr>
          <p:nvPr>
            <p:ph type="sldNum" sz="quarter" idx="5"/>
          </p:nvPr>
        </p:nvSpPr>
        <p:spPr/>
        <p:txBody>
          <a:bodyPr/>
          <a:lstStyle/>
          <a:p>
            <a:fld id="{765F5201-0B02-374C-9C85-2DCB7D098B21}" type="slidenum">
              <a:rPr lang="en-US" smtClean="0"/>
              <a:t>61</a:t>
            </a:fld>
            <a:endParaRPr lang="en-US"/>
          </a:p>
        </p:txBody>
      </p:sp>
    </p:spTree>
    <p:extLst>
      <p:ext uri="{BB962C8B-B14F-4D97-AF65-F5344CB8AC3E}">
        <p14:creationId xmlns:p14="http://schemas.microsoft.com/office/powerpoint/2010/main" val="133184254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1" dirty="0"/>
              <a:t>Paxos – Giao thức đồng thuận phân tán</a:t>
            </a:r>
          </a:p>
          <a:p>
            <a:endParaRPr lang="en-US" b="1" dirty="0"/>
          </a:p>
          <a:p>
            <a:r>
              <a:rPr lang="en-US" b="1" dirty="0"/>
              <a:t>1. </a:t>
            </a:r>
            <a:r>
              <a:rPr lang="vi-VN" b="1" dirty="0"/>
              <a:t>Vấn đề tổng quát: Làm sao để các Transaction Managers (TMs) cùng đồng thuận về số phận của một giao dịch?</a:t>
            </a:r>
          </a:p>
          <a:p>
            <a:pPr>
              <a:buFont typeface="Arial" panose="020B0604020202020204" pitchFamily="34" charset="0"/>
              <a:buChar char="•"/>
            </a:pPr>
            <a:r>
              <a:rPr lang="vi-VN" dirty="0"/>
              <a:t>Trong các hệ thống phân tán, khi thực hiện một giao dịch, </a:t>
            </a:r>
            <a:r>
              <a:rPr lang="vi-VN" b="1" dirty="0"/>
              <a:t>các Transaction Managers (TMs)</a:t>
            </a:r>
            <a:r>
              <a:rPr lang="vi-VN" dirty="0"/>
              <a:t> ở các site khác nhau phải </a:t>
            </a:r>
            <a:r>
              <a:rPr lang="vi-VN" b="1" dirty="0"/>
              <a:t>đồng thuận</a:t>
            </a:r>
            <a:r>
              <a:rPr lang="vi-VN" dirty="0"/>
              <a:t> về việc </a:t>
            </a:r>
            <a:r>
              <a:rPr lang="vi-VN" i="1" dirty="0"/>
              <a:t>commit hay abort</a:t>
            </a:r>
            <a:r>
              <a:rPr lang="vi-VN" dirty="0"/>
              <a:t>.</a:t>
            </a:r>
          </a:p>
          <a:p>
            <a:pPr>
              <a:buFont typeface="Arial" panose="020B0604020202020204" pitchFamily="34" charset="0"/>
              <a:buChar char="•"/>
            </a:pPr>
            <a:r>
              <a:rPr lang="vi-VN" dirty="0"/>
              <a:t>Các giao thức như:</a:t>
            </a:r>
          </a:p>
          <a:p>
            <a:pPr marL="742950" lvl="1" indent="-285750">
              <a:buFont typeface="Arial" panose="020B0604020202020204" pitchFamily="34" charset="0"/>
              <a:buChar char="•"/>
            </a:pPr>
            <a:r>
              <a:rPr lang="en-US" b="1" dirty="0"/>
              <a:t>2</a:t>
            </a:r>
            <a:r>
              <a:rPr lang="vi-VN" b="1" dirty="0"/>
              <a:t>PC (Two-Phase Commit)</a:t>
            </a:r>
            <a:r>
              <a:rPr lang="vi-VN" dirty="0"/>
              <a:t>: Đơn giản nhưng có thể </a:t>
            </a:r>
            <a:r>
              <a:rPr lang="vi-VN" b="1" dirty="0"/>
              <a:t>block</a:t>
            </a:r>
            <a:r>
              <a:rPr lang="vi-VN" dirty="0"/>
              <a:t> khi coordinator và một participant bị lỗi.</a:t>
            </a:r>
          </a:p>
          <a:p>
            <a:pPr marL="742950" lvl="1" indent="-285750">
              <a:buFont typeface="Arial" panose="020B0604020202020204" pitchFamily="34" charset="0"/>
              <a:buChar char="•"/>
            </a:pPr>
            <a:r>
              <a:rPr lang="en-US" b="1" dirty="0"/>
              <a:t>3</a:t>
            </a:r>
            <a:r>
              <a:rPr lang="vi-VN" b="1" dirty="0"/>
              <a:t>PC (Three-Phase Commit)</a:t>
            </a:r>
            <a:r>
              <a:rPr lang="vi-VN" dirty="0"/>
              <a:t>: Giảm khả năng block, nhưng </a:t>
            </a:r>
            <a:r>
              <a:rPr lang="vi-VN" b="1" dirty="0"/>
              <a:t>phức tạp và không xử lý tốt phân vùng mạng</a:t>
            </a:r>
            <a:r>
              <a:rPr lang="vi-VN" dirty="0"/>
              <a:t>.</a:t>
            </a:r>
          </a:p>
          <a:p>
            <a:r>
              <a:rPr lang="vi-VN" b="1" dirty="0"/>
              <a:t>Paxos</a:t>
            </a:r>
            <a:r>
              <a:rPr lang="vi-VN" dirty="0"/>
              <a:t> ra đời như một </a:t>
            </a:r>
            <a:r>
              <a:rPr lang="vi-VN" b="1" dirty="0"/>
              <a:t>giải pháp tổng quát hơn</a:t>
            </a:r>
            <a:r>
              <a:rPr lang="vi-VN" dirty="0"/>
              <a:t> cho bài toán đồng thuận (consensus) và </a:t>
            </a:r>
            <a:r>
              <a:rPr lang="vi-VN" b="1" dirty="0"/>
              <a:t>bao trùm cả 2PC/3PC như là những trường hợp đặc biệt.</a:t>
            </a:r>
            <a:endParaRPr lang="vi-VN" dirty="0"/>
          </a:p>
          <a:p>
            <a:endParaRPr lang="en-US" b="1" dirty="0"/>
          </a:p>
          <a:p>
            <a:r>
              <a:rPr lang="en-US" b="1" dirty="0"/>
              <a:t>2. </a:t>
            </a:r>
            <a:r>
              <a:rPr lang="vi-VN" b="1" dirty="0"/>
              <a:t>Ý tưởng chính: Majority voting – chỉ cần đa số đạt được đồng thuận</a:t>
            </a:r>
          </a:p>
          <a:p>
            <a:pPr>
              <a:buFont typeface="Arial" panose="020B0604020202020204" pitchFamily="34" charset="0"/>
              <a:buChar char="•"/>
            </a:pPr>
            <a:r>
              <a:rPr lang="vi-VN" dirty="0"/>
              <a:t>Không cần toàn bộ các site đều hoạt động.</a:t>
            </a:r>
          </a:p>
          <a:p>
            <a:pPr>
              <a:buFont typeface="Arial" panose="020B0604020202020204" pitchFamily="34" charset="0"/>
              <a:buChar char="•"/>
            </a:pPr>
            <a:r>
              <a:rPr lang="vi-VN" b="1" dirty="0"/>
              <a:t>Chỉ cần một “đa số” (majority)</a:t>
            </a:r>
            <a:r>
              <a:rPr lang="vi-VN" dirty="0"/>
              <a:t> các site đồng ý về một giá trị, thì </a:t>
            </a:r>
            <a:r>
              <a:rPr lang="vi-VN" b="1" dirty="0"/>
              <a:t>giá trị đó trở thành quyết định toàn cục (global decision)</a:t>
            </a:r>
            <a:r>
              <a:rPr lang="vi-VN" dirty="0"/>
              <a:t>.</a:t>
            </a:r>
          </a:p>
          <a:p>
            <a:r>
              <a:rPr lang="vi-VN" dirty="0"/>
              <a:t>→ Đây là cơ chế </a:t>
            </a:r>
            <a:r>
              <a:rPr lang="vi-VN" b="1" dirty="0"/>
              <a:t>quorum</a:t>
            </a:r>
            <a:r>
              <a:rPr lang="vi-VN" dirty="0"/>
              <a:t> đã học trong các slide trước, nhưng được </a:t>
            </a:r>
            <a:r>
              <a:rPr lang="vi-VN" b="1" dirty="0"/>
              <a:t>mô hình hóa bài bản hơn</a:t>
            </a:r>
            <a:r>
              <a:rPr lang="vi-VN" dirty="0"/>
              <a:t> qua Paxos.</a:t>
            </a:r>
          </a:p>
          <a:p>
            <a:endParaRPr lang="en-US" b="1" dirty="0"/>
          </a:p>
          <a:p>
            <a:r>
              <a:rPr lang="en-US" b="1" dirty="0"/>
              <a:t>3. </a:t>
            </a:r>
            <a:r>
              <a:rPr lang="vi-VN" b="1" dirty="0"/>
              <a:t>Các vai trò trong Paxos:</a:t>
            </a:r>
          </a:p>
          <a:p>
            <a:r>
              <a:rPr lang="en-US" b="1" dirty="0"/>
              <a:t>-</a:t>
            </a:r>
            <a:r>
              <a:rPr lang="vi-VN" b="1" dirty="0"/>
              <a:t> Proposer (Người đề xuất):</a:t>
            </a:r>
          </a:p>
          <a:p>
            <a:pPr>
              <a:buFont typeface="Arial" panose="020B0604020202020204" pitchFamily="34" charset="0"/>
              <a:buChar char="•"/>
            </a:pPr>
            <a:r>
              <a:rPr lang="vi-VN" dirty="0"/>
              <a:t>Gửi </a:t>
            </a:r>
            <a:r>
              <a:rPr lang="vi-VN" b="1" dirty="0"/>
              <a:t>giá trị đề xuất</a:t>
            </a:r>
            <a:r>
              <a:rPr lang="vi-VN" dirty="0"/>
              <a:t> (ví dụ: “commit” hoặc “abort”) đến các acceptor.</a:t>
            </a:r>
          </a:p>
          <a:p>
            <a:pPr>
              <a:buFont typeface="Arial" panose="020B0604020202020204" pitchFamily="34" charset="0"/>
              <a:buChar char="•"/>
            </a:pPr>
            <a:r>
              <a:rPr lang="vi-VN" dirty="0"/>
              <a:t>Có thể có </a:t>
            </a:r>
            <a:r>
              <a:rPr lang="vi-VN" b="1" dirty="0"/>
              <a:t>nhiều proposer</a:t>
            </a:r>
            <a:r>
              <a:rPr lang="vi-VN" dirty="0"/>
              <a:t>, gây ra xung đột → Paxos sử dụng </a:t>
            </a:r>
            <a:r>
              <a:rPr lang="vi-VN" b="1" dirty="0"/>
              <a:t>số hiệu ballot</a:t>
            </a:r>
            <a:r>
              <a:rPr lang="vi-VN" dirty="0"/>
              <a:t> để giải quyết.</a:t>
            </a:r>
          </a:p>
          <a:p>
            <a:r>
              <a:rPr lang="en-US" b="1" dirty="0"/>
              <a:t>-</a:t>
            </a:r>
            <a:r>
              <a:rPr lang="vi-VN" b="1" dirty="0"/>
              <a:t> Acceptor (Người chấp nhận):</a:t>
            </a:r>
          </a:p>
          <a:p>
            <a:pPr>
              <a:buFont typeface="Arial" panose="020B0604020202020204" pitchFamily="34" charset="0"/>
              <a:buChar char="•"/>
            </a:pPr>
            <a:r>
              <a:rPr lang="vi-VN" b="1" dirty="0"/>
              <a:t>Quyết định có chấp nhận đề xuất hay không</a:t>
            </a:r>
            <a:r>
              <a:rPr lang="vi-VN" dirty="0"/>
              <a:t>.</a:t>
            </a:r>
          </a:p>
          <a:p>
            <a:pPr>
              <a:buFont typeface="Arial" panose="020B0604020202020204" pitchFamily="34" charset="0"/>
              <a:buChar char="•"/>
            </a:pPr>
            <a:r>
              <a:rPr lang="vi-VN" dirty="0"/>
              <a:t>Mỗi acceptor ghi nhận thông tin theo từng </a:t>
            </a:r>
            <a:r>
              <a:rPr lang="vi-VN" b="1" dirty="0"/>
              <a:t>ballot</a:t>
            </a:r>
            <a:r>
              <a:rPr lang="vi-VN" dirty="0"/>
              <a:t>.</a:t>
            </a:r>
          </a:p>
          <a:p>
            <a:pPr>
              <a:buFont typeface="Arial" panose="020B0604020202020204" pitchFamily="34" charset="0"/>
              <a:buChar char="•"/>
            </a:pPr>
            <a:r>
              <a:rPr lang="vi-VN" dirty="0"/>
              <a:t>Nếu đa số acceptors </a:t>
            </a:r>
            <a:r>
              <a:rPr lang="vi-VN" b="1" dirty="0"/>
              <a:t>đồng thuận</a:t>
            </a:r>
            <a:r>
              <a:rPr lang="vi-VN" dirty="0"/>
              <a:t> (accept cùng một giá trị trong cùng một ballot), giá trị đó được coi là </a:t>
            </a:r>
            <a:r>
              <a:rPr lang="vi-VN" b="1" dirty="0"/>
              <a:t>được chấp nhận toàn cục</a:t>
            </a:r>
            <a:r>
              <a:rPr lang="vi-VN" dirty="0"/>
              <a:t>.</a:t>
            </a:r>
          </a:p>
          <a:p>
            <a:r>
              <a:rPr lang="en-US" b="1" dirty="0"/>
              <a:t>-</a:t>
            </a:r>
            <a:r>
              <a:rPr lang="vi-VN" b="1" dirty="0"/>
              <a:t> Learner (Người học):</a:t>
            </a:r>
          </a:p>
          <a:p>
            <a:pPr>
              <a:buFont typeface="Arial" panose="020B0604020202020204" pitchFamily="34" charset="0"/>
              <a:buChar char="•"/>
            </a:pPr>
            <a:r>
              <a:rPr lang="vi-VN" b="1" dirty="0"/>
              <a:t>Không tham gia quyết định</a:t>
            </a:r>
            <a:r>
              <a:rPr lang="vi-VN" dirty="0"/>
              <a:t>, nhưng cần biết quyết định cuối cùng.</a:t>
            </a:r>
          </a:p>
          <a:p>
            <a:pPr>
              <a:buFont typeface="Arial" panose="020B0604020202020204" pitchFamily="34" charset="0"/>
              <a:buChar char="•"/>
            </a:pPr>
            <a:r>
              <a:rPr lang="vi-VN" dirty="0"/>
              <a:t>Có thể </a:t>
            </a:r>
            <a:r>
              <a:rPr lang="vi-VN" b="1" dirty="0"/>
              <a:t>hỏi một acceptor</a:t>
            </a:r>
            <a:r>
              <a:rPr lang="vi-VN" dirty="0"/>
              <a:t> hoặc được </a:t>
            </a:r>
            <a:r>
              <a:rPr lang="vi-VN" b="1" dirty="0"/>
              <a:t>push thông tin</a:t>
            </a:r>
            <a:r>
              <a:rPr lang="vi-VN" dirty="0"/>
              <a:t> từ acceptor.</a:t>
            </a:r>
          </a:p>
          <a:p>
            <a:r>
              <a:rPr lang="vi-VN" b="1" dirty="0"/>
              <a:t>Chú ý</a:t>
            </a:r>
            <a:r>
              <a:rPr lang="vi-VN" dirty="0"/>
              <a:t>: Mặc dù có 3 vai trò, chúng </a:t>
            </a:r>
            <a:r>
              <a:rPr lang="vi-VN" b="1" dirty="0"/>
              <a:t>không nhất thiết phải là 3 site khác nhau</a:t>
            </a:r>
            <a:r>
              <a:rPr lang="vi-VN" dirty="0"/>
              <a:t>. Một site có thể đồng thời là proposer, acceptor và learner – nhưng </a:t>
            </a:r>
            <a:r>
              <a:rPr lang="vi-VN" b="1" dirty="0"/>
              <a:t>mỗi vai trò chỉ có một thể hiện trên một site</a:t>
            </a:r>
            <a:r>
              <a:rPr lang="vi-VN" dirty="0"/>
              <a:t>.</a:t>
            </a:r>
          </a:p>
          <a:p>
            <a:endParaRPr lang="en-US" b="1" dirty="0"/>
          </a:p>
          <a:p>
            <a:r>
              <a:rPr lang="en-US" b="1" dirty="0"/>
              <a:t>4. </a:t>
            </a:r>
            <a:r>
              <a:rPr lang="vi-VN" b="1" dirty="0"/>
              <a:t>So sánh ngắn gọn: Paxos vs 2PC/3PC</a:t>
            </a:r>
          </a:p>
          <a:p>
            <a:r>
              <a:rPr lang="vi-VN" dirty="0"/>
              <a:t>Tiêu chí</a:t>
            </a:r>
            <a:r>
              <a:rPr lang="en-US" dirty="0"/>
              <a:t>		</a:t>
            </a:r>
            <a:r>
              <a:rPr lang="vi-VN" dirty="0"/>
              <a:t>2PC</a:t>
            </a:r>
            <a:r>
              <a:rPr lang="en-US" dirty="0"/>
              <a:t>	</a:t>
            </a:r>
            <a:r>
              <a:rPr lang="vi-VN" dirty="0"/>
              <a:t>3PC</a:t>
            </a:r>
            <a:r>
              <a:rPr lang="en-US" dirty="0"/>
              <a:t>	</a:t>
            </a:r>
            <a:r>
              <a:rPr lang="vi-VN" dirty="0"/>
              <a:t>Paxos</a:t>
            </a:r>
            <a:endParaRPr lang="en-US" dirty="0"/>
          </a:p>
          <a:p>
            <a:r>
              <a:rPr lang="vi-VN" dirty="0"/>
              <a:t>Khả năng không bị block</a:t>
            </a:r>
            <a:r>
              <a:rPr lang="en-US" dirty="0"/>
              <a:t>	</a:t>
            </a:r>
            <a:r>
              <a:rPr lang="vi-VN" dirty="0"/>
              <a:t>Có thể block</a:t>
            </a:r>
            <a:r>
              <a:rPr lang="en-US" dirty="0"/>
              <a:t>	</a:t>
            </a:r>
            <a:r>
              <a:rPr lang="vi-VN" dirty="0"/>
              <a:t>Có thể block</a:t>
            </a:r>
            <a:r>
              <a:rPr lang="en-US" dirty="0"/>
              <a:t>	</a:t>
            </a:r>
            <a:r>
              <a:rPr lang="vi-VN" dirty="0"/>
              <a:t>Không block nếu có đa số sống</a:t>
            </a:r>
            <a:endParaRPr lang="en-US" dirty="0"/>
          </a:p>
          <a:p>
            <a:r>
              <a:rPr lang="vi-VN" dirty="0"/>
              <a:t>Chịu lỗi phân vùng mạng</a:t>
            </a:r>
            <a:r>
              <a:rPr lang="en-US" dirty="0"/>
              <a:t>	</a:t>
            </a:r>
            <a:r>
              <a:rPr lang="en-US" dirty="0" err="1"/>
              <a:t>Không</a:t>
            </a:r>
            <a:r>
              <a:rPr lang="en-US" dirty="0"/>
              <a:t>	</a:t>
            </a:r>
            <a:r>
              <a:rPr lang="en-US" dirty="0" err="1"/>
              <a:t>Không</a:t>
            </a:r>
            <a:r>
              <a:rPr lang="en-US" dirty="0"/>
              <a:t>	</a:t>
            </a:r>
            <a:r>
              <a:rPr lang="vi-VN" dirty="0"/>
              <a:t>Có thể chịu lỗi nếu còn đa số</a:t>
            </a:r>
            <a:endParaRPr lang="en-US" dirty="0"/>
          </a:p>
          <a:p>
            <a:r>
              <a:rPr lang="vi-VN" dirty="0"/>
              <a:t>Cần toàn bộ sites hoạt động</a:t>
            </a:r>
            <a:r>
              <a:rPr lang="en-US" dirty="0"/>
              <a:t>	</a:t>
            </a:r>
            <a:r>
              <a:rPr lang="vi-VN" dirty="0"/>
              <a:t>Có</a:t>
            </a:r>
            <a:r>
              <a:rPr lang="en-US" dirty="0"/>
              <a:t>	</a:t>
            </a:r>
            <a:r>
              <a:rPr lang="vi-VN" dirty="0"/>
              <a:t>Có</a:t>
            </a:r>
            <a:r>
              <a:rPr lang="en-US" dirty="0"/>
              <a:t>	</a:t>
            </a:r>
            <a:r>
              <a:rPr lang="vi-VN" dirty="0"/>
              <a:t>Chỉ cần đa số (quorum)</a:t>
            </a:r>
            <a:endParaRPr lang="en-US" dirty="0"/>
          </a:p>
          <a:p>
            <a:r>
              <a:rPr lang="vi-VN" dirty="0"/>
              <a:t>Phức tạp triển khai</a:t>
            </a:r>
            <a:r>
              <a:rPr lang="en-US" dirty="0"/>
              <a:t>	</a:t>
            </a:r>
            <a:r>
              <a:rPr lang="vi-VN" dirty="0"/>
              <a:t>Trung bình</a:t>
            </a:r>
            <a:r>
              <a:rPr lang="en-US" dirty="0"/>
              <a:t>	</a:t>
            </a:r>
            <a:r>
              <a:rPr lang="vi-VN" dirty="0"/>
              <a:t>Cao</a:t>
            </a:r>
            <a:r>
              <a:rPr lang="en-US" dirty="0"/>
              <a:t>	</a:t>
            </a:r>
            <a:r>
              <a:rPr lang="vi-VN" dirty="0"/>
              <a:t>Cao (nhưng tổng quát và đáng tin cậy)</a:t>
            </a:r>
          </a:p>
          <a:p>
            <a:endParaRPr lang="en-US" b="1" dirty="0"/>
          </a:p>
          <a:p>
            <a:r>
              <a:rPr lang="vi-VN" b="1" dirty="0"/>
              <a:t>Tổng kết:</a:t>
            </a:r>
          </a:p>
          <a:p>
            <a:pPr>
              <a:buFont typeface="Arial" panose="020B0604020202020204" pitchFamily="34" charset="0"/>
              <a:buChar char="•"/>
            </a:pPr>
            <a:r>
              <a:rPr lang="vi-VN" b="1" dirty="0"/>
              <a:t>Paxos</a:t>
            </a:r>
            <a:r>
              <a:rPr lang="vi-VN" dirty="0"/>
              <a:t> là một giao thức </a:t>
            </a:r>
            <a:r>
              <a:rPr lang="vi-VN" b="1" dirty="0"/>
              <a:t>đồng thuận phân tán mạnh mẽ</a:t>
            </a:r>
            <a:r>
              <a:rPr lang="vi-VN" dirty="0"/>
              <a:t>, tổng quát hóa 2PC/3PC.</a:t>
            </a:r>
          </a:p>
          <a:p>
            <a:pPr>
              <a:buFont typeface="Arial" panose="020B0604020202020204" pitchFamily="34" charset="0"/>
              <a:buChar char="•"/>
            </a:pPr>
            <a:r>
              <a:rPr lang="vi-VN" dirty="0"/>
              <a:t>Nó cho phép </a:t>
            </a:r>
            <a:r>
              <a:rPr lang="vi-VN" b="1" dirty="0"/>
              <a:t>các hệ thống phân tán vẫn hoạt động dù một phần bị lỗi hoặc bị chia cắt</a:t>
            </a:r>
            <a:r>
              <a:rPr lang="vi-VN" dirty="0"/>
              <a:t>.</a:t>
            </a:r>
          </a:p>
          <a:p>
            <a:pPr>
              <a:buFont typeface="Arial" panose="020B0604020202020204" pitchFamily="34" charset="0"/>
              <a:buChar char="•"/>
            </a:pPr>
            <a:r>
              <a:rPr lang="vi-VN" dirty="0"/>
              <a:t>Các khái niệm về </a:t>
            </a:r>
            <a:r>
              <a:rPr lang="vi-VN" b="1" dirty="0"/>
              <a:t>ballot number, quorum và vai trò</a:t>
            </a:r>
            <a:r>
              <a:rPr lang="vi-VN" dirty="0"/>
              <a:t> là then chốt để hiểu cách Paxos hoạt động.</a:t>
            </a:r>
          </a:p>
          <a:p>
            <a:pPr>
              <a:buFont typeface="Arial" panose="020B0604020202020204" pitchFamily="34" charset="0"/>
              <a:buChar char="•"/>
            </a:pPr>
            <a:r>
              <a:rPr lang="vi-VN" dirty="0"/>
              <a:t>Dù Paxos phức tạp hơn, nhưng nó là nền tảng của nhiều hệ thống phân tán hiện đại như </a:t>
            </a:r>
            <a:r>
              <a:rPr lang="vi-VN" b="1" dirty="0"/>
              <a:t>Google Chubby, Raft, ZooKeeper, etc.</a:t>
            </a:r>
            <a:endParaRPr lang="vi-VN" dirty="0"/>
          </a:p>
          <a:p>
            <a:endParaRPr lang="en-US" dirty="0"/>
          </a:p>
        </p:txBody>
      </p:sp>
      <p:sp>
        <p:nvSpPr>
          <p:cNvPr id="4" name="Slide Number Placeholder 3"/>
          <p:cNvSpPr>
            <a:spLocks noGrp="1"/>
          </p:cNvSpPr>
          <p:nvPr>
            <p:ph type="sldNum" sz="quarter" idx="5"/>
          </p:nvPr>
        </p:nvSpPr>
        <p:spPr/>
        <p:txBody>
          <a:bodyPr/>
          <a:lstStyle/>
          <a:p>
            <a:fld id="{765F5201-0B02-374C-9C85-2DCB7D098B21}" type="slidenum">
              <a:rPr lang="en-US" smtClean="0"/>
              <a:t>62</a:t>
            </a:fld>
            <a:endParaRPr lang="en-US"/>
          </a:p>
        </p:txBody>
      </p:sp>
    </p:spTree>
    <p:extLst>
      <p:ext uri="{BB962C8B-B14F-4D97-AF65-F5344CB8AC3E}">
        <p14:creationId xmlns:p14="http://schemas.microsoft.com/office/powerpoint/2010/main" val="201839432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1" dirty="0"/>
              <a:t>Paxos và Những Phức Tạp Thực Tế</a:t>
            </a:r>
          </a:p>
          <a:p>
            <a:endParaRPr lang="en-US" b="1" dirty="0"/>
          </a:p>
          <a:p>
            <a:r>
              <a:rPr lang="en-US" b="1" dirty="0"/>
              <a:t>1. </a:t>
            </a:r>
            <a:r>
              <a:rPr lang="vi-VN" b="1" dirty="0"/>
              <a:t>Paxos đơn giản (Naïve Paxos): Chỉ có 1 proposer</a:t>
            </a:r>
          </a:p>
          <a:p>
            <a:pPr>
              <a:buFont typeface="Arial" panose="020B0604020202020204" pitchFamily="34" charset="0"/>
              <a:buChar char="•"/>
            </a:pPr>
            <a:r>
              <a:rPr lang="vi-VN" dirty="0"/>
              <a:t>Nếu </a:t>
            </a:r>
            <a:r>
              <a:rPr lang="vi-VN" b="1" dirty="0"/>
              <a:t>chỉ có một proposer</a:t>
            </a:r>
            <a:r>
              <a:rPr lang="vi-VN" dirty="0"/>
              <a:t>, Paxos sẽ hoạt động gần giống như </a:t>
            </a:r>
            <a:r>
              <a:rPr lang="vi-VN" b="1" dirty="0"/>
              <a:t>2PC</a:t>
            </a:r>
            <a:r>
              <a:rPr lang="vi-VN" dirty="0"/>
              <a:t>:</a:t>
            </a:r>
          </a:p>
          <a:p>
            <a:pPr marL="742950" lvl="1" indent="-285750">
              <a:buFont typeface="Arial" panose="020B0604020202020204" pitchFamily="34" charset="0"/>
              <a:buChar char="•"/>
            </a:pPr>
            <a:r>
              <a:rPr lang="vi-VN" dirty="0"/>
              <a:t>Proposer gửi đề xuất (prepare).</a:t>
            </a:r>
          </a:p>
          <a:p>
            <a:pPr marL="742950" lvl="1" indent="-285750">
              <a:buFont typeface="Arial" panose="020B0604020202020204" pitchFamily="34" charset="0"/>
              <a:buChar char="•"/>
            </a:pPr>
            <a:r>
              <a:rPr lang="vi-VN" dirty="0"/>
              <a:t>Acceptors phản hồi (ack).</a:t>
            </a:r>
          </a:p>
          <a:p>
            <a:pPr marL="742950" lvl="1" indent="-285750">
              <a:buFont typeface="Arial" panose="020B0604020202020204" pitchFamily="34" charset="0"/>
              <a:buChar char="•"/>
            </a:pPr>
            <a:r>
              <a:rPr lang="vi-VN" dirty="0"/>
              <a:t>Nếu đủ số đông (majority), proposer gửi accept và kết thúc.</a:t>
            </a:r>
          </a:p>
          <a:p>
            <a:pPr>
              <a:buFont typeface="Arial" panose="020B0604020202020204" pitchFamily="34" charset="0"/>
              <a:buChar char="•"/>
            </a:pPr>
            <a:r>
              <a:rPr lang="vi-VN" dirty="0"/>
              <a:t>Trong trường hợp này, không có tranh chấp → đơn giản, hiệu quả.</a:t>
            </a:r>
          </a:p>
          <a:p>
            <a:r>
              <a:rPr lang="vi-VN" b="1" dirty="0"/>
              <a:t>Tuy nhiên, thực tế không đơn giản như vậy</a:t>
            </a:r>
            <a:r>
              <a:rPr lang="vi-VN" dirty="0"/>
              <a:t>. Dưới đây là những vấn đề nảy sinh khi Paxos được triển khai trong môi trường thực tế phức tạp hơn.</a:t>
            </a:r>
          </a:p>
          <a:p>
            <a:endParaRPr lang="en-US" b="1" dirty="0"/>
          </a:p>
          <a:p>
            <a:r>
              <a:rPr lang="en-US" b="1" dirty="0"/>
              <a:t>2. </a:t>
            </a:r>
            <a:r>
              <a:rPr lang="vi-VN" b="1" dirty="0"/>
              <a:t>Phức tạp 1: Nhiều proposer cùng lúc</a:t>
            </a:r>
          </a:p>
          <a:p>
            <a:pPr>
              <a:buFont typeface="Arial" panose="020B0604020202020204" pitchFamily="34" charset="0"/>
              <a:buChar char="•"/>
            </a:pPr>
            <a:r>
              <a:rPr lang="vi-VN" dirty="0"/>
              <a:t>Nếu có </a:t>
            </a:r>
            <a:r>
              <a:rPr lang="vi-VN" b="1" dirty="0"/>
              <a:t>nhiều proposer đồng thời</a:t>
            </a:r>
            <a:r>
              <a:rPr lang="vi-VN" dirty="0"/>
              <a:t> đưa ra đề xuất cho cùng một giá trị (ví dụ “commit”), các </a:t>
            </a:r>
            <a:r>
              <a:rPr lang="vi-VN" b="1" dirty="0"/>
              <a:t>acceptors sẽ nhận nhiều đề xuất</a:t>
            </a:r>
            <a:r>
              <a:rPr lang="vi-VN" dirty="0"/>
              <a:t> khác nhau.</a:t>
            </a:r>
          </a:p>
          <a:p>
            <a:r>
              <a:rPr lang="vi-VN" b="1" dirty="0"/>
              <a:t>Giải pháp:</a:t>
            </a:r>
            <a:endParaRPr lang="vi-VN" dirty="0"/>
          </a:p>
          <a:p>
            <a:pPr>
              <a:buFont typeface="Arial" panose="020B0604020202020204" pitchFamily="34" charset="0"/>
              <a:buChar char="•"/>
            </a:pPr>
            <a:r>
              <a:rPr lang="vi-VN" dirty="0"/>
              <a:t>Gắn </a:t>
            </a:r>
            <a:r>
              <a:rPr lang="vi-VN" b="1" dirty="0"/>
              <a:t>số hiệu "ballot number"</a:t>
            </a:r>
            <a:r>
              <a:rPr lang="vi-VN" dirty="0"/>
              <a:t> vào mỗi đề xuất.</a:t>
            </a:r>
          </a:p>
          <a:p>
            <a:pPr>
              <a:buFont typeface="Arial" panose="020B0604020202020204" pitchFamily="34" charset="0"/>
              <a:buChar char="•"/>
            </a:pPr>
            <a:r>
              <a:rPr lang="vi-VN" dirty="0"/>
              <a:t>Mỗi acceptor </a:t>
            </a:r>
            <a:r>
              <a:rPr lang="vi-VN" b="1" dirty="0"/>
              <a:t>chỉ chấp nhận đề xuất có ballot number lớn nhất</a:t>
            </a:r>
            <a:r>
              <a:rPr lang="vi-VN" dirty="0"/>
              <a:t> mà nó từng thấy → giúp phân biệt và ưu tiên.</a:t>
            </a:r>
          </a:p>
          <a:p>
            <a:r>
              <a:rPr lang="en-US" dirty="0"/>
              <a:t>=&gt; </a:t>
            </a:r>
            <a:r>
              <a:rPr lang="vi-VN" dirty="0"/>
              <a:t>Điều này giúp hệ thống chọn một proposer “dẫn đầu” trong mỗi vòng.</a:t>
            </a:r>
          </a:p>
          <a:p>
            <a:endParaRPr lang="en-US" b="1" dirty="0"/>
          </a:p>
          <a:p>
            <a:r>
              <a:rPr lang="en-US" b="1" dirty="0"/>
              <a:t>3. </a:t>
            </a:r>
            <a:r>
              <a:rPr lang="vi-VN" b="1" dirty="0"/>
              <a:t>Phức tạp 2: Split votes (bỏ phiếu chia rẽ)</a:t>
            </a:r>
          </a:p>
          <a:p>
            <a:pPr>
              <a:buFont typeface="Arial" panose="020B0604020202020204" pitchFamily="34" charset="0"/>
              <a:buChar char="•"/>
            </a:pPr>
            <a:r>
              <a:rPr lang="vi-VN" dirty="0"/>
              <a:t>Nếu các proposer gửi đề xuất với </a:t>
            </a:r>
            <a:r>
              <a:rPr lang="vi-VN" b="1" dirty="0"/>
              <a:t>giá trị khác nhau</a:t>
            </a:r>
            <a:r>
              <a:rPr lang="vi-VN" dirty="0"/>
              <a:t> và không có đề xuất nào được </a:t>
            </a:r>
            <a:r>
              <a:rPr lang="vi-VN" b="1" dirty="0"/>
              <a:t>đa số acceptor đồng thuận</a:t>
            </a:r>
            <a:r>
              <a:rPr lang="vi-VN" dirty="0"/>
              <a:t>, thì </a:t>
            </a:r>
            <a:r>
              <a:rPr lang="vi-VN" b="1" dirty="0"/>
              <a:t>không đạt được consensus</a:t>
            </a:r>
            <a:r>
              <a:rPr lang="vi-VN" dirty="0"/>
              <a:t>.</a:t>
            </a:r>
          </a:p>
          <a:p>
            <a:endParaRPr lang="en-US" b="1" dirty="0"/>
          </a:p>
          <a:p>
            <a:r>
              <a:rPr lang="en-US" b="1" dirty="0"/>
              <a:t>- </a:t>
            </a:r>
            <a:r>
              <a:rPr lang="vi-VN" b="1" dirty="0"/>
              <a:t>Giải pháp 1:</a:t>
            </a:r>
            <a:endParaRPr lang="vi-VN" dirty="0"/>
          </a:p>
          <a:p>
            <a:pPr>
              <a:buFont typeface="Arial" panose="020B0604020202020204" pitchFamily="34" charset="0"/>
              <a:buChar char="•"/>
            </a:pPr>
            <a:r>
              <a:rPr lang="vi-VN" dirty="0"/>
              <a:t>Chạy </a:t>
            </a:r>
            <a:r>
              <a:rPr lang="vi-VN" b="1" dirty="0"/>
              <a:t>nhiều vòng Paxos (ballots)</a:t>
            </a:r>
            <a:r>
              <a:rPr lang="vi-VN" dirty="0"/>
              <a:t> cho đến khi có một đề xuất đạt được đa số.</a:t>
            </a:r>
          </a:p>
          <a:p>
            <a:r>
              <a:rPr lang="vi-VN" b="1" dirty="0"/>
              <a:t>Nhược điểm</a:t>
            </a:r>
            <a:r>
              <a:rPr lang="vi-VN" dirty="0"/>
              <a:t>: Làm </a:t>
            </a:r>
            <a:r>
              <a:rPr lang="vi-VN" b="1" dirty="0"/>
              <a:t>giảm hiệu suất</a:t>
            </a:r>
            <a:r>
              <a:rPr lang="vi-VN" dirty="0"/>
              <a:t>, đặc biệt khi các vòng lặp đi lặp lại do xung đột.</a:t>
            </a:r>
          </a:p>
          <a:p>
            <a:endParaRPr lang="en-US" dirty="0"/>
          </a:p>
          <a:p>
            <a:r>
              <a:rPr lang="en-US" dirty="0"/>
              <a:t>- </a:t>
            </a:r>
            <a:r>
              <a:rPr lang="vi-VN" b="1" dirty="0"/>
              <a:t>Giải pháp 2:</a:t>
            </a:r>
            <a:endParaRPr lang="vi-VN" dirty="0"/>
          </a:p>
          <a:p>
            <a:pPr>
              <a:buFont typeface="Arial" panose="020B0604020202020204" pitchFamily="34" charset="0"/>
              <a:buChar char="•"/>
            </a:pPr>
            <a:r>
              <a:rPr lang="vi-VN" dirty="0"/>
              <a:t>Chọn </a:t>
            </a:r>
            <a:r>
              <a:rPr lang="vi-VN" b="1" dirty="0"/>
              <a:t>một leader (lãnh đạo)</a:t>
            </a:r>
            <a:r>
              <a:rPr lang="vi-VN" dirty="0"/>
              <a:t> duy nhất làm proposer chính trong một thời gian.</a:t>
            </a:r>
          </a:p>
          <a:p>
            <a:pPr>
              <a:buFont typeface="Arial" panose="020B0604020202020204" pitchFamily="34" charset="0"/>
              <a:buChar char="•"/>
            </a:pPr>
            <a:r>
              <a:rPr lang="vi-VN" dirty="0"/>
              <a:t>Các đề xuất từ các proposer khác sẽ được </a:t>
            </a:r>
            <a:r>
              <a:rPr lang="vi-VN" b="1" dirty="0"/>
              <a:t>gửi qua leader</a:t>
            </a:r>
            <a:r>
              <a:rPr lang="vi-VN" dirty="0"/>
              <a:t>, từ đó leader điều phối duy nhất một giá trị → </a:t>
            </a:r>
            <a:r>
              <a:rPr lang="vi-VN" b="1" dirty="0"/>
              <a:t>giảm xung đột và tăng hiệu suất</a:t>
            </a:r>
            <a:r>
              <a:rPr lang="vi-VN" dirty="0"/>
              <a:t>.</a:t>
            </a:r>
          </a:p>
          <a:p>
            <a:endParaRPr lang="en-US" b="1" dirty="0"/>
          </a:p>
          <a:p>
            <a:r>
              <a:rPr lang="en-US" b="1" dirty="0"/>
              <a:t>4. </a:t>
            </a:r>
            <a:r>
              <a:rPr lang="vi-VN" b="1" dirty="0"/>
              <a:t>Phức tạp 3: Acceptors bị lỗi sau khi đã chấp nhận</a:t>
            </a:r>
          </a:p>
          <a:p>
            <a:pPr>
              <a:buFont typeface="Arial" panose="020B0604020202020204" pitchFamily="34" charset="0"/>
              <a:buChar char="•"/>
            </a:pPr>
            <a:r>
              <a:rPr lang="vi-VN" dirty="0"/>
              <a:t>Một số acceptors </a:t>
            </a:r>
            <a:r>
              <a:rPr lang="vi-VN" b="1" dirty="0"/>
              <a:t>chấp nhận đề xuất</a:t>
            </a:r>
            <a:r>
              <a:rPr lang="vi-VN" dirty="0"/>
              <a:t>, nhưng sau đó bị lỗi.</a:t>
            </a:r>
          </a:p>
          <a:p>
            <a:pPr>
              <a:buFont typeface="Arial" panose="020B0604020202020204" pitchFamily="34" charset="0"/>
              <a:buChar char="•"/>
            </a:pPr>
            <a:r>
              <a:rPr lang="vi-VN" b="1" dirty="0"/>
              <a:t>Phần còn lại</a:t>
            </a:r>
            <a:r>
              <a:rPr lang="vi-VN" dirty="0"/>
              <a:t> của acceptors </a:t>
            </a:r>
            <a:r>
              <a:rPr lang="vi-VN" b="1" dirty="0"/>
              <a:t>không đủ để đạt được đa số</a:t>
            </a:r>
            <a:r>
              <a:rPr lang="vi-VN" dirty="0"/>
              <a:t> → tạo nguy cơ mất consensus.</a:t>
            </a:r>
          </a:p>
          <a:p>
            <a:r>
              <a:rPr lang="en-US" dirty="0"/>
              <a:t>- </a:t>
            </a:r>
            <a:r>
              <a:rPr lang="vi-VN" b="1" dirty="0"/>
              <a:t>Giải pháp:</a:t>
            </a:r>
            <a:endParaRPr lang="vi-VN" dirty="0"/>
          </a:p>
          <a:p>
            <a:pPr>
              <a:buFont typeface="Arial" panose="020B0604020202020204" pitchFamily="34" charset="0"/>
              <a:buChar char="•"/>
            </a:pPr>
            <a:r>
              <a:rPr lang="vi-VN" dirty="0"/>
              <a:t>Dùng </a:t>
            </a:r>
            <a:r>
              <a:rPr lang="vi-VN" b="1" dirty="0"/>
              <a:t>ballot number</a:t>
            </a:r>
            <a:r>
              <a:rPr lang="vi-VN" dirty="0"/>
              <a:t> để </a:t>
            </a:r>
            <a:r>
              <a:rPr lang="vi-VN" b="1" dirty="0"/>
              <a:t>khôi phục tiến trình</a:t>
            </a:r>
            <a:r>
              <a:rPr lang="vi-VN" dirty="0"/>
              <a:t> khi hệ thống hoạt động lại.</a:t>
            </a:r>
          </a:p>
          <a:p>
            <a:pPr>
              <a:buFont typeface="Arial" panose="020B0604020202020204" pitchFamily="34" charset="0"/>
              <a:buChar char="•"/>
            </a:pPr>
            <a:r>
              <a:rPr lang="vi-VN" dirty="0"/>
              <a:t>Khi chạy lại vòng Paxos mới, các acceptors còn sống sẽ </a:t>
            </a:r>
            <a:r>
              <a:rPr lang="vi-VN" b="1" dirty="0"/>
              <a:t>truyền lại thông tin về đề xuất trước</a:t>
            </a:r>
            <a:r>
              <a:rPr lang="vi-VN" dirty="0"/>
              <a:t> (nếu có), giúp giữ nguyên quyết định nếu đã có.</a:t>
            </a:r>
          </a:p>
          <a:p>
            <a:r>
              <a:rPr lang="en-US" dirty="0"/>
              <a:t>- </a:t>
            </a:r>
            <a:r>
              <a:rPr lang="vi-VN" dirty="0"/>
              <a:t>Điều này giúp </a:t>
            </a:r>
            <a:r>
              <a:rPr lang="vi-VN" b="1" dirty="0"/>
              <a:t>duy trì tính nhất quán</a:t>
            </a:r>
            <a:r>
              <a:rPr lang="vi-VN" dirty="0"/>
              <a:t>, dù một phần hệ thống bị lỗi.</a:t>
            </a:r>
          </a:p>
          <a:p>
            <a:endParaRPr lang="en-US" b="1" dirty="0"/>
          </a:p>
          <a:p>
            <a:r>
              <a:rPr lang="vi-VN" b="1" dirty="0"/>
              <a:t>Tổng kết:</a:t>
            </a:r>
          </a:p>
          <a:p>
            <a:pPr>
              <a:buFont typeface="Arial" panose="020B0604020202020204" pitchFamily="34" charset="0"/>
              <a:buChar char="•"/>
            </a:pPr>
            <a:r>
              <a:rPr lang="vi-VN" dirty="0"/>
              <a:t>Paxos </a:t>
            </a:r>
            <a:r>
              <a:rPr lang="vi-VN" b="1" dirty="0"/>
              <a:t>đơn giản về nguyên lý</a:t>
            </a:r>
            <a:r>
              <a:rPr lang="vi-VN" dirty="0"/>
              <a:t>, nhưng </a:t>
            </a:r>
            <a:r>
              <a:rPr lang="vi-VN" b="1" dirty="0"/>
              <a:t>có nhiều tình huống thực tế cần xử lý cẩn thận</a:t>
            </a:r>
            <a:r>
              <a:rPr lang="vi-VN" dirty="0"/>
              <a:t>.</a:t>
            </a:r>
          </a:p>
          <a:p>
            <a:pPr>
              <a:buFont typeface="Arial" panose="020B0604020202020204" pitchFamily="34" charset="0"/>
              <a:buChar char="•"/>
            </a:pPr>
            <a:r>
              <a:rPr lang="vi-VN" dirty="0"/>
              <a:t>Các phức tạp chính gồm:</a:t>
            </a:r>
          </a:p>
          <a:p>
            <a:pPr marL="742950" lvl="1" indent="-285750">
              <a:buFont typeface="Arial" panose="020B0604020202020204" pitchFamily="34" charset="0"/>
              <a:buChar char="•"/>
            </a:pPr>
            <a:r>
              <a:rPr lang="vi-VN" b="1" dirty="0"/>
              <a:t>Nhiều proposer cạnh tranh</a:t>
            </a:r>
            <a:r>
              <a:rPr lang="vi-VN" dirty="0"/>
              <a:t> → cần dùng ballot number.</a:t>
            </a:r>
          </a:p>
          <a:p>
            <a:pPr marL="742950" lvl="1" indent="-285750">
              <a:buFont typeface="Arial" panose="020B0604020202020204" pitchFamily="34" charset="0"/>
              <a:buChar char="•"/>
            </a:pPr>
            <a:r>
              <a:rPr lang="vi-VN" b="1" dirty="0"/>
              <a:t>Không đạt được đa số</a:t>
            </a:r>
            <a:r>
              <a:rPr lang="vi-VN" dirty="0"/>
              <a:t> → dùng nhiều vòng hoặc chọn leader.</a:t>
            </a:r>
          </a:p>
          <a:p>
            <a:pPr marL="742950" lvl="1" indent="-285750">
              <a:buFont typeface="Arial" panose="020B0604020202020204" pitchFamily="34" charset="0"/>
              <a:buChar char="•"/>
            </a:pPr>
            <a:r>
              <a:rPr lang="vi-VN" b="1" dirty="0"/>
              <a:t>Acceptors bị lỗi sau khi chấp nhận</a:t>
            </a:r>
            <a:r>
              <a:rPr lang="vi-VN" dirty="0"/>
              <a:t> → sử dụng ballot để đảm bảo consistency.</a:t>
            </a:r>
          </a:p>
          <a:p>
            <a:pPr>
              <a:buFont typeface="Arial" panose="020B0604020202020204" pitchFamily="34" charset="0"/>
              <a:buChar char="•"/>
            </a:pPr>
            <a:r>
              <a:rPr lang="vi-VN" dirty="0"/>
              <a:t>Những giải pháp này giúp Paxos trở thành một </a:t>
            </a:r>
            <a:r>
              <a:rPr lang="vi-VN" b="1" dirty="0"/>
              <a:t>giao thức đồng thuận mạnh mẽ và đáng tin cậy</a:t>
            </a:r>
            <a:r>
              <a:rPr lang="vi-VN" dirty="0"/>
              <a:t> trong môi trường phân tán.</a:t>
            </a:r>
          </a:p>
          <a:p>
            <a:endParaRPr lang="en-US" dirty="0"/>
          </a:p>
        </p:txBody>
      </p:sp>
      <p:sp>
        <p:nvSpPr>
          <p:cNvPr id="4" name="Slide Number Placeholder 3"/>
          <p:cNvSpPr>
            <a:spLocks noGrp="1"/>
          </p:cNvSpPr>
          <p:nvPr>
            <p:ph type="sldNum" sz="quarter" idx="5"/>
          </p:nvPr>
        </p:nvSpPr>
        <p:spPr/>
        <p:txBody>
          <a:bodyPr/>
          <a:lstStyle/>
          <a:p>
            <a:fld id="{765F5201-0B02-374C-9C85-2DCB7D098B21}" type="slidenum">
              <a:rPr lang="en-US" smtClean="0"/>
              <a:t>63</a:t>
            </a:fld>
            <a:endParaRPr lang="en-US"/>
          </a:p>
        </p:txBody>
      </p:sp>
    </p:spTree>
    <p:extLst>
      <p:ext uri="{BB962C8B-B14F-4D97-AF65-F5344CB8AC3E}">
        <p14:creationId xmlns:p14="http://schemas.microsoft.com/office/powerpoint/2010/main" val="300454897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Giải</a:t>
            </a:r>
            <a:r>
              <a:rPr lang="en-US" dirty="0"/>
              <a:t> </a:t>
            </a:r>
            <a:r>
              <a:rPr lang="en-US" dirty="0" err="1"/>
              <a:t>thích</a:t>
            </a:r>
            <a:r>
              <a:rPr lang="en-US" dirty="0"/>
              <a:t> </a:t>
            </a:r>
            <a:r>
              <a:rPr lang="vi-VN" b="1" dirty="0"/>
              <a:t>sơ đồ “Basic Paxos – No Failures”</a:t>
            </a:r>
            <a:r>
              <a:rPr lang="vi-VN" dirty="0"/>
              <a:t> bằng cách </a:t>
            </a:r>
            <a:r>
              <a:rPr lang="vi-VN" b="1" dirty="0"/>
              <a:t>diễn giải từng bước</a:t>
            </a:r>
            <a:r>
              <a:rPr lang="vi-VN" dirty="0"/>
              <a:t> theo hai vai trò chính: </a:t>
            </a:r>
            <a:r>
              <a:rPr lang="vi-VN" b="1" dirty="0"/>
              <a:t>Proposer (hoặc Leader)</a:t>
            </a:r>
            <a:r>
              <a:rPr lang="vi-VN" dirty="0"/>
              <a:t> và </a:t>
            </a:r>
            <a:r>
              <a:rPr lang="vi-VN" b="1" dirty="0"/>
              <a:t>Acceptor</a:t>
            </a:r>
            <a:r>
              <a:rPr lang="vi-VN" dirty="0"/>
              <a:t>, trong bối cảnh </a:t>
            </a:r>
            <a:r>
              <a:rPr lang="vi-VN" b="1" dirty="0"/>
              <a:t>không có lỗi xảy ra</a:t>
            </a:r>
            <a:r>
              <a:rPr lang="vi-VN" dirty="0"/>
              <a:t>.</a:t>
            </a:r>
          </a:p>
          <a:p>
            <a:endParaRPr lang="en-US" b="1" dirty="0"/>
          </a:p>
          <a:p>
            <a:r>
              <a:rPr lang="vi-VN" b="1" dirty="0"/>
              <a:t>MỤC TIÊU CỦA SƠ ĐỒ</a:t>
            </a:r>
          </a:p>
          <a:p>
            <a:r>
              <a:rPr lang="vi-VN" dirty="0"/>
              <a:t>Hình này mô tả </a:t>
            </a:r>
            <a:r>
              <a:rPr lang="vi-VN" b="1" dirty="0"/>
              <a:t>quy trình cơ bản</a:t>
            </a:r>
            <a:r>
              <a:rPr lang="vi-VN" dirty="0"/>
              <a:t> của giao thức Paxos trong trường hợp </a:t>
            </a:r>
            <a:r>
              <a:rPr lang="vi-VN" b="1" dirty="0"/>
              <a:t>không có thành phần nào bị lỗi</a:t>
            </a:r>
            <a:r>
              <a:rPr lang="vi-VN" dirty="0"/>
              <a:t>, nhằm đạt được sự đồng thuận về một giá trị (decision value) trong hệ thống phân tán.</a:t>
            </a:r>
          </a:p>
          <a:p>
            <a:endParaRPr lang="en-US" b="1" dirty="0"/>
          </a:p>
          <a:p>
            <a:r>
              <a:rPr lang="en-US" b="1" dirty="0"/>
              <a:t>1. </a:t>
            </a:r>
            <a:r>
              <a:rPr lang="vi-VN" b="1" dirty="0"/>
              <a:t>Vai trò Proposer (hoặc Leader)</a:t>
            </a:r>
          </a:p>
          <a:p>
            <a:r>
              <a:rPr lang="en-US" b="1" dirty="0"/>
              <a:t>- </a:t>
            </a:r>
            <a:r>
              <a:rPr lang="vi-VN" b="1" dirty="0"/>
              <a:t>Bước 1: Gửi thông điệp “prepare(bal)”</a:t>
            </a:r>
          </a:p>
          <a:p>
            <a:pPr>
              <a:buFont typeface="Arial" panose="020B0604020202020204" pitchFamily="34" charset="0"/>
              <a:buChar char="•"/>
            </a:pPr>
            <a:r>
              <a:rPr lang="vi-VN" dirty="0"/>
              <a:t>Proposer gửi thông điệp </a:t>
            </a:r>
            <a:r>
              <a:rPr lang="vi-VN" b="1" dirty="0"/>
              <a:t>prepare</a:t>
            </a:r>
            <a:r>
              <a:rPr lang="vi-VN" dirty="0"/>
              <a:t> kèm theo </a:t>
            </a:r>
            <a:r>
              <a:rPr lang="vi-VN" b="1" dirty="0"/>
              <a:t>ballot number (bal)</a:t>
            </a:r>
            <a:r>
              <a:rPr lang="vi-VN" dirty="0"/>
              <a:t> đến tất cả các </a:t>
            </a:r>
            <a:r>
              <a:rPr lang="vi-VN" b="1" dirty="0"/>
              <a:t>acceptors</a:t>
            </a:r>
            <a:r>
              <a:rPr lang="vi-VN" dirty="0"/>
              <a:t>.</a:t>
            </a:r>
          </a:p>
          <a:p>
            <a:r>
              <a:rPr lang="en-US" b="1" dirty="0"/>
              <a:t>- </a:t>
            </a:r>
            <a:r>
              <a:rPr lang="vi-VN" b="1" dirty="0"/>
              <a:t>Bước 2: Nhận và ghi lại phản hồi từ acceptors (ack hoặc ack(bal′, val′))</a:t>
            </a:r>
          </a:p>
          <a:p>
            <a:pPr>
              <a:buFont typeface="Arial" panose="020B0604020202020204" pitchFamily="34" charset="0"/>
              <a:buChar char="•"/>
            </a:pPr>
            <a:r>
              <a:rPr lang="vi-VN" dirty="0"/>
              <a:t>Nếu Proposer nhận được phản hồi từ các acceptor, nó sẽ ghi lại.</a:t>
            </a:r>
          </a:p>
          <a:p>
            <a:r>
              <a:rPr lang="en-US" b="1" dirty="0"/>
              <a:t>- </a:t>
            </a:r>
            <a:r>
              <a:rPr lang="vi-VN" b="1" dirty="0"/>
              <a:t>Bước 3: Đạt đa số chưa?</a:t>
            </a:r>
          </a:p>
          <a:p>
            <a:pPr>
              <a:buFont typeface="Arial" panose="020B0604020202020204" pitchFamily="34" charset="0"/>
              <a:buChar char="•"/>
            </a:pPr>
            <a:r>
              <a:rPr lang="vi-VN" dirty="0"/>
              <a:t>Nếu </a:t>
            </a:r>
            <a:r>
              <a:rPr lang="vi-VN" b="1" dirty="0"/>
              <a:t>nhận được ack từ đa số</a:t>
            </a:r>
            <a:r>
              <a:rPr lang="vi-VN" dirty="0"/>
              <a:t> (majority) → tiếp tục, ngược lại chờ hoặc khởi động lại vòng mới.</a:t>
            </a:r>
          </a:p>
          <a:p>
            <a:r>
              <a:rPr lang="en-US" b="1" dirty="0"/>
              <a:t>- </a:t>
            </a:r>
            <a:r>
              <a:rPr lang="vi-VN" b="1" dirty="0"/>
              <a:t>Bước 4: Chọn giá trị (val) và gửi “accept(nbal, val)”</a:t>
            </a:r>
          </a:p>
          <a:p>
            <a:pPr>
              <a:buFont typeface="Arial" panose="020B0604020202020204" pitchFamily="34" charset="0"/>
              <a:buChar char="•"/>
            </a:pPr>
            <a:r>
              <a:rPr lang="vi-VN" dirty="0"/>
              <a:t>Nếu tất cả các phản hồi </a:t>
            </a:r>
            <a:r>
              <a:rPr lang="vi-VN" b="1" dirty="0"/>
              <a:t>chỉ là ack</a:t>
            </a:r>
            <a:r>
              <a:rPr lang="vi-VN" dirty="0"/>
              <a:t> (không có val′), thì proposer </a:t>
            </a:r>
            <a:r>
              <a:rPr lang="vi-VN" b="1" dirty="0"/>
              <a:t>chọn giá trị ban đầu mà nó muốn đề xuất</a:t>
            </a:r>
            <a:r>
              <a:rPr lang="vi-VN" dirty="0"/>
              <a:t>.</a:t>
            </a:r>
          </a:p>
          <a:p>
            <a:pPr>
              <a:buFont typeface="Arial" panose="020B0604020202020204" pitchFamily="34" charset="0"/>
              <a:buChar char="•"/>
            </a:pPr>
            <a:r>
              <a:rPr lang="vi-VN" dirty="0"/>
              <a:t>Nếu </a:t>
            </a:r>
            <a:r>
              <a:rPr lang="vi-VN" b="1" dirty="0"/>
              <a:t>có val′</a:t>
            </a:r>
            <a:r>
              <a:rPr lang="vi-VN" dirty="0"/>
              <a:t> (tức là acceptor trước đó đã nhận giá trị nào đó), thì proposer </a:t>
            </a:r>
            <a:r>
              <a:rPr lang="vi-VN" b="1" dirty="0"/>
              <a:t>phải chọn val′ của ballot cao nhất</a:t>
            </a:r>
            <a:r>
              <a:rPr lang="vi-VN" dirty="0"/>
              <a:t>.</a:t>
            </a:r>
          </a:p>
          <a:p>
            <a:pPr>
              <a:buFont typeface="Arial" panose="020B0604020202020204" pitchFamily="34" charset="0"/>
              <a:buChar char="•"/>
            </a:pPr>
            <a:r>
              <a:rPr lang="vi-VN" dirty="0"/>
              <a:t>Sau đó, gửi thông điệp </a:t>
            </a:r>
            <a:r>
              <a:rPr lang="vi-VN" b="1" dirty="0"/>
              <a:t>accept(nbal, val)</a:t>
            </a:r>
            <a:r>
              <a:rPr lang="vi-VN" dirty="0"/>
              <a:t> đến các acceptor.</a:t>
            </a:r>
          </a:p>
          <a:p>
            <a:endParaRPr lang="en-US" b="1" dirty="0"/>
          </a:p>
          <a:p>
            <a:r>
              <a:rPr lang="en-US" b="1" dirty="0"/>
              <a:t>2. </a:t>
            </a:r>
            <a:r>
              <a:rPr lang="vi-VN" b="1" dirty="0"/>
              <a:t>Vai trò Acceptor</a:t>
            </a:r>
          </a:p>
          <a:p>
            <a:r>
              <a:rPr lang="vi-VN" b="1" dirty="0"/>
              <a:t>Khi nhận được prepare(bal):</a:t>
            </a:r>
          </a:p>
          <a:p>
            <a:pPr>
              <a:buFont typeface="Arial" panose="020B0604020202020204" pitchFamily="34" charset="0"/>
              <a:buChar char="•"/>
            </a:pPr>
            <a:r>
              <a:rPr lang="vi-VN" dirty="0"/>
              <a:t>Nếu </a:t>
            </a:r>
            <a:r>
              <a:rPr lang="vi-VN" b="1" dirty="0"/>
              <a:t>chưa từng thấy đề xuất nào trước đó</a:t>
            </a:r>
            <a:r>
              <a:rPr lang="vi-VN" dirty="0"/>
              <a:t> → ghi lại bal, trả lời </a:t>
            </a:r>
            <a:r>
              <a:rPr lang="vi-VN" b="1" dirty="0"/>
              <a:t>ack</a:t>
            </a:r>
            <a:r>
              <a:rPr lang="vi-VN" dirty="0"/>
              <a:t>.</a:t>
            </a:r>
          </a:p>
          <a:p>
            <a:pPr>
              <a:buFont typeface="Arial" panose="020B0604020202020204" pitchFamily="34" charset="0"/>
              <a:buChar char="•"/>
            </a:pPr>
            <a:r>
              <a:rPr lang="vi-VN" dirty="0"/>
              <a:t>Nếu </a:t>
            </a:r>
            <a:r>
              <a:rPr lang="vi-VN" b="1" dirty="0"/>
              <a:t>đã từng thấy đề xuất trước đó</a:t>
            </a:r>
            <a:r>
              <a:rPr lang="vi-VN" dirty="0"/>
              <a:t>, thì kiểm tra:</a:t>
            </a:r>
          </a:p>
          <a:p>
            <a:pPr marL="742950" lvl="1" indent="-285750">
              <a:buFont typeface="Arial" panose="020B0604020202020204" pitchFamily="34" charset="0"/>
              <a:buChar char="•"/>
            </a:pPr>
            <a:r>
              <a:rPr lang="vi-VN" dirty="0"/>
              <a:t>Nếu </a:t>
            </a:r>
            <a:r>
              <a:rPr lang="vi-VN" b="1" dirty="0"/>
              <a:t>bal mới &gt; tất cả bal trước đó</a:t>
            </a:r>
            <a:r>
              <a:rPr lang="vi-VN" dirty="0"/>
              <a:t> → ghi lại bal mới, trả lời </a:t>
            </a:r>
            <a:r>
              <a:rPr lang="vi-VN" b="1" dirty="0"/>
              <a:t>ack(bal′, val′)</a:t>
            </a:r>
            <a:r>
              <a:rPr lang="vi-VN" dirty="0"/>
              <a:t> với thông tin cũ nhất đã từng chấp nhận.</a:t>
            </a:r>
          </a:p>
          <a:p>
            <a:pPr marL="742950" lvl="1" indent="-285750">
              <a:buFont typeface="Arial" panose="020B0604020202020204" pitchFamily="34" charset="0"/>
              <a:buChar char="•"/>
            </a:pPr>
            <a:r>
              <a:rPr lang="vi-VN" dirty="0"/>
              <a:t>Nếu bal mới </a:t>
            </a:r>
            <a:r>
              <a:rPr lang="vi-VN" b="1" dirty="0"/>
              <a:t>không lớn hơn bal cũ</a:t>
            </a:r>
            <a:r>
              <a:rPr lang="vi-VN" dirty="0"/>
              <a:t> → </a:t>
            </a:r>
            <a:r>
              <a:rPr lang="vi-VN" b="1" dirty="0"/>
              <a:t>bỏ qua và chờ</a:t>
            </a:r>
            <a:r>
              <a:rPr lang="vi-VN" dirty="0"/>
              <a:t>.</a:t>
            </a:r>
          </a:p>
          <a:p>
            <a:r>
              <a:rPr lang="vi-VN" b="1" dirty="0"/>
              <a:t>Khi nhận được accept(nbal, val):</a:t>
            </a:r>
          </a:p>
          <a:p>
            <a:pPr>
              <a:buFont typeface="Arial" panose="020B0604020202020204" pitchFamily="34" charset="0"/>
              <a:buChar char="•"/>
            </a:pPr>
            <a:r>
              <a:rPr lang="vi-VN" dirty="0"/>
              <a:t>So sánh </a:t>
            </a:r>
            <a:r>
              <a:rPr lang="vi-VN" b="1" dirty="0"/>
              <a:t>nbal có đúng với bal đã hứa trước đó không</a:t>
            </a:r>
            <a:r>
              <a:rPr lang="vi-VN" dirty="0"/>
              <a:t> (ack.bal?).</a:t>
            </a:r>
          </a:p>
          <a:p>
            <a:pPr marL="742950" lvl="1" indent="-285750">
              <a:buFont typeface="Arial" panose="020B0604020202020204" pitchFamily="34" charset="0"/>
              <a:buChar char="•"/>
            </a:pPr>
            <a:r>
              <a:rPr lang="vi-VN" dirty="0"/>
              <a:t>Nếu </a:t>
            </a:r>
            <a:r>
              <a:rPr lang="vi-VN" b="1" dirty="0"/>
              <a:t>đúng</a:t>
            </a:r>
            <a:r>
              <a:rPr lang="vi-VN" dirty="0"/>
              <a:t> → ghi lại đã chấp nhận giá trị (accepted(nbal, val)).</a:t>
            </a:r>
          </a:p>
          <a:p>
            <a:pPr marL="742950" lvl="1" indent="-285750">
              <a:buFont typeface="Arial" panose="020B0604020202020204" pitchFamily="34" charset="0"/>
              <a:buChar char="•"/>
            </a:pPr>
            <a:r>
              <a:rPr lang="vi-VN" dirty="0"/>
              <a:t>Nếu </a:t>
            </a:r>
            <a:r>
              <a:rPr lang="vi-VN" b="1" dirty="0"/>
              <a:t>không đúng</a:t>
            </a:r>
            <a:r>
              <a:rPr lang="vi-VN" dirty="0"/>
              <a:t> → </a:t>
            </a:r>
            <a:r>
              <a:rPr lang="vi-VN" b="1" dirty="0"/>
              <a:t>bỏ qua thông điệp</a:t>
            </a:r>
            <a:r>
              <a:rPr lang="vi-VN" dirty="0"/>
              <a:t> (vì đã cam kết với đề xuất ballot khác).</a:t>
            </a:r>
          </a:p>
          <a:p>
            <a:endParaRPr lang="en-US" b="1" dirty="0"/>
          </a:p>
          <a:p>
            <a:r>
              <a:rPr lang="vi-VN" b="1" dirty="0"/>
              <a:t>Tóm tắt lại quy trình như sau:</a:t>
            </a:r>
          </a:p>
          <a:p>
            <a:pPr>
              <a:buFont typeface="+mj-lt"/>
              <a:buAutoNum type="arabicPeriod"/>
            </a:pPr>
            <a:r>
              <a:rPr lang="vi-VN" b="1" dirty="0"/>
              <a:t>Proposer</a:t>
            </a:r>
            <a:r>
              <a:rPr lang="vi-VN" dirty="0"/>
              <a:t> gửi “prepare(bal)” → lấy phản hồi từ acceptors.</a:t>
            </a:r>
          </a:p>
          <a:p>
            <a:pPr>
              <a:buFont typeface="+mj-lt"/>
              <a:buAutoNum type="arabicPeriod"/>
            </a:pPr>
            <a:r>
              <a:rPr lang="vi-VN" dirty="0"/>
              <a:t>Nếu được </a:t>
            </a:r>
            <a:r>
              <a:rPr lang="vi-VN" b="1" dirty="0"/>
              <a:t>đa số phản hồi</a:t>
            </a:r>
            <a:r>
              <a:rPr lang="vi-VN" dirty="0"/>
              <a:t>, xác định giá trị nào nên chọn dựa trên phản hồi.</a:t>
            </a:r>
          </a:p>
          <a:p>
            <a:pPr>
              <a:buFont typeface="+mj-lt"/>
              <a:buAutoNum type="arabicPeriod"/>
            </a:pPr>
            <a:r>
              <a:rPr lang="vi-VN" dirty="0"/>
              <a:t>Gửi “accept(nbal, val)” đến acceptors.</a:t>
            </a:r>
          </a:p>
          <a:p>
            <a:pPr>
              <a:buFont typeface="+mj-lt"/>
              <a:buAutoNum type="arabicPeriod"/>
            </a:pPr>
            <a:r>
              <a:rPr lang="vi-VN" b="1" dirty="0"/>
              <a:t>Acceptor</a:t>
            </a:r>
            <a:r>
              <a:rPr lang="vi-VN" dirty="0"/>
              <a:t> ghi nhận nếu đề xuất hợp lệ (đúng ballot).</a:t>
            </a:r>
          </a:p>
          <a:p>
            <a:pPr>
              <a:buFont typeface="+mj-lt"/>
              <a:buAutoNum type="arabicPeriod"/>
            </a:pPr>
            <a:r>
              <a:rPr lang="vi-VN" dirty="0"/>
              <a:t>Cuối cùng, giá trị được </a:t>
            </a:r>
            <a:r>
              <a:rPr lang="vi-VN" b="1" dirty="0"/>
              <a:t>đa số acceptors chấp nhận</a:t>
            </a:r>
            <a:r>
              <a:rPr lang="vi-VN" dirty="0"/>
              <a:t> chính là giá trị đồng thuận.</a:t>
            </a:r>
          </a:p>
          <a:p>
            <a:endParaRPr lang="en-US" b="1" dirty="0"/>
          </a:p>
          <a:p>
            <a:r>
              <a:rPr lang="vi-VN" b="1" dirty="0"/>
              <a:t>Lưu ý:</a:t>
            </a:r>
          </a:p>
          <a:p>
            <a:pPr>
              <a:buFont typeface="Arial" panose="020B0604020202020204" pitchFamily="34" charset="0"/>
              <a:buChar char="•"/>
            </a:pPr>
            <a:r>
              <a:rPr lang="vi-VN" dirty="0"/>
              <a:t>Paxos đảm bảo rằng </a:t>
            </a:r>
            <a:r>
              <a:rPr lang="vi-VN" b="1" dirty="0"/>
              <a:t>chỉ có một giá trị duy nhất được chấp nhận</a:t>
            </a:r>
            <a:r>
              <a:rPr lang="vi-VN" dirty="0"/>
              <a:t>, ngay cả khi có nhiều đề xuất đồng thời.</a:t>
            </a:r>
          </a:p>
          <a:p>
            <a:pPr>
              <a:buFont typeface="Arial" panose="020B0604020202020204" pitchFamily="34" charset="0"/>
              <a:buChar char="•"/>
            </a:pPr>
            <a:r>
              <a:rPr lang="vi-VN" dirty="0"/>
              <a:t>Ballot number đóng vai trò quan trọng để:</a:t>
            </a:r>
          </a:p>
          <a:p>
            <a:pPr marL="742950" lvl="1" indent="-285750">
              <a:buFont typeface="Arial" panose="020B0604020202020204" pitchFamily="34" charset="0"/>
              <a:buChar char="•"/>
            </a:pPr>
            <a:r>
              <a:rPr lang="vi-VN" b="1" dirty="0"/>
              <a:t>Sắp xếp thứ tự đề xuất.</a:t>
            </a:r>
            <a:endParaRPr lang="vi-VN" dirty="0"/>
          </a:p>
          <a:p>
            <a:pPr marL="742950" lvl="1" indent="-285750">
              <a:buFont typeface="Arial" panose="020B0604020202020204" pitchFamily="34" charset="0"/>
              <a:buChar char="•"/>
            </a:pPr>
            <a:r>
              <a:rPr lang="vi-VN" b="1" dirty="0"/>
              <a:t>Ngăn chặn việc ghi đè giá trị đã chấp nhận.</a:t>
            </a:r>
            <a:endParaRPr lang="vi-VN" dirty="0"/>
          </a:p>
          <a:p>
            <a:pPr>
              <a:buFont typeface="Arial" panose="020B0604020202020204" pitchFamily="34" charset="0"/>
              <a:buChar char="•"/>
            </a:pPr>
            <a:r>
              <a:rPr lang="vi-VN" dirty="0"/>
              <a:t>Cần </a:t>
            </a:r>
            <a:r>
              <a:rPr lang="vi-VN" b="1" dirty="0"/>
              <a:t>đa số acceptors hoạt động</a:t>
            </a:r>
            <a:r>
              <a:rPr lang="vi-VN" dirty="0"/>
              <a:t> (ví dụ: trong 5 acceptors, cần ít nhất 3) để quá trình không bị tắc nghẽn.</a:t>
            </a:r>
          </a:p>
          <a:p>
            <a:endParaRPr lang="en-US" dirty="0"/>
          </a:p>
        </p:txBody>
      </p:sp>
      <p:sp>
        <p:nvSpPr>
          <p:cNvPr id="4" name="Slide Number Placeholder 3"/>
          <p:cNvSpPr>
            <a:spLocks noGrp="1"/>
          </p:cNvSpPr>
          <p:nvPr>
            <p:ph type="sldNum" sz="quarter" idx="5"/>
          </p:nvPr>
        </p:nvSpPr>
        <p:spPr/>
        <p:txBody>
          <a:bodyPr/>
          <a:lstStyle/>
          <a:p>
            <a:fld id="{765F5201-0B02-374C-9C85-2DCB7D098B21}" type="slidenum">
              <a:rPr lang="en-US" smtClean="0"/>
              <a:t>64</a:t>
            </a:fld>
            <a:endParaRPr lang="en-US"/>
          </a:p>
        </p:txBody>
      </p:sp>
    </p:spTree>
    <p:extLst>
      <p:ext uri="{BB962C8B-B14F-4D97-AF65-F5344CB8AC3E}">
        <p14:creationId xmlns:p14="http://schemas.microsoft.com/office/powerpoint/2010/main" val="290356464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Giải</a:t>
            </a:r>
            <a:r>
              <a:rPr lang="en-US" dirty="0"/>
              <a:t> </a:t>
            </a:r>
            <a:r>
              <a:rPr lang="vi-VN" dirty="0"/>
              <a:t>thích </a:t>
            </a:r>
            <a:r>
              <a:rPr lang="vi-VN" b="1" dirty="0"/>
              <a:t>“Basic Paxos with Failures”</a:t>
            </a:r>
            <a:r>
              <a:rPr lang="vi-VN" dirty="0"/>
              <a:t> </a:t>
            </a:r>
            <a:r>
              <a:rPr lang="en-US" dirty="0"/>
              <a:t>- </a:t>
            </a:r>
            <a:r>
              <a:rPr lang="vi-VN" b="1" dirty="0"/>
              <a:t>giao thức Paxos xử lý các lỗi</a:t>
            </a:r>
            <a:r>
              <a:rPr lang="vi-VN" dirty="0"/>
              <a:t> xảy ra trong hệ thống phân tán — một đặc điểm quan trọng giúp Paxos được sử dụng rộng rãi trong các hệ thống thực tế như Google Chubby, Apache ZooKeeper, v.v.</a:t>
            </a:r>
          </a:p>
          <a:p>
            <a:r>
              <a:rPr lang="vi-VN" b="1" dirty="0"/>
              <a:t>MỤC TIÊU CỦA SLIDE</a:t>
            </a:r>
          </a:p>
          <a:p>
            <a:r>
              <a:rPr lang="vi-VN" dirty="0"/>
              <a:t>Giải thích </a:t>
            </a:r>
            <a:r>
              <a:rPr lang="vi-VN" b="1" dirty="0"/>
              <a:t>cách Paxos vẫn đảm bảo đạt được sự đồng thuận</a:t>
            </a:r>
            <a:r>
              <a:rPr lang="vi-VN" dirty="0"/>
              <a:t> (</a:t>
            </a:r>
            <a:r>
              <a:rPr lang="vi-VN" i="1" dirty="0"/>
              <a:t>consensus</a:t>
            </a:r>
            <a:r>
              <a:rPr lang="vi-VN" dirty="0"/>
              <a:t>) ngay cả khi một số </a:t>
            </a:r>
            <a:r>
              <a:rPr lang="vi-VN" b="1" dirty="0"/>
              <a:t>thành phần bị lỗi</a:t>
            </a:r>
            <a:r>
              <a:rPr lang="vi-VN" dirty="0"/>
              <a:t> trong hệ thống. Ta sẽ xét ba trường hợp phổ biến:</a:t>
            </a:r>
          </a:p>
          <a:p>
            <a:endParaRPr lang="en-US" b="1" dirty="0"/>
          </a:p>
          <a:p>
            <a:r>
              <a:rPr lang="en-US" b="1" dirty="0"/>
              <a:t>1. </a:t>
            </a:r>
            <a:r>
              <a:rPr lang="vi-VN" b="1" dirty="0"/>
              <a:t>Một số acceptors bị lỗi nhưng vẫn còn quorum</a:t>
            </a:r>
          </a:p>
          <a:p>
            <a:r>
              <a:rPr lang="vi-VN" dirty="0"/>
              <a:t>"</a:t>
            </a:r>
            <a:r>
              <a:rPr lang="vi-VN" b="1" dirty="0"/>
              <a:t>Some acceptors fail but there is quorum → Not a problem</a:t>
            </a:r>
            <a:r>
              <a:rPr lang="vi-VN" dirty="0"/>
              <a:t>"</a:t>
            </a:r>
          </a:p>
          <a:p>
            <a:r>
              <a:rPr lang="en-US" b="1" dirty="0"/>
              <a:t>- </a:t>
            </a:r>
            <a:r>
              <a:rPr lang="vi-VN" b="1" dirty="0"/>
              <a:t>Giải thích:</a:t>
            </a:r>
          </a:p>
          <a:p>
            <a:pPr>
              <a:buFont typeface="Arial" panose="020B0604020202020204" pitchFamily="34" charset="0"/>
              <a:buChar char="•"/>
            </a:pPr>
            <a:r>
              <a:rPr lang="vi-VN" b="1" dirty="0"/>
              <a:t>Quorum</a:t>
            </a:r>
            <a:r>
              <a:rPr lang="vi-VN" dirty="0"/>
              <a:t> là đa số acceptors (ví dụ: 3/5 hoặc 2/3).</a:t>
            </a:r>
          </a:p>
          <a:p>
            <a:pPr>
              <a:buFont typeface="Arial" panose="020B0604020202020204" pitchFamily="34" charset="0"/>
              <a:buChar char="•"/>
            </a:pPr>
            <a:r>
              <a:rPr lang="vi-VN" dirty="0"/>
              <a:t>Paxos </a:t>
            </a:r>
            <a:r>
              <a:rPr lang="vi-VN" b="1" dirty="0"/>
              <a:t>chỉ cần đa số hoạt động</a:t>
            </a:r>
            <a:r>
              <a:rPr lang="vi-VN" dirty="0"/>
              <a:t>, không cần tất cả.</a:t>
            </a:r>
          </a:p>
          <a:p>
            <a:pPr>
              <a:buFont typeface="Arial" panose="020B0604020202020204" pitchFamily="34" charset="0"/>
              <a:buChar char="•"/>
            </a:pPr>
            <a:r>
              <a:rPr lang="vi-VN" dirty="0"/>
              <a:t>Khi một vài acceptors chết, nếu vẫn đủ </a:t>
            </a:r>
            <a:r>
              <a:rPr lang="vi-VN" b="1" dirty="0"/>
              <a:t>số lượng đa số</a:t>
            </a:r>
            <a:r>
              <a:rPr lang="vi-VN" dirty="0"/>
              <a:t> để phản hồi, </a:t>
            </a:r>
            <a:r>
              <a:rPr lang="vi-VN" b="1" dirty="0"/>
              <a:t>Paxos vẫn hoạt động bình thường</a:t>
            </a:r>
            <a:r>
              <a:rPr lang="vi-VN" dirty="0"/>
              <a:t>.</a:t>
            </a:r>
          </a:p>
          <a:p>
            <a:pPr>
              <a:buFont typeface="Arial" panose="020B0604020202020204" pitchFamily="34" charset="0"/>
              <a:buChar char="•"/>
            </a:pPr>
            <a:r>
              <a:rPr lang="vi-VN" dirty="0"/>
              <a:t>Giá trị được đồng thuận vẫn đảm bảo tính nhất quán và an toàn.</a:t>
            </a:r>
          </a:p>
          <a:p>
            <a:r>
              <a:rPr lang="en-US" b="1" dirty="0"/>
              <a:t>- </a:t>
            </a:r>
            <a:r>
              <a:rPr lang="vi-VN" b="1" dirty="0"/>
              <a:t>Ví dụ:</a:t>
            </a:r>
          </a:p>
          <a:p>
            <a:r>
              <a:rPr lang="vi-VN" dirty="0"/>
              <a:t>Giả sử có 5 acceptors, quorum là 3.</a:t>
            </a:r>
          </a:p>
          <a:p>
            <a:pPr>
              <a:buFont typeface="Arial" panose="020B0604020202020204" pitchFamily="34" charset="0"/>
              <a:buChar char="•"/>
            </a:pPr>
            <a:r>
              <a:rPr lang="vi-VN" dirty="0"/>
              <a:t>Nếu 2 acceptors chết, còn 3 hoạt động → quorum vẫn đảm bảo → </a:t>
            </a:r>
            <a:r>
              <a:rPr lang="vi-VN" b="1" dirty="0"/>
              <a:t>vẫn đồng thuận được</a:t>
            </a:r>
            <a:r>
              <a:rPr lang="vi-VN" dirty="0"/>
              <a:t>.</a:t>
            </a:r>
          </a:p>
          <a:p>
            <a:endParaRPr lang="en-US" b="1" dirty="0"/>
          </a:p>
          <a:p>
            <a:r>
              <a:rPr lang="en-US" b="1" dirty="0"/>
              <a:t>2. </a:t>
            </a:r>
            <a:r>
              <a:rPr lang="vi-VN" b="1" dirty="0"/>
              <a:t>Quá nhiều acceptors chết, không đủ quorum</a:t>
            </a:r>
          </a:p>
          <a:p>
            <a:r>
              <a:rPr lang="vi-VN" dirty="0"/>
              <a:t>"</a:t>
            </a:r>
            <a:r>
              <a:rPr lang="vi-VN" b="1" dirty="0"/>
              <a:t>Enough acceptors fail to eliminate quorum → Run a new ballot</a:t>
            </a:r>
            <a:r>
              <a:rPr lang="vi-VN" dirty="0"/>
              <a:t>"</a:t>
            </a:r>
          </a:p>
          <a:p>
            <a:r>
              <a:rPr lang="en-US" b="1" dirty="0"/>
              <a:t>- </a:t>
            </a:r>
            <a:r>
              <a:rPr lang="vi-VN" b="1" dirty="0"/>
              <a:t>Giải thích:</a:t>
            </a:r>
          </a:p>
          <a:p>
            <a:pPr>
              <a:buFont typeface="Arial" panose="020B0604020202020204" pitchFamily="34" charset="0"/>
              <a:buChar char="•"/>
            </a:pPr>
            <a:r>
              <a:rPr lang="vi-VN" dirty="0"/>
              <a:t>Nếu </a:t>
            </a:r>
            <a:r>
              <a:rPr lang="vi-VN" b="1" dirty="0"/>
              <a:t>quorum không thể đạt được</a:t>
            </a:r>
            <a:r>
              <a:rPr lang="vi-VN" dirty="0"/>
              <a:t> (ví dụ còn lại &lt; 3 trong hệ thống 5 acceptors), thì </a:t>
            </a:r>
            <a:r>
              <a:rPr lang="vi-VN" b="1" dirty="0"/>
              <a:t>không thể đưa ra quyết định</a:t>
            </a:r>
            <a:r>
              <a:rPr lang="vi-VN" dirty="0"/>
              <a:t>.</a:t>
            </a:r>
          </a:p>
          <a:p>
            <a:pPr>
              <a:buFont typeface="Arial" panose="020B0604020202020204" pitchFamily="34" charset="0"/>
              <a:buChar char="•"/>
            </a:pPr>
            <a:r>
              <a:rPr lang="vi-VN" dirty="0"/>
              <a:t>Paxos sẽ </a:t>
            </a:r>
            <a:r>
              <a:rPr lang="vi-VN" b="1" dirty="0"/>
              <a:t>chờ</a:t>
            </a:r>
            <a:r>
              <a:rPr lang="vi-VN" dirty="0"/>
              <a:t> cho đến khi acceptors hồi phục </a:t>
            </a:r>
            <a:r>
              <a:rPr lang="vi-VN" b="1" dirty="0"/>
              <a:t>hoặc</a:t>
            </a:r>
            <a:r>
              <a:rPr lang="vi-VN" dirty="0"/>
              <a:t> sẽ phải </a:t>
            </a:r>
            <a:r>
              <a:rPr lang="vi-VN" b="1" dirty="0"/>
              <a:t>chạy lại một ballot mới</a:t>
            </a:r>
            <a:r>
              <a:rPr lang="vi-VN" dirty="0"/>
              <a:t> sau khi hệ thống khôi phục đủ quorum.</a:t>
            </a:r>
          </a:p>
          <a:p>
            <a:pPr>
              <a:buFont typeface="Arial" panose="020B0604020202020204" pitchFamily="34" charset="0"/>
              <a:buChar char="•"/>
            </a:pPr>
            <a:r>
              <a:rPr lang="vi-VN" dirty="0"/>
              <a:t>Trong thời gian này, hệ thống </a:t>
            </a:r>
            <a:r>
              <a:rPr lang="vi-VN" b="1" dirty="0"/>
              <a:t>không thể tiến hành quyết định mới</a:t>
            </a:r>
            <a:r>
              <a:rPr lang="vi-VN" dirty="0"/>
              <a:t>, nhưng </a:t>
            </a:r>
            <a:r>
              <a:rPr lang="vi-VN" b="1" dirty="0"/>
              <a:t>vẫn đảm bảo tính nhất quán</a:t>
            </a:r>
            <a:r>
              <a:rPr lang="vi-VN" dirty="0"/>
              <a:t> (không có quyết định sai lệch).</a:t>
            </a:r>
          </a:p>
          <a:p>
            <a:endParaRPr lang="en-US" b="1" dirty="0"/>
          </a:p>
          <a:p>
            <a:r>
              <a:rPr lang="en-US" b="1" dirty="0"/>
              <a:t>3. </a:t>
            </a:r>
            <a:r>
              <a:rPr lang="vi-VN" b="1" dirty="0"/>
              <a:t>Proposer (hoặc leader) bị lỗi</a:t>
            </a:r>
          </a:p>
          <a:p>
            <a:r>
              <a:rPr lang="vi-VN" dirty="0"/>
              <a:t>"</a:t>
            </a:r>
            <a:r>
              <a:rPr lang="vi-VN" b="1" dirty="0"/>
              <a:t>Proposer/leader fails → Choose a new leader and start a new ballot</a:t>
            </a:r>
            <a:r>
              <a:rPr lang="vi-VN" dirty="0"/>
              <a:t>"</a:t>
            </a:r>
          </a:p>
          <a:p>
            <a:r>
              <a:rPr lang="en-US" b="1" dirty="0"/>
              <a:t>- </a:t>
            </a:r>
            <a:r>
              <a:rPr lang="vi-VN" b="1" dirty="0"/>
              <a:t>Giải thích:</a:t>
            </a:r>
          </a:p>
          <a:p>
            <a:pPr>
              <a:buFont typeface="Arial" panose="020B0604020202020204" pitchFamily="34" charset="0"/>
              <a:buChar char="•"/>
            </a:pPr>
            <a:r>
              <a:rPr lang="vi-VN" dirty="0"/>
              <a:t>Nếu proposer/leader bị chết khi đang điều phối việc đồng thuận:</a:t>
            </a:r>
          </a:p>
          <a:p>
            <a:pPr marL="742950" lvl="1" indent="-285750">
              <a:buFont typeface="Arial" panose="020B0604020202020204" pitchFamily="34" charset="0"/>
              <a:buChar char="•"/>
            </a:pPr>
            <a:r>
              <a:rPr lang="vi-VN" dirty="0"/>
              <a:t>Không sao cả, </a:t>
            </a:r>
            <a:r>
              <a:rPr lang="vi-VN" b="1" dirty="0"/>
              <a:t>giao thức không bị khóa vĩnh viễn</a:t>
            </a:r>
            <a:r>
              <a:rPr lang="vi-VN" dirty="0"/>
              <a:t> như trong 2PC.</a:t>
            </a:r>
          </a:p>
          <a:p>
            <a:pPr marL="742950" lvl="1" indent="-285750">
              <a:buFont typeface="Arial" panose="020B0604020202020204" pitchFamily="34" charset="0"/>
              <a:buChar char="•"/>
            </a:pPr>
            <a:r>
              <a:rPr lang="vi-VN" dirty="0"/>
              <a:t>Một </a:t>
            </a:r>
            <a:r>
              <a:rPr lang="vi-VN" b="1" dirty="0"/>
              <a:t>leader mới có thể được chọn</a:t>
            </a:r>
            <a:r>
              <a:rPr lang="vi-VN" dirty="0"/>
              <a:t> (thường qua một cơ chế bầu cử — election).</a:t>
            </a:r>
          </a:p>
          <a:p>
            <a:pPr marL="742950" lvl="1" indent="-285750">
              <a:buFont typeface="Arial" panose="020B0604020202020204" pitchFamily="34" charset="0"/>
              <a:buChar char="•"/>
            </a:pPr>
            <a:r>
              <a:rPr lang="vi-VN" dirty="0"/>
              <a:t>Leader mới sẽ </a:t>
            </a:r>
            <a:r>
              <a:rPr lang="vi-VN" b="1" dirty="0"/>
              <a:t>bắt đầu một ballot mới</a:t>
            </a:r>
            <a:r>
              <a:rPr lang="vi-VN" dirty="0"/>
              <a:t> với </a:t>
            </a:r>
            <a:r>
              <a:rPr lang="vi-VN" b="1" dirty="0"/>
              <a:t>ballot number cao hơn</a:t>
            </a:r>
            <a:r>
              <a:rPr lang="vi-VN" dirty="0"/>
              <a:t> để đảm bảo an toàn.</a:t>
            </a:r>
          </a:p>
          <a:p>
            <a:pPr marL="742950" lvl="1" indent="-285750">
              <a:buFont typeface="Arial" panose="020B0604020202020204" pitchFamily="34" charset="0"/>
              <a:buChar char="•"/>
            </a:pPr>
            <a:r>
              <a:rPr lang="vi-VN" dirty="0"/>
              <a:t>Các acceptors sẽ so sánh và chỉ chấp nhận proposal có ballot number lớn hơn những gì họ từng thấy.</a:t>
            </a:r>
          </a:p>
          <a:p>
            <a:endParaRPr lang="en-US" b="1" dirty="0"/>
          </a:p>
          <a:p>
            <a:r>
              <a:rPr lang="vi-VN" b="1" dirty="0"/>
              <a:t>Tổng kết</a:t>
            </a:r>
            <a:r>
              <a:rPr lang="en-US" b="1"/>
              <a:t>:</a:t>
            </a:r>
            <a:endParaRPr lang="vi-VN" b="1" dirty="0"/>
          </a:p>
          <a:p>
            <a:r>
              <a:rPr lang="vi-VN" dirty="0"/>
              <a:t>Tình huống lỗi</a:t>
            </a:r>
            <a:r>
              <a:rPr lang="en-US" dirty="0"/>
              <a:t>		</a:t>
            </a:r>
            <a:r>
              <a:rPr lang="vi-VN" dirty="0"/>
              <a:t>Giao thức Paxos xử lý như thế nào?</a:t>
            </a:r>
            <a:endParaRPr lang="en-US" dirty="0"/>
          </a:p>
          <a:p>
            <a:pPr marL="228600" indent="-228600">
              <a:buAutoNum type="arabicPeriod"/>
            </a:pPr>
            <a:r>
              <a:rPr lang="vi-VN" dirty="0"/>
              <a:t>Một số acceptors lỗi</a:t>
            </a:r>
            <a:r>
              <a:rPr lang="en-US" dirty="0"/>
              <a:t>	</a:t>
            </a:r>
            <a:r>
              <a:rPr lang="vi-VN" dirty="0"/>
              <a:t>Không sao, chỉ cần vẫn còn quorum → tiếp tục bình thường</a:t>
            </a:r>
            <a:endParaRPr lang="en-US" dirty="0"/>
          </a:p>
          <a:p>
            <a:pPr marL="228600" indent="-228600">
              <a:buAutoNum type="arabicPeriod"/>
            </a:pPr>
            <a:r>
              <a:rPr lang="vi-VN" dirty="0"/>
              <a:t>Không đủ quorum</a:t>
            </a:r>
            <a:r>
              <a:rPr lang="en-US" dirty="0"/>
              <a:t>	</a:t>
            </a:r>
            <a:r>
              <a:rPr lang="vi-VN" dirty="0"/>
              <a:t>Tạm dừng, đợi quorum khôi phục → chạy lại ballot</a:t>
            </a:r>
            <a:endParaRPr lang="en-US" dirty="0"/>
          </a:p>
          <a:p>
            <a:pPr marL="228600" indent="-228600">
              <a:buAutoNum type="arabicPeriod"/>
            </a:pPr>
            <a:r>
              <a:rPr lang="vi-VN" dirty="0"/>
              <a:t>Proposer/leader lỗi</a:t>
            </a:r>
            <a:r>
              <a:rPr lang="en-US" dirty="0"/>
              <a:t>	</a:t>
            </a:r>
            <a:r>
              <a:rPr lang="vi-VN" dirty="0"/>
              <a:t>Chọn leader mới → khởi động ballot mới với số hiệu cao hơn</a:t>
            </a:r>
            <a:endParaRPr lang="en-US" dirty="0"/>
          </a:p>
          <a:p>
            <a:pPr marL="0" indent="0">
              <a:buNone/>
            </a:pPr>
            <a:endParaRPr lang="vi-VN" dirty="0"/>
          </a:p>
          <a:p>
            <a:r>
              <a:rPr lang="vi-VN" dirty="0"/>
              <a:t>Paxos mạnh ở chỗ: </a:t>
            </a:r>
            <a:r>
              <a:rPr lang="vi-VN" b="1" dirty="0"/>
              <a:t>không bị khóa (non-blocking)</a:t>
            </a:r>
            <a:r>
              <a:rPr lang="vi-VN" dirty="0"/>
              <a:t> nếu chỉ có </a:t>
            </a:r>
            <a:r>
              <a:rPr lang="vi-VN" b="1" dirty="0"/>
              <a:t>một vài node bị lỗi</a:t>
            </a:r>
            <a:r>
              <a:rPr lang="vi-VN" dirty="0"/>
              <a:t>, và luôn đảm bảo </a:t>
            </a:r>
            <a:r>
              <a:rPr lang="vi-VN" b="1" dirty="0"/>
              <a:t>đồng thuận duy nhất, nhất quán</a:t>
            </a:r>
            <a:r>
              <a:rPr lang="vi-VN" dirty="0"/>
              <a:t>, miễn là có quorum.</a:t>
            </a:r>
          </a:p>
          <a:p>
            <a:endParaRPr lang="en-US" dirty="0"/>
          </a:p>
        </p:txBody>
      </p:sp>
      <p:sp>
        <p:nvSpPr>
          <p:cNvPr id="4" name="Slide Number Placeholder 3"/>
          <p:cNvSpPr>
            <a:spLocks noGrp="1"/>
          </p:cNvSpPr>
          <p:nvPr>
            <p:ph type="sldNum" sz="quarter" idx="5"/>
          </p:nvPr>
        </p:nvSpPr>
        <p:spPr/>
        <p:txBody>
          <a:bodyPr/>
          <a:lstStyle/>
          <a:p>
            <a:fld id="{765F5201-0B02-374C-9C85-2DCB7D098B21}" type="slidenum">
              <a:rPr lang="en-US" smtClean="0"/>
              <a:t>65</a:t>
            </a:fld>
            <a:endParaRPr lang="en-US"/>
          </a:p>
        </p:txBody>
      </p:sp>
    </p:spTree>
    <p:extLst>
      <p:ext uri="{BB962C8B-B14F-4D97-AF65-F5344CB8AC3E}">
        <p14:creationId xmlns:p14="http://schemas.microsoft.com/office/powerpoint/2010/main" val="33720118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a:xfrm>
            <a:off x="1150938" y="692150"/>
            <a:ext cx="4556125" cy="3416300"/>
          </a:xfrm>
          <a:ln cap="flat"/>
        </p:spPr>
      </p:sp>
      <p:sp>
        <p:nvSpPr>
          <p:cNvPr id="2" name="Notes Placeholder 1">
            <a:extLst>
              <a:ext uri="{FF2B5EF4-FFF2-40B4-BE49-F238E27FC236}">
                <a16:creationId xmlns:a16="http://schemas.microsoft.com/office/drawing/2014/main" id="{737AB28C-218C-81BA-93A4-3FBA94869AEC}"/>
              </a:ext>
            </a:extLst>
          </p:cNvPr>
          <p:cNvSpPr>
            <a:spLocks noGrp="1"/>
          </p:cNvSpPr>
          <p:nvPr>
            <p:ph type="body" idx="1"/>
          </p:nvPr>
        </p:nvSpPr>
        <p:spPr/>
        <p:txBody>
          <a:bodyPr/>
          <a:lstStyle/>
          <a:p>
            <a:r>
              <a:rPr lang="vi-VN" b="1" dirty="0"/>
              <a:t>"Transactions Provide…“</a:t>
            </a:r>
            <a:endParaRPr lang="en-US" b="1" dirty="0"/>
          </a:p>
          <a:p>
            <a:r>
              <a:rPr lang="vi-VN" dirty="0"/>
              <a:t>liệt kê </a:t>
            </a:r>
            <a:r>
              <a:rPr lang="vi-VN" b="1" dirty="0"/>
              <a:t>những lợi ích quan trọng</a:t>
            </a:r>
            <a:r>
              <a:rPr lang="vi-VN" dirty="0"/>
              <a:t> mà </a:t>
            </a:r>
            <a:r>
              <a:rPr lang="vi-VN" b="1" dirty="0"/>
              <a:t>giao dịch (transaction)</a:t>
            </a:r>
            <a:r>
              <a:rPr lang="vi-VN" dirty="0"/>
              <a:t> mang lại trong hệ thống dữ liệu, đặc biệt là khi hệ thống phức tạp, có nhiều người dùng đồng thời và có nguy cơ gặp lỗi.</a:t>
            </a:r>
          </a:p>
          <a:p>
            <a:endParaRPr lang="en-US" b="1" dirty="0"/>
          </a:p>
          <a:p>
            <a:r>
              <a:rPr lang="vi-VN" b="1" dirty="0"/>
              <a:t>Giao dịch cung cấp:</a:t>
            </a:r>
          </a:p>
          <a:p>
            <a:endParaRPr lang="en-US" b="1" dirty="0"/>
          </a:p>
          <a:p>
            <a:r>
              <a:rPr lang="en-US" b="1" dirty="0"/>
              <a:t>1. </a:t>
            </a:r>
            <a:r>
              <a:rPr lang="vi-VN" b="1" dirty="0"/>
              <a:t>Thực thi nguyên tử và đáng tin cậy khi có lỗi</a:t>
            </a:r>
          </a:p>
          <a:p>
            <a:r>
              <a:rPr lang="vi-VN" dirty="0"/>
              <a:t>(</a:t>
            </a:r>
            <a:r>
              <a:rPr lang="vi-VN" i="1" dirty="0"/>
              <a:t>Atomic and reliable execution in the presence of failures</a:t>
            </a:r>
            <a:r>
              <a:rPr lang="vi-VN" dirty="0"/>
              <a:t>)</a:t>
            </a:r>
          </a:p>
          <a:p>
            <a:r>
              <a:rPr lang="vi-VN" dirty="0"/>
              <a:t>Giao dịch giúp đảm bảo rằng </a:t>
            </a:r>
            <a:r>
              <a:rPr lang="vi-VN" b="1" dirty="0"/>
              <a:t>nếu xảy ra lỗi (như mất điện, treo máy, lỗi phần mềm...)</a:t>
            </a:r>
            <a:r>
              <a:rPr lang="vi-VN" dirty="0"/>
              <a:t>, thì hệ thống vẫn giữ </a:t>
            </a:r>
            <a:r>
              <a:rPr lang="vi-VN" b="1" dirty="0"/>
              <a:t>tính toàn vẹn và không mất mát dữ liệu</a:t>
            </a:r>
            <a:r>
              <a:rPr lang="vi-VN" dirty="0"/>
              <a:t>.</a:t>
            </a:r>
          </a:p>
          <a:p>
            <a:pPr>
              <a:buFont typeface="Arial" panose="020B0604020202020204" pitchFamily="34" charset="0"/>
              <a:buChar char="•"/>
            </a:pPr>
            <a:r>
              <a:rPr lang="vi-VN" dirty="0"/>
              <a:t>Nhờ tính chất </a:t>
            </a:r>
            <a:r>
              <a:rPr lang="vi-VN" b="1" dirty="0"/>
              <a:t>Atomicity</a:t>
            </a:r>
            <a:r>
              <a:rPr lang="vi-VN" dirty="0"/>
              <a:t> và </a:t>
            </a:r>
            <a:r>
              <a:rPr lang="vi-VN" b="1" dirty="0"/>
              <a:t>Durability</a:t>
            </a:r>
            <a:r>
              <a:rPr lang="vi-VN" dirty="0"/>
              <a:t> trong ACID:</a:t>
            </a:r>
          </a:p>
          <a:p>
            <a:pPr marL="742950" lvl="1" indent="-285750">
              <a:buFont typeface="Arial" panose="020B0604020202020204" pitchFamily="34" charset="0"/>
              <a:buChar char="•"/>
            </a:pPr>
            <a:r>
              <a:rPr lang="vi-VN" dirty="0"/>
              <a:t>Nếu lỗi giữa chừng → hoàn tác toàn bộ thay đổi (rollback).</a:t>
            </a:r>
          </a:p>
          <a:p>
            <a:pPr marL="742950" lvl="1" indent="-285750">
              <a:buFont typeface="Arial" panose="020B0604020202020204" pitchFamily="34" charset="0"/>
              <a:buChar char="•"/>
            </a:pPr>
            <a:r>
              <a:rPr lang="vi-VN" dirty="0"/>
              <a:t>Nếu giao dịch thành công → kết quả được lưu bền vững.</a:t>
            </a:r>
          </a:p>
          <a:p>
            <a:r>
              <a:rPr lang="vi-VN" b="1" dirty="0"/>
              <a:t>Ví dụ</a:t>
            </a:r>
            <a:r>
              <a:rPr lang="vi-VN" dirty="0"/>
              <a:t>: Bạn đang chuyển tiền trên app ngân hàng. Nếu app bị crash giữa chừng, tiền </a:t>
            </a:r>
            <a:r>
              <a:rPr lang="vi-VN" b="1" dirty="0"/>
              <a:t>không bị mất</a:t>
            </a:r>
            <a:r>
              <a:rPr lang="vi-VN" dirty="0"/>
              <a:t> — giao dịch sẽ bị huỷ và hoàn tác.</a:t>
            </a:r>
          </a:p>
          <a:p>
            <a:endParaRPr lang="en-US" b="1" dirty="0"/>
          </a:p>
          <a:p>
            <a:r>
              <a:rPr lang="en-US" b="1" dirty="0"/>
              <a:t>2. </a:t>
            </a:r>
            <a:r>
              <a:rPr lang="vi-VN" b="1" dirty="0"/>
              <a:t>Thực thi đúng đắn khi có nhiều người dùng truy cập đồng thời</a:t>
            </a:r>
          </a:p>
          <a:p>
            <a:r>
              <a:rPr lang="vi-VN" dirty="0"/>
              <a:t>(</a:t>
            </a:r>
            <a:r>
              <a:rPr lang="vi-VN" i="1" dirty="0"/>
              <a:t>Correct execution in the presence of multiple user accesses</a:t>
            </a:r>
            <a:r>
              <a:rPr lang="vi-VN" dirty="0"/>
              <a:t>)</a:t>
            </a:r>
          </a:p>
          <a:p>
            <a:r>
              <a:rPr lang="vi-VN" dirty="0"/>
              <a:t>Khi nhiều người dùng hoặc tiến trình </a:t>
            </a:r>
            <a:r>
              <a:rPr lang="vi-VN" b="1" dirty="0"/>
              <a:t>cùng truy cập và thay đổi dữ liệu</a:t>
            </a:r>
            <a:r>
              <a:rPr lang="vi-VN" dirty="0"/>
              <a:t>, giao dịch đảm bảo rằng </a:t>
            </a:r>
            <a:r>
              <a:rPr lang="vi-VN" b="1" dirty="0"/>
              <a:t>dữ liệu không bị xung đột hoặc sai lệch</a:t>
            </a:r>
            <a:r>
              <a:rPr lang="vi-VN" dirty="0"/>
              <a:t>.</a:t>
            </a:r>
          </a:p>
          <a:p>
            <a:pPr>
              <a:buFont typeface="Arial" panose="020B0604020202020204" pitchFamily="34" charset="0"/>
              <a:buChar char="•"/>
            </a:pPr>
            <a:r>
              <a:rPr lang="vi-VN" dirty="0"/>
              <a:t>Nhờ tính chất </a:t>
            </a:r>
            <a:r>
              <a:rPr lang="vi-VN" b="1" dirty="0"/>
              <a:t>Isolation</a:t>
            </a:r>
            <a:r>
              <a:rPr lang="vi-VN" dirty="0"/>
              <a:t>:</a:t>
            </a:r>
          </a:p>
          <a:p>
            <a:pPr marL="742950" lvl="1" indent="-285750">
              <a:buFont typeface="Arial" panose="020B0604020202020204" pitchFamily="34" charset="0"/>
              <a:buChar char="•"/>
            </a:pPr>
            <a:r>
              <a:rPr lang="vi-VN" dirty="0"/>
              <a:t>Các giao dịch được xử lý </a:t>
            </a:r>
            <a:r>
              <a:rPr lang="vi-VN" b="1" dirty="0"/>
              <a:t>như thể đang chạy tuần tự</a:t>
            </a:r>
            <a:r>
              <a:rPr lang="vi-VN" dirty="0"/>
              <a:t>, dù thực tế chạy song song.</a:t>
            </a:r>
          </a:p>
          <a:p>
            <a:pPr marL="742950" lvl="1" indent="-285750">
              <a:buFont typeface="Arial" panose="020B0604020202020204" pitchFamily="34" charset="0"/>
              <a:buChar char="•"/>
            </a:pPr>
            <a:r>
              <a:rPr lang="vi-VN" dirty="0"/>
              <a:t>Tránh các lỗi như </a:t>
            </a:r>
            <a:r>
              <a:rPr lang="vi-VN" b="1" dirty="0"/>
              <a:t>dirty read, lost update, phantom read...</a:t>
            </a:r>
            <a:endParaRPr lang="vi-VN" dirty="0"/>
          </a:p>
          <a:p>
            <a:r>
              <a:rPr lang="vi-VN" b="1" dirty="0"/>
              <a:t>Ví dụ</a:t>
            </a:r>
            <a:r>
              <a:rPr lang="vi-VN" dirty="0"/>
              <a:t>: Hai người cùng đặt một chỗ ngồi cuối cùng trên máy bay → chỉ một người đặt thành công, không có chuyện cả hai cùng nghĩ là mình đã đặt xong.</a:t>
            </a:r>
          </a:p>
          <a:p>
            <a:endParaRPr lang="en-US" b="1" dirty="0"/>
          </a:p>
          <a:p>
            <a:r>
              <a:rPr lang="en-US" b="1" dirty="0"/>
              <a:t>3. </a:t>
            </a:r>
            <a:r>
              <a:rPr lang="vi-VN" b="1" dirty="0"/>
              <a:t>Quản lý bản sao (replicas) đúng đắn nếu hệ thống có hỗ trợ</a:t>
            </a:r>
          </a:p>
          <a:p>
            <a:r>
              <a:rPr lang="vi-VN" dirty="0"/>
              <a:t>(</a:t>
            </a:r>
            <a:r>
              <a:rPr lang="vi-VN" i="1" dirty="0"/>
              <a:t>Correct management of replicas if they support it</a:t>
            </a:r>
            <a:r>
              <a:rPr lang="vi-VN" dirty="0"/>
              <a:t>)</a:t>
            </a:r>
          </a:p>
          <a:p>
            <a:r>
              <a:rPr lang="vi-VN" dirty="0"/>
              <a:t>Trong hệ thống phân tán (distributed systems), dữ liệu thường có </a:t>
            </a:r>
            <a:r>
              <a:rPr lang="vi-VN" b="1" dirty="0"/>
              <a:t>nhiều bản sao trên nhiều server</a:t>
            </a:r>
            <a:r>
              <a:rPr lang="vi-VN" dirty="0"/>
              <a:t> để tăng tốc độ truy cập hoặc dự phòng.</a:t>
            </a:r>
            <a:br>
              <a:rPr lang="vi-VN" dirty="0"/>
            </a:br>
            <a:r>
              <a:rPr lang="vi-VN" dirty="0"/>
              <a:t>Giao dịch giúp đảm bảo các bản sao này được </a:t>
            </a:r>
            <a:r>
              <a:rPr lang="vi-VN" b="1" dirty="0"/>
              <a:t>cập nhật thống nhất và đồng bộ</a:t>
            </a:r>
            <a:r>
              <a:rPr lang="vi-VN" dirty="0"/>
              <a:t>.</a:t>
            </a:r>
          </a:p>
          <a:p>
            <a:pPr>
              <a:buFont typeface="Arial" panose="020B0604020202020204" pitchFamily="34" charset="0"/>
              <a:buChar char="•"/>
            </a:pPr>
            <a:r>
              <a:rPr lang="vi-VN" dirty="0"/>
              <a:t>Đặc biệt quan trọng trong hệ thống </a:t>
            </a:r>
            <a:r>
              <a:rPr lang="vi-VN" b="1" dirty="0"/>
              <a:t>replication</a:t>
            </a:r>
            <a:r>
              <a:rPr lang="vi-VN" dirty="0"/>
              <a:t>, </a:t>
            </a:r>
            <a:r>
              <a:rPr lang="vi-VN" b="1" dirty="0"/>
              <a:t>database clusters</a:t>
            </a:r>
            <a:r>
              <a:rPr lang="vi-VN" dirty="0"/>
              <a:t>, hoặc </a:t>
            </a:r>
            <a:r>
              <a:rPr lang="vi-VN" b="1" dirty="0"/>
              <a:t>cloud systems</a:t>
            </a:r>
            <a:r>
              <a:rPr lang="vi-VN" dirty="0"/>
              <a:t>.</a:t>
            </a:r>
          </a:p>
          <a:p>
            <a:pPr>
              <a:buFont typeface="Arial" panose="020B0604020202020204" pitchFamily="34" charset="0"/>
              <a:buChar char="•"/>
            </a:pPr>
            <a:r>
              <a:rPr lang="vi-VN" dirty="0"/>
              <a:t>Nếu một giao dịch cập nhật dữ liệu → tất cả bản sao cũng phải cập nhật chính xác để tránh </a:t>
            </a:r>
            <a:r>
              <a:rPr lang="vi-VN" b="1" dirty="0"/>
              <a:t>lệch dữ liệu</a:t>
            </a:r>
            <a:r>
              <a:rPr lang="vi-VN" dirty="0"/>
              <a:t>.</a:t>
            </a:r>
          </a:p>
          <a:p>
            <a:r>
              <a:rPr lang="vi-VN" b="1" dirty="0"/>
              <a:t>Ví dụ</a:t>
            </a:r>
            <a:r>
              <a:rPr lang="vi-VN" dirty="0"/>
              <a:t>: Facebook lưu dữ liệu người dùng ở nhiều datacenter. Khi bạn đổi ảnh đại diện, nó phải được cập nhật giống nhau ở mọi nơi, không được “lệch version”.</a:t>
            </a:r>
          </a:p>
          <a:p>
            <a:endParaRPr lang="en-US" b="1" dirty="0"/>
          </a:p>
          <a:p>
            <a:r>
              <a:rPr lang="en-US" b="1" dirty="0"/>
              <a:t>4. </a:t>
            </a:r>
            <a:r>
              <a:rPr lang="vi-VN" b="1" dirty="0"/>
              <a:t>Tóm tắt:</a:t>
            </a:r>
          </a:p>
          <a:p>
            <a:r>
              <a:rPr lang="vi-VN" dirty="0"/>
              <a:t>Lợi ích giao dịch</a:t>
            </a:r>
            <a:r>
              <a:rPr lang="en-US" dirty="0"/>
              <a:t>	</a:t>
            </a:r>
            <a:r>
              <a:rPr lang="vi-VN" dirty="0"/>
              <a:t>Ý nghĩa</a:t>
            </a:r>
            <a:endParaRPr lang="en-US" dirty="0"/>
          </a:p>
          <a:p>
            <a:r>
              <a:rPr lang="vi-VN" b="1" dirty="0"/>
              <a:t>Chống lỗi</a:t>
            </a:r>
            <a:r>
              <a:rPr lang="en-US" b="1" dirty="0"/>
              <a:t>		</a:t>
            </a:r>
            <a:r>
              <a:rPr lang="vi-VN" dirty="0"/>
              <a:t>Không lo crash làm hỏng dữ liệu</a:t>
            </a:r>
            <a:endParaRPr lang="en-US" dirty="0"/>
          </a:p>
          <a:p>
            <a:r>
              <a:rPr lang="vi-VN" b="1" dirty="0"/>
              <a:t>Đồng thời an toàn</a:t>
            </a:r>
            <a:r>
              <a:rPr lang="en-US" b="1" dirty="0"/>
              <a:t>	</a:t>
            </a:r>
            <a:r>
              <a:rPr lang="vi-VN" dirty="0"/>
              <a:t>Nhiều người truy cập vẫn không xung đột</a:t>
            </a:r>
            <a:endParaRPr lang="en-US" dirty="0"/>
          </a:p>
          <a:p>
            <a:r>
              <a:rPr lang="vi-VN" b="1" dirty="0"/>
              <a:t>Quản lý bản sao</a:t>
            </a:r>
            <a:r>
              <a:rPr lang="en-US" b="1" dirty="0"/>
              <a:t>	</a:t>
            </a:r>
            <a:r>
              <a:rPr lang="vi-VN" dirty="0"/>
              <a:t>Dữ liệu nhất quán ở nhiều nơi</a:t>
            </a:r>
          </a:p>
          <a:p>
            <a:endParaRPr lang="en-US" dirty="0"/>
          </a:p>
        </p:txBody>
      </p:sp>
    </p:spTree>
    <p:extLst>
      <p:ext uri="{BB962C8B-B14F-4D97-AF65-F5344CB8AC3E}">
        <p14:creationId xmlns:p14="http://schemas.microsoft.com/office/powerpoint/2010/main" val="24402694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p:nvPr>
        </p:nvSpPr>
        <p:spPr>
          <a:xfrm>
            <a:off x="1150938" y="692150"/>
            <a:ext cx="4556125" cy="3416300"/>
          </a:xfrm>
          <a:ln cap="flat"/>
        </p:spPr>
      </p:sp>
      <p:sp>
        <p:nvSpPr>
          <p:cNvPr id="2" name="Notes Placeholder 1">
            <a:extLst>
              <a:ext uri="{FF2B5EF4-FFF2-40B4-BE49-F238E27FC236}">
                <a16:creationId xmlns:a16="http://schemas.microsoft.com/office/drawing/2014/main" id="{2FF286CE-6F06-AFC3-75C6-DAE5C6B169CD}"/>
              </a:ext>
            </a:extLst>
          </p:cNvPr>
          <p:cNvSpPr>
            <a:spLocks noGrp="1"/>
          </p:cNvSpPr>
          <p:nvPr>
            <p:ph type="body" idx="1"/>
          </p:nvPr>
        </p:nvSpPr>
        <p:spPr/>
        <p:txBody>
          <a:bodyPr/>
          <a:lstStyle/>
          <a:p>
            <a:r>
              <a:rPr lang="vi-VN" b="1" dirty="0"/>
              <a:t>“Distributed TM Architecture”</a:t>
            </a:r>
            <a:r>
              <a:rPr lang="vi-VN" dirty="0"/>
              <a:t> (Kiến trúc Giao dịch phân tán) mô tả </a:t>
            </a:r>
            <a:r>
              <a:rPr lang="vi-VN" b="1" dirty="0"/>
              <a:t>cách tổ chức và vận hành của hệ thống quản lý giao dịch</a:t>
            </a:r>
            <a:r>
              <a:rPr lang="vi-VN" dirty="0"/>
              <a:t> trong môi trường </a:t>
            </a:r>
            <a:r>
              <a:rPr lang="vi-VN" b="1" dirty="0"/>
              <a:t>phân tán</a:t>
            </a:r>
            <a:r>
              <a:rPr lang="vi-VN" dirty="0"/>
              <a:t> – tức là dữ liệu và quá trình xử lý có thể diễn ra ở nhiều máy/tài nguyên khác nhau.</a:t>
            </a:r>
          </a:p>
          <a:p>
            <a:endParaRPr lang="en-US" b="1" dirty="0"/>
          </a:p>
          <a:p>
            <a:r>
              <a:rPr lang="vi-VN" b="1" dirty="0"/>
              <a:t>Giải thích hình vẽ:</a:t>
            </a:r>
          </a:p>
          <a:p>
            <a:r>
              <a:rPr lang="vi-VN" dirty="0"/>
              <a:t>Hệ thống có 3 thành phần chính nằm trong một khối:</a:t>
            </a:r>
          </a:p>
          <a:p>
            <a:r>
              <a:rPr lang="en-US" b="1" dirty="0"/>
              <a:t>1. </a:t>
            </a:r>
            <a:r>
              <a:rPr lang="vi-VN" b="1" dirty="0"/>
              <a:t>Distributed Execution Monitor (Trình giám sát thực thi phân tán)</a:t>
            </a:r>
          </a:p>
          <a:p>
            <a:pPr>
              <a:buFont typeface="Arial" panose="020B0604020202020204" pitchFamily="34" charset="0"/>
              <a:buChar char="•"/>
            </a:pPr>
            <a:r>
              <a:rPr lang="vi-VN" dirty="0"/>
              <a:t>Là điểm đầu vào cho các lệnh như:</a:t>
            </a:r>
            <a:br>
              <a:rPr lang="vi-VN" dirty="0"/>
            </a:br>
            <a:r>
              <a:rPr lang="vi-VN" dirty="0"/>
              <a:t>Begin_transaction, Read, Write, Commit, Abort</a:t>
            </a:r>
          </a:p>
          <a:p>
            <a:pPr>
              <a:buFont typeface="Arial" panose="020B0604020202020204" pitchFamily="34" charset="0"/>
              <a:buChar char="•"/>
            </a:pPr>
            <a:r>
              <a:rPr lang="vi-VN" dirty="0"/>
              <a:t>Chịu trách nhiệm nhận và phân phối các yêu cầu từ bên ngoài vào hệ thống.</a:t>
            </a:r>
          </a:p>
          <a:p>
            <a:endParaRPr lang="en-US" b="1" dirty="0"/>
          </a:p>
          <a:p>
            <a:r>
              <a:rPr lang="en-US" b="1" dirty="0"/>
              <a:t>2. </a:t>
            </a:r>
            <a:r>
              <a:rPr lang="vi-VN" b="1" dirty="0"/>
              <a:t>Transaction Manager (TM) – Bộ quản lý giao dịch</a:t>
            </a:r>
          </a:p>
          <a:p>
            <a:pPr>
              <a:buFont typeface="Arial" panose="020B0604020202020204" pitchFamily="34" charset="0"/>
              <a:buChar char="•"/>
            </a:pPr>
            <a:r>
              <a:rPr lang="vi-VN" dirty="0"/>
              <a:t>Thành phần cốt lõi điều phối việc </a:t>
            </a:r>
            <a:r>
              <a:rPr lang="vi-VN" b="1" dirty="0"/>
              <a:t>thực thi giao dịch</a:t>
            </a:r>
            <a:r>
              <a:rPr lang="vi-VN" dirty="0"/>
              <a:t>.</a:t>
            </a:r>
          </a:p>
          <a:p>
            <a:pPr>
              <a:buFont typeface="Arial" panose="020B0604020202020204" pitchFamily="34" charset="0"/>
              <a:buChar char="•"/>
            </a:pPr>
            <a:r>
              <a:rPr lang="vi-VN" dirty="0"/>
              <a:t>Nhiệm vụ:</a:t>
            </a:r>
          </a:p>
          <a:p>
            <a:pPr marL="742950" lvl="1" indent="-285750">
              <a:buFont typeface="Arial" panose="020B0604020202020204" pitchFamily="34" charset="0"/>
              <a:buChar char="•"/>
            </a:pPr>
            <a:r>
              <a:rPr lang="vi-VN" dirty="0"/>
              <a:t>Giao tiếp với các thành phần khác như:</a:t>
            </a:r>
          </a:p>
          <a:p>
            <a:pPr marL="1143000" lvl="2" indent="-228600">
              <a:buFont typeface="Arial" panose="020B0604020202020204" pitchFamily="34" charset="0"/>
              <a:buChar char="•"/>
            </a:pPr>
            <a:r>
              <a:rPr lang="vi-VN" dirty="0"/>
              <a:t>Các </a:t>
            </a:r>
            <a:r>
              <a:rPr lang="vi-VN" b="1" dirty="0"/>
              <a:t>Scheduler (SC)</a:t>
            </a:r>
            <a:r>
              <a:rPr lang="vi-VN" dirty="0"/>
              <a:t> khác</a:t>
            </a:r>
          </a:p>
          <a:p>
            <a:pPr marL="1143000" lvl="2" indent="-228600">
              <a:buFont typeface="Arial" panose="020B0604020202020204" pitchFamily="34" charset="0"/>
              <a:buChar char="•"/>
            </a:pPr>
            <a:r>
              <a:rPr lang="vi-VN" dirty="0"/>
              <a:t>Các </a:t>
            </a:r>
            <a:r>
              <a:rPr lang="vi-VN" b="1" dirty="0"/>
              <a:t>bộ xử lý dữ liệu khác</a:t>
            </a:r>
            <a:endParaRPr lang="vi-VN" dirty="0"/>
          </a:p>
          <a:p>
            <a:pPr marL="742950" lvl="1" indent="-285750">
              <a:buFont typeface="Arial" panose="020B0604020202020204" pitchFamily="34" charset="0"/>
              <a:buChar char="•"/>
            </a:pPr>
            <a:r>
              <a:rPr lang="vi-VN" dirty="0"/>
              <a:t>Đảm bảo tính chất ACID cho giao dịch.</a:t>
            </a:r>
          </a:p>
          <a:p>
            <a:pPr marL="742950" lvl="1" indent="-285750">
              <a:buFont typeface="Arial" panose="020B0604020202020204" pitchFamily="34" charset="0"/>
              <a:buChar char="•"/>
            </a:pPr>
            <a:r>
              <a:rPr lang="vi-VN" dirty="0"/>
              <a:t>Trao đổi với các </a:t>
            </a:r>
            <a:r>
              <a:rPr lang="vi-VN" b="1" dirty="0"/>
              <a:t>Transaction Manager khác</a:t>
            </a:r>
            <a:r>
              <a:rPr lang="vi-VN" dirty="0"/>
              <a:t> trong hệ thống phân tán.</a:t>
            </a:r>
          </a:p>
          <a:p>
            <a:pPr>
              <a:buFont typeface="Arial" panose="020B0604020202020204" pitchFamily="34" charset="0"/>
              <a:buChar char="•"/>
            </a:pPr>
            <a:r>
              <a:rPr lang="vi-VN" dirty="0"/>
              <a:t>Xuất kết quả của giao dịch ra bên ngoài (Results).</a:t>
            </a:r>
          </a:p>
          <a:p>
            <a:endParaRPr lang="en-US" b="1" dirty="0"/>
          </a:p>
          <a:p>
            <a:r>
              <a:rPr lang="en-US" b="1" dirty="0"/>
              <a:t>3. </a:t>
            </a:r>
            <a:r>
              <a:rPr lang="vi-VN" b="1" dirty="0"/>
              <a:t>Scheduler (SC) – Bộ lập lịch</a:t>
            </a:r>
          </a:p>
          <a:p>
            <a:pPr>
              <a:buFont typeface="Arial" panose="020B0604020202020204" pitchFamily="34" charset="0"/>
              <a:buChar char="•"/>
            </a:pPr>
            <a:r>
              <a:rPr lang="vi-VN" dirty="0"/>
              <a:t>Chịu trách nhiệm </a:t>
            </a:r>
            <a:r>
              <a:rPr lang="vi-VN" b="1" dirty="0"/>
              <a:t>quản lý thứ tự thực thi</a:t>
            </a:r>
            <a:r>
              <a:rPr lang="vi-VN" dirty="0"/>
              <a:t> các thao tác của giao dịch.</a:t>
            </a:r>
          </a:p>
          <a:p>
            <a:pPr>
              <a:buFont typeface="Arial" panose="020B0604020202020204" pitchFamily="34" charset="0"/>
              <a:buChar char="•"/>
            </a:pPr>
            <a:r>
              <a:rPr lang="vi-VN" dirty="0"/>
              <a:t>Gửi/nhận các yêu cầu từ Transaction Manager:</a:t>
            </a:r>
          </a:p>
          <a:p>
            <a:pPr marL="742950" lvl="1" indent="-285750">
              <a:buFont typeface="Arial" panose="020B0604020202020204" pitchFamily="34" charset="0"/>
              <a:buChar char="•"/>
            </a:pPr>
            <a:r>
              <a:rPr lang="vi-VN" dirty="0"/>
              <a:t>Scheduling requests: sắp xếp tác vụ để thực thi</a:t>
            </a:r>
          </a:p>
          <a:p>
            <a:pPr marL="742950" lvl="1" indent="-285750">
              <a:buFont typeface="Arial" panose="020B0604020202020204" pitchFamily="34" charset="0"/>
              <a:buChar char="•"/>
            </a:pPr>
            <a:r>
              <a:rPr lang="vi-VN" dirty="0"/>
              <a:t>Descheduling requests: huỷ bỏ hoặc tạm dừng tác vụ</a:t>
            </a:r>
          </a:p>
          <a:p>
            <a:endParaRPr lang="en-US" b="1" dirty="0"/>
          </a:p>
          <a:p>
            <a:r>
              <a:rPr lang="en-US" b="1" dirty="0"/>
              <a:t>4. </a:t>
            </a:r>
            <a:r>
              <a:rPr lang="vi-VN" b="1" dirty="0"/>
              <a:t>Quan hệ giữa các thành phần:</a:t>
            </a:r>
          </a:p>
          <a:p>
            <a:pPr>
              <a:buFont typeface="Arial" panose="020B0604020202020204" pitchFamily="34" charset="0"/>
              <a:buChar char="•"/>
            </a:pPr>
            <a:r>
              <a:rPr lang="vi-VN" dirty="0"/>
              <a:t>Người dùng gửi lệnh (Begin, Read, Write...) → Distributed Execution Monitor nhận lệnh.</a:t>
            </a:r>
          </a:p>
          <a:p>
            <a:pPr>
              <a:buFont typeface="Arial" panose="020B0604020202020204" pitchFamily="34" charset="0"/>
              <a:buChar char="•"/>
            </a:pPr>
            <a:r>
              <a:rPr lang="vi-VN" dirty="0"/>
              <a:t>Lệnh được chuyển vào Transaction Manager (TM) để xử lý logic của giao dịch.</a:t>
            </a:r>
          </a:p>
          <a:p>
            <a:pPr>
              <a:buFont typeface="Arial" panose="020B0604020202020204" pitchFamily="34" charset="0"/>
              <a:buChar char="•"/>
            </a:pPr>
            <a:r>
              <a:rPr lang="vi-VN" dirty="0"/>
              <a:t>TM sẽ tương tác với Scheduler (SC) để lập lịch các thao tác đọc/ghi.</a:t>
            </a:r>
          </a:p>
          <a:p>
            <a:pPr>
              <a:buFont typeface="Arial" panose="020B0604020202020204" pitchFamily="34" charset="0"/>
              <a:buChar char="•"/>
            </a:pPr>
            <a:r>
              <a:rPr lang="vi-VN" dirty="0"/>
              <a:t>Scheduler có thể cần phối hợp với các </a:t>
            </a:r>
            <a:r>
              <a:rPr lang="vi-VN" b="1" dirty="0"/>
              <a:t>SC khác</a:t>
            </a:r>
            <a:r>
              <a:rPr lang="vi-VN" dirty="0"/>
              <a:t>, để đảm bảo thứ tự đúng khi có nhiều giao dịch đồng thời.</a:t>
            </a:r>
          </a:p>
          <a:p>
            <a:pPr>
              <a:buFont typeface="Arial" panose="020B0604020202020204" pitchFamily="34" charset="0"/>
              <a:buChar char="•"/>
            </a:pPr>
            <a:r>
              <a:rPr lang="vi-VN" dirty="0"/>
              <a:t>TM cũng giao tiếp với:</a:t>
            </a:r>
          </a:p>
          <a:p>
            <a:pPr marL="742950" lvl="1" indent="-285750">
              <a:buFont typeface="Arial" panose="020B0604020202020204" pitchFamily="34" charset="0"/>
              <a:buChar char="•"/>
            </a:pPr>
            <a:r>
              <a:rPr lang="vi-VN" b="1" dirty="0"/>
              <a:t>các TM khác</a:t>
            </a:r>
            <a:r>
              <a:rPr lang="vi-VN" dirty="0"/>
              <a:t> (phân tán)</a:t>
            </a:r>
          </a:p>
          <a:p>
            <a:pPr marL="742950" lvl="1" indent="-285750">
              <a:buFont typeface="Arial" panose="020B0604020202020204" pitchFamily="34" charset="0"/>
              <a:buChar char="•"/>
            </a:pPr>
            <a:r>
              <a:rPr lang="vi-VN" b="1" dirty="0"/>
              <a:t>các bộ xử lý dữ liệu khác</a:t>
            </a:r>
            <a:r>
              <a:rPr lang="vi-VN" dirty="0"/>
              <a:t> (ví dụ: truy xuất cơ sở dữ liệu)</a:t>
            </a:r>
          </a:p>
          <a:p>
            <a:pPr>
              <a:buFont typeface="Arial" panose="020B0604020202020204" pitchFamily="34" charset="0"/>
              <a:buChar char="•"/>
            </a:pPr>
            <a:r>
              <a:rPr lang="vi-VN" dirty="0"/>
              <a:t>Sau khi xử lý xong, </a:t>
            </a:r>
            <a:r>
              <a:rPr lang="vi-VN" b="1" dirty="0"/>
              <a:t>kết quả trả về</a:t>
            </a:r>
            <a:r>
              <a:rPr lang="vi-VN" dirty="0"/>
              <a:t> từ TM ra ngoài hệ thống.</a:t>
            </a:r>
          </a:p>
          <a:p>
            <a:endParaRPr lang="en-US" b="1" dirty="0"/>
          </a:p>
          <a:p>
            <a:r>
              <a:rPr lang="en-US" b="1" dirty="0"/>
              <a:t>5. </a:t>
            </a:r>
            <a:r>
              <a:rPr lang="vi-VN" b="1" dirty="0"/>
              <a:t>Tại sao cần mô hình này?</a:t>
            </a:r>
          </a:p>
          <a:p>
            <a:r>
              <a:rPr lang="vi-VN" dirty="0"/>
              <a:t>Trong hệ thống </a:t>
            </a:r>
            <a:r>
              <a:rPr lang="vi-VN" b="1" dirty="0"/>
              <a:t>phân tán</a:t>
            </a:r>
            <a:r>
              <a:rPr lang="vi-VN" dirty="0"/>
              <a:t>, có nhiều node xử lý cùng lúc → cần một kiến trúc rõ ràng để:</a:t>
            </a:r>
          </a:p>
          <a:p>
            <a:pPr>
              <a:buFont typeface="Arial" panose="020B0604020202020204" pitchFamily="34" charset="0"/>
              <a:buChar char="•"/>
            </a:pPr>
            <a:r>
              <a:rPr lang="vi-VN" b="1" dirty="0"/>
              <a:t>Phân phối công việc hiệu quả</a:t>
            </a:r>
            <a:endParaRPr lang="vi-VN" dirty="0"/>
          </a:p>
          <a:p>
            <a:pPr>
              <a:buFont typeface="Arial" panose="020B0604020202020204" pitchFamily="34" charset="0"/>
              <a:buChar char="•"/>
            </a:pPr>
            <a:r>
              <a:rPr lang="vi-VN" b="1" dirty="0"/>
              <a:t>Đảm bảo an toàn, nhất quán giao dịch</a:t>
            </a:r>
            <a:endParaRPr lang="vi-VN" dirty="0"/>
          </a:p>
          <a:p>
            <a:pPr>
              <a:buFont typeface="Arial" panose="020B0604020202020204" pitchFamily="34" charset="0"/>
              <a:buChar char="•"/>
            </a:pPr>
            <a:r>
              <a:rPr lang="vi-VN" b="1" dirty="0"/>
              <a:t>Giảm xung đột và lỗi dữ liệu</a:t>
            </a:r>
            <a:r>
              <a:rPr lang="vi-VN" dirty="0"/>
              <a:t> khi nhiều giao dịch cùng thực thi</a:t>
            </a:r>
          </a:p>
          <a:p>
            <a:endParaRPr lang="en-US" b="1" dirty="0"/>
          </a:p>
          <a:p>
            <a:r>
              <a:rPr lang="en-US" b="1" dirty="0"/>
              <a:t>6. </a:t>
            </a:r>
            <a:r>
              <a:rPr lang="vi-VN" b="1" dirty="0"/>
              <a:t>Tóm tắt chức năng:</a:t>
            </a:r>
          </a:p>
          <a:p>
            <a:r>
              <a:rPr lang="vi-VN" dirty="0"/>
              <a:t>Thành phần</a:t>
            </a:r>
            <a:r>
              <a:rPr lang="en-US" dirty="0"/>
              <a:t>			</a:t>
            </a:r>
            <a:r>
              <a:rPr lang="vi-VN" dirty="0"/>
              <a:t>Chức năng</a:t>
            </a:r>
            <a:endParaRPr lang="en-US" dirty="0"/>
          </a:p>
          <a:p>
            <a:r>
              <a:rPr lang="vi-VN" b="1" dirty="0"/>
              <a:t>Distributed Execution Monitor</a:t>
            </a:r>
            <a:r>
              <a:rPr lang="en-US" b="1" dirty="0"/>
              <a:t>	</a:t>
            </a:r>
            <a:r>
              <a:rPr lang="vi-VN" dirty="0"/>
              <a:t>Nhận yêu cầu giao dịch từ bên ngoài</a:t>
            </a:r>
            <a:endParaRPr lang="en-US" dirty="0"/>
          </a:p>
          <a:p>
            <a:r>
              <a:rPr lang="vi-VN" b="1" dirty="0"/>
              <a:t>Transaction Manager (TM)</a:t>
            </a:r>
            <a:r>
              <a:rPr lang="en-US" b="1" dirty="0"/>
              <a:t>		</a:t>
            </a:r>
            <a:r>
              <a:rPr lang="vi-VN" dirty="0"/>
              <a:t>Điều phối giao dịch, đảm bảo logic và phối hợp với hệ thống khác</a:t>
            </a:r>
            <a:endParaRPr lang="en-US" dirty="0"/>
          </a:p>
          <a:p>
            <a:r>
              <a:rPr lang="vi-VN" b="1" dirty="0"/>
              <a:t>Scheduler (SC)</a:t>
            </a:r>
            <a:r>
              <a:rPr lang="en-US" b="1" dirty="0"/>
              <a:t>		</a:t>
            </a:r>
            <a:r>
              <a:rPr lang="vi-VN" dirty="0"/>
              <a:t>Lập lịch thực thi các thao tác trong giao dịch</a:t>
            </a:r>
          </a:p>
          <a:p>
            <a:endParaRPr lang="en-US" dirty="0"/>
          </a:p>
        </p:txBody>
      </p:sp>
    </p:spTree>
    <p:extLst>
      <p:ext uri="{BB962C8B-B14F-4D97-AF65-F5344CB8AC3E}">
        <p14:creationId xmlns:p14="http://schemas.microsoft.com/office/powerpoint/2010/main" val="32633688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err="1"/>
              <a:t>Kiểm</a:t>
            </a:r>
            <a:r>
              <a:rPr lang="en-US" dirty="0"/>
              <a:t> </a:t>
            </a:r>
            <a:r>
              <a:rPr lang="en-US" dirty="0" err="1"/>
              <a:t>soát</a:t>
            </a:r>
            <a:r>
              <a:rPr lang="en-US" dirty="0"/>
              <a:t> </a:t>
            </a:r>
            <a:r>
              <a:rPr lang="en-US" dirty="0" err="1"/>
              <a:t>đồng</a:t>
            </a:r>
            <a:r>
              <a:rPr lang="en-US" dirty="0"/>
              <a:t> </a:t>
            </a:r>
            <a:r>
              <a:rPr lang="en-US" dirty="0" err="1"/>
              <a:t>thời</a:t>
            </a:r>
            <a:r>
              <a:rPr lang="en-US" dirty="0"/>
              <a:t> </a:t>
            </a:r>
            <a:r>
              <a:rPr lang="en-US" dirty="0" err="1"/>
              <a:t>phân</a:t>
            </a:r>
            <a:r>
              <a:rPr lang="en-US" dirty="0"/>
              <a:t> </a:t>
            </a:r>
            <a:r>
              <a:rPr lang="en-US" dirty="0" err="1"/>
              <a:t>tán</a:t>
            </a:r>
            <a:endParaRPr lang="en-US" dirty="0"/>
          </a:p>
        </p:txBody>
      </p:sp>
      <p:sp>
        <p:nvSpPr>
          <p:cNvPr id="4" name="Espace réservé du numéro de diapositive 3"/>
          <p:cNvSpPr>
            <a:spLocks noGrp="1"/>
          </p:cNvSpPr>
          <p:nvPr>
            <p:ph type="sldNum" sz="quarter" idx="5"/>
          </p:nvPr>
        </p:nvSpPr>
        <p:spPr/>
        <p:txBody>
          <a:bodyPr/>
          <a:lstStyle/>
          <a:p>
            <a:fld id="{765F5201-0B02-374C-9C85-2DCB7D098B21}" type="slidenum">
              <a:rPr lang="en-US" smtClean="0"/>
              <a:t>9</a:t>
            </a:fld>
            <a:endParaRPr lang="en-US"/>
          </a:p>
        </p:txBody>
      </p:sp>
    </p:spTree>
    <p:extLst>
      <p:ext uri="{BB962C8B-B14F-4D97-AF65-F5344CB8AC3E}">
        <p14:creationId xmlns:p14="http://schemas.microsoft.com/office/powerpoint/2010/main" val="26136038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lgn="ctr">
              <a:defRPr/>
            </a:lvl1pPr>
          </a:lstStyle>
          <a:p>
            <a:r>
              <a:rPr lang="en-US"/>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Footer Placeholder 3">
            <a:extLst>
              <a:ext uri="{FF2B5EF4-FFF2-40B4-BE49-F238E27FC236}">
                <a16:creationId xmlns:a16="http://schemas.microsoft.com/office/drawing/2014/main" id="{00A45A7A-CA9E-A34B-8B0F-158A2E05A039}"/>
              </a:ext>
            </a:extLst>
          </p:cNvPr>
          <p:cNvSpPr>
            <a:spLocks noGrp="1"/>
          </p:cNvSpPr>
          <p:nvPr>
            <p:ph type="ftr" sz="quarter" idx="10"/>
          </p:nvPr>
        </p:nvSpPr>
        <p:spPr>
          <a:xfrm>
            <a:off x="323528" y="6356350"/>
            <a:ext cx="3086100" cy="365125"/>
          </a:xfrm>
        </p:spPr>
        <p:txBody>
          <a:bodyPr/>
          <a:lstStyle/>
          <a:p>
            <a:r>
              <a:rPr lang="en-US" dirty="0"/>
              <a:t>© 2020, M.T. </a:t>
            </a:r>
            <a:r>
              <a:rPr lang="en-US" dirty="0" err="1"/>
              <a:t>Özsu</a:t>
            </a:r>
            <a:r>
              <a:rPr lang="en-US" dirty="0"/>
              <a:t> &amp; P. </a:t>
            </a:r>
            <a:r>
              <a:rPr lang="en-US" dirty="0" err="1"/>
              <a:t>Valduriez</a:t>
            </a:r>
            <a:endParaRPr lang="en-US" dirty="0"/>
          </a:p>
        </p:txBody>
      </p:sp>
      <p:sp>
        <p:nvSpPr>
          <p:cNvPr id="5" name="Slide Number Placeholder 4">
            <a:extLst>
              <a:ext uri="{FF2B5EF4-FFF2-40B4-BE49-F238E27FC236}">
                <a16:creationId xmlns:a16="http://schemas.microsoft.com/office/drawing/2014/main" id="{872D88ED-A1BA-6943-87F1-EAE1351E9F38}"/>
              </a:ext>
            </a:extLst>
          </p:cNvPr>
          <p:cNvSpPr>
            <a:spLocks noGrp="1"/>
          </p:cNvSpPr>
          <p:nvPr>
            <p:ph type="sldNum" sz="quarter" idx="11"/>
          </p:nvPr>
        </p:nvSpPr>
        <p:spPr>
          <a:xfrm>
            <a:off x="6732240" y="6356350"/>
            <a:ext cx="2057400" cy="365125"/>
          </a:xfrm>
        </p:spPr>
        <p:txBody>
          <a:bodyPr/>
          <a:lstStyle/>
          <a:p>
            <a:fld id="{FD96158B-4539-3C43-9DE5-94C547866200}"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7813"/>
            <a:ext cx="6019800" cy="5853112"/>
          </a:xfrm>
        </p:spPr>
        <p:txBody>
          <a:bodyPr vert="eaVert"/>
          <a:lstStyle>
            <a:lvl1pPr>
              <a:buClr>
                <a:schemeClr val="accent6">
                  <a:lumMod val="50000"/>
                </a:schemeClr>
              </a:buClr>
              <a:buSzPct val="70000"/>
              <a:defRPr/>
            </a:lvl1pPr>
            <a:lvl2pPr>
              <a:buClr>
                <a:schemeClr val="accent6">
                  <a:lumMod val="50000"/>
                </a:schemeClr>
              </a:buClr>
              <a:buSzPct val="70000"/>
              <a:defRPr/>
            </a:lvl2pPr>
            <a:lvl3pPr>
              <a:buClr>
                <a:schemeClr val="accent6">
                  <a:lumMod val="50000"/>
                </a:schemeClr>
              </a:buClr>
              <a:buSzPct val="70000"/>
              <a:defRPr/>
            </a:lvl3pPr>
            <a:lvl4pPr>
              <a:buClr>
                <a:schemeClr val="accent6">
                  <a:lumMod val="50000"/>
                </a:schemeClr>
              </a:buCl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1"/>
          <p:cNvSpPr>
            <a:spLocks noGrp="1"/>
          </p:cNvSpPr>
          <p:nvPr>
            <p:ph type="ftr" sz="quarter" idx="3"/>
          </p:nvPr>
        </p:nvSpPr>
        <p:spPr>
          <a:xfrm>
            <a:off x="405780" y="6356350"/>
            <a:ext cx="30861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 2020, M.T. Özsu &amp; P. Valduriez</a:t>
            </a:r>
            <a:endParaRPr lang="en-US" dirty="0"/>
          </a:p>
        </p:txBody>
      </p:sp>
      <p:sp>
        <p:nvSpPr>
          <p:cNvPr id="7" name="Slide Number Placeholder 2"/>
          <p:cNvSpPr>
            <a:spLocks noGrp="1"/>
          </p:cNvSpPr>
          <p:nvPr>
            <p:ph type="sldNum" sz="quarter" idx="4"/>
          </p:nvPr>
        </p:nvSpPr>
        <p:spPr>
          <a:xfrm>
            <a:off x="6804248"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96158B-4539-3C43-9DE5-94C54786620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chemeClr val="accent6">
                  <a:lumMod val="50000"/>
                </a:schemeClr>
              </a:buClr>
              <a:buSzPct val="70000"/>
              <a:defRPr/>
            </a:lvl1pPr>
            <a:lvl2pPr>
              <a:buClr>
                <a:schemeClr val="accent6">
                  <a:lumMod val="50000"/>
                </a:schemeClr>
              </a:buClr>
              <a:buSzPct val="70000"/>
              <a:defRPr/>
            </a:lvl2pPr>
            <a:lvl3pPr>
              <a:buClr>
                <a:schemeClr val="accent6">
                  <a:lumMod val="50000"/>
                </a:schemeClr>
              </a:buClr>
              <a:buSzPct val="70000"/>
              <a:defRPr/>
            </a:lvl3pPr>
            <a:lvl4pPr>
              <a:buClr>
                <a:schemeClr val="accent6">
                  <a:lumMod val="50000"/>
                </a:schemeClr>
              </a:buClr>
              <a:buSzPct val="70000"/>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1"/>
          <p:cNvSpPr>
            <a:spLocks noGrp="1"/>
          </p:cNvSpPr>
          <p:nvPr>
            <p:ph type="ftr" sz="quarter" idx="3"/>
          </p:nvPr>
        </p:nvSpPr>
        <p:spPr>
          <a:xfrm>
            <a:off x="405780" y="6356350"/>
            <a:ext cx="30861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 2020, M.T. Özsu &amp; P. Valduriez</a:t>
            </a:r>
            <a:endParaRPr lang="en-US" dirty="0"/>
          </a:p>
        </p:txBody>
      </p:sp>
      <p:sp>
        <p:nvSpPr>
          <p:cNvPr id="7" name="Slide Number Placeholder 2"/>
          <p:cNvSpPr>
            <a:spLocks noGrp="1"/>
          </p:cNvSpPr>
          <p:nvPr>
            <p:ph type="sldNum" sz="quarter" idx="4"/>
          </p:nvPr>
        </p:nvSpPr>
        <p:spPr>
          <a:xfrm>
            <a:off x="673224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96158B-4539-3C43-9DE5-94C54786620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30725"/>
          </a:xfrm>
        </p:spPr>
        <p:txBody>
          <a:bodyPr/>
          <a:lstStyle>
            <a:lvl1pPr>
              <a:buClr>
                <a:schemeClr val="accent6">
                  <a:lumMod val="50000"/>
                </a:schemeClr>
              </a:buClr>
              <a:buSzPct val="70000"/>
              <a:defRPr sz="2800"/>
            </a:lvl1pPr>
            <a:lvl2pPr>
              <a:buClr>
                <a:schemeClr val="accent6">
                  <a:lumMod val="50000"/>
                </a:schemeClr>
              </a:buClr>
              <a:buSzPct val="70000"/>
              <a:defRPr sz="2400"/>
            </a:lvl2pPr>
            <a:lvl3pPr>
              <a:buClr>
                <a:schemeClr val="accent6">
                  <a:lumMod val="50000"/>
                </a:schemeClr>
              </a:buClr>
              <a:buSzPct val="70000"/>
              <a:defRPr sz="2000"/>
            </a:lvl3pPr>
            <a:lvl4pPr>
              <a:buClr>
                <a:schemeClr val="accent6">
                  <a:lumMod val="50000"/>
                </a:schemeClr>
              </a:buCl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Footer Placeholder 1"/>
          <p:cNvSpPr>
            <a:spLocks noGrp="1"/>
          </p:cNvSpPr>
          <p:nvPr>
            <p:ph type="ftr" sz="quarter" idx="3"/>
          </p:nvPr>
        </p:nvSpPr>
        <p:spPr>
          <a:xfrm>
            <a:off x="405780" y="6356350"/>
            <a:ext cx="30861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 2020, M.T. Özsu &amp; P. Valduriez</a:t>
            </a:r>
            <a:endParaRPr lang="en-US" dirty="0"/>
          </a:p>
        </p:txBody>
      </p:sp>
      <p:sp>
        <p:nvSpPr>
          <p:cNvPr id="8" name="Slide Number Placeholder 2"/>
          <p:cNvSpPr>
            <a:spLocks noGrp="1"/>
          </p:cNvSpPr>
          <p:nvPr>
            <p:ph type="sldNum" sz="quarter" idx="4"/>
          </p:nvPr>
        </p:nvSpPr>
        <p:spPr>
          <a:xfrm>
            <a:off x="673224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96158B-4539-3C43-9DE5-94C547866200}" type="slidenum">
              <a:rPr lang="en-US" smtClean="0"/>
              <a:t>‹#›</a:t>
            </a:fld>
            <a:endParaRPr lang="en-US"/>
          </a:p>
        </p:txBody>
      </p:sp>
      <p:sp>
        <p:nvSpPr>
          <p:cNvPr id="10" name="Content Placeholder 2">
            <a:extLst>
              <a:ext uri="{FF2B5EF4-FFF2-40B4-BE49-F238E27FC236}">
                <a16:creationId xmlns:a16="http://schemas.microsoft.com/office/drawing/2014/main" id="{A36671C9-F961-394A-BBEC-D04FF25DDA72}"/>
              </a:ext>
            </a:extLst>
          </p:cNvPr>
          <p:cNvSpPr>
            <a:spLocks noGrp="1"/>
          </p:cNvSpPr>
          <p:nvPr>
            <p:ph sz="half" idx="10"/>
          </p:nvPr>
        </p:nvSpPr>
        <p:spPr>
          <a:xfrm>
            <a:off x="4648202" y="1584633"/>
            <a:ext cx="4038600" cy="4530725"/>
          </a:xfrm>
        </p:spPr>
        <p:txBody>
          <a:bodyPr/>
          <a:lstStyle>
            <a:lvl1pPr>
              <a:buClr>
                <a:schemeClr val="accent6">
                  <a:lumMod val="50000"/>
                </a:schemeClr>
              </a:buClr>
              <a:buSzPct val="70000"/>
              <a:defRPr sz="2800"/>
            </a:lvl1pPr>
            <a:lvl2pPr>
              <a:buClr>
                <a:schemeClr val="accent6">
                  <a:lumMod val="50000"/>
                </a:schemeClr>
              </a:buClr>
              <a:buSzPct val="70000"/>
              <a:defRPr sz="2400"/>
            </a:lvl2pPr>
            <a:lvl3pPr>
              <a:buClr>
                <a:schemeClr val="accent6">
                  <a:lumMod val="50000"/>
                </a:schemeClr>
              </a:buClr>
              <a:buSzPct val="70000"/>
              <a:defRPr sz="2000"/>
            </a:lvl3pPr>
            <a:lvl4pPr>
              <a:buClr>
                <a:schemeClr val="accent6">
                  <a:lumMod val="50000"/>
                </a:schemeClr>
              </a:buCl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buClr>
                <a:schemeClr val="accent6">
                  <a:lumMod val="50000"/>
                </a:schemeClr>
              </a:buClr>
              <a:buSzPct val="70000"/>
              <a:defRPr sz="2400"/>
            </a:lvl1pPr>
            <a:lvl2pPr>
              <a:buClr>
                <a:schemeClr val="accent6">
                  <a:lumMod val="50000"/>
                </a:schemeClr>
              </a:buClr>
              <a:buSzPct val="70000"/>
              <a:defRPr sz="2000"/>
            </a:lvl2pPr>
            <a:lvl3pPr>
              <a:buClr>
                <a:schemeClr val="accent6">
                  <a:lumMod val="50000"/>
                </a:schemeClr>
              </a:buClr>
              <a:buSzPct val="70000"/>
              <a:defRPr sz="1800"/>
            </a:lvl3pPr>
            <a:lvl4pPr>
              <a:buClr>
                <a:schemeClr val="accent6">
                  <a:lumMod val="50000"/>
                </a:schemeClr>
              </a:buCl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9" name="Footer Placeholder 1"/>
          <p:cNvSpPr>
            <a:spLocks noGrp="1"/>
          </p:cNvSpPr>
          <p:nvPr>
            <p:ph type="ftr" sz="quarter" idx="10"/>
          </p:nvPr>
        </p:nvSpPr>
        <p:spPr>
          <a:xfrm>
            <a:off x="405780" y="6356350"/>
            <a:ext cx="30861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 2020, M.T. Özsu &amp; P. Valduriez</a:t>
            </a:r>
            <a:endParaRPr lang="en-US" dirty="0"/>
          </a:p>
        </p:txBody>
      </p:sp>
      <p:sp>
        <p:nvSpPr>
          <p:cNvPr id="10" name="Slide Number Placeholder 2"/>
          <p:cNvSpPr>
            <a:spLocks noGrp="1"/>
          </p:cNvSpPr>
          <p:nvPr>
            <p:ph type="sldNum" sz="quarter" idx="11"/>
          </p:nvPr>
        </p:nvSpPr>
        <p:spPr>
          <a:xfrm>
            <a:off x="6804248"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96158B-4539-3C43-9DE5-94C547866200}" type="slidenum">
              <a:rPr lang="en-US" smtClean="0"/>
              <a:t>‹#›</a:t>
            </a:fld>
            <a:endParaRPr lang="en-US"/>
          </a:p>
        </p:txBody>
      </p:sp>
      <p:sp>
        <p:nvSpPr>
          <p:cNvPr id="11" name="Content Placeholder 3">
            <a:extLst>
              <a:ext uri="{FF2B5EF4-FFF2-40B4-BE49-F238E27FC236}">
                <a16:creationId xmlns:a16="http://schemas.microsoft.com/office/drawing/2014/main" id="{51898894-D16A-0342-A17E-BE71431F1BAE}"/>
              </a:ext>
            </a:extLst>
          </p:cNvPr>
          <p:cNvSpPr>
            <a:spLocks noGrp="1"/>
          </p:cNvSpPr>
          <p:nvPr>
            <p:ph sz="half" idx="12"/>
          </p:nvPr>
        </p:nvSpPr>
        <p:spPr>
          <a:xfrm>
            <a:off x="4646612" y="2174875"/>
            <a:ext cx="4040188" cy="3951288"/>
          </a:xfrm>
        </p:spPr>
        <p:txBody>
          <a:bodyPr/>
          <a:lstStyle>
            <a:lvl1pPr>
              <a:buClr>
                <a:schemeClr val="accent6">
                  <a:lumMod val="50000"/>
                </a:schemeClr>
              </a:buClr>
              <a:buSzPct val="70000"/>
              <a:defRPr sz="2400"/>
            </a:lvl1pPr>
            <a:lvl2pPr>
              <a:buClr>
                <a:schemeClr val="accent6">
                  <a:lumMod val="50000"/>
                </a:schemeClr>
              </a:buClr>
              <a:buSzPct val="70000"/>
              <a:defRPr sz="2000"/>
            </a:lvl2pPr>
            <a:lvl3pPr>
              <a:buClr>
                <a:schemeClr val="accent6">
                  <a:lumMod val="50000"/>
                </a:schemeClr>
              </a:buClr>
              <a:buSzPct val="70000"/>
              <a:defRPr sz="1800"/>
            </a:lvl3pPr>
            <a:lvl4pPr>
              <a:buClr>
                <a:schemeClr val="accent6">
                  <a:lumMod val="50000"/>
                </a:schemeClr>
              </a:buCl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Footer Placeholder 1"/>
          <p:cNvSpPr>
            <a:spLocks noGrp="1"/>
          </p:cNvSpPr>
          <p:nvPr>
            <p:ph type="ftr" sz="quarter" idx="3"/>
          </p:nvPr>
        </p:nvSpPr>
        <p:spPr>
          <a:xfrm>
            <a:off x="405780" y="6356350"/>
            <a:ext cx="30861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 2020, M.T. Özsu &amp; P. Valduriez</a:t>
            </a:r>
            <a:endParaRPr lang="en-US" dirty="0"/>
          </a:p>
        </p:txBody>
      </p:sp>
      <p:sp>
        <p:nvSpPr>
          <p:cNvPr id="6" name="Slide Number Placeholder 2"/>
          <p:cNvSpPr>
            <a:spLocks noGrp="1"/>
          </p:cNvSpPr>
          <p:nvPr>
            <p:ph type="sldNum" sz="quarter" idx="4"/>
          </p:nvPr>
        </p:nvSpPr>
        <p:spPr>
          <a:xfrm>
            <a:off x="6804248"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96158B-4539-3C43-9DE5-94C54786620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Footer Placeholder 1"/>
          <p:cNvSpPr>
            <a:spLocks noGrp="1"/>
          </p:cNvSpPr>
          <p:nvPr>
            <p:ph type="ftr" sz="quarter" idx="3"/>
          </p:nvPr>
        </p:nvSpPr>
        <p:spPr>
          <a:xfrm>
            <a:off x="405780" y="6356350"/>
            <a:ext cx="30861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 2020, M.T. Özsu &amp; P. Valduriez</a:t>
            </a:r>
            <a:endParaRPr lang="en-US" dirty="0"/>
          </a:p>
        </p:txBody>
      </p:sp>
      <p:sp>
        <p:nvSpPr>
          <p:cNvPr id="5" name="Slide Number Placeholder 2"/>
          <p:cNvSpPr>
            <a:spLocks noGrp="1"/>
          </p:cNvSpPr>
          <p:nvPr>
            <p:ph type="sldNum" sz="quarter" idx="4"/>
          </p:nvPr>
        </p:nvSpPr>
        <p:spPr>
          <a:xfrm>
            <a:off x="6804248"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96158B-4539-3C43-9DE5-94C54786620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buClr>
                <a:schemeClr val="accent6">
                  <a:lumMod val="50000"/>
                </a:schemeClr>
              </a:buClr>
              <a:buSzPct val="70000"/>
              <a:defRPr sz="3200"/>
            </a:lvl1pPr>
            <a:lvl2pPr>
              <a:buClr>
                <a:schemeClr val="accent6">
                  <a:lumMod val="50000"/>
                </a:schemeClr>
              </a:buClr>
              <a:buSzPct val="70000"/>
              <a:defRPr sz="2800"/>
            </a:lvl2pPr>
            <a:lvl3pPr>
              <a:buClr>
                <a:schemeClr val="accent6">
                  <a:lumMod val="50000"/>
                </a:schemeClr>
              </a:buClr>
              <a:buSzPct val="70000"/>
              <a:defRPr sz="2400"/>
            </a:lvl3pPr>
            <a:lvl4pPr>
              <a:buClr>
                <a:schemeClr val="accent6">
                  <a:lumMod val="50000"/>
                </a:schemeClr>
              </a:buCl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Footer Placeholder 1"/>
          <p:cNvSpPr>
            <a:spLocks noGrp="1"/>
          </p:cNvSpPr>
          <p:nvPr>
            <p:ph type="ftr" sz="quarter" idx="3"/>
          </p:nvPr>
        </p:nvSpPr>
        <p:spPr>
          <a:xfrm>
            <a:off x="405780" y="6356350"/>
            <a:ext cx="30861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 2020, M.T. Özsu &amp; P. Valduriez</a:t>
            </a:r>
            <a:endParaRPr lang="en-US" dirty="0"/>
          </a:p>
        </p:txBody>
      </p:sp>
      <p:sp>
        <p:nvSpPr>
          <p:cNvPr id="8" name="Slide Number Placeholder 2"/>
          <p:cNvSpPr>
            <a:spLocks noGrp="1"/>
          </p:cNvSpPr>
          <p:nvPr>
            <p:ph type="sldNum" sz="quarter" idx="4"/>
          </p:nvPr>
        </p:nvSpPr>
        <p:spPr>
          <a:xfrm>
            <a:off x="6804248"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96158B-4539-3C43-9DE5-94C54786620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Footer Placeholder 1"/>
          <p:cNvSpPr>
            <a:spLocks noGrp="1"/>
          </p:cNvSpPr>
          <p:nvPr>
            <p:ph type="ftr" sz="quarter" idx="3"/>
          </p:nvPr>
        </p:nvSpPr>
        <p:spPr>
          <a:xfrm>
            <a:off x="405780" y="6356350"/>
            <a:ext cx="30861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 2020, M.T. Özsu &amp; P. Valduriez</a:t>
            </a:r>
            <a:endParaRPr lang="en-US" dirty="0"/>
          </a:p>
        </p:txBody>
      </p:sp>
      <p:sp>
        <p:nvSpPr>
          <p:cNvPr id="8" name="Slide Number Placeholder 2"/>
          <p:cNvSpPr>
            <a:spLocks noGrp="1"/>
          </p:cNvSpPr>
          <p:nvPr>
            <p:ph type="sldNum" sz="quarter" idx="4"/>
          </p:nvPr>
        </p:nvSpPr>
        <p:spPr>
          <a:xfrm>
            <a:off x="6804248"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96158B-4539-3C43-9DE5-94C547866200}"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lvl1pPr>
              <a:buClr>
                <a:schemeClr val="accent6">
                  <a:lumMod val="50000"/>
                </a:schemeClr>
              </a:buClr>
              <a:buSzPct val="70000"/>
              <a:defRPr/>
            </a:lvl1pPr>
            <a:lvl2pPr>
              <a:buClr>
                <a:schemeClr val="accent6">
                  <a:lumMod val="50000"/>
                </a:schemeClr>
              </a:buClr>
              <a:buSzPct val="70000"/>
              <a:defRPr/>
            </a:lvl2pPr>
            <a:lvl3pPr>
              <a:buClr>
                <a:schemeClr val="accent6">
                  <a:lumMod val="50000"/>
                </a:schemeClr>
              </a:buClr>
              <a:buSzPct val="70000"/>
              <a:defRPr/>
            </a:lvl3pPr>
            <a:lvl4pPr>
              <a:buClr>
                <a:schemeClr val="accent6">
                  <a:lumMod val="50000"/>
                </a:schemeClr>
              </a:buCl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1"/>
          <p:cNvSpPr>
            <a:spLocks noGrp="1"/>
          </p:cNvSpPr>
          <p:nvPr>
            <p:ph type="ftr" sz="quarter" idx="3"/>
          </p:nvPr>
        </p:nvSpPr>
        <p:spPr>
          <a:xfrm>
            <a:off x="405780" y="6356350"/>
            <a:ext cx="30861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 2020, M.T. Özsu &amp; P. Valduriez</a:t>
            </a:r>
            <a:endParaRPr lang="en-US" dirty="0"/>
          </a:p>
        </p:txBody>
      </p:sp>
      <p:sp>
        <p:nvSpPr>
          <p:cNvPr id="7" name="Slide Number Placeholder 2"/>
          <p:cNvSpPr>
            <a:spLocks noGrp="1"/>
          </p:cNvSpPr>
          <p:nvPr>
            <p:ph type="sldNum" sz="quarter" idx="4"/>
          </p:nvPr>
        </p:nvSpPr>
        <p:spPr>
          <a:xfrm>
            <a:off x="6804248"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96158B-4539-3C43-9DE5-94C547866200}"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Freeform 7"/>
          <p:cNvSpPr>
            <a:spLocks noChangeArrowheads="1"/>
          </p:cNvSpPr>
          <p:nvPr/>
        </p:nvSpPr>
        <p:spPr bwMode="auto">
          <a:xfrm>
            <a:off x="381000" y="228600"/>
            <a:ext cx="8229600" cy="6096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19050" cap="flat" cmpd="sng">
            <a:solidFill>
              <a:srgbClr val="CC9900"/>
            </a:solidFill>
            <a:prstDash val="solid"/>
            <a:miter lim="800000"/>
            <a:headEnd/>
            <a:tailEnd/>
          </a:ln>
        </p:spPr>
        <p:txBody>
          <a:bodyPr>
            <a:prstTxWarp prst="textNoShape">
              <a:avLst/>
            </a:prstTxWarp>
          </a:bodyPr>
          <a:lstStyle/>
          <a:p>
            <a:endParaRPr lang="en-US"/>
          </a:p>
        </p:txBody>
      </p:sp>
      <p:sp>
        <p:nvSpPr>
          <p:cNvPr id="1032" name="Line 8"/>
          <p:cNvSpPr>
            <a:spLocks noChangeShapeType="1"/>
          </p:cNvSpPr>
          <p:nvPr/>
        </p:nvSpPr>
        <p:spPr bwMode="auto">
          <a:xfrm>
            <a:off x="457200" y="6381328"/>
            <a:ext cx="8229600" cy="0"/>
          </a:xfrm>
          <a:prstGeom prst="line">
            <a:avLst/>
          </a:prstGeom>
          <a:noFill/>
          <a:ln w="19050">
            <a:solidFill>
              <a:srgbClr val="CC9900"/>
            </a:solidFill>
            <a:round/>
            <a:headEnd/>
            <a:tailEnd/>
          </a:ln>
          <a:effectLst/>
        </p:spPr>
        <p:txBody>
          <a:bodyPr>
            <a:prstTxWarp prst="textNoShape">
              <a:avLst/>
            </a:prstTxWarp>
          </a:bodyPr>
          <a:lstStyle/>
          <a:p>
            <a:endParaRPr lang="en-US"/>
          </a:p>
        </p:txBody>
      </p:sp>
      <p:sp>
        <p:nvSpPr>
          <p:cNvPr id="1033" name="Rectangle 9"/>
          <p:cNvSpPr>
            <a:spLocks noGrp="1" noChangeArrowheads="1"/>
          </p:cNvSpPr>
          <p:nvPr>
            <p:ph type="title"/>
          </p:nvPr>
        </p:nvSpPr>
        <p:spPr bwMode="auto">
          <a:xfrm>
            <a:off x="457200" y="277813"/>
            <a:ext cx="8229600" cy="11398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a:t>Click to edit Master title style</a:t>
            </a:r>
          </a:p>
        </p:txBody>
      </p:sp>
      <p:sp>
        <p:nvSpPr>
          <p:cNvPr id="1034" name="Rectangle 10"/>
          <p:cNvSpPr>
            <a:spLocks noGrp="1" noChangeArrowheads="1"/>
          </p:cNvSpPr>
          <p:nvPr>
            <p:ph type="body" idx="1"/>
          </p:nvPr>
        </p:nvSpPr>
        <p:spPr bwMode="auto">
          <a:xfrm>
            <a:off x="457200" y="1600200"/>
            <a:ext cx="8229600" cy="4530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ltLang="zh-CN" dirty="0"/>
          </a:p>
        </p:txBody>
      </p:sp>
      <p:sp>
        <p:nvSpPr>
          <p:cNvPr id="2" name="Footer Placeholder 1"/>
          <p:cNvSpPr>
            <a:spLocks noGrp="1"/>
          </p:cNvSpPr>
          <p:nvPr>
            <p:ph type="ftr" sz="quarter" idx="3"/>
          </p:nvPr>
        </p:nvSpPr>
        <p:spPr>
          <a:xfrm>
            <a:off x="129431" y="6446837"/>
            <a:ext cx="30861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 2020, M.T. Özsu &amp; P. Valduriez</a:t>
            </a:r>
            <a:endParaRPr lang="en-US" dirty="0"/>
          </a:p>
        </p:txBody>
      </p:sp>
      <p:sp>
        <p:nvSpPr>
          <p:cNvPr id="3" name="Slide Number Placeholder 2"/>
          <p:cNvSpPr>
            <a:spLocks noGrp="1"/>
          </p:cNvSpPr>
          <p:nvPr>
            <p:ph type="sldNum" sz="quarter" idx="4"/>
          </p:nvPr>
        </p:nvSpPr>
        <p:spPr>
          <a:xfrm>
            <a:off x="7084707" y="6446837"/>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96158B-4539-3C43-9DE5-94C547866200}"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hdr="0" dt="0"/>
  <p:txStyles>
    <p:titleStyle>
      <a:lvl1pPr algn="l" rtl="0" eaLnBrk="1" fontAlgn="base" hangingPunct="1">
        <a:spcBef>
          <a:spcPct val="0"/>
        </a:spcBef>
        <a:spcAft>
          <a:spcPct val="0"/>
        </a:spcAft>
        <a:defRPr sz="3600">
          <a:solidFill>
            <a:schemeClr val="accent6">
              <a:lumMod val="50000"/>
            </a:schemeClr>
          </a:solidFill>
          <a:latin typeface="+mj-lt"/>
          <a:ea typeface="+mj-ea"/>
          <a:cs typeface="+mj-cs"/>
        </a:defRPr>
      </a:lvl1pPr>
      <a:lvl2pPr algn="ctr" rtl="0" eaLnBrk="1" fontAlgn="base" hangingPunct="1">
        <a:spcBef>
          <a:spcPct val="0"/>
        </a:spcBef>
        <a:spcAft>
          <a:spcPct val="0"/>
        </a:spcAft>
        <a:defRPr sz="4400">
          <a:solidFill>
            <a:schemeClr val="tx2"/>
          </a:solidFill>
          <a:latin typeface="Arial" pitchFamily="-108" charset="0"/>
          <a:ea typeface="ＭＳ Ｐゴシック" pitchFamily="-108" charset="-128"/>
          <a:cs typeface="ＭＳ Ｐゴシック" pitchFamily="-108" charset="-128"/>
        </a:defRPr>
      </a:lvl2pPr>
      <a:lvl3pPr algn="ctr" rtl="0" eaLnBrk="1" fontAlgn="base" hangingPunct="1">
        <a:spcBef>
          <a:spcPct val="0"/>
        </a:spcBef>
        <a:spcAft>
          <a:spcPct val="0"/>
        </a:spcAft>
        <a:defRPr sz="4400">
          <a:solidFill>
            <a:schemeClr val="tx2"/>
          </a:solidFill>
          <a:latin typeface="Arial" pitchFamily="-108" charset="0"/>
          <a:ea typeface="ＭＳ Ｐゴシック" pitchFamily="-108" charset="-128"/>
          <a:cs typeface="ＭＳ Ｐゴシック" pitchFamily="-108" charset="-128"/>
        </a:defRPr>
      </a:lvl3pPr>
      <a:lvl4pPr algn="ctr" rtl="0" eaLnBrk="1" fontAlgn="base" hangingPunct="1">
        <a:spcBef>
          <a:spcPct val="0"/>
        </a:spcBef>
        <a:spcAft>
          <a:spcPct val="0"/>
        </a:spcAft>
        <a:defRPr sz="4400">
          <a:solidFill>
            <a:schemeClr val="tx2"/>
          </a:solidFill>
          <a:latin typeface="Arial" pitchFamily="-108" charset="0"/>
          <a:ea typeface="ＭＳ Ｐゴシック" pitchFamily="-108" charset="-128"/>
          <a:cs typeface="ＭＳ Ｐゴシック" pitchFamily="-108" charset="-128"/>
        </a:defRPr>
      </a:lvl4pPr>
      <a:lvl5pPr algn="ctr" rtl="0" eaLnBrk="1" fontAlgn="base" hangingPunct="1">
        <a:spcBef>
          <a:spcPct val="0"/>
        </a:spcBef>
        <a:spcAft>
          <a:spcPct val="0"/>
        </a:spcAft>
        <a:defRPr sz="4400">
          <a:solidFill>
            <a:schemeClr val="tx2"/>
          </a:solidFill>
          <a:latin typeface="Arial" pitchFamily="-108" charset="0"/>
          <a:ea typeface="ＭＳ Ｐゴシック" pitchFamily="-108" charset="-128"/>
          <a:cs typeface="ＭＳ Ｐゴシック" pitchFamily="-108" charset="-128"/>
        </a:defRPr>
      </a:lvl5pPr>
      <a:lvl6pPr marL="457200" algn="ctr" rtl="0" eaLnBrk="1" fontAlgn="base" hangingPunct="1">
        <a:spcBef>
          <a:spcPct val="0"/>
        </a:spcBef>
        <a:spcAft>
          <a:spcPct val="0"/>
        </a:spcAft>
        <a:defRPr sz="4400">
          <a:solidFill>
            <a:schemeClr val="tx2"/>
          </a:solidFill>
          <a:latin typeface="Arial" pitchFamily="-108" charset="0"/>
          <a:ea typeface="ＭＳ Ｐゴシック" pitchFamily="-108" charset="-128"/>
          <a:cs typeface="ＭＳ Ｐゴシック" pitchFamily="-108" charset="-128"/>
        </a:defRPr>
      </a:lvl6pPr>
      <a:lvl7pPr marL="914400" algn="ctr" rtl="0" eaLnBrk="1" fontAlgn="base" hangingPunct="1">
        <a:spcBef>
          <a:spcPct val="0"/>
        </a:spcBef>
        <a:spcAft>
          <a:spcPct val="0"/>
        </a:spcAft>
        <a:defRPr sz="4400">
          <a:solidFill>
            <a:schemeClr val="tx2"/>
          </a:solidFill>
          <a:latin typeface="Arial" pitchFamily="-108" charset="0"/>
          <a:ea typeface="ＭＳ Ｐゴシック" pitchFamily="-108" charset="-128"/>
          <a:cs typeface="ＭＳ Ｐゴシック" pitchFamily="-108" charset="-128"/>
        </a:defRPr>
      </a:lvl7pPr>
      <a:lvl8pPr marL="1371600" algn="ctr" rtl="0" eaLnBrk="1" fontAlgn="base" hangingPunct="1">
        <a:spcBef>
          <a:spcPct val="0"/>
        </a:spcBef>
        <a:spcAft>
          <a:spcPct val="0"/>
        </a:spcAft>
        <a:defRPr sz="4400">
          <a:solidFill>
            <a:schemeClr val="tx2"/>
          </a:solidFill>
          <a:latin typeface="Arial" pitchFamily="-108" charset="0"/>
          <a:ea typeface="ＭＳ Ｐゴシック" pitchFamily="-108" charset="-128"/>
          <a:cs typeface="ＭＳ Ｐゴシック" pitchFamily="-108" charset="-128"/>
        </a:defRPr>
      </a:lvl8pPr>
      <a:lvl9pPr marL="1828800" algn="ctr" rtl="0" eaLnBrk="1" fontAlgn="base" hangingPunct="1">
        <a:spcBef>
          <a:spcPct val="0"/>
        </a:spcBef>
        <a:spcAft>
          <a:spcPct val="0"/>
        </a:spcAft>
        <a:defRPr sz="4400">
          <a:solidFill>
            <a:schemeClr val="tx2"/>
          </a:solidFill>
          <a:latin typeface="Arial" pitchFamily="-108" charset="0"/>
          <a:ea typeface="ＭＳ Ｐゴシック" pitchFamily="-108" charset="-128"/>
          <a:cs typeface="ＭＳ Ｐゴシック" pitchFamily="-108" charset="-128"/>
        </a:defRPr>
      </a:lvl9pPr>
    </p:titleStyle>
    <p:bodyStyle>
      <a:lvl1pPr marL="342900" indent="-342900" algn="l" rtl="0" eaLnBrk="1" fontAlgn="base" hangingPunct="1">
        <a:spcBef>
          <a:spcPct val="20000"/>
        </a:spcBef>
        <a:spcAft>
          <a:spcPct val="0"/>
        </a:spcAft>
        <a:buClr>
          <a:srgbClr val="CC9900"/>
        </a:buClr>
        <a:buSzPct val="65000"/>
        <a:buFont typeface="Wingdings" pitchFamily="-108" charset="2"/>
        <a:buChar char="n"/>
        <a:defRPr sz="2400">
          <a:solidFill>
            <a:schemeClr val="tx1"/>
          </a:solidFill>
          <a:latin typeface="+mn-lt"/>
          <a:ea typeface="+mn-ea"/>
          <a:cs typeface="+mn-cs"/>
        </a:defRPr>
      </a:lvl1pPr>
      <a:lvl2pPr marL="742950" indent="-285750" algn="l" rtl="0" eaLnBrk="1" fontAlgn="base" hangingPunct="1">
        <a:spcBef>
          <a:spcPct val="20000"/>
        </a:spcBef>
        <a:spcAft>
          <a:spcPct val="0"/>
        </a:spcAft>
        <a:buClr>
          <a:srgbClr val="238038"/>
        </a:buClr>
        <a:buSzPct val="60000"/>
        <a:buFont typeface="Wingdings" pitchFamily="-108" charset="2"/>
        <a:buChar char="q"/>
        <a:defRPr sz="2000">
          <a:solidFill>
            <a:schemeClr val="tx1"/>
          </a:solidFill>
          <a:latin typeface="+mn-lt"/>
          <a:ea typeface="+mn-ea"/>
        </a:defRPr>
      </a:lvl2pPr>
      <a:lvl3pPr marL="1143000" indent="-228600" algn="l" rtl="0" eaLnBrk="1" fontAlgn="base" hangingPunct="1">
        <a:spcBef>
          <a:spcPct val="20000"/>
        </a:spcBef>
        <a:spcAft>
          <a:spcPct val="0"/>
        </a:spcAft>
        <a:buClr>
          <a:srgbClr val="CC9900"/>
        </a:buClr>
        <a:buSzPct val="65000"/>
        <a:buFont typeface="Wingdings" pitchFamily="-108" charset="2"/>
        <a:buChar char="n"/>
        <a:defRPr sz="1800">
          <a:solidFill>
            <a:schemeClr val="tx1"/>
          </a:solidFill>
          <a:latin typeface="+mn-lt"/>
          <a:ea typeface="+mn-ea"/>
        </a:defRPr>
      </a:lvl3pPr>
      <a:lvl4pPr marL="1600200" indent="-228600" algn="l" rtl="0" eaLnBrk="1" fontAlgn="base" hangingPunct="1">
        <a:spcBef>
          <a:spcPct val="20000"/>
        </a:spcBef>
        <a:spcAft>
          <a:spcPct val="0"/>
        </a:spcAft>
        <a:buClr>
          <a:srgbClr val="238038"/>
        </a:buClr>
        <a:buSzPct val="70000"/>
        <a:buFont typeface="Wingdings" pitchFamily="-108" charset="2"/>
        <a:buChar char="q"/>
        <a:defRPr sz="1600">
          <a:solidFill>
            <a:schemeClr val="tx1"/>
          </a:solidFill>
          <a:latin typeface="+mn-lt"/>
          <a:ea typeface="+mn-ea"/>
        </a:defRPr>
      </a:lvl4pPr>
      <a:lvl5pPr marL="2057400" indent="-228600" algn="l" rtl="0" eaLnBrk="1" fontAlgn="base" hangingPunct="1">
        <a:spcBef>
          <a:spcPct val="20000"/>
        </a:spcBef>
        <a:spcAft>
          <a:spcPct val="0"/>
        </a:spcAft>
        <a:buClr>
          <a:srgbClr val="CC9900"/>
        </a:buClr>
        <a:buSzPct val="75000"/>
        <a:buFont typeface="Wingdings" pitchFamily="-108" charset="2"/>
        <a:defRPr sz="1600">
          <a:solidFill>
            <a:schemeClr val="tx1"/>
          </a:solidFill>
          <a:latin typeface="+mn-lt"/>
          <a:ea typeface="+mn-ea"/>
        </a:defRPr>
      </a:lvl5pPr>
      <a:lvl6pPr marL="2514600" indent="-228600" algn="l" rtl="0" eaLnBrk="1" fontAlgn="base" hangingPunct="1">
        <a:spcBef>
          <a:spcPct val="20000"/>
        </a:spcBef>
        <a:spcAft>
          <a:spcPct val="0"/>
        </a:spcAft>
        <a:buClr>
          <a:srgbClr val="CC9900"/>
        </a:buClr>
        <a:buSzPct val="75000"/>
        <a:buFont typeface="Wingdings" pitchFamily="-108" charset="2"/>
        <a:defRPr sz="2000">
          <a:solidFill>
            <a:schemeClr val="tx1"/>
          </a:solidFill>
          <a:latin typeface="+mn-lt"/>
          <a:ea typeface="+mn-ea"/>
        </a:defRPr>
      </a:lvl6pPr>
      <a:lvl7pPr marL="2971800" indent="-228600" algn="l" rtl="0" eaLnBrk="1" fontAlgn="base" hangingPunct="1">
        <a:spcBef>
          <a:spcPct val="20000"/>
        </a:spcBef>
        <a:spcAft>
          <a:spcPct val="0"/>
        </a:spcAft>
        <a:buClr>
          <a:srgbClr val="CC9900"/>
        </a:buClr>
        <a:buSzPct val="75000"/>
        <a:buFont typeface="Wingdings" pitchFamily="-108" charset="2"/>
        <a:defRPr sz="2000">
          <a:solidFill>
            <a:schemeClr val="tx1"/>
          </a:solidFill>
          <a:latin typeface="+mn-lt"/>
          <a:ea typeface="+mn-ea"/>
        </a:defRPr>
      </a:lvl7pPr>
      <a:lvl8pPr marL="3429000" indent="-228600" algn="l" rtl="0" eaLnBrk="1" fontAlgn="base" hangingPunct="1">
        <a:spcBef>
          <a:spcPct val="20000"/>
        </a:spcBef>
        <a:spcAft>
          <a:spcPct val="0"/>
        </a:spcAft>
        <a:buClr>
          <a:srgbClr val="CC9900"/>
        </a:buClr>
        <a:buSzPct val="75000"/>
        <a:buFont typeface="Wingdings" pitchFamily="-108" charset="2"/>
        <a:defRPr sz="2000">
          <a:solidFill>
            <a:schemeClr val="tx1"/>
          </a:solidFill>
          <a:latin typeface="+mn-lt"/>
          <a:ea typeface="+mn-ea"/>
        </a:defRPr>
      </a:lvl8pPr>
      <a:lvl9pPr marL="3886200" indent="-228600" algn="l" rtl="0" eaLnBrk="1" fontAlgn="base" hangingPunct="1">
        <a:spcBef>
          <a:spcPct val="20000"/>
        </a:spcBef>
        <a:spcAft>
          <a:spcPct val="0"/>
        </a:spcAft>
        <a:buClr>
          <a:srgbClr val="CC9900"/>
        </a:buClr>
        <a:buSzPct val="75000"/>
        <a:buFont typeface="Wingdings" pitchFamily="-108" charset="2"/>
        <a:defRPr sz="20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15.emf"/></Relationships>
</file>

<file path=ppt/slides/_rels/slide44.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57.xml"/><Relationship Id="rId1" Type="http://schemas.openxmlformats.org/officeDocument/2006/relationships/slideLayout" Target="../slideLayouts/slideLayout5.xml"/><Relationship Id="rId4" Type="http://schemas.openxmlformats.org/officeDocument/2006/relationships/image" Target="../media/image21.emf"/></Relationships>
</file>

<file path=ppt/slides/_rels/slide58.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58.xml"/><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2286000"/>
            <a:ext cx="7772400" cy="1143000"/>
          </a:xfrm>
        </p:spPr>
        <p:txBody>
          <a:bodyPr/>
          <a:lstStyle/>
          <a:p>
            <a:r>
              <a:rPr lang="en-US" dirty="0"/>
              <a:t>Principles of Distributed Database Systems</a:t>
            </a:r>
          </a:p>
        </p:txBody>
      </p:sp>
      <p:sp>
        <p:nvSpPr>
          <p:cNvPr id="2051" name="Rectangle 3"/>
          <p:cNvSpPr>
            <a:spLocks noGrp="1" noChangeArrowheads="1"/>
          </p:cNvSpPr>
          <p:nvPr>
            <p:ph type="subTitle" idx="1"/>
          </p:nvPr>
        </p:nvSpPr>
        <p:spPr/>
        <p:txBody>
          <a:bodyPr/>
          <a:lstStyle/>
          <a:p>
            <a:endParaRPr lang="en-US" dirty="0"/>
          </a:p>
        </p:txBody>
      </p:sp>
      <p:sp>
        <p:nvSpPr>
          <p:cNvPr id="2" name="Footer Placeholder 1">
            <a:extLst>
              <a:ext uri="{FF2B5EF4-FFF2-40B4-BE49-F238E27FC236}">
                <a16:creationId xmlns:a16="http://schemas.microsoft.com/office/drawing/2014/main" id="{43F55C07-B623-DB43-9943-7F15C469C2DD}"/>
              </a:ext>
            </a:extLst>
          </p:cNvPr>
          <p:cNvSpPr>
            <a:spLocks noGrp="1"/>
          </p:cNvSpPr>
          <p:nvPr>
            <p:ph type="ftr" sz="quarter" idx="10"/>
          </p:nvPr>
        </p:nvSpPr>
        <p:spPr/>
        <p:txBody>
          <a:bodyPr/>
          <a:lstStyle/>
          <a:p>
            <a:r>
              <a:rPr lang="en-US" dirty="0"/>
              <a:t>© 2020</a:t>
            </a:r>
          </a:p>
        </p:txBody>
      </p:sp>
      <p:sp>
        <p:nvSpPr>
          <p:cNvPr id="3" name="Slide Number Placeholder 2">
            <a:extLst>
              <a:ext uri="{FF2B5EF4-FFF2-40B4-BE49-F238E27FC236}">
                <a16:creationId xmlns:a16="http://schemas.microsoft.com/office/drawing/2014/main" id="{2330F6D8-D89B-CF45-A452-1BB07F41C267}"/>
              </a:ext>
            </a:extLst>
          </p:cNvPr>
          <p:cNvSpPr>
            <a:spLocks noGrp="1"/>
          </p:cNvSpPr>
          <p:nvPr>
            <p:ph type="sldNum" sz="quarter" idx="11"/>
          </p:nvPr>
        </p:nvSpPr>
        <p:spPr/>
        <p:txBody>
          <a:bodyPr/>
          <a:lstStyle/>
          <a:p>
            <a:fld id="{FD96158B-4539-3C43-9DE5-94C547866200}" type="slidenum">
              <a:rPr lang="en-US" smtClean="0"/>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noFill/>
          <a:ln/>
        </p:spPr>
        <p:txBody>
          <a:bodyPr/>
          <a:lstStyle/>
          <a:p>
            <a:r>
              <a:rPr lang="en-US" dirty="0"/>
              <a:t>Concurrency Control</a:t>
            </a:r>
          </a:p>
        </p:txBody>
      </p:sp>
      <p:sp>
        <p:nvSpPr>
          <p:cNvPr id="50179" name="Rectangle 3"/>
          <p:cNvSpPr>
            <a:spLocks noGrp="1" noChangeArrowheads="1"/>
          </p:cNvSpPr>
          <p:nvPr>
            <p:ph idx="1"/>
          </p:nvPr>
        </p:nvSpPr>
        <p:spPr>
          <a:noFill/>
          <a:ln/>
        </p:spPr>
        <p:txBody>
          <a:bodyPr/>
          <a:lstStyle/>
          <a:p>
            <a:pPr>
              <a:lnSpc>
                <a:spcPct val="100000"/>
              </a:lnSpc>
            </a:pPr>
            <a:r>
              <a:rPr lang="en-US" dirty="0"/>
              <a:t>The problem of synchronizing concurrent transactions such that the consistency of the database is maintained while, at the same time, maximum degree of concurrency is achieved.</a:t>
            </a:r>
          </a:p>
          <a:p>
            <a:pPr>
              <a:lnSpc>
                <a:spcPct val="100000"/>
              </a:lnSpc>
            </a:pPr>
            <a:r>
              <a:rPr lang="en-US" dirty="0"/>
              <a:t>Enforce </a:t>
            </a:r>
            <a:r>
              <a:rPr lang="en-US" dirty="0">
                <a:solidFill>
                  <a:srgbClr val="0432FF"/>
                </a:solidFill>
              </a:rPr>
              <a:t>isolation</a:t>
            </a:r>
            <a:r>
              <a:rPr lang="en-US" dirty="0"/>
              <a:t> property</a:t>
            </a:r>
          </a:p>
          <a:p>
            <a:pPr>
              <a:lnSpc>
                <a:spcPct val="100000"/>
              </a:lnSpc>
            </a:pPr>
            <a:r>
              <a:rPr lang="en-US" dirty="0"/>
              <a:t>Anomalies:</a:t>
            </a:r>
          </a:p>
          <a:p>
            <a:pPr lvl="1">
              <a:lnSpc>
                <a:spcPct val="100000"/>
              </a:lnSpc>
            </a:pPr>
            <a:r>
              <a:rPr lang="en-US" dirty="0">
                <a:solidFill>
                  <a:schemeClr val="tx2"/>
                </a:solidFill>
              </a:rPr>
              <a:t>Lost updates</a:t>
            </a:r>
            <a:endParaRPr lang="en-US" dirty="0"/>
          </a:p>
          <a:p>
            <a:pPr lvl="2">
              <a:lnSpc>
                <a:spcPct val="100000"/>
              </a:lnSpc>
            </a:pPr>
            <a:r>
              <a:rPr lang="en-US" dirty="0"/>
              <a:t>The effects of some transactions are not reflected on the database.</a:t>
            </a:r>
          </a:p>
          <a:p>
            <a:pPr lvl="1">
              <a:lnSpc>
                <a:spcPct val="100000"/>
              </a:lnSpc>
            </a:pPr>
            <a:r>
              <a:rPr lang="en-US" dirty="0">
                <a:solidFill>
                  <a:schemeClr val="tx2"/>
                </a:solidFill>
              </a:rPr>
              <a:t>Inconsistent retrievals</a:t>
            </a:r>
            <a:endParaRPr lang="en-US" dirty="0"/>
          </a:p>
          <a:p>
            <a:pPr lvl="2">
              <a:lnSpc>
                <a:spcPct val="100000"/>
              </a:lnSpc>
            </a:pPr>
            <a:r>
              <a:rPr lang="en-US" dirty="0"/>
              <a:t>A transaction, if it reads the same data item more than once, should always read the same value.</a:t>
            </a:r>
          </a:p>
        </p:txBody>
      </p:sp>
      <p:sp>
        <p:nvSpPr>
          <p:cNvPr id="2" name="Footer Placeholder 1">
            <a:extLst>
              <a:ext uri="{FF2B5EF4-FFF2-40B4-BE49-F238E27FC236}">
                <a16:creationId xmlns:a16="http://schemas.microsoft.com/office/drawing/2014/main" id="{67EDA608-6895-A54C-B522-FCB2B904A39B}"/>
              </a:ext>
            </a:extLst>
          </p:cNvPr>
          <p:cNvSpPr>
            <a:spLocks noGrp="1"/>
          </p:cNvSpPr>
          <p:nvPr>
            <p:ph type="ftr" sz="quarter" idx="3"/>
          </p:nvPr>
        </p:nvSpPr>
        <p:spPr/>
        <p:txBody>
          <a:bodyPr/>
          <a:lstStyle/>
          <a:p>
            <a:r>
              <a:rPr lang="en-US" dirty="0"/>
              <a:t>© 2020</a:t>
            </a:r>
          </a:p>
        </p:txBody>
      </p:sp>
      <p:sp>
        <p:nvSpPr>
          <p:cNvPr id="3" name="Slide Number Placeholder 2">
            <a:extLst>
              <a:ext uri="{FF2B5EF4-FFF2-40B4-BE49-F238E27FC236}">
                <a16:creationId xmlns:a16="http://schemas.microsoft.com/office/drawing/2014/main" id="{A648B38F-50D4-214B-9C77-AFCD9643AD06}"/>
              </a:ext>
            </a:extLst>
          </p:cNvPr>
          <p:cNvSpPr>
            <a:spLocks noGrp="1"/>
          </p:cNvSpPr>
          <p:nvPr>
            <p:ph type="sldNum" sz="quarter" idx="4"/>
          </p:nvPr>
        </p:nvSpPr>
        <p:spPr/>
        <p:txBody>
          <a:bodyPr/>
          <a:lstStyle/>
          <a:p>
            <a:fld id="{FD96158B-4539-3C43-9DE5-94C547866200}" type="slidenum">
              <a:rPr lang="en-US" smtClean="0"/>
              <a:t>10</a:t>
            </a:fld>
            <a:endParaRPr lang="en-US"/>
          </a:p>
        </p:txBody>
      </p:sp>
    </p:spTree>
    <p:extLst>
      <p:ext uri="{BB962C8B-B14F-4D97-AF65-F5344CB8AC3E}">
        <p14:creationId xmlns:p14="http://schemas.microsoft.com/office/powerpoint/2010/main" val="15307435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noFill/>
          <a:ln/>
        </p:spPr>
        <p:txBody>
          <a:bodyPr/>
          <a:lstStyle/>
          <a:p>
            <a:r>
              <a:rPr lang="en-US" dirty="0"/>
              <a:t>Serializability in Distributed DBMS</a:t>
            </a:r>
          </a:p>
        </p:txBody>
      </p:sp>
      <p:sp>
        <p:nvSpPr>
          <p:cNvPr id="64515" name="Rectangle 3"/>
          <p:cNvSpPr>
            <a:spLocks noGrp="1" noChangeArrowheads="1"/>
          </p:cNvSpPr>
          <p:nvPr>
            <p:ph idx="1"/>
          </p:nvPr>
        </p:nvSpPr>
        <p:spPr>
          <a:noFill/>
          <a:ln/>
        </p:spPr>
        <p:txBody>
          <a:bodyPr/>
          <a:lstStyle/>
          <a:p>
            <a:pPr>
              <a:lnSpc>
                <a:spcPct val="100000"/>
              </a:lnSpc>
              <a:spcBef>
                <a:spcPct val="50000"/>
              </a:spcBef>
            </a:pPr>
            <a:r>
              <a:rPr lang="en-US" dirty="0"/>
              <a:t>Two histories have to be considered:</a:t>
            </a:r>
          </a:p>
          <a:p>
            <a:pPr lvl="1">
              <a:lnSpc>
                <a:spcPct val="100000"/>
              </a:lnSpc>
              <a:spcBef>
                <a:spcPct val="50000"/>
              </a:spcBef>
            </a:pPr>
            <a:r>
              <a:rPr lang="en-US" dirty="0"/>
              <a:t>local histories </a:t>
            </a:r>
          </a:p>
          <a:p>
            <a:pPr lvl="1">
              <a:lnSpc>
                <a:spcPct val="100000"/>
              </a:lnSpc>
              <a:spcBef>
                <a:spcPct val="50000"/>
              </a:spcBef>
            </a:pPr>
            <a:r>
              <a:rPr lang="en-US" dirty="0"/>
              <a:t>global history</a:t>
            </a:r>
          </a:p>
          <a:p>
            <a:pPr>
              <a:lnSpc>
                <a:spcPct val="100000"/>
              </a:lnSpc>
              <a:spcBef>
                <a:spcPct val="50000"/>
              </a:spcBef>
            </a:pPr>
            <a:r>
              <a:rPr lang="en-US" dirty="0"/>
              <a:t>For global transactions (i.e., global history)  to be </a:t>
            </a:r>
            <a:r>
              <a:rPr lang="en-US" dirty="0">
                <a:solidFill>
                  <a:srgbClr val="FF0000"/>
                </a:solidFill>
              </a:rPr>
              <a:t>serializable</a:t>
            </a:r>
            <a:r>
              <a:rPr lang="en-US" dirty="0"/>
              <a:t>, two conditions are necessary:</a:t>
            </a:r>
          </a:p>
          <a:p>
            <a:pPr lvl="1">
              <a:lnSpc>
                <a:spcPct val="100000"/>
              </a:lnSpc>
              <a:spcBef>
                <a:spcPct val="50000"/>
              </a:spcBef>
            </a:pPr>
            <a:r>
              <a:rPr lang="en-US" dirty="0"/>
              <a:t>Each local history should be serializable → </a:t>
            </a:r>
            <a:r>
              <a:rPr lang="en-US" dirty="0">
                <a:solidFill>
                  <a:srgbClr val="0432FF"/>
                </a:solidFill>
              </a:rPr>
              <a:t>local serializability</a:t>
            </a:r>
          </a:p>
          <a:p>
            <a:pPr lvl="1">
              <a:lnSpc>
                <a:spcPct val="100000"/>
              </a:lnSpc>
              <a:spcBef>
                <a:spcPct val="50000"/>
              </a:spcBef>
            </a:pPr>
            <a:r>
              <a:rPr lang="en-US" dirty="0"/>
              <a:t>Two conflicting operations should be in the same relative order in all of the local histories where they appear together →     </a:t>
            </a:r>
            <a:r>
              <a:rPr lang="en-US" dirty="0">
                <a:solidFill>
                  <a:srgbClr val="0432FF"/>
                </a:solidFill>
              </a:rPr>
              <a:t>global serializability</a:t>
            </a:r>
          </a:p>
        </p:txBody>
      </p:sp>
      <p:sp>
        <p:nvSpPr>
          <p:cNvPr id="2" name="Footer Placeholder 1">
            <a:extLst>
              <a:ext uri="{FF2B5EF4-FFF2-40B4-BE49-F238E27FC236}">
                <a16:creationId xmlns:a16="http://schemas.microsoft.com/office/drawing/2014/main" id="{232ECA5D-E9CD-3B40-8804-122FC621C3A5}"/>
              </a:ext>
            </a:extLst>
          </p:cNvPr>
          <p:cNvSpPr>
            <a:spLocks noGrp="1"/>
          </p:cNvSpPr>
          <p:nvPr>
            <p:ph type="ftr" sz="quarter" idx="3"/>
          </p:nvPr>
        </p:nvSpPr>
        <p:spPr/>
        <p:txBody>
          <a:bodyPr/>
          <a:lstStyle/>
          <a:p>
            <a:r>
              <a:rPr lang="en-US" dirty="0"/>
              <a:t>© 2020</a:t>
            </a:r>
          </a:p>
        </p:txBody>
      </p:sp>
      <p:sp>
        <p:nvSpPr>
          <p:cNvPr id="3" name="Slide Number Placeholder 2">
            <a:extLst>
              <a:ext uri="{FF2B5EF4-FFF2-40B4-BE49-F238E27FC236}">
                <a16:creationId xmlns:a16="http://schemas.microsoft.com/office/drawing/2014/main" id="{F5B386A0-EF1E-6443-AF1E-FFDEC4C40B30}"/>
              </a:ext>
            </a:extLst>
          </p:cNvPr>
          <p:cNvSpPr>
            <a:spLocks noGrp="1"/>
          </p:cNvSpPr>
          <p:nvPr>
            <p:ph type="sldNum" sz="quarter" idx="4"/>
          </p:nvPr>
        </p:nvSpPr>
        <p:spPr/>
        <p:txBody>
          <a:bodyPr/>
          <a:lstStyle/>
          <a:p>
            <a:fld id="{FD96158B-4539-3C43-9DE5-94C547866200}" type="slidenum">
              <a:rPr lang="en-US" smtClean="0"/>
              <a:t>11</a:t>
            </a:fld>
            <a:endParaRPr lang="en-US"/>
          </a:p>
        </p:txBody>
      </p:sp>
    </p:spTree>
    <p:extLst>
      <p:ext uri="{BB962C8B-B14F-4D97-AF65-F5344CB8AC3E}">
        <p14:creationId xmlns:p14="http://schemas.microsoft.com/office/powerpoint/2010/main" val="32227351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noFill/>
          <a:ln/>
        </p:spPr>
        <p:txBody>
          <a:bodyPr/>
          <a:lstStyle/>
          <a:p>
            <a:r>
              <a:rPr lang="en-US" dirty="0"/>
              <a:t>Global Non-serializability </a:t>
            </a:r>
          </a:p>
        </p:txBody>
      </p:sp>
      <p:sp>
        <p:nvSpPr>
          <p:cNvPr id="2" name="Content Placeholder 1"/>
          <p:cNvSpPr>
            <a:spLocks noGrp="1"/>
          </p:cNvSpPr>
          <p:nvPr>
            <p:ph idx="1"/>
          </p:nvPr>
        </p:nvSpPr>
        <p:spPr>
          <a:xfrm>
            <a:off x="217766" y="4188459"/>
            <a:ext cx="8643938" cy="1223106"/>
          </a:xfrm>
        </p:spPr>
        <p:txBody>
          <a:bodyPr/>
          <a:lstStyle/>
          <a:p>
            <a:r>
              <a:rPr lang="en-US" i="1" dirty="0">
                <a:solidFill>
                  <a:schemeClr val="tx2"/>
                </a:solidFill>
              </a:rPr>
              <a:t>x</a:t>
            </a:r>
            <a:r>
              <a:rPr lang="en-US" dirty="0">
                <a:solidFill>
                  <a:schemeClr val="tx2"/>
                </a:solidFill>
              </a:rPr>
              <a:t> stored at Site 1, </a:t>
            </a:r>
            <a:r>
              <a:rPr lang="en-US" i="1" dirty="0">
                <a:solidFill>
                  <a:schemeClr val="tx2"/>
                </a:solidFill>
              </a:rPr>
              <a:t>y</a:t>
            </a:r>
            <a:r>
              <a:rPr lang="en-US" dirty="0">
                <a:solidFill>
                  <a:schemeClr val="tx2"/>
                </a:solidFill>
              </a:rPr>
              <a:t> stored at Site 2</a:t>
            </a:r>
          </a:p>
          <a:p>
            <a:r>
              <a:rPr lang="en-US" i="1" dirty="0">
                <a:solidFill>
                  <a:schemeClr val="tx2"/>
                </a:solidFill>
              </a:rPr>
              <a:t>LH</a:t>
            </a:r>
            <a:r>
              <a:rPr lang="en-US" baseline="-25000" dirty="0">
                <a:solidFill>
                  <a:schemeClr val="tx2"/>
                </a:solidFill>
              </a:rPr>
              <a:t>1</a:t>
            </a:r>
            <a:r>
              <a:rPr lang="en-US" dirty="0">
                <a:solidFill>
                  <a:schemeClr val="tx2"/>
                </a:solidFill>
              </a:rPr>
              <a:t>, </a:t>
            </a:r>
            <a:r>
              <a:rPr lang="en-US" i="1" dirty="0">
                <a:solidFill>
                  <a:schemeClr val="tx2"/>
                </a:solidFill>
              </a:rPr>
              <a:t>LH</a:t>
            </a:r>
            <a:r>
              <a:rPr lang="en-US" baseline="-25000" dirty="0">
                <a:solidFill>
                  <a:schemeClr val="tx2"/>
                </a:solidFill>
              </a:rPr>
              <a:t>2</a:t>
            </a:r>
            <a:r>
              <a:rPr lang="en-US" dirty="0">
                <a:solidFill>
                  <a:schemeClr val="tx2"/>
                </a:solidFill>
              </a:rPr>
              <a:t> are individually </a:t>
            </a:r>
            <a:r>
              <a:rPr lang="en-US" dirty="0" err="1">
                <a:solidFill>
                  <a:schemeClr val="tx2"/>
                </a:solidFill>
              </a:rPr>
              <a:t>serializable</a:t>
            </a:r>
            <a:r>
              <a:rPr lang="en-US" dirty="0">
                <a:solidFill>
                  <a:schemeClr val="tx2"/>
                </a:solidFill>
              </a:rPr>
              <a:t> (in fact serial), but the two transactions are not globally </a:t>
            </a:r>
            <a:r>
              <a:rPr lang="en-US" dirty="0" err="1">
                <a:solidFill>
                  <a:schemeClr val="tx2"/>
                </a:solidFill>
              </a:rPr>
              <a:t>serializable</a:t>
            </a:r>
            <a:r>
              <a:rPr lang="en-US" dirty="0">
                <a:solidFill>
                  <a:schemeClr val="tx2"/>
                </a:solidFill>
              </a:rPr>
              <a:t>.</a:t>
            </a:r>
          </a:p>
          <a:p>
            <a:endParaRPr lang="en-US" dirty="0">
              <a:solidFill>
                <a:schemeClr val="tx2"/>
              </a:solidFill>
            </a:endParaRPr>
          </a:p>
        </p:txBody>
      </p:sp>
      <p:sp>
        <p:nvSpPr>
          <p:cNvPr id="66564" name="Rectangle 4"/>
          <p:cNvSpPr>
            <a:spLocks noChangeArrowheads="1"/>
          </p:cNvSpPr>
          <p:nvPr/>
        </p:nvSpPr>
        <p:spPr bwMode="auto">
          <a:xfrm>
            <a:off x="1674813" y="1724766"/>
            <a:ext cx="4852287" cy="2210988"/>
          </a:xfrm>
          <a:prstGeom prst="rect">
            <a:avLst/>
          </a:prstGeom>
          <a:noFill/>
          <a:ln w="12700">
            <a:noFill/>
            <a:miter lim="800000"/>
            <a:headEnd/>
            <a:tailEnd/>
          </a:ln>
          <a:effectLst/>
        </p:spPr>
        <p:txBody>
          <a:bodyPr wrap="none" lIns="90486" tIns="44449" rIns="90486" bIns="44449">
            <a:prstTxWarp prst="textNoShape">
              <a:avLst/>
            </a:prstTxWarp>
            <a:spAutoFit/>
          </a:bodyPr>
          <a:lstStyle/>
          <a:p>
            <a:pPr>
              <a:tabLst>
                <a:tab pos="685765" algn="l"/>
                <a:tab pos="3200236" algn="l"/>
                <a:tab pos="3714560" algn="l"/>
              </a:tabLst>
            </a:pPr>
            <a:r>
              <a:rPr lang="en-US" sz="1969" dirty="0">
                <a:solidFill>
                  <a:schemeClr val="tx2"/>
                </a:solidFill>
                <a:latin typeface="Arial" panose="020B0604020202020204" pitchFamily="34" charset="0"/>
              </a:rPr>
              <a:t>T</a:t>
            </a:r>
            <a:r>
              <a:rPr lang="en-US" sz="1969" baseline="-25000" dirty="0">
                <a:solidFill>
                  <a:schemeClr val="tx2"/>
                </a:solidFill>
                <a:latin typeface="Arial" panose="020B0604020202020204" pitchFamily="34" charset="0"/>
              </a:rPr>
              <a:t>1</a:t>
            </a:r>
            <a:r>
              <a:rPr lang="en-US" sz="1969" dirty="0">
                <a:solidFill>
                  <a:schemeClr val="tx2"/>
                </a:solidFill>
                <a:latin typeface="Arial" panose="020B0604020202020204" pitchFamily="34" charset="0"/>
              </a:rPr>
              <a:t>:	</a:t>
            </a:r>
            <a:r>
              <a:rPr lang="en-US" sz="1969" dirty="0" err="1">
                <a:solidFill>
                  <a:schemeClr val="tx2"/>
                </a:solidFill>
                <a:latin typeface="Arial" panose="020B0604020202020204" pitchFamily="34" charset="0"/>
              </a:rPr>
              <a:t>Read(x</a:t>
            </a:r>
            <a:r>
              <a:rPr lang="en-US" sz="1969" dirty="0">
                <a:solidFill>
                  <a:schemeClr val="tx2"/>
                </a:solidFill>
                <a:latin typeface="Arial" panose="020B0604020202020204" pitchFamily="34" charset="0"/>
              </a:rPr>
              <a:t>)	T</a:t>
            </a:r>
            <a:r>
              <a:rPr lang="en-US" sz="1969" baseline="-25000" dirty="0">
                <a:solidFill>
                  <a:schemeClr val="tx2"/>
                </a:solidFill>
                <a:latin typeface="Arial" panose="020B0604020202020204" pitchFamily="34" charset="0"/>
              </a:rPr>
              <a:t>2</a:t>
            </a:r>
            <a:r>
              <a:rPr lang="en-US" sz="1969" dirty="0">
                <a:solidFill>
                  <a:schemeClr val="tx2"/>
                </a:solidFill>
                <a:latin typeface="Arial" panose="020B0604020202020204" pitchFamily="34" charset="0"/>
              </a:rPr>
              <a:t>:	</a:t>
            </a:r>
            <a:r>
              <a:rPr lang="en-US" sz="1969" dirty="0" err="1">
                <a:solidFill>
                  <a:schemeClr val="tx2"/>
                </a:solidFill>
                <a:latin typeface="Arial" panose="020B0604020202020204" pitchFamily="34" charset="0"/>
              </a:rPr>
              <a:t>Read(x</a:t>
            </a:r>
            <a:r>
              <a:rPr lang="en-US" sz="1969" dirty="0">
                <a:solidFill>
                  <a:schemeClr val="tx2"/>
                </a:solidFill>
                <a:latin typeface="Arial" panose="020B0604020202020204" pitchFamily="34" charset="0"/>
              </a:rPr>
              <a:t>)</a:t>
            </a:r>
          </a:p>
          <a:p>
            <a:pPr marL="114294" lvl="1">
              <a:tabLst>
                <a:tab pos="685765" algn="l"/>
                <a:tab pos="3200236" algn="l"/>
                <a:tab pos="3714560" algn="l"/>
              </a:tabLst>
            </a:pPr>
            <a:r>
              <a:rPr lang="en-US" sz="1969" dirty="0">
                <a:solidFill>
                  <a:schemeClr val="tx2"/>
                </a:solidFill>
                <a:latin typeface="Arial" panose="020B0604020202020204" pitchFamily="34" charset="0"/>
              </a:rPr>
              <a:t>	</a:t>
            </a:r>
            <a:r>
              <a:rPr lang="en-US" sz="1969" dirty="0" err="1">
                <a:solidFill>
                  <a:schemeClr val="tx2"/>
                </a:solidFill>
                <a:latin typeface="Arial" panose="020B0604020202020204" pitchFamily="34" charset="0"/>
              </a:rPr>
              <a:t>x</a:t>
            </a:r>
            <a:r>
              <a:rPr lang="en-US" sz="1969" dirty="0">
                <a:solidFill>
                  <a:schemeClr val="tx2"/>
                </a:solidFill>
                <a:latin typeface="Arial" panose="020B0604020202020204" pitchFamily="34" charset="0"/>
              </a:rPr>
              <a:t> ←x-100		</a:t>
            </a:r>
            <a:r>
              <a:rPr lang="en-US" sz="1969" dirty="0" err="1">
                <a:solidFill>
                  <a:schemeClr val="tx2"/>
                </a:solidFill>
                <a:latin typeface="Arial" panose="020B0604020202020204" pitchFamily="34" charset="0"/>
              </a:rPr>
              <a:t>Read(y</a:t>
            </a:r>
            <a:r>
              <a:rPr lang="en-US" sz="1969" dirty="0">
                <a:solidFill>
                  <a:schemeClr val="tx2"/>
                </a:solidFill>
                <a:latin typeface="Arial" panose="020B0604020202020204" pitchFamily="34" charset="0"/>
              </a:rPr>
              <a:t>)</a:t>
            </a:r>
          </a:p>
          <a:p>
            <a:pPr marL="114294" lvl="1">
              <a:tabLst>
                <a:tab pos="685765" algn="l"/>
                <a:tab pos="3200236" algn="l"/>
                <a:tab pos="3714560" algn="l"/>
              </a:tabLst>
            </a:pPr>
            <a:r>
              <a:rPr lang="en-US" sz="1969" dirty="0">
                <a:solidFill>
                  <a:schemeClr val="tx2"/>
                </a:solidFill>
                <a:latin typeface="Arial" panose="020B0604020202020204" pitchFamily="34" charset="0"/>
              </a:rPr>
              <a:t>	</a:t>
            </a:r>
            <a:r>
              <a:rPr lang="en-US" sz="1969" dirty="0" err="1">
                <a:solidFill>
                  <a:schemeClr val="tx2"/>
                </a:solidFill>
                <a:latin typeface="Arial" panose="020B0604020202020204" pitchFamily="34" charset="0"/>
              </a:rPr>
              <a:t>Write(x</a:t>
            </a:r>
            <a:r>
              <a:rPr lang="en-US" sz="1969" dirty="0">
                <a:solidFill>
                  <a:schemeClr val="tx2"/>
                </a:solidFill>
                <a:latin typeface="Arial" panose="020B0604020202020204" pitchFamily="34" charset="0"/>
              </a:rPr>
              <a:t>)		Commit</a:t>
            </a:r>
          </a:p>
          <a:p>
            <a:pPr marL="114294" lvl="1">
              <a:tabLst>
                <a:tab pos="685765" algn="l"/>
                <a:tab pos="3200236" algn="l"/>
                <a:tab pos="3714560" algn="l"/>
              </a:tabLst>
            </a:pPr>
            <a:r>
              <a:rPr lang="en-US" sz="1969" dirty="0">
                <a:solidFill>
                  <a:schemeClr val="tx2"/>
                </a:solidFill>
                <a:latin typeface="Arial" panose="020B0604020202020204" pitchFamily="34" charset="0"/>
              </a:rPr>
              <a:t>	</a:t>
            </a:r>
            <a:r>
              <a:rPr lang="en-US" sz="1969" dirty="0" err="1">
                <a:solidFill>
                  <a:schemeClr val="tx2"/>
                </a:solidFill>
                <a:latin typeface="Arial" panose="020B0604020202020204" pitchFamily="34" charset="0"/>
              </a:rPr>
              <a:t>Read(y</a:t>
            </a:r>
            <a:r>
              <a:rPr lang="en-US" sz="1969" dirty="0">
                <a:solidFill>
                  <a:schemeClr val="tx2"/>
                </a:solidFill>
                <a:latin typeface="Arial" panose="020B0604020202020204" pitchFamily="34" charset="0"/>
              </a:rPr>
              <a:t>)</a:t>
            </a:r>
          </a:p>
          <a:p>
            <a:pPr marL="114294" lvl="1">
              <a:tabLst>
                <a:tab pos="685765" algn="l"/>
                <a:tab pos="3200236" algn="l"/>
                <a:tab pos="3714560" algn="l"/>
              </a:tabLst>
            </a:pPr>
            <a:r>
              <a:rPr lang="en-US" sz="1969" dirty="0">
                <a:solidFill>
                  <a:schemeClr val="tx2"/>
                </a:solidFill>
                <a:latin typeface="Arial" panose="020B0604020202020204" pitchFamily="34" charset="0"/>
              </a:rPr>
              <a:t>	</a:t>
            </a:r>
            <a:r>
              <a:rPr lang="en-US" sz="1969" dirty="0" err="1">
                <a:solidFill>
                  <a:schemeClr val="tx2"/>
                </a:solidFill>
                <a:latin typeface="Arial" panose="020B0604020202020204" pitchFamily="34" charset="0"/>
              </a:rPr>
              <a:t>y</a:t>
            </a:r>
            <a:r>
              <a:rPr lang="en-US" sz="1969" dirty="0">
                <a:solidFill>
                  <a:schemeClr val="tx2"/>
                </a:solidFill>
                <a:latin typeface="Arial" panose="020B0604020202020204" pitchFamily="34" charset="0"/>
              </a:rPr>
              <a:t> ←y+100</a:t>
            </a:r>
          </a:p>
          <a:p>
            <a:pPr marL="114294" lvl="1">
              <a:tabLst>
                <a:tab pos="685765" algn="l"/>
                <a:tab pos="3200236" algn="l"/>
                <a:tab pos="3714560" algn="l"/>
              </a:tabLst>
            </a:pPr>
            <a:r>
              <a:rPr lang="en-US" sz="1969" dirty="0">
                <a:solidFill>
                  <a:schemeClr val="tx2"/>
                </a:solidFill>
                <a:latin typeface="Arial" panose="020B0604020202020204" pitchFamily="34" charset="0"/>
              </a:rPr>
              <a:t>	</a:t>
            </a:r>
            <a:r>
              <a:rPr lang="en-US" sz="1969" dirty="0" err="1">
                <a:solidFill>
                  <a:schemeClr val="tx2"/>
                </a:solidFill>
                <a:latin typeface="Arial" panose="020B0604020202020204" pitchFamily="34" charset="0"/>
              </a:rPr>
              <a:t>Write(y</a:t>
            </a:r>
            <a:r>
              <a:rPr lang="en-US" sz="1969" dirty="0">
                <a:solidFill>
                  <a:schemeClr val="tx2"/>
                </a:solidFill>
                <a:latin typeface="Arial" panose="020B0604020202020204" pitchFamily="34" charset="0"/>
              </a:rPr>
              <a:t>)		</a:t>
            </a:r>
          </a:p>
          <a:p>
            <a:pPr marL="114294" lvl="1">
              <a:tabLst>
                <a:tab pos="685765" algn="l"/>
                <a:tab pos="3200236" algn="l"/>
                <a:tab pos="3714560" algn="l"/>
              </a:tabLst>
            </a:pPr>
            <a:r>
              <a:rPr lang="en-US" sz="1969" dirty="0">
                <a:solidFill>
                  <a:schemeClr val="tx2"/>
                </a:solidFill>
                <a:latin typeface="Arial" panose="020B0604020202020204" pitchFamily="34" charset="0"/>
              </a:rPr>
              <a:t>	Commit</a:t>
            </a:r>
          </a:p>
        </p:txBody>
      </p:sp>
      <p:sp>
        <p:nvSpPr>
          <p:cNvPr id="6" name="Rectangle 5"/>
          <p:cNvSpPr>
            <a:spLocks noChangeArrowheads="1"/>
          </p:cNvSpPr>
          <p:nvPr/>
        </p:nvSpPr>
        <p:spPr bwMode="auto">
          <a:xfrm>
            <a:off x="2954441" y="5486400"/>
            <a:ext cx="2882196" cy="847346"/>
          </a:xfrm>
          <a:prstGeom prst="rect">
            <a:avLst/>
          </a:prstGeom>
          <a:noFill/>
          <a:ln w="12700">
            <a:noFill/>
            <a:miter lim="800000"/>
            <a:headEnd/>
            <a:tailEnd/>
          </a:ln>
          <a:effectLst/>
        </p:spPr>
        <p:txBody>
          <a:bodyPr wrap="none" lIns="90486" tIns="44449" rIns="90486" bIns="44449">
            <a:prstTxWarp prst="textNoShape">
              <a:avLst/>
            </a:prstTxWarp>
            <a:spAutoFit/>
          </a:bodyPr>
          <a:lstStyle/>
          <a:p>
            <a:pPr>
              <a:spcBef>
                <a:spcPct val="50000"/>
              </a:spcBef>
            </a:pPr>
            <a:r>
              <a:rPr lang="en-US" sz="1969" dirty="0">
                <a:solidFill>
                  <a:schemeClr val="tx2"/>
                </a:solidFill>
                <a:latin typeface="Arial" panose="020B0604020202020204" pitchFamily="34" charset="0"/>
              </a:rPr>
              <a:t>LH</a:t>
            </a:r>
            <a:r>
              <a:rPr lang="en-US" sz="1969" baseline="-25000" dirty="0">
                <a:solidFill>
                  <a:schemeClr val="tx2"/>
                </a:solidFill>
                <a:latin typeface="Arial" panose="020B0604020202020204" pitchFamily="34" charset="0"/>
              </a:rPr>
              <a:t>1</a:t>
            </a:r>
            <a:r>
              <a:rPr lang="en-US" sz="1969" dirty="0">
                <a:solidFill>
                  <a:schemeClr val="tx2"/>
                </a:solidFill>
                <a:latin typeface="Arial" panose="020B0604020202020204" pitchFamily="34" charset="0"/>
              </a:rPr>
              <a:t>={R</a:t>
            </a:r>
            <a:r>
              <a:rPr lang="en-US" sz="1969" baseline="-25000" dirty="0">
                <a:solidFill>
                  <a:schemeClr val="tx2"/>
                </a:solidFill>
                <a:latin typeface="Arial" panose="020B0604020202020204" pitchFamily="34" charset="0"/>
              </a:rPr>
              <a:t>1</a:t>
            </a:r>
            <a:r>
              <a:rPr lang="en-US" sz="1969" dirty="0">
                <a:solidFill>
                  <a:schemeClr val="tx2"/>
                </a:solidFill>
                <a:latin typeface="Arial" panose="020B0604020202020204" pitchFamily="34" charset="0"/>
              </a:rPr>
              <a:t>(x),W</a:t>
            </a:r>
            <a:r>
              <a:rPr lang="en-US" sz="1969" baseline="-25000" dirty="0">
                <a:solidFill>
                  <a:schemeClr val="tx2"/>
                </a:solidFill>
                <a:latin typeface="Arial" panose="020B0604020202020204" pitchFamily="34" charset="0"/>
              </a:rPr>
              <a:t>1</a:t>
            </a:r>
            <a:r>
              <a:rPr lang="en-US" sz="1969" dirty="0">
                <a:solidFill>
                  <a:schemeClr val="tx2"/>
                </a:solidFill>
                <a:latin typeface="Arial" panose="020B0604020202020204" pitchFamily="34" charset="0"/>
              </a:rPr>
              <a:t>(x), R</a:t>
            </a:r>
            <a:r>
              <a:rPr lang="en-US" sz="1969" baseline="-25000" dirty="0">
                <a:solidFill>
                  <a:schemeClr val="tx2"/>
                </a:solidFill>
                <a:latin typeface="Arial" panose="020B0604020202020204" pitchFamily="34" charset="0"/>
              </a:rPr>
              <a:t>2</a:t>
            </a:r>
            <a:r>
              <a:rPr lang="en-US" sz="1969" dirty="0">
                <a:solidFill>
                  <a:schemeClr val="tx2"/>
                </a:solidFill>
                <a:latin typeface="Arial" panose="020B0604020202020204" pitchFamily="34" charset="0"/>
              </a:rPr>
              <a:t>(x)}</a:t>
            </a:r>
          </a:p>
          <a:p>
            <a:pPr>
              <a:spcBef>
                <a:spcPct val="50000"/>
              </a:spcBef>
            </a:pPr>
            <a:r>
              <a:rPr lang="en-US" sz="1969" dirty="0">
                <a:solidFill>
                  <a:schemeClr val="tx2"/>
                </a:solidFill>
                <a:latin typeface="Arial" panose="020B0604020202020204" pitchFamily="34" charset="0"/>
              </a:rPr>
              <a:t>LH</a:t>
            </a:r>
            <a:r>
              <a:rPr lang="en-US" sz="1969" baseline="-25000" dirty="0">
                <a:solidFill>
                  <a:schemeClr val="tx2"/>
                </a:solidFill>
                <a:latin typeface="Arial" panose="020B0604020202020204" pitchFamily="34" charset="0"/>
              </a:rPr>
              <a:t>2</a:t>
            </a:r>
            <a:r>
              <a:rPr lang="en-US" sz="1969" dirty="0">
                <a:solidFill>
                  <a:schemeClr val="tx2"/>
                </a:solidFill>
                <a:latin typeface="Arial" panose="020B0604020202020204" pitchFamily="34" charset="0"/>
              </a:rPr>
              <a:t>={R</a:t>
            </a:r>
            <a:r>
              <a:rPr lang="en-US" sz="1969" baseline="-25000" dirty="0">
                <a:solidFill>
                  <a:schemeClr val="tx2"/>
                </a:solidFill>
                <a:latin typeface="Arial" panose="020B0604020202020204" pitchFamily="34" charset="0"/>
              </a:rPr>
              <a:t>2</a:t>
            </a:r>
            <a:r>
              <a:rPr lang="en-US" sz="1969" dirty="0">
                <a:solidFill>
                  <a:schemeClr val="tx2"/>
                </a:solidFill>
                <a:latin typeface="Arial" panose="020B0604020202020204" pitchFamily="34" charset="0"/>
              </a:rPr>
              <a:t>(y), R</a:t>
            </a:r>
            <a:r>
              <a:rPr lang="en-US" sz="1969" baseline="-25000" dirty="0">
                <a:solidFill>
                  <a:schemeClr val="tx2"/>
                </a:solidFill>
                <a:latin typeface="Arial" panose="020B0604020202020204" pitchFamily="34" charset="0"/>
              </a:rPr>
              <a:t>1</a:t>
            </a:r>
            <a:r>
              <a:rPr lang="en-US" sz="1969" dirty="0">
                <a:solidFill>
                  <a:schemeClr val="tx2"/>
                </a:solidFill>
                <a:latin typeface="Arial" panose="020B0604020202020204" pitchFamily="34" charset="0"/>
              </a:rPr>
              <a:t>(y),W</a:t>
            </a:r>
            <a:r>
              <a:rPr lang="en-US" sz="1969" baseline="-25000" dirty="0">
                <a:solidFill>
                  <a:schemeClr val="tx2"/>
                </a:solidFill>
                <a:latin typeface="Arial" panose="020B0604020202020204" pitchFamily="34" charset="0"/>
              </a:rPr>
              <a:t>1</a:t>
            </a:r>
            <a:r>
              <a:rPr lang="en-US" sz="1969" dirty="0">
                <a:solidFill>
                  <a:schemeClr val="tx2"/>
                </a:solidFill>
                <a:latin typeface="Arial" panose="020B0604020202020204" pitchFamily="34" charset="0"/>
              </a:rPr>
              <a:t>(y)}</a:t>
            </a:r>
          </a:p>
        </p:txBody>
      </p:sp>
      <p:sp>
        <p:nvSpPr>
          <p:cNvPr id="3" name="Footer Placeholder 2">
            <a:extLst>
              <a:ext uri="{FF2B5EF4-FFF2-40B4-BE49-F238E27FC236}">
                <a16:creationId xmlns:a16="http://schemas.microsoft.com/office/drawing/2014/main" id="{60236797-4801-D04D-8BC9-2071A1FC44C1}"/>
              </a:ext>
            </a:extLst>
          </p:cNvPr>
          <p:cNvSpPr>
            <a:spLocks noGrp="1"/>
          </p:cNvSpPr>
          <p:nvPr>
            <p:ph type="ftr" sz="quarter" idx="3"/>
          </p:nvPr>
        </p:nvSpPr>
        <p:spPr/>
        <p:txBody>
          <a:bodyPr/>
          <a:lstStyle/>
          <a:p>
            <a:r>
              <a:rPr lang="en-US" dirty="0"/>
              <a:t>© 2020</a:t>
            </a:r>
          </a:p>
        </p:txBody>
      </p:sp>
      <p:sp>
        <p:nvSpPr>
          <p:cNvPr id="4" name="Slide Number Placeholder 3">
            <a:extLst>
              <a:ext uri="{FF2B5EF4-FFF2-40B4-BE49-F238E27FC236}">
                <a16:creationId xmlns:a16="http://schemas.microsoft.com/office/drawing/2014/main" id="{2825EBF0-7122-AF46-83B8-01892AAA8E66}"/>
              </a:ext>
            </a:extLst>
          </p:cNvPr>
          <p:cNvSpPr>
            <a:spLocks noGrp="1"/>
          </p:cNvSpPr>
          <p:nvPr>
            <p:ph type="sldNum" sz="quarter" idx="4"/>
          </p:nvPr>
        </p:nvSpPr>
        <p:spPr/>
        <p:txBody>
          <a:bodyPr/>
          <a:lstStyle/>
          <a:p>
            <a:fld id="{FD96158B-4539-3C43-9DE5-94C547866200}" type="slidenum">
              <a:rPr lang="en-US" smtClean="0"/>
              <a:t>12</a:t>
            </a:fld>
            <a:endParaRPr lang="en-US"/>
          </a:p>
        </p:txBody>
      </p:sp>
    </p:spTree>
    <p:extLst>
      <p:ext uri="{BB962C8B-B14F-4D97-AF65-F5344CB8AC3E}">
        <p14:creationId xmlns:p14="http://schemas.microsoft.com/office/powerpoint/2010/main" val="988069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2" name="Rectangle 4"/>
          <p:cNvSpPr>
            <a:spLocks noGrp="1" noChangeArrowheads="1"/>
          </p:cNvSpPr>
          <p:nvPr>
            <p:ph type="title"/>
          </p:nvPr>
        </p:nvSpPr>
        <p:spPr/>
        <p:txBody>
          <a:bodyPr/>
          <a:lstStyle/>
          <a:p>
            <a:r>
              <a:rPr lang="en-US" dirty="0"/>
              <a:t>Concurrency Control Algorithms</a:t>
            </a:r>
          </a:p>
        </p:txBody>
      </p:sp>
      <p:sp>
        <p:nvSpPr>
          <p:cNvPr id="68613" name="Rectangle 5"/>
          <p:cNvSpPr>
            <a:spLocks noGrp="1" noChangeArrowheads="1"/>
          </p:cNvSpPr>
          <p:nvPr>
            <p:ph idx="1"/>
          </p:nvPr>
        </p:nvSpPr>
        <p:spPr/>
        <p:txBody>
          <a:bodyPr/>
          <a:lstStyle/>
          <a:p>
            <a:pPr>
              <a:lnSpc>
                <a:spcPct val="80000"/>
              </a:lnSpc>
            </a:pPr>
            <a:r>
              <a:rPr lang="en-US" dirty="0"/>
              <a:t>Pessimistic</a:t>
            </a:r>
          </a:p>
          <a:p>
            <a:pPr lvl="1">
              <a:lnSpc>
                <a:spcPct val="80000"/>
              </a:lnSpc>
            </a:pPr>
            <a:r>
              <a:rPr lang="en-US" dirty="0"/>
              <a:t>Two-Phase Locking-based (2PL)</a:t>
            </a:r>
          </a:p>
          <a:p>
            <a:pPr lvl="2">
              <a:lnSpc>
                <a:spcPct val="80000"/>
              </a:lnSpc>
            </a:pPr>
            <a:r>
              <a:rPr lang="en-US" dirty="0"/>
              <a:t>Centralized (primary site) 2PL</a:t>
            </a:r>
          </a:p>
          <a:p>
            <a:pPr lvl="2">
              <a:lnSpc>
                <a:spcPct val="80000"/>
              </a:lnSpc>
            </a:pPr>
            <a:r>
              <a:rPr lang="en-US" dirty="0"/>
              <a:t>Primary copy 2PL</a:t>
            </a:r>
          </a:p>
          <a:p>
            <a:pPr lvl="2">
              <a:lnSpc>
                <a:spcPct val="80000"/>
              </a:lnSpc>
            </a:pPr>
            <a:r>
              <a:rPr lang="en-US" dirty="0"/>
              <a:t>Distributed 2PL</a:t>
            </a:r>
          </a:p>
          <a:p>
            <a:pPr lvl="1">
              <a:lnSpc>
                <a:spcPct val="80000"/>
              </a:lnSpc>
            </a:pPr>
            <a:r>
              <a:rPr lang="en-US" dirty="0"/>
              <a:t>Timestamp Ordering (TO)</a:t>
            </a:r>
          </a:p>
          <a:p>
            <a:pPr lvl="2">
              <a:lnSpc>
                <a:spcPct val="80000"/>
              </a:lnSpc>
            </a:pPr>
            <a:r>
              <a:rPr lang="en-US" dirty="0"/>
              <a:t>Basic TO</a:t>
            </a:r>
          </a:p>
          <a:p>
            <a:pPr lvl="2">
              <a:lnSpc>
                <a:spcPct val="80000"/>
              </a:lnSpc>
            </a:pPr>
            <a:r>
              <a:rPr lang="en-US" dirty="0" err="1"/>
              <a:t>Multiversion</a:t>
            </a:r>
            <a:r>
              <a:rPr lang="en-US" dirty="0"/>
              <a:t> TO</a:t>
            </a:r>
          </a:p>
          <a:p>
            <a:pPr lvl="2">
              <a:lnSpc>
                <a:spcPct val="80000"/>
              </a:lnSpc>
            </a:pPr>
            <a:r>
              <a:rPr lang="en-US" dirty="0"/>
              <a:t>Conservative TO</a:t>
            </a:r>
          </a:p>
          <a:p>
            <a:pPr>
              <a:lnSpc>
                <a:spcPct val="80000"/>
              </a:lnSpc>
            </a:pPr>
            <a:r>
              <a:rPr lang="en-US" dirty="0"/>
              <a:t>Optimistic</a:t>
            </a:r>
          </a:p>
          <a:p>
            <a:pPr lvl="1">
              <a:lnSpc>
                <a:spcPct val="80000"/>
              </a:lnSpc>
            </a:pPr>
            <a:r>
              <a:rPr lang="en-US" dirty="0"/>
              <a:t>Locking-based</a:t>
            </a:r>
          </a:p>
          <a:p>
            <a:pPr lvl="1">
              <a:lnSpc>
                <a:spcPct val="80000"/>
              </a:lnSpc>
            </a:pPr>
            <a:r>
              <a:rPr lang="en-US" dirty="0"/>
              <a:t>Timestamp ordering-based</a:t>
            </a:r>
          </a:p>
        </p:txBody>
      </p:sp>
      <p:sp>
        <p:nvSpPr>
          <p:cNvPr id="2" name="Footer Placeholder 1">
            <a:extLst>
              <a:ext uri="{FF2B5EF4-FFF2-40B4-BE49-F238E27FC236}">
                <a16:creationId xmlns:a16="http://schemas.microsoft.com/office/drawing/2014/main" id="{5C797292-ADE1-634F-84BE-3CE414C3387B}"/>
              </a:ext>
            </a:extLst>
          </p:cNvPr>
          <p:cNvSpPr>
            <a:spLocks noGrp="1"/>
          </p:cNvSpPr>
          <p:nvPr>
            <p:ph type="ftr" sz="quarter" idx="3"/>
          </p:nvPr>
        </p:nvSpPr>
        <p:spPr/>
        <p:txBody>
          <a:bodyPr/>
          <a:lstStyle/>
          <a:p>
            <a:r>
              <a:rPr lang="en-US" dirty="0"/>
              <a:t>© 2020</a:t>
            </a:r>
          </a:p>
        </p:txBody>
      </p:sp>
      <p:sp>
        <p:nvSpPr>
          <p:cNvPr id="3" name="Slide Number Placeholder 2">
            <a:extLst>
              <a:ext uri="{FF2B5EF4-FFF2-40B4-BE49-F238E27FC236}">
                <a16:creationId xmlns:a16="http://schemas.microsoft.com/office/drawing/2014/main" id="{38B42E71-9951-764F-8687-680A2F5B9050}"/>
              </a:ext>
            </a:extLst>
          </p:cNvPr>
          <p:cNvSpPr>
            <a:spLocks noGrp="1"/>
          </p:cNvSpPr>
          <p:nvPr>
            <p:ph type="sldNum" sz="quarter" idx="4"/>
          </p:nvPr>
        </p:nvSpPr>
        <p:spPr/>
        <p:txBody>
          <a:bodyPr/>
          <a:lstStyle/>
          <a:p>
            <a:fld id="{FD96158B-4539-3C43-9DE5-94C547866200}" type="slidenum">
              <a:rPr lang="en-US" smtClean="0"/>
              <a:t>13</a:t>
            </a:fld>
            <a:endParaRPr lang="en-US"/>
          </a:p>
        </p:txBody>
      </p:sp>
    </p:spTree>
    <p:extLst>
      <p:ext uri="{BB962C8B-B14F-4D97-AF65-F5344CB8AC3E}">
        <p14:creationId xmlns:p14="http://schemas.microsoft.com/office/powerpoint/2010/main" val="27871903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noFill/>
          <a:ln/>
        </p:spPr>
        <p:txBody>
          <a:bodyPr/>
          <a:lstStyle/>
          <a:p>
            <a:r>
              <a:rPr lang="en-US" dirty="0"/>
              <a:t>Locking-Based Algorithms</a:t>
            </a:r>
          </a:p>
        </p:txBody>
      </p:sp>
      <p:sp>
        <p:nvSpPr>
          <p:cNvPr id="70660" name="Rectangle 4"/>
          <p:cNvSpPr>
            <a:spLocks noGrp="1" noChangeArrowheads="1"/>
          </p:cNvSpPr>
          <p:nvPr>
            <p:ph idx="1"/>
          </p:nvPr>
        </p:nvSpPr>
        <p:spPr>
          <a:noFill/>
          <a:ln/>
        </p:spPr>
        <p:txBody>
          <a:bodyPr/>
          <a:lstStyle/>
          <a:p>
            <a:r>
              <a:rPr lang="en-US" dirty="0"/>
              <a:t>Transactions indicate their intentions by requesting locks from the scheduler (called </a:t>
            </a:r>
            <a:r>
              <a:rPr lang="en-US" dirty="0">
                <a:solidFill>
                  <a:srgbClr val="FF0000"/>
                </a:solidFill>
              </a:rPr>
              <a:t>lock manager</a:t>
            </a:r>
            <a:r>
              <a:rPr lang="en-US" dirty="0"/>
              <a:t>).</a:t>
            </a:r>
          </a:p>
          <a:p>
            <a:r>
              <a:rPr lang="en-US" dirty="0"/>
              <a:t>Locks are either </a:t>
            </a:r>
            <a:r>
              <a:rPr lang="en-US" dirty="0">
                <a:solidFill>
                  <a:srgbClr val="FF0000"/>
                </a:solidFill>
              </a:rPr>
              <a:t>read lock</a:t>
            </a:r>
            <a:r>
              <a:rPr lang="en-US" dirty="0"/>
              <a:t> (</a:t>
            </a:r>
            <a:r>
              <a:rPr lang="en-US" i="1" dirty="0" err="1"/>
              <a:t>rl</a:t>
            </a:r>
            <a:r>
              <a:rPr lang="en-US" dirty="0"/>
              <a:t>) [also called </a:t>
            </a:r>
            <a:r>
              <a:rPr lang="en-US" dirty="0">
                <a:solidFill>
                  <a:srgbClr val="FF0000"/>
                </a:solidFill>
              </a:rPr>
              <a:t>shared lock</a:t>
            </a:r>
            <a:r>
              <a:rPr lang="en-US" dirty="0"/>
              <a:t>] or </a:t>
            </a:r>
            <a:r>
              <a:rPr lang="en-US" dirty="0">
                <a:solidFill>
                  <a:srgbClr val="FF0000"/>
                </a:solidFill>
              </a:rPr>
              <a:t>write lock</a:t>
            </a:r>
            <a:r>
              <a:rPr lang="en-US" dirty="0"/>
              <a:t> (</a:t>
            </a:r>
            <a:r>
              <a:rPr lang="en-US" i="1" dirty="0" err="1"/>
              <a:t>wl</a:t>
            </a:r>
            <a:r>
              <a:rPr lang="en-US" dirty="0"/>
              <a:t>) [also called </a:t>
            </a:r>
            <a:r>
              <a:rPr lang="en-US" dirty="0">
                <a:solidFill>
                  <a:srgbClr val="FF0000"/>
                </a:solidFill>
              </a:rPr>
              <a:t>exclusive lock</a:t>
            </a:r>
            <a:r>
              <a:rPr lang="en-US" dirty="0"/>
              <a:t>]</a:t>
            </a:r>
          </a:p>
          <a:p>
            <a:r>
              <a:rPr lang="en-US" dirty="0"/>
              <a:t>Read locks and write locks conflict (because Read and Write operations are incompatible</a:t>
            </a:r>
          </a:p>
          <a:p>
            <a:pPr>
              <a:buFont typeface="Monotype Sorts" charset="2"/>
              <a:buNone/>
            </a:pPr>
            <a:r>
              <a:rPr lang="en-US" dirty="0"/>
              <a:t>			   </a:t>
            </a:r>
            <a:r>
              <a:rPr lang="en-US" i="1" dirty="0" err="1"/>
              <a:t>rl</a:t>
            </a:r>
            <a:r>
              <a:rPr lang="en-US" dirty="0"/>
              <a:t>	 </a:t>
            </a:r>
            <a:r>
              <a:rPr lang="en-US" i="1" dirty="0" err="1"/>
              <a:t>wl</a:t>
            </a:r>
            <a:endParaRPr lang="en-US" i="1" dirty="0"/>
          </a:p>
          <a:p>
            <a:pPr>
              <a:buFont typeface="Monotype Sorts" charset="2"/>
              <a:buNone/>
            </a:pPr>
            <a:r>
              <a:rPr lang="en-US" dirty="0"/>
              <a:t>		</a:t>
            </a:r>
            <a:r>
              <a:rPr lang="en-US" i="1" dirty="0" err="1"/>
              <a:t>rl</a:t>
            </a:r>
            <a:r>
              <a:rPr lang="en-US" dirty="0"/>
              <a:t>	 yes	no</a:t>
            </a:r>
          </a:p>
          <a:p>
            <a:pPr>
              <a:buFont typeface="Monotype Sorts" charset="2"/>
              <a:buNone/>
            </a:pPr>
            <a:r>
              <a:rPr lang="en-US" dirty="0"/>
              <a:t>		</a:t>
            </a:r>
            <a:r>
              <a:rPr lang="en-US" i="1" dirty="0" err="1"/>
              <a:t>wl</a:t>
            </a:r>
            <a:r>
              <a:rPr lang="en-US" dirty="0"/>
              <a:t>	 no	no</a:t>
            </a:r>
          </a:p>
          <a:p>
            <a:r>
              <a:rPr lang="en-US" dirty="0"/>
              <a:t>Locking works nicely to allow concurrent processing of transactions.</a:t>
            </a:r>
          </a:p>
        </p:txBody>
      </p:sp>
      <p:sp>
        <p:nvSpPr>
          <p:cNvPr id="70659" name="Rectangle 3"/>
          <p:cNvSpPr>
            <a:spLocks noChangeArrowheads="1"/>
          </p:cNvSpPr>
          <p:nvPr/>
        </p:nvSpPr>
        <p:spPr bwMode="auto">
          <a:xfrm>
            <a:off x="1485900" y="1574800"/>
            <a:ext cx="6667500" cy="381000"/>
          </a:xfrm>
          <a:prstGeom prst="rect">
            <a:avLst/>
          </a:prstGeom>
          <a:noFill/>
          <a:ln w="12700">
            <a:noFill/>
            <a:miter lim="800000"/>
            <a:headEnd/>
            <a:tailEnd/>
          </a:ln>
          <a:effectLst/>
        </p:spPr>
        <p:txBody>
          <a:bodyPr wrap="none" lIns="91439" tIns="45719" rIns="91439" bIns="45719" anchor="ctr">
            <a:prstTxWarp prst="textNoShape">
              <a:avLst/>
            </a:prstTxWarp>
          </a:bodyPr>
          <a:lstStyle/>
          <a:p>
            <a:endParaRPr lang="en-US" sz="1687" dirty="0">
              <a:latin typeface="Arial" panose="020B0604020202020204" pitchFamily="34" charset="0"/>
            </a:endParaRPr>
          </a:p>
        </p:txBody>
      </p:sp>
      <p:sp>
        <p:nvSpPr>
          <p:cNvPr id="2" name="Footer Placeholder 1">
            <a:extLst>
              <a:ext uri="{FF2B5EF4-FFF2-40B4-BE49-F238E27FC236}">
                <a16:creationId xmlns:a16="http://schemas.microsoft.com/office/drawing/2014/main" id="{A4A97864-AD7C-2B4A-81BD-86D0C6091561}"/>
              </a:ext>
            </a:extLst>
          </p:cNvPr>
          <p:cNvSpPr>
            <a:spLocks noGrp="1"/>
          </p:cNvSpPr>
          <p:nvPr>
            <p:ph type="ftr" sz="quarter" idx="3"/>
          </p:nvPr>
        </p:nvSpPr>
        <p:spPr/>
        <p:txBody>
          <a:bodyPr/>
          <a:lstStyle/>
          <a:p>
            <a:r>
              <a:rPr lang="en-US" dirty="0"/>
              <a:t>© 2020</a:t>
            </a:r>
          </a:p>
        </p:txBody>
      </p:sp>
      <p:sp>
        <p:nvSpPr>
          <p:cNvPr id="3" name="Slide Number Placeholder 2">
            <a:extLst>
              <a:ext uri="{FF2B5EF4-FFF2-40B4-BE49-F238E27FC236}">
                <a16:creationId xmlns:a16="http://schemas.microsoft.com/office/drawing/2014/main" id="{727FBF91-C8D9-A443-A20B-E8B241EF6A76}"/>
              </a:ext>
            </a:extLst>
          </p:cNvPr>
          <p:cNvSpPr>
            <a:spLocks noGrp="1"/>
          </p:cNvSpPr>
          <p:nvPr>
            <p:ph type="sldNum" sz="quarter" idx="4"/>
          </p:nvPr>
        </p:nvSpPr>
        <p:spPr/>
        <p:txBody>
          <a:bodyPr/>
          <a:lstStyle/>
          <a:p>
            <a:fld id="{FD96158B-4539-3C43-9DE5-94C547866200}" type="slidenum">
              <a:rPr lang="en-US" smtClean="0"/>
              <a:t>14</a:t>
            </a:fld>
            <a:endParaRPr lang="en-US"/>
          </a:p>
        </p:txBody>
      </p:sp>
    </p:spTree>
    <p:extLst>
      <p:ext uri="{BB962C8B-B14F-4D97-AF65-F5344CB8AC3E}">
        <p14:creationId xmlns:p14="http://schemas.microsoft.com/office/powerpoint/2010/main" val="28145863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noFill/>
          <a:ln/>
        </p:spPr>
        <p:txBody>
          <a:bodyPr/>
          <a:lstStyle/>
          <a:p>
            <a:r>
              <a:rPr lang="en-US" dirty="0"/>
              <a:t>Centralized 2PL</a:t>
            </a:r>
          </a:p>
        </p:txBody>
      </p:sp>
      <p:sp>
        <p:nvSpPr>
          <p:cNvPr id="76803" name="Rectangle 3"/>
          <p:cNvSpPr>
            <a:spLocks noGrp="1" noChangeArrowheads="1"/>
          </p:cNvSpPr>
          <p:nvPr>
            <p:ph idx="1"/>
          </p:nvPr>
        </p:nvSpPr>
        <p:spPr>
          <a:xfrm>
            <a:off x="241101" y="1750219"/>
            <a:ext cx="8643938" cy="818061"/>
          </a:xfrm>
          <a:noFill/>
          <a:ln/>
        </p:spPr>
        <p:txBody>
          <a:bodyPr/>
          <a:lstStyle/>
          <a:p>
            <a:r>
              <a:rPr lang="en-US" dirty="0"/>
              <a:t>There is only one 2PL scheduler in the distributed system.</a:t>
            </a:r>
          </a:p>
          <a:p>
            <a:r>
              <a:rPr lang="en-US" dirty="0"/>
              <a:t>Lock requests are issued to the central scheduler.</a:t>
            </a:r>
          </a:p>
        </p:txBody>
      </p:sp>
      <p:sp>
        <p:nvSpPr>
          <p:cNvPr id="2" name="Footer Placeholder 1">
            <a:extLst>
              <a:ext uri="{FF2B5EF4-FFF2-40B4-BE49-F238E27FC236}">
                <a16:creationId xmlns:a16="http://schemas.microsoft.com/office/drawing/2014/main" id="{A64B2DF2-BF49-7244-A262-537AA016ED29}"/>
              </a:ext>
            </a:extLst>
          </p:cNvPr>
          <p:cNvSpPr>
            <a:spLocks noGrp="1"/>
          </p:cNvSpPr>
          <p:nvPr>
            <p:ph type="ftr" sz="quarter" idx="3"/>
          </p:nvPr>
        </p:nvSpPr>
        <p:spPr/>
        <p:txBody>
          <a:bodyPr/>
          <a:lstStyle/>
          <a:p>
            <a:r>
              <a:rPr lang="en-US" dirty="0"/>
              <a:t>© 2020</a:t>
            </a:r>
          </a:p>
        </p:txBody>
      </p:sp>
      <p:sp>
        <p:nvSpPr>
          <p:cNvPr id="3" name="Slide Number Placeholder 2">
            <a:extLst>
              <a:ext uri="{FF2B5EF4-FFF2-40B4-BE49-F238E27FC236}">
                <a16:creationId xmlns:a16="http://schemas.microsoft.com/office/drawing/2014/main" id="{D96A99C1-8F97-B341-AABB-19B32ADC6C29}"/>
              </a:ext>
            </a:extLst>
          </p:cNvPr>
          <p:cNvSpPr>
            <a:spLocks noGrp="1"/>
          </p:cNvSpPr>
          <p:nvPr>
            <p:ph type="sldNum" sz="quarter" idx="4"/>
          </p:nvPr>
        </p:nvSpPr>
        <p:spPr/>
        <p:txBody>
          <a:bodyPr/>
          <a:lstStyle/>
          <a:p>
            <a:fld id="{FD96158B-4539-3C43-9DE5-94C547866200}" type="slidenum">
              <a:rPr lang="en-US" smtClean="0"/>
              <a:t>15</a:t>
            </a:fld>
            <a:endParaRPr lang="en-US"/>
          </a:p>
        </p:txBody>
      </p:sp>
      <p:pic>
        <p:nvPicPr>
          <p:cNvPr id="5" name="Picture 4" descr="A close up of a map&#10;&#10;Description automatically generated">
            <a:extLst>
              <a:ext uri="{FF2B5EF4-FFF2-40B4-BE49-F238E27FC236}">
                <a16:creationId xmlns:a16="http://schemas.microsoft.com/office/drawing/2014/main" id="{B974A355-2D39-5A44-BD87-DFE3581F65E0}"/>
              </a:ext>
            </a:extLst>
          </p:cNvPr>
          <p:cNvPicPr>
            <a:picLocks noChangeAspect="1"/>
          </p:cNvPicPr>
          <p:nvPr/>
        </p:nvPicPr>
        <p:blipFill>
          <a:blip r:embed="rId3"/>
          <a:stretch>
            <a:fillRect/>
          </a:stretch>
        </p:blipFill>
        <p:spPr>
          <a:xfrm>
            <a:off x="1573111" y="2568280"/>
            <a:ext cx="5997778" cy="3788070"/>
          </a:xfrm>
          <a:prstGeom prst="rect">
            <a:avLst/>
          </a:prstGeom>
        </p:spPr>
      </p:pic>
    </p:spTree>
    <p:extLst>
      <p:ext uri="{BB962C8B-B14F-4D97-AF65-F5344CB8AC3E}">
        <p14:creationId xmlns:p14="http://schemas.microsoft.com/office/powerpoint/2010/main" val="7115931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noFill/>
          <a:ln/>
        </p:spPr>
        <p:txBody>
          <a:bodyPr/>
          <a:lstStyle/>
          <a:p>
            <a:r>
              <a:rPr lang="en-US" dirty="0"/>
              <a:t>Distributed 2PL</a:t>
            </a:r>
          </a:p>
        </p:txBody>
      </p:sp>
      <p:sp>
        <p:nvSpPr>
          <p:cNvPr id="78852" name="Rectangle 4"/>
          <p:cNvSpPr>
            <a:spLocks noGrp="1" noChangeArrowheads="1"/>
          </p:cNvSpPr>
          <p:nvPr>
            <p:ph idx="1"/>
          </p:nvPr>
        </p:nvSpPr>
        <p:spPr>
          <a:noFill/>
          <a:ln/>
        </p:spPr>
        <p:txBody>
          <a:bodyPr/>
          <a:lstStyle/>
          <a:p>
            <a:pPr>
              <a:lnSpc>
                <a:spcPct val="100000"/>
              </a:lnSpc>
              <a:spcBef>
                <a:spcPct val="60000"/>
              </a:spcBef>
            </a:pPr>
            <a:r>
              <a:rPr lang="en-US" dirty="0"/>
              <a:t>2PL schedulers are placed at each site. Each scheduler handles lock requests for data at that site.</a:t>
            </a:r>
          </a:p>
          <a:p>
            <a:pPr>
              <a:lnSpc>
                <a:spcPct val="100000"/>
              </a:lnSpc>
              <a:spcBef>
                <a:spcPct val="60000"/>
              </a:spcBef>
            </a:pPr>
            <a:r>
              <a:rPr lang="en-US" dirty="0"/>
              <a:t>A transaction may read any of the replicated copies of item </a:t>
            </a:r>
            <a:r>
              <a:rPr lang="en-US" i="1" dirty="0"/>
              <a:t>x</a:t>
            </a:r>
            <a:r>
              <a:rPr lang="en-US" dirty="0"/>
              <a:t>, by obtaining a read lock on one of the copies of </a:t>
            </a:r>
            <a:r>
              <a:rPr lang="en-US" i="1" dirty="0"/>
              <a:t>x</a:t>
            </a:r>
            <a:r>
              <a:rPr lang="en-US" dirty="0"/>
              <a:t>. Writing into </a:t>
            </a:r>
            <a:r>
              <a:rPr lang="en-US" i="1" dirty="0"/>
              <a:t>x</a:t>
            </a:r>
            <a:r>
              <a:rPr lang="en-US" dirty="0"/>
              <a:t> requires obtaining write locks for all copies of </a:t>
            </a:r>
            <a:r>
              <a:rPr lang="en-US" i="1" dirty="0"/>
              <a:t>x</a:t>
            </a:r>
            <a:r>
              <a:rPr lang="en-US" dirty="0"/>
              <a:t>.</a:t>
            </a:r>
          </a:p>
        </p:txBody>
      </p:sp>
      <p:sp>
        <p:nvSpPr>
          <p:cNvPr id="78851" name="Rectangle 3"/>
          <p:cNvSpPr>
            <a:spLocks noChangeArrowheads="1"/>
          </p:cNvSpPr>
          <p:nvPr/>
        </p:nvSpPr>
        <p:spPr bwMode="auto">
          <a:xfrm>
            <a:off x="1485900" y="1574800"/>
            <a:ext cx="6667500" cy="381000"/>
          </a:xfrm>
          <a:prstGeom prst="rect">
            <a:avLst/>
          </a:prstGeom>
          <a:noFill/>
          <a:ln w="12700">
            <a:noFill/>
            <a:miter lim="800000"/>
            <a:headEnd/>
            <a:tailEnd/>
          </a:ln>
          <a:effectLst/>
        </p:spPr>
        <p:txBody>
          <a:bodyPr wrap="none" lIns="91439" tIns="45719" rIns="91439" bIns="45719" anchor="ctr">
            <a:prstTxWarp prst="textNoShape">
              <a:avLst/>
            </a:prstTxWarp>
          </a:bodyPr>
          <a:lstStyle/>
          <a:p>
            <a:endParaRPr lang="en-US" sz="1687" dirty="0">
              <a:latin typeface="Arial" panose="020B0604020202020204" pitchFamily="34" charset="0"/>
            </a:endParaRPr>
          </a:p>
        </p:txBody>
      </p:sp>
      <p:sp>
        <p:nvSpPr>
          <p:cNvPr id="2" name="Footer Placeholder 1">
            <a:extLst>
              <a:ext uri="{FF2B5EF4-FFF2-40B4-BE49-F238E27FC236}">
                <a16:creationId xmlns:a16="http://schemas.microsoft.com/office/drawing/2014/main" id="{08D1EA43-1E2F-2C42-B262-2F6D90D9B89B}"/>
              </a:ext>
            </a:extLst>
          </p:cNvPr>
          <p:cNvSpPr>
            <a:spLocks noGrp="1"/>
          </p:cNvSpPr>
          <p:nvPr>
            <p:ph type="ftr" sz="quarter" idx="3"/>
          </p:nvPr>
        </p:nvSpPr>
        <p:spPr/>
        <p:txBody>
          <a:bodyPr/>
          <a:lstStyle/>
          <a:p>
            <a:r>
              <a:rPr lang="en-US" dirty="0"/>
              <a:t>© 2020</a:t>
            </a:r>
          </a:p>
        </p:txBody>
      </p:sp>
      <p:sp>
        <p:nvSpPr>
          <p:cNvPr id="3" name="Slide Number Placeholder 2">
            <a:extLst>
              <a:ext uri="{FF2B5EF4-FFF2-40B4-BE49-F238E27FC236}">
                <a16:creationId xmlns:a16="http://schemas.microsoft.com/office/drawing/2014/main" id="{4C225035-7B51-9F4C-9E4D-D2D3AA3FB22C}"/>
              </a:ext>
            </a:extLst>
          </p:cNvPr>
          <p:cNvSpPr>
            <a:spLocks noGrp="1"/>
          </p:cNvSpPr>
          <p:nvPr>
            <p:ph type="sldNum" sz="quarter" idx="4"/>
          </p:nvPr>
        </p:nvSpPr>
        <p:spPr/>
        <p:txBody>
          <a:bodyPr/>
          <a:lstStyle/>
          <a:p>
            <a:fld id="{FD96158B-4539-3C43-9DE5-94C547866200}" type="slidenum">
              <a:rPr lang="en-US" smtClean="0"/>
              <a:t>16</a:t>
            </a:fld>
            <a:endParaRPr lang="en-US"/>
          </a:p>
        </p:txBody>
      </p:sp>
    </p:spTree>
    <p:extLst>
      <p:ext uri="{BB962C8B-B14F-4D97-AF65-F5344CB8AC3E}">
        <p14:creationId xmlns:p14="http://schemas.microsoft.com/office/powerpoint/2010/main" val="20517544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noFill/>
          <a:ln/>
        </p:spPr>
        <p:txBody>
          <a:bodyPr/>
          <a:lstStyle/>
          <a:p>
            <a:r>
              <a:rPr lang="en-US"/>
              <a:t>Distributed 2PL Execution</a:t>
            </a:r>
          </a:p>
        </p:txBody>
      </p:sp>
      <p:sp>
        <p:nvSpPr>
          <p:cNvPr id="2" name="Footer Placeholder 1">
            <a:extLst>
              <a:ext uri="{FF2B5EF4-FFF2-40B4-BE49-F238E27FC236}">
                <a16:creationId xmlns:a16="http://schemas.microsoft.com/office/drawing/2014/main" id="{2AEAC6AE-F82A-EF4B-8C96-22B08CEF6732}"/>
              </a:ext>
            </a:extLst>
          </p:cNvPr>
          <p:cNvSpPr>
            <a:spLocks noGrp="1"/>
          </p:cNvSpPr>
          <p:nvPr>
            <p:ph type="ftr" sz="quarter" idx="3"/>
          </p:nvPr>
        </p:nvSpPr>
        <p:spPr/>
        <p:txBody>
          <a:bodyPr/>
          <a:lstStyle/>
          <a:p>
            <a:r>
              <a:rPr lang="en-US" dirty="0"/>
              <a:t>© 2020</a:t>
            </a:r>
          </a:p>
        </p:txBody>
      </p:sp>
      <p:sp>
        <p:nvSpPr>
          <p:cNvPr id="3" name="Slide Number Placeholder 2">
            <a:extLst>
              <a:ext uri="{FF2B5EF4-FFF2-40B4-BE49-F238E27FC236}">
                <a16:creationId xmlns:a16="http://schemas.microsoft.com/office/drawing/2014/main" id="{268AC0A6-021B-3640-B965-F3A07ABB1A26}"/>
              </a:ext>
            </a:extLst>
          </p:cNvPr>
          <p:cNvSpPr>
            <a:spLocks noGrp="1"/>
          </p:cNvSpPr>
          <p:nvPr>
            <p:ph type="sldNum" sz="quarter" idx="4"/>
          </p:nvPr>
        </p:nvSpPr>
        <p:spPr/>
        <p:txBody>
          <a:bodyPr/>
          <a:lstStyle/>
          <a:p>
            <a:fld id="{FD96158B-4539-3C43-9DE5-94C547866200}" type="slidenum">
              <a:rPr lang="en-US" smtClean="0"/>
              <a:t>17</a:t>
            </a:fld>
            <a:endParaRPr lang="en-US"/>
          </a:p>
        </p:txBody>
      </p:sp>
      <p:pic>
        <p:nvPicPr>
          <p:cNvPr id="5" name="Picture 4" descr="A close up of a map&#10;&#10;Description automatically generated">
            <a:extLst>
              <a:ext uri="{FF2B5EF4-FFF2-40B4-BE49-F238E27FC236}">
                <a16:creationId xmlns:a16="http://schemas.microsoft.com/office/drawing/2014/main" id="{689BF5C5-068B-2946-988C-03F20DDBCDAF}"/>
              </a:ext>
            </a:extLst>
          </p:cNvPr>
          <p:cNvPicPr>
            <a:picLocks noChangeAspect="1"/>
          </p:cNvPicPr>
          <p:nvPr/>
        </p:nvPicPr>
        <p:blipFill>
          <a:blip r:embed="rId3"/>
          <a:stretch>
            <a:fillRect/>
          </a:stretch>
        </p:blipFill>
        <p:spPr>
          <a:xfrm>
            <a:off x="1331640" y="1772816"/>
            <a:ext cx="6337143" cy="3672408"/>
          </a:xfrm>
          <a:prstGeom prst="rect">
            <a:avLst/>
          </a:prstGeom>
        </p:spPr>
      </p:pic>
    </p:spTree>
    <p:extLst>
      <p:ext uri="{BB962C8B-B14F-4D97-AF65-F5344CB8AC3E}">
        <p14:creationId xmlns:p14="http://schemas.microsoft.com/office/powerpoint/2010/main" val="12934697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7" name="Rectangle 3"/>
          <p:cNvSpPr>
            <a:spLocks noGrp="1" noChangeArrowheads="1"/>
          </p:cNvSpPr>
          <p:nvPr>
            <p:ph type="title"/>
          </p:nvPr>
        </p:nvSpPr>
        <p:spPr>
          <a:noFill/>
          <a:ln/>
        </p:spPr>
        <p:txBody>
          <a:bodyPr/>
          <a:lstStyle/>
          <a:p>
            <a:r>
              <a:rPr lang="en-US" dirty="0"/>
              <a:t>Deadlock</a:t>
            </a:r>
          </a:p>
        </p:txBody>
      </p:sp>
      <p:sp>
        <p:nvSpPr>
          <p:cNvPr id="98306" name="Rectangle 2"/>
          <p:cNvSpPr>
            <a:spLocks noGrp="1" noChangeArrowheads="1"/>
          </p:cNvSpPr>
          <p:nvPr>
            <p:ph idx="1"/>
          </p:nvPr>
        </p:nvSpPr>
        <p:spPr>
          <a:noFill/>
          <a:ln/>
        </p:spPr>
        <p:txBody>
          <a:bodyPr/>
          <a:lstStyle/>
          <a:p>
            <a:pPr>
              <a:lnSpc>
                <a:spcPct val="105000"/>
              </a:lnSpc>
            </a:pPr>
            <a:r>
              <a:rPr lang="en-US" dirty="0"/>
              <a:t>A transaction is deadlocked if it is blocked and will remain blocked until there is intervention.</a:t>
            </a:r>
          </a:p>
          <a:p>
            <a:pPr>
              <a:lnSpc>
                <a:spcPct val="105000"/>
              </a:lnSpc>
            </a:pPr>
            <a:r>
              <a:rPr lang="en-US" dirty="0"/>
              <a:t>Locking-based CC algorithms may cause deadlocks.</a:t>
            </a:r>
          </a:p>
          <a:p>
            <a:pPr>
              <a:lnSpc>
                <a:spcPct val="105000"/>
              </a:lnSpc>
            </a:pPr>
            <a:r>
              <a:rPr lang="en-US" dirty="0"/>
              <a:t>TO-based algorithms that involve waiting may cause deadlocks.</a:t>
            </a:r>
          </a:p>
          <a:p>
            <a:pPr>
              <a:lnSpc>
                <a:spcPct val="105000"/>
              </a:lnSpc>
            </a:pPr>
            <a:r>
              <a:rPr lang="en-US" dirty="0"/>
              <a:t>Wait-for graph</a:t>
            </a:r>
          </a:p>
          <a:p>
            <a:pPr lvl="1">
              <a:lnSpc>
                <a:spcPct val="105000"/>
              </a:lnSpc>
            </a:pPr>
            <a:r>
              <a:rPr lang="en-US" dirty="0"/>
              <a:t>If transaction </a:t>
            </a:r>
            <a:r>
              <a:rPr lang="en-US" i="1" dirty="0"/>
              <a:t>T</a:t>
            </a:r>
            <a:r>
              <a:rPr lang="en-US" i="1" baseline="-25000" dirty="0"/>
              <a:t>i</a:t>
            </a:r>
            <a:r>
              <a:rPr lang="en-US" dirty="0"/>
              <a:t> waits for another transaction </a:t>
            </a:r>
            <a:r>
              <a:rPr lang="en-US" i="1" dirty="0" err="1"/>
              <a:t>T</a:t>
            </a:r>
            <a:r>
              <a:rPr lang="en-US" i="1" baseline="-25000" dirty="0" err="1"/>
              <a:t>j</a:t>
            </a:r>
            <a:r>
              <a:rPr lang="en-US" dirty="0"/>
              <a:t> to release a lock on an entity, then </a:t>
            </a:r>
            <a:r>
              <a:rPr lang="en-US" i="1" dirty="0"/>
              <a:t>T</a:t>
            </a:r>
            <a:r>
              <a:rPr lang="en-US" i="1" baseline="-25000" dirty="0"/>
              <a:t>i</a:t>
            </a:r>
            <a:r>
              <a:rPr lang="en-US" dirty="0"/>
              <a:t> → </a:t>
            </a:r>
            <a:r>
              <a:rPr lang="en-US" i="1" dirty="0" err="1"/>
              <a:t>T</a:t>
            </a:r>
            <a:r>
              <a:rPr lang="en-US" i="1" baseline="-25000" dirty="0" err="1"/>
              <a:t>j</a:t>
            </a:r>
            <a:r>
              <a:rPr lang="en-US" dirty="0"/>
              <a:t> in WFG.</a:t>
            </a:r>
          </a:p>
        </p:txBody>
      </p:sp>
      <p:sp>
        <p:nvSpPr>
          <p:cNvPr id="2" name="Footer Placeholder 1">
            <a:extLst>
              <a:ext uri="{FF2B5EF4-FFF2-40B4-BE49-F238E27FC236}">
                <a16:creationId xmlns:a16="http://schemas.microsoft.com/office/drawing/2014/main" id="{3D1E0E89-77FE-2546-80E7-DC2DC47E2D0B}"/>
              </a:ext>
            </a:extLst>
          </p:cNvPr>
          <p:cNvSpPr>
            <a:spLocks noGrp="1"/>
          </p:cNvSpPr>
          <p:nvPr>
            <p:ph type="ftr" sz="quarter" idx="3"/>
          </p:nvPr>
        </p:nvSpPr>
        <p:spPr/>
        <p:txBody>
          <a:bodyPr/>
          <a:lstStyle/>
          <a:p>
            <a:r>
              <a:rPr lang="en-US" dirty="0"/>
              <a:t>© 2020</a:t>
            </a:r>
          </a:p>
        </p:txBody>
      </p:sp>
      <p:sp>
        <p:nvSpPr>
          <p:cNvPr id="3" name="Slide Number Placeholder 2">
            <a:extLst>
              <a:ext uri="{FF2B5EF4-FFF2-40B4-BE49-F238E27FC236}">
                <a16:creationId xmlns:a16="http://schemas.microsoft.com/office/drawing/2014/main" id="{45F40840-6C41-3547-8259-CAF39FBA66FD}"/>
              </a:ext>
            </a:extLst>
          </p:cNvPr>
          <p:cNvSpPr>
            <a:spLocks noGrp="1"/>
          </p:cNvSpPr>
          <p:nvPr>
            <p:ph type="sldNum" sz="quarter" idx="4"/>
          </p:nvPr>
        </p:nvSpPr>
        <p:spPr/>
        <p:txBody>
          <a:bodyPr/>
          <a:lstStyle/>
          <a:p>
            <a:fld id="{FD96158B-4539-3C43-9DE5-94C547866200}" type="slidenum">
              <a:rPr lang="en-US" smtClean="0"/>
              <a:t>18</a:t>
            </a:fld>
            <a:endParaRPr lang="en-US"/>
          </a:p>
        </p:txBody>
      </p:sp>
      <p:sp>
        <p:nvSpPr>
          <p:cNvPr id="98308" name="Oval 4"/>
          <p:cNvSpPr>
            <a:spLocks noChangeArrowheads="1"/>
          </p:cNvSpPr>
          <p:nvPr/>
        </p:nvSpPr>
        <p:spPr bwMode="auto">
          <a:xfrm>
            <a:off x="3060700" y="5581650"/>
            <a:ext cx="114300" cy="139700"/>
          </a:xfrm>
          <a:prstGeom prst="ellipse">
            <a:avLst/>
          </a:prstGeom>
          <a:solidFill>
            <a:srgbClr val="000000"/>
          </a:solidFill>
          <a:ln w="12700">
            <a:solidFill>
              <a:srgbClr val="000000"/>
            </a:solidFill>
            <a:round/>
            <a:headEnd/>
            <a:tailEnd/>
          </a:ln>
          <a:effectLst/>
        </p:spPr>
        <p:txBody>
          <a:bodyPr wrap="none" lIns="91439" tIns="45719" rIns="91439" bIns="45719" anchor="ctr">
            <a:prstTxWarp prst="textNoShape">
              <a:avLst/>
            </a:prstTxWarp>
          </a:bodyPr>
          <a:lstStyle/>
          <a:p>
            <a:endParaRPr lang="en-US" sz="1687" dirty="0">
              <a:latin typeface="Arial" panose="020B0604020202020204" pitchFamily="34" charset="0"/>
            </a:endParaRPr>
          </a:p>
        </p:txBody>
      </p:sp>
      <p:sp>
        <p:nvSpPr>
          <p:cNvPr id="98309" name="Oval 5"/>
          <p:cNvSpPr>
            <a:spLocks noChangeArrowheads="1"/>
          </p:cNvSpPr>
          <p:nvPr/>
        </p:nvSpPr>
        <p:spPr bwMode="auto">
          <a:xfrm>
            <a:off x="5778500" y="5619750"/>
            <a:ext cx="114300" cy="139700"/>
          </a:xfrm>
          <a:prstGeom prst="ellipse">
            <a:avLst/>
          </a:prstGeom>
          <a:solidFill>
            <a:srgbClr val="000000"/>
          </a:solidFill>
          <a:ln w="12700">
            <a:solidFill>
              <a:srgbClr val="000000"/>
            </a:solidFill>
            <a:round/>
            <a:headEnd/>
            <a:tailEnd/>
          </a:ln>
          <a:effectLst/>
        </p:spPr>
        <p:txBody>
          <a:bodyPr wrap="none" lIns="91439" tIns="45719" rIns="91439" bIns="45719" anchor="ctr">
            <a:prstTxWarp prst="textNoShape">
              <a:avLst/>
            </a:prstTxWarp>
          </a:bodyPr>
          <a:lstStyle/>
          <a:p>
            <a:endParaRPr lang="en-US" sz="1687" dirty="0">
              <a:latin typeface="Arial" panose="020B0604020202020204" pitchFamily="34" charset="0"/>
            </a:endParaRPr>
          </a:p>
        </p:txBody>
      </p:sp>
      <p:sp>
        <p:nvSpPr>
          <p:cNvPr id="98312" name="Rectangle 8"/>
          <p:cNvSpPr>
            <a:spLocks noChangeArrowheads="1"/>
          </p:cNvSpPr>
          <p:nvPr/>
        </p:nvSpPr>
        <p:spPr bwMode="auto">
          <a:xfrm>
            <a:off x="2623957" y="5370514"/>
            <a:ext cx="412482" cy="457687"/>
          </a:xfrm>
          <a:prstGeom prst="rect">
            <a:avLst/>
          </a:prstGeom>
          <a:noFill/>
          <a:ln w="12700">
            <a:noFill/>
            <a:miter lim="800000"/>
            <a:headEnd/>
            <a:tailEnd/>
          </a:ln>
          <a:effectLst/>
        </p:spPr>
        <p:txBody>
          <a:bodyPr wrap="none" lIns="90486" tIns="44449" rIns="90486" bIns="44449">
            <a:prstTxWarp prst="textNoShape">
              <a:avLst/>
            </a:prstTxWarp>
            <a:spAutoFit/>
          </a:bodyPr>
          <a:lstStyle/>
          <a:p>
            <a:r>
              <a:rPr lang="en-US" sz="2391" i="1" dirty="0">
                <a:solidFill>
                  <a:srgbClr val="000000"/>
                </a:solidFill>
                <a:latin typeface="Arial" panose="020B0604020202020204" pitchFamily="34" charset="0"/>
              </a:rPr>
              <a:t>T</a:t>
            </a:r>
            <a:r>
              <a:rPr lang="en-US" sz="2391" i="1" baseline="-25000" dirty="0">
                <a:solidFill>
                  <a:srgbClr val="000000"/>
                </a:solidFill>
                <a:latin typeface="Arial" panose="020B0604020202020204" pitchFamily="34" charset="0"/>
              </a:rPr>
              <a:t>i</a:t>
            </a:r>
          </a:p>
        </p:txBody>
      </p:sp>
      <p:sp>
        <p:nvSpPr>
          <p:cNvPr id="98313" name="Rectangle 9"/>
          <p:cNvSpPr>
            <a:spLocks noChangeArrowheads="1"/>
          </p:cNvSpPr>
          <p:nvPr/>
        </p:nvSpPr>
        <p:spPr bwMode="auto">
          <a:xfrm>
            <a:off x="5830707" y="5319714"/>
            <a:ext cx="426396" cy="457687"/>
          </a:xfrm>
          <a:prstGeom prst="rect">
            <a:avLst/>
          </a:prstGeom>
          <a:noFill/>
          <a:ln w="12700">
            <a:noFill/>
            <a:miter lim="800000"/>
            <a:headEnd/>
            <a:tailEnd/>
          </a:ln>
          <a:effectLst/>
        </p:spPr>
        <p:txBody>
          <a:bodyPr wrap="none" lIns="90486" tIns="44449" rIns="90486" bIns="44449">
            <a:prstTxWarp prst="textNoShape">
              <a:avLst/>
            </a:prstTxWarp>
            <a:spAutoFit/>
          </a:bodyPr>
          <a:lstStyle/>
          <a:p>
            <a:r>
              <a:rPr lang="en-US" sz="2391" i="1" dirty="0" err="1">
                <a:solidFill>
                  <a:srgbClr val="000000"/>
                </a:solidFill>
                <a:latin typeface="Arial" panose="020B0604020202020204" pitchFamily="34" charset="0"/>
              </a:rPr>
              <a:t>T</a:t>
            </a:r>
            <a:r>
              <a:rPr lang="en-US" sz="2391" i="1" baseline="-25000" dirty="0" err="1">
                <a:solidFill>
                  <a:srgbClr val="000000"/>
                </a:solidFill>
                <a:latin typeface="Arial" panose="020B0604020202020204" pitchFamily="34" charset="0"/>
              </a:rPr>
              <a:t>j</a:t>
            </a:r>
            <a:endParaRPr lang="en-US" sz="2391" i="1" baseline="-25000" dirty="0">
              <a:solidFill>
                <a:srgbClr val="000000"/>
              </a:solidFill>
              <a:latin typeface="Arial" panose="020B0604020202020204" pitchFamily="34" charset="0"/>
            </a:endParaRPr>
          </a:p>
        </p:txBody>
      </p:sp>
      <p:grpSp>
        <p:nvGrpSpPr>
          <p:cNvPr id="13" name="Group 12">
            <a:extLst>
              <a:ext uri="{FF2B5EF4-FFF2-40B4-BE49-F238E27FC236}">
                <a16:creationId xmlns:a16="http://schemas.microsoft.com/office/drawing/2014/main" id="{75EB51CB-868E-9144-A8D4-A53A374CF277}"/>
              </a:ext>
            </a:extLst>
          </p:cNvPr>
          <p:cNvGrpSpPr/>
          <p:nvPr/>
        </p:nvGrpSpPr>
        <p:grpSpPr>
          <a:xfrm>
            <a:off x="3138488" y="4986338"/>
            <a:ext cx="2711450" cy="711200"/>
            <a:chOff x="3138488" y="4986338"/>
            <a:chExt cx="2711450" cy="711200"/>
          </a:xfrm>
        </p:grpSpPr>
        <p:sp>
          <p:nvSpPr>
            <p:cNvPr id="98310" name="Arc 6"/>
            <p:cNvSpPr>
              <a:spLocks/>
            </p:cNvSpPr>
            <p:nvPr/>
          </p:nvSpPr>
          <p:spPr bwMode="auto">
            <a:xfrm>
              <a:off x="4502150" y="4986338"/>
              <a:ext cx="1347788" cy="711200"/>
            </a:xfrm>
            <a:custGeom>
              <a:avLst/>
              <a:gdLst>
                <a:gd name="G0" fmla="+- 25 0 0"/>
                <a:gd name="G1" fmla="+- 21600 0 0"/>
                <a:gd name="G2" fmla="+- 21600 0 0"/>
                <a:gd name="T0" fmla="*/ 0 w 21625"/>
                <a:gd name="T1" fmla="*/ 1 h 21600"/>
                <a:gd name="T2" fmla="*/ 21625 w 21625"/>
                <a:gd name="T3" fmla="*/ 21600 h 21600"/>
                <a:gd name="T4" fmla="*/ 25 w 21625"/>
                <a:gd name="T5" fmla="*/ 21600 h 21600"/>
              </a:gdLst>
              <a:ahLst/>
              <a:cxnLst>
                <a:cxn ang="0">
                  <a:pos x="T0" y="T1"/>
                </a:cxn>
                <a:cxn ang="0">
                  <a:pos x="T2" y="T3"/>
                </a:cxn>
                <a:cxn ang="0">
                  <a:pos x="T4" y="T5"/>
                </a:cxn>
              </a:cxnLst>
              <a:rect l="0" t="0" r="r" b="b"/>
              <a:pathLst>
                <a:path w="21625" h="21600" fill="none" extrusionOk="0">
                  <a:moveTo>
                    <a:pt x="-1" y="0"/>
                  </a:moveTo>
                  <a:cubicBezTo>
                    <a:pt x="8" y="0"/>
                    <a:pt x="16" y="-1"/>
                    <a:pt x="25" y="-1"/>
                  </a:cubicBezTo>
                  <a:cubicBezTo>
                    <a:pt x="11954" y="-1"/>
                    <a:pt x="21625" y="9670"/>
                    <a:pt x="21625" y="21600"/>
                  </a:cubicBezTo>
                </a:path>
                <a:path w="21625" h="21600" stroke="0" extrusionOk="0">
                  <a:moveTo>
                    <a:pt x="-1" y="0"/>
                  </a:moveTo>
                  <a:cubicBezTo>
                    <a:pt x="8" y="0"/>
                    <a:pt x="16" y="-1"/>
                    <a:pt x="25" y="-1"/>
                  </a:cubicBezTo>
                  <a:cubicBezTo>
                    <a:pt x="11954" y="-1"/>
                    <a:pt x="21625" y="9670"/>
                    <a:pt x="21625" y="21600"/>
                  </a:cubicBezTo>
                  <a:lnTo>
                    <a:pt x="25" y="21600"/>
                  </a:lnTo>
                  <a:close/>
                </a:path>
              </a:pathLst>
            </a:custGeom>
            <a:noFill/>
            <a:ln w="19050" cap="rnd">
              <a:solidFill>
                <a:schemeClr val="tx2"/>
              </a:solidFill>
              <a:round/>
              <a:headEnd/>
              <a:tailEnd/>
            </a:ln>
            <a:effectLst/>
          </p:spPr>
          <p:txBody>
            <a:bodyPr wrap="none" lIns="91439" tIns="45719" rIns="91439" bIns="45719" anchor="ctr">
              <a:prstTxWarp prst="textNoShape">
                <a:avLst/>
              </a:prstTxWarp>
            </a:bodyPr>
            <a:lstStyle/>
            <a:p>
              <a:endParaRPr lang="en-US" sz="1687" dirty="0">
                <a:latin typeface="Arial" panose="020B0604020202020204" pitchFamily="34" charset="0"/>
              </a:endParaRPr>
            </a:p>
          </p:txBody>
        </p:sp>
        <p:sp>
          <p:nvSpPr>
            <p:cNvPr id="98314" name="Arc 10"/>
            <p:cNvSpPr>
              <a:spLocks/>
            </p:cNvSpPr>
            <p:nvPr/>
          </p:nvSpPr>
          <p:spPr bwMode="auto">
            <a:xfrm>
              <a:off x="3138488" y="4986339"/>
              <a:ext cx="1384300" cy="622300"/>
            </a:xfrm>
            <a:custGeom>
              <a:avLst/>
              <a:gdLst>
                <a:gd name="G0" fmla="+- 21600 0 0"/>
                <a:gd name="G1" fmla="+- 21599 0 0"/>
                <a:gd name="G2" fmla="+- 21600 0 0"/>
                <a:gd name="T0" fmla="*/ 0 w 21600"/>
                <a:gd name="T1" fmla="*/ 21599 h 21599"/>
                <a:gd name="T2" fmla="*/ 21576 w 21600"/>
                <a:gd name="T3" fmla="*/ 0 h 21599"/>
                <a:gd name="T4" fmla="*/ 21600 w 21600"/>
                <a:gd name="T5" fmla="*/ 21599 h 21599"/>
              </a:gdLst>
              <a:ahLst/>
              <a:cxnLst>
                <a:cxn ang="0">
                  <a:pos x="T0" y="T1"/>
                </a:cxn>
                <a:cxn ang="0">
                  <a:pos x="T2" y="T3"/>
                </a:cxn>
                <a:cxn ang="0">
                  <a:pos x="T4" y="T5"/>
                </a:cxn>
              </a:cxnLst>
              <a:rect l="0" t="0" r="r" b="b"/>
              <a:pathLst>
                <a:path w="21600" h="21599" fill="none" extrusionOk="0">
                  <a:moveTo>
                    <a:pt x="-1" y="21598"/>
                  </a:moveTo>
                  <a:cubicBezTo>
                    <a:pt x="-1" y="9679"/>
                    <a:pt x="9656" y="12"/>
                    <a:pt x="21575" y="-1"/>
                  </a:cubicBezTo>
                </a:path>
                <a:path w="21600" h="21599" stroke="0" extrusionOk="0">
                  <a:moveTo>
                    <a:pt x="-1" y="21598"/>
                  </a:moveTo>
                  <a:cubicBezTo>
                    <a:pt x="-1" y="9679"/>
                    <a:pt x="9656" y="12"/>
                    <a:pt x="21575" y="-1"/>
                  </a:cubicBezTo>
                  <a:lnTo>
                    <a:pt x="21600" y="21599"/>
                  </a:lnTo>
                  <a:close/>
                </a:path>
              </a:pathLst>
            </a:custGeom>
            <a:noFill/>
            <a:ln w="19050" cap="rnd">
              <a:solidFill>
                <a:schemeClr val="tx2"/>
              </a:solidFill>
              <a:round/>
              <a:headEnd type="triangle" w="lg" len="lg"/>
              <a:tailEnd/>
            </a:ln>
            <a:effectLst/>
          </p:spPr>
          <p:txBody>
            <a:bodyPr wrap="none" lIns="91439" tIns="45719" rIns="91439" bIns="45719" anchor="ctr">
              <a:prstTxWarp prst="textNoShape">
                <a:avLst/>
              </a:prstTxWarp>
            </a:bodyPr>
            <a:lstStyle/>
            <a:p>
              <a:endParaRPr lang="en-US" sz="1687" dirty="0">
                <a:latin typeface="Arial" panose="020B0604020202020204" pitchFamily="34" charset="0"/>
              </a:endParaRPr>
            </a:p>
          </p:txBody>
        </p:sp>
      </p:grpSp>
      <p:grpSp>
        <p:nvGrpSpPr>
          <p:cNvPr id="12" name="Group 11">
            <a:extLst>
              <a:ext uri="{FF2B5EF4-FFF2-40B4-BE49-F238E27FC236}">
                <a16:creationId xmlns:a16="http://schemas.microsoft.com/office/drawing/2014/main" id="{2DB2B266-5210-F440-83F4-346BBBACE638}"/>
              </a:ext>
            </a:extLst>
          </p:cNvPr>
          <p:cNvGrpSpPr/>
          <p:nvPr/>
        </p:nvGrpSpPr>
        <p:grpSpPr>
          <a:xfrm>
            <a:off x="3119438" y="5670550"/>
            <a:ext cx="2709862" cy="736600"/>
            <a:chOff x="3119438" y="5670550"/>
            <a:chExt cx="2709862" cy="736600"/>
          </a:xfrm>
        </p:grpSpPr>
        <p:sp>
          <p:nvSpPr>
            <p:cNvPr id="98311" name="Arc 7"/>
            <p:cNvSpPr>
              <a:spLocks/>
            </p:cNvSpPr>
            <p:nvPr/>
          </p:nvSpPr>
          <p:spPr bwMode="auto">
            <a:xfrm>
              <a:off x="3119438" y="5670550"/>
              <a:ext cx="1352550" cy="736600"/>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599"/>
                  </a:moveTo>
                  <a:cubicBezTo>
                    <a:pt x="9670" y="21599"/>
                    <a:pt x="-1" y="11929"/>
                    <a:pt x="-1" y="-1"/>
                  </a:cubicBezTo>
                </a:path>
                <a:path w="21600" h="21600" stroke="0" extrusionOk="0">
                  <a:moveTo>
                    <a:pt x="21600" y="21599"/>
                  </a:moveTo>
                  <a:cubicBezTo>
                    <a:pt x="9670" y="21599"/>
                    <a:pt x="-1" y="11929"/>
                    <a:pt x="-1" y="-1"/>
                  </a:cubicBezTo>
                  <a:lnTo>
                    <a:pt x="21600" y="0"/>
                  </a:lnTo>
                  <a:close/>
                </a:path>
              </a:pathLst>
            </a:custGeom>
            <a:noFill/>
            <a:ln w="19050" cap="rnd">
              <a:solidFill>
                <a:schemeClr val="tx2"/>
              </a:solidFill>
              <a:round/>
              <a:headEnd/>
              <a:tailEnd/>
            </a:ln>
            <a:effectLst/>
          </p:spPr>
          <p:txBody>
            <a:bodyPr wrap="none" lIns="91439" tIns="45719" rIns="91439" bIns="45719" anchor="ctr">
              <a:prstTxWarp prst="textNoShape">
                <a:avLst/>
              </a:prstTxWarp>
            </a:bodyPr>
            <a:lstStyle/>
            <a:p>
              <a:endParaRPr lang="en-US" sz="1687" dirty="0">
                <a:latin typeface="Arial" panose="020B0604020202020204" pitchFamily="34" charset="0"/>
              </a:endParaRPr>
            </a:p>
          </p:txBody>
        </p:sp>
        <p:sp>
          <p:nvSpPr>
            <p:cNvPr id="98315" name="Arc 11"/>
            <p:cNvSpPr>
              <a:spLocks/>
            </p:cNvSpPr>
            <p:nvPr/>
          </p:nvSpPr>
          <p:spPr bwMode="auto">
            <a:xfrm>
              <a:off x="4464050" y="5765800"/>
              <a:ext cx="1365250" cy="641350"/>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599"/>
                  </a:cubicBezTo>
                </a:path>
                <a:path w="21600" h="21600" stroke="0" extrusionOk="0">
                  <a:moveTo>
                    <a:pt x="21600" y="0"/>
                  </a:moveTo>
                  <a:cubicBezTo>
                    <a:pt x="21600" y="11929"/>
                    <a:pt x="11929" y="21599"/>
                    <a:pt x="0" y="21599"/>
                  </a:cubicBezTo>
                  <a:lnTo>
                    <a:pt x="0" y="0"/>
                  </a:lnTo>
                  <a:close/>
                </a:path>
              </a:pathLst>
            </a:custGeom>
            <a:noFill/>
            <a:ln w="19050" cap="rnd">
              <a:solidFill>
                <a:schemeClr val="tx2"/>
              </a:solidFill>
              <a:round/>
              <a:headEnd type="triangle" w="lg" len="lg"/>
              <a:tailEnd/>
            </a:ln>
            <a:effectLst/>
          </p:spPr>
          <p:txBody>
            <a:bodyPr wrap="none" lIns="91439" tIns="45719" rIns="91439" bIns="45719" anchor="ctr">
              <a:prstTxWarp prst="textNoShape">
                <a:avLst/>
              </a:prstTxWarp>
            </a:bodyPr>
            <a:lstStyle/>
            <a:p>
              <a:endParaRPr lang="en-US" sz="1687" dirty="0">
                <a:latin typeface="Arial" panose="020B0604020202020204" pitchFamily="34" charset="0"/>
              </a:endParaRPr>
            </a:p>
          </p:txBody>
        </p:sp>
      </p:grpSp>
    </p:spTree>
    <p:extLst>
      <p:ext uri="{BB962C8B-B14F-4D97-AF65-F5344CB8AC3E}">
        <p14:creationId xmlns:p14="http://schemas.microsoft.com/office/powerpoint/2010/main" val="28772830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6" name="Rectangle 4"/>
          <p:cNvSpPr>
            <a:spLocks noGrp="1" noChangeArrowheads="1"/>
          </p:cNvSpPr>
          <p:nvPr>
            <p:ph type="title"/>
          </p:nvPr>
        </p:nvSpPr>
        <p:spPr>
          <a:noFill/>
          <a:ln/>
        </p:spPr>
        <p:txBody>
          <a:bodyPr/>
          <a:lstStyle/>
          <a:p>
            <a:r>
              <a:rPr lang="en-US" dirty="0"/>
              <a:t>Local versus Global WFG</a:t>
            </a:r>
          </a:p>
        </p:txBody>
      </p:sp>
      <p:sp>
        <p:nvSpPr>
          <p:cNvPr id="100354" name="Rectangle 2"/>
          <p:cNvSpPr>
            <a:spLocks noGrp="1" noChangeArrowheads="1"/>
          </p:cNvSpPr>
          <p:nvPr>
            <p:ph idx="1"/>
          </p:nvPr>
        </p:nvSpPr>
        <p:spPr>
          <a:noFill/>
          <a:ln/>
        </p:spPr>
        <p:txBody>
          <a:bodyPr/>
          <a:lstStyle/>
          <a:p>
            <a:r>
              <a:rPr lang="en-US" sz="2000" i="1" dirty="0"/>
              <a:t>T</a:t>
            </a:r>
            <a:r>
              <a:rPr lang="en-US" sz="2000" baseline="-25000" dirty="0"/>
              <a:t>1</a:t>
            </a:r>
            <a:r>
              <a:rPr lang="en-US" sz="2000" dirty="0"/>
              <a:t> and </a:t>
            </a:r>
            <a:r>
              <a:rPr lang="en-US" sz="2000" i="1" dirty="0"/>
              <a:t>T</a:t>
            </a:r>
            <a:r>
              <a:rPr lang="en-US" sz="2000" baseline="-25000" dirty="0"/>
              <a:t>2</a:t>
            </a:r>
            <a:r>
              <a:rPr lang="en-US" sz="2000" dirty="0"/>
              <a:t> run at site 1, </a:t>
            </a:r>
            <a:r>
              <a:rPr lang="en-US" sz="2000" i="1" dirty="0"/>
              <a:t>T</a:t>
            </a:r>
            <a:r>
              <a:rPr lang="en-US" sz="2000" baseline="-25000" dirty="0"/>
              <a:t>3</a:t>
            </a:r>
            <a:r>
              <a:rPr lang="en-US" sz="2000" dirty="0"/>
              <a:t> and </a:t>
            </a:r>
            <a:r>
              <a:rPr lang="en-US" sz="2000" i="1" dirty="0"/>
              <a:t>T</a:t>
            </a:r>
            <a:r>
              <a:rPr lang="en-US" sz="2000" baseline="-25000" dirty="0"/>
              <a:t>4</a:t>
            </a:r>
            <a:r>
              <a:rPr lang="en-US" sz="2000" dirty="0"/>
              <a:t> run at site 2. </a:t>
            </a:r>
          </a:p>
          <a:p>
            <a:r>
              <a:rPr lang="en-US" sz="2000" i="1" dirty="0"/>
              <a:t>T</a:t>
            </a:r>
            <a:r>
              <a:rPr lang="en-US" sz="2000" baseline="-25000" dirty="0"/>
              <a:t>3</a:t>
            </a:r>
            <a:r>
              <a:rPr lang="en-US" sz="2000" dirty="0"/>
              <a:t> waits for a lock held by </a:t>
            </a:r>
            <a:r>
              <a:rPr lang="en-US" sz="2000" i="1" dirty="0"/>
              <a:t>T</a:t>
            </a:r>
            <a:r>
              <a:rPr lang="en-US" sz="2000" baseline="-25000" dirty="0"/>
              <a:t>4</a:t>
            </a:r>
            <a:r>
              <a:rPr lang="en-US" sz="2000" dirty="0"/>
              <a:t> which waits for a lock held by </a:t>
            </a:r>
            <a:r>
              <a:rPr lang="en-US" sz="2000" i="1" dirty="0"/>
              <a:t>T</a:t>
            </a:r>
            <a:r>
              <a:rPr lang="en-US" sz="2000" baseline="-25000" dirty="0"/>
              <a:t>1</a:t>
            </a:r>
            <a:r>
              <a:rPr lang="en-US" sz="2000" dirty="0"/>
              <a:t> which waits for a lock held by </a:t>
            </a:r>
            <a:r>
              <a:rPr lang="en-US" sz="2000" i="1" dirty="0"/>
              <a:t>T</a:t>
            </a:r>
            <a:r>
              <a:rPr lang="en-US" sz="2000" baseline="-25000" dirty="0"/>
              <a:t>2</a:t>
            </a:r>
            <a:r>
              <a:rPr lang="en-US" sz="2000" dirty="0"/>
              <a:t> which, in turn,  waits for a lock held by </a:t>
            </a:r>
            <a:r>
              <a:rPr lang="en-US" sz="2000" i="1" dirty="0"/>
              <a:t>T</a:t>
            </a:r>
            <a:r>
              <a:rPr lang="en-US" sz="2000" baseline="-25000" dirty="0"/>
              <a:t>3</a:t>
            </a:r>
            <a:r>
              <a:rPr lang="en-US" sz="2000" dirty="0"/>
              <a:t>.</a:t>
            </a:r>
          </a:p>
          <a:p>
            <a:pPr marL="0" indent="0">
              <a:buNone/>
            </a:pPr>
            <a:endParaRPr lang="en-US" sz="2000" dirty="0"/>
          </a:p>
          <a:p>
            <a:pPr marL="0" indent="0">
              <a:buNone/>
            </a:pPr>
            <a:endParaRPr lang="en-US" sz="2000" dirty="0"/>
          </a:p>
          <a:p>
            <a:pPr marL="0" indent="0">
              <a:buNone/>
            </a:pPr>
            <a:r>
              <a:rPr lang="en-US" sz="2000" dirty="0"/>
              <a:t>Local WFG</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r>
              <a:rPr lang="en-US" sz="2000" dirty="0"/>
              <a:t>Global WFG</a:t>
            </a:r>
            <a:endParaRPr lang="en-US" dirty="0"/>
          </a:p>
        </p:txBody>
      </p:sp>
      <p:sp>
        <p:nvSpPr>
          <p:cNvPr id="2" name="Footer Placeholder 1">
            <a:extLst>
              <a:ext uri="{FF2B5EF4-FFF2-40B4-BE49-F238E27FC236}">
                <a16:creationId xmlns:a16="http://schemas.microsoft.com/office/drawing/2014/main" id="{4063A56D-A211-D04D-B874-30B7E7B5D812}"/>
              </a:ext>
            </a:extLst>
          </p:cNvPr>
          <p:cNvSpPr>
            <a:spLocks noGrp="1"/>
          </p:cNvSpPr>
          <p:nvPr>
            <p:ph type="ftr" sz="quarter" idx="3"/>
          </p:nvPr>
        </p:nvSpPr>
        <p:spPr/>
        <p:txBody>
          <a:bodyPr/>
          <a:lstStyle/>
          <a:p>
            <a:r>
              <a:rPr lang="en-US" dirty="0"/>
              <a:t>© 2020</a:t>
            </a:r>
          </a:p>
        </p:txBody>
      </p:sp>
      <p:sp>
        <p:nvSpPr>
          <p:cNvPr id="3" name="Slide Number Placeholder 2">
            <a:extLst>
              <a:ext uri="{FF2B5EF4-FFF2-40B4-BE49-F238E27FC236}">
                <a16:creationId xmlns:a16="http://schemas.microsoft.com/office/drawing/2014/main" id="{E74383E4-6F4B-1549-B6DC-966E3A2948E8}"/>
              </a:ext>
            </a:extLst>
          </p:cNvPr>
          <p:cNvSpPr>
            <a:spLocks noGrp="1"/>
          </p:cNvSpPr>
          <p:nvPr>
            <p:ph type="sldNum" sz="quarter" idx="4"/>
          </p:nvPr>
        </p:nvSpPr>
        <p:spPr/>
        <p:txBody>
          <a:bodyPr/>
          <a:lstStyle/>
          <a:p>
            <a:fld id="{FD96158B-4539-3C43-9DE5-94C547866200}" type="slidenum">
              <a:rPr lang="en-US" smtClean="0"/>
              <a:t>19</a:t>
            </a:fld>
            <a:endParaRPr lang="en-US"/>
          </a:p>
        </p:txBody>
      </p:sp>
      <p:pic>
        <p:nvPicPr>
          <p:cNvPr id="5" name="Picture 4" descr="A picture containing clock&#10;&#10;Description automatically generated">
            <a:extLst>
              <a:ext uri="{FF2B5EF4-FFF2-40B4-BE49-F238E27FC236}">
                <a16:creationId xmlns:a16="http://schemas.microsoft.com/office/drawing/2014/main" id="{D543A709-8616-5844-8951-43D98A3FF565}"/>
              </a:ext>
            </a:extLst>
          </p:cNvPr>
          <p:cNvPicPr>
            <a:picLocks noChangeAspect="1"/>
          </p:cNvPicPr>
          <p:nvPr/>
        </p:nvPicPr>
        <p:blipFill>
          <a:blip r:embed="rId3"/>
          <a:stretch>
            <a:fillRect/>
          </a:stretch>
        </p:blipFill>
        <p:spPr>
          <a:xfrm>
            <a:off x="5254533" y="2909797"/>
            <a:ext cx="1800200" cy="1750879"/>
          </a:xfrm>
          <a:prstGeom prst="rect">
            <a:avLst/>
          </a:prstGeom>
        </p:spPr>
      </p:pic>
      <p:pic>
        <p:nvPicPr>
          <p:cNvPr id="7" name="Picture 6" descr="A close up of a logo&#10;&#10;Description automatically generated">
            <a:extLst>
              <a:ext uri="{FF2B5EF4-FFF2-40B4-BE49-F238E27FC236}">
                <a16:creationId xmlns:a16="http://schemas.microsoft.com/office/drawing/2014/main" id="{45EC75AE-CBFE-0C41-ADB4-68692E70C417}"/>
              </a:ext>
            </a:extLst>
          </p:cNvPr>
          <p:cNvPicPr>
            <a:picLocks noChangeAspect="1"/>
          </p:cNvPicPr>
          <p:nvPr/>
        </p:nvPicPr>
        <p:blipFill>
          <a:blip r:embed="rId4"/>
          <a:stretch>
            <a:fillRect/>
          </a:stretch>
        </p:blipFill>
        <p:spPr>
          <a:xfrm>
            <a:off x="5254533" y="4675506"/>
            <a:ext cx="1728192" cy="1680844"/>
          </a:xfrm>
          <a:prstGeom prst="rect">
            <a:avLst/>
          </a:prstGeom>
        </p:spPr>
      </p:pic>
    </p:spTree>
    <p:extLst>
      <p:ext uri="{BB962C8B-B14F-4D97-AF65-F5344CB8AC3E}">
        <p14:creationId xmlns:p14="http://schemas.microsoft.com/office/powerpoint/2010/main" val="28063388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Grp="1" noChangeArrowheads="1"/>
          </p:cNvSpPr>
          <p:nvPr>
            <p:ph type="title"/>
          </p:nvPr>
        </p:nvSpPr>
        <p:spPr>
          <a:ln/>
        </p:spPr>
        <p:txBody>
          <a:bodyPr/>
          <a:lstStyle/>
          <a:p>
            <a:r>
              <a:rPr lang="en-US" dirty="0"/>
              <a:t>Outline</a:t>
            </a:r>
          </a:p>
        </p:txBody>
      </p:sp>
      <p:sp>
        <p:nvSpPr>
          <p:cNvPr id="15362" name="Rectangle 2"/>
          <p:cNvSpPr>
            <a:spLocks noGrp="1" noChangeArrowheads="1"/>
          </p:cNvSpPr>
          <p:nvPr>
            <p:ph idx="1"/>
          </p:nvPr>
        </p:nvSpPr>
        <p:spPr>
          <a:xfrm>
            <a:off x="457200" y="1268760"/>
            <a:ext cx="8229600" cy="4862165"/>
          </a:xfrm>
          <a:ln/>
        </p:spPr>
        <p:txBody>
          <a:bodyPr>
            <a:normAutofit/>
          </a:bodyPr>
          <a:lstStyle/>
          <a:p>
            <a:r>
              <a:rPr lang="en-US" dirty="0">
                <a:cs typeface="Arial" panose="020B0604020202020204" pitchFamily="34" charset="0"/>
              </a:rPr>
              <a:t>Introduction</a:t>
            </a:r>
          </a:p>
          <a:p>
            <a:r>
              <a:rPr lang="en-US" dirty="0">
                <a:cs typeface="Arial" panose="020B0604020202020204" pitchFamily="34" charset="0"/>
              </a:rPr>
              <a:t>Distributed and parallel database design</a:t>
            </a:r>
          </a:p>
          <a:p>
            <a:r>
              <a:rPr lang="en-US" dirty="0">
                <a:cs typeface="Arial" panose="020B0604020202020204" pitchFamily="34" charset="0"/>
              </a:rPr>
              <a:t>Distributed data control</a:t>
            </a:r>
          </a:p>
          <a:p>
            <a:r>
              <a:rPr lang="en-US" dirty="0">
                <a:solidFill>
                  <a:srgbClr val="1771A9"/>
                </a:solidFill>
                <a:cs typeface="Arial" panose="020B0604020202020204" pitchFamily="34" charset="0"/>
              </a:rPr>
              <a:t>Distributed Transaction Processing</a:t>
            </a:r>
          </a:p>
          <a:p>
            <a:r>
              <a:rPr lang="en-US" dirty="0">
                <a:cs typeface="Arial" panose="020B0604020202020204" pitchFamily="34" charset="0"/>
              </a:rPr>
              <a:t>Data Replication</a:t>
            </a:r>
          </a:p>
          <a:p>
            <a:r>
              <a:rPr lang="en-US" dirty="0">
                <a:cs typeface="Arial" panose="020B0604020202020204" pitchFamily="34" charset="0"/>
              </a:rPr>
              <a:t>Database Integration – Multidatabase Systems</a:t>
            </a:r>
          </a:p>
          <a:p>
            <a:r>
              <a:rPr lang="en-US" dirty="0">
                <a:cs typeface="Arial" panose="020B0604020202020204" pitchFamily="34" charset="0"/>
              </a:rPr>
              <a:t>Parallel Database Systems</a:t>
            </a:r>
          </a:p>
          <a:p>
            <a:r>
              <a:rPr lang="en-US" dirty="0">
                <a:cs typeface="Arial" panose="020B0604020202020204" pitchFamily="34" charset="0"/>
              </a:rPr>
              <a:t>Peer-to-Peer Data Management</a:t>
            </a:r>
          </a:p>
          <a:p>
            <a:r>
              <a:rPr lang="en-US" dirty="0">
                <a:cs typeface="Arial" panose="020B0604020202020204" pitchFamily="34" charset="0"/>
              </a:rPr>
              <a:t>Big Data Processing</a:t>
            </a:r>
          </a:p>
          <a:p>
            <a:r>
              <a:rPr lang="en-US" dirty="0">
                <a:cs typeface="Arial" panose="020B0604020202020204" pitchFamily="34" charset="0"/>
              </a:rPr>
              <a:t>NoSQL, NewSQL and </a:t>
            </a:r>
            <a:r>
              <a:rPr lang="en-US" dirty="0" err="1">
                <a:cs typeface="Arial" panose="020B0604020202020204" pitchFamily="34" charset="0"/>
              </a:rPr>
              <a:t>Polystores</a:t>
            </a:r>
            <a:endParaRPr lang="en-US" dirty="0">
              <a:cs typeface="Arial" panose="020B0604020202020204" pitchFamily="34" charset="0"/>
            </a:endParaRPr>
          </a:p>
          <a:p>
            <a:r>
              <a:rPr lang="en-US" dirty="0">
                <a:cs typeface="Arial" panose="020B0604020202020204" pitchFamily="34" charset="0"/>
              </a:rPr>
              <a:t>Web Data Management </a:t>
            </a:r>
          </a:p>
        </p:txBody>
      </p:sp>
      <p:sp>
        <p:nvSpPr>
          <p:cNvPr id="2" name="Footer Placeholder 1">
            <a:extLst>
              <a:ext uri="{FF2B5EF4-FFF2-40B4-BE49-F238E27FC236}">
                <a16:creationId xmlns:a16="http://schemas.microsoft.com/office/drawing/2014/main" id="{351B72E8-7C79-424E-A232-677D185C1BED}"/>
              </a:ext>
            </a:extLst>
          </p:cNvPr>
          <p:cNvSpPr>
            <a:spLocks noGrp="1"/>
          </p:cNvSpPr>
          <p:nvPr>
            <p:ph type="ftr" sz="quarter" idx="3"/>
          </p:nvPr>
        </p:nvSpPr>
        <p:spPr/>
        <p:txBody>
          <a:bodyPr/>
          <a:lstStyle/>
          <a:p>
            <a:r>
              <a:rPr lang="en-US" dirty="0"/>
              <a:t>© 2020</a:t>
            </a:r>
          </a:p>
        </p:txBody>
      </p:sp>
      <p:sp>
        <p:nvSpPr>
          <p:cNvPr id="3" name="Slide Number Placeholder 2">
            <a:extLst>
              <a:ext uri="{FF2B5EF4-FFF2-40B4-BE49-F238E27FC236}">
                <a16:creationId xmlns:a16="http://schemas.microsoft.com/office/drawing/2014/main" id="{61C3681F-B44B-9F40-96A9-7695DC0EC710}"/>
              </a:ext>
            </a:extLst>
          </p:cNvPr>
          <p:cNvSpPr>
            <a:spLocks noGrp="1"/>
          </p:cNvSpPr>
          <p:nvPr>
            <p:ph type="sldNum" sz="quarter" idx="4"/>
          </p:nvPr>
        </p:nvSpPr>
        <p:spPr/>
        <p:txBody>
          <a:bodyPr/>
          <a:lstStyle/>
          <a:p>
            <a:fld id="{FD96158B-4539-3C43-9DE5-94C547866200}" type="slidenum">
              <a:rPr lang="en-US" smtClean="0"/>
              <a:t>2</a:t>
            </a:fld>
            <a:endParaRPr lang="en-US"/>
          </a:p>
        </p:txBody>
      </p:sp>
    </p:spTree>
    <p:extLst>
      <p:ext uri="{BB962C8B-B14F-4D97-AF65-F5344CB8AC3E}">
        <p14:creationId xmlns:p14="http://schemas.microsoft.com/office/powerpoint/2010/main" val="12013247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7" name="Rectangle 3"/>
          <p:cNvSpPr>
            <a:spLocks noGrp="1" noChangeArrowheads="1"/>
          </p:cNvSpPr>
          <p:nvPr>
            <p:ph type="title"/>
          </p:nvPr>
        </p:nvSpPr>
        <p:spPr>
          <a:noFill/>
          <a:ln/>
        </p:spPr>
        <p:txBody>
          <a:bodyPr/>
          <a:lstStyle/>
          <a:p>
            <a:r>
              <a:rPr lang="en-US" dirty="0"/>
              <a:t>Deadlock Detection</a:t>
            </a:r>
          </a:p>
        </p:txBody>
      </p:sp>
      <p:sp>
        <p:nvSpPr>
          <p:cNvPr id="108546" name="Rectangle 2"/>
          <p:cNvSpPr>
            <a:spLocks noGrp="1" noChangeArrowheads="1"/>
          </p:cNvSpPr>
          <p:nvPr>
            <p:ph idx="1"/>
          </p:nvPr>
        </p:nvSpPr>
        <p:spPr>
          <a:noFill/>
          <a:ln/>
        </p:spPr>
        <p:txBody>
          <a:bodyPr/>
          <a:lstStyle/>
          <a:p>
            <a:pPr>
              <a:lnSpc>
                <a:spcPct val="100000"/>
              </a:lnSpc>
              <a:spcBef>
                <a:spcPct val="50000"/>
              </a:spcBef>
            </a:pPr>
            <a:r>
              <a:rPr lang="en-US" dirty="0"/>
              <a:t>Transactions are allowed to wait freely.</a:t>
            </a:r>
          </a:p>
          <a:p>
            <a:pPr>
              <a:lnSpc>
                <a:spcPct val="100000"/>
              </a:lnSpc>
              <a:spcBef>
                <a:spcPct val="50000"/>
              </a:spcBef>
            </a:pPr>
            <a:r>
              <a:rPr lang="en-US" dirty="0"/>
              <a:t>Wait-for graphs and cycles.</a:t>
            </a:r>
          </a:p>
          <a:p>
            <a:pPr>
              <a:lnSpc>
                <a:spcPct val="100000"/>
              </a:lnSpc>
              <a:spcBef>
                <a:spcPct val="50000"/>
              </a:spcBef>
            </a:pPr>
            <a:r>
              <a:rPr lang="en-US" dirty="0"/>
              <a:t>Topologies for deadlock detection algorithms</a:t>
            </a:r>
          </a:p>
          <a:p>
            <a:pPr lvl="1">
              <a:lnSpc>
                <a:spcPct val="100000"/>
              </a:lnSpc>
              <a:spcBef>
                <a:spcPct val="50000"/>
              </a:spcBef>
            </a:pPr>
            <a:r>
              <a:rPr lang="en-US" dirty="0"/>
              <a:t>Centralized</a:t>
            </a:r>
          </a:p>
          <a:p>
            <a:pPr lvl="1">
              <a:lnSpc>
                <a:spcPct val="100000"/>
              </a:lnSpc>
              <a:spcBef>
                <a:spcPct val="50000"/>
              </a:spcBef>
            </a:pPr>
            <a:r>
              <a:rPr lang="en-US" dirty="0"/>
              <a:t>Distributed</a:t>
            </a:r>
          </a:p>
          <a:p>
            <a:pPr lvl="1">
              <a:lnSpc>
                <a:spcPct val="100000"/>
              </a:lnSpc>
              <a:spcBef>
                <a:spcPct val="50000"/>
              </a:spcBef>
            </a:pPr>
            <a:r>
              <a:rPr lang="en-US" dirty="0"/>
              <a:t>Hierarchical</a:t>
            </a:r>
          </a:p>
        </p:txBody>
      </p:sp>
      <p:sp>
        <p:nvSpPr>
          <p:cNvPr id="2" name="Footer Placeholder 1">
            <a:extLst>
              <a:ext uri="{FF2B5EF4-FFF2-40B4-BE49-F238E27FC236}">
                <a16:creationId xmlns:a16="http://schemas.microsoft.com/office/drawing/2014/main" id="{F1199E03-A0D2-E048-A5DB-EF960C1A2BE3}"/>
              </a:ext>
            </a:extLst>
          </p:cNvPr>
          <p:cNvSpPr>
            <a:spLocks noGrp="1"/>
          </p:cNvSpPr>
          <p:nvPr>
            <p:ph type="ftr" sz="quarter" idx="3"/>
          </p:nvPr>
        </p:nvSpPr>
        <p:spPr/>
        <p:txBody>
          <a:bodyPr/>
          <a:lstStyle/>
          <a:p>
            <a:r>
              <a:rPr lang="en-US" dirty="0"/>
              <a:t>© 2020</a:t>
            </a:r>
          </a:p>
        </p:txBody>
      </p:sp>
      <p:sp>
        <p:nvSpPr>
          <p:cNvPr id="3" name="Slide Number Placeholder 2">
            <a:extLst>
              <a:ext uri="{FF2B5EF4-FFF2-40B4-BE49-F238E27FC236}">
                <a16:creationId xmlns:a16="http://schemas.microsoft.com/office/drawing/2014/main" id="{6B3495AF-6C00-EE47-BC9B-825A3A4694E0}"/>
              </a:ext>
            </a:extLst>
          </p:cNvPr>
          <p:cNvSpPr>
            <a:spLocks noGrp="1"/>
          </p:cNvSpPr>
          <p:nvPr>
            <p:ph type="sldNum" sz="quarter" idx="4"/>
          </p:nvPr>
        </p:nvSpPr>
        <p:spPr/>
        <p:txBody>
          <a:bodyPr/>
          <a:lstStyle/>
          <a:p>
            <a:fld id="{FD96158B-4539-3C43-9DE5-94C547866200}" type="slidenum">
              <a:rPr lang="en-US" smtClean="0"/>
              <a:t>20</a:t>
            </a:fld>
            <a:endParaRPr lang="en-US"/>
          </a:p>
        </p:txBody>
      </p:sp>
    </p:spTree>
    <p:extLst>
      <p:ext uri="{BB962C8B-B14F-4D97-AF65-F5344CB8AC3E}">
        <p14:creationId xmlns:p14="http://schemas.microsoft.com/office/powerpoint/2010/main" val="33726170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5" name="Rectangle 3"/>
          <p:cNvSpPr>
            <a:spLocks noGrp="1" noChangeArrowheads="1"/>
          </p:cNvSpPr>
          <p:nvPr>
            <p:ph type="title"/>
          </p:nvPr>
        </p:nvSpPr>
        <p:spPr>
          <a:noFill/>
          <a:ln/>
        </p:spPr>
        <p:txBody>
          <a:bodyPr/>
          <a:lstStyle/>
          <a:p>
            <a:r>
              <a:rPr lang="en-US" dirty="0"/>
              <a:t>Centralized Deadlock Detection</a:t>
            </a:r>
          </a:p>
        </p:txBody>
      </p:sp>
      <p:sp>
        <p:nvSpPr>
          <p:cNvPr id="110594" name="Rectangle 2"/>
          <p:cNvSpPr>
            <a:spLocks noGrp="1" noChangeArrowheads="1"/>
          </p:cNvSpPr>
          <p:nvPr>
            <p:ph idx="1"/>
          </p:nvPr>
        </p:nvSpPr>
        <p:spPr>
          <a:noFill/>
          <a:ln/>
        </p:spPr>
        <p:txBody>
          <a:bodyPr/>
          <a:lstStyle/>
          <a:p>
            <a:pPr>
              <a:lnSpc>
                <a:spcPct val="100000"/>
              </a:lnSpc>
            </a:pPr>
            <a:r>
              <a:rPr lang="en-US" dirty="0"/>
              <a:t>One site is designated as the deadlock detector for the system. Each scheduler periodically sends its local WFG to the central site which merges them to a global WFG to determine cycles.</a:t>
            </a:r>
          </a:p>
          <a:p>
            <a:pPr>
              <a:lnSpc>
                <a:spcPct val="100000"/>
              </a:lnSpc>
            </a:pPr>
            <a:r>
              <a:rPr lang="en-US" dirty="0"/>
              <a:t>How often to transmit?</a:t>
            </a:r>
          </a:p>
          <a:p>
            <a:pPr lvl="1">
              <a:lnSpc>
                <a:spcPct val="100000"/>
              </a:lnSpc>
            </a:pPr>
            <a:r>
              <a:rPr lang="en-US" dirty="0"/>
              <a:t>Too often ⇒ higher communication cost but lower delays due to undetected deadlocks</a:t>
            </a:r>
          </a:p>
          <a:p>
            <a:pPr lvl="1">
              <a:lnSpc>
                <a:spcPct val="100000"/>
              </a:lnSpc>
            </a:pPr>
            <a:r>
              <a:rPr lang="en-US" dirty="0"/>
              <a:t>Too late ⇒ higher delays due to deadlocks, but lower communication cost</a:t>
            </a:r>
          </a:p>
          <a:p>
            <a:pPr>
              <a:lnSpc>
                <a:spcPct val="100000"/>
              </a:lnSpc>
            </a:pPr>
            <a:r>
              <a:rPr lang="en-US" dirty="0"/>
              <a:t>Would be a reasonable choice if the concurrency control algorithm is also centralized.</a:t>
            </a:r>
          </a:p>
          <a:p>
            <a:pPr>
              <a:lnSpc>
                <a:spcPct val="100000"/>
              </a:lnSpc>
            </a:pPr>
            <a:r>
              <a:rPr lang="en-US" dirty="0"/>
              <a:t>Proposed for Distributed INGRES</a:t>
            </a:r>
          </a:p>
        </p:txBody>
      </p:sp>
      <p:sp>
        <p:nvSpPr>
          <p:cNvPr id="2" name="Footer Placeholder 1">
            <a:extLst>
              <a:ext uri="{FF2B5EF4-FFF2-40B4-BE49-F238E27FC236}">
                <a16:creationId xmlns:a16="http://schemas.microsoft.com/office/drawing/2014/main" id="{CDBDDA40-C6D9-1340-A5D0-F22AE4BC7994}"/>
              </a:ext>
            </a:extLst>
          </p:cNvPr>
          <p:cNvSpPr>
            <a:spLocks noGrp="1"/>
          </p:cNvSpPr>
          <p:nvPr>
            <p:ph type="ftr" sz="quarter" idx="3"/>
          </p:nvPr>
        </p:nvSpPr>
        <p:spPr/>
        <p:txBody>
          <a:bodyPr/>
          <a:lstStyle/>
          <a:p>
            <a:r>
              <a:rPr lang="en-US" dirty="0"/>
              <a:t>© 2020</a:t>
            </a:r>
          </a:p>
        </p:txBody>
      </p:sp>
      <p:sp>
        <p:nvSpPr>
          <p:cNvPr id="3" name="Slide Number Placeholder 2">
            <a:extLst>
              <a:ext uri="{FF2B5EF4-FFF2-40B4-BE49-F238E27FC236}">
                <a16:creationId xmlns:a16="http://schemas.microsoft.com/office/drawing/2014/main" id="{BF761209-A9DF-4748-9FC8-F99533EEADB5}"/>
              </a:ext>
            </a:extLst>
          </p:cNvPr>
          <p:cNvSpPr>
            <a:spLocks noGrp="1"/>
          </p:cNvSpPr>
          <p:nvPr>
            <p:ph type="sldNum" sz="quarter" idx="4"/>
          </p:nvPr>
        </p:nvSpPr>
        <p:spPr/>
        <p:txBody>
          <a:bodyPr/>
          <a:lstStyle/>
          <a:p>
            <a:fld id="{FD96158B-4539-3C43-9DE5-94C547866200}" type="slidenum">
              <a:rPr lang="en-US" smtClean="0"/>
              <a:t>21</a:t>
            </a:fld>
            <a:endParaRPr lang="en-US"/>
          </a:p>
        </p:txBody>
      </p:sp>
    </p:spTree>
    <p:extLst>
      <p:ext uri="{BB962C8B-B14F-4D97-AF65-F5344CB8AC3E}">
        <p14:creationId xmlns:p14="http://schemas.microsoft.com/office/powerpoint/2010/main" val="10509992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ChangeArrowheads="1"/>
          </p:cNvSpPr>
          <p:nvPr/>
        </p:nvSpPr>
        <p:spPr bwMode="auto">
          <a:xfrm>
            <a:off x="1458620" y="1788415"/>
            <a:ext cx="4130937" cy="416332"/>
          </a:xfrm>
          <a:prstGeom prst="rect">
            <a:avLst/>
          </a:prstGeom>
          <a:noFill/>
          <a:ln w="12700">
            <a:noFill/>
            <a:miter lim="800000"/>
            <a:headEnd/>
            <a:tailEnd/>
          </a:ln>
          <a:effectLst/>
        </p:spPr>
        <p:txBody>
          <a:bodyPr wrap="none" lIns="63499" tIns="25400" rIns="63499" bIns="25400">
            <a:prstTxWarp prst="textNoShape">
              <a:avLst/>
            </a:prstTxWarp>
            <a:spAutoFit/>
          </a:bodyPr>
          <a:lstStyle/>
          <a:p>
            <a:pPr>
              <a:lnSpc>
                <a:spcPct val="102000"/>
              </a:lnSpc>
            </a:pPr>
            <a:r>
              <a:rPr lang="en-US" sz="2391" dirty="0">
                <a:solidFill>
                  <a:schemeClr val="tx2"/>
                </a:solidFill>
                <a:latin typeface="Arial" panose="020B0604020202020204" pitchFamily="34" charset="0"/>
              </a:rPr>
              <a:t>Build a hierarchy of detectors</a:t>
            </a:r>
          </a:p>
        </p:txBody>
      </p:sp>
      <p:sp>
        <p:nvSpPr>
          <p:cNvPr id="112643" name="Rectangle 3"/>
          <p:cNvSpPr>
            <a:spLocks noGrp="1" noChangeArrowheads="1"/>
          </p:cNvSpPr>
          <p:nvPr>
            <p:ph type="title"/>
          </p:nvPr>
        </p:nvSpPr>
        <p:spPr>
          <a:noFill/>
          <a:ln/>
        </p:spPr>
        <p:txBody>
          <a:bodyPr/>
          <a:lstStyle/>
          <a:p>
            <a:r>
              <a:rPr lang="en-US"/>
              <a:t>Hierarchical Deadlock Detection</a:t>
            </a:r>
          </a:p>
        </p:txBody>
      </p:sp>
      <p:sp>
        <p:nvSpPr>
          <p:cNvPr id="2" name="Footer Placeholder 1">
            <a:extLst>
              <a:ext uri="{FF2B5EF4-FFF2-40B4-BE49-F238E27FC236}">
                <a16:creationId xmlns:a16="http://schemas.microsoft.com/office/drawing/2014/main" id="{8EE9C9BB-109A-BD4A-BBAF-B93FFD6490DE}"/>
              </a:ext>
            </a:extLst>
          </p:cNvPr>
          <p:cNvSpPr>
            <a:spLocks noGrp="1"/>
          </p:cNvSpPr>
          <p:nvPr>
            <p:ph type="ftr" sz="quarter" idx="3"/>
          </p:nvPr>
        </p:nvSpPr>
        <p:spPr/>
        <p:txBody>
          <a:bodyPr/>
          <a:lstStyle/>
          <a:p>
            <a:r>
              <a:rPr lang="en-US" dirty="0"/>
              <a:t>© 2020</a:t>
            </a:r>
          </a:p>
        </p:txBody>
      </p:sp>
      <p:sp>
        <p:nvSpPr>
          <p:cNvPr id="3" name="Slide Number Placeholder 2">
            <a:extLst>
              <a:ext uri="{FF2B5EF4-FFF2-40B4-BE49-F238E27FC236}">
                <a16:creationId xmlns:a16="http://schemas.microsoft.com/office/drawing/2014/main" id="{1F6FCB9E-F1FF-5347-A93C-F6E4B632A8F7}"/>
              </a:ext>
            </a:extLst>
          </p:cNvPr>
          <p:cNvSpPr>
            <a:spLocks noGrp="1"/>
          </p:cNvSpPr>
          <p:nvPr>
            <p:ph type="sldNum" sz="quarter" idx="4"/>
          </p:nvPr>
        </p:nvSpPr>
        <p:spPr/>
        <p:txBody>
          <a:bodyPr/>
          <a:lstStyle/>
          <a:p>
            <a:fld id="{FD96158B-4539-3C43-9DE5-94C547866200}" type="slidenum">
              <a:rPr lang="en-US" smtClean="0"/>
              <a:t>22</a:t>
            </a:fld>
            <a:endParaRPr lang="en-US"/>
          </a:p>
        </p:txBody>
      </p:sp>
      <p:pic>
        <p:nvPicPr>
          <p:cNvPr id="5" name="Picture 4" descr="A close up of a logo&#10;&#10;Description automatically generated">
            <a:extLst>
              <a:ext uri="{FF2B5EF4-FFF2-40B4-BE49-F238E27FC236}">
                <a16:creationId xmlns:a16="http://schemas.microsoft.com/office/drawing/2014/main" id="{8EE9A58C-5864-6D4C-BA18-B527325210CC}"/>
              </a:ext>
            </a:extLst>
          </p:cNvPr>
          <p:cNvPicPr>
            <a:picLocks noChangeAspect="1"/>
          </p:cNvPicPr>
          <p:nvPr/>
        </p:nvPicPr>
        <p:blipFill>
          <a:blip r:embed="rId3"/>
          <a:stretch>
            <a:fillRect/>
          </a:stretch>
        </p:blipFill>
        <p:spPr>
          <a:xfrm>
            <a:off x="1693948" y="2622550"/>
            <a:ext cx="4822268" cy="3257596"/>
          </a:xfrm>
          <a:prstGeom prst="rect">
            <a:avLst/>
          </a:prstGeom>
        </p:spPr>
      </p:pic>
    </p:spTree>
    <p:extLst>
      <p:ext uri="{BB962C8B-B14F-4D97-AF65-F5344CB8AC3E}">
        <p14:creationId xmlns:p14="http://schemas.microsoft.com/office/powerpoint/2010/main" val="10822349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1" name="Rectangle 3"/>
          <p:cNvSpPr>
            <a:spLocks noGrp="1" noChangeArrowheads="1"/>
          </p:cNvSpPr>
          <p:nvPr>
            <p:ph type="title"/>
          </p:nvPr>
        </p:nvSpPr>
        <p:spPr>
          <a:noFill/>
          <a:ln/>
        </p:spPr>
        <p:txBody>
          <a:bodyPr/>
          <a:lstStyle/>
          <a:p>
            <a:r>
              <a:rPr lang="en-US" dirty="0"/>
              <a:t>Distributed Deadlock Detection</a:t>
            </a:r>
          </a:p>
        </p:txBody>
      </p:sp>
      <p:sp>
        <p:nvSpPr>
          <p:cNvPr id="114690" name="Rectangle 2"/>
          <p:cNvSpPr>
            <a:spLocks noGrp="1" noChangeArrowheads="1"/>
          </p:cNvSpPr>
          <p:nvPr>
            <p:ph idx="1"/>
          </p:nvPr>
        </p:nvSpPr>
        <p:spPr>
          <a:xfrm>
            <a:off x="394015" y="1406617"/>
            <a:ext cx="6122201" cy="2166399"/>
          </a:xfrm>
          <a:noFill/>
          <a:ln/>
        </p:spPr>
        <p:txBody>
          <a:bodyPr/>
          <a:lstStyle/>
          <a:p>
            <a:pPr>
              <a:lnSpc>
                <a:spcPct val="100000"/>
              </a:lnSpc>
              <a:spcBef>
                <a:spcPct val="15000"/>
              </a:spcBef>
            </a:pPr>
            <a:r>
              <a:rPr lang="en-US" sz="2000" dirty="0"/>
              <a:t>Sites cooperate in detection of deadlocks.</a:t>
            </a:r>
          </a:p>
          <a:p>
            <a:pPr>
              <a:lnSpc>
                <a:spcPct val="100000"/>
              </a:lnSpc>
              <a:spcBef>
                <a:spcPct val="15000"/>
              </a:spcBef>
            </a:pPr>
            <a:r>
              <a:rPr lang="en-US" sz="2000" dirty="0"/>
              <a:t>One example:</a:t>
            </a:r>
          </a:p>
          <a:p>
            <a:pPr marL="742912" lvl="1" indent="-285736">
              <a:spcBef>
                <a:spcPct val="15000"/>
              </a:spcBef>
            </a:pPr>
            <a:r>
              <a:rPr lang="en-US" sz="1800" dirty="0"/>
              <a:t>Form local WFGs at each modified as follows:</a:t>
            </a:r>
          </a:p>
          <a:p>
            <a:pPr marL="1257252" lvl="2" indent="-342900">
              <a:spcBef>
                <a:spcPct val="15000"/>
              </a:spcBef>
              <a:buSzPct val="95000"/>
              <a:buFont typeface="+mj-lt"/>
              <a:buAutoNum type="arabicParenR"/>
            </a:pPr>
            <a:r>
              <a:rPr lang="en-US" sz="1600" dirty="0"/>
              <a:t>Potential deadlock cycles from other sites are added as edges </a:t>
            </a:r>
          </a:p>
          <a:p>
            <a:pPr marL="1257252" lvl="2" indent="-342900">
              <a:spcBef>
                <a:spcPct val="15000"/>
              </a:spcBef>
              <a:buSzPct val="95000"/>
              <a:buFont typeface="+mj-lt"/>
              <a:buAutoNum type="arabicParenR"/>
            </a:pPr>
            <a:r>
              <a:rPr lang="en-US" sz="1600" dirty="0"/>
              <a:t>Join these with regular edges</a:t>
            </a:r>
          </a:p>
          <a:p>
            <a:pPr marL="1257252" lvl="2" indent="-342900">
              <a:spcBef>
                <a:spcPct val="15000"/>
              </a:spcBef>
              <a:buSzPct val="95000"/>
              <a:buFont typeface="+mj-lt"/>
              <a:buAutoNum type="arabicParenR"/>
            </a:pPr>
            <a:r>
              <a:rPr lang="en-US" sz="1600" dirty="0"/>
              <a:t>Pass these local WFGs to other sites</a:t>
            </a:r>
          </a:p>
        </p:txBody>
      </p:sp>
      <p:sp>
        <p:nvSpPr>
          <p:cNvPr id="2" name="Footer Placeholder 1">
            <a:extLst>
              <a:ext uri="{FF2B5EF4-FFF2-40B4-BE49-F238E27FC236}">
                <a16:creationId xmlns:a16="http://schemas.microsoft.com/office/drawing/2014/main" id="{4AE304BE-8249-A041-AEC0-20218AED8669}"/>
              </a:ext>
            </a:extLst>
          </p:cNvPr>
          <p:cNvSpPr>
            <a:spLocks noGrp="1"/>
          </p:cNvSpPr>
          <p:nvPr>
            <p:ph type="ftr" sz="quarter" idx="3"/>
          </p:nvPr>
        </p:nvSpPr>
        <p:spPr/>
        <p:txBody>
          <a:bodyPr/>
          <a:lstStyle/>
          <a:p>
            <a:r>
              <a:rPr lang="en-US" dirty="0"/>
              <a:t>© 2020</a:t>
            </a:r>
          </a:p>
        </p:txBody>
      </p:sp>
      <p:sp>
        <p:nvSpPr>
          <p:cNvPr id="3" name="Slide Number Placeholder 2">
            <a:extLst>
              <a:ext uri="{FF2B5EF4-FFF2-40B4-BE49-F238E27FC236}">
                <a16:creationId xmlns:a16="http://schemas.microsoft.com/office/drawing/2014/main" id="{4E1DA3A4-BB51-C14D-BCD4-2C2F23F268C9}"/>
              </a:ext>
            </a:extLst>
          </p:cNvPr>
          <p:cNvSpPr>
            <a:spLocks noGrp="1"/>
          </p:cNvSpPr>
          <p:nvPr>
            <p:ph type="sldNum" sz="quarter" idx="4"/>
          </p:nvPr>
        </p:nvSpPr>
        <p:spPr/>
        <p:txBody>
          <a:bodyPr/>
          <a:lstStyle/>
          <a:p>
            <a:fld id="{FD96158B-4539-3C43-9DE5-94C547866200}" type="slidenum">
              <a:rPr lang="en-US" smtClean="0"/>
              <a:t>23</a:t>
            </a:fld>
            <a:endParaRPr lang="en-US"/>
          </a:p>
        </p:txBody>
      </p:sp>
      <p:pic>
        <p:nvPicPr>
          <p:cNvPr id="5" name="Picture 4" descr="A picture containing photo, skiing, air&#10;&#10;Description automatically generated">
            <a:extLst>
              <a:ext uri="{FF2B5EF4-FFF2-40B4-BE49-F238E27FC236}">
                <a16:creationId xmlns:a16="http://schemas.microsoft.com/office/drawing/2014/main" id="{27EB1C9C-BF0B-0243-9D2C-B5C293A15175}"/>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6024832" y="1988840"/>
            <a:ext cx="2993910" cy="1728192"/>
          </a:xfrm>
          <a:prstGeom prst="rect">
            <a:avLst/>
          </a:prstGeom>
        </p:spPr>
      </p:pic>
      <p:sp>
        <p:nvSpPr>
          <p:cNvPr id="8" name="Rectangle 2">
            <a:extLst>
              <a:ext uri="{FF2B5EF4-FFF2-40B4-BE49-F238E27FC236}">
                <a16:creationId xmlns:a16="http://schemas.microsoft.com/office/drawing/2014/main" id="{0C67453B-8FF7-6D48-B203-7E57D58559A3}"/>
              </a:ext>
            </a:extLst>
          </p:cNvPr>
          <p:cNvSpPr txBox="1">
            <a:spLocks noChangeArrowheads="1"/>
          </p:cNvSpPr>
          <p:nvPr/>
        </p:nvSpPr>
        <p:spPr bwMode="auto">
          <a:xfrm>
            <a:off x="405780" y="3850098"/>
            <a:ext cx="7622604" cy="208515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accent6">
                  <a:lumMod val="50000"/>
                </a:schemeClr>
              </a:buClr>
              <a:buSzPct val="70000"/>
              <a:buFont typeface="Wingdings" pitchFamily="-108" charset="2"/>
              <a:buChar char="n"/>
              <a:defRPr sz="24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6">
                  <a:lumMod val="50000"/>
                </a:schemeClr>
              </a:buClr>
              <a:buSzPct val="70000"/>
              <a:buFont typeface="Wingdings" pitchFamily="-108" charset="2"/>
              <a:buChar char="q"/>
              <a:defRPr sz="2000">
                <a:solidFill>
                  <a:schemeClr val="tx1"/>
                </a:solidFill>
                <a:latin typeface="+mn-lt"/>
                <a:ea typeface="+mn-ea"/>
              </a:defRPr>
            </a:lvl2pPr>
            <a:lvl3pPr marL="1143000" indent="-228600" algn="l" rtl="0" eaLnBrk="1" fontAlgn="base" hangingPunct="1">
              <a:spcBef>
                <a:spcPct val="20000"/>
              </a:spcBef>
              <a:spcAft>
                <a:spcPct val="0"/>
              </a:spcAft>
              <a:buClr>
                <a:schemeClr val="accent6">
                  <a:lumMod val="50000"/>
                </a:schemeClr>
              </a:buClr>
              <a:buSzPct val="70000"/>
              <a:buFont typeface="Wingdings" pitchFamily="-108" charset="2"/>
              <a:buChar char="n"/>
              <a:defRPr sz="1800">
                <a:solidFill>
                  <a:schemeClr val="tx1"/>
                </a:solidFill>
                <a:latin typeface="+mn-lt"/>
                <a:ea typeface="+mn-ea"/>
              </a:defRPr>
            </a:lvl3pPr>
            <a:lvl4pPr marL="1600200" indent="-228600" algn="l" rtl="0" eaLnBrk="1" fontAlgn="base" hangingPunct="1">
              <a:spcBef>
                <a:spcPct val="20000"/>
              </a:spcBef>
              <a:spcAft>
                <a:spcPct val="0"/>
              </a:spcAft>
              <a:buClr>
                <a:schemeClr val="accent6">
                  <a:lumMod val="50000"/>
                </a:schemeClr>
              </a:buClr>
              <a:buSzPct val="70000"/>
              <a:buFont typeface="Wingdings" pitchFamily="-108" charset="2"/>
              <a:buChar char="q"/>
              <a:defRPr sz="1600">
                <a:solidFill>
                  <a:schemeClr val="tx1"/>
                </a:solidFill>
                <a:latin typeface="+mn-lt"/>
                <a:ea typeface="+mn-ea"/>
              </a:defRPr>
            </a:lvl4pPr>
            <a:lvl5pPr marL="2057400" indent="-228600" algn="l" rtl="0" eaLnBrk="1" fontAlgn="base" hangingPunct="1">
              <a:spcBef>
                <a:spcPct val="20000"/>
              </a:spcBef>
              <a:spcAft>
                <a:spcPct val="0"/>
              </a:spcAft>
              <a:buClr>
                <a:srgbClr val="CC9900"/>
              </a:buClr>
              <a:buSzPct val="75000"/>
              <a:buFont typeface="Wingdings" pitchFamily="-108" charset="2"/>
              <a:defRPr sz="1600">
                <a:solidFill>
                  <a:schemeClr val="tx1"/>
                </a:solidFill>
                <a:latin typeface="+mn-lt"/>
                <a:ea typeface="+mn-ea"/>
              </a:defRPr>
            </a:lvl5pPr>
            <a:lvl6pPr marL="2514600" indent="-228600" algn="l" rtl="0" eaLnBrk="1" fontAlgn="base" hangingPunct="1">
              <a:spcBef>
                <a:spcPct val="20000"/>
              </a:spcBef>
              <a:spcAft>
                <a:spcPct val="0"/>
              </a:spcAft>
              <a:buClr>
                <a:srgbClr val="CC9900"/>
              </a:buClr>
              <a:buSzPct val="75000"/>
              <a:buFont typeface="Wingdings" pitchFamily="-108" charset="2"/>
              <a:defRPr sz="2000">
                <a:solidFill>
                  <a:schemeClr val="tx1"/>
                </a:solidFill>
                <a:latin typeface="+mn-lt"/>
                <a:ea typeface="+mn-ea"/>
              </a:defRPr>
            </a:lvl6pPr>
            <a:lvl7pPr marL="2971800" indent="-228600" algn="l" rtl="0" eaLnBrk="1" fontAlgn="base" hangingPunct="1">
              <a:spcBef>
                <a:spcPct val="20000"/>
              </a:spcBef>
              <a:spcAft>
                <a:spcPct val="0"/>
              </a:spcAft>
              <a:buClr>
                <a:srgbClr val="CC9900"/>
              </a:buClr>
              <a:buSzPct val="75000"/>
              <a:buFont typeface="Wingdings" pitchFamily="-108" charset="2"/>
              <a:defRPr sz="2000">
                <a:solidFill>
                  <a:schemeClr val="tx1"/>
                </a:solidFill>
                <a:latin typeface="+mn-lt"/>
                <a:ea typeface="+mn-ea"/>
              </a:defRPr>
            </a:lvl7pPr>
            <a:lvl8pPr marL="3429000" indent="-228600" algn="l" rtl="0" eaLnBrk="1" fontAlgn="base" hangingPunct="1">
              <a:spcBef>
                <a:spcPct val="20000"/>
              </a:spcBef>
              <a:spcAft>
                <a:spcPct val="0"/>
              </a:spcAft>
              <a:buClr>
                <a:srgbClr val="CC9900"/>
              </a:buClr>
              <a:buSzPct val="75000"/>
              <a:buFont typeface="Wingdings" pitchFamily="-108" charset="2"/>
              <a:defRPr sz="2000">
                <a:solidFill>
                  <a:schemeClr val="tx1"/>
                </a:solidFill>
                <a:latin typeface="+mn-lt"/>
                <a:ea typeface="+mn-ea"/>
              </a:defRPr>
            </a:lvl8pPr>
            <a:lvl9pPr marL="3886200" indent="-228600" algn="l" rtl="0" eaLnBrk="1" fontAlgn="base" hangingPunct="1">
              <a:spcBef>
                <a:spcPct val="20000"/>
              </a:spcBef>
              <a:spcAft>
                <a:spcPct val="0"/>
              </a:spcAft>
              <a:buClr>
                <a:srgbClr val="CC9900"/>
              </a:buClr>
              <a:buSzPct val="75000"/>
              <a:buFont typeface="Wingdings" pitchFamily="-108" charset="2"/>
              <a:defRPr sz="2000">
                <a:solidFill>
                  <a:schemeClr val="tx1"/>
                </a:solidFill>
                <a:latin typeface="+mn-lt"/>
                <a:ea typeface="+mn-ea"/>
              </a:defRPr>
            </a:lvl9pPr>
          </a:lstStyle>
          <a:p>
            <a:pPr marL="742912" lvl="1" indent="-285736">
              <a:spcBef>
                <a:spcPct val="15000"/>
              </a:spcBef>
            </a:pPr>
            <a:r>
              <a:rPr lang="en-US" sz="1800" kern="0" dirty="0"/>
              <a:t>Each local deadlock detector:</a:t>
            </a:r>
          </a:p>
          <a:p>
            <a:pPr marL="1200088" lvl="2" indent="-285736">
              <a:spcBef>
                <a:spcPct val="15000"/>
              </a:spcBef>
            </a:pPr>
            <a:r>
              <a:rPr lang="en-US" sz="1600" kern="0" dirty="0"/>
              <a:t>looks for a cycle that does not involve the external edge. If it exists, there is a local deadlock which can be handled locally.</a:t>
            </a:r>
          </a:p>
          <a:p>
            <a:pPr marL="1200088" lvl="2" indent="-285736">
              <a:spcBef>
                <a:spcPct val="15000"/>
              </a:spcBef>
            </a:pPr>
            <a:r>
              <a:rPr lang="en-US" sz="1600" kern="0" dirty="0"/>
              <a:t>looks for a cycle involving the external edge. If it exists, it indicates a </a:t>
            </a:r>
            <a:r>
              <a:rPr lang="en-US" sz="1600" kern="0" dirty="0">
                <a:solidFill>
                  <a:schemeClr val="hlink"/>
                </a:solidFill>
              </a:rPr>
              <a:t>potential</a:t>
            </a:r>
            <a:r>
              <a:rPr lang="en-US" sz="1600" kern="0" dirty="0"/>
              <a:t> global deadlock. Pass on the information to the next site.</a:t>
            </a:r>
          </a:p>
        </p:txBody>
      </p:sp>
    </p:spTree>
    <p:extLst>
      <p:ext uri="{BB962C8B-B14F-4D97-AF65-F5344CB8AC3E}">
        <p14:creationId xmlns:p14="http://schemas.microsoft.com/office/powerpoint/2010/main" val="34631536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noFill/>
          <a:ln/>
        </p:spPr>
        <p:txBody>
          <a:bodyPr/>
          <a:lstStyle/>
          <a:p>
            <a:r>
              <a:rPr lang="en-US" dirty="0"/>
              <a:t>Timestamp Ordering</a:t>
            </a:r>
          </a:p>
        </p:txBody>
      </p:sp>
      <p:sp>
        <p:nvSpPr>
          <p:cNvPr id="82947" name="Rectangle 3"/>
          <p:cNvSpPr>
            <a:spLocks noGrp="1" noChangeArrowheads="1"/>
          </p:cNvSpPr>
          <p:nvPr>
            <p:ph idx="1"/>
          </p:nvPr>
        </p:nvSpPr>
        <p:spPr>
          <a:xfrm>
            <a:off x="474531" y="1435352"/>
            <a:ext cx="8229600" cy="4920998"/>
          </a:xfrm>
          <a:noFill/>
          <a:ln/>
        </p:spPr>
        <p:txBody>
          <a:bodyPr/>
          <a:lstStyle/>
          <a:p>
            <a:pPr>
              <a:lnSpc>
                <a:spcPct val="95000"/>
              </a:lnSpc>
              <a:spcBef>
                <a:spcPct val="10000"/>
              </a:spcBef>
              <a:buSzPct val="100000"/>
              <a:buFont typeface="Wingdings" pitchFamily="2" charset="2"/>
              <a:buChar char=""/>
              <a:tabLst>
                <a:tab pos="4114590" algn="l"/>
              </a:tabLst>
            </a:pPr>
            <a:r>
              <a:rPr lang="en-US" sz="2000" dirty="0"/>
              <a:t>Transaction (</a:t>
            </a:r>
            <a:r>
              <a:rPr lang="en-US" sz="2000" i="1" dirty="0"/>
              <a:t>T</a:t>
            </a:r>
            <a:r>
              <a:rPr lang="en-US" sz="2000" i="1" baseline="-25000" dirty="0"/>
              <a:t>i</a:t>
            </a:r>
            <a:r>
              <a:rPr lang="en-US" sz="2000" dirty="0"/>
              <a:t>) is assigned a globally unique timestamp </a:t>
            </a:r>
            <a:r>
              <a:rPr lang="en-US" sz="2000" i="1" dirty="0" err="1"/>
              <a:t>ts</a:t>
            </a:r>
            <a:r>
              <a:rPr lang="en-US" sz="2000" dirty="0"/>
              <a:t>(</a:t>
            </a:r>
            <a:r>
              <a:rPr lang="en-US" sz="2000" i="1" dirty="0"/>
              <a:t>T</a:t>
            </a:r>
            <a:r>
              <a:rPr lang="en-US" sz="2000" i="1" baseline="-25000" dirty="0"/>
              <a:t>i</a:t>
            </a:r>
            <a:r>
              <a:rPr lang="en-US" sz="2000" dirty="0"/>
              <a:t>).</a:t>
            </a:r>
          </a:p>
          <a:p>
            <a:pPr>
              <a:lnSpc>
                <a:spcPct val="95000"/>
              </a:lnSpc>
              <a:spcBef>
                <a:spcPct val="10000"/>
              </a:spcBef>
              <a:buSzPct val="100000"/>
              <a:buFont typeface="Wingdings" pitchFamily="2" charset="2"/>
              <a:buChar char=""/>
              <a:tabLst>
                <a:tab pos="4114590" algn="l"/>
              </a:tabLst>
            </a:pPr>
            <a:r>
              <a:rPr lang="en-US" sz="2000" dirty="0"/>
              <a:t>Transaction manager attaches the timestamp to all operations issued by the transaction.</a:t>
            </a:r>
          </a:p>
          <a:p>
            <a:pPr>
              <a:lnSpc>
                <a:spcPct val="95000"/>
              </a:lnSpc>
              <a:spcBef>
                <a:spcPct val="10000"/>
              </a:spcBef>
              <a:buSzPct val="100000"/>
              <a:buFont typeface="Wingdings" pitchFamily="2" charset="2"/>
              <a:buChar char=""/>
              <a:tabLst>
                <a:tab pos="4114590" algn="l"/>
              </a:tabLst>
            </a:pPr>
            <a:r>
              <a:rPr lang="en-US" sz="2000" dirty="0"/>
              <a:t>Each data item is assigned a write timestamp (</a:t>
            </a:r>
            <a:r>
              <a:rPr lang="en-US" sz="2000" i="1" dirty="0" err="1"/>
              <a:t>wts</a:t>
            </a:r>
            <a:r>
              <a:rPr lang="en-US" sz="2000" dirty="0"/>
              <a:t>) and a read timestamp (</a:t>
            </a:r>
            <a:r>
              <a:rPr lang="en-US" sz="2000" i="1" dirty="0" err="1"/>
              <a:t>rts</a:t>
            </a:r>
            <a:r>
              <a:rPr lang="en-US" sz="2000" dirty="0"/>
              <a:t>):</a:t>
            </a:r>
          </a:p>
          <a:p>
            <a:pPr marL="685765" lvl="1" indent="-228588">
              <a:lnSpc>
                <a:spcPct val="95000"/>
              </a:lnSpc>
              <a:spcBef>
                <a:spcPct val="10000"/>
              </a:spcBef>
              <a:tabLst>
                <a:tab pos="4114590" algn="l"/>
              </a:tabLst>
            </a:pPr>
            <a:r>
              <a:rPr lang="en-US" sz="1800" i="1" dirty="0" err="1"/>
              <a:t>rts</a:t>
            </a:r>
            <a:r>
              <a:rPr lang="en-US" sz="1800" dirty="0" err="1"/>
              <a:t>(</a:t>
            </a:r>
            <a:r>
              <a:rPr lang="en-US" sz="1800" i="1" dirty="0" err="1"/>
              <a:t>x</a:t>
            </a:r>
            <a:r>
              <a:rPr lang="en-US" sz="1800" dirty="0"/>
              <a:t>) = largest timestamp of any read on </a:t>
            </a:r>
            <a:r>
              <a:rPr lang="en-US" sz="1800" i="1" dirty="0" err="1"/>
              <a:t>x</a:t>
            </a:r>
            <a:endParaRPr lang="en-US" sz="1800" dirty="0"/>
          </a:p>
          <a:p>
            <a:pPr marL="685765" lvl="1" indent="-228588">
              <a:lnSpc>
                <a:spcPct val="95000"/>
              </a:lnSpc>
              <a:spcBef>
                <a:spcPct val="10000"/>
              </a:spcBef>
              <a:tabLst>
                <a:tab pos="4114590" algn="l"/>
              </a:tabLst>
            </a:pPr>
            <a:r>
              <a:rPr lang="en-US" sz="1800" i="1" dirty="0" err="1"/>
              <a:t>wts</a:t>
            </a:r>
            <a:r>
              <a:rPr lang="en-US" sz="1800" dirty="0" err="1"/>
              <a:t>(</a:t>
            </a:r>
            <a:r>
              <a:rPr lang="en-US" sz="1800" i="1" dirty="0" err="1"/>
              <a:t>x</a:t>
            </a:r>
            <a:r>
              <a:rPr lang="en-US" sz="1800" dirty="0"/>
              <a:t>) = largest timestamp of any read on </a:t>
            </a:r>
            <a:r>
              <a:rPr lang="en-US" sz="1800" i="1" dirty="0" err="1"/>
              <a:t>x</a:t>
            </a:r>
            <a:endParaRPr lang="en-US" sz="1800" dirty="0"/>
          </a:p>
          <a:p>
            <a:pPr>
              <a:lnSpc>
                <a:spcPct val="95000"/>
              </a:lnSpc>
              <a:spcBef>
                <a:spcPct val="10000"/>
              </a:spcBef>
              <a:buSzPct val="100000"/>
              <a:buFont typeface="Wingdings" pitchFamily="2" charset="2"/>
              <a:buChar char=""/>
              <a:tabLst>
                <a:tab pos="4114590" algn="l"/>
              </a:tabLst>
            </a:pPr>
            <a:r>
              <a:rPr lang="en-US" sz="2000" dirty="0"/>
              <a:t>Conflicting operations are resolved by timestamp order.</a:t>
            </a:r>
          </a:p>
          <a:p>
            <a:pPr marL="0" indent="0">
              <a:lnSpc>
                <a:spcPct val="95000"/>
              </a:lnSpc>
              <a:spcBef>
                <a:spcPct val="10000"/>
              </a:spcBef>
              <a:buSzPct val="100000"/>
              <a:buNone/>
              <a:tabLst>
                <a:tab pos="4114590" algn="l"/>
              </a:tabLst>
            </a:pPr>
            <a:endParaRPr lang="en-US" sz="1400" dirty="0"/>
          </a:p>
          <a:p>
            <a:pPr>
              <a:lnSpc>
                <a:spcPct val="95000"/>
              </a:lnSpc>
              <a:spcBef>
                <a:spcPct val="10000"/>
              </a:spcBef>
              <a:buNone/>
              <a:tabLst>
                <a:tab pos="4114590" algn="l"/>
              </a:tabLst>
            </a:pPr>
            <a:r>
              <a:rPr lang="en-US" sz="2000" dirty="0"/>
              <a:t>	Basic T/O:</a:t>
            </a:r>
          </a:p>
          <a:p>
            <a:pPr>
              <a:lnSpc>
                <a:spcPct val="95000"/>
              </a:lnSpc>
              <a:spcBef>
                <a:spcPct val="10000"/>
              </a:spcBef>
              <a:buNone/>
              <a:tabLst>
                <a:tab pos="4114590" algn="l"/>
              </a:tabLst>
            </a:pPr>
            <a:r>
              <a:rPr lang="en-US" sz="2000" dirty="0"/>
              <a:t>	</a:t>
            </a:r>
            <a:r>
              <a:rPr lang="en-US" sz="2000" u="sng" dirty="0"/>
              <a:t>for </a:t>
            </a:r>
            <a:r>
              <a:rPr lang="en-US" sz="2000" i="1" u="sng" dirty="0" err="1"/>
              <a:t>R</a:t>
            </a:r>
            <a:r>
              <a:rPr lang="en-US" sz="2000" i="1" u="sng" baseline="-25000" dirty="0" err="1"/>
              <a:t>i</a:t>
            </a:r>
            <a:r>
              <a:rPr lang="en-US" sz="2000" u="sng" dirty="0"/>
              <a:t>(</a:t>
            </a:r>
            <a:r>
              <a:rPr lang="en-US" sz="2000" i="1" u="sng" dirty="0"/>
              <a:t>x</a:t>
            </a:r>
            <a:r>
              <a:rPr lang="en-US" sz="2000" u="sng" dirty="0"/>
              <a:t>)</a:t>
            </a:r>
            <a:r>
              <a:rPr lang="en-US" sz="2000" dirty="0"/>
              <a:t>	</a:t>
            </a:r>
            <a:r>
              <a:rPr lang="en-US" sz="2000" u="sng" dirty="0"/>
              <a:t>for </a:t>
            </a:r>
            <a:r>
              <a:rPr lang="en-US" sz="2000" i="1" u="sng" dirty="0"/>
              <a:t>W</a:t>
            </a:r>
            <a:r>
              <a:rPr lang="en-US" sz="2000" i="1" u="sng" baseline="-25000" dirty="0"/>
              <a:t>i</a:t>
            </a:r>
            <a:r>
              <a:rPr lang="en-US" sz="2000" u="sng" dirty="0"/>
              <a:t>(</a:t>
            </a:r>
            <a:r>
              <a:rPr lang="en-US" sz="2000" i="1" u="sng" dirty="0"/>
              <a:t>x</a:t>
            </a:r>
            <a:r>
              <a:rPr lang="en-US" sz="2000" u="sng" dirty="0"/>
              <a:t>)</a:t>
            </a:r>
          </a:p>
          <a:p>
            <a:pPr>
              <a:lnSpc>
                <a:spcPct val="95000"/>
              </a:lnSpc>
              <a:spcBef>
                <a:spcPct val="10000"/>
              </a:spcBef>
              <a:buNone/>
              <a:tabLst>
                <a:tab pos="4114590" algn="l"/>
              </a:tabLst>
            </a:pPr>
            <a:endParaRPr lang="en-US" sz="2000" u="sng" dirty="0"/>
          </a:p>
          <a:p>
            <a:pPr>
              <a:lnSpc>
                <a:spcPct val="95000"/>
              </a:lnSpc>
              <a:spcBef>
                <a:spcPct val="10000"/>
              </a:spcBef>
              <a:buNone/>
              <a:tabLst>
                <a:tab pos="4114590" algn="l"/>
              </a:tabLst>
            </a:pPr>
            <a:r>
              <a:rPr lang="en-US" sz="1800" b="1" dirty="0"/>
              <a:t>	if</a:t>
            </a:r>
            <a:r>
              <a:rPr lang="en-US" sz="1800" dirty="0"/>
              <a:t> </a:t>
            </a:r>
            <a:r>
              <a:rPr lang="en-US" sz="1800" i="1" dirty="0" err="1"/>
              <a:t>ts</a:t>
            </a:r>
            <a:r>
              <a:rPr lang="en-US" sz="1800" dirty="0" err="1"/>
              <a:t>(</a:t>
            </a:r>
            <a:r>
              <a:rPr lang="en-US" sz="1800" i="1" dirty="0" err="1"/>
              <a:t>T</a:t>
            </a:r>
            <a:r>
              <a:rPr lang="en-US" sz="1800" i="1" baseline="-25000" dirty="0" err="1"/>
              <a:t>i</a:t>
            </a:r>
            <a:r>
              <a:rPr lang="en-US" sz="1800" dirty="0"/>
              <a:t>) &lt; </a:t>
            </a:r>
            <a:r>
              <a:rPr lang="en-US" sz="1800" i="1" dirty="0" err="1"/>
              <a:t>wts</a:t>
            </a:r>
            <a:r>
              <a:rPr lang="en-US" sz="1800" dirty="0" err="1"/>
              <a:t>(</a:t>
            </a:r>
            <a:r>
              <a:rPr lang="en-US" sz="1800" i="1" dirty="0" err="1"/>
              <a:t>x</a:t>
            </a:r>
            <a:r>
              <a:rPr lang="en-US" sz="1800" dirty="0"/>
              <a:t>)	</a:t>
            </a:r>
            <a:r>
              <a:rPr lang="en-US" sz="1800" b="1" dirty="0"/>
              <a:t>if</a:t>
            </a:r>
            <a:r>
              <a:rPr lang="en-US" sz="1800" dirty="0"/>
              <a:t> </a:t>
            </a:r>
            <a:r>
              <a:rPr lang="en-US" sz="1800" i="1" dirty="0" err="1"/>
              <a:t>ts</a:t>
            </a:r>
            <a:r>
              <a:rPr lang="en-US" sz="1800" dirty="0" err="1"/>
              <a:t>(</a:t>
            </a:r>
            <a:r>
              <a:rPr lang="en-US" sz="1800" i="1" dirty="0" err="1"/>
              <a:t>T</a:t>
            </a:r>
            <a:r>
              <a:rPr lang="en-US" sz="1800" i="1" baseline="-25000" dirty="0" err="1"/>
              <a:t>i</a:t>
            </a:r>
            <a:r>
              <a:rPr lang="en-US" sz="1800" dirty="0"/>
              <a:t>) &lt; </a:t>
            </a:r>
            <a:r>
              <a:rPr lang="en-US" sz="1800" i="1" dirty="0" err="1"/>
              <a:t>rts</a:t>
            </a:r>
            <a:r>
              <a:rPr lang="en-US" sz="1800" dirty="0" err="1"/>
              <a:t>(</a:t>
            </a:r>
            <a:r>
              <a:rPr lang="en-US" sz="1800" i="1" dirty="0" err="1"/>
              <a:t>x</a:t>
            </a:r>
            <a:r>
              <a:rPr lang="en-US" sz="1800" dirty="0"/>
              <a:t>) </a:t>
            </a:r>
            <a:r>
              <a:rPr lang="en-US" sz="1800" b="1" dirty="0"/>
              <a:t>and</a:t>
            </a:r>
            <a:r>
              <a:rPr lang="en-US" sz="1800" dirty="0"/>
              <a:t> </a:t>
            </a:r>
            <a:r>
              <a:rPr lang="en-US" sz="1800" i="1" dirty="0" err="1"/>
              <a:t>ts</a:t>
            </a:r>
            <a:r>
              <a:rPr lang="en-US" sz="1800" dirty="0" err="1"/>
              <a:t>(</a:t>
            </a:r>
            <a:r>
              <a:rPr lang="en-US" sz="1800" i="1" dirty="0" err="1"/>
              <a:t>T</a:t>
            </a:r>
            <a:r>
              <a:rPr lang="en-US" sz="1800" i="1" baseline="-25000" dirty="0" err="1"/>
              <a:t>i</a:t>
            </a:r>
            <a:r>
              <a:rPr lang="en-US" sz="1800" dirty="0"/>
              <a:t>) &lt; </a:t>
            </a:r>
            <a:r>
              <a:rPr lang="en-US" sz="1800" i="1" dirty="0" err="1"/>
              <a:t>wts</a:t>
            </a:r>
            <a:r>
              <a:rPr lang="en-US" sz="1800" dirty="0" err="1"/>
              <a:t>(</a:t>
            </a:r>
            <a:r>
              <a:rPr lang="en-US" sz="1800" i="1" dirty="0" err="1"/>
              <a:t>x</a:t>
            </a:r>
            <a:r>
              <a:rPr lang="en-US" sz="1800" dirty="0"/>
              <a:t>) </a:t>
            </a:r>
          </a:p>
          <a:p>
            <a:pPr>
              <a:lnSpc>
                <a:spcPct val="95000"/>
              </a:lnSpc>
              <a:spcBef>
                <a:spcPct val="10000"/>
              </a:spcBef>
              <a:buNone/>
              <a:tabLst>
                <a:tab pos="4114590" algn="l"/>
              </a:tabLst>
            </a:pPr>
            <a:r>
              <a:rPr lang="en-US" sz="1800" b="1" dirty="0"/>
              <a:t>	then</a:t>
            </a:r>
            <a:r>
              <a:rPr lang="en-US" sz="1800" dirty="0"/>
              <a:t> reject </a:t>
            </a:r>
            <a:r>
              <a:rPr lang="en-US" sz="1800" i="1" dirty="0" err="1"/>
              <a:t>R</a:t>
            </a:r>
            <a:r>
              <a:rPr lang="en-US" sz="1800" i="1" baseline="-25000" dirty="0" err="1"/>
              <a:t>i</a:t>
            </a:r>
            <a:r>
              <a:rPr lang="en-US" sz="1800" dirty="0" err="1"/>
              <a:t>(</a:t>
            </a:r>
            <a:r>
              <a:rPr lang="en-US" sz="1800" i="1" dirty="0" err="1"/>
              <a:t>x</a:t>
            </a:r>
            <a:r>
              <a:rPr lang="en-US" sz="1800" dirty="0"/>
              <a:t>)	</a:t>
            </a:r>
            <a:r>
              <a:rPr lang="en-US" sz="1800" b="1" dirty="0"/>
              <a:t>then</a:t>
            </a:r>
            <a:r>
              <a:rPr lang="en-US" sz="1800" dirty="0"/>
              <a:t> reject </a:t>
            </a:r>
            <a:r>
              <a:rPr lang="en-US" sz="1800" i="1" dirty="0" err="1"/>
              <a:t>W</a:t>
            </a:r>
            <a:r>
              <a:rPr lang="en-US" sz="1800" i="1" baseline="-25000" dirty="0" err="1"/>
              <a:t>i</a:t>
            </a:r>
            <a:r>
              <a:rPr lang="en-US" sz="1800" dirty="0" err="1"/>
              <a:t>(</a:t>
            </a:r>
            <a:r>
              <a:rPr lang="en-US" sz="1800" i="1" dirty="0" err="1"/>
              <a:t>x</a:t>
            </a:r>
            <a:r>
              <a:rPr lang="en-US" sz="1800" dirty="0"/>
              <a:t>)</a:t>
            </a:r>
          </a:p>
          <a:p>
            <a:pPr>
              <a:lnSpc>
                <a:spcPct val="95000"/>
              </a:lnSpc>
              <a:spcBef>
                <a:spcPct val="10000"/>
              </a:spcBef>
              <a:buNone/>
              <a:tabLst>
                <a:tab pos="4114590" algn="l"/>
              </a:tabLst>
            </a:pPr>
            <a:r>
              <a:rPr lang="en-US" sz="1800" b="1" dirty="0"/>
              <a:t>	else</a:t>
            </a:r>
            <a:r>
              <a:rPr lang="en-US" sz="1800" dirty="0"/>
              <a:t> accept </a:t>
            </a:r>
            <a:r>
              <a:rPr lang="en-US" sz="1800" i="1" dirty="0" err="1"/>
              <a:t>R</a:t>
            </a:r>
            <a:r>
              <a:rPr lang="en-US" sz="1800" i="1" baseline="-25000" dirty="0" err="1"/>
              <a:t>i</a:t>
            </a:r>
            <a:r>
              <a:rPr lang="en-US" sz="1800" dirty="0" err="1"/>
              <a:t>(</a:t>
            </a:r>
            <a:r>
              <a:rPr lang="en-US" sz="1800" i="1" dirty="0" err="1"/>
              <a:t>x</a:t>
            </a:r>
            <a:r>
              <a:rPr lang="en-US" sz="1800" dirty="0"/>
              <a:t>)	</a:t>
            </a:r>
            <a:r>
              <a:rPr lang="en-US" sz="1800" b="1" dirty="0"/>
              <a:t>else</a:t>
            </a:r>
            <a:r>
              <a:rPr lang="en-US" sz="1800" dirty="0"/>
              <a:t> accept </a:t>
            </a:r>
            <a:r>
              <a:rPr lang="en-US" sz="1800" i="1" dirty="0" err="1"/>
              <a:t>W</a:t>
            </a:r>
            <a:r>
              <a:rPr lang="en-US" sz="1800" i="1" baseline="-25000" dirty="0" err="1"/>
              <a:t>i</a:t>
            </a:r>
            <a:r>
              <a:rPr lang="en-US" sz="1800" dirty="0" err="1"/>
              <a:t>(</a:t>
            </a:r>
            <a:r>
              <a:rPr lang="en-US" sz="1800" i="1" dirty="0" err="1"/>
              <a:t>x</a:t>
            </a:r>
            <a:r>
              <a:rPr lang="en-US" sz="1800" dirty="0"/>
              <a:t>)</a:t>
            </a:r>
          </a:p>
          <a:p>
            <a:pPr>
              <a:lnSpc>
                <a:spcPct val="95000"/>
              </a:lnSpc>
              <a:spcBef>
                <a:spcPct val="10000"/>
              </a:spcBef>
              <a:buNone/>
              <a:tabLst>
                <a:tab pos="4114590" algn="l"/>
              </a:tabLst>
            </a:pPr>
            <a:r>
              <a:rPr lang="en-US" sz="1800" i="1" dirty="0"/>
              <a:t>	</a:t>
            </a:r>
            <a:r>
              <a:rPr lang="en-US" sz="1800" i="1" dirty="0" err="1"/>
              <a:t>rts</a:t>
            </a:r>
            <a:r>
              <a:rPr lang="en-US" sz="1800" dirty="0"/>
              <a:t>(</a:t>
            </a:r>
            <a:r>
              <a:rPr lang="en-US" sz="1800" i="1" dirty="0"/>
              <a:t>x</a:t>
            </a:r>
            <a:r>
              <a:rPr lang="en-US" sz="1800" dirty="0"/>
              <a:t>) </a:t>
            </a:r>
            <a:r>
              <a:rPr lang="en-US" sz="2000" dirty="0">
                <a:latin typeface="Symbol" charset="2"/>
                <a:sym typeface="Symbol"/>
              </a:rPr>
              <a:t></a:t>
            </a:r>
            <a:r>
              <a:rPr lang="en-US" sz="2000" dirty="0">
                <a:latin typeface="Symbol" charset="2"/>
              </a:rPr>
              <a:t> </a:t>
            </a:r>
            <a:r>
              <a:rPr lang="en-US" sz="1800" i="1" dirty="0" err="1"/>
              <a:t>ts</a:t>
            </a:r>
            <a:r>
              <a:rPr lang="en-US" sz="1800" dirty="0"/>
              <a:t>(</a:t>
            </a:r>
            <a:r>
              <a:rPr lang="en-US" sz="1800" i="1" dirty="0"/>
              <a:t>T</a:t>
            </a:r>
            <a:r>
              <a:rPr lang="en-US" sz="1800" i="1" baseline="-25000" dirty="0"/>
              <a:t>i</a:t>
            </a:r>
            <a:r>
              <a:rPr lang="en-US" sz="1800" dirty="0"/>
              <a:t>) 	</a:t>
            </a:r>
            <a:r>
              <a:rPr lang="en-US" sz="1800" i="1" dirty="0" err="1"/>
              <a:t>wts</a:t>
            </a:r>
            <a:r>
              <a:rPr lang="en-US" sz="1800" dirty="0"/>
              <a:t>(</a:t>
            </a:r>
            <a:r>
              <a:rPr lang="en-US" sz="1800" i="1" dirty="0"/>
              <a:t>x</a:t>
            </a:r>
            <a:r>
              <a:rPr lang="en-US" sz="1800" dirty="0"/>
              <a:t>) </a:t>
            </a:r>
            <a:r>
              <a:rPr lang="en-US" sz="2000" dirty="0">
                <a:latin typeface="Symbol" charset="2"/>
                <a:sym typeface="Symbol"/>
              </a:rPr>
              <a:t></a:t>
            </a:r>
            <a:r>
              <a:rPr lang="en-US" sz="2000" dirty="0">
                <a:latin typeface="Symbol" charset="2"/>
              </a:rPr>
              <a:t> </a:t>
            </a:r>
            <a:r>
              <a:rPr lang="en-US" sz="1800" i="1" dirty="0" err="1"/>
              <a:t>ts</a:t>
            </a:r>
            <a:r>
              <a:rPr lang="en-US" sz="1800" dirty="0"/>
              <a:t>(</a:t>
            </a:r>
            <a:r>
              <a:rPr lang="en-US" sz="1800" i="1" dirty="0"/>
              <a:t>T</a:t>
            </a:r>
            <a:r>
              <a:rPr lang="en-US" sz="1800" i="1" baseline="-25000" dirty="0"/>
              <a:t>i</a:t>
            </a:r>
            <a:r>
              <a:rPr lang="en-US" sz="1800" dirty="0"/>
              <a:t>) </a:t>
            </a:r>
          </a:p>
        </p:txBody>
      </p:sp>
      <p:sp>
        <p:nvSpPr>
          <p:cNvPr id="2" name="Footer Placeholder 1">
            <a:extLst>
              <a:ext uri="{FF2B5EF4-FFF2-40B4-BE49-F238E27FC236}">
                <a16:creationId xmlns:a16="http://schemas.microsoft.com/office/drawing/2014/main" id="{60C6BCB9-7FC8-AA4C-9CD8-E9296B7863EE}"/>
              </a:ext>
            </a:extLst>
          </p:cNvPr>
          <p:cNvSpPr>
            <a:spLocks noGrp="1"/>
          </p:cNvSpPr>
          <p:nvPr>
            <p:ph type="ftr" sz="quarter" idx="3"/>
          </p:nvPr>
        </p:nvSpPr>
        <p:spPr/>
        <p:txBody>
          <a:bodyPr/>
          <a:lstStyle/>
          <a:p>
            <a:r>
              <a:rPr lang="en-US" dirty="0"/>
              <a:t>© 2020</a:t>
            </a:r>
          </a:p>
        </p:txBody>
      </p:sp>
      <p:sp>
        <p:nvSpPr>
          <p:cNvPr id="3" name="Slide Number Placeholder 2">
            <a:extLst>
              <a:ext uri="{FF2B5EF4-FFF2-40B4-BE49-F238E27FC236}">
                <a16:creationId xmlns:a16="http://schemas.microsoft.com/office/drawing/2014/main" id="{CA431E4D-2D84-124B-92CC-B74F23105AB6}"/>
              </a:ext>
            </a:extLst>
          </p:cNvPr>
          <p:cNvSpPr>
            <a:spLocks noGrp="1"/>
          </p:cNvSpPr>
          <p:nvPr>
            <p:ph type="sldNum" sz="quarter" idx="4"/>
          </p:nvPr>
        </p:nvSpPr>
        <p:spPr/>
        <p:txBody>
          <a:bodyPr/>
          <a:lstStyle/>
          <a:p>
            <a:fld id="{FD96158B-4539-3C43-9DE5-94C547866200}" type="slidenum">
              <a:rPr lang="en-US" smtClean="0"/>
              <a:t>24</a:t>
            </a:fld>
            <a:endParaRPr lang="en-US"/>
          </a:p>
        </p:txBody>
      </p:sp>
    </p:spTree>
    <p:extLst>
      <p:ext uri="{BB962C8B-B14F-4D97-AF65-F5344CB8AC3E}">
        <p14:creationId xmlns:p14="http://schemas.microsoft.com/office/powerpoint/2010/main" val="42897376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noFill/>
          <a:ln/>
        </p:spPr>
        <p:txBody>
          <a:bodyPr/>
          <a:lstStyle/>
          <a:p>
            <a:r>
              <a:rPr lang="en-US" dirty="0"/>
              <a:t>Basic Timestamp Ordering</a:t>
            </a:r>
          </a:p>
        </p:txBody>
      </p:sp>
      <p:sp>
        <p:nvSpPr>
          <p:cNvPr id="82947" name="Rectangle 3"/>
          <p:cNvSpPr>
            <a:spLocks noGrp="1" noChangeArrowheads="1"/>
          </p:cNvSpPr>
          <p:nvPr>
            <p:ph idx="1"/>
          </p:nvPr>
        </p:nvSpPr>
        <p:spPr>
          <a:xfrm>
            <a:off x="474531" y="1435352"/>
            <a:ext cx="8229600" cy="4920998"/>
          </a:xfrm>
          <a:noFill/>
          <a:ln/>
        </p:spPr>
        <p:txBody>
          <a:bodyPr/>
          <a:lstStyle/>
          <a:p>
            <a:pPr marL="0" indent="0">
              <a:spcBef>
                <a:spcPts val="600"/>
              </a:spcBef>
              <a:buSzPct val="100000"/>
              <a:buNone/>
              <a:tabLst>
                <a:tab pos="4114590" algn="l"/>
              </a:tabLst>
            </a:pPr>
            <a:r>
              <a:rPr lang="en-US" sz="2000" dirty="0"/>
              <a:t>Two conflicting operations </a:t>
            </a:r>
            <a:r>
              <a:rPr lang="en-US" sz="2000" i="1" dirty="0" err="1"/>
              <a:t>O</a:t>
            </a:r>
            <a:r>
              <a:rPr lang="en-US" sz="2000" i="1" baseline="-25000" dirty="0" err="1"/>
              <a:t>ij</a:t>
            </a:r>
            <a:r>
              <a:rPr lang="en-US" sz="2000" dirty="0"/>
              <a:t> of </a:t>
            </a:r>
            <a:r>
              <a:rPr lang="en-US" sz="2000" i="1" dirty="0" err="1"/>
              <a:t>T</a:t>
            </a:r>
            <a:r>
              <a:rPr lang="en-US" sz="2000" i="1" baseline="-25000" dirty="0" err="1"/>
              <a:t>i</a:t>
            </a:r>
            <a:r>
              <a:rPr lang="en-US" sz="2000" dirty="0"/>
              <a:t> and </a:t>
            </a:r>
            <a:r>
              <a:rPr lang="en-US" sz="2000" i="1" dirty="0" err="1"/>
              <a:t>O</a:t>
            </a:r>
            <a:r>
              <a:rPr lang="en-US" sz="2000" i="1" baseline="-25000" dirty="0" err="1"/>
              <a:t>kl</a:t>
            </a:r>
            <a:r>
              <a:rPr lang="en-US" sz="2000" dirty="0"/>
              <a:t> of </a:t>
            </a:r>
            <a:r>
              <a:rPr lang="en-US" sz="2000" i="1" dirty="0"/>
              <a:t>T</a:t>
            </a:r>
            <a:r>
              <a:rPr lang="en-US" sz="2000" i="1" baseline="-25000" dirty="0"/>
              <a:t>k</a:t>
            </a:r>
            <a:r>
              <a:rPr lang="en-US" sz="2000" dirty="0"/>
              <a:t> → </a:t>
            </a:r>
            <a:r>
              <a:rPr lang="en-US" sz="2000" i="1" dirty="0" err="1"/>
              <a:t>O</a:t>
            </a:r>
            <a:r>
              <a:rPr lang="en-US" sz="2000" i="1" baseline="-25000" dirty="0" err="1"/>
              <a:t>ij</a:t>
            </a:r>
            <a:r>
              <a:rPr lang="en-US" sz="2000" dirty="0"/>
              <a:t> executed before </a:t>
            </a:r>
            <a:r>
              <a:rPr lang="en-US" sz="2000" i="1" dirty="0" err="1"/>
              <a:t>O</a:t>
            </a:r>
            <a:r>
              <a:rPr lang="en-US" sz="2000" i="1" baseline="-25000" dirty="0" err="1"/>
              <a:t>kl</a:t>
            </a:r>
            <a:r>
              <a:rPr lang="en-US" sz="2000" dirty="0"/>
              <a:t> </a:t>
            </a:r>
            <a:r>
              <a:rPr lang="en-US" sz="2000" dirty="0" err="1"/>
              <a:t>iff</a:t>
            </a:r>
            <a:r>
              <a:rPr lang="en-US" sz="2000" dirty="0"/>
              <a:t> </a:t>
            </a:r>
            <a:r>
              <a:rPr lang="en-US" sz="2000" i="1" dirty="0" err="1"/>
              <a:t>ts</a:t>
            </a:r>
            <a:r>
              <a:rPr lang="en-US" sz="2000" dirty="0"/>
              <a:t>(</a:t>
            </a:r>
            <a:r>
              <a:rPr lang="en-US" sz="2000" i="1" dirty="0" err="1"/>
              <a:t>T</a:t>
            </a:r>
            <a:r>
              <a:rPr lang="en-US" sz="2000" i="1" baseline="-25000" dirty="0" err="1"/>
              <a:t>i</a:t>
            </a:r>
            <a:r>
              <a:rPr lang="en-US" sz="2000" dirty="0"/>
              <a:t>) &lt; </a:t>
            </a:r>
            <a:r>
              <a:rPr lang="en-US" sz="2000" i="1" dirty="0" err="1"/>
              <a:t>ts</a:t>
            </a:r>
            <a:r>
              <a:rPr lang="en-US" sz="2000" dirty="0"/>
              <a:t>(</a:t>
            </a:r>
            <a:r>
              <a:rPr lang="en-US" sz="2000" i="1" dirty="0"/>
              <a:t>T</a:t>
            </a:r>
            <a:r>
              <a:rPr lang="en-US" sz="2000" i="1" baseline="-25000" dirty="0"/>
              <a:t>k</a:t>
            </a:r>
            <a:r>
              <a:rPr lang="en-US" sz="2000" dirty="0"/>
              <a:t>).</a:t>
            </a:r>
          </a:p>
          <a:p>
            <a:pPr lvl="1">
              <a:spcBef>
                <a:spcPts val="600"/>
              </a:spcBef>
              <a:buSzPct val="100000"/>
              <a:tabLst>
                <a:tab pos="4114590" algn="l"/>
              </a:tabLst>
            </a:pPr>
            <a:r>
              <a:rPr lang="en-US" sz="1600" i="1" dirty="0" err="1"/>
              <a:t>T</a:t>
            </a:r>
            <a:r>
              <a:rPr lang="en-US" sz="1600" i="1" baseline="-25000" dirty="0" err="1"/>
              <a:t>i</a:t>
            </a:r>
            <a:r>
              <a:rPr lang="en-US" sz="1600" dirty="0"/>
              <a:t> is called </a:t>
            </a:r>
            <a:r>
              <a:rPr lang="en-US" sz="1600" dirty="0">
                <a:solidFill>
                  <a:srgbClr val="0432FF"/>
                </a:solidFill>
              </a:rPr>
              <a:t>older</a:t>
            </a:r>
            <a:r>
              <a:rPr lang="en-US" sz="1600" dirty="0"/>
              <a:t> transaction</a:t>
            </a:r>
          </a:p>
          <a:p>
            <a:pPr lvl="1">
              <a:spcBef>
                <a:spcPts val="600"/>
              </a:spcBef>
              <a:buSzPct val="100000"/>
              <a:tabLst>
                <a:tab pos="4114590" algn="l"/>
              </a:tabLst>
            </a:pPr>
            <a:r>
              <a:rPr lang="en-US" sz="1600" i="1" dirty="0"/>
              <a:t>T</a:t>
            </a:r>
            <a:r>
              <a:rPr lang="en-US" sz="1600" i="1" baseline="-25000" dirty="0"/>
              <a:t>k</a:t>
            </a:r>
            <a:r>
              <a:rPr lang="en-US" sz="1600" dirty="0"/>
              <a:t> is called </a:t>
            </a:r>
            <a:r>
              <a:rPr lang="en-US" sz="1600" dirty="0">
                <a:solidFill>
                  <a:srgbClr val="0432FF"/>
                </a:solidFill>
              </a:rPr>
              <a:t>younger</a:t>
            </a:r>
            <a:r>
              <a:rPr lang="en-US" sz="1600" dirty="0"/>
              <a:t> transaction</a:t>
            </a:r>
          </a:p>
          <a:p>
            <a:pPr marL="0" indent="0">
              <a:spcBef>
                <a:spcPts val="600"/>
              </a:spcBef>
              <a:buSzPct val="100000"/>
              <a:buNone/>
              <a:tabLst>
                <a:tab pos="4114590" algn="l"/>
              </a:tabLst>
            </a:pPr>
            <a:endParaRPr lang="en-US" sz="1400" dirty="0"/>
          </a:p>
          <a:p>
            <a:pPr marL="0" indent="0">
              <a:spcBef>
                <a:spcPts val="600"/>
              </a:spcBef>
              <a:buSzPct val="100000"/>
              <a:buNone/>
              <a:tabLst>
                <a:tab pos="4114590" algn="l"/>
              </a:tabLst>
            </a:pPr>
            <a:endParaRPr lang="en-US" sz="1400" dirty="0"/>
          </a:p>
          <a:p>
            <a:pPr>
              <a:spcBef>
                <a:spcPts val="600"/>
              </a:spcBef>
              <a:buNone/>
              <a:tabLst>
                <a:tab pos="4114590" algn="l"/>
              </a:tabLst>
            </a:pPr>
            <a:r>
              <a:rPr lang="en-US" sz="2000" dirty="0"/>
              <a:t>	</a:t>
            </a:r>
            <a:r>
              <a:rPr lang="en-US" sz="2000" u="sng" dirty="0"/>
              <a:t>for </a:t>
            </a:r>
            <a:r>
              <a:rPr lang="en-US" sz="2000" i="1" u="sng" dirty="0" err="1"/>
              <a:t>R</a:t>
            </a:r>
            <a:r>
              <a:rPr lang="en-US" sz="2000" i="1" u="sng" baseline="-25000" dirty="0" err="1"/>
              <a:t>i</a:t>
            </a:r>
            <a:r>
              <a:rPr lang="en-US" sz="2000" u="sng" dirty="0"/>
              <a:t>(</a:t>
            </a:r>
            <a:r>
              <a:rPr lang="en-US" sz="2000" i="1" u="sng" dirty="0"/>
              <a:t>x</a:t>
            </a:r>
            <a:r>
              <a:rPr lang="en-US" sz="2000" u="sng" dirty="0"/>
              <a:t>)</a:t>
            </a:r>
            <a:r>
              <a:rPr lang="en-US" sz="2000" dirty="0"/>
              <a:t>	</a:t>
            </a:r>
            <a:r>
              <a:rPr lang="en-US" sz="2000" u="sng" dirty="0"/>
              <a:t>for </a:t>
            </a:r>
            <a:r>
              <a:rPr lang="en-US" sz="2000" i="1" u="sng" dirty="0"/>
              <a:t>W</a:t>
            </a:r>
            <a:r>
              <a:rPr lang="en-US" sz="2000" i="1" u="sng" baseline="-25000" dirty="0"/>
              <a:t>i</a:t>
            </a:r>
            <a:r>
              <a:rPr lang="en-US" sz="2000" u="sng" dirty="0"/>
              <a:t>(</a:t>
            </a:r>
            <a:r>
              <a:rPr lang="en-US" sz="2000" i="1" u="sng" dirty="0"/>
              <a:t>x</a:t>
            </a:r>
            <a:r>
              <a:rPr lang="en-US" sz="2000" u="sng" dirty="0"/>
              <a:t>)</a:t>
            </a:r>
          </a:p>
          <a:p>
            <a:pPr>
              <a:spcBef>
                <a:spcPts val="600"/>
              </a:spcBef>
              <a:buNone/>
              <a:tabLst>
                <a:tab pos="4114590" algn="l"/>
              </a:tabLst>
            </a:pPr>
            <a:endParaRPr lang="en-US" sz="2000" u="sng" dirty="0"/>
          </a:p>
          <a:p>
            <a:pPr>
              <a:spcBef>
                <a:spcPts val="600"/>
              </a:spcBef>
              <a:buNone/>
              <a:tabLst>
                <a:tab pos="4114590" algn="l"/>
              </a:tabLst>
            </a:pPr>
            <a:r>
              <a:rPr lang="en-US" sz="1800" b="1" dirty="0"/>
              <a:t>	if</a:t>
            </a:r>
            <a:r>
              <a:rPr lang="en-US" sz="1800" dirty="0"/>
              <a:t> </a:t>
            </a:r>
            <a:r>
              <a:rPr lang="en-US" sz="1800" i="1" dirty="0" err="1"/>
              <a:t>ts</a:t>
            </a:r>
            <a:r>
              <a:rPr lang="en-US" sz="1800" dirty="0" err="1"/>
              <a:t>(</a:t>
            </a:r>
            <a:r>
              <a:rPr lang="en-US" sz="1800" i="1" dirty="0" err="1"/>
              <a:t>T</a:t>
            </a:r>
            <a:r>
              <a:rPr lang="en-US" sz="1800" i="1" baseline="-25000" dirty="0" err="1"/>
              <a:t>i</a:t>
            </a:r>
            <a:r>
              <a:rPr lang="en-US" sz="1800" dirty="0"/>
              <a:t>) &lt; </a:t>
            </a:r>
            <a:r>
              <a:rPr lang="en-US" sz="1800" i="1" dirty="0" err="1"/>
              <a:t>wts</a:t>
            </a:r>
            <a:r>
              <a:rPr lang="en-US" sz="1800" dirty="0" err="1"/>
              <a:t>(</a:t>
            </a:r>
            <a:r>
              <a:rPr lang="en-US" sz="1800" i="1" dirty="0" err="1"/>
              <a:t>x</a:t>
            </a:r>
            <a:r>
              <a:rPr lang="en-US" sz="1800" dirty="0"/>
              <a:t>)	</a:t>
            </a:r>
            <a:r>
              <a:rPr lang="en-US" sz="1800" b="1" dirty="0"/>
              <a:t>if</a:t>
            </a:r>
            <a:r>
              <a:rPr lang="en-US" sz="1800" dirty="0"/>
              <a:t> </a:t>
            </a:r>
            <a:r>
              <a:rPr lang="en-US" sz="1800" i="1" dirty="0" err="1"/>
              <a:t>ts</a:t>
            </a:r>
            <a:r>
              <a:rPr lang="en-US" sz="1800" dirty="0" err="1"/>
              <a:t>(</a:t>
            </a:r>
            <a:r>
              <a:rPr lang="en-US" sz="1800" i="1" dirty="0" err="1"/>
              <a:t>T</a:t>
            </a:r>
            <a:r>
              <a:rPr lang="en-US" sz="1800" i="1" baseline="-25000" dirty="0" err="1"/>
              <a:t>i</a:t>
            </a:r>
            <a:r>
              <a:rPr lang="en-US" sz="1800" dirty="0"/>
              <a:t>) &lt; </a:t>
            </a:r>
            <a:r>
              <a:rPr lang="en-US" sz="1800" i="1" dirty="0" err="1"/>
              <a:t>rts</a:t>
            </a:r>
            <a:r>
              <a:rPr lang="en-US" sz="1800" dirty="0" err="1"/>
              <a:t>(</a:t>
            </a:r>
            <a:r>
              <a:rPr lang="en-US" sz="1800" i="1" dirty="0" err="1"/>
              <a:t>x</a:t>
            </a:r>
            <a:r>
              <a:rPr lang="en-US" sz="1800" dirty="0"/>
              <a:t>) </a:t>
            </a:r>
            <a:r>
              <a:rPr lang="en-US" sz="1800" b="1" dirty="0"/>
              <a:t>and</a:t>
            </a:r>
            <a:r>
              <a:rPr lang="en-US" sz="1800" dirty="0"/>
              <a:t> </a:t>
            </a:r>
            <a:r>
              <a:rPr lang="en-US" sz="1800" i="1" dirty="0" err="1"/>
              <a:t>ts</a:t>
            </a:r>
            <a:r>
              <a:rPr lang="en-US" sz="1800" dirty="0" err="1"/>
              <a:t>(</a:t>
            </a:r>
            <a:r>
              <a:rPr lang="en-US" sz="1800" i="1" dirty="0" err="1"/>
              <a:t>T</a:t>
            </a:r>
            <a:r>
              <a:rPr lang="en-US" sz="1800" i="1" baseline="-25000" dirty="0" err="1"/>
              <a:t>i</a:t>
            </a:r>
            <a:r>
              <a:rPr lang="en-US" sz="1800" dirty="0"/>
              <a:t>) &lt; </a:t>
            </a:r>
            <a:r>
              <a:rPr lang="en-US" sz="1800" i="1" dirty="0" err="1"/>
              <a:t>wts</a:t>
            </a:r>
            <a:r>
              <a:rPr lang="en-US" sz="1800" dirty="0" err="1"/>
              <a:t>(</a:t>
            </a:r>
            <a:r>
              <a:rPr lang="en-US" sz="1800" i="1" dirty="0" err="1"/>
              <a:t>x</a:t>
            </a:r>
            <a:r>
              <a:rPr lang="en-US" sz="1800" dirty="0"/>
              <a:t>) </a:t>
            </a:r>
          </a:p>
          <a:p>
            <a:pPr>
              <a:spcBef>
                <a:spcPts val="600"/>
              </a:spcBef>
              <a:buNone/>
              <a:tabLst>
                <a:tab pos="4114590" algn="l"/>
              </a:tabLst>
            </a:pPr>
            <a:r>
              <a:rPr lang="en-US" sz="1800" b="1" dirty="0"/>
              <a:t>	    then</a:t>
            </a:r>
            <a:r>
              <a:rPr lang="en-US" sz="1800" dirty="0"/>
              <a:t> reject </a:t>
            </a:r>
            <a:r>
              <a:rPr lang="en-US" sz="1800" i="1" dirty="0"/>
              <a:t>R</a:t>
            </a:r>
            <a:r>
              <a:rPr lang="en-US" sz="1800" i="1" baseline="-25000" dirty="0"/>
              <a:t>i</a:t>
            </a:r>
            <a:r>
              <a:rPr lang="en-US" sz="1800" dirty="0"/>
              <a:t>(</a:t>
            </a:r>
            <a:r>
              <a:rPr lang="en-US" sz="1800" i="1" dirty="0"/>
              <a:t>x</a:t>
            </a:r>
            <a:r>
              <a:rPr lang="en-US" sz="1800" dirty="0"/>
              <a:t>)	    </a:t>
            </a:r>
            <a:r>
              <a:rPr lang="en-US" sz="1800" b="1" dirty="0"/>
              <a:t>then</a:t>
            </a:r>
            <a:r>
              <a:rPr lang="en-US" sz="1800" dirty="0"/>
              <a:t> reject </a:t>
            </a:r>
            <a:r>
              <a:rPr lang="en-US" sz="1800" i="1" dirty="0"/>
              <a:t>W</a:t>
            </a:r>
            <a:r>
              <a:rPr lang="en-US" sz="1800" i="1" baseline="-25000" dirty="0"/>
              <a:t>i</a:t>
            </a:r>
            <a:r>
              <a:rPr lang="en-US" sz="1800" dirty="0"/>
              <a:t>(</a:t>
            </a:r>
            <a:r>
              <a:rPr lang="en-US" sz="1800" i="1" dirty="0"/>
              <a:t>x</a:t>
            </a:r>
            <a:r>
              <a:rPr lang="en-US" sz="1800" dirty="0"/>
              <a:t>)</a:t>
            </a:r>
          </a:p>
          <a:p>
            <a:pPr>
              <a:spcBef>
                <a:spcPts val="600"/>
              </a:spcBef>
              <a:buNone/>
              <a:tabLst>
                <a:tab pos="4114590" algn="l"/>
              </a:tabLst>
            </a:pPr>
            <a:r>
              <a:rPr lang="en-US" sz="1800" b="1" dirty="0"/>
              <a:t>	    else</a:t>
            </a:r>
            <a:r>
              <a:rPr lang="en-US" sz="1800" dirty="0"/>
              <a:t> accept </a:t>
            </a:r>
            <a:r>
              <a:rPr lang="en-US" sz="1800" i="1" dirty="0"/>
              <a:t>R</a:t>
            </a:r>
            <a:r>
              <a:rPr lang="en-US" sz="1800" i="1" baseline="-25000" dirty="0"/>
              <a:t>i</a:t>
            </a:r>
            <a:r>
              <a:rPr lang="en-US" sz="1800" dirty="0"/>
              <a:t>(</a:t>
            </a:r>
            <a:r>
              <a:rPr lang="en-US" sz="1800" i="1" dirty="0"/>
              <a:t>x</a:t>
            </a:r>
            <a:r>
              <a:rPr lang="en-US" sz="1800" dirty="0"/>
              <a:t>)	    </a:t>
            </a:r>
            <a:r>
              <a:rPr lang="en-US" sz="1800" b="1" dirty="0"/>
              <a:t>else</a:t>
            </a:r>
            <a:r>
              <a:rPr lang="en-US" sz="1800" dirty="0"/>
              <a:t> accept </a:t>
            </a:r>
            <a:r>
              <a:rPr lang="en-US" sz="1800" i="1" dirty="0"/>
              <a:t>W</a:t>
            </a:r>
            <a:r>
              <a:rPr lang="en-US" sz="1800" i="1" baseline="-25000" dirty="0"/>
              <a:t>i</a:t>
            </a:r>
            <a:r>
              <a:rPr lang="en-US" sz="1800" dirty="0"/>
              <a:t>(</a:t>
            </a:r>
            <a:r>
              <a:rPr lang="en-US" sz="1800" i="1" dirty="0"/>
              <a:t>x</a:t>
            </a:r>
            <a:r>
              <a:rPr lang="en-US" sz="1800" dirty="0"/>
              <a:t>)</a:t>
            </a:r>
          </a:p>
          <a:p>
            <a:pPr>
              <a:spcBef>
                <a:spcPts val="600"/>
              </a:spcBef>
              <a:buNone/>
              <a:tabLst>
                <a:tab pos="4114590" algn="l"/>
              </a:tabLst>
            </a:pPr>
            <a:r>
              <a:rPr lang="en-US" sz="1800" i="1" dirty="0"/>
              <a:t>	</a:t>
            </a:r>
            <a:r>
              <a:rPr lang="en-US" sz="1800" i="1" dirty="0" err="1"/>
              <a:t>rts</a:t>
            </a:r>
            <a:r>
              <a:rPr lang="en-US" sz="1800" dirty="0"/>
              <a:t>(</a:t>
            </a:r>
            <a:r>
              <a:rPr lang="en-US" sz="1800" i="1" dirty="0"/>
              <a:t>x</a:t>
            </a:r>
            <a:r>
              <a:rPr lang="en-US" sz="1800" dirty="0"/>
              <a:t>) </a:t>
            </a:r>
            <a:r>
              <a:rPr lang="en-US" sz="2000" dirty="0">
                <a:latin typeface="Symbol" charset="2"/>
                <a:sym typeface="Symbol"/>
              </a:rPr>
              <a:t></a:t>
            </a:r>
            <a:r>
              <a:rPr lang="en-US" sz="2000" dirty="0">
                <a:latin typeface="Symbol" charset="2"/>
              </a:rPr>
              <a:t> </a:t>
            </a:r>
            <a:r>
              <a:rPr lang="en-US" sz="1800" i="1" dirty="0" err="1"/>
              <a:t>ts</a:t>
            </a:r>
            <a:r>
              <a:rPr lang="en-US" sz="1800" dirty="0"/>
              <a:t>(</a:t>
            </a:r>
            <a:r>
              <a:rPr lang="en-US" sz="1800" i="1" dirty="0"/>
              <a:t>T</a:t>
            </a:r>
            <a:r>
              <a:rPr lang="en-US" sz="1800" i="1" baseline="-25000" dirty="0"/>
              <a:t>i</a:t>
            </a:r>
            <a:r>
              <a:rPr lang="en-US" sz="1800" dirty="0"/>
              <a:t>) 	</a:t>
            </a:r>
            <a:r>
              <a:rPr lang="en-US" sz="1800" i="1" dirty="0" err="1"/>
              <a:t>wts</a:t>
            </a:r>
            <a:r>
              <a:rPr lang="en-US" sz="1800" dirty="0"/>
              <a:t>(</a:t>
            </a:r>
            <a:r>
              <a:rPr lang="en-US" sz="1800" i="1" dirty="0"/>
              <a:t>x</a:t>
            </a:r>
            <a:r>
              <a:rPr lang="en-US" sz="1800" dirty="0"/>
              <a:t>) </a:t>
            </a:r>
            <a:r>
              <a:rPr lang="en-US" sz="2000" dirty="0">
                <a:latin typeface="Symbol" charset="2"/>
                <a:sym typeface="Symbol"/>
              </a:rPr>
              <a:t></a:t>
            </a:r>
            <a:r>
              <a:rPr lang="en-US" sz="2000" dirty="0">
                <a:latin typeface="Symbol" charset="2"/>
              </a:rPr>
              <a:t> </a:t>
            </a:r>
            <a:r>
              <a:rPr lang="en-US" sz="1800" i="1" dirty="0" err="1"/>
              <a:t>ts</a:t>
            </a:r>
            <a:r>
              <a:rPr lang="en-US" sz="1800" dirty="0"/>
              <a:t>(</a:t>
            </a:r>
            <a:r>
              <a:rPr lang="en-US" sz="1800" i="1" dirty="0"/>
              <a:t>T</a:t>
            </a:r>
            <a:r>
              <a:rPr lang="en-US" sz="1800" i="1" baseline="-25000" dirty="0"/>
              <a:t>i</a:t>
            </a:r>
            <a:r>
              <a:rPr lang="en-US" sz="1800" dirty="0"/>
              <a:t>) </a:t>
            </a:r>
          </a:p>
        </p:txBody>
      </p:sp>
      <p:sp>
        <p:nvSpPr>
          <p:cNvPr id="2" name="Footer Placeholder 1">
            <a:extLst>
              <a:ext uri="{FF2B5EF4-FFF2-40B4-BE49-F238E27FC236}">
                <a16:creationId xmlns:a16="http://schemas.microsoft.com/office/drawing/2014/main" id="{60C6BCB9-7FC8-AA4C-9CD8-E9296B7863EE}"/>
              </a:ext>
            </a:extLst>
          </p:cNvPr>
          <p:cNvSpPr>
            <a:spLocks noGrp="1"/>
          </p:cNvSpPr>
          <p:nvPr>
            <p:ph type="ftr" sz="quarter" idx="3"/>
          </p:nvPr>
        </p:nvSpPr>
        <p:spPr/>
        <p:txBody>
          <a:bodyPr/>
          <a:lstStyle/>
          <a:p>
            <a:r>
              <a:rPr lang="en-US" dirty="0"/>
              <a:t>© 2020</a:t>
            </a:r>
          </a:p>
        </p:txBody>
      </p:sp>
      <p:sp>
        <p:nvSpPr>
          <p:cNvPr id="3" name="Slide Number Placeholder 2">
            <a:extLst>
              <a:ext uri="{FF2B5EF4-FFF2-40B4-BE49-F238E27FC236}">
                <a16:creationId xmlns:a16="http://schemas.microsoft.com/office/drawing/2014/main" id="{CA431E4D-2D84-124B-92CC-B74F23105AB6}"/>
              </a:ext>
            </a:extLst>
          </p:cNvPr>
          <p:cNvSpPr>
            <a:spLocks noGrp="1"/>
          </p:cNvSpPr>
          <p:nvPr>
            <p:ph type="sldNum" sz="quarter" idx="4"/>
          </p:nvPr>
        </p:nvSpPr>
        <p:spPr/>
        <p:txBody>
          <a:bodyPr/>
          <a:lstStyle/>
          <a:p>
            <a:fld id="{FD96158B-4539-3C43-9DE5-94C547866200}" type="slidenum">
              <a:rPr lang="en-US" smtClean="0"/>
              <a:t>25</a:t>
            </a:fld>
            <a:endParaRPr lang="en-US"/>
          </a:p>
        </p:txBody>
      </p:sp>
    </p:spTree>
    <p:extLst>
      <p:ext uri="{BB962C8B-B14F-4D97-AF65-F5344CB8AC3E}">
        <p14:creationId xmlns:p14="http://schemas.microsoft.com/office/powerpoint/2010/main" val="22321621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Rectangle 3"/>
          <p:cNvSpPr>
            <a:spLocks noGrp="1" noChangeArrowheads="1"/>
          </p:cNvSpPr>
          <p:nvPr>
            <p:ph type="title"/>
          </p:nvPr>
        </p:nvSpPr>
        <p:spPr>
          <a:noFill/>
          <a:ln/>
        </p:spPr>
        <p:txBody>
          <a:bodyPr/>
          <a:lstStyle/>
          <a:p>
            <a:r>
              <a:rPr lang="en-US" dirty="0"/>
              <a:t>Conservative Timestamp Ordering</a:t>
            </a:r>
          </a:p>
        </p:txBody>
      </p:sp>
      <p:sp>
        <p:nvSpPr>
          <p:cNvPr id="84994" name="Rectangle 2"/>
          <p:cNvSpPr>
            <a:spLocks noGrp="1" noChangeArrowheads="1"/>
          </p:cNvSpPr>
          <p:nvPr>
            <p:ph idx="1"/>
          </p:nvPr>
        </p:nvSpPr>
        <p:spPr>
          <a:noFill/>
          <a:ln/>
        </p:spPr>
        <p:txBody>
          <a:bodyPr/>
          <a:lstStyle/>
          <a:p>
            <a:r>
              <a:rPr lang="en-US" dirty="0"/>
              <a:t>Basic timestamp ordering tries to execute an operation as soon as it receives it</a:t>
            </a:r>
          </a:p>
          <a:p>
            <a:pPr lvl="1"/>
            <a:r>
              <a:rPr lang="en-US" dirty="0"/>
              <a:t>progressive</a:t>
            </a:r>
          </a:p>
          <a:p>
            <a:pPr lvl="1"/>
            <a:r>
              <a:rPr lang="en-US" dirty="0"/>
              <a:t>too many restarts since there is no delaying</a:t>
            </a:r>
          </a:p>
          <a:p>
            <a:r>
              <a:rPr lang="en-US" dirty="0"/>
              <a:t>Conservative timestamping delays each operation until there is an assurance that it will not be restarted</a:t>
            </a:r>
          </a:p>
          <a:p>
            <a:r>
              <a:rPr lang="en-US" dirty="0"/>
              <a:t>Assurance?</a:t>
            </a:r>
          </a:p>
          <a:p>
            <a:pPr lvl="1"/>
            <a:r>
              <a:rPr lang="en-US" dirty="0"/>
              <a:t>No other operation with a smaller timestamp can arrive at the scheduler</a:t>
            </a:r>
          </a:p>
          <a:p>
            <a:pPr lvl="1"/>
            <a:r>
              <a:rPr lang="en-US" dirty="0"/>
              <a:t>Note that the delay may result in the formation of deadlocks</a:t>
            </a:r>
          </a:p>
        </p:txBody>
      </p:sp>
      <p:sp>
        <p:nvSpPr>
          <p:cNvPr id="2" name="Footer Placeholder 1">
            <a:extLst>
              <a:ext uri="{FF2B5EF4-FFF2-40B4-BE49-F238E27FC236}">
                <a16:creationId xmlns:a16="http://schemas.microsoft.com/office/drawing/2014/main" id="{6363BEC2-60EC-1946-8D26-03946B9C9EB3}"/>
              </a:ext>
            </a:extLst>
          </p:cNvPr>
          <p:cNvSpPr>
            <a:spLocks noGrp="1"/>
          </p:cNvSpPr>
          <p:nvPr>
            <p:ph type="ftr" sz="quarter" idx="3"/>
          </p:nvPr>
        </p:nvSpPr>
        <p:spPr/>
        <p:txBody>
          <a:bodyPr/>
          <a:lstStyle/>
          <a:p>
            <a:r>
              <a:rPr lang="en-US" dirty="0"/>
              <a:t>© 2020</a:t>
            </a:r>
          </a:p>
        </p:txBody>
      </p:sp>
      <p:sp>
        <p:nvSpPr>
          <p:cNvPr id="3" name="Slide Number Placeholder 2">
            <a:extLst>
              <a:ext uri="{FF2B5EF4-FFF2-40B4-BE49-F238E27FC236}">
                <a16:creationId xmlns:a16="http://schemas.microsoft.com/office/drawing/2014/main" id="{36657D74-3138-1B46-8A83-29BD5017BA8F}"/>
              </a:ext>
            </a:extLst>
          </p:cNvPr>
          <p:cNvSpPr>
            <a:spLocks noGrp="1"/>
          </p:cNvSpPr>
          <p:nvPr>
            <p:ph type="sldNum" sz="quarter" idx="4"/>
          </p:nvPr>
        </p:nvSpPr>
        <p:spPr/>
        <p:txBody>
          <a:bodyPr/>
          <a:lstStyle/>
          <a:p>
            <a:fld id="{FD96158B-4539-3C43-9DE5-94C547866200}" type="slidenum">
              <a:rPr lang="en-US" smtClean="0"/>
              <a:t>26</a:t>
            </a:fld>
            <a:endParaRPr lang="en-US"/>
          </a:p>
        </p:txBody>
      </p:sp>
    </p:spTree>
    <p:extLst>
      <p:ext uri="{BB962C8B-B14F-4D97-AF65-F5344CB8AC3E}">
        <p14:creationId xmlns:p14="http://schemas.microsoft.com/office/powerpoint/2010/main" val="40849935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noFill/>
          <a:ln/>
        </p:spPr>
        <p:txBody>
          <a:bodyPr/>
          <a:lstStyle/>
          <a:p>
            <a:r>
              <a:rPr lang="en-US" dirty="0" err="1"/>
              <a:t>Multiversion</a:t>
            </a:r>
            <a:r>
              <a:rPr lang="en-US" dirty="0"/>
              <a:t> Concurrency Control (MVCC)</a:t>
            </a:r>
          </a:p>
        </p:txBody>
      </p:sp>
      <p:sp>
        <p:nvSpPr>
          <p:cNvPr id="86019" name="Rectangle 3"/>
          <p:cNvSpPr>
            <a:spLocks noGrp="1" noChangeArrowheads="1"/>
          </p:cNvSpPr>
          <p:nvPr>
            <p:ph idx="1"/>
          </p:nvPr>
        </p:nvSpPr>
        <p:spPr>
          <a:xfrm>
            <a:off x="405780" y="1935915"/>
            <a:ext cx="8229600" cy="3268960"/>
          </a:xfrm>
          <a:noFill/>
          <a:ln/>
        </p:spPr>
        <p:txBody>
          <a:bodyPr/>
          <a:lstStyle/>
          <a:p>
            <a:pPr>
              <a:lnSpc>
                <a:spcPct val="100000"/>
              </a:lnSpc>
              <a:spcBef>
                <a:spcPct val="40000"/>
              </a:spcBef>
            </a:pPr>
            <a:r>
              <a:rPr lang="en-US" dirty="0"/>
              <a:t>Do not modify the values in the database, create new values.</a:t>
            </a:r>
          </a:p>
          <a:p>
            <a:pPr>
              <a:lnSpc>
                <a:spcPct val="100000"/>
              </a:lnSpc>
              <a:spcBef>
                <a:spcPct val="40000"/>
              </a:spcBef>
            </a:pPr>
            <a:r>
              <a:rPr lang="en-US" dirty="0"/>
              <a:t>Typically timestamp-based implementation</a:t>
            </a:r>
          </a:p>
          <a:p>
            <a:pPr lvl="3">
              <a:lnSpc>
                <a:spcPct val="100000"/>
              </a:lnSpc>
              <a:spcBef>
                <a:spcPct val="40000"/>
              </a:spcBef>
              <a:buFont typeface="Monotype Sorts" charset="2"/>
              <a:buNone/>
            </a:pPr>
            <a:r>
              <a:rPr lang="en-US" sz="2391" i="1" dirty="0" err="1"/>
              <a:t>ts</a:t>
            </a:r>
            <a:r>
              <a:rPr lang="en-US" sz="2391" dirty="0"/>
              <a:t>(</a:t>
            </a:r>
            <a:r>
              <a:rPr lang="en-US" sz="2391" i="1" dirty="0" err="1"/>
              <a:t>T</a:t>
            </a:r>
            <a:r>
              <a:rPr lang="en-US" sz="2391" i="1" baseline="-25000" dirty="0" err="1"/>
              <a:t>i</a:t>
            </a:r>
            <a:r>
              <a:rPr lang="en-US" sz="2391" dirty="0"/>
              <a:t>) &lt; </a:t>
            </a:r>
            <a:r>
              <a:rPr lang="en-US" sz="2391" i="1" dirty="0" err="1"/>
              <a:t>ts</a:t>
            </a:r>
            <a:r>
              <a:rPr lang="en-US" sz="2391" dirty="0"/>
              <a:t>(</a:t>
            </a:r>
            <a:r>
              <a:rPr lang="en-US" sz="2391" i="1" dirty="0" err="1"/>
              <a:t>x</a:t>
            </a:r>
            <a:r>
              <a:rPr lang="en-US" sz="2391" i="1" baseline="-25000" dirty="0" err="1"/>
              <a:t>r</a:t>
            </a:r>
            <a:r>
              <a:rPr lang="en-US" sz="2391" dirty="0"/>
              <a:t>) &lt; </a:t>
            </a:r>
            <a:r>
              <a:rPr lang="en-US" sz="2391" i="1" dirty="0" err="1"/>
              <a:t>ts</a:t>
            </a:r>
            <a:r>
              <a:rPr lang="en-US" sz="2391" dirty="0"/>
              <a:t>(</a:t>
            </a:r>
            <a:r>
              <a:rPr lang="en-US" sz="2391" i="1" dirty="0" err="1"/>
              <a:t>T</a:t>
            </a:r>
            <a:r>
              <a:rPr lang="en-US" sz="2391" i="1" baseline="-25000" dirty="0" err="1"/>
              <a:t>j</a:t>
            </a:r>
            <a:r>
              <a:rPr lang="en-US" sz="2391" dirty="0"/>
              <a:t>) </a:t>
            </a:r>
          </a:p>
          <a:p>
            <a:pPr>
              <a:lnSpc>
                <a:spcPct val="100000"/>
              </a:lnSpc>
              <a:spcBef>
                <a:spcPct val="40000"/>
              </a:spcBef>
            </a:pPr>
            <a:r>
              <a:rPr lang="en-US" dirty="0"/>
              <a:t>Implemented in a number of systems: IBM DB2, Oracle, SQL Server, SAP HANA, </a:t>
            </a:r>
            <a:r>
              <a:rPr lang="en-US" dirty="0" err="1"/>
              <a:t>BerkeleyDB</a:t>
            </a:r>
            <a:r>
              <a:rPr lang="en-US" dirty="0"/>
              <a:t>, PostgreSQL</a:t>
            </a:r>
          </a:p>
        </p:txBody>
      </p:sp>
      <p:sp>
        <p:nvSpPr>
          <p:cNvPr id="2" name="Footer Placeholder 1">
            <a:extLst>
              <a:ext uri="{FF2B5EF4-FFF2-40B4-BE49-F238E27FC236}">
                <a16:creationId xmlns:a16="http://schemas.microsoft.com/office/drawing/2014/main" id="{6588ABA6-82D1-8B48-8983-97061D54633B}"/>
              </a:ext>
            </a:extLst>
          </p:cNvPr>
          <p:cNvSpPr>
            <a:spLocks noGrp="1"/>
          </p:cNvSpPr>
          <p:nvPr>
            <p:ph type="ftr" sz="quarter" idx="3"/>
          </p:nvPr>
        </p:nvSpPr>
        <p:spPr/>
        <p:txBody>
          <a:bodyPr/>
          <a:lstStyle/>
          <a:p>
            <a:r>
              <a:rPr lang="en-US" dirty="0"/>
              <a:t>© 2020</a:t>
            </a:r>
          </a:p>
        </p:txBody>
      </p:sp>
      <p:sp>
        <p:nvSpPr>
          <p:cNvPr id="3" name="Slide Number Placeholder 2">
            <a:extLst>
              <a:ext uri="{FF2B5EF4-FFF2-40B4-BE49-F238E27FC236}">
                <a16:creationId xmlns:a16="http://schemas.microsoft.com/office/drawing/2014/main" id="{0CE91C5D-E674-E747-A6D0-65301691F890}"/>
              </a:ext>
            </a:extLst>
          </p:cNvPr>
          <p:cNvSpPr>
            <a:spLocks noGrp="1"/>
          </p:cNvSpPr>
          <p:nvPr>
            <p:ph type="sldNum" sz="quarter" idx="4"/>
          </p:nvPr>
        </p:nvSpPr>
        <p:spPr/>
        <p:txBody>
          <a:bodyPr/>
          <a:lstStyle/>
          <a:p>
            <a:fld id="{FD96158B-4539-3C43-9DE5-94C547866200}" type="slidenum">
              <a:rPr lang="en-US" smtClean="0"/>
              <a:t>27</a:t>
            </a:fld>
            <a:endParaRPr lang="en-US"/>
          </a:p>
        </p:txBody>
      </p:sp>
    </p:spTree>
    <p:extLst>
      <p:ext uri="{BB962C8B-B14F-4D97-AF65-F5344CB8AC3E}">
        <p14:creationId xmlns:p14="http://schemas.microsoft.com/office/powerpoint/2010/main" val="12664814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xfrm>
            <a:off x="457200" y="277813"/>
            <a:ext cx="8332440" cy="1139825"/>
          </a:xfrm>
          <a:noFill/>
          <a:ln/>
        </p:spPr>
        <p:txBody>
          <a:bodyPr/>
          <a:lstStyle/>
          <a:p>
            <a:r>
              <a:rPr lang="en-US" dirty="0"/>
              <a:t>MVCC Reads</a:t>
            </a:r>
          </a:p>
        </p:txBody>
      </p:sp>
      <p:sp>
        <p:nvSpPr>
          <p:cNvPr id="86019" name="Rectangle 3"/>
          <p:cNvSpPr>
            <a:spLocks noGrp="1" noChangeArrowheads="1"/>
          </p:cNvSpPr>
          <p:nvPr>
            <p:ph idx="1"/>
          </p:nvPr>
        </p:nvSpPr>
        <p:spPr>
          <a:xfrm>
            <a:off x="457200" y="1600201"/>
            <a:ext cx="8229600" cy="1324744"/>
          </a:xfrm>
          <a:noFill/>
          <a:ln/>
        </p:spPr>
        <p:txBody>
          <a:bodyPr/>
          <a:lstStyle/>
          <a:p>
            <a:pPr>
              <a:lnSpc>
                <a:spcPct val="100000"/>
              </a:lnSpc>
              <a:spcBef>
                <a:spcPct val="40000"/>
              </a:spcBef>
            </a:pPr>
            <a:r>
              <a:rPr lang="en-US" dirty="0"/>
              <a:t>A </a:t>
            </a:r>
            <a:r>
              <a:rPr lang="en-US" i="1" dirty="0"/>
              <a:t>R</a:t>
            </a:r>
            <a:r>
              <a:rPr lang="en-US" i="1" baseline="-25000" dirty="0"/>
              <a:t>i</a:t>
            </a:r>
            <a:r>
              <a:rPr lang="en-US" dirty="0"/>
              <a:t>(</a:t>
            </a:r>
            <a:r>
              <a:rPr lang="en-US" i="1" dirty="0"/>
              <a:t>x</a:t>
            </a:r>
            <a:r>
              <a:rPr lang="en-US" dirty="0"/>
              <a:t>) is translated into a read on one version of </a:t>
            </a:r>
            <a:r>
              <a:rPr lang="en-US" i="1" dirty="0"/>
              <a:t>x</a:t>
            </a:r>
            <a:r>
              <a:rPr lang="en-US" dirty="0"/>
              <a:t>. </a:t>
            </a:r>
          </a:p>
          <a:p>
            <a:pPr lvl="1">
              <a:lnSpc>
                <a:spcPct val="100000"/>
              </a:lnSpc>
              <a:spcBef>
                <a:spcPct val="40000"/>
              </a:spcBef>
            </a:pPr>
            <a:r>
              <a:rPr lang="en-US" dirty="0"/>
              <a:t>Find a version of </a:t>
            </a:r>
            <a:r>
              <a:rPr lang="en-US" i="1" dirty="0"/>
              <a:t>x</a:t>
            </a:r>
            <a:r>
              <a:rPr lang="en-US" dirty="0"/>
              <a:t> (say </a:t>
            </a:r>
            <a:r>
              <a:rPr lang="en-US" i="1" dirty="0"/>
              <a:t>x</a:t>
            </a:r>
            <a:r>
              <a:rPr lang="en-US" i="1" baseline="-25000" dirty="0"/>
              <a:t>v</a:t>
            </a:r>
            <a:r>
              <a:rPr lang="en-US" dirty="0"/>
              <a:t>) such that </a:t>
            </a:r>
            <a:r>
              <a:rPr lang="en-US" i="1" dirty="0" err="1"/>
              <a:t>ts</a:t>
            </a:r>
            <a:r>
              <a:rPr lang="en-US" dirty="0"/>
              <a:t>(</a:t>
            </a:r>
            <a:r>
              <a:rPr lang="en-US" i="1" dirty="0"/>
              <a:t>x</a:t>
            </a:r>
            <a:r>
              <a:rPr lang="en-US" i="1" baseline="-25000" dirty="0"/>
              <a:t>v</a:t>
            </a:r>
            <a:r>
              <a:rPr lang="en-US" dirty="0"/>
              <a:t>) is the largest timestamp less than </a:t>
            </a:r>
            <a:r>
              <a:rPr lang="en-US" i="1" dirty="0" err="1"/>
              <a:t>ts</a:t>
            </a:r>
            <a:r>
              <a:rPr lang="en-US" dirty="0"/>
              <a:t>(</a:t>
            </a:r>
            <a:r>
              <a:rPr lang="en-US" i="1" dirty="0" err="1"/>
              <a:t>T</a:t>
            </a:r>
            <a:r>
              <a:rPr lang="en-US" i="1" baseline="-25000" dirty="0" err="1"/>
              <a:t>i</a:t>
            </a:r>
            <a:r>
              <a:rPr lang="en-US" dirty="0"/>
              <a:t>).</a:t>
            </a:r>
          </a:p>
        </p:txBody>
      </p:sp>
      <p:sp>
        <p:nvSpPr>
          <p:cNvPr id="2" name="Footer Placeholder 1">
            <a:extLst>
              <a:ext uri="{FF2B5EF4-FFF2-40B4-BE49-F238E27FC236}">
                <a16:creationId xmlns:a16="http://schemas.microsoft.com/office/drawing/2014/main" id="{6588ABA6-82D1-8B48-8983-97061D54633B}"/>
              </a:ext>
            </a:extLst>
          </p:cNvPr>
          <p:cNvSpPr>
            <a:spLocks noGrp="1"/>
          </p:cNvSpPr>
          <p:nvPr>
            <p:ph type="ftr" sz="quarter" idx="3"/>
          </p:nvPr>
        </p:nvSpPr>
        <p:spPr/>
        <p:txBody>
          <a:bodyPr/>
          <a:lstStyle/>
          <a:p>
            <a:r>
              <a:rPr lang="en-US" dirty="0"/>
              <a:t>© 2020</a:t>
            </a:r>
          </a:p>
        </p:txBody>
      </p:sp>
      <p:sp>
        <p:nvSpPr>
          <p:cNvPr id="3" name="Slide Number Placeholder 2">
            <a:extLst>
              <a:ext uri="{FF2B5EF4-FFF2-40B4-BE49-F238E27FC236}">
                <a16:creationId xmlns:a16="http://schemas.microsoft.com/office/drawing/2014/main" id="{0CE91C5D-E674-E747-A6D0-65301691F890}"/>
              </a:ext>
            </a:extLst>
          </p:cNvPr>
          <p:cNvSpPr>
            <a:spLocks noGrp="1"/>
          </p:cNvSpPr>
          <p:nvPr>
            <p:ph type="sldNum" sz="quarter" idx="4"/>
          </p:nvPr>
        </p:nvSpPr>
        <p:spPr/>
        <p:txBody>
          <a:bodyPr/>
          <a:lstStyle/>
          <a:p>
            <a:fld id="{FD96158B-4539-3C43-9DE5-94C547866200}" type="slidenum">
              <a:rPr lang="en-US" smtClean="0"/>
              <a:t>28</a:t>
            </a:fld>
            <a:endParaRPr lang="en-US"/>
          </a:p>
        </p:txBody>
      </p:sp>
      <p:pic>
        <p:nvPicPr>
          <p:cNvPr id="5" name="Picture 4" descr="A close up of a antenna&#10;&#10;Description automatically generated">
            <a:extLst>
              <a:ext uri="{FF2B5EF4-FFF2-40B4-BE49-F238E27FC236}">
                <a16:creationId xmlns:a16="http://schemas.microsoft.com/office/drawing/2014/main" id="{90A995F5-D495-844B-8178-8C8A9E176C20}"/>
              </a:ext>
            </a:extLst>
          </p:cNvPr>
          <p:cNvPicPr>
            <a:picLocks noChangeAspect="1"/>
          </p:cNvPicPr>
          <p:nvPr/>
        </p:nvPicPr>
        <p:blipFill>
          <a:blip r:embed="rId3"/>
          <a:stretch>
            <a:fillRect/>
          </a:stretch>
        </p:blipFill>
        <p:spPr>
          <a:xfrm>
            <a:off x="1115616" y="3473765"/>
            <a:ext cx="6781634" cy="1924918"/>
          </a:xfrm>
          <a:prstGeom prst="rect">
            <a:avLst/>
          </a:prstGeom>
        </p:spPr>
      </p:pic>
    </p:spTree>
    <p:extLst>
      <p:ext uri="{BB962C8B-B14F-4D97-AF65-F5344CB8AC3E}">
        <p14:creationId xmlns:p14="http://schemas.microsoft.com/office/powerpoint/2010/main" val="35545616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noFill/>
          <a:ln/>
        </p:spPr>
        <p:txBody>
          <a:bodyPr/>
          <a:lstStyle/>
          <a:p>
            <a:r>
              <a:rPr lang="en-US" dirty="0"/>
              <a:t>MVCC Writes</a:t>
            </a:r>
          </a:p>
        </p:txBody>
      </p:sp>
      <p:sp>
        <p:nvSpPr>
          <p:cNvPr id="86019" name="Rectangle 3"/>
          <p:cNvSpPr>
            <a:spLocks noGrp="1" noChangeArrowheads="1"/>
          </p:cNvSpPr>
          <p:nvPr>
            <p:ph idx="1"/>
          </p:nvPr>
        </p:nvSpPr>
        <p:spPr>
          <a:noFill/>
          <a:ln/>
        </p:spPr>
        <p:txBody>
          <a:bodyPr/>
          <a:lstStyle/>
          <a:p>
            <a:pPr>
              <a:lnSpc>
                <a:spcPct val="100000"/>
              </a:lnSpc>
              <a:spcBef>
                <a:spcPct val="40000"/>
              </a:spcBef>
            </a:pPr>
            <a:r>
              <a:rPr lang="en-US" dirty="0"/>
              <a:t>A </a:t>
            </a:r>
            <a:r>
              <a:rPr lang="en-US" i="1" dirty="0"/>
              <a:t>W</a:t>
            </a:r>
            <a:r>
              <a:rPr lang="en-US" i="1" baseline="-25000" dirty="0"/>
              <a:t>i</a:t>
            </a:r>
            <a:r>
              <a:rPr lang="en-US" dirty="0"/>
              <a:t>(</a:t>
            </a:r>
            <a:r>
              <a:rPr lang="en-US" i="1" dirty="0"/>
              <a:t>x</a:t>
            </a:r>
            <a:r>
              <a:rPr lang="en-US" dirty="0"/>
              <a:t>) is translated into </a:t>
            </a:r>
            <a:r>
              <a:rPr lang="en-US" i="1" dirty="0"/>
              <a:t>W</a:t>
            </a:r>
            <a:r>
              <a:rPr lang="en-US" i="1" baseline="-25000" dirty="0"/>
              <a:t>i</a:t>
            </a:r>
            <a:r>
              <a:rPr lang="en-US" dirty="0"/>
              <a:t>(</a:t>
            </a:r>
            <a:r>
              <a:rPr lang="en-US" i="1" dirty="0" err="1"/>
              <a:t>x</a:t>
            </a:r>
            <a:r>
              <a:rPr lang="en-US" i="1" baseline="-25000" dirty="0" err="1"/>
              <a:t>w</a:t>
            </a:r>
            <a:r>
              <a:rPr lang="en-US" dirty="0"/>
              <a:t>) and accepted if the scheduler has not yet processed any </a:t>
            </a:r>
            <a:r>
              <a:rPr lang="en-US" i="1" dirty="0" err="1"/>
              <a:t>R</a:t>
            </a:r>
            <a:r>
              <a:rPr lang="en-US" i="1" baseline="-25000" dirty="0" err="1"/>
              <a:t>j</a:t>
            </a:r>
            <a:r>
              <a:rPr lang="en-US" dirty="0"/>
              <a:t>(</a:t>
            </a:r>
            <a:r>
              <a:rPr lang="en-US" i="1" dirty="0" err="1"/>
              <a:t>x</a:t>
            </a:r>
            <a:r>
              <a:rPr lang="en-US" i="1" baseline="-25000" dirty="0" err="1"/>
              <a:t>r</a:t>
            </a:r>
            <a:r>
              <a:rPr lang="en-US" dirty="0"/>
              <a:t>) such that</a:t>
            </a:r>
          </a:p>
          <a:p>
            <a:pPr lvl="3">
              <a:lnSpc>
                <a:spcPct val="100000"/>
              </a:lnSpc>
              <a:spcBef>
                <a:spcPct val="40000"/>
              </a:spcBef>
              <a:buFont typeface="Monotype Sorts" charset="2"/>
              <a:buNone/>
            </a:pPr>
            <a:r>
              <a:rPr lang="en-US" sz="2391" i="1" dirty="0" err="1"/>
              <a:t>ts</a:t>
            </a:r>
            <a:r>
              <a:rPr lang="en-US" sz="2391" dirty="0" err="1"/>
              <a:t>(</a:t>
            </a:r>
            <a:r>
              <a:rPr lang="en-US" sz="2391" i="1" dirty="0" err="1"/>
              <a:t>T</a:t>
            </a:r>
            <a:r>
              <a:rPr lang="en-US" sz="2391" i="1" baseline="-25000" dirty="0" err="1"/>
              <a:t>i</a:t>
            </a:r>
            <a:r>
              <a:rPr lang="en-US" sz="2391" dirty="0"/>
              <a:t>) &lt; </a:t>
            </a:r>
            <a:r>
              <a:rPr lang="en-US" sz="2391" i="1" dirty="0" err="1"/>
              <a:t>ts</a:t>
            </a:r>
            <a:r>
              <a:rPr lang="en-US" sz="2391" dirty="0" err="1"/>
              <a:t>(</a:t>
            </a:r>
            <a:r>
              <a:rPr lang="en-US" sz="2391" i="1" dirty="0" err="1"/>
              <a:t>x</a:t>
            </a:r>
            <a:r>
              <a:rPr lang="en-US" sz="2391" i="1" baseline="-25000" dirty="0" err="1"/>
              <a:t>r</a:t>
            </a:r>
            <a:r>
              <a:rPr lang="en-US" sz="2391" dirty="0"/>
              <a:t>) &lt; </a:t>
            </a:r>
            <a:r>
              <a:rPr lang="en-US" sz="2391" i="1" dirty="0" err="1"/>
              <a:t>ts</a:t>
            </a:r>
            <a:r>
              <a:rPr lang="en-US" sz="2391" dirty="0" err="1"/>
              <a:t>(</a:t>
            </a:r>
            <a:r>
              <a:rPr lang="en-US" sz="2391" i="1" dirty="0" err="1"/>
              <a:t>T</a:t>
            </a:r>
            <a:r>
              <a:rPr lang="en-US" sz="2391" i="1" baseline="-25000" dirty="0" err="1"/>
              <a:t>j</a:t>
            </a:r>
            <a:r>
              <a:rPr lang="en-US" sz="2391" dirty="0"/>
              <a:t>) </a:t>
            </a:r>
          </a:p>
        </p:txBody>
      </p:sp>
      <p:sp>
        <p:nvSpPr>
          <p:cNvPr id="2" name="Footer Placeholder 1">
            <a:extLst>
              <a:ext uri="{FF2B5EF4-FFF2-40B4-BE49-F238E27FC236}">
                <a16:creationId xmlns:a16="http://schemas.microsoft.com/office/drawing/2014/main" id="{6588ABA6-82D1-8B48-8983-97061D54633B}"/>
              </a:ext>
            </a:extLst>
          </p:cNvPr>
          <p:cNvSpPr>
            <a:spLocks noGrp="1"/>
          </p:cNvSpPr>
          <p:nvPr>
            <p:ph type="ftr" sz="quarter" idx="3"/>
          </p:nvPr>
        </p:nvSpPr>
        <p:spPr/>
        <p:txBody>
          <a:bodyPr/>
          <a:lstStyle/>
          <a:p>
            <a:r>
              <a:rPr lang="en-US" dirty="0"/>
              <a:t>© 2020</a:t>
            </a:r>
          </a:p>
        </p:txBody>
      </p:sp>
      <p:sp>
        <p:nvSpPr>
          <p:cNvPr id="3" name="Slide Number Placeholder 2">
            <a:extLst>
              <a:ext uri="{FF2B5EF4-FFF2-40B4-BE49-F238E27FC236}">
                <a16:creationId xmlns:a16="http://schemas.microsoft.com/office/drawing/2014/main" id="{0CE91C5D-E674-E747-A6D0-65301691F890}"/>
              </a:ext>
            </a:extLst>
          </p:cNvPr>
          <p:cNvSpPr>
            <a:spLocks noGrp="1"/>
          </p:cNvSpPr>
          <p:nvPr>
            <p:ph type="sldNum" sz="quarter" idx="4"/>
          </p:nvPr>
        </p:nvSpPr>
        <p:spPr/>
        <p:txBody>
          <a:bodyPr/>
          <a:lstStyle/>
          <a:p>
            <a:fld id="{FD96158B-4539-3C43-9DE5-94C547866200}" type="slidenum">
              <a:rPr lang="en-US" smtClean="0"/>
              <a:t>29</a:t>
            </a:fld>
            <a:endParaRPr lang="en-US"/>
          </a:p>
        </p:txBody>
      </p:sp>
      <p:pic>
        <p:nvPicPr>
          <p:cNvPr id="6" name="Picture 5" descr="A close up of a clock&#10;&#10;Description automatically generated">
            <a:extLst>
              <a:ext uri="{FF2B5EF4-FFF2-40B4-BE49-F238E27FC236}">
                <a16:creationId xmlns:a16="http://schemas.microsoft.com/office/drawing/2014/main" id="{FE87E10D-B7AF-AE4D-A8D5-925A184C2B0F}"/>
              </a:ext>
            </a:extLst>
          </p:cNvPr>
          <p:cNvPicPr>
            <a:picLocks noChangeAspect="1"/>
          </p:cNvPicPr>
          <p:nvPr/>
        </p:nvPicPr>
        <p:blipFill>
          <a:blip r:embed="rId3"/>
          <a:stretch>
            <a:fillRect/>
          </a:stretch>
        </p:blipFill>
        <p:spPr>
          <a:xfrm>
            <a:off x="1115616" y="3573016"/>
            <a:ext cx="6246145" cy="1800199"/>
          </a:xfrm>
          <a:prstGeom prst="rect">
            <a:avLst/>
          </a:prstGeom>
        </p:spPr>
      </p:pic>
    </p:spTree>
    <p:extLst>
      <p:ext uri="{BB962C8B-B14F-4D97-AF65-F5344CB8AC3E}">
        <p14:creationId xmlns:p14="http://schemas.microsoft.com/office/powerpoint/2010/main" val="13943553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Grp="1" noChangeArrowheads="1"/>
          </p:cNvSpPr>
          <p:nvPr>
            <p:ph type="title"/>
          </p:nvPr>
        </p:nvSpPr>
        <p:spPr>
          <a:ln/>
        </p:spPr>
        <p:txBody>
          <a:bodyPr/>
          <a:lstStyle/>
          <a:p>
            <a:r>
              <a:rPr lang="en-US" dirty="0"/>
              <a:t>Outline</a:t>
            </a:r>
          </a:p>
        </p:txBody>
      </p:sp>
      <p:sp>
        <p:nvSpPr>
          <p:cNvPr id="15362" name="Rectangle 2"/>
          <p:cNvSpPr>
            <a:spLocks noGrp="1" noChangeArrowheads="1"/>
          </p:cNvSpPr>
          <p:nvPr>
            <p:ph idx="1"/>
          </p:nvPr>
        </p:nvSpPr>
        <p:spPr>
          <a:xfrm>
            <a:off x="457200" y="1268760"/>
            <a:ext cx="8229600" cy="4862165"/>
          </a:xfrm>
          <a:ln/>
        </p:spPr>
        <p:txBody>
          <a:bodyPr>
            <a:normAutofit/>
          </a:bodyPr>
          <a:lstStyle/>
          <a:p>
            <a:r>
              <a:rPr lang="en-US" dirty="0">
                <a:solidFill>
                  <a:srgbClr val="1771A9"/>
                </a:solidFill>
                <a:cs typeface="Arial" panose="020B0604020202020204" pitchFamily="34" charset="0"/>
              </a:rPr>
              <a:t>Distributed Transaction Processing</a:t>
            </a:r>
          </a:p>
          <a:p>
            <a:pPr lvl="1"/>
            <a:r>
              <a:rPr lang="en-US" dirty="0">
                <a:solidFill>
                  <a:srgbClr val="1771A9"/>
                </a:solidFill>
                <a:cs typeface="Arial" panose="020B0604020202020204" pitchFamily="34" charset="0"/>
              </a:rPr>
              <a:t>Distributed Concurrency Control</a:t>
            </a:r>
          </a:p>
          <a:p>
            <a:pPr lvl="1"/>
            <a:r>
              <a:rPr lang="en-US">
                <a:solidFill>
                  <a:srgbClr val="1771A9"/>
                </a:solidFill>
                <a:cs typeface="Arial" panose="020B0604020202020204" pitchFamily="34" charset="0"/>
              </a:rPr>
              <a:t>Distributed Reliability</a:t>
            </a:r>
            <a:endParaRPr lang="en-US" dirty="0">
              <a:solidFill>
                <a:srgbClr val="1771A9"/>
              </a:solidFill>
              <a:cs typeface="Arial" panose="020B0604020202020204" pitchFamily="34" charset="0"/>
            </a:endParaRPr>
          </a:p>
        </p:txBody>
      </p:sp>
      <p:sp>
        <p:nvSpPr>
          <p:cNvPr id="2" name="Footer Placeholder 1">
            <a:extLst>
              <a:ext uri="{FF2B5EF4-FFF2-40B4-BE49-F238E27FC236}">
                <a16:creationId xmlns:a16="http://schemas.microsoft.com/office/drawing/2014/main" id="{351B72E8-7C79-424E-A232-677D185C1BED}"/>
              </a:ext>
            </a:extLst>
          </p:cNvPr>
          <p:cNvSpPr>
            <a:spLocks noGrp="1"/>
          </p:cNvSpPr>
          <p:nvPr>
            <p:ph type="ftr" sz="quarter" idx="3"/>
          </p:nvPr>
        </p:nvSpPr>
        <p:spPr/>
        <p:txBody>
          <a:bodyPr/>
          <a:lstStyle/>
          <a:p>
            <a:r>
              <a:rPr lang="en-US" dirty="0"/>
              <a:t>© 2020</a:t>
            </a:r>
          </a:p>
        </p:txBody>
      </p:sp>
      <p:sp>
        <p:nvSpPr>
          <p:cNvPr id="3" name="Slide Number Placeholder 2">
            <a:extLst>
              <a:ext uri="{FF2B5EF4-FFF2-40B4-BE49-F238E27FC236}">
                <a16:creationId xmlns:a16="http://schemas.microsoft.com/office/drawing/2014/main" id="{61C3681F-B44B-9F40-96A9-7695DC0EC710}"/>
              </a:ext>
            </a:extLst>
          </p:cNvPr>
          <p:cNvSpPr>
            <a:spLocks noGrp="1"/>
          </p:cNvSpPr>
          <p:nvPr>
            <p:ph type="sldNum" sz="quarter" idx="4"/>
          </p:nvPr>
        </p:nvSpPr>
        <p:spPr/>
        <p:txBody>
          <a:bodyPr/>
          <a:lstStyle/>
          <a:p>
            <a:fld id="{FD96158B-4539-3C43-9DE5-94C547866200}" type="slidenum">
              <a:rPr lang="en-US" smtClean="0"/>
              <a:t>3</a:t>
            </a:fld>
            <a:endParaRPr lang="en-US"/>
          </a:p>
        </p:txBody>
      </p:sp>
    </p:spTree>
    <p:extLst>
      <p:ext uri="{BB962C8B-B14F-4D97-AF65-F5344CB8AC3E}">
        <p14:creationId xmlns:p14="http://schemas.microsoft.com/office/powerpoint/2010/main" val="36755252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noFill/>
          <a:ln/>
        </p:spPr>
        <p:txBody>
          <a:bodyPr/>
          <a:lstStyle/>
          <a:p>
            <a:r>
              <a:rPr lang="en-US"/>
              <a:t>Optimistic Concurrency Control Algorithms</a:t>
            </a:r>
          </a:p>
        </p:txBody>
      </p:sp>
      <p:sp>
        <p:nvSpPr>
          <p:cNvPr id="88067" name="Rectangle 3"/>
          <p:cNvSpPr>
            <a:spLocks noChangeArrowheads="1"/>
          </p:cNvSpPr>
          <p:nvPr/>
        </p:nvSpPr>
        <p:spPr bwMode="auto">
          <a:xfrm>
            <a:off x="492335" y="1948178"/>
            <a:ext cx="3055322" cy="402546"/>
          </a:xfrm>
          <a:prstGeom prst="rect">
            <a:avLst/>
          </a:prstGeom>
          <a:noFill/>
          <a:ln w="12700">
            <a:noFill/>
            <a:miter lim="800000"/>
            <a:headEnd/>
            <a:tailEnd/>
          </a:ln>
          <a:effectLst/>
        </p:spPr>
        <p:txBody>
          <a:bodyPr wrap="none" lIns="63499" tIns="25400" rIns="63499" bIns="25400">
            <a:prstTxWarp prst="textNoShape">
              <a:avLst/>
            </a:prstTxWarp>
            <a:spAutoFit/>
          </a:bodyPr>
          <a:lstStyle/>
          <a:p>
            <a:pPr>
              <a:lnSpc>
                <a:spcPct val="102000"/>
              </a:lnSpc>
            </a:pPr>
            <a:r>
              <a:rPr lang="en-US" sz="2391" dirty="0">
                <a:solidFill>
                  <a:schemeClr val="tx2"/>
                </a:solidFill>
                <a:latin typeface="Arial" panose="020B0604020202020204" pitchFamily="34" charset="0"/>
              </a:rPr>
              <a:t>Pessimistic execution</a:t>
            </a:r>
          </a:p>
        </p:txBody>
      </p:sp>
      <p:sp>
        <p:nvSpPr>
          <p:cNvPr id="88068" name="Rectangle 4"/>
          <p:cNvSpPr>
            <a:spLocks noChangeArrowheads="1"/>
          </p:cNvSpPr>
          <p:nvPr/>
        </p:nvSpPr>
        <p:spPr bwMode="auto">
          <a:xfrm>
            <a:off x="480359" y="4170678"/>
            <a:ext cx="2943111" cy="416332"/>
          </a:xfrm>
          <a:prstGeom prst="rect">
            <a:avLst/>
          </a:prstGeom>
          <a:noFill/>
          <a:ln w="12700">
            <a:noFill/>
            <a:miter lim="800000"/>
            <a:headEnd/>
            <a:tailEnd/>
          </a:ln>
          <a:effectLst/>
        </p:spPr>
        <p:txBody>
          <a:bodyPr wrap="none" lIns="63499" tIns="25400" rIns="63499" bIns="25400">
            <a:prstTxWarp prst="textNoShape">
              <a:avLst/>
            </a:prstTxWarp>
            <a:spAutoFit/>
          </a:bodyPr>
          <a:lstStyle/>
          <a:p>
            <a:pPr>
              <a:lnSpc>
                <a:spcPct val="102000"/>
              </a:lnSpc>
            </a:pPr>
            <a:r>
              <a:rPr lang="en-US" sz="2391" dirty="0">
                <a:solidFill>
                  <a:schemeClr val="tx2"/>
                </a:solidFill>
                <a:latin typeface="Arial" panose="020B0604020202020204" pitchFamily="34" charset="0"/>
              </a:rPr>
              <a:t>Optimistic execution</a:t>
            </a:r>
          </a:p>
        </p:txBody>
      </p:sp>
      <p:sp>
        <p:nvSpPr>
          <p:cNvPr id="88069" name="Line 5"/>
          <p:cNvSpPr>
            <a:spLocks noChangeShapeType="1"/>
          </p:cNvSpPr>
          <p:nvPr/>
        </p:nvSpPr>
        <p:spPr bwMode="auto">
          <a:xfrm>
            <a:off x="1276350" y="2989578"/>
            <a:ext cx="6616700" cy="0"/>
          </a:xfrm>
          <a:prstGeom prst="line">
            <a:avLst/>
          </a:prstGeom>
          <a:noFill/>
          <a:ln w="12700">
            <a:solidFill>
              <a:srgbClr val="000000"/>
            </a:solidFill>
            <a:round/>
            <a:headEnd/>
            <a:tailEnd/>
          </a:ln>
          <a:effectLst/>
        </p:spPr>
        <p:txBody>
          <a:bodyPr wrap="none" lIns="91439" tIns="45719" rIns="91439" bIns="45719" anchor="ctr">
            <a:prstTxWarp prst="textNoShape">
              <a:avLst/>
            </a:prstTxWarp>
          </a:bodyPr>
          <a:lstStyle/>
          <a:p>
            <a:endParaRPr lang="en-US" sz="1687" dirty="0">
              <a:latin typeface="Arial" panose="020B0604020202020204" pitchFamily="34" charset="0"/>
            </a:endParaRPr>
          </a:p>
        </p:txBody>
      </p:sp>
      <p:sp>
        <p:nvSpPr>
          <p:cNvPr id="88070" name="Line 6"/>
          <p:cNvSpPr>
            <a:spLocks noChangeShapeType="1"/>
          </p:cNvSpPr>
          <p:nvPr/>
        </p:nvSpPr>
        <p:spPr bwMode="auto">
          <a:xfrm>
            <a:off x="1276350" y="2900679"/>
            <a:ext cx="0" cy="177800"/>
          </a:xfrm>
          <a:prstGeom prst="line">
            <a:avLst/>
          </a:prstGeom>
          <a:noFill/>
          <a:ln w="12700">
            <a:solidFill>
              <a:srgbClr val="000000"/>
            </a:solidFill>
            <a:round/>
            <a:headEnd/>
            <a:tailEnd/>
          </a:ln>
          <a:effectLst/>
        </p:spPr>
        <p:txBody>
          <a:bodyPr wrap="none" lIns="91439" tIns="45719" rIns="91439" bIns="45719" anchor="ctr">
            <a:prstTxWarp prst="textNoShape">
              <a:avLst/>
            </a:prstTxWarp>
          </a:bodyPr>
          <a:lstStyle/>
          <a:p>
            <a:endParaRPr lang="en-US" sz="1687" dirty="0">
              <a:latin typeface="Arial" panose="020B0604020202020204" pitchFamily="34" charset="0"/>
            </a:endParaRPr>
          </a:p>
        </p:txBody>
      </p:sp>
      <p:sp>
        <p:nvSpPr>
          <p:cNvPr id="88071" name="Line 7"/>
          <p:cNvSpPr>
            <a:spLocks noChangeShapeType="1"/>
          </p:cNvSpPr>
          <p:nvPr/>
        </p:nvSpPr>
        <p:spPr bwMode="auto">
          <a:xfrm>
            <a:off x="2927350" y="2900679"/>
            <a:ext cx="0" cy="177800"/>
          </a:xfrm>
          <a:prstGeom prst="line">
            <a:avLst/>
          </a:prstGeom>
          <a:noFill/>
          <a:ln w="12700">
            <a:solidFill>
              <a:srgbClr val="000000"/>
            </a:solidFill>
            <a:round/>
            <a:headEnd/>
            <a:tailEnd/>
          </a:ln>
          <a:effectLst/>
        </p:spPr>
        <p:txBody>
          <a:bodyPr wrap="none" lIns="91439" tIns="45719" rIns="91439" bIns="45719" anchor="ctr">
            <a:prstTxWarp prst="textNoShape">
              <a:avLst/>
            </a:prstTxWarp>
          </a:bodyPr>
          <a:lstStyle/>
          <a:p>
            <a:endParaRPr lang="en-US" sz="1687" dirty="0">
              <a:latin typeface="Arial" panose="020B0604020202020204" pitchFamily="34" charset="0"/>
            </a:endParaRPr>
          </a:p>
        </p:txBody>
      </p:sp>
      <p:sp>
        <p:nvSpPr>
          <p:cNvPr id="88072" name="Line 8"/>
          <p:cNvSpPr>
            <a:spLocks noChangeShapeType="1"/>
          </p:cNvSpPr>
          <p:nvPr/>
        </p:nvSpPr>
        <p:spPr bwMode="auto">
          <a:xfrm>
            <a:off x="4591050" y="2900679"/>
            <a:ext cx="0" cy="177800"/>
          </a:xfrm>
          <a:prstGeom prst="line">
            <a:avLst/>
          </a:prstGeom>
          <a:noFill/>
          <a:ln w="12700">
            <a:solidFill>
              <a:srgbClr val="000000"/>
            </a:solidFill>
            <a:round/>
            <a:headEnd/>
            <a:tailEnd/>
          </a:ln>
          <a:effectLst/>
        </p:spPr>
        <p:txBody>
          <a:bodyPr wrap="none" lIns="91439" tIns="45719" rIns="91439" bIns="45719" anchor="ctr">
            <a:prstTxWarp prst="textNoShape">
              <a:avLst/>
            </a:prstTxWarp>
          </a:bodyPr>
          <a:lstStyle/>
          <a:p>
            <a:endParaRPr lang="en-US" sz="1687" dirty="0">
              <a:latin typeface="Arial" panose="020B0604020202020204" pitchFamily="34" charset="0"/>
            </a:endParaRPr>
          </a:p>
        </p:txBody>
      </p:sp>
      <p:sp>
        <p:nvSpPr>
          <p:cNvPr id="88073" name="Line 9"/>
          <p:cNvSpPr>
            <a:spLocks noChangeShapeType="1"/>
          </p:cNvSpPr>
          <p:nvPr/>
        </p:nvSpPr>
        <p:spPr bwMode="auto">
          <a:xfrm>
            <a:off x="6242050" y="2900679"/>
            <a:ext cx="0" cy="177800"/>
          </a:xfrm>
          <a:prstGeom prst="line">
            <a:avLst/>
          </a:prstGeom>
          <a:noFill/>
          <a:ln w="12700">
            <a:solidFill>
              <a:srgbClr val="000000"/>
            </a:solidFill>
            <a:round/>
            <a:headEnd/>
            <a:tailEnd/>
          </a:ln>
          <a:effectLst/>
        </p:spPr>
        <p:txBody>
          <a:bodyPr wrap="none" lIns="91439" tIns="45719" rIns="91439" bIns="45719" anchor="ctr">
            <a:prstTxWarp prst="textNoShape">
              <a:avLst/>
            </a:prstTxWarp>
          </a:bodyPr>
          <a:lstStyle/>
          <a:p>
            <a:endParaRPr lang="en-US" sz="1687" dirty="0">
              <a:latin typeface="Arial" panose="020B0604020202020204" pitchFamily="34" charset="0"/>
            </a:endParaRPr>
          </a:p>
        </p:txBody>
      </p:sp>
      <p:sp>
        <p:nvSpPr>
          <p:cNvPr id="88074" name="Line 10"/>
          <p:cNvSpPr>
            <a:spLocks noChangeShapeType="1"/>
          </p:cNvSpPr>
          <p:nvPr/>
        </p:nvSpPr>
        <p:spPr bwMode="auto">
          <a:xfrm>
            <a:off x="7905750" y="2900679"/>
            <a:ext cx="0" cy="177800"/>
          </a:xfrm>
          <a:prstGeom prst="line">
            <a:avLst/>
          </a:prstGeom>
          <a:noFill/>
          <a:ln w="12700">
            <a:solidFill>
              <a:srgbClr val="000000"/>
            </a:solidFill>
            <a:round/>
            <a:headEnd/>
            <a:tailEnd/>
          </a:ln>
          <a:effectLst/>
        </p:spPr>
        <p:txBody>
          <a:bodyPr wrap="none" lIns="91439" tIns="45719" rIns="91439" bIns="45719" anchor="ctr">
            <a:prstTxWarp prst="textNoShape">
              <a:avLst/>
            </a:prstTxWarp>
          </a:bodyPr>
          <a:lstStyle/>
          <a:p>
            <a:endParaRPr lang="en-US" sz="1687" dirty="0">
              <a:latin typeface="Arial" panose="020B0604020202020204" pitchFamily="34" charset="0"/>
            </a:endParaRPr>
          </a:p>
        </p:txBody>
      </p:sp>
      <p:sp>
        <p:nvSpPr>
          <p:cNvPr id="88075" name="Rectangle 11"/>
          <p:cNvSpPr>
            <a:spLocks noChangeArrowheads="1"/>
          </p:cNvSpPr>
          <p:nvPr/>
        </p:nvSpPr>
        <p:spPr bwMode="auto">
          <a:xfrm>
            <a:off x="1598614" y="3154678"/>
            <a:ext cx="1122099" cy="392798"/>
          </a:xfrm>
          <a:prstGeom prst="rect">
            <a:avLst/>
          </a:prstGeom>
          <a:noFill/>
          <a:ln w="12700">
            <a:noFill/>
            <a:miter lim="800000"/>
            <a:headEnd/>
            <a:tailEnd/>
          </a:ln>
          <a:effectLst/>
        </p:spPr>
        <p:txBody>
          <a:bodyPr wrap="none" lIns="90486" tIns="44449" rIns="90486" bIns="44449">
            <a:prstTxWarp prst="textNoShape">
              <a:avLst/>
            </a:prstTxWarp>
            <a:spAutoFit/>
          </a:bodyPr>
          <a:lstStyle/>
          <a:p>
            <a:r>
              <a:rPr lang="en-US" sz="1969" dirty="0">
                <a:solidFill>
                  <a:srgbClr val="000000"/>
                </a:solidFill>
                <a:latin typeface="Arial" panose="020B0604020202020204" pitchFamily="34" charset="0"/>
              </a:rPr>
              <a:t>Validate</a:t>
            </a:r>
          </a:p>
        </p:txBody>
      </p:sp>
      <p:sp>
        <p:nvSpPr>
          <p:cNvPr id="88076" name="Rectangle 12"/>
          <p:cNvSpPr>
            <a:spLocks noChangeArrowheads="1"/>
          </p:cNvSpPr>
          <p:nvPr/>
        </p:nvSpPr>
        <p:spPr bwMode="auto">
          <a:xfrm>
            <a:off x="3407419" y="3154678"/>
            <a:ext cx="788674" cy="392798"/>
          </a:xfrm>
          <a:prstGeom prst="rect">
            <a:avLst/>
          </a:prstGeom>
          <a:noFill/>
          <a:ln w="12700">
            <a:noFill/>
            <a:miter lim="800000"/>
            <a:headEnd/>
            <a:tailEnd/>
          </a:ln>
          <a:effectLst/>
        </p:spPr>
        <p:txBody>
          <a:bodyPr wrap="none" lIns="90486" tIns="44449" rIns="90486" bIns="44449">
            <a:prstTxWarp prst="textNoShape">
              <a:avLst/>
            </a:prstTxWarp>
            <a:spAutoFit/>
          </a:bodyPr>
          <a:lstStyle/>
          <a:p>
            <a:r>
              <a:rPr lang="en-US" sz="1969" dirty="0">
                <a:solidFill>
                  <a:srgbClr val="000000"/>
                </a:solidFill>
                <a:latin typeface="Arial" panose="020B0604020202020204" pitchFamily="34" charset="0"/>
              </a:rPr>
              <a:t>Read</a:t>
            </a:r>
          </a:p>
        </p:txBody>
      </p:sp>
      <p:sp>
        <p:nvSpPr>
          <p:cNvPr id="88077" name="Rectangle 13"/>
          <p:cNvSpPr>
            <a:spLocks noChangeArrowheads="1"/>
          </p:cNvSpPr>
          <p:nvPr/>
        </p:nvSpPr>
        <p:spPr bwMode="auto">
          <a:xfrm>
            <a:off x="4840576" y="3154678"/>
            <a:ext cx="1229501" cy="392798"/>
          </a:xfrm>
          <a:prstGeom prst="rect">
            <a:avLst/>
          </a:prstGeom>
          <a:noFill/>
          <a:ln w="12700">
            <a:noFill/>
            <a:miter lim="800000"/>
            <a:headEnd/>
            <a:tailEnd/>
          </a:ln>
          <a:effectLst/>
        </p:spPr>
        <p:txBody>
          <a:bodyPr wrap="none" lIns="90486" tIns="44449" rIns="90486" bIns="44449">
            <a:prstTxWarp prst="textNoShape">
              <a:avLst/>
            </a:prstTxWarp>
            <a:spAutoFit/>
          </a:bodyPr>
          <a:lstStyle/>
          <a:p>
            <a:r>
              <a:rPr lang="en-US" sz="1969" dirty="0">
                <a:solidFill>
                  <a:srgbClr val="000000"/>
                </a:solidFill>
                <a:latin typeface="Arial" panose="020B0604020202020204" pitchFamily="34" charset="0"/>
              </a:rPr>
              <a:t>Compute</a:t>
            </a:r>
          </a:p>
        </p:txBody>
      </p:sp>
      <p:sp>
        <p:nvSpPr>
          <p:cNvPr id="88078" name="Rectangle 14"/>
          <p:cNvSpPr>
            <a:spLocks noChangeArrowheads="1"/>
          </p:cNvSpPr>
          <p:nvPr/>
        </p:nvSpPr>
        <p:spPr bwMode="auto">
          <a:xfrm>
            <a:off x="6702279" y="3154678"/>
            <a:ext cx="768092" cy="392798"/>
          </a:xfrm>
          <a:prstGeom prst="rect">
            <a:avLst/>
          </a:prstGeom>
          <a:noFill/>
          <a:ln w="12700">
            <a:noFill/>
            <a:miter lim="800000"/>
            <a:headEnd/>
            <a:tailEnd/>
          </a:ln>
          <a:effectLst/>
        </p:spPr>
        <p:txBody>
          <a:bodyPr wrap="none" lIns="90486" tIns="44449" rIns="90486" bIns="44449">
            <a:prstTxWarp prst="textNoShape">
              <a:avLst/>
            </a:prstTxWarp>
            <a:spAutoFit/>
          </a:bodyPr>
          <a:lstStyle/>
          <a:p>
            <a:r>
              <a:rPr lang="en-US" sz="1969" dirty="0">
                <a:solidFill>
                  <a:srgbClr val="000000"/>
                </a:solidFill>
                <a:latin typeface="Arial" panose="020B0604020202020204" pitchFamily="34" charset="0"/>
              </a:rPr>
              <a:t>Write</a:t>
            </a:r>
          </a:p>
        </p:txBody>
      </p:sp>
      <p:sp>
        <p:nvSpPr>
          <p:cNvPr id="88079" name="Line 15"/>
          <p:cNvSpPr>
            <a:spLocks noChangeShapeType="1"/>
          </p:cNvSpPr>
          <p:nvPr/>
        </p:nvSpPr>
        <p:spPr bwMode="auto">
          <a:xfrm>
            <a:off x="1301750" y="5123178"/>
            <a:ext cx="6616700" cy="0"/>
          </a:xfrm>
          <a:prstGeom prst="line">
            <a:avLst/>
          </a:prstGeom>
          <a:noFill/>
          <a:ln w="12700">
            <a:solidFill>
              <a:srgbClr val="000000"/>
            </a:solidFill>
            <a:round/>
            <a:headEnd/>
            <a:tailEnd/>
          </a:ln>
          <a:effectLst/>
        </p:spPr>
        <p:txBody>
          <a:bodyPr wrap="none" lIns="91439" tIns="45719" rIns="91439" bIns="45719" anchor="ctr">
            <a:prstTxWarp prst="textNoShape">
              <a:avLst/>
            </a:prstTxWarp>
          </a:bodyPr>
          <a:lstStyle/>
          <a:p>
            <a:endParaRPr lang="en-US" sz="1687" dirty="0">
              <a:latin typeface="Arial" panose="020B0604020202020204" pitchFamily="34" charset="0"/>
            </a:endParaRPr>
          </a:p>
        </p:txBody>
      </p:sp>
      <p:sp>
        <p:nvSpPr>
          <p:cNvPr id="88080" name="Line 16"/>
          <p:cNvSpPr>
            <a:spLocks noChangeShapeType="1"/>
          </p:cNvSpPr>
          <p:nvPr/>
        </p:nvSpPr>
        <p:spPr bwMode="auto">
          <a:xfrm>
            <a:off x="1301750" y="5008878"/>
            <a:ext cx="0" cy="215900"/>
          </a:xfrm>
          <a:prstGeom prst="line">
            <a:avLst/>
          </a:prstGeom>
          <a:noFill/>
          <a:ln w="12700">
            <a:solidFill>
              <a:srgbClr val="000000"/>
            </a:solidFill>
            <a:round/>
            <a:headEnd/>
            <a:tailEnd/>
          </a:ln>
          <a:effectLst/>
        </p:spPr>
        <p:txBody>
          <a:bodyPr wrap="none" lIns="91439" tIns="45719" rIns="91439" bIns="45719" anchor="ctr">
            <a:prstTxWarp prst="textNoShape">
              <a:avLst/>
            </a:prstTxWarp>
          </a:bodyPr>
          <a:lstStyle/>
          <a:p>
            <a:endParaRPr lang="en-US" sz="1687" dirty="0">
              <a:latin typeface="Arial" panose="020B0604020202020204" pitchFamily="34" charset="0"/>
            </a:endParaRPr>
          </a:p>
        </p:txBody>
      </p:sp>
      <p:sp>
        <p:nvSpPr>
          <p:cNvPr id="88081" name="Line 17"/>
          <p:cNvSpPr>
            <a:spLocks noChangeShapeType="1"/>
          </p:cNvSpPr>
          <p:nvPr/>
        </p:nvSpPr>
        <p:spPr bwMode="auto">
          <a:xfrm>
            <a:off x="2952750" y="5008878"/>
            <a:ext cx="0" cy="215900"/>
          </a:xfrm>
          <a:prstGeom prst="line">
            <a:avLst/>
          </a:prstGeom>
          <a:noFill/>
          <a:ln w="12700">
            <a:solidFill>
              <a:srgbClr val="000000"/>
            </a:solidFill>
            <a:round/>
            <a:headEnd/>
            <a:tailEnd/>
          </a:ln>
          <a:effectLst/>
        </p:spPr>
        <p:txBody>
          <a:bodyPr wrap="none" lIns="91439" tIns="45719" rIns="91439" bIns="45719" anchor="ctr">
            <a:prstTxWarp prst="textNoShape">
              <a:avLst/>
            </a:prstTxWarp>
          </a:bodyPr>
          <a:lstStyle/>
          <a:p>
            <a:endParaRPr lang="en-US" sz="1687" dirty="0">
              <a:latin typeface="Arial" panose="020B0604020202020204" pitchFamily="34" charset="0"/>
            </a:endParaRPr>
          </a:p>
        </p:txBody>
      </p:sp>
      <p:sp>
        <p:nvSpPr>
          <p:cNvPr id="88082" name="Line 18"/>
          <p:cNvSpPr>
            <a:spLocks noChangeShapeType="1"/>
          </p:cNvSpPr>
          <p:nvPr/>
        </p:nvSpPr>
        <p:spPr bwMode="auto">
          <a:xfrm>
            <a:off x="4616450" y="5008878"/>
            <a:ext cx="0" cy="215900"/>
          </a:xfrm>
          <a:prstGeom prst="line">
            <a:avLst/>
          </a:prstGeom>
          <a:noFill/>
          <a:ln w="12700">
            <a:solidFill>
              <a:srgbClr val="000000"/>
            </a:solidFill>
            <a:round/>
            <a:headEnd/>
            <a:tailEnd/>
          </a:ln>
          <a:effectLst/>
        </p:spPr>
        <p:txBody>
          <a:bodyPr wrap="none" lIns="91439" tIns="45719" rIns="91439" bIns="45719" anchor="ctr">
            <a:prstTxWarp prst="textNoShape">
              <a:avLst/>
            </a:prstTxWarp>
          </a:bodyPr>
          <a:lstStyle/>
          <a:p>
            <a:endParaRPr lang="en-US" sz="1687" dirty="0">
              <a:latin typeface="Arial" panose="020B0604020202020204" pitchFamily="34" charset="0"/>
            </a:endParaRPr>
          </a:p>
        </p:txBody>
      </p:sp>
      <p:sp>
        <p:nvSpPr>
          <p:cNvPr id="88083" name="Line 19"/>
          <p:cNvSpPr>
            <a:spLocks noChangeShapeType="1"/>
          </p:cNvSpPr>
          <p:nvPr/>
        </p:nvSpPr>
        <p:spPr bwMode="auto">
          <a:xfrm>
            <a:off x="6267450" y="5008878"/>
            <a:ext cx="0" cy="215900"/>
          </a:xfrm>
          <a:prstGeom prst="line">
            <a:avLst/>
          </a:prstGeom>
          <a:noFill/>
          <a:ln w="12700">
            <a:solidFill>
              <a:srgbClr val="000000"/>
            </a:solidFill>
            <a:round/>
            <a:headEnd/>
            <a:tailEnd/>
          </a:ln>
          <a:effectLst/>
        </p:spPr>
        <p:txBody>
          <a:bodyPr wrap="none" lIns="91439" tIns="45719" rIns="91439" bIns="45719" anchor="ctr">
            <a:prstTxWarp prst="textNoShape">
              <a:avLst/>
            </a:prstTxWarp>
          </a:bodyPr>
          <a:lstStyle/>
          <a:p>
            <a:endParaRPr lang="en-US" sz="1687" dirty="0">
              <a:latin typeface="Arial" panose="020B0604020202020204" pitchFamily="34" charset="0"/>
            </a:endParaRPr>
          </a:p>
        </p:txBody>
      </p:sp>
      <p:sp>
        <p:nvSpPr>
          <p:cNvPr id="88084" name="Line 20"/>
          <p:cNvSpPr>
            <a:spLocks noChangeShapeType="1"/>
          </p:cNvSpPr>
          <p:nvPr/>
        </p:nvSpPr>
        <p:spPr bwMode="auto">
          <a:xfrm>
            <a:off x="7931150" y="5008878"/>
            <a:ext cx="0" cy="215900"/>
          </a:xfrm>
          <a:prstGeom prst="line">
            <a:avLst/>
          </a:prstGeom>
          <a:noFill/>
          <a:ln w="12700">
            <a:solidFill>
              <a:srgbClr val="000000"/>
            </a:solidFill>
            <a:round/>
            <a:headEnd/>
            <a:tailEnd/>
          </a:ln>
          <a:effectLst/>
        </p:spPr>
        <p:txBody>
          <a:bodyPr wrap="none" lIns="91439" tIns="45719" rIns="91439" bIns="45719" anchor="ctr">
            <a:prstTxWarp prst="textNoShape">
              <a:avLst/>
            </a:prstTxWarp>
          </a:bodyPr>
          <a:lstStyle/>
          <a:p>
            <a:endParaRPr lang="en-US" sz="1687" dirty="0">
              <a:latin typeface="Arial" panose="020B0604020202020204" pitchFamily="34" charset="0"/>
            </a:endParaRPr>
          </a:p>
        </p:txBody>
      </p:sp>
      <p:sp>
        <p:nvSpPr>
          <p:cNvPr id="88085" name="Rectangle 21"/>
          <p:cNvSpPr>
            <a:spLocks noChangeArrowheads="1"/>
          </p:cNvSpPr>
          <p:nvPr/>
        </p:nvSpPr>
        <p:spPr bwMode="auto">
          <a:xfrm>
            <a:off x="4938714" y="5313678"/>
            <a:ext cx="1122099" cy="392798"/>
          </a:xfrm>
          <a:prstGeom prst="rect">
            <a:avLst/>
          </a:prstGeom>
          <a:noFill/>
          <a:ln w="12700">
            <a:noFill/>
            <a:miter lim="800000"/>
            <a:headEnd/>
            <a:tailEnd/>
          </a:ln>
          <a:effectLst/>
        </p:spPr>
        <p:txBody>
          <a:bodyPr wrap="none" lIns="90486" tIns="44449" rIns="90486" bIns="44449">
            <a:prstTxWarp prst="textNoShape">
              <a:avLst/>
            </a:prstTxWarp>
            <a:spAutoFit/>
          </a:bodyPr>
          <a:lstStyle/>
          <a:p>
            <a:r>
              <a:rPr lang="en-US" sz="1969" dirty="0">
                <a:solidFill>
                  <a:srgbClr val="000000"/>
                </a:solidFill>
                <a:latin typeface="Arial" panose="020B0604020202020204" pitchFamily="34" charset="0"/>
              </a:rPr>
              <a:t>Validate</a:t>
            </a:r>
          </a:p>
        </p:txBody>
      </p:sp>
      <p:sp>
        <p:nvSpPr>
          <p:cNvPr id="88086" name="Rectangle 22"/>
          <p:cNvSpPr>
            <a:spLocks noChangeArrowheads="1"/>
          </p:cNvSpPr>
          <p:nvPr/>
        </p:nvSpPr>
        <p:spPr bwMode="auto">
          <a:xfrm>
            <a:off x="1781819" y="5313678"/>
            <a:ext cx="788674" cy="392798"/>
          </a:xfrm>
          <a:prstGeom prst="rect">
            <a:avLst/>
          </a:prstGeom>
          <a:noFill/>
          <a:ln w="12700">
            <a:noFill/>
            <a:miter lim="800000"/>
            <a:headEnd/>
            <a:tailEnd/>
          </a:ln>
          <a:effectLst/>
        </p:spPr>
        <p:txBody>
          <a:bodyPr wrap="none" lIns="90486" tIns="44449" rIns="90486" bIns="44449">
            <a:prstTxWarp prst="textNoShape">
              <a:avLst/>
            </a:prstTxWarp>
            <a:spAutoFit/>
          </a:bodyPr>
          <a:lstStyle/>
          <a:p>
            <a:r>
              <a:rPr lang="en-US" sz="1969" dirty="0">
                <a:solidFill>
                  <a:srgbClr val="000000"/>
                </a:solidFill>
                <a:latin typeface="Arial" panose="020B0604020202020204" pitchFamily="34" charset="0"/>
              </a:rPr>
              <a:t>Read</a:t>
            </a:r>
          </a:p>
        </p:txBody>
      </p:sp>
      <p:sp>
        <p:nvSpPr>
          <p:cNvPr id="88087" name="Rectangle 23"/>
          <p:cNvSpPr>
            <a:spLocks noChangeArrowheads="1"/>
          </p:cNvSpPr>
          <p:nvPr/>
        </p:nvSpPr>
        <p:spPr bwMode="auto">
          <a:xfrm>
            <a:off x="3214976" y="5313678"/>
            <a:ext cx="1229501" cy="392798"/>
          </a:xfrm>
          <a:prstGeom prst="rect">
            <a:avLst/>
          </a:prstGeom>
          <a:noFill/>
          <a:ln w="12700">
            <a:noFill/>
            <a:miter lim="800000"/>
            <a:headEnd/>
            <a:tailEnd/>
          </a:ln>
          <a:effectLst/>
        </p:spPr>
        <p:txBody>
          <a:bodyPr wrap="none" lIns="90486" tIns="44449" rIns="90486" bIns="44449">
            <a:prstTxWarp prst="textNoShape">
              <a:avLst/>
            </a:prstTxWarp>
            <a:spAutoFit/>
          </a:bodyPr>
          <a:lstStyle/>
          <a:p>
            <a:r>
              <a:rPr lang="en-US" sz="1969" dirty="0">
                <a:solidFill>
                  <a:srgbClr val="000000"/>
                </a:solidFill>
                <a:latin typeface="Arial" panose="020B0604020202020204" pitchFamily="34" charset="0"/>
              </a:rPr>
              <a:t>Compute</a:t>
            </a:r>
          </a:p>
        </p:txBody>
      </p:sp>
      <p:sp>
        <p:nvSpPr>
          <p:cNvPr id="88088" name="Rectangle 24"/>
          <p:cNvSpPr>
            <a:spLocks noChangeArrowheads="1"/>
          </p:cNvSpPr>
          <p:nvPr/>
        </p:nvSpPr>
        <p:spPr bwMode="auto">
          <a:xfrm>
            <a:off x="6727679" y="5313678"/>
            <a:ext cx="768092" cy="392798"/>
          </a:xfrm>
          <a:prstGeom prst="rect">
            <a:avLst/>
          </a:prstGeom>
          <a:noFill/>
          <a:ln w="12700">
            <a:noFill/>
            <a:miter lim="800000"/>
            <a:headEnd/>
            <a:tailEnd/>
          </a:ln>
          <a:effectLst/>
        </p:spPr>
        <p:txBody>
          <a:bodyPr wrap="none" lIns="90486" tIns="44449" rIns="90486" bIns="44449">
            <a:prstTxWarp prst="textNoShape">
              <a:avLst/>
            </a:prstTxWarp>
            <a:spAutoFit/>
          </a:bodyPr>
          <a:lstStyle/>
          <a:p>
            <a:r>
              <a:rPr lang="en-US" sz="1969" dirty="0">
                <a:solidFill>
                  <a:srgbClr val="000000"/>
                </a:solidFill>
                <a:latin typeface="Arial" panose="020B0604020202020204" pitchFamily="34" charset="0"/>
              </a:rPr>
              <a:t>Write</a:t>
            </a:r>
          </a:p>
        </p:txBody>
      </p:sp>
      <p:sp>
        <p:nvSpPr>
          <p:cNvPr id="2" name="Footer Placeholder 1">
            <a:extLst>
              <a:ext uri="{FF2B5EF4-FFF2-40B4-BE49-F238E27FC236}">
                <a16:creationId xmlns:a16="http://schemas.microsoft.com/office/drawing/2014/main" id="{524BE034-A2D9-9342-8669-4E6209927FD3}"/>
              </a:ext>
            </a:extLst>
          </p:cNvPr>
          <p:cNvSpPr>
            <a:spLocks noGrp="1"/>
          </p:cNvSpPr>
          <p:nvPr>
            <p:ph type="ftr" sz="quarter" idx="3"/>
          </p:nvPr>
        </p:nvSpPr>
        <p:spPr/>
        <p:txBody>
          <a:bodyPr/>
          <a:lstStyle/>
          <a:p>
            <a:r>
              <a:rPr lang="en-US" dirty="0"/>
              <a:t>© 2020</a:t>
            </a:r>
          </a:p>
        </p:txBody>
      </p:sp>
      <p:sp>
        <p:nvSpPr>
          <p:cNvPr id="3" name="Slide Number Placeholder 2">
            <a:extLst>
              <a:ext uri="{FF2B5EF4-FFF2-40B4-BE49-F238E27FC236}">
                <a16:creationId xmlns:a16="http://schemas.microsoft.com/office/drawing/2014/main" id="{E4AE46EA-AD98-4041-8B4A-2AA0CE472CE5}"/>
              </a:ext>
            </a:extLst>
          </p:cNvPr>
          <p:cNvSpPr>
            <a:spLocks noGrp="1"/>
          </p:cNvSpPr>
          <p:nvPr>
            <p:ph type="sldNum" sz="quarter" idx="4"/>
          </p:nvPr>
        </p:nvSpPr>
        <p:spPr/>
        <p:txBody>
          <a:bodyPr/>
          <a:lstStyle/>
          <a:p>
            <a:fld id="{FD96158B-4539-3C43-9DE5-94C547866200}" type="slidenum">
              <a:rPr lang="en-US" smtClean="0"/>
              <a:t>30</a:t>
            </a:fld>
            <a:endParaRPr lang="en-US"/>
          </a:p>
        </p:txBody>
      </p:sp>
    </p:spTree>
    <p:extLst>
      <p:ext uri="{BB962C8B-B14F-4D97-AF65-F5344CB8AC3E}">
        <p14:creationId xmlns:p14="http://schemas.microsoft.com/office/powerpoint/2010/main" val="232043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Optimistic Concurrency Control Algorithms</a:t>
            </a:r>
          </a:p>
        </p:txBody>
      </p:sp>
      <p:sp>
        <p:nvSpPr>
          <p:cNvPr id="90114" name="Rectangle 2"/>
          <p:cNvSpPr>
            <a:spLocks noGrp="1" noChangeArrowheads="1"/>
          </p:cNvSpPr>
          <p:nvPr>
            <p:ph idx="1"/>
          </p:nvPr>
        </p:nvSpPr>
        <p:spPr>
          <a:noFill/>
          <a:ln/>
        </p:spPr>
        <p:txBody>
          <a:bodyPr/>
          <a:lstStyle/>
          <a:p>
            <a:pPr>
              <a:lnSpc>
                <a:spcPct val="100000"/>
              </a:lnSpc>
              <a:spcBef>
                <a:spcPct val="50000"/>
              </a:spcBef>
            </a:pPr>
            <a:r>
              <a:rPr lang="en-US" dirty="0"/>
              <a:t>Transaction execution model: divide into </a:t>
            </a:r>
            <a:r>
              <a:rPr lang="en-US" dirty="0" err="1"/>
              <a:t>subtransactions</a:t>
            </a:r>
            <a:r>
              <a:rPr lang="en-US" dirty="0"/>
              <a:t> each of which execute at a site</a:t>
            </a:r>
          </a:p>
          <a:p>
            <a:pPr lvl="1">
              <a:lnSpc>
                <a:spcPct val="100000"/>
              </a:lnSpc>
              <a:spcBef>
                <a:spcPct val="50000"/>
              </a:spcBef>
            </a:pPr>
            <a:r>
              <a:rPr lang="en-US" i="1" dirty="0" err="1"/>
              <a:t>T</a:t>
            </a:r>
            <a:r>
              <a:rPr lang="en-US" i="1" baseline="-25000" dirty="0" err="1"/>
              <a:t>ij</a:t>
            </a:r>
            <a:r>
              <a:rPr lang="en-US" dirty="0"/>
              <a:t>: transaction </a:t>
            </a:r>
            <a:r>
              <a:rPr lang="en-US" i="1" dirty="0"/>
              <a:t>T</a:t>
            </a:r>
            <a:r>
              <a:rPr lang="en-US" i="1" baseline="-25000" dirty="0"/>
              <a:t>i</a:t>
            </a:r>
            <a:r>
              <a:rPr lang="en-US" dirty="0"/>
              <a:t> that executes at site </a:t>
            </a:r>
            <a:r>
              <a:rPr lang="en-US" i="1" dirty="0"/>
              <a:t>j</a:t>
            </a:r>
          </a:p>
          <a:p>
            <a:pPr>
              <a:lnSpc>
                <a:spcPct val="100000"/>
              </a:lnSpc>
              <a:spcBef>
                <a:spcPct val="50000"/>
              </a:spcBef>
            </a:pPr>
            <a:r>
              <a:rPr lang="en-US" dirty="0"/>
              <a:t>Transactions run independently at each site until they reach the end of their read phases</a:t>
            </a:r>
          </a:p>
          <a:p>
            <a:pPr>
              <a:lnSpc>
                <a:spcPct val="100000"/>
              </a:lnSpc>
              <a:spcBef>
                <a:spcPct val="50000"/>
              </a:spcBef>
            </a:pPr>
            <a:r>
              <a:rPr lang="en-US" dirty="0"/>
              <a:t>All </a:t>
            </a:r>
            <a:r>
              <a:rPr lang="en-US" dirty="0" err="1"/>
              <a:t>subtransactions</a:t>
            </a:r>
            <a:r>
              <a:rPr lang="en-US" dirty="0"/>
              <a:t> are assigned a timestamp at the end of their read phase</a:t>
            </a:r>
          </a:p>
          <a:p>
            <a:pPr>
              <a:lnSpc>
                <a:spcPct val="100000"/>
              </a:lnSpc>
              <a:spcBef>
                <a:spcPct val="50000"/>
              </a:spcBef>
            </a:pPr>
            <a:r>
              <a:rPr lang="en-US" dirty="0">
                <a:solidFill>
                  <a:srgbClr val="0432FF"/>
                </a:solidFill>
              </a:rPr>
              <a:t>Validation test </a:t>
            </a:r>
            <a:r>
              <a:rPr lang="en-US" dirty="0"/>
              <a:t> performed during validation phase. If one fails, all rejected.</a:t>
            </a:r>
          </a:p>
        </p:txBody>
      </p:sp>
      <p:sp>
        <p:nvSpPr>
          <p:cNvPr id="3" name="Footer Placeholder 2">
            <a:extLst>
              <a:ext uri="{FF2B5EF4-FFF2-40B4-BE49-F238E27FC236}">
                <a16:creationId xmlns:a16="http://schemas.microsoft.com/office/drawing/2014/main" id="{D6C364FD-6CBD-AB41-B340-A77D1407EF46}"/>
              </a:ext>
            </a:extLst>
          </p:cNvPr>
          <p:cNvSpPr>
            <a:spLocks noGrp="1"/>
          </p:cNvSpPr>
          <p:nvPr>
            <p:ph type="ftr" sz="quarter" idx="3"/>
          </p:nvPr>
        </p:nvSpPr>
        <p:spPr/>
        <p:txBody>
          <a:bodyPr/>
          <a:lstStyle/>
          <a:p>
            <a:r>
              <a:rPr lang="en-US" dirty="0"/>
              <a:t>© 2020</a:t>
            </a:r>
          </a:p>
        </p:txBody>
      </p:sp>
      <p:sp>
        <p:nvSpPr>
          <p:cNvPr id="4" name="Slide Number Placeholder 3">
            <a:extLst>
              <a:ext uri="{FF2B5EF4-FFF2-40B4-BE49-F238E27FC236}">
                <a16:creationId xmlns:a16="http://schemas.microsoft.com/office/drawing/2014/main" id="{E15B9378-06B6-CB4A-A776-B52CE47C8485}"/>
              </a:ext>
            </a:extLst>
          </p:cNvPr>
          <p:cNvSpPr>
            <a:spLocks noGrp="1"/>
          </p:cNvSpPr>
          <p:nvPr>
            <p:ph type="sldNum" sz="quarter" idx="4"/>
          </p:nvPr>
        </p:nvSpPr>
        <p:spPr/>
        <p:txBody>
          <a:bodyPr/>
          <a:lstStyle/>
          <a:p>
            <a:fld id="{FD96158B-4539-3C43-9DE5-94C547866200}" type="slidenum">
              <a:rPr lang="en-US" smtClean="0"/>
              <a:t>31</a:t>
            </a:fld>
            <a:endParaRPr lang="en-US"/>
          </a:p>
        </p:txBody>
      </p:sp>
    </p:spTree>
    <p:extLst>
      <p:ext uri="{BB962C8B-B14F-4D97-AF65-F5344CB8AC3E}">
        <p14:creationId xmlns:p14="http://schemas.microsoft.com/office/powerpoint/2010/main" val="13454487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a:noFill/>
          <a:ln/>
        </p:spPr>
        <p:txBody>
          <a:bodyPr/>
          <a:lstStyle/>
          <a:p>
            <a:r>
              <a:rPr lang="en-US"/>
              <a:t>Optimistic CC Validation Test</a:t>
            </a:r>
          </a:p>
        </p:txBody>
      </p:sp>
      <p:sp>
        <p:nvSpPr>
          <p:cNvPr id="92163" name="Rectangle 3"/>
          <p:cNvSpPr>
            <a:spLocks noGrp="1" noChangeArrowheads="1"/>
          </p:cNvSpPr>
          <p:nvPr>
            <p:ph idx="1"/>
          </p:nvPr>
        </p:nvSpPr>
        <p:spPr>
          <a:xfrm>
            <a:off x="457200" y="1600201"/>
            <a:ext cx="8229600" cy="1828800"/>
          </a:xfrm>
          <a:noFill/>
          <a:ln/>
        </p:spPr>
        <p:txBody>
          <a:bodyPr/>
          <a:lstStyle/>
          <a:p>
            <a:pPr marL="400029" indent="-400029">
              <a:spcBef>
                <a:spcPct val="40000"/>
              </a:spcBef>
              <a:buSzPct val="100000"/>
              <a:buFont typeface="Wingdings" pitchFamily="2" charset="2"/>
              <a:buChar char=""/>
            </a:pPr>
            <a:r>
              <a:rPr lang="en-US" dirty="0"/>
              <a:t>If all transactions </a:t>
            </a:r>
            <a:r>
              <a:rPr lang="en-US" i="1" dirty="0" err="1"/>
              <a:t>T</a:t>
            </a:r>
            <a:r>
              <a:rPr lang="en-US" i="1" baseline="-25000" dirty="0" err="1"/>
              <a:t>k</a:t>
            </a:r>
            <a:r>
              <a:rPr lang="en-US" dirty="0"/>
              <a:t> where </a:t>
            </a:r>
            <a:r>
              <a:rPr lang="en-US" i="1" dirty="0" err="1"/>
              <a:t>ts</a:t>
            </a:r>
            <a:r>
              <a:rPr lang="en-US" dirty="0"/>
              <a:t>(</a:t>
            </a:r>
            <a:r>
              <a:rPr lang="en-US" i="1" dirty="0" err="1"/>
              <a:t>T</a:t>
            </a:r>
            <a:r>
              <a:rPr lang="en-US" i="1" baseline="-25000" dirty="0" err="1"/>
              <a:t>k</a:t>
            </a:r>
            <a:r>
              <a:rPr lang="en-US" dirty="0"/>
              <a:t>) &lt; </a:t>
            </a:r>
            <a:r>
              <a:rPr lang="en-US" i="1" dirty="0" err="1"/>
              <a:t>ts</a:t>
            </a:r>
            <a:r>
              <a:rPr lang="en-US" dirty="0"/>
              <a:t>(</a:t>
            </a:r>
            <a:r>
              <a:rPr lang="en-US" i="1" dirty="0" err="1"/>
              <a:t>T</a:t>
            </a:r>
            <a:r>
              <a:rPr lang="en-US" i="1" baseline="-25000" dirty="0" err="1"/>
              <a:t>ij</a:t>
            </a:r>
            <a:r>
              <a:rPr lang="en-US" dirty="0"/>
              <a:t>) have completed their write phase before </a:t>
            </a:r>
            <a:r>
              <a:rPr lang="en-US" i="1" dirty="0" err="1"/>
              <a:t>T</a:t>
            </a:r>
            <a:r>
              <a:rPr lang="en-US" i="1" baseline="-25000" dirty="0" err="1"/>
              <a:t>ij</a:t>
            </a:r>
            <a:r>
              <a:rPr lang="en-US" dirty="0"/>
              <a:t> has started its read phase, then validation succeeds</a:t>
            </a:r>
          </a:p>
          <a:p>
            <a:pPr marL="914353" lvl="1" indent="-285736">
              <a:spcBef>
                <a:spcPct val="40000"/>
              </a:spcBef>
            </a:pPr>
            <a:r>
              <a:rPr lang="en-US" dirty="0"/>
              <a:t>Transaction executions in serial order</a:t>
            </a:r>
          </a:p>
        </p:txBody>
      </p:sp>
      <p:sp>
        <p:nvSpPr>
          <p:cNvPr id="2" name="Footer Placeholder 1">
            <a:extLst>
              <a:ext uri="{FF2B5EF4-FFF2-40B4-BE49-F238E27FC236}">
                <a16:creationId xmlns:a16="http://schemas.microsoft.com/office/drawing/2014/main" id="{A03F72AF-72EE-6649-9586-10FA66C35B42}"/>
              </a:ext>
            </a:extLst>
          </p:cNvPr>
          <p:cNvSpPr>
            <a:spLocks noGrp="1"/>
          </p:cNvSpPr>
          <p:nvPr>
            <p:ph type="ftr" sz="quarter" idx="3"/>
          </p:nvPr>
        </p:nvSpPr>
        <p:spPr/>
        <p:txBody>
          <a:bodyPr/>
          <a:lstStyle/>
          <a:p>
            <a:r>
              <a:rPr lang="en-US" dirty="0"/>
              <a:t>© 2020</a:t>
            </a:r>
          </a:p>
        </p:txBody>
      </p:sp>
      <p:sp>
        <p:nvSpPr>
          <p:cNvPr id="3" name="Slide Number Placeholder 2">
            <a:extLst>
              <a:ext uri="{FF2B5EF4-FFF2-40B4-BE49-F238E27FC236}">
                <a16:creationId xmlns:a16="http://schemas.microsoft.com/office/drawing/2014/main" id="{377612B4-1030-D446-B970-0C5611A581C5}"/>
              </a:ext>
            </a:extLst>
          </p:cNvPr>
          <p:cNvSpPr>
            <a:spLocks noGrp="1"/>
          </p:cNvSpPr>
          <p:nvPr>
            <p:ph type="sldNum" sz="quarter" idx="4"/>
          </p:nvPr>
        </p:nvSpPr>
        <p:spPr/>
        <p:txBody>
          <a:bodyPr/>
          <a:lstStyle/>
          <a:p>
            <a:fld id="{FD96158B-4539-3C43-9DE5-94C547866200}" type="slidenum">
              <a:rPr lang="en-US" smtClean="0"/>
              <a:t>32</a:t>
            </a:fld>
            <a:endParaRPr lang="en-US"/>
          </a:p>
        </p:txBody>
      </p:sp>
      <p:pic>
        <p:nvPicPr>
          <p:cNvPr id="5" name="Picture 4" descr="A close up of a clock&#10;&#10;Description automatically generated">
            <a:extLst>
              <a:ext uri="{FF2B5EF4-FFF2-40B4-BE49-F238E27FC236}">
                <a16:creationId xmlns:a16="http://schemas.microsoft.com/office/drawing/2014/main" id="{DE8D9914-8F16-D94A-9070-F19D03722F16}"/>
              </a:ext>
            </a:extLst>
          </p:cNvPr>
          <p:cNvPicPr>
            <a:picLocks noChangeAspect="1"/>
          </p:cNvPicPr>
          <p:nvPr/>
        </p:nvPicPr>
        <p:blipFill>
          <a:blip r:embed="rId3"/>
          <a:stretch>
            <a:fillRect/>
          </a:stretch>
        </p:blipFill>
        <p:spPr>
          <a:xfrm>
            <a:off x="755576" y="3729335"/>
            <a:ext cx="7687945" cy="1257596"/>
          </a:xfrm>
          <a:prstGeom prst="rect">
            <a:avLst/>
          </a:prstGeom>
        </p:spPr>
      </p:pic>
    </p:spTree>
    <p:extLst>
      <p:ext uri="{BB962C8B-B14F-4D97-AF65-F5344CB8AC3E}">
        <p14:creationId xmlns:p14="http://schemas.microsoft.com/office/powerpoint/2010/main" val="10993061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noFill/>
          <a:ln/>
        </p:spPr>
        <p:txBody>
          <a:bodyPr/>
          <a:lstStyle/>
          <a:p>
            <a:r>
              <a:rPr lang="en-US" dirty="0"/>
              <a:t>Optimistic CC Validation Test</a:t>
            </a:r>
          </a:p>
        </p:txBody>
      </p:sp>
      <p:sp>
        <p:nvSpPr>
          <p:cNvPr id="94211" name="Rectangle 3"/>
          <p:cNvSpPr>
            <a:spLocks noGrp="1" noChangeArrowheads="1"/>
          </p:cNvSpPr>
          <p:nvPr>
            <p:ph idx="1"/>
          </p:nvPr>
        </p:nvSpPr>
        <p:spPr>
          <a:xfrm>
            <a:off x="457200" y="1600201"/>
            <a:ext cx="8229600" cy="2074872"/>
          </a:xfrm>
          <a:noFill/>
          <a:ln/>
        </p:spPr>
        <p:txBody>
          <a:bodyPr/>
          <a:lstStyle/>
          <a:p>
            <a:pPr marL="400029" indent="-400029">
              <a:spcBef>
                <a:spcPct val="40000"/>
              </a:spcBef>
              <a:buSzPct val="100000"/>
              <a:buFont typeface="Wingdings" pitchFamily="2" charset="2"/>
              <a:buChar char=""/>
            </a:pPr>
            <a:r>
              <a:rPr lang="en-US" dirty="0"/>
              <a:t>If there is any transaction </a:t>
            </a:r>
            <a:r>
              <a:rPr lang="en-US" i="1" dirty="0"/>
              <a:t>T</a:t>
            </a:r>
            <a:r>
              <a:rPr lang="en-US" i="1" baseline="-25000" dirty="0"/>
              <a:t>k</a:t>
            </a:r>
            <a:r>
              <a:rPr lang="en-US" dirty="0"/>
              <a:t> such that </a:t>
            </a:r>
            <a:r>
              <a:rPr lang="en-US" i="1" dirty="0" err="1"/>
              <a:t>ts</a:t>
            </a:r>
            <a:r>
              <a:rPr lang="en-US" dirty="0"/>
              <a:t>(</a:t>
            </a:r>
            <a:r>
              <a:rPr lang="en-US" i="1" dirty="0"/>
              <a:t>T</a:t>
            </a:r>
            <a:r>
              <a:rPr lang="en-US" i="1" baseline="-25000" dirty="0"/>
              <a:t>k</a:t>
            </a:r>
            <a:r>
              <a:rPr lang="en-US" dirty="0"/>
              <a:t>)&lt;</a:t>
            </a:r>
            <a:r>
              <a:rPr lang="en-US" i="1" dirty="0" err="1"/>
              <a:t>ts</a:t>
            </a:r>
            <a:r>
              <a:rPr lang="en-US" dirty="0"/>
              <a:t>(</a:t>
            </a:r>
            <a:r>
              <a:rPr lang="en-US" i="1" dirty="0" err="1"/>
              <a:t>T</a:t>
            </a:r>
            <a:r>
              <a:rPr lang="en-US" i="1" baseline="-25000" dirty="0" err="1"/>
              <a:t>ij</a:t>
            </a:r>
            <a:r>
              <a:rPr lang="en-US" dirty="0"/>
              <a:t>) and which completes its write phase while </a:t>
            </a:r>
            <a:r>
              <a:rPr lang="en-US" i="1" dirty="0" err="1"/>
              <a:t>T</a:t>
            </a:r>
            <a:r>
              <a:rPr lang="en-US" i="1" baseline="-25000" dirty="0" err="1"/>
              <a:t>ij</a:t>
            </a:r>
            <a:r>
              <a:rPr lang="en-US" dirty="0"/>
              <a:t> is in its read phase, then validation succeeds if </a:t>
            </a:r>
            <a:r>
              <a:rPr lang="en-US" i="1" dirty="0"/>
              <a:t>WS</a:t>
            </a:r>
            <a:r>
              <a:rPr lang="en-US" dirty="0"/>
              <a:t>(</a:t>
            </a:r>
            <a:r>
              <a:rPr lang="en-US" i="1" dirty="0"/>
              <a:t>T</a:t>
            </a:r>
            <a:r>
              <a:rPr lang="en-US" i="1" baseline="-25000" dirty="0"/>
              <a:t>k</a:t>
            </a:r>
            <a:r>
              <a:rPr lang="en-US" dirty="0"/>
              <a:t>) </a:t>
            </a:r>
            <a:r>
              <a:rPr lang="en-US" dirty="0">
                <a:latin typeface="Symbol" charset="0"/>
                <a:sym typeface="Symbol"/>
              </a:rPr>
              <a:t></a:t>
            </a:r>
            <a:r>
              <a:rPr lang="en-US" dirty="0"/>
              <a:t> </a:t>
            </a:r>
            <a:r>
              <a:rPr lang="en-US" i="1" dirty="0"/>
              <a:t>RS</a:t>
            </a:r>
            <a:r>
              <a:rPr lang="en-US" dirty="0"/>
              <a:t>(</a:t>
            </a:r>
            <a:r>
              <a:rPr lang="en-US" i="1" dirty="0" err="1"/>
              <a:t>T</a:t>
            </a:r>
            <a:r>
              <a:rPr lang="en-US" i="1" baseline="-25000" dirty="0" err="1"/>
              <a:t>ij</a:t>
            </a:r>
            <a:r>
              <a:rPr lang="en-US" dirty="0"/>
              <a:t>) = Ø</a:t>
            </a:r>
          </a:p>
          <a:p>
            <a:pPr marL="971500" lvl="1" indent="-285736">
              <a:spcBef>
                <a:spcPct val="40000"/>
              </a:spcBef>
            </a:pPr>
            <a:r>
              <a:rPr lang="en-US" dirty="0"/>
              <a:t>Read and write phases overlap, but </a:t>
            </a:r>
            <a:r>
              <a:rPr lang="en-US" i="1" dirty="0" err="1"/>
              <a:t>T</a:t>
            </a:r>
            <a:r>
              <a:rPr lang="en-US" i="1" baseline="-25000" dirty="0" err="1"/>
              <a:t>ij</a:t>
            </a:r>
            <a:r>
              <a:rPr lang="en-US" dirty="0"/>
              <a:t> does not read data items written by </a:t>
            </a:r>
            <a:r>
              <a:rPr lang="en-US" i="1" dirty="0" err="1"/>
              <a:t>T</a:t>
            </a:r>
            <a:r>
              <a:rPr lang="en-US" i="1" baseline="-25000" dirty="0" err="1"/>
              <a:t>k</a:t>
            </a:r>
            <a:endParaRPr lang="en-US" i="1" baseline="-25000" dirty="0"/>
          </a:p>
        </p:txBody>
      </p:sp>
      <p:sp>
        <p:nvSpPr>
          <p:cNvPr id="2" name="Footer Placeholder 1">
            <a:extLst>
              <a:ext uri="{FF2B5EF4-FFF2-40B4-BE49-F238E27FC236}">
                <a16:creationId xmlns:a16="http://schemas.microsoft.com/office/drawing/2014/main" id="{91A548EC-5EB2-2B4A-A05E-029A6734C382}"/>
              </a:ext>
            </a:extLst>
          </p:cNvPr>
          <p:cNvSpPr>
            <a:spLocks noGrp="1"/>
          </p:cNvSpPr>
          <p:nvPr>
            <p:ph type="ftr" sz="quarter" idx="3"/>
          </p:nvPr>
        </p:nvSpPr>
        <p:spPr/>
        <p:txBody>
          <a:bodyPr/>
          <a:lstStyle/>
          <a:p>
            <a:r>
              <a:rPr lang="en-US" dirty="0"/>
              <a:t>© 2020</a:t>
            </a:r>
          </a:p>
        </p:txBody>
      </p:sp>
      <p:sp>
        <p:nvSpPr>
          <p:cNvPr id="3" name="Slide Number Placeholder 2">
            <a:extLst>
              <a:ext uri="{FF2B5EF4-FFF2-40B4-BE49-F238E27FC236}">
                <a16:creationId xmlns:a16="http://schemas.microsoft.com/office/drawing/2014/main" id="{43B5974E-DEE4-EF47-BD09-C317C887DFDB}"/>
              </a:ext>
            </a:extLst>
          </p:cNvPr>
          <p:cNvSpPr>
            <a:spLocks noGrp="1"/>
          </p:cNvSpPr>
          <p:nvPr>
            <p:ph type="sldNum" sz="quarter" idx="4"/>
          </p:nvPr>
        </p:nvSpPr>
        <p:spPr/>
        <p:txBody>
          <a:bodyPr/>
          <a:lstStyle/>
          <a:p>
            <a:fld id="{FD96158B-4539-3C43-9DE5-94C547866200}" type="slidenum">
              <a:rPr lang="en-US" smtClean="0"/>
              <a:t>33</a:t>
            </a:fld>
            <a:endParaRPr lang="en-US"/>
          </a:p>
        </p:txBody>
      </p:sp>
      <p:pic>
        <p:nvPicPr>
          <p:cNvPr id="5" name="Picture 4" descr="A close up of a clock&#10;&#10;Description automatically generated">
            <a:extLst>
              <a:ext uri="{FF2B5EF4-FFF2-40B4-BE49-F238E27FC236}">
                <a16:creationId xmlns:a16="http://schemas.microsoft.com/office/drawing/2014/main" id="{536A1904-D45B-ED4C-A2F8-F3392AA22374}"/>
              </a:ext>
            </a:extLst>
          </p:cNvPr>
          <p:cNvPicPr>
            <a:picLocks noChangeAspect="1"/>
          </p:cNvPicPr>
          <p:nvPr/>
        </p:nvPicPr>
        <p:blipFill>
          <a:blip r:embed="rId3"/>
          <a:stretch>
            <a:fillRect/>
          </a:stretch>
        </p:blipFill>
        <p:spPr>
          <a:xfrm>
            <a:off x="955311" y="4208991"/>
            <a:ext cx="7233378" cy="1299556"/>
          </a:xfrm>
          <a:prstGeom prst="rect">
            <a:avLst/>
          </a:prstGeom>
        </p:spPr>
      </p:pic>
    </p:spTree>
    <p:extLst>
      <p:ext uri="{BB962C8B-B14F-4D97-AF65-F5344CB8AC3E}">
        <p14:creationId xmlns:p14="http://schemas.microsoft.com/office/powerpoint/2010/main" val="12918245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a:noFill/>
          <a:ln/>
        </p:spPr>
        <p:txBody>
          <a:bodyPr/>
          <a:lstStyle/>
          <a:p>
            <a:r>
              <a:rPr lang="en-US" dirty="0"/>
              <a:t>Optimistic CC Validation Test</a:t>
            </a:r>
          </a:p>
        </p:txBody>
      </p:sp>
      <p:sp>
        <p:nvSpPr>
          <p:cNvPr id="96259" name="Rectangle 3"/>
          <p:cNvSpPr>
            <a:spLocks noGrp="1" noChangeArrowheads="1"/>
          </p:cNvSpPr>
          <p:nvPr>
            <p:ph idx="1"/>
          </p:nvPr>
        </p:nvSpPr>
        <p:spPr>
          <a:xfrm>
            <a:off x="457200" y="1600201"/>
            <a:ext cx="8229600" cy="2176468"/>
          </a:xfrm>
          <a:noFill/>
          <a:ln/>
        </p:spPr>
        <p:txBody>
          <a:bodyPr/>
          <a:lstStyle/>
          <a:p>
            <a:pPr>
              <a:lnSpc>
                <a:spcPct val="105000"/>
              </a:lnSpc>
              <a:spcBef>
                <a:spcPct val="40000"/>
              </a:spcBef>
              <a:buSzPct val="100000"/>
              <a:buFont typeface="Wingdings" pitchFamily="2" charset="2"/>
              <a:buChar char=""/>
            </a:pPr>
            <a:r>
              <a:rPr lang="en-US" dirty="0"/>
              <a:t> If there is any transaction </a:t>
            </a:r>
            <a:r>
              <a:rPr lang="en-US" i="1" dirty="0"/>
              <a:t>T</a:t>
            </a:r>
            <a:r>
              <a:rPr lang="en-US" i="1" baseline="-25000" dirty="0"/>
              <a:t>k</a:t>
            </a:r>
            <a:r>
              <a:rPr lang="en-US" dirty="0"/>
              <a:t> such that </a:t>
            </a:r>
            <a:r>
              <a:rPr lang="en-US" i="1" dirty="0" err="1"/>
              <a:t>ts</a:t>
            </a:r>
            <a:r>
              <a:rPr lang="en-US" dirty="0"/>
              <a:t>(</a:t>
            </a:r>
            <a:r>
              <a:rPr lang="en-US" i="1" dirty="0"/>
              <a:t>T</a:t>
            </a:r>
            <a:r>
              <a:rPr lang="en-US" i="1" baseline="-25000" dirty="0"/>
              <a:t>k</a:t>
            </a:r>
            <a:r>
              <a:rPr lang="en-US" dirty="0"/>
              <a:t>)&lt; </a:t>
            </a:r>
            <a:r>
              <a:rPr lang="en-US" i="1" dirty="0" err="1"/>
              <a:t>ts</a:t>
            </a:r>
            <a:r>
              <a:rPr lang="en-US" dirty="0"/>
              <a:t>(</a:t>
            </a:r>
            <a:r>
              <a:rPr lang="en-US" i="1" dirty="0" err="1"/>
              <a:t>T</a:t>
            </a:r>
            <a:r>
              <a:rPr lang="en-US" i="1" baseline="-25000" dirty="0" err="1"/>
              <a:t>ij</a:t>
            </a:r>
            <a:r>
              <a:rPr lang="en-US" dirty="0"/>
              <a:t>) and which completes its read phase before </a:t>
            </a:r>
            <a:r>
              <a:rPr lang="en-US" i="1" dirty="0" err="1"/>
              <a:t>T</a:t>
            </a:r>
            <a:r>
              <a:rPr lang="en-US" i="1" baseline="-25000" dirty="0" err="1"/>
              <a:t>ij</a:t>
            </a:r>
            <a:r>
              <a:rPr lang="en-US" dirty="0"/>
              <a:t> completes its read phase, then validation succeeds if </a:t>
            </a:r>
          </a:p>
          <a:p>
            <a:pPr marL="0" indent="0">
              <a:lnSpc>
                <a:spcPct val="105000"/>
              </a:lnSpc>
              <a:spcBef>
                <a:spcPct val="40000"/>
              </a:spcBef>
              <a:buSzPct val="100000"/>
              <a:buNone/>
            </a:pPr>
            <a:r>
              <a:rPr lang="en-US" i="1" dirty="0"/>
              <a:t>	WS</a:t>
            </a:r>
            <a:r>
              <a:rPr lang="en-US" dirty="0"/>
              <a:t>(</a:t>
            </a:r>
            <a:r>
              <a:rPr lang="en-US" i="1" dirty="0"/>
              <a:t>T</a:t>
            </a:r>
            <a:r>
              <a:rPr lang="en-US" i="1" baseline="-25000" dirty="0"/>
              <a:t>k</a:t>
            </a:r>
            <a:r>
              <a:rPr lang="en-US" dirty="0"/>
              <a:t>) </a:t>
            </a:r>
            <a:r>
              <a:rPr lang="en-US" dirty="0">
                <a:latin typeface="Symbol" charset="0"/>
                <a:sym typeface="Symbol"/>
              </a:rPr>
              <a:t></a:t>
            </a:r>
            <a:r>
              <a:rPr lang="en-US" dirty="0">
                <a:latin typeface="Symbol" charset="2"/>
              </a:rPr>
              <a:t> </a:t>
            </a:r>
            <a:r>
              <a:rPr lang="en-US" i="1" dirty="0"/>
              <a:t>RS</a:t>
            </a:r>
            <a:r>
              <a:rPr lang="en-US" dirty="0"/>
              <a:t>(</a:t>
            </a:r>
            <a:r>
              <a:rPr lang="en-US" i="1" dirty="0" err="1"/>
              <a:t>T</a:t>
            </a:r>
            <a:r>
              <a:rPr lang="en-US" i="1" baseline="-25000" dirty="0" err="1"/>
              <a:t>ij</a:t>
            </a:r>
            <a:r>
              <a:rPr lang="en-US" dirty="0"/>
              <a:t>) = Ø and </a:t>
            </a:r>
            <a:r>
              <a:rPr lang="en-US" i="1" dirty="0"/>
              <a:t>WS</a:t>
            </a:r>
            <a:r>
              <a:rPr lang="en-US" dirty="0"/>
              <a:t>(</a:t>
            </a:r>
            <a:r>
              <a:rPr lang="en-US" i="1" dirty="0"/>
              <a:t>T</a:t>
            </a:r>
            <a:r>
              <a:rPr lang="en-US" i="1" baseline="-25000" dirty="0"/>
              <a:t>k</a:t>
            </a:r>
            <a:r>
              <a:rPr lang="en-US" dirty="0"/>
              <a:t>) </a:t>
            </a:r>
            <a:r>
              <a:rPr lang="en-US" dirty="0">
                <a:latin typeface="Symbol" charset="0"/>
                <a:sym typeface="Symbol"/>
              </a:rPr>
              <a:t></a:t>
            </a:r>
            <a:r>
              <a:rPr lang="en-US" dirty="0">
                <a:latin typeface="Symbol" charset="2"/>
              </a:rPr>
              <a:t> </a:t>
            </a:r>
            <a:r>
              <a:rPr lang="en-US" i="1" dirty="0"/>
              <a:t>WS</a:t>
            </a:r>
            <a:r>
              <a:rPr lang="en-US" dirty="0"/>
              <a:t>(</a:t>
            </a:r>
            <a:r>
              <a:rPr lang="en-US" i="1" dirty="0" err="1"/>
              <a:t>T</a:t>
            </a:r>
            <a:r>
              <a:rPr lang="en-US" i="1" baseline="-25000" dirty="0" err="1"/>
              <a:t>ij</a:t>
            </a:r>
            <a:r>
              <a:rPr lang="en-US" dirty="0"/>
              <a:t>) = Ø</a:t>
            </a:r>
          </a:p>
          <a:p>
            <a:pPr lvl="1">
              <a:lnSpc>
                <a:spcPct val="105000"/>
              </a:lnSpc>
              <a:spcBef>
                <a:spcPct val="40000"/>
              </a:spcBef>
            </a:pPr>
            <a:r>
              <a:rPr lang="en-US" dirty="0"/>
              <a:t>They overlap, but don't access any common data items.</a:t>
            </a:r>
          </a:p>
        </p:txBody>
      </p:sp>
      <p:sp>
        <p:nvSpPr>
          <p:cNvPr id="2" name="Footer Placeholder 1">
            <a:extLst>
              <a:ext uri="{FF2B5EF4-FFF2-40B4-BE49-F238E27FC236}">
                <a16:creationId xmlns:a16="http://schemas.microsoft.com/office/drawing/2014/main" id="{4B16D0FC-167B-B949-B9C6-E871F259C834}"/>
              </a:ext>
            </a:extLst>
          </p:cNvPr>
          <p:cNvSpPr>
            <a:spLocks noGrp="1"/>
          </p:cNvSpPr>
          <p:nvPr>
            <p:ph type="ftr" sz="quarter" idx="3"/>
          </p:nvPr>
        </p:nvSpPr>
        <p:spPr/>
        <p:txBody>
          <a:bodyPr/>
          <a:lstStyle/>
          <a:p>
            <a:r>
              <a:rPr lang="en-US" dirty="0"/>
              <a:t>© 2020</a:t>
            </a:r>
          </a:p>
        </p:txBody>
      </p:sp>
      <p:sp>
        <p:nvSpPr>
          <p:cNvPr id="3" name="Slide Number Placeholder 2">
            <a:extLst>
              <a:ext uri="{FF2B5EF4-FFF2-40B4-BE49-F238E27FC236}">
                <a16:creationId xmlns:a16="http://schemas.microsoft.com/office/drawing/2014/main" id="{5EF20794-4E37-C54F-97DF-177B5FAE76BF}"/>
              </a:ext>
            </a:extLst>
          </p:cNvPr>
          <p:cNvSpPr>
            <a:spLocks noGrp="1"/>
          </p:cNvSpPr>
          <p:nvPr>
            <p:ph type="sldNum" sz="quarter" idx="4"/>
          </p:nvPr>
        </p:nvSpPr>
        <p:spPr/>
        <p:txBody>
          <a:bodyPr/>
          <a:lstStyle/>
          <a:p>
            <a:fld id="{FD96158B-4539-3C43-9DE5-94C547866200}" type="slidenum">
              <a:rPr lang="en-US" smtClean="0"/>
              <a:t>34</a:t>
            </a:fld>
            <a:endParaRPr lang="en-US"/>
          </a:p>
        </p:txBody>
      </p:sp>
      <p:pic>
        <p:nvPicPr>
          <p:cNvPr id="5" name="Picture 4" descr="A clock hanging on the wall&#10;&#10;Description automatically generated">
            <a:extLst>
              <a:ext uri="{FF2B5EF4-FFF2-40B4-BE49-F238E27FC236}">
                <a16:creationId xmlns:a16="http://schemas.microsoft.com/office/drawing/2014/main" id="{AC3C9256-5BFF-6C4D-BA5D-116D9523DBA9}"/>
              </a:ext>
            </a:extLst>
          </p:cNvPr>
          <p:cNvPicPr>
            <a:picLocks noChangeAspect="1"/>
          </p:cNvPicPr>
          <p:nvPr/>
        </p:nvPicPr>
        <p:blipFill>
          <a:blip r:embed="rId3"/>
          <a:stretch>
            <a:fillRect/>
          </a:stretch>
        </p:blipFill>
        <p:spPr>
          <a:xfrm>
            <a:off x="1619672" y="4221088"/>
            <a:ext cx="5366442" cy="1562755"/>
          </a:xfrm>
          <a:prstGeom prst="rect">
            <a:avLst/>
          </a:prstGeom>
        </p:spPr>
      </p:pic>
    </p:spTree>
    <p:extLst>
      <p:ext uri="{BB962C8B-B14F-4D97-AF65-F5344CB8AC3E}">
        <p14:creationId xmlns:p14="http://schemas.microsoft.com/office/powerpoint/2010/main" val="34364865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Snapshot Isolation (SI)</a:t>
            </a:r>
          </a:p>
        </p:txBody>
      </p:sp>
      <p:sp>
        <p:nvSpPr>
          <p:cNvPr id="3" name="Content Placeholder 2"/>
          <p:cNvSpPr>
            <a:spLocks noGrp="1"/>
          </p:cNvSpPr>
          <p:nvPr>
            <p:ph idx="1"/>
          </p:nvPr>
        </p:nvSpPr>
        <p:spPr/>
        <p:txBody>
          <a:bodyPr/>
          <a:lstStyle/>
          <a:p>
            <a:r>
              <a:rPr lang="en-US" dirty="0"/>
              <a:t>Each transaction “sees” a consistent snapshot of the database when it starts and R/W this snapshot</a:t>
            </a:r>
          </a:p>
          <a:p>
            <a:r>
              <a:rPr lang="en-US" dirty="0"/>
              <a:t>Repeatable reads, but not serializable isolation</a:t>
            </a:r>
          </a:p>
          <a:p>
            <a:r>
              <a:rPr lang="en-US" dirty="0"/>
              <a:t>Read-only transactions proceed without significant synchronization overhead</a:t>
            </a:r>
          </a:p>
          <a:p>
            <a:r>
              <a:rPr lang="en-US" dirty="0"/>
              <a:t>Centralized SI-based CC</a:t>
            </a:r>
          </a:p>
          <a:p>
            <a:pPr marL="914400" lvl="1" indent="-457200">
              <a:buSzPct val="90000"/>
              <a:buFont typeface="+mj-lt"/>
              <a:buAutoNum type="arabicParenR"/>
            </a:pPr>
            <a:r>
              <a:rPr lang="en-US" sz="1800" dirty="0"/>
              <a:t> </a:t>
            </a:r>
            <a:r>
              <a:rPr lang="en-US" sz="1800" i="1" dirty="0" err="1"/>
              <a:t>T</a:t>
            </a:r>
            <a:r>
              <a:rPr lang="en-US" sz="1800" i="1" baseline="-25000" dirty="0" err="1"/>
              <a:t>i</a:t>
            </a:r>
            <a:r>
              <a:rPr lang="en-US" sz="1800" dirty="0"/>
              <a:t> starts, obtains a begin timestamp </a:t>
            </a:r>
            <a:r>
              <a:rPr lang="en-US" sz="1800" i="1" dirty="0" err="1"/>
              <a:t>ts</a:t>
            </a:r>
            <a:r>
              <a:rPr lang="en-US" sz="1800" i="1" baseline="-25000" dirty="0" err="1"/>
              <a:t>b</a:t>
            </a:r>
            <a:r>
              <a:rPr lang="en-US" sz="1800" dirty="0"/>
              <a:t>(</a:t>
            </a:r>
            <a:r>
              <a:rPr lang="en-US" sz="1800" i="1" dirty="0" err="1"/>
              <a:t>T</a:t>
            </a:r>
            <a:r>
              <a:rPr lang="en-US" sz="1800" i="1" baseline="-25000" dirty="0" err="1"/>
              <a:t>i</a:t>
            </a:r>
            <a:r>
              <a:rPr lang="en-US" sz="1800" dirty="0"/>
              <a:t>)</a:t>
            </a:r>
          </a:p>
          <a:p>
            <a:pPr marL="914400" lvl="1" indent="-457200">
              <a:buSzPct val="90000"/>
              <a:buFont typeface="+mj-lt"/>
              <a:buAutoNum type="arabicParenR"/>
            </a:pPr>
            <a:r>
              <a:rPr lang="en-US" sz="1800" dirty="0"/>
              <a:t> </a:t>
            </a:r>
            <a:r>
              <a:rPr lang="en-US" sz="1800" i="1" dirty="0" err="1"/>
              <a:t>T</a:t>
            </a:r>
            <a:r>
              <a:rPr lang="en-US" sz="1800" i="1" baseline="-25000" dirty="0" err="1"/>
              <a:t>i</a:t>
            </a:r>
            <a:r>
              <a:rPr lang="en-US" sz="1800" dirty="0"/>
              <a:t> ready to commit, obtains a commit timestamp </a:t>
            </a:r>
            <a:r>
              <a:rPr lang="en-US" sz="1800" i="1" dirty="0" err="1"/>
              <a:t>ts</a:t>
            </a:r>
            <a:r>
              <a:rPr lang="en-US" sz="1800" i="1" baseline="-25000" dirty="0" err="1"/>
              <a:t>c</a:t>
            </a:r>
            <a:r>
              <a:rPr lang="en-US" sz="1800" dirty="0"/>
              <a:t>(</a:t>
            </a:r>
            <a:r>
              <a:rPr lang="en-US" sz="1800" i="1" dirty="0" err="1"/>
              <a:t>T</a:t>
            </a:r>
            <a:r>
              <a:rPr lang="en-US" sz="1800" i="1" baseline="-25000" dirty="0" err="1"/>
              <a:t>i</a:t>
            </a:r>
            <a:r>
              <a:rPr lang="en-US" sz="1800" dirty="0"/>
              <a:t>) that is greater than any of the existing </a:t>
            </a:r>
            <a:r>
              <a:rPr lang="en-US" sz="1800" i="1" dirty="0" err="1"/>
              <a:t>ts</a:t>
            </a:r>
            <a:r>
              <a:rPr lang="en-US" sz="1800" i="1" baseline="-25000" dirty="0" err="1"/>
              <a:t>b</a:t>
            </a:r>
            <a:r>
              <a:rPr lang="en-US" sz="1800" dirty="0"/>
              <a:t> or </a:t>
            </a:r>
            <a:r>
              <a:rPr lang="en-US" sz="1800" i="1" dirty="0" err="1"/>
              <a:t>ts</a:t>
            </a:r>
            <a:r>
              <a:rPr lang="en-US" sz="1800" i="1" baseline="-25000" dirty="0" err="1"/>
              <a:t>c</a:t>
            </a:r>
            <a:endParaRPr lang="en-US" sz="1800" dirty="0"/>
          </a:p>
          <a:p>
            <a:pPr marL="914400" lvl="1" indent="-457200">
              <a:buSzPct val="90000"/>
              <a:buFont typeface="+mj-lt"/>
              <a:buAutoNum type="arabicParenR"/>
            </a:pPr>
            <a:r>
              <a:rPr lang="en-US" sz="1800" dirty="0"/>
              <a:t> </a:t>
            </a:r>
            <a:r>
              <a:rPr lang="en-US" sz="1800" i="1" dirty="0" err="1"/>
              <a:t>T</a:t>
            </a:r>
            <a:r>
              <a:rPr lang="en-US" sz="1800" i="1" baseline="-25000" dirty="0" err="1"/>
              <a:t>i</a:t>
            </a:r>
            <a:r>
              <a:rPr lang="en-US" sz="1800" dirty="0"/>
              <a:t> commits if no other </a:t>
            </a:r>
            <a:r>
              <a:rPr lang="en-US" sz="1800" i="1" dirty="0" err="1"/>
              <a:t>T</a:t>
            </a:r>
            <a:r>
              <a:rPr lang="en-US" sz="1800" i="1" baseline="-25000" dirty="0" err="1"/>
              <a:t>j</a:t>
            </a:r>
            <a:r>
              <a:rPr lang="en-US" sz="1800" dirty="0"/>
              <a:t> such that </a:t>
            </a:r>
            <a:r>
              <a:rPr lang="en-US" sz="1800" dirty="0" err="1"/>
              <a:t>tsc</a:t>
            </a:r>
            <a:r>
              <a:rPr lang="en-US" sz="1800" dirty="0"/>
              <a:t>(</a:t>
            </a:r>
            <a:r>
              <a:rPr lang="en-US" sz="1800" i="1" dirty="0" err="1"/>
              <a:t>T</a:t>
            </a:r>
            <a:r>
              <a:rPr lang="en-US" sz="1800" i="1" baseline="-25000" dirty="0" err="1"/>
              <a:t>i</a:t>
            </a:r>
            <a:r>
              <a:rPr lang="en-US" sz="1800" dirty="0"/>
              <a:t>) [</a:t>
            </a:r>
            <a:r>
              <a:rPr lang="en-US" sz="1800" i="1" dirty="0" err="1"/>
              <a:t>ts</a:t>
            </a:r>
            <a:r>
              <a:rPr lang="en-US" sz="1800" i="1" baseline="-25000" dirty="0" err="1"/>
              <a:t>b</a:t>
            </a:r>
            <a:r>
              <a:rPr lang="en-US" sz="1800" dirty="0"/>
              <a:t>(</a:t>
            </a:r>
            <a:r>
              <a:rPr lang="en-US" sz="1800" i="1" dirty="0" err="1"/>
              <a:t>T</a:t>
            </a:r>
            <a:r>
              <a:rPr lang="en-US" sz="1800" i="1" baseline="-25000" dirty="0" err="1"/>
              <a:t>i</a:t>
            </a:r>
            <a:r>
              <a:rPr lang="en-US" sz="1800" dirty="0"/>
              <a:t>), </a:t>
            </a:r>
            <a:r>
              <a:rPr lang="en-US" sz="1800" i="1" dirty="0" err="1"/>
              <a:t>ts</a:t>
            </a:r>
            <a:r>
              <a:rPr lang="en-US" sz="1800" i="1" baseline="-25000" dirty="0" err="1"/>
              <a:t>c</a:t>
            </a:r>
            <a:r>
              <a:rPr lang="en-US" sz="1800" dirty="0"/>
              <a:t>(</a:t>
            </a:r>
            <a:r>
              <a:rPr lang="en-US" sz="1800" i="1" dirty="0" err="1"/>
              <a:t>T</a:t>
            </a:r>
            <a:r>
              <a:rPr lang="en-US" sz="1800" i="1" baseline="-25000" dirty="0" err="1"/>
              <a:t>i</a:t>
            </a:r>
            <a:r>
              <a:rPr lang="en-US" sz="1800" dirty="0"/>
              <a:t>)]; otherwise aborted (</a:t>
            </a:r>
            <a:r>
              <a:rPr lang="en-US" sz="1800" dirty="0">
                <a:solidFill>
                  <a:srgbClr val="0432FF"/>
                </a:solidFill>
              </a:rPr>
              <a:t>first committer wins</a:t>
            </a:r>
            <a:r>
              <a:rPr lang="en-US" sz="1800" dirty="0"/>
              <a:t>)</a:t>
            </a:r>
          </a:p>
          <a:p>
            <a:pPr marL="914400" lvl="1" indent="-457200">
              <a:buSzPct val="90000"/>
              <a:buFont typeface="+mj-lt"/>
              <a:buAutoNum type="arabicParenR"/>
            </a:pPr>
            <a:r>
              <a:rPr lang="en-US" sz="1800" dirty="0"/>
              <a:t> When </a:t>
            </a:r>
            <a:r>
              <a:rPr lang="en-US" sz="1800" i="1" dirty="0" err="1"/>
              <a:t>T</a:t>
            </a:r>
            <a:r>
              <a:rPr lang="en-US" sz="1800" i="1" baseline="-25000" dirty="0" err="1"/>
              <a:t>i</a:t>
            </a:r>
            <a:r>
              <a:rPr lang="en-US" sz="1800" dirty="0"/>
              <a:t> commits, changes visible to all </a:t>
            </a:r>
            <a:r>
              <a:rPr lang="en-US" sz="1800" i="1" dirty="0"/>
              <a:t>T</a:t>
            </a:r>
            <a:r>
              <a:rPr lang="en-US" sz="1800" i="1" baseline="-25000" dirty="0"/>
              <a:t>k</a:t>
            </a:r>
            <a:r>
              <a:rPr lang="en-US" sz="1800" dirty="0"/>
              <a:t> where </a:t>
            </a:r>
            <a:r>
              <a:rPr lang="en-US" sz="1800" i="1" dirty="0" err="1"/>
              <a:t>ts</a:t>
            </a:r>
            <a:r>
              <a:rPr lang="en-US" sz="1800" i="1" baseline="-25000" dirty="0" err="1"/>
              <a:t>b</a:t>
            </a:r>
            <a:r>
              <a:rPr lang="en-US" sz="1800" dirty="0"/>
              <a:t>(</a:t>
            </a:r>
            <a:r>
              <a:rPr lang="en-US" sz="1800" i="1" dirty="0"/>
              <a:t>T</a:t>
            </a:r>
            <a:r>
              <a:rPr lang="en-US" sz="1800" i="1" baseline="-25000" dirty="0"/>
              <a:t>k</a:t>
            </a:r>
            <a:r>
              <a:rPr lang="en-US" sz="1800" dirty="0"/>
              <a:t>)&gt;</a:t>
            </a:r>
            <a:r>
              <a:rPr lang="en-US" sz="1800" i="1" dirty="0"/>
              <a:t> </a:t>
            </a:r>
            <a:r>
              <a:rPr lang="en-US" sz="1800" i="1" dirty="0" err="1"/>
              <a:t>ts</a:t>
            </a:r>
            <a:r>
              <a:rPr lang="en-US" sz="1800" i="1" baseline="-25000" dirty="0" err="1"/>
              <a:t>c</a:t>
            </a:r>
            <a:r>
              <a:rPr lang="en-US" sz="1800" dirty="0"/>
              <a:t>(</a:t>
            </a:r>
            <a:r>
              <a:rPr lang="en-US" sz="1800" i="1" dirty="0" err="1"/>
              <a:t>T</a:t>
            </a:r>
            <a:r>
              <a:rPr lang="en-US" sz="1800" i="1" baseline="-25000" dirty="0" err="1"/>
              <a:t>i</a:t>
            </a:r>
            <a:r>
              <a:rPr lang="en-US" sz="1800" dirty="0"/>
              <a:t>)</a:t>
            </a:r>
          </a:p>
        </p:txBody>
      </p:sp>
      <p:sp>
        <p:nvSpPr>
          <p:cNvPr id="4" name="Footer Placeholder 3">
            <a:extLst>
              <a:ext uri="{FF2B5EF4-FFF2-40B4-BE49-F238E27FC236}">
                <a16:creationId xmlns:a16="http://schemas.microsoft.com/office/drawing/2014/main" id="{57C78861-FFDC-E141-8BEE-893DB52E535F}"/>
              </a:ext>
            </a:extLst>
          </p:cNvPr>
          <p:cNvSpPr>
            <a:spLocks noGrp="1"/>
          </p:cNvSpPr>
          <p:nvPr>
            <p:ph type="ftr" sz="quarter" idx="3"/>
          </p:nvPr>
        </p:nvSpPr>
        <p:spPr/>
        <p:txBody>
          <a:bodyPr/>
          <a:lstStyle/>
          <a:p>
            <a:r>
              <a:rPr lang="en-US" dirty="0"/>
              <a:t>© 2020</a:t>
            </a:r>
          </a:p>
        </p:txBody>
      </p:sp>
      <p:sp>
        <p:nvSpPr>
          <p:cNvPr id="5" name="Slide Number Placeholder 4">
            <a:extLst>
              <a:ext uri="{FF2B5EF4-FFF2-40B4-BE49-F238E27FC236}">
                <a16:creationId xmlns:a16="http://schemas.microsoft.com/office/drawing/2014/main" id="{680912C3-5937-C94E-9FF4-BC7D217AB448}"/>
              </a:ext>
            </a:extLst>
          </p:cNvPr>
          <p:cNvSpPr>
            <a:spLocks noGrp="1"/>
          </p:cNvSpPr>
          <p:nvPr>
            <p:ph type="sldNum" sz="quarter" idx="4"/>
          </p:nvPr>
        </p:nvSpPr>
        <p:spPr/>
        <p:txBody>
          <a:bodyPr/>
          <a:lstStyle/>
          <a:p>
            <a:fld id="{FD96158B-4539-3C43-9DE5-94C547866200}" type="slidenum">
              <a:rPr lang="en-US" smtClean="0"/>
              <a:t>35</a:t>
            </a:fld>
            <a:endParaRPr lang="en-US"/>
          </a:p>
        </p:txBody>
      </p:sp>
    </p:spTree>
    <p:extLst>
      <p:ext uri="{BB962C8B-B14F-4D97-AF65-F5344CB8AC3E}">
        <p14:creationId xmlns:p14="http://schemas.microsoft.com/office/powerpoint/2010/main" val="12481348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131F5-BFBA-5E4D-ABC8-8D4A1B549240}"/>
              </a:ext>
            </a:extLst>
          </p:cNvPr>
          <p:cNvSpPr>
            <a:spLocks noGrp="1"/>
          </p:cNvSpPr>
          <p:nvPr>
            <p:ph type="title"/>
          </p:nvPr>
        </p:nvSpPr>
        <p:spPr/>
        <p:txBody>
          <a:bodyPr/>
          <a:lstStyle/>
          <a:p>
            <a:r>
              <a:rPr lang="en-US" dirty="0"/>
              <a:t>Distributed CC with SI</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9F8939D-7996-BD48-9D9B-001EB4FDC878}"/>
                  </a:ext>
                </a:extLst>
              </p:cNvPr>
              <p:cNvSpPr>
                <a:spLocks noGrp="1"/>
              </p:cNvSpPr>
              <p:nvPr>
                <p:ph idx="1"/>
              </p:nvPr>
            </p:nvSpPr>
            <p:spPr>
              <a:xfrm>
                <a:off x="445931" y="1268760"/>
                <a:ext cx="8229600" cy="5040560"/>
              </a:xfrm>
            </p:spPr>
            <p:txBody>
              <a:bodyPr/>
              <a:lstStyle/>
              <a:p>
                <a:r>
                  <a:rPr lang="en-US" sz="2000" dirty="0"/>
                  <a:t>Computing a consistent </a:t>
                </a:r>
                <a:r>
                  <a:rPr lang="en-US" sz="2000" dirty="0">
                    <a:solidFill>
                      <a:srgbClr val="0432FF"/>
                    </a:solidFill>
                  </a:rPr>
                  <a:t>distributed</a:t>
                </a:r>
                <a:r>
                  <a:rPr lang="en-US" sz="2000" dirty="0"/>
                  <a:t> snapshot is hard</a:t>
                </a:r>
              </a:p>
              <a:p>
                <a:r>
                  <a:rPr lang="en-US" sz="2000" dirty="0"/>
                  <a:t>Similar rules to serializability</a:t>
                </a:r>
              </a:p>
              <a:p>
                <a:pPr lvl="1">
                  <a:lnSpc>
                    <a:spcPct val="100000"/>
                  </a:lnSpc>
                  <a:spcBef>
                    <a:spcPct val="50000"/>
                  </a:spcBef>
                </a:pPr>
                <a:r>
                  <a:rPr lang="en-US" sz="1800" dirty="0"/>
                  <a:t>Each local history should be SI</a:t>
                </a:r>
                <a:endParaRPr lang="en-US" sz="1800" dirty="0">
                  <a:solidFill>
                    <a:srgbClr val="0432FF"/>
                  </a:solidFill>
                </a:endParaRPr>
              </a:p>
              <a:p>
                <a:pPr lvl="1">
                  <a:lnSpc>
                    <a:spcPct val="100000"/>
                  </a:lnSpc>
                  <a:spcBef>
                    <a:spcPct val="50000"/>
                  </a:spcBef>
                </a:pPr>
                <a:r>
                  <a:rPr lang="en-US" sz="1800" dirty="0"/>
                  <a:t>Global history is SI → </a:t>
                </a:r>
                <a:r>
                  <a:rPr lang="en-US" sz="1800" dirty="0">
                    <a:solidFill>
                      <a:srgbClr val="0432FF"/>
                    </a:solidFill>
                  </a:rPr>
                  <a:t>commitment orders</a:t>
                </a:r>
                <a:r>
                  <a:rPr lang="en-US" sz="1800" dirty="0"/>
                  <a:t> at each site are the same</a:t>
                </a:r>
              </a:p>
              <a:p>
                <a:pPr>
                  <a:spcBef>
                    <a:spcPct val="50000"/>
                  </a:spcBef>
                </a:pPr>
                <a:r>
                  <a:rPr lang="en-US" sz="2000" dirty="0">
                    <a:solidFill>
                      <a:srgbClr val="0432FF"/>
                    </a:solidFill>
                  </a:rPr>
                  <a:t>Dependence relationship</a:t>
                </a:r>
                <a:r>
                  <a:rPr lang="en-US" sz="2000" dirty="0"/>
                  <a:t>: </a:t>
                </a:r>
                <a14:m>
                  <m:oMath xmlns:m="http://schemas.openxmlformats.org/officeDocument/2006/math">
                    <m:sSub>
                      <m:sSubPr>
                        <m:ctrlPr>
                          <a:rPr lang="en-US" sz="2000" i="1" smtClean="0">
                            <a:latin typeface="Cambria Math" panose="02040503050406030204" pitchFamily="18" charset="0"/>
                          </a:rPr>
                        </m:ctrlPr>
                      </m:sSubPr>
                      <m:e>
                        <m:r>
                          <a:rPr lang="en-CA" sz="2000" b="0" i="1" smtClean="0">
                            <a:latin typeface="Cambria Math" panose="02040503050406030204" pitchFamily="18" charset="0"/>
                          </a:rPr>
                          <m:t>𝑇</m:t>
                        </m:r>
                      </m:e>
                      <m:sub>
                        <m:r>
                          <a:rPr lang="en-CA" sz="2000" b="0" i="1" smtClean="0">
                            <a:latin typeface="Cambria Math" panose="02040503050406030204" pitchFamily="18" charset="0"/>
                          </a:rPr>
                          <m:t>𝑖</m:t>
                        </m:r>
                      </m:sub>
                    </m:sSub>
                  </m:oMath>
                </a14:m>
                <a:r>
                  <a:rPr lang="en-US" sz="2000" dirty="0"/>
                  <a:t> at site </a:t>
                </a:r>
                <a:r>
                  <a:rPr lang="en-US" sz="2000" i="1" dirty="0">
                    <a:latin typeface="Cambria Math" panose="02040503050406030204" pitchFamily="18" charset="0"/>
                    <a:ea typeface="Cambria Math" panose="02040503050406030204" pitchFamily="18" charset="0"/>
                  </a:rPr>
                  <a:t>s</a:t>
                </a:r>
                <a:r>
                  <a:rPr lang="en-US" sz="2000" dirty="0"/>
                  <a:t> (</a:t>
                </a:r>
                <a14:m>
                  <m:oMath xmlns:m="http://schemas.openxmlformats.org/officeDocument/2006/math">
                    <m:sSubSup>
                      <m:sSubSupPr>
                        <m:ctrlPr>
                          <a:rPr lang="en-CA" sz="2000" i="1">
                            <a:latin typeface="Cambria Math" panose="02040503050406030204" pitchFamily="18" charset="0"/>
                          </a:rPr>
                        </m:ctrlPr>
                      </m:sSubSupPr>
                      <m:e>
                        <m:r>
                          <a:rPr lang="en-CA" sz="2000" i="1">
                            <a:latin typeface="Cambria Math" panose="02040503050406030204" pitchFamily="18" charset="0"/>
                          </a:rPr>
                          <m:t>𝑇</m:t>
                        </m:r>
                      </m:e>
                      <m:sub>
                        <m:r>
                          <a:rPr lang="en-CA" sz="2000" i="1">
                            <a:latin typeface="Cambria Math" panose="02040503050406030204" pitchFamily="18" charset="0"/>
                          </a:rPr>
                          <m:t>𝑖</m:t>
                        </m:r>
                      </m:sub>
                      <m:sup>
                        <m:r>
                          <a:rPr lang="en-CA" sz="2000" i="1">
                            <a:latin typeface="Cambria Math" panose="02040503050406030204" pitchFamily="18" charset="0"/>
                          </a:rPr>
                          <m:t>𝑠</m:t>
                        </m:r>
                      </m:sup>
                    </m:sSubSup>
                  </m:oMath>
                </a14:m>
                <a:r>
                  <a:rPr lang="en-US" sz="2000" dirty="0"/>
                  <a:t>) is dependent on </a:t>
                </a:r>
                <a14:m>
                  <m:oMath xmlns:m="http://schemas.openxmlformats.org/officeDocument/2006/math">
                    <m:sSubSup>
                      <m:sSubSupPr>
                        <m:ctrlPr>
                          <a:rPr lang="en-CA" sz="2000" i="1">
                            <a:latin typeface="Cambria Math" panose="02040503050406030204" pitchFamily="18" charset="0"/>
                            <a:ea typeface="Cambria Math" panose="02040503050406030204" pitchFamily="18" charset="0"/>
                          </a:rPr>
                        </m:ctrlPr>
                      </m:sSubSupPr>
                      <m:e>
                        <m:r>
                          <a:rPr lang="en-CA" sz="2000" i="1">
                            <a:latin typeface="Cambria Math" panose="02040503050406030204" pitchFamily="18" charset="0"/>
                            <a:ea typeface="Cambria Math" panose="02040503050406030204" pitchFamily="18" charset="0"/>
                          </a:rPr>
                          <m:t>𝑇</m:t>
                        </m:r>
                      </m:e>
                      <m:sub>
                        <m:r>
                          <a:rPr lang="en-CA" sz="2000" i="1">
                            <a:latin typeface="Cambria Math" panose="02040503050406030204" pitchFamily="18" charset="0"/>
                            <a:ea typeface="Cambria Math" panose="02040503050406030204" pitchFamily="18" charset="0"/>
                          </a:rPr>
                          <m:t>𝑗</m:t>
                        </m:r>
                      </m:sub>
                      <m:sup>
                        <m:r>
                          <a:rPr lang="en-CA" sz="2000" i="1">
                            <a:latin typeface="Cambria Math" panose="02040503050406030204" pitchFamily="18" charset="0"/>
                            <a:ea typeface="Cambria Math" panose="02040503050406030204" pitchFamily="18" charset="0"/>
                          </a:rPr>
                          <m:t>𝑠</m:t>
                        </m:r>
                      </m:sup>
                    </m:sSubSup>
                  </m:oMath>
                </a14:m>
                <a:r>
                  <a:rPr lang="en-US" sz="2000" dirty="0"/>
                  <a:t> (</a:t>
                </a:r>
                <a:r>
                  <a:rPr lang="en-US" sz="2000" i="1" dirty="0"/>
                  <a:t>dependent</a:t>
                </a:r>
                <a:r>
                  <a:rPr lang="en-US" sz="2000" dirty="0"/>
                  <a:t>(</a:t>
                </a:r>
                <a14:m>
                  <m:oMath xmlns:m="http://schemas.openxmlformats.org/officeDocument/2006/math">
                    <m:sSubSup>
                      <m:sSubSupPr>
                        <m:ctrlPr>
                          <a:rPr lang="en-CA" sz="2000" i="1">
                            <a:latin typeface="Cambria Math" panose="02040503050406030204" pitchFamily="18" charset="0"/>
                          </a:rPr>
                        </m:ctrlPr>
                      </m:sSubSupPr>
                      <m:e>
                        <m:r>
                          <a:rPr lang="en-CA" sz="2000" i="1">
                            <a:latin typeface="Cambria Math" panose="02040503050406030204" pitchFamily="18" charset="0"/>
                          </a:rPr>
                          <m:t>𝑇</m:t>
                        </m:r>
                      </m:e>
                      <m:sub>
                        <m:r>
                          <a:rPr lang="en-CA" sz="2000" i="1">
                            <a:latin typeface="Cambria Math" panose="02040503050406030204" pitchFamily="18" charset="0"/>
                          </a:rPr>
                          <m:t>𝑖</m:t>
                        </m:r>
                      </m:sub>
                      <m:sup>
                        <m:r>
                          <a:rPr lang="en-CA" sz="2000" i="1">
                            <a:latin typeface="Cambria Math" panose="02040503050406030204" pitchFamily="18" charset="0"/>
                          </a:rPr>
                          <m:t>𝑠</m:t>
                        </m:r>
                      </m:sup>
                    </m:sSubSup>
                  </m:oMath>
                </a14:m>
                <a:r>
                  <a:rPr lang="en-US" sz="2000" dirty="0" err="1"/>
                  <a:t>,</a:t>
                </a:r>
                <a:r>
                  <a:rPr lang="en-CA" sz="2000" dirty="0">
                    <a:ea typeface="Cambria Math" panose="02040503050406030204" pitchFamily="18" charset="0"/>
                  </a:rPr>
                  <a:t> </a:t>
                </a:r>
                <a14:m>
                  <m:oMath xmlns:m="http://schemas.openxmlformats.org/officeDocument/2006/math">
                    <m:sSubSup>
                      <m:sSubSupPr>
                        <m:ctrlPr>
                          <a:rPr lang="en-CA" sz="2000" i="1">
                            <a:latin typeface="Cambria Math" panose="02040503050406030204" pitchFamily="18" charset="0"/>
                            <a:ea typeface="Cambria Math" panose="02040503050406030204" pitchFamily="18" charset="0"/>
                          </a:rPr>
                        </m:ctrlPr>
                      </m:sSubSupPr>
                      <m:e>
                        <m:r>
                          <a:rPr lang="en-CA" sz="2000" i="1">
                            <a:latin typeface="Cambria Math" panose="02040503050406030204" pitchFamily="18" charset="0"/>
                            <a:ea typeface="Cambria Math" panose="02040503050406030204" pitchFamily="18" charset="0"/>
                          </a:rPr>
                          <m:t>𝑇</m:t>
                        </m:r>
                      </m:e>
                      <m:sub>
                        <m:r>
                          <a:rPr lang="en-CA" sz="2000" i="1">
                            <a:latin typeface="Cambria Math" panose="02040503050406030204" pitchFamily="18" charset="0"/>
                            <a:ea typeface="Cambria Math" panose="02040503050406030204" pitchFamily="18" charset="0"/>
                          </a:rPr>
                          <m:t>𝑗</m:t>
                        </m:r>
                      </m:sub>
                      <m:sup>
                        <m:r>
                          <a:rPr lang="en-CA" sz="2000" i="1">
                            <a:latin typeface="Cambria Math" panose="02040503050406030204" pitchFamily="18" charset="0"/>
                            <a:ea typeface="Cambria Math" panose="02040503050406030204" pitchFamily="18" charset="0"/>
                          </a:rPr>
                          <m:t>𝑠</m:t>
                        </m:r>
                      </m:sup>
                    </m:sSubSup>
                  </m:oMath>
                </a14:m>
                <a:r>
                  <a:rPr lang="en-US" sz="2000" dirty="0"/>
                  <a:t>)) </a:t>
                </a:r>
                <a:r>
                  <a:rPr lang="en-US" sz="2000" dirty="0" err="1"/>
                  <a:t>iff</a:t>
                </a:r>
                <a:r>
                  <a:rPr lang="en-US" sz="2000" dirty="0"/>
                  <a:t> </a:t>
                </a:r>
              </a:p>
              <a:p>
                <a:pPr marL="0" indent="0">
                  <a:spcBef>
                    <a:spcPts val="0"/>
                  </a:spcBef>
                  <a:buNone/>
                </a:pPr>
                <a:endParaRPr lang="en-US" sz="1050" dirty="0"/>
              </a:p>
              <a:p>
                <a:pPr marL="0" indent="0" algn="ctr">
                  <a:spcBef>
                    <a:spcPts val="660"/>
                  </a:spcBef>
                  <a:buNone/>
                </a:pPr>
                <a14:m>
                  <m:oMathPara xmlns:m="http://schemas.openxmlformats.org/officeDocument/2006/math">
                    <m:oMathParaPr>
                      <m:jc m:val="centerGroup"/>
                    </m:oMathParaPr>
                    <m:oMath xmlns:m="http://schemas.openxmlformats.org/officeDocument/2006/math">
                      <m:r>
                        <a:rPr lang="en-CA" sz="1800" b="0" i="1" smtClean="0">
                          <a:latin typeface="Cambria Math" panose="02040503050406030204" pitchFamily="18" charset="0"/>
                        </a:rPr>
                        <m:t>(</m:t>
                      </m:r>
                      <m:r>
                        <a:rPr lang="en-CA" sz="1800" b="0" i="1" smtClean="0">
                          <a:latin typeface="Cambria Math" panose="02040503050406030204" pitchFamily="18" charset="0"/>
                        </a:rPr>
                        <m:t>𝑅𝑆</m:t>
                      </m:r>
                      <m:r>
                        <a:rPr lang="en-CA" sz="1800" b="0" i="1" smtClean="0">
                          <a:latin typeface="Cambria Math" panose="02040503050406030204" pitchFamily="18" charset="0"/>
                        </a:rPr>
                        <m:t>(</m:t>
                      </m:r>
                      <m:sSubSup>
                        <m:sSubSupPr>
                          <m:ctrlPr>
                            <a:rPr lang="en-CA" sz="1800" b="0" i="1" smtClean="0">
                              <a:latin typeface="Cambria Math" panose="02040503050406030204" pitchFamily="18" charset="0"/>
                            </a:rPr>
                          </m:ctrlPr>
                        </m:sSubSupPr>
                        <m:e>
                          <m:r>
                            <a:rPr lang="en-CA" sz="1800" b="0" i="1" smtClean="0">
                              <a:latin typeface="Cambria Math" panose="02040503050406030204" pitchFamily="18" charset="0"/>
                            </a:rPr>
                            <m:t>𝑇</m:t>
                          </m:r>
                        </m:e>
                        <m:sub>
                          <m:r>
                            <a:rPr lang="en-CA" sz="1800" b="0" i="1" smtClean="0">
                              <a:latin typeface="Cambria Math" panose="02040503050406030204" pitchFamily="18" charset="0"/>
                            </a:rPr>
                            <m:t>𝑖</m:t>
                          </m:r>
                        </m:sub>
                        <m:sup>
                          <m:r>
                            <a:rPr lang="en-CA" sz="1800" b="0" i="1" smtClean="0">
                              <a:latin typeface="Cambria Math" panose="02040503050406030204" pitchFamily="18" charset="0"/>
                            </a:rPr>
                            <m:t>𝑠</m:t>
                          </m:r>
                        </m:sup>
                      </m:sSubSup>
                      <m:r>
                        <a:rPr lang="en-CA" sz="1800" b="0" i="1" smtClean="0">
                          <a:latin typeface="Cambria Math" panose="02040503050406030204" pitchFamily="18" charset="0"/>
                        </a:rPr>
                        <m:t>)</m:t>
                      </m:r>
                      <m:r>
                        <a:rPr lang="en-CA" sz="1800" b="0" i="1" smtClean="0">
                          <a:latin typeface="Cambria Math" panose="02040503050406030204" pitchFamily="18" charset="0"/>
                          <a:ea typeface="Cambria Math" panose="02040503050406030204" pitchFamily="18" charset="0"/>
                        </a:rPr>
                        <m:t>∩</m:t>
                      </m:r>
                      <m:r>
                        <a:rPr lang="en-CA" sz="1800" b="0" i="1" smtClean="0">
                          <a:latin typeface="Cambria Math" panose="02040503050406030204" pitchFamily="18" charset="0"/>
                          <a:ea typeface="Cambria Math" panose="02040503050406030204" pitchFamily="18" charset="0"/>
                        </a:rPr>
                        <m:t>𝑊𝑆</m:t>
                      </m:r>
                      <m:r>
                        <a:rPr lang="en-CA" sz="1800" b="0" i="1" smtClean="0">
                          <a:latin typeface="Cambria Math" panose="02040503050406030204" pitchFamily="18" charset="0"/>
                          <a:ea typeface="Cambria Math" panose="02040503050406030204" pitchFamily="18" charset="0"/>
                        </a:rPr>
                        <m:t>(</m:t>
                      </m:r>
                      <m:sSubSup>
                        <m:sSubSupPr>
                          <m:ctrlPr>
                            <a:rPr lang="en-CA" sz="1800" b="0" i="1" smtClean="0">
                              <a:latin typeface="Cambria Math" panose="02040503050406030204" pitchFamily="18" charset="0"/>
                              <a:ea typeface="Cambria Math" panose="02040503050406030204" pitchFamily="18" charset="0"/>
                            </a:rPr>
                          </m:ctrlPr>
                        </m:sSubSupPr>
                        <m:e>
                          <m:r>
                            <a:rPr lang="en-CA" sz="1800" b="0" i="1" smtClean="0">
                              <a:latin typeface="Cambria Math" panose="02040503050406030204" pitchFamily="18" charset="0"/>
                              <a:ea typeface="Cambria Math" panose="02040503050406030204" pitchFamily="18" charset="0"/>
                            </a:rPr>
                            <m:t>𝑇</m:t>
                          </m:r>
                        </m:e>
                        <m:sub>
                          <m:r>
                            <a:rPr lang="en-CA" sz="1800" b="0" i="1" smtClean="0">
                              <a:latin typeface="Cambria Math" panose="02040503050406030204" pitchFamily="18" charset="0"/>
                              <a:ea typeface="Cambria Math" panose="02040503050406030204" pitchFamily="18" charset="0"/>
                            </a:rPr>
                            <m:t>𝑗</m:t>
                          </m:r>
                        </m:sub>
                        <m:sup>
                          <m:r>
                            <a:rPr lang="en-CA" sz="1800" b="0" i="1" smtClean="0">
                              <a:latin typeface="Cambria Math" panose="02040503050406030204" pitchFamily="18" charset="0"/>
                              <a:ea typeface="Cambria Math" panose="02040503050406030204" pitchFamily="18" charset="0"/>
                            </a:rPr>
                            <m:t>𝑠</m:t>
                          </m:r>
                        </m:sup>
                      </m:sSubSup>
                      <m:r>
                        <a:rPr lang="en-CA" sz="1800" b="0" i="1" smtClean="0">
                          <a:latin typeface="Cambria Math" panose="02040503050406030204" pitchFamily="18" charset="0"/>
                          <a:ea typeface="Cambria Math" panose="02040503050406030204" pitchFamily="18" charset="0"/>
                        </a:rPr>
                        <m:t>)≠∅)∨(</m:t>
                      </m:r>
                      <m:r>
                        <a:rPr lang="en-CA" sz="1800" b="0" i="1" smtClean="0">
                          <a:latin typeface="Cambria Math" panose="02040503050406030204" pitchFamily="18" charset="0"/>
                          <a:ea typeface="Cambria Math" panose="02040503050406030204" pitchFamily="18" charset="0"/>
                        </a:rPr>
                        <m:t>𝑊𝑆</m:t>
                      </m:r>
                      <m:d>
                        <m:dPr>
                          <m:ctrlPr>
                            <a:rPr lang="en-CA" sz="1800" b="0" i="1" smtClean="0">
                              <a:latin typeface="Cambria Math" panose="02040503050406030204" pitchFamily="18" charset="0"/>
                              <a:ea typeface="Cambria Math" panose="02040503050406030204" pitchFamily="18" charset="0"/>
                            </a:rPr>
                          </m:ctrlPr>
                        </m:dPr>
                        <m:e>
                          <m:sSubSup>
                            <m:sSubSupPr>
                              <m:ctrlPr>
                                <a:rPr lang="en-CA" sz="1800" b="0" i="1" smtClean="0">
                                  <a:latin typeface="Cambria Math" panose="02040503050406030204" pitchFamily="18" charset="0"/>
                                  <a:ea typeface="Cambria Math" panose="02040503050406030204" pitchFamily="18" charset="0"/>
                                </a:rPr>
                              </m:ctrlPr>
                            </m:sSubSupPr>
                            <m:e>
                              <m:r>
                                <a:rPr lang="en-CA" sz="1800" b="0" i="1" smtClean="0">
                                  <a:latin typeface="Cambria Math" panose="02040503050406030204" pitchFamily="18" charset="0"/>
                                  <a:ea typeface="Cambria Math" panose="02040503050406030204" pitchFamily="18" charset="0"/>
                                </a:rPr>
                                <m:t>𝑇</m:t>
                              </m:r>
                            </m:e>
                            <m:sub>
                              <m:r>
                                <a:rPr lang="en-CA" sz="1800" b="0" i="1" smtClean="0">
                                  <a:latin typeface="Cambria Math" panose="02040503050406030204" pitchFamily="18" charset="0"/>
                                  <a:ea typeface="Cambria Math" panose="02040503050406030204" pitchFamily="18" charset="0"/>
                                </a:rPr>
                                <m:t>𝑖</m:t>
                              </m:r>
                            </m:sub>
                            <m:sup>
                              <m:r>
                                <a:rPr lang="en-CA" sz="1800" b="0" i="1" smtClean="0">
                                  <a:latin typeface="Cambria Math" panose="02040503050406030204" pitchFamily="18" charset="0"/>
                                  <a:ea typeface="Cambria Math" panose="02040503050406030204" pitchFamily="18" charset="0"/>
                                </a:rPr>
                                <m:t>𝑠</m:t>
                              </m:r>
                            </m:sup>
                          </m:sSubSup>
                        </m:e>
                      </m:d>
                      <m:r>
                        <a:rPr lang="en-CA" sz="1800" b="0" i="1" smtClean="0">
                          <a:latin typeface="Cambria Math" panose="02040503050406030204" pitchFamily="18" charset="0"/>
                          <a:ea typeface="Cambria Math" panose="02040503050406030204" pitchFamily="18" charset="0"/>
                        </a:rPr>
                        <m:t>∩</m:t>
                      </m:r>
                      <m:r>
                        <a:rPr lang="en-CA" sz="1800" b="0" i="1" smtClean="0">
                          <a:latin typeface="Cambria Math" panose="02040503050406030204" pitchFamily="18" charset="0"/>
                          <a:ea typeface="Cambria Math" panose="02040503050406030204" pitchFamily="18" charset="0"/>
                        </a:rPr>
                        <m:t>𝑅𝑆</m:t>
                      </m:r>
                      <m:r>
                        <a:rPr lang="en-CA" sz="1800" b="0" i="1" smtClean="0">
                          <a:latin typeface="Cambria Math" panose="02040503050406030204" pitchFamily="18" charset="0"/>
                          <a:ea typeface="Cambria Math" panose="02040503050406030204" pitchFamily="18" charset="0"/>
                        </a:rPr>
                        <m:t>(</m:t>
                      </m:r>
                      <m:sSubSup>
                        <m:sSubSupPr>
                          <m:ctrlPr>
                            <a:rPr lang="en-CA" sz="1800" b="0" i="1" smtClean="0">
                              <a:latin typeface="Cambria Math" panose="02040503050406030204" pitchFamily="18" charset="0"/>
                              <a:ea typeface="Cambria Math" panose="02040503050406030204" pitchFamily="18" charset="0"/>
                            </a:rPr>
                          </m:ctrlPr>
                        </m:sSubSupPr>
                        <m:e>
                          <m:r>
                            <a:rPr lang="en-CA" sz="1800" b="0" i="1" smtClean="0">
                              <a:latin typeface="Cambria Math" panose="02040503050406030204" pitchFamily="18" charset="0"/>
                              <a:ea typeface="Cambria Math" panose="02040503050406030204" pitchFamily="18" charset="0"/>
                            </a:rPr>
                            <m:t>𝑇</m:t>
                          </m:r>
                        </m:e>
                        <m:sub>
                          <m:r>
                            <a:rPr lang="en-CA" sz="1800" b="0" i="1" smtClean="0">
                              <a:latin typeface="Cambria Math" panose="02040503050406030204" pitchFamily="18" charset="0"/>
                              <a:ea typeface="Cambria Math" panose="02040503050406030204" pitchFamily="18" charset="0"/>
                            </a:rPr>
                            <m:t>𝑗</m:t>
                          </m:r>
                        </m:sub>
                        <m:sup>
                          <m:r>
                            <a:rPr lang="en-CA" sz="1800" b="0" i="1" smtClean="0">
                              <a:latin typeface="Cambria Math" panose="02040503050406030204" pitchFamily="18" charset="0"/>
                              <a:ea typeface="Cambria Math" panose="02040503050406030204" pitchFamily="18" charset="0"/>
                            </a:rPr>
                            <m:t>𝑠</m:t>
                          </m:r>
                        </m:sup>
                      </m:sSubSup>
                      <m:r>
                        <a:rPr lang="en-CA" sz="1800" b="0" i="1" smtClean="0">
                          <a:latin typeface="Cambria Math" panose="02040503050406030204" pitchFamily="18" charset="0"/>
                          <a:ea typeface="Cambria Math" panose="02040503050406030204" pitchFamily="18" charset="0"/>
                        </a:rPr>
                        <m:t>)≠∅)∨(</m:t>
                      </m:r>
                      <m:r>
                        <a:rPr lang="en-CA" sz="1800" b="0" i="1" smtClean="0">
                          <a:latin typeface="Cambria Math" panose="02040503050406030204" pitchFamily="18" charset="0"/>
                          <a:ea typeface="Cambria Math" panose="02040503050406030204" pitchFamily="18" charset="0"/>
                        </a:rPr>
                        <m:t>𝑊𝑆</m:t>
                      </m:r>
                      <m:r>
                        <a:rPr lang="en-CA" sz="1800" b="0" i="1" smtClean="0">
                          <a:latin typeface="Cambria Math" panose="02040503050406030204" pitchFamily="18" charset="0"/>
                          <a:ea typeface="Cambria Math" panose="02040503050406030204" pitchFamily="18" charset="0"/>
                        </a:rPr>
                        <m:t>(</m:t>
                      </m:r>
                      <m:sSubSup>
                        <m:sSubSupPr>
                          <m:ctrlPr>
                            <a:rPr lang="en-CA" sz="1800" b="0" i="1" smtClean="0">
                              <a:latin typeface="Cambria Math" panose="02040503050406030204" pitchFamily="18" charset="0"/>
                              <a:ea typeface="Cambria Math" panose="02040503050406030204" pitchFamily="18" charset="0"/>
                            </a:rPr>
                          </m:ctrlPr>
                        </m:sSubSupPr>
                        <m:e>
                          <m:r>
                            <a:rPr lang="en-CA" sz="1800" b="0" i="1" smtClean="0">
                              <a:latin typeface="Cambria Math" panose="02040503050406030204" pitchFamily="18" charset="0"/>
                              <a:ea typeface="Cambria Math" panose="02040503050406030204" pitchFamily="18" charset="0"/>
                            </a:rPr>
                            <m:t>𝑇</m:t>
                          </m:r>
                        </m:e>
                        <m:sub>
                          <m:r>
                            <a:rPr lang="en-CA" sz="1800" b="0" i="1" smtClean="0">
                              <a:latin typeface="Cambria Math" panose="02040503050406030204" pitchFamily="18" charset="0"/>
                              <a:ea typeface="Cambria Math" panose="02040503050406030204" pitchFamily="18" charset="0"/>
                            </a:rPr>
                            <m:t>𝑖</m:t>
                          </m:r>
                        </m:sub>
                        <m:sup>
                          <m:r>
                            <a:rPr lang="en-CA" sz="1800" b="0" i="1" smtClean="0">
                              <a:latin typeface="Cambria Math" panose="02040503050406030204" pitchFamily="18" charset="0"/>
                              <a:ea typeface="Cambria Math" panose="02040503050406030204" pitchFamily="18" charset="0"/>
                            </a:rPr>
                            <m:t>𝑠</m:t>
                          </m:r>
                        </m:sup>
                      </m:sSubSup>
                      <m:r>
                        <a:rPr lang="en-CA" sz="1800" b="0" i="1" smtClean="0">
                          <a:latin typeface="Cambria Math" panose="02040503050406030204" pitchFamily="18" charset="0"/>
                          <a:ea typeface="Cambria Math" panose="02040503050406030204" pitchFamily="18" charset="0"/>
                        </a:rPr>
                        <m:t>)∩</m:t>
                      </m:r>
                      <m:r>
                        <a:rPr lang="en-CA" sz="1800" b="0" i="1" smtClean="0">
                          <a:latin typeface="Cambria Math" panose="02040503050406030204" pitchFamily="18" charset="0"/>
                          <a:ea typeface="Cambria Math" panose="02040503050406030204" pitchFamily="18" charset="0"/>
                        </a:rPr>
                        <m:t>𝑊𝑆</m:t>
                      </m:r>
                      <m:r>
                        <a:rPr lang="en-CA" sz="1800" b="0" i="1" smtClean="0">
                          <a:latin typeface="Cambria Math" panose="02040503050406030204" pitchFamily="18" charset="0"/>
                          <a:ea typeface="Cambria Math" panose="02040503050406030204" pitchFamily="18" charset="0"/>
                        </a:rPr>
                        <m:t>(</m:t>
                      </m:r>
                      <m:sSubSup>
                        <m:sSubSupPr>
                          <m:ctrlPr>
                            <a:rPr lang="en-CA" sz="1800" b="0" i="1" smtClean="0">
                              <a:latin typeface="Cambria Math" panose="02040503050406030204" pitchFamily="18" charset="0"/>
                              <a:ea typeface="Cambria Math" panose="02040503050406030204" pitchFamily="18" charset="0"/>
                            </a:rPr>
                          </m:ctrlPr>
                        </m:sSubSupPr>
                        <m:e>
                          <m:r>
                            <a:rPr lang="en-CA" sz="1800" b="0" i="1" smtClean="0">
                              <a:latin typeface="Cambria Math" panose="02040503050406030204" pitchFamily="18" charset="0"/>
                              <a:ea typeface="Cambria Math" panose="02040503050406030204" pitchFamily="18" charset="0"/>
                            </a:rPr>
                            <m:t>𝑇</m:t>
                          </m:r>
                        </m:e>
                        <m:sub>
                          <m:r>
                            <a:rPr lang="en-CA" sz="1800" b="0" i="1" smtClean="0">
                              <a:latin typeface="Cambria Math" panose="02040503050406030204" pitchFamily="18" charset="0"/>
                              <a:ea typeface="Cambria Math" panose="02040503050406030204" pitchFamily="18" charset="0"/>
                            </a:rPr>
                            <m:t>𝑗</m:t>
                          </m:r>
                        </m:sub>
                        <m:sup>
                          <m:r>
                            <a:rPr lang="en-CA" sz="1800" b="0" i="1" smtClean="0">
                              <a:latin typeface="Cambria Math" panose="02040503050406030204" pitchFamily="18" charset="0"/>
                              <a:ea typeface="Cambria Math" panose="02040503050406030204" pitchFamily="18" charset="0"/>
                            </a:rPr>
                            <m:t>𝑠</m:t>
                          </m:r>
                        </m:sup>
                      </m:sSubSup>
                      <m:r>
                        <a:rPr lang="en-CA" sz="1800" b="0" i="1" smtClean="0">
                          <a:latin typeface="Cambria Math" panose="02040503050406030204" pitchFamily="18" charset="0"/>
                          <a:ea typeface="Cambria Math" panose="02040503050406030204" pitchFamily="18" charset="0"/>
                        </a:rPr>
                        <m:t>)≠∅)</m:t>
                      </m:r>
                    </m:oMath>
                  </m:oMathPara>
                </a14:m>
                <a:endParaRPr lang="en-US" sz="1800" dirty="0"/>
              </a:p>
              <a:p>
                <a:r>
                  <a:rPr lang="en-US" sz="2000" dirty="0"/>
                  <a:t>Conditions</a:t>
                </a:r>
              </a:p>
              <a:p>
                <a:pPr marL="800100" lvl="1" indent="-342900">
                  <a:buSzPct val="90000"/>
                  <a:buFont typeface="+mj-lt"/>
                  <a:buAutoNum type="arabicParenR"/>
                </a:pPr>
                <a:r>
                  <a:rPr lang="en-CA" sz="1600" b="0" dirty="0"/>
                  <a:t> </a:t>
                </a:r>
                <a14:m>
                  <m:oMath xmlns:m="http://schemas.openxmlformats.org/officeDocument/2006/math">
                    <m:r>
                      <a:rPr lang="en-CA" sz="1600" b="0" i="1" smtClean="0">
                        <a:latin typeface="Cambria Math" panose="02040503050406030204" pitchFamily="18" charset="0"/>
                      </a:rPr>
                      <m:t>𝑑𝑒𝑝𝑒𝑛𝑑𝑒𝑛𝑡</m:t>
                    </m:r>
                    <m:r>
                      <a:rPr lang="en-CA" sz="1600" b="0" i="1" smtClean="0">
                        <a:latin typeface="Cambria Math" panose="02040503050406030204" pitchFamily="18" charset="0"/>
                      </a:rPr>
                      <m:t>(</m:t>
                    </m:r>
                    <m:sSub>
                      <m:sSubPr>
                        <m:ctrlPr>
                          <a:rPr lang="en-CA" sz="1600" b="0" i="1" smtClean="0">
                            <a:latin typeface="Cambria Math" panose="02040503050406030204" pitchFamily="18" charset="0"/>
                          </a:rPr>
                        </m:ctrlPr>
                      </m:sSubPr>
                      <m:e>
                        <m:r>
                          <a:rPr lang="en-CA" sz="1600" b="0" i="1" smtClean="0">
                            <a:latin typeface="Cambria Math" panose="02040503050406030204" pitchFamily="18" charset="0"/>
                          </a:rPr>
                          <m:t>𝑇</m:t>
                        </m:r>
                      </m:e>
                      <m:sub>
                        <m:r>
                          <a:rPr lang="en-CA" sz="1600" b="0" i="1" smtClean="0">
                            <a:latin typeface="Cambria Math" panose="02040503050406030204" pitchFamily="18" charset="0"/>
                          </a:rPr>
                          <m:t>𝑖</m:t>
                        </m:r>
                      </m:sub>
                    </m:sSub>
                    <m:r>
                      <a:rPr lang="en-CA" sz="1600" b="0" i="1" smtClean="0">
                        <a:latin typeface="Cambria Math" panose="02040503050406030204" pitchFamily="18" charset="0"/>
                      </a:rPr>
                      <m:t>,</m:t>
                    </m:r>
                    <m:sSub>
                      <m:sSubPr>
                        <m:ctrlPr>
                          <a:rPr lang="en-CA" sz="1600" b="0" i="1" smtClean="0">
                            <a:latin typeface="Cambria Math" panose="02040503050406030204" pitchFamily="18" charset="0"/>
                          </a:rPr>
                        </m:ctrlPr>
                      </m:sSubPr>
                      <m:e>
                        <m:r>
                          <a:rPr lang="en-CA" sz="1600" b="0" i="1" smtClean="0">
                            <a:latin typeface="Cambria Math" panose="02040503050406030204" pitchFamily="18" charset="0"/>
                          </a:rPr>
                          <m:t>𝑇</m:t>
                        </m:r>
                      </m:e>
                      <m:sub>
                        <m:r>
                          <a:rPr lang="en-CA" sz="1600" b="0" i="1" smtClean="0">
                            <a:latin typeface="Cambria Math" panose="02040503050406030204" pitchFamily="18" charset="0"/>
                          </a:rPr>
                          <m:t>𝑗</m:t>
                        </m:r>
                      </m:sub>
                    </m:sSub>
                    <m:r>
                      <a:rPr lang="en-CA" sz="1600" b="0" i="1" smtClean="0">
                        <a:latin typeface="Cambria Math" panose="02040503050406030204" pitchFamily="18" charset="0"/>
                      </a:rPr>
                      <m:t>)</m:t>
                    </m:r>
                    <m:r>
                      <a:rPr lang="en-CA" sz="1600" b="0" i="1" smtClean="0">
                        <a:latin typeface="Cambria Math" panose="02040503050406030204" pitchFamily="18" charset="0"/>
                        <a:ea typeface="Cambria Math" panose="02040503050406030204" pitchFamily="18" charset="0"/>
                      </a:rPr>
                      <m:t>∧</m:t>
                    </m:r>
                    <m:sSub>
                      <m:sSubPr>
                        <m:ctrlPr>
                          <a:rPr lang="en-CA" sz="1600" b="0" i="1" smtClean="0">
                            <a:latin typeface="Cambria Math" panose="02040503050406030204" pitchFamily="18" charset="0"/>
                            <a:ea typeface="Cambria Math" panose="02040503050406030204" pitchFamily="18" charset="0"/>
                          </a:rPr>
                        </m:ctrlPr>
                      </m:sSubPr>
                      <m:e>
                        <m:r>
                          <a:rPr lang="en-CA" sz="1600" b="0" i="1" smtClean="0">
                            <a:latin typeface="Cambria Math" panose="02040503050406030204" pitchFamily="18" charset="0"/>
                            <a:ea typeface="Cambria Math" panose="02040503050406030204" pitchFamily="18" charset="0"/>
                          </a:rPr>
                          <m:t>𝑡𝑠</m:t>
                        </m:r>
                      </m:e>
                      <m:sub>
                        <m:r>
                          <a:rPr lang="en-CA" sz="1600" b="0" i="1" smtClean="0">
                            <a:latin typeface="Cambria Math" panose="02040503050406030204" pitchFamily="18" charset="0"/>
                            <a:ea typeface="Cambria Math" panose="02040503050406030204" pitchFamily="18" charset="0"/>
                          </a:rPr>
                          <m:t>𝑏</m:t>
                        </m:r>
                      </m:sub>
                    </m:sSub>
                    <m:d>
                      <m:dPr>
                        <m:ctrlPr>
                          <a:rPr lang="en-CA" sz="1600" b="0" i="1" smtClean="0">
                            <a:latin typeface="Cambria Math" panose="02040503050406030204" pitchFamily="18" charset="0"/>
                            <a:ea typeface="Cambria Math" panose="02040503050406030204" pitchFamily="18" charset="0"/>
                          </a:rPr>
                        </m:ctrlPr>
                      </m:dPr>
                      <m:e>
                        <m:sSubSup>
                          <m:sSubSupPr>
                            <m:ctrlPr>
                              <a:rPr lang="en-CA" sz="1600" b="0" i="1" smtClean="0">
                                <a:latin typeface="Cambria Math" panose="02040503050406030204" pitchFamily="18" charset="0"/>
                                <a:ea typeface="Cambria Math" panose="02040503050406030204" pitchFamily="18" charset="0"/>
                              </a:rPr>
                            </m:ctrlPr>
                          </m:sSubSupPr>
                          <m:e>
                            <m:r>
                              <a:rPr lang="en-CA" sz="1600" b="0" i="1" smtClean="0">
                                <a:latin typeface="Cambria Math" panose="02040503050406030204" pitchFamily="18" charset="0"/>
                                <a:ea typeface="Cambria Math" panose="02040503050406030204" pitchFamily="18" charset="0"/>
                              </a:rPr>
                              <m:t>𝑇</m:t>
                            </m:r>
                          </m:e>
                          <m:sub>
                            <m:r>
                              <a:rPr lang="en-CA" sz="1600" b="0" i="1" smtClean="0">
                                <a:latin typeface="Cambria Math" panose="02040503050406030204" pitchFamily="18" charset="0"/>
                                <a:ea typeface="Cambria Math" panose="02040503050406030204" pitchFamily="18" charset="0"/>
                              </a:rPr>
                              <m:t>𝑖</m:t>
                            </m:r>
                          </m:sub>
                          <m:sup>
                            <m:r>
                              <a:rPr lang="en-CA" sz="1600" b="0" i="1" smtClean="0">
                                <a:latin typeface="Cambria Math" panose="02040503050406030204" pitchFamily="18" charset="0"/>
                                <a:ea typeface="Cambria Math" panose="02040503050406030204" pitchFamily="18" charset="0"/>
                              </a:rPr>
                              <m:t>𝑠</m:t>
                            </m:r>
                          </m:sup>
                        </m:sSubSup>
                      </m:e>
                    </m:d>
                    <m:r>
                      <a:rPr lang="en-CA" sz="1600" i="1">
                        <a:latin typeface="Cambria Math" panose="02040503050406030204" pitchFamily="18" charset="0"/>
                        <a:ea typeface="Cambria Math" panose="02040503050406030204" pitchFamily="18" charset="0"/>
                      </a:rPr>
                      <m:t>&lt;</m:t>
                    </m:r>
                    <m:sSub>
                      <m:sSubPr>
                        <m:ctrlPr>
                          <a:rPr lang="en-CA" sz="1600" i="1" smtClean="0">
                            <a:latin typeface="Cambria Math" panose="02040503050406030204" pitchFamily="18" charset="0"/>
                            <a:ea typeface="Cambria Math" panose="02040503050406030204" pitchFamily="18" charset="0"/>
                          </a:rPr>
                        </m:ctrlPr>
                      </m:sSubPr>
                      <m:e>
                        <m:r>
                          <a:rPr lang="en-CA" sz="1600" b="0" i="1" smtClean="0">
                            <a:latin typeface="Cambria Math" panose="02040503050406030204" pitchFamily="18" charset="0"/>
                            <a:ea typeface="Cambria Math" panose="02040503050406030204" pitchFamily="18" charset="0"/>
                          </a:rPr>
                          <m:t>𝑡𝑠</m:t>
                        </m:r>
                      </m:e>
                      <m:sub>
                        <m:r>
                          <a:rPr lang="en-CA" sz="1600" b="0" i="1" smtClean="0">
                            <a:latin typeface="Cambria Math" panose="02040503050406030204" pitchFamily="18" charset="0"/>
                            <a:ea typeface="Cambria Math" panose="02040503050406030204" pitchFamily="18" charset="0"/>
                          </a:rPr>
                          <m:t>𝑐</m:t>
                        </m:r>
                      </m:sub>
                    </m:sSub>
                    <m:d>
                      <m:dPr>
                        <m:ctrlPr>
                          <a:rPr lang="en-CA" sz="1600" b="0" i="1" smtClean="0">
                            <a:latin typeface="Cambria Math" panose="02040503050406030204" pitchFamily="18" charset="0"/>
                            <a:ea typeface="Cambria Math" panose="02040503050406030204" pitchFamily="18" charset="0"/>
                          </a:rPr>
                        </m:ctrlPr>
                      </m:dPr>
                      <m:e>
                        <m:sSubSup>
                          <m:sSubSupPr>
                            <m:ctrlPr>
                              <a:rPr lang="en-CA" sz="1600" b="0" i="1" smtClean="0">
                                <a:latin typeface="Cambria Math" panose="02040503050406030204" pitchFamily="18" charset="0"/>
                                <a:ea typeface="Cambria Math" panose="02040503050406030204" pitchFamily="18" charset="0"/>
                              </a:rPr>
                            </m:ctrlPr>
                          </m:sSubSupPr>
                          <m:e>
                            <m:r>
                              <a:rPr lang="en-CA" sz="1600" b="0" i="1" smtClean="0">
                                <a:latin typeface="Cambria Math" panose="02040503050406030204" pitchFamily="18" charset="0"/>
                                <a:ea typeface="Cambria Math" panose="02040503050406030204" pitchFamily="18" charset="0"/>
                              </a:rPr>
                              <m:t>𝑇</m:t>
                            </m:r>
                          </m:e>
                          <m:sub>
                            <m:r>
                              <a:rPr lang="en-CA" sz="1600" b="0" i="1" smtClean="0">
                                <a:latin typeface="Cambria Math" panose="02040503050406030204" pitchFamily="18" charset="0"/>
                                <a:ea typeface="Cambria Math" panose="02040503050406030204" pitchFamily="18" charset="0"/>
                              </a:rPr>
                              <m:t>𝑗</m:t>
                            </m:r>
                          </m:sub>
                          <m:sup>
                            <m:r>
                              <a:rPr lang="en-CA" sz="1600" b="0" i="1" smtClean="0">
                                <a:latin typeface="Cambria Math" panose="02040503050406030204" pitchFamily="18" charset="0"/>
                                <a:ea typeface="Cambria Math" panose="02040503050406030204" pitchFamily="18" charset="0"/>
                              </a:rPr>
                              <m:t>𝑠</m:t>
                            </m:r>
                          </m:sup>
                        </m:sSubSup>
                      </m:e>
                    </m:d>
                    <m:r>
                      <a:rPr lang="en-CA" sz="1600" b="0" i="1" smtClean="0">
                        <a:latin typeface="Cambria Math" panose="02040503050406030204" pitchFamily="18" charset="0"/>
                        <a:ea typeface="Cambria Math" panose="02040503050406030204" pitchFamily="18" charset="0"/>
                      </a:rPr>
                      <m:t>⟹</m:t>
                    </m:r>
                    <m:sSub>
                      <m:sSubPr>
                        <m:ctrlPr>
                          <a:rPr lang="en-CA" sz="1600" b="0" i="1" smtClean="0">
                            <a:latin typeface="Cambria Math" panose="02040503050406030204" pitchFamily="18" charset="0"/>
                            <a:ea typeface="Cambria Math" panose="02040503050406030204" pitchFamily="18" charset="0"/>
                          </a:rPr>
                        </m:ctrlPr>
                      </m:sSubPr>
                      <m:e>
                        <m:r>
                          <a:rPr lang="en-CA" sz="1600" b="0" i="1" smtClean="0">
                            <a:latin typeface="Cambria Math" panose="02040503050406030204" pitchFamily="18" charset="0"/>
                            <a:ea typeface="Cambria Math" panose="02040503050406030204" pitchFamily="18" charset="0"/>
                          </a:rPr>
                          <m:t>𝑡𝑠</m:t>
                        </m:r>
                      </m:e>
                      <m:sub>
                        <m:r>
                          <a:rPr lang="en-CA" sz="1600" b="0" i="1" smtClean="0">
                            <a:latin typeface="Cambria Math" panose="02040503050406030204" pitchFamily="18" charset="0"/>
                            <a:ea typeface="Cambria Math" panose="02040503050406030204" pitchFamily="18" charset="0"/>
                          </a:rPr>
                          <m:t>𝑏</m:t>
                        </m:r>
                      </m:sub>
                    </m:sSub>
                    <m:d>
                      <m:dPr>
                        <m:ctrlPr>
                          <a:rPr lang="en-CA" sz="1600" b="0" i="1" smtClean="0">
                            <a:latin typeface="Cambria Math" panose="02040503050406030204" pitchFamily="18" charset="0"/>
                            <a:ea typeface="Cambria Math" panose="02040503050406030204" pitchFamily="18" charset="0"/>
                          </a:rPr>
                        </m:ctrlPr>
                      </m:dPr>
                      <m:e>
                        <m:sSubSup>
                          <m:sSubSupPr>
                            <m:ctrlPr>
                              <a:rPr lang="en-CA" sz="1600" b="0" i="1" smtClean="0">
                                <a:latin typeface="Cambria Math" panose="02040503050406030204" pitchFamily="18" charset="0"/>
                                <a:ea typeface="Cambria Math" panose="02040503050406030204" pitchFamily="18" charset="0"/>
                              </a:rPr>
                            </m:ctrlPr>
                          </m:sSubSupPr>
                          <m:e>
                            <m:r>
                              <a:rPr lang="en-CA" sz="1600" b="0" i="1" smtClean="0">
                                <a:latin typeface="Cambria Math" panose="02040503050406030204" pitchFamily="18" charset="0"/>
                                <a:ea typeface="Cambria Math" panose="02040503050406030204" pitchFamily="18" charset="0"/>
                              </a:rPr>
                              <m:t>𝑇</m:t>
                            </m:r>
                          </m:e>
                          <m:sub>
                            <m:r>
                              <a:rPr lang="en-CA" sz="1600" b="0" i="1" smtClean="0">
                                <a:latin typeface="Cambria Math" panose="02040503050406030204" pitchFamily="18" charset="0"/>
                                <a:ea typeface="Cambria Math" panose="02040503050406030204" pitchFamily="18" charset="0"/>
                              </a:rPr>
                              <m:t>𝑖</m:t>
                            </m:r>
                          </m:sub>
                          <m:sup>
                            <m:r>
                              <a:rPr lang="en-CA" sz="1600" b="0" i="1" smtClean="0">
                                <a:latin typeface="Cambria Math" panose="02040503050406030204" pitchFamily="18" charset="0"/>
                                <a:ea typeface="Cambria Math" panose="02040503050406030204" pitchFamily="18" charset="0"/>
                              </a:rPr>
                              <m:t>𝑡</m:t>
                            </m:r>
                          </m:sup>
                        </m:sSubSup>
                      </m:e>
                    </m:d>
                    <m:r>
                      <a:rPr lang="en-CA" sz="1600" b="0" i="1" smtClean="0">
                        <a:latin typeface="Cambria Math" panose="02040503050406030204" pitchFamily="18" charset="0"/>
                        <a:ea typeface="Cambria Math" panose="02040503050406030204" pitchFamily="18" charset="0"/>
                      </a:rPr>
                      <m:t>&lt;</m:t>
                    </m:r>
                    <m:sSub>
                      <m:sSubPr>
                        <m:ctrlPr>
                          <a:rPr lang="en-CA" sz="1600" b="0" i="1" smtClean="0">
                            <a:latin typeface="Cambria Math" panose="02040503050406030204" pitchFamily="18" charset="0"/>
                            <a:ea typeface="Cambria Math" panose="02040503050406030204" pitchFamily="18" charset="0"/>
                          </a:rPr>
                        </m:ctrlPr>
                      </m:sSubPr>
                      <m:e>
                        <m:r>
                          <a:rPr lang="en-CA" sz="1600" b="0" i="1" smtClean="0">
                            <a:latin typeface="Cambria Math" panose="02040503050406030204" pitchFamily="18" charset="0"/>
                            <a:ea typeface="Cambria Math" panose="02040503050406030204" pitchFamily="18" charset="0"/>
                          </a:rPr>
                          <m:t>𝑡𝑠</m:t>
                        </m:r>
                      </m:e>
                      <m:sub>
                        <m:r>
                          <a:rPr lang="en-CA" sz="1600" b="0" i="1" smtClean="0">
                            <a:latin typeface="Cambria Math" panose="02040503050406030204" pitchFamily="18" charset="0"/>
                            <a:ea typeface="Cambria Math" panose="02040503050406030204" pitchFamily="18" charset="0"/>
                          </a:rPr>
                          <m:t>𝑐</m:t>
                        </m:r>
                      </m:sub>
                    </m:sSub>
                    <m:d>
                      <m:dPr>
                        <m:ctrlPr>
                          <a:rPr lang="en-CA" sz="1600" b="0" i="1" smtClean="0">
                            <a:latin typeface="Cambria Math" panose="02040503050406030204" pitchFamily="18" charset="0"/>
                            <a:ea typeface="Cambria Math" panose="02040503050406030204" pitchFamily="18" charset="0"/>
                          </a:rPr>
                        </m:ctrlPr>
                      </m:dPr>
                      <m:e>
                        <m:sSubSup>
                          <m:sSubSupPr>
                            <m:ctrlPr>
                              <a:rPr lang="en-CA" sz="1600" b="0" i="1" smtClean="0">
                                <a:latin typeface="Cambria Math" panose="02040503050406030204" pitchFamily="18" charset="0"/>
                                <a:ea typeface="Cambria Math" panose="02040503050406030204" pitchFamily="18" charset="0"/>
                              </a:rPr>
                            </m:ctrlPr>
                          </m:sSubSupPr>
                          <m:e>
                            <m:r>
                              <a:rPr lang="en-CA" sz="1600" b="0" i="1" smtClean="0">
                                <a:latin typeface="Cambria Math" panose="02040503050406030204" pitchFamily="18" charset="0"/>
                                <a:ea typeface="Cambria Math" panose="02040503050406030204" pitchFamily="18" charset="0"/>
                              </a:rPr>
                              <m:t>𝑇</m:t>
                            </m:r>
                          </m:e>
                          <m:sub>
                            <m:r>
                              <a:rPr lang="en-CA" sz="1600" b="0" i="1" smtClean="0">
                                <a:latin typeface="Cambria Math" panose="02040503050406030204" pitchFamily="18" charset="0"/>
                                <a:ea typeface="Cambria Math" panose="02040503050406030204" pitchFamily="18" charset="0"/>
                              </a:rPr>
                              <m:t>𝑗</m:t>
                            </m:r>
                          </m:sub>
                          <m:sup>
                            <m:r>
                              <a:rPr lang="en-CA" sz="1600" b="0" i="1" smtClean="0">
                                <a:latin typeface="Cambria Math" panose="02040503050406030204" pitchFamily="18" charset="0"/>
                                <a:ea typeface="Cambria Math" panose="02040503050406030204" pitchFamily="18" charset="0"/>
                              </a:rPr>
                              <m:t>𝑡</m:t>
                            </m:r>
                          </m:sup>
                        </m:sSubSup>
                      </m:e>
                    </m:d>
                    <m:r>
                      <m:rPr>
                        <m:nor/>
                      </m:rPr>
                      <a:rPr lang="en-CA" sz="1600" b="0" i="0" smtClean="0">
                        <a:latin typeface="Cambria Math" panose="02040503050406030204" pitchFamily="18" charset="0"/>
                        <a:ea typeface="Cambria Math" panose="02040503050406030204" pitchFamily="18" charset="0"/>
                      </a:rPr>
                      <m:t> </m:t>
                    </m:r>
                    <m:r>
                      <m:rPr>
                        <m:nor/>
                      </m:rPr>
                      <a:rPr lang="en-CA" sz="1600" b="0" i="0" smtClean="0">
                        <a:latin typeface="Cambria Math" panose="02040503050406030204" pitchFamily="18" charset="0"/>
                        <a:ea typeface="Cambria Math" panose="02040503050406030204" pitchFamily="18" charset="0"/>
                      </a:rPr>
                      <m:t>at</m:t>
                    </m:r>
                    <m:r>
                      <m:rPr>
                        <m:nor/>
                      </m:rPr>
                      <a:rPr lang="en-CA" sz="1600" b="0" i="0" smtClean="0">
                        <a:latin typeface="Cambria Math" panose="02040503050406030204" pitchFamily="18" charset="0"/>
                        <a:ea typeface="Cambria Math" panose="02040503050406030204" pitchFamily="18" charset="0"/>
                      </a:rPr>
                      <m:t> </m:t>
                    </m:r>
                    <m:r>
                      <m:rPr>
                        <m:nor/>
                      </m:rPr>
                      <a:rPr lang="en-CA" sz="1600" b="0" i="0" smtClean="0">
                        <a:latin typeface="Cambria Math" panose="02040503050406030204" pitchFamily="18" charset="0"/>
                        <a:ea typeface="Cambria Math" panose="02040503050406030204" pitchFamily="18" charset="0"/>
                      </a:rPr>
                      <m:t>every</m:t>
                    </m:r>
                    <m:r>
                      <m:rPr>
                        <m:nor/>
                      </m:rPr>
                      <a:rPr lang="en-CA" sz="1600" b="0" i="0" smtClean="0">
                        <a:latin typeface="Cambria Math" panose="02040503050406030204" pitchFamily="18" charset="0"/>
                        <a:ea typeface="Cambria Math" panose="02040503050406030204" pitchFamily="18" charset="0"/>
                      </a:rPr>
                      <m:t> </m:t>
                    </m:r>
                    <m:r>
                      <m:rPr>
                        <m:nor/>
                      </m:rPr>
                      <a:rPr lang="en-CA" sz="1600" b="0" i="0" smtClean="0">
                        <a:latin typeface="Cambria Math" panose="02040503050406030204" pitchFamily="18" charset="0"/>
                        <a:ea typeface="Cambria Math" panose="02040503050406030204" pitchFamily="18" charset="0"/>
                      </a:rPr>
                      <m:t>site</m:t>
                    </m:r>
                    <m:r>
                      <m:rPr>
                        <m:nor/>
                      </m:rPr>
                      <a:rPr lang="en-CA" sz="1600" b="0" i="0" smtClean="0">
                        <a:latin typeface="Cambria Math" panose="02040503050406030204" pitchFamily="18" charset="0"/>
                        <a:ea typeface="Cambria Math" panose="02040503050406030204" pitchFamily="18" charset="0"/>
                      </a:rPr>
                      <m:t> </m:t>
                    </m:r>
                    <m:r>
                      <a:rPr lang="en-CA" sz="1600" b="0" i="1" smtClean="0">
                        <a:latin typeface="Cambria Math" panose="02040503050406030204" pitchFamily="18" charset="0"/>
                        <a:ea typeface="Cambria Math" panose="02040503050406030204" pitchFamily="18" charset="0"/>
                      </a:rPr>
                      <m:t>𝑡</m:t>
                    </m:r>
                    <m:r>
                      <m:rPr>
                        <m:nor/>
                      </m:rPr>
                      <a:rPr lang="en-CA" sz="1600" b="0" i="0" smtClean="0">
                        <a:latin typeface="Cambria Math" panose="02040503050406030204" pitchFamily="18" charset="0"/>
                        <a:ea typeface="Cambria Math" panose="02040503050406030204" pitchFamily="18" charset="0"/>
                      </a:rPr>
                      <m:t> </m:t>
                    </m:r>
                    <m:r>
                      <m:rPr>
                        <m:nor/>
                      </m:rPr>
                      <a:rPr lang="en-CA" sz="1600" b="0" i="0" smtClean="0">
                        <a:latin typeface="Cambria Math" panose="02040503050406030204" pitchFamily="18" charset="0"/>
                        <a:ea typeface="Cambria Math" panose="02040503050406030204" pitchFamily="18" charset="0"/>
                      </a:rPr>
                      <m:t>where</m:t>
                    </m:r>
                    <m:r>
                      <m:rPr>
                        <m:nor/>
                      </m:rPr>
                      <a:rPr lang="en-CA" sz="1600" b="0" i="0" smtClean="0">
                        <a:latin typeface="Cambria Math" panose="02040503050406030204" pitchFamily="18" charset="0"/>
                        <a:ea typeface="Cambria Math" panose="02040503050406030204" pitchFamily="18" charset="0"/>
                      </a:rPr>
                      <m:t> </m:t>
                    </m:r>
                    <m:sSub>
                      <m:sSubPr>
                        <m:ctrlPr>
                          <a:rPr lang="en-CA" sz="1600" b="0" i="1" smtClean="0">
                            <a:latin typeface="Cambria Math" panose="02040503050406030204" pitchFamily="18" charset="0"/>
                            <a:ea typeface="Cambria Math" panose="02040503050406030204" pitchFamily="18" charset="0"/>
                          </a:rPr>
                        </m:ctrlPr>
                      </m:sSubPr>
                      <m:e>
                        <m:r>
                          <a:rPr lang="en-CA" sz="1600" b="0" i="1" smtClean="0">
                            <a:latin typeface="Cambria Math" panose="02040503050406030204" pitchFamily="18" charset="0"/>
                            <a:ea typeface="Cambria Math" panose="02040503050406030204" pitchFamily="18" charset="0"/>
                          </a:rPr>
                          <m:t>𝑇</m:t>
                        </m:r>
                      </m:e>
                      <m:sub>
                        <m:r>
                          <a:rPr lang="en-CA" sz="1600" b="0" i="1" smtClean="0">
                            <a:latin typeface="Cambria Math" panose="02040503050406030204" pitchFamily="18" charset="0"/>
                            <a:ea typeface="Cambria Math" panose="02040503050406030204" pitchFamily="18" charset="0"/>
                          </a:rPr>
                          <m:t>𝑖</m:t>
                        </m:r>
                      </m:sub>
                    </m:sSub>
                    <m:r>
                      <m:rPr>
                        <m:nor/>
                      </m:rPr>
                      <a:rPr lang="en-CA" sz="1600" b="0" i="0" smtClean="0">
                        <a:latin typeface="Cambria Math" panose="02040503050406030204" pitchFamily="18" charset="0"/>
                        <a:ea typeface="Cambria Math" panose="02040503050406030204" pitchFamily="18" charset="0"/>
                      </a:rPr>
                      <m:t> </m:t>
                    </m:r>
                    <m:r>
                      <m:rPr>
                        <m:nor/>
                      </m:rPr>
                      <a:rPr lang="en-CA" sz="1600" b="0" i="0" smtClean="0">
                        <a:latin typeface="Cambria Math" panose="02040503050406030204" pitchFamily="18" charset="0"/>
                        <a:ea typeface="Cambria Math" panose="02040503050406030204" pitchFamily="18" charset="0"/>
                      </a:rPr>
                      <m:t>and</m:t>
                    </m:r>
                    <m:r>
                      <m:rPr>
                        <m:nor/>
                      </m:rPr>
                      <a:rPr lang="en-CA" sz="1600" b="0" i="0" smtClean="0">
                        <a:latin typeface="Cambria Math" panose="02040503050406030204" pitchFamily="18" charset="0"/>
                        <a:ea typeface="Cambria Math" panose="02040503050406030204" pitchFamily="18" charset="0"/>
                      </a:rPr>
                      <m:t> </m:t>
                    </m:r>
                    <m:sSub>
                      <m:sSubPr>
                        <m:ctrlPr>
                          <a:rPr lang="en-CA" sz="1600" b="0" i="1" smtClean="0">
                            <a:latin typeface="Cambria Math" panose="02040503050406030204" pitchFamily="18" charset="0"/>
                            <a:ea typeface="Cambria Math" panose="02040503050406030204" pitchFamily="18" charset="0"/>
                          </a:rPr>
                        </m:ctrlPr>
                      </m:sSubPr>
                      <m:e>
                        <m:r>
                          <a:rPr lang="en-CA" sz="1600" b="0" i="1" smtClean="0">
                            <a:latin typeface="Cambria Math" panose="02040503050406030204" pitchFamily="18" charset="0"/>
                            <a:ea typeface="Cambria Math" panose="02040503050406030204" pitchFamily="18" charset="0"/>
                          </a:rPr>
                          <m:t>𝑇</m:t>
                        </m:r>
                      </m:e>
                      <m:sub>
                        <m:r>
                          <a:rPr lang="en-CA" sz="1600" b="0" i="1" smtClean="0">
                            <a:latin typeface="Cambria Math" panose="02040503050406030204" pitchFamily="18" charset="0"/>
                            <a:ea typeface="Cambria Math" panose="02040503050406030204" pitchFamily="18" charset="0"/>
                          </a:rPr>
                          <m:t>𝑗</m:t>
                        </m:r>
                      </m:sub>
                    </m:sSub>
                    <m:r>
                      <m:rPr>
                        <m:nor/>
                      </m:rPr>
                      <a:rPr lang="en-CA" sz="1600" b="0" i="0" smtClean="0">
                        <a:latin typeface="Cambria Math" panose="02040503050406030204" pitchFamily="18" charset="0"/>
                        <a:ea typeface="Cambria Math" panose="02040503050406030204" pitchFamily="18" charset="0"/>
                      </a:rPr>
                      <m:t> </m:t>
                    </m:r>
                    <m:r>
                      <m:rPr>
                        <m:nor/>
                      </m:rPr>
                      <a:rPr lang="en-CA" sz="1600" b="0" i="0" smtClean="0">
                        <a:latin typeface="Cambria Math" panose="02040503050406030204" pitchFamily="18" charset="0"/>
                        <a:ea typeface="Cambria Math" panose="02040503050406030204" pitchFamily="18" charset="0"/>
                      </a:rPr>
                      <m:t>execute</m:t>
                    </m:r>
                    <m:r>
                      <m:rPr>
                        <m:nor/>
                      </m:rPr>
                      <a:rPr lang="en-CA" sz="1600" b="0" i="0" smtClean="0">
                        <a:latin typeface="Cambria Math" panose="02040503050406030204" pitchFamily="18" charset="0"/>
                        <a:ea typeface="Cambria Math" panose="02040503050406030204" pitchFamily="18" charset="0"/>
                      </a:rPr>
                      <m:t> </m:t>
                    </m:r>
                    <m:r>
                      <m:rPr>
                        <m:nor/>
                      </m:rPr>
                      <a:rPr lang="en-CA" sz="1600" b="0" i="0" smtClean="0">
                        <a:latin typeface="Cambria Math" panose="02040503050406030204" pitchFamily="18" charset="0"/>
                        <a:ea typeface="Cambria Math" panose="02040503050406030204" pitchFamily="18" charset="0"/>
                      </a:rPr>
                      <m:t>together</m:t>
                    </m:r>
                  </m:oMath>
                </a14:m>
                <a:endParaRPr lang="en-US" sz="1600" dirty="0"/>
              </a:p>
              <a:p>
                <a:pPr marL="800100" lvl="1" indent="-342900">
                  <a:buSzPct val="90000"/>
                  <a:buFont typeface="+mj-lt"/>
                  <a:buAutoNum type="arabicParenR"/>
                </a:pPr>
                <a:r>
                  <a:rPr lang="en-CA" sz="1600" dirty="0"/>
                  <a:t> </a:t>
                </a:r>
                <a14:m>
                  <m:oMath xmlns:m="http://schemas.openxmlformats.org/officeDocument/2006/math">
                    <m:r>
                      <a:rPr lang="en-CA" sz="1600" i="1">
                        <a:latin typeface="Cambria Math" panose="02040503050406030204" pitchFamily="18" charset="0"/>
                      </a:rPr>
                      <m:t>𝑑𝑒𝑝𝑒𝑛𝑑𝑒𝑛𝑡</m:t>
                    </m:r>
                    <m:r>
                      <a:rPr lang="en-CA" sz="1600" i="1">
                        <a:latin typeface="Cambria Math" panose="02040503050406030204" pitchFamily="18" charset="0"/>
                      </a:rPr>
                      <m:t>(</m:t>
                    </m:r>
                    <m:sSub>
                      <m:sSubPr>
                        <m:ctrlPr>
                          <a:rPr lang="en-CA" sz="1600" i="1">
                            <a:latin typeface="Cambria Math" panose="02040503050406030204" pitchFamily="18" charset="0"/>
                          </a:rPr>
                        </m:ctrlPr>
                      </m:sSubPr>
                      <m:e>
                        <m:r>
                          <a:rPr lang="en-CA" sz="1600" i="1">
                            <a:latin typeface="Cambria Math" panose="02040503050406030204" pitchFamily="18" charset="0"/>
                          </a:rPr>
                          <m:t>𝑇</m:t>
                        </m:r>
                      </m:e>
                      <m:sub>
                        <m:r>
                          <a:rPr lang="en-CA" sz="1600" i="1">
                            <a:latin typeface="Cambria Math" panose="02040503050406030204" pitchFamily="18" charset="0"/>
                          </a:rPr>
                          <m:t>𝑖</m:t>
                        </m:r>
                      </m:sub>
                    </m:sSub>
                    <m:r>
                      <a:rPr lang="en-CA" sz="1600" i="1">
                        <a:latin typeface="Cambria Math" panose="02040503050406030204" pitchFamily="18" charset="0"/>
                      </a:rPr>
                      <m:t>,</m:t>
                    </m:r>
                    <m:sSub>
                      <m:sSubPr>
                        <m:ctrlPr>
                          <a:rPr lang="en-CA" sz="1600" i="1">
                            <a:latin typeface="Cambria Math" panose="02040503050406030204" pitchFamily="18" charset="0"/>
                          </a:rPr>
                        </m:ctrlPr>
                      </m:sSubPr>
                      <m:e>
                        <m:r>
                          <a:rPr lang="en-CA" sz="1600" i="1">
                            <a:latin typeface="Cambria Math" panose="02040503050406030204" pitchFamily="18" charset="0"/>
                          </a:rPr>
                          <m:t>𝑇</m:t>
                        </m:r>
                      </m:e>
                      <m:sub>
                        <m:r>
                          <a:rPr lang="en-CA" sz="1600" i="1">
                            <a:latin typeface="Cambria Math" panose="02040503050406030204" pitchFamily="18" charset="0"/>
                          </a:rPr>
                          <m:t>𝑗</m:t>
                        </m:r>
                      </m:sub>
                    </m:sSub>
                    <m:r>
                      <a:rPr lang="en-CA" sz="1600" b="0" i="1" smtClean="0">
                        <a:latin typeface="Cambria Math" panose="02040503050406030204" pitchFamily="18" charset="0"/>
                      </a:rPr>
                      <m:t>)</m:t>
                    </m:r>
                    <m:r>
                      <a:rPr lang="en-CA" sz="1600" i="1">
                        <a:latin typeface="Cambria Math" panose="02040503050406030204" pitchFamily="18" charset="0"/>
                        <a:ea typeface="Cambria Math" panose="02040503050406030204" pitchFamily="18" charset="0"/>
                      </a:rPr>
                      <m:t>∧</m:t>
                    </m:r>
                    <m:sSub>
                      <m:sSubPr>
                        <m:ctrlPr>
                          <a:rPr lang="en-CA" sz="1600" i="1">
                            <a:latin typeface="Cambria Math" panose="02040503050406030204" pitchFamily="18" charset="0"/>
                            <a:ea typeface="Cambria Math" panose="02040503050406030204" pitchFamily="18" charset="0"/>
                          </a:rPr>
                        </m:ctrlPr>
                      </m:sSubPr>
                      <m:e>
                        <m:r>
                          <a:rPr lang="en-CA" sz="1600" i="1">
                            <a:latin typeface="Cambria Math" panose="02040503050406030204" pitchFamily="18" charset="0"/>
                            <a:ea typeface="Cambria Math" panose="02040503050406030204" pitchFamily="18" charset="0"/>
                          </a:rPr>
                          <m:t>𝑡𝑠</m:t>
                        </m:r>
                      </m:e>
                      <m:sub>
                        <m:r>
                          <a:rPr lang="en-CA" sz="1600" b="0" i="1" smtClean="0">
                            <a:latin typeface="Cambria Math" panose="02040503050406030204" pitchFamily="18" charset="0"/>
                            <a:ea typeface="Cambria Math" panose="02040503050406030204" pitchFamily="18" charset="0"/>
                          </a:rPr>
                          <m:t>𝑐</m:t>
                        </m:r>
                      </m:sub>
                    </m:sSub>
                    <m:d>
                      <m:dPr>
                        <m:ctrlPr>
                          <a:rPr lang="en-CA" sz="1600" i="1">
                            <a:latin typeface="Cambria Math" panose="02040503050406030204" pitchFamily="18" charset="0"/>
                            <a:ea typeface="Cambria Math" panose="02040503050406030204" pitchFamily="18" charset="0"/>
                          </a:rPr>
                        </m:ctrlPr>
                      </m:dPr>
                      <m:e>
                        <m:sSubSup>
                          <m:sSubSupPr>
                            <m:ctrlPr>
                              <a:rPr lang="en-CA" sz="1600" i="1">
                                <a:latin typeface="Cambria Math" panose="02040503050406030204" pitchFamily="18" charset="0"/>
                                <a:ea typeface="Cambria Math" panose="02040503050406030204" pitchFamily="18" charset="0"/>
                              </a:rPr>
                            </m:ctrlPr>
                          </m:sSubSupPr>
                          <m:e>
                            <m:r>
                              <a:rPr lang="en-CA" sz="1600" i="1">
                                <a:latin typeface="Cambria Math" panose="02040503050406030204" pitchFamily="18" charset="0"/>
                                <a:ea typeface="Cambria Math" panose="02040503050406030204" pitchFamily="18" charset="0"/>
                              </a:rPr>
                              <m:t>𝑇</m:t>
                            </m:r>
                          </m:e>
                          <m:sub>
                            <m:r>
                              <a:rPr lang="en-CA" sz="1600" i="1">
                                <a:latin typeface="Cambria Math" panose="02040503050406030204" pitchFamily="18" charset="0"/>
                                <a:ea typeface="Cambria Math" panose="02040503050406030204" pitchFamily="18" charset="0"/>
                              </a:rPr>
                              <m:t>𝑖</m:t>
                            </m:r>
                          </m:sub>
                          <m:sup>
                            <m:r>
                              <a:rPr lang="en-CA" sz="1600" i="1">
                                <a:latin typeface="Cambria Math" panose="02040503050406030204" pitchFamily="18" charset="0"/>
                                <a:ea typeface="Cambria Math" panose="02040503050406030204" pitchFamily="18" charset="0"/>
                              </a:rPr>
                              <m:t>𝑠</m:t>
                            </m:r>
                          </m:sup>
                        </m:sSubSup>
                      </m:e>
                    </m:d>
                    <m:r>
                      <a:rPr lang="en-CA" sz="1600" i="1">
                        <a:latin typeface="Cambria Math" panose="02040503050406030204" pitchFamily="18" charset="0"/>
                        <a:ea typeface="Cambria Math" panose="02040503050406030204" pitchFamily="18" charset="0"/>
                      </a:rPr>
                      <m:t>&lt;</m:t>
                    </m:r>
                    <m:sSub>
                      <m:sSubPr>
                        <m:ctrlPr>
                          <a:rPr lang="en-CA" sz="1600" i="1">
                            <a:latin typeface="Cambria Math" panose="02040503050406030204" pitchFamily="18" charset="0"/>
                            <a:ea typeface="Cambria Math" panose="02040503050406030204" pitchFamily="18" charset="0"/>
                          </a:rPr>
                        </m:ctrlPr>
                      </m:sSubPr>
                      <m:e>
                        <m:r>
                          <a:rPr lang="en-CA" sz="1600" i="1">
                            <a:latin typeface="Cambria Math" panose="02040503050406030204" pitchFamily="18" charset="0"/>
                            <a:ea typeface="Cambria Math" panose="02040503050406030204" pitchFamily="18" charset="0"/>
                          </a:rPr>
                          <m:t>𝑡𝑠</m:t>
                        </m:r>
                      </m:e>
                      <m:sub>
                        <m:r>
                          <a:rPr lang="en-CA" sz="1600" i="1">
                            <a:latin typeface="Cambria Math" panose="02040503050406030204" pitchFamily="18" charset="0"/>
                            <a:ea typeface="Cambria Math" panose="02040503050406030204" pitchFamily="18" charset="0"/>
                          </a:rPr>
                          <m:t>𝑐</m:t>
                        </m:r>
                      </m:sub>
                    </m:sSub>
                    <m:d>
                      <m:dPr>
                        <m:ctrlPr>
                          <a:rPr lang="en-CA" sz="1600" i="1">
                            <a:latin typeface="Cambria Math" panose="02040503050406030204" pitchFamily="18" charset="0"/>
                            <a:ea typeface="Cambria Math" panose="02040503050406030204" pitchFamily="18" charset="0"/>
                          </a:rPr>
                        </m:ctrlPr>
                      </m:dPr>
                      <m:e>
                        <m:sSubSup>
                          <m:sSubSupPr>
                            <m:ctrlPr>
                              <a:rPr lang="en-CA" sz="1600" i="1">
                                <a:latin typeface="Cambria Math" panose="02040503050406030204" pitchFamily="18" charset="0"/>
                                <a:ea typeface="Cambria Math" panose="02040503050406030204" pitchFamily="18" charset="0"/>
                              </a:rPr>
                            </m:ctrlPr>
                          </m:sSubSupPr>
                          <m:e>
                            <m:r>
                              <a:rPr lang="en-CA" sz="1600" i="1">
                                <a:latin typeface="Cambria Math" panose="02040503050406030204" pitchFamily="18" charset="0"/>
                                <a:ea typeface="Cambria Math" panose="02040503050406030204" pitchFamily="18" charset="0"/>
                              </a:rPr>
                              <m:t>𝑇</m:t>
                            </m:r>
                          </m:e>
                          <m:sub>
                            <m:r>
                              <a:rPr lang="en-CA" sz="1600" i="1">
                                <a:latin typeface="Cambria Math" panose="02040503050406030204" pitchFamily="18" charset="0"/>
                                <a:ea typeface="Cambria Math" panose="02040503050406030204" pitchFamily="18" charset="0"/>
                              </a:rPr>
                              <m:t>𝑗</m:t>
                            </m:r>
                          </m:sub>
                          <m:sup>
                            <m:r>
                              <a:rPr lang="en-CA" sz="1600" i="1">
                                <a:latin typeface="Cambria Math" panose="02040503050406030204" pitchFamily="18" charset="0"/>
                                <a:ea typeface="Cambria Math" panose="02040503050406030204" pitchFamily="18" charset="0"/>
                              </a:rPr>
                              <m:t>𝑠</m:t>
                            </m:r>
                          </m:sup>
                        </m:sSubSup>
                      </m:e>
                    </m:d>
                    <m:r>
                      <a:rPr lang="en-CA" sz="1600" i="1">
                        <a:latin typeface="Cambria Math" panose="02040503050406030204" pitchFamily="18" charset="0"/>
                        <a:ea typeface="Cambria Math" panose="02040503050406030204" pitchFamily="18" charset="0"/>
                      </a:rPr>
                      <m:t>⟹</m:t>
                    </m:r>
                    <m:sSub>
                      <m:sSubPr>
                        <m:ctrlPr>
                          <a:rPr lang="en-CA" sz="1600" i="1">
                            <a:latin typeface="Cambria Math" panose="02040503050406030204" pitchFamily="18" charset="0"/>
                            <a:ea typeface="Cambria Math" panose="02040503050406030204" pitchFamily="18" charset="0"/>
                          </a:rPr>
                        </m:ctrlPr>
                      </m:sSubPr>
                      <m:e>
                        <m:r>
                          <a:rPr lang="en-CA" sz="1600" i="1">
                            <a:latin typeface="Cambria Math" panose="02040503050406030204" pitchFamily="18" charset="0"/>
                            <a:ea typeface="Cambria Math" panose="02040503050406030204" pitchFamily="18" charset="0"/>
                          </a:rPr>
                          <m:t>𝑡𝑠</m:t>
                        </m:r>
                      </m:e>
                      <m:sub>
                        <m:r>
                          <a:rPr lang="en-CA" sz="1600" b="0" i="1" smtClean="0">
                            <a:latin typeface="Cambria Math" panose="02040503050406030204" pitchFamily="18" charset="0"/>
                            <a:ea typeface="Cambria Math" panose="02040503050406030204" pitchFamily="18" charset="0"/>
                          </a:rPr>
                          <m:t>𝑐</m:t>
                        </m:r>
                      </m:sub>
                    </m:sSub>
                    <m:d>
                      <m:dPr>
                        <m:ctrlPr>
                          <a:rPr lang="en-CA" sz="1600" i="1">
                            <a:latin typeface="Cambria Math" panose="02040503050406030204" pitchFamily="18" charset="0"/>
                            <a:ea typeface="Cambria Math" panose="02040503050406030204" pitchFamily="18" charset="0"/>
                          </a:rPr>
                        </m:ctrlPr>
                      </m:dPr>
                      <m:e>
                        <m:sSubSup>
                          <m:sSubSupPr>
                            <m:ctrlPr>
                              <a:rPr lang="en-CA" sz="1600" i="1">
                                <a:latin typeface="Cambria Math" panose="02040503050406030204" pitchFamily="18" charset="0"/>
                                <a:ea typeface="Cambria Math" panose="02040503050406030204" pitchFamily="18" charset="0"/>
                              </a:rPr>
                            </m:ctrlPr>
                          </m:sSubSupPr>
                          <m:e>
                            <m:r>
                              <a:rPr lang="en-CA" sz="1600" i="1">
                                <a:latin typeface="Cambria Math" panose="02040503050406030204" pitchFamily="18" charset="0"/>
                                <a:ea typeface="Cambria Math" panose="02040503050406030204" pitchFamily="18" charset="0"/>
                              </a:rPr>
                              <m:t>𝑇</m:t>
                            </m:r>
                          </m:e>
                          <m:sub>
                            <m:r>
                              <a:rPr lang="en-CA" sz="1600" i="1">
                                <a:latin typeface="Cambria Math" panose="02040503050406030204" pitchFamily="18" charset="0"/>
                                <a:ea typeface="Cambria Math" panose="02040503050406030204" pitchFamily="18" charset="0"/>
                              </a:rPr>
                              <m:t>𝑖</m:t>
                            </m:r>
                          </m:sub>
                          <m:sup>
                            <m:r>
                              <a:rPr lang="en-CA" sz="1600" i="1">
                                <a:latin typeface="Cambria Math" panose="02040503050406030204" pitchFamily="18" charset="0"/>
                                <a:ea typeface="Cambria Math" panose="02040503050406030204" pitchFamily="18" charset="0"/>
                              </a:rPr>
                              <m:t>𝑡</m:t>
                            </m:r>
                          </m:sup>
                        </m:sSubSup>
                      </m:e>
                    </m:d>
                    <m:r>
                      <a:rPr lang="en-CA" sz="1600" i="1">
                        <a:latin typeface="Cambria Math" panose="02040503050406030204" pitchFamily="18" charset="0"/>
                        <a:ea typeface="Cambria Math" panose="02040503050406030204" pitchFamily="18" charset="0"/>
                      </a:rPr>
                      <m:t>&lt;</m:t>
                    </m:r>
                    <m:sSub>
                      <m:sSubPr>
                        <m:ctrlPr>
                          <a:rPr lang="en-CA" sz="1600" i="1" smtClean="0">
                            <a:latin typeface="Cambria Math" panose="02040503050406030204" pitchFamily="18" charset="0"/>
                            <a:ea typeface="Cambria Math" panose="02040503050406030204" pitchFamily="18" charset="0"/>
                          </a:rPr>
                        </m:ctrlPr>
                      </m:sSubPr>
                      <m:e>
                        <m:r>
                          <a:rPr lang="en-CA" sz="1600" i="1">
                            <a:latin typeface="Cambria Math" panose="02040503050406030204" pitchFamily="18" charset="0"/>
                            <a:ea typeface="Cambria Math" panose="02040503050406030204" pitchFamily="18" charset="0"/>
                          </a:rPr>
                          <m:t>𝑡𝑠</m:t>
                        </m:r>
                      </m:e>
                      <m:sub>
                        <m:r>
                          <a:rPr lang="en-CA" sz="1600" b="0" i="1" smtClean="0">
                            <a:latin typeface="Cambria Math" panose="02040503050406030204" pitchFamily="18" charset="0"/>
                            <a:ea typeface="Cambria Math" panose="02040503050406030204" pitchFamily="18" charset="0"/>
                          </a:rPr>
                          <m:t>𝑏</m:t>
                        </m:r>
                      </m:sub>
                    </m:sSub>
                    <m:d>
                      <m:dPr>
                        <m:ctrlPr>
                          <a:rPr lang="en-CA" sz="1600" i="1">
                            <a:latin typeface="Cambria Math" panose="02040503050406030204" pitchFamily="18" charset="0"/>
                            <a:ea typeface="Cambria Math" panose="02040503050406030204" pitchFamily="18" charset="0"/>
                          </a:rPr>
                        </m:ctrlPr>
                      </m:dPr>
                      <m:e>
                        <m:sSubSup>
                          <m:sSubSupPr>
                            <m:ctrlPr>
                              <a:rPr lang="en-CA" sz="1600" i="1">
                                <a:latin typeface="Cambria Math" panose="02040503050406030204" pitchFamily="18" charset="0"/>
                                <a:ea typeface="Cambria Math" panose="02040503050406030204" pitchFamily="18" charset="0"/>
                              </a:rPr>
                            </m:ctrlPr>
                          </m:sSubSupPr>
                          <m:e>
                            <m:r>
                              <a:rPr lang="en-CA" sz="1600" i="1">
                                <a:latin typeface="Cambria Math" panose="02040503050406030204" pitchFamily="18" charset="0"/>
                                <a:ea typeface="Cambria Math" panose="02040503050406030204" pitchFamily="18" charset="0"/>
                              </a:rPr>
                              <m:t>𝑇</m:t>
                            </m:r>
                          </m:e>
                          <m:sub>
                            <m:r>
                              <a:rPr lang="en-CA" sz="1600" i="1">
                                <a:latin typeface="Cambria Math" panose="02040503050406030204" pitchFamily="18" charset="0"/>
                                <a:ea typeface="Cambria Math" panose="02040503050406030204" pitchFamily="18" charset="0"/>
                              </a:rPr>
                              <m:t>𝑗</m:t>
                            </m:r>
                          </m:sub>
                          <m:sup>
                            <m:r>
                              <a:rPr lang="en-CA" sz="1600" i="1">
                                <a:latin typeface="Cambria Math" panose="02040503050406030204" pitchFamily="18" charset="0"/>
                                <a:ea typeface="Cambria Math" panose="02040503050406030204" pitchFamily="18" charset="0"/>
                              </a:rPr>
                              <m:t>𝑡</m:t>
                            </m:r>
                          </m:sup>
                        </m:sSubSup>
                      </m:e>
                    </m:d>
                    <m:r>
                      <m:rPr>
                        <m:nor/>
                      </m:rPr>
                      <a:rPr lang="en-CA" sz="1600">
                        <a:latin typeface="Cambria Math" panose="02040503050406030204" pitchFamily="18" charset="0"/>
                        <a:ea typeface="Cambria Math" panose="02040503050406030204" pitchFamily="18" charset="0"/>
                      </a:rPr>
                      <m:t> </m:t>
                    </m:r>
                    <m:r>
                      <m:rPr>
                        <m:nor/>
                      </m:rPr>
                      <a:rPr lang="en-CA" sz="1600">
                        <a:latin typeface="Cambria Math" panose="02040503050406030204" pitchFamily="18" charset="0"/>
                        <a:ea typeface="Cambria Math" panose="02040503050406030204" pitchFamily="18" charset="0"/>
                      </a:rPr>
                      <m:t>at</m:t>
                    </m:r>
                    <m:r>
                      <m:rPr>
                        <m:nor/>
                      </m:rPr>
                      <a:rPr lang="en-CA" sz="1600">
                        <a:latin typeface="Cambria Math" panose="02040503050406030204" pitchFamily="18" charset="0"/>
                        <a:ea typeface="Cambria Math" panose="02040503050406030204" pitchFamily="18" charset="0"/>
                      </a:rPr>
                      <m:t> </m:t>
                    </m:r>
                    <m:r>
                      <m:rPr>
                        <m:nor/>
                      </m:rPr>
                      <a:rPr lang="en-CA" sz="1600">
                        <a:latin typeface="Cambria Math" panose="02040503050406030204" pitchFamily="18" charset="0"/>
                        <a:ea typeface="Cambria Math" panose="02040503050406030204" pitchFamily="18" charset="0"/>
                      </a:rPr>
                      <m:t>every</m:t>
                    </m:r>
                    <m:r>
                      <m:rPr>
                        <m:nor/>
                      </m:rPr>
                      <a:rPr lang="en-CA" sz="1600">
                        <a:latin typeface="Cambria Math" panose="02040503050406030204" pitchFamily="18" charset="0"/>
                        <a:ea typeface="Cambria Math" panose="02040503050406030204" pitchFamily="18" charset="0"/>
                      </a:rPr>
                      <m:t> </m:t>
                    </m:r>
                    <m:r>
                      <m:rPr>
                        <m:nor/>
                      </m:rPr>
                      <a:rPr lang="en-CA" sz="1600">
                        <a:latin typeface="Cambria Math" panose="02040503050406030204" pitchFamily="18" charset="0"/>
                        <a:ea typeface="Cambria Math" panose="02040503050406030204" pitchFamily="18" charset="0"/>
                      </a:rPr>
                      <m:t>site</m:t>
                    </m:r>
                    <m:r>
                      <m:rPr>
                        <m:nor/>
                      </m:rPr>
                      <a:rPr lang="en-CA" sz="1600">
                        <a:latin typeface="Cambria Math" panose="02040503050406030204" pitchFamily="18" charset="0"/>
                        <a:ea typeface="Cambria Math" panose="02040503050406030204" pitchFamily="18" charset="0"/>
                      </a:rPr>
                      <m:t> </m:t>
                    </m:r>
                    <m:r>
                      <a:rPr lang="en-CA" sz="1600" i="1">
                        <a:latin typeface="Cambria Math" panose="02040503050406030204" pitchFamily="18" charset="0"/>
                        <a:ea typeface="Cambria Math" panose="02040503050406030204" pitchFamily="18" charset="0"/>
                      </a:rPr>
                      <m:t>𝑡</m:t>
                    </m:r>
                    <m:r>
                      <m:rPr>
                        <m:nor/>
                      </m:rPr>
                      <a:rPr lang="en-CA" sz="1600">
                        <a:latin typeface="Cambria Math" panose="02040503050406030204" pitchFamily="18" charset="0"/>
                        <a:ea typeface="Cambria Math" panose="02040503050406030204" pitchFamily="18" charset="0"/>
                      </a:rPr>
                      <m:t> </m:t>
                    </m:r>
                    <m:r>
                      <m:rPr>
                        <m:nor/>
                      </m:rPr>
                      <a:rPr lang="en-CA" sz="1600">
                        <a:latin typeface="Cambria Math" panose="02040503050406030204" pitchFamily="18" charset="0"/>
                        <a:ea typeface="Cambria Math" panose="02040503050406030204" pitchFamily="18" charset="0"/>
                      </a:rPr>
                      <m:t>where</m:t>
                    </m:r>
                    <m:r>
                      <m:rPr>
                        <m:nor/>
                      </m:rPr>
                      <a:rPr lang="en-CA" sz="1600">
                        <a:latin typeface="Cambria Math" panose="02040503050406030204" pitchFamily="18" charset="0"/>
                        <a:ea typeface="Cambria Math" panose="02040503050406030204" pitchFamily="18" charset="0"/>
                      </a:rPr>
                      <m:t> </m:t>
                    </m:r>
                    <m:sSub>
                      <m:sSubPr>
                        <m:ctrlPr>
                          <a:rPr lang="en-CA" sz="1600" i="1">
                            <a:latin typeface="Cambria Math" panose="02040503050406030204" pitchFamily="18" charset="0"/>
                            <a:ea typeface="Cambria Math" panose="02040503050406030204" pitchFamily="18" charset="0"/>
                          </a:rPr>
                        </m:ctrlPr>
                      </m:sSubPr>
                      <m:e>
                        <m:r>
                          <a:rPr lang="en-CA" sz="1600" i="1">
                            <a:latin typeface="Cambria Math" panose="02040503050406030204" pitchFamily="18" charset="0"/>
                            <a:ea typeface="Cambria Math" panose="02040503050406030204" pitchFamily="18" charset="0"/>
                          </a:rPr>
                          <m:t>𝑇</m:t>
                        </m:r>
                      </m:e>
                      <m:sub>
                        <m:r>
                          <a:rPr lang="en-CA" sz="1600" i="1">
                            <a:latin typeface="Cambria Math" panose="02040503050406030204" pitchFamily="18" charset="0"/>
                            <a:ea typeface="Cambria Math" panose="02040503050406030204" pitchFamily="18" charset="0"/>
                          </a:rPr>
                          <m:t>𝑖</m:t>
                        </m:r>
                      </m:sub>
                    </m:sSub>
                    <m:r>
                      <m:rPr>
                        <m:nor/>
                      </m:rPr>
                      <a:rPr lang="en-CA" sz="1600">
                        <a:latin typeface="Cambria Math" panose="02040503050406030204" pitchFamily="18" charset="0"/>
                        <a:ea typeface="Cambria Math" panose="02040503050406030204" pitchFamily="18" charset="0"/>
                      </a:rPr>
                      <m:t> </m:t>
                    </m:r>
                    <m:r>
                      <m:rPr>
                        <m:nor/>
                      </m:rPr>
                      <a:rPr lang="en-CA" sz="1600">
                        <a:latin typeface="Cambria Math" panose="02040503050406030204" pitchFamily="18" charset="0"/>
                        <a:ea typeface="Cambria Math" panose="02040503050406030204" pitchFamily="18" charset="0"/>
                      </a:rPr>
                      <m:t>and</m:t>
                    </m:r>
                    <m:r>
                      <m:rPr>
                        <m:nor/>
                      </m:rPr>
                      <a:rPr lang="en-CA" sz="1600">
                        <a:latin typeface="Cambria Math" panose="02040503050406030204" pitchFamily="18" charset="0"/>
                        <a:ea typeface="Cambria Math" panose="02040503050406030204" pitchFamily="18" charset="0"/>
                      </a:rPr>
                      <m:t> </m:t>
                    </m:r>
                    <m:sSub>
                      <m:sSubPr>
                        <m:ctrlPr>
                          <a:rPr lang="en-CA" sz="1600" i="1">
                            <a:latin typeface="Cambria Math" panose="02040503050406030204" pitchFamily="18" charset="0"/>
                            <a:ea typeface="Cambria Math" panose="02040503050406030204" pitchFamily="18" charset="0"/>
                          </a:rPr>
                        </m:ctrlPr>
                      </m:sSubPr>
                      <m:e>
                        <m:r>
                          <a:rPr lang="en-CA" sz="1600" i="1">
                            <a:latin typeface="Cambria Math" panose="02040503050406030204" pitchFamily="18" charset="0"/>
                            <a:ea typeface="Cambria Math" panose="02040503050406030204" pitchFamily="18" charset="0"/>
                          </a:rPr>
                          <m:t>𝑇</m:t>
                        </m:r>
                      </m:e>
                      <m:sub>
                        <m:r>
                          <a:rPr lang="en-CA" sz="1600" i="1">
                            <a:latin typeface="Cambria Math" panose="02040503050406030204" pitchFamily="18" charset="0"/>
                            <a:ea typeface="Cambria Math" panose="02040503050406030204" pitchFamily="18" charset="0"/>
                          </a:rPr>
                          <m:t>𝑗</m:t>
                        </m:r>
                      </m:sub>
                    </m:sSub>
                    <m:r>
                      <m:rPr>
                        <m:nor/>
                      </m:rPr>
                      <a:rPr lang="en-CA" sz="1600">
                        <a:latin typeface="Cambria Math" panose="02040503050406030204" pitchFamily="18" charset="0"/>
                        <a:ea typeface="Cambria Math" panose="02040503050406030204" pitchFamily="18" charset="0"/>
                      </a:rPr>
                      <m:t> </m:t>
                    </m:r>
                    <m:r>
                      <m:rPr>
                        <m:nor/>
                      </m:rPr>
                      <a:rPr lang="en-CA" sz="1600">
                        <a:latin typeface="Cambria Math" panose="02040503050406030204" pitchFamily="18" charset="0"/>
                        <a:ea typeface="Cambria Math" panose="02040503050406030204" pitchFamily="18" charset="0"/>
                      </a:rPr>
                      <m:t>execute</m:t>
                    </m:r>
                    <m:r>
                      <m:rPr>
                        <m:nor/>
                      </m:rPr>
                      <a:rPr lang="en-CA" sz="1600">
                        <a:latin typeface="Cambria Math" panose="02040503050406030204" pitchFamily="18" charset="0"/>
                        <a:ea typeface="Cambria Math" panose="02040503050406030204" pitchFamily="18" charset="0"/>
                      </a:rPr>
                      <m:t> </m:t>
                    </m:r>
                    <m:r>
                      <m:rPr>
                        <m:nor/>
                      </m:rPr>
                      <a:rPr lang="en-CA" sz="1600">
                        <a:latin typeface="Cambria Math" panose="02040503050406030204" pitchFamily="18" charset="0"/>
                        <a:ea typeface="Cambria Math" panose="02040503050406030204" pitchFamily="18" charset="0"/>
                      </a:rPr>
                      <m:t>together</m:t>
                    </m:r>
                  </m:oMath>
                </a14:m>
                <a:endParaRPr lang="en-US" sz="1600" dirty="0"/>
              </a:p>
              <a:p>
                <a:pPr marL="800100" lvl="1" indent="-342900">
                  <a:buSzPct val="90000"/>
                  <a:buFont typeface="+mj-lt"/>
                  <a:buAutoNum type="arabicParenR"/>
                </a:pPr>
                <a:r>
                  <a:rPr lang="en-CA" sz="1600" dirty="0">
                    <a:ea typeface="Cambria Math" panose="02040503050406030204" pitchFamily="18" charset="0"/>
                  </a:rPr>
                  <a:t> </a:t>
                </a:r>
                <a14:m>
                  <m:oMath xmlns:m="http://schemas.openxmlformats.org/officeDocument/2006/math">
                    <m:sSub>
                      <m:sSubPr>
                        <m:ctrlPr>
                          <a:rPr lang="en-CA" sz="1600" i="1">
                            <a:latin typeface="Cambria Math" panose="02040503050406030204" pitchFamily="18" charset="0"/>
                            <a:ea typeface="Cambria Math" panose="02040503050406030204" pitchFamily="18" charset="0"/>
                          </a:rPr>
                        </m:ctrlPr>
                      </m:sSubPr>
                      <m:e>
                        <m:r>
                          <a:rPr lang="en-CA" sz="1600" i="1">
                            <a:latin typeface="Cambria Math" panose="02040503050406030204" pitchFamily="18" charset="0"/>
                            <a:ea typeface="Cambria Math" panose="02040503050406030204" pitchFamily="18" charset="0"/>
                          </a:rPr>
                          <m:t>𝑡𝑠</m:t>
                        </m:r>
                      </m:e>
                      <m:sub>
                        <m:r>
                          <a:rPr lang="en-CA" sz="1600" b="0" i="1" smtClean="0">
                            <a:latin typeface="Cambria Math" panose="02040503050406030204" pitchFamily="18" charset="0"/>
                            <a:ea typeface="Cambria Math" panose="02040503050406030204" pitchFamily="18" charset="0"/>
                          </a:rPr>
                          <m:t>𝑐</m:t>
                        </m:r>
                      </m:sub>
                    </m:sSub>
                    <m:d>
                      <m:dPr>
                        <m:ctrlPr>
                          <a:rPr lang="en-CA" sz="1600" i="1">
                            <a:latin typeface="Cambria Math" panose="02040503050406030204" pitchFamily="18" charset="0"/>
                            <a:ea typeface="Cambria Math" panose="02040503050406030204" pitchFamily="18" charset="0"/>
                          </a:rPr>
                        </m:ctrlPr>
                      </m:dPr>
                      <m:e>
                        <m:sSubSup>
                          <m:sSubSupPr>
                            <m:ctrlPr>
                              <a:rPr lang="en-CA" sz="1600" i="1">
                                <a:latin typeface="Cambria Math" panose="02040503050406030204" pitchFamily="18" charset="0"/>
                                <a:ea typeface="Cambria Math" panose="02040503050406030204" pitchFamily="18" charset="0"/>
                              </a:rPr>
                            </m:ctrlPr>
                          </m:sSubSupPr>
                          <m:e>
                            <m:r>
                              <a:rPr lang="en-CA" sz="1600" i="1">
                                <a:latin typeface="Cambria Math" panose="02040503050406030204" pitchFamily="18" charset="0"/>
                                <a:ea typeface="Cambria Math" panose="02040503050406030204" pitchFamily="18" charset="0"/>
                              </a:rPr>
                              <m:t>𝑇</m:t>
                            </m:r>
                          </m:e>
                          <m:sub>
                            <m:r>
                              <a:rPr lang="en-CA" sz="1600" i="1">
                                <a:latin typeface="Cambria Math" panose="02040503050406030204" pitchFamily="18" charset="0"/>
                                <a:ea typeface="Cambria Math" panose="02040503050406030204" pitchFamily="18" charset="0"/>
                              </a:rPr>
                              <m:t>𝑖</m:t>
                            </m:r>
                          </m:sub>
                          <m:sup>
                            <m:r>
                              <a:rPr lang="en-CA" sz="1600" i="1">
                                <a:latin typeface="Cambria Math" panose="02040503050406030204" pitchFamily="18" charset="0"/>
                                <a:ea typeface="Cambria Math" panose="02040503050406030204" pitchFamily="18" charset="0"/>
                              </a:rPr>
                              <m:t>𝑠</m:t>
                            </m:r>
                          </m:sup>
                        </m:sSubSup>
                      </m:e>
                    </m:d>
                    <m:r>
                      <a:rPr lang="en-CA" sz="1600" i="1">
                        <a:latin typeface="Cambria Math" panose="02040503050406030204" pitchFamily="18" charset="0"/>
                        <a:ea typeface="Cambria Math" panose="02040503050406030204" pitchFamily="18" charset="0"/>
                      </a:rPr>
                      <m:t>&lt;</m:t>
                    </m:r>
                    <m:sSub>
                      <m:sSubPr>
                        <m:ctrlPr>
                          <a:rPr lang="en-CA" sz="1600" i="1">
                            <a:latin typeface="Cambria Math" panose="02040503050406030204" pitchFamily="18" charset="0"/>
                            <a:ea typeface="Cambria Math" panose="02040503050406030204" pitchFamily="18" charset="0"/>
                          </a:rPr>
                        </m:ctrlPr>
                      </m:sSubPr>
                      <m:e>
                        <m:r>
                          <a:rPr lang="en-CA" sz="1600" i="1">
                            <a:latin typeface="Cambria Math" panose="02040503050406030204" pitchFamily="18" charset="0"/>
                            <a:ea typeface="Cambria Math" panose="02040503050406030204" pitchFamily="18" charset="0"/>
                          </a:rPr>
                          <m:t>𝑡𝑠</m:t>
                        </m:r>
                      </m:e>
                      <m:sub>
                        <m:r>
                          <a:rPr lang="en-CA" sz="1600" i="1">
                            <a:latin typeface="Cambria Math" panose="02040503050406030204" pitchFamily="18" charset="0"/>
                            <a:ea typeface="Cambria Math" panose="02040503050406030204" pitchFamily="18" charset="0"/>
                          </a:rPr>
                          <m:t>𝑐</m:t>
                        </m:r>
                      </m:sub>
                    </m:sSub>
                    <m:d>
                      <m:dPr>
                        <m:ctrlPr>
                          <a:rPr lang="en-CA" sz="1600" i="1">
                            <a:latin typeface="Cambria Math" panose="02040503050406030204" pitchFamily="18" charset="0"/>
                            <a:ea typeface="Cambria Math" panose="02040503050406030204" pitchFamily="18" charset="0"/>
                          </a:rPr>
                        </m:ctrlPr>
                      </m:dPr>
                      <m:e>
                        <m:sSubSup>
                          <m:sSubSupPr>
                            <m:ctrlPr>
                              <a:rPr lang="en-CA" sz="1600" i="1">
                                <a:latin typeface="Cambria Math" panose="02040503050406030204" pitchFamily="18" charset="0"/>
                                <a:ea typeface="Cambria Math" panose="02040503050406030204" pitchFamily="18" charset="0"/>
                              </a:rPr>
                            </m:ctrlPr>
                          </m:sSubSupPr>
                          <m:e>
                            <m:r>
                              <a:rPr lang="en-CA" sz="1600" i="1">
                                <a:latin typeface="Cambria Math" panose="02040503050406030204" pitchFamily="18" charset="0"/>
                                <a:ea typeface="Cambria Math" panose="02040503050406030204" pitchFamily="18" charset="0"/>
                              </a:rPr>
                              <m:t>𝑇</m:t>
                            </m:r>
                          </m:e>
                          <m:sub>
                            <m:r>
                              <a:rPr lang="en-CA" sz="1600" i="1">
                                <a:latin typeface="Cambria Math" panose="02040503050406030204" pitchFamily="18" charset="0"/>
                                <a:ea typeface="Cambria Math" panose="02040503050406030204" pitchFamily="18" charset="0"/>
                              </a:rPr>
                              <m:t>𝑗</m:t>
                            </m:r>
                          </m:sub>
                          <m:sup>
                            <m:r>
                              <a:rPr lang="en-CA" sz="1600" i="1">
                                <a:latin typeface="Cambria Math" panose="02040503050406030204" pitchFamily="18" charset="0"/>
                                <a:ea typeface="Cambria Math" panose="02040503050406030204" pitchFamily="18" charset="0"/>
                              </a:rPr>
                              <m:t>𝑠</m:t>
                            </m:r>
                          </m:sup>
                        </m:sSubSup>
                      </m:e>
                    </m:d>
                    <m:r>
                      <a:rPr lang="en-CA" sz="1600" i="1">
                        <a:latin typeface="Cambria Math" panose="02040503050406030204" pitchFamily="18" charset="0"/>
                        <a:ea typeface="Cambria Math" panose="02040503050406030204" pitchFamily="18" charset="0"/>
                      </a:rPr>
                      <m:t>⟹</m:t>
                    </m:r>
                    <m:sSub>
                      <m:sSubPr>
                        <m:ctrlPr>
                          <a:rPr lang="en-CA" sz="1600" i="1">
                            <a:latin typeface="Cambria Math" panose="02040503050406030204" pitchFamily="18" charset="0"/>
                            <a:ea typeface="Cambria Math" panose="02040503050406030204" pitchFamily="18" charset="0"/>
                          </a:rPr>
                        </m:ctrlPr>
                      </m:sSubPr>
                      <m:e>
                        <m:r>
                          <a:rPr lang="en-CA" sz="1600" i="1">
                            <a:latin typeface="Cambria Math" panose="02040503050406030204" pitchFamily="18" charset="0"/>
                            <a:ea typeface="Cambria Math" panose="02040503050406030204" pitchFamily="18" charset="0"/>
                          </a:rPr>
                          <m:t>𝑡𝑠</m:t>
                        </m:r>
                      </m:e>
                      <m:sub>
                        <m:r>
                          <a:rPr lang="en-CA" sz="1600" b="0" i="1" smtClean="0">
                            <a:latin typeface="Cambria Math" panose="02040503050406030204" pitchFamily="18" charset="0"/>
                            <a:ea typeface="Cambria Math" panose="02040503050406030204" pitchFamily="18" charset="0"/>
                          </a:rPr>
                          <m:t>𝑐</m:t>
                        </m:r>
                      </m:sub>
                    </m:sSub>
                    <m:d>
                      <m:dPr>
                        <m:ctrlPr>
                          <a:rPr lang="en-CA" sz="1600" i="1">
                            <a:latin typeface="Cambria Math" panose="02040503050406030204" pitchFamily="18" charset="0"/>
                            <a:ea typeface="Cambria Math" panose="02040503050406030204" pitchFamily="18" charset="0"/>
                          </a:rPr>
                        </m:ctrlPr>
                      </m:dPr>
                      <m:e>
                        <m:sSubSup>
                          <m:sSubSupPr>
                            <m:ctrlPr>
                              <a:rPr lang="en-CA" sz="1600" i="1">
                                <a:latin typeface="Cambria Math" panose="02040503050406030204" pitchFamily="18" charset="0"/>
                                <a:ea typeface="Cambria Math" panose="02040503050406030204" pitchFamily="18" charset="0"/>
                              </a:rPr>
                            </m:ctrlPr>
                          </m:sSubSupPr>
                          <m:e>
                            <m:r>
                              <a:rPr lang="en-CA" sz="1600" i="1">
                                <a:latin typeface="Cambria Math" panose="02040503050406030204" pitchFamily="18" charset="0"/>
                                <a:ea typeface="Cambria Math" panose="02040503050406030204" pitchFamily="18" charset="0"/>
                              </a:rPr>
                              <m:t>𝑇</m:t>
                            </m:r>
                          </m:e>
                          <m:sub>
                            <m:r>
                              <a:rPr lang="en-CA" sz="1600" i="1">
                                <a:latin typeface="Cambria Math" panose="02040503050406030204" pitchFamily="18" charset="0"/>
                                <a:ea typeface="Cambria Math" panose="02040503050406030204" pitchFamily="18" charset="0"/>
                              </a:rPr>
                              <m:t>𝑖</m:t>
                            </m:r>
                          </m:sub>
                          <m:sup>
                            <m:r>
                              <a:rPr lang="en-CA" sz="1600" i="1">
                                <a:latin typeface="Cambria Math" panose="02040503050406030204" pitchFamily="18" charset="0"/>
                                <a:ea typeface="Cambria Math" panose="02040503050406030204" pitchFamily="18" charset="0"/>
                              </a:rPr>
                              <m:t>𝑡</m:t>
                            </m:r>
                          </m:sup>
                        </m:sSubSup>
                      </m:e>
                    </m:d>
                    <m:r>
                      <a:rPr lang="en-CA" sz="1600" i="1">
                        <a:latin typeface="Cambria Math" panose="02040503050406030204" pitchFamily="18" charset="0"/>
                        <a:ea typeface="Cambria Math" panose="02040503050406030204" pitchFamily="18" charset="0"/>
                      </a:rPr>
                      <m:t>&lt;</m:t>
                    </m:r>
                    <m:sSub>
                      <m:sSubPr>
                        <m:ctrlPr>
                          <a:rPr lang="en-CA" sz="1600" i="1">
                            <a:latin typeface="Cambria Math" panose="02040503050406030204" pitchFamily="18" charset="0"/>
                            <a:ea typeface="Cambria Math" panose="02040503050406030204" pitchFamily="18" charset="0"/>
                          </a:rPr>
                        </m:ctrlPr>
                      </m:sSubPr>
                      <m:e>
                        <m:r>
                          <a:rPr lang="en-CA" sz="1600" i="1">
                            <a:latin typeface="Cambria Math" panose="02040503050406030204" pitchFamily="18" charset="0"/>
                            <a:ea typeface="Cambria Math" panose="02040503050406030204" pitchFamily="18" charset="0"/>
                          </a:rPr>
                          <m:t>𝑡𝑠</m:t>
                        </m:r>
                      </m:e>
                      <m:sub>
                        <m:r>
                          <a:rPr lang="en-CA" sz="1600" b="0" i="1" smtClean="0">
                            <a:latin typeface="Cambria Math" panose="02040503050406030204" pitchFamily="18" charset="0"/>
                            <a:ea typeface="Cambria Math" panose="02040503050406030204" pitchFamily="18" charset="0"/>
                          </a:rPr>
                          <m:t>𝑏</m:t>
                        </m:r>
                      </m:sub>
                    </m:sSub>
                    <m:d>
                      <m:dPr>
                        <m:ctrlPr>
                          <a:rPr lang="en-CA" sz="1600" i="1">
                            <a:latin typeface="Cambria Math" panose="02040503050406030204" pitchFamily="18" charset="0"/>
                            <a:ea typeface="Cambria Math" panose="02040503050406030204" pitchFamily="18" charset="0"/>
                          </a:rPr>
                        </m:ctrlPr>
                      </m:dPr>
                      <m:e>
                        <m:sSubSup>
                          <m:sSubSupPr>
                            <m:ctrlPr>
                              <a:rPr lang="en-CA" sz="1600" i="1">
                                <a:latin typeface="Cambria Math" panose="02040503050406030204" pitchFamily="18" charset="0"/>
                                <a:ea typeface="Cambria Math" panose="02040503050406030204" pitchFamily="18" charset="0"/>
                              </a:rPr>
                            </m:ctrlPr>
                          </m:sSubSupPr>
                          <m:e>
                            <m:r>
                              <a:rPr lang="en-CA" sz="1600" i="1">
                                <a:latin typeface="Cambria Math" panose="02040503050406030204" pitchFamily="18" charset="0"/>
                                <a:ea typeface="Cambria Math" panose="02040503050406030204" pitchFamily="18" charset="0"/>
                              </a:rPr>
                              <m:t>𝑇</m:t>
                            </m:r>
                          </m:e>
                          <m:sub>
                            <m:r>
                              <a:rPr lang="en-CA" sz="1600" i="1">
                                <a:latin typeface="Cambria Math" panose="02040503050406030204" pitchFamily="18" charset="0"/>
                                <a:ea typeface="Cambria Math" panose="02040503050406030204" pitchFamily="18" charset="0"/>
                              </a:rPr>
                              <m:t>𝑗</m:t>
                            </m:r>
                          </m:sub>
                          <m:sup>
                            <m:r>
                              <a:rPr lang="en-CA" sz="1600" i="1">
                                <a:latin typeface="Cambria Math" panose="02040503050406030204" pitchFamily="18" charset="0"/>
                                <a:ea typeface="Cambria Math" panose="02040503050406030204" pitchFamily="18" charset="0"/>
                              </a:rPr>
                              <m:t>𝑡</m:t>
                            </m:r>
                          </m:sup>
                        </m:sSubSup>
                      </m:e>
                    </m:d>
                    <m:r>
                      <m:rPr>
                        <m:nor/>
                      </m:rPr>
                      <a:rPr lang="en-CA" sz="1600">
                        <a:latin typeface="Cambria Math" panose="02040503050406030204" pitchFamily="18" charset="0"/>
                        <a:ea typeface="Cambria Math" panose="02040503050406030204" pitchFamily="18" charset="0"/>
                      </a:rPr>
                      <m:t> </m:t>
                    </m:r>
                    <m:r>
                      <m:rPr>
                        <m:nor/>
                      </m:rPr>
                      <a:rPr lang="en-CA" sz="1600">
                        <a:latin typeface="Cambria Math" panose="02040503050406030204" pitchFamily="18" charset="0"/>
                        <a:ea typeface="Cambria Math" panose="02040503050406030204" pitchFamily="18" charset="0"/>
                      </a:rPr>
                      <m:t>at</m:t>
                    </m:r>
                    <m:r>
                      <m:rPr>
                        <m:nor/>
                      </m:rPr>
                      <a:rPr lang="en-CA" sz="1600">
                        <a:latin typeface="Cambria Math" panose="02040503050406030204" pitchFamily="18" charset="0"/>
                        <a:ea typeface="Cambria Math" panose="02040503050406030204" pitchFamily="18" charset="0"/>
                      </a:rPr>
                      <m:t> </m:t>
                    </m:r>
                    <m:r>
                      <m:rPr>
                        <m:nor/>
                      </m:rPr>
                      <a:rPr lang="en-CA" sz="1600">
                        <a:latin typeface="Cambria Math" panose="02040503050406030204" pitchFamily="18" charset="0"/>
                        <a:ea typeface="Cambria Math" panose="02040503050406030204" pitchFamily="18" charset="0"/>
                      </a:rPr>
                      <m:t>every</m:t>
                    </m:r>
                    <m:r>
                      <m:rPr>
                        <m:nor/>
                      </m:rPr>
                      <a:rPr lang="en-CA" sz="1600">
                        <a:latin typeface="Cambria Math" panose="02040503050406030204" pitchFamily="18" charset="0"/>
                        <a:ea typeface="Cambria Math" panose="02040503050406030204" pitchFamily="18" charset="0"/>
                      </a:rPr>
                      <m:t> </m:t>
                    </m:r>
                    <m:r>
                      <m:rPr>
                        <m:nor/>
                      </m:rPr>
                      <a:rPr lang="en-CA" sz="1600">
                        <a:latin typeface="Cambria Math" panose="02040503050406030204" pitchFamily="18" charset="0"/>
                        <a:ea typeface="Cambria Math" panose="02040503050406030204" pitchFamily="18" charset="0"/>
                      </a:rPr>
                      <m:t>site</m:t>
                    </m:r>
                    <m:r>
                      <m:rPr>
                        <m:nor/>
                      </m:rPr>
                      <a:rPr lang="en-CA" sz="1600">
                        <a:latin typeface="Cambria Math" panose="02040503050406030204" pitchFamily="18" charset="0"/>
                        <a:ea typeface="Cambria Math" panose="02040503050406030204" pitchFamily="18" charset="0"/>
                      </a:rPr>
                      <m:t> </m:t>
                    </m:r>
                    <m:r>
                      <a:rPr lang="en-CA" sz="1600" i="1">
                        <a:latin typeface="Cambria Math" panose="02040503050406030204" pitchFamily="18" charset="0"/>
                        <a:ea typeface="Cambria Math" panose="02040503050406030204" pitchFamily="18" charset="0"/>
                      </a:rPr>
                      <m:t>𝑡</m:t>
                    </m:r>
                    <m:r>
                      <m:rPr>
                        <m:nor/>
                      </m:rPr>
                      <a:rPr lang="en-CA" sz="1600">
                        <a:latin typeface="Cambria Math" panose="02040503050406030204" pitchFamily="18" charset="0"/>
                        <a:ea typeface="Cambria Math" panose="02040503050406030204" pitchFamily="18" charset="0"/>
                      </a:rPr>
                      <m:t> </m:t>
                    </m:r>
                    <m:r>
                      <m:rPr>
                        <m:nor/>
                      </m:rPr>
                      <a:rPr lang="en-CA" sz="1600">
                        <a:latin typeface="Cambria Math" panose="02040503050406030204" pitchFamily="18" charset="0"/>
                        <a:ea typeface="Cambria Math" panose="02040503050406030204" pitchFamily="18" charset="0"/>
                      </a:rPr>
                      <m:t>where</m:t>
                    </m:r>
                    <m:r>
                      <m:rPr>
                        <m:nor/>
                      </m:rPr>
                      <a:rPr lang="en-CA" sz="1600">
                        <a:latin typeface="Cambria Math" panose="02040503050406030204" pitchFamily="18" charset="0"/>
                        <a:ea typeface="Cambria Math" panose="02040503050406030204" pitchFamily="18" charset="0"/>
                      </a:rPr>
                      <m:t> </m:t>
                    </m:r>
                    <m:sSub>
                      <m:sSubPr>
                        <m:ctrlPr>
                          <a:rPr lang="en-CA" sz="1600" i="1">
                            <a:latin typeface="Cambria Math" panose="02040503050406030204" pitchFamily="18" charset="0"/>
                            <a:ea typeface="Cambria Math" panose="02040503050406030204" pitchFamily="18" charset="0"/>
                          </a:rPr>
                        </m:ctrlPr>
                      </m:sSubPr>
                      <m:e>
                        <m:r>
                          <a:rPr lang="en-CA" sz="1600" i="1">
                            <a:latin typeface="Cambria Math" panose="02040503050406030204" pitchFamily="18" charset="0"/>
                            <a:ea typeface="Cambria Math" panose="02040503050406030204" pitchFamily="18" charset="0"/>
                          </a:rPr>
                          <m:t>𝑇</m:t>
                        </m:r>
                      </m:e>
                      <m:sub>
                        <m:r>
                          <a:rPr lang="en-CA" sz="1600" i="1">
                            <a:latin typeface="Cambria Math" panose="02040503050406030204" pitchFamily="18" charset="0"/>
                            <a:ea typeface="Cambria Math" panose="02040503050406030204" pitchFamily="18" charset="0"/>
                          </a:rPr>
                          <m:t>𝑖</m:t>
                        </m:r>
                      </m:sub>
                    </m:sSub>
                    <m:r>
                      <m:rPr>
                        <m:nor/>
                      </m:rPr>
                      <a:rPr lang="en-CA" sz="1600">
                        <a:latin typeface="Cambria Math" panose="02040503050406030204" pitchFamily="18" charset="0"/>
                        <a:ea typeface="Cambria Math" panose="02040503050406030204" pitchFamily="18" charset="0"/>
                      </a:rPr>
                      <m:t> </m:t>
                    </m:r>
                    <m:r>
                      <m:rPr>
                        <m:nor/>
                      </m:rPr>
                      <a:rPr lang="en-CA" sz="1600">
                        <a:latin typeface="Cambria Math" panose="02040503050406030204" pitchFamily="18" charset="0"/>
                        <a:ea typeface="Cambria Math" panose="02040503050406030204" pitchFamily="18" charset="0"/>
                      </a:rPr>
                      <m:t>and</m:t>
                    </m:r>
                    <m:r>
                      <m:rPr>
                        <m:nor/>
                      </m:rPr>
                      <a:rPr lang="en-CA" sz="1600">
                        <a:latin typeface="Cambria Math" panose="02040503050406030204" pitchFamily="18" charset="0"/>
                        <a:ea typeface="Cambria Math" panose="02040503050406030204" pitchFamily="18" charset="0"/>
                      </a:rPr>
                      <m:t> </m:t>
                    </m:r>
                    <m:sSub>
                      <m:sSubPr>
                        <m:ctrlPr>
                          <a:rPr lang="en-CA" sz="1600" i="1">
                            <a:latin typeface="Cambria Math" panose="02040503050406030204" pitchFamily="18" charset="0"/>
                            <a:ea typeface="Cambria Math" panose="02040503050406030204" pitchFamily="18" charset="0"/>
                          </a:rPr>
                        </m:ctrlPr>
                      </m:sSubPr>
                      <m:e>
                        <m:r>
                          <a:rPr lang="en-CA" sz="1600" i="1">
                            <a:latin typeface="Cambria Math" panose="02040503050406030204" pitchFamily="18" charset="0"/>
                            <a:ea typeface="Cambria Math" panose="02040503050406030204" pitchFamily="18" charset="0"/>
                          </a:rPr>
                          <m:t>𝑇</m:t>
                        </m:r>
                      </m:e>
                      <m:sub>
                        <m:r>
                          <a:rPr lang="en-CA" sz="1600" i="1">
                            <a:latin typeface="Cambria Math" panose="02040503050406030204" pitchFamily="18" charset="0"/>
                            <a:ea typeface="Cambria Math" panose="02040503050406030204" pitchFamily="18" charset="0"/>
                          </a:rPr>
                          <m:t>𝑗</m:t>
                        </m:r>
                      </m:sub>
                    </m:sSub>
                    <m:r>
                      <m:rPr>
                        <m:nor/>
                      </m:rPr>
                      <a:rPr lang="en-CA" sz="1600">
                        <a:latin typeface="Cambria Math" panose="02040503050406030204" pitchFamily="18" charset="0"/>
                        <a:ea typeface="Cambria Math" panose="02040503050406030204" pitchFamily="18" charset="0"/>
                      </a:rPr>
                      <m:t> </m:t>
                    </m:r>
                    <m:r>
                      <m:rPr>
                        <m:nor/>
                      </m:rPr>
                      <a:rPr lang="en-CA" sz="1600">
                        <a:latin typeface="Cambria Math" panose="02040503050406030204" pitchFamily="18" charset="0"/>
                        <a:ea typeface="Cambria Math" panose="02040503050406030204" pitchFamily="18" charset="0"/>
                      </a:rPr>
                      <m:t>execute</m:t>
                    </m:r>
                    <m:r>
                      <m:rPr>
                        <m:nor/>
                      </m:rPr>
                      <a:rPr lang="en-CA" sz="1600">
                        <a:latin typeface="Cambria Math" panose="02040503050406030204" pitchFamily="18" charset="0"/>
                        <a:ea typeface="Cambria Math" panose="02040503050406030204" pitchFamily="18" charset="0"/>
                      </a:rPr>
                      <m:t> </m:t>
                    </m:r>
                    <m:r>
                      <m:rPr>
                        <m:nor/>
                      </m:rPr>
                      <a:rPr lang="en-CA" sz="1600">
                        <a:latin typeface="Cambria Math" panose="02040503050406030204" pitchFamily="18" charset="0"/>
                        <a:ea typeface="Cambria Math" panose="02040503050406030204" pitchFamily="18" charset="0"/>
                      </a:rPr>
                      <m:t>together</m:t>
                    </m:r>
                  </m:oMath>
                </a14:m>
                <a:endParaRPr lang="en-US" sz="1600" dirty="0"/>
              </a:p>
            </p:txBody>
          </p:sp>
        </mc:Choice>
        <mc:Fallback xmlns="">
          <p:sp>
            <p:nvSpPr>
              <p:cNvPr id="3" name="Content Placeholder 2">
                <a:extLst>
                  <a:ext uri="{FF2B5EF4-FFF2-40B4-BE49-F238E27FC236}">
                    <a16:creationId xmlns:a16="http://schemas.microsoft.com/office/drawing/2014/main" id="{39F8939D-7996-BD48-9D9B-001EB4FDC878}"/>
                  </a:ext>
                </a:extLst>
              </p:cNvPr>
              <p:cNvSpPr>
                <a:spLocks noGrp="1" noRot="1" noChangeAspect="1" noMove="1" noResize="1" noEditPoints="1" noAdjustHandles="1" noChangeArrowheads="1" noChangeShapeType="1" noTextEdit="1"/>
              </p:cNvSpPr>
              <p:nvPr>
                <p:ph idx="1"/>
              </p:nvPr>
            </p:nvSpPr>
            <p:spPr>
              <a:xfrm>
                <a:off x="445931" y="1268760"/>
                <a:ext cx="8229600" cy="5040560"/>
              </a:xfrm>
              <a:blipFill>
                <a:blip r:embed="rId3"/>
                <a:stretch>
                  <a:fillRect t="-503" b="-1256"/>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F1F7DE42-2305-3B4A-A04A-402DA5C5FCC1}"/>
              </a:ext>
            </a:extLst>
          </p:cNvPr>
          <p:cNvSpPr>
            <a:spLocks noGrp="1"/>
          </p:cNvSpPr>
          <p:nvPr>
            <p:ph type="ftr" sz="quarter" idx="3"/>
          </p:nvPr>
        </p:nvSpPr>
        <p:spPr/>
        <p:txBody>
          <a:bodyPr/>
          <a:lstStyle/>
          <a:p>
            <a:r>
              <a:rPr lang="en-US" dirty="0"/>
              <a:t>© 2020</a:t>
            </a:r>
          </a:p>
        </p:txBody>
      </p:sp>
      <p:sp>
        <p:nvSpPr>
          <p:cNvPr id="5" name="Slide Number Placeholder 4">
            <a:extLst>
              <a:ext uri="{FF2B5EF4-FFF2-40B4-BE49-F238E27FC236}">
                <a16:creationId xmlns:a16="http://schemas.microsoft.com/office/drawing/2014/main" id="{265A90E9-51F0-DB4E-B387-E0E5F4E92317}"/>
              </a:ext>
            </a:extLst>
          </p:cNvPr>
          <p:cNvSpPr>
            <a:spLocks noGrp="1"/>
          </p:cNvSpPr>
          <p:nvPr>
            <p:ph type="sldNum" sz="quarter" idx="4"/>
          </p:nvPr>
        </p:nvSpPr>
        <p:spPr/>
        <p:txBody>
          <a:bodyPr/>
          <a:lstStyle/>
          <a:p>
            <a:fld id="{FD96158B-4539-3C43-9DE5-94C547866200}" type="slidenum">
              <a:rPr lang="en-US" smtClean="0"/>
              <a:t>36</a:t>
            </a:fld>
            <a:endParaRPr lang="en-US"/>
          </a:p>
        </p:txBody>
      </p:sp>
    </p:spTree>
    <p:extLst>
      <p:ext uri="{BB962C8B-B14F-4D97-AF65-F5344CB8AC3E}">
        <p14:creationId xmlns:p14="http://schemas.microsoft.com/office/powerpoint/2010/main" val="11577296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95F4F295-37D1-B846-B7A2-C040F0141BC6}"/>
                  </a:ext>
                </a:extLst>
              </p:cNvPr>
              <p:cNvSpPr>
                <a:spLocks noGrp="1"/>
              </p:cNvSpPr>
              <p:nvPr>
                <p:ph type="title"/>
              </p:nvPr>
            </p:nvSpPr>
            <p:spPr/>
            <p:txBody>
              <a:bodyPr/>
              <a:lstStyle/>
              <a:p>
                <a:r>
                  <a:rPr lang="en-US" dirty="0"/>
                  <a:t>Distributed CC with SI – Executing </a:t>
                </a:r>
                <a14:m>
                  <m:oMath xmlns:m="http://schemas.openxmlformats.org/officeDocument/2006/math">
                    <m:sSub>
                      <m:sSubPr>
                        <m:ctrlPr>
                          <a:rPr lang="en-US" i="1">
                            <a:latin typeface="Cambria Math" panose="02040503050406030204" pitchFamily="18" charset="0"/>
                          </a:rPr>
                        </m:ctrlPr>
                      </m:sSubPr>
                      <m:e>
                        <m:r>
                          <a:rPr lang="en-CA" i="1">
                            <a:latin typeface="Cambria Math" panose="02040503050406030204" pitchFamily="18" charset="0"/>
                          </a:rPr>
                          <m:t>𝑇</m:t>
                        </m:r>
                      </m:e>
                      <m:sub>
                        <m:r>
                          <a:rPr lang="en-CA" i="1">
                            <a:latin typeface="Cambria Math" panose="02040503050406030204" pitchFamily="18" charset="0"/>
                          </a:rPr>
                          <m:t>𝑖</m:t>
                        </m:r>
                      </m:sub>
                    </m:sSub>
                  </m:oMath>
                </a14:m>
                <a:r>
                  <a:rPr lang="en-US" dirty="0"/>
                  <a:t> </a:t>
                </a:r>
              </a:p>
            </p:txBody>
          </p:sp>
        </mc:Choice>
        <mc:Fallback xmlns="">
          <p:sp>
            <p:nvSpPr>
              <p:cNvPr id="2" name="Title 1">
                <a:extLst>
                  <a:ext uri="{FF2B5EF4-FFF2-40B4-BE49-F238E27FC236}">
                    <a16:creationId xmlns:a16="http://schemas.microsoft.com/office/drawing/2014/main" id="{95F4F295-37D1-B846-B7A2-C040F0141BC6}"/>
                  </a:ext>
                </a:extLst>
              </p:cNvPr>
              <p:cNvSpPr>
                <a:spLocks noGrp="1" noRot="1" noChangeAspect="1" noMove="1" noResize="1" noEditPoints="1" noAdjustHandles="1" noChangeArrowheads="1" noChangeShapeType="1" noTextEdit="1"/>
              </p:cNvSpPr>
              <p:nvPr>
                <p:ph type="title"/>
              </p:nvPr>
            </p:nvSpPr>
            <p:spPr>
              <a:blipFill>
                <a:blip r:embed="rId3"/>
                <a:stretch>
                  <a:fillRect l="-2315" t="-7692"/>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1693D0EF-5573-5348-8584-EE0F0D760C60}"/>
              </a:ext>
            </a:extLst>
          </p:cNvPr>
          <p:cNvSpPr>
            <a:spLocks noGrp="1"/>
          </p:cNvSpPr>
          <p:nvPr>
            <p:ph type="ftr" sz="quarter" idx="3"/>
          </p:nvPr>
        </p:nvSpPr>
        <p:spPr/>
        <p:txBody>
          <a:bodyPr/>
          <a:lstStyle/>
          <a:p>
            <a:r>
              <a:rPr lang="en-US" dirty="0"/>
              <a:t>© 2020</a:t>
            </a:r>
          </a:p>
        </p:txBody>
      </p:sp>
      <p:sp>
        <p:nvSpPr>
          <p:cNvPr id="5" name="Slide Number Placeholder 4">
            <a:extLst>
              <a:ext uri="{FF2B5EF4-FFF2-40B4-BE49-F238E27FC236}">
                <a16:creationId xmlns:a16="http://schemas.microsoft.com/office/drawing/2014/main" id="{F8BE489F-D49C-FE41-A694-3330B9CD1CF8}"/>
              </a:ext>
            </a:extLst>
          </p:cNvPr>
          <p:cNvSpPr>
            <a:spLocks noGrp="1"/>
          </p:cNvSpPr>
          <p:nvPr>
            <p:ph type="sldNum" sz="quarter" idx="4"/>
          </p:nvPr>
        </p:nvSpPr>
        <p:spPr/>
        <p:txBody>
          <a:bodyPr/>
          <a:lstStyle/>
          <a:p>
            <a:fld id="{FD96158B-4539-3C43-9DE5-94C547866200}" type="slidenum">
              <a:rPr lang="en-US" smtClean="0"/>
              <a:t>37</a:t>
            </a:fld>
            <a:endParaRPr lang="en-US"/>
          </a:p>
        </p:txBody>
      </p:sp>
      <p:sp>
        <p:nvSpPr>
          <p:cNvPr id="6" name="TextBox 5">
            <a:extLst>
              <a:ext uri="{FF2B5EF4-FFF2-40B4-BE49-F238E27FC236}">
                <a16:creationId xmlns:a16="http://schemas.microsoft.com/office/drawing/2014/main" id="{18374814-E436-2A49-83A4-B592DF7A0435}"/>
              </a:ext>
            </a:extLst>
          </p:cNvPr>
          <p:cNvSpPr txBox="1"/>
          <p:nvPr/>
        </p:nvSpPr>
        <p:spPr>
          <a:xfrm>
            <a:off x="899592" y="1245962"/>
            <a:ext cx="1695785" cy="338554"/>
          </a:xfrm>
          <a:prstGeom prst="rect">
            <a:avLst/>
          </a:prstGeom>
          <a:noFill/>
        </p:spPr>
        <p:txBody>
          <a:bodyPr wrap="none" rtlCol="0">
            <a:spAutoFit/>
          </a:bodyPr>
          <a:lstStyle/>
          <a:p>
            <a:r>
              <a:rPr lang="en-US" sz="1600" u="sng" dirty="0"/>
              <a:t>Coordinating TM</a:t>
            </a:r>
          </a:p>
        </p:txBody>
      </p:sp>
      <p:sp>
        <p:nvSpPr>
          <p:cNvPr id="7" name="TextBox 6">
            <a:extLst>
              <a:ext uri="{FF2B5EF4-FFF2-40B4-BE49-F238E27FC236}">
                <a16:creationId xmlns:a16="http://schemas.microsoft.com/office/drawing/2014/main" id="{0F1CD064-E813-FF49-BFF7-BE741D004AFF}"/>
              </a:ext>
            </a:extLst>
          </p:cNvPr>
          <p:cNvSpPr txBox="1"/>
          <p:nvPr/>
        </p:nvSpPr>
        <p:spPr>
          <a:xfrm>
            <a:off x="6053421" y="1292709"/>
            <a:ext cx="1188146" cy="338554"/>
          </a:xfrm>
          <a:prstGeom prst="rect">
            <a:avLst/>
          </a:prstGeom>
          <a:noFill/>
        </p:spPr>
        <p:txBody>
          <a:bodyPr wrap="none" rtlCol="0">
            <a:spAutoFit/>
          </a:bodyPr>
          <a:lstStyle/>
          <a:p>
            <a:r>
              <a:rPr lang="en-US" sz="1600" u="sng" dirty="0"/>
              <a:t>Each site </a:t>
            </a:r>
            <a:r>
              <a:rPr lang="en-US" sz="1600" i="1" u="sng" dirty="0"/>
              <a:t>s</a:t>
            </a:r>
            <a:endParaRPr lang="en-US" sz="1600" u="sng" dirty="0"/>
          </a:p>
        </p:txBody>
      </p:sp>
      <p:cxnSp>
        <p:nvCxnSpPr>
          <p:cNvPr id="9" name="Straight Arrow Connector 8">
            <a:extLst>
              <a:ext uri="{FF2B5EF4-FFF2-40B4-BE49-F238E27FC236}">
                <a16:creationId xmlns:a16="http://schemas.microsoft.com/office/drawing/2014/main" id="{A4CB9294-EF6C-7343-95DE-B9EC2B7AA383}"/>
              </a:ext>
            </a:extLst>
          </p:cNvPr>
          <p:cNvCxnSpPr>
            <a:cxnSpLocks/>
            <a:stCxn id="6" idx="2"/>
          </p:cNvCxnSpPr>
          <p:nvPr/>
        </p:nvCxnSpPr>
        <p:spPr bwMode="auto">
          <a:xfrm>
            <a:off x="1747485" y="1584516"/>
            <a:ext cx="4336683" cy="332316"/>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0" name="TextBox 9">
            <a:extLst>
              <a:ext uri="{FF2B5EF4-FFF2-40B4-BE49-F238E27FC236}">
                <a16:creationId xmlns:a16="http://schemas.microsoft.com/office/drawing/2014/main" id="{D9DD0AFC-6413-B948-98B5-205A613F213E}"/>
              </a:ext>
            </a:extLst>
          </p:cNvPr>
          <p:cNvSpPr txBox="1"/>
          <p:nvPr/>
        </p:nvSpPr>
        <p:spPr>
          <a:xfrm>
            <a:off x="2677054" y="1484784"/>
            <a:ext cx="3407114" cy="307777"/>
          </a:xfrm>
          <a:prstGeom prst="rect">
            <a:avLst/>
          </a:prstGeom>
          <a:noFill/>
          <a:scene3d>
            <a:camera prst="orthographicFront">
              <a:rot lat="0" lon="0" rev="21299999"/>
            </a:camera>
            <a:lightRig rig="threePt" dir="t"/>
          </a:scene3d>
          <a:sp3d z="6350"/>
        </p:spPr>
        <p:txBody>
          <a:bodyPr wrap="square" rtlCol="0">
            <a:spAutoFit/>
          </a:bodyPr>
          <a:lstStyle/>
          <a:p>
            <a:r>
              <a:rPr lang="en-US" sz="1400" dirty="0"/>
              <a:t>Asks concurrent </a:t>
            </a:r>
            <a:r>
              <a:rPr lang="en-US" sz="1400" dirty="0" err="1"/>
              <a:t>transactions,event</a:t>
            </a:r>
            <a:r>
              <a:rPr lang="en-US" sz="1400" dirty="0"/>
              <a:t> clock</a:t>
            </a:r>
          </a:p>
        </p:txBody>
      </p:sp>
      <p:sp>
        <p:nvSpPr>
          <p:cNvPr id="12" name="TextBox 11">
            <a:extLst>
              <a:ext uri="{FF2B5EF4-FFF2-40B4-BE49-F238E27FC236}">
                <a16:creationId xmlns:a16="http://schemas.microsoft.com/office/drawing/2014/main" id="{53C43A70-4AD1-F34F-A6AF-B5E72725918B}"/>
              </a:ext>
            </a:extLst>
          </p:cNvPr>
          <p:cNvSpPr txBox="1"/>
          <p:nvPr/>
        </p:nvSpPr>
        <p:spPr>
          <a:xfrm>
            <a:off x="2677054" y="1962062"/>
            <a:ext cx="2853225" cy="307777"/>
          </a:xfrm>
          <a:prstGeom prst="rect">
            <a:avLst/>
          </a:prstGeom>
          <a:noFill/>
          <a:scene3d>
            <a:camera prst="orthographicFront">
              <a:rot lat="0" lon="0" rev="300000"/>
            </a:camera>
            <a:lightRig rig="threePt" dir="t"/>
          </a:scene3d>
          <a:sp3d z="6350"/>
        </p:spPr>
        <p:txBody>
          <a:bodyPr wrap="square" rtlCol="0">
            <a:spAutoFit/>
          </a:bodyPr>
          <a:lstStyle/>
          <a:p>
            <a:r>
              <a:rPr lang="en-US" sz="1400" dirty="0"/>
              <a:t>Local set of concurrent </a:t>
            </a:r>
            <a:r>
              <a:rPr lang="en-US" sz="1400" dirty="0" err="1"/>
              <a:t>tx</a:t>
            </a:r>
            <a:endParaRPr lang="en-US" sz="1400" dirty="0"/>
          </a:p>
        </p:txBody>
      </p:sp>
      <p:cxnSp>
        <p:nvCxnSpPr>
          <p:cNvPr id="14" name="Straight Arrow Connector 13">
            <a:extLst>
              <a:ext uri="{FF2B5EF4-FFF2-40B4-BE49-F238E27FC236}">
                <a16:creationId xmlns:a16="http://schemas.microsoft.com/office/drawing/2014/main" id="{61FD1BF3-8EEC-BB4D-A2FE-D07D6D7AE624}"/>
              </a:ext>
            </a:extLst>
          </p:cNvPr>
          <p:cNvCxnSpPr>
            <a:cxnSpLocks/>
          </p:cNvCxnSpPr>
          <p:nvPr/>
        </p:nvCxnSpPr>
        <p:spPr bwMode="auto">
          <a:xfrm flipH="1">
            <a:off x="1747484" y="2016564"/>
            <a:ext cx="4336684" cy="40432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6" name="TextBox 15">
            <a:extLst>
              <a:ext uri="{FF2B5EF4-FFF2-40B4-BE49-F238E27FC236}">
                <a16:creationId xmlns:a16="http://schemas.microsoft.com/office/drawing/2014/main" id="{64D7827C-5A09-8544-A8CE-C6B73C04A913}"/>
              </a:ext>
            </a:extLst>
          </p:cNvPr>
          <p:cNvSpPr txBox="1"/>
          <p:nvPr/>
        </p:nvSpPr>
        <p:spPr>
          <a:xfrm>
            <a:off x="6053421" y="2636912"/>
            <a:ext cx="1418978" cy="523220"/>
          </a:xfrm>
          <a:prstGeom prst="rect">
            <a:avLst/>
          </a:prstGeom>
          <a:noFill/>
        </p:spPr>
        <p:txBody>
          <a:bodyPr wrap="none" rtlCol="0">
            <a:spAutoFit/>
          </a:bodyPr>
          <a:lstStyle/>
          <a:p>
            <a:r>
              <a:rPr lang="en-US" sz="1400" dirty="0"/>
              <a:t>Check if first 2 </a:t>
            </a:r>
          </a:p>
          <a:p>
            <a:r>
              <a:rPr lang="en-US" sz="1400" dirty="0"/>
              <a:t>Conditions hold</a:t>
            </a:r>
          </a:p>
        </p:txBody>
      </p:sp>
      <p:cxnSp>
        <p:nvCxnSpPr>
          <p:cNvPr id="17" name="Straight Arrow Connector 16">
            <a:extLst>
              <a:ext uri="{FF2B5EF4-FFF2-40B4-BE49-F238E27FC236}">
                <a16:creationId xmlns:a16="http://schemas.microsoft.com/office/drawing/2014/main" id="{DE0D091F-248D-CF47-AAF0-301BCD6C83FC}"/>
              </a:ext>
            </a:extLst>
          </p:cNvPr>
          <p:cNvCxnSpPr>
            <a:cxnSpLocks/>
          </p:cNvCxnSpPr>
          <p:nvPr/>
        </p:nvCxnSpPr>
        <p:spPr bwMode="auto">
          <a:xfrm>
            <a:off x="1747485" y="2499049"/>
            <a:ext cx="4336683" cy="45368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8" name="TextBox 17">
            <a:extLst>
              <a:ext uri="{FF2B5EF4-FFF2-40B4-BE49-F238E27FC236}">
                <a16:creationId xmlns:a16="http://schemas.microsoft.com/office/drawing/2014/main" id="{DEAB7A97-CD84-DB4C-A3D7-FFCC7BCAB638}"/>
              </a:ext>
            </a:extLst>
          </p:cNvPr>
          <p:cNvSpPr txBox="1"/>
          <p:nvPr/>
        </p:nvSpPr>
        <p:spPr>
          <a:xfrm>
            <a:off x="2677054" y="2473151"/>
            <a:ext cx="2853225" cy="307777"/>
          </a:xfrm>
          <a:prstGeom prst="rect">
            <a:avLst/>
          </a:prstGeom>
          <a:noFill/>
          <a:scene3d>
            <a:camera prst="orthographicFront">
              <a:rot lat="0" lon="0" rev="21299999"/>
            </a:camera>
            <a:lightRig rig="threePt" dir="t"/>
          </a:scene3d>
          <a:sp3d z="6350"/>
        </p:spPr>
        <p:txBody>
          <a:bodyPr wrap="square" rtlCol="0">
            <a:spAutoFit/>
          </a:bodyPr>
          <a:lstStyle/>
          <a:p>
            <a:r>
              <a:rPr lang="en-US" sz="1400" dirty="0"/>
              <a:t>Compiled global concurrent </a:t>
            </a:r>
            <a:r>
              <a:rPr lang="en-US" sz="1400" dirty="0" err="1"/>
              <a:t>tx</a:t>
            </a:r>
            <a:r>
              <a:rPr lang="en-US" sz="1400" dirty="0"/>
              <a:t> set</a:t>
            </a:r>
          </a:p>
        </p:txBody>
      </p:sp>
      <p:sp>
        <p:nvSpPr>
          <p:cNvPr id="20" name="TextBox 19">
            <a:extLst>
              <a:ext uri="{FF2B5EF4-FFF2-40B4-BE49-F238E27FC236}">
                <a16:creationId xmlns:a16="http://schemas.microsoft.com/office/drawing/2014/main" id="{FB037363-7624-734D-8267-34077FFDEF20}"/>
              </a:ext>
            </a:extLst>
          </p:cNvPr>
          <p:cNvSpPr txBox="1"/>
          <p:nvPr/>
        </p:nvSpPr>
        <p:spPr>
          <a:xfrm>
            <a:off x="2195736" y="3193231"/>
            <a:ext cx="3221837" cy="307777"/>
          </a:xfrm>
          <a:prstGeom prst="rect">
            <a:avLst/>
          </a:prstGeom>
          <a:noFill/>
          <a:scene3d>
            <a:camera prst="orthographicFront">
              <a:rot lat="0" lon="0" rev="300000"/>
            </a:camera>
            <a:lightRig rig="threePt" dir="t"/>
          </a:scene3d>
          <a:sp3d z="6350"/>
        </p:spPr>
        <p:txBody>
          <a:bodyPr wrap="square" rtlCol="0">
            <a:spAutoFit/>
          </a:bodyPr>
          <a:lstStyle/>
          <a:p>
            <a:r>
              <a:rPr lang="en-US" sz="1400" dirty="0"/>
              <a:t>Positive validation/Negative validation</a:t>
            </a:r>
          </a:p>
        </p:txBody>
      </p:sp>
      <p:cxnSp>
        <p:nvCxnSpPr>
          <p:cNvPr id="21" name="Straight Arrow Connector 20">
            <a:extLst>
              <a:ext uri="{FF2B5EF4-FFF2-40B4-BE49-F238E27FC236}">
                <a16:creationId xmlns:a16="http://schemas.microsoft.com/office/drawing/2014/main" id="{2AAD4030-5C76-3941-B28E-57F7BE104DE0}"/>
              </a:ext>
            </a:extLst>
          </p:cNvPr>
          <p:cNvCxnSpPr>
            <a:cxnSpLocks/>
          </p:cNvCxnSpPr>
          <p:nvPr/>
        </p:nvCxnSpPr>
        <p:spPr bwMode="auto">
          <a:xfrm flipH="1">
            <a:off x="1716737" y="3248876"/>
            <a:ext cx="4336684" cy="40432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22" name="TextBox 21">
            <a:extLst>
              <a:ext uri="{FF2B5EF4-FFF2-40B4-BE49-F238E27FC236}">
                <a16:creationId xmlns:a16="http://schemas.microsoft.com/office/drawing/2014/main" id="{D52B561D-C874-7742-A148-78F569486B89}"/>
              </a:ext>
            </a:extLst>
          </p:cNvPr>
          <p:cNvSpPr txBox="1"/>
          <p:nvPr/>
        </p:nvSpPr>
        <p:spPr>
          <a:xfrm>
            <a:off x="7267822" y="4036573"/>
            <a:ext cx="1757212" cy="523220"/>
          </a:xfrm>
          <a:prstGeom prst="rect">
            <a:avLst/>
          </a:prstGeom>
          <a:noFill/>
        </p:spPr>
        <p:txBody>
          <a:bodyPr wrap="none" rtlCol="0">
            <a:spAutoFit/>
          </a:bodyPr>
          <a:lstStyle/>
          <a:p>
            <a:r>
              <a:rPr lang="en-US" sz="1400" dirty="0"/>
              <a:t>Update event clock:</a:t>
            </a:r>
          </a:p>
          <a:p>
            <a:r>
              <a:rPr lang="en-US" sz="1400" dirty="0"/>
              <a:t>max(</a:t>
            </a:r>
            <a:r>
              <a:rPr lang="en-US" sz="1400" dirty="0" err="1"/>
              <a:t>own,coord</a:t>
            </a:r>
            <a:r>
              <a:rPr lang="en-US" sz="1400" dirty="0"/>
              <a:t> TM)</a:t>
            </a:r>
          </a:p>
        </p:txBody>
      </p:sp>
      <p:sp>
        <p:nvSpPr>
          <p:cNvPr id="23" name="TextBox 22">
            <a:extLst>
              <a:ext uri="{FF2B5EF4-FFF2-40B4-BE49-F238E27FC236}">
                <a16:creationId xmlns:a16="http://schemas.microsoft.com/office/drawing/2014/main" id="{C2C4150B-4EF0-A94E-A9A1-C6B8C6891726}"/>
              </a:ext>
            </a:extLst>
          </p:cNvPr>
          <p:cNvSpPr txBox="1"/>
          <p:nvPr/>
        </p:nvSpPr>
        <p:spPr>
          <a:xfrm>
            <a:off x="611560" y="4735830"/>
            <a:ext cx="2194832" cy="523220"/>
          </a:xfrm>
          <a:prstGeom prst="rect">
            <a:avLst/>
          </a:prstGeom>
          <a:noFill/>
        </p:spPr>
        <p:txBody>
          <a:bodyPr wrap="none" rtlCol="0">
            <a:spAutoFit/>
          </a:bodyPr>
          <a:lstStyle/>
          <a:p>
            <a:r>
              <a:rPr lang="en-US" sz="1400" dirty="0"/>
              <a:t>Update event clock:</a:t>
            </a:r>
          </a:p>
          <a:p>
            <a:r>
              <a:rPr lang="en-US" sz="1400" dirty="0"/>
              <a:t>Max(event clocks of all </a:t>
            </a:r>
            <a:r>
              <a:rPr lang="en-US" sz="1400" i="1" dirty="0"/>
              <a:t>s</a:t>
            </a:r>
            <a:r>
              <a:rPr lang="en-US" sz="1400" dirty="0"/>
              <a:t>)</a:t>
            </a:r>
          </a:p>
        </p:txBody>
      </p:sp>
      <p:sp>
        <p:nvSpPr>
          <p:cNvPr id="24" name="Diamond 23">
            <a:extLst>
              <a:ext uri="{FF2B5EF4-FFF2-40B4-BE49-F238E27FC236}">
                <a16:creationId xmlns:a16="http://schemas.microsoft.com/office/drawing/2014/main" id="{F8BE0A69-E042-AB4D-BA45-C44FF0511CB1}"/>
              </a:ext>
            </a:extLst>
          </p:cNvPr>
          <p:cNvSpPr/>
          <p:nvPr/>
        </p:nvSpPr>
        <p:spPr bwMode="auto">
          <a:xfrm>
            <a:off x="1063834" y="3661830"/>
            <a:ext cx="1290284" cy="751805"/>
          </a:xfrm>
          <a:prstGeom prst="diamond">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pitchFamily="-108" charset="0"/>
                <a:ea typeface="ＭＳ Ｐゴシック" pitchFamily="-108" charset="-128"/>
                <a:cs typeface="ＭＳ Ｐゴシック" pitchFamily="-108" charset="-128"/>
              </a:rPr>
              <a:t>Any neg?</a:t>
            </a:r>
          </a:p>
        </p:txBody>
      </p:sp>
      <p:sp>
        <p:nvSpPr>
          <p:cNvPr id="25" name="Diamond 24">
            <a:extLst>
              <a:ext uri="{FF2B5EF4-FFF2-40B4-BE49-F238E27FC236}">
                <a16:creationId xmlns:a16="http://schemas.microsoft.com/office/drawing/2014/main" id="{0F2BA7C0-4541-0242-BC2B-9C8DB369267D}"/>
              </a:ext>
            </a:extLst>
          </p:cNvPr>
          <p:cNvSpPr/>
          <p:nvPr/>
        </p:nvSpPr>
        <p:spPr bwMode="auto">
          <a:xfrm>
            <a:off x="6117768" y="3416478"/>
            <a:ext cx="1290284" cy="751805"/>
          </a:xfrm>
          <a:prstGeom prst="diamond">
            <a:avLst/>
          </a:prstGeom>
          <a:no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pitchFamily="-108" charset="0"/>
                <a:ea typeface="ＭＳ Ｐゴシック" pitchFamily="-108" charset="-128"/>
                <a:cs typeface="ＭＳ Ｐゴシック" pitchFamily="-108" charset="-128"/>
              </a:rPr>
              <a:t>Positive?</a:t>
            </a:r>
          </a:p>
        </p:txBody>
      </p:sp>
      <p:sp>
        <p:nvSpPr>
          <p:cNvPr id="26" name="TextBox 25">
            <a:extLst>
              <a:ext uri="{FF2B5EF4-FFF2-40B4-BE49-F238E27FC236}">
                <a16:creationId xmlns:a16="http://schemas.microsoft.com/office/drawing/2014/main" id="{3C274864-B88A-4E4F-BBCE-50D264C83616}"/>
              </a:ext>
            </a:extLst>
          </p:cNvPr>
          <p:cNvSpPr txBox="1"/>
          <p:nvPr/>
        </p:nvSpPr>
        <p:spPr>
          <a:xfrm>
            <a:off x="6494375" y="5137447"/>
            <a:ext cx="537070" cy="307777"/>
          </a:xfrm>
          <a:prstGeom prst="rect">
            <a:avLst/>
          </a:prstGeom>
          <a:noFill/>
        </p:spPr>
        <p:txBody>
          <a:bodyPr wrap="none" rtlCol="0">
            <a:spAutoFit/>
          </a:bodyPr>
          <a:lstStyle/>
          <a:p>
            <a:r>
              <a:rPr lang="en-US" sz="1400" dirty="0"/>
              <a:t>Wait</a:t>
            </a:r>
          </a:p>
        </p:txBody>
      </p:sp>
      <p:cxnSp>
        <p:nvCxnSpPr>
          <p:cNvPr id="28" name="Straight Arrow Connector 27">
            <a:extLst>
              <a:ext uri="{FF2B5EF4-FFF2-40B4-BE49-F238E27FC236}">
                <a16:creationId xmlns:a16="http://schemas.microsoft.com/office/drawing/2014/main" id="{3CA3DBB6-72C7-2940-9B26-2F5F495E0604}"/>
              </a:ext>
            </a:extLst>
          </p:cNvPr>
          <p:cNvCxnSpPr>
            <a:cxnSpLocks/>
          </p:cNvCxnSpPr>
          <p:nvPr/>
        </p:nvCxnSpPr>
        <p:spPr bwMode="auto">
          <a:xfrm>
            <a:off x="6762910" y="3108701"/>
            <a:ext cx="0" cy="307777"/>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31" name="Elbow Connector 30">
            <a:extLst>
              <a:ext uri="{FF2B5EF4-FFF2-40B4-BE49-F238E27FC236}">
                <a16:creationId xmlns:a16="http://schemas.microsoft.com/office/drawing/2014/main" id="{B3168226-C78B-DF43-B173-A44C8B6FAE1C}"/>
              </a:ext>
            </a:extLst>
          </p:cNvPr>
          <p:cNvCxnSpPr>
            <a:stCxn id="25" idx="3"/>
            <a:endCxn id="22" idx="0"/>
          </p:cNvCxnSpPr>
          <p:nvPr/>
        </p:nvCxnSpPr>
        <p:spPr bwMode="auto">
          <a:xfrm>
            <a:off x="7408052" y="3792381"/>
            <a:ext cx="738376" cy="244192"/>
          </a:xfrm>
          <a:prstGeom prst="bentConnector2">
            <a:avLst/>
          </a:prstGeom>
          <a:solidFill>
            <a:schemeClr val="accent1"/>
          </a:solidFill>
          <a:ln w="9525" cap="flat" cmpd="sng" algn="ctr">
            <a:solidFill>
              <a:schemeClr val="tx1"/>
            </a:solidFill>
            <a:prstDash val="solid"/>
            <a:round/>
            <a:headEnd type="none" w="med" len="med"/>
            <a:tailEnd type="triangle"/>
          </a:ln>
          <a:effectLst/>
        </p:spPr>
      </p:cxnSp>
      <p:sp>
        <p:nvSpPr>
          <p:cNvPr id="32" name="TextBox 31">
            <a:extLst>
              <a:ext uri="{FF2B5EF4-FFF2-40B4-BE49-F238E27FC236}">
                <a16:creationId xmlns:a16="http://schemas.microsoft.com/office/drawing/2014/main" id="{92667629-E1BA-4441-A93E-C645C2B6A0DD}"/>
              </a:ext>
            </a:extLst>
          </p:cNvPr>
          <p:cNvSpPr txBox="1"/>
          <p:nvPr/>
        </p:nvSpPr>
        <p:spPr>
          <a:xfrm>
            <a:off x="7535335" y="3452812"/>
            <a:ext cx="477567" cy="307777"/>
          </a:xfrm>
          <a:prstGeom prst="rect">
            <a:avLst/>
          </a:prstGeom>
          <a:noFill/>
        </p:spPr>
        <p:txBody>
          <a:bodyPr wrap="none" rtlCol="0">
            <a:spAutoFit/>
          </a:bodyPr>
          <a:lstStyle/>
          <a:p>
            <a:r>
              <a:rPr lang="en-US" sz="1400" dirty="0"/>
              <a:t>Yes</a:t>
            </a:r>
          </a:p>
        </p:txBody>
      </p:sp>
      <p:cxnSp>
        <p:nvCxnSpPr>
          <p:cNvPr id="33" name="Straight Arrow Connector 32">
            <a:extLst>
              <a:ext uri="{FF2B5EF4-FFF2-40B4-BE49-F238E27FC236}">
                <a16:creationId xmlns:a16="http://schemas.microsoft.com/office/drawing/2014/main" id="{A820F1FC-4D0D-434C-97E7-9EC738836720}"/>
              </a:ext>
            </a:extLst>
          </p:cNvPr>
          <p:cNvCxnSpPr>
            <a:cxnSpLocks/>
            <a:stCxn id="25" idx="2"/>
            <a:endCxn id="26" idx="0"/>
          </p:cNvCxnSpPr>
          <p:nvPr/>
        </p:nvCxnSpPr>
        <p:spPr bwMode="auto">
          <a:xfrm>
            <a:off x="6762910" y="4168283"/>
            <a:ext cx="0" cy="96916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35" name="TextBox 34">
            <a:extLst>
              <a:ext uri="{FF2B5EF4-FFF2-40B4-BE49-F238E27FC236}">
                <a16:creationId xmlns:a16="http://schemas.microsoft.com/office/drawing/2014/main" id="{806ECAFA-BF0D-9F49-A2AC-47FCE3A0BA19}"/>
              </a:ext>
            </a:extLst>
          </p:cNvPr>
          <p:cNvSpPr txBox="1"/>
          <p:nvPr/>
        </p:nvSpPr>
        <p:spPr>
          <a:xfrm>
            <a:off x="6285343" y="4290745"/>
            <a:ext cx="413896" cy="307777"/>
          </a:xfrm>
          <a:prstGeom prst="rect">
            <a:avLst/>
          </a:prstGeom>
          <a:noFill/>
        </p:spPr>
        <p:txBody>
          <a:bodyPr wrap="none" rtlCol="0">
            <a:spAutoFit/>
          </a:bodyPr>
          <a:lstStyle/>
          <a:p>
            <a:r>
              <a:rPr lang="en-US" sz="1400" dirty="0"/>
              <a:t>No</a:t>
            </a:r>
          </a:p>
        </p:txBody>
      </p:sp>
      <p:cxnSp>
        <p:nvCxnSpPr>
          <p:cNvPr id="37" name="Straight Arrow Connector 36">
            <a:extLst>
              <a:ext uri="{FF2B5EF4-FFF2-40B4-BE49-F238E27FC236}">
                <a16:creationId xmlns:a16="http://schemas.microsoft.com/office/drawing/2014/main" id="{7035D6B0-8771-834E-B6BB-2FCB9F662577}"/>
              </a:ext>
            </a:extLst>
          </p:cNvPr>
          <p:cNvCxnSpPr>
            <a:cxnSpLocks/>
          </p:cNvCxnSpPr>
          <p:nvPr/>
        </p:nvCxnSpPr>
        <p:spPr bwMode="auto">
          <a:xfrm>
            <a:off x="2333390" y="4026085"/>
            <a:ext cx="4140257" cy="115657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38" name="TextBox 37">
            <a:extLst>
              <a:ext uri="{FF2B5EF4-FFF2-40B4-BE49-F238E27FC236}">
                <a16:creationId xmlns:a16="http://schemas.microsoft.com/office/drawing/2014/main" id="{B5B78FEE-AAC5-4F4D-A236-52C27EA0C7A2}"/>
              </a:ext>
            </a:extLst>
          </p:cNvPr>
          <p:cNvSpPr txBox="1"/>
          <p:nvPr/>
        </p:nvSpPr>
        <p:spPr>
          <a:xfrm>
            <a:off x="3464456" y="4224720"/>
            <a:ext cx="1612358" cy="307777"/>
          </a:xfrm>
          <a:prstGeom prst="rect">
            <a:avLst/>
          </a:prstGeom>
          <a:noFill/>
          <a:scene3d>
            <a:camera prst="orthographicFront">
              <a:rot lat="0" lon="0" rev="20699999"/>
            </a:camera>
            <a:lightRig rig="threePt" dir="t"/>
          </a:scene3d>
          <a:sp3d z="6350"/>
        </p:spPr>
        <p:txBody>
          <a:bodyPr wrap="square" rtlCol="0">
            <a:spAutoFit/>
          </a:bodyPr>
          <a:lstStyle/>
          <a:p>
            <a:r>
              <a:rPr lang="en-US" sz="1400" dirty="0"/>
              <a:t>Yes, global abort</a:t>
            </a:r>
          </a:p>
        </p:txBody>
      </p:sp>
      <p:cxnSp>
        <p:nvCxnSpPr>
          <p:cNvPr id="40" name="Straight Arrow Connector 39">
            <a:extLst>
              <a:ext uri="{FF2B5EF4-FFF2-40B4-BE49-F238E27FC236}">
                <a16:creationId xmlns:a16="http://schemas.microsoft.com/office/drawing/2014/main" id="{541A3BDB-DE56-1F48-9B19-B77B925229C5}"/>
              </a:ext>
            </a:extLst>
          </p:cNvPr>
          <p:cNvCxnSpPr>
            <a:stCxn id="24" idx="2"/>
            <a:endCxn id="23" idx="0"/>
          </p:cNvCxnSpPr>
          <p:nvPr/>
        </p:nvCxnSpPr>
        <p:spPr bwMode="auto">
          <a:xfrm>
            <a:off x="1708976" y="4413635"/>
            <a:ext cx="0" cy="322195"/>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41" name="Straight Arrow Connector 40">
            <a:extLst>
              <a:ext uri="{FF2B5EF4-FFF2-40B4-BE49-F238E27FC236}">
                <a16:creationId xmlns:a16="http://schemas.microsoft.com/office/drawing/2014/main" id="{56A3C038-DFBE-F843-8068-8D38C51FC3FE}"/>
              </a:ext>
            </a:extLst>
          </p:cNvPr>
          <p:cNvCxnSpPr>
            <a:cxnSpLocks/>
          </p:cNvCxnSpPr>
          <p:nvPr/>
        </p:nvCxnSpPr>
        <p:spPr bwMode="auto">
          <a:xfrm>
            <a:off x="2367372" y="4967723"/>
            <a:ext cx="4124919" cy="349837"/>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42" name="TextBox 41">
            <a:extLst>
              <a:ext uri="{FF2B5EF4-FFF2-40B4-BE49-F238E27FC236}">
                <a16:creationId xmlns:a16="http://schemas.microsoft.com/office/drawing/2014/main" id="{B25544D2-5F67-874D-8B51-AD7A10BC0977}"/>
              </a:ext>
            </a:extLst>
          </p:cNvPr>
          <p:cNvSpPr txBox="1"/>
          <p:nvPr/>
        </p:nvSpPr>
        <p:spPr>
          <a:xfrm>
            <a:off x="2806392" y="4831355"/>
            <a:ext cx="3407114" cy="307777"/>
          </a:xfrm>
          <a:prstGeom prst="rect">
            <a:avLst/>
          </a:prstGeom>
          <a:noFill/>
          <a:scene3d>
            <a:camera prst="orthographicFront">
              <a:rot lat="0" lon="0" rev="21299999"/>
            </a:camera>
            <a:lightRig rig="threePt" dir="t"/>
          </a:scene3d>
          <a:sp3d z="6350"/>
        </p:spPr>
        <p:txBody>
          <a:bodyPr wrap="square" rtlCol="0">
            <a:spAutoFit/>
          </a:bodyPr>
          <a:lstStyle/>
          <a:p>
            <a:r>
              <a:rPr lang="en-US" sz="1400" dirty="0"/>
              <a:t>Global </a:t>
            </a:r>
            <a:r>
              <a:rPr lang="en-US" sz="1400" dirty="0" err="1"/>
              <a:t>commit,event</a:t>
            </a:r>
            <a:r>
              <a:rPr lang="en-US" sz="1400" dirty="0"/>
              <a:t> clock</a:t>
            </a:r>
          </a:p>
        </p:txBody>
      </p:sp>
      <p:cxnSp>
        <p:nvCxnSpPr>
          <p:cNvPr id="47" name="Straight Arrow Connector 46">
            <a:extLst>
              <a:ext uri="{FF2B5EF4-FFF2-40B4-BE49-F238E27FC236}">
                <a16:creationId xmlns:a16="http://schemas.microsoft.com/office/drawing/2014/main" id="{F32968DF-69C0-1140-BCE5-601765B55CDD}"/>
              </a:ext>
            </a:extLst>
          </p:cNvPr>
          <p:cNvCxnSpPr>
            <a:cxnSpLocks/>
          </p:cNvCxnSpPr>
          <p:nvPr/>
        </p:nvCxnSpPr>
        <p:spPr bwMode="auto">
          <a:xfrm>
            <a:off x="6747068" y="5445224"/>
            <a:ext cx="0" cy="307777"/>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41FB513F-218E-994D-A331-3E7C5C470065}"/>
                  </a:ext>
                </a:extLst>
              </p:cNvPr>
              <p:cNvSpPr txBox="1"/>
              <p:nvPr/>
            </p:nvSpPr>
            <p:spPr>
              <a:xfrm>
                <a:off x="5724128" y="5691446"/>
                <a:ext cx="2053767" cy="738664"/>
              </a:xfrm>
              <a:prstGeom prst="rect">
                <a:avLst/>
              </a:prstGeom>
              <a:noFill/>
            </p:spPr>
            <p:txBody>
              <a:bodyPr wrap="none" rtlCol="0">
                <a:spAutoFit/>
              </a:bodyPr>
              <a:lstStyle/>
              <a:p>
                <a:r>
                  <a:rPr lang="en-US" sz="1400" dirty="0"/>
                  <a:t>If global commit:</a:t>
                </a:r>
              </a:p>
              <a:p>
                <a:pPr marL="342900" indent="-342900">
                  <a:buAutoNum type="arabicParenR"/>
                </a:pPr>
                <a:r>
                  <a:rPr lang="en-US" sz="1400" dirty="0"/>
                  <a:t>Persist </a:t>
                </a:r>
                <a14:m>
                  <m:oMath xmlns:m="http://schemas.openxmlformats.org/officeDocument/2006/math">
                    <m:sSub>
                      <m:sSubPr>
                        <m:ctrlPr>
                          <a:rPr lang="en-US" sz="1400" i="1">
                            <a:latin typeface="Cambria Math" panose="02040503050406030204" pitchFamily="18" charset="0"/>
                          </a:rPr>
                        </m:ctrlPr>
                      </m:sSubPr>
                      <m:e>
                        <m:r>
                          <a:rPr lang="en-CA" sz="1400" i="1">
                            <a:latin typeface="Cambria Math" panose="02040503050406030204" pitchFamily="18" charset="0"/>
                          </a:rPr>
                          <m:t>𝑇</m:t>
                        </m:r>
                      </m:e>
                      <m:sub>
                        <m:r>
                          <a:rPr lang="en-CA" sz="1400" i="1">
                            <a:latin typeface="Cambria Math" panose="02040503050406030204" pitchFamily="18" charset="0"/>
                          </a:rPr>
                          <m:t>𝑖</m:t>
                        </m:r>
                      </m:sub>
                    </m:sSub>
                    <m:r>
                      <a:rPr lang="en-CA" sz="1400" i="1">
                        <a:latin typeface="Cambria Math" panose="02040503050406030204" pitchFamily="18" charset="0"/>
                      </a:rPr>
                      <m:t> </m:t>
                    </m:r>
                  </m:oMath>
                </a14:m>
                <a:r>
                  <a:rPr lang="en-US" sz="1400" dirty="0"/>
                  <a:t>updates</a:t>
                </a:r>
              </a:p>
              <a:p>
                <a:pPr marL="342900" indent="-342900">
                  <a:buAutoNum type="arabicParenR"/>
                </a:pPr>
                <a:r>
                  <a:rPr lang="en-US" sz="1400" dirty="0"/>
                  <a:t>Update event clock</a:t>
                </a:r>
              </a:p>
            </p:txBody>
          </p:sp>
        </mc:Choice>
        <mc:Fallback xmlns="">
          <p:sp>
            <p:nvSpPr>
              <p:cNvPr id="48" name="TextBox 47">
                <a:extLst>
                  <a:ext uri="{FF2B5EF4-FFF2-40B4-BE49-F238E27FC236}">
                    <a16:creationId xmlns:a16="http://schemas.microsoft.com/office/drawing/2014/main" id="{41FB513F-218E-994D-A331-3E7C5C470065}"/>
                  </a:ext>
                </a:extLst>
              </p:cNvPr>
              <p:cNvSpPr txBox="1">
                <a:spLocks noRot="1" noChangeAspect="1" noMove="1" noResize="1" noEditPoints="1" noAdjustHandles="1" noChangeArrowheads="1" noChangeShapeType="1" noTextEdit="1"/>
              </p:cNvSpPr>
              <p:nvPr/>
            </p:nvSpPr>
            <p:spPr>
              <a:xfrm>
                <a:off x="5724128" y="5691446"/>
                <a:ext cx="2053767" cy="738664"/>
              </a:xfrm>
              <a:prstGeom prst="rect">
                <a:avLst/>
              </a:prstGeom>
              <a:blipFill>
                <a:blip r:embed="rId4"/>
                <a:stretch>
                  <a:fillRect l="-617" b="-6780"/>
                </a:stretch>
              </a:blipFill>
            </p:spPr>
            <p:txBody>
              <a:bodyPr/>
              <a:lstStyle/>
              <a:p>
                <a:r>
                  <a:rPr lang="en-US">
                    <a:noFill/>
                  </a:rPr>
                  <a:t> </a:t>
                </a:r>
              </a:p>
            </p:txBody>
          </p:sp>
        </mc:Fallback>
      </mc:AlternateContent>
    </p:spTree>
    <p:extLst>
      <p:ext uri="{BB962C8B-B14F-4D97-AF65-F5344CB8AC3E}">
        <p14:creationId xmlns:p14="http://schemas.microsoft.com/office/powerpoint/2010/main" val="18720734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Grp="1" noChangeArrowheads="1"/>
          </p:cNvSpPr>
          <p:nvPr>
            <p:ph type="title"/>
          </p:nvPr>
        </p:nvSpPr>
        <p:spPr>
          <a:ln/>
        </p:spPr>
        <p:txBody>
          <a:bodyPr/>
          <a:lstStyle/>
          <a:p>
            <a:r>
              <a:rPr lang="en-US" dirty="0"/>
              <a:t>Outline</a:t>
            </a:r>
          </a:p>
        </p:txBody>
      </p:sp>
      <p:sp>
        <p:nvSpPr>
          <p:cNvPr id="15362" name="Rectangle 2"/>
          <p:cNvSpPr>
            <a:spLocks noGrp="1" noChangeArrowheads="1"/>
          </p:cNvSpPr>
          <p:nvPr>
            <p:ph idx="1"/>
          </p:nvPr>
        </p:nvSpPr>
        <p:spPr>
          <a:xfrm>
            <a:off x="457200" y="1268760"/>
            <a:ext cx="8229600" cy="4862165"/>
          </a:xfrm>
          <a:ln/>
        </p:spPr>
        <p:txBody>
          <a:bodyPr>
            <a:normAutofit/>
          </a:bodyPr>
          <a:lstStyle/>
          <a:p>
            <a:r>
              <a:rPr lang="en-US" dirty="0">
                <a:solidFill>
                  <a:srgbClr val="1771A9"/>
                </a:solidFill>
                <a:cs typeface="Arial" panose="020B0604020202020204" pitchFamily="34" charset="0"/>
              </a:rPr>
              <a:t>Distributed Transaction Processing</a:t>
            </a:r>
          </a:p>
          <a:p>
            <a:pPr lvl="1"/>
            <a:r>
              <a:rPr lang="en-US" dirty="0">
                <a:solidFill>
                  <a:srgbClr val="1771A9">
                    <a:alpha val="25000"/>
                  </a:srgbClr>
                </a:solidFill>
                <a:cs typeface="Arial" panose="020B0604020202020204" pitchFamily="34" charset="0"/>
              </a:rPr>
              <a:t>Distributed Concurrency Control</a:t>
            </a:r>
          </a:p>
          <a:p>
            <a:pPr lvl="1"/>
            <a:r>
              <a:rPr lang="en-US" dirty="0">
                <a:solidFill>
                  <a:srgbClr val="1771A9"/>
                </a:solidFill>
                <a:cs typeface="Arial" panose="020B0604020202020204" pitchFamily="34" charset="0"/>
              </a:rPr>
              <a:t>Distributed Reliability</a:t>
            </a:r>
          </a:p>
        </p:txBody>
      </p:sp>
      <p:sp>
        <p:nvSpPr>
          <p:cNvPr id="2" name="Footer Placeholder 1">
            <a:extLst>
              <a:ext uri="{FF2B5EF4-FFF2-40B4-BE49-F238E27FC236}">
                <a16:creationId xmlns:a16="http://schemas.microsoft.com/office/drawing/2014/main" id="{351B72E8-7C79-424E-A232-677D185C1BED}"/>
              </a:ext>
            </a:extLst>
          </p:cNvPr>
          <p:cNvSpPr>
            <a:spLocks noGrp="1"/>
          </p:cNvSpPr>
          <p:nvPr>
            <p:ph type="ftr" sz="quarter" idx="3"/>
          </p:nvPr>
        </p:nvSpPr>
        <p:spPr/>
        <p:txBody>
          <a:bodyPr/>
          <a:lstStyle/>
          <a:p>
            <a:r>
              <a:rPr lang="en-US" dirty="0"/>
              <a:t>© 2020</a:t>
            </a:r>
          </a:p>
        </p:txBody>
      </p:sp>
      <p:sp>
        <p:nvSpPr>
          <p:cNvPr id="3" name="Slide Number Placeholder 2">
            <a:extLst>
              <a:ext uri="{FF2B5EF4-FFF2-40B4-BE49-F238E27FC236}">
                <a16:creationId xmlns:a16="http://schemas.microsoft.com/office/drawing/2014/main" id="{61C3681F-B44B-9F40-96A9-7695DC0EC710}"/>
              </a:ext>
            </a:extLst>
          </p:cNvPr>
          <p:cNvSpPr>
            <a:spLocks noGrp="1"/>
          </p:cNvSpPr>
          <p:nvPr>
            <p:ph type="sldNum" sz="quarter" idx="4"/>
          </p:nvPr>
        </p:nvSpPr>
        <p:spPr/>
        <p:txBody>
          <a:bodyPr/>
          <a:lstStyle/>
          <a:p>
            <a:fld id="{FD96158B-4539-3C43-9DE5-94C547866200}" type="slidenum">
              <a:rPr lang="en-US" smtClean="0"/>
              <a:t>38</a:t>
            </a:fld>
            <a:endParaRPr lang="en-US"/>
          </a:p>
        </p:txBody>
      </p:sp>
    </p:spTree>
    <p:extLst>
      <p:ext uri="{BB962C8B-B14F-4D97-AF65-F5344CB8AC3E}">
        <p14:creationId xmlns:p14="http://schemas.microsoft.com/office/powerpoint/2010/main" val="25619059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9" name="Rectangle 3"/>
          <p:cNvSpPr>
            <a:spLocks noGrp="1" noChangeArrowheads="1"/>
          </p:cNvSpPr>
          <p:nvPr>
            <p:ph type="title"/>
          </p:nvPr>
        </p:nvSpPr>
        <p:spPr>
          <a:noFill/>
          <a:ln/>
        </p:spPr>
        <p:txBody>
          <a:bodyPr/>
          <a:lstStyle/>
          <a:p>
            <a:r>
              <a:rPr lang="en-US" dirty="0"/>
              <a:t>Reliability</a:t>
            </a:r>
          </a:p>
        </p:txBody>
      </p:sp>
      <p:sp>
        <p:nvSpPr>
          <p:cNvPr id="116738" name="Rectangle 2"/>
          <p:cNvSpPr>
            <a:spLocks noGrp="1" noChangeArrowheads="1"/>
          </p:cNvSpPr>
          <p:nvPr>
            <p:ph idx="1"/>
          </p:nvPr>
        </p:nvSpPr>
        <p:spPr>
          <a:noFill/>
          <a:ln/>
        </p:spPr>
        <p:txBody>
          <a:bodyPr/>
          <a:lstStyle/>
          <a:p>
            <a:pPr>
              <a:lnSpc>
                <a:spcPct val="100000"/>
              </a:lnSpc>
              <a:spcBef>
                <a:spcPct val="75000"/>
              </a:spcBef>
              <a:buFont typeface="Monotype Sorts" charset="2"/>
              <a:buNone/>
            </a:pPr>
            <a:r>
              <a:rPr lang="en-US" sz="2531" dirty="0"/>
              <a:t>Problem:</a:t>
            </a:r>
            <a:endParaRPr lang="en-US" dirty="0"/>
          </a:p>
          <a:p>
            <a:pPr lvl="1">
              <a:lnSpc>
                <a:spcPct val="100000"/>
              </a:lnSpc>
              <a:spcBef>
                <a:spcPct val="75000"/>
              </a:spcBef>
              <a:buFont typeface="Monotype Sorts" charset="2"/>
              <a:buNone/>
            </a:pPr>
            <a:r>
              <a:rPr lang="en-US" sz="2391" dirty="0"/>
              <a:t>How to maintain </a:t>
            </a:r>
          </a:p>
          <a:p>
            <a:pPr lvl="2">
              <a:lnSpc>
                <a:spcPct val="100000"/>
              </a:lnSpc>
              <a:spcBef>
                <a:spcPct val="75000"/>
              </a:spcBef>
              <a:buFont typeface="Monotype Sorts" charset="2"/>
              <a:buNone/>
            </a:pPr>
            <a:r>
              <a:rPr lang="en-US" sz="2391" dirty="0">
                <a:solidFill>
                  <a:schemeClr val="hlink"/>
                </a:solidFill>
              </a:rPr>
              <a:t>	atomicity</a:t>
            </a:r>
          </a:p>
          <a:p>
            <a:pPr lvl="2">
              <a:lnSpc>
                <a:spcPct val="100000"/>
              </a:lnSpc>
              <a:spcBef>
                <a:spcPct val="75000"/>
              </a:spcBef>
              <a:buFont typeface="Monotype Sorts" charset="2"/>
              <a:buNone/>
            </a:pPr>
            <a:r>
              <a:rPr lang="en-US" sz="2391" dirty="0">
                <a:solidFill>
                  <a:schemeClr val="hlink"/>
                </a:solidFill>
              </a:rPr>
              <a:t>	durability</a:t>
            </a:r>
          </a:p>
          <a:p>
            <a:pPr lvl="1">
              <a:lnSpc>
                <a:spcPct val="100000"/>
              </a:lnSpc>
              <a:spcBef>
                <a:spcPct val="75000"/>
              </a:spcBef>
              <a:buFont typeface="Monotype Sorts" charset="2"/>
              <a:buNone/>
            </a:pPr>
            <a:r>
              <a:rPr lang="en-US" sz="2391" dirty="0"/>
              <a:t>properties of transactions</a:t>
            </a:r>
          </a:p>
        </p:txBody>
      </p:sp>
      <p:sp>
        <p:nvSpPr>
          <p:cNvPr id="4" name="Rectangle 10"/>
          <p:cNvSpPr>
            <a:spLocks/>
          </p:cNvSpPr>
          <p:nvPr/>
        </p:nvSpPr>
        <p:spPr bwMode="auto">
          <a:xfrm>
            <a:off x="7913621" y="6707007"/>
            <a:ext cx="987078" cy="1299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a:solidFill>
                  <a:srgbClr val="000000"/>
                </a:solidFill>
                <a:miter lim="800000"/>
                <a:headEnd type="none" w="med" len="med"/>
                <a:tailEnd type="none" w="med" len="med"/>
              </a14:hiddenLine>
            </a:ext>
          </a:extLst>
        </p:spPr>
        <p:txBody>
          <a:bodyPr wrap="square" lIns="0" tIns="0" rIns="0" bIns="0" anchor="ctr">
            <a:spAutoFit/>
          </a:bodyPr>
          <a:lstStyle/>
          <a:p>
            <a:pPr algn="r"/>
            <a:r>
              <a:rPr lang="en-US" sz="844" dirty="0">
                <a:latin typeface="Arial" panose="020B0604020202020204" pitchFamily="34" charset="0"/>
                <a:ea typeface="ＭＳ Ｐゴシック" charset="0"/>
                <a:cs typeface="Arial" panose="020B0604020202020204" pitchFamily="34" charset="0"/>
              </a:rPr>
              <a:t>Ch.10/</a:t>
            </a:r>
            <a:fld id="{5E48BB5D-946E-5F48-82DF-AC330131550D}" type="slidenum">
              <a:rPr lang="en-US" sz="844">
                <a:latin typeface="Arial" panose="020B0604020202020204" pitchFamily="34" charset="0"/>
              </a:rPr>
              <a:pPr algn="r"/>
              <a:t>39</a:t>
            </a:fld>
            <a:endParaRPr lang="en-US" sz="844" dirty="0">
              <a:latin typeface="Arial" panose="020B0604020202020204" pitchFamily="34" charset="0"/>
              <a:ea typeface="ＭＳ Ｐゴシック" charset="0"/>
              <a:cs typeface="Arial" panose="020B0604020202020204" pitchFamily="34" charset="0"/>
            </a:endParaRPr>
          </a:p>
        </p:txBody>
      </p:sp>
      <p:sp>
        <p:nvSpPr>
          <p:cNvPr id="2" name="Footer Placeholder 1">
            <a:extLst>
              <a:ext uri="{FF2B5EF4-FFF2-40B4-BE49-F238E27FC236}">
                <a16:creationId xmlns:a16="http://schemas.microsoft.com/office/drawing/2014/main" id="{4D432CED-98BD-784B-B5ED-BA0B3C10656D}"/>
              </a:ext>
            </a:extLst>
          </p:cNvPr>
          <p:cNvSpPr>
            <a:spLocks noGrp="1"/>
          </p:cNvSpPr>
          <p:nvPr>
            <p:ph type="ftr" sz="quarter" idx="3"/>
          </p:nvPr>
        </p:nvSpPr>
        <p:spPr/>
        <p:txBody>
          <a:bodyPr/>
          <a:lstStyle/>
          <a:p>
            <a:r>
              <a:rPr lang="en-US" dirty="0"/>
              <a:t>© 2020</a:t>
            </a:r>
          </a:p>
        </p:txBody>
      </p:sp>
      <p:sp>
        <p:nvSpPr>
          <p:cNvPr id="3" name="Slide Number Placeholder 2">
            <a:extLst>
              <a:ext uri="{FF2B5EF4-FFF2-40B4-BE49-F238E27FC236}">
                <a16:creationId xmlns:a16="http://schemas.microsoft.com/office/drawing/2014/main" id="{3EF2DB8D-69CD-2046-9F37-E004191A71EC}"/>
              </a:ext>
            </a:extLst>
          </p:cNvPr>
          <p:cNvSpPr>
            <a:spLocks noGrp="1"/>
          </p:cNvSpPr>
          <p:nvPr>
            <p:ph type="sldNum" sz="quarter" idx="4"/>
          </p:nvPr>
        </p:nvSpPr>
        <p:spPr/>
        <p:txBody>
          <a:bodyPr/>
          <a:lstStyle/>
          <a:p>
            <a:fld id="{FD96158B-4539-3C43-9DE5-94C547866200}" type="slidenum">
              <a:rPr lang="en-US" smtClean="0"/>
              <a:t>39</a:t>
            </a:fld>
            <a:endParaRPr lang="en-US"/>
          </a:p>
        </p:txBody>
      </p:sp>
    </p:spTree>
    <p:extLst>
      <p:ext uri="{BB962C8B-B14F-4D97-AF65-F5344CB8AC3E}">
        <p14:creationId xmlns:p14="http://schemas.microsoft.com/office/powerpoint/2010/main" val="26907237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noFill/>
          <a:ln/>
        </p:spPr>
        <p:txBody>
          <a:bodyPr/>
          <a:lstStyle/>
          <a:p>
            <a:pPr algn="ctr"/>
            <a:r>
              <a:rPr lang="en-US" dirty="0"/>
              <a:t>Transaction</a:t>
            </a:r>
          </a:p>
        </p:txBody>
      </p:sp>
      <p:sp>
        <p:nvSpPr>
          <p:cNvPr id="6147" name="Rectangle 3"/>
          <p:cNvSpPr>
            <a:spLocks noGrp="1" noChangeArrowheads="1"/>
          </p:cNvSpPr>
          <p:nvPr>
            <p:ph idx="1"/>
          </p:nvPr>
        </p:nvSpPr>
        <p:spPr>
          <a:xfrm>
            <a:off x="241101" y="1750219"/>
            <a:ext cx="8643938" cy="1526889"/>
          </a:xfrm>
          <a:noFill/>
          <a:ln/>
        </p:spPr>
        <p:txBody>
          <a:bodyPr/>
          <a:lstStyle/>
          <a:p>
            <a:pPr marL="0" indent="0">
              <a:buNone/>
            </a:pPr>
            <a:r>
              <a:rPr lang="en-US" dirty="0"/>
              <a:t>A transaction is a collection of actions that make consistent transformations of system states while preserving system consistency.</a:t>
            </a:r>
          </a:p>
          <a:p>
            <a:pPr marL="685765" lvl="1" indent="-228588"/>
            <a:r>
              <a:rPr lang="en-US" dirty="0"/>
              <a:t>concurrency transparency</a:t>
            </a:r>
          </a:p>
          <a:p>
            <a:pPr marL="685765" lvl="1" indent="-228588"/>
            <a:r>
              <a:rPr lang="en-US" dirty="0"/>
              <a:t>failure transparency</a:t>
            </a:r>
          </a:p>
        </p:txBody>
      </p:sp>
      <p:pic>
        <p:nvPicPr>
          <p:cNvPr id="3" name="Picture 2" descr="A picture containing bird&#10;&#10;Description automatically generated">
            <a:extLst>
              <a:ext uri="{FF2B5EF4-FFF2-40B4-BE49-F238E27FC236}">
                <a16:creationId xmlns:a16="http://schemas.microsoft.com/office/drawing/2014/main" id="{87AF1BFB-BC96-FD46-8948-489270D806D2}"/>
              </a:ext>
            </a:extLst>
          </p:cNvPr>
          <p:cNvPicPr>
            <a:picLocks noChangeAspect="1"/>
          </p:cNvPicPr>
          <p:nvPr/>
        </p:nvPicPr>
        <p:blipFill>
          <a:blip r:embed="rId3"/>
          <a:stretch>
            <a:fillRect/>
          </a:stretch>
        </p:blipFill>
        <p:spPr>
          <a:xfrm>
            <a:off x="1547664" y="3717032"/>
            <a:ext cx="6030824" cy="2652656"/>
          </a:xfrm>
          <a:prstGeom prst="rect">
            <a:avLst/>
          </a:prstGeom>
        </p:spPr>
      </p:pic>
      <p:sp>
        <p:nvSpPr>
          <p:cNvPr id="4" name="Footer Placeholder 3">
            <a:extLst>
              <a:ext uri="{FF2B5EF4-FFF2-40B4-BE49-F238E27FC236}">
                <a16:creationId xmlns:a16="http://schemas.microsoft.com/office/drawing/2014/main" id="{86C3C66A-16FC-EA4F-8107-94F141D0A8B1}"/>
              </a:ext>
            </a:extLst>
          </p:cNvPr>
          <p:cNvSpPr>
            <a:spLocks noGrp="1"/>
          </p:cNvSpPr>
          <p:nvPr>
            <p:ph type="ftr" sz="quarter" idx="3"/>
          </p:nvPr>
        </p:nvSpPr>
        <p:spPr/>
        <p:txBody>
          <a:bodyPr/>
          <a:lstStyle/>
          <a:p>
            <a:r>
              <a:rPr lang="en-US" dirty="0"/>
              <a:t>© 2020</a:t>
            </a:r>
          </a:p>
        </p:txBody>
      </p:sp>
      <p:sp>
        <p:nvSpPr>
          <p:cNvPr id="5" name="Slide Number Placeholder 4">
            <a:extLst>
              <a:ext uri="{FF2B5EF4-FFF2-40B4-BE49-F238E27FC236}">
                <a16:creationId xmlns:a16="http://schemas.microsoft.com/office/drawing/2014/main" id="{41917F5F-E48B-714B-97D1-510F1A2C2117}"/>
              </a:ext>
            </a:extLst>
          </p:cNvPr>
          <p:cNvSpPr>
            <a:spLocks noGrp="1"/>
          </p:cNvSpPr>
          <p:nvPr>
            <p:ph type="sldNum" sz="quarter" idx="4"/>
          </p:nvPr>
        </p:nvSpPr>
        <p:spPr/>
        <p:txBody>
          <a:bodyPr/>
          <a:lstStyle/>
          <a:p>
            <a:fld id="{FD96158B-4539-3C43-9DE5-94C547866200}" type="slidenum">
              <a:rPr lang="en-US" smtClean="0"/>
              <a:t>4</a:t>
            </a:fld>
            <a:endParaRPr lang="en-US"/>
          </a:p>
        </p:txBody>
      </p:sp>
    </p:spTree>
    <p:extLst>
      <p:ext uri="{BB962C8B-B14F-4D97-AF65-F5344CB8AC3E}">
        <p14:creationId xmlns:p14="http://schemas.microsoft.com/office/powerpoint/2010/main" val="29304230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a:noFill/>
          <a:ln/>
        </p:spPr>
        <p:txBody>
          <a:bodyPr/>
          <a:lstStyle/>
          <a:p>
            <a:r>
              <a:rPr lang="en-US" dirty="0"/>
              <a:t>Types of Failures</a:t>
            </a:r>
          </a:p>
        </p:txBody>
      </p:sp>
      <p:sp>
        <p:nvSpPr>
          <p:cNvPr id="143363" name="Rectangle 3"/>
          <p:cNvSpPr>
            <a:spLocks noGrp="1" noChangeArrowheads="1"/>
          </p:cNvSpPr>
          <p:nvPr>
            <p:ph idx="1"/>
          </p:nvPr>
        </p:nvSpPr>
        <p:spPr>
          <a:xfrm>
            <a:off x="457200" y="1600200"/>
            <a:ext cx="8229600" cy="4709120"/>
          </a:xfrm>
          <a:noFill/>
          <a:ln/>
        </p:spPr>
        <p:txBody>
          <a:bodyPr/>
          <a:lstStyle/>
          <a:p>
            <a:pPr>
              <a:spcBef>
                <a:spcPts val="300"/>
              </a:spcBef>
            </a:pPr>
            <a:r>
              <a:rPr lang="en-US" dirty="0"/>
              <a:t>Transaction failures</a:t>
            </a:r>
          </a:p>
          <a:p>
            <a:pPr lvl="1">
              <a:spcBef>
                <a:spcPts val="300"/>
              </a:spcBef>
            </a:pPr>
            <a:r>
              <a:rPr lang="en-US" dirty="0"/>
              <a:t>Transaction aborts (unilaterally or due to deadlock)</a:t>
            </a:r>
          </a:p>
          <a:p>
            <a:pPr>
              <a:spcBef>
                <a:spcPts val="300"/>
              </a:spcBef>
            </a:pPr>
            <a:r>
              <a:rPr lang="en-US" dirty="0"/>
              <a:t>System (site) failures</a:t>
            </a:r>
          </a:p>
          <a:p>
            <a:pPr lvl="1">
              <a:spcBef>
                <a:spcPts val="300"/>
              </a:spcBef>
            </a:pPr>
            <a:r>
              <a:rPr lang="en-US" dirty="0"/>
              <a:t>Failure of processor, main memory, power supply, …</a:t>
            </a:r>
          </a:p>
          <a:p>
            <a:pPr lvl="1">
              <a:spcBef>
                <a:spcPts val="300"/>
              </a:spcBef>
            </a:pPr>
            <a:r>
              <a:rPr lang="en-US" dirty="0"/>
              <a:t>Main memory contents are lost, but secondary storage contents are safe</a:t>
            </a:r>
          </a:p>
          <a:p>
            <a:pPr lvl="1">
              <a:spcBef>
                <a:spcPts val="300"/>
              </a:spcBef>
            </a:pPr>
            <a:r>
              <a:rPr lang="en-US" dirty="0"/>
              <a:t>Partial vs. total failure</a:t>
            </a:r>
          </a:p>
          <a:p>
            <a:pPr>
              <a:spcBef>
                <a:spcPts val="300"/>
              </a:spcBef>
            </a:pPr>
            <a:r>
              <a:rPr lang="en-US" dirty="0"/>
              <a:t>Media failures</a:t>
            </a:r>
          </a:p>
          <a:p>
            <a:pPr lvl="1">
              <a:spcBef>
                <a:spcPts val="300"/>
              </a:spcBef>
            </a:pPr>
            <a:r>
              <a:rPr lang="en-US" dirty="0"/>
              <a:t>Failure of secondary storage devices → stored data is lost</a:t>
            </a:r>
          </a:p>
          <a:p>
            <a:pPr lvl="1">
              <a:spcBef>
                <a:spcPts val="300"/>
              </a:spcBef>
            </a:pPr>
            <a:r>
              <a:rPr lang="en-US" dirty="0"/>
              <a:t>Head crash/controller failure</a:t>
            </a:r>
          </a:p>
          <a:p>
            <a:pPr>
              <a:spcBef>
                <a:spcPts val="300"/>
              </a:spcBef>
            </a:pPr>
            <a:r>
              <a:rPr lang="en-US" dirty="0"/>
              <a:t>Communication failures</a:t>
            </a:r>
          </a:p>
          <a:p>
            <a:pPr lvl="1">
              <a:spcBef>
                <a:spcPts val="300"/>
              </a:spcBef>
            </a:pPr>
            <a:r>
              <a:rPr lang="en-US" dirty="0"/>
              <a:t>Lost/undeliverable messages</a:t>
            </a:r>
          </a:p>
          <a:p>
            <a:pPr lvl="1">
              <a:spcBef>
                <a:spcPts val="300"/>
              </a:spcBef>
            </a:pPr>
            <a:r>
              <a:rPr lang="en-US" dirty="0"/>
              <a:t>Network partitioning</a:t>
            </a:r>
          </a:p>
        </p:txBody>
      </p:sp>
      <p:sp>
        <p:nvSpPr>
          <p:cNvPr id="2" name="Footer Placeholder 1">
            <a:extLst>
              <a:ext uri="{FF2B5EF4-FFF2-40B4-BE49-F238E27FC236}">
                <a16:creationId xmlns:a16="http://schemas.microsoft.com/office/drawing/2014/main" id="{DC9AC2E2-11A3-0141-A8F8-1958B1600CD8}"/>
              </a:ext>
            </a:extLst>
          </p:cNvPr>
          <p:cNvSpPr>
            <a:spLocks noGrp="1"/>
          </p:cNvSpPr>
          <p:nvPr>
            <p:ph type="ftr" sz="quarter" idx="3"/>
          </p:nvPr>
        </p:nvSpPr>
        <p:spPr/>
        <p:txBody>
          <a:bodyPr/>
          <a:lstStyle/>
          <a:p>
            <a:r>
              <a:rPr lang="en-US" dirty="0"/>
              <a:t>© 2020</a:t>
            </a:r>
          </a:p>
        </p:txBody>
      </p:sp>
      <p:sp>
        <p:nvSpPr>
          <p:cNvPr id="3" name="Slide Number Placeholder 2">
            <a:extLst>
              <a:ext uri="{FF2B5EF4-FFF2-40B4-BE49-F238E27FC236}">
                <a16:creationId xmlns:a16="http://schemas.microsoft.com/office/drawing/2014/main" id="{11DF3F8B-7EF4-6047-B55A-D45FED3741A2}"/>
              </a:ext>
            </a:extLst>
          </p:cNvPr>
          <p:cNvSpPr>
            <a:spLocks noGrp="1"/>
          </p:cNvSpPr>
          <p:nvPr>
            <p:ph type="sldNum" sz="quarter" idx="4"/>
          </p:nvPr>
        </p:nvSpPr>
        <p:spPr/>
        <p:txBody>
          <a:bodyPr/>
          <a:lstStyle/>
          <a:p>
            <a:fld id="{FD96158B-4539-3C43-9DE5-94C547866200}" type="slidenum">
              <a:rPr lang="en-US" smtClean="0"/>
              <a:t>40</a:t>
            </a:fld>
            <a:endParaRPr lang="en-US"/>
          </a:p>
        </p:txBody>
      </p:sp>
    </p:spTree>
    <p:extLst>
      <p:ext uri="{BB962C8B-B14F-4D97-AF65-F5344CB8AC3E}">
        <p14:creationId xmlns:p14="http://schemas.microsoft.com/office/powerpoint/2010/main" val="25774225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a:noFill/>
          <a:ln/>
        </p:spPr>
        <p:txBody>
          <a:bodyPr/>
          <a:lstStyle/>
          <a:p>
            <a:r>
              <a:rPr lang="en-US" dirty="0"/>
              <a:t>Distributed Reliability Protocols</a:t>
            </a:r>
          </a:p>
        </p:txBody>
      </p:sp>
      <p:sp>
        <p:nvSpPr>
          <p:cNvPr id="176131" name="Rectangle 3"/>
          <p:cNvSpPr>
            <a:spLocks noGrp="1" noChangeArrowheads="1"/>
          </p:cNvSpPr>
          <p:nvPr>
            <p:ph idx="1"/>
          </p:nvPr>
        </p:nvSpPr>
        <p:spPr>
          <a:noFill/>
          <a:ln/>
        </p:spPr>
        <p:txBody>
          <a:bodyPr/>
          <a:lstStyle/>
          <a:p>
            <a:pPr>
              <a:spcBef>
                <a:spcPct val="15000"/>
              </a:spcBef>
            </a:pPr>
            <a:r>
              <a:rPr lang="en-US" sz="2000" dirty="0"/>
              <a:t>Commit protocols</a:t>
            </a:r>
          </a:p>
          <a:p>
            <a:pPr lvl="1">
              <a:spcBef>
                <a:spcPct val="15000"/>
              </a:spcBef>
            </a:pPr>
            <a:r>
              <a:rPr lang="en-US" sz="1800" dirty="0"/>
              <a:t>How to execute commit command for distributed transactions.</a:t>
            </a:r>
          </a:p>
          <a:p>
            <a:pPr lvl="1">
              <a:spcBef>
                <a:spcPct val="15000"/>
              </a:spcBef>
            </a:pPr>
            <a:r>
              <a:rPr lang="en-US" sz="1800" dirty="0"/>
              <a:t>Issue: how to ensure atomicity and durability?</a:t>
            </a:r>
          </a:p>
          <a:p>
            <a:pPr>
              <a:spcBef>
                <a:spcPct val="15000"/>
              </a:spcBef>
            </a:pPr>
            <a:r>
              <a:rPr lang="en-US" sz="2000" dirty="0"/>
              <a:t>Termination protocols</a:t>
            </a:r>
          </a:p>
          <a:p>
            <a:pPr lvl="1">
              <a:spcBef>
                <a:spcPct val="15000"/>
              </a:spcBef>
            </a:pPr>
            <a:r>
              <a:rPr lang="en-US" sz="1800" dirty="0"/>
              <a:t>If a failure occurs, how can the remaining operational sites deal with it.</a:t>
            </a:r>
          </a:p>
          <a:p>
            <a:pPr lvl="1">
              <a:spcBef>
                <a:spcPct val="15000"/>
              </a:spcBef>
            </a:pPr>
            <a:r>
              <a:rPr lang="en-US" sz="1800" dirty="0">
                <a:solidFill>
                  <a:srgbClr val="0432FF"/>
                </a:solidFill>
              </a:rPr>
              <a:t>Non-blocking</a:t>
            </a:r>
            <a:r>
              <a:rPr lang="en-US" sz="1800" dirty="0"/>
              <a:t>: the occurrence of failures should not force the sites to wait until the failure is repaired to terminate the transaction.</a:t>
            </a:r>
          </a:p>
          <a:p>
            <a:pPr>
              <a:spcBef>
                <a:spcPct val="15000"/>
              </a:spcBef>
            </a:pPr>
            <a:r>
              <a:rPr lang="en-US" sz="2000" dirty="0"/>
              <a:t>Recovery protocols</a:t>
            </a:r>
          </a:p>
          <a:p>
            <a:pPr lvl="1">
              <a:spcBef>
                <a:spcPct val="15000"/>
              </a:spcBef>
            </a:pPr>
            <a:r>
              <a:rPr lang="en-US" sz="1800" dirty="0"/>
              <a:t>When a failure occurs, how do the sites where the failure occurred deal with it.</a:t>
            </a:r>
          </a:p>
          <a:p>
            <a:pPr lvl="1">
              <a:spcBef>
                <a:spcPct val="15000"/>
              </a:spcBef>
            </a:pPr>
            <a:r>
              <a:rPr lang="en-US" sz="1800" dirty="0">
                <a:solidFill>
                  <a:srgbClr val="0432FF"/>
                </a:solidFill>
              </a:rPr>
              <a:t>Independent</a:t>
            </a:r>
            <a:r>
              <a:rPr lang="en-US" sz="1800" dirty="0"/>
              <a:t>: a failed site can determine the outcome of a transaction without having to obtain remote information.</a:t>
            </a:r>
          </a:p>
          <a:p>
            <a:pPr>
              <a:spcBef>
                <a:spcPct val="15000"/>
              </a:spcBef>
            </a:pPr>
            <a:r>
              <a:rPr lang="en-US" sz="2000" dirty="0"/>
              <a:t>Independent recovery </a:t>
            </a:r>
            <a:r>
              <a:rPr lang="en-US" sz="2000" dirty="0">
                <a:latin typeface="Symbol" charset="2"/>
                <a:sym typeface="Symbol"/>
              </a:rPr>
              <a:t></a:t>
            </a:r>
            <a:r>
              <a:rPr lang="en-US" sz="2000" dirty="0"/>
              <a:t> non-blocking termination</a:t>
            </a:r>
          </a:p>
        </p:txBody>
      </p:sp>
      <p:sp>
        <p:nvSpPr>
          <p:cNvPr id="2" name="Footer Placeholder 1">
            <a:extLst>
              <a:ext uri="{FF2B5EF4-FFF2-40B4-BE49-F238E27FC236}">
                <a16:creationId xmlns:a16="http://schemas.microsoft.com/office/drawing/2014/main" id="{A6579985-7721-4C48-A33D-44B419CDD0A5}"/>
              </a:ext>
            </a:extLst>
          </p:cNvPr>
          <p:cNvSpPr>
            <a:spLocks noGrp="1"/>
          </p:cNvSpPr>
          <p:nvPr>
            <p:ph type="ftr" sz="quarter" idx="3"/>
          </p:nvPr>
        </p:nvSpPr>
        <p:spPr/>
        <p:txBody>
          <a:bodyPr/>
          <a:lstStyle/>
          <a:p>
            <a:r>
              <a:rPr lang="en-US" dirty="0"/>
              <a:t>© 2020</a:t>
            </a:r>
          </a:p>
        </p:txBody>
      </p:sp>
      <p:sp>
        <p:nvSpPr>
          <p:cNvPr id="3" name="Slide Number Placeholder 2">
            <a:extLst>
              <a:ext uri="{FF2B5EF4-FFF2-40B4-BE49-F238E27FC236}">
                <a16:creationId xmlns:a16="http://schemas.microsoft.com/office/drawing/2014/main" id="{FE509597-EC68-9742-9013-FC6FE75D7529}"/>
              </a:ext>
            </a:extLst>
          </p:cNvPr>
          <p:cNvSpPr>
            <a:spLocks noGrp="1"/>
          </p:cNvSpPr>
          <p:nvPr>
            <p:ph type="sldNum" sz="quarter" idx="4"/>
          </p:nvPr>
        </p:nvSpPr>
        <p:spPr/>
        <p:txBody>
          <a:bodyPr/>
          <a:lstStyle/>
          <a:p>
            <a:fld id="{FD96158B-4539-3C43-9DE5-94C547866200}" type="slidenum">
              <a:rPr lang="en-US" smtClean="0"/>
              <a:t>41</a:t>
            </a:fld>
            <a:endParaRPr lang="en-US"/>
          </a:p>
        </p:txBody>
      </p:sp>
    </p:spTree>
    <p:extLst>
      <p:ext uri="{BB962C8B-B14F-4D97-AF65-F5344CB8AC3E}">
        <p14:creationId xmlns:p14="http://schemas.microsoft.com/office/powerpoint/2010/main" val="49730575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a:noFill/>
          <a:ln/>
        </p:spPr>
        <p:txBody>
          <a:bodyPr/>
          <a:lstStyle/>
          <a:p>
            <a:r>
              <a:rPr lang="en-US" dirty="0"/>
              <a:t>Two-Phase Commit (2PC)</a:t>
            </a:r>
          </a:p>
        </p:txBody>
      </p:sp>
      <p:sp>
        <p:nvSpPr>
          <p:cNvPr id="178179" name="Rectangle 3"/>
          <p:cNvSpPr>
            <a:spLocks noGrp="1" noChangeArrowheads="1"/>
          </p:cNvSpPr>
          <p:nvPr>
            <p:ph idx="1"/>
          </p:nvPr>
        </p:nvSpPr>
        <p:spPr>
          <a:noFill/>
          <a:ln/>
        </p:spPr>
        <p:txBody>
          <a:bodyPr/>
          <a:lstStyle/>
          <a:p>
            <a:pPr>
              <a:lnSpc>
                <a:spcPct val="100000"/>
              </a:lnSpc>
              <a:spcBef>
                <a:spcPct val="25000"/>
              </a:spcBef>
              <a:buFont typeface="Monotype Sorts" charset="2"/>
              <a:buNone/>
            </a:pPr>
            <a:r>
              <a:rPr lang="en-US" i="1" dirty="0">
                <a:solidFill>
                  <a:schemeClr val="hlink"/>
                </a:solidFill>
              </a:rPr>
              <a:t>Phase 1</a:t>
            </a:r>
            <a:r>
              <a:rPr lang="en-US" dirty="0"/>
              <a:t> : The coordinator gets the participants ready to write the results into the database</a:t>
            </a:r>
          </a:p>
          <a:p>
            <a:pPr>
              <a:lnSpc>
                <a:spcPct val="100000"/>
              </a:lnSpc>
              <a:spcBef>
                <a:spcPct val="25000"/>
              </a:spcBef>
              <a:buFont typeface="Monotype Sorts" charset="2"/>
              <a:buNone/>
            </a:pPr>
            <a:r>
              <a:rPr lang="en-US" i="1" dirty="0">
                <a:solidFill>
                  <a:schemeClr val="hlink"/>
                </a:solidFill>
              </a:rPr>
              <a:t>Phase 2</a:t>
            </a:r>
            <a:r>
              <a:rPr lang="en-US" dirty="0"/>
              <a:t> : Everybody writes the results into the database</a:t>
            </a:r>
          </a:p>
          <a:p>
            <a:pPr lvl="1">
              <a:lnSpc>
                <a:spcPct val="100000"/>
              </a:lnSpc>
              <a:spcBef>
                <a:spcPct val="25000"/>
              </a:spcBef>
            </a:pPr>
            <a:r>
              <a:rPr lang="en-US" b="1" dirty="0"/>
              <a:t>Coordinator</a:t>
            </a:r>
            <a:r>
              <a:rPr lang="en-US" dirty="0"/>
              <a:t> :The process at the site where the transaction originates and which controls the execution</a:t>
            </a:r>
          </a:p>
          <a:p>
            <a:pPr lvl="1">
              <a:lnSpc>
                <a:spcPct val="100000"/>
              </a:lnSpc>
              <a:spcBef>
                <a:spcPct val="25000"/>
              </a:spcBef>
            </a:pPr>
            <a:r>
              <a:rPr lang="en-US" b="1" dirty="0"/>
              <a:t>Participant</a:t>
            </a:r>
            <a:r>
              <a:rPr lang="en-US" dirty="0"/>
              <a:t> :The process at the other sites that participate in executing the transaction</a:t>
            </a:r>
          </a:p>
          <a:p>
            <a:pPr>
              <a:lnSpc>
                <a:spcPct val="100000"/>
              </a:lnSpc>
              <a:spcBef>
                <a:spcPct val="25000"/>
              </a:spcBef>
              <a:buFont typeface="Monotype Sorts" charset="2"/>
              <a:buNone/>
            </a:pPr>
            <a:r>
              <a:rPr lang="en-US" dirty="0">
                <a:solidFill>
                  <a:schemeClr val="hlink"/>
                </a:solidFill>
              </a:rPr>
              <a:t>Global Commit Rule</a:t>
            </a:r>
            <a:r>
              <a:rPr lang="en-US" dirty="0"/>
              <a:t>:</a:t>
            </a:r>
          </a:p>
          <a:p>
            <a:pPr lvl="1">
              <a:lnSpc>
                <a:spcPct val="100000"/>
              </a:lnSpc>
              <a:spcBef>
                <a:spcPct val="25000"/>
              </a:spcBef>
              <a:buFont typeface="Wingdings" pitchFamily="2" charset="2"/>
              <a:buChar char=""/>
            </a:pPr>
            <a:r>
              <a:rPr lang="en-US" dirty="0"/>
              <a:t>The coordinator aborts a transaction if and only if at least one participant votes to abort it.</a:t>
            </a:r>
          </a:p>
          <a:p>
            <a:pPr lvl="1">
              <a:lnSpc>
                <a:spcPct val="100000"/>
              </a:lnSpc>
              <a:spcBef>
                <a:spcPct val="25000"/>
              </a:spcBef>
              <a:buFont typeface="Wingdings" pitchFamily="2" charset="2"/>
              <a:buChar char=""/>
            </a:pPr>
            <a:r>
              <a:rPr lang="en-US" dirty="0"/>
              <a:t>The coordinator commits a transaction if and only if all of the participants vote to commit it.</a:t>
            </a:r>
          </a:p>
        </p:txBody>
      </p:sp>
      <p:sp>
        <p:nvSpPr>
          <p:cNvPr id="2" name="Footer Placeholder 1">
            <a:extLst>
              <a:ext uri="{FF2B5EF4-FFF2-40B4-BE49-F238E27FC236}">
                <a16:creationId xmlns:a16="http://schemas.microsoft.com/office/drawing/2014/main" id="{30A72E1F-2B06-FA40-8036-C52069B57679}"/>
              </a:ext>
            </a:extLst>
          </p:cNvPr>
          <p:cNvSpPr>
            <a:spLocks noGrp="1"/>
          </p:cNvSpPr>
          <p:nvPr>
            <p:ph type="ftr" sz="quarter" idx="3"/>
          </p:nvPr>
        </p:nvSpPr>
        <p:spPr/>
        <p:txBody>
          <a:bodyPr/>
          <a:lstStyle/>
          <a:p>
            <a:r>
              <a:rPr lang="en-US" dirty="0"/>
              <a:t>© 2020</a:t>
            </a:r>
          </a:p>
        </p:txBody>
      </p:sp>
      <p:sp>
        <p:nvSpPr>
          <p:cNvPr id="3" name="Slide Number Placeholder 2">
            <a:extLst>
              <a:ext uri="{FF2B5EF4-FFF2-40B4-BE49-F238E27FC236}">
                <a16:creationId xmlns:a16="http://schemas.microsoft.com/office/drawing/2014/main" id="{1160FD90-884F-1F42-9F99-9241805991AC}"/>
              </a:ext>
            </a:extLst>
          </p:cNvPr>
          <p:cNvSpPr>
            <a:spLocks noGrp="1"/>
          </p:cNvSpPr>
          <p:nvPr>
            <p:ph type="sldNum" sz="quarter" idx="4"/>
          </p:nvPr>
        </p:nvSpPr>
        <p:spPr/>
        <p:txBody>
          <a:bodyPr/>
          <a:lstStyle/>
          <a:p>
            <a:fld id="{FD96158B-4539-3C43-9DE5-94C547866200}" type="slidenum">
              <a:rPr lang="en-US" smtClean="0"/>
              <a:t>42</a:t>
            </a:fld>
            <a:endParaRPr lang="en-US"/>
          </a:p>
        </p:txBody>
      </p:sp>
    </p:spTree>
    <p:extLst>
      <p:ext uri="{BB962C8B-B14F-4D97-AF65-F5344CB8AC3E}">
        <p14:creationId xmlns:p14="http://schemas.microsoft.com/office/powerpoint/2010/main" val="32871807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type="title"/>
          </p:nvPr>
        </p:nvSpPr>
        <p:spPr>
          <a:noFill/>
          <a:ln/>
        </p:spPr>
        <p:txBody>
          <a:bodyPr/>
          <a:lstStyle/>
          <a:p>
            <a:r>
              <a:rPr lang="en-US"/>
              <a:t>State Transitions in 2PC</a:t>
            </a:r>
          </a:p>
        </p:txBody>
      </p:sp>
      <p:sp>
        <p:nvSpPr>
          <p:cNvPr id="2" name="Footer Placeholder 1">
            <a:extLst>
              <a:ext uri="{FF2B5EF4-FFF2-40B4-BE49-F238E27FC236}">
                <a16:creationId xmlns:a16="http://schemas.microsoft.com/office/drawing/2014/main" id="{72E5BB46-E4D4-BE4C-A2B0-AD7A230CB145}"/>
              </a:ext>
            </a:extLst>
          </p:cNvPr>
          <p:cNvSpPr>
            <a:spLocks noGrp="1"/>
          </p:cNvSpPr>
          <p:nvPr>
            <p:ph type="ftr" sz="quarter" idx="3"/>
          </p:nvPr>
        </p:nvSpPr>
        <p:spPr/>
        <p:txBody>
          <a:bodyPr/>
          <a:lstStyle/>
          <a:p>
            <a:r>
              <a:rPr lang="en-US" dirty="0"/>
              <a:t>© 2020</a:t>
            </a:r>
          </a:p>
        </p:txBody>
      </p:sp>
      <p:sp>
        <p:nvSpPr>
          <p:cNvPr id="3" name="Slide Number Placeholder 2">
            <a:extLst>
              <a:ext uri="{FF2B5EF4-FFF2-40B4-BE49-F238E27FC236}">
                <a16:creationId xmlns:a16="http://schemas.microsoft.com/office/drawing/2014/main" id="{E0D41056-B1D6-DC4A-8050-13CB3B0D6B10}"/>
              </a:ext>
            </a:extLst>
          </p:cNvPr>
          <p:cNvSpPr>
            <a:spLocks noGrp="1"/>
          </p:cNvSpPr>
          <p:nvPr>
            <p:ph type="sldNum" sz="quarter" idx="4"/>
          </p:nvPr>
        </p:nvSpPr>
        <p:spPr/>
        <p:txBody>
          <a:bodyPr/>
          <a:lstStyle/>
          <a:p>
            <a:fld id="{FD96158B-4539-3C43-9DE5-94C547866200}" type="slidenum">
              <a:rPr lang="en-US" smtClean="0"/>
              <a:t>43</a:t>
            </a:fld>
            <a:endParaRPr lang="en-US"/>
          </a:p>
        </p:txBody>
      </p:sp>
      <p:sp>
        <p:nvSpPr>
          <p:cNvPr id="186417" name="Rectangle 49"/>
          <p:cNvSpPr>
            <a:spLocks noChangeArrowheads="1"/>
          </p:cNvSpPr>
          <p:nvPr/>
        </p:nvSpPr>
        <p:spPr bwMode="auto">
          <a:xfrm>
            <a:off x="3028503" y="5403319"/>
            <a:ext cx="913709" cy="306107"/>
          </a:xfrm>
          <a:prstGeom prst="rect">
            <a:avLst/>
          </a:prstGeom>
          <a:noFill/>
          <a:ln w="12700">
            <a:noFill/>
            <a:miter lim="800000"/>
            <a:headEnd/>
            <a:tailEnd/>
          </a:ln>
          <a:effectLst/>
        </p:spPr>
        <p:txBody>
          <a:bodyPr wrap="none" lIns="90486" tIns="44449" rIns="90486" bIns="44449">
            <a:prstTxWarp prst="textNoShape">
              <a:avLst/>
            </a:prstTxWarp>
            <a:spAutoFit/>
          </a:bodyPr>
          <a:lstStyle/>
          <a:p>
            <a:pPr algn="ctr"/>
            <a:r>
              <a:rPr lang="en-US" sz="1406" dirty="0">
                <a:solidFill>
                  <a:srgbClr val="FFFFFF"/>
                </a:solidFill>
                <a:latin typeface="Arial" panose="020B0604020202020204" pitchFamily="34" charset="0"/>
              </a:rPr>
              <a:t>COMMIT</a:t>
            </a:r>
          </a:p>
        </p:txBody>
      </p:sp>
      <p:pic>
        <p:nvPicPr>
          <p:cNvPr id="10" name="Picture 9">
            <a:extLst>
              <a:ext uri="{FF2B5EF4-FFF2-40B4-BE49-F238E27FC236}">
                <a16:creationId xmlns:a16="http://schemas.microsoft.com/office/drawing/2014/main" id="{05B4C9A2-1FA0-0C4F-8C60-C0E43096550E}"/>
              </a:ext>
            </a:extLst>
          </p:cNvPr>
          <p:cNvPicPr>
            <a:picLocks noChangeAspect="1"/>
          </p:cNvPicPr>
          <p:nvPr/>
        </p:nvPicPr>
        <p:blipFill>
          <a:blip r:embed="rId3"/>
          <a:stretch>
            <a:fillRect/>
          </a:stretch>
        </p:blipFill>
        <p:spPr>
          <a:xfrm>
            <a:off x="905806" y="2307015"/>
            <a:ext cx="3086100" cy="3126707"/>
          </a:xfrm>
          <a:prstGeom prst="rect">
            <a:avLst/>
          </a:prstGeom>
        </p:spPr>
      </p:pic>
      <p:pic>
        <p:nvPicPr>
          <p:cNvPr id="14" name="Content Placeholder 13">
            <a:extLst>
              <a:ext uri="{FF2B5EF4-FFF2-40B4-BE49-F238E27FC236}">
                <a16:creationId xmlns:a16="http://schemas.microsoft.com/office/drawing/2014/main" id="{4B89B651-F579-0144-8FB9-44543EB4DF35}"/>
              </a:ext>
            </a:extLst>
          </p:cNvPr>
          <p:cNvPicPr>
            <a:picLocks noGrp="1" noChangeAspect="1"/>
          </p:cNvPicPr>
          <p:nvPr>
            <p:ph idx="1"/>
          </p:nvPr>
        </p:nvPicPr>
        <p:blipFill>
          <a:blip r:embed="rId4"/>
          <a:stretch>
            <a:fillRect/>
          </a:stretch>
        </p:blipFill>
        <p:spPr>
          <a:xfrm>
            <a:off x="3991906" y="2363370"/>
            <a:ext cx="3816424" cy="3013996"/>
          </a:xfrm>
        </p:spPr>
      </p:pic>
      <p:sp>
        <p:nvSpPr>
          <p:cNvPr id="65" name="TextBox 64">
            <a:extLst>
              <a:ext uri="{FF2B5EF4-FFF2-40B4-BE49-F238E27FC236}">
                <a16:creationId xmlns:a16="http://schemas.microsoft.com/office/drawing/2014/main" id="{41276589-65BC-0E4D-AC68-C97A62431E19}"/>
              </a:ext>
            </a:extLst>
          </p:cNvPr>
          <p:cNvSpPr txBox="1"/>
          <p:nvPr/>
        </p:nvSpPr>
        <p:spPr>
          <a:xfrm>
            <a:off x="1619672" y="1459615"/>
            <a:ext cx="1390124" cy="369332"/>
          </a:xfrm>
          <a:prstGeom prst="rect">
            <a:avLst/>
          </a:prstGeom>
          <a:noFill/>
        </p:spPr>
        <p:txBody>
          <a:bodyPr wrap="none" rtlCol="0">
            <a:spAutoFit/>
          </a:bodyPr>
          <a:lstStyle/>
          <a:p>
            <a:r>
              <a:rPr lang="en-US" sz="1800" dirty="0"/>
              <a:t>Coordinator</a:t>
            </a:r>
          </a:p>
        </p:txBody>
      </p:sp>
      <p:sp>
        <p:nvSpPr>
          <p:cNvPr id="66" name="TextBox 65">
            <a:extLst>
              <a:ext uri="{FF2B5EF4-FFF2-40B4-BE49-F238E27FC236}">
                <a16:creationId xmlns:a16="http://schemas.microsoft.com/office/drawing/2014/main" id="{24294FA1-C1AB-C24B-8B29-8B7B60C1F650}"/>
              </a:ext>
            </a:extLst>
          </p:cNvPr>
          <p:cNvSpPr txBox="1"/>
          <p:nvPr/>
        </p:nvSpPr>
        <p:spPr>
          <a:xfrm>
            <a:off x="5601548" y="1492994"/>
            <a:ext cx="1274708" cy="369332"/>
          </a:xfrm>
          <a:prstGeom prst="rect">
            <a:avLst/>
          </a:prstGeom>
          <a:noFill/>
        </p:spPr>
        <p:txBody>
          <a:bodyPr wrap="none" rtlCol="0">
            <a:spAutoFit/>
          </a:bodyPr>
          <a:lstStyle/>
          <a:p>
            <a:r>
              <a:rPr lang="en-US" sz="1800" dirty="0"/>
              <a:t>Participant</a:t>
            </a:r>
          </a:p>
        </p:txBody>
      </p:sp>
    </p:spTree>
    <p:extLst>
      <p:ext uri="{BB962C8B-B14F-4D97-AF65-F5344CB8AC3E}">
        <p14:creationId xmlns:p14="http://schemas.microsoft.com/office/powerpoint/2010/main" val="123627406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ChangeArrowheads="1"/>
          </p:cNvSpPr>
          <p:nvPr>
            <p:ph type="title"/>
          </p:nvPr>
        </p:nvSpPr>
        <p:spPr>
          <a:noFill/>
          <a:ln/>
        </p:spPr>
        <p:txBody>
          <a:bodyPr/>
          <a:lstStyle/>
          <a:p>
            <a:r>
              <a:rPr lang="en-US"/>
              <a:t>Centralized 2PC</a:t>
            </a:r>
          </a:p>
        </p:txBody>
      </p:sp>
      <p:sp>
        <p:nvSpPr>
          <p:cNvPr id="2" name="Footer Placeholder 1">
            <a:extLst>
              <a:ext uri="{FF2B5EF4-FFF2-40B4-BE49-F238E27FC236}">
                <a16:creationId xmlns:a16="http://schemas.microsoft.com/office/drawing/2014/main" id="{067AA8A8-C36E-654B-97E1-E41554DD3EE4}"/>
              </a:ext>
            </a:extLst>
          </p:cNvPr>
          <p:cNvSpPr>
            <a:spLocks noGrp="1"/>
          </p:cNvSpPr>
          <p:nvPr>
            <p:ph type="ftr" sz="quarter" idx="3"/>
          </p:nvPr>
        </p:nvSpPr>
        <p:spPr/>
        <p:txBody>
          <a:bodyPr/>
          <a:lstStyle/>
          <a:p>
            <a:r>
              <a:rPr lang="en-US" dirty="0"/>
              <a:t>© 2020</a:t>
            </a:r>
          </a:p>
        </p:txBody>
      </p:sp>
      <p:sp>
        <p:nvSpPr>
          <p:cNvPr id="3" name="Slide Number Placeholder 2">
            <a:extLst>
              <a:ext uri="{FF2B5EF4-FFF2-40B4-BE49-F238E27FC236}">
                <a16:creationId xmlns:a16="http://schemas.microsoft.com/office/drawing/2014/main" id="{392539AB-9254-A149-A709-9C075488E1EC}"/>
              </a:ext>
            </a:extLst>
          </p:cNvPr>
          <p:cNvSpPr>
            <a:spLocks noGrp="1"/>
          </p:cNvSpPr>
          <p:nvPr>
            <p:ph type="sldNum" sz="quarter" idx="4"/>
          </p:nvPr>
        </p:nvSpPr>
        <p:spPr/>
        <p:txBody>
          <a:bodyPr/>
          <a:lstStyle/>
          <a:p>
            <a:fld id="{FD96158B-4539-3C43-9DE5-94C547866200}" type="slidenum">
              <a:rPr lang="en-US" smtClean="0"/>
              <a:t>44</a:t>
            </a:fld>
            <a:endParaRPr lang="en-US"/>
          </a:p>
        </p:txBody>
      </p:sp>
      <p:pic>
        <p:nvPicPr>
          <p:cNvPr id="5" name="Picture 4">
            <a:extLst>
              <a:ext uri="{FF2B5EF4-FFF2-40B4-BE49-F238E27FC236}">
                <a16:creationId xmlns:a16="http://schemas.microsoft.com/office/drawing/2014/main" id="{251E7400-4C6A-4A44-A2B9-33C2DDACBFEB}"/>
              </a:ext>
            </a:extLst>
          </p:cNvPr>
          <p:cNvPicPr>
            <a:picLocks noChangeAspect="1"/>
          </p:cNvPicPr>
          <p:nvPr/>
        </p:nvPicPr>
        <p:blipFill>
          <a:blip r:embed="rId3"/>
          <a:stretch>
            <a:fillRect/>
          </a:stretch>
        </p:blipFill>
        <p:spPr>
          <a:xfrm>
            <a:off x="1475656" y="1628800"/>
            <a:ext cx="5976664" cy="3915745"/>
          </a:xfrm>
          <a:prstGeom prst="rect">
            <a:avLst/>
          </a:prstGeom>
        </p:spPr>
      </p:pic>
    </p:spTree>
    <p:extLst>
      <p:ext uri="{BB962C8B-B14F-4D97-AF65-F5344CB8AC3E}">
        <p14:creationId xmlns:p14="http://schemas.microsoft.com/office/powerpoint/2010/main" val="365291505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a:noFill/>
          <a:ln/>
        </p:spPr>
        <p:txBody>
          <a:bodyPr/>
          <a:lstStyle/>
          <a:p>
            <a:r>
              <a:rPr lang="en-US" sz="4430" dirty="0"/>
              <a:t>2PC Protocol Actions</a:t>
            </a:r>
          </a:p>
        </p:txBody>
      </p:sp>
      <p:sp>
        <p:nvSpPr>
          <p:cNvPr id="3" name="Footer Placeholder 2">
            <a:extLst>
              <a:ext uri="{FF2B5EF4-FFF2-40B4-BE49-F238E27FC236}">
                <a16:creationId xmlns:a16="http://schemas.microsoft.com/office/drawing/2014/main" id="{CFF9F007-52F7-5E46-9996-D11574A2D919}"/>
              </a:ext>
            </a:extLst>
          </p:cNvPr>
          <p:cNvSpPr>
            <a:spLocks noGrp="1"/>
          </p:cNvSpPr>
          <p:nvPr>
            <p:ph type="ftr" sz="quarter" idx="3"/>
          </p:nvPr>
        </p:nvSpPr>
        <p:spPr/>
        <p:txBody>
          <a:bodyPr/>
          <a:lstStyle/>
          <a:p>
            <a:r>
              <a:rPr lang="en-US" dirty="0"/>
              <a:t>© 2020</a:t>
            </a:r>
          </a:p>
        </p:txBody>
      </p:sp>
      <p:sp>
        <p:nvSpPr>
          <p:cNvPr id="4" name="Slide Number Placeholder 3">
            <a:extLst>
              <a:ext uri="{FF2B5EF4-FFF2-40B4-BE49-F238E27FC236}">
                <a16:creationId xmlns:a16="http://schemas.microsoft.com/office/drawing/2014/main" id="{9A27B2E9-1347-8940-A3D0-C0CAE46E33C6}"/>
              </a:ext>
            </a:extLst>
          </p:cNvPr>
          <p:cNvSpPr>
            <a:spLocks noGrp="1"/>
          </p:cNvSpPr>
          <p:nvPr>
            <p:ph type="sldNum" sz="quarter" idx="4"/>
          </p:nvPr>
        </p:nvSpPr>
        <p:spPr/>
        <p:txBody>
          <a:bodyPr/>
          <a:lstStyle/>
          <a:p>
            <a:fld id="{FD96158B-4539-3C43-9DE5-94C547866200}" type="slidenum">
              <a:rPr lang="en-US" smtClean="0"/>
              <a:t>45</a:t>
            </a:fld>
            <a:endParaRPr lang="en-US"/>
          </a:p>
        </p:txBody>
      </p:sp>
      <p:pic>
        <p:nvPicPr>
          <p:cNvPr id="6" name="Picture 5">
            <a:extLst>
              <a:ext uri="{FF2B5EF4-FFF2-40B4-BE49-F238E27FC236}">
                <a16:creationId xmlns:a16="http://schemas.microsoft.com/office/drawing/2014/main" id="{47394CAC-27A3-084C-9112-05D8E77452D3}"/>
              </a:ext>
            </a:extLst>
          </p:cNvPr>
          <p:cNvPicPr>
            <a:picLocks noChangeAspect="1"/>
          </p:cNvPicPr>
          <p:nvPr/>
        </p:nvPicPr>
        <p:blipFill>
          <a:blip r:embed="rId3"/>
          <a:stretch>
            <a:fillRect/>
          </a:stretch>
        </p:blipFill>
        <p:spPr>
          <a:xfrm>
            <a:off x="1907704" y="1066800"/>
            <a:ext cx="4797896" cy="5311956"/>
          </a:xfrm>
          <a:prstGeom prst="rect">
            <a:avLst/>
          </a:prstGeom>
        </p:spPr>
      </p:pic>
    </p:spTree>
    <p:extLst>
      <p:ext uri="{BB962C8B-B14F-4D97-AF65-F5344CB8AC3E}">
        <p14:creationId xmlns:p14="http://schemas.microsoft.com/office/powerpoint/2010/main" val="76968751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ChangeArrowheads="1"/>
          </p:cNvSpPr>
          <p:nvPr>
            <p:ph type="title"/>
          </p:nvPr>
        </p:nvSpPr>
        <p:spPr>
          <a:noFill/>
          <a:ln/>
        </p:spPr>
        <p:txBody>
          <a:bodyPr/>
          <a:lstStyle/>
          <a:p>
            <a:r>
              <a:rPr lang="en-US"/>
              <a:t>Linear 2PC</a:t>
            </a:r>
          </a:p>
        </p:txBody>
      </p:sp>
      <p:sp>
        <p:nvSpPr>
          <p:cNvPr id="184336" name="Rectangle 16"/>
          <p:cNvSpPr>
            <a:spLocks noChangeArrowheads="1"/>
          </p:cNvSpPr>
          <p:nvPr/>
        </p:nvSpPr>
        <p:spPr bwMode="auto">
          <a:xfrm>
            <a:off x="370547" y="5254625"/>
            <a:ext cx="8521933" cy="392798"/>
          </a:xfrm>
          <a:prstGeom prst="rect">
            <a:avLst/>
          </a:prstGeom>
          <a:noFill/>
          <a:ln w="12700">
            <a:noFill/>
            <a:miter lim="800000"/>
            <a:headEnd/>
            <a:tailEnd/>
          </a:ln>
          <a:effectLst/>
        </p:spPr>
        <p:txBody>
          <a:bodyPr wrap="square" lIns="90486" tIns="44449" rIns="90486" bIns="44449">
            <a:prstTxWarp prst="textNoShape">
              <a:avLst/>
            </a:prstTxWarp>
            <a:spAutoFit/>
          </a:bodyPr>
          <a:lstStyle/>
          <a:p>
            <a:r>
              <a:rPr lang="en-US" sz="1969" dirty="0">
                <a:solidFill>
                  <a:schemeClr val="tx2"/>
                </a:solidFill>
                <a:latin typeface="+mn-lt"/>
              </a:rPr>
              <a:t>V-C: Vote-Commit, V-A: Vote-Abort, G-C: Global-commit, G-A: Global-abort</a:t>
            </a:r>
          </a:p>
        </p:txBody>
      </p:sp>
      <p:sp>
        <p:nvSpPr>
          <p:cNvPr id="4" name="Footer Placeholder 3">
            <a:extLst>
              <a:ext uri="{FF2B5EF4-FFF2-40B4-BE49-F238E27FC236}">
                <a16:creationId xmlns:a16="http://schemas.microsoft.com/office/drawing/2014/main" id="{852473F6-DE3C-A44E-A3DC-D9851D44F955}"/>
              </a:ext>
            </a:extLst>
          </p:cNvPr>
          <p:cNvSpPr>
            <a:spLocks noGrp="1"/>
          </p:cNvSpPr>
          <p:nvPr>
            <p:ph type="ftr" sz="quarter" idx="3"/>
          </p:nvPr>
        </p:nvSpPr>
        <p:spPr/>
        <p:txBody>
          <a:bodyPr/>
          <a:lstStyle/>
          <a:p>
            <a:r>
              <a:rPr lang="en-US" dirty="0"/>
              <a:t>© 2020</a:t>
            </a:r>
          </a:p>
        </p:txBody>
      </p:sp>
      <p:sp>
        <p:nvSpPr>
          <p:cNvPr id="5" name="Slide Number Placeholder 4">
            <a:extLst>
              <a:ext uri="{FF2B5EF4-FFF2-40B4-BE49-F238E27FC236}">
                <a16:creationId xmlns:a16="http://schemas.microsoft.com/office/drawing/2014/main" id="{2199FB26-8ADF-0E45-B753-D2D424A479CE}"/>
              </a:ext>
            </a:extLst>
          </p:cNvPr>
          <p:cNvSpPr>
            <a:spLocks noGrp="1"/>
          </p:cNvSpPr>
          <p:nvPr>
            <p:ph type="sldNum" sz="quarter" idx="4"/>
          </p:nvPr>
        </p:nvSpPr>
        <p:spPr/>
        <p:txBody>
          <a:bodyPr/>
          <a:lstStyle/>
          <a:p>
            <a:fld id="{FD96158B-4539-3C43-9DE5-94C547866200}" type="slidenum">
              <a:rPr lang="en-US" smtClean="0"/>
              <a:t>46</a:t>
            </a:fld>
            <a:endParaRPr lang="en-US"/>
          </a:p>
        </p:txBody>
      </p:sp>
      <p:pic>
        <p:nvPicPr>
          <p:cNvPr id="7" name="Picture 6">
            <a:extLst>
              <a:ext uri="{FF2B5EF4-FFF2-40B4-BE49-F238E27FC236}">
                <a16:creationId xmlns:a16="http://schemas.microsoft.com/office/drawing/2014/main" id="{D9BDE060-42E2-174A-80A6-A5EFF1277066}"/>
              </a:ext>
            </a:extLst>
          </p:cNvPr>
          <p:cNvPicPr>
            <a:picLocks noChangeAspect="1"/>
          </p:cNvPicPr>
          <p:nvPr/>
        </p:nvPicPr>
        <p:blipFill>
          <a:blip r:embed="rId3"/>
          <a:stretch>
            <a:fillRect/>
          </a:stretch>
        </p:blipFill>
        <p:spPr>
          <a:xfrm>
            <a:off x="774199" y="1772815"/>
            <a:ext cx="7254185" cy="3163479"/>
          </a:xfrm>
          <a:prstGeom prst="rect">
            <a:avLst/>
          </a:prstGeom>
        </p:spPr>
      </p:pic>
    </p:spTree>
    <p:extLst>
      <p:ext uri="{BB962C8B-B14F-4D97-AF65-F5344CB8AC3E}">
        <p14:creationId xmlns:p14="http://schemas.microsoft.com/office/powerpoint/2010/main" val="276882641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ChangeArrowheads="1"/>
          </p:cNvSpPr>
          <p:nvPr>
            <p:ph type="title"/>
          </p:nvPr>
        </p:nvSpPr>
        <p:spPr>
          <a:noFill/>
          <a:ln/>
        </p:spPr>
        <p:txBody>
          <a:bodyPr/>
          <a:lstStyle/>
          <a:p>
            <a:r>
              <a:rPr lang="en-US"/>
              <a:t>Distributed 2PC</a:t>
            </a:r>
          </a:p>
        </p:txBody>
      </p:sp>
      <p:sp>
        <p:nvSpPr>
          <p:cNvPr id="3" name="Footer Placeholder 2">
            <a:extLst>
              <a:ext uri="{FF2B5EF4-FFF2-40B4-BE49-F238E27FC236}">
                <a16:creationId xmlns:a16="http://schemas.microsoft.com/office/drawing/2014/main" id="{B999F53B-EE69-5F42-A1DF-6F0296491487}"/>
              </a:ext>
            </a:extLst>
          </p:cNvPr>
          <p:cNvSpPr>
            <a:spLocks noGrp="1"/>
          </p:cNvSpPr>
          <p:nvPr>
            <p:ph type="ftr" sz="quarter" idx="3"/>
          </p:nvPr>
        </p:nvSpPr>
        <p:spPr/>
        <p:txBody>
          <a:bodyPr/>
          <a:lstStyle/>
          <a:p>
            <a:r>
              <a:rPr lang="en-US" dirty="0"/>
              <a:t>© 2020</a:t>
            </a:r>
          </a:p>
        </p:txBody>
      </p:sp>
      <p:sp>
        <p:nvSpPr>
          <p:cNvPr id="4" name="Slide Number Placeholder 3">
            <a:extLst>
              <a:ext uri="{FF2B5EF4-FFF2-40B4-BE49-F238E27FC236}">
                <a16:creationId xmlns:a16="http://schemas.microsoft.com/office/drawing/2014/main" id="{42ADD8F6-38D3-9340-92A1-C8822961F915}"/>
              </a:ext>
            </a:extLst>
          </p:cNvPr>
          <p:cNvSpPr>
            <a:spLocks noGrp="1"/>
          </p:cNvSpPr>
          <p:nvPr>
            <p:ph type="sldNum" sz="quarter" idx="4"/>
          </p:nvPr>
        </p:nvSpPr>
        <p:spPr/>
        <p:txBody>
          <a:bodyPr/>
          <a:lstStyle/>
          <a:p>
            <a:fld id="{FD96158B-4539-3C43-9DE5-94C547866200}" type="slidenum">
              <a:rPr lang="en-US" smtClean="0"/>
              <a:t>47</a:t>
            </a:fld>
            <a:endParaRPr lang="en-US"/>
          </a:p>
        </p:txBody>
      </p:sp>
      <p:pic>
        <p:nvPicPr>
          <p:cNvPr id="6" name="Picture 5">
            <a:extLst>
              <a:ext uri="{FF2B5EF4-FFF2-40B4-BE49-F238E27FC236}">
                <a16:creationId xmlns:a16="http://schemas.microsoft.com/office/drawing/2014/main" id="{183B4CAE-2900-294C-8DD5-7270578E3A04}"/>
              </a:ext>
            </a:extLst>
          </p:cNvPr>
          <p:cNvPicPr>
            <a:picLocks noChangeAspect="1"/>
          </p:cNvPicPr>
          <p:nvPr/>
        </p:nvPicPr>
        <p:blipFill>
          <a:blip r:embed="rId3"/>
          <a:stretch>
            <a:fillRect/>
          </a:stretch>
        </p:blipFill>
        <p:spPr>
          <a:xfrm>
            <a:off x="2159732" y="1673224"/>
            <a:ext cx="5004556" cy="4383991"/>
          </a:xfrm>
          <a:prstGeom prst="rect">
            <a:avLst/>
          </a:prstGeom>
        </p:spPr>
      </p:pic>
    </p:spTree>
    <p:extLst>
      <p:ext uri="{BB962C8B-B14F-4D97-AF65-F5344CB8AC3E}">
        <p14:creationId xmlns:p14="http://schemas.microsoft.com/office/powerpoint/2010/main" val="168957275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2CAE7-98C2-9944-8DF7-653BCF003304}"/>
              </a:ext>
            </a:extLst>
          </p:cNvPr>
          <p:cNvSpPr>
            <a:spLocks noGrp="1"/>
          </p:cNvSpPr>
          <p:nvPr>
            <p:ph type="title"/>
          </p:nvPr>
        </p:nvSpPr>
        <p:spPr/>
        <p:txBody>
          <a:bodyPr/>
          <a:lstStyle/>
          <a:p>
            <a:r>
              <a:rPr lang="en-US" dirty="0"/>
              <a:t>Variations of 2PC</a:t>
            </a:r>
          </a:p>
        </p:txBody>
      </p:sp>
      <p:sp>
        <p:nvSpPr>
          <p:cNvPr id="3" name="Content Placeholder 2">
            <a:extLst>
              <a:ext uri="{FF2B5EF4-FFF2-40B4-BE49-F238E27FC236}">
                <a16:creationId xmlns:a16="http://schemas.microsoft.com/office/drawing/2014/main" id="{C639BF26-F574-D946-AF2A-6EE46016D214}"/>
              </a:ext>
            </a:extLst>
          </p:cNvPr>
          <p:cNvSpPr>
            <a:spLocks noGrp="1"/>
          </p:cNvSpPr>
          <p:nvPr>
            <p:ph idx="1"/>
          </p:nvPr>
        </p:nvSpPr>
        <p:spPr/>
        <p:txBody>
          <a:bodyPr/>
          <a:lstStyle/>
          <a:p>
            <a:pPr marL="0" indent="0">
              <a:buNone/>
            </a:pPr>
            <a:r>
              <a:rPr lang="en-US" dirty="0"/>
              <a:t>To improve performance by</a:t>
            </a:r>
          </a:p>
          <a:p>
            <a:pPr marL="715963" lvl="1" indent="-271463">
              <a:buFont typeface="+mj-lt"/>
              <a:buAutoNum type="arabicParenR"/>
            </a:pPr>
            <a:r>
              <a:rPr lang="en-US" dirty="0"/>
              <a:t>Reduce the number of messages between coordinator &amp; participants</a:t>
            </a:r>
          </a:p>
          <a:p>
            <a:pPr marL="715963" lvl="1" indent="-271463">
              <a:buFont typeface="+mj-lt"/>
              <a:buAutoNum type="arabicParenR"/>
            </a:pPr>
            <a:r>
              <a:rPr lang="en-US" dirty="0"/>
              <a:t>Reduce the number of time logs are written</a:t>
            </a:r>
          </a:p>
          <a:p>
            <a:r>
              <a:rPr lang="en-US" dirty="0"/>
              <a:t>Presumed Abort 2PC</a:t>
            </a:r>
          </a:p>
          <a:p>
            <a:pPr lvl="1"/>
            <a:r>
              <a:rPr lang="en-US" dirty="0"/>
              <a:t>Participant polls coordinator about transaction’s outcome</a:t>
            </a:r>
          </a:p>
          <a:p>
            <a:pPr lvl="1"/>
            <a:r>
              <a:rPr lang="en-US" dirty="0"/>
              <a:t>No information → abort the transaction</a:t>
            </a:r>
          </a:p>
          <a:p>
            <a:r>
              <a:rPr lang="en-US" dirty="0"/>
              <a:t>Presumed Commit 2PC</a:t>
            </a:r>
          </a:p>
          <a:p>
            <a:pPr lvl="1"/>
            <a:r>
              <a:rPr lang="en-US" dirty="0"/>
              <a:t>Participant polls coordinator about transaction’s outcome</a:t>
            </a:r>
          </a:p>
          <a:p>
            <a:pPr lvl="1"/>
            <a:r>
              <a:rPr lang="en-US" dirty="0"/>
              <a:t>No information → assume transaction is committed</a:t>
            </a:r>
          </a:p>
          <a:p>
            <a:pPr lvl="1"/>
            <a:r>
              <a:rPr lang="en-US" dirty="0"/>
              <a:t>Not an exact dual of presumed abort 2PC</a:t>
            </a:r>
          </a:p>
        </p:txBody>
      </p:sp>
      <p:sp>
        <p:nvSpPr>
          <p:cNvPr id="4" name="Footer Placeholder 3">
            <a:extLst>
              <a:ext uri="{FF2B5EF4-FFF2-40B4-BE49-F238E27FC236}">
                <a16:creationId xmlns:a16="http://schemas.microsoft.com/office/drawing/2014/main" id="{AF0686C4-49F1-CE43-8E0A-B32727E26920}"/>
              </a:ext>
            </a:extLst>
          </p:cNvPr>
          <p:cNvSpPr>
            <a:spLocks noGrp="1"/>
          </p:cNvSpPr>
          <p:nvPr>
            <p:ph type="ftr" sz="quarter" idx="3"/>
          </p:nvPr>
        </p:nvSpPr>
        <p:spPr/>
        <p:txBody>
          <a:bodyPr/>
          <a:lstStyle/>
          <a:p>
            <a:r>
              <a:rPr lang="en-US" dirty="0"/>
              <a:t>© 2020</a:t>
            </a:r>
          </a:p>
        </p:txBody>
      </p:sp>
      <p:sp>
        <p:nvSpPr>
          <p:cNvPr id="5" name="Slide Number Placeholder 4">
            <a:extLst>
              <a:ext uri="{FF2B5EF4-FFF2-40B4-BE49-F238E27FC236}">
                <a16:creationId xmlns:a16="http://schemas.microsoft.com/office/drawing/2014/main" id="{C20587CF-B9F9-5C4D-82DC-D8B250DCCB29}"/>
              </a:ext>
            </a:extLst>
          </p:cNvPr>
          <p:cNvSpPr>
            <a:spLocks noGrp="1"/>
          </p:cNvSpPr>
          <p:nvPr>
            <p:ph type="sldNum" sz="quarter" idx="4"/>
          </p:nvPr>
        </p:nvSpPr>
        <p:spPr/>
        <p:txBody>
          <a:bodyPr/>
          <a:lstStyle/>
          <a:p>
            <a:fld id="{FD96158B-4539-3C43-9DE5-94C547866200}" type="slidenum">
              <a:rPr lang="en-US" smtClean="0"/>
              <a:t>48</a:t>
            </a:fld>
            <a:endParaRPr lang="en-US"/>
          </a:p>
        </p:txBody>
      </p:sp>
    </p:spTree>
    <p:extLst>
      <p:ext uri="{BB962C8B-B14F-4D97-AF65-F5344CB8AC3E}">
        <p14:creationId xmlns:p14="http://schemas.microsoft.com/office/powerpoint/2010/main" val="52881453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ChangeArrowheads="1"/>
          </p:cNvSpPr>
          <p:nvPr>
            <p:ph type="title"/>
          </p:nvPr>
        </p:nvSpPr>
        <p:spPr>
          <a:noFill/>
          <a:ln/>
        </p:spPr>
        <p:txBody>
          <a:bodyPr/>
          <a:lstStyle/>
          <a:p>
            <a:pPr>
              <a:lnSpc>
                <a:spcPct val="97000"/>
              </a:lnSpc>
            </a:pPr>
            <a:r>
              <a:rPr lang="en-US" dirty="0"/>
              <a:t>Site Failures - 2PC Termination</a:t>
            </a:r>
          </a:p>
        </p:txBody>
      </p:sp>
      <p:sp>
        <p:nvSpPr>
          <p:cNvPr id="188419" name="Rectangle 3"/>
          <p:cNvSpPr>
            <a:spLocks noGrp="1" noChangeArrowheads="1"/>
          </p:cNvSpPr>
          <p:nvPr>
            <p:ph idx="1"/>
          </p:nvPr>
        </p:nvSpPr>
        <p:spPr>
          <a:xfrm>
            <a:off x="457200" y="1600200"/>
            <a:ext cx="4834880" cy="4530725"/>
          </a:xfrm>
          <a:noFill/>
          <a:ln/>
        </p:spPr>
        <p:txBody>
          <a:bodyPr/>
          <a:lstStyle/>
          <a:p>
            <a:r>
              <a:rPr lang="en-US" dirty="0">
                <a:solidFill>
                  <a:schemeClr val="tx2"/>
                </a:solidFill>
              </a:rPr>
              <a:t>Timeout in INITIAL</a:t>
            </a:r>
          </a:p>
          <a:p>
            <a:pPr lvl="1"/>
            <a:r>
              <a:rPr lang="en-US" dirty="0">
                <a:solidFill>
                  <a:schemeClr val="tx2"/>
                </a:solidFill>
              </a:rPr>
              <a:t>Who cares</a:t>
            </a:r>
          </a:p>
          <a:p>
            <a:r>
              <a:rPr lang="en-US" dirty="0">
                <a:solidFill>
                  <a:schemeClr val="tx2"/>
                </a:solidFill>
              </a:rPr>
              <a:t>Timeout in WAIT</a:t>
            </a:r>
          </a:p>
          <a:p>
            <a:pPr lvl="1"/>
            <a:r>
              <a:rPr lang="en-US" dirty="0">
                <a:solidFill>
                  <a:schemeClr val="tx2"/>
                </a:solidFill>
              </a:rPr>
              <a:t>Cannot unilaterally commit</a:t>
            </a:r>
          </a:p>
          <a:p>
            <a:pPr lvl="1"/>
            <a:r>
              <a:rPr lang="en-US" dirty="0">
                <a:solidFill>
                  <a:schemeClr val="tx2"/>
                </a:solidFill>
              </a:rPr>
              <a:t>Can unilaterally abort</a:t>
            </a:r>
          </a:p>
          <a:p>
            <a:r>
              <a:rPr lang="en-US" dirty="0">
                <a:solidFill>
                  <a:schemeClr val="tx2"/>
                </a:solidFill>
              </a:rPr>
              <a:t>Timeout in ABORT or COMMIT</a:t>
            </a:r>
          </a:p>
          <a:p>
            <a:pPr lvl="1"/>
            <a:r>
              <a:rPr lang="en-US" dirty="0">
                <a:solidFill>
                  <a:schemeClr val="tx2"/>
                </a:solidFill>
              </a:rPr>
              <a:t>Stay blocked and wait for the </a:t>
            </a:r>
            <a:r>
              <a:rPr lang="en-US" dirty="0" err="1">
                <a:solidFill>
                  <a:schemeClr val="tx2"/>
                </a:solidFill>
              </a:rPr>
              <a:t>acks</a:t>
            </a:r>
            <a:endParaRPr lang="en-US" dirty="0">
              <a:solidFill>
                <a:schemeClr val="tx2"/>
              </a:solidFill>
            </a:endParaRPr>
          </a:p>
        </p:txBody>
      </p:sp>
      <p:sp>
        <p:nvSpPr>
          <p:cNvPr id="2" name="Footer Placeholder 1">
            <a:extLst>
              <a:ext uri="{FF2B5EF4-FFF2-40B4-BE49-F238E27FC236}">
                <a16:creationId xmlns:a16="http://schemas.microsoft.com/office/drawing/2014/main" id="{6C656327-439B-C64B-B784-1AD61455C927}"/>
              </a:ext>
            </a:extLst>
          </p:cNvPr>
          <p:cNvSpPr>
            <a:spLocks noGrp="1"/>
          </p:cNvSpPr>
          <p:nvPr>
            <p:ph type="ftr" sz="quarter" idx="3"/>
          </p:nvPr>
        </p:nvSpPr>
        <p:spPr/>
        <p:txBody>
          <a:bodyPr/>
          <a:lstStyle/>
          <a:p>
            <a:r>
              <a:rPr lang="en-US" dirty="0"/>
              <a:t>© 2020</a:t>
            </a:r>
          </a:p>
        </p:txBody>
      </p:sp>
      <p:sp>
        <p:nvSpPr>
          <p:cNvPr id="3" name="Slide Number Placeholder 2">
            <a:extLst>
              <a:ext uri="{FF2B5EF4-FFF2-40B4-BE49-F238E27FC236}">
                <a16:creationId xmlns:a16="http://schemas.microsoft.com/office/drawing/2014/main" id="{4A08AB28-A677-2E42-B08A-922E253D7C36}"/>
              </a:ext>
            </a:extLst>
          </p:cNvPr>
          <p:cNvSpPr>
            <a:spLocks noGrp="1"/>
          </p:cNvSpPr>
          <p:nvPr>
            <p:ph type="sldNum" sz="quarter" idx="4"/>
          </p:nvPr>
        </p:nvSpPr>
        <p:spPr/>
        <p:txBody>
          <a:bodyPr/>
          <a:lstStyle/>
          <a:p>
            <a:fld id="{FD96158B-4539-3C43-9DE5-94C547866200}" type="slidenum">
              <a:rPr lang="en-US" smtClean="0"/>
              <a:t>49</a:t>
            </a:fld>
            <a:endParaRPr lang="en-US"/>
          </a:p>
        </p:txBody>
      </p:sp>
      <p:pic>
        <p:nvPicPr>
          <p:cNvPr id="26" name="Picture 25">
            <a:extLst>
              <a:ext uri="{FF2B5EF4-FFF2-40B4-BE49-F238E27FC236}">
                <a16:creationId xmlns:a16="http://schemas.microsoft.com/office/drawing/2014/main" id="{A2037167-94E0-DD4A-B159-FC44983E32D4}"/>
              </a:ext>
            </a:extLst>
          </p:cNvPr>
          <p:cNvPicPr>
            <a:picLocks noChangeAspect="1"/>
          </p:cNvPicPr>
          <p:nvPr/>
        </p:nvPicPr>
        <p:blipFill>
          <a:blip r:embed="rId3"/>
          <a:stretch>
            <a:fillRect/>
          </a:stretch>
        </p:blipFill>
        <p:spPr>
          <a:xfrm>
            <a:off x="5734372" y="1865646"/>
            <a:ext cx="3086100" cy="3126707"/>
          </a:xfrm>
          <a:prstGeom prst="rect">
            <a:avLst/>
          </a:prstGeom>
        </p:spPr>
      </p:pic>
      <p:sp>
        <p:nvSpPr>
          <p:cNvPr id="4" name="TextBox 3">
            <a:extLst>
              <a:ext uri="{FF2B5EF4-FFF2-40B4-BE49-F238E27FC236}">
                <a16:creationId xmlns:a16="http://schemas.microsoft.com/office/drawing/2014/main" id="{93020D58-19D9-7E42-ADBD-9C6BD1C9BCDE}"/>
              </a:ext>
            </a:extLst>
          </p:cNvPr>
          <p:cNvSpPr txBox="1"/>
          <p:nvPr/>
        </p:nvSpPr>
        <p:spPr>
          <a:xfrm>
            <a:off x="6454452" y="1456976"/>
            <a:ext cx="1390124" cy="369332"/>
          </a:xfrm>
          <a:prstGeom prst="rect">
            <a:avLst/>
          </a:prstGeom>
          <a:noFill/>
        </p:spPr>
        <p:txBody>
          <a:bodyPr wrap="none" rtlCol="0">
            <a:spAutoFit/>
          </a:bodyPr>
          <a:lstStyle/>
          <a:p>
            <a:r>
              <a:rPr lang="en-US" sz="1800" dirty="0"/>
              <a:t>Coordinator</a:t>
            </a:r>
          </a:p>
        </p:txBody>
      </p:sp>
    </p:spTree>
    <p:extLst>
      <p:ext uri="{BB962C8B-B14F-4D97-AF65-F5344CB8AC3E}">
        <p14:creationId xmlns:p14="http://schemas.microsoft.com/office/powerpoint/2010/main" val="22981109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noFill/>
          <a:ln/>
        </p:spPr>
        <p:txBody>
          <a:bodyPr/>
          <a:lstStyle/>
          <a:p>
            <a:r>
              <a:rPr lang="en-US" dirty="0"/>
              <a:t>Transaction Characterization</a:t>
            </a:r>
          </a:p>
        </p:txBody>
      </p:sp>
      <p:sp>
        <p:nvSpPr>
          <p:cNvPr id="17411" name="Rectangle 3"/>
          <p:cNvSpPr>
            <a:spLocks noGrp="1" noChangeArrowheads="1"/>
          </p:cNvSpPr>
          <p:nvPr>
            <p:ph idx="1"/>
          </p:nvPr>
        </p:nvSpPr>
        <p:spPr>
          <a:noFill/>
          <a:ln/>
        </p:spPr>
        <p:txBody>
          <a:bodyPr/>
          <a:lstStyle/>
          <a:p>
            <a:pPr lvl="2">
              <a:lnSpc>
                <a:spcPct val="100000"/>
              </a:lnSpc>
              <a:spcBef>
                <a:spcPct val="10000"/>
              </a:spcBef>
              <a:buFont typeface="Monotype Sorts" charset="2"/>
              <a:buNone/>
            </a:pPr>
            <a:r>
              <a:rPr lang="en-US" sz="1600" b="1" dirty="0" err="1"/>
              <a:t>Begin_transaction</a:t>
            </a:r>
            <a:endParaRPr lang="en-US" sz="1600" dirty="0"/>
          </a:p>
          <a:p>
            <a:pPr lvl="3">
              <a:lnSpc>
                <a:spcPct val="100000"/>
              </a:lnSpc>
              <a:spcBef>
                <a:spcPct val="10000"/>
              </a:spcBef>
              <a:buFont typeface="Monotype Sorts" charset="2"/>
              <a:buNone/>
            </a:pPr>
            <a:r>
              <a:rPr lang="en-US" sz="1400" dirty="0"/>
              <a:t>…</a:t>
            </a:r>
          </a:p>
          <a:p>
            <a:pPr lvl="3">
              <a:lnSpc>
                <a:spcPct val="100000"/>
              </a:lnSpc>
              <a:spcBef>
                <a:spcPct val="10000"/>
              </a:spcBef>
              <a:buFont typeface="Monotype Sorts" charset="2"/>
              <a:buNone/>
            </a:pPr>
            <a:r>
              <a:rPr lang="en-US" sz="1400" b="1" dirty="0"/>
              <a:t>Read</a:t>
            </a:r>
            <a:endParaRPr lang="en-US" sz="1400" dirty="0"/>
          </a:p>
          <a:p>
            <a:pPr lvl="3">
              <a:lnSpc>
                <a:spcPct val="100000"/>
              </a:lnSpc>
              <a:spcBef>
                <a:spcPct val="10000"/>
              </a:spcBef>
              <a:buFont typeface="Monotype Sorts" charset="2"/>
              <a:buNone/>
            </a:pPr>
            <a:r>
              <a:rPr lang="en-US" sz="1400" b="1" dirty="0"/>
              <a:t>Read</a:t>
            </a:r>
          </a:p>
          <a:p>
            <a:pPr lvl="3">
              <a:spcBef>
                <a:spcPct val="10000"/>
              </a:spcBef>
              <a:buNone/>
            </a:pPr>
            <a:r>
              <a:rPr lang="en-US" sz="1400" dirty="0"/>
              <a:t>…</a:t>
            </a:r>
            <a:endParaRPr lang="en-US" sz="1400" b="1" dirty="0"/>
          </a:p>
          <a:p>
            <a:pPr lvl="3">
              <a:lnSpc>
                <a:spcPct val="100000"/>
              </a:lnSpc>
              <a:spcBef>
                <a:spcPct val="10000"/>
              </a:spcBef>
              <a:buFont typeface="Monotype Sorts" charset="2"/>
              <a:buNone/>
            </a:pPr>
            <a:r>
              <a:rPr lang="en-US" sz="1400" b="1" dirty="0"/>
              <a:t>Write</a:t>
            </a:r>
            <a:endParaRPr lang="en-US" sz="1400" dirty="0"/>
          </a:p>
          <a:p>
            <a:pPr lvl="3">
              <a:lnSpc>
                <a:spcPct val="100000"/>
              </a:lnSpc>
              <a:spcBef>
                <a:spcPct val="10000"/>
              </a:spcBef>
              <a:buFont typeface="Monotype Sorts" charset="2"/>
              <a:buNone/>
            </a:pPr>
            <a:r>
              <a:rPr lang="en-US" sz="1400" b="1" dirty="0"/>
              <a:t>Read</a:t>
            </a:r>
          </a:p>
          <a:p>
            <a:pPr lvl="3">
              <a:lnSpc>
                <a:spcPct val="100000"/>
              </a:lnSpc>
              <a:spcBef>
                <a:spcPct val="10000"/>
              </a:spcBef>
              <a:buFont typeface="Monotype Sorts" charset="2"/>
              <a:buNone/>
            </a:pPr>
            <a:r>
              <a:rPr lang="en-US" sz="1400" dirty="0"/>
              <a:t>…</a:t>
            </a:r>
          </a:p>
          <a:p>
            <a:pPr lvl="2">
              <a:spcBef>
                <a:spcPct val="10000"/>
              </a:spcBef>
              <a:buNone/>
            </a:pPr>
            <a:r>
              <a:rPr lang="en-US" sz="1600" b="1" dirty="0"/>
              <a:t>Commit</a:t>
            </a:r>
            <a:endParaRPr lang="en-US" sz="1600" dirty="0"/>
          </a:p>
          <a:p>
            <a:r>
              <a:rPr lang="en-US" sz="2000" dirty="0"/>
              <a:t>Read set (RS)</a:t>
            </a:r>
          </a:p>
          <a:p>
            <a:pPr lvl="1"/>
            <a:r>
              <a:rPr lang="en-US" sz="1800" dirty="0"/>
              <a:t>The set of data items that are read by a transaction</a:t>
            </a:r>
          </a:p>
          <a:p>
            <a:r>
              <a:rPr lang="en-US" sz="2000" dirty="0"/>
              <a:t>Write set (WS)</a:t>
            </a:r>
          </a:p>
          <a:p>
            <a:pPr lvl="1"/>
            <a:r>
              <a:rPr lang="en-US" sz="1800" dirty="0"/>
              <a:t>The set of data items whose values are changed by this transaction</a:t>
            </a:r>
          </a:p>
          <a:p>
            <a:r>
              <a:rPr lang="en-US" sz="2000" dirty="0"/>
              <a:t>Base set (BS)</a:t>
            </a:r>
          </a:p>
          <a:p>
            <a:pPr lvl="1"/>
            <a:r>
              <a:rPr lang="en-US" sz="1800" dirty="0"/>
              <a:t>RS </a:t>
            </a:r>
            <a:r>
              <a:rPr lang="en-US" sz="1800" dirty="0">
                <a:latin typeface="Symbol" charset="2"/>
              </a:rPr>
              <a:t>∪</a:t>
            </a:r>
            <a:r>
              <a:rPr lang="en-US" sz="1800" dirty="0"/>
              <a:t> WS</a:t>
            </a:r>
          </a:p>
        </p:txBody>
      </p:sp>
      <p:sp>
        <p:nvSpPr>
          <p:cNvPr id="2" name="Footer Placeholder 1">
            <a:extLst>
              <a:ext uri="{FF2B5EF4-FFF2-40B4-BE49-F238E27FC236}">
                <a16:creationId xmlns:a16="http://schemas.microsoft.com/office/drawing/2014/main" id="{76150F3E-07B7-CA43-95E5-8A7FCC0A646C}"/>
              </a:ext>
            </a:extLst>
          </p:cNvPr>
          <p:cNvSpPr>
            <a:spLocks noGrp="1"/>
          </p:cNvSpPr>
          <p:nvPr>
            <p:ph type="ftr" sz="quarter" idx="3"/>
          </p:nvPr>
        </p:nvSpPr>
        <p:spPr/>
        <p:txBody>
          <a:bodyPr/>
          <a:lstStyle/>
          <a:p>
            <a:r>
              <a:rPr lang="en-US" dirty="0"/>
              <a:t>© 2020</a:t>
            </a:r>
          </a:p>
        </p:txBody>
      </p:sp>
      <p:sp>
        <p:nvSpPr>
          <p:cNvPr id="3" name="Slide Number Placeholder 2">
            <a:extLst>
              <a:ext uri="{FF2B5EF4-FFF2-40B4-BE49-F238E27FC236}">
                <a16:creationId xmlns:a16="http://schemas.microsoft.com/office/drawing/2014/main" id="{4F020C7B-381B-AE48-BB1B-7C2D50D5AB55}"/>
              </a:ext>
            </a:extLst>
          </p:cNvPr>
          <p:cNvSpPr>
            <a:spLocks noGrp="1"/>
          </p:cNvSpPr>
          <p:nvPr>
            <p:ph type="sldNum" sz="quarter" idx="4"/>
          </p:nvPr>
        </p:nvSpPr>
        <p:spPr/>
        <p:txBody>
          <a:bodyPr/>
          <a:lstStyle/>
          <a:p>
            <a:fld id="{FD96158B-4539-3C43-9DE5-94C547866200}" type="slidenum">
              <a:rPr lang="en-US" smtClean="0"/>
              <a:t>5</a:t>
            </a:fld>
            <a:endParaRPr lang="en-US"/>
          </a:p>
        </p:txBody>
      </p:sp>
    </p:spTree>
    <p:extLst>
      <p:ext uri="{BB962C8B-B14F-4D97-AF65-F5344CB8AC3E}">
        <p14:creationId xmlns:p14="http://schemas.microsoft.com/office/powerpoint/2010/main" val="294661438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7" name="Rectangle 3"/>
          <p:cNvSpPr>
            <a:spLocks noGrp="1" noChangeArrowheads="1"/>
          </p:cNvSpPr>
          <p:nvPr>
            <p:ph type="title"/>
          </p:nvPr>
        </p:nvSpPr>
        <p:spPr>
          <a:noFill/>
          <a:ln/>
        </p:spPr>
        <p:txBody>
          <a:bodyPr/>
          <a:lstStyle/>
          <a:p>
            <a:pPr>
              <a:lnSpc>
                <a:spcPct val="97000"/>
              </a:lnSpc>
            </a:pPr>
            <a:r>
              <a:rPr lang="en-US"/>
              <a:t>Site Failures - 2PC Termination</a:t>
            </a:r>
          </a:p>
        </p:txBody>
      </p:sp>
      <p:sp>
        <p:nvSpPr>
          <p:cNvPr id="190466" name="Rectangle 2"/>
          <p:cNvSpPr>
            <a:spLocks noGrp="1" noChangeArrowheads="1"/>
          </p:cNvSpPr>
          <p:nvPr>
            <p:ph idx="1"/>
          </p:nvPr>
        </p:nvSpPr>
        <p:spPr>
          <a:xfrm>
            <a:off x="241102" y="1750219"/>
            <a:ext cx="4381529" cy="4759523"/>
          </a:xfrm>
          <a:noFill/>
          <a:ln/>
        </p:spPr>
        <p:txBody>
          <a:bodyPr/>
          <a:lstStyle/>
          <a:p>
            <a:r>
              <a:rPr lang="en-US" dirty="0">
                <a:solidFill>
                  <a:schemeClr val="tx2"/>
                </a:solidFill>
              </a:rPr>
              <a:t>Timeout in INITIAL</a:t>
            </a:r>
          </a:p>
          <a:p>
            <a:pPr lvl="1"/>
            <a:r>
              <a:rPr lang="en-US" dirty="0">
                <a:solidFill>
                  <a:schemeClr val="tx2"/>
                </a:solidFill>
              </a:rPr>
              <a:t>Coordinator must have failed in INITIAL state</a:t>
            </a:r>
          </a:p>
          <a:p>
            <a:pPr lvl="1"/>
            <a:r>
              <a:rPr lang="en-US" dirty="0">
                <a:solidFill>
                  <a:schemeClr val="tx2"/>
                </a:solidFill>
              </a:rPr>
              <a:t>Unilaterally abort</a:t>
            </a:r>
          </a:p>
          <a:p>
            <a:r>
              <a:rPr lang="en-US" dirty="0">
                <a:solidFill>
                  <a:schemeClr val="tx2"/>
                </a:solidFill>
              </a:rPr>
              <a:t>Timeout in READY</a:t>
            </a:r>
          </a:p>
          <a:p>
            <a:pPr lvl="1"/>
            <a:r>
              <a:rPr lang="en-US" dirty="0">
                <a:solidFill>
                  <a:schemeClr val="tx2"/>
                </a:solidFill>
              </a:rPr>
              <a:t>Stay blocked</a:t>
            </a:r>
          </a:p>
        </p:txBody>
      </p:sp>
      <p:sp>
        <p:nvSpPr>
          <p:cNvPr id="2" name="Footer Placeholder 1">
            <a:extLst>
              <a:ext uri="{FF2B5EF4-FFF2-40B4-BE49-F238E27FC236}">
                <a16:creationId xmlns:a16="http://schemas.microsoft.com/office/drawing/2014/main" id="{42E4F984-E9C4-954F-B016-93B09F82E89C}"/>
              </a:ext>
            </a:extLst>
          </p:cNvPr>
          <p:cNvSpPr>
            <a:spLocks noGrp="1"/>
          </p:cNvSpPr>
          <p:nvPr>
            <p:ph type="ftr" sz="quarter" idx="3"/>
          </p:nvPr>
        </p:nvSpPr>
        <p:spPr/>
        <p:txBody>
          <a:bodyPr/>
          <a:lstStyle/>
          <a:p>
            <a:r>
              <a:rPr lang="en-US" dirty="0"/>
              <a:t>© 2020</a:t>
            </a:r>
          </a:p>
        </p:txBody>
      </p:sp>
      <p:sp>
        <p:nvSpPr>
          <p:cNvPr id="3" name="Slide Number Placeholder 2">
            <a:extLst>
              <a:ext uri="{FF2B5EF4-FFF2-40B4-BE49-F238E27FC236}">
                <a16:creationId xmlns:a16="http://schemas.microsoft.com/office/drawing/2014/main" id="{36D7F43C-8D97-BB4A-92DC-6A7AA67143D7}"/>
              </a:ext>
            </a:extLst>
          </p:cNvPr>
          <p:cNvSpPr>
            <a:spLocks noGrp="1"/>
          </p:cNvSpPr>
          <p:nvPr>
            <p:ph type="sldNum" sz="quarter" idx="4"/>
          </p:nvPr>
        </p:nvSpPr>
        <p:spPr/>
        <p:txBody>
          <a:bodyPr/>
          <a:lstStyle/>
          <a:p>
            <a:fld id="{FD96158B-4539-3C43-9DE5-94C547866200}" type="slidenum">
              <a:rPr lang="en-US" smtClean="0"/>
              <a:t>50</a:t>
            </a:fld>
            <a:endParaRPr lang="en-US"/>
          </a:p>
        </p:txBody>
      </p:sp>
      <p:pic>
        <p:nvPicPr>
          <p:cNvPr id="31" name="Content Placeholder 13">
            <a:extLst>
              <a:ext uri="{FF2B5EF4-FFF2-40B4-BE49-F238E27FC236}">
                <a16:creationId xmlns:a16="http://schemas.microsoft.com/office/drawing/2014/main" id="{B0D78D47-3C77-0B47-BBF0-66D2145E1F5A}"/>
              </a:ext>
            </a:extLst>
          </p:cNvPr>
          <p:cNvPicPr>
            <a:picLocks noChangeAspect="1"/>
          </p:cNvPicPr>
          <p:nvPr/>
        </p:nvPicPr>
        <p:blipFill>
          <a:blip r:embed="rId3"/>
          <a:stretch>
            <a:fillRect/>
          </a:stretch>
        </p:blipFill>
        <p:spPr bwMode="auto">
          <a:xfrm>
            <a:off x="4824028" y="2009461"/>
            <a:ext cx="3816424" cy="3013996"/>
          </a:xfrm>
          <a:prstGeom prst="rect">
            <a:avLst/>
          </a:prstGeom>
          <a:noFill/>
          <a:ln w="9525">
            <a:noFill/>
            <a:miter lim="800000"/>
            <a:headEnd/>
            <a:tailEnd/>
          </a:ln>
          <a:effectLst/>
        </p:spPr>
      </p:pic>
      <p:sp>
        <p:nvSpPr>
          <p:cNvPr id="32" name="TextBox 31">
            <a:extLst>
              <a:ext uri="{FF2B5EF4-FFF2-40B4-BE49-F238E27FC236}">
                <a16:creationId xmlns:a16="http://schemas.microsoft.com/office/drawing/2014/main" id="{2688FBBB-6365-6940-8E9D-DF34D2B3EB8F}"/>
              </a:ext>
            </a:extLst>
          </p:cNvPr>
          <p:cNvSpPr txBox="1"/>
          <p:nvPr/>
        </p:nvSpPr>
        <p:spPr>
          <a:xfrm>
            <a:off x="6393636" y="1475492"/>
            <a:ext cx="1274708" cy="369332"/>
          </a:xfrm>
          <a:prstGeom prst="rect">
            <a:avLst/>
          </a:prstGeom>
          <a:noFill/>
        </p:spPr>
        <p:txBody>
          <a:bodyPr wrap="none" rtlCol="0">
            <a:spAutoFit/>
          </a:bodyPr>
          <a:lstStyle/>
          <a:p>
            <a:r>
              <a:rPr lang="en-US" sz="1800" dirty="0"/>
              <a:t>Participant</a:t>
            </a:r>
          </a:p>
        </p:txBody>
      </p:sp>
    </p:spTree>
    <p:extLst>
      <p:ext uri="{BB962C8B-B14F-4D97-AF65-F5344CB8AC3E}">
        <p14:creationId xmlns:p14="http://schemas.microsoft.com/office/powerpoint/2010/main" val="335095699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a:noFill/>
          <a:ln/>
        </p:spPr>
        <p:txBody>
          <a:bodyPr/>
          <a:lstStyle/>
          <a:p>
            <a:pPr>
              <a:lnSpc>
                <a:spcPct val="97000"/>
              </a:lnSpc>
            </a:pPr>
            <a:r>
              <a:rPr lang="en-US"/>
              <a:t>Site Failures - 2PC Recovery</a:t>
            </a:r>
          </a:p>
        </p:txBody>
      </p:sp>
      <p:sp>
        <p:nvSpPr>
          <p:cNvPr id="192515" name="Rectangle 3"/>
          <p:cNvSpPr>
            <a:spLocks noGrp="1" noChangeArrowheads="1"/>
          </p:cNvSpPr>
          <p:nvPr>
            <p:ph idx="1"/>
          </p:nvPr>
        </p:nvSpPr>
        <p:spPr>
          <a:xfrm>
            <a:off x="268397" y="1707559"/>
            <a:ext cx="5265585" cy="4759523"/>
          </a:xfrm>
          <a:noFill/>
          <a:ln/>
        </p:spPr>
        <p:txBody>
          <a:bodyPr/>
          <a:lstStyle/>
          <a:p>
            <a:r>
              <a:rPr lang="en-US" dirty="0">
                <a:solidFill>
                  <a:schemeClr val="tx2"/>
                </a:solidFill>
              </a:rPr>
              <a:t>Failure in INITIAL</a:t>
            </a:r>
          </a:p>
          <a:p>
            <a:pPr lvl="1"/>
            <a:r>
              <a:rPr lang="en-US" dirty="0">
                <a:solidFill>
                  <a:schemeClr val="tx2"/>
                </a:solidFill>
              </a:rPr>
              <a:t>Start the commit process upon recovery</a:t>
            </a:r>
          </a:p>
          <a:p>
            <a:r>
              <a:rPr lang="en-US" dirty="0">
                <a:solidFill>
                  <a:schemeClr val="tx2"/>
                </a:solidFill>
              </a:rPr>
              <a:t>Failure in WAIT</a:t>
            </a:r>
          </a:p>
          <a:p>
            <a:pPr lvl="1"/>
            <a:r>
              <a:rPr lang="en-US" dirty="0">
                <a:solidFill>
                  <a:schemeClr val="tx2"/>
                </a:solidFill>
              </a:rPr>
              <a:t>Restart the commit process upon recovery</a:t>
            </a:r>
          </a:p>
          <a:p>
            <a:r>
              <a:rPr lang="en-US" dirty="0">
                <a:solidFill>
                  <a:schemeClr val="tx2"/>
                </a:solidFill>
              </a:rPr>
              <a:t>Failure in ABORT or COMMIT</a:t>
            </a:r>
          </a:p>
          <a:p>
            <a:pPr lvl="1"/>
            <a:r>
              <a:rPr lang="en-US" dirty="0">
                <a:solidFill>
                  <a:schemeClr val="tx2"/>
                </a:solidFill>
              </a:rPr>
              <a:t>Nothing special if all the </a:t>
            </a:r>
            <a:r>
              <a:rPr lang="en-US" dirty="0" err="1">
                <a:solidFill>
                  <a:schemeClr val="tx2"/>
                </a:solidFill>
              </a:rPr>
              <a:t>acks</a:t>
            </a:r>
            <a:r>
              <a:rPr lang="en-US" dirty="0">
                <a:solidFill>
                  <a:schemeClr val="tx2"/>
                </a:solidFill>
              </a:rPr>
              <a:t> have been received</a:t>
            </a:r>
          </a:p>
          <a:p>
            <a:pPr lvl="1"/>
            <a:r>
              <a:rPr lang="en-US" dirty="0">
                <a:solidFill>
                  <a:schemeClr val="tx2"/>
                </a:solidFill>
              </a:rPr>
              <a:t>Otherwise the termination protocol is involved</a:t>
            </a:r>
          </a:p>
        </p:txBody>
      </p:sp>
      <p:sp>
        <p:nvSpPr>
          <p:cNvPr id="2" name="Footer Placeholder 1">
            <a:extLst>
              <a:ext uri="{FF2B5EF4-FFF2-40B4-BE49-F238E27FC236}">
                <a16:creationId xmlns:a16="http://schemas.microsoft.com/office/drawing/2014/main" id="{CD53835A-D0AC-2F46-B7B0-E227D52C9E0A}"/>
              </a:ext>
            </a:extLst>
          </p:cNvPr>
          <p:cNvSpPr>
            <a:spLocks noGrp="1"/>
          </p:cNvSpPr>
          <p:nvPr>
            <p:ph type="ftr" sz="quarter" idx="3"/>
          </p:nvPr>
        </p:nvSpPr>
        <p:spPr/>
        <p:txBody>
          <a:bodyPr/>
          <a:lstStyle/>
          <a:p>
            <a:r>
              <a:rPr lang="en-US" dirty="0"/>
              <a:t>© 2020</a:t>
            </a:r>
          </a:p>
        </p:txBody>
      </p:sp>
      <p:sp>
        <p:nvSpPr>
          <p:cNvPr id="3" name="Slide Number Placeholder 2">
            <a:extLst>
              <a:ext uri="{FF2B5EF4-FFF2-40B4-BE49-F238E27FC236}">
                <a16:creationId xmlns:a16="http://schemas.microsoft.com/office/drawing/2014/main" id="{064D8EC2-3BD4-D744-AFD0-C3A8CCA7991D}"/>
              </a:ext>
            </a:extLst>
          </p:cNvPr>
          <p:cNvSpPr>
            <a:spLocks noGrp="1"/>
          </p:cNvSpPr>
          <p:nvPr>
            <p:ph type="sldNum" sz="quarter" idx="4"/>
          </p:nvPr>
        </p:nvSpPr>
        <p:spPr/>
        <p:txBody>
          <a:bodyPr/>
          <a:lstStyle/>
          <a:p>
            <a:fld id="{FD96158B-4539-3C43-9DE5-94C547866200}" type="slidenum">
              <a:rPr lang="en-US" smtClean="0"/>
              <a:t>51</a:t>
            </a:fld>
            <a:endParaRPr lang="en-US"/>
          </a:p>
        </p:txBody>
      </p:sp>
      <p:pic>
        <p:nvPicPr>
          <p:cNvPr id="28" name="Picture 27">
            <a:extLst>
              <a:ext uri="{FF2B5EF4-FFF2-40B4-BE49-F238E27FC236}">
                <a16:creationId xmlns:a16="http://schemas.microsoft.com/office/drawing/2014/main" id="{559B29B6-7FDF-3341-8845-6C1651DF4A74}"/>
              </a:ext>
            </a:extLst>
          </p:cNvPr>
          <p:cNvPicPr>
            <a:picLocks noChangeAspect="1"/>
          </p:cNvPicPr>
          <p:nvPr/>
        </p:nvPicPr>
        <p:blipFill>
          <a:blip r:embed="rId3"/>
          <a:stretch>
            <a:fillRect/>
          </a:stretch>
        </p:blipFill>
        <p:spPr>
          <a:xfrm>
            <a:off x="5734372" y="1865646"/>
            <a:ext cx="3086100" cy="3126707"/>
          </a:xfrm>
          <a:prstGeom prst="rect">
            <a:avLst/>
          </a:prstGeom>
        </p:spPr>
      </p:pic>
      <p:sp>
        <p:nvSpPr>
          <p:cNvPr id="29" name="TextBox 28">
            <a:extLst>
              <a:ext uri="{FF2B5EF4-FFF2-40B4-BE49-F238E27FC236}">
                <a16:creationId xmlns:a16="http://schemas.microsoft.com/office/drawing/2014/main" id="{50884FCC-B23D-794B-931D-18C6123D97D6}"/>
              </a:ext>
            </a:extLst>
          </p:cNvPr>
          <p:cNvSpPr txBox="1"/>
          <p:nvPr/>
        </p:nvSpPr>
        <p:spPr>
          <a:xfrm>
            <a:off x="6454452" y="1456976"/>
            <a:ext cx="1390124" cy="369332"/>
          </a:xfrm>
          <a:prstGeom prst="rect">
            <a:avLst/>
          </a:prstGeom>
          <a:noFill/>
        </p:spPr>
        <p:txBody>
          <a:bodyPr wrap="none" rtlCol="0">
            <a:spAutoFit/>
          </a:bodyPr>
          <a:lstStyle/>
          <a:p>
            <a:r>
              <a:rPr lang="en-US" sz="1800" dirty="0"/>
              <a:t>Coordinator</a:t>
            </a:r>
          </a:p>
        </p:txBody>
      </p:sp>
    </p:spTree>
    <p:extLst>
      <p:ext uri="{BB962C8B-B14F-4D97-AF65-F5344CB8AC3E}">
        <p14:creationId xmlns:p14="http://schemas.microsoft.com/office/powerpoint/2010/main" val="349171196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7" name="Rectangle 27"/>
          <p:cNvSpPr>
            <a:spLocks noGrp="1" noChangeArrowheads="1"/>
          </p:cNvSpPr>
          <p:nvPr>
            <p:ph type="title"/>
          </p:nvPr>
        </p:nvSpPr>
        <p:spPr>
          <a:noFill/>
          <a:ln/>
        </p:spPr>
        <p:txBody>
          <a:bodyPr/>
          <a:lstStyle/>
          <a:p>
            <a:pPr>
              <a:lnSpc>
                <a:spcPct val="97000"/>
              </a:lnSpc>
            </a:pPr>
            <a:r>
              <a:rPr lang="en-US"/>
              <a:t>Site Failures - 2PC Recovery</a:t>
            </a:r>
          </a:p>
        </p:txBody>
      </p:sp>
      <p:sp>
        <p:nvSpPr>
          <p:cNvPr id="194562" name="Rectangle 2"/>
          <p:cNvSpPr>
            <a:spLocks noGrp="1" noChangeArrowheads="1"/>
          </p:cNvSpPr>
          <p:nvPr>
            <p:ph idx="1"/>
          </p:nvPr>
        </p:nvSpPr>
        <p:spPr>
          <a:xfrm>
            <a:off x="241100" y="1750219"/>
            <a:ext cx="4711201" cy="4759523"/>
          </a:xfrm>
          <a:noFill/>
          <a:ln/>
        </p:spPr>
        <p:txBody>
          <a:bodyPr/>
          <a:lstStyle/>
          <a:p>
            <a:r>
              <a:rPr lang="en-US" dirty="0">
                <a:solidFill>
                  <a:schemeClr val="tx2"/>
                </a:solidFill>
              </a:rPr>
              <a:t>Failure in INITIAL</a:t>
            </a:r>
          </a:p>
          <a:p>
            <a:pPr lvl="1"/>
            <a:r>
              <a:rPr lang="en-US" dirty="0">
                <a:solidFill>
                  <a:schemeClr val="tx2"/>
                </a:solidFill>
              </a:rPr>
              <a:t>Unilaterally abort upon recovery</a:t>
            </a:r>
          </a:p>
          <a:p>
            <a:r>
              <a:rPr lang="en-US" dirty="0">
                <a:solidFill>
                  <a:schemeClr val="tx2"/>
                </a:solidFill>
              </a:rPr>
              <a:t>Failure in READY</a:t>
            </a:r>
          </a:p>
          <a:p>
            <a:pPr lvl="1"/>
            <a:r>
              <a:rPr lang="en-US" dirty="0">
                <a:solidFill>
                  <a:schemeClr val="tx2"/>
                </a:solidFill>
              </a:rPr>
              <a:t>The coordinator has been informed about the local decision</a:t>
            </a:r>
          </a:p>
          <a:p>
            <a:pPr lvl="1"/>
            <a:r>
              <a:rPr lang="en-US" dirty="0">
                <a:solidFill>
                  <a:schemeClr val="tx2"/>
                </a:solidFill>
              </a:rPr>
              <a:t>Treat as timeout in READY state and invoke the termination protocol</a:t>
            </a:r>
          </a:p>
          <a:p>
            <a:r>
              <a:rPr lang="en-US" dirty="0">
                <a:solidFill>
                  <a:schemeClr val="tx2"/>
                </a:solidFill>
              </a:rPr>
              <a:t>Failure in ABORT or COMMIT</a:t>
            </a:r>
          </a:p>
          <a:p>
            <a:pPr lvl="1"/>
            <a:r>
              <a:rPr lang="en-US" dirty="0">
                <a:solidFill>
                  <a:schemeClr val="tx2"/>
                </a:solidFill>
              </a:rPr>
              <a:t>Nothing special needs to be done</a:t>
            </a:r>
          </a:p>
        </p:txBody>
      </p:sp>
      <p:sp>
        <p:nvSpPr>
          <p:cNvPr id="2" name="Footer Placeholder 1">
            <a:extLst>
              <a:ext uri="{FF2B5EF4-FFF2-40B4-BE49-F238E27FC236}">
                <a16:creationId xmlns:a16="http://schemas.microsoft.com/office/drawing/2014/main" id="{C7CE6D19-AC2B-7041-B5A5-C5D8A7EC5013}"/>
              </a:ext>
            </a:extLst>
          </p:cNvPr>
          <p:cNvSpPr>
            <a:spLocks noGrp="1"/>
          </p:cNvSpPr>
          <p:nvPr>
            <p:ph type="ftr" sz="quarter" idx="3"/>
          </p:nvPr>
        </p:nvSpPr>
        <p:spPr/>
        <p:txBody>
          <a:bodyPr/>
          <a:lstStyle/>
          <a:p>
            <a:r>
              <a:rPr lang="en-US" dirty="0"/>
              <a:t>© 2020</a:t>
            </a:r>
          </a:p>
        </p:txBody>
      </p:sp>
      <p:sp>
        <p:nvSpPr>
          <p:cNvPr id="3" name="Slide Number Placeholder 2">
            <a:extLst>
              <a:ext uri="{FF2B5EF4-FFF2-40B4-BE49-F238E27FC236}">
                <a16:creationId xmlns:a16="http://schemas.microsoft.com/office/drawing/2014/main" id="{C4475978-9553-0246-AC43-220B47972ED6}"/>
              </a:ext>
            </a:extLst>
          </p:cNvPr>
          <p:cNvSpPr>
            <a:spLocks noGrp="1"/>
          </p:cNvSpPr>
          <p:nvPr>
            <p:ph type="sldNum" sz="quarter" idx="4"/>
          </p:nvPr>
        </p:nvSpPr>
        <p:spPr/>
        <p:txBody>
          <a:bodyPr/>
          <a:lstStyle/>
          <a:p>
            <a:fld id="{FD96158B-4539-3C43-9DE5-94C547866200}" type="slidenum">
              <a:rPr lang="en-US" smtClean="0"/>
              <a:t>52</a:t>
            </a:fld>
            <a:endParaRPr lang="en-US"/>
          </a:p>
        </p:txBody>
      </p:sp>
      <p:pic>
        <p:nvPicPr>
          <p:cNvPr id="31" name="Content Placeholder 13">
            <a:extLst>
              <a:ext uri="{FF2B5EF4-FFF2-40B4-BE49-F238E27FC236}">
                <a16:creationId xmlns:a16="http://schemas.microsoft.com/office/drawing/2014/main" id="{AC4582AD-4D1E-E74F-871D-E7D66ACC4613}"/>
              </a:ext>
            </a:extLst>
          </p:cNvPr>
          <p:cNvPicPr>
            <a:picLocks noChangeAspect="1"/>
          </p:cNvPicPr>
          <p:nvPr/>
        </p:nvPicPr>
        <p:blipFill>
          <a:blip r:embed="rId3"/>
          <a:stretch>
            <a:fillRect/>
          </a:stretch>
        </p:blipFill>
        <p:spPr bwMode="auto">
          <a:xfrm>
            <a:off x="4952302" y="2420888"/>
            <a:ext cx="3816424" cy="3013996"/>
          </a:xfrm>
          <a:prstGeom prst="rect">
            <a:avLst/>
          </a:prstGeom>
          <a:noFill/>
          <a:ln w="9525">
            <a:noFill/>
            <a:miter lim="800000"/>
            <a:headEnd/>
            <a:tailEnd/>
          </a:ln>
          <a:effectLst/>
        </p:spPr>
      </p:pic>
      <p:sp>
        <p:nvSpPr>
          <p:cNvPr id="32" name="TextBox 31">
            <a:extLst>
              <a:ext uri="{FF2B5EF4-FFF2-40B4-BE49-F238E27FC236}">
                <a16:creationId xmlns:a16="http://schemas.microsoft.com/office/drawing/2014/main" id="{2CF1969D-350E-A14F-A8B1-CE875BFBF257}"/>
              </a:ext>
            </a:extLst>
          </p:cNvPr>
          <p:cNvSpPr txBox="1"/>
          <p:nvPr/>
        </p:nvSpPr>
        <p:spPr>
          <a:xfrm>
            <a:off x="6561944" y="1550512"/>
            <a:ext cx="1274708" cy="369332"/>
          </a:xfrm>
          <a:prstGeom prst="rect">
            <a:avLst/>
          </a:prstGeom>
          <a:noFill/>
        </p:spPr>
        <p:txBody>
          <a:bodyPr wrap="none" rtlCol="0">
            <a:spAutoFit/>
          </a:bodyPr>
          <a:lstStyle/>
          <a:p>
            <a:r>
              <a:rPr lang="en-US" sz="1800" dirty="0"/>
              <a:t>Participant</a:t>
            </a:r>
          </a:p>
        </p:txBody>
      </p:sp>
    </p:spTree>
    <p:extLst>
      <p:ext uri="{BB962C8B-B14F-4D97-AF65-F5344CB8AC3E}">
        <p14:creationId xmlns:p14="http://schemas.microsoft.com/office/powerpoint/2010/main" val="179011867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1" name="Rectangle 3"/>
          <p:cNvSpPr>
            <a:spLocks noGrp="1" noChangeArrowheads="1"/>
          </p:cNvSpPr>
          <p:nvPr>
            <p:ph type="title"/>
          </p:nvPr>
        </p:nvSpPr>
        <p:spPr>
          <a:noFill/>
          <a:ln/>
        </p:spPr>
        <p:txBody>
          <a:bodyPr/>
          <a:lstStyle/>
          <a:p>
            <a:r>
              <a:rPr lang="en-US" dirty="0"/>
              <a:t>2PC Recovery Protocols –</a:t>
            </a:r>
            <a:br>
              <a:rPr lang="en-US" dirty="0"/>
            </a:br>
            <a:r>
              <a:rPr lang="en-US" dirty="0"/>
              <a:t>Additional Cases</a:t>
            </a:r>
          </a:p>
        </p:txBody>
      </p:sp>
      <p:sp>
        <p:nvSpPr>
          <p:cNvPr id="196610" name="Rectangle 2"/>
          <p:cNvSpPr>
            <a:spLocks noGrp="1" noChangeArrowheads="1"/>
          </p:cNvSpPr>
          <p:nvPr>
            <p:ph idx="1"/>
          </p:nvPr>
        </p:nvSpPr>
        <p:spPr>
          <a:xfrm>
            <a:off x="457200" y="1600200"/>
            <a:ext cx="8229600" cy="4637112"/>
          </a:xfrm>
          <a:noFill/>
          <a:ln/>
        </p:spPr>
        <p:txBody>
          <a:bodyPr/>
          <a:lstStyle/>
          <a:p>
            <a:pPr marL="6350" indent="0">
              <a:lnSpc>
                <a:spcPct val="100000"/>
              </a:lnSpc>
              <a:spcBef>
                <a:spcPct val="20000"/>
              </a:spcBef>
              <a:buFont typeface="Monotype Sorts" charset="2"/>
              <a:buNone/>
            </a:pPr>
            <a:r>
              <a:rPr lang="en-US" dirty="0">
                <a:solidFill>
                  <a:schemeClr val="tx2"/>
                </a:solidFill>
              </a:rPr>
              <a:t>Arise due to non-atomicity of log and message send actions</a:t>
            </a:r>
          </a:p>
          <a:p>
            <a:pPr>
              <a:lnSpc>
                <a:spcPct val="100000"/>
              </a:lnSpc>
              <a:spcBef>
                <a:spcPct val="20000"/>
              </a:spcBef>
            </a:pPr>
            <a:r>
              <a:rPr lang="en-US" dirty="0">
                <a:solidFill>
                  <a:schemeClr val="tx2"/>
                </a:solidFill>
              </a:rPr>
              <a:t>Coordinator site fails after writing “</a:t>
            </a:r>
            <a:r>
              <a:rPr lang="en-US" dirty="0" err="1">
                <a:solidFill>
                  <a:schemeClr val="tx2"/>
                </a:solidFill>
              </a:rPr>
              <a:t>begin_commit</a:t>
            </a:r>
            <a:r>
              <a:rPr lang="en-US" dirty="0">
                <a:solidFill>
                  <a:schemeClr val="tx2"/>
                </a:solidFill>
              </a:rPr>
              <a:t>” log and before sending “prepare” command</a:t>
            </a:r>
          </a:p>
          <a:p>
            <a:pPr lvl="1">
              <a:lnSpc>
                <a:spcPct val="100000"/>
              </a:lnSpc>
              <a:spcBef>
                <a:spcPct val="20000"/>
              </a:spcBef>
            </a:pPr>
            <a:r>
              <a:rPr lang="en-US" dirty="0">
                <a:solidFill>
                  <a:schemeClr val="tx2"/>
                </a:solidFill>
              </a:rPr>
              <a:t>treat it as a failure in WAIT state; send “prepare” command</a:t>
            </a:r>
          </a:p>
          <a:p>
            <a:pPr>
              <a:lnSpc>
                <a:spcPct val="100000"/>
              </a:lnSpc>
              <a:spcBef>
                <a:spcPct val="20000"/>
              </a:spcBef>
            </a:pPr>
            <a:r>
              <a:rPr lang="en-US" dirty="0">
                <a:solidFill>
                  <a:schemeClr val="tx2"/>
                </a:solidFill>
              </a:rPr>
              <a:t>Participant site fails after writing “ready” record in log but before “vote-commit” is sent</a:t>
            </a:r>
          </a:p>
          <a:p>
            <a:pPr lvl="1">
              <a:lnSpc>
                <a:spcPct val="100000"/>
              </a:lnSpc>
              <a:spcBef>
                <a:spcPct val="20000"/>
              </a:spcBef>
            </a:pPr>
            <a:r>
              <a:rPr lang="en-US" dirty="0">
                <a:solidFill>
                  <a:schemeClr val="tx2"/>
                </a:solidFill>
              </a:rPr>
              <a:t>treat it as failure in READY state</a:t>
            </a:r>
          </a:p>
          <a:p>
            <a:pPr lvl="1">
              <a:lnSpc>
                <a:spcPct val="100000"/>
              </a:lnSpc>
              <a:spcBef>
                <a:spcPct val="20000"/>
              </a:spcBef>
            </a:pPr>
            <a:r>
              <a:rPr lang="en-US" dirty="0">
                <a:solidFill>
                  <a:schemeClr val="tx2"/>
                </a:solidFill>
              </a:rPr>
              <a:t>alternatively, can send “vote-commit” upon recovery</a:t>
            </a:r>
          </a:p>
          <a:p>
            <a:pPr>
              <a:lnSpc>
                <a:spcPct val="100000"/>
              </a:lnSpc>
              <a:spcBef>
                <a:spcPct val="20000"/>
              </a:spcBef>
            </a:pPr>
            <a:r>
              <a:rPr lang="en-US" dirty="0">
                <a:solidFill>
                  <a:schemeClr val="tx2"/>
                </a:solidFill>
              </a:rPr>
              <a:t>Participant site fails after writing “abort” record in log but before “vote-abort” is sent</a:t>
            </a:r>
          </a:p>
          <a:p>
            <a:pPr lvl="1">
              <a:lnSpc>
                <a:spcPct val="100000"/>
              </a:lnSpc>
              <a:spcBef>
                <a:spcPct val="20000"/>
              </a:spcBef>
            </a:pPr>
            <a:r>
              <a:rPr lang="en-US" dirty="0">
                <a:solidFill>
                  <a:schemeClr val="tx2"/>
                </a:solidFill>
              </a:rPr>
              <a:t>no need to do anything upon recovery</a:t>
            </a:r>
          </a:p>
        </p:txBody>
      </p:sp>
      <p:sp>
        <p:nvSpPr>
          <p:cNvPr id="2" name="Footer Placeholder 1">
            <a:extLst>
              <a:ext uri="{FF2B5EF4-FFF2-40B4-BE49-F238E27FC236}">
                <a16:creationId xmlns:a16="http://schemas.microsoft.com/office/drawing/2014/main" id="{BC2F4E8B-9491-874F-8F89-19A30489AC8D}"/>
              </a:ext>
            </a:extLst>
          </p:cNvPr>
          <p:cNvSpPr>
            <a:spLocks noGrp="1"/>
          </p:cNvSpPr>
          <p:nvPr>
            <p:ph type="ftr" sz="quarter" idx="3"/>
          </p:nvPr>
        </p:nvSpPr>
        <p:spPr/>
        <p:txBody>
          <a:bodyPr/>
          <a:lstStyle/>
          <a:p>
            <a:r>
              <a:rPr lang="en-US" dirty="0"/>
              <a:t>© 2020</a:t>
            </a:r>
          </a:p>
        </p:txBody>
      </p:sp>
      <p:sp>
        <p:nvSpPr>
          <p:cNvPr id="3" name="Slide Number Placeholder 2">
            <a:extLst>
              <a:ext uri="{FF2B5EF4-FFF2-40B4-BE49-F238E27FC236}">
                <a16:creationId xmlns:a16="http://schemas.microsoft.com/office/drawing/2014/main" id="{89BEBBE5-65D4-5C48-8AA3-7513B151232E}"/>
              </a:ext>
            </a:extLst>
          </p:cNvPr>
          <p:cNvSpPr>
            <a:spLocks noGrp="1"/>
          </p:cNvSpPr>
          <p:nvPr>
            <p:ph type="sldNum" sz="quarter" idx="4"/>
          </p:nvPr>
        </p:nvSpPr>
        <p:spPr/>
        <p:txBody>
          <a:bodyPr/>
          <a:lstStyle/>
          <a:p>
            <a:fld id="{FD96158B-4539-3C43-9DE5-94C547866200}" type="slidenum">
              <a:rPr lang="en-US" smtClean="0"/>
              <a:t>53</a:t>
            </a:fld>
            <a:endParaRPr lang="en-US"/>
          </a:p>
        </p:txBody>
      </p:sp>
    </p:spTree>
    <p:extLst>
      <p:ext uri="{BB962C8B-B14F-4D97-AF65-F5344CB8AC3E}">
        <p14:creationId xmlns:p14="http://schemas.microsoft.com/office/powerpoint/2010/main" val="95686937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5" name="Rectangle 3"/>
          <p:cNvSpPr>
            <a:spLocks noGrp="1" noChangeArrowheads="1"/>
          </p:cNvSpPr>
          <p:nvPr>
            <p:ph type="title"/>
          </p:nvPr>
        </p:nvSpPr>
        <p:spPr>
          <a:noFill/>
          <a:ln/>
        </p:spPr>
        <p:txBody>
          <a:bodyPr/>
          <a:lstStyle/>
          <a:p>
            <a:r>
              <a:rPr lang="en-US" dirty="0"/>
              <a:t>2PC Recovery Protocols –</a:t>
            </a:r>
            <a:br>
              <a:rPr lang="en-US" dirty="0"/>
            </a:br>
            <a:r>
              <a:rPr lang="en-US" dirty="0"/>
              <a:t>Additional Case</a:t>
            </a:r>
          </a:p>
        </p:txBody>
      </p:sp>
      <p:sp>
        <p:nvSpPr>
          <p:cNvPr id="197634" name="Rectangle 2"/>
          <p:cNvSpPr>
            <a:spLocks noGrp="1" noChangeArrowheads="1"/>
          </p:cNvSpPr>
          <p:nvPr>
            <p:ph idx="1"/>
          </p:nvPr>
        </p:nvSpPr>
        <p:spPr>
          <a:xfrm>
            <a:off x="457200" y="1965326"/>
            <a:ext cx="8229600" cy="3124944"/>
          </a:xfrm>
          <a:noFill/>
          <a:ln/>
        </p:spPr>
        <p:txBody>
          <a:bodyPr/>
          <a:lstStyle/>
          <a:p>
            <a:pPr>
              <a:lnSpc>
                <a:spcPct val="100000"/>
              </a:lnSpc>
            </a:pPr>
            <a:r>
              <a:rPr lang="en-US" dirty="0"/>
              <a:t>Coordinator site fails after logging its final decision record but before sending its decision to the participants</a:t>
            </a:r>
          </a:p>
          <a:p>
            <a:pPr lvl="1">
              <a:lnSpc>
                <a:spcPct val="100000"/>
              </a:lnSpc>
            </a:pPr>
            <a:r>
              <a:rPr lang="en-US" dirty="0"/>
              <a:t>coordinator treats it as a failure in COMMIT or ABORT state</a:t>
            </a:r>
          </a:p>
          <a:p>
            <a:pPr lvl="1">
              <a:lnSpc>
                <a:spcPct val="100000"/>
              </a:lnSpc>
            </a:pPr>
            <a:r>
              <a:rPr lang="en-US" dirty="0"/>
              <a:t>participants treat it as timeout in the READY state</a:t>
            </a:r>
          </a:p>
          <a:p>
            <a:pPr>
              <a:lnSpc>
                <a:spcPct val="100000"/>
              </a:lnSpc>
            </a:pPr>
            <a:r>
              <a:rPr lang="en-US" dirty="0"/>
              <a:t>Participant site fails after writing “abort” or “commit” record in log but before acknowledgement is sent</a:t>
            </a:r>
          </a:p>
          <a:p>
            <a:pPr lvl="1">
              <a:lnSpc>
                <a:spcPct val="100000"/>
              </a:lnSpc>
            </a:pPr>
            <a:r>
              <a:rPr lang="en-US" dirty="0"/>
              <a:t>participant treats it as failure in COMMIT or ABORT state</a:t>
            </a:r>
          </a:p>
          <a:p>
            <a:pPr lvl="1">
              <a:lnSpc>
                <a:spcPct val="100000"/>
              </a:lnSpc>
            </a:pPr>
            <a:r>
              <a:rPr lang="en-US" dirty="0"/>
              <a:t>coordinator will handle it by timeout in COMMIT or ABORT state</a:t>
            </a:r>
          </a:p>
        </p:txBody>
      </p:sp>
      <p:sp>
        <p:nvSpPr>
          <p:cNvPr id="2" name="Footer Placeholder 1">
            <a:extLst>
              <a:ext uri="{FF2B5EF4-FFF2-40B4-BE49-F238E27FC236}">
                <a16:creationId xmlns:a16="http://schemas.microsoft.com/office/drawing/2014/main" id="{22962EBA-783A-0840-92A6-92A6ADA7B881}"/>
              </a:ext>
            </a:extLst>
          </p:cNvPr>
          <p:cNvSpPr>
            <a:spLocks noGrp="1"/>
          </p:cNvSpPr>
          <p:nvPr>
            <p:ph type="ftr" sz="quarter" idx="3"/>
          </p:nvPr>
        </p:nvSpPr>
        <p:spPr/>
        <p:txBody>
          <a:bodyPr/>
          <a:lstStyle/>
          <a:p>
            <a:r>
              <a:rPr lang="en-US" dirty="0"/>
              <a:t>© 2020</a:t>
            </a:r>
          </a:p>
        </p:txBody>
      </p:sp>
      <p:sp>
        <p:nvSpPr>
          <p:cNvPr id="3" name="Slide Number Placeholder 2">
            <a:extLst>
              <a:ext uri="{FF2B5EF4-FFF2-40B4-BE49-F238E27FC236}">
                <a16:creationId xmlns:a16="http://schemas.microsoft.com/office/drawing/2014/main" id="{C8496F57-5C46-C94D-8297-B16D5265842D}"/>
              </a:ext>
            </a:extLst>
          </p:cNvPr>
          <p:cNvSpPr>
            <a:spLocks noGrp="1"/>
          </p:cNvSpPr>
          <p:nvPr>
            <p:ph type="sldNum" sz="quarter" idx="4"/>
          </p:nvPr>
        </p:nvSpPr>
        <p:spPr/>
        <p:txBody>
          <a:bodyPr/>
          <a:lstStyle/>
          <a:p>
            <a:fld id="{FD96158B-4539-3C43-9DE5-94C547866200}" type="slidenum">
              <a:rPr lang="en-US" smtClean="0"/>
              <a:t>54</a:t>
            </a:fld>
            <a:endParaRPr lang="en-US"/>
          </a:p>
        </p:txBody>
      </p:sp>
    </p:spTree>
    <p:extLst>
      <p:ext uri="{BB962C8B-B14F-4D97-AF65-F5344CB8AC3E}">
        <p14:creationId xmlns:p14="http://schemas.microsoft.com/office/powerpoint/2010/main" val="326570100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ChangeArrowheads="1"/>
          </p:cNvSpPr>
          <p:nvPr>
            <p:ph type="title"/>
          </p:nvPr>
        </p:nvSpPr>
        <p:spPr>
          <a:noFill/>
          <a:ln/>
        </p:spPr>
        <p:txBody>
          <a:bodyPr/>
          <a:lstStyle/>
          <a:p>
            <a:r>
              <a:rPr lang="en-US" dirty="0"/>
              <a:t>Problem With 2PC</a:t>
            </a:r>
          </a:p>
        </p:txBody>
      </p:sp>
      <p:sp>
        <p:nvSpPr>
          <p:cNvPr id="198659" name="Rectangle 3"/>
          <p:cNvSpPr>
            <a:spLocks noGrp="1" noChangeArrowheads="1"/>
          </p:cNvSpPr>
          <p:nvPr>
            <p:ph idx="1"/>
          </p:nvPr>
        </p:nvSpPr>
        <p:spPr>
          <a:noFill/>
          <a:ln/>
        </p:spPr>
        <p:txBody>
          <a:bodyPr/>
          <a:lstStyle/>
          <a:p>
            <a:r>
              <a:rPr lang="en-US" dirty="0"/>
              <a:t>Blocking</a:t>
            </a:r>
          </a:p>
          <a:p>
            <a:pPr lvl="1"/>
            <a:r>
              <a:rPr lang="en-US" dirty="0"/>
              <a:t> Ready  implies that the participant waits for the coordinator </a:t>
            </a:r>
          </a:p>
          <a:p>
            <a:pPr lvl="1"/>
            <a:r>
              <a:rPr lang="en-US" dirty="0"/>
              <a:t> If coordinator fails, site is blocked until recovery</a:t>
            </a:r>
          </a:p>
          <a:p>
            <a:pPr lvl="1"/>
            <a:r>
              <a:rPr lang="en-US" dirty="0"/>
              <a:t> Blocking reduces availability</a:t>
            </a:r>
          </a:p>
          <a:p>
            <a:r>
              <a:rPr lang="en-US" dirty="0"/>
              <a:t>Independent recovery is not possible</a:t>
            </a:r>
          </a:p>
          <a:p>
            <a:r>
              <a:rPr lang="en-US" dirty="0"/>
              <a:t>However,  it is known that:</a:t>
            </a:r>
          </a:p>
          <a:p>
            <a:pPr lvl="1"/>
            <a:r>
              <a:rPr lang="en-US" dirty="0"/>
              <a:t>Independent recovery protocols exist only for single site failures; no independent recovery protocol exists which is resilient to multiple-site failures.</a:t>
            </a:r>
          </a:p>
          <a:p>
            <a:r>
              <a:rPr lang="en-US" dirty="0"/>
              <a:t>So we search for these protocols – 3PC</a:t>
            </a:r>
          </a:p>
        </p:txBody>
      </p:sp>
      <p:sp>
        <p:nvSpPr>
          <p:cNvPr id="2" name="Footer Placeholder 1">
            <a:extLst>
              <a:ext uri="{FF2B5EF4-FFF2-40B4-BE49-F238E27FC236}">
                <a16:creationId xmlns:a16="http://schemas.microsoft.com/office/drawing/2014/main" id="{D894D50D-42D7-3C44-9A13-92993E775048}"/>
              </a:ext>
            </a:extLst>
          </p:cNvPr>
          <p:cNvSpPr>
            <a:spLocks noGrp="1"/>
          </p:cNvSpPr>
          <p:nvPr>
            <p:ph type="ftr" sz="quarter" idx="3"/>
          </p:nvPr>
        </p:nvSpPr>
        <p:spPr/>
        <p:txBody>
          <a:bodyPr/>
          <a:lstStyle/>
          <a:p>
            <a:r>
              <a:rPr lang="en-US" dirty="0"/>
              <a:t>© 2020</a:t>
            </a:r>
          </a:p>
        </p:txBody>
      </p:sp>
      <p:sp>
        <p:nvSpPr>
          <p:cNvPr id="3" name="Slide Number Placeholder 2">
            <a:extLst>
              <a:ext uri="{FF2B5EF4-FFF2-40B4-BE49-F238E27FC236}">
                <a16:creationId xmlns:a16="http://schemas.microsoft.com/office/drawing/2014/main" id="{88FF3DEE-45AD-5F43-86F7-7D90731367BD}"/>
              </a:ext>
            </a:extLst>
          </p:cNvPr>
          <p:cNvSpPr>
            <a:spLocks noGrp="1"/>
          </p:cNvSpPr>
          <p:nvPr>
            <p:ph type="sldNum" sz="quarter" idx="4"/>
          </p:nvPr>
        </p:nvSpPr>
        <p:spPr/>
        <p:txBody>
          <a:bodyPr/>
          <a:lstStyle/>
          <a:p>
            <a:fld id="{FD96158B-4539-3C43-9DE5-94C547866200}" type="slidenum">
              <a:rPr lang="en-US" smtClean="0"/>
              <a:t>55</a:t>
            </a:fld>
            <a:endParaRPr lang="en-US"/>
          </a:p>
        </p:txBody>
      </p:sp>
    </p:spTree>
    <p:extLst>
      <p:ext uri="{BB962C8B-B14F-4D97-AF65-F5344CB8AC3E}">
        <p14:creationId xmlns:p14="http://schemas.microsoft.com/office/powerpoint/2010/main" val="189008830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7" name="Rectangle 3"/>
          <p:cNvSpPr>
            <a:spLocks noGrp="1" noChangeArrowheads="1"/>
          </p:cNvSpPr>
          <p:nvPr>
            <p:ph type="title"/>
          </p:nvPr>
        </p:nvSpPr>
        <p:spPr>
          <a:noFill/>
          <a:ln/>
        </p:spPr>
        <p:txBody>
          <a:bodyPr/>
          <a:lstStyle/>
          <a:p>
            <a:r>
              <a:rPr lang="en-US" dirty="0"/>
              <a:t>Three-Phase Commit</a:t>
            </a:r>
          </a:p>
        </p:txBody>
      </p:sp>
      <p:sp>
        <p:nvSpPr>
          <p:cNvPr id="200706" name="Rectangle 2"/>
          <p:cNvSpPr>
            <a:spLocks noGrp="1" noChangeArrowheads="1"/>
          </p:cNvSpPr>
          <p:nvPr>
            <p:ph idx="1"/>
          </p:nvPr>
        </p:nvSpPr>
        <p:spPr>
          <a:noFill/>
          <a:ln/>
        </p:spPr>
        <p:txBody>
          <a:bodyPr/>
          <a:lstStyle/>
          <a:p>
            <a:r>
              <a:rPr lang="en-US" dirty="0"/>
              <a:t>3PC is non-blocking.</a:t>
            </a:r>
          </a:p>
          <a:p>
            <a:r>
              <a:rPr lang="en-US" dirty="0"/>
              <a:t>A commit protocols is non-blocking if</a:t>
            </a:r>
          </a:p>
          <a:p>
            <a:pPr lvl="1"/>
            <a:r>
              <a:rPr lang="en-US" dirty="0"/>
              <a:t>it is synchronous within one state transition, and</a:t>
            </a:r>
          </a:p>
          <a:p>
            <a:pPr lvl="1"/>
            <a:r>
              <a:rPr lang="en-US" dirty="0"/>
              <a:t>its state transition diagram contains</a:t>
            </a:r>
          </a:p>
          <a:p>
            <a:pPr lvl="2"/>
            <a:r>
              <a:rPr lang="en-US" dirty="0"/>
              <a:t>no state which is “adjacent” to both a commit and an abort state, and</a:t>
            </a:r>
          </a:p>
          <a:p>
            <a:pPr lvl="2"/>
            <a:r>
              <a:rPr lang="en-US" dirty="0"/>
              <a:t>no non-committable state which is “adjacent” to a commit state</a:t>
            </a:r>
          </a:p>
          <a:p>
            <a:r>
              <a:rPr lang="en-US" dirty="0"/>
              <a:t>Adjacent: possible to go from one stat to another with a single state transition</a:t>
            </a:r>
          </a:p>
          <a:p>
            <a:r>
              <a:rPr lang="en-US" dirty="0"/>
              <a:t>Committable: all sites have voted to commit a transaction</a:t>
            </a:r>
          </a:p>
          <a:p>
            <a:pPr lvl="1"/>
            <a:r>
              <a:rPr lang="en-US" dirty="0"/>
              <a:t>e.g.: COMMIT state</a:t>
            </a:r>
          </a:p>
        </p:txBody>
      </p:sp>
      <p:sp>
        <p:nvSpPr>
          <p:cNvPr id="2" name="Footer Placeholder 1">
            <a:extLst>
              <a:ext uri="{FF2B5EF4-FFF2-40B4-BE49-F238E27FC236}">
                <a16:creationId xmlns:a16="http://schemas.microsoft.com/office/drawing/2014/main" id="{C4E960F0-70C7-F545-8C56-8E3735DB2718}"/>
              </a:ext>
            </a:extLst>
          </p:cNvPr>
          <p:cNvSpPr>
            <a:spLocks noGrp="1"/>
          </p:cNvSpPr>
          <p:nvPr>
            <p:ph type="ftr" sz="quarter" idx="3"/>
          </p:nvPr>
        </p:nvSpPr>
        <p:spPr/>
        <p:txBody>
          <a:bodyPr/>
          <a:lstStyle/>
          <a:p>
            <a:r>
              <a:rPr lang="en-US" dirty="0"/>
              <a:t>© 2020</a:t>
            </a:r>
          </a:p>
        </p:txBody>
      </p:sp>
      <p:sp>
        <p:nvSpPr>
          <p:cNvPr id="3" name="Slide Number Placeholder 2">
            <a:extLst>
              <a:ext uri="{FF2B5EF4-FFF2-40B4-BE49-F238E27FC236}">
                <a16:creationId xmlns:a16="http://schemas.microsoft.com/office/drawing/2014/main" id="{5DE7F433-E814-7246-912B-05C2C1B1CC50}"/>
              </a:ext>
            </a:extLst>
          </p:cNvPr>
          <p:cNvSpPr>
            <a:spLocks noGrp="1"/>
          </p:cNvSpPr>
          <p:nvPr>
            <p:ph type="sldNum" sz="quarter" idx="4"/>
          </p:nvPr>
        </p:nvSpPr>
        <p:spPr/>
        <p:txBody>
          <a:bodyPr/>
          <a:lstStyle/>
          <a:p>
            <a:fld id="{FD96158B-4539-3C43-9DE5-94C547866200}" type="slidenum">
              <a:rPr lang="en-US" smtClean="0"/>
              <a:t>56</a:t>
            </a:fld>
            <a:endParaRPr lang="en-US"/>
          </a:p>
        </p:txBody>
      </p:sp>
    </p:spTree>
    <p:extLst>
      <p:ext uri="{BB962C8B-B14F-4D97-AF65-F5344CB8AC3E}">
        <p14:creationId xmlns:p14="http://schemas.microsoft.com/office/powerpoint/2010/main" val="80906461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ChangeArrowheads="1"/>
          </p:cNvSpPr>
          <p:nvPr>
            <p:ph type="title"/>
          </p:nvPr>
        </p:nvSpPr>
        <p:spPr>
          <a:noFill/>
          <a:ln/>
        </p:spPr>
        <p:txBody>
          <a:bodyPr/>
          <a:lstStyle/>
          <a:p>
            <a:r>
              <a:rPr lang="en-US"/>
              <a:t>State Transitions in 3PC</a:t>
            </a:r>
          </a:p>
        </p:txBody>
      </p:sp>
      <p:pic>
        <p:nvPicPr>
          <p:cNvPr id="5" name="Picture 4">
            <a:extLst>
              <a:ext uri="{FF2B5EF4-FFF2-40B4-BE49-F238E27FC236}">
                <a16:creationId xmlns:a16="http://schemas.microsoft.com/office/drawing/2014/main" id="{AFE1FEE0-A876-0A44-A6CB-1EBC0693C86A}"/>
              </a:ext>
            </a:extLst>
          </p:cNvPr>
          <p:cNvPicPr>
            <a:picLocks noChangeAspect="1"/>
          </p:cNvPicPr>
          <p:nvPr/>
        </p:nvPicPr>
        <p:blipFill>
          <a:blip r:embed="rId3"/>
          <a:stretch>
            <a:fillRect/>
          </a:stretch>
        </p:blipFill>
        <p:spPr>
          <a:xfrm>
            <a:off x="755576" y="1844823"/>
            <a:ext cx="3240360" cy="4275741"/>
          </a:xfrm>
          <a:prstGeom prst="rect">
            <a:avLst/>
          </a:prstGeom>
        </p:spPr>
      </p:pic>
      <p:pic>
        <p:nvPicPr>
          <p:cNvPr id="7" name="Picture 6">
            <a:extLst>
              <a:ext uri="{FF2B5EF4-FFF2-40B4-BE49-F238E27FC236}">
                <a16:creationId xmlns:a16="http://schemas.microsoft.com/office/drawing/2014/main" id="{4FA4C8C4-E897-2E44-9F72-45E32665451A}"/>
              </a:ext>
            </a:extLst>
          </p:cNvPr>
          <p:cNvPicPr>
            <a:picLocks noChangeAspect="1"/>
          </p:cNvPicPr>
          <p:nvPr/>
        </p:nvPicPr>
        <p:blipFill>
          <a:blip r:embed="rId4"/>
          <a:stretch>
            <a:fillRect/>
          </a:stretch>
        </p:blipFill>
        <p:spPr>
          <a:xfrm>
            <a:off x="4427984" y="1916831"/>
            <a:ext cx="4032448" cy="4202037"/>
          </a:xfrm>
          <a:prstGeom prst="rect">
            <a:avLst/>
          </a:prstGeom>
        </p:spPr>
      </p:pic>
      <p:sp>
        <p:nvSpPr>
          <p:cNvPr id="66" name="TextBox 65">
            <a:extLst>
              <a:ext uri="{FF2B5EF4-FFF2-40B4-BE49-F238E27FC236}">
                <a16:creationId xmlns:a16="http://schemas.microsoft.com/office/drawing/2014/main" id="{1335A66C-CB5D-5C40-9BA6-BF1495D9E26A}"/>
              </a:ext>
            </a:extLst>
          </p:cNvPr>
          <p:cNvSpPr txBox="1"/>
          <p:nvPr/>
        </p:nvSpPr>
        <p:spPr>
          <a:xfrm>
            <a:off x="1403648" y="1459615"/>
            <a:ext cx="1390124" cy="369332"/>
          </a:xfrm>
          <a:prstGeom prst="rect">
            <a:avLst/>
          </a:prstGeom>
          <a:noFill/>
        </p:spPr>
        <p:txBody>
          <a:bodyPr wrap="none" rtlCol="0">
            <a:spAutoFit/>
          </a:bodyPr>
          <a:lstStyle/>
          <a:p>
            <a:r>
              <a:rPr lang="en-US" sz="1800" dirty="0"/>
              <a:t>Coordinator</a:t>
            </a:r>
          </a:p>
        </p:txBody>
      </p:sp>
      <p:sp>
        <p:nvSpPr>
          <p:cNvPr id="67" name="TextBox 66">
            <a:extLst>
              <a:ext uri="{FF2B5EF4-FFF2-40B4-BE49-F238E27FC236}">
                <a16:creationId xmlns:a16="http://schemas.microsoft.com/office/drawing/2014/main" id="{AD1B530A-6987-5A41-99FE-C72BFADEE99A}"/>
              </a:ext>
            </a:extLst>
          </p:cNvPr>
          <p:cNvSpPr txBox="1"/>
          <p:nvPr/>
        </p:nvSpPr>
        <p:spPr>
          <a:xfrm>
            <a:off x="5940152" y="1475491"/>
            <a:ext cx="1274708" cy="369332"/>
          </a:xfrm>
          <a:prstGeom prst="rect">
            <a:avLst/>
          </a:prstGeom>
          <a:noFill/>
        </p:spPr>
        <p:txBody>
          <a:bodyPr wrap="none" rtlCol="0">
            <a:spAutoFit/>
          </a:bodyPr>
          <a:lstStyle/>
          <a:p>
            <a:r>
              <a:rPr lang="en-US" sz="1800" dirty="0"/>
              <a:t>Participant</a:t>
            </a:r>
          </a:p>
        </p:txBody>
      </p:sp>
    </p:spTree>
    <p:extLst>
      <p:ext uri="{BB962C8B-B14F-4D97-AF65-F5344CB8AC3E}">
        <p14:creationId xmlns:p14="http://schemas.microsoft.com/office/powerpoint/2010/main" val="309794066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a:noFill/>
          <a:ln/>
        </p:spPr>
        <p:txBody>
          <a:bodyPr/>
          <a:lstStyle/>
          <a:p>
            <a:r>
              <a:rPr lang="en-US" sz="4430" dirty="0"/>
              <a:t>3PC Protocol Actions</a:t>
            </a:r>
          </a:p>
        </p:txBody>
      </p:sp>
      <p:sp>
        <p:nvSpPr>
          <p:cNvPr id="3" name="Footer Placeholder 2">
            <a:extLst>
              <a:ext uri="{FF2B5EF4-FFF2-40B4-BE49-F238E27FC236}">
                <a16:creationId xmlns:a16="http://schemas.microsoft.com/office/drawing/2014/main" id="{CFF9F007-52F7-5E46-9996-D11574A2D919}"/>
              </a:ext>
            </a:extLst>
          </p:cNvPr>
          <p:cNvSpPr>
            <a:spLocks noGrp="1"/>
          </p:cNvSpPr>
          <p:nvPr>
            <p:ph type="ftr" sz="quarter" idx="3"/>
          </p:nvPr>
        </p:nvSpPr>
        <p:spPr/>
        <p:txBody>
          <a:bodyPr/>
          <a:lstStyle/>
          <a:p>
            <a:r>
              <a:rPr lang="en-US" dirty="0"/>
              <a:t>© 2020</a:t>
            </a:r>
          </a:p>
        </p:txBody>
      </p:sp>
      <p:sp>
        <p:nvSpPr>
          <p:cNvPr id="4" name="Slide Number Placeholder 3">
            <a:extLst>
              <a:ext uri="{FF2B5EF4-FFF2-40B4-BE49-F238E27FC236}">
                <a16:creationId xmlns:a16="http://schemas.microsoft.com/office/drawing/2014/main" id="{9A27B2E9-1347-8940-A3D0-C0CAE46E33C6}"/>
              </a:ext>
            </a:extLst>
          </p:cNvPr>
          <p:cNvSpPr>
            <a:spLocks noGrp="1"/>
          </p:cNvSpPr>
          <p:nvPr>
            <p:ph type="sldNum" sz="quarter" idx="4"/>
          </p:nvPr>
        </p:nvSpPr>
        <p:spPr/>
        <p:txBody>
          <a:bodyPr/>
          <a:lstStyle/>
          <a:p>
            <a:fld id="{FD96158B-4539-3C43-9DE5-94C547866200}" type="slidenum">
              <a:rPr lang="en-US" smtClean="0"/>
              <a:t>58</a:t>
            </a:fld>
            <a:endParaRPr lang="en-US"/>
          </a:p>
        </p:txBody>
      </p:sp>
      <p:pic>
        <p:nvPicPr>
          <p:cNvPr id="5" name="Picture 4">
            <a:extLst>
              <a:ext uri="{FF2B5EF4-FFF2-40B4-BE49-F238E27FC236}">
                <a16:creationId xmlns:a16="http://schemas.microsoft.com/office/drawing/2014/main" id="{C436478E-4A4A-5A47-917E-1BDE256AACA6}"/>
              </a:ext>
            </a:extLst>
          </p:cNvPr>
          <p:cNvPicPr>
            <a:picLocks noChangeAspect="1"/>
          </p:cNvPicPr>
          <p:nvPr/>
        </p:nvPicPr>
        <p:blipFill>
          <a:blip r:embed="rId3"/>
          <a:stretch>
            <a:fillRect/>
          </a:stretch>
        </p:blipFill>
        <p:spPr>
          <a:xfrm>
            <a:off x="2363643" y="892137"/>
            <a:ext cx="4304765" cy="5464214"/>
          </a:xfrm>
          <a:prstGeom prst="rect">
            <a:avLst/>
          </a:prstGeom>
        </p:spPr>
      </p:pic>
    </p:spTree>
    <p:extLst>
      <p:ext uri="{BB962C8B-B14F-4D97-AF65-F5344CB8AC3E}">
        <p14:creationId xmlns:p14="http://schemas.microsoft.com/office/powerpoint/2010/main" val="320387875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5" name="Rectangle 3"/>
          <p:cNvSpPr>
            <a:spLocks noGrp="1" noChangeArrowheads="1"/>
          </p:cNvSpPr>
          <p:nvPr>
            <p:ph type="title"/>
          </p:nvPr>
        </p:nvSpPr>
        <p:spPr>
          <a:noFill/>
          <a:ln/>
        </p:spPr>
        <p:txBody>
          <a:bodyPr/>
          <a:lstStyle/>
          <a:p>
            <a:r>
              <a:rPr lang="en-US" dirty="0"/>
              <a:t>Network Partitioning</a:t>
            </a:r>
          </a:p>
        </p:txBody>
      </p:sp>
      <p:sp>
        <p:nvSpPr>
          <p:cNvPr id="212994" name="Rectangle 2"/>
          <p:cNvSpPr>
            <a:spLocks noGrp="1" noChangeArrowheads="1"/>
          </p:cNvSpPr>
          <p:nvPr>
            <p:ph idx="1"/>
          </p:nvPr>
        </p:nvSpPr>
        <p:spPr>
          <a:noFill/>
          <a:ln/>
        </p:spPr>
        <p:txBody>
          <a:bodyPr/>
          <a:lstStyle/>
          <a:p>
            <a:pPr>
              <a:lnSpc>
                <a:spcPct val="100000"/>
              </a:lnSpc>
            </a:pPr>
            <a:r>
              <a:rPr lang="en-US" dirty="0"/>
              <a:t>Simple partitioning</a:t>
            </a:r>
          </a:p>
          <a:p>
            <a:pPr lvl="1">
              <a:lnSpc>
                <a:spcPct val="100000"/>
              </a:lnSpc>
            </a:pPr>
            <a:r>
              <a:rPr lang="en-US" dirty="0"/>
              <a:t>Only two partitions</a:t>
            </a:r>
          </a:p>
          <a:p>
            <a:pPr>
              <a:lnSpc>
                <a:spcPct val="100000"/>
              </a:lnSpc>
            </a:pPr>
            <a:r>
              <a:rPr lang="en-US" dirty="0"/>
              <a:t>Multiple partitioning</a:t>
            </a:r>
          </a:p>
          <a:p>
            <a:pPr lvl="1">
              <a:lnSpc>
                <a:spcPct val="100000"/>
              </a:lnSpc>
            </a:pPr>
            <a:r>
              <a:rPr lang="en-US" dirty="0"/>
              <a:t>More than two partitions</a:t>
            </a:r>
          </a:p>
          <a:p>
            <a:pPr>
              <a:lnSpc>
                <a:spcPct val="100000"/>
              </a:lnSpc>
            </a:pPr>
            <a:r>
              <a:rPr lang="en-US" dirty="0"/>
              <a:t>Formal bounds:</a:t>
            </a:r>
          </a:p>
          <a:p>
            <a:pPr lvl="1">
              <a:lnSpc>
                <a:spcPct val="100000"/>
              </a:lnSpc>
            </a:pPr>
            <a:r>
              <a:rPr lang="en-US" dirty="0"/>
              <a:t>There exists no non-blocking protocol that is resilient to a network partition if messages are lost when partition occurs.</a:t>
            </a:r>
          </a:p>
          <a:p>
            <a:pPr lvl="1">
              <a:lnSpc>
                <a:spcPct val="100000"/>
              </a:lnSpc>
            </a:pPr>
            <a:r>
              <a:rPr lang="en-US" dirty="0"/>
              <a:t>There exist non-blocking protocols which are resilient to a single network partition if all undeliverable messages are returned to sender.</a:t>
            </a:r>
          </a:p>
          <a:p>
            <a:pPr lvl="1">
              <a:lnSpc>
                <a:spcPct val="100000"/>
              </a:lnSpc>
            </a:pPr>
            <a:r>
              <a:rPr lang="en-US" dirty="0"/>
              <a:t>There exists no non-blocking protocol which is resilient to a multiple partition.</a:t>
            </a:r>
          </a:p>
        </p:txBody>
      </p:sp>
      <p:sp>
        <p:nvSpPr>
          <p:cNvPr id="2" name="Footer Placeholder 1">
            <a:extLst>
              <a:ext uri="{FF2B5EF4-FFF2-40B4-BE49-F238E27FC236}">
                <a16:creationId xmlns:a16="http://schemas.microsoft.com/office/drawing/2014/main" id="{30CAF024-856E-E84B-8F06-E0078C5BF545}"/>
              </a:ext>
            </a:extLst>
          </p:cNvPr>
          <p:cNvSpPr>
            <a:spLocks noGrp="1"/>
          </p:cNvSpPr>
          <p:nvPr>
            <p:ph type="ftr" sz="quarter" idx="3"/>
          </p:nvPr>
        </p:nvSpPr>
        <p:spPr/>
        <p:txBody>
          <a:bodyPr/>
          <a:lstStyle/>
          <a:p>
            <a:r>
              <a:rPr lang="en-US" dirty="0"/>
              <a:t>© 2020</a:t>
            </a:r>
          </a:p>
        </p:txBody>
      </p:sp>
      <p:sp>
        <p:nvSpPr>
          <p:cNvPr id="3" name="Slide Number Placeholder 2">
            <a:extLst>
              <a:ext uri="{FF2B5EF4-FFF2-40B4-BE49-F238E27FC236}">
                <a16:creationId xmlns:a16="http://schemas.microsoft.com/office/drawing/2014/main" id="{0230DC13-F4C4-2048-8EE2-929B1CC37514}"/>
              </a:ext>
            </a:extLst>
          </p:cNvPr>
          <p:cNvSpPr>
            <a:spLocks noGrp="1"/>
          </p:cNvSpPr>
          <p:nvPr>
            <p:ph type="sldNum" sz="quarter" idx="4"/>
          </p:nvPr>
        </p:nvSpPr>
        <p:spPr/>
        <p:txBody>
          <a:bodyPr/>
          <a:lstStyle/>
          <a:p>
            <a:fld id="{FD96158B-4539-3C43-9DE5-94C547866200}" type="slidenum">
              <a:rPr lang="en-US" smtClean="0"/>
              <a:t>59</a:t>
            </a:fld>
            <a:endParaRPr lang="en-US"/>
          </a:p>
        </p:txBody>
      </p:sp>
    </p:spTree>
    <p:extLst>
      <p:ext uri="{BB962C8B-B14F-4D97-AF65-F5344CB8AC3E}">
        <p14:creationId xmlns:p14="http://schemas.microsoft.com/office/powerpoint/2010/main" val="27479784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Principles of Transactions</a:t>
            </a:r>
          </a:p>
        </p:txBody>
      </p:sp>
      <p:sp>
        <p:nvSpPr>
          <p:cNvPr id="22530" name="Rectangle 2"/>
          <p:cNvSpPr>
            <a:spLocks noGrp="1" noChangeArrowheads="1"/>
          </p:cNvSpPr>
          <p:nvPr>
            <p:ph idx="1"/>
          </p:nvPr>
        </p:nvSpPr>
        <p:spPr>
          <a:noFill/>
          <a:ln/>
        </p:spPr>
        <p:txBody>
          <a:bodyPr/>
          <a:lstStyle/>
          <a:p>
            <a:pPr>
              <a:lnSpc>
                <a:spcPct val="80000"/>
              </a:lnSpc>
              <a:buFont typeface="Monotype Sorts" charset="2"/>
              <a:buNone/>
            </a:pPr>
            <a:r>
              <a:rPr lang="en-US" sz="5414" b="1" dirty="0">
                <a:solidFill>
                  <a:schemeClr val="hlink"/>
                </a:solidFill>
              </a:rPr>
              <a:t>A</a:t>
            </a:r>
            <a:r>
              <a:rPr lang="en-US" b="1" dirty="0"/>
              <a:t>TOMICITY</a:t>
            </a:r>
          </a:p>
          <a:p>
            <a:pPr lvl="1">
              <a:lnSpc>
                <a:spcPct val="80000"/>
              </a:lnSpc>
            </a:pPr>
            <a:r>
              <a:rPr lang="en-US" dirty="0"/>
              <a:t>all or nothing</a:t>
            </a:r>
          </a:p>
          <a:p>
            <a:pPr>
              <a:lnSpc>
                <a:spcPct val="80000"/>
              </a:lnSpc>
              <a:buFont typeface="Monotype Sorts" charset="2"/>
              <a:buNone/>
            </a:pPr>
            <a:r>
              <a:rPr lang="en-US" sz="5414" b="1" dirty="0">
                <a:solidFill>
                  <a:schemeClr val="hlink"/>
                </a:solidFill>
              </a:rPr>
              <a:t>C</a:t>
            </a:r>
            <a:r>
              <a:rPr lang="en-US" b="1" dirty="0"/>
              <a:t>ONSISTENCY</a:t>
            </a:r>
            <a:endParaRPr lang="en-US" dirty="0"/>
          </a:p>
          <a:p>
            <a:pPr lvl="1">
              <a:lnSpc>
                <a:spcPct val="80000"/>
              </a:lnSpc>
            </a:pPr>
            <a:r>
              <a:rPr lang="en-US" dirty="0"/>
              <a:t>no violation of integrity constraints</a:t>
            </a:r>
          </a:p>
          <a:p>
            <a:pPr>
              <a:lnSpc>
                <a:spcPct val="80000"/>
              </a:lnSpc>
              <a:buFont typeface="Monotype Sorts" charset="2"/>
              <a:buNone/>
            </a:pPr>
            <a:r>
              <a:rPr lang="en-US" sz="5414" b="1" dirty="0">
                <a:solidFill>
                  <a:schemeClr val="hlink"/>
                </a:solidFill>
              </a:rPr>
              <a:t>I</a:t>
            </a:r>
            <a:r>
              <a:rPr lang="en-US" b="1" dirty="0"/>
              <a:t>SOLATION</a:t>
            </a:r>
            <a:endParaRPr lang="en-US" dirty="0"/>
          </a:p>
          <a:p>
            <a:pPr lvl="1">
              <a:lnSpc>
                <a:spcPct val="80000"/>
              </a:lnSpc>
            </a:pPr>
            <a:r>
              <a:rPr lang="en-US" dirty="0"/>
              <a:t>concurrent changes invisible </a:t>
            </a:r>
            <a:r>
              <a:rPr lang="en-US" dirty="0">
                <a:sym typeface="Symbol"/>
              </a:rPr>
              <a:t></a:t>
            </a:r>
            <a:r>
              <a:rPr lang="en-US" dirty="0"/>
              <a:t> </a:t>
            </a:r>
            <a:r>
              <a:rPr lang="en-US" dirty="0" err="1"/>
              <a:t>serializable</a:t>
            </a:r>
            <a:endParaRPr lang="en-US" dirty="0"/>
          </a:p>
          <a:p>
            <a:pPr>
              <a:lnSpc>
                <a:spcPct val="80000"/>
              </a:lnSpc>
              <a:buFont typeface="Monotype Sorts" charset="2"/>
              <a:buNone/>
            </a:pPr>
            <a:r>
              <a:rPr lang="en-US" sz="5414" b="1" dirty="0">
                <a:solidFill>
                  <a:schemeClr val="hlink"/>
                </a:solidFill>
              </a:rPr>
              <a:t>D</a:t>
            </a:r>
            <a:r>
              <a:rPr lang="en-US" b="1" dirty="0"/>
              <a:t>URABILITY</a:t>
            </a:r>
          </a:p>
          <a:p>
            <a:pPr lvl="1">
              <a:lnSpc>
                <a:spcPct val="80000"/>
              </a:lnSpc>
            </a:pPr>
            <a:r>
              <a:rPr lang="en-US" dirty="0"/>
              <a:t>committed updates persist</a:t>
            </a:r>
          </a:p>
        </p:txBody>
      </p:sp>
      <p:sp>
        <p:nvSpPr>
          <p:cNvPr id="2" name="Footer Placeholder 1">
            <a:extLst>
              <a:ext uri="{FF2B5EF4-FFF2-40B4-BE49-F238E27FC236}">
                <a16:creationId xmlns:a16="http://schemas.microsoft.com/office/drawing/2014/main" id="{06DA1F2C-9F40-0A40-AB30-1CCC613E905A}"/>
              </a:ext>
            </a:extLst>
          </p:cNvPr>
          <p:cNvSpPr>
            <a:spLocks noGrp="1"/>
          </p:cNvSpPr>
          <p:nvPr>
            <p:ph type="ftr" sz="quarter" idx="3"/>
          </p:nvPr>
        </p:nvSpPr>
        <p:spPr/>
        <p:txBody>
          <a:bodyPr/>
          <a:lstStyle/>
          <a:p>
            <a:r>
              <a:rPr lang="en-US" dirty="0"/>
              <a:t>© 2020</a:t>
            </a:r>
          </a:p>
        </p:txBody>
      </p:sp>
      <p:sp>
        <p:nvSpPr>
          <p:cNvPr id="4" name="Slide Number Placeholder 3">
            <a:extLst>
              <a:ext uri="{FF2B5EF4-FFF2-40B4-BE49-F238E27FC236}">
                <a16:creationId xmlns:a16="http://schemas.microsoft.com/office/drawing/2014/main" id="{31D13221-BD9A-F345-9CF3-A4076477204D}"/>
              </a:ext>
            </a:extLst>
          </p:cNvPr>
          <p:cNvSpPr>
            <a:spLocks noGrp="1"/>
          </p:cNvSpPr>
          <p:nvPr>
            <p:ph type="sldNum" sz="quarter" idx="4"/>
          </p:nvPr>
        </p:nvSpPr>
        <p:spPr/>
        <p:txBody>
          <a:bodyPr/>
          <a:lstStyle/>
          <a:p>
            <a:fld id="{FD96158B-4539-3C43-9DE5-94C547866200}" type="slidenum">
              <a:rPr lang="en-US" smtClean="0"/>
              <a:t>6</a:t>
            </a:fld>
            <a:endParaRPr lang="en-US"/>
          </a:p>
        </p:txBody>
      </p:sp>
    </p:spTree>
    <p:extLst>
      <p:ext uri="{BB962C8B-B14F-4D97-AF65-F5344CB8AC3E}">
        <p14:creationId xmlns:p14="http://schemas.microsoft.com/office/powerpoint/2010/main" val="159032587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Independent Recovery Protocols for Network Partitioning</a:t>
            </a:r>
          </a:p>
        </p:txBody>
      </p:sp>
      <p:sp>
        <p:nvSpPr>
          <p:cNvPr id="3" name="Content Placeholder 2"/>
          <p:cNvSpPr>
            <a:spLocks noGrp="1"/>
          </p:cNvSpPr>
          <p:nvPr>
            <p:ph idx="1"/>
          </p:nvPr>
        </p:nvSpPr>
        <p:spPr>
          <a:xfrm>
            <a:off x="439249" y="1916832"/>
            <a:ext cx="8229600" cy="4061048"/>
          </a:xfrm>
        </p:spPr>
        <p:txBody>
          <a:bodyPr/>
          <a:lstStyle/>
          <a:p>
            <a:r>
              <a:rPr lang="en-US" dirty="0"/>
              <a:t>No general solution possible </a:t>
            </a:r>
          </a:p>
          <a:p>
            <a:pPr lvl="1"/>
            <a:r>
              <a:rPr lang="en-US" dirty="0"/>
              <a:t>allow one group to terminate while the other is blocked </a:t>
            </a:r>
          </a:p>
          <a:p>
            <a:pPr lvl="1"/>
            <a:r>
              <a:rPr lang="en-US" dirty="0"/>
              <a:t>improve availability</a:t>
            </a:r>
          </a:p>
          <a:p>
            <a:r>
              <a:rPr lang="en-US" dirty="0"/>
              <a:t>How to determine which group to proceed?</a:t>
            </a:r>
          </a:p>
          <a:p>
            <a:pPr lvl="1"/>
            <a:r>
              <a:rPr lang="en-US" dirty="0"/>
              <a:t>The group with a majority </a:t>
            </a:r>
          </a:p>
          <a:p>
            <a:r>
              <a:rPr lang="en-US" dirty="0"/>
              <a:t>How does a group know if it has majority?</a:t>
            </a:r>
          </a:p>
          <a:p>
            <a:pPr lvl="1"/>
            <a:r>
              <a:rPr lang="en-US" dirty="0"/>
              <a:t>Centralized</a:t>
            </a:r>
          </a:p>
          <a:p>
            <a:pPr lvl="2"/>
            <a:r>
              <a:rPr lang="en-US" dirty="0"/>
              <a:t>Whichever partitions contains the central site should terminate the transaction</a:t>
            </a:r>
          </a:p>
          <a:p>
            <a:pPr lvl="1"/>
            <a:r>
              <a:rPr lang="en-US" dirty="0"/>
              <a:t>Voting-based (quorum)</a:t>
            </a:r>
          </a:p>
        </p:txBody>
      </p:sp>
      <p:sp>
        <p:nvSpPr>
          <p:cNvPr id="4" name="Footer Placeholder 3">
            <a:extLst>
              <a:ext uri="{FF2B5EF4-FFF2-40B4-BE49-F238E27FC236}">
                <a16:creationId xmlns:a16="http://schemas.microsoft.com/office/drawing/2014/main" id="{AA98564F-BB76-6746-AABC-60DE520130A2}"/>
              </a:ext>
            </a:extLst>
          </p:cNvPr>
          <p:cNvSpPr>
            <a:spLocks noGrp="1"/>
          </p:cNvSpPr>
          <p:nvPr>
            <p:ph type="ftr" sz="quarter" idx="3"/>
          </p:nvPr>
        </p:nvSpPr>
        <p:spPr/>
        <p:txBody>
          <a:bodyPr/>
          <a:lstStyle/>
          <a:p>
            <a:r>
              <a:rPr lang="en-US" dirty="0"/>
              <a:t>© 2020</a:t>
            </a:r>
          </a:p>
        </p:txBody>
      </p:sp>
      <p:sp>
        <p:nvSpPr>
          <p:cNvPr id="5" name="Slide Number Placeholder 4">
            <a:extLst>
              <a:ext uri="{FF2B5EF4-FFF2-40B4-BE49-F238E27FC236}">
                <a16:creationId xmlns:a16="http://schemas.microsoft.com/office/drawing/2014/main" id="{5867EC8F-C0B9-5543-B59D-772C55CE7218}"/>
              </a:ext>
            </a:extLst>
          </p:cNvPr>
          <p:cNvSpPr>
            <a:spLocks noGrp="1"/>
          </p:cNvSpPr>
          <p:nvPr>
            <p:ph type="sldNum" sz="quarter" idx="4"/>
          </p:nvPr>
        </p:nvSpPr>
        <p:spPr/>
        <p:txBody>
          <a:bodyPr/>
          <a:lstStyle/>
          <a:p>
            <a:fld id="{FD96158B-4539-3C43-9DE5-94C547866200}" type="slidenum">
              <a:rPr lang="en-US" smtClean="0"/>
              <a:t>60</a:t>
            </a:fld>
            <a:endParaRPr lang="en-US"/>
          </a:p>
        </p:txBody>
      </p:sp>
    </p:spTree>
    <p:extLst>
      <p:ext uri="{BB962C8B-B14F-4D97-AF65-F5344CB8AC3E}">
        <p14:creationId xmlns:p14="http://schemas.microsoft.com/office/powerpoint/2010/main" val="102507675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1" name="Rectangle 3"/>
          <p:cNvSpPr>
            <a:spLocks noGrp="1" noChangeArrowheads="1"/>
          </p:cNvSpPr>
          <p:nvPr>
            <p:ph type="title"/>
          </p:nvPr>
        </p:nvSpPr>
        <p:spPr>
          <a:noFill/>
          <a:ln/>
        </p:spPr>
        <p:txBody>
          <a:bodyPr/>
          <a:lstStyle/>
          <a:p>
            <a:r>
              <a:rPr lang="en-US" dirty="0"/>
              <a:t>Quorum Protocols</a:t>
            </a:r>
          </a:p>
        </p:txBody>
      </p:sp>
      <p:sp>
        <p:nvSpPr>
          <p:cNvPr id="217090" name="Rectangle 2"/>
          <p:cNvSpPr>
            <a:spLocks noGrp="1" noChangeArrowheads="1"/>
          </p:cNvSpPr>
          <p:nvPr>
            <p:ph idx="1"/>
          </p:nvPr>
        </p:nvSpPr>
        <p:spPr>
          <a:noFill/>
          <a:ln/>
        </p:spPr>
        <p:txBody>
          <a:bodyPr/>
          <a:lstStyle/>
          <a:p>
            <a:pPr>
              <a:lnSpc>
                <a:spcPct val="100000"/>
              </a:lnSpc>
            </a:pPr>
            <a:r>
              <a:rPr lang="en-US" dirty="0"/>
              <a:t>The network partitioning problem is handled by the commit protocol.</a:t>
            </a:r>
          </a:p>
          <a:p>
            <a:pPr>
              <a:lnSpc>
                <a:spcPct val="100000"/>
              </a:lnSpc>
            </a:pPr>
            <a:r>
              <a:rPr lang="en-US" dirty="0"/>
              <a:t>Every site is assigned a vote </a:t>
            </a:r>
            <a:r>
              <a:rPr lang="en-US" i="1" dirty="0"/>
              <a:t>V</a:t>
            </a:r>
            <a:r>
              <a:rPr lang="en-US" i="1" baseline="-25000" dirty="0"/>
              <a:t>i</a:t>
            </a:r>
            <a:r>
              <a:rPr lang="en-US" dirty="0"/>
              <a:t>.</a:t>
            </a:r>
          </a:p>
          <a:p>
            <a:pPr>
              <a:lnSpc>
                <a:spcPct val="100000"/>
              </a:lnSpc>
            </a:pPr>
            <a:r>
              <a:rPr lang="en-US" dirty="0"/>
              <a:t>Total number of votes in the system </a:t>
            </a:r>
            <a:r>
              <a:rPr lang="en-US" i="1" dirty="0"/>
              <a:t>V</a:t>
            </a:r>
          </a:p>
          <a:p>
            <a:pPr>
              <a:lnSpc>
                <a:spcPct val="100000"/>
              </a:lnSpc>
            </a:pPr>
            <a:r>
              <a:rPr lang="en-US" dirty="0"/>
              <a:t>Abort quorum </a:t>
            </a:r>
            <a:r>
              <a:rPr lang="en-US" i="1" dirty="0" err="1"/>
              <a:t>V</a:t>
            </a:r>
            <a:r>
              <a:rPr lang="en-US" i="1" baseline="-25000" dirty="0" err="1"/>
              <a:t>a</a:t>
            </a:r>
            <a:r>
              <a:rPr lang="en-US" dirty="0"/>
              <a:t>, commit quorum </a:t>
            </a:r>
            <a:r>
              <a:rPr lang="en-US" i="1" dirty="0" err="1"/>
              <a:t>V</a:t>
            </a:r>
            <a:r>
              <a:rPr lang="en-US" i="1" baseline="-25000" dirty="0" err="1"/>
              <a:t>c</a:t>
            </a:r>
            <a:endParaRPr lang="en-US" i="1" dirty="0"/>
          </a:p>
          <a:p>
            <a:pPr lvl="1">
              <a:lnSpc>
                <a:spcPct val="100000"/>
              </a:lnSpc>
            </a:pPr>
            <a:r>
              <a:rPr lang="en-US" i="1" dirty="0" err="1"/>
              <a:t>V</a:t>
            </a:r>
            <a:r>
              <a:rPr lang="en-US" i="1" baseline="-25000" dirty="0" err="1"/>
              <a:t>a</a:t>
            </a:r>
            <a:r>
              <a:rPr lang="en-US" dirty="0"/>
              <a:t> + </a:t>
            </a:r>
            <a:r>
              <a:rPr lang="en-US" i="1" dirty="0" err="1"/>
              <a:t>V</a:t>
            </a:r>
            <a:r>
              <a:rPr lang="en-US" i="1" baseline="-25000" dirty="0" err="1"/>
              <a:t>c</a:t>
            </a:r>
            <a:r>
              <a:rPr lang="en-US" dirty="0"/>
              <a:t> &gt; </a:t>
            </a:r>
            <a:r>
              <a:rPr lang="en-US" i="1" dirty="0"/>
              <a:t>V</a:t>
            </a:r>
            <a:r>
              <a:rPr lang="en-US" dirty="0"/>
              <a:t>  where 0 ≤ </a:t>
            </a:r>
            <a:r>
              <a:rPr lang="en-US" i="1" dirty="0" err="1"/>
              <a:t>V</a:t>
            </a:r>
            <a:r>
              <a:rPr lang="en-US" i="1" baseline="-25000" dirty="0" err="1"/>
              <a:t>a</a:t>
            </a:r>
            <a:r>
              <a:rPr lang="en-US" i="1" dirty="0"/>
              <a:t> </a:t>
            </a:r>
            <a:r>
              <a:rPr lang="en-US" dirty="0"/>
              <a:t>, </a:t>
            </a:r>
            <a:r>
              <a:rPr lang="en-US" i="1" dirty="0" err="1"/>
              <a:t>V</a:t>
            </a:r>
            <a:r>
              <a:rPr lang="en-US" i="1" baseline="-25000" dirty="0" err="1"/>
              <a:t>c</a:t>
            </a:r>
            <a:r>
              <a:rPr lang="en-US" dirty="0"/>
              <a:t> ≤ </a:t>
            </a:r>
            <a:r>
              <a:rPr lang="en-US" i="1" dirty="0"/>
              <a:t>V</a:t>
            </a:r>
          </a:p>
          <a:p>
            <a:pPr lvl="1">
              <a:lnSpc>
                <a:spcPct val="100000"/>
              </a:lnSpc>
            </a:pPr>
            <a:r>
              <a:rPr lang="en-US" dirty="0"/>
              <a:t>Before a transaction commits, it must obtain a commit quorum </a:t>
            </a:r>
            <a:r>
              <a:rPr lang="en-US" i="1" dirty="0" err="1"/>
              <a:t>V</a:t>
            </a:r>
            <a:r>
              <a:rPr lang="en-US" i="1" baseline="-25000" dirty="0" err="1"/>
              <a:t>c</a:t>
            </a:r>
            <a:endParaRPr lang="en-US" i="1" dirty="0"/>
          </a:p>
          <a:p>
            <a:pPr lvl="1">
              <a:lnSpc>
                <a:spcPct val="100000"/>
              </a:lnSpc>
            </a:pPr>
            <a:r>
              <a:rPr lang="en-US" dirty="0"/>
              <a:t>Before a transaction aborts, it must obtain an abort quorum </a:t>
            </a:r>
            <a:r>
              <a:rPr lang="en-US" i="1" dirty="0" err="1"/>
              <a:t>V</a:t>
            </a:r>
            <a:r>
              <a:rPr lang="en-US" i="1" baseline="-25000" dirty="0" err="1"/>
              <a:t>a</a:t>
            </a:r>
            <a:endParaRPr lang="en-US" i="1" baseline="-25000" dirty="0"/>
          </a:p>
        </p:txBody>
      </p:sp>
      <p:sp>
        <p:nvSpPr>
          <p:cNvPr id="2" name="Footer Placeholder 1">
            <a:extLst>
              <a:ext uri="{FF2B5EF4-FFF2-40B4-BE49-F238E27FC236}">
                <a16:creationId xmlns:a16="http://schemas.microsoft.com/office/drawing/2014/main" id="{0CD14905-1891-4E44-A8F6-374CEE022B1E}"/>
              </a:ext>
            </a:extLst>
          </p:cNvPr>
          <p:cNvSpPr>
            <a:spLocks noGrp="1"/>
          </p:cNvSpPr>
          <p:nvPr>
            <p:ph type="ftr" sz="quarter" idx="3"/>
          </p:nvPr>
        </p:nvSpPr>
        <p:spPr/>
        <p:txBody>
          <a:bodyPr/>
          <a:lstStyle/>
          <a:p>
            <a:r>
              <a:rPr lang="en-US" dirty="0"/>
              <a:t>© 2020</a:t>
            </a:r>
          </a:p>
        </p:txBody>
      </p:sp>
      <p:sp>
        <p:nvSpPr>
          <p:cNvPr id="3" name="Slide Number Placeholder 2">
            <a:extLst>
              <a:ext uri="{FF2B5EF4-FFF2-40B4-BE49-F238E27FC236}">
                <a16:creationId xmlns:a16="http://schemas.microsoft.com/office/drawing/2014/main" id="{FBFCF853-427B-1241-97FE-418B53EA8B87}"/>
              </a:ext>
            </a:extLst>
          </p:cNvPr>
          <p:cNvSpPr>
            <a:spLocks noGrp="1"/>
          </p:cNvSpPr>
          <p:nvPr>
            <p:ph type="sldNum" sz="quarter" idx="4"/>
          </p:nvPr>
        </p:nvSpPr>
        <p:spPr/>
        <p:txBody>
          <a:bodyPr/>
          <a:lstStyle/>
          <a:p>
            <a:fld id="{FD96158B-4539-3C43-9DE5-94C547866200}" type="slidenum">
              <a:rPr lang="en-US" smtClean="0"/>
              <a:t>61</a:t>
            </a:fld>
            <a:endParaRPr lang="en-US"/>
          </a:p>
        </p:txBody>
      </p:sp>
    </p:spTree>
    <p:extLst>
      <p:ext uri="{BB962C8B-B14F-4D97-AF65-F5344CB8AC3E}">
        <p14:creationId xmlns:p14="http://schemas.microsoft.com/office/powerpoint/2010/main" val="71570813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E69AC-2807-4743-A079-7424660D8571}"/>
              </a:ext>
            </a:extLst>
          </p:cNvPr>
          <p:cNvSpPr>
            <a:spLocks noGrp="1"/>
          </p:cNvSpPr>
          <p:nvPr>
            <p:ph type="title"/>
          </p:nvPr>
        </p:nvSpPr>
        <p:spPr/>
        <p:txBody>
          <a:bodyPr/>
          <a:lstStyle/>
          <a:p>
            <a:r>
              <a:rPr lang="en-US" dirty="0"/>
              <a:t>Paxos Consensus Protocol</a:t>
            </a:r>
          </a:p>
        </p:txBody>
      </p:sp>
      <p:sp>
        <p:nvSpPr>
          <p:cNvPr id="3" name="Content Placeholder 2">
            <a:extLst>
              <a:ext uri="{FF2B5EF4-FFF2-40B4-BE49-F238E27FC236}">
                <a16:creationId xmlns:a16="http://schemas.microsoft.com/office/drawing/2014/main" id="{72FEA09B-350B-844C-8FE2-2DBE85882007}"/>
              </a:ext>
            </a:extLst>
          </p:cNvPr>
          <p:cNvSpPr>
            <a:spLocks noGrp="1"/>
          </p:cNvSpPr>
          <p:nvPr>
            <p:ph idx="1"/>
          </p:nvPr>
        </p:nvSpPr>
        <p:spPr/>
        <p:txBody>
          <a:bodyPr/>
          <a:lstStyle/>
          <a:p>
            <a:r>
              <a:rPr lang="en-US" dirty="0"/>
              <a:t>General problem: how to reach an agreement (consensus) among TMs about the fate of a transaction</a:t>
            </a:r>
          </a:p>
          <a:p>
            <a:pPr lvl="1"/>
            <a:r>
              <a:rPr lang="en-US" dirty="0"/>
              <a:t>2PC and 3PC are special cases</a:t>
            </a:r>
          </a:p>
          <a:p>
            <a:r>
              <a:rPr lang="en-US" dirty="0"/>
              <a:t>General idea: If a majority reaches a decision, the global decision is reached (like voting)</a:t>
            </a:r>
          </a:p>
          <a:p>
            <a:r>
              <a:rPr lang="en-US" dirty="0"/>
              <a:t>Roles:</a:t>
            </a:r>
          </a:p>
          <a:p>
            <a:pPr lvl="1"/>
            <a:r>
              <a:rPr lang="en-US" dirty="0"/>
              <a:t>Proposer: recommends a decision</a:t>
            </a:r>
          </a:p>
          <a:p>
            <a:pPr lvl="1"/>
            <a:r>
              <a:rPr lang="en-US" dirty="0"/>
              <a:t>Acceptor: decides whether to accept the proposed decision</a:t>
            </a:r>
          </a:p>
          <a:p>
            <a:pPr lvl="1"/>
            <a:r>
              <a:rPr lang="en-US" dirty="0"/>
              <a:t>Learner: discovers the agreed-upon decision by asking or it is pushed</a:t>
            </a:r>
          </a:p>
        </p:txBody>
      </p:sp>
      <p:sp>
        <p:nvSpPr>
          <p:cNvPr id="4" name="Footer Placeholder 3">
            <a:extLst>
              <a:ext uri="{FF2B5EF4-FFF2-40B4-BE49-F238E27FC236}">
                <a16:creationId xmlns:a16="http://schemas.microsoft.com/office/drawing/2014/main" id="{00B886A2-276F-E84A-AF6C-C6EEAE3D533E}"/>
              </a:ext>
            </a:extLst>
          </p:cNvPr>
          <p:cNvSpPr>
            <a:spLocks noGrp="1"/>
          </p:cNvSpPr>
          <p:nvPr>
            <p:ph type="ftr" sz="quarter" idx="3"/>
          </p:nvPr>
        </p:nvSpPr>
        <p:spPr/>
        <p:txBody>
          <a:bodyPr/>
          <a:lstStyle/>
          <a:p>
            <a:r>
              <a:rPr lang="en-US" dirty="0"/>
              <a:t>© 2020</a:t>
            </a:r>
          </a:p>
        </p:txBody>
      </p:sp>
      <p:sp>
        <p:nvSpPr>
          <p:cNvPr id="5" name="Slide Number Placeholder 4">
            <a:extLst>
              <a:ext uri="{FF2B5EF4-FFF2-40B4-BE49-F238E27FC236}">
                <a16:creationId xmlns:a16="http://schemas.microsoft.com/office/drawing/2014/main" id="{3AD260E4-9C5A-6E48-B36D-FCC1448063A7}"/>
              </a:ext>
            </a:extLst>
          </p:cNvPr>
          <p:cNvSpPr>
            <a:spLocks noGrp="1"/>
          </p:cNvSpPr>
          <p:nvPr>
            <p:ph type="sldNum" sz="quarter" idx="4"/>
          </p:nvPr>
        </p:nvSpPr>
        <p:spPr/>
        <p:txBody>
          <a:bodyPr/>
          <a:lstStyle/>
          <a:p>
            <a:fld id="{FD96158B-4539-3C43-9DE5-94C547866200}" type="slidenum">
              <a:rPr lang="en-US" smtClean="0"/>
              <a:t>62</a:t>
            </a:fld>
            <a:endParaRPr lang="en-US"/>
          </a:p>
        </p:txBody>
      </p:sp>
    </p:spTree>
    <p:extLst>
      <p:ext uri="{BB962C8B-B14F-4D97-AF65-F5344CB8AC3E}">
        <p14:creationId xmlns:p14="http://schemas.microsoft.com/office/powerpoint/2010/main" val="197413976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0D6DF-AB8A-8D4D-B9FD-E11D2A9F1691}"/>
              </a:ext>
            </a:extLst>
          </p:cNvPr>
          <p:cNvSpPr>
            <a:spLocks noGrp="1"/>
          </p:cNvSpPr>
          <p:nvPr>
            <p:ph type="title"/>
          </p:nvPr>
        </p:nvSpPr>
        <p:spPr/>
        <p:txBody>
          <a:bodyPr/>
          <a:lstStyle/>
          <a:p>
            <a:r>
              <a:rPr lang="en-US" dirty="0"/>
              <a:t>Paxos &amp; Complications</a:t>
            </a:r>
          </a:p>
        </p:txBody>
      </p:sp>
      <p:sp>
        <p:nvSpPr>
          <p:cNvPr id="3" name="Content Placeholder 2">
            <a:extLst>
              <a:ext uri="{FF2B5EF4-FFF2-40B4-BE49-F238E27FC236}">
                <a16:creationId xmlns:a16="http://schemas.microsoft.com/office/drawing/2014/main" id="{EB4B9E4D-B865-EE4F-9490-6A334F549E70}"/>
              </a:ext>
            </a:extLst>
          </p:cNvPr>
          <p:cNvSpPr>
            <a:spLocks noGrp="1"/>
          </p:cNvSpPr>
          <p:nvPr>
            <p:ph idx="1"/>
          </p:nvPr>
        </p:nvSpPr>
        <p:spPr/>
        <p:txBody>
          <a:bodyPr/>
          <a:lstStyle/>
          <a:p>
            <a:r>
              <a:rPr lang="en-US" dirty="0"/>
              <a:t>Naïve Paxos: one proposer</a:t>
            </a:r>
          </a:p>
          <a:p>
            <a:pPr lvl="1"/>
            <a:r>
              <a:rPr lang="en-US" dirty="0"/>
              <a:t>Operates like a 2PC</a:t>
            </a:r>
          </a:p>
          <a:p>
            <a:r>
              <a:rPr lang="en-US" dirty="0"/>
              <a:t>Complications</a:t>
            </a:r>
          </a:p>
          <a:p>
            <a:pPr lvl="1"/>
            <a:r>
              <a:rPr lang="en-US" dirty="0"/>
              <a:t>Multiple proposers can exist at the same time; acceptor has to choose</a:t>
            </a:r>
          </a:p>
          <a:p>
            <a:pPr lvl="2"/>
            <a:r>
              <a:rPr lang="en-US" dirty="0"/>
              <a:t>Attach a ballot number</a:t>
            </a:r>
          </a:p>
          <a:p>
            <a:pPr lvl="1"/>
            <a:r>
              <a:rPr lang="en-US" dirty="0"/>
              <a:t>Multiple proposals may result in split votes with no majority</a:t>
            </a:r>
          </a:p>
          <a:p>
            <a:pPr lvl="2"/>
            <a:r>
              <a:rPr lang="en-US" dirty="0"/>
              <a:t>Run multiple consensus rounds → performance implication</a:t>
            </a:r>
          </a:p>
          <a:p>
            <a:pPr lvl="2"/>
            <a:r>
              <a:rPr lang="en-US" dirty="0"/>
              <a:t>Choose a leader</a:t>
            </a:r>
          </a:p>
          <a:p>
            <a:pPr lvl="1"/>
            <a:r>
              <a:rPr lang="en-US" dirty="0"/>
              <a:t>Some accepts fail after they accept a decision; the remaining acceptors may not constitute majority</a:t>
            </a:r>
          </a:p>
          <a:p>
            <a:pPr lvl="2"/>
            <a:r>
              <a:rPr lang="en-US" dirty="0"/>
              <a:t>Use ballot numbers</a:t>
            </a:r>
          </a:p>
          <a:p>
            <a:pPr lvl="2"/>
            <a:endParaRPr lang="en-US" dirty="0"/>
          </a:p>
        </p:txBody>
      </p:sp>
      <p:sp>
        <p:nvSpPr>
          <p:cNvPr id="4" name="Footer Placeholder 3">
            <a:extLst>
              <a:ext uri="{FF2B5EF4-FFF2-40B4-BE49-F238E27FC236}">
                <a16:creationId xmlns:a16="http://schemas.microsoft.com/office/drawing/2014/main" id="{688A0634-A0EA-A04C-BD02-B562B9549CD9}"/>
              </a:ext>
            </a:extLst>
          </p:cNvPr>
          <p:cNvSpPr>
            <a:spLocks noGrp="1"/>
          </p:cNvSpPr>
          <p:nvPr>
            <p:ph type="ftr" sz="quarter" idx="3"/>
          </p:nvPr>
        </p:nvSpPr>
        <p:spPr/>
        <p:txBody>
          <a:bodyPr/>
          <a:lstStyle/>
          <a:p>
            <a:r>
              <a:rPr lang="en-US" dirty="0"/>
              <a:t>© 2020</a:t>
            </a:r>
          </a:p>
        </p:txBody>
      </p:sp>
      <p:sp>
        <p:nvSpPr>
          <p:cNvPr id="5" name="Slide Number Placeholder 4">
            <a:extLst>
              <a:ext uri="{FF2B5EF4-FFF2-40B4-BE49-F238E27FC236}">
                <a16:creationId xmlns:a16="http://schemas.microsoft.com/office/drawing/2014/main" id="{F65AFD2A-21C6-FC44-B6A8-E7B63EBAAA42}"/>
              </a:ext>
            </a:extLst>
          </p:cNvPr>
          <p:cNvSpPr>
            <a:spLocks noGrp="1"/>
          </p:cNvSpPr>
          <p:nvPr>
            <p:ph type="sldNum" sz="quarter" idx="4"/>
          </p:nvPr>
        </p:nvSpPr>
        <p:spPr/>
        <p:txBody>
          <a:bodyPr/>
          <a:lstStyle/>
          <a:p>
            <a:fld id="{FD96158B-4539-3C43-9DE5-94C547866200}" type="slidenum">
              <a:rPr lang="en-US" smtClean="0"/>
              <a:t>63</a:t>
            </a:fld>
            <a:endParaRPr lang="en-US"/>
          </a:p>
        </p:txBody>
      </p:sp>
    </p:spTree>
    <p:extLst>
      <p:ext uri="{BB962C8B-B14F-4D97-AF65-F5344CB8AC3E}">
        <p14:creationId xmlns:p14="http://schemas.microsoft.com/office/powerpoint/2010/main" val="615938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4F295-37D1-B846-B7A2-C040F0141BC6}"/>
              </a:ext>
            </a:extLst>
          </p:cNvPr>
          <p:cNvSpPr>
            <a:spLocks noGrp="1"/>
          </p:cNvSpPr>
          <p:nvPr>
            <p:ph type="title"/>
          </p:nvPr>
        </p:nvSpPr>
        <p:spPr/>
        <p:txBody>
          <a:bodyPr/>
          <a:lstStyle/>
          <a:p>
            <a:r>
              <a:rPr lang="en-CA" dirty="0"/>
              <a:t>Basic </a:t>
            </a:r>
            <a:r>
              <a:rPr lang="en-CA" dirty="0" err="1"/>
              <a:t>Paxos</a:t>
            </a:r>
            <a:r>
              <a:rPr lang="en-CA" dirty="0"/>
              <a:t> – No Failures</a:t>
            </a:r>
            <a:endParaRPr lang="en-US" dirty="0"/>
          </a:p>
        </p:txBody>
      </p:sp>
      <p:sp>
        <p:nvSpPr>
          <p:cNvPr id="4" name="Footer Placeholder 3">
            <a:extLst>
              <a:ext uri="{FF2B5EF4-FFF2-40B4-BE49-F238E27FC236}">
                <a16:creationId xmlns:a16="http://schemas.microsoft.com/office/drawing/2014/main" id="{1693D0EF-5573-5348-8584-EE0F0D760C60}"/>
              </a:ext>
            </a:extLst>
          </p:cNvPr>
          <p:cNvSpPr>
            <a:spLocks noGrp="1"/>
          </p:cNvSpPr>
          <p:nvPr>
            <p:ph type="ftr" sz="quarter" idx="3"/>
          </p:nvPr>
        </p:nvSpPr>
        <p:spPr/>
        <p:txBody>
          <a:bodyPr/>
          <a:lstStyle/>
          <a:p>
            <a:r>
              <a:rPr lang="en-US" dirty="0"/>
              <a:t>© 2020</a:t>
            </a:r>
          </a:p>
        </p:txBody>
      </p:sp>
      <p:sp>
        <p:nvSpPr>
          <p:cNvPr id="5" name="Slide Number Placeholder 4">
            <a:extLst>
              <a:ext uri="{FF2B5EF4-FFF2-40B4-BE49-F238E27FC236}">
                <a16:creationId xmlns:a16="http://schemas.microsoft.com/office/drawing/2014/main" id="{F8BE489F-D49C-FE41-A694-3330B9CD1CF8}"/>
              </a:ext>
            </a:extLst>
          </p:cNvPr>
          <p:cNvSpPr>
            <a:spLocks noGrp="1"/>
          </p:cNvSpPr>
          <p:nvPr>
            <p:ph type="sldNum" sz="quarter" idx="4"/>
          </p:nvPr>
        </p:nvSpPr>
        <p:spPr/>
        <p:txBody>
          <a:bodyPr/>
          <a:lstStyle/>
          <a:p>
            <a:fld id="{FD96158B-4539-3C43-9DE5-94C547866200}" type="slidenum">
              <a:rPr lang="en-US" smtClean="0"/>
              <a:t>64</a:t>
            </a:fld>
            <a:endParaRPr lang="en-US"/>
          </a:p>
        </p:txBody>
      </p:sp>
      <p:sp>
        <p:nvSpPr>
          <p:cNvPr id="6" name="TextBox 5">
            <a:extLst>
              <a:ext uri="{FF2B5EF4-FFF2-40B4-BE49-F238E27FC236}">
                <a16:creationId xmlns:a16="http://schemas.microsoft.com/office/drawing/2014/main" id="{18374814-E436-2A49-83A4-B592DF7A0435}"/>
              </a:ext>
            </a:extLst>
          </p:cNvPr>
          <p:cNvSpPr txBox="1"/>
          <p:nvPr/>
        </p:nvSpPr>
        <p:spPr>
          <a:xfrm>
            <a:off x="827584" y="1245962"/>
            <a:ext cx="2090637" cy="338554"/>
          </a:xfrm>
          <a:prstGeom prst="rect">
            <a:avLst/>
          </a:prstGeom>
          <a:noFill/>
        </p:spPr>
        <p:txBody>
          <a:bodyPr wrap="none" rtlCol="0">
            <a:spAutoFit/>
          </a:bodyPr>
          <a:lstStyle/>
          <a:p>
            <a:r>
              <a:rPr lang="en-US" sz="1600" u="sng" dirty="0"/>
              <a:t>Proposer (or Leader)</a:t>
            </a:r>
          </a:p>
        </p:txBody>
      </p:sp>
      <p:sp>
        <p:nvSpPr>
          <p:cNvPr id="7" name="TextBox 6">
            <a:extLst>
              <a:ext uri="{FF2B5EF4-FFF2-40B4-BE49-F238E27FC236}">
                <a16:creationId xmlns:a16="http://schemas.microsoft.com/office/drawing/2014/main" id="{0F1CD064-E813-FF49-BFF7-BE741D004AFF}"/>
              </a:ext>
            </a:extLst>
          </p:cNvPr>
          <p:cNvSpPr txBox="1"/>
          <p:nvPr/>
        </p:nvSpPr>
        <p:spPr>
          <a:xfrm>
            <a:off x="6343611" y="1252461"/>
            <a:ext cx="994183" cy="338554"/>
          </a:xfrm>
          <a:prstGeom prst="rect">
            <a:avLst/>
          </a:prstGeom>
          <a:noFill/>
        </p:spPr>
        <p:txBody>
          <a:bodyPr wrap="none" rtlCol="0">
            <a:spAutoFit/>
          </a:bodyPr>
          <a:lstStyle/>
          <a:p>
            <a:r>
              <a:rPr lang="en-US" sz="1600" u="sng" dirty="0"/>
              <a:t>Acceptor</a:t>
            </a:r>
          </a:p>
        </p:txBody>
      </p:sp>
      <p:cxnSp>
        <p:nvCxnSpPr>
          <p:cNvPr id="9" name="Straight Arrow Connector 8">
            <a:extLst>
              <a:ext uri="{FF2B5EF4-FFF2-40B4-BE49-F238E27FC236}">
                <a16:creationId xmlns:a16="http://schemas.microsoft.com/office/drawing/2014/main" id="{A4CB9294-EF6C-7343-95DE-B9EC2B7AA383}"/>
              </a:ext>
            </a:extLst>
          </p:cNvPr>
          <p:cNvCxnSpPr>
            <a:cxnSpLocks/>
            <a:stCxn id="6" idx="2"/>
          </p:cNvCxnSpPr>
          <p:nvPr/>
        </p:nvCxnSpPr>
        <p:spPr bwMode="auto">
          <a:xfrm>
            <a:off x="1872903" y="1584516"/>
            <a:ext cx="4315316" cy="31539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0" name="TextBox 9">
            <a:extLst>
              <a:ext uri="{FF2B5EF4-FFF2-40B4-BE49-F238E27FC236}">
                <a16:creationId xmlns:a16="http://schemas.microsoft.com/office/drawing/2014/main" id="{D9DD0AFC-6413-B948-98B5-205A613F213E}"/>
              </a:ext>
            </a:extLst>
          </p:cNvPr>
          <p:cNvSpPr txBox="1"/>
          <p:nvPr/>
        </p:nvSpPr>
        <p:spPr>
          <a:xfrm>
            <a:off x="3288605" y="1462836"/>
            <a:ext cx="1174866" cy="276999"/>
          </a:xfrm>
          <a:prstGeom prst="rect">
            <a:avLst/>
          </a:prstGeom>
          <a:noFill/>
          <a:scene3d>
            <a:camera prst="orthographicFront">
              <a:rot lat="0" lon="0" rev="21299999"/>
            </a:camera>
            <a:lightRig rig="threePt" dir="t"/>
          </a:scene3d>
          <a:sp3d z="6350"/>
        </p:spPr>
        <p:txBody>
          <a:bodyPr wrap="square" rtlCol="0">
            <a:spAutoFit/>
          </a:bodyPr>
          <a:lstStyle/>
          <a:p>
            <a:r>
              <a:rPr lang="en-US" sz="1200" dirty="0"/>
              <a:t>prepare(</a:t>
            </a:r>
            <a:r>
              <a:rPr lang="en-US" sz="1200" i="1" dirty="0" err="1"/>
              <a:t>bal</a:t>
            </a:r>
            <a:r>
              <a:rPr lang="en-US" sz="1200" dirty="0"/>
              <a:t>)</a:t>
            </a:r>
          </a:p>
        </p:txBody>
      </p:sp>
      <p:sp>
        <p:nvSpPr>
          <p:cNvPr id="12" name="TextBox 11">
            <a:extLst>
              <a:ext uri="{FF2B5EF4-FFF2-40B4-BE49-F238E27FC236}">
                <a16:creationId xmlns:a16="http://schemas.microsoft.com/office/drawing/2014/main" id="{53C43A70-4AD1-F34F-A6AF-B5E72725918B}"/>
              </a:ext>
            </a:extLst>
          </p:cNvPr>
          <p:cNvSpPr txBox="1"/>
          <p:nvPr/>
        </p:nvSpPr>
        <p:spPr>
          <a:xfrm>
            <a:off x="3132211" y="2084098"/>
            <a:ext cx="526794" cy="276999"/>
          </a:xfrm>
          <a:prstGeom prst="rect">
            <a:avLst/>
          </a:prstGeom>
          <a:noFill/>
          <a:scene3d>
            <a:camera prst="orthographicFront">
              <a:rot lat="0" lon="0" rev="0"/>
            </a:camera>
            <a:lightRig rig="threePt" dir="t"/>
          </a:scene3d>
          <a:sp3d z="6350"/>
        </p:spPr>
        <p:txBody>
          <a:bodyPr wrap="square" rtlCol="0">
            <a:spAutoFit/>
          </a:bodyPr>
          <a:lstStyle/>
          <a:p>
            <a:r>
              <a:rPr lang="en-US" sz="1200" dirty="0"/>
              <a:t>Ack</a:t>
            </a:r>
          </a:p>
        </p:txBody>
      </p:sp>
      <p:cxnSp>
        <p:nvCxnSpPr>
          <p:cNvPr id="14" name="Straight Arrow Connector 13">
            <a:extLst>
              <a:ext uri="{FF2B5EF4-FFF2-40B4-BE49-F238E27FC236}">
                <a16:creationId xmlns:a16="http://schemas.microsoft.com/office/drawing/2014/main" id="{61FD1BF3-8EEC-BB4D-A2FE-D07D6D7AE624}"/>
              </a:ext>
            </a:extLst>
          </p:cNvPr>
          <p:cNvCxnSpPr>
            <a:cxnSpLocks/>
          </p:cNvCxnSpPr>
          <p:nvPr/>
        </p:nvCxnSpPr>
        <p:spPr bwMode="auto">
          <a:xfrm flipH="1">
            <a:off x="1872902" y="2355931"/>
            <a:ext cx="3291366" cy="40833"/>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6" name="TextBox 15">
            <a:extLst>
              <a:ext uri="{FF2B5EF4-FFF2-40B4-BE49-F238E27FC236}">
                <a16:creationId xmlns:a16="http://schemas.microsoft.com/office/drawing/2014/main" id="{64D7827C-5A09-8544-A8CE-C6B73C04A913}"/>
              </a:ext>
            </a:extLst>
          </p:cNvPr>
          <p:cNvSpPr txBox="1"/>
          <p:nvPr/>
        </p:nvSpPr>
        <p:spPr>
          <a:xfrm>
            <a:off x="7983729" y="4826993"/>
            <a:ext cx="619080" cy="276999"/>
          </a:xfrm>
          <a:prstGeom prst="rect">
            <a:avLst/>
          </a:prstGeom>
          <a:noFill/>
        </p:spPr>
        <p:txBody>
          <a:bodyPr wrap="none" rtlCol="0">
            <a:spAutoFit/>
          </a:bodyPr>
          <a:lstStyle/>
          <a:p>
            <a:r>
              <a:rPr lang="en-US" sz="1200" dirty="0"/>
              <a:t>Ignore</a:t>
            </a:r>
          </a:p>
        </p:txBody>
      </p:sp>
      <p:sp>
        <p:nvSpPr>
          <p:cNvPr id="24" name="Diamond 23">
            <a:extLst>
              <a:ext uri="{FF2B5EF4-FFF2-40B4-BE49-F238E27FC236}">
                <a16:creationId xmlns:a16="http://schemas.microsoft.com/office/drawing/2014/main" id="{F8BE0A69-E042-AB4D-BA45-C44FF0511CB1}"/>
              </a:ext>
            </a:extLst>
          </p:cNvPr>
          <p:cNvSpPr/>
          <p:nvPr/>
        </p:nvSpPr>
        <p:spPr bwMode="auto">
          <a:xfrm>
            <a:off x="395536" y="2916930"/>
            <a:ext cx="1827820" cy="751805"/>
          </a:xfrm>
          <a:prstGeom prst="diamond">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ts val="128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pitchFamily="-108" charset="0"/>
                <a:ea typeface="ＭＳ Ｐゴシック" pitchFamily="-108" charset="-128"/>
                <a:cs typeface="ＭＳ Ｐゴシック" pitchFamily="-108" charset="-128"/>
              </a:rPr>
              <a:t>Ack from majority?</a:t>
            </a:r>
          </a:p>
        </p:txBody>
      </p:sp>
      <p:sp>
        <p:nvSpPr>
          <p:cNvPr id="26" name="TextBox 25">
            <a:extLst>
              <a:ext uri="{FF2B5EF4-FFF2-40B4-BE49-F238E27FC236}">
                <a16:creationId xmlns:a16="http://schemas.microsoft.com/office/drawing/2014/main" id="{3C274864-B88A-4E4F-BBCE-50D264C83616}"/>
              </a:ext>
            </a:extLst>
          </p:cNvPr>
          <p:cNvSpPr txBox="1"/>
          <p:nvPr/>
        </p:nvSpPr>
        <p:spPr>
          <a:xfrm>
            <a:off x="6388767" y="3861048"/>
            <a:ext cx="917238" cy="461665"/>
          </a:xfrm>
          <a:prstGeom prst="rect">
            <a:avLst/>
          </a:prstGeom>
          <a:noFill/>
        </p:spPr>
        <p:txBody>
          <a:bodyPr wrap="none" rtlCol="0">
            <a:spAutoFit/>
          </a:bodyPr>
          <a:lstStyle/>
          <a:p>
            <a:pPr algn="ctr"/>
            <a:r>
              <a:rPr lang="en-US" sz="1200" dirty="0"/>
              <a:t>Ignore and</a:t>
            </a:r>
          </a:p>
          <a:p>
            <a:pPr algn="ctr"/>
            <a:r>
              <a:rPr lang="en-US" sz="1200" dirty="0"/>
              <a:t>Wait</a:t>
            </a:r>
          </a:p>
        </p:txBody>
      </p:sp>
      <p:cxnSp>
        <p:nvCxnSpPr>
          <p:cNvPr id="28" name="Straight Arrow Connector 27">
            <a:extLst>
              <a:ext uri="{FF2B5EF4-FFF2-40B4-BE49-F238E27FC236}">
                <a16:creationId xmlns:a16="http://schemas.microsoft.com/office/drawing/2014/main" id="{3CA3DBB6-72C7-2940-9B26-2F5F495E0604}"/>
              </a:ext>
            </a:extLst>
          </p:cNvPr>
          <p:cNvCxnSpPr>
            <a:cxnSpLocks/>
          </p:cNvCxnSpPr>
          <p:nvPr/>
        </p:nvCxnSpPr>
        <p:spPr bwMode="auto">
          <a:xfrm>
            <a:off x="6840702" y="2355931"/>
            <a:ext cx="0" cy="307777"/>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32" name="TextBox 31">
            <a:extLst>
              <a:ext uri="{FF2B5EF4-FFF2-40B4-BE49-F238E27FC236}">
                <a16:creationId xmlns:a16="http://schemas.microsoft.com/office/drawing/2014/main" id="{92667629-E1BA-4441-A93E-C645C2B6A0DD}"/>
              </a:ext>
            </a:extLst>
          </p:cNvPr>
          <p:cNvSpPr txBox="1"/>
          <p:nvPr/>
        </p:nvSpPr>
        <p:spPr>
          <a:xfrm>
            <a:off x="5700538" y="2769837"/>
            <a:ext cx="435056" cy="276999"/>
          </a:xfrm>
          <a:prstGeom prst="rect">
            <a:avLst/>
          </a:prstGeom>
          <a:noFill/>
        </p:spPr>
        <p:txBody>
          <a:bodyPr wrap="none" rtlCol="0">
            <a:spAutoFit/>
          </a:bodyPr>
          <a:lstStyle/>
          <a:p>
            <a:r>
              <a:rPr lang="en-US" sz="1200" dirty="0"/>
              <a:t>Yes</a:t>
            </a:r>
          </a:p>
        </p:txBody>
      </p:sp>
      <p:cxnSp>
        <p:nvCxnSpPr>
          <p:cNvPr id="33" name="Straight Arrow Connector 32">
            <a:extLst>
              <a:ext uri="{FF2B5EF4-FFF2-40B4-BE49-F238E27FC236}">
                <a16:creationId xmlns:a16="http://schemas.microsoft.com/office/drawing/2014/main" id="{A820F1FC-4D0D-434C-97E7-9EC738836720}"/>
              </a:ext>
            </a:extLst>
          </p:cNvPr>
          <p:cNvCxnSpPr>
            <a:cxnSpLocks/>
          </p:cNvCxnSpPr>
          <p:nvPr/>
        </p:nvCxnSpPr>
        <p:spPr bwMode="auto">
          <a:xfrm>
            <a:off x="6840702" y="3428837"/>
            <a:ext cx="0" cy="50421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35" name="TextBox 34">
            <a:extLst>
              <a:ext uri="{FF2B5EF4-FFF2-40B4-BE49-F238E27FC236}">
                <a16:creationId xmlns:a16="http://schemas.microsoft.com/office/drawing/2014/main" id="{806ECAFA-BF0D-9F49-A2AC-47FCE3A0BA19}"/>
              </a:ext>
            </a:extLst>
          </p:cNvPr>
          <p:cNvSpPr txBox="1"/>
          <p:nvPr/>
        </p:nvSpPr>
        <p:spPr>
          <a:xfrm>
            <a:off x="6484911" y="3534397"/>
            <a:ext cx="380232" cy="276999"/>
          </a:xfrm>
          <a:prstGeom prst="rect">
            <a:avLst/>
          </a:prstGeom>
          <a:noFill/>
        </p:spPr>
        <p:txBody>
          <a:bodyPr wrap="none" rtlCol="0">
            <a:spAutoFit/>
          </a:bodyPr>
          <a:lstStyle/>
          <a:p>
            <a:r>
              <a:rPr lang="en-US" sz="1200" dirty="0"/>
              <a:t>No</a:t>
            </a:r>
          </a:p>
        </p:txBody>
      </p:sp>
      <p:sp>
        <p:nvSpPr>
          <p:cNvPr id="38" name="TextBox 37">
            <a:extLst>
              <a:ext uri="{FF2B5EF4-FFF2-40B4-BE49-F238E27FC236}">
                <a16:creationId xmlns:a16="http://schemas.microsoft.com/office/drawing/2014/main" id="{B5B78FEE-AAC5-4F4D-A236-52C27EA0C7A2}"/>
              </a:ext>
            </a:extLst>
          </p:cNvPr>
          <p:cNvSpPr txBox="1"/>
          <p:nvPr/>
        </p:nvSpPr>
        <p:spPr>
          <a:xfrm>
            <a:off x="3603558" y="3480892"/>
            <a:ext cx="1612358" cy="276999"/>
          </a:xfrm>
          <a:prstGeom prst="rect">
            <a:avLst/>
          </a:prstGeom>
          <a:noFill/>
          <a:scene3d>
            <a:camera prst="orthographicFront">
              <a:rot lat="0" lon="0" rev="20999999"/>
            </a:camera>
            <a:lightRig rig="threePt" dir="t"/>
          </a:scene3d>
          <a:sp3d z="6350"/>
        </p:spPr>
        <p:txBody>
          <a:bodyPr wrap="square" rtlCol="0">
            <a:spAutoFit/>
          </a:bodyPr>
          <a:lstStyle/>
          <a:p>
            <a:r>
              <a:rPr lang="en-US" sz="1200" dirty="0"/>
              <a:t>Yes, (</a:t>
            </a:r>
            <a:r>
              <a:rPr lang="en-US" sz="1200" i="1" dirty="0" err="1"/>
              <a:t>nbal</a:t>
            </a:r>
            <a:r>
              <a:rPr lang="en-US" sz="1200" dirty="0" err="1"/>
              <a:t>,</a:t>
            </a:r>
            <a:r>
              <a:rPr lang="en-US" sz="1200" i="1" dirty="0" err="1"/>
              <a:t>val</a:t>
            </a:r>
            <a:r>
              <a:rPr lang="en-US" sz="1200" dirty="0"/>
              <a:t>)</a:t>
            </a:r>
          </a:p>
        </p:txBody>
      </p:sp>
      <p:cxnSp>
        <p:nvCxnSpPr>
          <p:cNvPr id="47" name="Straight Arrow Connector 46">
            <a:extLst>
              <a:ext uri="{FF2B5EF4-FFF2-40B4-BE49-F238E27FC236}">
                <a16:creationId xmlns:a16="http://schemas.microsoft.com/office/drawing/2014/main" id="{F32968DF-69C0-1140-BCE5-601765B55CDD}"/>
              </a:ext>
            </a:extLst>
          </p:cNvPr>
          <p:cNvCxnSpPr>
            <a:cxnSpLocks/>
          </p:cNvCxnSpPr>
          <p:nvPr/>
        </p:nvCxnSpPr>
        <p:spPr bwMode="auto">
          <a:xfrm>
            <a:off x="6847386" y="4288743"/>
            <a:ext cx="0" cy="307777"/>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34" name="Diamond 33">
            <a:extLst>
              <a:ext uri="{FF2B5EF4-FFF2-40B4-BE49-F238E27FC236}">
                <a16:creationId xmlns:a16="http://schemas.microsoft.com/office/drawing/2014/main" id="{E88468A2-4445-3642-ABF8-710445ED8790}"/>
              </a:ext>
            </a:extLst>
          </p:cNvPr>
          <p:cNvSpPr/>
          <p:nvPr/>
        </p:nvSpPr>
        <p:spPr bwMode="auto">
          <a:xfrm>
            <a:off x="6077485" y="1608681"/>
            <a:ext cx="1526436" cy="751805"/>
          </a:xfrm>
          <a:prstGeom prst="diamond">
            <a:avLst/>
          </a:prstGeom>
          <a:no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Arial" pitchFamily="-108" charset="0"/>
                <a:ea typeface="ＭＳ Ｐゴシック" pitchFamily="-108" charset="-128"/>
                <a:cs typeface="ＭＳ Ｐゴシック" pitchFamily="-108" charset="-128"/>
              </a:rPr>
              <a:t>Any previous prop?</a:t>
            </a:r>
          </a:p>
        </p:txBody>
      </p:sp>
      <p:cxnSp>
        <p:nvCxnSpPr>
          <p:cNvPr id="11" name="Straight Arrow Connector 10">
            <a:extLst>
              <a:ext uri="{FF2B5EF4-FFF2-40B4-BE49-F238E27FC236}">
                <a16:creationId xmlns:a16="http://schemas.microsoft.com/office/drawing/2014/main" id="{15437D4C-DE28-3B4B-8F8E-B2A20F4CC2E3}"/>
              </a:ext>
            </a:extLst>
          </p:cNvPr>
          <p:cNvCxnSpPr>
            <a:stCxn id="34" idx="1"/>
          </p:cNvCxnSpPr>
          <p:nvPr/>
        </p:nvCxnSpPr>
        <p:spPr bwMode="auto">
          <a:xfrm flipH="1">
            <a:off x="5724128" y="1984584"/>
            <a:ext cx="353357" cy="196357"/>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39" name="TextBox 38">
            <a:extLst>
              <a:ext uri="{FF2B5EF4-FFF2-40B4-BE49-F238E27FC236}">
                <a16:creationId xmlns:a16="http://schemas.microsoft.com/office/drawing/2014/main" id="{97B1847B-69FC-8C4B-8F33-2858512EDE80}"/>
              </a:ext>
            </a:extLst>
          </p:cNvPr>
          <p:cNvSpPr txBox="1"/>
          <p:nvPr/>
        </p:nvSpPr>
        <p:spPr>
          <a:xfrm>
            <a:off x="5145231" y="2140671"/>
            <a:ext cx="1035861" cy="461665"/>
          </a:xfrm>
          <a:prstGeom prst="rect">
            <a:avLst/>
          </a:prstGeom>
          <a:noFill/>
        </p:spPr>
        <p:txBody>
          <a:bodyPr wrap="none" rtlCol="0">
            <a:spAutoFit/>
          </a:bodyPr>
          <a:lstStyle/>
          <a:p>
            <a:r>
              <a:rPr lang="en-US" sz="1200" dirty="0"/>
              <a:t>Record</a:t>
            </a:r>
          </a:p>
          <a:p>
            <a:r>
              <a:rPr lang="en-US" sz="1200" dirty="0"/>
              <a:t>prepare(</a:t>
            </a:r>
            <a:r>
              <a:rPr lang="en-US" sz="1200" i="1" dirty="0" err="1"/>
              <a:t>bal</a:t>
            </a:r>
            <a:r>
              <a:rPr lang="en-US" sz="1200" dirty="0"/>
              <a:t>)</a:t>
            </a:r>
          </a:p>
        </p:txBody>
      </p:sp>
      <p:sp>
        <p:nvSpPr>
          <p:cNvPr id="43" name="TextBox 42">
            <a:extLst>
              <a:ext uri="{FF2B5EF4-FFF2-40B4-BE49-F238E27FC236}">
                <a16:creationId xmlns:a16="http://schemas.microsoft.com/office/drawing/2014/main" id="{DD21A08C-BB5D-E949-B795-BE6537D97328}"/>
              </a:ext>
            </a:extLst>
          </p:cNvPr>
          <p:cNvSpPr txBox="1"/>
          <p:nvPr/>
        </p:nvSpPr>
        <p:spPr>
          <a:xfrm>
            <a:off x="5861028" y="2011588"/>
            <a:ext cx="380232" cy="276999"/>
          </a:xfrm>
          <a:prstGeom prst="rect">
            <a:avLst/>
          </a:prstGeom>
          <a:noFill/>
        </p:spPr>
        <p:txBody>
          <a:bodyPr wrap="none" rtlCol="0">
            <a:spAutoFit/>
          </a:bodyPr>
          <a:lstStyle/>
          <a:p>
            <a:r>
              <a:rPr lang="en-US" sz="1200" dirty="0"/>
              <a:t>No</a:t>
            </a:r>
          </a:p>
        </p:txBody>
      </p:sp>
      <p:sp>
        <p:nvSpPr>
          <p:cNvPr id="44" name="Diamond 43">
            <a:extLst>
              <a:ext uri="{FF2B5EF4-FFF2-40B4-BE49-F238E27FC236}">
                <a16:creationId xmlns:a16="http://schemas.microsoft.com/office/drawing/2014/main" id="{07B32DAE-00AF-6543-835B-E3F9507878AA}"/>
              </a:ext>
            </a:extLst>
          </p:cNvPr>
          <p:cNvSpPr/>
          <p:nvPr/>
        </p:nvSpPr>
        <p:spPr bwMode="auto">
          <a:xfrm>
            <a:off x="6084168" y="2677195"/>
            <a:ext cx="1526436" cy="751805"/>
          </a:xfrm>
          <a:prstGeom prst="diamond">
            <a:avLst/>
          </a:prstGeom>
          <a:no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0" fontAlgn="base" latinLnBrk="0" hangingPunct="0">
              <a:lnSpc>
                <a:spcPts val="1140"/>
              </a:lnSpc>
              <a:spcBef>
                <a:spcPct val="0"/>
              </a:spcBef>
              <a:spcAft>
                <a:spcPct val="0"/>
              </a:spcAft>
              <a:buClrTx/>
              <a:buSzTx/>
              <a:buFontTx/>
              <a:buNone/>
              <a:tabLst/>
            </a:pPr>
            <a:r>
              <a:rPr kumimoji="0" lang="en-US" sz="1200" b="0" i="1" u="none" strike="noStrike" cap="none" normalizeH="0" baseline="0" dirty="0" err="1">
                <a:ln>
                  <a:noFill/>
                </a:ln>
                <a:solidFill>
                  <a:schemeClr val="tx1"/>
                </a:solidFill>
                <a:effectLst/>
                <a:latin typeface="Arial" pitchFamily="-108" charset="0"/>
                <a:ea typeface="ＭＳ Ｐゴシック" pitchFamily="-108" charset="-128"/>
                <a:cs typeface="ＭＳ Ｐゴシック" pitchFamily="-108" charset="-128"/>
              </a:rPr>
              <a:t>bal</a:t>
            </a:r>
            <a:r>
              <a:rPr kumimoji="0" lang="en-US" sz="1200" b="0" u="none" strike="noStrike" cap="none" normalizeH="0" baseline="0" dirty="0">
                <a:ln>
                  <a:noFill/>
                </a:ln>
                <a:solidFill>
                  <a:schemeClr val="tx1"/>
                </a:solidFill>
                <a:effectLst/>
                <a:latin typeface="Arial" pitchFamily="-108" charset="0"/>
                <a:ea typeface="ＭＳ Ｐゴシック" pitchFamily="-108" charset="-128"/>
                <a:cs typeface="ＭＳ Ｐゴシック" pitchFamily="-108" charset="-128"/>
              </a:rPr>
              <a:t> &gt; any </a:t>
            </a:r>
            <a:r>
              <a:rPr kumimoji="0" lang="en-US" sz="1200" b="0" i="1" u="none" strike="noStrike" cap="none" normalizeH="0" baseline="0" dirty="0" err="1">
                <a:ln>
                  <a:noFill/>
                </a:ln>
                <a:solidFill>
                  <a:schemeClr val="tx1"/>
                </a:solidFill>
                <a:effectLst/>
                <a:latin typeface="Arial" pitchFamily="-108" charset="0"/>
                <a:ea typeface="ＭＳ Ｐゴシック" pitchFamily="-108" charset="-128"/>
                <a:cs typeface="ＭＳ Ｐゴシック" pitchFamily="-108" charset="-128"/>
              </a:rPr>
              <a:t>bal</a:t>
            </a:r>
            <a:r>
              <a:rPr kumimoji="0" lang="en-US" sz="1200" b="0" i="1" u="none" strike="noStrike" cap="none" normalizeH="0" baseline="0" dirty="0">
                <a:ln>
                  <a:noFill/>
                </a:ln>
                <a:solidFill>
                  <a:schemeClr val="tx1"/>
                </a:solidFill>
                <a:effectLst/>
                <a:latin typeface="Arial" pitchFamily="-108" charset="0"/>
                <a:ea typeface="ＭＳ Ｐゴシック" pitchFamily="-108" charset="-128"/>
                <a:cs typeface="ＭＳ Ｐゴシック" pitchFamily="-108" charset="-128"/>
              </a:rPr>
              <a:t> received</a:t>
            </a:r>
            <a:r>
              <a:rPr kumimoji="0" lang="en-US" sz="1200" b="0" i="0" u="none" strike="noStrike" cap="none" normalizeH="0" baseline="0" dirty="0">
                <a:ln>
                  <a:noFill/>
                </a:ln>
                <a:solidFill>
                  <a:schemeClr val="tx1"/>
                </a:solidFill>
                <a:effectLst/>
                <a:latin typeface="Arial" pitchFamily="-108" charset="0"/>
                <a:ea typeface="ＭＳ Ｐゴシック" pitchFamily="-108" charset="-128"/>
                <a:cs typeface="ＭＳ Ｐゴシック" pitchFamily="-108" charset="-128"/>
              </a:rPr>
              <a:t>?</a:t>
            </a:r>
          </a:p>
        </p:txBody>
      </p:sp>
      <p:sp>
        <p:nvSpPr>
          <p:cNvPr id="45" name="TextBox 44">
            <a:extLst>
              <a:ext uri="{FF2B5EF4-FFF2-40B4-BE49-F238E27FC236}">
                <a16:creationId xmlns:a16="http://schemas.microsoft.com/office/drawing/2014/main" id="{50BF8754-791C-A942-9468-360DCF21D00F}"/>
              </a:ext>
            </a:extLst>
          </p:cNvPr>
          <p:cNvSpPr txBox="1"/>
          <p:nvPr/>
        </p:nvSpPr>
        <p:spPr>
          <a:xfrm>
            <a:off x="6457450" y="2339773"/>
            <a:ext cx="435056" cy="276999"/>
          </a:xfrm>
          <a:prstGeom prst="rect">
            <a:avLst/>
          </a:prstGeom>
          <a:noFill/>
        </p:spPr>
        <p:txBody>
          <a:bodyPr wrap="none" rtlCol="0">
            <a:spAutoFit/>
          </a:bodyPr>
          <a:lstStyle/>
          <a:p>
            <a:r>
              <a:rPr lang="en-US" sz="1200" dirty="0"/>
              <a:t>Yes</a:t>
            </a:r>
          </a:p>
        </p:txBody>
      </p:sp>
      <p:cxnSp>
        <p:nvCxnSpPr>
          <p:cNvPr id="19" name="Straight Arrow Connector 18">
            <a:extLst>
              <a:ext uri="{FF2B5EF4-FFF2-40B4-BE49-F238E27FC236}">
                <a16:creationId xmlns:a16="http://schemas.microsoft.com/office/drawing/2014/main" id="{5524A1CD-9B38-4745-B19F-8B771FBF0AE5}"/>
              </a:ext>
            </a:extLst>
          </p:cNvPr>
          <p:cNvCxnSpPr>
            <a:cxnSpLocks/>
          </p:cNvCxnSpPr>
          <p:nvPr/>
        </p:nvCxnSpPr>
        <p:spPr bwMode="auto">
          <a:xfrm rot="-240000" flipH="1" flipV="1">
            <a:off x="5683553" y="3035097"/>
            <a:ext cx="400889" cy="3600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46" name="TextBox 45">
            <a:extLst>
              <a:ext uri="{FF2B5EF4-FFF2-40B4-BE49-F238E27FC236}">
                <a16:creationId xmlns:a16="http://schemas.microsoft.com/office/drawing/2014/main" id="{236757B9-966D-8E46-9294-F3D69E56EAB2}"/>
              </a:ext>
            </a:extLst>
          </p:cNvPr>
          <p:cNvSpPr txBox="1"/>
          <p:nvPr/>
        </p:nvSpPr>
        <p:spPr>
          <a:xfrm>
            <a:off x="5029822" y="2850885"/>
            <a:ext cx="1035861" cy="461665"/>
          </a:xfrm>
          <a:prstGeom prst="rect">
            <a:avLst/>
          </a:prstGeom>
          <a:noFill/>
        </p:spPr>
        <p:txBody>
          <a:bodyPr wrap="none" rtlCol="0">
            <a:spAutoFit/>
          </a:bodyPr>
          <a:lstStyle/>
          <a:p>
            <a:r>
              <a:rPr lang="en-US" sz="1200" dirty="0"/>
              <a:t>Record</a:t>
            </a:r>
          </a:p>
          <a:p>
            <a:r>
              <a:rPr lang="en-US" sz="1200" dirty="0"/>
              <a:t>prepare(</a:t>
            </a:r>
            <a:r>
              <a:rPr lang="en-US" sz="1200" i="1" dirty="0" err="1"/>
              <a:t>bal</a:t>
            </a:r>
            <a:r>
              <a:rPr lang="en-US" sz="1200" dirty="0"/>
              <a:t>)</a:t>
            </a:r>
          </a:p>
        </p:txBody>
      </p:sp>
      <p:cxnSp>
        <p:nvCxnSpPr>
          <p:cNvPr id="49" name="Straight Arrow Connector 48">
            <a:extLst>
              <a:ext uri="{FF2B5EF4-FFF2-40B4-BE49-F238E27FC236}">
                <a16:creationId xmlns:a16="http://schemas.microsoft.com/office/drawing/2014/main" id="{DB50DB31-B6D9-494A-8C1B-4BA62CD01B1B}"/>
              </a:ext>
            </a:extLst>
          </p:cNvPr>
          <p:cNvCxnSpPr>
            <a:cxnSpLocks/>
          </p:cNvCxnSpPr>
          <p:nvPr/>
        </p:nvCxnSpPr>
        <p:spPr bwMode="auto">
          <a:xfrm flipH="1" flipV="1">
            <a:off x="1862764" y="2598701"/>
            <a:ext cx="3150583" cy="49407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50" name="TextBox 49">
            <a:extLst>
              <a:ext uri="{FF2B5EF4-FFF2-40B4-BE49-F238E27FC236}">
                <a16:creationId xmlns:a16="http://schemas.microsoft.com/office/drawing/2014/main" id="{CF9BD8E4-9899-9B4A-86C0-267448EBF4CC}"/>
              </a:ext>
            </a:extLst>
          </p:cNvPr>
          <p:cNvSpPr txBox="1"/>
          <p:nvPr/>
        </p:nvSpPr>
        <p:spPr>
          <a:xfrm>
            <a:off x="3096415" y="2598701"/>
            <a:ext cx="1238001" cy="276999"/>
          </a:xfrm>
          <a:prstGeom prst="rect">
            <a:avLst/>
          </a:prstGeom>
          <a:noFill/>
          <a:scene3d>
            <a:camera prst="orthographicFront">
              <a:rot lat="0" lon="0" rev="20999999"/>
            </a:camera>
            <a:lightRig rig="threePt" dir="t"/>
          </a:scene3d>
          <a:sp3d z="6350"/>
        </p:spPr>
        <p:txBody>
          <a:bodyPr wrap="square" rtlCol="0">
            <a:spAutoFit/>
          </a:bodyPr>
          <a:lstStyle/>
          <a:p>
            <a:r>
              <a:rPr lang="en-US" sz="1200" dirty="0"/>
              <a:t>Ack(</a:t>
            </a:r>
            <a:r>
              <a:rPr lang="en-US" sz="1200" i="1" dirty="0" err="1"/>
              <a:t>bal</a:t>
            </a:r>
            <a:r>
              <a:rPr lang="en-US" sz="1200" i="1" dirty="0"/>
              <a:t>’,</a:t>
            </a:r>
            <a:r>
              <a:rPr lang="en-US" sz="1200" i="1" dirty="0" err="1"/>
              <a:t>val</a:t>
            </a:r>
            <a:r>
              <a:rPr lang="en-US" sz="1200" i="1" dirty="0"/>
              <a:t>’</a:t>
            </a:r>
            <a:r>
              <a:rPr lang="en-US" sz="1200" dirty="0"/>
              <a:t>)</a:t>
            </a:r>
          </a:p>
        </p:txBody>
      </p:sp>
      <p:sp>
        <p:nvSpPr>
          <p:cNvPr id="51" name="TextBox 50">
            <a:extLst>
              <a:ext uri="{FF2B5EF4-FFF2-40B4-BE49-F238E27FC236}">
                <a16:creationId xmlns:a16="http://schemas.microsoft.com/office/drawing/2014/main" id="{FCCBE360-1515-C543-B551-E475FB505643}"/>
              </a:ext>
            </a:extLst>
          </p:cNvPr>
          <p:cNvSpPr txBox="1"/>
          <p:nvPr/>
        </p:nvSpPr>
        <p:spPr>
          <a:xfrm>
            <a:off x="821806" y="2282714"/>
            <a:ext cx="969689" cy="276999"/>
          </a:xfrm>
          <a:prstGeom prst="rect">
            <a:avLst/>
          </a:prstGeom>
          <a:noFill/>
        </p:spPr>
        <p:txBody>
          <a:bodyPr wrap="none" rtlCol="0">
            <a:spAutoFit/>
          </a:bodyPr>
          <a:lstStyle/>
          <a:p>
            <a:r>
              <a:rPr lang="en-US" sz="1200" dirty="0"/>
              <a:t>Record Ack</a:t>
            </a:r>
          </a:p>
        </p:txBody>
      </p:sp>
      <p:cxnSp>
        <p:nvCxnSpPr>
          <p:cNvPr id="52" name="Straight Arrow Connector 51">
            <a:extLst>
              <a:ext uri="{FF2B5EF4-FFF2-40B4-BE49-F238E27FC236}">
                <a16:creationId xmlns:a16="http://schemas.microsoft.com/office/drawing/2014/main" id="{235DC555-1B0E-1C4B-A7B2-F47294D22A3E}"/>
              </a:ext>
            </a:extLst>
          </p:cNvPr>
          <p:cNvCxnSpPr>
            <a:cxnSpLocks/>
            <a:stCxn id="51" idx="2"/>
            <a:endCxn id="24" idx="0"/>
          </p:cNvCxnSpPr>
          <p:nvPr/>
        </p:nvCxnSpPr>
        <p:spPr bwMode="auto">
          <a:xfrm>
            <a:off x="1306651" y="2559713"/>
            <a:ext cx="2795" cy="357217"/>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58" name="Straight Arrow Connector 57">
            <a:extLst>
              <a:ext uri="{FF2B5EF4-FFF2-40B4-BE49-F238E27FC236}">
                <a16:creationId xmlns:a16="http://schemas.microsoft.com/office/drawing/2014/main" id="{5B623B68-A0D1-1E43-A4C4-EE551B8DEE8F}"/>
              </a:ext>
            </a:extLst>
          </p:cNvPr>
          <p:cNvCxnSpPr>
            <a:cxnSpLocks/>
            <a:stCxn id="24" idx="3"/>
          </p:cNvCxnSpPr>
          <p:nvPr/>
        </p:nvCxnSpPr>
        <p:spPr bwMode="auto">
          <a:xfrm>
            <a:off x="2223356" y="3292833"/>
            <a:ext cx="4364868" cy="915281"/>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60" name="Diamond 59">
            <a:extLst>
              <a:ext uri="{FF2B5EF4-FFF2-40B4-BE49-F238E27FC236}">
                <a16:creationId xmlns:a16="http://schemas.microsoft.com/office/drawing/2014/main" id="{A8E50D41-870F-974A-BC25-6CAE4DBE069D}"/>
              </a:ext>
            </a:extLst>
          </p:cNvPr>
          <p:cNvSpPr/>
          <p:nvPr/>
        </p:nvSpPr>
        <p:spPr bwMode="auto">
          <a:xfrm>
            <a:off x="6084168" y="4593289"/>
            <a:ext cx="1526436" cy="751805"/>
          </a:xfrm>
          <a:prstGeom prst="diamond">
            <a:avLst/>
          </a:prstGeom>
          <a:noFill/>
          <a:ln w="9525" cap="flat" cmpd="sng" algn="ctr">
            <a:solidFill>
              <a:schemeClr val="tx1"/>
            </a:solidFill>
            <a:prstDash val="solid"/>
            <a:round/>
            <a:headEnd type="none" w="med" len="med"/>
            <a:tailEnd type="none" w="med" len="med"/>
          </a:ln>
          <a:effectLst/>
        </p:spPr>
        <p:txBody>
          <a:bodyPr vert="horz" wrap="none" lIns="0" tIns="45720" rIns="0" bIns="45720" numCol="1" rtlCol="0" anchor="ctr" anchorCtr="0" compatLnSpc="1">
            <a:prstTxWarp prst="textNoShape">
              <a:avLst/>
            </a:prstTxWarp>
            <a:noAutofit/>
          </a:bodyPr>
          <a:lstStyle/>
          <a:p>
            <a:pPr marL="0" marR="0" indent="0" algn="ctr" defTabSz="914400" rtl="0" eaLnBrk="0" fontAlgn="base" latinLnBrk="0" hangingPunct="0">
              <a:lnSpc>
                <a:spcPts val="1140"/>
              </a:lnSpc>
              <a:spcBef>
                <a:spcPct val="0"/>
              </a:spcBef>
              <a:spcAft>
                <a:spcPct val="0"/>
              </a:spcAft>
              <a:buClrTx/>
              <a:buSzTx/>
              <a:buFontTx/>
              <a:buNone/>
              <a:tabLst/>
            </a:pPr>
            <a:r>
              <a:rPr kumimoji="0" lang="en-US" sz="1200" b="0" i="1" u="none" strike="noStrike" cap="none" normalizeH="0" baseline="0" dirty="0" err="1">
                <a:ln>
                  <a:noFill/>
                </a:ln>
                <a:effectLst/>
                <a:latin typeface="Arial" pitchFamily="-108" charset="0"/>
                <a:ea typeface="ＭＳ Ｐゴシック" pitchFamily="-108" charset="-128"/>
                <a:cs typeface="ＭＳ Ｐゴシック" pitchFamily="-108" charset="-128"/>
              </a:rPr>
              <a:t>nbal</a:t>
            </a:r>
            <a:r>
              <a:rPr kumimoji="0" lang="en-US" sz="1200" b="0" u="none" strike="noStrike" cap="none" normalizeH="0" baseline="0" dirty="0">
                <a:ln>
                  <a:noFill/>
                </a:ln>
                <a:effectLst/>
                <a:latin typeface="Arial" pitchFamily="-108" charset="0"/>
                <a:ea typeface="ＭＳ Ｐゴシック" pitchFamily="-108" charset="-128"/>
                <a:cs typeface="ＭＳ Ｐゴシック" pitchFamily="-108" charset="-128"/>
              </a:rPr>
              <a:t> = </a:t>
            </a:r>
            <a:r>
              <a:rPr kumimoji="0" lang="en-US" sz="1200" b="0" u="none" strike="noStrike" cap="none" normalizeH="0" baseline="0" dirty="0" err="1">
                <a:ln>
                  <a:noFill/>
                </a:ln>
                <a:effectLst/>
                <a:latin typeface="Arial" pitchFamily="-108" charset="0"/>
                <a:ea typeface="ＭＳ Ｐゴシック" pitchFamily="-108" charset="-128"/>
                <a:cs typeface="ＭＳ Ｐゴシック" pitchFamily="-108" charset="-128"/>
              </a:rPr>
              <a:t>ack</a:t>
            </a:r>
            <a:r>
              <a:rPr kumimoji="0" lang="en-US" sz="1200" b="0" i="1" u="none" strike="noStrike" cap="none" normalizeH="0" baseline="0" dirty="0" err="1">
                <a:ln>
                  <a:noFill/>
                </a:ln>
                <a:effectLst/>
                <a:latin typeface="Arial" pitchFamily="-108" charset="0"/>
                <a:ea typeface="ＭＳ Ｐゴシック" pitchFamily="-108" charset="-128"/>
                <a:cs typeface="ＭＳ Ｐゴシック" pitchFamily="-108" charset="-128"/>
              </a:rPr>
              <a:t>.bal</a:t>
            </a:r>
            <a:r>
              <a:rPr kumimoji="0" lang="en-US" sz="1200" b="0" i="1" u="none" strike="noStrike" cap="none" normalizeH="0" baseline="0" dirty="0">
                <a:ln>
                  <a:noFill/>
                </a:ln>
                <a:effectLst/>
                <a:latin typeface="Arial" pitchFamily="-108" charset="0"/>
                <a:ea typeface="ＭＳ Ｐゴシック" pitchFamily="-108" charset="-128"/>
                <a:cs typeface="ＭＳ Ｐゴシック" pitchFamily="-108" charset="-128"/>
              </a:rPr>
              <a:t>?</a:t>
            </a:r>
          </a:p>
        </p:txBody>
      </p:sp>
      <p:cxnSp>
        <p:nvCxnSpPr>
          <p:cNvPr id="64" name="Straight Arrow Connector 63">
            <a:extLst>
              <a:ext uri="{FF2B5EF4-FFF2-40B4-BE49-F238E27FC236}">
                <a16:creationId xmlns:a16="http://schemas.microsoft.com/office/drawing/2014/main" id="{8B421F18-ABCE-944C-B243-10AA2387E779}"/>
              </a:ext>
            </a:extLst>
          </p:cNvPr>
          <p:cNvCxnSpPr>
            <a:cxnSpLocks/>
          </p:cNvCxnSpPr>
          <p:nvPr/>
        </p:nvCxnSpPr>
        <p:spPr bwMode="auto">
          <a:xfrm>
            <a:off x="6840702" y="5347706"/>
            <a:ext cx="0" cy="307777"/>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65" name="TextBox 64">
            <a:extLst>
              <a:ext uri="{FF2B5EF4-FFF2-40B4-BE49-F238E27FC236}">
                <a16:creationId xmlns:a16="http://schemas.microsoft.com/office/drawing/2014/main" id="{0DC48AB9-27A9-834F-9BF8-A5700C750F5A}"/>
              </a:ext>
            </a:extLst>
          </p:cNvPr>
          <p:cNvSpPr txBox="1"/>
          <p:nvPr/>
        </p:nvSpPr>
        <p:spPr>
          <a:xfrm>
            <a:off x="6457450" y="5331548"/>
            <a:ext cx="435056" cy="276999"/>
          </a:xfrm>
          <a:prstGeom prst="rect">
            <a:avLst/>
          </a:prstGeom>
          <a:noFill/>
        </p:spPr>
        <p:txBody>
          <a:bodyPr wrap="none" rtlCol="0">
            <a:spAutoFit/>
          </a:bodyPr>
          <a:lstStyle/>
          <a:p>
            <a:r>
              <a:rPr lang="en-US" sz="1200" dirty="0"/>
              <a:t>Yes</a:t>
            </a:r>
          </a:p>
        </p:txBody>
      </p:sp>
      <p:sp>
        <p:nvSpPr>
          <p:cNvPr id="66" name="TextBox 65">
            <a:extLst>
              <a:ext uri="{FF2B5EF4-FFF2-40B4-BE49-F238E27FC236}">
                <a16:creationId xmlns:a16="http://schemas.microsoft.com/office/drawing/2014/main" id="{AB3163C7-4B31-094C-88F8-B09E4F693C30}"/>
              </a:ext>
            </a:extLst>
          </p:cNvPr>
          <p:cNvSpPr txBox="1"/>
          <p:nvPr/>
        </p:nvSpPr>
        <p:spPr>
          <a:xfrm>
            <a:off x="6138021" y="5680970"/>
            <a:ext cx="1454244" cy="461665"/>
          </a:xfrm>
          <a:prstGeom prst="rect">
            <a:avLst/>
          </a:prstGeom>
          <a:noFill/>
        </p:spPr>
        <p:txBody>
          <a:bodyPr wrap="none" rtlCol="0">
            <a:spAutoFit/>
          </a:bodyPr>
          <a:lstStyle/>
          <a:p>
            <a:pPr algn="ctr"/>
            <a:r>
              <a:rPr lang="en-US" sz="1200" dirty="0"/>
              <a:t>Record</a:t>
            </a:r>
          </a:p>
          <a:p>
            <a:pPr algn="ctr"/>
            <a:r>
              <a:rPr lang="en-US" sz="1200" dirty="0"/>
              <a:t>accepted(</a:t>
            </a:r>
            <a:r>
              <a:rPr lang="en-US" sz="1200" i="1" dirty="0" err="1"/>
              <a:t>nbal</a:t>
            </a:r>
            <a:r>
              <a:rPr lang="en-US" sz="1200" dirty="0" err="1"/>
              <a:t>,</a:t>
            </a:r>
            <a:r>
              <a:rPr lang="en-US" sz="1200" i="1" dirty="0" err="1"/>
              <a:t>val</a:t>
            </a:r>
            <a:r>
              <a:rPr lang="en-US" sz="1200" dirty="0"/>
              <a:t>)</a:t>
            </a:r>
          </a:p>
        </p:txBody>
      </p:sp>
      <p:cxnSp>
        <p:nvCxnSpPr>
          <p:cNvPr id="68" name="Straight Arrow Connector 67">
            <a:extLst>
              <a:ext uri="{FF2B5EF4-FFF2-40B4-BE49-F238E27FC236}">
                <a16:creationId xmlns:a16="http://schemas.microsoft.com/office/drawing/2014/main" id="{6D3F79B9-89F9-0C48-B378-77B99751C755}"/>
              </a:ext>
            </a:extLst>
          </p:cNvPr>
          <p:cNvCxnSpPr/>
          <p:nvPr/>
        </p:nvCxnSpPr>
        <p:spPr bwMode="auto">
          <a:xfrm flipV="1">
            <a:off x="7610604" y="4969191"/>
            <a:ext cx="417780" cy="1"/>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69" name="TextBox 68">
            <a:extLst>
              <a:ext uri="{FF2B5EF4-FFF2-40B4-BE49-F238E27FC236}">
                <a16:creationId xmlns:a16="http://schemas.microsoft.com/office/drawing/2014/main" id="{20C26E31-2513-0F48-956C-8099B4C8A45F}"/>
              </a:ext>
            </a:extLst>
          </p:cNvPr>
          <p:cNvSpPr txBox="1"/>
          <p:nvPr/>
        </p:nvSpPr>
        <p:spPr>
          <a:xfrm>
            <a:off x="7603497" y="4688494"/>
            <a:ext cx="380232" cy="276999"/>
          </a:xfrm>
          <a:prstGeom prst="rect">
            <a:avLst/>
          </a:prstGeom>
          <a:noFill/>
        </p:spPr>
        <p:txBody>
          <a:bodyPr wrap="none" rtlCol="0">
            <a:spAutoFit/>
          </a:bodyPr>
          <a:lstStyle/>
          <a:p>
            <a:r>
              <a:rPr lang="en-US" sz="1200" dirty="0"/>
              <a:t>No</a:t>
            </a:r>
          </a:p>
        </p:txBody>
      </p:sp>
      <p:cxnSp>
        <p:nvCxnSpPr>
          <p:cNvPr id="73" name="Curved Connector 72">
            <a:extLst>
              <a:ext uri="{FF2B5EF4-FFF2-40B4-BE49-F238E27FC236}">
                <a16:creationId xmlns:a16="http://schemas.microsoft.com/office/drawing/2014/main" id="{A5248257-B979-DE4F-94C7-8F37A705AD52}"/>
              </a:ext>
            </a:extLst>
          </p:cNvPr>
          <p:cNvCxnSpPr/>
          <p:nvPr/>
        </p:nvCxnSpPr>
        <p:spPr bwMode="auto">
          <a:xfrm rot="5400000" flipH="1" flipV="1">
            <a:off x="3635894" y="3704057"/>
            <a:ext cx="527168" cy="480947"/>
          </a:xfrm>
          <a:prstGeom prst="curvedConnector3">
            <a:avLst/>
          </a:prstGeom>
          <a:solidFill>
            <a:schemeClr val="accent1"/>
          </a:solidFill>
          <a:ln w="9525" cap="flat" cmpd="sng" algn="ctr">
            <a:solidFill>
              <a:schemeClr val="tx1"/>
            </a:solidFill>
            <a:prstDash val="solid"/>
            <a:round/>
            <a:headEnd type="none" w="med" len="med"/>
            <a:tailEnd type="triangle"/>
          </a:ln>
          <a:effectLst/>
        </p:spPr>
      </p:cxnSp>
      <p:sp>
        <p:nvSpPr>
          <p:cNvPr id="74" name="TextBox 73">
            <a:extLst>
              <a:ext uri="{FF2B5EF4-FFF2-40B4-BE49-F238E27FC236}">
                <a16:creationId xmlns:a16="http://schemas.microsoft.com/office/drawing/2014/main" id="{37EC0CED-4E28-E441-B5DA-EF2E881B3AEC}"/>
              </a:ext>
            </a:extLst>
          </p:cNvPr>
          <p:cNvSpPr txBox="1"/>
          <p:nvPr/>
        </p:nvSpPr>
        <p:spPr>
          <a:xfrm>
            <a:off x="3067857" y="4226924"/>
            <a:ext cx="2240870" cy="830997"/>
          </a:xfrm>
          <a:prstGeom prst="rect">
            <a:avLst/>
          </a:prstGeom>
          <a:noFill/>
        </p:spPr>
        <p:txBody>
          <a:bodyPr wrap="none" rtlCol="0">
            <a:spAutoFit/>
          </a:bodyPr>
          <a:lstStyle/>
          <a:p>
            <a:r>
              <a:rPr lang="en-US" sz="1200" dirty="0"/>
              <a:t>if all are Ack (not with </a:t>
            </a:r>
            <a:r>
              <a:rPr lang="en-US" sz="1200" i="1" dirty="0" err="1"/>
              <a:t>bal</a:t>
            </a:r>
            <a:r>
              <a:rPr lang="en-US" sz="1200" dirty="0"/>
              <a:t>’</a:t>
            </a:r>
            <a:r>
              <a:rPr lang="en-US" sz="1200" i="1" dirty="0"/>
              <a:t>,</a:t>
            </a:r>
            <a:r>
              <a:rPr lang="en-US" sz="1200" i="1" dirty="0" err="1"/>
              <a:t>val</a:t>
            </a:r>
            <a:r>
              <a:rPr lang="en-US" sz="1200" i="1" dirty="0"/>
              <a:t>’</a:t>
            </a:r>
            <a:r>
              <a:rPr lang="en-US" sz="1200" dirty="0"/>
              <a:t>)</a:t>
            </a:r>
          </a:p>
          <a:p>
            <a:r>
              <a:rPr lang="en-US" sz="1200" dirty="0"/>
              <a:t>then </a:t>
            </a:r>
            <a:r>
              <a:rPr lang="en-US" sz="1200" i="1" dirty="0" err="1"/>
              <a:t>val</a:t>
            </a:r>
            <a:r>
              <a:rPr lang="en-US" sz="1200" i="1" dirty="0"/>
              <a:t> ← </a:t>
            </a:r>
            <a:r>
              <a:rPr lang="en-US" sz="1200" dirty="0"/>
              <a:t>proposer wants &amp;</a:t>
            </a:r>
          </a:p>
          <a:p>
            <a:r>
              <a:rPr lang="en-US" sz="1200" dirty="0"/>
              <a:t>                   </a:t>
            </a:r>
            <a:r>
              <a:rPr lang="en-US" sz="1200" i="1" dirty="0" err="1"/>
              <a:t>nbal</a:t>
            </a:r>
            <a:r>
              <a:rPr lang="en-US" sz="1200" dirty="0"/>
              <a:t> </a:t>
            </a:r>
            <a:r>
              <a:rPr lang="en-US" sz="1200" i="1" dirty="0"/>
              <a:t>← </a:t>
            </a:r>
            <a:r>
              <a:rPr lang="en-US" sz="1200" i="1" dirty="0" err="1"/>
              <a:t>bal</a:t>
            </a:r>
            <a:endParaRPr lang="en-US" sz="1200" i="1" dirty="0"/>
          </a:p>
          <a:p>
            <a:r>
              <a:rPr lang="en-US" sz="1200" dirty="0"/>
              <a:t>else</a:t>
            </a:r>
            <a:r>
              <a:rPr lang="en-US" sz="1200" i="1" dirty="0"/>
              <a:t> </a:t>
            </a:r>
            <a:r>
              <a:rPr lang="en-US" sz="1200" i="1" dirty="0" err="1"/>
              <a:t>val</a:t>
            </a:r>
            <a:r>
              <a:rPr lang="en-US" sz="1200" dirty="0"/>
              <a:t> </a:t>
            </a:r>
            <a:r>
              <a:rPr lang="en-US" sz="1200" i="1" dirty="0"/>
              <a:t>← </a:t>
            </a:r>
            <a:r>
              <a:rPr lang="en-US" sz="1200" i="1" dirty="0" err="1"/>
              <a:t>val</a:t>
            </a:r>
            <a:r>
              <a:rPr lang="en-US" sz="1200" i="1" dirty="0"/>
              <a:t>’ </a:t>
            </a:r>
            <a:r>
              <a:rPr lang="en-US" sz="1200" dirty="0"/>
              <a:t>&amp; </a:t>
            </a:r>
            <a:r>
              <a:rPr lang="en-US" sz="1200" i="1" dirty="0" err="1"/>
              <a:t>nbal</a:t>
            </a:r>
            <a:r>
              <a:rPr lang="en-US" sz="1200" dirty="0"/>
              <a:t> </a:t>
            </a:r>
            <a:r>
              <a:rPr lang="en-US" sz="1200" i="1" dirty="0"/>
              <a:t>← </a:t>
            </a:r>
            <a:r>
              <a:rPr lang="en-US" sz="1200" i="1" dirty="0" err="1"/>
              <a:t>bal</a:t>
            </a:r>
            <a:endParaRPr lang="en-US" sz="1200" i="1" dirty="0"/>
          </a:p>
        </p:txBody>
      </p:sp>
    </p:spTree>
    <p:extLst>
      <p:ext uri="{BB962C8B-B14F-4D97-AF65-F5344CB8AC3E}">
        <p14:creationId xmlns:p14="http://schemas.microsoft.com/office/powerpoint/2010/main" val="99742550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30DE1-840E-4143-AFD3-B41C0CBC1674}"/>
              </a:ext>
            </a:extLst>
          </p:cNvPr>
          <p:cNvSpPr>
            <a:spLocks noGrp="1"/>
          </p:cNvSpPr>
          <p:nvPr>
            <p:ph type="title"/>
          </p:nvPr>
        </p:nvSpPr>
        <p:spPr/>
        <p:txBody>
          <a:bodyPr/>
          <a:lstStyle/>
          <a:p>
            <a:r>
              <a:rPr lang="en-US" dirty="0"/>
              <a:t>Basic Paxos with Failures</a:t>
            </a:r>
          </a:p>
        </p:txBody>
      </p:sp>
      <p:sp>
        <p:nvSpPr>
          <p:cNvPr id="3" name="Content Placeholder 2">
            <a:extLst>
              <a:ext uri="{FF2B5EF4-FFF2-40B4-BE49-F238E27FC236}">
                <a16:creationId xmlns:a16="http://schemas.microsoft.com/office/drawing/2014/main" id="{DE3DF95D-03C2-6B46-BBE1-495AD4535902}"/>
              </a:ext>
            </a:extLst>
          </p:cNvPr>
          <p:cNvSpPr>
            <a:spLocks noGrp="1"/>
          </p:cNvSpPr>
          <p:nvPr>
            <p:ph idx="1"/>
          </p:nvPr>
        </p:nvSpPr>
        <p:spPr/>
        <p:txBody>
          <a:bodyPr/>
          <a:lstStyle/>
          <a:p>
            <a:r>
              <a:rPr lang="en-US" dirty="0"/>
              <a:t>Some acceptors fail but there is quorum</a:t>
            </a:r>
          </a:p>
          <a:p>
            <a:pPr lvl="1"/>
            <a:r>
              <a:rPr lang="en-US" dirty="0"/>
              <a:t>Not a problem</a:t>
            </a:r>
          </a:p>
          <a:p>
            <a:r>
              <a:rPr lang="en-US" dirty="0"/>
              <a:t>Enough acceptors fail to eliminate quorum</a:t>
            </a:r>
          </a:p>
          <a:p>
            <a:pPr lvl="1"/>
            <a:r>
              <a:rPr lang="en-US" dirty="0"/>
              <a:t>Run a new ballot</a:t>
            </a:r>
          </a:p>
          <a:p>
            <a:r>
              <a:rPr lang="en-US" dirty="0"/>
              <a:t>Proposer/leader fails</a:t>
            </a:r>
          </a:p>
          <a:p>
            <a:pPr lvl="1"/>
            <a:r>
              <a:rPr lang="en-US" dirty="0"/>
              <a:t>Choose a new leader and start a new ballot</a:t>
            </a:r>
          </a:p>
        </p:txBody>
      </p:sp>
      <p:sp>
        <p:nvSpPr>
          <p:cNvPr id="4" name="Footer Placeholder 3">
            <a:extLst>
              <a:ext uri="{FF2B5EF4-FFF2-40B4-BE49-F238E27FC236}">
                <a16:creationId xmlns:a16="http://schemas.microsoft.com/office/drawing/2014/main" id="{922FEA6C-5290-7F48-A26F-36FCD4153D4C}"/>
              </a:ext>
            </a:extLst>
          </p:cNvPr>
          <p:cNvSpPr>
            <a:spLocks noGrp="1"/>
          </p:cNvSpPr>
          <p:nvPr>
            <p:ph type="ftr" sz="quarter" idx="3"/>
          </p:nvPr>
        </p:nvSpPr>
        <p:spPr/>
        <p:txBody>
          <a:bodyPr/>
          <a:lstStyle/>
          <a:p>
            <a:r>
              <a:rPr lang="en-US" dirty="0"/>
              <a:t>© 2020</a:t>
            </a:r>
          </a:p>
        </p:txBody>
      </p:sp>
      <p:sp>
        <p:nvSpPr>
          <p:cNvPr id="5" name="Slide Number Placeholder 4">
            <a:extLst>
              <a:ext uri="{FF2B5EF4-FFF2-40B4-BE49-F238E27FC236}">
                <a16:creationId xmlns:a16="http://schemas.microsoft.com/office/drawing/2014/main" id="{099592F5-D4AB-0646-B466-826499C8D91A}"/>
              </a:ext>
            </a:extLst>
          </p:cNvPr>
          <p:cNvSpPr>
            <a:spLocks noGrp="1"/>
          </p:cNvSpPr>
          <p:nvPr>
            <p:ph type="sldNum" sz="quarter" idx="4"/>
          </p:nvPr>
        </p:nvSpPr>
        <p:spPr/>
        <p:txBody>
          <a:bodyPr/>
          <a:lstStyle/>
          <a:p>
            <a:fld id="{FD96158B-4539-3C43-9DE5-94C547866200}" type="slidenum">
              <a:rPr lang="en-US" smtClean="0"/>
              <a:t>65</a:t>
            </a:fld>
            <a:endParaRPr lang="en-US"/>
          </a:p>
        </p:txBody>
      </p:sp>
    </p:spTree>
    <p:extLst>
      <p:ext uri="{BB962C8B-B14F-4D97-AF65-F5344CB8AC3E}">
        <p14:creationId xmlns:p14="http://schemas.microsoft.com/office/powerpoint/2010/main" val="5539337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noFill/>
          <a:ln/>
        </p:spPr>
        <p:txBody>
          <a:bodyPr/>
          <a:lstStyle/>
          <a:p>
            <a:r>
              <a:rPr lang="en-US" dirty="0"/>
              <a:t>Transactions Provide…</a:t>
            </a:r>
          </a:p>
        </p:txBody>
      </p:sp>
      <p:sp>
        <p:nvSpPr>
          <p:cNvPr id="38915" name="Rectangle 3"/>
          <p:cNvSpPr>
            <a:spLocks noGrp="1" noChangeArrowheads="1"/>
          </p:cNvSpPr>
          <p:nvPr>
            <p:ph idx="1"/>
          </p:nvPr>
        </p:nvSpPr>
        <p:spPr>
          <a:noFill/>
          <a:ln/>
        </p:spPr>
        <p:txBody>
          <a:bodyPr/>
          <a:lstStyle/>
          <a:p>
            <a:pPr>
              <a:lnSpc>
                <a:spcPct val="100000"/>
              </a:lnSpc>
              <a:spcBef>
                <a:spcPct val="75000"/>
              </a:spcBef>
            </a:pPr>
            <a:r>
              <a:rPr lang="en-US" i="1" dirty="0">
                <a:solidFill>
                  <a:schemeClr val="hlink"/>
                </a:solidFill>
              </a:rPr>
              <a:t>Atomic</a:t>
            </a:r>
            <a:r>
              <a:rPr lang="en-US" dirty="0"/>
              <a:t> and </a:t>
            </a:r>
            <a:r>
              <a:rPr lang="en-US" i="1" dirty="0">
                <a:solidFill>
                  <a:schemeClr val="hlink"/>
                </a:solidFill>
              </a:rPr>
              <a:t>reliable</a:t>
            </a:r>
            <a:r>
              <a:rPr lang="en-US" dirty="0"/>
              <a:t> execution in the presence of  failures</a:t>
            </a:r>
          </a:p>
          <a:p>
            <a:pPr>
              <a:lnSpc>
                <a:spcPct val="100000"/>
              </a:lnSpc>
              <a:spcBef>
                <a:spcPct val="75000"/>
              </a:spcBef>
            </a:pPr>
            <a:r>
              <a:rPr lang="en-US" i="1" dirty="0">
                <a:solidFill>
                  <a:schemeClr val="hlink"/>
                </a:solidFill>
              </a:rPr>
              <a:t>Correct</a:t>
            </a:r>
            <a:r>
              <a:rPr lang="en-US" dirty="0"/>
              <a:t> execution in the presence of multiple user accesses </a:t>
            </a:r>
          </a:p>
          <a:p>
            <a:pPr>
              <a:lnSpc>
                <a:spcPct val="100000"/>
              </a:lnSpc>
              <a:spcBef>
                <a:spcPct val="75000"/>
              </a:spcBef>
            </a:pPr>
            <a:r>
              <a:rPr lang="en-US" dirty="0"/>
              <a:t>Correct management of </a:t>
            </a:r>
            <a:r>
              <a:rPr lang="en-US" i="1" dirty="0">
                <a:solidFill>
                  <a:schemeClr val="hlink"/>
                </a:solidFill>
              </a:rPr>
              <a:t>replicas</a:t>
            </a:r>
            <a:r>
              <a:rPr lang="en-US" i="1" dirty="0"/>
              <a:t> </a:t>
            </a:r>
            <a:r>
              <a:rPr lang="en-US" dirty="0"/>
              <a:t>(if they support it) </a:t>
            </a:r>
          </a:p>
        </p:txBody>
      </p:sp>
      <p:sp>
        <p:nvSpPr>
          <p:cNvPr id="2" name="Footer Placeholder 1">
            <a:extLst>
              <a:ext uri="{FF2B5EF4-FFF2-40B4-BE49-F238E27FC236}">
                <a16:creationId xmlns:a16="http://schemas.microsoft.com/office/drawing/2014/main" id="{473EE0C6-6CBC-7646-8FA4-F78BFB83BA05}"/>
              </a:ext>
            </a:extLst>
          </p:cNvPr>
          <p:cNvSpPr>
            <a:spLocks noGrp="1"/>
          </p:cNvSpPr>
          <p:nvPr>
            <p:ph type="ftr" sz="quarter" idx="3"/>
          </p:nvPr>
        </p:nvSpPr>
        <p:spPr/>
        <p:txBody>
          <a:bodyPr/>
          <a:lstStyle/>
          <a:p>
            <a:r>
              <a:rPr lang="en-US" dirty="0"/>
              <a:t>© 2020</a:t>
            </a:r>
          </a:p>
        </p:txBody>
      </p:sp>
      <p:sp>
        <p:nvSpPr>
          <p:cNvPr id="3" name="Slide Number Placeholder 2">
            <a:extLst>
              <a:ext uri="{FF2B5EF4-FFF2-40B4-BE49-F238E27FC236}">
                <a16:creationId xmlns:a16="http://schemas.microsoft.com/office/drawing/2014/main" id="{5C5B16C6-2CC4-FD4A-8D51-7689B1119F77}"/>
              </a:ext>
            </a:extLst>
          </p:cNvPr>
          <p:cNvSpPr>
            <a:spLocks noGrp="1"/>
          </p:cNvSpPr>
          <p:nvPr>
            <p:ph type="sldNum" sz="quarter" idx="4"/>
          </p:nvPr>
        </p:nvSpPr>
        <p:spPr/>
        <p:txBody>
          <a:bodyPr/>
          <a:lstStyle/>
          <a:p>
            <a:fld id="{FD96158B-4539-3C43-9DE5-94C547866200}" type="slidenum">
              <a:rPr lang="en-US" smtClean="0"/>
              <a:t>7</a:t>
            </a:fld>
            <a:endParaRPr lang="en-US"/>
          </a:p>
        </p:txBody>
      </p:sp>
    </p:spTree>
    <p:extLst>
      <p:ext uri="{BB962C8B-B14F-4D97-AF65-F5344CB8AC3E}">
        <p14:creationId xmlns:p14="http://schemas.microsoft.com/office/powerpoint/2010/main" val="15478159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noFill/>
          <a:ln/>
        </p:spPr>
        <p:txBody>
          <a:bodyPr/>
          <a:lstStyle/>
          <a:p>
            <a:r>
              <a:rPr lang="en-US" dirty="0"/>
              <a:t>Distributed TM Architecture</a:t>
            </a:r>
          </a:p>
        </p:txBody>
      </p:sp>
      <p:pic>
        <p:nvPicPr>
          <p:cNvPr id="3" name="Picture 2" descr="A screenshot of a cell phone&#10;&#10;Description automatically generated">
            <a:extLst>
              <a:ext uri="{FF2B5EF4-FFF2-40B4-BE49-F238E27FC236}">
                <a16:creationId xmlns:a16="http://schemas.microsoft.com/office/drawing/2014/main" id="{8A93E41D-722F-5748-97AC-CEA8971B4D3C}"/>
              </a:ext>
            </a:extLst>
          </p:cNvPr>
          <p:cNvPicPr>
            <a:picLocks noChangeAspect="1"/>
          </p:cNvPicPr>
          <p:nvPr/>
        </p:nvPicPr>
        <p:blipFill>
          <a:blip r:embed="rId3"/>
          <a:stretch>
            <a:fillRect/>
          </a:stretch>
        </p:blipFill>
        <p:spPr>
          <a:xfrm>
            <a:off x="1475655" y="1546759"/>
            <a:ext cx="5894875" cy="4258505"/>
          </a:xfrm>
          <a:prstGeom prst="rect">
            <a:avLst/>
          </a:prstGeom>
        </p:spPr>
      </p:pic>
      <p:sp>
        <p:nvSpPr>
          <p:cNvPr id="4" name="Footer Placeholder 3">
            <a:extLst>
              <a:ext uri="{FF2B5EF4-FFF2-40B4-BE49-F238E27FC236}">
                <a16:creationId xmlns:a16="http://schemas.microsoft.com/office/drawing/2014/main" id="{469A38A8-F0CF-194E-82E3-A7CCFDEEBE33}"/>
              </a:ext>
            </a:extLst>
          </p:cNvPr>
          <p:cNvSpPr>
            <a:spLocks noGrp="1"/>
          </p:cNvSpPr>
          <p:nvPr>
            <p:ph type="ftr" sz="quarter" idx="3"/>
          </p:nvPr>
        </p:nvSpPr>
        <p:spPr/>
        <p:txBody>
          <a:bodyPr/>
          <a:lstStyle/>
          <a:p>
            <a:r>
              <a:rPr lang="en-US" dirty="0"/>
              <a:t>© 2020</a:t>
            </a:r>
          </a:p>
        </p:txBody>
      </p:sp>
      <p:sp>
        <p:nvSpPr>
          <p:cNvPr id="5" name="Slide Number Placeholder 4">
            <a:extLst>
              <a:ext uri="{FF2B5EF4-FFF2-40B4-BE49-F238E27FC236}">
                <a16:creationId xmlns:a16="http://schemas.microsoft.com/office/drawing/2014/main" id="{86FBE598-B430-3A4E-B939-9FC8C907CD49}"/>
              </a:ext>
            </a:extLst>
          </p:cNvPr>
          <p:cNvSpPr>
            <a:spLocks noGrp="1"/>
          </p:cNvSpPr>
          <p:nvPr>
            <p:ph type="sldNum" sz="quarter" idx="4"/>
          </p:nvPr>
        </p:nvSpPr>
        <p:spPr/>
        <p:txBody>
          <a:bodyPr/>
          <a:lstStyle/>
          <a:p>
            <a:fld id="{FD96158B-4539-3C43-9DE5-94C547866200}" type="slidenum">
              <a:rPr lang="en-US" smtClean="0"/>
              <a:t>8</a:t>
            </a:fld>
            <a:endParaRPr lang="en-US"/>
          </a:p>
        </p:txBody>
      </p:sp>
    </p:spTree>
    <p:extLst>
      <p:ext uri="{BB962C8B-B14F-4D97-AF65-F5344CB8AC3E}">
        <p14:creationId xmlns:p14="http://schemas.microsoft.com/office/powerpoint/2010/main" val="33920055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Grp="1" noChangeArrowheads="1"/>
          </p:cNvSpPr>
          <p:nvPr>
            <p:ph type="title"/>
          </p:nvPr>
        </p:nvSpPr>
        <p:spPr>
          <a:ln/>
        </p:spPr>
        <p:txBody>
          <a:bodyPr/>
          <a:lstStyle/>
          <a:p>
            <a:r>
              <a:rPr lang="en-US" dirty="0"/>
              <a:t>Outline</a:t>
            </a:r>
          </a:p>
        </p:txBody>
      </p:sp>
      <p:sp>
        <p:nvSpPr>
          <p:cNvPr id="15362" name="Rectangle 2"/>
          <p:cNvSpPr>
            <a:spLocks noGrp="1" noChangeArrowheads="1"/>
          </p:cNvSpPr>
          <p:nvPr>
            <p:ph idx="1"/>
          </p:nvPr>
        </p:nvSpPr>
        <p:spPr>
          <a:xfrm>
            <a:off x="457200" y="1268760"/>
            <a:ext cx="8229600" cy="4862165"/>
          </a:xfrm>
          <a:ln/>
        </p:spPr>
        <p:txBody>
          <a:bodyPr>
            <a:normAutofit/>
          </a:bodyPr>
          <a:lstStyle/>
          <a:p>
            <a:r>
              <a:rPr lang="en-US" dirty="0">
                <a:solidFill>
                  <a:srgbClr val="1771A9"/>
                </a:solidFill>
                <a:cs typeface="Arial" panose="020B0604020202020204" pitchFamily="34" charset="0"/>
              </a:rPr>
              <a:t>Distributed Transaction Processing</a:t>
            </a:r>
          </a:p>
          <a:p>
            <a:pPr lvl="1"/>
            <a:r>
              <a:rPr lang="en-US" dirty="0">
                <a:solidFill>
                  <a:srgbClr val="1771A9"/>
                </a:solidFill>
                <a:cs typeface="Arial" panose="020B0604020202020204" pitchFamily="34" charset="0"/>
              </a:rPr>
              <a:t>Distributed Concurrency Control</a:t>
            </a:r>
          </a:p>
          <a:p>
            <a:pPr lvl="1"/>
            <a:r>
              <a:rPr lang="en-US" dirty="0">
                <a:solidFill>
                  <a:srgbClr val="1771A9">
                    <a:alpha val="25000"/>
                  </a:srgbClr>
                </a:solidFill>
                <a:cs typeface="Arial" panose="020B0604020202020204" pitchFamily="34" charset="0"/>
              </a:rPr>
              <a:t>Distributed Reliability</a:t>
            </a:r>
          </a:p>
        </p:txBody>
      </p:sp>
      <p:sp>
        <p:nvSpPr>
          <p:cNvPr id="2" name="Footer Placeholder 1">
            <a:extLst>
              <a:ext uri="{FF2B5EF4-FFF2-40B4-BE49-F238E27FC236}">
                <a16:creationId xmlns:a16="http://schemas.microsoft.com/office/drawing/2014/main" id="{351B72E8-7C79-424E-A232-677D185C1BED}"/>
              </a:ext>
            </a:extLst>
          </p:cNvPr>
          <p:cNvSpPr>
            <a:spLocks noGrp="1"/>
          </p:cNvSpPr>
          <p:nvPr>
            <p:ph type="ftr" sz="quarter" idx="3"/>
          </p:nvPr>
        </p:nvSpPr>
        <p:spPr/>
        <p:txBody>
          <a:bodyPr/>
          <a:lstStyle/>
          <a:p>
            <a:r>
              <a:rPr lang="en-US" dirty="0"/>
              <a:t>© 2020,</a:t>
            </a:r>
          </a:p>
        </p:txBody>
      </p:sp>
      <p:sp>
        <p:nvSpPr>
          <p:cNvPr id="3" name="Slide Number Placeholder 2">
            <a:extLst>
              <a:ext uri="{FF2B5EF4-FFF2-40B4-BE49-F238E27FC236}">
                <a16:creationId xmlns:a16="http://schemas.microsoft.com/office/drawing/2014/main" id="{61C3681F-B44B-9F40-96A9-7695DC0EC710}"/>
              </a:ext>
            </a:extLst>
          </p:cNvPr>
          <p:cNvSpPr>
            <a:spLocks noGrp="1"/>
          </p:cNvSpPr>
          <p:nvPr>
            <p:ph type="sldNum" sz="quarter" idx="4"/>
          </p:nvPr>
        </p:nvSpPr>
        <p:spPr/>
        <p:txBody>
          <a:bodyPr/>
          <a:lstStyle/>
          <a:p>
            <a:fld id="{FD96158B-4539-3C43-9DE5-94C547866200}" type="slidenum">
              <a:rPr lang="en-US" smtClean="0"/>
              <a:t>9</a:t>
            </a:fld>
            <a:endParaRPr lang="en-US"/>
          </a:p>
        </p:txBody>
      </p:sp>
    </p:spTree>
    <p:extLst>
      <p:ext uri="{BB962C8B-B14F-4D97-AF65-F5344CB8AC3E}">
        <p14:creationId xmlns:p14="http://schemas.microsoft.com/office/powerpoint/2010/main" val="2785768956"/>
      </p:ext>
    </p:extLst>
  </p:cSld>
  <p:clrMapOvr>
    <a:masterClrMapping/>
  </p:clrMapOvr>
</p:sld>
</file>

<file path=ppt/theme/theme1.xml><?xml version="1.0" encoding="utf-8"?>
<a:theme xmlns:a="http://schemas.openxmlformats.org/drawingml/2006/main" name="Office Theme">
  <a:themeElements>
    <a:clrScheme name="Office Them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fontScheme name="Office Theme">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08" charset="0"/>
            <a:ea typeface="ＭＳ Ｐゴシック" pitchFamily="-108" charset="-128"/>
            <a:cs typeface="ＭＳ Ｐゴシック" pitchFamily="-108"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08" charset="0"/>
            <a:ea typeface="ＭＳ Ｐゴシック" pitchFamily="-108" charset="-128"/>
            <a:cs typeface="ＭＳ Ｐゴシック" pitchFamily="-108" charset="-128"/>
          </a:defRPr>
        </a:defPPr>
      </a:lstStyle>
    </a:lnDef>
  </a:objectDefaults>
  <a:extraClrSchemeLst>
    <a:extraClrScheme>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ffice Them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ffice Them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ffice Them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ffice Them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ffice Them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ffice Them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ffice Them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3" id="{1AA6435C-28F2-C941-8311-EE08610FCB39}" vid="{FD4022B5-BADD-D345-B79C-9EAFC5BFF5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6391</TotalTime>
  <Words>33478</Words>
  <Application>Microsoft Office PowerPoint</Application>
  <PresentationFormat>On-screen Show (4:3)</PresentationFormat>
  <Paragraphs>3000</Paragraphs>
  <Slides>65</Slides>
  <Notes>65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65</vt:i4>
      </vt:variant>
    </vt:vector>
  </HeadingPairs>
  <TitlesOfParts>
    <vt:vector size="72" baseType="lpstr">
      <vt:lpstr>Arial</vt:lpstr>
      <vt:lpstr>Cambria Math</vt:lpstr>
      <vt:lpstr>DeepSeek-CJK-patch</vt:lpstr>
      <vt:lpstr>Monotype Sorts</vt:lpstr>
      <vt:lpstr>Symbol</vt:lpstr>
      <vt:lpstr>Wingdings</vt:lpstr>
      <vt:lpstr>Office Theme</vt:lpstr>
      <vt:lpstr>Principles of Distributed Database Systems</vt:lpstr>
      <vt:lpstr>Outline</vt:lpstr>
      <vt:lpstr>Outline</vt:lpstr>
      <vt:lpstr>Transaction</vt:lpstr>
      <vt:lpstr>Transaction Characterization</vt:lpstr>
      <vt:lpstr>Principles of Transactions</vt:lpstr>
      <vt:lpstr>Transactions Provide…</vt:lpstr>
      <vt:lpstr>Distributed TM Architecture</vt:lpstr>
      <vt:lpstr>Outline</vt:lpstr>
      <vt:lpstr>Concurrency Control</vt:lpstr>
      <vt:lpstr>Serializability in Distributed DBMS</vt:lpstr>
      <vt:lpstr>Global Non-serializability </vt:lpstr>
      <vt:lpstr>Concurrency Control Algorithms</vt:lpstr>
      <vt:lpstr>Locking-Based Algorithms</vt:lpstr>
      <vt:lpstr>Centralized 2PL</vt:lpstr>
      <vt:lpstr>Distributed 2PL</vt:lpstr>
      <vt:lpstr>Distributed 2PL Execution</vt:lpstr>
      <vt:lpstr>Deadlock</vt:lpstr>
      <vt:lpstr>Local versus Global WFG</vt:lpstr>
      <vt:lpstr>Deadlock Detection</vt:lpstr>
      <vt:lpstr>Centralized Deadlock Detection</vt:lpstr>
      <vt:lpstr>Hierarchical Deadlock Detection</vt:lpstr>
      <vt:lpstr>Distributed Deadlock Detection</vt:lpstr>
      <vt:lpstr>Timestamp Ordering</vt:lpstr>
      <vt:lpstr>Basic Timestamp Ordering</vt:lpstr>
      <vt:lpstr>Conservative Timestamp Ordering</vt:lpstr>
      <vt:lpstr>Multiversion Concurrency Control (MVCC)</vt:lpstr>
      <vt:lpstr>MVCC Reads</vt:lpstr>
      <vt:lpstr>MVCC Writes</vt:lpstr>
      <vt:lpstr>Optimistic Concurrency Control Algorithms</vt:lpstr>
      <vt:lpstr>Optimistic Concurrency Control Algorithms</vt:lpstr>
      <vt:lpstr>Optimistic CC Validation Test</vt:lpstr>
      <vt:lpstr>Optimistic CC Validation Test</vt:lpstr>
      <vt:lpstr>Optimistic CC Validation Test</vt:lpstr>
      <vt:lpstr>Snapshot Isolation (SI)</vt:lpstr>
      <vt:lpstr>Distributed CC with SI</vt:lpstr>
      <vt:lpstr>Distributed CC with SI – Executing T_i </vt:lpstr>
      <vt:lpstr>Outline</vt:lpstr>
      <vt:lpstr>Reliability</vt:lpstr>
      <vt:lpstr>Types of Failures</vt:lpstr>
      <vt:lpstr>Distributed Reliability Protocols</vt:lpstr>
      <vt:lpstr>Two-Phase Commit (2PC)</vt:lpstr>
      <vt:lpstr>State Transitions in 2PC</vt:lpstr>
      <vt:lpstr>Centralized 2PC</vt:lpstr>
      <vt:lpstr>2PC Protocol Actions</vt:lpstr>
      <vt:lpstr>Linear 2PC</vt:lpstr>
      <vt:lpstr>Distributed 2PC</vt:lpstr>
      <vt:lpstr>Variations of 2PC</vt:lpstr>
      <vt:lpstr>Site Failures - 2PC Termination</vt:lpstr>
      <vt:lpstr>Site Failures - 2PC Termination</vt:lpstr>
      <vt:lpstr>Site Failures - 2PC Recovery</vt:lpstr>
      <vt:lpstr>Site Failures - 2PC Recovery</vt:lpstr>
      <vt:lpstr>2PC Recovery Protocols – Additional Cases</vt:lpstr>
      <vt:lpstr>2PC Recovery Protocols – Additional Case</vt:lpstr>
      <vt:lpstr>Problem With 2PC</vt:lpstr>
      <vt:lpstr>Three-Phase Commit</vt:lpstr>
      <vt:lpstr>State Transitions in 3PC</vt:lpstr>
      <vt:lpstr>3PC Protocol Actions</vt:lpstr>
      <vt:lpstr>Network Partitioning</vt:lpstr>
      <vt:lpstr>Independent Recovery Protocols for Network Partitioning</vt:lpstr>
      <vt:lpstr>Quorum Protocols</vt:lpstr>
      <vt:lpstr>Paxos Consensus Protocol</vt:lpstr>
      <vt:lpstr>Paxos &amp; Complications</vt:lpstr>
      <vt:lpstr>Basic Paxos – No Failures</vt:lpstr>
      <vt:lpstr>Basic Paxos with Failures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Principles of Distributed Database Systems</dc:title>
  <dc:creator>Tamer Ozsu</dc:creator>
  <cp:lastModifiedBy>Admin</cp:lastModifiedBy>
  <cp:revision>160</cp:revision>
  <dcterms:created xsi:type="dcterms:W3CDTF">2020-02-05T23:19:38Z</dcterms:created>
  <dcterms:modified xsi:type="dcterms:W3CDTF">2025-05-15T09:55:47Z</dcterms:modified>
</cp:coreProperties>
</file>