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8" r:id="rId3"/>
    <p:sldId id="301" r:id="rId4"/>
    <p:sldId id="259" r:id="rId5"/>
    <p:sldId id="260" r:id="rId6"/>
    <p:sldId id="261" r:id="rId7"/>
    <p:sldId id="303" r:id="rId8"/>
    <p:sldId id="262" r:id="rId9"/>
    <p:sldId id="263" r:id="rId10"/>
    <p:sldId id="264" r:id="rId11"/>
    <p:sldId id="265" r:id="rId12"/>
    <p:sldId id="304" r:id="rId13"/>
    <p:sldId id="296" r:id="rId14"/>
    <p:sldId id="297" r:id="rId15"/>
    <p:sldId id="268" r:id="rId16"/>
    <p:sldId id="269" r:id="rId17"/>
    <p:sldId id="270" r:id="rId18"/>
    <p:sldId id="271" r:id="rId19"/>
    <p:sldId id="305" r:id="rId20"/>
    <p:sldId id="272" r:id="rId21"/>
    <p:sldId id="273" r:id="rId22"/>
    <p:sldId id="298" r:id="rId23"/>
    <p:sldId id="299" r:id="rId24"/>
    <p:sldId id="276" r:id="rId25"/>
    <p:sldId id="277" r:id="rId26"/>
    <p:sldId id="300"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306" r:id="rId41"/>
    <p:sldId id="291" r:id="rId42"/>
    <p:sldId id="292" r:id="rId43"/>
    <p:sldId id="293" r:id="rId44"/>
    <p:sldId id="294"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84273" autoAdjust="0"/>
  </p:normalViewPr>
  <p:slideViewPr>
    <p:cSldViewPr>
      <p:cViewPr varScale="1">
        <p:scale>
          <a:sx n="77" d="100"/>
          <a:sy n="77" d="100"/>
        </p:scale>
        <p:origin x="121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5/23/2025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err="1">
                <a:solidFill>
                  <a:srgbClr val="404040"/>
                </a:solidFill>
                <a:effectLst/>
                <a:latin typeface="DeepSeek-CJK-patch"/>
              </a:rPr>
              <a:t>Ví</a:t>
            </a:r>
            <a:r>
              <a:rPr lang="en-US" b="1" i="0" dirty="0">
                <a:solidFill>
                  <a:srgbClr val="404040"/>
                </a:solidFill>
                <a:effectLst/>
                <a:latin typeface="DeepSeek-CJK-patch"/>
              </a:rPr>
              <a:t> </a:t>
            </a:r>
            <a:r>
              <a:rPr lang="en-US" b="1" i="0" dirty="0" err="1">
                <a:solidFill>
                  <a:srgbClr val="404040"/>
                </a:solidFill>
                <a:effectLst/>
                <a:latin typeface="DeepSeek-CJK-patch"/>
              </a:rPr>
              <a:t>dụ</a:t>
            </a:r>
            <a:r>
              <a:rPr lang="en-US" b="1" i="0" dirty="0">
                <a:solidFill>
                  <a:srgbClr val="404040"/>
                </a:solidFill>
                <a:effectLst/>
                <a:latin typeface="DeepSeek-CJK-patch"/>
              </a:rPr>
              <a:t> </a:t>
            </a:r>
            <a:r>
              <a:rPr lang="en-US" b="1" i="0" dirty="0" err="1">
                <a:solidFill>
                  <a:srgbClr val="404040"/>
                </a:solidFill>
                <a:effectLst/>
                <a:latin typeface="DeepSeek-CJK-patch"/>
              </a:rPr>
              <a:t>về</a:t>
            </a:r>
            <a:r>
              <a:rPr lang="en-US" b="1" i="0" dirty="0">
                <a:solidFill>
                  <a:srgbClr val="404040"/>
                </a:solidFill>
                <a:effectLst/>
                <a:latin typeface="DeepSeek-CJK-patch"/>
              </a:rPr>
              <a:t> T</a:t>
            </a:r>
            <a:r>
              <a:rPr lang="vi-VN" b="1" i="0" dirty="0">
                <a:solidFill>
                  <a:srgbClr val="404040"/>
                </a:solidFill>
                <a:effectLst/>
                <a:latin typeface="DeepSeek-CJK-patch"/>
              </a:rPr>
              <a:t>ính Nhất Quán và Tuần Tự Hóa trong CSDL Phân Tán</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Bối cảnh ví dụ</a:t>
            </a:r>
            <a:endParaRPr lang="vi-VN" b="0" i="0" dirty="0">
              <a:solidFill>
                <a:srgbClr val="404040"/>
              </a:solidFill>
              <a:effectLst/>
              <a:latin typeface="DeepSeek-CJK-patch"/>
            </a:endParaRPr>
          </a:p>
          <a:p>
            <a:pPr algn="l"/>
            <a:r>
              <a:rPr lang="vi-VN" b="0" i="0" dirty="0">
                <a:solidFill>
                  <a:srgbClr val="404040"/>
                </a:solidFill>
                <a:effectLst/>
                <a:latin typeface="DeepSeek-CJK-patch"/>
              </a:rPr>
              <a:t>hệ thống </a:t>
            </a:r>
            <a:r>
              <a:rPr lang="vi-VN" b="1" i="0" dirty="0">
                <a:solidFill>
                  <a:srgbClr val="404040"/>
                </a:solidFill>
                <a:effectLst/>
                <a:latin typeface="DeepSeek-CJK-patch"/>
              </a:rPr>
              <a:t>CSDL phân tán</a:t>
            </a:r>
            <a:r>
              <a:rPr lang="vi-VN" b="0" i="0" dirty="0">
                <a:solidFill>
                  <a:srgbClr val="404040"/>
                </a:solidFill>
                <a:effectLst/>
                <a:latin typeface="DeepSeek-CJK-patch"/>
              </a:rPr>
              <a:t> với 3 site (A, B, C) và 3 dữ liệu nhân bản (x, y, z). Mỗi site lưu trữ một phần dữ liệu:</a:t>
            </a:r>
          </a:p>
          <a:p>
            <a:pPr algn="l">
              <a:buFont typeface="Arial" panose="020B0604020202020204" pitchFamily="34" charset="0"/>
              <a:buChar char="•"/>
            </a:pPr>
            <a:r>
              <a:rPr lang="vi-VN" b="1" i="0" dirty="0">
                <a:solidFill>
                  <a:srgbClr val="404040"/>
                </a:solidFill>
                <a:effectLst/>
                <a:latin typeface="DeepSeek-CJK-patch"/>
              </a:rPr>
              <a:t>Site A</a:t>
            </a:r>
            <a:r>
              <a:rPr lang="vi-VN" b="0" i="0" dirty="0">
                <a:solidFill>
                  <a:srgbClr val="404040"/>
                </a:solidFill>
                <a:effectLst/>
                <a:latin typeface="DeepSeek-CJK-patch"/>
              </a:rPr>
              <a:t>: Chỉ lưu x.</a:t>
            </a:r>
          </a:p>
          <a:p>
            <a:pPr algn="l">
              <a:buFont typeface="Arial" panose="020B0604020202020204" pitchFamily="34" charset="0"/>
              <a:buChar char="•"/>
            </a:pPr>
            <a:r>
              <a:rPr lang="vi-VN" b="1" i="0" dirty="0">
                <a:solidFill>
                  <a:srgbClr val="404040"/>
                </a:solidFill>
                <a:effectLst/>
                <a:latin typeface="DeepSeek-CJK-patch"/>
              </a:rPr>
              <a:t>Site B</a:t>
            </a:r>
            <a:r>
              <a:rPr lang="vi-VN" b="0" i="0" dirty="0">
                <a:solidFill>
                  <a:srgbClr val="404040"/>
                </a:solidFill>
                <a:effectLst/>
                <a:latin typeface="DeepSeek-CJK-patch"/>
              </a:rPr>
              <a:t>: Lưu x và y.</a:t>
            </a:r>
          </a:p>
          <a:p>
            <a:pPr algn="l">
              <a:buFont typeface="Arial" panose="020B0604020202020204" pitchFamily="34" charset="0"/>
              <a:buChar char="•"/>
            </a:pPr>
            <a:r>
              <a:rPr lang="vi-VN" b="1" i="0" dirty="0">
                <a:solidFill>
                  <a:srgbClr val="404040"/>
                </a:solidFill>
                <a:effectLst/>
                <a:latin typeface="DeepSeek-CJK-patch"/>
              </a:rPr>
              <a:t>Site C</a:t>
            </a:r>
            <a:r>
              <a:rPr lang="vi-VN" b="0" i="0" dirty="0">
                <a:solidFill>
                  <a:srgbClr val="404040"/>
                </a:solidFill>
                <a:effectLst/>
                <a:latin typeface="DeepSeek-CJK-patch"/>
              </a:rPr>
              <a:t>: Lưu x, y, z.</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Các giao </a:t>
            </a:r>
            <a:r>
              <a:rPr lang="en-US" b="1" i="0" dirty="0" err="1">
                <a:solidFill>
                  <a:srgbClr val="404040"/>
                </a:solidFill>
                <a:effectLst/>
                <a:latin typeface="DeepSeek-CJK-patch"/>
              </a:rPr>
              <a:t>dịch</a:t>
            </a:r>
            <a:r>
              <a:rPr lang="en-US" b="1" i="0" dirty="0">
                <a:solidFill>
                  <a:srgbClr val="404040"/>
                </a:solidFill>
                <a:effectLst/>
                <a:latin typeface="DeepSeek-CJK-patch"/>
              </a:rPr>
              <a:t> (</a:t>
            </a:r>
            <a:r>
              <a:rPr lang="en-US" b="1" i="0" dirty="0" err="1">
                <a:solidFill>
                  <a:srgbClr val="404040"/>
                </a:solidFill>
                <a:effectLst/>
                <a:latin typeface="DeepSeek-CJK-patch"/>
              </a:rPr>
              <a:t>giao</a:t>
            </a:r>
            <a:r>
              <a:rPr lang="en-US" b="1" i="0" dirty="0">
                <a:solidFill>
                  <a:srgbClr val="404040"/>
                </a:solidFill>
                <a:effectLst/>
                <a:latin typeface="DeepSeek-CJK-patch"/>
              </a:rPr>
              <a:t> </a:t>
            </a:r>
            <a:r>
              <a:rPr lang="en-US" b="1" i="0" dirty="0" err="1">
                <a:solidFill>
                  <a:srgbClr val="404040"/>
                </a:solidFill>
                <a:effectLst/>
                <a:latin typeface="DeepSeek-CJK-patch"/>
              </a:rPr>
              <a:t>tác</a:t>
            </a:r>
            <a:r>
              <a:rPr lang="en-US" b="1" i="0" dirty="0">
                <a:solidFill>
                  <a:srgbClr val="404040"/>
                </a:solidFill>
                <a:effectLst/>
                <a:latin typeface="DeepSeek-CJK-patch"/>
              </a:rPr>
              <a:t>)</a:t>
            </a:r>
            <a:r>
              <a:rPr lang="vi-VN" b="1" i="0" dirty="0">
                <a:solidFill>
                  <a:srgbClr val="404040"/>
                </a:solidFill>
                <a:effectLst/>
                <a:latin typeface="DeepSeek-CJK-patch"/>
              </a:rPr>
              <a:t> (Transactions)</a:t>
            </a:r>
            <a:endParaRPr lang="vi-VN" b="0" i="0" dirty="0">
              <a:solidFill>
                <a:srgbClr val="404040"/>
              </a:solidFill>
              <a:effectLst/>
              <a:latin typeface="DeepSeek-CJK-patch"/>
            </a:endParaRPr>
          </a:p>
          <a:p>
            <a:pPr algn="l"/>
            <a:r>
              <a:rPr lang="vi-VN" b="0" i="0" dirty="0">
                <a:solidFill>
                  <a:srgbClr val="404040"/>
                </a:solidFill>
                <a:effectLst/>
                <a:latin typeface="DeepSeek-CJK-patch"/>
              </a:rPr>
              <a:t>Có 3 giao tác chạy đồng thời:</a:t>
            </a:r>
          </a:p>
          <a:p>
            <a:pPr algn="l">
              <a:buFont typeface="+mj-lt"/>
              <a:buAutoNum type="arabicPeriod"/>
            </a:pPr>
            <a:r>
              <a:rPr lang="vi-VN" b="1" i="0" dirty="0">
                <a:solidFill>
                  <a:srgbClr val="404040"/>
                </a:solidFill>
                <a:effectLst/>
                <a:latin typeface="DeepSeek-CJK-patch"/>
              </a:rPr>
              <a:t>T₁</a:t>
            </a:r>
            <a:r>
              <a:rPr lang="vi-VN" b="0" i="0" dirty="0">
                <a:solidFill>
                  <a:srgbClr val="404040"/>
                </a:solidFill>
                <a:effectLst/>
                <a:latin typeface="DeepSeek-CJK-patch"/>
              </a:rPr>
              <a:t>: Ghi x = 20 tại tất cả site có x (A, B, C).</a:t>
            </a:r>
          </a:p>
          <a:p>
            <a:pPr algn="l">
              <a:buFont typeface="+mj-lt"/>
              <a:buAutoNum type="arabicPeriod"/>
            </a:pPr>
            <a:r>
              <a:rPr lang="vi-VN" b="1" i="0" dirty="0">
                <a:solidFill>
                  <a:srgbClr val="404040"/>
                </a:solidFill>
                <a:effectLst/>
                <a:latin typeface="DeepSeek-CJK-patch"/>
              </a:rPr>
              <a:t>T₂</a:t>
            </a:r>
            <a:r>
              <a:rPr lang="vi-VN" b="0" i="0" dirty="0">
                <a:solidFill>
                  <a:srgbClr val="404040"/>
                </a:solidFill>
                <a:effectLst/>
                <a:latin typeface="DeepSeek-CJK-patch"/>
              </a:rPr>
              <a:t>:</a:t>
            </a:r>
          </a:p>
          <a:p>
            <a:pPr marL="742950" lvl="1" indent="-285750" algn="l">
              <a:buFont typeface="+mj-lt"/>
              <a:buAutoNum type="arabicPeriod"/>
            </a:pPr>
            <a:r>
              <a:rPr lang="vi-VN" b="0" i="0" dirty="0">
                <a:solidFill>
                  <a:srgbClr val="404040"/>
                </a:solidFill>
                <a:effectLst/>
                <a:latin typeface="DeepSeek-CJK-patch"/>
              </a:rPr>
              <a:t>Đọc x tại Site B.</a:t>
            </a:r>
          </a:p>
          <a:p>
            <a:pPr marL="742950" lvl="1" indent="-285750" algn="l">
              <a:buFont typeface="+mj-lt"/>
              <a:buAutoNum type="arabicPeriod"/>
            </a:pPr>
            <a:r>
              <a:rPr lang="vi-VN" b="0" i="0" dirty="0">
                <a:solidFill>
                  <a:srgbClr val="404040"/>
                </a:solidFill>
                <a:effectLst/>
                <a:latin typeface="DeepSeek-CJK-patch"/>
              </a:rPr>
              <a:t>Tính y = x + y và ghi lại y tại Site B và C.</a:t>
            </a:r>
          </a:p>
          <a:p>
            <a:pPr algn="l">
              <a:buFont typeface="+mj-lt"/>
              <a:buAutoNum type="arabicPeriod"/>
            </a:pPr>
            <a:r>
              <a:rPr lang="vi-VN" b="1" i="0" dirty="0">
                <a:solidFill>
                  <a:srgbClr val="404040"/>
                </a:solidFill>
                <a:effectLst/>
                <a:latin typeface="DeepSeek-CJK-patch"/>
              </a:rPr>
              <a:t>T₃</a:t>
            </a:r>
            <a:r>
              <a:rPr lang="vi-VN" b="0" i="0" dirty="0">
                <a:solidFill>
                  <a:srgbClr val="404040"/>
                </a:solidFill>
                <a:effectLst/>
                <a:latin typeface="DeepSeek-CJK-patch"/>
              </a:rPr>
              <a:t>:</a:t>
            </a:r>
          </a:p>
          <a:p>
            <a:pPr marL="742950" lvl="1" indent="-285750" algn="l">
              <a:buFont typeface="+mj-lt"/>
              <a:buAutoNum type="arabicPeriod"/>
            </a:pPr>
            <a:r>
              <a:rPr lang="vi-VN" b="0" i="0" dirty="0">
                <a:solidFill>
                  <a:srgbClr val="404040"/>
                </a:solidFill>
                <a:effectLst/>
                <a:latin typeface="DeepSeek-CJK-patch"/>
              </a:rPr>
              <a:t>Đọc x và y tại Site C.</a:t>
            </a:r>
          </a:p>
          <a:p>
            <a:pPr marL="742950" lvl="1" indent="-285750" algn="l">
              <a:buFont typeface="+mj-lt"/>
              <a:buAutoNum type="arabicPeriod"/>
            </a:pPr>
            <a:r>
              <a:rPr lang="vi-VN" b="0" i="0" dirty="0">
                <a:solidFill>
                  <a:srgbClr val="404040"/>
                </a:solidFill>
                <a:effectLst/>
                <a:latin typeface="DeepSeek-CJK-patch"/>
              </a:rPr>
              <a:t>Tính z = (x * y) / 100 và ghi z tại Site 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Lịch sử thực thi (Histories) tại từng site</a:t>
            </a:r>
            <a:endParaRPr lang="vi-VN" b="0" i="0" dirty="0">
              <a:solidFill>
                <a:srgbClr val="404040"/>
              </a:solidFill>
              <a:effectLst/>
              <a:latin typeface="DeepSeek-CJK-patch"/>
            </a:endParaRPr>
          </a:p>
          <a:p>
            <a:pPr algn="l"/>
            <a:r>
              <a:rPr lang="vi-VN" b="0" i="0" dirty="0">
                <a:solidFill>
                  <a:srgbClr val="404040"/>
                </a:solidFill>
                <a:effectLst/>
                <a:latin typeface="DeepSeek-CJK-patch"/>
              </a:rPr>
              <a:t>Mỗi site có một </a:t>
            </a:r>
            <a:r>
              <a:rPr lang="vi-VN" b="1" i="0" dirty="0">
                <a:solidFill>
                  <a:srgbClr val="404040"/>
                </a:solidFill>
                <a:effectLst/>
                <a:latin typeface="DeepSeek-CJK-patch"/>
              </a:rPr>
              <a:t>lịch sử thực thi</a:t>
            </a:r>
            <a:r>
              <a:rPr lang="vi-VN" b="0" i="0" dirty="0">
                <a:solidFill>
                  <a:srgbClr val="404040"/>
                </a:solidFill>
                <a:effectLst/>
                <a:latin typeface="DeepSeek-CJK-patch"/>
              </a:rPr>
              <a:t> riêng:</a:t>
            </a:r>
          </a:p>
          <a:p>
            <a:pPr algn="l">
              <a:buFont typeface="Arial" panose="020B0604020202020204" pitchFamily="34" charset="0"/>
              <a:buChar char="•"/>
            </a:pPr>
            <a:r>
              <a:rPr lang="vi-VN" b="1" i="0" dirty="0">
                <a:solidFill>
                  <a:srgbClr val="404040"/>
                </a:solidFill>
                <a:effectLst/>
                <a:latin typeface="DeepSeek-CJK-patch"/>
              </a:rPr>
              <a:t>H_A (Site A)</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94949"/>
                </a:solidFill>
                <a:effectLst/>
                <a:latin typeface="DeepSeek-CJK-patch"/>
              </a:rPr>
              <a:t>W₁</a:t>
            </a:r>
            <a:r>
              <a:rPr lang="vi-VN" b="0" i="0" dirty="0">
                <a:solidFill>
                  <a:srgbClr val="383A42"/>
                </a:solidFill>
                <a:effectLst/>
                <a:latin typeface="DeepSeek-CJK-patch"/>
              </a:rPr>
              <a:t>(</a:t>
            </a:r>
            <a:r>
              <a:rPr lang="vi-VN" b="0" i="0" dirty="0">
                <a:solidFill>
                  <a:srgbClr val="494949"/>
                </a:solidFill>
                <a:effectLst/>
                <a:latin typeface="DeepSeek-CJK-patch"/>
              </a:rPr>
              <a:t>x_A</a:t>
            </a:r>
            <a:r>
              <a:rPr lang="vi-VN" b="0" i="0" dirty="0">
                <a:solidFill>
                  <a:srgbClr val="383A42"/>
                </a:solidFill>
                <a:effectLst/>
                <a:latin typeface="DeepSeek-CJK-patch"/>
              </a:rPr>
              <a:t>),</a:t>
            </a:r>
            <a:r>
              <a:rPr lang="vi-VN" b="0" i="0" dirty="0">
                <a:solidFill>
                  <a:srgbClr val="494949"/>
                </a:solidFill>
                <a:effectLst/>
                <a:latin typeface="DeepSeek-CJK-patch"/>
              </a:rPr>
              <a:t> C₁ </a:t>
            </a:r>
            <a:r>
              <a:rPr lang="vi-VN" b="0" i="1" dirty="0">
                <a:solidFill>
                  <a:srgbClr val="A0A1A7"/>
                </a:solidFill>
                <a:effectLst/>
                <a:latin typeface="DeepSeek-CJK-patch"/>
              </a:rPr>
              <a:t># Ghi x=20 và commit T₁</a:t>
            </a:r>
            <a:endParaRPr lang="vi-VN" b="0" i="0" dirty="0">
              <a:solidFill>
                <a:srgbClr val="494949"/>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H_B (Site B)</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94949"/>
                </a:solidFill>
                <a:effectLst/>
                <a:latin typeface="DeepSeek-CJK-patch"/>
              </a:rPr>
              <a:t>W₁</a:t>
            </a:r>
            <a:r>
              <a:rPr lang="vi-VN" b="0" i="0" dirty="0">
                <a:solidFill>
                  <a:srgbClr val="383A42"/>
                </a:solidFill>
                <a:effectLst/>
                <a:latin typeface="DeepSeek-CJK-patch"/>
              </a:rPr>
              <a:t>(</a:t>
            </a:r>
            <a:r>
              <a:rPr lang="vi-VN" b="0" i="0" dirty="0">
                <a:solidFill>
                  <a:srgbClr val="494949"/>
                </a:solidFill>
                <a:effectLst/>
                <a:latin typeface="DeepSeek-CJK-patch"/>
              </a:rPr>
              <a:t>x_B</a:t>
            </a:r>
            <a:r>
              <a:rPr lang="vi-VN" b="0" i="0" dirty="0">
                <a:solidFill>
                  <a:srgbClr val="383A42"/>
                </a:solidFill>
                <a:effectLst/>
                <a:latin typeface="DeepSeek-CJK-patch"/>
              </a:rPr>
              <a:t>),</a:t>
            </a:r>
            <a:r>
              <a:rPr lang="vi-VN" b="0" i="0" dirty="0">
                <a:solidFill>
                  <a:srgbClr val="494949"/>
                </a:solidFill>
                <a:effectLst/>
                <a:latin typeface="DeepSeek-CJK-patch"/>
              </a:rPr>
              <a:t> C₁</a:t>
            </a:r>
            <a:r>
              <a:rPr lang="vi-VN" b="0" i="0" dirty="0">
                <a:solidFill>
                  <a:srgbClr val="383A42"/>
                </a:solidFill>
                <a:effectLst/>
                <a:latin typeface="DeepSeek-CJK-patch"/>
              </a:rPr>
              <a:t>,</a:t>
            </a:r>
            <a:r>
              <a:rPr lang="vi-VN" b="0" i="0" dirty="0">
                <a:solidFill>
                  <a:srgbClr val="494949"/>
                </a:solidFill>
                <a:effectLst/>
                <a:latin typeface="DeepSeek-CJK-patch"/>
              </a:rPr>
              <a:t> R₂</a:t>
            </a:r>
            <a:r>
              <a:rPr lang="vi-VN" b="0" i="0" dirty="0">
                <a:solidFill>
                  <a:srgbClr val="383A42"/>
                </a:solidFill>
                <a:effectLst/>
                <a:latin typeface="DeepSeek-CJK-patch"/>
              </a:rPr>
              <a:t>(</a:t>
            </a:r>
            <a:r>
              <a:rPr lang="vi-VN" b="0" i="0" dirty="0">
                <a:solidFill>
                  <a:srgbClr val="494949"/>
                </a:solidFill>
                <a:effectLst/>
                <a:latin typeface="DeepSeek-CJK-patch"/>
              </a:rPr>
              <a:t>x_B</a:t>
            </a:r>
            <a:r>
              <a:rPr lang="vi-VN" b="0" i="0" dirty="0">
                <a:solidFill>
                  <a:srgbClr val="383A42"/>
                </a:solidFill>
                <a:effectLst/>
                <a:latin typeface="DeepSeek-CJK-patch"/>
              </a:rPr>
              <a:t>),</a:t>
            </a:r>
            <a:r>
              <a:rPr lang="vi-VN" b="0" i="0" dirty="0">
                <a:solidFill>
                  <a:srgbClr val="494949"/>
                </a:solidFill>
                <a:effectLst/>
                <a:latin typeface="DeepSeek-CJK-patch"/>
              </a:rPr>
              <a:t> W₂</a:t>
            </a:r>
            <a:r>
              <a:rPr lang="vi-VN" b="0" i="0" dirty="0">
                <a:solidFill>
                  <a:srgbClr val="383A42"/>
                </a:solidFill>
                <a:effectLst/>
                <a:latin typeface="DeepSeek-CJK-patch"/>
              </a:rPr>
              <a:t>(</a:t>
            </a:r>
            <a:r>
              <a:rPr lang="vi-VN" b="0" i="0" dirty="0">
                <a:solidFill>
                  <a:srgbClr val="494949"/>
                </a:solidFill>
                <a:effectLst/>
                <a:latin typeface="DeepSeek-CJK-patch"/>
              </a:rPr>
              <a:t>y_B</a:t>
            </a:r>
            <a:r>
              <a:rPr lang="vi-VN" b="0" i="0" dirty="0">
                <a:solidFill>
                  <a:srgbClr val="383A42"/>
                </a:solidFill>
                <a:effectLst/>
                <a:latin typeface="DeepSeek-CJK-patch"/>
              </a:rPr>
              <a:t>),</a:t>
            </a:r>
            <a:r>
              <a:rPr lang="vi-VN" b="0" i="0" dirty="0">
                <a:solidFill>
                  <a:srgbClr val="494949"/>
                </a:solidFill>
                <a:effectLst/>
                <a:latin typeface="DeepSeek-CJK-patch"/>
              </a:rPr>
              <a:t> C₂ </a:t>
            </a:r>
            <a:r>
              <a:rPr lang="vi-VN" b="0" i="1" dirty="0">
                <a:solidFill>
                  <a:srgbClr val="A0A1A7"/>
                </a:solidFill>
                <a:effectLst/>
                <a:latin typeface="DeepSeek-CJK-patch"/>
              </a:rPr>
              <a:t># T₁ ghi x, T₂ đọc x và ghi y</a:t>
            </a:r>
            <a:endParaRPr lang="vi-VN" b="0" i="0" dirty="0">
              <a:solidFill>
                <a:srgbClr val="494949"/>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H_C (Site C)</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94949"/>
                </a:solidFill>
                <a:effectLst/>
                <a:latin typeface="DeepSeek-CJK-patch"/>
              </a:rPr>
              <a:t>W₂</a:t>
            </a:r>
            <a:r>
              <a:rPr lang="vi-VN" b="0" i="0" dirty="0">
                <a:solidFill>
                  <a:srgbClr val="383A42"/>
                </a:solidFill>
                <a:effectLst/>
                <a:latin typeface="DeepSeek-CJK-patch"/>
              </a:rPr>
              <a:t>(</a:t>
            </a:r>
            <a:r>
              <a:rPr lang="vi-VN" b="0" i="0" dirty="0">
                <a:solidFill>
                  <a:srgbClr val="494949"/>
                </a:solidFill>
                <a:effectLst/>
                <a:latin typeface="DeepSeek-CJK-patch"/>
              </a:rPr>
              <a:t>y_C</a:t>
            </a:r>
            <a:r>
              <a:rPr lang="vi-VN" b="0" i="0" dirty="0">
                <a:solidFill>
                  <a:srgbClr val="383A42"/>
                </a:solidFill>
                <a:effectLst/>
                <a:latin typeface="DeepSeek-CJK-patch"/>
              </a:rPr>
              <a:t>),</a:t>
            </a:r>
            <a:r>
              <a:rPr lang="vi-VN" b="0" i="0" dirty="0">
                <a:solidFill>
                  <a:srgbClr val="494949"/>
                </a:solidFill>
                <a:effectLst/>
                <a:latin typeface="DeepSeek-CJK-patch"/>
              </a:rPr>
              <a:t> C₂</a:t>
            </a:r>
            <a:r>
              <a:rPr lang="vi-VN" b="0" i="0" dirty="0">
                <a:solidFill>
                  <a:srgbClr val="383A42"/>
                </a:solidFill>
                <a:effectLst/>
                <a:latin typeface="DeepSeek-CJK-patch"/>
              </a:rPr>
              <a:t>,</a:t>
            </a:r>
            <a:r>
              <a:rPr lang="vi-VN" b="0" i="0" dirty="0">
                <a:solidFill>
                  <a:srgbClr val="494949"/>
                </a:solidFill>
                <a:effectLst/>
                <a:latin typeface="DeepSeek-CJK-patch"/>
              </a:rPr>
              <a:t> R₃</a:t>
            </a:r>
            <a:r>
              <a:rPr lang="vi-VN" b="0" i="0" dirty="0">
                <a:solidFill>
                  <a:srgbClr val="383A42"/>
                </a:solidFill>
                <a:effectLst/>
                <a:latin typeface="DeepSeek-CJK-patch"/>
              </a:rPr>
              <a:t>(</a:t>
            </a:r>
            <a:r>
              <a:rPr lang="vi-VN" b="0" i="0" dirty="0">
                <a:solidFill>
                  <a:srgbClr val="494949"/>
                </a:solidFill>
                <a:effectLst/>
                <a:latin typeface="DeepSeek-CJK-patch"/>
              </a:rPr>
              <a:t>x_C</a:t>
            </a:r>
            <a:r>
              <a:rPr lang="vi-VN" b="0" i="0" dirty="0">
                <a:solidFill>
                  <a:srgbClr val="383A42"/>
                </a:solidFill>
                <a:effectLst/>
                <a:latin typeface="DeepSeek-CJK-patch"/>
              </a:rPr>
              <a:t>),</a:t>
            </a:r>
            <a:r>
              <a:rPr lang="vi-VN" b="0" i="0" dirty="0">
                <a:solidFill>
                  <a:srgbClr val="494949"/>
                </a:solidFill>
                <a:effectLst/>
                <a:latin typeface="DeepSeek-CJK-patch"/>
              </a:rPr>
              <a:t> R₃</a:t>
            </a:r>
            <a:r>
              <a:rPr lang="vi-VN" b="0" i="0" dirty="0">
                <a:solidFill>
                  <a:srgbClr val="383A42"/>
                </a:solidFill>
                <a:effectLst/>
                <a:latin typeface="DeepSeek-CJK-patch"/>
              </a:rPr>
              <a:t>(</a:t>
            </a:r>
            <a:r>
              <a:rPr lang="vi-VN" b="0" i="0" dirty="0">
                <a:solidFill>
                  <a:srgbClr val="494949"/>
                </a:solidFill>
                <a:effectLst/>
                <a:latin typeface="DeepSeek-CJK-patch"/>
              </a:rPr>
              <a:t>y_C</a:t>
            </a:r>
            <a:r>
              <a:rPr lang="vi-VN" b="0" i="0" dirty="0">
                <a:solidFill>
                  <a:srgbClr val="383A42"/>
                </a:solidFill>
                <a:effectLst/>
                <a:latin typeface="DeepSeek-CJK-patch"/>
              </a:rPr>
              <a:t>),</a:t>
            </a:r>
            <a:r>
              <a:rPr lang="vi-VN" b="0" i="0" dirty="0">
                <a:solidFill>
                  <a:srgbClr val="494949"/>
                </a:solidFill>
                <a:effectLst/>
                <a:latin typeface="DeepSeek-CJK-patch"/>
              </a:rPr>
              <a:t> W₃</a:t>
            </a:r>
            <a:r>
              <a:rPr lang="vi-VN" b="0" i="0" dirty="0">
                <a:solidFill>
                  <a:srgbClr val="383A42"/>
                </a:solidFill>
                <a:effectLst/>
                <a:latin typeface="DeepSeek-CJK-patch"/>
              </a:rPr>
              <a:t>(</a:t>
            </a:r>
            <a:r>
              <a:rPr lang="vi-VN" b="0" i="0" dirty="0">
                <a:solidFill>
                  <a:srgbClr val="494949"/>
                </a:solidFill>
                <a:effectLst/>
                <a:latin typeface="DeepSeek-CJK-patch"/>
              </a:rPr>
              <a:t>z_C</a:t>
            </a:r>
            <a:r>
              <a:rPr lang="vi-VN" b="0" i="0" dirty="0">
                <a:solidFill>
                  <a:srgbClr val="383A42"/>
                </a:solidFill>
                <a:effectLst/>
                <a:latin typeface="DeepSeek-CJK-patch"/>
              </a:rPr>
              <a:t>),</a:t>
            </a:r>
            <a:r>
              <a:rPr lang="vi-VN" b="0" i="0" dirty="0">
                <a:solidFill>
                  <a:srgbClr val="494949"/>
                </a:solidFill>
                <a:effectLst/>
                <a:latin typeface="DeepSeek-CJK-patch"/>
              </a:rPr>
              <a:t> C₃</a:t>
            </a:r>
            <a:r>
              <a:rPr lang="vi-VN" b="0" i="0" dirty="0">
                <a:solidFill>
                  <a:srgbClr val="383A42"/>
                </a:solidFill>
                <a:effectLst/>
                <a:latin typeface="DeepSeek-CJK-patch"/>
              </a:rPr>
              <a:t>,</a:t>
            </a:r>
            <a:r>
              <a:rPr lang="vi-VN" b="0" i="0" dirty="0">
                <a:solidFill>
                  <a:srgbClr val="494949"/>
                </a:solidFill>
                <a:effectLst/>
                <a:latin typeface="DeepSeek-CJK-patch"/>
              </a:rPr>
              <a:t> W₁</a:t>
            </a:r>
            <a:r>
              <a:rPr lang="vi-VN" b="0" i="0" dirty="0">
                <a:solidFill>
                  <a:srgbClr val="383A42"/>
                </a:solidFill>
                <a:effectLst/>
                <a:latin typeface="DeepSeek-CJK-patch"/>
              </a:rPr>
              <a:t>(</a:t>
            </a:r>
            <a:r>
              <a:rPr lang="vi-VN" b="0" i="0" dirty="0">
                <a:solidFill>
                  <a:srgbClr val="494949"/>
                </a:solidFill>
                <a:effectLst/>
                <a:latin typeface="DeepSeek-CJK-patch"/>
              </a:rPr>
              <a:t>x_C</a:t>
            </a:r>
            <a:r>
              <a:rPr lang="vi-VN" b="0" i="0" dirty="0">
                <a:solidFill>
                  <a:srgbClr val="383A42"/>
                </a:solidFill>
                <a:effectLst/>
                <a:latin typeface="DeepSeek-CJK-patch"/>
              </a:rPr>
              <a:t>),</a:t>
            </a:r>
            <a:r>
              <a:rPr lang="vi-VN" b="0" i="0" dirty="0">
                <a:solidFill>
                  <a:srgbClr val="494949"/>
                </a:solidFill>
                <a:effectLst/>
                <a:latin typeface="DeepSeek-CJK-patch"/>
              </a:rPr>
              <a:t> C₁ </a:t>
            </a:r>
            <a:r>
              <a:rPr lang="vi-VN" b="0" i="1" dirty="0">
                <a:solidFill>
                  <a:srgbClr val="A0A1A7"/>
                </a:solidFill>
                <a:effectLst/>
                <a:latin typeface="DeepSeek-CJK-patch"/>
              </a:rPr>
              <a:t># T₂ ghi y, T₃ đọc x,y và ghi z, T₁ ghi x muộn</a:t>
            </a:r>
            <a:endParaRPr lang="vi-VN" b="0" i="0" dirty="0">
              <a:solidFill>
                <a:srgbClr val="494949"/>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Phân tích vấn đề</a:t>
            </a:r>
            <a:endParaRPr lang="vi-VN" b="0" i="0" dirty="0">
              <a:solidFill>
                <a:srgbClr val="404040"/>
              </a:solidFill>
              <a:effectLst/>
              <a:latin typeface="DeepSeek-CJK-patch"/>
            </a:endParaRPr>
          </a:p>
          <a:p>
            <a:pPr algn="l"/>
            <a:r>
              <a:rPr lang="vi-VN" b="1" i="0" dirty="0">
                <a:solidFill>
                  <a:srgbClr val="404040"/>
                </a:solidFill>
                <a:effectLst/>
                <a:latin typeface="DeepSeek-CJK-patch"/>
              </a:rPr>
              <a:t>a) Global History Không Tuần Tự Hóa Được (Non-Serializable)</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Tại Site B</a:t>
            </a:r>
            <a:r>
              <a:rPr lang="vi-VN" b="0" i="0" dirty="0">
                <a:solidFill>
                  <a:srgbClr val="404040"/>
                </a:solidFill>
                <a:effectLst/>
                <a:latin typeface="DeepSeek-CJK-patch"/>
              </a:rPr>
              <a:t>: Thứ tự tuần tự là T₁ → T₂.</a:t>
            </a:r>
          </a:p>
          <a:p>
            <a:pPr algn="l">
              <a:buFont typeface="Arial" panose="020B0604020202020204" pitchFamily="34" charset="0"/>
              <a:buChar char="•"/>
            </a:pPr>
            <a:r>
              <a:rPr lang="vi-VN" b="1" i="0" dirty="0">
                <a:solidFill>
                  <a:srgbClr val="404040"/>
                </a:solidFill>
                <a:effectLst/>
                <a:latin typeface="DeepSeek-CJK-patch"/>
              </a:rPr>
              <a:t>Tại Site C</a:t>
            </a:r>
            <a:r>
              <a:rPr lang="vi-VN" b="0" i="0" dirty="0">
                <a:solidFill>
                  <a:srgbClr val="404040"/>
                </a:solidFill>
                <a:effectLst/>
                <a:latin typeface="DeepSeek-CJK-patch"/>
              </a:rPr>
              <a:t>: Thứ tự tuần tự là T₂ → T₃ → T₁.</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Mâu thuẫn</a:t>
            </a:r>
            <a:r>
              <a:rPr lang="vi-VN" b="0" i="0" dirty="0">
                <a:solidFill>
                  <a:srgbClr val="404040"/>
                </a:solidFill>
                <a:effectLst/>
                <a:latin typeface="DeepSeek-CJK-patch"/>
              </a:rPr>
              <a:t>: Không thể tìm được một thứ tự tuần tự chung cho cả 3 site.</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Vi phạm tính chất One-Copy Serializability (1SR)</a:t>
            </a:r>
            <a:r>
              <a:rPr lang="vi-VN" b="0" i="0" dirty="0">
                <a:solidFill>
                  <a:srgbClr val="404040"/>
                </a:solidFill>
                <a:effectLst/>
                <a:latin typeface="DeepSeek-CJK-patch"/>
              </a:rPr>
              <a:t>.</a:t>
            </a:r>
          </a:p>
          <a:p>
            <a:pPr algn="l"/>
            <a:r>
              <a:rPr lang="vi-VN" b="1" i="0" dirty="0">
                <a:solidFill>
                  <a:srgbClr val="404040"/>
                </a:solidFill>
                <a:effectLst/>
                <a:latin typeface="DeepSeek-CJK-patch"/>
              </a:rPr>
              <a:t>b) Nhưng vẫn Đảm Bảo Mutual Consistency (Nhất Quán Tương Hỗ)</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Dù lịch sử không tuần tự hóa được, các bản sao cuối cùng </a:t>
            </a:r>
            <a:r>
              <a:rPr lang="vi-VN" b="1" i="0" dirty="0">
                <a:solidFill>
                  <a:srgbClr val="404040"/>
                </a:solidFill>
                <a:effectLst/>
                <a:latin typeface="DeepSeek-CJK-patch"/>
              </a:rPr>
              <a:t>có giá trị giống nhau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x_A = x_B = x_C = 20</a:t>
            </a:r>
          </a:p>
          <a:p>
            <a:pPr marL="742950" lvl="1" indent="-285750" algn="l">
              <a:buFont typeface="Arial" panose="020B0604020202020204" pitchFamily="34" charset="0"/>
              <a:buChar char="•"/>
            </a:pPr>
            <a:r>
              <a:rPr lang="vi-VN" b="0" i="0" dirty="0">
                <a:solidFill>
                  <a:srgbClr val="404040"/>
                </a:solidFill>
                <a:effectLst/>
                <a:latin typeface="DeepSeek-CJK-patch"/>
              </a:rPr>
              <a:t>y_B = y_C = 35</a:t>
            </a:r>
          </a:p>
          <a:p>
            <a:pPr marL="742950" lvl="1" indent="-285750" algn="l">
              <a:buFont typeface="Arial" panose="020B0604020202020204" pitchFamily="34" charset="0"/>
              <a:buChar char="•"/>
            </a:pPr>
            <a:r>
              <a:rPr lang="vi-VN" b="0" i="0" dirty="0">
                <a:solidFill>
                  <a:srgbClr val="404040"/>
                </a:solidFill>
                <a:effectLst/>
                <a:latin typeface="DeepSeek-CJK-patch"/>
              </a:rPr>
              <a:t>z_C = 3.5</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Mutual Consistency</a:t>
            </a:r>
            <a:r>
              <a:rPr lang="vi-VN" b="0" i="0" dirty="0">
                <a:solidFill>
                  <a:srgbClr val="404040"/>
                </a:solidFill>
                <a:effectLst/>
                <a:latin typeface="DeepSeek-CJK-patch"/>
              </a:rPr>
              <a:t> đạt được nhờ cập nhật đầy đủ, nhưng </a:t>
            </a:r>
            <a:r>
              <a:rPr lang="vi-VN" b="1" i="0" dirty="0">
                <a:solidFill>
                  <a:srgbClr val="404040"/>
                </a:solidFill>
                <a:effectLst/>
                <a:latin typeface="DeepSeek-CJK-patch"/>
              </a:rPr>
              <a:t>transaction consistency</a:t>
            </a:r>
            <a:r>
              <a:rPr lang="vi-VN" b="0" i="0" dirty="0">
                <a:solidFill>
                  <a:srgbClr val="404040"/>
                </a:solidFill>
                <a:effectLst/>
                <a:latin typeface="DeepSeek-CJK-patch"/>
              </a:rPr>
              <a:t> bị vi phạm.</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Nguyên nhân và Bài học</a:t>
            </a:r>
            <a:endParaRPr lang="vi-VN" b="0" i="0" dirty="0">
              <a:solidFill>
                <a:srgbClr val="404040"/>
              </a:solidFill>
              <a:effectLst/>
              <a:latin typeface="DeepSeek-CJK-patch"/>
            </a:endParaRPr>
          </a:p>
          <a:p>
            <a:pPr algn="l"/>
            <a:r>
              <a:rPr lang="vi-VN" b="1" i="0" dirty="0">
                <a:solidFill>
                  <a:srgbClr val="404040"/>
                </a:solidFill>
                <a:effectLst/>
                <a:latin typeface="DeepSeek-CJK-patch"/>
              </a:rPr>
              <a:t>Tại sao xảy ra?</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Cập nhật không đồng bộ</a:t>
            </a:r>
            <a:r>
              <a:rPr lang="vi-VN" b="0" i="0" dirty="0">
                <a:solidFill>
                  <a:srgbClr val="404040"/>
                </a:solidFill>
                <a:effectLst/>
                <a:latin typeface="DeepSeek-CJK-patch"/>
              </a:rPr>
              <a:t>: T₁ ghi x tại Site C </a:t>
            </a:r>
            <a:r>
              <a:rPr lang="vi-VN" b="1" i="0" dirty="0">
                <a:solidFill>
                  <a:srgbClr val="404040"/>
                </a:solidFill>
                <a:effectLst/>
                <a:latin typeface="DeepSeek-CJK-patch"/>
              </a:rPr>
              <a:t>muộn hơn</a:t>
            </a:r>
            <a:r>
              <a:rPr lang="vi-VN" b="0" i="0" dirty="0">
                <a:solidFill>
                  <a:srgbClr val="404040"/>
                </a:solidFill>
                <a:effectLst/>
                <a:latin typeface="DeepSeek-CJK-patch"/>
              </a:rPr>
              <a:t> T₂ và T₃.</a:t>
            </a:r>
          </a:p>
          <a:p>
            <a:pPr algn="l">
              <a:buFont typeface="Arial" panose="020B0604020202020204" pitchFamily="34" charset="0"/>
              <a:buChar char="•"/>
            </a:pPr>
            <a:r>
              <a:rPr lang="vi-VN" b="1" i="0" dirty="0">
                <a:solidFill>
                  <a:srgbClr val="404040"/>
                </a:solidFill>
                <a:effectLst/>
                <a:latin typeface="DeepSeek-CJK-patch"/>
              </a:rPr>
              <a:t>Thiếu cơ chế khóa (locking) toàn cục</a:t>
            </a:r>
            <a:r>
              <a:rPr lang="vi-VN" b="0" i="0" dirty="0">
                <a:solidFill>
                  <a:srgbClr val="404040"/>
                </a:solidFill>
                <a:effectLst/>
                <a:latin typeface="DeepSeek-CJK-patch"/>
              </a:rPr>
              <a:t> để đảm bảo thứ tự giao tác nhất quán.</a:t>
            </a:r>
          </a:p>
          <a:p>
            <a:pPr algn="l"/>
            <a:r>
              <a:rPr lang="vi-VN" b="1" i="0" dirty="0">
                <a:solidFill>
                  <a:srgbClr val="404040"/>
                </a:solidFill>
                <a:effectLst/>
                <a:latin typeface="DeepSeek-CJK-patch"/>
              </a:rPr>
              <a:t>Bài học</a:t>
            </a:r>
            <a:endParaRPr lang="vi-VN" b="0" i="0" dirty="0">
              <a:solidFill>
                <a:srgbClr val="404040"/>
              </a:solidFill>
              <a:effectLst/>
              <a:latin typeface="DeepSeek-CJK-patch"/>
            </a:endParaRPr>
          </a:p>
          <a:p>
            <a:pPr algn="l">
              <a:buFont typeface="+mj-lt"/>
              <a:buAutoNum type="arabicPeriod"/>
            </a:pPr>
            <a:r>
              <a:rPr lang="vi-VN" b="1" i="0" dirty="0">
                <a:solidFill>
                  <a:srgbClr val="404040"/>
                </a:solidFill>
                <a:effectLst/>
                <a:latin typeface="DeepSeek-CJK-patch"/>
              </a:rPr>
              <a:t>Mutual Consistency ≠ Transaction Consistency</a:t>
            </a:r>
            <a:r>
              <a:rPr lang="vi-VN" b="0" i="0" dirty="0">
                <a:solidFill>
                  <a:srgbClr val="404040"/>
                </a:solidFill>
                <a:effectLst/>
                <a:latin typeface="DeepSeek-CJK-patch"/>
              </a:rPr>
              <a:t>:</a:t>
            </a:r>
          </a:p>
          <a:p>
            <a:pPr marL="742950" lvl="1" indent="-285750" algn="l">
              <a:buFont typeface="+mj-lt"/>
              <a:buAutoNum type="arabicPeriod"/>
            </a:pPr>
            <a:r>
              <a:rPr lang="vi-VN" b="0" i="0" dirty="0">
                <a:solidFill>
                  <a:srgbClr val="404040"/>
                </a:solidFill>
                <a:effectLst/>
                <a:latin typeface="DeepSeek-CJK-patch"/>
              </a:rPr>
              <a:t>Dữ liệu có thể </a:t>
            </a:r>
            <a:r>
              <a:rPr lang="vi-VN" b="1" i="0" dirty="0">
                <a:solidFill>
                  <a:srgbClr val="404040"/>
                </a:solidFill>
                <a:effectLst/>
                <a:latin typeface="DeepSeek-CJK-patch"/>
              </a:rPr>
              <a:t>nhất quán giá trị</a:t>
            </a:r>
            <a:r>
              <a:rPr lang="vi-VN" b="0" i="0" dirty="0">
                <a:solidFill>
                  <a:srgbClr val="404040"/>
                </a:solidFill>
                <a:effectLst/>
                <a:latin typeface="DeepSeek-CJK-patch"/>
              </a:rPr>
              <a:t> (mutual consistency) nhưng </a:t>
            </a:r>
            <a:r>
              <a:rPr lang="vi-VN" b="1" i="0" dirty="0">
                <a:solidFill>
                  <a:srgbClr val="404040"/>
                </a:solidFill>
                <a:effectLst/>
                <a:latin typeface="DeepSeek-CJK-patch"/>
              </a:rPr>
              <a:t>lịch sử giao tác không tuần tự hóa được</a:t>
            </a:r>
            <a:r>
              <a:rPr lang="vi-VN" b="0" i="0" dirty="0">
                <a:solidFill>
                  <a:srgbClr val="404040"/>
                </a:solidFill>
                <a:effectLst/>
                <a:latin typeface="DeepSeek-CJK-patch"/>
              </a:rPr>
              <a:t>.</a:t>
            </a:r>
          </a:p>
          <a:p>
            <a:pPr algn="l">
              <a:buFont typeface="+mj-lt"/>
              <a:buAutoNum type="arabicPeriod"/>
            </a:pPr>
            <a:r>
              <a:rPr lang="vi-VN" b="1" i="0" dirty="0">
                <a:solidFill>
                  <a:srgbClr val="404040"/>
                </a:solidFill>
                <a:effectLst/>
                <a:latin typeface="DeepSeek-CJK-patch"/>
              </a:rPr>
              <a:t>1SR yêu cầu cả hai</a:t>
            </a:r>
            <a:r>
              <a:rPr lang="vi-VN" b="0" i="0" dirty="0">
                <a:solidFill>
                  <a:srgbClr val="404040"/>
                </a:solidFill>
                <a:effectLst/>
                <a:latin typeface="DeepSeek-CJK-patch"/>
              </a:rPr>
              <a:t>:</a:t>
            </a:r>
          </a:p>
          <a:p>
            <a:pPr marL="742950" lvl="1" indent="-285750" algn="l">
              <a:buFont typeface="+mj-lt"/>
              <a:buAutoNum type="arabicPeriod"/>
            </a:pPr>
            <a:r>
              <a:rPr lang="vi-VN" b="0" i="0" dirty="0">
                <a:solidFill>
                  <a:srgbClr val="404040"/>
                </a:solidFill>
                <a:effectLst/>
                <a:latin typeface="DeepSeek-CJK-patch"/>
              </a:rPr>
              <a:t>Giá trị giống nhau </a:t>
            </a:r>
            <a:r>
              <a:rPr lang="vi-VN" b="1" i="0" dirty="0">
                <a:solidFill>
                  <a:srgbClr val="404040"/>
                </a:solidFill>
                <a:effectLst/>
                <a:latin typeface="DeepSeek-CJK-patch"/>
              </a:rPr>
              <a:t>và</a:t>
            </a:r>
            <a:r>
              <a:rPr lang="vi-VN" b="0" i="0" dirty="0">
                <a:solidFill>
                  <a:srgbClr val="404040"/>
                </a:solidFill>
                <a:effectLst/>
                <a:latin typeface="DeepSeek-CJK-patch"/>
              </a:rPr>
              <a:t> thứ tự giao tác phải nhất quán toàn cục.</a:t>
            </a:r>
          </a:p>
          <a:p>
            <a:pPr algn="l">
              <a:buFont typeface="+mj-lt"/>
              <a:buAutoNum type="arabicPeriod"/>
            </a:pPr>
            <a:r>
              <a:rPr lang="vi-VN" b="1" i="0" dirty="0">
                <a:solidFill>
                  <a:srgbClr val="404040"/>
                </a:solidFill>
                <a:effectLst/>
                <a:latin typeface="DeepSeek-CJK-patch"/>
              </a:rPr>
              <a:t>Giải pháp</a:t>
            </a:r>
            <a:r>
              <a:rPr lang="vi-VN" b="0" i="0" dirty="0">
                <a:solidFill>
                  <a:srgbClr val="404040"/>
                </a:solidFill>
                <a:effectLst/>
                <a:latin typeface="DeepSeek-CJK-patch"/>
              </a:rPr>
              <a:t>:</a:t>
            </a:r>
          </a:p>
          <a:p>
            <a:pPr marL="742950" lvl="1" indent="-285750" algn="l">
              <a:buFont typeface="+mj-lt"/>
              <a:buAutoNum type="arabicPeriod"/>
            </a:pPr>
            <a:r>
              <a:rPr lang="vi-VN" b="0" i="0" dirty="0">
                <a:solidFill>
                  <a:srgbClr val="404040"/>
                </a:solidFill>
                <a:effectLst/>
                <a:latin typeface="DeepSeek-CJK-patch"/>
              </a:rPr>
              <a:t>Dùng </a:t>
            </a:r>
            <a:r>
              <a:rPr lang="vi-VN" b="1" i="0" dirty="0">
                <a:solidFill>
                  <a:srgbClr val="404040"/>
                </a:solidFill>
                <a:effectLst/>
                <a:latin typeface="DeepSeek-CJK-patch"/>
              </a:rPr>
              <a:t>2PC (Two-Phase Commit)</a:t>
            </a:r>
            <a:r>
              <a:rPr lang="vi-VN" b="0" i="0" dirty="0">
                <a:solidFill>
                  <a:srgbClr val="404040"/>
                </a:solidFill>
                <a:effectLst/>
                <a:latin typeface="DeepSeek-CJK-patch"/>
              </a:rPr>
              <a:t> để đồng bộ commit.</a:t>
            </a:r>
          </a:p>
          <a:p>
            <a:pPr marL="742950" lvl="1" indent="-285750" algn="l">
              <a:buFont typeface="+mj-lt"/>
              <a:buAutoNum type="arabicPeriod"/>
            </a:pPr>
            <a:r>
              <a:rPr lang="vi-VN" b="0" i="0" dirty="0">
                <a:solidFill>
                  <a:srgbClr val="404040"/>
                </a:solidFill>
                <a:effectLst/>
                <a:latin typeface="DeepSeek-CJK-patch"/>
              </a:rPr>
              <a:t>Áp dụng </a:t>
            </a:r>
            <a:r>
              <a:rPr lang="vi-VN" b="1" i="0" dirty="0">
                <a:solidFill>
                  <a:srgbClr val="404040"/>
                </a:solidFill>
                <a:effectLst/>
                <a:latin typeface="DeepSeek-CJK-patch"/>
              </a:rPr>
              <a:t>khóa phân tán (distributed locks)</a:t>
            </a:r>
            <a:r>
              <a:rPr lang="vi-VN" b="0" i="0" dirty="0">
                <a:solidFill>
                  <a:srgbClr val="404040"/>
                </a:solidFill>
                <a:effectLst/>
                <a:latin typeface="DeepSeek-CJK-patch"/>
              </a:rPr>
              <a:t> để đảm bảo thứ tự giao tác.</a:t>
            </a:r>
          </a:p>
          <a:p>
            <a:pPr algn="l"/>
            <a:br>
              <a:rPr lang="vi-VN" dirty="0"/>
            </a:br>
            <a:r>
              <a:rPr lang="vi-VN" b="1" i="0" dirty="0">
                <a:solidFill>
                  <a:srgbClr val="404040"/>
                </a:solidFill>
                <a:effectLst/>
                <a:latin typeface="DeepSeek-CJK-patch"/>
              </a:rPr>
              <a:t>Tóm tắt Slide</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Ví dụ này</a:t>
            </a:r>
            <a:r>
              <a:rPr lang="vi-VN" b="0" i="0" dirty="0">
                <a:solidFill>
                  <a:srgbClr val="404040"/>
                </a:solidFill>
                <a:effectLst/>
                <a:latin typeface="DeepSeek-CJK-patch"/>
              </a:rPr>
              <a:t> cho thấy:</a:t>
            </a:r>
          </a:p>
          <a:p>
            <a:pPr marL="742950" lvl="1" indent="-285750" algn="l">
              <a:buFont typeface="Arial" panose="020B0604020202020204" pitchFamily="34" charset="0"/>
              <a:buChar char="•"/>
            </a:pPr>
            <a:r>
              <a:rPr lang="vi-VN" b="0" i="0" dirty="0">
                <a:solidFill>
                  <a:srgbClr val="404040"/>
                </a:solidFill>
                <a:effectLst/>
                <a:latin typeface="DeepSeek-CJK-patch"/>
              </a:rPr>
              <a:t>Một hệ thống có thể </a:t>
            </a:r>
            <a:r>
              <a:rPr lang="vi-VN" b="1" i="0" dirty="0">
                <a:solidFill>
                  <a:srgbClr val="404040"/>
                </a:solidFill>
                <a:effectLst/>
                <a:latin typeface="DeepSeek-CJK-patch"/>
              </a:rPr>
              <a:t>nhất quán giá trị</a:t>
            </a:r>
            <a:r>
              <a:rPr lang="vi-VN" b="0" i="0" dirty="0">
                <a:solidFill>
                  <a:srgbClr val="404040"/>
                </a:solidFill>
                <a:effectLst/>
                <a:latin typeface="DeepSeek-CJK-patch"/>
              </a:rPr>
              <a:t> (mutual consistency) nhưng </a:t>
            </a:r>
            <a:r>
              <a:rPr lang="vi-VN" b="1" i="0" dirty="0">
                <a:solidFill>
                  <a:srgbClr val="404040"/>
                </a:solidFill>
                <a:effectLst/>
                <a:latin typeface="DeepSeek-CJK-patch"/>
              </a:rPr>
              <a:t>không đảm bảo tuần tự hóa được</a:t>
            </a:r>
            <a:r>
              <a:rPr lang="vi-VN" b="0" i="0" dirty="0">
                <a:solidFill>
                  <a:srgbClr val="404040"/>
                </a:solidFill>
                <a:effectLst/>
                <a:latin typeface="DeepSeek-CJK-patch"/>
              </a:rPr>
              <a:t> (serializable).</a:t>
            </a:r>
          </a:p>
          <a:p>
            <a:pPr algn="l">
              <a:buFont typeface="Arial" panose="020B0604020202020204" pitchFamily="34" charset="0"/>
              <a:buChar char="•"/>
            </a:pPr>
            <a:r>
              <a:rPr lang="vi-VN" b="1" i="0" dirty="0">
                <a:solidFill>
                  <a:srgbClr val="404040"/>
                </a:solidFill>
                <a:effectLst/>
                <a:latin typeface="DeepSeek-CJK-patch"/>
              </a:rPr>
              <a:t>1SR</a:t>
            </a:r>
            <a:r>
              <a:rPr lang="vi-VN" b="0" i="0" dirty="0">
                <a:solidFill>
                  <a:srgbClr val="404040"/>
                </a:solidFill>
                <a:effectLst/>
                <a:latin typeface="DeepSeek-CJK-patch"/>
              </a:rPr>
              <a:t> yêu cầu cả hai điều kiện:</a:t>
            </a:r>
          </a:p>
          <a:p>
            <a:pPr marL="742950" lvl="1" indent="-285750" algn="l">
              <a:buFont typeface="Arial" panose="020B0604020202020204" pitchFamily="34" charset="0"/>
              <a:buChar char="•"/>
            </a:pPr>
            <a:r>
              <a:rPr lang="vi-VN" b="0" i="0" dirty="0">
                <a:solidFill>
                  <a:srgbClr val="404040"/>
                </a:solidFill>
                <a:effectLst/>
                <a:latin typeface="DeepSeek-CJK-patch"/>
              </a:rPr>
              <a:t>Dữ liệu hội tụ đúng.</a:t>
            </a:r>
          </a:p>
          <a:p>
            <a:pPr marL="742950" lvl="1" indent="-285750" algn="l">
              <a:buFont typeface="Arial" panose="020B0604020202020204" pitchFamily="34" charset="0"/>
              <a:buChar char="•"/>
            </a:pPr>
            <a:r>
              <a:rPr lang="vi-VN" b="0" i="0" dirty="0">
                <a:solidFill>
                  <a:srgbClr val="404040"/>
                </a:solidFill>
                <a:effectLst/>
                <a:latin typeface="DeepSeek-CJK-patch"/>
              </a:rPr>
              <a:t>Lịch sử giao tác tuần tự hóa được toàn cục.</a:t>
            </a:r>
          </a:p>
          <a:p>
            <a:pPr algn="l">
              <a:buFont typeface="Arial" panose="020B0604020202020204" pitchFamily="34" charset="0"/>
              <a:buChar char="•"/>
            </a:pPr>
            <a:r>
              <a:rPr lang="vi-VN" b="1" i="0" dirty="0">
                <a:solidFill>
                  <a:srgbClr val="404040"/>
                </a:solidFill>
                <a:effectLst/>
                <a:latin typeface="DeepSeek-CJK-patch"/>
              </a:rPr>
              <a:t>Ứng dụng thực tế</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Ngân hàng cần </a:t>
            </a:r>
            <a:r>
              <a:rPr lang="vi-VN" b="1" i="0" dirty="0">
                <a:solidFill>
                  <a:srgbClr val="404040"/>
                </a:solidFill>
                <a:effectLst/>
                <a:latin typeface="DeepSeek-CJK-patch"/>
              </a:rPr>
              <a:t>1SR</a:t>
            </a:r>
            <a:r>
              <a:rPr lang="vi-VN" b="0" i="0" dirty="0">
                <a:solidFill>
                  <a:srgbClr val="404040"/>
                </a:solidFill>
                <a:effectLst/>
                <a:latin typeface="DeepSeek-CJK-patch"/>
              </a:rPr>
              <a:t> (ví dụ: chuyển tiền phải đúng thứ tự).</a:t>
            </a:r>
          </a:p>
          <a:p>
            <a:pPr marL="742950" lvl="1" indent="-285750" algn="l">
              <a:buFont typeface="Arial" panose="020B0604020202020204" pitchFamily="34" charset="0"/>
              <a:buChar char="•"/>
            </a:pPr>
            <a:r>
              <a:rPr lang="vi-VN" b="0" i="0" dirty="0">
                <a:solidFill>
                  <a:srgbClr val="404040"/>
                </a:solidFill>
                <a:effectLst/>
                <a:latin typeface="DeepSeek-CJK-patch"/>
              </a:rPr>
              <a:t>Mạng xã hội có thể chấp nhận </a:t>
            </a:r>
            <a:r>
              <a:rPr lang="vi-VN" b="1" i="0" dirty="0">
                <a:solidFill>
                  <a:srgbClr val="404040"/>
                </a:solidFill>
                <a:effectLst/>
                <a:latin typeface="DeepSeek-CJK-patch"/>
              </a:rPr>
              <a:t>mutual consistency</a:t>
            </a:r>
            <a:r>
              <a:rPr lang="vi-VN" b="0" i="0" dirty="0">
                <a:solidFill>
                  <a:srgbClr val="404040"/>
                </a:solidFill>
                <a:effectLst/>
                <a:latin typeface="DeepSeek-CJK-patch"/>
              </a:rPr>
              <a:t> (ví dụ: like bài viết hiển thị chậm).</a:t>
            </a:r>
          </a:p>
          <a:p>
            <a:pPr algn="l"/>
            <a:r>
              <a:rPr lang="vi-VN" b="1" i="0" dirty="0">
                <a:solidFill>
                  <a:srgbClr val="404040"/>
                </a:solidFill>
                <a:effectLst/>
                <a:latin typeface="DeepSeek-CJK-patch"/>
              </a:rPr>
              <a:t>Câu hỏi thảo luận</a:t>
            </a:r>
            <a:r>
              <a:rPr lang="vi-VN" b="0" i="0" dirty="0">
                <a:solidFill>
                  <a:srgbClr val="404040"/>
                </a:solidFill>
                <a:effectLst/>
                <a:latin typeface="DeepSeek-CJK-patch"/>
              </a:rPr>
              <a:t>:</a:t>
            </a:r>
          </a:p>
          <a:p>
            <a:pPr algn="l">
              <a:buFont typeface="Arial" panose="020B0604020202020204" pitchFamily="34" charset="0"/>
              <a:buChar char="•"/>
            </a:pPr>
            <a:r>
              <a:rPr lang="vi-VN" b="0" i="1" dirty="0">
                <a:solidFill>
                  <a:srgbClr val="404040"/>
                </a:solidFill>
                <a:effectLst/>
                <a:latin typeface="DeepSeek-CJK-patch"/>
              </a:rPr>
              <a:t>Làm thế nào sửa ví dụ này để đạt 1SR?</a:t>
            </a:r>
            <a:endParaRPr lang="vi-VN" b="0" i="0"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Khi nào mutual consistency là đủ, khi nào cần 1SR?</a:t>
            </a:r>
            <a:endParaRPr lang="vi-VN" b="0" i="0" dirty="0">
              <a:solidFill>
                <a:srgbClr val="404040"/>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10</a:t>
            </a:fld>
            <a:endParaRPr lang="en-US"/>
          </a:p>
        </p:txBody>
      </p:sp>
    </p:spTree>
    <p:extLst>
      <p:ext uri="{BB962C8B-B14F-4D97-AF65-F5344CB8AC3E}">
        <p14:creationId xmlns:p14="http://schemas.microsoft.com/office/powerpoint/2010/main" val="419550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Ví dụ 2: Vi phạm Tính Tuần Tự Hóa và Nhất Quán Tương Hỗ</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Bối cảnh ví dụ</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Hệ thống phân tán</a:t>
            </a:r>
            <a:r>
              <a:rPr lang="vi-VN" b="0" i="0" dirty="0">
                <a:solidFill>
                  <a:srgbClr val="404040"/>
                </a:solidFill>
                <a:effectLst/>
                <a:latin typeface="DeepSeek-CJK-patch"/>
              </a:rPr>
              <a:t> gồm 2 site (A và B), mỗi site lưu một bản sao của dữ liệu x (x_A và x_B).</a:t>
            </a:r>
          </a:p>
          <a:p>
            <a:pPr algn="l">
              <a:buFont typeface="Arial" panose="020B0604020202020204" pitchFamily="34" charset="0"/>
              <a:buChar char="•"/>
            </a:pPr>
            <a:r>
              <a:rPr lang="vi-VN" b="1" i="0" dirty="0">
                <a:solidFill>
                  <a:srgbClr val="404040"/>
                </a:solidFill>
                <a:effectLst/>
                <a:latin typeface="DeepSeek-CJK-patch"/>
              </a:rPr>
              <a:t>Giá trị ban đầu</a:t>
            </a:r>
            <a:r>
              <a:rPr lang="vi-VN" b="0" i="0" dirty="0">
                <a:solidFill>
                  <a:srgbClr val="404040"/>
                </a:solidFill>
                <a:effectLst/>
                <a:latin typeface="DeepSeek-CJK-patch"/>
              </a:rPr>
              <a:t>: x_A = x_B = 1.</a:t>
            </a:r>
          </a:p>
          <a:p>
            <a:pPr algn="l">
              <a:buFont typeface="Arial" panose="020B0604020202020204" pitchFamily="34" charset="0"/>
              <a:buChar char="•"/>
            </a:pPr>
            <a:r>
              <a:rPr lang="vi-VN" b="1" i="0" dirty="0">
                <a:solidFill>
                  <a:srgbClr val="404040"/>
                </a:solidFill>
                <a:effectLst/>
                <a:latin typeface="DeepSeek-CJK-patch"/>
              </a:rPr>
              <a:t>Hai giao tác đồng thời</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T₁</a:t>
            </a:r>
            <a:r>
              <a:rPr lang="vi-VN" b="0" i="0" dirty="0">
                <a:solidFill>
                  <a:srgbClr val="404040"/>
                </a:solidFill>
                <a:effectLst/>
                <a:latin typeface="DeepSeek-CJK-patch"/>
              </a:rPr>
              <a:t>: Đọc x, tăng giá trị lên 5 (x ← x + 5), ghi lại và commit.</a:t>
            </a:r>
          </a:p>
          <a:p>
            <a:pPr marL="742950" lvl="1" indent="-285750" algn="l">
              <a:buFont typeface="Arial" panose="020B0604020202020204" pitchFamily="34" charset="0"/>
              <a:buChar char="•"/>
            </a:pPr>
            <a:r>
              <a:rPr lang="vi-VN" b="1" i="0" dirty="0">
                <a:solidFill>
                  <a:srgbClr val="404040"/>
                </a:solidFill>
                <a:effectLst/>
                <a:latin typeface="DeepSeek-CJK-patch"/>
              </a:rPr>
              <a:t>T₂</a:t>
            </a:r>
            <a:r>
              <a:rPr lang="vi-VN" b="0" i="0" dirty="0">
                <a:solidFill>
                  <a:srgbClr val="404040"/>
                </a:solidFill>
                <a:effectLst/>
                <a:latin typeface="DeepSeek-CJK-patch"/>
              </a:rPr>
              <a:t>: Đọc x, nhân giá trị với 10 (x ← x * 10), ghi lại và commit.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Lịch sử thực thi (Histories) tại từng site</a:t>
            </a:r>
            <a:endParaRPr lang="vi-VN" b="0" i="0" dirty="0">
              <a:solidFill>
                <a:srgbClr val="404040"/>
              </a:solidFill>
              <a:effectLst/>
              <a:latin typeface="DeepSeek-CJK-patch"/>
            </a:endParaRPr>
          </a:p>
          <a:p>
            <a:pPr algn="l"/>
            <a:r>
              <a:rPr lang="en-US" b="1" i="0" dirty="0">
                <a:solidFill>
                  <a:srgbClr val="404040"/>
                </a:solidFill>
                <a:effectLst/>
                <a:latin typeface="DeepSeek-CJK-patch"/>
              </a:rPr>
              <a:t>- </a:t>
            </a:r>
            <a:r>
              <a:rPr lang="vi-VN" b="1" i="0" dirty="0">
                <a:solidFill>
                  <a:srgbClr val="404040"/>
                </a:solidFill>
                <a:effectLst/>
                <a:latin typeface="DeepSeek-CJK-patch"/>
              </a:rPr>
              <a:t>Tại Site A (H_A)</a:t>
            </a:r>
            <a:r>
              <a:rPr lang="en-US" b="0" i="0" dirty="0">
                <a:solidFill>
                  <a:srgbClr val="404040"/>
                </a:solidFill>
                <a:effectLst/>
                <a:latin typeface="DeepSeek-CJK-patch"/>
              </a:rPr>
              <a:t>: </a:t>
            </a:r>
            <a:r>
              <a:rPr lang="vi-VN" b="0" i="0" dirty="0">
                <a:solidFill>
                  <a:srgbClr val="494949"/>
                </a:solidFill>
                <a:effectLst/>
                <a:latin typeface="DeepSeek-CJK-patch"/>
              </a:rPr>
              <a:t>R₁</a:t>
            </a:r>
            <a:r>
              <a:rPr lang="vi-VN" b="0" i="0" dirty="0">
                <a:solidFill>
                  <a:srgbClr val="383A42"/>
                </a:solidFill>
                <a:effectLst/>
                <a:latin typeface="DeepSeek-CJK-patch"/>
              </a:rPr>
              <a:t>(</a:t>
            </a:r>
            <a:r>
              <a:rPr lang="vi-VN" b="0" i="0" dirty="0">
                <a:solidFill>
                  <a:srgbClr val="494949"/>
                </a:solidFill>
                <a:effectLst/>
                <a:latin typeface="DeepSeek-CJK-patch"/>
              </a:rPr>
              <a:t>x_A</a:t>
            </a:r>
            <a:r>
              <a:rPr lang="vi-VN" b="0" i="0" dirty="0">
                <a:solidFill>
                  <a:srgbClr val="383A42"/>
                </a:solidFill>
                <a:effectLst/>
                <a:latin typeface="DeepSeek-CJK-patch"/>
              </a:rPr>
              <a:t>),</a:t>
            </a:r>
            <a:r>
              <a:rPr lang="vi-VN" b="0" i="0" dirty="0">
                <a:solidFill>
                  <a:srgbClr val="494949"/>
                </a:solidFill>
                <a:effectLst/>
                <a:latin typeface="DeepSeek-CJK-patch"/>
              </a:rPr>
              <a:t> W₁</a:t>
            </a:r>
            <a:r>
              <a:rPr lang="vi-VN" b="0" i="0" dirty="0">
                <a:solidFill>
                  <a:srgbClr val="383A42"/>
                </a:solidFill>
                <a:effectLst/>
                <a:latin typeface="DeepSeek-CJK-patch"/>
              </a:rPr>
              <a:t>(</a:t>
            </a:r>
            <a:r>
              <a:rPr lang="vi-VN" b="0" i="0" dirty="0">
                <a:solidFill>
                  <a:srgbClr val="494949"/>
                </a:solidFill>
                <a:effectLst/>
                <a:latin typeface="DeepSeek-CJK-patch"/>
              </a:rPr>
              <a:t>x_A</a:t>
            </a:r>
            <a:r>
              <a:rPr lang="vi-VN" b="0" i="0" dirty="0">
                <a:solidFill>
                  <a:srgbClr val="383A42"/>
                </a:solidFill>
                <a:effectLst/>
                <a:latin typeface="DeepSeek-CJK-patch"/>
              </a:rPr>
              <a:t>),</a:t>
            </a:r>
            <a:r>
              <a:rPr lang="vi-VN" b="0" i="0" dirty="0">
                <a:solidFill>
                  <a:srgbClr val="494949"/>
                </a:solidFill>
                <a:effectLst/>
                <a:latin typeface="DeepSeek-CJK-patch"/>
              </a:rPr>
              <a:t> C₁</a:t>
            </a:r>
            <a:r>
              <a:rPr lang="vi-VN" b="0" i="0" dirty="0">
                <a:solidFill>
                  <a:srgbClr val="383A42"/>
                </a:solidFill>
                <a:effectLst/>
                <a:latin typeface="DeepSeek-CJK-patch"/>
              </a:rPr>
              <a:t>,</a:t>
            </a:r>
            <a:r>
              <a:rPr lang="vi-VN" b="0" i="0" dirty="0">
                <a:solidFill>
                  <a:srgbClr val="494949"/>
                </a:solidFill>
                <a:effectLst/>
                <a:latin typeface="DeepSeek-CJK-patch"/>
              </a:rPr>
              <a:t> </a:t>
            </a:r>
            <a:r>
              <a:rPr lang="vi-VN" b="0" i="1" dirty="0">
                <a:solidFill>
                  <a:srgbClr val="A0A1A7"/>
                </a:solidFill>
                <a:effectLst/>
                <a:latin typeface="DeepSeek-CJK-patch"/>
              </a:rPr>
              <a:t># T₁: đọc x=1, ghi x=6, commit</a:t>
            </a:r>
            <a:r>
              <a:rPr lang="vi-VN" b="0" i="0" dirty="0">
                <a:solidFill>
                  <a:srgbClr val="494949"/>
                </a:solidFill>
                <a:effectLst/>
                <a:latin typeface="DeepSeek-CJK-patch"/>
              </a:rPr>
              <a:t> R₂</a:t>
            </a:r>
            <a:r>
              <a:rPr lang="vi-VN" b="0" i="0" dirty="0">
                <a:solidFill>
                  <a:srgbClr val="383A42"/>
                </a:solidFill>
                <a:effectLst/>
                <a:latin typeface="DeepSeek-CJK-patch"/>
              </a:rPr>
              <a:t>(</a:t>
            </a:r>
            <a:r>
              <a:rPr lang="vi-VN" b="0" i="0" dirty="0">
                <a:solidFill>
                  <a:srgbClr val="494949"/>
                </a:solidFill>
                <a:effectLst/>
                <a:latin typeface="DeepSeek-CJK-patch"/>
              </a:rPr>
              <a:t>x_A</a:t>
            </a:r>
            <a:r>
              <a:rPr lang="vi-VN" b="0" i="0" dirty="0">
                <a:solidFill>
                  <a:srgbClr val="383A42"/>
                </a:solidFill>
                <a:effectLst/>
                <a:latin typeface="DeepSeek-CJK-patch"/>
              </a:rPr>
              <a:t>),</a:t>
            </a:r>
            <a:r>
              <a:rPr lang="vi-VN" b="0" i="0" dirty="0">
                <a:solidFill>
                  <a:srgbClr val="494949"/>
                </a:solidFill>
                <a:effectLst/>
                <a:latin typeface="DeepSeek-CJK-patch"/>
              </a:rPr>
              <a:t> W₂</a:t>
            </a:r>
            <a:r>
              <a:rPr lang="vi-VN" b="0" i="0" dirty="0">
                <a:solidFill>
                  <a:srgbClr val="383A42"/>
                </a:solidFill>
                <a:effectLst/>
                <a:latin typeface="DeepSeek-CJK-patch"/>
              </a:rPr>
              <a:t>(</a:t>
            </a:r>
            <a:r>
              <a:rPr lang="vi-VN" b="0" i="0" dirty="0">
                <a:solidFill>
                  <a:srgbClr val="494949"/>
                </a:solidFill>
                <a:effectLst/>
                <a:latin typeface="DeepSeek-CJK-patch"/>
              </a:rPr>
              <a:t>x_A</a:t>
            </a:r>
            <a:r>
              <a:rPr lang="vi-VN" b="0" i="0" dirty="0">
                <a:solidFill>
                  <a:srgbClr val="383A42"/>
                </a:solidFill>
                <a:effectLst/>
                <a:latin typeface="DeepSeek-CJK-patch"/>
              </a:rPr>
              <a:t>),</a:t>
            </a:r>
            <a:r>
              <a:rPr lang="vi-VN" b="0" i="0" dirty="0">
                <a:solidFill>
                  <a:srgbClr val="494949"/>
                </a:solidFill>
                <a:effectLst/>
                <a:latin typeface="DeepSeek-CJK-patch"/>
              </a:rPr>
              <a:t> C₂ </a:t>
            </a:r>
            <a:r>
              <a:rPr lang="vi-VN" b="0" i="1" dirty="0">
                <a:solidFill>
                  <a:srgbClr val="A0A1A7"/>
                </a:solidFill>
                <a:effectLst/>
                <a:latin typeface="DeepSeek-CJK-patch"/>
              </a:rPr>
              <a:t># T₂: đọc x=6, ghi x=60, commit</a:t>
            </a:r>
            <a:endParaRPr lang="vi-VN" b="0" i="0" dirty="0">
              <a:solidFill>
                <a:srgbClr val="494949"/>
              </a:solidFill>
              <a:effectLst/>
              <a:latin typeface="DeepSeek-CJK-patch"/>
            </a:endParaRPr>
          </a:p>
          <a:p>
            <a:pPr algn="l"/>
            <a:r>
              <a:rPr lang="vi-VN" b="0" i="0" dirty="0">
                <a:solidFill>
                  <a:srgbClr val="404040"/>
                </a:solidFill>
                <a:effectLst/>
                <a:latin typeface="DeepSeek-CJK-patch"/>
              </a:rPr>
              <a:t>→ </a:t>
            </a:r>
            <a:r>
              <a:rPr lang="vi-VN" b="1" i="0" dirty="0">
                <a:solidFill>
                  <a:srgbClr val="404040"/>
                </a:solidFill>
                <a:effectLst/>
                <a:latin typeface="DeepSeek-CJK-patch"/>
              </a:rPr>
              <a:t>Thứ tự tuần tự</a:t>
            </a:r>
            <a:r>
              <a:rPr lang="vi-VN" b="0" i="0" dirty="0">
                <a:solidFill>
                  <a:srgbClr val="404040"/>
                </a:solidFill>
                <a:effectLst/>
                <a:latin typeface="DeepSeek-CJK-patch"/>
              </a:rPr>
              <a:t>: T₁ → T₂.</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Kết quả cuối cùng</a:t>
            </a:r>
            <a:r>
              <a:rPr lang="vi-VN" b="0" i="0" dirty="0">
                <a:solidFill>
                  <a:srgbClr val="404040"/>
                </a:solidFill>
                <a:effectLst/>
                <a:latin typeface="DeepSeek-CJK-patch"/>
              </a:rPr>
              <a:t>: x_A = 60.</a:t>
            </a:r>
          </a:p>
          <a:p>
            <a:pPr algn="l"/>
            <a:r>
              <a:rPr lang="en-US" b="1" i="0" dirty="0">
                <a:solidFill>
                  <a:srgbClr val="404040"/>
                </a:solidFill>
                <a:effectLst/>
                <a:latin typeface="DeepSeek-CJK-patch"/>
              </a:rPr>
              <a:t>- </a:t>
            </a:r>
            <a:r>
              <a:rPr lang="vi-VN" b="1" i="0" dirty="0">
                <a:solidFill>
                  <a:srgbClr val="404040"/>
                </a:solidFill>
                <a:effectLst/>
                <a:latin typeface="DeepSeek-CJK-patch"/>
              </a:rPr>
              <a:t>Tại Site B (H_B)</a:t>
            </a:r>
            <a:r>
              <a:rPr lang="en-US" b="0" i="0" dirty="0">
                <a:solidFill>
                  <a:srgbClr val="404040"/>
                </a:solidFill>
                <a:effectLst/>
                <a:latin typeface="DeepSeek-CJK-patch"/>
              </a:rPr>
              <a:t>: </a:t>
            </a:r>
            <a:r>
              <a:rPr lang="vi-VN" b="0" i="0" dirty="0">
                <a:solidFill>
                  <a:srgbClr val="494949"/>
                </a:solidFill>
                <a:effectLst/>
                <a:latin typeface="DeepSeek-CJK-patch"/>
              </a:rPr>
              <a:t>R₂</a:t>
            </a:r>
            <a:r>
              <a:rPr lang="vi-VN" b="0" i="0" dirty="0">
                <a:solidFill>
                  <a:srgbClr val="383A42"/>
                </a:solidFill>
                <a:effectLst/>
                <a:latin typeface="DeepSeek-CJK-patch"/>
              </a:rPr>
              <a:t>(</a:t>
            </a:r>
            <a:r>
              <a:rPr lang="vi-VN" b="0" i="0" dirty="0">
                <a:solidFill>
                  <a:srgbClr val="494949"/>
                </a:solidFill>
                <a:effectLst/>
                <a:latin typeface="DeepSeek-CJK-patch"/>
              </a:rPr>
              <a:t>x_B</a:t>
            </a:r>
            <a:r>
              <a:rPr lang="vi-VN" b="0" i="0" dirty="0">
                <a:solidFill>
                  <a:srgbClr val="383A42"/>
                </a:solidFill>
                <a:effectLst/>
                <a:latin typeface="DeepSeek-CJK-patch"/>
              </a:rPr>
              <a:t>),</a:t>
            </a:r>
            <a:r>
              <a:rPr lang="vi-VN" b="0" i="0" dirty="0">
                <a:solidFill>
                  <a:srgbClr val="494949"/>
                </a:solidFill>
                <a:effectLst/>
                <a:latin typeface="DeepSeek-CJK-patch"/>
              </a:rPr>
              <a:t> W₂</a:t>
            </a:r>
            <a:r>
              <a:rPr lang="vi-VN" b="0" i="0" dirty="0">
                <a:solidFill>
                  <a:srgbClr val="383A42"/>
                </a:solidFill>
                <a:effectLst/>
                <a:latin typeface="DeepSeek-CJK-patch"/>
              </a:rPr>
              <a:t>(</a:t>
            </a:r>
            <a:r>
              <a:rPr lang="vi-VN" b="0" i="0" dirty="0">
                <a:solidFill>
                  <a:srgbClr val="494949"/>
                </a:solidFill>
                <a:effectLst/>
                <a:latin typeface="DeepSeek-CJK-patch"/>
              </a:rPr>
              <a:t>x_B</a:t>
            </a:r>
            <a:r>
              <a:rPr lang="vi-VN" b="0" i="0" dirty="0">
                <a:solidFill>
                  <a:srgbClr val="383A42"/>
                </a:solidFill>
                <a:effectLst/>
                <a:latin typeface="DeepSeek-CJK-patch"/>
              </a:rPr>
              <a:t>),</a:t>
            </a:r>
            <a:r>
              <a:rPr lang="vi-VN" b="0" i="0" dirty="0">
                <a:solidFill>
                  <a:srgbClr val="494949"/>
                </a:solidFill>
                <a:effectLst/>
                <a:latin typeface="DeepSeek-CJK-patch"/>
              </a:rPr>
              <a:t> C₂</a:t>
            </a:r>
            <a:r>
              <a:rPr lang="vi-VN" b="0" i="0" dirty="0">
                <a:solidFill>
                  <a:srgbClr val="383A42"/>
                </a:solidFill>
                <a:effectLst/>
                <a:latin typeface="DeepSeek-CJK-patch"/>
              </a:rPr>
              <a:t>,</a:t>
            </a:r>
            <a:r>
              <a:rPr lang="vi-VN" b="0" i="0" dirty="0">
                <a:solidFill>
                  <a:srgbClr val="494949"/>
                </a:solidFill>
                <a:effectLst/>
                <a:latin typeface="DeepSeek-CJK-patch"/>
              </a:rPr>
              <a:t> </a:t>
            </a:r>
            <a:r>
              <a:rPr lang="vi-VN" b="0" i="1" dirty="0">
                <a:solidFill>
                  <a:srgbClr val="A0A1A7"/>
                </a:solidFill>
                <a:effectLst/>
                <a:latin typeface="DeepSeek-CJK-patch"/>
              </a:rPr>
              <a:t># T₂: đọc x=1, ghi x=10, commit</a:t>
            </a:r>
            <a:r>
              <a:rPr lang="vi-VN" b="0" i="0" dirty="0">
                <a:solidFill>
                  <a:srgbClr val="494949"/>
                </a:solidFill>
                <a:effectLst/>
                <a:latin typeface="DeepSeek-CJK-patch"/>
              </a:rPr>
              <a:t> R₁</a:t>
            </a:r>
            <a:r>
              <a:rPr lang="vi-VN" b="0" i="0" dirty="0">
                <a:solidFill>
                  <a:srgbClr val="383A42"/>
                </a:solidFill>
                <a:effectLst/>
                <a:latin typeface="DeepSeek-CJK-patch"/>
              </a:rPr>
              <a:t>(</a:t>
            </a:r>
            <a:r>
              <a:rPr lang="vi-VN" b="0" i="0" dirty="0">
                <a:solidFill>
                  <a:srgbClr val="494949"/>
                </a:solidFill>
                <a:effectLst/>
                <a:latin typeface="DeepSeek-CJK-patch"/>
              </a:rPr>
              <a:t>x_B</a:t>
            </a:r>
            <a:r>
              <a:rPr lang="vi-VN" b="0" i="0" dirty="0">
                <a:solidFill>
                  <a:srgbClr val="383A42"/>
                </a:solidFill>
                <a:effectLst/>
                <a:latin typeface="DeepSeek-CJK-patch"/>
              </a:rPr>
              <a:t>),</a:t>
            </a:r>
            <a:r>
              <a:rPr lang="vi-VN" b="0" i="0" dirty="0">
                <a:solidFill>
                  <a:srgbClr val="494949"/>
                </a:solidFill>
                <a:effectLst/>
                <a:latin typeface="DeepSeek-CJK-patch"/>
              </a:rPr>
              <a:t> W₁</a:t>
            </a:r>
            <a:r>
              <a:rPr lang="vi-VN" b="0" i="0" dirty="0">
                <a:solidFill>
                  <a:srgbClr val="383A42"/>
                </a:solidFill>
                <a:effectLst/>
                <a:latin typeface="DeepSeek-CJK-patch"/>
              </a:rPr>
              <a:t>(</a:t>
            </a:r>
            <a:r>
              <a:rPr lang="vi-VN" b="0" i="0" dirty="0">
                <a:solidFill>
                  <a:srgbClr val="494949"/>
                </a:solidFill>
                <a:effectLst/>
                <a:latin typeface="DeepSeek-CJK-patch"/>
              </a:rPr>
              <a:t>x_B</a:t>
            </a:r>
            <a:r>
              <a:rPr lang="vi-VN" b="0" i="0" dirty="0">
                <a:solidFill>
                  <a:srgbClr val="383A42"/>
                </a:solidFill>
                <a:effectLst/>
                <a:latin typeface="DeepSeek-CJK-patch"/>
              </a:rPr>
              <a:t>),</a:t>
            </a:r>
            <a:r>
              <a:rPr lang="vi-VN" b="0" i="0" dirty="0">
                <a:solidFill>
                  <a:srgbClr val="494949"/>
                </a:solidFill>
                <a:effectLst/>
                <a:latin typeface="DeepSeek-CJK-patch"/>
              </a:rPr>
              <a:t> C₁ </a:t>
            </a:r>
            <a:r>
              <a:rPr lang="vi-VN" b="0" i="1" dirty="0">
                <a:solidFill>
                  <a:srgbClr val="A0A1A7"/>
                </a:solidFill>
                <a:effectLst/>
                <a:latin typeface="DeepSeek-CJK-patch"/>
              </a:rPr>
              <a:t># T₁: đọc x=10, ghi x=15, commit</a:t>
            </a:r>
            <a:endParaRPr lang="vi-VN" b="0" i="0" dirty="0">
              <a:solidFill>
                <a:srgbClr val="494949"/>
              </a:solidFill>
              <a:effectLst/>
              <a:latin typeface="DeepSeek-CJK-patch"/>
            </a:endParaRPr>
          </a:p>
          <a:p>
            <a:pPr algn="l"/>
            <a:r>
              <a:rPr lang="vi-VN" b="0" i="0" dirty="0">
                <a:solidFill>
                  <a:srgbClr val="404040"/>
                </a:solidFill>
                <a:effectLst/>
                <a:latin typeface="DeepSeek-CJK-patch"/>
              </a:rPr>
              <a:t>→ </a:t>
            </a:r>
            <a:r>
              <a:rPr lang="vi-VN" b="1" i="0" dirty="0">
                <a:solidFill>
                  <a:srgbClr val="404040"/>
                </a:solidFill>
                <a:effectLst/>
                <a:latin typeface="DeepSeek-CJK-patch"/>
              </a:rPr>
              <a:t>Thứ tự tuần tự</a:t>
            </a:r>
            <a:r>
              <a:rPr lang="vi-VN" b="0" i="0" dirty="0">
                <a:solidFill>
                  <a:srgbClr val="404040"/>
                </a:solidFill>
                <a:effectLst/>
                <a:latin typeface="DeepSeek-CJK-patch"/>
              </a:rPr>
              <a:t>: T₂ → T₁.</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Kết quả cuối cùng</a:t>
            </a:r>
            <a:r>
              <a:rPr lang="vi-VN" b="0" i="0" dirty="0">
                <a:solidFill>
                  <a:srgbClr val="404040"/>
                </a:solidFill>
                <a:effectLst/>
                <a:latin typeface="DeepSeek-CJK-patch"/>
              </a:rPr>
              <a:t>: x_B = 15.</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Phân tích vấn đề</a:t>
            </a:r>
            <a:endParaRPr lang="vi-VN" b="0" i="0" dirty="0">
              <a:solidFill>
                <a:srgbClr val="404040"/>
              </a:solidFill>
              <a:effectLst/>
              <a:latin typeface="DeepSeek-CJK-patch"/>
            </a:endParaRPr>
          </a:p>
          <a:p>
            <a:pPr algn="l"/>
            <a:r>
              <a:rPr lang="vi-VN" b="1" i="0" dirty="0">
                <a:solidFill>
                  <a:srgbClr val="404040"/>
                </a:solidFill>
                <a:effectLst/>
                <a:latin typeface="DeepSeek-CJK-patch"/>
              </a:rPr>
              <a:t>a) Global History Không Tuần Tự Hóa Được (Non-Serializable)</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Mâu thuẫn thứ tự giao tác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Site A: T₁ chạy trước T₂.</a:t>
            </a:r>
          </a:p>
          <a:p>
            <a:pPr marL="742950" lvl="1" indent="-285750" algn="l">
              <a:buFont typeface="Arial" panose="020B0604020202020204" pitchFamily="34" charset="0"/>
              <a:buChar char="•"/>
            </a:pPr>
            <a:r>
              <a:rPr lang="vi-VN" b="0" i="0" dirty="0">
                <a:solidFill>
                  <a:srgbClr val="404040"/>
                </a:solidFill>
                <a:effectLst/>
                <a:latin typeface="DeepSeek-CJK-patch"/>
              </a:rPr>
              <a:t>Site B: T₂ chạy trước T₁.</a:t>
            </a:r>
            <a:br>
              <a:rPr lang="vi-VN" b="0" i="0" dirty="0">
                <a:solidFill>
                  <a:srgbClr val="404040"/>
                </a:solidFill>
                <a:effectLst/>
                <a:latin typeface="DeepSeek-CJK-patch"/>
              </a:rPr>
            </a:br>
            <a:r>
              <a:rPr lang="vi-VN" b="0" i="0" dirty="0">
                <a:solidFill>
                  <a:srgbClr val="404040"/>
                </a:solidFill>
                <a:effectLst/>
                <a:latin typeface="DeepSeek-CJK-patch"/>
              </a:rPr>
              <a:t>→ Không tồn tại một </a:t>
            </a:r>
            <a:r>
              <a:rPr lang="vi-VN" b="1" i="0" dirty="0">
                <a:solidFill>
                  <a:srgbClr val="404040"/>
                </a:solidFill>
                <a:effectLst/>
                <a:latin typeface="DeepSeek-CJK-patch"/>
              </a:rPr>
              <a:t>thứ tự tuần tự chung</a:t>
            </a:r>
            <a:r>
              <a:rPr lang="vi-VN" b="0" i="0" dirty="0">
                <a:solidFill>
                  <a:srgbClr val="404040"/>
                </a:solidFill>
                <a:effectLst/>
                <a:latin typeface="DeepSeek-CJK-patch"/>
              </a:rPr>
              <a:t> cho cả 2 site.</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Vi phạm One-Copy Serializability (1SR)</a:t>
            </a:r>
            <a:r>
              <a:rPr lang="vi-VN" b="0" i="0" dirty="0">
                <a:solidFill>
                  <a:srgbClr val="404040"/>
                </a:solidFill>
                <a:effectLst/>
                <a:latin typeface="DeepSeek-CJK-patch"/>
              </a:rPr>
              <a:t>.</a:t>
            </a:r>
          </a:p>
          <a:p>
            <a:pPr algn="l"/>
            <a:r>
              <a:rPr lang="vi-VN" b="1" i="0" dirty="0">
                <a:solidFill>
                  <a:srgbClr val="404040"/>
                </a:solidFill>
                <a:effectLst/>
                <a:latin typeface="DeepSeek-CJK-patch"/>
              </a:rPr>
              <a:t>b) Vi phạm Mutual Consistency (Nhất Quán Tương Hỗ)</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Kết quả cuối cùng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x_A = 60 (do T₁ → T₂: 1 → 6 → 60).</a:t>
            </a:r>
          </a:p>
          <a:p>
            <a:pPr marL="742950" lvl="1" indent="-285750" algn="l">
              <a:buFont typeface="Arial" panose="020B0604020202020204" pitchFamily="34" charset="0"/>
              <a:buChar char="•"/>
            </a:pPr>
            <a:r>
              <a:rPr lang="vi-VN" b="0" i="0" dirty="0">
                <a:solidFill>
                  <a:srgbClr val="404040"/>
                </a:solidFill>
                <a:effectLst/>
                <a:latin typeface="DeepSeek-CJK-patch"/>
              </a:rPr>
              <a:t>x_B = 15 (do T₂ → T₁: 1 → 10 → 15).</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Giá trị khác nhau</a:t>
            </a:r>
            <a:r>
              <a:rPr lang="vi-VN" b="0" i="0" dirty="0">
                <a:solidFill>
                  <a:srgbClr val="404040"/>
                </a:solidFill>
                <a:effectLst/>
                <a:latin typeface="DeepSeek-CJK-patch"/>
              </a:rPr>
              <a:t> giữa các bản sao ⇒ </a:t>
            </a:r>
            <a:r>
              <a:rPr lang="vi-VN" b="1" i="0" dirty="0">
                <a:solidFill>
                  <a:srgbClr val="404040"/>
                </a:solidFill>
                <a:effectLst/>
                <a:latin typeface="DeepSeek-CJK-patch"/>
              </a:rPr>
              <a:t>Mất nhất quán</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Nguyên nhân sâu xa</a:t>
            </a:r>
            <a:endParaRPr lang="vi-VN" b="0" i="0" dirty="0">
              <a:solidFill>
                <a:srgbClr val="404040"/>
              </a:solidFill>
              <a:effectLst/>
              <a:latin typeface="DeepSeek-CJK-patch"/>
            </a:endParaRPr>
          </a:p>
          <a:p>
            <a:pPr algn="l"/>
            <a:r>
              <a:rPr lang="vi-VN" b="1" i="0" dirty="0">
                <a:solidFill>
                  <a:srgbClr val="404040"/>
                </a:solidFill>
                <a:effectLst/>
                <a:latin typeface="DeepSeek-CJK-patch"/>
              </a:rPr>
              <a:t>a) Thiếu đồng bộ thứ tự giao tác</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Các site </a:t>
            </a:r>
            <a:r>
              <a:rPr lang="vi-VN" b="1" i="0" dirty="0">
                <a:solidFill>
                  <a:srgbClr val="404040"/>
                </a:solidFill>
                <a:effectLst/>
                <a:latin typeface="DeepSeek-CJK-patch"/>
              </a:rPr>
              <a:t>không phối hợp</a:t>
            </a:r>
            <a:r>
              <a:rPr lang="vi-VN" b="0" i="0" dirty="0">
                <a:solidFill>
                  <a:srgbClr val="404040"/>
                </a:solidFill>
                <a:effectLst/>
                <a:latin typeface="DeepSeek-CJK-patch"/>
              </a:rPr>
              <a:t> để thống nhất thứ tự thực thi giao tác.</a:t>
            </a:r>
          </a:p>
          <a:p>
            <a:pPr algn="l">
              <a:buFont typeface="Arial" panose="020B0604020202020204" pitchFamily="34" charset="0"/>
              <a:buChar char="•"/>
            </a:pPr>
            <a:r>
              <a:rPr lang="vi-VN" b="1" i="0" dirty="0">
                <a:solidFill>
                  <a:srgbClr val="404040"/>
                </a:solidFill>
                <a:effectLst/>
                <a:latin typeface="DeepSeek-CJK-patch"/>
              </a:rPr>
              <a:t>Không có cơ chế khóa (locking) toàn cục</a:t>
            </a:r>
            <a:r>
              <a:rPr lang="vi-VN" b="0" i="0" dirty="0">
                <a:solidFill>
                  <a:srgbClr val="404040"/>
                </a:solidFill>
                <a:effectLst/>
                <a:latin typeface="DeepSeek-CJK-patch"/>
              </a:rPr>
              <a:t> hoặc </a:t>
            </a:r>
            <a:r>
              <a:rPr lang="vi-VN" b="1" i="0" dirty="0">
                <a:solidFill>
                  <a:srgbClr val="404040"/>
                </a:solidFill>
                <a:effectLst/>
                <a:latin typeface="DeepSeek-CJK-patch"/>
              </a:rPr>
              <a:t>đồng hồ logic (logical clock)</a:t>
            </a:r>
            <a:r>
              <a:rPr lang="vi-VN" b="0" i="0" dirty="0">
                <a:solidFill>
                  <a:srgbClr val="404040"/>
                </a:solidFill>
                <a:effectLst/>
                <a:latin typeface="DeepSeek-CJK-patch"/>
              </a:rPr>
              <a:t> để xác định thứ tự.</a:t>
            </a:r>
          </a:p>
          <a:p>
            <a:pPr algn="l"/>
            <a:r>
              <a:rPr lang="vi-VN" b="1" i="0" dirty="0">
                <a:solidFill>
                  <a:srgbClr val="404040"/>
                </a:solidFill>
                <a:effectLst/>
                <a:latin typeface="DeepSeek-CJK-patch"/>
              </a:rPr>
              <a:t>b) Cập nhật không nguyên tử (Non-Atomic Updates)</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T₁ và T₂ đọc giá trị x </a:t>
            </a:r>
            <a:r>
              <a:rPr lang="vi-VN" b="1" i="0" dirty="0">
                <a:solidFill>
                  <a:srgbClr val="404040"/>
                </a:solidFill>
                <a:effectLst/>
                <a:latin typeface="DeepSeek-CJK-patch"/>
              </a:rPr>
              <a:t>tại thời điểm khác nhau</a:t>
            </a:r>
            <a:r>
              <a:rPr lang="vi-VN" b="0" i="0" dirty="0">
                <a:solidFill>
                  <a:srgbClr val="404040"/>
                </a:solidFill>
                <a:effectLst/>
                <a:latin typeface="DeepSeek-CJK-patch"/>
              </a:rPr>
              <a:t> do không có cơ chế </a:t>
            </a:r>
            <a:r>
              <a:rPr lang="vi-VN" b="1" i="0" dirty="0">
                <a:solidFill>
                  <a:srgbClr val="404040"/>
                </a:solidFill>
                <a:effectLst/>
                <a:latin typeface="DeepSeek-CJK-patch"/>
              </a:rPr>
              <a:t>snapshot isolation</a:t>
            </a:r>
            <a:r>
              <a:rPr lang="vi-VN" b="0" i="0" dirty="0">
                <a:solidFill>
                  <a:srgbClr val="404040"/>
                </a:solidFill>
                <a:effectLst/>
                <a:latin typeface="DeepSeek-CJK-patch"/>
              </a:rPr>
              <a:t> hoặc </a:t>
            </a:r>
            <a:r>
              <a:rPr lang="vi-VN" b="1" i="0" dirty="0">
                <a:solidFill>
                  <a:srgbClr val="404040"/>
                </a:solidFill>
                <a:effectLst/>
                <a:latin typeface="DeepSeek-CJK-patch"/>
              </a:rPr>
              <a:t>2PC</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Bài học rút ra</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Tuần Tự Hóa (Serializability) ≠ Nhất Quán Tương Hỗ (Mutual Consistency)</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Có thể vi phạm cả hai (như ví dụ này).</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Yêu cầu của 1SR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Các giao tác phải có </a:t>
            </a:r>
            <a:r>
              <a:rPr lang="vi-VN" b="1" i="0" dirty="0">
                <a:solidFill>
                  <a:srgbClr val="404040"/>
                </a:solidFill>
                <a:effectLst/>
                <a:latin typeface="DeepSeek-CJK-patch"/>
              </a:rPr>
              <a:t>hiệu ứng như chạy tuần tự</a:t>
            </a:r>
            <a:r>
              <a:rPr lang="vi-VN" b="0" i="0" dirty="0">
                <a:solidFill>
                  <a:srgbClr val="404040"/>
                </a:solidFill>
                <a:effectLst/>
                <a:latin typeface="DeepSeek-CJK-patch"/>
              </a:rPr>
              <a:t> trên một bản dữ liệu duy nhất.</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Giải pháp</a:t>
            </a:r>
            <a:r>
              <a:rPr lang="vi-VN" b="0" i="0" dirty="0">
                <a:solidFill>
                  <a:srgbClr val="404040"/>
                </a:solidFill>
                <a:effectLst/>
                <a:latin typeface="DeepSeek-CJK-patch"/>
              </a:rPr>
              <a:t>:</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Centralized Locking</a:t>
            </a:r>
            <a:r>
              <a:rPr lang="vi-VN" b="0" i="0" dirty="0">
                <a:solidFill>
                  <a:srgbClr val="404040"/>
                </a:solidFill>
                <a:effectLst/>
                <a:latin typeface="DeepSeek-CJK-patch"/>
              </a:rPr>
              <a:t>: Chỉ một site (master) quyết định thứ tự giao tác.</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2PC (Two-Phase Commit)</a:t>
            </a:r>
            <a:r>
              <a:rPr lang="vi-VN" b="0" i="0" dirty="0">
                <a:solidFill>
                  <a:srgbClr val="404040"/>
                </a:solidFill>
                <a:effectLst/>
                <a:latin typeface="DeepSeek-CJK-patch"/>
              </a:rPr>
              <a:t>: Đảm bảo tất cả site đồng ý commit hoặc abort.</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Vector Clocks</a:t>
            </a:r>
            <a:r>
              <a:rPr lang="vi-VN" b="0" i="0" dirty="0">
                <a:solidFill>
                  <a:srgbClr val="404040"/>
                </a:solidFill>
                <a:effectLst/>
                <a:latin typeface="DeepSeek-CJK-patch"/>
              </a:rPr>
              <a:t>: Theo dõi thứ tự sự kiện giữa các site.</a:t>
            </a:r>
          </a:p>
          <a:p>
            <a:endParaRPr lang="en-US" dirty="0"/>
          </a:p>
          <a:p>
            <a:pPr algn="l"/>
            <a:r>
              <a:rPr lang="vi-VN" b="1" i="0" dirty="0">
                <a:solidFill>
                  <a:srgbClr val="404040"/>
                </a:solidFill>
                <a:effectLst/>
                <a:latin typeface="DeepSeek-CJK-patch"/>
              </a:rPr>
              <a:t>Tóm tắt Slide</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Ví dụ này</a:t>
            </a:r>
            <a:r>
              <a:rPr lang="vi-VN" b="0" i="0" dirty="0">
                <a:solidFill>
                  <a:srgbClr val="404040"/>
                </a:solidFill>
                <a:effectLst/>
                <a:latin typeface="DeepSeek-CJK-patch"/>
              </a:rPr>
              <a:t> cho thấy:</a:t>
            </a:r>
          </a:p>
          <a:p>
            <a:pPr marL="742950" lvl="1" indent="-285750" algn="l">
              <a:buFont typeface="Arial" panose="020B0604020202020204" pitchFamily="34" charset="0"/>
              <a:buChar char="•"/>
            </a:pPr>
            <a:r>
              <a:rPr lang="vi-VN" b="1" i="0" dirty="0">
                <a:solidFill>
                  <a:srgbClr val="404040"/>
                </a:solidFill>
                <a:effectLst/>
                <a:latin typeface="DeepSeek-CJK-patch"/>
              </a:rPr>
              <a:t>Giao tác không đồng bộ</a:t>
            </a:r>
            <a:r>
              <a:rPr lang="vi-VN" b="0" i="0" dirty="0">
                <a:solidFill>
                  <a:srgbClr val="404040"/>
                </a:solidFill>
                <a:effectLst/>
                <a:latin typeface="DeepSeek-CJK-patch"/>
              </a:rPr>
              <a:t> dẫn đến:</a:t>
            </a:r>
          </a:p>
          <a:p>
            <a:pPr marL="1143000" lvl="2" indent="-228600" algn="l">
              <a:buFont typeface="Arial" panose="020B0604020202020204" pitchFamily="34" charset="0"/>
              <a:buChar char="•"/>
            </a:pPr>
            <a:r>
              <a:rPr lang="vi-VN" b="0" i="0" dirty="0">
                <a:solidFill>
                  <a:srgbClr val="404040"/>
                </a:solidFill>
                <a:effectLst/>
                <a:latin typeface="DeepSeek-CJK-patch"/>
              </a:rPr>
              <a:t>Lịch sử toàn cục </a:t>
            </a:r>
            <a:r>
              <a:rPr lang="vi-VN" b="1" i="0" dirty="0">
                <a:solidFill>
                  <a:srgbClr val="404040"/>
                </a:solidFill>
                <a:effectLst/>
                <a:latin typeface="DeepSeek-CJK-patch"/>
              </a:rPr>
              <a:t>không tuần tự hóa được</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0" i="0" dirty="0">
                <a:solidFill>
                  <a:srgbClr val="404040"/>
                </a:solidFill>
                <a:effectLst/>
                <a:latin typeface="DeepSeek-CJK-patch"/>
              </a:rPr>
              <a:t>Dữ liệu </a:t>
            </a:r>
            <a:r>
              <a:rPr lang="vi-VN" b="1" i="0" dirty="0">
                <a:solidFill>
                  <a:srgbClr val="404040"/>
                </a:solidFill>
                <a:effectLst/>
                <a:latin typeface="DeepSeek-CJK-patch"/>
              </a:rPr>
              <a:t>không nhất quán</a:t>
            </a:r>
            <a:r>
              <a:rPr lang="vi-VN" b="0" i="0" dirty="0">
                <a:solidFill>
                  <a:srgbClr val="404040"/>
                </a:solidFill>
                <a:effectLst/>
                <a:latin typeface="DeepSeek-CJK-patch"/>
              </a:rPr>
              <a:t> giữa các bản sao.</a:t>
            </a:r>
          </a:p>
          <a:p>
            <a:pPr algn="l">
              <a:buFont typeface="Arial" panose="020B0604020202020204" pitchFamily="34" charset="0"/>
              <a:buChar char="•"/>
            </a:pPr>
            <a:r>
              <a:rPr lang="vi-VN" b="1" i="0" dirty="0">
                <a:solidFill>
                  <a:srgbClr val="404040"/>
                </a:solidFill>
                <a:effectLst/>
                <a:latin typeface="DeepSeek-CJK-patch"/>
              </a:rPr>
              <a:t>Nguyên nhân</a:t>
            </a:r>
            <a:r>
              <a:rPr lang="vi-VN" b="0" i="0" dirty="0">
                <a:solidFill>
                  <a:srgbClr val="404040"/>
                </a:solidFill>
                <a:effectLst/>
                <a:latin typeface="DeepSeek-CJK-patch"/>
              </a:rPr>
              <a:t>: Thiếu cơ chế phối hợp thứ tự giao tác.</a:t>
            </a:r>
          </a:p>
          <a:p>
            <a:pPr algn="l">
              <a:buFont typeface="Arial" panose="020B0604020202020204" pitchFamily="34" charset="0"/>
              <a:buChar char="•"/>
            </a:pPr>
            <a:r>
              <a:rPr lang="vi-VN" b="1" i="0" dirty="0">
                <a:solidFill>
                  <a:srgbClr val="404040"/>
                </a:solidFill>
                <a:effectLst/>
                <a:latin typeface="DeepSeek-CJK-patch"/>
              </a:rPr>
              <a:t>Ứng dụng thực tế</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Hệ thống ngân hàng </a:t>
            </a:r>
            <a:r>
              <a:rPr lang="vi-VN" b="1" i="0" dirty="0">
                <a:solidFill>
                  <a:srgbClr val="404040"/>
                </a:solidFill>
                <a:effectLst/>
                <a:latin typeface="DeepSeek-CJK-patch"/>
              </a:rPr>
              <a:t>không thể chấp nhận</a:t>
            </a:r>
            <a:r>
              <a:rPr lang="vi-VN" b="0" i="0" dirty="0">
                <a:solidFill>
                  <a:srgbClr val="404040"/>
                </a:solidFill>
                <a:effectLst/>
                <a:latin typeface="DeepSeek-CJK-patch"/>
              </a:rPr>
              <a:t> tình huống này (VD: số dư khác nhau tại 2 chi nhánh).</a:t>
            </a:r>
          </a:p>
          <a:p>
            <a:pPr marL="742950" lvl="1" indent="-285750" algn="l">
              <a:buFont typeface="Arial" panose="020B0604020202020204" pitchFamily="34" charset="0"/>
              <a:buChar char="•"/>
            </a:pPr>
            <a:r>
              <a:rPr lang="vi-VN" b="0" i="0" dirty="0">
                <a:solidFill>
                  <a:srgbClr val="404040"/>
                </a:solidFill>
                <a:effectLst/>
                <a:latin typeface="DeepSeek-CJK-patch"/>
              </a:rPr>
              <a:t>Cần </a:t>
            </a:r>
            <a:r>
              <a:rPr lang="vi-VN" b="1" i="0" dirty="0">
                <a:solidFill>
                  <a:srgbClr val="404040"/>
                </a:solidFill>
                <a:effectLst/>
                <a:latin typeface="DeepSeek-CJK-patch"/>
              </a:rPr>
              <a:t>giao thức phân tán mạnh</a:t>
            </a:r>
            <a:r>
              <a:rPr lang="vi-VN" b="0" i="0" dirty="0">
                <a:solidFill>
                  <a:srgbClr val="404040"/>
                </a:solidFill>
                <a:effectLst/>
                <a:latin typeface="DeepSeek-CJK-patch"/>
              </a:rPr>
              <a:t> như Paxos/Raft để đảm bảo 1SR.</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r>
              <a:rPr lang="vi-VN" b="0" i="0" dirty="0">
                <a:solidFill>
                  <a:srgbClr val="404040"/>
                </a:solidFill>
                <a:effectLst/>
                <a:latin typeface="DeepSeek-CJK-patch"/>
              </a:rPr>
              <a:t>:</a:t>
            </a:r>
          </a:p>
          <a:p>
            <a:pPr algn="l">
              <a:buFont typeface="Arial" panose="020B0604020202020204" pitchFamily="34" charset="0"/>
              <a:buChar char="•"/>
            </a:pPr>
            <a:r>
              <a:rPr lang="vi-VN" b="0" i="1" dirty="0">
                <a:solidFill>
                  <a:srgbClr val="404040"/>
                </a:solidFill>
                <a:effectLst/>
                <a:latin typeface="DeepSeek-CJK-patch"/>
              </a:rPr>
              <a:t>Làm thế nào sửa ví dụ này để đạt 1SR và mutual consistency?</a:t>
            </a:r>
            <a:endParaRPr lang="vi-VN" b="0" i="0"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Khi nào có thể chấp nhận eventual consistency thay vì strong consistency?</a:t>
            </a:r>
            <a:endParaRPr lang="vi-VN" b="0" i="0" dirty="0">
              <a:solidFill>
                <a:srgbClr val="404040"/>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11</a:t>
            </a:fld>
            <a:endParaRPr lang="en-US"/>
          </a:p>
        </p:txBody>
      </p:sp>
    </p:spTree>
    <p:extLst>
      <p:ext uri="{BB962C8B-B14F-4D97-AF65-F5344CB8AC3E}">
        <p14:creationId xmlns:p14="http://schemas.microsoft.com/office/powerpoint/2010/main" val="2379810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Chiến</a:t>
            </a:r>
            <a:r>
              <a:rPr lang="en-US" dirty="0"/>
              <a:t> </a:t>
            </a:r>
            <a:r>
              <a:rPr lang="en-US" dirty="0" err="1"/>
              <a:t>lược</a:t>
            </a:r>
            <a:r>
              <a:rPr lang="en-US" dirty="0"/>
              <a:t> </a:t>
            </a:r>
            <a:r>
              <a:rPr lang="en-US" dirty="0" err="1"/>
              <a:t>quản</a:t>
            </a:r>
            <a:r>
              <a:rPr lang="en-US" dirty="0"/>
              <a:t> </a:t>
            </a:r>
            <a:r>
              <a:rPr lang="en-US" dirty="0" err="1"/>
              <a:t>lý</a:t>
            </a:r>
            <a:r>
              <a:rPr lang="en-US" dirty="0"/>
              <a:t> </a:t>
            </a:r>
            <a:r>
              <a:rPr lang="en-US" dirty="0" err="1"/>
              <a:t>cập</a:t>
            </a:r>
            <a:r>
              <a:rPr lang="en-US" dirty="0"/>
              <a:t> </a:t>
            </a:r>
            <a:r>
              <a:rPr lang="en-US" dirty="0" err="1"/>
              <a:t>nhật</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12</a:t>
            </a:fld>
            <a:endParaRPr lang="en-US"/>
          </a:p>
        </p:txBody>
      </p:sp>
    </p:spTree>
    <p:extLst>
      <p:ext uri="{BB962C8B-B14F-4D97-AF65-F5344CB8AC3E}">
        <p14:creationId xmlns:p14="http://schemas.microsoft.com/office/powerpoint/2010/main" val="873144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"Update Management Strategies“</a:t>
            </a:r>
            <a:endParaRPr lang="en-US" b="1" dirty="0"/>
          </a:p>
          <a:p>
            <a:r>
              <a:rPr lang="vi-VN" b="1" dirty="0"/>
              <a:t>4 chiến lược quản lý cập nhật</a:t>
            </a:r>
            <a:r>
              <a:rPr lang="vi-VN" dirty="0"/>
              <a:t> trong hệ thống cơ sở dữ liệu phân tán dựa trên hai tiêu chí: </a:t>
            </a:r>
            <a:r>
              <a:rPr lang="vi-VN" b="1" dirty="0"/>
              <a:t>khi nào</a:t>
            </a:r>
            <a:r>
              <a:rPr lang="vi-VN" dirty="0"/>
              <a:t> và </a:t>
            </a:r>
            <a:r>
              <a:rPr lang="vi-VN" b="1" dirty="0"/>
              <a:t>ở đâu</a:t>
            </a:r>
            <a:r>
              <a:rPr lang="vi-VN" dirty="0"/>
              <a:t> việc cập nhật xảy ra.</a:t>
            </a:r>
          </a:p>
          <a:p>
            <a:endParaRPr lang="en-US" b="1" dirty="0"/>
          </a:p>
          <a:p>
            <a:r>
              <a:rPr lang="vi-VN" b="1" dirty="0"/>
              <a:t>1. Tổng quan về hai tiêu chí chính</a:t>
            </a:r>
          </a:p>
          <a:p>
            <a:r>
              <a:rPr lang="en-US" b="1" dirty="0"/>
              <a:t>-</a:t>
            </a:r>
            <a:r>
              <a:rPr lang="vi-VN" b="1" dirty="0"/>
              <a:t> Thời điểm cập nhật (When updates are propagated)</a:t>
            </a:r>
          </a:p>
          <a:p>
            <a:pPr>
              <a:buFont typeface="Arial" panose="020B0604020202020204" pitchFamily="34" charset="0"/>
              <a:buChar char="•"/>
            </a:pPr>
            <a:r>
              <a:rPr lang="vi-VN" b="1" dirty="0"/>
              <a:t>Eager (nhiệt tình / đồng bộ):</a:t>
            </a:r>
            <a:br>
              <a:rPr lang="vi-VN" dirty="0"/>
            </a:br>
            <a:r>
              <a:rPr lang="vi-VN" dirty="0"/>
              <a:t>Cập nhật </a:t>
            </a:r>
            <a:r>
              <a:rPr lang="vi-VN" b="1" dirty="0"/>
              <a:t>ngay lập tức đến tất cả các bản sao</a:t>
            </a:r>
            <a:r>
              <a:rPr lang="vi-VN" dirty="0"/>
              <a:t> trong </a:t>
            </a:r>
            <a:r>
              <a:rPr lang="vi-VN" b="1" dirty="0"/>
              <a:t>giao dịch cập nhật</a:t>
            </a:r>
            <a:r>
              <a:rPr lang="vi-VN" dirty="0"/>
              <a:t>. → Tất cả bản sao nhất quán tại thời điểm commit.</a:t>
            </a:r>
          </a:p>
          <a:p>
            <a:pPr>
              <a:buFont typeface="Arial" panose="020B0604020202020204" pitchFamily="34" charset="0"/>
              <a:buChar char="•"/>
            </a:pPr>
            <a:r>
              <a:rPr lang="vi-VN" b="1" dirty="0"/>
              <a:t>Lazy (lười / không đồng bộ):</a:t>
            </a:r>
            <a:br>
              <a:rPr lang="vi-VN" dirty="0"/>
            </a:br>
            <a:r>
              <a:rPr lang="vi-VN" dirty="0"/>
              <a:t>Cập nhật </a:t>
            </a:r>
            <a:r>
              <a:rPr lang="vi-VN" b="1" dirty="0"/>
              <a:t>chỉ áp dụng cho một bản sao tại thời điểm commit</a:t>
            </a:r>
            <a:r>
              <a:rPr lang="vi-VN" dirty="0"/>
              <a:t>, các bản sao khác được </a:t>
            </a:r>
            <a:r>
              <a:rPr lang="vi-VN" b="1" dirty="0"/>
              <a:t>đồng bộ sau</a:t>
            </a:r>
            <a:r>
              <a:rPr lang="vi-VN" dirty="0"/>
              <a:t> thông qua các "refresh transactions".</a:t>
            </a:r>
          </a:p>
          <a:p>
            <a:r>
              <a:rPr lang="en-US" b="1" dirty="0"/>
              <a:t>-</a:t>
            </a:r>
            <a:r>
              <a:rPr lang="vi-VN" b="1" dirty="0"/>
              <a:t> Vị trí cập nhật (Where updates can take place)</a:t>
            </a:r>
          </a:p>
          <a:p>
            <a:pPr>
              <a:buFont typeface="Arial" panose="020B0604020202020204" pitchFamily="34" charset="0"/>
              <a:buChar char="•"/>
            </a:pPr>
            <a:r>
              <a:rPr lang="vi-VN" b="1" dirty="0"/>
              <a:t>Centralized (tập trung):</a:t>
            </a:r>
            <a:br>
              <a:rPr lang="vi-VN" dirty="0"/>
            </a:br>
            <a:r>
              <a:rPr lang="vi-VN" dirty="0"/>
              <a:t>Chỉ có </a:t>
            </a:r>
            <a:r>
              <a:rPr lang="vi-VN" b="1" dirty="0"/>
              <a:t>một bản chính (master)</a:t>
            </a:r>
            <a:r>
              <a:rPr lang="vi-VN" dirty="0"/>
              <a:t> được phép cập nhật. Các bản sao khác chỉ nhận bản cập nhật từ master.</a:t>
            </a:r>
          </a:p>
          <a:p>
            <a:pPr>
              <a:buFont typeface="Arial" panose="020B0604020202020204" pitchFamily="34" charset="0"/>
              <a:buChar char="•"/>
            </a:pPr>
            <a:r>
              <a:rPr lang="vi-VN" b="1" dirty="0"/>
              <a:t>Distributed (phân tán):</a:t>
            </a:r>
            <a:br>
              <a:rPr lang="vi-VN" dirty="0"/>
            </a:br>
            <a:r>
              <a:rPr lang="vi-VN" b="1" dirty="0"/>
              <a:t>Nhiều site</a:t>
            </a:r>
            <a:r>
              <a:rPr lang="vi-VN" dirty="0"/>
              <a:t> đều có thể thực hiện cập nhật trên bản sao tại site đó. Các bản cập nhật sau đó được lan truyền đến các bản sao khác.</a:t>
            </a:r>
          </a:p>
          <a:p>
            <a:endParaRPr lang="en-US" b="1" dirty="0"/>
          </a:p>
          <a:p>
            <a:r>
              <a:rPr lang="vi-VN" b="1" i="1" dirty="0"/>
              <a:t>2. 4 Chiến lược cập nhật chính (Dựa theo bảng ma trận)</a:t>
            </a:r>
          </a:p>
          <a:p>
            <a:r>
              <a:rPr lang="en-US" b="1" i="1" dirty="0"/>
              <a:t>	</a:t>
            </a:r>
            <a:r>
              <a:rPr lang="vi-VN" b="1" i="1" dirty="0"/>
              <a:t>Centralized</a:t>
            </a:r>
            <a:r>
              <a:rPr lang="en-US" b="1" i="1" dirty="0"/>
              <a:t>					</a:t>
            </a:r>
            <a:r>
              <a:rPr lang="vi-VN" b="1" i="1" dirty="0"/>
              <a:t>Distributed</a:t>
            </a:r>
            <a:endParaRPr lang="en-US" b="1" i="1" dirty="0"/>
          </a:p>
          <a:p>
            <a:r>
              <a:rPr lang="vi-VN" b="1" i="1" dirty="0"/>
              <a:t>Eager</a:t>
            </a:r>
            <a:r>
              <a:rPr lang="en-US" b="1" i="1" dirty="0"/>
              <a:t>	</a:t>
            </a:r>
            <a:r>
              <a:rPr lang="vi-VN" i="1" dirty="0"/>
              <a:t>Giao dịch cập nhật tại </a:t>
            </a:r>
            <a:r>
              <a:rPr lang="vi-VN" b="1" i="1" dirty="0"/>
              <a:t>master</a:t>
            </a:r>
            <a:r>
              <a:rPr lang="vi-VN" i="1" dirty="0"/>
              <a:t>, và </a:t>
            </a:r>
            <a:r>
              <a:rPr lang="vi-VN" b="1" i="1" dirty="0"/>
              <a:t>đồng bộ ngay</a:t>
            </a:r>
            <a:r>
              <a:rPr lang="vi-VN" i="1" dirty="0"/>
              <a:t> đến tất cả slave</a:t>
            </a:r>
            <a:r>
              <a:rPr lang="en-US" i="1" dirty="0"/>
              <a:t>	</a:t>
            </a:r>
            <a:r>
              <a:rPr lang="vi-VN" i="1" dirty="0"/>
              <a:t>Giao dịch cập nhật tại nhiều site khác nhau và tất cả cùng được cập nhật ngay</a:t>
            </a:r>
            <a:br>
              <a:rPr lang="vi-VN" i="1" dirty="0"/>
            </a:br>
            <a:r>
              <a:rPr lang="en-US" i="1" dirty="0"/>
              <a:t>	</a:t>
            </a:r>
            <a:r>
              <a:rPr lang="vi-VN" i="1" dirty="0"/>
              <a:t>→ đảm bảo nhất quán mạnh (strong consistency) </a:t>
            </a:r>
            <a:r>
              <a:rPr lang="en-US" i="1" dirty="0"/>
              <a:t>		</a:t>
            </a:r>
            <a:r>
              <a:rPr lang="vi-VN" i="1" dirty="0"/>
              <a:t>→ cần kiểm soát đồng bộ mạnh giữa các site (dùng các giao thức phân tán như 2PC hoặc đồng bộ eager)</a:t>
            </a:r>
            <a:br>
              <a:rPr lang="vi-VN" i="1" dirty="0"/>
            </a:br>
            <a:r>
              <a:rPr lang="en-US" i="1" dirty="0"/>
              <a:t>	</a:t>
            </a:r>
            <a:r>
              <a:rPr lang="vi-VN" i="1" dirty="0"/>
              <a:t>→ thường dùng 2PC</a:t>
            </a:r>
            <a:r>
              <a:rPr lang="en-US" i="1" dirty="0"/>
              <a:t>				</a:t>
            </a:r>
            <a:r>
              <a:rPr lang="vi-VN" i="1" dirty="0"/>
              <a:t>→ phức tạp nhưng đảm bảo nhất quán</a:t>
            </a:r>
            <a:br>
              <a:rPr lang="vi-VN" i="1" dirty="0"/>
            </a:br>
            <a:r>
              <a:rPr lang="en-US" i="1" dirty="0"/>
              <a:t>	</a:t>
            </a:r>
            <a:r>
              <a:rPr lang="vi-VN" i="1" dirty="0"/>
              <a:t>→ gọi là </a:t>
            </a:r>
            <a:r>
              <a:rPr lang="vi-VN" b="1" i="1" dirty="0"/>
              <a:t>read-one/write-all (ROWA)</a:t>
            </a:r>
            <a:endParaRPr lang="en-US" b="1" i="1" dirty="0"/>
          </a:p>
          <a:p>
            <a:pPr marL="0" marR="0" lvl="0" indent="0" algn="l" defTabSz="914400" rtl="0" eaLnBrk="1" fontAlgn="auto" latinLnBrk="0" hangingPunct="1">
              <a:lnSpc>
                <a:spcPct val="100000"/>
              </a:lnSpc>
              <a:spcBef>
                <a:spcPts val="0"/>
              </a:spcBef>
              <a:spcAft>
                <a:spcPts val="0"/>
              </a:spcAft>
              <a:buClrTx/>
              <a:buSzTx/>
              <a:buFontTx/>
              <a:buNone/>
              <a:tabLst/>
              <a:defRPr/>
            </a:pPr>
            <a:br>
              <a:rPr lang="vi-VN" i="1" dirty="0"/>
            </a:br>
            <a:r>
              <a:rPr lang="vi-VN" b="1" i="1" dirty="0"/>
              <a:t>Lazy</a:t>
            </a:r>
            <a:r>
              <a:rPr lang="en-US" b="1" i="1" dirty="0"/>
              <a:t>	</a:t>
            </a:r>
            <a:r>
              <a:rPr lang="vi-VN" i="1" dirty="0"/>
              <a:t>Giao dịch cập nhật tại master</a:t>
            </a:r>
            <a:r>
              <a:rPr lang="en-US" i="1" dirty="0"/>
              <a:t>				</a:t>
            </a:r>
            <a:r>
              <a:rPr lang="vi-VN" i="1" dirty="0"/>
              <a:t>Mỗi site có thể cập nhật bản sao riêng</a:t>
            </a:r>
            <a:br>
              <a:rPr lang="vi-VN" i="1" dirty="0"/>
            </a:br>
            <a:r>
              <a:rPr lang="en-US" i="1" dirty="0"/>
              <a:t>	</a:t>
            </a:r>
            <a:r>
              <a:rPr lang="vi-VN" i="1" dirty="0"/>
              <a:t>→ các bản sao khác </a:t>
            </a:r>
            <a:r>
              <a:rPr lang="vi-VN" b="1" i="1" dirty="0"/>
              <a:t>được đồng bộ sau</a:t>
            </a:r>
            <a:r>
              <a:rPr lang="vi-VN" i="1" dirty="0"/>
              <a:t> qua refresh transaction</a:t>
            </a:r>
            <a:r>
              <a:rPr lang="en-US" i="1" dirty="0"/>
              <a:t>	</a:t>
            </a:r>
            <a:r>
              <a:rPr lang="vi-VN" i="1" dirty="0"/>
              <a:t>→ đồng bộ sau, dễ gây xung đột</a:t>
            </a:r>
            <a:br>
              <a:rPr lang="vi-VN" i="1" dirty="0"/>
            </a:br>
            <a:r>
              <a:rPr lang="en-US" i="1" dirty="0"/>
              <a:t>	</a:t>
            </a:r>
            <a:r>
              <a:rPr lang="vi-VN" i="1" dirty="0"/>
              <a:t>→ dễ triển khai, thích hợp khi không cần tính nhất quán mạnh</a:t>
            </a:r>
            <a:r>
              <a:rPr lang="en-US" i="1" dirty="0"/>
              <a:t>	</a:t>
            </a:r>
            <a:r>
              <a:rPr lang="vi-VN" i="1" dirty="0"/>
              <a:t>→ cần reconciliation (hòa giải dữ liệu)</a:t>
            </a:r>
            <a:br>
              <a:rPr lang="vi-VN" i="1" dirty="0"/>
            </a:br>
            <a:r>
              <a:rPr lang="en-US" i="1" dirty="0"/>
              <a:t>	</a:t>
            </a:r>
            <a:r>
              <a:rPr lang="vi-VN" i="1" dirty="0"/>
              <a:t>→ ví dụ: DNS</a:t>
            </a:r>
            <a:r>
              <a:rPr lang="en-US" i="1" dirty="0"/>
              <a:t>					</a:t>
            </a:r>
            <a:r>
              <a:rPr lang="vi-VN" i="1" dirty="0"/>
              <a:t>→ rất phù hợp cho hệ thống cộng tác phân tán, nhưng </a:t>
            </a:r>
            <a:r>
              <a:rPr lang="vi-VN" b="1" i="1" dirty="0"/>
              <a:t>rất khó giữ nhất quán</a:t>
            </a:r>
            <a:endParaRPr lang="vi-VN" i="1" dirty="0"/>
          </a:p>
          <a:p>
            <a:br>
              <a:rPr lang="vi-VN" i="1" dirty="0"/>
            </a:br>
            <a:endParaRPr lang="en-US" b="1" i="1" dirty="0"/>
          </a:p>
          <a:p>
            <a:r>
              <a:rPr lang="vi-VN" b="1" i="1" dirty="0"/>
              <a:t>3. Ưu &amp; nhược điểm từng kiểu</a:t>
            </a:r>
          </a:p>
          <a:p>
            <a:r>
              <a:rPr lang="vi-VN" i="1" dirty="0"/>
              <a:t>Chiến lược</a:t>
            </a:r>
            <a:r>
              <a:rPr lang="en-US" i="1" dirty="0"/>
              <a:t>		</a:t>
            </a:r>
            <a:r>
              <a:rPr lang="vi-VN" i="1" dirty="0"/>
              <a:t>Ưu điểm</a:t>
            </a:r>
            <a:r>
              <a:rPr lang="en-US" i="1" dirty="0"/>
              <a:t>			</a:t>
            </a:r>
            <a:r>
              <a:rPr lang="vi-VN" i="1" dirty="0"/>
              <a:t>Nhược điểm</a:t>
            </a:r>
            <a:endParaRPr lang="en-US" i="1" dirty="0"/>
          </a:p>
          <a:p>
            <a:r>
              <a:rPr lang="vi-VN" b="1" i="1" dirty="0"/>
              <a:t>Eager + Centralized</a:t>
            </a:r>
            <a:r>
              <a:rPr lang="en-US" b="1" i="1" dirty="0"/>
              <a:t>	</a:t>
            </a:r>
            <a:r>
              <a:rPr lang="vi-VN" i="1" dirty="0"/>
              <a:t>Dễ đảm bảo tính nhất quán (1SR), đơn giản</a:t>
            </a:r>
            <a:r>
              <a:rPr lang="en-US" i="1" dirty="0"/>
              <a:t>	</a:t>
            </a:r>
            <a:r>
              <a:rPr lang="vi-VN" i="1" dirty="0"/>
              <a:t>Dễ thành nút cổ chai (bottleneck), kém sẵn sàng</a:t>
            </a:r>
            <a:endParaRPr lang="en-US" i="1" dirty="0"/>
          </a:p>
          <a:p>
            <a:r>
              <a:rPr lang="vi-VN" b="1" i="1" dirty="0"/>
              <a:t>Eager + Distributed</a:t>
            </a:r>
            <a:r>
              <a:rPr lang="en-US" b="1" i="1" dirty="0"/>
              <a:t>	</a:t>
            </a:r>
            <a:r>
              <a:rPr lang="vi-VN" i="1" dirty="0"/>
              <a:t>Tối ưu hiệu năng &amp; sẵn sàng nếu làm tốt</a:t>
            </a:r>
            <a:r>
              <a:rPr lang="en-US" i="1" dirty="0"/>
              <a:t>	</a:t>
            </a:r>
            <a:r>
              <a:rPr lang="vi-VN" i="1" dirty="0"/>
              <a:t>Cần đồng bộ phức tạp, dễ bị lỗi nếu 1 site chậm hoặc lỗi</a:t>
            </a:r>
            <a:endParaRPr lang="en-US" i="1" dirty="0"/>
          </a:p>
          <a:p>
            <a:r>
              <a:rPr lang="vi-VN" b="1" i="1" dirty="0"/>
              <a:t>Lazy + Centralized</a:t>
            </a:r>
            <a:r>
              <a:rPr lang="en-US" b="1" i="1" dirty="0"/>
              <a:t>	</a:t>
            </a:r>
            <a:r>
              <a:rPr lang="vi-VN" i="1" dirty="0"/>
              <a:t>Tối ưu hiệu năng, đơn giản nhất</a:t>
            </a:r>
            <a:r>
              <a:rPr lang="en-US" i="1" dirty="0"/>
              <a:t>	</a:t>
            </a:r>
            <a:r>
              <a:rPr lang="vi-VN" i="1" dirty="0"/>
              <a:t>Bản sao có thể lỗi thời, dễ gây đọc sai</a:t>
            </a:r>
            <a:endParaRPr lang="en-US" i="1" dirty="0"/>
          </a:p>
          <a:p>
            <a:r>
              <a:rPr lang="vi-VN" b="1" i="1" dirty="0"/>
              <a:t>Lazy + Distributed</a:t>
            </a:r>
            <a:r>
              <a:rPr lang="en-US" b="1" i="1" dirty="0"/>
              <a:t>	</a:t>
            </a:r>
            <a:r>
              <a:rPr lang="vi-VN" i="1" dirty="0"/>
              <a:t>Hiệu năng cao, sẵn sàng cao</a:t>
            </a:r>
            <a:r>
              <a:rPr lang="en-US" i="1" dirty="0"/>
              <a:t>		</a:t>
            </a:r>
            <a:r>
              <a:rPr lang="vi-VN" i="1" dirty="0"/>
              <a:t>Rất khó giữ nhất quán, dễ xảy ra mâu thuẫn dữ liệu</a:t>
            </a:r>
          </a:p>
          <a:p>
            <a:endParaRPr lang="en-US" b="1" dirty="0"/>
          </a:p>
          <a:p>
            <a:r>
              <a:rPr lang="vi-VN" b="1" dirty="0"/>
              <a:t>Gợi ý ghi nhớ dễ dàng</a:t>
            </a:r>
          </a:p>
          <a:p>
            <a:r>
              <a:rPr lang="vi-VN" dirty="0"/>
              <a:t>Hãy nhớ rằng:</a:t>
            </a:r>
          </a:p>
          <a:p>
            <a:pPr>
              <a:buFont typeface="Arial" panose="020B0604020202020204" pitchFamily="34" charset="0"/>
              <a:buChar char="•"/>
            </a:pPr>
            <a:r>
              <a:rPr lang="vi-VN" b="1" dirty="0"/>
              <a:t>Eager = mạnh về nhất quán</a:t>
            </a:r>
            <a:r>
              <a:rPr lang="vi-VN" dirty="0"/>
              <a:t>, nhưng </a:t>
            </a:r>
            <a:r>
              <a:rPr lang="vi-VN" b="1" dirty="0"/>
              <a:t>chậm và đắt</a:t>
            </a:r>
            <a:r>
              <a:rPr lang="vi-VN" dirty="0"/>
              <a:t>.</a:t>
            </a:r>
          </a:p>
          <a:p>
            <a:pPr>
              <a:buFont typeface="Arial" panose="020B0604020202020204" pitchFamily="34" charset="0"/>
              <a:buChar char="•"/>
            </a:pPr>
            <a:r>
              <a:rPr lang="vi-VN" b="1" dirty="0"/>
              <a:t>Lazy = nhanh, hiệu quả</a:t>
            </a:r>
            <a:r>
              <a:rPr lang="vi-VN" dirty="0"/>
              <a:t>, nhưng </a:t>
            </a:r>
            <a:r>
              <a:rPr lang="vi-VN" b="1" dirty="0"/>
              <a:t>hi sinh tính nhất quán</a:t>
            </a:r>
            <a:r>
              <a:rPr lang="vi-VN" dirty="0"/>
              <a:t>.</a:t>
            </a:r>
          </a:p>
          <a:p>
            <a:pPr>
              <a:buFont typeface="Arial" panose="020B0604020202020204" pitchFamily="34" charset="0"/>
              <a:buChar char="•"/>
            </a:pPr>
            <a:r>
              <a:rPr lang="vi-VN" b="1" dirty="0"/>
              <a:t>Centralized = đơn giản</a:t>
            </a:r>
            <a:r>
              <a:rPr lang="vi-VN" dirty="0"/>
              <a:t>, nhưng </a:t>
            </a:r>
            <a:r>
              <a:rPr lang="vi-VN" b="1" dirty="0"/>
              <a:t>dễ tắc nghẽn</a:t>
            </a:r>
            <a:r>
              <a:rPr lang="vi-VN" dirty="0"/>
              <a:t>.</a:t>
            </a:r>
          </a:p>
          <a:p>
            <a:pPr>
              <a:buFont typeface="Arial" panose="020B0604020202020204" pitchFamily="34" charset="0"/>
              <a:buChar char="•"/>
            </a:pPr>
            <a:r>
              <a:rPr lang="vi-VN" b="1" dirty="0"/>
              <a:t>Distributed = linh hoạt và mạnh mẽ</a:t>
            </a:r>
            <a:r>
              <a:rPr lang="vi-VN" dirty="0"/>
              <a:t>, nhưng </a:t>
            </a:r>
            <a:r>
              <a:rPr lang="vi-VN" b="1" dirty="0"/>
              <a:t>phức tạp và rủi ro cao</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13</a:t>
            </a:fld>
            <a:endParaRPr lang="en-US"/>
          </a:p>
        </p:txBody>
      </p:sp>
    </p:spTree>
    <p:extLst>
      <p:ext uri="{BB962C8B-B14F-4D97-AF65-F5344CB8AC3E}">
        <p14:creationId xmlns:p14="http://schemas.microsoft.com/office/powerpoint/2010/main" val="1322445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Replication – Cập nhật đồng bộ</a:t>
            </a:r>
          </a:p>
          <a:p>
            <a:endParaRPr lang="en-US" b="1" dirty="0"/>
          </a:p>
          <a:p>
            <a:r>
              <a:rPr lang="vi-VN" b="1" dirty="0"/>
              <a:t>Khái niệm chính</a:t>
            </a:r>
          </a:p>
          <a:p>
            <a:pPr>
              <a:buFont typeface="Arial" panose="020B0604020202020204" pitchFamily="34" charset="0"/>
              <a:buChar char="•"/>
            </a:pPr>
            <a:r>
              <a:rPr lang="vi-VN" b="1" dirty="0"/>
              <a:t>Eager update propagation</a:t>
            </a:r>
            <a:r>
              <a:rPr lang="vi-VN" dirty="0"/>
              <a:t> là kỹ thuật trong đó </a:t>
            </a:r>
            <a:r>
              <a:rPr lang="vi-VN" b="1" dirty="0"/>
              <a:t>mọi bản sao (replica)</a:t>
            </a:r>
            <a:r>
              <a:rPr lang="vi-VN" dirty="0"/>
              <a:t> của dữ liệu được </a:t>
            </a:r>
            <a:r>
              <a:rPr lang="vi-VN" b="1" dirty="0"/>
              <a:t>cập nhật trong phạm vi của một giao dịch duy nhất</a:t>
            </a:r>
            <a:r>
              <a:rPr lang="vi-VN" dirty="0"/>
              <a:t>.</a:t>
            </a:r>
          </a:p>
          <a:p>
            <a:pPr>
              <a:buFont typeface="Arial" panose="020B0604020202020204" pitchFamily="34" charset="0"/>
              <a:buChar char="•"/>
            </a:pPr>
            <a:r>
              <a:rPr lang="vi-VN" dirty="0"/>
              <a:t>Khi giao dịch </a:t>
            </a:r>
            <a:r>
              <a:rPr lang="vi-VN" b="1" dirty="0"/>
              <a:t>commit</a:t>
            </a:r>
            <a:r>
              <a:rPr lang="vi-VN" dirty="0"/>
              <a:t>, </a:t>
            </a:r>
            <a:r>
              <a:rPr lang="vi-VN" b="1" dirty="0"/>
              <a:t>tất cả các bản sao đều đã được cập nhật</a:t>
            </a:r>
            <a:r>
              <a:rPr lang="vi-VN" dirty="0"/>
              <a:t> – đảm bảo dữ liệu đồng nhất tuyệt đối.</a:t>
            </a:r>
          </a:p>
          <a:p>
            <a:pPr>
              <a:buFont typeface="Arial" panose="020B0604020202020204" pitchFamily="34" charset="0"/>
              <a:buChar char="•"/>
            </a:pPr>
            <a:r>
              <a:rPr lang="vi-VN" dirty="0"/>
              <a:t>Còn được gọi là </a:t>
            </a:r>
            <a:r>
              <a:rPr lang="vi-VN" b="1" dirty="0"/>
              <a:t>ROWA (Read-One Write-All)</a:t>
            </a:r>
            <a:r>
              <a:rPr lang="vi-VN" dirty="0"/>
              <a:t>:</a:t>
            </a:r>
            <a:br>
              <a:rPr lang="vi-VN" dirty="0"/>
            </a:br>
            <a:r>
              <a:rPr lang="vi-VN" dirty="0"/>
              <a:t>→ </a:t>
            </a:r>
            <a:r>
              <a:rPr lang="vi-VN" b="1" dirty="0"/>
              <a:t>Chỉ cần đọc một bản sao, nhưng khi ghi thì phải ghi hết tất cả.</a:t>
            </a:r>
            <a:endParaRPr lang="vi-VN" dirty="0"/>
          </a:p>
          <a:p>
            <a:endParaRPr lang="en-US" b="1" dirty="0"/>
          </a:p>
          <a:p>
            <a:r>
              <a:rPr lang="vi-VN" b="1" dirty="0"/>
              <a:t>Chi tiết minh họa trong hình</a:t>
            </a:r>
          </a:p>
          <a:p>
            <a:r>
              <a:rPr lang="vi-VN" b="1" dirty="0"/>
              <a:t>Các thành phần chính</a:t>
            </a:r>
          </a:p>
          <a:p>
            <a:pPr>
              <a:buFont typeface="Arial" panose="020B0604020202020204" pitchFamily="34" charset="0"/>
              <a:buChar char="•"/>
            </a:pPr>
            <a:r>
              <a:rPr lang="vi-VN" dirty="0"/>
              <a:t>Có 4 site: </a:t>
            </a:r>
            <a:r>
              <a:rPr lang="vi-VN" b="1" dirty="0"/>
              <a:t>Site 1, Site 2, Site 3, Site 4</a:t>
            </a:r>
            <a:r>
              <a:rPr lang="vi-VN" dirty="0"/>
              <a:t> (tức là 4 bản sao dữ liệu).</a:t>
            </a:r>
          </a:p>
          <a:p>
            <a:pPr>
              <a:buFont typeface="Arial" panose="020B0604020202020204" pitchFamily="34" charset="0"/>
              <a:buChar char="•"/>
            </a:pPr>
            <a:r>
              <a:rPr lang="vi-VN" dirty="0"/>
              <a:t>Các mũi tên đánh số ① ② ③ thể hiện tiến trình cập nhật:</a:t>
            </a:r>
          </a:p>
          <a:p>
            <a:r>
              <a:rPr lang="vi-VN" b="1" dirty="0"/>
              <a:t>Diễn giải từng bước</a:t>
            </a:r>
          </a:p>
          <a:p>
            <a:pPr>
              <a:buFont typeface="+mj-lt"/>
              <a:buAutoNum type="arabicPeriod"/>
            </a:pPr>
            <a:r>
              <a:rPr lang="vi-VN" b="1" dirty="0"/>
              <a:t>Giao dịch bắt đầu tại Site 1</a:t>
            </a:r>
            <a:r>
              <a:rPr lang="vi-VN" dirty="0"/>
              <a:t> và thực hiện thay đổi dữ liệu ở đó.</a:t>
            </a:r>
          </a:p>
          <a:p>
            <a:pPr>
              <a:buFont typeface="+mj-lt"/>
              <a:buAutoNum type="arabicPeriod"/>
            </a:pPr>
            <a:r>
              <a:rPr lang="vi-VN" b="1" dirty="0"/>
              <a:t>Các thay đổi được gửi (synchronously hoặc deferred)</a:t>
            </a:r>
            <a:r>
              <a:rPr lang="vi-VN" dirty="0"/>
              <a:t> đến các site khác: Site 2, Site 3, Site 4.</a:t>
            </a:r>
          </a:p>
          <a:p>
            <a:pPr marL="457200" lvl="1" indent="0">
              <a:buFont typeface="+mj-lt"/>
              <a:buNone/>
            </a:pPr>
            <a:r>
              <a:rPr lang="en-US" dirty="0"/>
              <a:t>- </a:t>
            </a:r>
            <a:r>
              <a:rPr lang="vi-VN" dirty="0"/>
              <a:t>Nếu là </a:t>
            </a:r>
            <a:r>
              <a:rPr lang="vi-VN" b="1" dirty="0"/>
              <a:t>synchronous</a:t>
            </a:r>
            <a:r>
              <a:rPr lang="vi-VN" dirty="0"/>
              <a:t>, thì cập nhật được áp dụng ngay lúc ghi.</a:t>
            </a:r>
          </a:p>
          <a:p>
            <a:pPr marL="457200" lvl="1" indent="0">
              <a:buFont typeface="+mj-lt"/>
              <a:buNone/>
            </a:pPr>
            <a:r>
              <a:rPr lang="en-US" dirty="0"/>
              <a:t>- </a:t>
            </a:r>
            <a:r>
              <a:rPr lang="vi-VN" dirty="0"/>
              <a:t>Nếu là </a:t>
            </a:r>
            <a:r>
              <a:rPr lang="vi-VN" b="1" dirty="0"/>
              <a:t>deferred</a:t>
            </a:r>
            <a:r>
              <a:rPr lang="vi-VN" dirty="0"/>
              <a:t>, thì các cập nhật được gom lại và gửi lúc bắt đầu giai đoạn “Prepare-to-Commit” trong 2PC.</a:t>
            </a:r>
          </a:p>
          <a:p>
            <a:pPr>
              <a:buFont typeface="+mj-lt"/>
              <a:buAutoNum type="arabicPeriod"/>
            </a:pPr>
            <a:r>
              <a:rPr lang="vi-VN" b="1" dirty="0"/>
              <a:t>Khi tất cả site đã nhận và thực hiện cập nhật</a:t>
            </a:r>
            <a:r>
              <a:rPr lang="vi-VN" dirty="0"/>
              <a:t>, giao dịch mới </a:t>
            </a:r>
            <a:r>
              <a:rPr lang="vi-VN" b="1" dirty="0"/>
              <a:t>được commit</a:t>
            </a:r>
            <a:r>
              <a:rPr lang="vi-VN" dirty="0"/>
              <a:t>.</a:t>
            </a:r>
          </a:p>
          <a:p>
            <a:r>
              <a:rPr lang="vi-VN" b="1" dirty="0"/>
              <a:t>Lưu ý</a:t>
            </a:r>
            <a:r>
              <a:rPr lang="vi-VN" dirty="0"/>
              <a:t>: Việc commit chỉ xảy ra </a:t>
            </a:r>
            <a:r>
              <a:rPr lang="vi-VN" b="1" dirty="0"/>
              <a:t>sau khi tất cả bản sao cập nhật thành công</a:t>
            </a:r>
            <a:r>
              <a:rPr lang="vi-VN" dirty="0"/>
              <a:t>, thể hiện trong mũi tên đỏ quay về từ các site về giao dịch gốc.</a:t>
            </a:r>
          </a:p>
          <a:p>
            <a:endParaRPr lang="en-US" b="1" dirty="0"/>
          </a:p>
          <a:p>
            <a:r>
              <a:rPr lang="vi-VN" b="1" dirty="0"/>
              <a:t>Ưu điểm của Eager Replication:</a:t>
            </a:r>
          </a:p>
          <a:p>
            <a:pPr>
              <a:buFont typeface="Arial" panose="020B0604020202020204" pitchFamily="34" charset="0"/>
              <a:buChar char="•"/>
            </a:pPr>
            <a:r>
              <a:rPr lang="vi-VN" dirty="0"/>
              <a:t>Đảm bảo </a:t>
            </a:r>
            <a:r>
              <a:rPr lang="vi-VN" b="1" dirty="0"/>
              <a:t>nhất quán mạnh</a:t>
            </a:r>
            <a:r>
              <a:rPr lang="vi-VN" dirty="0"/>
              <a:t> giữa các bản sao (mutual consistency, 1SR).</a:t>
            </a:r>
          </a:p>
          <a:p>
            <a:pPr>
              <a:buFont typeface="Arial" panose="020B0604020202020204" pitchFamily="34" charset="0"/>
              <a:buChar char="•"/>
            </a:pPr>
            <a:r>
              <a:rPr lang="vi-VN" b="1" dirty="0"/>
              <a:t>Đọc từ bản sao cục bộ</a:t>
            </a:r>
            <a:r>
              <a:rPr lang="vi-VN" dirty="0"/>
              <a:t> vẫn đảm bảo đúng dữ liệu – không cần đọc từ xa.</a:t>
            </a:r>
          </a:p>
          <a:p>
            <a:pPr>
              <a:buFont typeface="Arial" panose="020B0604020202020204" pitchFamily="34" charset="0"/>
              <a:buChar char="•"/>
            </a:pPr>
            <a:r>
              <a:rPr lang="vi-VN" dirty="0"/>
              <a:t>Hành vi cập nhật và commit được điều phối chặt chẽ – dễ kiểm soát lỗi và khôi phục.</a:t>
            </a:r>
          </a:p>
          <a:p>
            <a:r>
              <a:rPr lang="vi-VN" b="1" dirty="0"/>
              <a:t>Nhược điểm:</a:t>
            </a:r>
          </a:p>
          <a:p>
            <a:pPr>
              <a:buFont typeface="Arial" panose="020B0604020202020204" pitchFamily="34" charset="0"/>
              <a:buChar char="•"/>
            </a:pPr>
            <a:r>
              <a:rPr lang="vi-VN" b="1" dirty="0"/>
              <a:t>Hiệu năng giảm</a:t>
            </a:r>
            <a:r>
              <a:rPr lang="vi-VN" dirty="0"/>
              <a:t> vì phải cập nhật tất cả bản sao → chịu ảnh hưởng bởi site chậm nhất.</a:t>
            </a:r>
          </a:p>
          <a:p>
            <a:pPr>
              <a:buFont typeface="Arial" panose="020B0604020202020204" pitchFamily="34" charset="0"/>
              <a:buChar char="•"/>
            </a:pPr>
            <a:r>
              <a:rPr lang="vi-VN" b="1" dirty="0"/>
              <a:t>Nếu một bản sao bị lỗi</a:t>
            </a:r>
            <a:r>
              <a:rPr lang="vi-VN" dirty="0"/>
              <a:t>, giao dịch </a:t>
            </a:r>
            <a:r>
              <a:rPr lang="vi-VN" b="1" dirty="0"/>
              <a:t>không thể commit</a:t>
            </a:r>
            <a:r>
              <a:rPr lang="vi-VN" dirty="0"/>
              <a:t> (trừ khi có cơ chế đặc biệt để phân biệt lỗi mạng và lỗi site).</a:t>
            </a:r>
          </a:p>
          <a:p>
            <a:pPr>
              <a:buFont typeface="Arial" panose="020B0604020202020204" pitchFamily="34" charset="0"/>
              <a:buChar char="•"/>
            </a:pPr>
            <a:r>
              <a:rPr lang="vi-VN" dirty="0"/>
              <a:t>Thường yêu cầu giao thức </a:t>
            </a:r>
            <a:r>
              <a:rPr lang="vi-VN" b="1" dirty="0"/>
              <a:t>2PC</a:t>
            </a:r>
            <a:r>
              <a:rPr lang="vi-VN" dirty="0"/>
              <a:t> để đảm bảo tất cả site đồng ý trước khi commit.</a:t>
            </a:r>
          </a:p>
          <a:p>
            <a:endParaRPr lang="en-US" b="1" dirty="0"/>
          </a:p>
          <a:p>
            <a:r>
              <a:rPr lang="vi-VN" b="1" dirty="0"/>
              <a:t>Câu hỏi gợi mở cho sinh viên</a:t>
            </a:r>
          </a:p>
          <a:p>
            <a:pPr>
              <a:buFont typeface="Arial" panose="020B0604020202020204" pitchFamily="34" charset="0"/>
              <a:buChar char="•"/>
            </a:pPr>
            <a:r>
              <a:rPr lang="vi-VN" dirty="0"/>
              <a:t>Vì sao hệ thống DNS không dùng eager replication?</a:t>
            </a:r>
          </a:p>
          <a:p>
            <a:pPr>
              <a:buFont typeface="Arial" panose="020B0604020202020204" pitchFamily="34" charset="0"/>
              <a:buChar char="•"/>
            </a:pPr>
            <a:r>
              <a:rPr lang="vi-VN" dirty="0"/>
              <a:t>Trong trường hợp nào deferred propagation phù hợp hơn synchronous propagation?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14</a:t>
            </a:fld>
            <a:endParaRPr lang="en-US"/>
          </a:p>
        </p:txBody>
      </p:sp>
    </p:spTree>
    <p:extLst>
      <p:ext uri="{BB962C8B-B14F-4D97-AF65-F5344CB8AC3E}">
        <p14:creationId xmlns:p14="http://schemas.microsoft.com/office/powerpoint/2010/main" val="1358877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Lazy Replication – Cập nhật lười (bất đồng bộ)</a:t>
            </a:r>
          </a:p>
          <a:p>
            <a:endParaRPr lang="en-US" b="1" dirty="0"/>
          </a:p>
          <a:p>
            <a:r>
              <a:rPr lang="vi-VN" b="1" dirty="0"/>
              <a:t>Tổng quan</a:t>
            </a:r>
          </a:p>
          <a:p>
            <a:pPr>
              <a:buFont typeface="Arial" panose="020B0604020202020204" pitchFamily="34" charset="0"/>
              <a:buChar char="•"/>
            </a:pPr>
            <a:r>
              <a:rPr lang="vi-VN" b="1" dirty="0"/>
              <a:t>Lazy replication</a:t>
            </a:r>
            <a:r>
              <a:rPr lang="vi-VN" dirty="0"/>
              <a:t> là kỹ thuật trong đó </a:t>
            </a:r>
            <a:r>
              <a:rPr lang="vi-VN" b="1" dirty="0"/>
              <a:t>giao dịch chỉ cập nhật một bản sao (replica)</a:t>
            </a:r>
            <a:r>
              <a:rPr lang="vi-VN" dirty="0"/>
              <a:t> và </a:t>
            </a:r>
            <a:r>
              <a:rPr lang="vi-VN" b="1" dirty="0"/>
              <a:t>commit ngay sau đó</a:t>
            </a:r>
            <a:r>
              <a:rPr lang="vi-VN" dirty="0"/>
              <a:t>, mà </a:t>
            </a:r>
            <a:r>
              <a:rPr lang="vi-VN" b="1" dirty="0"/>
              <a:t>không cần chờ các bản sao khác</a:t>
            </a:r>
            <a:r>
              <a:rPr lang="vi-VN" dirty="0"/>
              <a:t>.</a:t>
            </a:r>
          </a:p>
          <a:p>
            <a:pPr>
              <a:buFont typeface="Arial" panose="020B0604020202020204" pitchFamily="34" charset="0"/>
              <a:buChar char="•"/>
            </a:pPr>
            <a:r>
              <a:rPr lang="vi-VN" dirty="0"/>
              <a:t>Việc cập nhật các bản sao còn lại sẽ được thực hiện </a:t>
            </a:r>
            <a:r>
              <a:rPr lang="vi-VN" b="1" dirty="0"/>
              <a:t>sau đó, một cách bất đồng bộ</a:t>
            </a:r>
            <a:r>
              <a:rPr lang="vi-VN" dirty="0"/>
              <a:t>, thông qua các “</a:t>
            </a:r>
            <a:r>
              <a:rPr lang="vi-VN" b="1" dirty="0"/>
              <a:t>refresh transactions</a:t>
            </a:r>
            <a:r>
              <a:rPr lang="vi-VN" dirty="0"/>
              <a:t>”.</a:t>
            </a:r>
          </a:p>
          <a:p>
            <a:endParaRPr lang="en-US" b="1" dirty="0"/>
          </a:p>
          <a:p>
            <a:r>
              <a:rPr lang="vi-VN" b="1" dirty="0"/>
              <a:t>Giải thích hình minh họa</a:t>
            </a:r>
          </a:p>
          <a:p>
            <a:r>
              <a:rPr lang="vi-VN" b="1" dirty="0"/>
              <a:t>Các thành phần trong hình</a:t>
            </a:r>
          </a:p>
          <a:p>
            <a:pPr>
              <a:buFont typeface="Arial" panose="020B0604020202020204" pitchFamily="34" charset="0"/>
              <a:buChar char="•"/>
            </a:pPr>
            <a:r>
              <a:rPr lang="vi-VN" dirty="0"/>
              <a:t>Có 4 site: </a:t>
            </a:r>
            <a:r>
              <a:rPr lang="vi-VN" b="1" dirty="0"/>
              <a:t>Site 1, Site 2, Site 3, Site 4</a:t>
            </a:r>
            <a:r>
              <a:rPr lang="vi-VN" dirty="0"/>
              <a:t>.</a:t>
            </a:r>
          </a:p>
          <a:p>
            <a:pPr>
              <a:buFont typeface="Arial" panose="020B0604020202020204" pitchFamily="34" charset="0"/>
              <a:buChar char="•"/>
            </a:pPr>
            <a:r>
              <a:rPr lang="vi-VN" dirty="0"/>
              <a:t>Các mũi tên thể hiện quá trình cập nhật và propagation:</a:t>
            </a:r>
          </a:p>
          <a:p>
            <a:pPr marL="742950" lvl="1" indent="-285750">
              <a:buFont typeface="Arial" panose="020B0604020202020204" pitchFamily="34" charset="0"/>
              <a:buChar char="•"/>
            </a:pPr>
            <a:r>
              <a:rPr lang="vi-VN" dirty="0"/>
              <a:t>(Mũi tên </a:t>
            </a:r>
            <a:r>
              <a:rPr lang="en-US" dirty="0"/>
              <a:t>1</a:t>
            </a:r>
            <a:r>
              <a:rPr lang="vi-VN" dirty="0"/>
              <a:t>) Giao dịch bắt đầu ở </a:t>
            </a:r>
            <a:r>
              <a:rPr lang="vi-VN" b="1" dirty="0"/>
              <a:t>Site 1</a:t>
            </a:r>
            <a:r>
              <a:rPr lang="vi-VN" dirty="0"/>
              <a:t>, cập nhật dữ liệu.</a:t>
            </a:r>
          </a:p>
          <a:p>
            <a:pPr marL="742950" lvl="1" indent="-285750">
              <a:buFont typeface="Arial" panose="020B0604020202020204" pitchFamily="34" charset="0"/>
              <a:buChar char="•"/>
            </a:pPr>
            <a:r>
              <a:rPr lang="vi-VN" dirty="0"/>
              <a:t>(Mũi tên đỏ </a:t>
            </a:r>
            <a:r>
              <a:rPr lang="en-US" dirty="0"/>
              <a:t>2</a:t>
            </a:r>
            <a:r>
              <a:rPr lang="vi-VN" dirty="0"/>
              <a:t>) Giao dịch </a:t>
            </a:r>
            <a:r>
              <a:rPr lang="vi-VN" b="1" dirty="0"/>
              <a:t>commit ngay lập tức</a:t>
            </a:r>
            <a:r>
              <a:rPr lang="vi-VN" dirty="0"/>
              <a:t>, không chờ các site khác.</a:t>
            </a:r>
          </a:p>
          <a:p>
            <a:pPr marL="742950" lvl="1" indent="-285750">
              <a:buFont typeface="Arial" panose="020B0604020202020204" pitchFamily="34" charset="0"/>
              <a:buChar char="•"/>
            </a:pPr>
            <a:r>
              <a:rPr lang="vi-VN" dirty="0"/>
              <a:t>(Mũi tên cam </a:t>
            </a:r>
            <a:r>
              <a:rPr lang="en-US" dirty="0"/>
              <a:t>3</a:t>
            </a:r>
            <a:r>
              <a:rPr lang="vi-VN" dirty="0"/>
              <a:t>) Sau khi commit, các thay đổi được gửi đến </a:t>
            </a:r>
            <a:r>
              <a:rPr lang="vi-VN" b="1" dirty="0"/>
              <a:t>Site 2, 3, 4</a:t>
            </a:r>
            <a:r>
              <a:rPr lang="vi-VN" dirty="0"/>
              <a:t> như các bản ghi nhớ (refresh transactions) – không đảm bảo đồng bộ tức thời.</a:t>
            </a:r>
          </a:p>
          <a:p>
            <a:endParaRPr lang="en-US" b="1" dirty="0"/>
          </a:p>
          <a:p>
            <a:r>
              <a:rPr lang="vi-VN" b="1" dirty="0"/>
              <a:t>So sánh với Eager Replication</a:t>
            </a:r>
          </a:p>
          <a:p>
            <a:r>
              <a:rPr lang="vi-VN" dirty="0"/>
              <a:t>Tiêu chí</a:t>
            </a:r>
            <a:r>
              <a:rPr lang="en-US" dirty="0"/>
              <a:t>		</a:t>
            </a:r>
            <a:r>
              <a:rPr lang="vi-VN" dirty="0"/>
              <a:t>Lazy Replication</a:t>
            </a:r>
            <a:r>
              <a:rPr lang="en-US" dirty="0"/>
              <a:t>		</a:t>
            </a:r>
            <a:r>
              <a:rPr lang="vi-VN" dirty="0"/>
              <a:t>Eager Replication</a:t>
            </a:r>
            <a:endParaRPr lang="en-US" dirty="0"/>
          </a:p>
          <a:p>
            <a:r>
              <a:rPr lang="vi-VN" dirty="0"/>
              <a:t>Thời điểm commit</a:t>
            </a:r>
            <a:r>
              <a:rPr lang="en-US" dirty="0"/>
              <a:t>	</a:t>
            </a:r>
            <a:r>
              <a:rPr lang="vi-VN" dirty="0"/>
              <a:t>Ngay sau khi cập nhật 1 bản sao</a:t>
            </a:r>
            <a:r>
              <a:rPr lang="en-US" dirty="0"/>
              <a:t>	</a:t>
            </a:r>
            <a:r>
              <a:rPr lang="vi-VN" dirty="0"/>
              <a:t>Sau khi cập nhật tất cả bản sao</a:t>
            </a:r>
            <a:endParaRPr lang="en-US" dirty="0"/>
          </a:p>
          <a:p>
            <a:r>
              <a:rPr lang="vi-VN" dirty="0"/>
              <a:t>Cập nhật bản sao còn lại</a:t>
            </a:r>
            <a:r>
              <a:rPr lang="en-US" dirty="0"/>
              <a:t>	</a:t>
            </a:r>
            <a:r>
              <a:rPr lang="vi-VN" dirty="0"/>
              <a:t>Sau đó, bất đồng bộ</a:t>
            </a:r>
            <a:r>
              <a:rPr lang="en-US" dirty="0"/>
              <a:t>		</a:t>
            </a:r>
            <a:r>
              <a:rPr lang="vi-VN" dirty="0"/>
              <a:t>Trong phạm vi giao dịch, đồng bộ</a:t>
            </a:r>
            <a:endParaRPr lang="en-US" dirty="0"/>
          </a:p>
          <a:p>
            <a:r>
              <a:rPr lang="vi-VN" dirty="0"/>
              <a:t>Trạng thái dữ liệu</a:t>
            </a:r>
            <a:r>
              <a:rPr lang="en-US" dirty="0"/>
              <a:t>	</a:t>
            </a:r>
            <a:r>
              <a:rPr lang="vi-VN" dirty="0"/>
              <a:t>Có thể không đồng nhất tạm thời</a:t>
            </a:r>
            <a:r>
              <a:rPr lang="en-US" dirty="0"/>
              <a:t>	</a:t>
            </a:r>
            <a:r>
              <a:rPr lang="vi-VN" dirty="0"/>
              <a:t>Luôn đồng nhất khi giao dịch kết thúc</a:t>
            </a:r>
            <a:endParaRPr lang="en-US" dirty="0"/>
          </a:p>
          <a:p>
            <a:r>
              <a:rPr lang="vi-VN" dirty="0"/>
              <a:t>Hiệu năng</a:t>
            </a:r>
            <a:r>
              <a:rPr lang="en-US" dirty="0"/>
              <a:t>		</a:t>
            </a:r>
            <a:r>
              <a:rPr lang="vi-VN" dirty="0"/>
              <a:t>Nhanh hơn, độ trễ thấp</a:t>
            </a:r>
            <a:r>
              <a:rPr lang="en-US" dirty="0"/>
              <a:t>		</a:t>
            </a:r>
            <a:r>
              <a:rPr lang="vi-VN" dirty="0"/>
              <a:t>Chậm hơn vì phải chờ các bản sao</a:t>
            </a:r>
            <a:endParaRPr lang="en-US" dirty="0"/>
          </a:p>
          <a:p>
            <a:r>
              <a:rPr lang="vi-VN" dirty="0"/>
              <a:t>Phù hợp với ứng dụng</a:t>
            </a:r>
            <a:r>
              <a:rPr lang="en-US" dirty="0"/>
              <a:t>	</a:t>
            </a:r>
            <a:r>
              <a:rPr lang="vi-VN" dirty="0"/>
              <a:t>Tolerate inconsistency (VD: DNS</a:t>
            </a:r>
            <a:r>
              <a:rPr lang="en-US" dirty="0"/>
              <a:t>)	</a:t>
            </a:r>
            <a:r>
              <a:rPr lang="vi-VN" dirty="0"/>
              <a:t>Yêu cầu consistency cao (VD: banking)</a:t>
            </a:r>
          </a:p>
          <a:p>
            <a:endParaRPr lang="en-US" b="1" dirty="0"/>
          </a:p>
          <a:p>
            <a:r>
              <a:rPr lang="vi-VN" b="1" dirty="0"/>
              <a:t>Lưu ý</a:t>
            </a:r>
            <a:r>
              <a:rPr lang="en-US" b="1" dirty="0"/>
              <a:t>:</a:t>
            </a:r>
            <a:endParaRPr lang="vi-VN" b="1" dirty="0"/>
          </a:p>
          <a:p>
            <a:r>
              <a:rPr lang="vi-VN" b="1" dirty="0"/>
              <a:t>Ưu điểm:</a:t>
            </a:r>
          </a:p>
          <a:p>
            <a:pPr>
              <a:buFont typeface="Arial" panose="020B0604020202020204" pitchFamily="34" charset="0"/>
              <a:buChar char="•"/>
            </a:pPr>
            <a:r>
              <a:rPr lang="vi-VN" b="1" dirty="0"/>
              <a:t>Hiệu suất cao</a:t>
            </a:r>
            <a:r>
              <a:rPr lang="vi-VN" dirty="0"/>
              <a:t> hơn nhiều vì giao dịch không phải chờ tất cả site hoàn tất.</a:t>
            </a:r>
          </a:p>
          <a:p>
            <a:pPr>
              <a:buFont typeface="Arial" panose="020B0604020202020204" pitchFamily="34" charset="0"/>
              <a:buChar char="•"/>
            </a:pPr>
            <a:r>
              <a:rPr lang="vi-VN" dirty="0"/>
              <a:t>Phù hợp với các hệ thống </a:t>
            </a:r>
            <a:r>
              <a:rPr lang="vi-VN" b="1" dirty="0"/>
              <a:t>phân tán toàn cầu</a:t>
            </a:r>
            <a:r>
              <a:rPr lang="vi-VN" dirty="0"/>
              <a:t>, thiết bị di động, hoặc hệ thống không yêu cầu tính nhất quán mạnh.</a:t>
            </a:r>
          </a:p>
          <a:p>
            <a:r>
              <a:rPr lang="vi-VN" b="1" dirty="0"/>
              <a:t>Nhược điểm:</a:t>
            </a:r>
          </a:p>
          <a:p>
            <a:pPr>
              <a:buFont typeface="Arial" panose="020B0604020202020204" pitchFamily="34" charset="0"/>
              <a:buChar char="•"/>
            </a:pPr>
            <a:r>
              <a:rPr lang="vi-VN" b="1" dirty="0"/>
              <a:t>Dữ liệu có thể không đồng bộ</a:t>
            </a:r>
            <a:r>
              <a:rPr lang="vi-VN" dirty="0"/>
              <a:t> → đọc tại một bản sao có thể ra giá trị </a:t>
            </a:r>
            <a:r>
              <a:rPr lang="vi-VN" b="1" dirty="0"/>
              <a:t>cũ (stale data)</a:t>
            </a:r>
            <a:r>
              <a:rPr lang="vi-VN" dirty="0"/>
              <a:t>.</a:t>
            </a:r>
          </a:p>
          <a:p>
            <a:pPr>
              <a:buFont typeface="Arial" panose="020B0604020202020204" pitchFamily="34" charset="0"/>
              <a:buChar char="•"/>
            </a:pPr>
            <a:r>
              <a:rPr lang="vi-VN" dirty="0"/>
              <a:t>Có thể gặp hiện tượng </a:t>
            </a:r>
            <a:r>
              <a:rPr lang="vi-VN" b="1" dirty="0"/>
              <a:t>transaction inversion</a:t>
            </a:r>
            <a:r>
              <a:rPr lang="vi-VN" dirty="0"/>
              <a:t>:</a:t>
            </a:r>
            <a:br>
              <a:rPr lang="vi-VN" dirty="0"/>
            </a:br>
            <a:r>
              <a:rPr lang="vi-VN" dirty="0"/>
              <a:t>Ví dụ: bạn ghi xong nhưng đọc lại không thấy (vì bản sao chưa được cập nhật).</a:t>
            </a:r>
          </a:p>
          <a:p>
            <a:pPr>
              <a:buFont typeface="Arial" panose="020B0604020202020204" pitchFamily="34" charset="0"/>
              <a:buChar char="•"/>
            </a:pPr>
            <a:r>
              <a:rPr lang="vi-VN" b="1" dirty="0"/>
              <a:t>Không đảm bảo strong 1SR hoặc strong SI</a:t>
            </a:r>
            <a:r>
              <a:rPr lang="vi-VN" dirty="0"/>
              <a:t> – điều này khiến việc đảm bảo tính toàn vẹn phức tạp hơn.</a:t>
            </a:r>
          </a:p>
          <a:p>
            <a:r>
              <a:rPr lang="vi-VN" dirty="0"/>
              <a:t>Một số hệ thống áp dụng </a:t>
            </a:r>
            <a:r>
              <a:rPr lang="vi-VN" b="1" dirty="0"/>
              <a:t>phiên (session-level guarantees)</a:t>
            </a:r>
            <a:r>
              <a:rPr lang="vi-VN" dirty="0"/>
              <a:t> để giảm thiểu lỗi nhưng không hoàn toàn tránh được.</a:t>
            </a:r>
          </a:p>
          <a:p>
            <a:endParaRPr lang="en-US" b="1" dirty="0"/>
          </a:p>
          <a:p>
            <a:r>
              <a:rPr lang="vi-VN" b="1" dirty="0"/>
              <a:t>Gợi ý</a:t>
            </a:r>
            <a:r>
              <a:rPr lang="en-US" b="1" dirty="0"/>
              <a:t> </a:t>
            </a:r>
            <a:r>
              <a:rPr lang="en-US" b="1" dirty="0" err="1"/>
              <a:t>câu</a:t>
            </a:r>
            <a:r>
              <a:rPr lang="en-US" b="1" dirty="0"/>
              <a:t> </a:t>
            </a:r>
            <a:r>
              <a:rPr lang="en-US" b="1" dirty="0" err="1"/>
              <a:t>hỏi</a:t>
            </a:r>
            <a:r>
              <a:rPr lang="vi-VN" b="1" dirty="0"/>
              <a:t> thảo luận với sinh viên</a:t>
            </a:r>
          </a:p>
          <a:p>
            <a:pPr>
              <a:buFont typeface="Arial" panose="020B0604020202020204" pitchFamily="34" charset="0"/>
              <a:buChar char="•"/>
            </a:pPr>
            <a:r>
              <a:rPr lang="vi-VN" dirty="0"/>
              <a:t>Bạn chọn lazy hay eager replication nếu đang xây dựng một ứng dụng ngân hàng? Vì sao?</a:t>
            </a:r>
          </a:p>
          <a:p>
            <a:pPr>
              <a:buFont typeface="Arial" panose="020B0604020202020204" pitchFamily="34" charset="0"/>
              <a:buChar char="•"/>
            </a:pPr>
            <a:r>
              <a:rPr lang="vi-VN" dirty="0"/>
              <a:t>Có thể thiết kế hệ thống dùng lazy replication nhưng vẫn đảm bảo dữ liệu "đủ nhất quán" với người dùng không?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15</a:t>
            </a:fld>
            <a:endParaRPr lang="en-US"/>
          </a:p>
        </p:txBody>
      </p:sp>
    </p:spTree>
    <p:extLst>
      <p:ext uri="{BB962C8B-B14F-4D97-AF65-F5344CB8AC3E}">
        <p14:creationId xmlns:p14="http://schemas.microsoft.com/office/powerpoint/2010/main" val="3996942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solidFill>
                  <a:srgbClr val="404040"/>
                </a:solidFill>
                <a:effectLst/>
              </a:rPr>
              <a:t>"Centralized“</a:t>
            </a:r>
            <a:r>
              <a:rPr lang="en-US" b="1" dirty="0">
                <a:solidFill>
                  <a:srgbClr val="404040"/>
                </a:solidFill>
                <a:effectLst/>
              </a:rPr>
              <a:t> – </a:t>
            </a:r>
            <a:r>
              <a:rPr lang="en-US" b="1" dirty="0" err="1">
                <a:solidFill>
                  <a:srgbClr val="404040"/>
                </a:solidFill>
                <a:effectLst/>
              </a:rPr>
              <a:t>Nhân</a:t>
            </a:r>
            <a:r>
              <a:rPr lang="en-US" b="1" dirty="0">
                <a:solidFill>
                  <a:srgbClr val="404040"/>
                </a:solidFill>
                <a:effectLst/>
              </a:rPr>
              <a:t> </a:t>
            </a:r>
            <a:r>
              <a:rPr lang="en-US" b="1" dirty="0" err="1">
                <a:solidFill>
                  <a:srgbClr val="404040"/>
                </a:solidFill>
                <a:effectLst/>
              </a:rPr>
              <a:t>bản</a:t>
            </a:r>
            <a:r>
              <a:rPr lang="en-US" b="1" dirty="0">
                <a:solidFill>
                  <a:srgbClr val="404040"/>
                </a:solidFill>
                <a:effectLst/>
              </a:rPr>
              <a:t> </a:t>
            </a:r>
            <a:r>
              <a:rPr lang="en-US" b="1" dirty="0" err="1">
                <a:solidFill>
                  <a:srgbClr val="404040"/>
                </a:solidFill>
                <a:effectLst/>
              </a:rPr>
              <a:t>tập</a:t>
            </a:r>
            <a:r>
              <a:rPr lang="en-US" b="1" dirty="0">
                <a:solidFill>
                  <a:srgbClr val="404040"/>
                </a:solidFill>
                <a:effectLst/>
              </a:rPr>
              <a:t> </a:t>
            </a:r>
            <a:r>
              <a:rPr lang="en-US" b="1" dirty="0" err="1">
                <a:solidFill>
                  <a:srgbClr val="404040"/>
                </a:solidFill>
                <a:effectLst/>
              </a:rPr>
              <a:t>trung</a:t>
            </a:r>
            <a:endParaRPr lang="vi-VN" b="0" dirty="0">
              <a:solidFill>
                <a:srgbClr val="404040"/>
              </a:solidFill>
              <a:effectLst/>
            </a:endParaRPr>
          </a:p>
          <a:p>
            <a:endParaRPr lang="en-US" b="1" dirty="0">
              <a:solidFill>
                <a:srgbClr val="404040"/>
              </a:solidFill>
              <a:effectLst/>
            </a:endParaRPr>
          </a:p>
          <a:p>
            <a:r>
              <a:rPr lang="vi-VN" b="1" dirty="0">
                <a:solidFill>
                  <a:srgbClr val="404040"/>
                </a:solidFill>
                <a:effectLst/>
              </a:rPr>
              <a:t>1. Khái niệm cơ bản</a:t>
            </a:r>
            <a:endParaRPr lang="vi-VN" b="0" dirty="0">
              <a:solidFill>
                <a:srgbClr val="404040"/>
              </a:solidFill>
              <a:effectLst/>
            </a:endParaRPr>
          </a:p>
          <a:p>
            <a:r>
              <a:rPr lang="vi-VN" dirty="0">
                <a:solidFill>
                  <a:srgbClr val="404040"/>
                </a:solidFill>
                <a:effectLst/>
              </a:rPr>
              <a:t>mô hình </a:t>
            </a:r>
            <a:r>
              <a:rPr lang="vi-VN" b="1" dirty="0">
                <a:solidFill>
                  <a:srgbClr val="404040"/>
                </a:solidFill>
                <a:effectLst/>
              </a:rPr>
              <a:t>nhân bản tập trung (Centralized Replication)</a:t>
            </a:r>
            <a:r>
              <a:rPr lang="vi-VN" dirty="0">
                <a:solidFill>
                  <a:srgbClr val="404040"/>
                </a:solidFill>
                <a:effectLst/>
              </a:rPr>
              <a:t> trong hệ thống phân tán:</a:t>
            </a:r>
          </a:p>
          <a:p>
            <a:pPr>
              <a:buFont typeface="Arial" panose="020B0604020202020204" pitchFamily="34" charset="0"/>
              <a:buChar char="•"/>
            </a:pPr>
            <a:r>
              <a:rPr lang="vi-VN" b="1" dirty="0">
                <a:solidFill>
                  <a:srgbClr val="404040"/>
                </a:solidFill>
                <a:effectLst/>
              </a:rPr>
              <a:t>Chỉ có một bản chính (master copy)</a:t>
            </a:r>
            <a:r>
              <a:rPr lang="vi-VN" dirty="0">
                <a:solidFill>
                  <a:srgbClr val="404040"/>
                </a:solidFill>
                <a:effectLst/>
              </a:rPr>
              <a:t> được phép cập nhật.</a:t>
            </a:r>
          </a:p>
          <a:p>
            <a:pPr>
              <a:buFont typeface="Arial" panose="020B0604020202020204" pitchFamily="34" charset="0"/>
              <a:buChar char="•"/>
            </a:pPr>
            <a:r>
              <a:rPr lang="vi-VN" b="1" dirty="0">
                <a:solidFill>
                  <a:srgbClr val="404040"/>
                </a:solidFill>
                <a:effectLst/>
              </a:rPr>
              <a:t>Các bản sao (slave copies)</a:t>
            </a:r>
            <a:r>
              <a:rPr lang="vi-VN" dirty="0">
                <a:solidFill>
                  <a:srgbClr val="404040"/>
                </a:solidFill>
                <a:effectLst/>
              </a:rPr>
              <a:t> chỉ phản ánh thay đổi từ master.</a:t>
            </a:r>
          </a:p>
          <a:p>
            <a:pPr>
              <a:buFont typeface="Arial" panose="020B0604020202020204" pitchFamily="34" charset="0"/>
              <a:buChar char="•"/>
            </a:pPr>
            <a:r>
              <a:rPr lang="vi-VN" b="1" dirty="0">
                <a:solidFill>
                  <a:srgbClr val="404040"/>
                </a:solidFill>
                <a:effectLst/>
              </a:rPr>
              <a:t>Ví dụ</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Site 1: Master (nơi duy nhất có thể ghi dữ liệu).</a:t>
            </a:r>
          </a:p>
          <a:p>
            <a:pPr marL="742950" lvl="1" indent="-285750">
              <a:buFont typeface="Arial" panose="020B0604020202020204" pitchFamily="34" charset="0"/>
              <a:buChar char="•"/>
            </a:pPr>
            <a:r>
              <a:rPr lang="vi-VN" dirty="0">
                <a:solidFill>
                  <a:srgbClr val="404040"/>
                </a:solidFill>
                <a:effectLst/>
              </a:rPr>
              <a:t>Site 2, 3, 4: Slave (chỉ đọc hoặc đồng bộ từ master).</a:t>
            </a:r>
          </a:p>
          <a:p>
            <a:endParaRPr lang="en-US" b="1" dirty="0">
              <a:solidFill>
                <a:srgbClr val="404040"/>
              </a:solidFill>
              <a:effectLst/>
            </a:endParaRPr>
          </a:p>
          <a:p>
            <a:r>
              <a:rPr lang="vi-VN" b="1" dirty="0">
                <a:solidFill>
                  <a:srgbClr val="404040"/>
                </a:solidFill>
                <a:effectLst/>
              </a:rPr>
              <a:t>2. Phân loại Centralized Techniques</a:t>
            </a:r>
            <a:endParaRPr lang="vi-VN" b="0" dirty="0">
              <a:solidFill>
                <a:srgbClr val="404040"/>
              </a:solidFill>
              <a:effectLst/>
            </a:endParaRPr>
          </a:p>
          <a:p>
            <a:r>
              <a:rPr lang="vi-VN" b="1" dirty="0">
                <a:solidFill>
                  <a:srgbClr val="404040"/>
                </a:solidFill>
                <a:effectLst/>
              </a:rPr>
              <a:t>a) Single-Master</a:t>
            </a:r>
            <a:endParaRPr lang="vi-VN" b="0" dirty="0">
              <a:solidFill>
                <a:srgbClr val="404040"/>
              </a:solidFill>
              <a:effectLst/>
            </a:endParaRPr>
          </a:p>
          <a:p>
            <a:pPr>
              <a:buFont typeface="Arial" panose="020B0604020202020204" pitchFamily="34" charset="0"/>
              <a:buChar char="•"/>
            </a:pPr>
            <a:r>
              <a:rPr lang="vi-VN" b="1" dirty="0">
                <a:solidFill>
                  <a:srgbClr val="404040"/>
                </a:solidFill>
                <a:effectLst/>
              </a:rPr>
              <a:t>Một site duy nhất</a:t>
            </a:r>
            <a:r>
              <a:rPr lang="vi-VN" dirty="0">
                <a:solidFill>
                  <a:srgbClr val="404040"/>
                </a:solidFill>
                <a:effectLst/>
              </a:rPr>
              <a:t> làm master cho </a:t>
            </a:r>
            <a:r>
              <a:rPr lang="vi-VN" b="1" dirty="0">
                <a:solidFill>
                  <a:srgbClr val="404040"/>
                </a:solidFill>
                <a:effectLst/>
              </a:rPr>
              <a:t>tất cả dữ liệu</a:t>
            </a:r>
            <a:r>
              <a:rPr lang="vi-VN" dirty="0">
                <a:solidFill>
                  <a:srgbClr val="404040"/>
                </a:solidFill>
                <a:effectLst/>
              </a:rPr>
              <a:t>.</a:t>
            </a:r>
          </a:p>
          <a:p>
            <a:pPr>
              <a:buFont typeface="Arial" panose="020B0604020202020204" pitchFamily="34" charset="0"/>
              <a:buChar char="•"/>
            </a:pPr>
            <a:r>
              <a:rPr lang="vi-VN" b="1" dirty="0">
                <a:solidFill>
                  <a:srgbClr val="404040"/>
                </a:solidFill>
                <a:effectLst/>
              </a:rPr>
              <a:t>Ưu điểm</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Đơn giản, dễ triển khai.</a:t>
            </a:r>
          </a:p>
          <a:p>
            <a:pPr marL="742950" lvl="1" indent="-285750">
              <a:buFont typeface="Arial" panose="020B0604020202020204" pitchFamily="34" charset="0"/>
              <a:buChar char="•"/>
            </a:pPr>
            <a:r>
              <a:rPr lang="vi-VN" dirty="0">
                <a:solidFill>
                  <a:srgbClr val="404040"/>
                </a:solidFill>
                <a:effectLst/>
              </a:rPr>
              <a:t>Đảm bảo tính nhất quán tuyệt đối.</a:t>
            </a:r>
          </a:p>
          <a:p>
            <a:pPr>
              <a:buFont typeface="Arial" panose="020B0604020202020204" pitchFamily="34" charset="0"/>
              <a:buChar char="•"/>
            </a:pPr>
            <a:r>
              <a:rPr lang="vi-VN" b="1" dirty="0">
                <a:solidFill>
                  <a:srgbClr val="404040"/>
                </a:solidFill>
                <a:effectLst/>
              </a:rPr>
              <a:t>Nhược điểm</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Master trở thành </a:t>
            </a:r>
            <a:r>
              <a:rPr lang="vi-VN" b="1" dirty="0">
                <a:solidFill>
                  <a:srgbClr val="404040"/>
                </a:solidFill>
                <a:effectLst/>
              </a:rPr>
              <a:t>điểm nghẽn (bottleneck)</a:t>
            </a:r>
            <a:r>
              <a:rPr lang="vi-VN" dirty="0">
                <a:solidFill>
                  <a:srgbClr val="404040"/>
                </a:solidFill>
                <a:effectLst/>
              </a:rPr>
              <a:t> nếu tải cao.</a:t>
            </a:r>
          </a:p>
          <a:p>
            <a:pPr marL="742950" lvl="1" indent="-285750">
              <a:buFont typeface="Arial" panose="020B0604020202020204" pitchFamily="34" charset="0"/>
              <a:buChar char="•"/>
            </a:pPr>
            <a:r>
              <a:rPr lang="vi-VN" b="1" dirty="0">
                <a:solidFill>
                  <a:srgbClr val="404040"/>
                </a:solidFill>
                <a:effectLst/>
              </a:rPr>
              <a:t>Single point of failure</a:t>
            </a:r>
            <a:r>
              <a:rPr lang="vi-VN" dirty="0">
                <a:solidFill>
                  <a:srgbClr val="404040"/>
                </a:solidFill>
                <a:effectLst/>
              </a:rPr>
              <a:t>: Nếu master sập, hệ thống ngừng hoạt động.</a:t>
            </a:r>
          </a:p>
          <a:p>
            <a:r>
              <a:rPr lang="vi-VN" b="1" dirty="0">
                <a:solidFill>
                  <a:srgbClr val="404040"/>
                </a:solidFill>
                <a:effectLst/>
              </a:rPr>
              <a:t>b) Primary-Copy</a:t>
            </a:r>
            <a:endParaRPr lang="vi-VN" b="0" dirty="0">
              <a:solidFill>
                <a:srgbClr val="404040"/>
              </a:solidFill>
              <a:effectLst/>
            </a:endParaRPr>
          </a:p>
          <a:p>
            <a:pPr>
              <a:buFont typeface="Arial" panose="020B0604020202020204" pitchFamily="34" charset="0"/>
              <a:buChar char="•"/>
            </a:pPr>
            <a:r>
              <a:rPr lang="vi-VN" b="1" dirty="0">
                <a:solidFill>
                  <a:srgbClr val="404040"/>
                </a:solidFill>
                <a:effectLst/>
              </a:rPr>
              <a:t>Mỗi data item có master riêng</a:t>
            </a:r>
            <a:r>
              <a:rPr lang="vi-VN" dirty="0">
                <a:solidFill>
                  <a:srgbClr val="404040"/>
                </a:solidFill>
                <a:effectLst/>
              </a:rPr>
              <a:t> tại các site khác nhau.</a:t>
            </a:r>
          </a:p>
          <a:p>
            <a:pPr marL="742950" lvl="1" indent="-285750">
              <a:buFont typeface="Arial" panose="020B0604020202020204" pitchFamily="34" charset="0"/>
              <a:buChar char="•"/>
            </a:pPr>
            <a:r>
              <a:rPr lang="vi-VN" dirty="0">
                <a:solidFill>
                  <a:srgbClr val="404040"/>
                </a:solidFill>
                <a:effectLst/>
              </a:rPr>
              <a:t>VD: x có master tại Site 1, y có master tại Site 2.</a:t>
            </a:r>
          </a:p>
          <a:p>
            <a:pPr>
              <a:buFont typeface="Arial" panose="020B0604020202020204" pitchFamily="34" charset="0"/>
              <a:buChar char="•"/>
            </a:pPr>
            <a:r>
              <a:rPr lang="vi-VN" b="1" dirty="0">
                <a:solidFill>
                  <a:srgbClr val="404040"/>
                </a:solidFill>
                <a:effectLst/>
              </a:rPr>
              <a:t>Ưu điểm</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Phân tán tải cho nhiều site.</a:t>
            </a:r>
          </a:p>
          <a:p>
            <a:pPr marL="742950" lvl="1" indent="-285750">
              <a:buFont typeface="Arial" panose="020B0604020202020204" pitchFamily="34" charset="0"/>
              <a:buChar char="•"/>
            </a:pPr>
            <a:r>
              <a:rPr lang="vi-VN" dirty="0">
                <a:solidFill>
                  <a:srgbClr val="404040"/>
                </a:solidFill>
                <a:effectLst/>
              </a:rPr>
              <a:t>Giảm nguy cơ nghẽn cổ chai.</a:t>
            </a:r>
          </a:p>
          <a:p>
            <a:pPr>
              <a:buFont typeface="Arial" panose="020B0604020202020204" pitchFamily="34" charset="0"/>
              <a:buChar char="•"/>
            </a:pPr>
            <a:r>
              <a:rPr lang="vi-VN" b="1" dirty="0">
                <a:solidFill>
                  <a:srgbClr val="404040"/>
                </a:solidFill>
                <a:effectLst/>
              </a:rPr>
              <a:t>Nhược điểm</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Phức tạp hơn trong quản lý (cần theo dõi master của từng data item).</a:t>
            </a:r>
          </a:p>
          <a:p>
            <a:endParaRPr lang="en-US" b="1" dirty="0">
              <a:solidFill>
                <a:srgbClr val="404040"/>
              </a:solidFill>
              <a:effectLst/>
            </a:endParaRPr>
          </a:p>
          <a:p>
            <a:r>
              <a:rPr lang="vi-VN" b="1" dirty="0">
                <a:solidFill>
                  <a:srgbClr val="404040"/>
                </a:solidFill>
                <a:effectLst/>
              </a:rPr>
              <a:t>3. Cơ chế hoạt động</a:t>
            </a:r>
            <a:endParaRPr lang="vi-VN" b="0" dirty="0">
              <a:solidFill>
                <a:srgbClr val="404040"/>
              </a:solidFill>
              <a:effectLst/>
            </a:endParaRPr>
          </a:p>
          <a:p>
            <a:pPr>
              <a:buFont typeface="+mj-lt"/>
              <a:buNone/>
            </a:pPr>
            <a:r>
              <a:rPr lang="en-US" b="1" dirty="0">
                <a:solidFill>
                  <a:srgbClr val="404040"/>
                </a:solidFill>
                <a:effectLst/>
              </a:rPr>
              <a:t>a. </a:t>
            </a:r>
            <a:r>
              <a:rPr lang="vi-VN" b="1" dirty="0">
                <a:solidFill>
                  <a:srgbClr val="404040"/>
                </a:solidFill>
                <a:effectLst/>
              </a:rPr>
              <a:t>Khi có cập nhật</a:t>
            </a:r>
            <a:r>
              <a:rPr lang="vi-VN" dirty="0">
                <a:solidFill>
                  <a:srgbClr val="404040"/>
                </a:solidFill>
                <a:effectLst/>
              </a:rPr>
              <a:t>:</a:t>
            </a:r>
          </a:p>
          <a:p>
            <a:pPr marL="457200" lvl="1" indent="0">
              <a:buFont typeface="+mj-lt"/>
              <a:buNone/>
            </a:pPr>
            <a:r>
              <a:rPr lang="en-US" dirty="0">
                <a:solidFill>
                  <a:srgbClr val="404040"/>
                </a:solidFill>
                <a:effectLst/>
              </a:rPr>
              <a:t>- </a:t>
            </a:r>
            <a:r>
              <a:rPr lang="vi-VN" dirty="0">
                <a:solidFill>
                  <a:srgbClr val="404040"/>
                </a:solidFill>
                <a:effectLst/>
              </a:rPr>
              <a:t>Transaction gửi yêu cầu ghi đến </a:t>
            </a:r>
            <a:r>
              <a:rPr lang="vi-VN" b="1" dirty="0">
                <a:solidFill>
                  <a:srgbClr val="404040"/>
                </a:solidFill>
                <a:effectLst/>
              </a:rPr>
              <a:t>master site</a:t>
            </a:r>
            <a:r>
              <a:rPr lang="vi-VN" dirty="0">
                <a:solidFill>
                  <a:srgbClr val="404040"/>
                </a:solidFill>
                <a:effectLst/>
              </a:rPr>
              <a:t>.</a:t>
            </a:r>
          </a:p>
          <a:p>
            <a:pPr marL="457200" lvl="1" indent="0">
              <a:buFont typeface="+mj-lt"/>
              <a:buNone/>
            </a:pPr>
            <a:r>
              <a:rPr lang="en-US" dirty="0">
                <a:solidFill>
                  <a:srgbClr val="404040"/>
                </a:solidFill>
                <a:effectLst/>
              </a:rPr>
              <a:t>- </a:t>
            </a:r>
            <a:r>
              <a:rPr lang="vi-VN" dirty="0">
                <a:solidFill>
                  <a:srgbClr val="404040"/>
                </a:solidFill>
                <a:effectLst/>
              </a:rPr>
              <a:t>Master áp dụng thay đổi và </a:t>
            </a:r>
            <a:r>
              <a:rPr lang="vi-VN" b="1" dirty="0">
                <a:solidFill>
                  <a:srgbClr val="404040"/>
                </a:solidFill>
                <a:effectLst/>
              </a:rPr>
              <a:t>lan truyền (propagate)</a:t>
            </a:r>
            <a:r>
              <a:rPr lang="vi-VN" dirty="0">
                <a:solidFill>
                  <a:srgbClr val="404040"/>
                </a:solidFill>
                <a:effectLst/>
              </a:rPr>
              <a:t> đến các slave.</a:t>
            </a:r>
          </a:p>
          <a:p>
            <a:pPr>
              <a:buFont typeface="+mj-lt"/>
              <a:buNone/>
            </a:pPr>
            <a:r>
              <a:rPr lang="en-US" b="1" dirty="0">
                <a:solidFill>
                  <a:srgbClr val="404040"/>
                </a:solidFill>
                <a:effectLst/>
              </a:rPr>
              <a:t>b. </a:t>
            </a:r>
            <a:r>
              <a:rPr lang="vi-VN" b="1" dirty="0">
                <a:solidFill>
                  <a:srgbClr val="404040"/>
                </a:solidFill>
                <a:effectLst/>
              </a:rPr>
              <a:t>Khi đọc dữ liệu</a:t>
            </a:r>
            <a:r>
              <a:rPr lang="vi-VN" dirty="0">
                <a:solidFill>
                  <a:srgbClr val="404040"/>
                </a:solidFill>
                <a:effectLst/>
              </a:rPr>
              <a:t>:</a:t>
            </a:r>
          </a:p>
          <a:p>
            <a:pPr marL="457200" lvl="1" indent="0">
              <a:buFont typeface="+mj-lt"/>
              <a:buNone/>
            </a:pPr>
            <a:r>
              <a:rPr lang="en-US" dirty="0">
                <a:solidFill>
                  <a:srgbClr val="404040"/>
                </a:solidFill>
                <a:effectLst/>
              </a:rPr>
              <a:t>- </a:t>
            </a:r>
            <a:r>
              <a:rPr lang="vi-VN" dirty="0">
                <a:solidFill>
                  <a:srgbClr val="404040"/>
                </a:solidFill>
                <a:effectLst/>
              </a:rPr>
              <a:t>Slave có thể phục vụ yêu cầu đọc, nhưng </a:t>
            </a:r>
            <a:r>
              <a:rPr lang="vi-VN" b="1" dirty="0">
                <a:solidFill>
                  <a:srgbClr val="404040"/>
                </a:solidFill>
                <a:effectLst/>
              </a:rPr>
              <a:t>luôn đồng bộ với master</a:t>
            </a:r>
            <a:r>
              <a:rPr lang="vi-VN" dirty="0">
                <a:solidFill>
                  <a:srgbClr val="404040"/>
                </a:solidFill>
                <a:effectLst/>
              </a:rPr>
              <a:t>.</a:t>
            </a:r>
          </a:p>
          <a:p>
            <a:endParaRPr lang="en-US" b="1" dirty="0">
              <a:solidFill>
                <a:srgbClr val="404040"/>
              </a:solidFill>
              <a:effectLst/>
            </a:endParaRPr>
          </a:p>
          <a:p>
            <a:r>
              <a:rPr lang="vi-VN" b="1" dirty="0">
                <a:solidFill>
                  <a:srgbClr val="404040"/>
                </a:solidFill>
                <a:effectLst/>
              </a:rPr>
              <a:t>4. Ưu điểm &amp; Nhược điểm</a:t>
            </a:r>
            <a:endParaRPr lang="vi-VN" b="0" dirty="0">
              <a:solidFill>
                <a:srgbClr val="404040"/>
              </a:solidFill>
              <a:effectLst/>
            </a:endParaRPr>
          </a:p>
          <a:p>
            <a:r>
              <a:rPr lang="vi-VN" b="1" dirty="0">
                <a:solidFill>
                  <a:srgbClr val="404040"/>
                </a:solidFill>
                <a:effectLst/>
              </a:rPr>
              <a:t>Ưu điểm</a:t>
            </a:r>
            <a:endParaRPr lang="vi-VN" b="0" dirty="0">
              <a:solidFill>
                <a:srgbClr val="404040"/>
              </a:solidFill>
              <a:effectLst/>
            </a:endParaRPr>
          </a:p>
          <a:p>
            <a:r>
              <a:rPr lang="en-US" dirty="0">
                <a:solidFill>
                  <a:srgbClr val="404040"/>
                </a:solidFill>
                <a:effectLst/>
              </a:rPr>
              <a:t>- </a:t>
            </a:r>
            <a:r>
              <a:rPr lang="vi-VN" b="1" dirty="0">
                <a:solidFill>
                  <a:srgbClr val="404040"/>
                </a:solidFill>
                <a:effectLst/>
              </a:rPr>
              <a:t>Dễ triển khai</a:t>
            </a:r>
            <a:r>
              <a:rPr lang="vi-VN" dirty="0">
                <a:solidFill>
                  <a:srgbClr val="404040"/>
                </a:solidFill>
                <a:effectLst/>
              </a:rPr>
              <a:t>: Không cần cơ chế phối hợp phức tạp giữa các site.</a:t>
            </a:r>
            <a:br>
              <a:rPr lang="vi-VN" dirty="0">
                <a:solidFill>
                  <a:srgbClr val="404040"/>
                </a:solidFill>
                <a:effectLst/>
              </a:rPr>
            </a:br>
            <a:r>
              <a:rPr lang="en-US" dirty="0">
                <a:solidFill>
                  <a:srgbClr val="404040"/>
                </a:solidFill>
                <a:effectLst/>
              </a:rPr>
              <a:t>- </a:t>
            </a:r>
            <a:r>
              <a:rPr lang="vi-VN" b="1" dirty="0">
                <a:solidFill>
                  <a:srgbClr val="404040"/>
                </a:solidFill>
                <a:effectLst/>
              </a:rPr>
              <a:t>Đảm bảo nhất quán</a:t>
            </a:r>
            <a:r>
              <a:rPr lang="vi-VN" dirty="0">
                <a:solidFill>
                  <a:srgbClr val="404040"/>
                </a:solidFill>
                <a:effectLst/>
              </a:rPr>
              <a:t>: Master luôn có dữ liệu mới nhất.</a:t>
            </a:r>
            <a:br>
              <a:rPr lang="vi-VN" dirty="0">
                <a:solidFill>
                  <a:srgbClr val="404040"/>
                </a:solidFill>
                <a:effectLst/>
              </a:rPr>
            </a:br>
            <a:r>
              <a:rPr lang="en-US" dirty="0">
                <a:solidFill>
                  <a:srgbClr val="404040"/>
                </a:solidFill>
                <a:effectLst/>
              </a:rPr>
              <a:t>- </a:t>
            </a:r>
            <a:r>
              <a:rPr lang="vi-VN" b="1" dirty="0">
                <a:solidFill>
                  <a:srgbClr val="404040"/>
                </a:solidFill>
                <a:effectLst/>
              </a:rPr>
              <a:t>Phù hợp ứng dụng tập trung</a:t>
            </a:r>
            <a:r>
              <a:rPr lang="vi-VN" dirty="0">
                <a:solidFill>
                  <a:srgbClr val="404040"/>
                </a:solidFill>
                <a:effectLst/>
              </a:rPr>
              <a:t>: VD: Data warehouse, hệ thống report.</a:t>
            </a:r>
          </a:p>
          <a:p>
            <a:r>
              <a:rPr lang="vi-VN" b="1" dirty="0">
                <a:solidFill>
                  <a:srgbClr val="404040"/>
                </a:solidFill>
                <a:effectLst/>
              </a:rPr>
              <a:t>Nhược điểm</a:t>
            </a:r>
            <a:endParaRPr lang="vi-VN" b="0" dirty="0">
              <a:solidFill>
                <a:srgbClr val="404040"/>
              </a:solidFill>
              <a:effectLst/>
            </a:endParaRPr>
          </a:p>
          <a:p>
            <a:r>
              <a:rPr lang="en-US" dirty="0">
                <a:solidFill>
                  <a:srgbClr val="404040"/>
                </a:solidFill>
                <a:effectLst/>
              </a:rPr>
              <a:t>- </a:t>
            </a:r>
            <a:r>
              <a:rPr lang="vi-VN" b="1" dirty="0">
                <a:solidFill>
                  <a:srgbClr val="404040"/>
                </a:solidFill>
                <a:effectLst/>
              </a:rPr>
              <a:t>Nghẽn cổ chai</a:t>
            </a:r>
            <a:r>
              <a:rPr lang="vi-VN" dirty="0">
                <a:solidFill>
                  <a:srgbClr val="404040"/>
                </a:solidFill>
                <a:effectLst/>
              </a:rPr>
              <a:t>: Master quá tải nếu có nhiều giao tác ghi.</a:t>
            </a:r>
            <a:br>
              <a:rPr lang="vi-VN" dirty="0">
                <a:solidFill>
                  <a:srgbClr val="404040"/>
                </a:solidFill>
                <a:effectLst/>
              </a:rPr>
            </a:br>
            <a:r>
              <a:rPr lang="en-US" dirty="0">
                <a:solidFill>
                  <a:srgbClr val="404040"/>
                </a:solidFill>
                <a:effectLst/>
              </a:rPr>
              <a:t>- </a:t>
            </a:r>
            <a:r>
              <a:rPr lang="vi-VN" b="1" dirty="0">
                <a:solidFill>
                  <a:srgbClr val="404040"/>
                </a:solidFill>
                <a:effectLst/>
              </a:rPr>
              <a:t>Khả năng mở rộng kém</a:t>
            </a:r>
            <a:r>
              <a:rPr lang="vi-VN" dirty="0">
                <a:solidFill>
                  <a:srgbClr val="404040"/>
                </a:solidFill>
                <a:effectLst/>
              </a:rPr>
              <a:t>: Khó scale khi số lượng site tăng.</a:t>
            </a:r>
            <a:br>
              <a:rPr lang="vi-VN" dirty="0">
                <a:solidFill>
                  <a:srgbClr val="404040"/>
                </a:solidFill>
                <a:effectLst/>
              </a:rPr>
            </a:br>
            <a:r>
              <a:rPr lang="en-US" dirty="0">
                <a:solidFill>
                  <a:srgbClr val="404040"/>
                </a:solidFill>
                <a:effectLst/>
              </a:rPr>
              <a:t>- </a:t>
            </a:r>
            <a:r>
              <a:rPr lang="vi-VN" b="1" dirty="0">
                <a:solidFill>
                  <a:srgbClr val="404040"/>
                </a:solidFill>
                <a:effectLst/>
              </a:rPr>
              <a:t>Phụ thuộc vào master</a:t>
            </a:r>
            <a:r>
              <a:rPr lang="vi-VN" dirty="0">
                <a:solidFill>
                  <a:srgbClr val="404040"/>
                </a:solidFill>
                <a:effectLst/>
              </a:rPr>
              <a:t>: Nếu master sập, hệ thống mất khả năng ghi.</a:t>
            </a:r>
          </a:p>
          <a:p>
            <a:endParaRPr lang="en-US" b="1" dirty="0">
              <a:solidFill>
                <a:srgbClr val="404040"/>
              </a:solidFill>
              <a:effectLst/>
            </a:endParaRPr>
          </a:p>
          <a:p>
            <a:r>
              <a:rPr lang="vi-VN" b="1" dirty="0">
                <a:solidFill>
                  <a:srgbClr val="404040"/>
                </a:solidFill>
                <a:effectLst/>
              </a:rPr>
              <a:t>5. Ví dụ minh họa</a:t>
            </a:r>
            <a:endParaRPr lang="vi-VN" b="0" dirty="0">
              <a:solidFill>
                <a:srgbClr val="404040"/>
              </a:solidFill>
              <a:effectLst/>
            </a:endParaRPr>
          </a:p>
          <a:p>
            <a:r>
              <a:rPr lang="vi-VN" b="1" dirty="0">
                <a:solidFill>
                  <a:srgbClr val="404040"/>
                </a:solidFill>
                <a:effectLst/>
              </a:rPr>
              <a:t>Scenario</a:t>
            </a:r>
            <a:r>
              <a:rPr lang="en-US" b="1" dirty="0">
                <a:solidFill>
                  <a:srgbClr val="404040"/>
                </a:solidFill>
                <a:effectLst/>
              </a:rPr>
              <a:t>:</a:t>
            </a:r>
            <a:endParaRPr lang="vi-VN" b="0" dirty="0">
              <a:solidFill>
                <a:srgbClr val="404040"/>
              </a:solidFill>
              <a:effectLst/>
            </a:endParaRPr>
          </a:p>
          <a:p>
            <a:pPr>
              <a:buFont typeface="Arial" panose="020B0604020202020204" pitchFamily="34" charset="0"/>
              <a:buChar char="•"/>
            </a:pPr>
            <a:r>
              <a:rPr lang="vi-VN" b="1" dirty="0">
                <a:solidFill>
                  <a:srgbClr val="404040"/>
                </a:solidFill>
                <a:effectLst/>
              </a:rPr>
              <a:t>Master</a:t>
            </a:r>
            <a:r>
              <a:rPr lang="vi-VN" dirty="0">
                <a:solidFill>
                  <a:srgbClr val="404040"/>
                </a:solidFill>
                <a:effectLst/>
              </a:rPr>
              <a:t>: Site 1 (duy nhất được ghi).</a:t>
            </a:r>
          </a:p>
          <a:p>
            <a:pPr>
              <a:buFont typeface="Arial" panose="020B0604020202020204" pitchFamily="34" charset="0"/>
              <a:buChar char="•"/>
            </a:pPr>
            <a:r>
              <a:rPr lang="vi-VN" b="1" dirty="0">
                <a:solidFill>
                  <a:srgbClr val="404040"/>
                </a:solidFill>
                <a:effectLst/>
              </a:rPr>
              <a:t>Slaves</a:t>
            </a:r>
            <a:r>
              <a:rPr lang="vi-VN" dirty="0">
                <a:solidFill>
                  <a:srgbClr val="404040"/>
                </a:solidFill>
                <a:effectLst/>
              </a:rPr>
              <a:t>: Site 2, 3, 4 (chỉ đọc hoặc nhận đồng bộ từ Site 1).</a:t>
            </a:r>
          </a:p>
          <a:p>
            <a:pPr>
              <a:buFont typeface="Arial" panose="020B0604020202020204" pitchFamily="34" charset="0"/>
              <a:buChar char="•"/>
            </a:pPr>
            <a:r>
              <a:rPr lang="vi-VN" b="1" dirty="0">
                <a:solidFill>
                  <a:srgbClr val="404040"/>
                </a:solidFill>
                <a:effectLst/>
              </a:rPr>
              <a:t>Kịch bản</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User ghi dữ liệu lên Site 1.</a:t>
            </a:r>
          </a:p>
          <a:p>
            <a:pPr marL="742950" lvl="1" indent="-285750">
              <a:buFont typeface="Arial" panose="020B0604020202020204" pitchFamily="34" charset="0"/>
              <a:buChar char="•"/>
            </a:pPr>
            <a:r>
              <a:rPr lang="vi-VN" dirty="0">
                <a:solidFill>
                  <a:srgbClr val="404040"/>
                </a:solidFill>
                <a:effectLst/>
              </a:rPr>
              <a:t>Site 1 lan truyền thay đổi đến Site 2, 3, 4 (eager/lazy tùy cấu hình).</a:t>
            </a:r>
          </a:p>
          <a:p>
            <a:pPr marL="742950" lvl="1" indent="-285750">
              <a:buFont typeface="Arial" panose="020B0604020202020204" pitchFamily="34" charset="0"/>
              <a:buChar char="•"/>
            </a:pPr>
            <a:r>
              <a:rPr lang="vi-VN" dirty="0">
                <a:solidFill>
                  <a:srgbClr val="404040"/>
                </a:solidFill>
                <a:effectLst/>
              </a:rPr>
              <a:t>User đọc dữ liệu từ bất kỳ site nào (slave trả về dữ liệu đã đồng bộ).</a:t>
            </a:r>
          </a:p>
          <a:p>
            <a:endParaRPr lang="en-US" b="1" dirty="0">
              <a:solidFill>
                <a:srgbClr val="404040"/>
              </a:solidFill>
              <a:effectLst/>
            </a:endParaRPr>
          </a:p>
          <a:p>
            <a:r>
              <a:rPr lang="vi-VN" b="1" dirty="0">
                <a:solidFill>
                  <a:srgbClr val="404040"/>
                </a:solidFill>
                <a:effectLst/>
              </a:rPr>
              <a:t>6. Ứng dụng thực tế</a:t>
            </a:r>
            <a:endParaRPr lang="vi-VN" b="0" dirty="0">
              <a:solidFill>
                <a:srgbClr val="404040"/>
              </a:solidFill>
              <a:effectLst/>
            </a:endParaRPr>
          </a:p>
          <a:p>
            <a:pPr>
              <a:buFont typeface="Arial" panose="020B0604020202020204" pitchFamily="34" charset="0"/>
              <a:buChar char="•"/>
            </a:pPr>
            <a:r>
              <a:rPr lang="vi-VN" b="1" dirty="0">
                <a:solidFill>
                  <a:srgbClr val="404040"/>
                </a:solidFill>
                <a:effectLst/>
              </a:rPr>
              <a:t>Single-Master</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Hệ thống ngân hàng truyền thống (đảm bảo giao dịch chính xác tuyệt đối).</a:t>
            </a:r>
          </a:p>
          <a:p>
            <a:pPr>
              <a:buFont typeface="Arial" panose="020B0604020202020204" pitchFamily="34" charset="0"/>
              <a:buChar char="•"/>
            </a:pPr>
            <a:r>
              <a:rPr lang="vi-VN" b="1" dirty="0">
                <a:solidFill>
                  <a:srgbClr val="404040"/>
                </a:solidFill>
                <a:effectLst/>
              </a:rPr>
              <a:t>Primary-Copy</a:t>
            </a:r>
            <a:r>
              <a:rPr lang="vi-VN" dirty="0">
                <a:solidFill>
                  <a:srgbClr val="404040"/>
                </a:solidFill>
                <a:effectLst/>
              </a:rPr>
              <a:t>:</a:t>
            </a:r>
          </a:p>
          <a:p>
            <a:pPr marL="742950" lvl="1" indent="-285750">
              <a:buFont typeface="Arial" panose="020B0604020202020204" pitchFamily="34" charset="0"/>
              <a:buChar char="•"/>
            </a:pPr>
            <a:r>
              <a:rPr lang="vi-VN" dirty="0">
                <a:solidFill>
                  <a:srgbClr val="404040"/>
                </a:solidFill>
                <a:effectLst/>
              </a:rPr>
              <a:t>Hệ thống đa quốc gia (mỗi chi nhánh làm master cho dữ liệu địa phương).</a:t>
            </a:r>
          </a:p>
          <a:p>
            <a:endParaRPr lang="en-US" b="1" dirty="0">
              <a:solidFill>
                <a:srgbClr val="404040"/>
              </a:solidFill>
              <a:effectLst/>
            </a:endParaRPr>
          </a:p>
          <a:p>
            <a:r>
              <a:rPr lang="vi-VN" b="1" dirty="0">
                <a:solidFill>
                  <a:srgbClr val="404040"/>
                </a:solidFill>
                <a:effectLst/>
              </a:rPr>
              <a:t>7. Câu hỏi thảo luận</a:t>
            </a:r>
            <a:endParaRPr lang="vi-VN" b="0" dirty="0">
              <a:solidFill>
                <a:srgbClr val="404040"/>
              </a:solidFill>
              <a:effectLst/>
            </a:endParaRPr>
          </a:p>
          <a:p>
            <a:pPr>
              <a:buFont typeface="+mj-lt"/>
              <a:buNone/>
            </a:pPr>
            <a:r>
              <a:rPr lang="en-US" b="1" dirty="0">
                <a:solidFill>
                  <a:srgbClr val="404040"/>
                </a:solidFill>
                <a:effectLst/>
              </a:rPr>
              <a:t>a. </a:t>
            </a:r>
            <a:r>
              <a:rPr lang="vi-VN" b="1" dirty="0">
                <a:solidFill>
                  <a:srgbClr val="404040"/>
                </a:solidFill>
                <a:effectLst/>
              </a:rPr>
              <a:t>Khi nào nên dùng Single-Master thay vì Primary-Copy?</a:t>
            </a:r>
            <a:br>
              <a:rPr lang="vi-VN" dirty="0">
                <a:solidFill>
                  <a:srgbClr val="404040"/>
                </a:solidFill>
                <a:effectLst/>
              </a:rPr>
            </a:br>
            <a:r>
              <a:rPr lang="vi-VN" dirty="0">
                <a:solidFill>
                  <a:srgbClr val="404040"/>
                </a:solidFill>
                <a:effectLst/>
              </a:rPr>
              <a:t>→ Khi dữ liệu có volume nhỏ và yêu cầu consistency cao.</a:t>
            </a:r>
          </a:p>
          <a:p>
            <a:pPr>
              <a:buFont typeface="+mj-lt"/>
              <a:buNone/>
            </a:pPr>
            <a:r>
              <a:rPr lang="en-US" b="1" dirty="0">
                <a:solidFill>
                  <a:srgbClr val="404040"/>
                </a:solidFill>
                <a:effectLst/>
              </a:rPr>
              <a:t>b. </a:t>
            </a:r>
            <a:r>
              <a:rPr lang="vi-VN" b="1" dirty="0">
                <a:solidFill>
                  <a:srgbClr val="404040"/>
                </a:solidFill>
                <a:effectLst/>
              </a:rPr>
              <a:t>Làm thế nào để giảm tải cho master?</a:t>
            </a:r>
            <a:br>
              <a:rPr lang="vi-VN" dirty="0">
                <a:solidFill>
                  <a:srgbClr val="404040"/>
                </a:solidFill>
                <a:effectLst/>
              </a:rPr>
            </a:br>
            <a:r>
              <a:rPr lang="vi-VN" dirty="0">
                <a:solidFill>
                  <a:srgbClr val="404040"/>
                </a:solidFill>
                <a:effectLst/>
              </a:rPr>
              <a:t>→ Dùng Primary-Copy hoặc kết hợp caching tại slave.</a:t>
            </a:r>
          </a:p>
          <a:p>
            <a:pPr>
              <a:buFont typeface="+mj-lt"/>
              <a:buNone/>
            </a:pPr>
            <a:r>
              <a:rPr lang="en-US" b="1" dirty="0">
                <a:solidFill>
                  <a:srgbClr val="404040"/>
                </a:solidFill>
                <a:effectLst/>
              </a:rPr>
              <a:t>b. </a:t>
            </a:r>
            <a:r>
              <a:rPr lang="vi-VN" b="1" dirty="0">
                <a:solidFill>
                  <a:srgbClr val="404040"/>
                </a:solidFill>
                <a:effectLst/>
              </a:rPr>
              <a:t>Có thể kết hợp Centralized với Lazy Propagation không?</a:t>
            </a:r>
            <a:br>
              <a:rPr lang="vi-VN" dirty="0">
                <a:solidFill>
                  <a:srgbClr val="404040"/>
                </a:solidFill>
                <a:effectLst/>
              </a:rPr>
            </a:br>
            <a:r>
              <a:rPr lang="vi-VN" dirty="0">
                <a:solidFill>
                  <a:srgbClr val="404040"/>
                </a:solidFill>
                <a:effectLst/>
              </a:rPr>
              <a:t>→ Có, nhưng cần cơ chế giải quyết xung đột khi slave chưa kịp đồng bộ.</a:t>
            </a:r>
          </a:p>
          <a:p>
            <a:endParaRPr lang="en-US" b="1" dirty="0">
              <a:solidFill>
                <a:srgbClr val="404040"/>
              </a:solidFill>
              <a:effectLst/>
            </a:endParaRPr>
          </a:p>
          <a:p>
            <a:r>
              <a:rPr lang="vi-VN" b="1" dirty="0">
                <a:solidFill>
                  <a:srgbClr val="404040"/>
                </a:solidFill>
                <a:effectLst/>
              </a:rPr>
              <a:t>Tóm tắt</a:t>
            </a:r>
            <a:r>
              <a:rPr lang="vi-VN" dirty="0">
                <a:solidFill>
                  <a:srgbClr val="404040"/>
                </a:solidFill>
                <a:effectLst/>
              </a:rPr>
              <a:t>: Slide nhấn mạnh </a:t>
            </a:r>
            <a:r>
              <a:rPr lang="vi-VN" b="1" dirty="0">
                <a:solidFill>
                  <a:srgbClr val="404040"/>
                </a:solidFill>
                <a:effectLst/>
              </a:rPr>
              <a:t>ưu điểm đơn giản nhưng hạn chế khả năng mở rộng</a:t>
            </a:r>
            <a:r>
              <a:rPr lang="vi-VN" dirty="0">
                <a:solidFill>
                  <a:srgbClr val="404040"/>
                </a:solidFill>
                <a:effectLst/>
              </a:rPr>
              <a:t> của mô hình Centralized, phù hợp cho hệ thống ưu tiên consistency hơn performance.</a:t>
            </a:r>
          </a:p>
          <a:p>
            <a:br>
              <a:rPr lang="vi-VN" dirty="0">
                <a:solidFill>
                  <a:srgbClr val="4D6BFE"/>
                </a:solidFill>
                <a:effectLst/>
              </a:rPr>
            </a:b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16</a:t>
            </a:fld>
            <a:endParaRPr lang="en-US"/>
          </a:p>
        </p:txBody>
      </p:sp>
    </p:spTree>
    <p:extLst>
      <p:ext uri="{BB962C8B-B14F-4D97-AF65-F5344CB8AC3E}">
        <p14:creationId xmlns:p14="http://schemas.microsoft.com/office/powerpoint/2010/main" val="1212469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"Distributed“</a:t>
            </a:r>
            <a:r>
              <a:rPr lang="en-US" b="1" i="0" dirty="0">
                <a:solidFill>
                  <a:srgbClr val="404040"/>
                </a:solidFill>
                <a:effectLst/>
                <a:latin typeface="DeepSeek-CJK-patch"/>
              </a:rPr>
              <a:t> - </a:t>
            </a:r>
            <a:r>
              <a:rPr lang="vi-VN" b="1" i="0" dirty="0">
                <a:solidFill>
                  <a:srgbClr val="404040"/>
                </a:solidFill>
                <a:effectLst/>
                <a:latin typeface="DeepSeek-CJK-patch"/>
              </a:rPr>
              <a:t>nhân bản phân tán </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Khái niệm cơ bản</a:t>
            </a:r>
            <a:endParaRPr lang="vi-VN" b="0" i="0" dirty="0">
              <a:solidFill>
                <a:srgbClr val="404040"/>
              </a:solidFill>
              <a:effectLst/>
              <a:latin typeface="DeepSeek-CJK-patch"/>
            </a:endParaRPr>
          </a:p>
          <a:p>
            <a:pPr algn="l"/>
            <a:r>
              <a:rPr lang="vi-VN" b="0" i="0" dirty="0">
                <a:solidFill>
                  <a:srgbClr val="404040"/>
                </a:solidFill>
                <a:effectLst/>
                <a:latin typeface="DeepSeek-CJK-patch"/>
              </a:rPr>
              <a:t>mô hình </a:t>
            </a:r>
            <a:r>
              <a:rPr lang="vi-VN" b="1" i="0" dirty="0">
                <a:solidFill>
                  <a:srgbClr val="404040"/>
                </a:solidFill>
                <a:effectLst/>
                <a:latin typeface="DeepSeek-CJK-patch"/>
              </a:rPr>
              <a:t>nhân bản phân tán (Distributed Replication)</a:t>
            </a:r>
            <a:r>
              <a:rPr lang="vi-VN" b="0" i="0" dirty="0">
                <a:solidFill>
                  <a:srgbClr val="404040"/>
                </a:solidFill>
                <a:effectLst/>
                <a:latin typeface="DeepSeek-CJK-patch"/>
              </a:rPr>
              <a:t> trong hệ thống phân tán:</a:t>
            </a:r>
          </a:p>
          <a:p>
            <a:pPr algn="l">
              <a:buFont typeface="Arial" panose="020B0604020202020204" pitchFamily="34" charset="0"/>
              <a:buChar char="•"/>
            </a:pPr>
            <a:r>
              <a:rPr lang="vi-VN" b="1" i="0" dirty="0">
                <a:solidFill>
                  <a:srgbClr val="404040"/>
                </a:solidFill>
                <a:effectLst/>
                <a:latin typeface="DeepSeek-CJK-patch"/>
              </a:rPr>
              <a:t>Bất kỳ site nào</a:t>
            </a:r>
            <a:r>
              <a:rPr lang="vi-VN" b="0" i="0" dirty="0">
                <a:solidFill>
                  <a:srgbClr val="404040"/>
                </a:solidFill>
                <a:effectLst/>
                <a:latin typeface="DeepSeek-CJK-patch"/>
              </a:rPr>
              <a:t> cũng có thể khởi tạo cập nhật dữ liệu (không có master cố định).</a:t>
            </a:r>
          </a:p>
          <a:p>
            <a:pPr algn="l">
              <a:buFont typeface="Arial" panose="020B0604020202020204" pitchFamily="34" charset="0"/>
              <a:buChar char="•"/>
            </a:pPr>
            <a:r>
              <a:rPr lang="vi-VN" b="1" i="0" dirty="0">
                <a:solidFill>
                  <a:srgbClr val="404040"/>
                </a:solidFill>
                <a:effectLst/>
                <a:latin typeface="DeepSeek-CJK-patch"/>
              </a:rPr>
              <a:t>Thay đổi được lan truyền</a:t>
            </a:r>
            <a:r>
              <a:rPr lang="vi-VN" b="0" i="0" dirty="0">
                <a:solidFill>
                  <a:srgbClr val="404040"/>
                </a:solidFill>
                <a:effectLst/>
                <a:latin typeface="DeepSeek-CJK-patch"/>
              </a:rPr>
              <a:t> đến các bản sao khác sau khi commit.</a:t>
            </a:r>
          </a:p>
          <a:p>
            <a:pPr algn="l">
              <a:buFont typeface="Arial" panose="020B0604020202020204" pitchFamily="34" charset="0"/>
              <a:buChar char="•"/>
            </a:pPr>
            <a:r>
              <a:rPr lang="vi-VN" b="1" i="0" dirty="0">
                <a:solidFill>
                  <a:srgbClr val="404040"/>
                </a:solidFill>
                <a:effectLst/>
                <a:latin typeface="DeepSeek-CJK-patch"/>
              </a:rPr>
              <a:t>Phù hợp</a:t>
            </a:r>
            <a:r>
              <a:rPr lang="vi-VN" b="0" i="0" dirty="0">
                <a:solidFill>
                  <a:srgbClr val="404040"/>
                </a:solidFill>
                <a:effectLst/>
                <a:latin typeface="DeepSeek-CJK-patch"/>
              </a:rPr>
              <a:t> cho hệ thống cộng tác đa trung tâm (VD: Google Docs, ứng dụng blockchain).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Cơ chế hoạt động</a:t>
            </a:r>
            <a:endParaRPr lang="vi-VN" b="0" i="0" dirty="0">
              <a:solidFill>
                <a:srgbClr val="404040"/>
              </a:solidFill>
              <a:effectLst/>
              <a:latin typeface="DeepSeek-CJK-patch"/>
            </a:endParaRPr>
          </a:p>
          <a:p>
            <a:pPr algn="l"/>
            <a:r>
              <a:rPr lang="vi-VN" b="1" i="0" dirty="0">
                <a:solidFill>
                  <a:srgbClr val="404040"/>
                </a:solidFill>
                <a:effectLst/>
                <a:latin typeface="DeepSeek-CJK-patch"/>
              </a:rPr>
              <a:t>a) Quy trình cập nhật</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Giao </a:t>
            </a:r>
            <a:r>
              <a:rPr lang="en-US" b="1" i="0" dirty="0" err="1">
                <a:solidFill>
                  <a:srgbClr val="404040"/>
                </a:solidFill>
                <a:effectLst/>
                <a:latin typeface="DeepSeek-CJK-patch"/>
              </a:rPr>
              <a:t>dịch</a:t>
            </a:r>
            <a:r>
              <a:rPr lang="vi-VN" b="1" i="0" dirty="0">
                <a:solidFill>
                  <a:srgbClr val="404040"/>
                </a:solidFill>
                <a:effectLst/>
                <a:latin typeface="DeepSeek-CJK-patch"/>
              </a:rPr>
              <a:t> phát sinh</a:t>
            </a:r>
            <a:r>
              <a:rPr lang="vi-VN" b="0" i="0" dirty="0">
                <a:solidFill>
                  <a:srgbClr val="404040"/>
                </a:solidFill>
                <a:effectLst/>
                <a:latin typeface="DeepSeek-CJK-patch"/>
              </a:rPr>
              <a:t> tại một site (VD: Site 4).</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Cập nhật cục bộ</a:t>
            </a:r>
            <a:r>
              <a:rPr lang="vi-VN" b="0" i="0" dirty="0">
                <a:solidFill>
                  <a:srgbClr val="404040"/>
                </a:solidFill>
                <a:effectLst/>
                <a:latin typeface="DeepSeek-CJK-patch"/>
              </a:rPr>
              <a:t> ngay tại site đó.</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Lan truyền (propagate)</a:t>
            </a:r>
            <a:r>
              <a:rPr lang="vi-VN" b="0" i="0" dirty="0">
                <a:solidFill>
                  <a:srgbClr val="404040"/>
                </a:solidFill>
                <a:effectLst/>
                <a:latin typeface="DeepSeek-CJK-patch"/>
              </a:rPr>
              <a:t> thay đổi đến các site khác (Site 1, 2, 3):</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Eager</a:t>
            </a:r>
            <a:r>
              <a:rPr lang="vi-VN" b="0" i="0" dirty="0">
                <a:solidFill>
                  <a:srgbClr val="404040"/>
                </a:solidFill>
                <a:effectLst/>
                <a:latin typeface="DeepSeek-CJK-patch"/>
              </a:rPr>
              <a:t>: Đồng bộ ngay trong giao tác (dùng 2PC).</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Lazy</a:t>
            </a:r>
            <a:r>
              <a:rPr lang="vi-VN" b="0" i="0" dirty="0">
                <a:solidFill>
                  <a:srgbClr val="404040"/>
                </a:solidFill>
                <a:effectLst/>
                <a:latin typeface="DeepSeek-CJK-patch"/>
              </a:rPr>
              <a:t>: Đồng bộ sau khi commit (dùng cơ chế reconciliation).</a:t>
            </a:r>
          </a:p>
          <a:p>
            <a:pPr algn="l"/>
            <a:r>
              <a:rPr lang="vi-VN" b="1" i="0" dirty="0">
                <a:solidFill>
                  <a:srgbClr val="404040"/>
                </a:solidFill>
                <a:effectLst/>
                <a:latin typeface="DeepSeek-CJK-patch"/>
              </a:rPr>
              <a:t>b) Ví dụ trong slide</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Site 4</a:t>
            </a:r>
            <a:r>
              <a:rPr lang="vi-VN" b="0" i="0" dirty="0">
                <a:solidFill>
                  <a:srgbClr val="404040"/>
                </a:solidFill>
                <a:effectLst/>
                <a:latin typeface="DeepSeek-CJK-patch"/>
              </a:rPr>
              <a:t> thực hiện transaction update → commit → lan truyền đến Site 1, 2, 3.</a:t>
            </a:r>
          </a:p>
          <a:p>
            <a:pPr algn="l">
              <a:buFont typeface="Arial" panose="020B0604020202020204" pitchFamily="34" charset="0"/>
              <a:buChar char="•"/>
            </a:pPr>
            <a:r>
              <a:rPr lang="vi-VN" b="1" i="0" dirty="0">
                <a:solidFill>
                  <a:srgbClr val="404040"/>
                </a:solidFill>
                <a:effectLst/>
                <a:latin typeface="DeepSeek-CJK-patch"/>
              </a:rPr>
              <a:t>Các ô trống</a:t>
            </a:r>
            <a:r>
              <a:rPr lang="vi-VN" b="0" i="0" dirty="0">
                <a:solidFill>
                  <a:srgbClr val="404040"/>
                </a:solidFill>
                <a:effectLst/>
                <a:latin typeface="DeepSeek-CJK-patch"/>
              </a:rPr>
              <a:t> trong bảng thể hiện trạng thái chờ đồng bộ hoặc chưa nhận cập nhật.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Ưu điểm &amp; Nhược điểm</a:t>
            </a:r>
            <a:endParaRPr lang="vi-VN" b="0" i="0" dirty="0">
              <a:solidFill>
                <a:srgbClr val="404040"/>
              </a:solidFill>
              <a:effectLst/>
              <a:latin typeface="DeepSeek-CJK-patch"/>
            </a:endParaRPr>
          </a:p>
          <a:p>
            <a:pPr algn="l"/>
            <a:r>
              <a:rPr lang="vi-VN" b="1" i="0" dirty="0">
                <a:solidFill>
                  <a:srgbClr val="404040"/>
                </a:solidFill>
                <a:effectLst/>
                <a:latin typeface="DeepSeek-CJK-patch"/>
              </a:rPr>
              <a:t>Ưu điểm</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Tính sẵn sàng cao</a:t>
            </a:r>
            <a:r>
              <a:rPr lang="vi-VN" b="0" i="0" dirty="0">
                <a:solidFill>
                  <a:srgbClr val="404040"/>
                </a:solidFill>
                <a:effectLst/>
                <a:latin typeface="DeepSeek-CJK-patch"/>
              </a:rPr>
              <a:t>: Không phụ thuộc vào master (no single point of failure).</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Khả năng mở rộng tốt</a:t>
            </a:r>
            <a:r>
              <a:rPr lang="vi-VN" b="0" i="0" dirty="0">
                <a:solidFill>
                  <a:srgbClr val="404040"/>
                </a:solidFill>
                <a:effectLst/>
                <a:latin typeface="DeepSeek-CJK-patch"/>
              </a:rPr>
              <a:t>: Phân tán tải đồng đều giữa các site.</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Hiệu suất đọc/ghi cục bộ</a:t>
            </a:r>
            <a:r>
              <a:rPr lang="vi-VN" b="0" i="0" dirty="0">
                <a:solidFill>
                  <a:srgbClr val="404040"/>
                </a:solidFill>
                <a:effectLst/>
                <a:latin typeface="DeepSeek-CJK-patch"/>
              </a:rPr>
              <a:t>: Giao tác không phải chờ đồng bộ xa (nếu dùng lazy).</a:t>
            </a:r>
          </a:p>
          <a:p>
            <a:pPr algn="l"/>
            <a:r>
              <a:rPr lang="vi-VN" b="1" i="0" dirty="0">
                <a:solidFill>
                  <a:srgbClr val="404040"/>
                </a:solidFill>
                <a:effectLst/>
                <a:latin typeface="DeepSeek-CJK-patch"/>
              </a:rPr>
              <a:t>Nhược điểm</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Phức tạp đồng bộ</a:t>
            </a:r>
            <a:r>
              <a:rPr lang="vi-VN" b="0" i="0" dirty="0">
                <a:solidFill>
                  <a:srgbClr val="404040"/>
                </a:solidFill>
                <a:effectLst/>
                <a:latin typeface="DeepSeek-CJK-patch"/>
              </a:rPr>
              <a:t>: Cần cơ chế giải quyết xung đột (conflict resolution).</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Rủi ro mất nhất quán</a:t>
            </a:r>
            <a:r>
              <a:rPr lang="vi-VN" b="0" i="0" dirty="0">
                <a:solidFill>
                  <a:srgbClr val="404040"/>
                </a:solidFill>
                <a:effectLst/>
                <a:latin typeface="DeepSeek-CJK-patch"/>
              </a:rPr>
              <a:t>: Nếu dùng lazy, dữ liệu tạm thời khác nhau giữa các site.</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Chi phí reconciliation</a:t>
            </a:r>
            <a:r>
              <a:rPr lang="vi-VN" b="0" i="0" dirty="0">
                <a:solidFill>
                  <a:srgbClr val="404040"/>
                </a:solidFill>
                <a:effectLst/>
                <a:latin typeface="DeepSeek-CJK-patch"/>
              </a:rPr>
              <a:t>: Phải undo/redo giao tác để đảm bảo 1SR.</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Thách thức chính</a:t>
            </a:r>
            <a:endParaRPr lang="vi-VN" b="0" i="0" dirty="0">
              <a:solidFill>
                <a:srgbClr val="404040"/>
              </a:solidFill>
              <a:effectLst/>
              <a:latin typeface="DeepSeek-CJK-patch"/>
            </a:endParaRPr>
          </a:p>
          <a:p>
            <a:pPr algn="l"/>
            <a:r>
              <a:rPr lang="vi-VN" b="1" i="0" dirty="0">
                <a:solidFill>
                  <a:srgbClr val="404040"/>
                </a:solidFill>
                <a:effectLst/>
                <a:latin typeface="DeepSeek-CJK-patch"/>
              </a:rPr>
              <a:t>a) Xung đột cập nhật đồng thời</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Kịch bản</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Site 2 và Site 4 cùng cập nhật x tại cùng thời điểm.</a:t>
            </a:r>
          </a:p>
          <a:p>
            <a:pPr algn="l">
              <a:buFont typeface="Arial" panose="020B0604020202020204" pitchFamily="34" charset="0"/>
              <a:buChar char="•"/>
            </a:pPr>
            <a:r>
              <a:rPr lang="vi-VN" b="1" i="0" dirty="0">
                <a:solidFill>
                  <a:srgbClr val="404040"/>
                </a:solidFill>
                <a:effectLst/>
                <a:latin typeface="DeepSeek-CJK-patch"/>
              </a:rPr>
              <a:t>Giải pháp</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Eager + Distributed Locking</a:t>
            </a:r>
            <a:r>
              <a:rPr lang="vi-VN" b="0" i="0" dirty="0">
                <a:solidFill>
                  <a:srgbClr val="404040"/>
                </a:solidFill>
                <a:effectLst/>
                <a:latin typeface="DeepSeek-CJK-patch"/>
              </a:rPr>
              <a:t>: Khóa toàn cục để serialize hóa giao tác.</a:t>
            </a:r>
          </a:p>
          <a:p>
            <a:pPr marL="742950" lvl="1" indent="-285750" algn="l">
              <a:buFont typeface="Arial" panose="020B0604020202020204" pitchFamily="34" charset="0"/>
              <a:buChar char="•"/>
            </a:pPr>
            <a:r>
              <a:rPr lang="vi-VN" b="1" i="0" dirty="0">
                <a:solidFill>
                  <a:srgbClr val="404040"/>
                </a:solidFill>
                <a:effectLst/>
                <a:latin typeface="DeepSeek-CJK-patch"/>
              </a:rPr>
              <a:t>Lazy + Version Vector</a:t>
            </a:r>
            <a:r>
              <a:rPr lang="vi-VN" b="0" i="0" dirty="0">
                <a:solidFill>
                  <a:srgbClr val="404040"/>
                </a:solidFill>
                <a:effectLst/>
                <a:latin typeface="DeepSeek-CJK-patch"/>
              </a:rPr>
              <a:t>: Theo dõi phiên bản dữ liệu để phát hiện xung đột.</a:t>
            </a:r>
          </a:p>
          <a:p>
            <a:pPr algn="l"/>
            <a:r>
              <a:rPr lang="vi-VN" b="1" i="0" dirty="0">
                <a:solidFill>
                  <a:srgbClr val="404040"/>
                </a:solidFill>
                <a:effectLst/>
                <a:latin typeface="DeepSeek-CJK-patch"/>
              </a:rPr>
              <a:t>b) Non-1SR Global History</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nhân</a:t>
            </a:r>
            <a:r>
              <a:rPr lang="vi-VN" b="0" i="0" dirty="0">
                <a:solidFill>
                  <a:srgbClr val="404040"/>
                </a:solidFill>
                <a:effectLst/>
                <a:latin typeface="DeepSeek-CJK-patch"/>
              </a:rPr>
              <a:t>: Giao tác được áp dụng theo thứ tự khác nhau tại các site.</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Site 1: T1 → T2</a:t>
            </a:r>
          </a:p>
          <a:p>
            <a:pPr marL="742950" lvl="1" indent="-285750" algn="l">
              <a:buFont typeface="Arial" panose="020B0604020202020204" pitchFamily="34" charset="0"/>
              <a:buChar char="•"/>
            </a:pPr>
            <a:r>
              <a:rPr lang="vi-VN" b="0" i="0" dirty="0">
                <a:solidFill>
                  <a:srgbClr val="404040"/>
                </a:solidFill>
                <a:effectLst/>
                <a:latin typeface="DeepSeek-CJK-patch"/>
              </a:rPr>
              <a:t>Site 2: T2 → T1</a:t>
            </a:r>
            <a:br>
              <a:rPr lang="vi-VN" b="0" i="0" dirty="0">
                <a:solidFill>
                  <a:srgbClr val="404040"/>
                </a:solidFill>
                <a:effectLst/>
                <a:latin typeface="DeepSeek-CJK-patch"/>
              </a:rPr>
            </a:br>
            <a:r>
              <a:rPr lang="vi-VN" b="0" i="0" dirty="0">
                <a:solidFill>
                  <a:srgbClr val="404040"/>
                </a:solidFill>
                <a:effectLst/>
                <a:latin typeface="DeepSeek-CJK-patch"/>
              </a:rPr>
              <a:t>→ </a:t>
            </a:r>
            <a:r>
              <a:rPr lang="vi-VN" b="1" i="0" dirty="0">
                <a:solidFill>
                  <a:srgbClr val="404040"/>
                </a:solidFill>
                <a:effectLst/>
                <a:latin typeface="DeepSeek-CJK-patch"/>
              </a:rPr>
              <a:t>Giải pháp</a:t>
            </a:r>
            <a:r>
              <a:rPr lang="vi-VN" b="0" i="0" dirty="0">
                <a:solidFill>
                  <a:srgbClr val="404040"/>
                </a:solidFill>
                <a:effectLst/>
                <a:latin typeface="DeepSeek-CJK-patch"/>
              </a:rPr>
              <a:t>: Dùng thuật toán đồng thuận (Paxos, Raft) để thống nhất thứ tự.</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Ứng dụng thực tế</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Hệ thống collaborative editing</a:t>
            </a:r>
            <a:r>
              <a:rPr lang="vi-VN" b="0" i="0" dirty="0">
                <a:solidFill>
                  <a:srgbClr val="404040"/>
                </a:solidFill>
                <a:effectLst/>
                <a:latin typeface="DeepSeek-CJK-patch"/>
              </a:rPr>
              <a:t> (VD: Google Docs):</a:t>
            </a:r>
          </a:p>
          <a:p>
            <a:pPr marL="742950" lvl="1" indent="-285750" algn="l">
              <a:buFont typeface="Arial" panose="020B0604020202020204" pitchFamily="34" charset="0"/>
              <a:buChar char="•"/>
            </a:pPr>
            <a:r>
              <a:rPr lang="vi-VN" b="0" i="0" dirty="0">
                <a:solidFill>
                  <a:srgbClr val="404040"/>
                </a:solidFill>
                <a:effectLst/>
                <a:latin typeface="DeepSeek-CJK-patch"/>
              </a:rPr>
              <a:t>Mỗi người dùng sửa đổi cục bộ → đồng bộ trễ (dùng Operational Transformation).</a:t>
            </a:r>
          </a:p>
          <a:p>
            <a:pPr algn="l">
              <a:buFont typeface="Arial" panose="020B0604020202020204" pitchFamily="34" charset="0"/>
              <a:buChar char="•"/>
            </a:pPr>
            <a:r>
              <a:rPr lang="vi-VN" b="1" i="0" dirty="0">
                <a:solidFill>
                  <a:srgbClr val="404040"/>
                </a:solidFill>
                <a:effectLst/>
                <a:latin typeface="DeepSeek-CJK-patch"/>
              </a:rPr>
              <a:t>Blockchain</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Mọi node có thể thêm block → cần cơ chế đồng thuận (Proof of Work/Stake).</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So sánh với Centralized</a:t>
            </a:r>
            <a:endParaRPr lang="vi-VN" b="0" i="0" dirty="0">
              <a:solidFill>
                <a:srgbClr val="404040"/>
              </a:solidFill>
              <a:effectLst/>
              <a:latin typeface="DeepSeek-CJK-patch"/>
            </a:endParaRPr>
          </a:p>
          <a:p>
            <a:pPr algn="l"/>
            <a:r>
              <a:rPr lang="vi-VN" b="0" i="0" dirty="0">
                <a:solidFill>
                  <a:srgbClr val="404040"/>
                </a:solidFill>
                <a:effectLst/>
                <a:latin typeface="DeepSeek-CJK-patch"/>
              </a:rPr>
              <a:t>Tiêu chí</a:t>
            </a:r>
            <a:r>
              <a:rPr lang="en-US" b="0" i="0" dirty="0">
                <a:solidFill>
                  <a:srgbClr val="404040"/>
                </a:solidFill>
                <a:effectLst/>
                <a:latin typeface="DeepSeek-CJK-patch"/>
              </a:rPr>
              <a:t>		</a:t>
            </a:r>
            <a:r>
              <a:rPr lang="vi-VN" b="1" i="0" dirty="0">
                <a:solidFill>
                  <a:srgbClr val="404040"/>
                </a:solidFill>
                <a:effectLst/>
                <a:latin typeface="DeepSeek-CJK-patch"/>
              </a:rPr>
              <a:t>Distributed</a:t>
            </a:r>
            <a:r>
              <a:rPr lang="en-US" b="1" i="0" dirty="0">
                <a:solidFill>
                  <a:srgbClr val="404040"/>
                </a:solidFill>
                <a:effectLst/>
                <a:latin typeface="DeepSeek-CJK-patch"/>
              </a:rPr>
              <a:t>			</a:t>
            </a:r>
            <a:r>
              <a:rPr lang="vi-VN" b="1" i="0" dirty="0">
                <a:solidFill>
                  <a:srgbClr val="404040"/>
                </a:solidFill>
                <a:effectLst/>
                <a:latin typeface="DeepSeek-CJK-patch"/>
              </a:rPr>
              <a:t>Centralized</a:t>
            </a:r>
            <a:endParaRPr lang="en-US" b="1" i="0" dirty="0">
              <a:solidFill>
                <a:srgbClr val="404040"/>
              </a:solidFill>
              <a:effectLst/>
              <a:latin typeface="DeepSeek-CJK-patch"/>
            </a:endParaRPr>
          </a:p>
          <a:p>
            <a:pPr algn="l"/>
            <a:r>
              <a:rPr lang="vi-VN" b="1" i="0" dirty="0">
                <a:solidFill>
                  <a:srgbClr val="404040"/>
                </a:solidFill>
                <a:effectLst/>
                <a:latin typeface="DeepSeek-CJK-patch"/>
              </a:rPr>
              <a:t>Điểm cập nhật</a:t>
            </a:r>
            <a:r>
              <a:rPr lang="en-US" b="1" i="0" dirty="0">
                <a:solidFill>
                  <a:srgbClr val="404040"/>
                </a:solidFill>
                <a:effectLst/>
                <a:latin typeface="DeepSeek-CJK-patch"/>
              </a:rPr>
              <a:t>	</a:t>
            </a:r>
            <a:r>
              <a:rPr lang="vi-VN" b="0" i="0" dirty="0">
                <a:solidFill>
                  <a:srgbClr val="404040"/>
                </a:solidFill>
                <a:effectLst/>
                <a:latin typeface="DeepSeek-CJK-patch"/>
              </a:rPr>
              <a:t>Bất kỳ site</a:t>
            </a:r>
            <a:r>
              <a:rPr lang="en-US" b="0" i="0" dirty="0">
                <a:solidFill>
                  <a:srgbClr val="404040"/>
                </a:solidFill>
                <a:effectLst/>
                <a:latin typeface="DeepSeek-CJK-patch"/>
              </a:rPr>
              <a:t>			</a:t>
            </a:r>
            <a:r>
              <a:rPr lang="vi-VN" b="0" i="0" dirty="0">
                <a:solidFill>
                  <a:srgbClr val="404040"/>
                </a:solidFill>
                <a:effectLst/>
                <a:latin typeface="DeepSeek-CJK-patch"/>
              </a:rPr>
              <a:t>Chỉ master site</a:t>
            </a:r>
            <a:endParaRPr lang="en-US" b="0" i="0" dirty="0">
              <a:solidFill>
                <a:srgbClr val="404040"/>
              </a:solidFill>
              <a:effectLst/>
              <a:latin typeface="DeepSeek-CJK-patch"/>
            </a:endParaRPr>
          </a:p>
          <a:p>
            <a:pPr algn="l"/>
            <a:r>
              <a:rPr lang="vi-VN" b="1" i="0" dirty="0">
                <a:solidFill>
                  <a:srgbClr val="404040"/>
                </a:solidFill>
                <a:effectLst/>
                <a:latin typeface="DeepSeek-CJK-patch"/>
              </a:rPr>
              <a:t>Nhất quán</a:t>
            </a:r>
            <a:r>
              <a:rPr lang="en-US" b="1" i="0" dirty="0">
                <a:solidFill>
                  <a:srgbClr val="404040"/>
                </a:solidFill>
                <a:effectLst/>
                <a:latin typeface="DeepSeek-CJK-patch"/>
              </a:rPr>
              <a:t>		</a:t>
            </a:r>
            <a:r>
              <a:rPr lang="vi-VN" b="0" i="0" dirty="0">
                <a:solidFill>
                  <a:srgbClr val="404040"/>
                </a:solidFill>
                <a:effectLst/>
                <a:latin typeface="DeepSeek-CJK-patch"/>
              </a:rPr>
              <a:t>Phụ thuộc vào cơ chế lan truyền</a:t>
            </a:r>
            <a:r>
              <a:rPr lang="en-US" b="0" i="0" dirty="0">
                <a:solidFill>
                  <a:srgbClr val="404040"/>
                </a:solidFill>
                <a:effectLst/>
                <a:latin typeface="DeepSeek-CJK-patch"/>
              </a:rPr>
              <a:t>	</a:t>
            </a:r>
            <a:r>
              <a:rPr lang="vi-VN" b="0" i="0" dirty="0">
                <a:solidFill>
                  <a:srgbClr val="404040"/>
                </a:solidFill>
                <a:effectLst/>
                <a:latin typeface="DeepSeek-CJK-patch"/>
              </a:rPr>
              <a:t>Luôn đảm bảo (strong)</a:t>
            </a:r>
            <a:endParaRPr lang="en-US" b="0" i="0" dirty="0">
              <a:solidFill>
                <a:srgbClr val="404040"/>
              </a:solidFill>
              <a:effectLst/>
              <a:latin typeface="DeepSeek-CJK-patch"/>
            </a:endParaRPr>
          </a:p>
          <a:p>
            <a:pPr algn="l"/>
            <a:r>
              <a:rPr lang="vi-VN" b="1" i="0" dirty="0">
                <a:solidFill>
                  <a:srgbClr val="404040"/>
                </a:solidFill>
                <a:effectLst/>
                <a:latin typeface="DeepSeek-CJK-patch"/>
              </a:rPr>
              <a:t>Khả năng mở rộng</a:t>
            </a:r>
            <a:r>
              <a:rPr lang="en-US" b="1" i="0" dirty="0">
                <a:solidFill>
                  <a:srgbClr val="404040"/>
                </a:solidFill>
                <a:effectLst/>
                <a:latin typeface="DeepSeek-CJK-patch"/>
              </a:rPr>
              <a:t>	</a:t>
            </a:r>
            <a:r>
              <a:rPr lang="vi-VN" b="0" i="0" dirty="0">
                <a:solidFill>
                  <a:srgbClr val="404040"/>
                </a:solidFill>
                <a:effectLst/>
                <a:latin typeface="DeepSeek-CJK-patch"/>
              </a:rPr>
              <a:t>Cao</a:t>
            </a:r>
            <a:r>
              <a:rPr lang="en-US" b="0" i="0" dirty="0">
                <a:solidFill>
                  <a:srgbClr val="404040"/>
                </a:solidFill>
                <a:effectLst/>
                <a:latin typeface="DeepSeek-CJK-patch"/>
              </a:rPr>
              <a:t>			</a:t>
            </a:r>
            <a:r>
              <a:rPr lang="vi-VN" b="0" i="0" dirty="0">
                <a:solidFill>
                  <a:srgbClr val="404040"/>
                </a:solidFill>
                <a:effectLst/>
                <a:latin typeface="DeepSeek-CJK-patch"/>
              </a:rPr>
              <a:t>Thấp</a:t>
            </a:r>
            <a:endParaRPr lang="en-US" b="0" i="0" dirty="0">
              <a:solidFill>
                <a:srgbClr val="404040"/>
              </a:solidFill>
              <a:effectLst/>
              <a:latin typeface="DeepSeek-CJK-patch"/>
            </a:endParaRPr>
          </a:p>
          <a:p>
            <a:pPr algn="l"/>
            <a:r>
              <a:rPr lang="vi-VN" b="1" i="0" dirty="0">
                <a:solidFill>
                  <a:srgbClr val="404040"/>
                </a:solidFill>
                <a:effectLst/>
                <a:latin typeface="DeepSeek-CJK-patch"/>
              </a:rPr>
              <a:t>Độ phức tạp</a:t>
            </a:r>
            <a:r>
              <a:rPr lang="en-US" b="1" i="0" dirty="0">
                <a:solidFill>
                  <a:srgbClr val="404040"/>
                </a:solidFill>
                <a:effectLst/>
                <a:latin typeface="DeepSeek-CJK-patch"/>
              </a:rPr>
              <a:t>		</a:t>
            </a:r>
            <a:r>
              <a:rPr lang="vi-VN" b="0" i="0" dirty="0">
                <a:solidFill>
                  <a:srgbClr val="404040"/>
                </a:solidFill>
                <a:effectLst/>
                <a:latin typeface="DeepSeek-CJK-patch"/>
              </a:rPr>
              <a:t>Cao (cần reconciliation)</a:t>
            </a:r>
            <a:r>
              <a:rPr lang="en-US" b="0" i="0" dirty="0">
                <a:solidFill>
                  <a:srgbClr val="404040"/>
                </a:solidFill>
                <a:effectLst/>
                <a:latin typeface="DeepSeek-CJK-patch"/>
              </a:rPr>
              <a:t>		</a:t>
            </a:r>
            <a:r>
              <a:rPr lang="vi-VN" b="0" i="0" dirty="0">
                <a:solidFill>
                  <a:srgbClr val="404040"/>
                </a:solidFill>
                <a:effectLst/>
                <a:latin typeface="DeepSeek-CJK-patch"/>
              </a:rPr>
              <a:t>Thấp</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7. Câu hỏi thảo luận</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Khi nào nên dùng Distributed thay vì Centralized?</a:t>
            </a:r>
            <a:br>
              <a:rPr lang="vi-VN" b="0" i="0" dirty="0">
                <a:solidFill>
                  <a:srgbClr val="404040"/>
                </a:solidFill>
                <a:effectLst/>
                <a:latin typeface="DeepSeek-CJK-patch"/>
              </a:rPr>
            </a:br>
            <a:r>
              <a:rPr lang="vi-VN" b="0" i="0" dirty="0">
                <a:solidFill>
                  <a:srgbClr val="404040"/>
                </a:solidFill>
                <a:effectLst/>
                <a:latin typeface="DeepSeek-CJK-patch"/>
              </a:rPr>
              <a:t>→ Khi cần high availability và workload phân tán (VD: ứng dụng đa quốc gia).</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Làm thế nào đảm bảo 1SR trong Distributed + Lazy?</a:t>
            </a:r>
            <a:br>
              <a:rPr lang="vi-VN" b="0" i="0" dirty="0">
                <a:solidFill>
                  <a:srgbClr val="404040"/>
                </a:solidFill>
                <a:effectLst/>
                <a:latin typeface="DeepSeek-CJK-patch"/>
              </a:rPr>
            </a:br>
            <a:r>
              <a:rPr lang="vi-VN" b="0" i="0" dirty="0">
                <a:solidFill>
                  <a:srgbClr val="404040"/>
                </a:solidFill>
                <a:effectLst/>
                <a:latin typeface="DeepSeek-CJK-patch"/>
              </a:rPr>
              <a:t>→ Dùng timestamp hoặc vector clock để sắp xếp lại giao tác tại các site.</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Có thể kết hợp Eager và Distributed không?</a:t>
            </a:r>
            <a:br>
              <a:rPr lang="vi-VN" b="0" i="0" dirty="0">
                <a:solidFill>
                  <a:srgbClr val="404040"/>
                </a:solidFill>
                <a:effectLst/>
                <a:latin typeface="DeepSeek-CJK-patch"/>
              </a:rPr>
            </a:br>
            <a:r>
              <a:rPr lang="vi-VN" b="0" i="0" dirty="0">
                <a:solidFill>
                  <a:srgbClr val="404040"/>
                </a:solidFill>
                <a:effectLst/>
                <a:latin typeface="DeepSeek-CJK-patch"/>
              </a:rPr>
              <a:t>→ Có, nhưng hiệu suất giảm do phải chờ đồng bộ toàn cục.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Tóm tắt</a:t>
            </a:r>
            <a:r>
              <a:rPr lang="vi-VN" b="0" i="0" dirty="0">
                <a:solidFill>
                  <a:srgbClr val="404040"/>
                </a:solidFill>
                <a:effectLst/>
                <a:latin typeface="DeepSeek-CJK-patch"/>
              </a:rPr>
              <a:t>: Slide nhấn mạnh </a:t>
            </a:r>
            <a:r>
              <a:rPr lang="vi-VN" b="1" i="0" dirty="0">
                <a:solidFill>
                  <a:srgbClr val="404040"/>
                </a:solidFill>
                <a:effectLst/>
                <a:latin typeface="DeepSeek-CJK-patch"/>
              </a:rPr>
              <a:t>tính linh hoạt nhưng phức tạp</a:t>
            </a:r>
            <a:r>
              <a:rPr lang="vi-VN" b="0" i="0" dirty="0">
                <a:solidFill>
                  <a:srgbClr val="404040"/>
                </a:solidFill>
                <a:effectLst/>
                <a:latin typeface="DeepSeek-CJK-patch"/>
              </a:rPr>
              <a:t> của mô hình Distributed, đòi hỏi cơ chế quản lý đồng bộ chặt chẽ để tránh mất nhất quán.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17</a:t>
            </a:fld>
            <a:endParaRPr lang="en-US"/>
          </a:p>
        </p:txBody>
      </p:sp>
    </p:spTree>
    <p:extLst>
      <p:ext uri="{BB962C8B-B14F-4D97-AF65-F5344CB8AC3E}">
        <p14:creationId xmlns:p14="http://schemas.microsoft.com/office/powerpoint/2010/main" val="116432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"Forms of Replication"</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Tổng quan về các hình thức nhân bản</a:t>
            </a:r>
            <a:endParaRPr lang="vi-VN" b="0" i="0" dirty="0">
              <a:solidFill>
                <a:srgbClr val="404040"/>
              </a:solidFill>
              <a:effectLst/>
              <a:latin typeface="DeepSeek-CJK-patch"/>
            </a:endParaRPr>
          </a:p>
          <a:p>
            <a:pPr algn="l"/>
            <a:r>
              <a:rPr lang="en-US" b="0" i="0" dirty="0" err="1">
                <a:solidFill>
                  <a:srgbClr val="404040"/>
                </a:solidFill>
                <a:effectLst/>
                <a:latin typeface="DeepSeek-CJK-patch"/>
              </a:rPr>
              <a:t>Tổng</a:t>
            </a:r>
            <a:r>
              <a:rPr lang="en-US" b="0" i="0" dirty="0">
                <a:solidFill>
                  <a:srgbClr val="404040"/>
                </a:solidFill>
                <a:effectLst/>
                <a:latin typeface="DeepSeek-CJK-patch"/>
              </a:rPr>
              <a:t> </a:t>
            </a:r>
            <a:r>
              <a:rPr lang="en-US" b="0" i="0" dirty="0" err="1">
                <a:solidFill>
                  <a:srgbClr val="404040"/>
                </a:solidFill>
                <a:effectLst/>
                <a:latin typeface="DeepSeek-CJK-patch"/>
              </a:rPr>
              <a:t>kết</a:t>
            </a:r>
            <a:r>
              <a:rPr lang="vi-VN" b="0" i="0" dirty="0">
                <a:solidFill>
                  <a:srgbClr val="404040"/>
                </a:solidFill>
                <a:effectLst/>
                <a:latin typeface="DeepSeek-CJK-patch"/>
              </a:rPr>
              <a:t> </a:t>
            </a:r>
            <a:r>
              <a:rPr lang="vi-VN" b="1" i="0" dirty="0">
                <a:solidFill>
                  <a:srgbClr val="404040"/>
                </a:solidFill>
                <a:effectLst/>
                <a:latin typeface="DeepSeek-CJK-patch"/>
              </a:rPr>
              <a:t>4 chiến lược nhân bản dữ liệu</a:t>
            </a:r>
            <a:r>
              <a:rPr lang="vi-VN" b="0" i="0" dirty="0">
                <a:solidFill>
                  <a:srgbClr val="404040"/>
                </a:solidFill>
                <a:effectLst/>
                <a:latin typeface="DeepSeek-CJK-patch"/>
              </a:rPr>
              <a:t> trong hệ thống phân tán, được phân loại theo 2 tiêu chí:</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Thời điểm lan truyền cập nhật</a:t>
            </a:r>
            <a:r>
              <a:rPr lang="vi-VN" b="0" i="0" dirty="0">
                <a:solidFill>
                  <a:srgbClr val="404040"/>
                </a:solidFill>
                <a:effectLst/>
                <a:latin typeface="DeepSeek-CJK-patch"/>
              </a:rPr>
              <a:t>: Eager (ngay lập tức) vs. Lazy (trễ).</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Vị trí thực hiện cập nhật</a:t>
            </a:r>
            <a:r>
              <a:rPr lang="vi-VN" b="0" i="0" dirty="0">
                <a:solidFill>
                  <a:srgbClr val="404040"/>
                </a:solidFill>
                <a:effectLst/>
                <a:latin typeface="DeepSeek-CJK-patch"/>
              </a:rPr>
              <a:t>: Centralized (tập trung) vs. Distributed (phân tán).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Eager Replication (Nhân bản đồng bộ ngay lập tức)</a:t>
            </a:r>
            <a:endParaRPr lang="vi-VN" b="0" i="0" dirty="0">
              <a:solidFill>
                <a:srgbClr val="404040"/>
              </a:solidFill>
              <a:effectLst/>
              <a:latin typeface="DeepSeek-CJK-patch"/>
            </a:endParaRPr>
          </a:p>
          <a:p>
            <a:pPr algn="l"/>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Không có bất nhất quán</a:t>
            </a:r>
            <a:r>
              <a:rPr lang="vi-VN" b="0" i="0" dirty="0">
                <a:solidFill>
                  <a:srgbClr val="404040"/>
                </a:solidFill>
                <a:effectLst/>
                <a:latin typeface="DeepSeek-CJK-patch"/>
              </a:rPr>
              <a:t>: Tất cả bản sao luôn giống nhau.</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Đọc local luôn nhận giá trị mới nhất</a:t>
            </a:r>
            <a:r>
              <a:rPr lang="vi-VN" b="0" i="0" dirty="0">
                <a:solidFill>
                  <a:srgbClr val="404040"/>
                </a:solidFill>
                <a:effectLst/>
                <a:latin typeface="DeepSeek-CJK-patch"/>
              </a:rPr>
              <a:t>.</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Thay đổi nguyên tử</a:t>
            </a:r>
            <a:r>
              <a:rPr lang="vi-VN" b="0" i="0" dirty="0">
                <a:solidFill>
                  <a:srgbClr val="404040"/>
                </a:solidFill>
                <a:effectLst/>
                <a:latin typeface="DeepSeek-CJK-patch"/>
              </a:rPr>
              <a:t>: Dùng giao thức 2PC để đảm bảo commit/abort toàn bộ.</a:t>
            </a:r>
          </a:p>
          <a:p>
            <a:pPr algn="l"/>
            <a:r>
              <a:rPr lang="vi-VN" b="1" i="0" dirty="0">
                <a:solidFill>
                  <a:srgbClr val="404040"/>
                </a:solidFill>
                <a:effectLst/>
                <a:latin typeface="DeepSeek-CJK-patch"/>
              </a:rPr>
              <a:t>Hạn chế</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Giao tác phải cập nhật tất cả site</a:t>
            </a:r>
            <a:r>
              <a:rPr lang="vi-VN" b="0" i="0" dirty="0">
                <a:solidFill>
                  <a:srgbClr val="404040"/>
                </a:solidFill>
                <a:effectLst/>
                <a:latin typeface="DeepSeek-CJK-patch"/>
              </a:rPr>
              <a:t> trước khi commit → Thời gian thực thi dài.</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Khả năng sẵn sàng thấp</a:t>
            </a:r>
            <a:r>
              <a:rPr lang="vi-VN" b="0" i="0" dirty="0">
                <a:solidFill>
                  <a:srgbClr val="404040"/>
                </a:solidFill>
                <a:effectLst/>
                <a:latin typeface="DeepSeek-CJK-patch"/>
              </a:rPr>
              <a:t>: Nếu một site bị lỗi, giao tác không thể commit.</a:t>
            </a:r>
          </a:p>
          <a:p>
            <a:pPr algn="l"/>
            <a:r>
              <a:rPr lang="vi-VN" b="1" i="0" dirty="0">
                <a:solidFill>
                  <a:srgbClr val="404040"/>
                </a:solidFill>
                <a:effectLst/>
                <a:latin typeface="DeepSeek-CJK-patch"/>
              </a:rPr>
              <a:t>Ứng dụng</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Hệ thống ngân hàng, đặt vé máy bay (yêu cầu strong consistency).</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Lazy Replication (Nhân bản đồng bộ trễ)</a:t>
            </a:r>
            <a:endParaRPr lang="vi-VN" b="0" i="0" dirty="0">
              <a:solidFill>
                <a:srgbClr val="404040"/>
              </a:solidFill>
              <a:effectLst/>
              <a:latin typeface="DeepSeek-CJK-patch"/>
            </a:endParaRPr>
          </a:p>
          <a:p>
            <a:pPr algn="l"/>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Thời gian phản hồi nhanh</a:t>
            </a:r>
            <a:r>
              <a:rPr lang="vi-VN" b="0" i="0" dirty="0">
                <a:solidFill>
                  <a:srgbClr val="404040"/>
                </a:solidFill>
                <a:effectLst/>
                <a:latin typeface="DeepSeek-CJK-patch"/>
              </a:rPr>
              <a:t>: Giao tác chỉ cần commit tại local site.</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Phù hợp hệ thống phân tán rộng</a:t>
            </a:r>
            <a:r>
              <a:rPr lang="vi-VN" b="0" i="0" dirty="0">
                <a:solidFill>
                  <a:srgbClr val="404040"/>
                </a:solidFill>
                <a:effectLst/>
                <a:latin typeface="DeepSeek-CJK-patch"/>
              </a:rPr>
              <a:t>.</a:t>
            </a:r>
          </a:p>
          <a:p>
            <a:pPr algn="l"/>
            <a:r>
              <a:rPr lang="vi-VN" b="1" i="0" dirty="0">
                <a:solidFill>
                  <a:srgbClr val="404040"/>
                </a:solidFill>
                <a:effectLst/>
                <a:latin typeface="DeepSeek-CJK-patch"/>
              </a:rPr>
              <a:t>Hạn chế</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Dữ liệu tạm thời không nhất quán</a:t>
            </a:r>
            <a:r>
              <a:rPr lang="vi-VN" b="0" i="0" dirty="0">
                <a:solidFill>
                  <a:srgbClr val="404040"/>
                </a:solidFill>
                <a:effectLst/>
                <a:latin typeface="DeepSeek-CJK-patch"/>
              </a:rPr>
              <a:t> giữa các bản sao.</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Đọc local có thể nhận giá trị cũ</a:t>
            </a:r>
            <a:r>
              <a:rPr lang="vi-VN" b="0" i="0" dirty="0">
                <a:solidFill>
                  <a:srgbClr val="404040"/>
                </a:solidFill>
                <a:effectLst/>
                <a:latin typeface="DeepSeek-CJK-patch"/>
              </a:rPr>
              <a:t> (stale read).</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Không đảm bảo tính trong suốt</a:t>
            </a:r>
            <a:r>
              <a:rPr lang="vi-VN" b="0" i="0" dirty="0">
                <a:solidFill>
                  <a:srgbClr val="404040"/>
                </a:solidFill>
                <a:effectLst/>
                <a:latin typeface="DeepSeek-CJK-patch"/>
              </a:rPr>
              <a:t>: Ứng dụng phải tự xử lý xung đột.</a:t>
            </a:r>
          </a:p>
          <a:p>
            <a:pPr algn="l"/>
            <a:r>
              <a:rPr lang="vi-VN" b="1" i="0" dirty="0">
                <a:solidFill>
                  <a:srgbClr val="404040"/>
                </a:solidFill>
                <a:effectLst/>
                <a:latin typeface="DeepSeek-CJK-patch"/>
              </a:rPr>
              <a:t>Ứng dụng</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DNS, mạng xã hội (chấp nhận eventual consistency).</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Centralized Replication (Nhân bản tập trung)</a:t>
            </a:r>
            <a:endParaRPr lang="vi-VN" b="0" i="0" dirty="0">
              <a:solidFill>
                <a:srgbClr val="404040"/>
              </a:solidFill>
              <a:effectLst/>
              <a:latin typeface="DeepSeek-CJK-patch"/>
            </a:endParaRPr>
          </a:p>
          <a:p>
            <a:pPr algn="l"/>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Đơn giản</a:t>
            </a:r>
            <a:r>
              <a:rPr lang="vi-VN" b="0" i="0" dirty="0">
                <a:solidFill>
                  <a:srgbClr val="404040"/>
                </a:solidFill>
                <a:effectLst/>
                <a:latin typeface="DeepSeek-CJK-patch"/>
              </a:rPr>
              <a:t>: Chỉ master site xử lý cập nhật, không cần đồng bộ phức tạp.</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Luôn có một site chứa dữ liệu mới nhất</a:t>
            </a:r>
            <a:r>
              <a:rPr lang="vi-VN" b="0" i="0" dirty="0">
                <a:solidFill>
                  <a:srgbClr val="404040"/>
                </a:solidFill>
                <a:effectLst/>
                <a:latin typeface="DeepSeek-CJK-patch"/>
              </a:rPr>
              <a:t>.</a:t>
            </a:r>
          </a:p>
          <a:p>
            <a:pPr algn="l"/>
            <a:r>
              <a:rPr lang="vi-VN" b="1" i="0" dirty="0">
                <a:solidFill>
                  <a:srgbClr val="404040"/>
                </a:solidFill>
                <a:effectLst/>
                <a:latin typeface="DeepSeek-CJK-patch"/>
              </a:rPr>
              <a:t>Hạn chế</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Tải cao tại master</a:t>
            </a:r>
            <a:r>
              <a:rPr lang="vi-VN" b="0" i="0" dirty="0">
                <a:solidFill>
                  <a:srgbClr val="404040"/>
                </a:solidFill>
                <a:effectLst/>
                <a:latin typeface="DeepSeek-CJK-patch"/>
              </a:rPr>
              <a:t> → Nghẽn cổ chai.</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Đọc tại slave có thể nhận giá trị chưa đồng bộ</a:t>
            </a:r>
            <a:r>
              <a:rPr lang="vi-VN" b="0" i="0" dirty="0">
                <a:solidFill>
                  <a:srgbClr val="404040"/>
                </a:solidFill>
                <a:effectLst/>
                <a:latin typeface="DeepSeek-CJK-patch"/>
              </a:rPr>
              <a:t>.</a:t>
            </a:r>
          </a:p>
          <a:p>
            <a:pPr algn="l"/>
            <a:r>
              <a:rPr lang="vi-VN" b="1" i="0" dirty="0">
                <a:solidFill>
                  <a:srgbClr val="404040"/>
                </a:solidFill>
                <a:effectLst/>
                <a:latin typeface="DeepSeek-CJK-patch"/>
              </a:rPr>
              <a:t>Phân loại</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Single-master</a:t>
            </a:r>
            <a:r>
              <a:rPr lang="vi-VN" b="0" i="0" dirty="0">
                <a:solidFill>
                  <a:srgbClr val="404040"/>
                </a:solidFill>
                <a:effectLst/>
                <a:latin typeface="DeepSeek-CJK-patch"/>
              </a:rPr>
              <a:t>: Một site làm master cho tất cả dữ liệu.</a:t>
            </a:r>
          </a:p>
          <a:p>
            <a:pPr algn="l">
              <a:buFont typeface="Arial" panose="020B0604020202020204" pitchFamily="34" charset="0"/>
              <a:buChar char="•"/>
            </a:pPr>
            <a:r>
              <a:rPr lang="vi-VN" b="1" i="0" dirty="0">
                <a:solidFill>
                  <a:srgbClr val="404040"/>
                </a:solidFill>
                <a:effectLst/>
                <a:latin typeface="DeepSeek-CJK-patch"/>
              </a:rPr>
              <a:t>Primary-copy</a:t>
            </a:r>
            <a:r>
              <a:rPr lang="vi-VN" b="0" i="0" dirty="0">
                <a:solidFill>
                  <a:srgbClr val="404040"/>
                </a:solidFill>
                <a:effectLst/>
                <a:latin typeface="DeepSeek-CJK-patch"/>
              </a:rPr>
              <a:t>: Mỗi data item có master riêng.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Distributed Replication (Nhân bản phân tán)</a:t>
            </a:r>
            <a:endParaRPr lang="vi-VN" b="0" i="0" dirty="0">
              <a:solidFill>
                <a:srgbClr val="404040"/>
              </a:solidFill>
              <a:effectLst/>
              <a:latin typeface="DeepSeek-CJK-patch"/>
            </a:endParaRPr>
          </a:p>
          <a:p>
            <a:pPr algn="l"/>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Mọi site đều có thể cập nhật</a:t>
            </a:r>
            <a:r>
              <a:rPr lang="vi-VN" b="0" i="0" dirty="0">
                <a:solidFill>
                  <a:srgbClr val="404040"/>
                </a:solidFill>
                <a:effectLst/>
                <a:latin typeface="DeepSeek-CJK-patch"/>
              </a:rPr>
              <a:t> → Phân tán tải.</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Khả năng sẵn sàng cao</a:t>
            </a:r>
            <a:r>
              <a:rPr lang="vi-VN" b="0" i="0" dirty="0">
                <a:solidFill>
                  <a:srgbClr val="404040"/>
                </a:solidFill>
                <a:effectLst/>
                <a:latin typeface="DeepSeek-CJK-patch"/>
              </a:rPr>
              <a:t> (no single point of failure).</a:t>
            </a:r>
          </a:p>
          <a:p>
            <a:pPr algn="l"/>
            <a:r>
              <a:rPr lang="vi-VN" b="1" i="0" dirty="0">
                <a:solidFill>
                  <a:srgbClr val="404040"/>
                </a:solidFill>
                <a:effectLst/>
                <a:latin typeface="DeepSeek-CJK-patch"/>
              </a:rPr>
              <a:t>Hạn chế</a:t>
            </a:r>
            <a:endParaRPr lang="vi-VN" b="0" i="0" dirty="0">
              <a:solidFill>
                <a:srgbClr val="404040"/>
              </a:solidFill>
              <a:effectLst/>
              <a:latin typeface="DeepSeek-CJK-patch"/>
            </a:endParaRPr>
          </a:p>
          <a:p>
            <a:pPr algn="l"/>
            <a:r>
              <a:rPr lang="en-US" b="0" i="0" dirty="0">
                <a:solidFill>
                  <a:srgbClr val="404040"/>
                </a:solidFill>
                <a:effectLst/>
                <a:latin typeface="DeepSeek-CJK-patch"/>
              </a:rPr>
              <a:t>- </a:t>
            </a:r>
            <a:r>
              <a:rPr lang="vi-VN" b="1" i="0" dirty="0">
                <a:solidFill>
                  <a:srgbClr val="404040"/>
                </a:solidFill>
                <a:effectLst/>
                <a:latin typeface="DeepSeek-CJK-patch"/>
              </a:rPr>
              <a:t>Cần cơ chế đồng bộ phức tạp</a:t>
            </a:r>
            <a:r>
              <a:rPr lang="vi-VN" b="0" i="0" dirty="0">
                <a:solidFill>
                  <a:srgbClr val="404040"/>
                </a:solidFill>
                <a:effectLst/>
                <a:latin typeface="DeepSeek-CJK-patch"/>
              </a:rPr>
              <a:t> để giải quyết xung đột.</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Rủi ro mất nhất quán</a:t>
            </a:r>
            <a:r>
              <a:rPr lang="vi-VN" b="0" i="0" dirty="0">
                <a:solidFill>
                  <a:srgbClr val="404040"/>
                </a:solidFill>
                <a:effectLst/>
                <a:latin typeface="DeepSeek-CJK-patch"/>
              </a:rPr>
              <a:t> nếu dùng lazy propagation.</a:t>
            </a:r>
          </a:p>
          <a:p>
            <a:pPr algn="l"/>
            <a:r>
              <a:rPr lang="vi-VN" b="1" i="0" dirty="0">
                <a:solidFill>
                  <a:srgbClr val="404040"/>
                </a:solidFill>
                <a:effectLst/>
                <a:latin typeface="DeepSeek-CJK-patch"/>
              </a:rPr>
              <a:t>Giải pháp kỹ thuật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Eager + Distributed</a:t>
            </a:r>
            <a:r>
              <a:rPr lang="vi-VN" b="0" i="0" dirty="0">
                <a:solidFill>
                  <a:srgbClr val="404040"/>
                </a:solidFill>
                <a:effectLst/>
                <a:latin typeface="DeepSeek-CJK-patch"/>
              </a:rPr>
              <a:t>: Dùng distributed locking hoặc timestamp ordering.</a:t>
            </a:r>
          </a:p>
          <a:p>
            <a:pPr algn="l">
              <a:buFont typeface="Arial" panose="020B0604020202020204" pitchFamily="34" charset="0"/>
              <a:buChar char="•"/>
            </a:pPr>
            <a:r>
              <a:rPr lang="vi-VN" b="1" i="0" dirty="0">
                <a:solidFill>
                  <a:srgbClr val="404040"/>
                </a:solidFill>
                <a:effectLst/>
                <a:latin typeface="DeepSeek-CJK-patch"/>
              </a:rPr>
              <a:t>Lazy + Distributed</a:t>
            </a:r>
            <a:r>
              <a:rPr lang="vi-VN" b="0" i="0" dirty="0">
                <a:solidFill>
                  <a:srgbClr val="404040"/>
                </a:solidFill>
                <a:effectLst/>
                <a:latin typeface="DeepSeek-CJK-patch"/>
              </a:rPr>
              <a:t>: Dùng reconciliation (undo/redo transactions).</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So sánh các hình thức</a:t>
            </a:r>
            <a:endParaRPr lang="vi-VN" b="0" i="0" dirty="0">
              <a:solidFill>
                <a:srgbClr val="404040"/>
              </a:solidFill>
              <a:effectLst/>
              <a:latin typeface="DeepSeek-CJK-patch"/>
            </a:endParaRPr>
          </a:p>
          <a:p>
            <a:pPr algn="l"/>
            <a:r>
              <a:rPr lang="vi-VN" b="0" i="0" dirty="0">
                <a:solidFill>
                  <a:srgbClr val="404040"/>
                </a:solidFill>
                <a:effectLst/>
                <a:latin typeface="DeepSeek-CJK-patch"/>
              </a:rPr>
              <a:t>Tiêu chí</a:t>
            </a:r>
            <a:r>
              <a:rPr lang="en-US" b="0" i="0" dirty="0">
                <a:solidFill>
                  <a:srgbClr val="404040"/>
                </a:solidFill>
                <a:effectLst/>
                <a:latin typeface="DeepSeek-CJK-patch"/>
              </a:rPr>
              <a:t>	</a:t>
            </a:r>
            <a:r>
              <a:rPr lang="vi-VN" b="1" i="0" dirty="0">
                <a:solidFill>
                  <a:srgbClr val="404040"/>
                </a:solidFill>
                <a:effectLst/>
                <a:latin typeface="DeepSeek-CJK-patch"/>
              </a:rPr>
              <a:t>Eager</a:t>
            </a:r>
            <a:r>
              <a:rPr lang="en-US" b="1" i="0" dirty="0">
                <a:solidFill>
                  <a:srgbClr val="404040"/>
                </a:solidFill>
                <a:effectLst/>
                <a:latin typeface="DeepSeek-CJK-patch"/>
              </a:rPr>
              <a:t>		</a:t>
            </a:r>
            <a:r>
              <a:rPr lang="vi-VN" b="1" i="0" dirty="0">
                <a:solidFill>
                  <a:srgbClr val="404040"/>
                </a:solidFill>
                <a:effectLst/>
                <a:latin typeface="DeepSeek-CJK-patch"/>
              </a:rPr>
              <a:t>Lazy</a:t>
            </a:r>
            <a:r>
              <a:rPr lang="en-US" b="1" i="0" dirty="0">
                <a:solidFill>
                  <a:srgbClr val="404040"/>
                </a:solidFill>
                <a:effectLst/>
                <a:latin typeface="DeepSeek-CJK-patch"/>
              </a:rPr>
              <a:t>		</a:t>
            </a:r>
            <a:r>
              <a:rPr lang="vi-VN" b="1" i="0" dirty="0">
                <a:solidFill>
                  <a:srgbClr val="404040"/>
                </a:solidFill>
                <a:effectLst/>
                <a:latin typeface="DeepSeek-CJK-patch"/>
              </a:rPr>
              <a:t>Centralized</a:t>
            </a:r>
            <a:r>
              <a:rPr lang="en-US" b="1" i="0" dirty="0">
                <a:solidFill>
                  <a:srgbClr val="404040"/>
                </a:solidFill>
                <a:effectLst/>
                <a:latin typeface="DeepSeek-CJK-patch"/>
              </a:rPr>
              <a:t>		</a:t>
            </a:r>
            <a:r>
              <a:rPr lang="vi-VN" b="1" i="0" dirty="0">
                <a:solidFill>
                  <a:srgbClr val="404040"/>
                </a:solidFill>
                <a:effectLst/>
                <a:latin typeface="DeepSeek-CJK-patch"/>
              </a:rPr>
              <a:t>Distributed</a:t>
            </a:r>
            <a:endParaRPr lang="en-US" b="1" i="0" dirty="0">
              <a:solidFill>
                <a:srgbClr val="404040"/>
              </a:solidFill>
              <a:effectLst/>
              <a:latin typeface="DeepSeek-CJK-patch"/>
            </a:endParaRPr>
          </a:p>
          <a:p>
            <a:pPr algn="l"/>
            <a:r>
              <a:rPr lang="vi-VN" b="1" i="0" dirty="0">
                <a:solidFill>
                  <a:srgbClr val="404040"/>
                </a:solidFill>
                <a:effectLst/>
                <a:latin typeface="DeepSeek-CJK-patch"/>
              </a:rPr>
              <a:t>Nhất quán</a:t>
            </a:r>
            <a:r>
              <a:rPr lang="en-US" b="1" i="0" dirty="0">
                <a:solidFill>
                  <a:srgbClr val="404040"/>
                </a:solidFill>
                <a:effectLst/>
                <a:latin typeface="DeepSeek-CJK-patch"/>
              </a:rPr>
              <a:t>	</a:t>
            </a:r>
            <a:r>
              <a:rPr lang="vi-VN" b="0" i="0" dirty="0">
                <a:solidFill>
                  <a:srgbClr val="404040"/>
                </a:solidFill>
                <a:effectLst/>
                <a:latin typeface="DeepSeek-CJK-patch"/>
              </a:rPr>
              <a:t>Strong</a:t>
            </a:r>
            <a:r>
              <a:rPr lang="en-US" b="0" i="0" dirty="0">
                <a:solidFill>
                  <a:srgbClr val="404040"/>
                </a:solidFill>
                <a:effectLst/>
                <a:latin typeface="DeepSeek-CJK-patch"/>
              </a:rPr>
              <a:t>		</a:t>
            </a:r>
            <a:r>
              <a:rPr lang="vi-VN" b="0" i="0" dirty="0">
                <a:solidFill>
                  <a:srgbClr val="404040"/>
                </a:solidFill>
                <a:effectLst/>
                <a:latin typeface="DeepSeek-CJK-patch"/>
              </a:rPr>
              <a:t>Eventual</a:t>
            </a:r>
            <a:r>
              <a:rPr lang="en-US" b="0" i="0" dirty="0">
                <a:solidFill>
                  <a:srgbClr val="404040"/>
                </a:solidFill>
                <a:effectLst/>
                <a:latin typeface="DeepSeek-CJK-patch"/>
              </a:rPr>
              <a:t>		</a:t>
            </a:r>
            <a:r>
              <a:rPr lang="vi-VN" b="0" i="0" dirty="0">
                <a:solidFill>
                  <a:srgbClr val="404040"/>
                </a:solidFill>
                <a:effectLst/>
                <a:latin typeface="DeepSeek-CJK-patch"/>
              </a:rPr>
              <a:t>Phụ thuộc vào master</a:t>
            </a:r>
            <a:r>
              <a:rPr lang="en-US" b="0" i="0" dirty="0">
                <a:solidFill>
                  <a:srgbClr val="404040"/>
                </a:solidFill>
                <a:effectLst/>
                <a:latin typeface="DeepSeek-CJK-patch"/>
              </a:rPr>
              <a:t>	</a:t>
            </a:r>
            <a:r>
              <a:rPr lang="vi-VN" b="0" i="0" dirty="0">
                <a:solidFill>
                  <a:srgbClr val="404040"/>
                </a:solidFill>
                <a:effectLst/>
                <a:latin typeface="DeepSeek-CJK-patch"/>
              </a:rPr>
              <a:t>Phụ thuộc vào cơ chế đồng bộ</a:t>
            </a:r>
            <a:endParaRPr lang="en-US" b="0" i="0" dirty="0">
              <a:solidFill>
                <a:srgbClr val="404040"/>
              </a:solidFill>
              <a:effectLst/>
              <a:latin typeface="DeepSeek-CJK-patch"/>
            </a:endParaRPr>
          </a:p>
          <a:p>
            <a:pPr algn="l"/>
            <a:r>
              <a:rPr lang="vi-VN" b="1" i="0" dirty="0">
                <a:solidFill>
                  <a:srgbClr val="404040"/>
                </a:solidFill>
                <a:effectLst/>
                <a:latin typeface="DeepSeek-CJK-patch"/>
              </a:rPr>
              <a:t>Hiệu suất</a:t>
            </a:r>
            <a:r>
              <a:rPr lang="en-US" b="1" i="0" dirty="0">
                <a:solidFill>
                  <a:srgbClr val="404040"/>
                </a:solidFill>
                <a:effectLst/>
                <a:latin typeface="DeepSeek-CJK-patch"/>
              </a:rPr>
              <a:t>	</a:t>
            </a:r>
            <a:r>
              <a:rPr lang="vi-VN" b="0" i="0" dirty="0">
                <a:solidFill>
                  <a:srgbClr val="404040"/>
                </a:solidFill>
                <a:effectLst/>
                <a:latin typeface="DeepSeek-CJK-patch"/>
              </a:rPr>
              <a:t>Thấp (chờ đồng bộ)</a:t>
            </a:r>
            <a:r>
              <a:rPr lang="en-US" b="0" i="0" dirty="0">
                <a:solidFill>
                  <a:srgbClr val="404040"/>
                </a:solidFill>
                <a:effectLst/>
                <a:latin typeface="DeepSeek-CJK-patch"/>
              </a:rPr>
              <a:t>	</a:t>
            </a:r>
            <a:r>
              <a:rPr lang="vi-VN" b="0" i="0" dirty="0">
                <a:solidFill>
                  <a:srgbClr val="404040"/>
                </a:solidFill>
                <a:effectLst/>
                <a:latin typeface="DeepSeek-CJK-patch"/>
              </a:rPr>
              <a:t>Cao</a:t>
            </a:r>
            <a:r>
              <a:rPr lang="en-US" b="0" i="0" dirty="0">
                <a:solidFill>
                  <a:srgbClr val="404040"/>
                </a:solidFill>
                <a:effectLst/>
                <a:latin typeface="DeepSeek-CJK-patch"/>
              </a:rPr>
              <a:t>		</a:t>
            </a:r>
            <a:r>
              <a:rPr lang="vi-VN" b="0" i="0" dirty="0">
                <a:solidFill>
                  <a:srgbClr val="404040"/>
                </a:solidFill>
                <a:effectLst/>
                <a:latin typeface="DeepSeek-CJK-patch"/>
              </a:rPr>
              <a:t>Trung bình (nghẽn master)</a:t>
            </a:r>
            <a:r>
              <a:rPr lang="en-US" b="0" i="0" dirty="0">
                <a:solidFill>
                  <a:srgbClr val="404040"/>
                </a:solidFill>
                <a:effectLst/>
                <a:latin typeface="DeepSeek-CJK-patch"/>
              </a:rPr>
              <a:t>	</a:t>
            </a:r>
            <a:r>
              <a:rPr lang="vi-VN" b="0" i="0" dirty="0">
                <a:solidFill>
                  <a:srgbClr val="404040"/>
                </a:solidFill>
                <a:effectLst/>
                <a:latin typeface="DeepSeek-CJK-patch"/>
              </a:rPr>
              <a:t>Cao (nếu lazy)</a:t>
            </a:r>
            <a:endParaRPr lang="en-US" b="0" i="0" dirty="0">
              <a:solidFill>
                <a:srgbClr val="404040"/>
              </a:solidFill>
              <a:effectLst/>
              <a:latin typeface="DeepSeek-CJK-patch"/>
            </a:endParaRPr>
          </a:p>
          <a:p>
            <a:pPr algn="l"/>
            <a:r>
              <a:rPr lang="vi-VN" b="1" i="0" dirty="0">
                <a:solidFill>
                  <a:srgbClr val="404040"/>
                </a:solidFill>
                <a:effectLst/>
                <a:latin typeface="DeepSeek-CJK-patch"/>
              </a:rPr>
              <a:t>Độ phức tạp</a:t>
            </a:r>
            <a:r>
              <a:rPr lang="en-US" b="1" i="0" dirty="0">
                <a:solidFill>
                  <a:srgbClr val="404040"/>
                </a:solidFill>
                <a:effectLst/>
                <a:latin typeface="DeepSeek-CJK-patch"/>
              </a:rPr>
              <a:t>	</a:t>
            </a:r>
            <a:r>
              <a:rPr lang="vi-VN" b="0" i="0" dirty="0">
                <a:solidFill>
                  <a:srgbClr val="404040"/>
                </a:solidFill>
                <a:effectLst/>
                <a:latin typeface="DeepSeek-CJK-patch"/>
              </a:rPr>
              <a:t>Trung bình (2PC)</a:t>
            </a:r>
            <a:r>
              <a:rPr lang="en-US" b="0" i="0" dirty="0">
                <a:solidFill>
                  <a:srgbClr val="404040"/>
                </a:solidFill>
                <a:effectLst/>
                <a:latin typeface="DeepSeek-CJK-patch"/>
              </a:rPr>
              <a:t>	</a:t>
            </a:r>
            <a:r>
              <a:rPr lang="vi-VN" b="0" i="0" dirty="0">
                <a:solidFill>
                  <a:srgbClr val="404040"/>
                </a:solidFill>
                <a:effectLst/>
                <a:latin typeface="DeepSeek-CJK-patch"/>
              </a:rPr>
              <a:t>Thấp</a:t>
            </a:r>
            <a:r>
              <a:rPr lang="en-US" b="0" i="0" dirty="0">
                <a:solidFill>
                  <a:srgbClr val="404040"/>
                </a:solidFill>
                <a:effectLst/>
                <a:latin typeface="DeepSeek-CJK-patch"/>
              </a:rPr>
              <a:t>		</a:t>
            </a:r>
            <a:r>
              <a:rPr lang="vi-VN" b="0" i="0" dirty="0">
                <a:solidFill>
                  <a:srgbClr val="404040"/>
                </a:solidFill>
                <a:effectLst/>
                <a:latin typeface="DeepSeek-CJK-patch"/>
              </a:rPr>
              <a:t>Thấp</a:t>
            </a:r>
            <a:r>
              <a:rPr lang="en-US" b="0" i="0" dirty="0">
                <a:solidFill>
                  <a:srgbClr val="404040"/>
                </a:solidFill>
                <a:effectLst/>
                <a:latin typeface="DeepSeek-CJK-patch"/>
              </a:rPr>
              <a:t>		</a:t>
            </a:r>
            <a:r>
              <a:rPr lang="vi-VN" b="0" i="0" dirty="0">
                <a:solidFill>
                  <a:srgbClr val="404040"/>
                </a:solidFill>
                <a:effectLst/>
                <a:latin typeface="DeepSeek-CJK-patch"/>
              </a:rPr>
              <a:t>Cao</a:t>
            </a:r>
            <a:endParaRPr lang="en-US" b="0" i="0" dirty="0">
              <a:solidFill>
                <a:srgbClr val="404040"/>
              </a:solidFill>
              <a:effectLst/>
              <a:latin typeface="DeepSeek-CJK-patch"/>
            </a:endParaRPr>
          </a:p>
          <a:p>
            <a:pPr algn="l"/>
            <a:r>
              <a:rPr lang="vi-VN" b="1" i="0" dirty="0">
                <a:solidFill>
                  <a:srgbClr val="404040"/>
                </a:solidFill>
                <a:effectLst/>
                <a:latin typeface="DeepSeek-CJK-patch"/>
              </a:rPr>
              <a:t>Phù hợp</a:t>
            </a:r>
            <a:r>
              <a:rPr lang="en-US" b="1" i="0" dirty="0">
                <a:solidFill>
                  <a:srgbClr val="404040"/>
                </a:solidFill>
                <a:effectLst/>
                <a:latin typeface="DeepSeek-CJK-patch"/>
              </a:rPr>
              <a:t>	</a:t>
            </a:r>
            <a:r>
              <a:rPr lang="vi-VN" b="0" i="0" dirty="0">
                <a:solidFill>
                  <a:srgbClr val="404040"/>
                </a:solidFill>
                <a:effectLst/>
                <a:latin typeface="DeepSeek-CJK-patch"/>
              </a:rPr>
              <a:t>Ứng dụng tài chính</a:t>
            </a:r>
            <a:r>
              <a:rPr lang="en-US" b="0" i="0" dirty="0">
                <a:solidFill>
                  <a:srgbClr val="404040"/>
                </a:solidFill>
                <a:effectLst/>
                <a:latin typeface="DeepSeek-CJK-patch"/>
              </a:rPr>
              <a:t>	</a:t>
            </a:r>
            <a:r>
              <a:rPr lang="vi-VN" b="0" i="0" dirty="0">
                <a:solidFill>
                  <a:srgbClr val="404040"/>
                </a:solidFill>
                <a:effectLst/>
                <a:latin typeface="DeepSeek-CJK-patch"/>
              </a:rPr>
              <a:t>Dịch vụ chịu latency</a:t>
            </a:r>
            <a:r>
              <a:rPr lang="en-US" b="0" i="0" dirty="0">
                <a:solidFill>
                  <a:srgbClr val="404040"/>
                </a:solidFill>
                <a:effectLst/>
                <a:latin typeface="DeepSeek-CJK-patch"/>
              </a:rPr>
              <a:t>	</a:t>
            </a:r>
            <a:r>
              <a:rPr lang="vi-VN" b="0" i="0" dirty="0">
                <a:solidFill>
                  <a:srgbClr val="404040"/>
                </a:solidFill>
                <a:effectLst/>
                <a:latin typeface="DeepSeek-CJK-patch"/>
              </a:rPr>
              <a:t>Data warehouse</a:t>
            </a:r>
            <a:r>
              <a:rPr lang="en-US" b="0" i="0" dirty="0">
                <a:solidFill>
                  <a:srgbClr val="404040"/>
                </a:solidFill>
                <a:effectLst/>
                <a:latin typeface="DeepSeek-CJK-patch"/>
              </a:rPr>
              <a:t>	</a:t>
            </a:r>
            <a:r>
              <a:rPr lang="vi-VN" b="0" i="0" dirty="0">
                <a:solidFill>
                  <a:srgbClr val="404040"/>
                </a:solidFill>
                <a:effectLst/>
                <a:latin typeface="DeepSeek-CJK-patch"/>
              </a:rPr>
              <a:t>Hệ thống collaborative</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7. Bài học rút ra</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Chọn chiến lược dựa trên yêu cầu ứng dụng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Ưu tiên consistency</a:t>
            </a:r>
            <a:r>
              <a:rPr lang="vi-VN" b="0" i="0" dirty="0">
                <a:solidFill>
                  <a:srgbClr val="404040"/>
                </a:solidFill>
                <a:effectLst/>
                <a:latin typeface="DeepSeek-CJK-patch"/>
              </a:rPr>
              <a:t> → Eager + Centralized.</a:t>
            </a:r>
          </a:p>
          <a:p>
            <a:pPr marL="742950" lvl="1" indent="-285750" algn="l">
              <a:buFont typeface="Arial" panose="020B0604020202020204" pitchFamily="34" charset="0"/>
              <a:buChar char="•"/>
            </a:pPr>
            <a:r>
              <a:rPr lang="vi-VN" b="1" i="0" dirty="0">
                <a:solidFill>
                  <a:srgbClr val="404040"/>
                </a:solidFill>
                <a:effectLst/>
                <a:latin typeface="DeepSeek-CJK-patch"/>
              </a:rPr>
              <a:t>Ưu tiên availability</a:t>
            </a:r>
            <a:r>
              <a:rPr lang="vi-VN" b="0" i="0" dirty="0">
                <a:solidFill>
                  <a:srgbClr val="404040"/>
                </a:solidFill>
                <a:effectLst/>
                <a:latin typeface="DeepSeek-CJK-patch"/>
              </a:rPr>
              <a:t> → Lazy + Distributed.</a:t>
            </a:r>
          </a:p>
          <a:p>
            <a:pPr algn="l">
              <a:buFont typeface="Arial" panose="020B0604020202020204" pitchFamily="34" charset="0"/>
              <a:buChar char="•"/>
            </a:pPr>
            <a:r>
              <a:rPr lang="vi-VN" b="1" i="0" dirty="0">
                <a:solidFill>
                  <a:srgbClr val="404040"/>
                </a:solidFill>
                <a:effectLst/>
                <a:latin typeface="DeepSeek-CJK-patch"/>
              </a:rPr>
              <a:t>Trade-off quan trọng</a:t>
            </a:r>
            <a:r>
              <a:rPr lang="vi-VN" b="0" i="0" dirty="0">
                <a:solidFill>
                  <a:srgbClr val="404040"/>
                </a:solidFill>
                <a:effectLst/>
                <a:latin typeface="DeepSeek-CJK-patch"/>
              </a:rPr>
              <a:t>: Consistency ↔ Performance.</a:t>
            </a:r>
          </a:p>
          <a:p>
            <a:pPr algn="l"/>
            <a:endParaRPr lang="en-US" b="1" i="0">
              <a:solidFill>
                <a:srgbClr val="404040"/>
              </a:solidFill>
              <a:effectLst/>
              <a:latin typeface="DeepSeek-CJK-patch"/>
            </a:endParaRPr>
          </a:p>
          <a:p>
            <a:pPr algn="l"/>
            <a:r>
              <a:rPr lang="vi-VN" b="1" i="0">
                <a:solidFill>
                  <a:srgbClr val="404040"/>
                </a:solidFill>
                <a:effectLst/>
                <a:latin typeface="DeepSeek-CJK-patch"/>
              </a:rPr>
              <a:t>Câu </a:t>
            </a:r>
            <a:r>
              <a:rPr lang="vi-VN" b="1" i="0" dirty="0">
                <a:solidFill>
                  <a:srgbClr val="404040"/>
                </a:solidFill>
                <a:effectLst/>
                <a:latin typeface="DeepSeek-CJK-patch"/>
              </a:rPr>
              <a:t>hỏi thảo luận</a:t>
            </a:r>
            <a:r>
              <a:rPr lang="vi-VN" b="0" i="0" dirty="0">
                <a:solidFill>
                  <a:srgbClr val="404040"/>
                </a:solidFill>
                <a:effectLst/>
                <a:latin typeface="DeepSeek-CJK-patch"/>
              </a:rPr>
              <a:t>:</a:t>
            </a:r>
          </a:p>
          <a:p>
            <a:pPr algn="l">
              <a:buFont typeface="+mj-lt"/>
              <a:buAutoNum type="arabicPeriod"/>
            </a:pPr>
            <a:r>
              <a:rPr lang="vi-VN" b="0" i="1" dirty="0">
                <a:solidFill>
                  <a:srgbClr val="404040"/>
                </a:solidFill>
                <a:effectLst/>
                <a:latin typeface="DeepSeek-CJK-patch"/>
              </a:rPr>
              <a:t>Tại sao ngân hàng không thể dùng Lazy Replication?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Làm thế nào để giảm tải cho master trong Centralized Replication?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Khi nào nên kết hợp Eager với Distributed?</a:t>
            </a:r>
            <a:endParaRPr lang="vi-VN" b="0" i="0" dirty="0">
              <a:solidFill>
                <a:srgbClr val="404040"/>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18</a:t>
            </a:fld>
            <a:endParaRPr lang="en-US"/>
          </a:p>
        </p:txBody>
      </p:sp>
    </p:spTree>
    <p:extLst>
      <p:ext uri="{BB962C8B-B14F-4D97-AF65-F5344CB8AC3E}">
        <p14:creationId xmlns:p14="http://schemas.microsoft.com/office/powerpoint/2010/main" val="2907904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19</a:t>
            </a:fld>
            <a:endParaRPr lang="en-US"/>
          </a:p>
        </p:txBody>
      </p:sp>
    </p:spTree>
    <p:extLst>
      <p:ext uri="{BB962C8B-B14F-4D97-AF65-F5344CB8AC3E}">
        <p14:creationId xmlns:p14="http://schemas.microsoft.com/office/powerpoint/2010/main" val="206107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a:t>
            </a:fld>
            <a:endParaRPr lang="en-US"/>
          </a:p>
        </p:txBody>
      </p:sp>
    </p:spTree>
    <p:extLst>
      <p:ext uri="{BB962C8B-B14F-4D97-AF65-F5344CB8AC3E}">
        <p14:creationId xmlns:p14="http://schemas.microsoft.com/office/powerpoint/2010/main" val="1121335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4 giao thức sao chép dữ liệu (replication protocols)</a:t>
            </a:r>
            <a:r>
              <a:rPr lang="vi-VN" dirty="0"/>
              <a:t> được xây dựng dựa trên hai chiều phân loại độc lập:</a:t>
            </a:r>
            <a:endParaRPr lang="en-US" dirty="0"/>
          </a:p>
          <a:p>
            <a:endParaRPr lang="vi-VN" dirty="0"/>
          </a:p>
          <a:p>
            <a:pPr>
              <a:buFont typeface="+mj-lt"/>
              <a:buAutoNum type="arabicPeriod"/>
            </a:pPr>
            <a:r>
              <a:rPr lang="vi-VN" b="1" dirty="0"/>
              <a:t>Chiều thứ nhất (theo cột):</a:t>
            </a:r>
            <a:endParaRPr lang="vi-VN" dirty="0"/>
          </a:p>
          <a:p>
            <a:pPr marL="457200" lvl="1" indent="0">
              <a:buFont typeface="+mj-lt"/>
              <a:buNone/>
            </a:pPr>
            <a:r>
              <a:rPr lang="en-US" b="1" dirty="0"/>
              <a:t>a. </a:t>
            </a:r>
            <a:r>
              <a:rPr lang="vi-VN" b="1" dirty="0"/>
              <a:t>Centralized (Tập trung):</a:t>
            </a:r>
            <a:r>
              <a:rPr lang="vi-VN" dirty="0"/>
              <a:t> Việc xử lý cập nhật được điều phối tại một vị trí trung tâm (một nút chính).</a:t>
            </a:r>
          </a:p>
          <a:p>
            <a:pPr marL="457200" lvl="1" indent="0">
              <a:buFont typeface="+mj-lt"/>
              <a:buNone/>
            </a:pPr>
            <a:r>
              <a:rPr lang="en-US" b="1" dirty="0"/>
              <a:t>b. </a:t>
            </a:r>
            <a:r>
              <a:rPr lang="vi-VN" b="1" dirty="0"/>
              <a:t>Distributed (Phân tán):</a:t>
            </a:r>
            <a:r>
              <a:rPr lang="vi-VN" dirty="0"/>
              <a:t> Việc xử lý cập nhật được phân phối giữa các nút khác nhau trong hệ thống.</a:t>
            </a:r>
          </a:p>
          <a:p>
            <a:pPr>
              <a:buFont typeface="+mj-lt"/>
              <a:buAutoNum type="arabicPeriod"/>
            </a:pPr>
            <a:r>
              <a:rPr lang="vi-VN" b="1" dirty="0"/>
              <a:t>Chiều thứ hai (theo hàng):</a:t>
            </a:r>
            <a:endParaRPr lang="vi-VN" dirty="0"/>
          </a:p>
          <a:p>
            <a:pPr marL="457200" lvl="1" indent="0">
              <a:buFont typeface="+mj-lt"/>
              <a:buNone/>
            </a:pPr>
            <a:r>
              <a:rPr lang="en-US" b="1" dirty="0"/>
              <a:t>a. </a:t>
            </a:r>
            <a:r>
              <a:rPr lang="vi-VN" b="1" dirty="0"/>
              <a:t>Eager (Nhiệt tình):</a:t>
            </a:r>
            <a:r>
              <a:rPr lang="vi-VN" dirty="0"/>
              <a:t> Các cập nhật được thực hiện đồng thời tại tất cả các bản sao (replicas) </a:t>
            </a:r>
            <a:r>
              <a:rPr lang="vi-VN" b="1" dirty="0"/>
              <a:t>ngay lập tức</a:t>
            </a:r>
            <a:r>
              <a:rPr lang="vi-VN" dirty="0"/>
              <a:t>. Điều này đảm bảo tính nhất quán cao.</a:t>
            </a:r>
          </a:p>
          <a:p>
            <a:pPr marL="457200" lvl="1" indent="0">
              <a:buFont typeface="+mj-lt"/>
              <a:buNone/>
            </a:pPr>
            <a:r>
              <a:rPr lang="en-US" b="1" dirty="0"/>
              <a:t>b. </a:t>
            </a:r>
            <a:r>
              <a:rPr lang="vi-VN" b="1" dirty="0"/>
              <a:t>Lazy (Trì hoãn):</a:t>
            </a:r>
            <a:r>
              <a:rPr lang="vi-VN" dirty="0"/>
              <a:t> Các cập nhật chỉ được thực hiện tại một bản sao chính và </a:t>
            </a:r>
            <a:r>
              <a:rPr lang="vi-VN" b="1" dirty="0"/>
              <a:t>đồng bộ hóa với các bản sao khác sau đó</a:t>
            </a:r>
            <a:r>
              <a:rPr lang="vi-VN" dirty="0"/>
              <a:t>, cho phép hiệu suất cao hơn nhưng dễ sinh ra bất nhất tạm thời.</a:t>
            </a:r>
          </a:p>
          <a:p>
            <a:endParaRPr lang="en-US" b="1" dirty="0"/>
          </a:p>
          <a:p>
            <a:r>
              <a:rPr lang="vi-VN" b="1" dirty="0"/>
              <a:t>Bốn tổ hợp giao thức được thể hiện trong ma trận:</a:t>
            </a:r>
          </a:p>
          <a:p>
            <a:r>
              <a:rPr lang="en-US" b="1" dirty="0"/>
              <a:t>	</a:t>
            </a:r>
            <a:r>
              <a:rPr lang="vi-VN" b="1" dirty="0"/>
              <a:t>Centralized</a:t>
            </a:r>
            <a:r>
              <a:rPr lang="en-US" b="1" dirty="0"/>
              <a:t>		</a:t>
            </a:r>
            <a:r>
              <a:rPr lang="vi-VN" b="1" dirty="0"/>
              <a:t>Distributed</a:t>
            </a:r>
            <a:endParaRPr lang="en-US" b="1" dirty="0"/>
          </a:p>
          <a:p>
            <a:r>
              <a:rPr lang="vi-VN" b="1" dirty="0"/>
              <a:t>Eager</a:t>
            </a:r>
            <a:r>
              <a:rPr lang="en-US" b="1" dirty="0"/>
              <a:t>	</a:t>
            </a:r>
            <a:r>
              <a:rPr lang="vi-VN" dirty="0"/>
              <a:t>Eager Centralized</a:t>
            </a:r>
            <a:r>
              <a:rPr lang="en-US" dirty="0"/>
              <a:t>	</a:t>
            </a:r>
            <a:r>
              <a:rPr lang="vi-VN" dirty="0"/>
              <a:t>Eager Distributed</a:t>
            </a:r>
            <a:endParaRPr lang="en-US" dirty="0"/>
          </a:p>
          <a:p>
            <a:r>
              <a:rPr lang="vi-VN" b="1" dirty="0"/>
              <a:t>Lazy</a:t>
            </a:r>
            <a:r>
              <a:rPr lang="en-US" b="1" dirty="0"/>
              <a:t>	</a:t>
            </a:r>
            <a:r>
              <a:rPr lang="vi-VN" dirty="0"/>
              <a:t>Lazy Centralized</a:t>
            </a:r>
            <a:r>
              <a:rPr lang="en-US" dirty="0"/>
              <a:t>	</a:t>
            </a:r>
            <a:r>
              <a:rPr lang="vi-VN" dirty="0"/>
              <a:t>Lazy Distributed</a:t>
            </a:r>
          </a:p>
          <a:p>
            <a:endParaRPr lang="en-US" b="1" dirty="0"/>
          </a:p>
          <a:p>
            <a:r>
              <a:rPr lang="vi-VN" b="1" dirty="0"/>
              <a:t>Giải thích từng loại:</a:t>
            </a:r>
          </a:p>
          <a:p>
            <a:pPr>
              <a:buFont typeface="+mj-lt"/>
              <a:buAutoNum type="arabicPeriod"/>
            </a:pPr>
            <a:r>
              <a:rPr lang="vi-VN" b="1" dirty="0"/>
              <a:t>Eager Centralized:</a:t>
            </a:r>
            <a:endParaRPr lang="vi-VN" dirty="0"/>
          </a:p>
          <a:p>
            <a:pPr marL="457200" lvl="1" indent="0">
              <a:buFont typeface="+mj-lt"/>
              <a:buNone/>
            </a:pPr>
            <a:r>
              <a:rPr lang="en-US" dirty="0"/>
              <a:t>- </a:t>
            </a:r>
            <a:r>
              <a:rPr lang="vi-VN" dirty="0"/>
              <a:t>Tất cả cập nhật được điều phối tại một site trung tâm.</a:t>
            </a:r>
          </a:p>
          <a:p>
            <a:pPr marL="457200" lvl="1" indent="0">
              <a:buFont typeface="+mj-lt"/>
              <a:buNone/>
            </a:pPr>
            <a:r>
              <a:rPr lang="en-US" dirty="0"/>
              <a:t>- </a:t>
            </a:r>
            <a:r>
              <a:rPr lang="vi-VN" dirty="0"/>
              <a:t>Trung tâm này thực hiện cập nhật đồng thời lên mọi bản sao.</a:t>
            </a:r>
          </a:p>
          <a:p>
            <a:pPr marL="457200" lvl="1" indent="0">
              <a:buFont typeface="+mj-lt"/>
              <a:buNone/>
            </a:pPr>
            <a:r>
              <a:rPr lang="en-US" dirty="0"/>
              <a:t>- </a:t>
            </a:r>
            <a:r>
              <a:rPr lang="vi-VN" dirty="0"/>
              <a:t>Tính nhất quán cao, nhưng tắc nghẽn dễ xảy ra ở trung tâm.</a:t>
            </a:r>
          </a:p>
          <a:p>
            <a:pPr>
              <a:buFont typeface="+mj-lt"/>
              <a:buAutoNum type="arabicPeriod"/>
            </a:pPr>
            <a:r>
              <a:rPr lang="vi-VN" b="1" dirty="0"/>
              <a:t>Eager Distributed:</a:t>
            </a:r>
            <a:endParaRPr lang="vi-VN" dirty="0"/>
          </a:p>
          <a:p>
            <a:pPr marL="457200" lvl="1" indent="0">
              <a:buFont typeface="+mj-lt"/>
              <a:buNone/>
            </a:pPr>
            <a:r>
              <a:rPr lang="en-US" dirty="0"/>
              <a:t>- </a:t>
            </a:r>
            <a:r>
              <a:rPr lang="vi-VN" dirty="0"/>
              <a:t>Mỗi site có thể nhận cập nhật, và tất cả các site phải cùng cập nhật ngay lập tức.</a:t>
            </a:r>
          </a:p>
          <a:p>
            <a:pPr marL="457200" lvl="1" indent="0">
              <a:buFont typeface="+mj-lt"/>
              <a:buNone/>
            </a:pPr>
            <a:r>
              <a:rPr lang="en-US" dirty="0"/>
              <a:t>- </a:t>
            </a:r>
            <a:r>
              <a:rPr lang="vi-VN" dirty="0"/>
              <a:t>Cần nhiều giao tiếp giữa các site → chi phí cao, nhưng dữ liệu luôn nhất quán.</a:t>
            </a:r>
          </a:p>
          <a:p>
            <a:pPr>
              <a:buFont typeface="+mj-lt"/>
              <a:buAutoNum type="arabicPeriod"/>
            </a:pPr>
            <a:r>
              <a:rPr lang="vi-VN" b="1" dirty="0"/>
              <a:t>Lazy Centralized:</a:t>
            </a:r>
            <a:endParaRPr lang="vi-VN" dirty="0"/>
          </a:p>
          <a:p>
            <a:pPr marL="457200" lvl="1" indent="0">
              <a:buFont typeface="+mj-lt"/>
              <a:buNone/>
            </a:pPr>
            <a:r>
              <a:rPr lang="en-US" dirty="0"/>
              <a:t>- </a:t>
            </a:r>
            <a:r>
              <a:rPr lang="vi-VN" dirty="0"/>
              <a:t>Cập nhật chỉ diễn ra tại một site trung tâm, và các bản sao khác được cập nhật sau.</a:t>
            </a:r>
          </a:p>
          <a:p>
            <a:pPr marL="457200" lvl="1" indent="0">
              <a:buFont typeface="+mj-lt"/>
              <a:buNone/>
            </a:pPr>
            <a:r>
              <a:rPr lang="en-US" dirty="0"/>
              <a:t>- </a:t>
            </a:r>
            <a:r>
              <a:rPr lang="vi-VN" dirty="0"/>
              <a:t>Ít giao tiếp hơn, hiệu suất cao hơn, nhưng có thể xảy ra bất nhất tạm thời.</a:t>
            </a:r>
          </a:p>
          <a:p>
            <a:pPr>
              <a:buFont typeface="+mj-lt"/>
              <a:buAutoNum type="arabicPeriod"/>
            </a:pPr>
            <a:r>
              <a:rPr lang="vi-VN" b="1" dirty="0"/>
              <a:t>Lazy Distributed:</a:t>
            </a:r>
            <a:endParaRPr lang="vi-VN" dirty="0"/>
          </a:p>
          <a:p>
            <a:pPr marL="457200" lvl="1" indent="0">
              <a:buFont typeface="+mj-lt"/>
              <a:buNone/>
            </a:pPr>
            <a:r>
              <a:rPr lang="en-US" dirty="0"/>
              <a:t>- </a:t>
            </a:r>
            <a:r>
              <a:rPr lang="vi-VN" dirty="0"/>
              <a:t>Cập nhật có thể diễn ra ở bất kỳ site nào.</a:t>
            </a:r>
          </a:p>
          <a:p>
            <a:pPr marL="457200" lvl="1" indent="0">
              <a:buFont typeface="+mj-lt"/>
              <a:buNone/>
            </a:pPr>
            <a:r>
              <a:rPr lang="en-US" dirty="0"/>
              <a:t>- </a:t>
            </a:r>
            <a:r>
              <a:rPr lang="vi-VN" dirty="0"/>
              <a:t>Các cập nhật lan tỏa dần dần đến các bản sao khác → khó duy trì nhất quán, nhưng hiệu năng cao.</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20</a:t>
            </a:fld>
            <a:endParaRPr lang="en-US"/>
          </a:p>
        </p:txBody>
      </p:sp>
    </p:spTree>
    <p:extLst>
      <p:ext uri="{BB962C8B-B14F-4D97-AF65-F5344CB8AC3E}">
        <p14:creationId xmlns:p14="http://schemas.microsoft.com/office/powerpoint/2010/main" val="2620790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Centralized Protocols"</a:t>
            </a:r>
            <a:r>
              <a:rPr lang="vi-VN" dirty="0"/>
              <a:t> </a:t>
            </a:r>
            <a:r>
              <a:rPr lang="en-US" dirty="0"/>
              <a:t>– </a:t>
            </a:r>
            <a:r>
              <a:rPr lang="en-US" dirty="0" err="1"/>
              <a:t>Các</a:t>
            </a:r>
            <a:r>
              <a:rPr lang="en-US" dirty="0"/>
              <a:t> </a:t>
            </a:r>
            <a:r>
              <a:rPr lang="en-US" dirty="0" err="1"/>
              <a:t>giao</a:t>
            </a:r>
            <a:r>
              <a:rPr lang="en-US" dirty="0"/>
              <a:t> </a:t>
            </a:r>
            <a:r>
              <a:rPr lang="en-US" dirty="0" err="1"/>
              <a:t>thức</a:t>
            </a:r>
            <a:r>
              <a:rPr lang="en-US" dirty="0"/>
              <a:t> </a:t>
            </a:r>
            <a:r>
              <a:rPr lang="en-US" dirty="0" err="1"/>
              <a:t>đồng</a:t>
            </a:r>
            <a:r>
              <a:rPr lang="en-US" dirty="0"/>
              <a:t> </a:t>
            </a:r>
            <a:r>
              <a:rPr lang="en-US" dirty="0" err="1"/>
              <a:t>bộ</a:t>
            </a:r>
            <a:r>
              <a:rPr lang="en-US" dirty="0"/>
              <a:t> </a:t>
            </a:r>
            <a:r>
              <a:rPr lang="en-US" dirty="0" err="1"/>
              <a:t>tập</a:t>
            </a:r>
            <a:r>
              <a:rPr lang="en-US" dirty="0"/>
              <a:t> </a:t>
            </a:r>
            <a:r>
              <a:rPr lang="en-US" dirty="0" err="1"/>
              <a:t>trung</a:t>
            </a:r>
            <a:endParaRPr lang="en-US" dirty="0"/>
          </a:p>
          <a:p>
            <a:r>
              <a:rPr lang="vi-VN" b="1" dirty="0"/>
              <a:t>hai tham số thiết kế</a:t>
            </a:r>
            <a:r>
              <a:rPr lang="vi-VN" dirty="0"/>
              <a:t> và </a:t>
            </a:r>
            <a:r>
              <a:rPr lang="vi-VN" b="1" dirty="0"/>
              <a:t>ba kiến trúc triển khai khả thi</a:t>
            </a:r>
            <a:r>
              <a:rPr lang="vi-VN" dirty="0"/>
              <a:t> trong giao thức sao chép dữ liệu kiểu </a:t>
            </a:r>
            <a:r>
              <a:rPr lang="vi-VN" i="1" dirty="0"/>
              <a:t>Eager Centralized</a:t>
            </a:r>
            <a:r>
              <a:rPr lang="vi-VN" dirty="0"/>
              <a:t>.</a:t>
            </a:r>
          </a:p>
          <a:p>
            <a:endParaRPr lang="en-US" b="1" dirty="0"/>
          </a:p>
          <a:p>
            <a:r>
              <a:rPr lang="en-US" b="1" dirty="0"/>
              <a:t>1. </a:t>
            </a:r>
            <a:r>
              <a:rPr lang="vi-VN" b="1" dirty="0"/>
              <a:t>Design Parameters (Tham số thiết kế)</a:t>
            </a:r>
          </a:p>
          <a:p>
            <a:r>
              <a:rPr lang="vi-VN" b="1" dirty="0"/>
              <a:t>a. Distribution of master (Phân phối master):</a:t>
            </a:r>
          </a:p>
          <a:p>
            <a:pPr>
              <a:buFont typeface="Arial" panose="020B0604020202020204" pitchFamily="34" charset="0"/>
              <a:buChar char="•"/>
            </a:pPr>
            <a:r>
              <a:rPr lang="vi-VN" b="1" dirty="0"/>
              <a:t>Single master:</a:t>
            </a:r>
            <a:br>
              <a:rPr lang="vi-VN" dirty="0"/>
            </a:br>
            <a:r>
              <a:rPr lang="vi-VN" dirty="0"/>
              <a:t>→ Chỉ có </a:t>
            </a:r>
            <a:r>
              <a:rPr lang="vi-VN" b="1" dirty="0"/>
              <a:t>một site duy nhất</a:t>
            </a:r>
            <a:r>
              <a:rPr lang="vi-VN" dirty="0"/>
              <a:t> làm master cho </a:t>
            </a:r>
            <a:r>
              <a:rPr lang="vi-VN" b="1" dirty="0"/>
              <a:t>tất cả các dữ liệu</a:t>
            </a:r>
            <a:r>
              <a:rPr lang="vi-VN" dirty="0"/>
              <a:t>.</a:t>
            </a:r>
            <a:br>
              <a:rPr lang="vi-VN" dirty="0"/>
            </a:br>
            <a:r>
              <a:rPr lang="vi-VN" dirty="0"/>
              <a:t>→ Ví dụ: Tất cả các ghi W(x) hoặc đọc R(x) trong giao dịch cập nhật đều đi qua site đó.</a:t>
            </a:r>
          </a:p>
          <a:p>
            <a:pPr>
              <a:buFont typeface="Arial" panose="020B0604020202020204" pitchFamily="34" charset="0"/>
              <a:buChar char="•"/>
            </a:pPr>
            <a:r>
              <a:rPr lang="vi-VN" b="1" dirty="0"/>
              <a:t>Primary copy:</a:t>
            </a:r>
            <a:br>
              <a:rPr lang="vi-VN" dirty="0"/>
            </a:br>
            <a:r>
              <a:rPr lang="vi-VN" dirty="0"/>
              <a:t>→ Mỗi </a:t>
            </a:r>
            <a:r>
              <a:rPr lang="vi-VN" b="1" dirty="0"/>
              <a:t>dữ liệu (hoặc nhóm dữ liệu)</a:t>
            </a:r>
            <a:r>
              <a:rPr lang="vi-VN" dirty="0"/>
              <a:t> sẽ có </a:t>
            </a:r>
            <a:r>
              <a:rPr lang="vi-VN" b="1" dirty="0"/>
              <a:t>master riêng</a:t>
            </a:r>
            <a:r>
              <a:rPr lang="vi-VN" dirty="0"/>
              <a:t>.</a:t>
            </a:r>
            <a:br>
              <a:rPr lang="vi-VN" dirty="0"/>
            </a:br>
            <a:r>
              <a:rPr lang="vi-VN" dirty="0"/>
              <a:t>→ Ví dụ: x có master tại site A, y có master tại site C.</a:t>
            </a:r>
          </a:p>
          <a:p>
            <a:r>
              <a:rPr lang="vi-VN" b="1" dirty="0"/>
              <a:t>b. Level of transparency (Mức độ trong suốt):</a:t>
            </a:r>
          </a:p>
          <a:p>
            <a:pPr>
              <a:buFont typeface="Arial" panose="020B0604020202020204" pitchFamily="34" charset="0"/>
              <a:buChar char="•"/>
            </a:pPr>
            <a:r>
              <a:rPr lang="vi-VN" b="1" dirty="0"/>
              <a:t>Limited transparency (Giới hạn):</a:t>
            </a:r>
            <a:br>
              <a:rPr lang="vi-VN" dirty="0"/>
            </a:br>
            <a:r>
              <a:rPr lang="vi-VN" dirty="0"/>
              <a:t>→ Ứng dụng </a:t>
            </a:r>
            <a:r>
              <a:rPr lang="vi-VN" b="1" dirty="0"/>
              <a:t>biết rõ</a:t>
            </a:r>
            <a:r>
              <a:rPr lang="vi-VN" dirty="0"/>
              <a:t> đâu là master.</a:t>
            </a:r>
            <a:br>
              <a:rPr lang="vi-VN" dirty="0"/>
            </a:br>
            <a:r>
              <a:rPr lang="vi-VN" dirty="0"/>
              <a:t>→ Giao dịch cập nhật được gửi </a:t>
            </a:r>
            <a:r>
              <a:rPr lang="vi-VN" b="1" dirty="0"/>
              <a:t>trực tiếp</a:t>
            </a:r>
            <a:r>
              <a:rPr lang="vi-VN" dirty="0"/>
              <a:t> đến site master.</a:t>
            </a:r>
            <a:br>
              <a:rPr lang="vi-VN" dirty="0"/>
            </a:br>
            <a:r>
              <a:rPr lang="vi-VN" dirty="0"/>
              <a:t>→ Các giao dịch chỉ đọc có thể được xử lý ở bản sao (slave).</a:t>
            </a:r>
          </a:p>
          <a:p>
            <a:pPr>
              <a:buFont typeface="Arial" panose="020B0604020202020204" pitchFamily="34" charset="0"/>
              <a:buChar char="•"/>
            </a:pPr>
            <a:r>
              <a:rPr lang="vi-VN" b="1" dirty="0"/>
              <a:t>Full transparency (Hoàn toàn):</a:t>
            </a:r>
            <a:br>
              <a:rPr lang="vi-VN" dirty="0"/>
            </a:br>
            <a:r>
              <a:rPr lang="vi-VN" dirty="0"/>
              <a:t>→ Ứng dụng </a:t>
            </a:r>
            <a:r>
              <a:rPr lang="vi-VN" b="1" dirty="0"/>
              <a:t>không cần biết master ở đâu</a:t>
            </a:r>
            <a:r>
              <a:rPr lang="vi-VN" dirty="0"/>
              <a:t>.</a:t>
            </a:r>
            <a:br>
              <a:rPr lang="vi-VN" dirty="0"/>
            </a:br>
            <a:r>
              <a:rPr lang="vi-VN" dirty="0"/>
              <a:t>→ Giao dịch có thể gửi đến bất kỳ site nào, </a:t>
            </a:r>
            <a:r>
              <a:rPr lang="vi-VN" b="1" dirty="0"/>
              <a:t>hệ thống tự định tuyến đến master</a:t>
            </a:r>
            <a:r>
              <a:rPr lang="vi-VN" dirty="0"/>
              <a:t>.</a:t>
            </a:r>
            <a:br>
              <a:rPr lang="vi-VN" dirty="0"/>
            </a:br>
            <a:r>
              <a:rPr lang="vi-VN" dirty="0"/>
              <a:t>→ Ví dụ: transaction manager (TM) tại site A có thể tự động gửi W(x) đến site B – nơi chứa master của x.</a:t>
            </a:r>
          </a:p>
          <a:p>
            <a:endParaRPr lang="en-US" b="1" dirty="0"/>
          </a:p>
          <a:p>
            <a:r>
              <a:rPr lang="en-US" b="1" dirty="0"/>
              <a:t>2. </a:t>
            </a:r>
            <a:r>
              <a:rPr lang="vi-VN" b="1" dirty="0"/>
              <a:t>Four Alternative Architectures (Bốn kiến trúc triển khai – chỉ ba là hợp lý):</a:t>
            </a:r>
          </a:p>
          <a:p>
            <a:r>
              <a:rPr lang="vi-VN" dirty="0"/>
              <a:t>Kiến trúc triển khai</a:t>
            </a:r>
            <a:r>
              <a:rPr lang="en-US" dirty="0"/>
              <a:t>		</a:t>
            </a:r>
            <a:r>
              <a:rPr lang="vi-VN" dirty="0"/>
              <a:t>Diễn giải ngắn</a:t>
            </a:r>
            <a:endParaRPr lang="en-US" dirty="0"/>
          </a:p>
          <a:p>
            <a:r>
              <a:rPr lang="vi-VN" b="1" dirty="0"/>
              <a:t>Single master, limited transparency</a:t>
            </a:r>
            <a:r>
              <a:rPr lang="en-US" b="1" dirty="0"/>
              <a:t>	</a:t>
            </a:r>
            <a:r>
              <a:rPr lang="vi-VN" dirty="0"/>
              <a:t>Đơn giản, dễ thực hiện, ứng dụng gửi giao dịch trực tiếp đến master, slaves chỉ phục vụ đọc.</a:t>
            </a:r>
            <a:endParaRPr lang="en-US" dirty="0"/>
          </a:p>
          <a:p>
            <a:r>
              <a:rPr lang="vi-VN" b="1" dirty="0"/>
              <a:t>Single master, full transparency</a:t>
            </a:r>
            <a:r>
              <a:rPr lang="en-US" b="1" dirty="0"/>
              <a:t>	</a:t>
            </a:r>
            <a:r>
              <a:rPr lang="vi-VN" dirty="0"/>
              <a:t>TM</a:t>
            </a:r>
            <a:r>
              <a:rPr lang="en-US" dirty="0"/>
              <a:t> (transaction manager)</a:t>
            </a:r>
            <a:r>
              <a:rPr lang="vi-VN" dirty="0"/>
              <a:t> tại site của ứng dụng xử lý mọi giao dịch và chuyển tiếp đến master, tăng tính linh hoạt và khả năng mở rộng.</a:t>
            </a:r>
            <a:endParaRPr lang="en-US" dirty="0"/>
          </a:p>
          <a:p>
            <a:r>
              <a:rPr lang="vi-VN" b="1" dirty="0"/>
              <a:t>Primary copy, full transparency</a:t>
            </a:r>
            <a:r>
              <a:rPr lang="en-US" b="1" dirty="0"/>
              <a:t>	</a:t>
            </a:r>
            <a:r>
              <a:rPr lang="vi-VN" dirty="0"/>
              <a:t>Mỗi dữ liệu có master riêng, hệ thống định tuyến mỗi thao tác đến đúng master, TM</a:t>
            </a:r>
            <a:r>
              <a:rPr lang="en-US" dirty="0"/>
              <a:t> (transaction manager)</a:t>
            </a:r>
            <a:r>
              <a:rPr lang="vi-VN" dirty="0"/>
              <a:t>  tại ứng dụng là coordinator.</a:t>
            </a:r>
            <a:endParaRPr lang="en-US" dirty="0"/>
          </a:p>
          <a:p>
            <a:r>
              <a:rPr lang="vi-VN" b="1" dirty="0"/>
              <a:t>Primary copy, limited transparency</a:t>
            </a:r>
            <a:r>
              <a:rPr lang="en-US" b="1" dirty="0"/>
              <a:t>	</a:t>
            </a:r>
            <a:r>
              <a:rPr lang="vi-VN" dirty="0"/>
              <a:t>Không thực tế. Nếu một giao dịch cần cập nhật nhiều dữ liệu có master ở các site khác nhau thì sẽ </a:t>
            </a:r>
            <a:r>
              <a:rPr lang="vi-VN" b="1" dirty="0"/>
              <a:t>không biết gửi đến đâu</a:t>
            </a:r>
            <a:r>
              <a:rPr lang="vi-VN" dirty="0"/>
              <a:t>, gây rối cho ứng dụng.</a:t>
            </a:r>
          </a:p>
          <a:p>
            <a:endParaRPr lang="en-US" b="1" dirty="0"/>
          </a:p>
          <a:p>
            <a:r>
              <a:rPr lang="vi-VN" b="1" dirty="0"/>
              <a:t>Tóm gọn lại:</a:t>
            </a:r>
          </a:p>
          <a:p>
            <a:pPr>
              <a:buFont typeface="Arial" panose="020B0604020202020204" pitchFamily="34" charset="0"/>
              <a:buChar char="•"/>
            </a:pPr>
            <a:r>
              <a:rPr lang="vi-VN" dirty="0"/>
              <a:t>Có hai chiều để phân loại các giao thức "eager centralized": </a:t>
            </a:r>
            <a:r>
              <a:rPr lang="vi-VN" b="1" dirty="0"/>
              <a:t>(1) cách phân phối master</a:t>
            </a:r>
            <a:r>
              <a:rPr lang="vi-VN" dirty="0"/>
              <a:t> và </a:t>
            </a:r>
            <a:r>
              <a:rPr lang="vi-VN" b="1" dirty="0"/>
              <a:t>(2) mức độ trong suốt đối với ứng dụng</a:t>
            </a:r>
            <a:r>
              <a:rPr lang="vi-VN" dirty="0"/>
              <a:t>.</a:t>
            </a:r>
          </a:p>
          <a:p>
            <a:pPr>
              <a:buFont typeface="Arial" panose="020B0604020202020204" pitchFamily="34" charset="0"/>
              <a:buChar char="•"/>
            </a:pPr>
            <a:r>
              <a:rPr lang="vi-VN" dirty="0"/>
              <a:t>Có </a:t>
            </a:r>
            <a:r>
              <a:rPr lang="vi-VN" b="1" dirty="0"/>
              <a:t>ba mô hình kiến trúc khả thi</a:t>
            </a:r>
            <a:r>
              <a:rPr lang="vi-VN" dirty="0"/>
              <a:t>, mỗi mô hình có ưu/nhược riêng phù hợp với từng hệ thống thực tế.</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21</a:t>
            </a:fld>
            <a:endParaRPr lang="en-US"/>
          </a:p>
        </p:txBody>
      </p:sp>
    </p:spTree>
    <p:extLst>
      <p:ext uri="{BB962C8B-B14F-4D97-AF65-F5344CB8AC3E}">
        <p14:creationId xmlns:p14="http://schemas.microsoft.com/office/powerpoint/2010/main" val="3369627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Single Master / Limited Transparency</a:t>
            </a:r>
          </a:p>
          <a:p>
            <a:r>
              <a:rPr lang="en-US" b="1" dirty="0" err="1"/>
              <a:t>Đồng</a:t>
            </a:r>
            <a:r>
              <a:rPr lang="en-US" b="1" dirty="0"/>
              <a:t> </a:t>
            </a:r>
            <a:r>
              <a:rPr lang="en-US" b="1" dirty="0" err="1"/>
              <a:t>bộ</a:t>
            </a:r>
            <a:r>
              <a:rPr lang="en-US" b="1" dirty="0"/>
              <a:t> </a:t>
            </a:r>
            <a:r>
              <a:rPr lang="en-US" b="1" dirty="0" err="1"/>
              <a:t>đơn</a:t>
            </a:r>
            <a:r>
              <a:rPr lang="en-US" b="1" dirty="0"/>
              <a:t> master/ </a:t>
            </a:r>
            <a:r>
              <a:rPr lang="en-US" b="1" dirty="0" err="1"/>
              <a:t>Giới</a:t>
            </a:r>
            <a:r>
              <a:rPr lang="en-US" b="1" dirty="0"/>
              <a:t> </a:t>
            </a:r>
            <a:r>
              <a:rPr lang="en-US" b="1" dirty="0" err="1"/>
              <a:t>hạn</a:t>
            </a:r>
            <a:r>
              <a:rPr lang="en-US" b="1" dirty="0"/>
              <a:t> </a:t>
            </a:r>
            <a:r>
              <a:rPr lang="en-US" b="1" dirty="0" err="1"/>
              <a:t>trong</a:t>
            </a:r>
            <a:r>
              <a:rPr lang="en-US" b="1" dirty="0"/>
              <a:t> </a:t>
            </a:r>
            <a:r>
              <a:rPr lang="en-US" b="1" dirty="0" err="1"/>
              <a:t>suốt</a:t>
            </a:r>
            <a:endParaRPr lang="en-US" b="1" dirty="0"/>
          </a:p>
          <a:p>
            <a:endParaRPr lang="en-US" b="1" dirty="0"/>
          </a:p>
          <a:p>
            <a:r>
              <a:rPr lang="en-US" b="1" dirty="0"/>
              <a:t>1. </a:t>
            </a:r>
            <a:r>
              <a:rPr lang="vi-VN" b="1" dirty="0"/>
              <a:t>Tổng quan kiến trúc</a:t>
            </a:r>
          </a:p>
          <a:p>
            <a:pPr>
              <a:buFont typeface="Arial" panose="020B0604020202020204" pitchFamily="34" charset="0"/>
              <a:buChar char="•"/>
            </a:pPr>
            <a:r>
              <a:rPr lang="vi-VN" dirty="0"/>
              <a:t>Đây là mô hình </a:t>
            </a:r>
            <a:r>
              <a:rPr lang="vi-VN" b="1" dirty="0"/>
              <a:t>đơn giản nhất</a:t>
            </a:r>
            <a:r>
              <a:rPr lang="vi-VN" dirty="0"/>
              <a:t> trong các giao thức sao chép eager centralized.</a:t>
            </a:r>
          </a:p>
          <a:p>
            <a:pPr>
              <a:buFont typeface="Arial" panose="020B0604020202020204" pitchFamily="34" charset="0"/>
              <a:buChar char="•"/>
            </a:pPr>
            <a:r>
              <a:rPr lang="vi-VN" b="1" dirty="0"/>
              <a:t>Chỉ có một site làm master</a:t>
            </a:r>
            <a:r>
              <a:rPr lang="vi-VN" dirty="0"/>
              <a:t> cho </a:t>
            </a:r>
            <a:r>
              <a:rPr lang="vi-VN" b="1" dirty="0"/>
              <a:t>toàn bộ cơ sở dữ liệu</a:t>
            </a:r>
            <a:r>
              <a:rPr lang="vi-VN" dirty="0"/>
              <a:t>.</a:t>
            </a:r>
          </a:p>
          <a:p>
            <a:pPr>
              <a:buFont typeface="Arial" panose="020B0604020202020204" pitchFamily="34" charset="0"/>
              <a:buChar char="•"/>
            </a:pPr>
            <a:r>
              <a:rPr lang="vi-VN" b="1" dirty="0"/>
              <a:t>Ứng dụng biết rõ</a:t>
            </a:r>
            <a:r>
              <a:rPr lang="vi-VN" dirty="0"/>
              <a:t> site nào là master → do đó gọi là </a:t>
            </a:r>
            <a:r>
              <a:rPr lang="vi-VN" b="1" dirty="0"/>
              <a:t>“limited transparency”</a:t>
            </a:r>
            <a:r>
              <a:rPr lang="vi-VN" dirty="0"/>
              <a:t> (tính trong suốt hạn chế).</a:t>
            </a:r>
          </a:p>
          <a:p>
            <a:pPr>
              <a:buFont typeface="Arial" panose="020B0604020202020204" pitchFamily="34" charset="0"/>
              <a:buChar char="•"/>
            </a:pPr>
            <a:r>
              <a:rPr lang="vi-VN" dirty="0"/>
              <a:t>Các giao dịch cập nhật (</a:t>
            </a:r>
            <a:r>
              <a:rPr lang="vi-VN" b="1" dirty="0"/>
              <a:t>update transactions</a:t>
            </a:r>
            <a:r>
              <a:rPr lang="vi-VN" dirty="0"/>
              <a:t>) được gửi </a:t>
            </a:r>
            <a:r>
              <a:rPr lang="vi-VN" b="1" dirty="0"/>
              <a:t>trực tiếp đến site master</a:t>
            </a:r>
            <a:r>
              <a:rPr lang="vi-VN" dirty="0"/>
              <a:t>.</a:t>
            </a:r>
          </a:p>
          <a:p>
            <a:endParaRPr lang="en-US" b="1" dirty="0"/>
          </a:p>
          <a:p>
            <a:r>
              <a:rPr lang="en-US" b="1" dirty="0"/>
              <a:t>2. </a:t>
            </a:r>
            <a:r>
              <a:rPr lang="vi-VN" b="1" dirty="0"/>
              <a:t>Vai trò của Master Site</a:t>
            </a:r>
          </a:p>
          <a:p>
            <a:r>
              <a:rPr lang="vi-VN" b="1" dirty="0"/>
              <a:t>a. Đọc (Read):</a:t>
            </a:r>
          </a:p>
          <a:p>
            <a:pPr>
              <a:buFont typeface="Arial" panose="020B0604020202020204" pitchFamily="34" charset="0"/>
              <a:buChar char="•"/>
            </a:pPr>
            <a:r>
              <a:rPr lang="vi-VN" dirty="0"/>
              <a:t>Nếu là giao dịch cập nhật gửi đến master → master đọc dữ liệu tại </a:t>
            </a:r>
            <a:r>
              <a:rPr lang="vi-VN" b="1" dirty="0"/>
              <a:t>bản chính (xM)</a:t>
            </a:r>
            <a:r>
              <a:rPr lang="vi-VN" dirty="0"/>
              <a:t>.</a:t>
            </a:r>
          </a:p>
          <a:p>
            <a:pPr>
              <a:buFont typeface="Arial" panose="020B0604020202020204" pitchFamily="34" charset="0"/>
              <a:buChar char="•"/>
            </a:pPr>
            <a:r>
              <a:rPr lang="vi-VN" dirty="0"/>
              <a:t>Thực hiện bằng cách:</a:t>
            </a:r>
          </a:p>
          <a:p>
            <a:pPr marL="742950" lvl="1" indent="-285750">
              <a:buFont typeface="Arial" panose="020B0604020202020204" pitchFamily="34" charset="0"/>
              <a:buChar char="•"/>
            </a:pPr>
            <a:r>
              <a:rPr lang="vi-VN" b="1" dirty="0"/>
              <a:t>Lấy khóa đọc</a:t>
            </a:r>
            <a:r>
              <a:rPr lang="vi-VN" dirty="0"/>
              <a:t> (read lock) trên bản chính.</a:t>
            </a:r>
          </a:p>
          <a:p>
            <a:pPr marL="742950" lvl="1" indent="-285750">
              <a:buFont typeface="Arial" panose="020B0604020202020204" pitchFamily="34" charset="0"/>
              <a:buChar char="•"/>
            </a:pPr>
            <a:r>
              <a:rPr lang="vi-VN" dirty="0"/>
              <a:t>Đọc và </a:t>
            </a:r>
            <a:r>
              <a:rPr lang="vi-VN" b="1" dirty="0"/>
              <a:t>trả kết quả cho ứng dụng</a:t>
            </a:r>
            <a:r>
              <a:rPr lang="vi-VN" dirty="0"/>
              <a:t>.</a:t>
            </a:r>
          </a:p>
          <a:p>
            <a:r>
              <a:rPr lang="vi-VN" b="1" dirty="0"/>
              <a:t>b. Ghi (Write):</a:t>
            </a:r>
          </a:p>
          <a:p>
            <a:pPr>
              <a:buFont typeface="Arial" panose="020B0604020202020204" pitchFamily="34" charset="0"/>
              <a:buChar char="•"/>
            </a:pPr>
            <a:r>
              <a:rPr lang="vi-VN" dirty="0"/>
              <a:t>Ghi vào bản chính (xM) tại master:</a:t>
            </a:r>
          </a:p>
          <a:p>
            <a:pPr marL="742950" lvl="1" indent="-285750">
              <a:buFont typeface="Arial" panose="020B0604020202020204" pitchFamily="34" charset="0"/>
              <a:buChar char="•"/>
            </a:pPr>
            <a:r>
              <a:rPr lang="vi-VN" dirty="0"/>
              <a:t>Lấy </a:t>
            </a:r>
            <a:r>
              <a:rPr lang="vi-VN" b="1" dirty="0"/>
              <a:t>khóa ghi</a:t>
            </a:r>
            <a:r>
              <a:rPr lang="vi-VN" dirty="0"/>
              <a:t> (write lock) → ghi vào xM.</a:t>
            </a:r>
          </a:p>
          <a:p>
            <a:pPr>
              <a:buFont typeface="Arial" panose="020B0604020202020204" pitchFamily="34" charset="0"/>
              <a:buChar char="•"/>
            </a:pPr>
            <a:r>
              <a:rPr lang="vi-VN" dirty="0"/>
              <a:t>Sau đó:</a:t>
            </a:r>
          </a:p>
          <a:p>
            <a:pPr marL="742950" lvl="1" indent="-285750">
              <a:buFont typeface="Arial" panose="020B0604020202020204" pitchFamily="34" charset="0"/>
              <a:buChar char="•"/>
            </a:pPr>
            <a:r>
              <a:rPr lang="vi-VN" b="1" dirty="0"/>
              <a:t>Gửi bản cập nhật (multicast)</a:t>
            </a:r>
            <a:r>
              <a:rPr lang="vi-VN" dirty="0"/>
              <a:t> đến các bản sao (</a:t>
            </a:r>
            <a:r>
              <a:rPr lang="vi-VN" b="1" dirty="0"/>
              <a:t>slaves</a:t>
            </a:r>
            <a:r>
              <a:rPr lang="vi-VN" dirty="0"/>
              <a:t>) để cập nhật theo thứ tự thời gian (ví dụ: </a:t>
            </a:r>
            <a:r>
              <a:rPr lang="vi-VN" b="1" dirty="0"/>
              <a:t>FFO timestamps</a:t>
            </a:r>
            <a:r>
              <a:rPr lang="vi-VN" dirty="0"/>
              <a:t>).</a:t>
            </a:r>
          </a:p>
          <a:p>
            <a:r>
              <a:rPr lang="vi-VN" b="1" dirty="0"/>
              <a:t>c. Commit:</a:t>
            </a:r>
          </a:p>
          <a:p>
            <a:pPr>
              <a:buFont typeface="Arial" panose="020B0604020202020204" pitchFamily="34" charset="0"/>
              <a:buChar char="•"/>
            </a:pPr>
            <a:r>
              <a:rPr lang="vi-VN" dirty="0"/>
              <a:t>Khi nhận yêu cầu commit:</a:t>
            </a:r>
          </a:p>
          <a:p>
            <a:pPr marL="742950" lvl="1" indent="-285750">
              <a:buFont typeface="Arial" panose="020B0604020202020204" pitchFamily="34" charset="0"/>
              <a:buChar char="•"/>
            </a:pPr>
            <a:r>
              <a:rPr lang="vi-VN" dirty="0"/>
              <a:t>Master thực hiện vai trò </a:t>
            </a:r>
            <a:r>
              <a:rPr lang="vi-VN" b="1" dirty="0"/>
              <a:t>coordinator trong giao thức 2PC</a:t>
            </a:r>
            <a:r>
              <a:rPr lang="vi-VN" dirty="0"/>
              <a:t> (Two-Phase Commit).</a:t>
            </a:r>
          </a:p>
          <a:p>
            <a:pPr marL="742950" lvl="1" indent="-285750">
              <a:buFont typeface="Arial" panose="020B0604020202020204" pitchFamily="34" charset="0"/>
              <a:buChar char="•"/>
            </a:pPr>
            <a:r>
              <a:rPr lang="vi-VN" dirty="0"/>
              <a:t>Đảm bảo tất cả slaves đã cập nhật xong bản ghi trước khi commit.</a:t>
            </a:r>
          </a:p>
          <a:p>
            <a:r>
              <a:rPr lang="vi-VN" b="1" dirty="0"/>
              <a:t>d. Abort:</a:t>
            </a:r>
          </a:p>
          <a:p>
            <a:pPr>
              <a:buFont typeface="Arial" panose="020B0604020202020204" pitchFamily="34" charset="0"/>
              <a:buChar char="•"/>
            </a:pPr>
            <a:r>
              <a:rPr lang="vi-VN" dirty="0"/>
              <a:t>Nếu xảy ra lỗi:</a:t>
            </a:r>
          </a:p>
          <a:p>
            <a:pPr marL="742950" lvl="1" indent="-285750">
              <a:buFont typeface="Arial" panose="020B0604020202020204" pitchFamily="34" charset="0"/>
              <a:buChar char="•"/>
            </a:pPr>
            <a:r>
              <a:rPr lang="vi-VN" dirty="0"/>
              <a:t>Master hủy bỏ giao dịch và </a:t>
            </a:r>
            <a:r>
              <a:rPr lang="vi-VN" b="1" dirty="0"/>
              <a:t>thông báo cho các slave</a:t>
            </a:r>
            <a:r>
              <a:rPr lang="vi-VN" dirty="0"/>
              <a:t> hủy luôn.</a:t>
            </a:r>
          </a:p>
          <a:p>
            <a:endParaRPr lang="en-US" b="1" dirty="0"/>
          </a:p>
          <a:p>
            <a:r>
              <a:rPr lang="en-US" b="1" dirty="0"/>
              <a:t>3. </a:t>
            </a:r>
            <a:r>
              <a:rPr lang="vi-VN" b="1" dirty="0"/>
              <a:t>Vai trò của Slave Sites</a:t>
            </a:r>
          </a:p>
          <a:p>
            <a:pPr>
              <a:buFont typeface="Arial" panose="020B0604020202020204" pitchFamily="34" charset="0"/>
              <a:buChar char="•"/>
            </a:pPr>
            <a:r>
              <a:rPr lang="vi-VN" b="1" dirty="0"/>
              <a:t>Không nhận giao dịch cập nhật từ người dùng</a:t>
            </a:r>
            <a:r>
              <a:rPr lang="vi-VN" dirty="0"/>
              <a:t>.</a:t>
            </a:r>
          </a:p>
          <a:p>
            <a:pPr>
              <a:buFont typeface="Arial" panose="020B0604020202020204" pitchFamily="34" charset="0"/>
              <a:buChar char="•"/>
            </a:pPr>
            <a:r>
              <a:rPr lang="vi-VN" b="1" dirty="0"/>
              <a:t>Chỉ cài đặt (install)</a:t>
            </a:r>
            <a:r>
              <a:rPr lang="vi-VN" dirty="0"/>
              <a:t> các bản ghi cập nhật </a:t>
            </a:r>
            <a:r>
              <a:rPr lang="vi-VN" b="1" dirty="0"/>
              <a:t>do master gửi đến</a:t>
            </a:r>
            <a:r>
              <a:rPr lang="vi-VN" dirty="0"/>
              <a:t>.</a:t>
            </a:r>
          </a:p>
          <a:p>
            <a:pPr>
              <a:buFont typeface="Arial" panose="020B0604020202020204" pitchFamily="34" charset="0"/>
              <a:buChar char="•"/>
            </a:pPr>
            <a:r>
              <a:rPr lang="vi-VN" dirty="0"/>
              <a:t>Có thể phục vụ </a:t>
            </a:r>
            <a:r>
              <a:rPr lang="vi-VN" b="1" dirty="0"/>
              <a:t>giao dịch chỉ đọc</a:t>
            </a:r>
            <a:r>
              <a:rPr lang="vi-VN" dirty="0"/>
              <a:t> (read-only transaction).</a:t>
            </a:r>
          </a:p>
          <a:p>
            <a:endParaRPr lang="en-US" b="1" dirty="0"/>
          </a:p>
          <a:p>
            <a:r>
              <a:rPr lang="en-US" b="1" dirty="0"/>
              <a:t>4. </a:t>
            </a:r>
            <a:r>
              <a:rPr lang="vi-VN" b="1" dirty="0"/>
              <a:t>Xử lý giao dịch chỉ đọc (Read-only Transactions)</a:t>
            </a:r>
          </a:p>
          <a:p>
            <a:pPr>
              <a:buFont typeface="Arial" panose="020B0604020202020204" pitchFamily="34" charset="0"/>
              <a:buChar char="•"/>
            </a:pPr>
            <a:r>
              <a:rPr lang="vi-VN" dirty="0"/>
              <a:t>Các giao dịch chỉ đọc có thể gửi đến </a:t>
            </a:r>
            <a:r>
              <a:rPr lang="vi-VN" b="1" dirty="0"/>
              <a:t>bất kỳ slave nào</a:t>
            </a:r>
            <a:r>
              <a:rPr lang="vi-VN" dirty="0"/>
              <a:t>.</a:t>
            </a:r>
          </a:p>
          <a:p>
            <a:pPr>
              <a:buFont typeface="Arial" panose="020B0604020202020204" pitchFamily="34" charset="0"/>
              <a:buChar char="•"/>
            </a:pPr>
            <a:r>
              <a:rPr lang="vi-VN" dirty="0"/>
              <a:t>Có 2 cách thực hiện:</a:t>
            </a:r>
          </a:p>
          <a:p>
            <a:pPr marL="742950" lvl="1" indent="-285750">
              <a:buFont typeface="Arial" panose="020B0604020202020204" pitchFamily="34" charset="0"/>
              <a:buChar char="•"/>
            </a:pPr>
            <a:r>
              <a:rPr lang="vi-VN" b="1" dirty="0"/>
              <a:t>Cách 1 (an toàn):</a:t>
            </a:r>
            <a:r>
              <a:rPr lang="vi-VN" dirty="0"/>
              <a:t> Slave gửi yêu cầu lên master để lấy khóa đọc → master xác nhận → slave đọc dữ liệu.</a:t>
            </a:r>
          </a:p>
          <a:p>
            <a:pPr marL="742950" lvl="1" indent="-285750">
              <a:buFont typeface="Arial" panose="020B0604020202020204" pitchFamily="34" charset="0"/>
              <a:buChar char="•"/>
            </a:pPr>
            <a:r>
              <a:rPr lang="vi-VN" b="1" dirty="0"/>
              <a:t>Cách 2 (hiệu suất cao hơn):</a:t>
            </a:r>
            <a:r>
              <a:rPr lang="vi-VN" dirty="0"/>
              <a:t> Slave </a:t>
            </a:r>
            <a:r>
              <a:rPr lang="vi-VN" b="1" dirty="0"/>
              <a:t>đọc trực tiếp</a:t>
            </a:r>
            <a:r>
              <a:rPr lang="vi-VN" dirty="0"/>
              <a:t> trên bản sao </a:t>
            </a:r>
            <a:r>
              <a:rPr lang="vi-VN" b="1" dirty="0"/>
              <a:t>mà không cần hỏi master</a:t>
            </a:r>
            <a:r>
              <a:rPr lang="vi-VN" dirty="0"/>
              <a:t>.</a:t>
            </a:r>
          </a:p>
          <a:p>
            <a:pPr marL="1143000" lvl="2" indent="-228600">
              <a:buFont typeface="Arial" panose="020B0604020202020204" pitchFamily="34" charset="0"/>
              <a:buChar char="•"/>
            </a:pPr>
            <a:r>
              <a:rPr lang="vi-VN" dirty="0"/>
              <a:t>Có thể dẫn đến việc 2 slave đọc thấy </a:t>
            </a:r>
            <a:r>
              <a:rPr lang="vi-VN" b="1" dirty="0"/>
              <a:t>dữ liệu khác nhau</a:t>
            </a:r>
            <a:r>
              <a:rPr lang="vi-VN" dirty="0"/>
              <a:t> tùy thời điểm bản ghi được cập nhật.</a:t>
            </a:r>
          </a:p>
          <a:p>
            <a:pPr marL="1143000" lvl="2" indent="-228600">
              <a:buFont typeface="Arial" panose="020B0604020202020204" pitchFamily="34" charset="0"/>
              <a:buChar char="•"/>
            </a:pPr>
            <a:r>
              <a:rPr lang="vi-VN" dirty="0"/>
              <a:t>Tuy nhiên, nhờ thứ tự cập nhật thống nhất từ master, </a:t>
            </a:r>
            <a:r>
              <a:rPr lang="vi-VN" b="1" dirty="0"/>
              <a:t>toàn bộ lịch sử vẫn tuân thủ 1SR (one-copy serializability)</a:t>
            </a:r>
            <a:r>
              <a:rPr lang="vi-VN" dirty="0"/>
              <a:t>.</a:t>
            </a:r>
          </a:p>
          <a:p>
            <a:endParaRPr lang="en-US" b="1" dirty="0"/>
          </a:p>
          <a:p>
            <a:r>
              <a:rPr lang="en-US" b="1" dirty="0"/>
              <a:t>5. </a:t>
            </a:r>
            <a:r>
              <a:rPr lang="vi-VN" b="1" dirty="0"/>
              <a:t>Hình minh họa ở dưới slide</a:t>
            </a:r>
          </a:p>
          <a:p>
            <a:r>
              <a:rPr lang="vi-VN" dirty="0"/>
              <a:t>Mũi tên</a:t>
            </a:r>
            <a:r>
              <a:rPr lang="en-US" dirty="0"/>
              <a:t>	</a:t>
            </a:r>
            <a:r>
              <a:rPr lang="vi-VN" dirty="0"/>
              <a:t>Ý nghĩa</a:t>
            </a:r>
            <a:endParaRPr lang="en-US" dirty="0"/>
          </a:p>
          <a:p>
            <a:r>
              <a:rPr lang="en-US" dirty="0"/>
              <a:t>1	</a:t>
            </a:r>
            <a:r>
              <a:rPr lang="vi-VN" dirty="0"/>
              <a:t>Giao dịch cập nhật gửi đến </a:t>
            </a:r>
            <a:r>
              <a:rPr lang="vi-VN" b="1" dirty="0"/>
              <a:t>master site</a:t>
            </a:r>
            <a:endParaRPr lang="en-US" b="1" dirty="0"/>
          </a:p>
          <a:p>
            <a:pPr marL="0" indent="0">
              <a:buNone/>
            </a:pPr>
            <a:r>
              <a:rPr lang="en-US" dirty="0"/>
              <a:t>2	</a:t>
            </a:r>
            <a:r>
              <a:rPr lang="vi-VN" dirty="0"/>
              <a:t>Master ghi dữ liệu → </a:t>
            </a:r>
            <a:r>
              <a:rPr lang="vi-VN" b="1" dirty="0"/>
              <a:t>gửi bản ghi đến các slave</a:t>
            </a:r>
            <a:r>
              <a:rPr lang="vi-VN" dirty="0"/>
              <a:t> (multicast)</a:t>
            </a:r>
            <a:endParaRPr lang="en-US" dirty="0"/>
          </a:p>
          <a:p>
            <a:pPr marL="0" indent="0">
              <a:buNone/>
            </a:pPr>
            <a:r>
              <a:rPr lang="en-US" dirty="0"/>
              <a:t>3	</a:t>
            </a:r>
            <a:r>
              <a:rPr lang="vi-VN" dirty="0"/>
              <a:t>Master xử lý commit → các site cập nhật hoàn tất</a:t>
            </a:r>
            <a:endParaRPr lang="en-US" dirty="0"/>
          </a:p>
          <a:p>
            <a:pPr marL="0" indent="0">
              <a:buNone/>
            </a:pPr>
            <a:r>
              <a:rPr lang="en-US" dirty="0"/>
              <a:t>4	</a:t>
            </a:r>
            <a:r>
              <a:rPr lang="vi-VN" dirty="0"/>
              <a:t>Một giao dịch chỉ đọc gửi đến slave site, </a:t>
            </a:r>
            <a:r>
              <a:rPr lang="vi-VN" b="1" dirty="0"/>
              <a:t>đọc dữ liệu từ bản sao</a:t>
            </a:r>
            <a:endParaRPr lang="vi-VN" dirty="0"/>
          </a:p>
          <a:p>
            <a:endParaRPr lang="en-US" b="1" dirty="0"/>
          </a:p>
          <a:p>
            <a:r>
              <a:rPr lang="en-US" b="1" dirty="0"/>
              <a:t>6. </a:t>
            </a:r>
            <a:r>
              <a:rPr lang="vi-VN" b="1" dirty="0"/>
              <a:t>Một số lưu ý thêm cho sinh viên</a:t>
            </a:r>
          </a:p>
          <a:p>
            <a:pPr>
              <a:buFont typeface="Arial" panose="020B0604020202020204" pitchFamily="34" charset="0"/>
              <a:buChar char="•"/>
            </a:pPr>
            <a:r>
              <a:rPr lang="vi-VN" dirty="0"/>
              <a:t>Giao dịch cập nhật </a:t>
            </a:r>
            <a:r>
              <a:rPr lang="vi-VN" b="1" dirty="0"/>
              <a:t>không được gửi đến slave</a:t>
            </a:r>
            <a:r>
              <a:rPr lang="vi-VN" dirty="0"/>
              <a:t> → nếu có sẽ bị từ chối.</a:t>
            </a:r>
          </a:p>
          <a:p>
            <a:pPr>
              <a:buFont typeface="Arial" panose="020B0604020202020204" pitchFamily="34" charset="0"/>
              <a:buChar char="•"/>
            </a:pPr>
            <a:r>
              <a:rPr lang="vi-VN" dirty="0"/>
              <a:t>Slave </a:t>
            </a:r>
            <a:r>
              <a:rPr lang="vi-VN" b="1" dirty="0"/>
              <a:t>không phát sinh ghi độc lập</a:t>
            </a:r>
            <a:r>
              <a:rPr lang="vi-VN" dirty="0"/>
              <a:t> → chỉ cài đặt bản ghi từ master.</a:t>
            </a:r>
          </a:p>
          <a:p>
            <a:pPr>
              <a:buFont typeface="Arial" panose="020B0604020202020204" pitchFamily="34" charset="0"/>
              <a:buChar char="•"/>
            </a:pPr>
            <a:r>
              <a:rPr lang="vi-VN" dirty="0"/>
              <a:t>Sự khác biệt giữa các bản sao tại thời điểm đọc là </a:t>
            </a:r>
            <a:r>
              <a:rPr lang="vi-VN" b="1" dirty="0"/>
              <a:t>bình thường</a:t>
            </a:r>
            <a:r>
              <a:rPr lang="vi-VN" dirty="0"/>
              <a:t> và </a:t>
            </a:r>
            <a:r>
              <a:rPr lang="vi-VN" b="1" dirty="0"/>
              <a:t>không làm sai tính nhất quán toàn cục</a:t>
            </a:r>
            <a:r>
              <a:rPr lang="vi-VN" dirty="0"/>
              <a:t> nếu thứ tự cập nhật được giữ nguyên.</a:t>
            </a:r>
          </a:p>
          <a:p>
            <a:endParaRPr lang="en-US" b="1" dirty="0"/>
          </a:p>
          <a:p>
            <a:r>
              <a:rPr lang="vi-VN" b="1" dirty="0"/>
              <a:t>Kết luận</a:t>
            </a:r>
          </a:p>
          <a:p>
            <a:r>
              <a:rPr lang="vi-VN" dirty="0"/>
              <a:t>Slide này trình bày một giao thức sao chép eager cơ bản nhưng hiệu quả:</a:t>
            </a:r>
          </a:p>
          <a:p>
            <a:pPr>
              <a:buFont typeface="Arial" panose="020B0604020202020204" pitchFamily="34" charset="0"/>
              <a:buChar char="•"/>
            </a:pPr>
            <a:r>
              <a:rPr lang="vi-VN" b="1" dirty="0"/>
              <a:t>Ưu điểm</a:t>
            </a:r>
            <a:r>
              <a:rPr lang="vi-VN" dirty="0"/>
              <a:t>: dễ triển khai, đảm bảo nhất quán mạnh (1SR).</a:t>
            </a:r>
          </a:p>
          <a:p>
            <a:pPr>
              <a:buFont typeface="Arial" panose="020B0604020202020204" pitchFamily="34" charset="0"/>
              <a:buChar char="•"/>
            </a:pPr>
            <a:r>
              <a:rPr lang="vi-VN" b="1" dirty="0"/>
              <a:t>Hạn chế</a:t>
            </a:r>
            <a:r>
              <a:rPr lang="vi-VN" dirty="0"/>
              <a:t>: tải tập trung vào master, không có tính trong suốt cao, không linh hoạt với mạng phân tán lớn.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22</a:t>
            </a:fld>
            <a:endParaRPr lang="en-US"/>
          </a:p>
        </p:txBody>
      </p:sp>
    </p:spTree>
    <p:extLst>
      <p:ext uri="{BB962C8B-B14F-4D97-AF65-F5344CB8AC3E}">
        <p14:creationId xmlns:p14="http://schemas.microsoft.com/office/powerpoint/2010/main" val="1994071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(tiếp theo): Eager Single Master / Limited Transparency (cont’d)</a:t>
            </a:r>
          </a:p>
          <a:p>
            <a:endParaRPr lang="en-US" b="1" dirty="0"/>
          </a:p>
          <a:p>
            <a:r>
              <a:rPr lang="en-US" b="1" dirty="0"/>
              <a:t>1. </a:t>
            </a:r>
            <a:r>
              <a:rPr lang="vi-VN" b="1" dirty="0"/>
              <a:t>Nhắc lại bối cảnh</a:t>
            </a:r>
          </a:p>
          <a:p>
            <a:pPr>
              <a:buFont typeface="Arial" panose="020B0604020202020204" pitchFamily="34" charset="0"/>
              <a:buChar char="•"/>
            </a:pPr>
            <a:r>
              <a:rPr lang="vi-VN" dirty="0"/>
              <a:t>Chúng ta đã biết rằng:</a:t>
            </a:r>
          </a:p>
          <a:p>
            <a:pPr marL="742950" lvl="1" indent="-285750">
              <a:buFont typeface="Arial" panose="020B0604020202020204" pitchFamily="34" charset="0"/>
              <a:buChar char="•"/>
            </a:pPr>
            <a:r>
              <a:rPr lang="vi-VN" b="1" dirty="0"/>
              <a:t>Giao dịch cập nhật (update)</a:t>
            </a:r>
            <a:r>
              <a:rPr lang="vi-VN" dirty="0"/>
              <a:t> luôn được gửi đến </a:t>
            </a:r>
            <a:r>
              <a:rPr lang="vi-VN" b="1" dirty="0"/>
              <a:t>master</a:t>
            </a:r>
            <a:r>
              <a:rPr lang="vi-VN" dirty="0"/>
              <a:t>.</a:t>
            </a:r>
          </a:p>
          <a:p>
            <a:pPr marL="742950" lvl="1" indent="-285750">
              <a:buFont typeface="Arial" panose="020B0604020202020204" pitchFamily="34" charset="0"/>
              <a:buChar char="•"/>
            </a:pPr>
            <a:r>
              <a:rPr lang="vi-VN" b="1" dirty="0"/>
              <a:t>Giao dịch chỉ đọc (read-only)</a:t>
            </a:r>
            <a:r>
              <a:rPr lang="vi-VN" dirty="0"/>
              <a:t> có thể gửi đến </a:t>
            </a:r>
            <a:r>
              <a:rPr lang="vi-VN" b="1" dirty="0"/>
              <a:t>bất kỳ slave nào</a:t>
            </a:r>
            <a:r>
              <a:rPr lang="vi-VN" dirty="0"/>
              <a:t>.</a:t>
            </a:r>
          </a:p>
          <a:p>
            <a:pPr>
              <a:buFont typeface="Arial" panose="020B0604020202020204" pitchFamily="34" charset="0"/>
              <a:buChar char="•"/>
            </a:pPr>
            <a:r>
              <a:rPr lang="vi-VN" dirty="0"/>
              <a:t>Master đảm nhiệm việc đồng bộ và điều phối commit.</a:t>
            </a:r>
          </a:p>
          <a:p>
            <a:pPr>
              <a:buFont typeface="Arial" panose="020B0604020202020204" pitchFamily="34" charset="0"/>
              <a:buChar char="•"/>
            </a:pPr>
            <a:r>
              <a:rPr lang="vi-VN" dirty="0"/>
              <a:t>Slaves phục vụ </a:t>
            </a:r>
            <a:r>
              <a:rPr lang="vi-VN" b="1" dirty="0"/>
              <a:t>đọc</a:t>
            </a:r>
            <a:r>
              <a:rPr lang="vi-VN" dirty="0"/>
              <a:t>, và </a:t>
            </a:r>
            <a:r>
              <a:rPr lang="vi-VN" b="1" dirty="0"/>
              <a:t>cài đặt ghi từ master</a:t>
            </a:r>
            <a:r>
              <a:rPr lang="vi-VN" dirty="0"/>
              <a:t>, </a:t>
            </a:r>
            <a:r>
              <a:rPr lang="vi-VN" b="1" dirty="0"/>
              <a:t>không nhận ghi từ client</a:t>
            </a:r>
            <a:r>
              <a:rPr lang="vi-VN" dirty="0"/>
              <a:t>.</a:t>
            </a:r>
          </a:p>
          <a:p>
            <a:endParaRPr lang="en-US" b="1" dirty="0"/>
          </a:p>
          <a:p>
            <a:r>
              <a:rPr lang="en-US" b="1" dirty="0"/>
              <a:t>2. </a:t>
            </a:r>
            <a:r>
              <a:rPr lang="vi-VN" b="1" dirty="0"/>
              <a:t>Luồng xử lý ở Slave site</a:t>
            </a:r>
          </a:p>
          <a:p>
            <a:r>
              <a:rPr lang="vi-VN" dirty="0"/>
              <a:t>Dưới đây là cách </a:t>
            </a:r>
            <a:r>
              <a:rPr lang="vi-VN" b="1" dirty="0"/>
              <a:t>Slave xử lý các tình huống khác nhau</a:t>
            </a:r>
            <a:r>
              <a:rPr lang="vi-VN" dirty="0"/>
              <a:t>:</a:t>
            </a:r>
          </a:p>
          <a:p>
            <a:r>
              <a:rPr lang="en-US" b="1" dirty="0"/>
              <a:t>a. </a:t>
            </a:r>
            <a:r>
              <a:rPr lang="vi-VN" b="1" dirty="0"/>
              <a:t>Upon read → Read locally</a:t>
            </a:r>
          </a:p>
          <a:p>
            <a:pPr>
              <a:buFont typeface="Arial" panose="020B0604020202020204" pitchFamily="34" charset="0"/>
              <a:buChar char="•"/>
            </a:pPr>
            <a:r>
              <a:rPr lang="vi-VN" dirty="0"/>
              <a:t>Khi nhận được R(x) từ một giao dịch chỉ đọc:</a:t>
            </a:r>
          </a:p>
          <a:p>
            <a:pPr marL="742950" lvl="1" indent="-285750">
              <a:buFont typeface="Arial" panose="020B0604020202020204" pitchFamily="34" charset="0"/>
              <a:buChar char="•"/>
            </a:pPr>
            <a:r>
              <a:rPr lang="vi-VN" dirty="0"/>
              <a:t>Slave </a:t>
            </a:r>
            <a:r>
              <a:rPr lang="vi-VN" b="1" dirty="0"/>
              <a:t>đọc dữ liệu tại bản sao cục bộ (xi)</a:t>
            </a:r>
            <a:r>
              <a:rPr lang="vi-VN" dirty="0"/>
              <a:t>.</a:t>
            </a:r>
          </a:p>
          <a:p>
            <a:pPr marL="742950" lvl="1" indent="-285750">
              <a:buFont typeface="Arial" panose="020B0604020202020204" pitchFamily="34" charset="0"/>
              <a:buChar char="•"/>
            </a:pPr>
            <a:r>
              <a:rPr lang="vi-VN" dirty="0"/>
              <a:t>Không cần liên hệ master nếu đã đảm bảo thứ tự ghi đúng.</a:t>
            </a:r>
          </a:p>
          <a:p>
            <a:r>
              <a:rPr lang="en-US" b="1" dirty="0"/>
              <a:t>b. </a:t>
            </a:r>
            <a:r>
              <a:rPr lang="vi-VN" b="1" dirty="0"/>
              <a:t>Upon write from master → Apply in order</a:t>
            </a:r>
          </a:p>
          <a:p>
            <a:pPr>
              <a:buFont typeface="Arial" panose="020B0604020202020204" pitchFamily="34" charset="0"/>
              <a:buChar char="•"/>
            </a:pPr>
            <a:r>
              <a:rPr lang="vi-VN" dirty="0"/>
              <a:t>Khi nhận W(x) từ master:</a:t>
            </a:r>
          </a:p>
          <a:p>
            <a:pPr marL="742950" lvl="1" indent="-285750">
              <a:buFont typeface="Arial" panose="020B0604020202020204" pitchFamily="34" charset="0"/>
              <a:buChar char="•"/>
            </a:pPr>
            <a:r>
              <a:rPr lang="vi-VN" dirty="0"/>
              <a:t>Slave </a:t>
            </a:r>
            <a:r>
              <a:rPr lang="vi-VN" b="1" dirty="0"/>
              <a:t>cài đặt ghi theo đúng thứ tự</a:t>
            </a:r>
            <a:r>
              <a:rPr lang="vi-VN" dirty="0"/>
              <a:t> mà master đã thực hiện.</a:t>
            </a:r>
          </a:p>
          <a:p>
            <a:pPr marL="742950" lvl="1" indent="-285750">
              <a:buFont typeface="Arial" panose="020B0604020202020204" pitchFamily="34" charset="0"/>
              <a:buChar char="•"/>
            </a:pPr>
            <a:r>
              <a:rPr lang="vi-VN" dirty="0"/>
              <a:t>Thứ tự có thể dựa trên </a:t>
            </a:r>
            <a:r>
              <a:rPr lang="vi-VN" b="1" dirty="0"/>
              <a:t>FIFO</a:t>
            </a:r>
            <a:r>
              <a:rPr lang="vi-VN" dirty="0"/>
              <a:t> hoặc </a:t>
            </a:r>
            <a:r>
              <a:rPr lang="vi-VN" b="1" dirty="0"/>
              <a:t>timestamp</a:t>
            </a:r>
            <a:r>
              <a:rPr lang="vi-VN" dirty="0"/>
              <a:t> (First-Finished Order).</a:t>
            </a:r>
          </a:p>
          <a:p>
            <a:pPr marL="742950" lvl="1" indent="-285750">
              <a:buFont typeface="Arial" panose="020B0604020202020204" pitchFamily="34" charset="0"/>
              <a:buChar char="•"/>
            </a:pPr>
            <a:r>
              <a:rPr lang="vi-VN" dirty="0"/>
              <a:t>Điều này </a:t>
            </a:r>
            <a:r>
              <a:rPr lang="vi-VN" b="1" dirty="0"/>
              <a:t>đảm bảo nhất quán toàn cục</a:t>
            </a:r>
            <a:r>
              <a:rPr lang="vi-VN" dirty="0"/>
              <a:t>.</a:t>
            </a:r>
          </a:p>
          <a:p>
            <a:r>
              <a:rPr lang="en-US" b="1" dirty="0"/>
              <a:t>c. </a:t>
            </a:r>
            <a:r>
              <a:rPr lang="vi-VN" b="1" dirty="0"/>
              <a:t>Upon write from client → Refuse</a:t>
            </a:r>
          </a:p>
          <a:p>
            <a:pPr>
              <a:buFont typeface="Arial" panose="020B0604020202020204" pitchFamily="34" charset="0"/>
              <a:buChar char="•"/>
            </a:pPr>
            <a:r>
              <a:rPr lang="vi-VN" dirty="0"/>
              <a:t>Nếu client </a:t>
            </a:r>
            <a:r>
              <a:rPr lang="vi-VN" b="1" dirty="0"/>
              <a:t>gửi W(x) trực tiếp đến slave</a:t>
            </a:r>
            <a:r>
              <a:rPr lang="vi-VN" dirty="0"/>
              <a:t>, slave sẽ:</a:t>
            </a:r>
          </a:p>
          <a:p>
            <a:pPr marL="742950" lvl="1" indent="-285750">
              <a:buFont typeface="Arial" panose="020B0604020202020204" pitchFamily="34" charset="0"/>
              <a:buChar char="•"/>
            </a:pPr>
            <a:r>
              <a:rPr lang="vi-VN" b="1" dirty="0"/>
              <a:t>Từ chối và hủy giao dịch</a:t>
            </a:r>
            <a:r>
              <a:rPr lang="vi-VN" dirty="0"/>
              <a:t>.</a:t>
            </a:r>
          </a:p>
          <a:p>
            <a:pPr marL="742950" lvl="1" indent="-285750">
              <a:buFont typeface="Arial" panose="020B0604020202020204" pitchFamily="34" charset="0"/>
              <a:buChar char="•"/>
            </a:pPr>
            <a:r>
              <a:rPr lang="vi-VN" dirty="0"/>
              <a:t>Vì </a:t>
            </a:r>
            <a:r>
              <a:rPr lang="vi-VN" b="1" dirty="0"/>
              <a:t>chỉ master mới có quyền ghi</a:t>
            </a:r>
            <a:r>
              <a:rPr lang="vi-VN" dirty="0"/>
              <a:t>, đây là lỗi logic.</a:t>
            </a:r>
          </a:p>
          <a:p>
            <a:r>
              <a:rPr lang="en-US" b="1" dirty="0"/>
              <a:t>d. </a:t>
            </a:r>
            <a:r>
              <a:rPr lang="vi-VN" b="1" dirty="0"/>
              <a:t>Upon commit from read-only → Commit locally</a:t>
            </a:r>
          </a:p>
          <a:p>
            <a:pPr>
              <a:buFont typeface="Arial" panose="020B0604020202020204" pitchFamily="34" charset="0"/>
              <a:buChar char="•"/>
            </a:pPr>
            <a:r>
              <a:rPr lang="vi-VN" dirty="0"/>
              <a:t>Khi một </a:t>
            </a:r>
            <a:r>
              <a:rPr lang="vi-VN" b="1" dirty="0"/>
              <a:t>giao dịch chỉ đọc muốn commit</a:t>
            </a:r>
            <a:r>
              <a:rPr lang="vi-VN" dirty="0"/>
              <a:t>:</a:t>
            </a:r>
          </a:p>
          <a:p>
            <a:pPr marL="742950" lvl="1" indent="-285750">
              <a:buFont typeface="Arial" panose="020B0604020202020204" pitchFamily="34" charset="0"/>
              <a:buChar char="•"/>
            </a:pPr>
            <a:r>
              <a:rPr lang="vi-VN" dirty="0"/>
              <a:t>Slave tự commit tại chỗ.</a:t>
            </a:r>
          </a:p>
          <a:p>
            <a:pPr marL="742950" lvl="1" indent="-285750">
              <a:buFont typeface="Arial" panose="020B0604020202020204" pitchFamily="34" charset="0"/>
              <a:buChar char="•"/>
            </a:pPr>
            <a:r>
              <a:rPr lang="vi-VN" dirty="0"/>
              <a:t>Vì không có ghi, nên không cần 2PC (Two-Phase Commit).</a:t>
            </a:r>
          </a:p>
          <a:p>
            <a:r>
              <a:rPr lang="en-US" b="1" dirty="0"/>
              <a:t>e. </a:t>
            </a:r>
            <a:r>
              <a:rPr lang="vi-VN" b="1" dirty="0"/>
              <a:t>Participant of 2PC for updates</a:t>
            </a:r>
          </a:p>
          <a:p>
            <a:pPr>
              <a:buFont typeface="Arial" panose="020B0604020202020204" pitchFamily="34" charset="0"/>
              <a:buChar char="•"/>
            </a:pPr>
            <a:r>
              <a:rPr lang="vi-VN" dirty="0"/>
              <a:t>Khi một giao dịch </a:t>
            </a:r>
            <a:r>
              <a:rPr lang="vi-VN" b="1" dirty="0"/>
              <a:t>cập nhật</a:t>
            </a:r>
            <a:r>
              <a:rPr lang="vi-VN" dirty="0"/>
              <a:t> chạy trên master muốn commit:</a:t>
            </a:r>
          </a:p>
          <a:p>
            <a:pPr marL="742950" lvl="1" indent="-285750">
              <a:buFont typeface="Arial" panose="020B0604020202020204" pitchFamily="34" charset="0"/>
              <a:buChar char="•"/>
            </a:pPr>
            <a:r>
              <a:rPr lang="vi-VN" dirty="0"/>
              <a:t>Các slave sẽ </a:t>
            </a:r>
            <a:r>
              <a:rPr lang="vi-VN" b="1" dirty="0"/>
              <a:t>tham gia vào bước 2PC</a:t>
            </a:r>
            <a:r>
              <a:rPr lang="vi-VN" dirty="0"/>
              <a:t>.</a:t>
            </a:r>
          </a:p>
          <a:p>
            <a:pPr marL="742950" lvl="1" indent="-285750">
              <a:buFont typeface="Arial" panose="020B0604020202020204" pitchFamily="34" charset="0"/>
              <a:buChar char="•"/>
            </a:pPr>
            <a:r>
              <a:rPr lang="vi-VN" dirty="0"/>
              <a:t>Slave phản hồi xác nhận đã cài đặt các ghi → master quyết định commit.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23</a:t>
            </a:fld>
            <a:endParaRPr lang="en-US"/>
          </a:p>
        </p:txBody>
      </p:sp>
    </p:spTree>
    <p:extLst>
      <p:ext uri="{BB962C8B-B14F-4D97-AF65-F5344CB8AC3E}">
        <p14:creationId xmlns:p14="http://schemas.microsoft.com/office/powerpoint/2010/main" val="1123547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"Eager Single Master / Full Transparency" </a:t>
            </a:r>
            <a:r>
              <a:rPr lang="en-US" dirty="0"/>
              <a:t>-</a:t>
            </a:r>
            <a:r>
              <a:rPr lang="vi-VN" dirty="0"/>
              <a:t> </a:t>
            </a:r>
            <a:r>
              <a:rPr lang="vi-VN" b="1" dirty="0"/>
              <a:t>quy trình thực hiện giao dịch trong hệ thống phân tán có một master</a:t>
            </a:r>
            <a:r>
              <a:rPr lang="vi-VN" dirty="0"/>
              <a:t>, nhưng lại </a:t>
            </a:r>
            <a:r>
              <a:rPr lang="vi-VN" b="1" dirty="0"/>
              <a:t>ẩn (full transparency) thông tin master khỏi ứng dụng</a:t>
            </a:r>
            <a:r>
              <a:rPr lang="vi-VN" dirty="0"/>
              <a:t>.</a:t>
            </a:r>
          </a:p>
          <a:p>
            <a:r>
              <a:rPr lang="en-US" b="1" dirty="0" err="1"/>
              <a:t>Đồng</a:t>
            </a:r>
            <a:r>
              <a:rPr lang="en-US" b="1" dirty="0"/>
              <a:t> </a:t>
            </a:r>
            <a:r>
              <a:rPr lang="en-US" b="1" dirty="0" err="1"/>
              <a:t>bộ</a:t>
            </a:r>
            <a:r>
              <a:rPr lang="en-US" b="1" dirty="0"/>
              <a:t> </a:t>
            </a:r>
            <a:r>
              <a:rPr lang="en-US" b="1" dirty="0" err="1"/>
              <a:t>đơn</a:t>
            </a:r>
            <a:r>
              <a:rPr lang="en-US" b="1" dirty="0"/>
              <a:t> master – </a:t>
            </a:r>
            <a:r>
              <a:rPr lang="en-US" b="1" dirty="0" err="1"/>
              <a:t>trong</a:t>
            </a:r>
            <a:r>
              <a:rPr lang="en-US" b="1" dirty="0"/>
              <a:t> </a:t>
            </a:r>
            <a:r>
              <a:rPr lang="en-US" b="1" dirty="0" err="1"/>
              <a:t>suốt</a:t>
            </a:r>
            <a:r>
              <a:rPr lang="en-US" b="1" dirty="0"/>
              <a:t> </a:t>
            </a:r>
            <a:r>
              <a:rPr lang="en-US" b="1" dirty="0" err="1"/>
              <a:t>hoàn</a:t>
            </a:r>
            <a:r>
              <a:rPr lang="en-US" b="1" dirty="0"/>
              <a:t> </a:t>
            </a:r>
            <a:r>
              <a:rPr lang="en-US" b="1" dirty="0" err="1"/>
              <a:t>toàn</a:t>
            </a:r>
            <a:endParaRPr lang="en-US" b="1" dirty="0"/>
          </a:p>
          <a:p>
            <a:endParaRPr lang="vi-VN" b="1" dirty="0"/>
          </a:p>
          <a:p>
            <a:r>
              <a:rPr lang="vi-VN" b="1" dirty="0"/>
              <a:t>Khái niệm chính: Full Transparency</a:t>
            </a:r>
          </a:p>
          <a:p>
            <a:r>
              <a:rPr lang="vi-VN" dirty="0"/>
              <a:t>"Full transparency" nghĩa là </a:t>
            </a:r>
            <a:r>
              <a:rPr lang="vi-VN" b="1" dirty="0"/>
              <a:t>ứng dụng không cần biết master nằm ở đâu</a:t>
            </a:r>
            <a:r>
              <a:rPr lang="vi-VN" dirty="0"/>
              <a:t>. Thay vì gửi trực tiếp đến master, các giao dịch được gửi đến </a:t>
            </a:r>
            <a:r>
              <a:rPr lang="vi-VN" b="1" dirty="0"/>
              <a:t>Transaction Manager (TM)</a:t>
            </a:r>
            <a:r>
              <a:rPr lang="vi-VN" dirty="0"/>
              <a:t> tại site của người dùng — gọi là </a:t>
            </a:r>
            <a:r>
              <a:rPr lang="vi-VN" b="1" dirty="0"/>
              <a:t>Coordinating TM</a:t>
            </a:r>
            <a:r>
              <a:rPr lang="vi-VN" dirty="0"/>
              <a:t>.</a:t>
            </a:r>
          </a:p>
          <a:p>
            <a:endParaRPr lang="en-US" b="1" dirty="0"/>
          </a:p>
          <a:p>
            <a:r>
              <a:rPr lang="en-US" b="1" dirty="0"/>
              <a:t>* </a:t>
            </a:r>
            <a:r>
              <a:rPr lang="vi-VN" b="1" dirty="0"/>
              <a:t>Vai trò của Coordinating TM (TM điều phối tại site người dùng):</a:t>
            </a:r>
          </a:p>
          <a:p>
            <a:pPr>
              <a:buFont typeface="+mj-lt"/>
              <a:buAutoNum type="arabicPeriod"/>
            </a:pPr>
            <a:r>
              <a:rPr lang="vi-VN" b="1" dirty="0"/>
              <a:t>Gửi từng thao tác op(x) đến master site</a:t>
            </a:r>
            <a:r>
              <a:rPr lang="vi-VN" dirty="0"/>
              <a:t>:</a:t>
            </a:r>
          </a:p>
          <a:p>
            <a:pPr marL="457200" lvl="1" indent="0">
              <a:buFont typeface="+mj-lt"/>
              <a:buNone/>
            </a:pPr>
            <a:r>
              <a:rPr lang="en-US" dirty="0"/>
              <a:t>- </a:t>
            </a:r>
            <a:r>
              <a:rPr lang="vi-VN" dirty="0"/>
              <a:t>Bao gồm cả đọc (Read(x)) và ghi (Write(x)).</a:t>
            </a:r>
          </a:p>
          <a:p>
            <a:pPr>
              <a:buFont typeface="+mj-lt"/>
              <a:buAutoNum type="arabicPeriod"/>
            </a:pPr>
            <a:r>
              <a:rPr lang="vi-VN" b="1" dirty="0"/>
              <a:t>Nếu là Read(x)</a:t>
            </a:r>
            <a:r>
              <a:rPr lang="vi-VN" dirty="0"/>
              <a:t>, sau khi được cấp khóa từ master:</a:t>
            </a:r>
          </a:p>
          <a:p>
            <a:pPr marL="457200" lvl="1" indent="0">
              <a:buFont typeface="+mj-lt"/>
              <a:buNone/>
            </a:pPr>
            <a:r>
              <a:rPr lang="en-US" dirty="0"/>
              <a:t>- </a:t>
            </a:r>
            <a:r>
              <a:rPr lang="vi-VN" dirty="0"/>
              <a:t>TM điều phối gửi Read(x) đến </a:t>
            </a:r>
            <a:r>
              <a:rPr lang="vi-VN" b="1" dirty="0"/>
              <a:t>bất kỳ slave nào có bản sao x</a:t>
            </a:r>
            <a:r>
              <a:rPr lang="vi-VN" dirty="0"/>
              <a:t> để thực hiện đọc cục bộ.</a:t>
            </a:r>
          </a:p>
          <a:p>
            <a:pPr marL="457200" lvl="1" indent="0">
              <a:buFont typeface="+mj-lt"/>
              <a:buNone/>
            </a:pPr>
            <a:r>
              <a:rPr lang="en-US" dirty="0"/>
              <a:t>- </a:t>
            </a:r>
            <a:r>
              <a:rPr lang="vi-VN" dirty="0"/>
              <a:t>→ Giúp giảm tải cho master.</a:t>
            </a:r>
          </a:p>
          <a:p>
            <a:pPr>
              <a:buFont typeface="+mj-lt"/>
              <a:buAutoNum type="arabicPeriod"/>
            </a:pPr>
            <a:r>
              <a:rPr lang="vi-VN" b="1" dirty="0"/>
              <a:t>Nếu là Write(x)</a:t>
            </a:r>
            <a:r>
              <a:rPr lang="vi-VN" dirty="0"/>
              <a:t>, sau khi được master khóa và xử lý:</a:t>
            </a:r>
          </a:p>
          <a:p>
            <a:pPr marL="457200" lvl="1" indent="0">
              <a:buFont typeface="+mj-lt"/>
              <a:buNone/>
            </a:pPr>
            <a:r>
              <a:rPr lang="en-US" dirty="0"/>
              <a:t>- </a:t>
            </a:r>
            <a:r>
              <a:rPr lang="vi-VN" dirty="0"/>
              <a:t>TM điều phối gửi Write(x) đến </a:t>
            </a:r>
            <a:r>
              <a:rPr lang="vi-VN" b="1" dirty="0"/>
              <a:t>tất cả các slave chứa bản sao của x</a:t>
            </a:r>
            <a:r>
              <a:rPr lang="vi-VN" dirty="0"/>
              <a:t> để cập nhật đồng bộ.</a:t>
            </a:r>
          </a:p>
          <a:p>
            <a:pPr>
              <a:buFont typeface="+mj-lt"/>
              <a:buAutoNum type="arabicPeriod"/>
            </a:pPr>
            <a:r>
              <a:rPr lang="vi-VN" b="1" dirty="0"/>
              <a:t>Khi tới giai đoạn Commit</a:t>
            </a:r>
            <a:r>
              <a:rPr lang="vi-VN" dirty="0"/>
              <a:t>:</a:t>
            </a:r>
          </a:p>
          <a:p>
            <a:pPr marL="457200" lvl="1" indent="0">
              <a:buFont typeface="+mj-lt"/>
              <a:buNone/>
            </a:pPr>
            <a:r>
              <a:rPr lang="en-US" dirty="0"/>
              <a:t>- </a:t>
            </a:r>
            <a:r>
              <a:rPr lang="vi-VN" dirty="0"/>
              <a:t>TM điều phối </a:t>
            </a:r>
            <a:r>
              <a:rPr lang="vi-VN" b="1" dirty="0"/>
              <a:t>làm điều phối viên 2PC</a:t>
            </a:r>
            <a:r>
              <a:rPr lang="vi-VN" dirty="0"/>
              <a:t> (Two-Phase Commit).</a:t>
            </a:r>
          </a:p>
          <a:p>
            <a:pPr marL="457200" lvl="1" indent="0">
              <a:buFont typeface="+mj-lt"/>
              <a:buNone/>
            </a:pPr>
            <a:r>
              <a:rPr lang="en-US" dirty="0"/>
              <a:t>- </a:t>
            </a:r>
            <a:r>
              <a:rPr lang="vi-VN" dirty="0"/>
              <a:t>Master </a:t>
            </a:r>
            <a:r>
              <a:rPr lang="vi-VN" b="1" dirty="0"/>
              <a:t>chỉ là participant</a:t>
            </a:r>
            <a:r>
              <a:rPr lang="vi-VN" dirty="0"/>
              <a:t>.</a:t>
            </a:r>
          </a:p>
          <a:p>
            <a:endParaRPr lang="en-US" b="1" dirty="0"/>
          </a:p>
          <a:p>
            <a:r>
              <a:rPr lang="en-US" b="1" dirty="0"/>
              <a:t>* </a:t>
            </a:r>
            <a:r>
              <a:rPr lang="vi-VN" b="1" dirty="0"/>
              <a:t>Vai trò của Master Site:</a:t>
            </a:r>
          </a:p>
          <a:p>
            <a:pPr>
              <a:buFont typeface="Arial" panose="020B0604020202020204" pitchFamily="34" charset="0"/>
              <a:buChar char="•"/>
            </a:pPr>
            <a:r>
              <a:rPr lang="vi-VN" dirty="0"/>
              <a:t>Khi nhận op(x) từ Coordinating TM:</a:t>
            </a:r>
          </a:p>
          <a:p>
            <a:pPr marL="742950" lvl="1" indent="-285750">
              <a:buFont typeface="Arial" panose="020B0604020202020204" pitchFamily="34" charset="0"/>
              <a:buChar char="•"/>
            </a:pPr>
            <a:r>
              <a:rPr lang="vi-VN" dirty="0"/>
              <a:t>Nếu là </a:t>
            </a:r>
            <a:r>
              <a:rPr lang="vi-VN" b="1" dirty="0"/>
              <a:t>Read(x)</a:t>
            </a:r>
            <a:r>
              <a:rPr lang="vi-VN" dirty="0"/>
              <a:t>:</a:t>
            </a:r>
          </a:p>
          <a:p>
            <a:pPr marL="1143000" lvl="2" indent="-228600">
              <a:buFont typeface="Arial" panose="020B0604020202020204" pitchFamily="34" charset="0"/>
              <a:buChar char="•"/>
            </a:pPr>
            <a:r>
              <a:rPr lang="vi-VN" dirty="0"/>
              <a:t>Đặt </a:t>
            </a:r>
            <a:r>
              <a:rPr lang="vi-VN" b="1" dirty="0"/>
              <a:t>read lock trên x</a:t>
            </a:r>
            <a:r>
              <a:rPr lang="vi-VN" dirty="0"/>
              <a:t>.</a:t>
            </a:r>
          </a:p>
          <a:p>
            <a:pPr marL="1143000" lvl="2" indent="-228600">
              <a:buFont typeface="Arial" panose="020B0604020202020204" pitchFamily="34" charset="0"/>
              <a:buChar char="•"/>
            </a:pPr>
            <a:r>
              <a:rPr lang="vi-VN" dirty="0"/>
              <a:t>Gửi lại thông báo “Lock granted” về cho TM điều phối.</a:t>
            </a:r>
          </a:p>
          <a:p>
            <a:pPr marL="742950" lvl="1" indent="-285750">
              <a:buFont typeface="Arial" panose="020B0604020202020204" pitchFamily="34" charset="0"/>
              <a:buChar char="•"/>
            </a:pPr>
            <a:r>
              <a:rPr lang="vi-VN" dirty="0"/>
              <a:t>Nếu là </a:t>
            </a:r>
            <a:r>
              <a:rPr lang="vi-VN" b="1" dirty="0"/>
              <a:t>Write(x)</a:t>
            </a:r>
            <a:r>
              <a:rPr lang="vi-VN" dirty="0"/>
              <a:t>:</a:t>
            </a:r>
          </a:p>
          <a:p>
            <a:pPr marL="1143000" lvl="2" indent="-228600">
              <a:buFont typeface="Arial" panose="020B0604020202020204" pitchFamily="34" charset="0"/>
              <a:buChar char="•"/>
            </a:pPr>
            <a:r>
              <a:rPr lang="vi-VN" dirty="0"/>
              <a:t>Đặt </a:t>
            </a:r>
            <a:r>
              <a:rPr lang="vi-VN" b="1" dirty="0"/>
              <a:t>write lock trên x</a:t>
            </a:r>
            <a:r>
              <a:rPr lang="vi-VN" dirty="0"/>
              <a:t>.</a:t>
            </a:r>
          </a:p>
          <a:p>
            <a:pPr marL="1143000" lvl="2" indent="-228600">
              <a:buFont typeface="Arial" panose="020B0604020202020204" pitchFamily="34" charset="0"/>
              <a:buChar char="•"/>
            </a:pPr>
            <a:r>
              <a:rPr lang="vi-VN" dirty="0"/>
              <a:t>Cập nhật bản sao x tại master.</a:t>
            </a:r>
          </a:p>
          <a:p>
            <a:pPr marL="1143000" lvl="2" indent="-228600">
              <a:buFont typeface="Arial" panose="020B0604020202020204" pitchFamily="34" charset="0"/>
              <a:buChar char="•"/>
            </a:pPr>
            <a:r>
              <a:rPr lang="vi-VN" dirty="0"/>
              <a:t>Gửi thông báo trở lại cho TM điều phối.</a:t>
            </a:r>
          </a:p>
          <a:p>
            <a:pPr>
              <a:buFont typeface="Arial" panose="020B0604020202020204" pitchFamily="34" charset="0"/>
              <a:buChar char="•"/>
            </a:pPr>
            <a:r>
              <a:rPr lang="vi-VN" dirty="0"/>
              <a:t>Master </a:t>
            </a:r>
            <a:r>
              <a:rPr lang="vi-VN" b="1" dirty="0"/>
              <a:t>không điều phối commit</a:t>
            </a:r>
            <a:r>
              <a:rPr lang="vi-VN" dirty="0"/>
              <a:t>, mà chỉ là một </a:t>
            </a:r>
            <a:r>
              <a:rPr lang="vi-VN" b="1" dirty="0"/>
              <a:t>participant trong 2PC</a:t>
            </a:r>
            <a:r>
              <a:rPr lang="vi-VN" dirty="0"/>
              <a:t>.</a:t>
            </a:r>
          </a:p>
          <a:p>
            <a:endParaRPr lang="en-US" b="1" dirty="0"/>
          </a:p>
          <a:p>
            <a:r>
              <a:rPr lang="vi-VN" b="1" dirty="0"/>
              <a:t>Một số lưu ý mở rộng</a:t>
            </a:r>
            <a:r>
              <a:rPr lang="en-US" b="1" dirty="0"/>
              <a:t>:</a:t>
            </a:r>
            <a:endParaRPr lang="vi-VN" b="1" dirty="0"/>
          </a:p>
          <a:p>
            <a:pPr>
              <a:buFont typeface="Arial" panose="020B0604020202020204" pitchFamily="34" charset="0"/>
              <a:buChar char="•"/>
            </a:pPr>
            <a:r>
              <a:rPr lang="vi-VN" b="1" dirty="0"/>
              <a:t>Ưu điểm</a:t>
            </a:r>
            <a:r>
              <a:rPr lang="vi-VN" dirty="0"/>
              <a:t>:</a:t>
            </a:r>
          </a:p>
          <a:p>
            <a:pPr marL="742950" lvl="1" indent="-285750">
              <a:buFont typeface="Arial" panose="020B0604020202020204" pitchFamily="34" charset="0"/>
              <a:buChar char="•"/>
            </a:pPr>
            <a:r>
              <a:rPr lang="vi-VN" dirty="0"/>
              <a:t>Ứng dụng không cần biết thông tin về master → </a:t>
            </a:r>
            <a:r>
              <a:rPr lang="vi-VN" b="1" dirty="0"/>
              <a:t>tăng tính linh hoạt</a:t>
            </a:r>
            <a:r>
              <a:rPr lang="vi-VN" dirty="0"/>
              <a:t>.</a:t>
            </a:r>
          </a:p>
          <a:p>
            <a:pPr marL="742950" lvl="1" indent="-285750">
              <a:buFont typeface="Arial" panose="020B0604020202020204" pitchFamily="34" charset="0"/>
              <a:buChar char="•"/>
            </a:pPr>
            <a:r>
              <a:rPr lang="vi-VN" b="1" dirty="0"/>
              <a:t>Giảm tải</a:t>
            </a:r>
            <a:r>
              <a:rPr lang="vi-VN" dirty="0"/>
              <a:t> đáng kể cho master, nhờ việc đọc được thực hiện ở slave.</a:t>
            </a:r>
          </a:p>
          <a:p>
            <a:pPr marL="742950" lvl="1" indent="-285750">
              <a:buFont typeface="Arial" panose="020B0604020202020204" pitchFamily="34" charset="0"/>
              <a:buChar char="•"/>
            </a:pPr>
            <a:r>
              <a:rPr lang="vi-VN" dirty="0"/>
              <a:t>Vẫn giữ được tính nhất quán mạnh (1SR, ROWA).</a:t>
            </a:r>
          </a:p>
          <a:p>
            <a:pPr>
              <a:buFont typeface="Arial" panose="020B0604020202020204" pitchFamily="34" charset="0"/>
              <a:buChar char="•"/>
            </a:pPr>
            <a:r>
              <a:rPr lang="vi-VN" b="1" dirty="0"/>
              <a:t>Nhược điểm</a:t>
            </a:r>
            <a:r>
              <a:rPr lang="vi-VN" dirty="0"/>
              <a:t>:</a:t>
            </a:r>
          </a:p>
          <a:p>
            <a:pPr marL="742950" lvl="1" indent="-285750">
              <a:buFont typeface="Arial" panose="020B0604020202020204" pitchFamily="34" charset="0"/>
              <a:buChar char="•"/>
            </a:pPr>
            <a:r>
              <a:rPr lang="vi-VN" b="1" dirty="0"/>
              <a:t>Coordinating TM</a:t>
            </a:r>
            <a:r>
              <a:rPr lang="vi-VN" dirty="0"/>
              <a:t> cần </a:t>
            </a:r>
            <a:r>
              <a:rPr lang="vi-VN" b="1" dirty="0"/>
              <a:t>phức tạp hơn</a:t>
            </a:r>
            <a:r>
              <a:rPr lang="vi-VN" dirty="0"/>
              <a:t> vì phải:</a:t>
            </a:r>
          </a:p>
          <a:p>
            <a:pPr marL="1143000" lvl="2" indent="-228600">
              <a:buFont typeface="Arial" panose="020B0604020202020204" pitchFamily="34" charset="0"/>
              <a:buChar char="•"/>
            </a:pPr>
            <a:r>
              <a:rPr lang="vi-VN" dirty="0"/>
              <a:t>Quản lý lock</a:t>
            </a:r>
          </a:p>
          <a:p>
            <a:pPr marL="1143000" lvl="2" indent="-228600">
              <a:buFont typeface="Arial" panose="020B0604020202020204" pitchFamily="34" charset="0"/>
              <a:buChar char="•"/>
            </a:pPr>
            <a:r>
              <a:rPr lang="vi-VN" dirty="0"/>
              <a:t>Gửi lệnh đến các slave</a:t>
            </a:r>
          </a:p>
          <a:p>
            <a:endParaRPr lang="en-US" b="1" dirty="0"/>
          </a:p>
          <a:p>
            <a:r>
              <a:rPr lang="vi-VN" b="1" dirty="0"/>
              <a:t>Tổng kết</a:t>
            </a:r>
          </a:p>
          <a:p>
            <a:pPr>
              <a:buFont typeface="Arial" panose="020B0604020202020204" pitchFamily="34" charset="0"/>
              <a:buChar char="•"/>
            </a:pPr>
            <a:r>
              <a:rPr lang="vi-VN" dirty="0"/>
              <a:t>Mô hình </a:t>
            </a:r>
            <a:r>
              <a:rPr lang="vi-VN" b="1" dirty="0"/>
              <a:t>Eager Single Master / Full Transparency</a:t>
            </a:r>
            <a:r>
              <a:rPr lang="vi-VN" dirty="0"/>
              <a:t> là cách tiếp cận cao cấp hơn, giúp che giấu hoàn toàn cấu trúc hệ thống phân tán đối với ứng dụng.</a:t>
            </a:r>
          </a:p>
          <a:p>
            <a:pPr>
              <a:buFont typeface="Arial" panose="020B0604020202020204" pitchFamily="34" charset="0"/>
              <a:buChar char="•"/>
            </a:pPr>
            <a:r>
              <a:rPr lang="vi-VN" dirty="0"/>
              <a:t>Tuy nhiên, điều này </a:t>
            </a:r>
            <a:r>
              <a:rPr lang="vi-VN" b="1" dirty="0"/>
              <a:t>tăng trách nhiệm cho TM ở site người dùng</a:t>
            </a:r>
            <a:r>
              <a:rPr lang="vi-VN" dirty="0"/>
              <a:t>, đồng thời giữ cho master </a:t>
            </a:r>
            <a:r>
              <a:rPr lang="vi-VN" b="1" dirty="0"/>
              <a:t>tập trung vào cấp khóa và xử lý cục bộ</a:t>
            </a:r>
            <a:r>
              <a:rPr lang="vi-VN" dirty="0"/>
              <a:t> mà không bị quá tải bởi toàn bộ luồng giao dịch.</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24</a:t>
            </a:fld>
            <a:endParaRPr lang="en-US"/>
          </a:p>
        </p:txBody>
      </p:sp>
    </p:spTree>
    <p:extLst>
      <p:ext uri="{BB962C8B-B14F-4D97-AF65-F5344CB8AC3E}">
        <p14:creationId xmlns:p14="http://schemas.microsoft.com/office/powerpoint/2010/main" val="167329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Primary Copy / Full Transparency</a:t>
            </a:r>
            <a:endParaRPr lang="en-US" b="1" dirty="0"/>
          </a:p>
          <a:p>
            <a:r>
              <a:rPr lang="en-US" b="1" dirty="0" err="1"/>
              <a:t>Đồng</a:t>
            </a:r>
            <a:r>
              <a:rPr lang="en-US" b="1" dirty="0"/>
              <a:t> </a:t>
            </a:r>
            <a:r>
              <a:rPr lang="en-US" b="1" dirty="0" err="1"/>
              <a:t>bộ</a:t>
            </a:r>
            <a:r>
              <a:rPr lang="en-US" b="1" dirty="0"/>
              <a:t> </a:t>
            </a:r>
            <a:r>
              <a:rPr lang="en-US" b="1" dirty="0" err="1"/>
              <a:t>bản</a:t>
            </a:r>
            <a:r>
              <a:rPr lang="en-US" b="1" dirty="0"/>
              <a:t> </a:t>
            </a:r>
            <a:r>
              <a:rPr lang="en-US" b="1" dirty="0" err="1"/>
              <a:t>sao</a:t>
            </a:r>
            <a:r>
              <a:rPr lang="en-US" b="1" dirty="0"/>
              <a:t> </a:t>
            </a:r>
            <a:r>
              <a:rPr lang="en-US" b="1" dirty="0" err="1"/>
              <a:t>chính</a:t>
            </a:r>
            <a:r>
              <a:rPr lang="en-US" b="1" dirty="0"/>
              <a:t> / </a:t>
            </a:r>
            <a:r>
              <a:rPr lang="en-US" b="1" dirty="0" err="1"/>
              <a:t>trong</a:t>
            </a:r>
            <a:r>
              <a:rPr lang="en-US" b="1" dirty="0"/>
              <a:t> </a:t>
            </a:r>
            <a:r>
              <a:rPr lang="en-US" b="1" dirty="0" err="1"/>
              <a:t>suốt</a:t>
            </a:r>
            <a:r>
              <a:rPr lang="en-US" b="1" dirty="0"/>
              <a:t> </a:t>
            </a:r>
            <a:r>
              <a:rPr lang="en-US" b="1" dirty="0" err="1"/>
              <a:t>hoàn</a:t>
            </a:r>
            <a:r>
              <a:rPr lang="en-US" b="1" dirty="0"/>
              <a:t> </a:t>
            </a:r>
            <a:r>
              <a:rPr lang="en-US" b="1" dirty="0" err="1"/>
              <a:t>toàn</a:t>
            </a:r>
            <a:endParaRPr lang="vi-VN" b="1" dirty="0"/>
          </a:p>
          <a:p>
            <a:endParaRPr lang="en-US" b="1" dirty="0"/>
          </a:p>
          <a:p>
            <a:r>
              <a:rPr lang="vi-VN" b="1" dirty="0"/>
              <a:t>Bối cảnh</a:t>
            </a:r>
          </a:p>
          <a:p>
            <a:r>
              <a:rPr lang="vi-VN" dirty="0"/>
              <a:t>Trong các hệ thống cơ sở dữ liệu phân tán, khi dữ liệu được </a:t>
            </a:r>
            <a:r>
              <a:rPr lang="vi-VN" b="1" dirty="0"/>
              <a:t>sao chép tại nhiều site (replicas)</a:t>
            </a:r>
            <a:r>
              <a:rPr lang="vi-VN" dirty="0"/>
              <a:t>, một thách thức đặt ra là:</a:t>
            </a:r>
          </a:p>
          <a:p>
            <a:pPr>
              <a:buFont typeface="Arial" panose="020B0604020202020204" pitchFamily="34" charset="0"/>
              <a:buChar char="•"/>
            </a:pPr>
            <a:r>
              <a:rPr lang="vi-VN" b="1" dirty="0"/>
              <a:t>Làm sao để điều phối giao dịch cập nhật (update transactions) một cách nhất quán</a:t>
            </a:r>
            <a:r>
              <a:rPr lang="vi-VN" dirty="0"/>
              <a:t>, mà vẫn </a:t>
            </a:r>
            <a:r>
              <a:rPr lang="vi-VN" b="1" dirty="0"/>
              <a:t>giấu cấu trúc hệ thống khỏi ứng dụng</a:t>
            </a:r>
            <a:r>
              <a:rPr lang="vi-VN" dirty="0"/>
              <a:t>?</a:t>
            </a:r>
          </a:p>
          <a:p>
            <a:r>
              <a:rPr lang="vi-VN" dirty="0"/>
              <a:t>Mô hình </a:t>
            </a:r>
            <a:r>
              <a:rPr lang="vi-VN" b="1" dirty="0"/>
              <a:t>Eager Primary Copy với Full Transparency</a:t>
            </a:r>
            <a:r>
              <a:rPr lang="vi-VN" dirty="0"/>
              <a:t> được đưa ra để giải quyết vấn đề này.</a:t>
            </a:r>
          </a:p>
          <a:p>
            <a:endParaRPr lang="en-US" b="1" dirty="0"/>
          </a:p>
          <a:p>
            <a:r>
              <a:rPr lang="vi-VN" b="1" dirty="0"/>
              <a:t>Khái niệm chính</a:t>
            </a:r>
          </a:p>
          <a:p>
            <a:r>
              <a:rPr lang="en-US" b="1" dirty="0"/>
              <a:t>-</a:t>
            </a:r>
            <a:r>
              <a:rPr lang="vi-VN" b="1" dirty="0"/>
              <a:t> Eager Primary Copy Replication:</a:t>
            </a:r>
          </a:p>
          <a:p>
            <a:pPr>
              <a:buFont typeface="Arial" panose="020B0604020202020204" pitchFamily="34" charset="0"/>
              <a:buChar char="•"/>
            </a:pPr>
            <a:r>
              <a:rPr lang="vi-VN" dirty="0"/>
              <a:t>Mỗi mục dữ liệu (data item) có một </a:t>
            </a:r>
            <a:r>
              <a:rPr lang="vi-VN" b="1" dirty="0"/>
              <a:t>bản chính (primary copy)</a:t>
            </a:r>
            <a:r>
              <a:rPr lang="vi-VN" dirty="0"/>
              <a:t> được đặt tại </a:t>
            </a:r>
            <a:r>
              <a:rPr lang="vi-VN" b="1" dirty="0"/>
              <a:t>một master site riêng biệt</a:t>
            </a:r>
            <a:r>
              <a:rPr lang="vi-VN" dirty="0"/>
              <a:t>.</a:t>
            </a:r>
          </a:p>
          <a:p>
            <a:pPr>
              <a:buFont typeface="Arial" panose="020B0604020202020204" pitchFamily="34" charset="0"/>
              <a:buChar char="•"/>
            </a:pPr>
            <a:r>
              <a:rPr lang="vi-VN" dirty="0"/>
              <a:t>Các site còn lại chứa </a:t>
            </a:r>
            <a:r>
              <a:rPr lang="vi-VN" b="1" dirty="0"/>
              <a:t>bản sao (slaves)</a:t>
            </a:r>
            <a:r>
              <a:rPr lang="vi-VN" dirty="0"/>
              <a:t>.</a:t>
            </a:r>
          </a:p>
          <a:p>
            <a:pPr>
              <a:buFont typeface="Arial" panose="020B0604020202020204" pitchFamily="34" charset="0"/>
              <a:buChar char="•"/>
            </a:pPr>
            <a:r>
              <a:rPr lang="vi-VN" dirty="0"/>
              <a:t>Mọi thao tác cập nhật phải </a:t>
            </a:r>
            <a:r>
              <a:rPr lang="vi-VN" b="1" dirty="0"/>
              <a:t>được áp dụng đầu tiên tại master</a:t>
            </a:r>
            <a:r>
              <a:rPr lang="vi-VN" dirty="0"/>
              <a:t>, sau đó </a:t>
            </a:r>
            <a:r>
              <a:rPr lang="vi-VN" b="1" dirty="0"/>
              <a:t>đồng bộ đến các slave</a:t>
            </a:r>
            <a:r>
              <a:rPr lang="vi-VN" dirty="0"/>
              <a:t> trong phạm vi của một giao dịch (transactional boundaries).</a:t>
            </a:r>
          </a:p>
          <a:p>
            <a:r>
              <a:rPr lang="en-US" b="1" dirty="0"/>
              <a:t>-</a:t>
            </a:r>
            <a:r>
              <a:rPr lang="vi-VN" b="1" dirty="0"/>
              <a:t> Full Transparency:</a:t>
            </a:r>
          </a:p>
          <a:p>
            <a:pPr>
              <a:buFont typeface="Arial" panose="020B0604020202020204" pitchFamily="34" charset="0"/>
              <a:buChar char="•"/>
            </a:pPr>
            <a:r>
              <a:rPr lang="vi-VN" dirty="0"/>
              <a:t>Ứng dụng </a:t>
            </a:r>
            <a:r>
              <a:rPr lang="vi-VN" b="1" dirty="0"/>
              <a:t>không biết hoặc không quan tâm</a:t>
            </a:r>
            <a:r>
              <a:rPr lang="vi-VN" dirty="0"/>
              <a:t> đến vị trí của master.</a:t>
            </a:r>
          </a:p>
          <a:p>
            <a:pPr>
              <a:buFont typeface="Arial" panose="020B0604020202020204" pitchFamily="34" charset="0"/>
              <a:buChar char="•"/>
            </a:pPr>
            <a:r>
              <a:rPr lang="vi-VN" dirty="0"/>
              <a:t>Thay vào đó, giao dịch được gửi đến </a:t>
            </a:r>
            <a:r>
              <a:rPr lang="vi-VN" b="1" dirty="0"/>
              <a:t>Transaction Manager (TM)</a:t>
            </a:r>
            <a:r>
              <a:rPr lang="vi-VN" dirty="0"/>
              <a:t> tại site cục bộ.</a:t>
            </a:r>
          </a:p>
          <a:p>
            <a:pPr>
              <a:buFont typeface="Arial" panose="020B0604020202020204" pitchFamily="34" charset="0"/>
              <a:buChar char="•"/>
            </a:pPr>
            <a:r>
              <a:rPr lang="vi-VN" dirty="0"/>
              <a:t>TM này sẽ </a:t>
            </a:r>
            <a:r>
              <a:rPr lang="vi-VN" b="1" dirty="0"/>
              <a:t>điều phối toàn bộ quá trình giao dịch</a:t>
            </a:r>
            <a:r>
              <a:rPr lang="vi-VN" dirty="0"/>
              <a:t>: cấp lock, xử lý các thao tác và điều phối commit.</a:t>
            </a:r>
          </a:p>
          <a:p>
            <a:endParaRPr lang="en-US" b="1" dirty="0"/>
          </a:p>
          <a:p>
            <a:endParaRPr lang="vi-VN" b="1" dirty="0"/>
          </a:p>
          <a:p>
            <a:pPr>
              <a:buFont typeface="Arial" panose="020B0604020202020204" pitchFamily="34" charset="0"/>
              <a:buChar char="•"/>
            </a:pPr>
            <a:r>
              <a:rPr lang="vi-VN" b="1" dirty="0"/>
              <a:t>Applications submit transactions directly to their local TMs</a:t>
            </a:r>
            <a:br>
              <a:rPr lang="vi-VN" dirty="0"/>
            </a:br>
            <a:r>
              <a:rPr lang="vi-VN" dirty="0"/>
              <a:t>➤ Ứng dụng gửi toàn bộ giao dịch (gồm các thao tác như Read(x), Write(y), ...) đến TM tại site cục bộ.</a:t>
            </a:r>
            <a:br>
              <a:rPr lang="vi-VN" dirty="0"/>
            </a:br>
            <a:r>
              <a:rPr lang="vi-VN" dirty="0"/>
              <a:t>➤ Ứng dụng </a:t>
            </a:r>
            <a:r>
              <a:rPr lang="vi-VN" b="1" dirty="0"/>
              <a:t>không cần biết</a:t>
            </a:r>
            <a:r>
              <a:rPr lang="vi-VN" dirty="0"/>
              <a:t> đâu là site chứa master của x hay y.</a:t>
            </a:r>
          </a:p>
          <a:p>
            <a:pPr>
              <a:buFont typeface="Arial" panose="020B0604020202020204" pitchFamily="34" charset="0"/>
              <a:buChar char="•"/>
            </a:pPr>
            <a:r>
              <a:rPr lang="vi-VN" b="1" dirty="0"/>
              <a:t>Local TM:</a:t>
            </a:r>
            <a:endParaRPr lang="vi-VN" dirty="0"/>
          </a:p>
          <a:p>
            <a:pPr marL="742950" lvl="1" indent="-285750">
              <a:buFont typeface="Arial" panose="020B0604020202020204" pitchFamily="34" charset="0"/>
              <a:buChar char="•"/>
            </a:pPr>
            <a:r>
              <a:rPr lang="vi-VN" b="1" dirty="0"/>
              <a:t>Forward each operation to the primary copy of the data item</a:t>
            </a:r>
            <a:br>
              <a:rPr lang="vi-VN" dirty="0"/>
            </a:br>
            <a:r>
              <a:rPr lang="vi-VN" dirty="0"/>
              <a:t>→ Với mỗi thao tác trên x, TM gửi đến master của x.</a:t>
            </a:r>
            <a:br>
              <a:rPr lang="vi-VN" dirty="0"/>
            </a:br>
            <a:r>
              <a:rPr lang="vi-VN" dirty="0"/>
              <a:t>→ Với y, TM gửi đến master của y.</a:t>
            </a:r>
          </a:p>
          <a:p>
            <a:pPr marL="742950" lvl="1" indent="-285750">
              <a:buFont typeface="Arial" panose="020B0604020202020204" pitchFamily="34" charset="0"/>
              <a:buChar char="•"/>
            </a:pPr>
            <a:r>
              <a:rPr lang="vi-VN" b="1" dirty="0"/>
              <a:t>Upon granting of locks, submit Read to any slave, Write to all slaves</a:t>
            </a:r>
            <a:br>
              <a:rPr lang="vi-VN" dirty="0"/>
            </a:br>
            <a:r>
              <a:rPr lang="vi-VN" dirty="0"/>
              <a:t>→ Sau khi master cấp quyền truy cập (lock), nếu là </a:t>
            </a:r>
            <a:r>
              <a:rPr lang="vi-VN" b="1" dirty="0"/>
              <a:t>đọc</a:t>
            </a:r>
            <a:r>
              <a:rPr lang="vi-VN" dirty="0"/>
              <a:t>, TM có thể chọn </a:t>
            </a:r>
            <a:r>
              <a:rPr lang="vi-VN" b="1" dirty="0"/>
              <a:t>bất kỳ slave nào</a:t>
            </a:r>
            <a:r>
              <a:rPr lang="vi-VN" dirty="0"/>
              <a:t> để giảm tải.</a:t>
            </a:r>
            <a:br>
              <a:rPr lang="vi-VN" dirty="0"/>
            </a:br>
            <a:r>
              <a:rPr lang="vi-VN" dirty="0"/>
              <a:t>→ Nếu là </a:t>
            </a:r>
            <a:r>
              <a:rPr lang="vi-VN" b="1" dirty="0"/>
              <a:t>ghi</a:t>
            </a:r>
            <a:r>
              <a:rPr lang="vi-VN" dirty="0"/>
              <a:t>, TM gửi thao tác đến </a:t>
            </a:r>
            <a:r>
              <a:rPr lang="vi-VN" b="1" dirty="0"/>
              <a:t>tất cả các slave</a:t>
            </a:r>
            <a:r>
              <a:rPr lang="vi-VN" dirty="0"/>
              <a:t> để cập nhật đồng bộ.</a:t>
            </a:r>
          </a:p>
          <a:p>
            <a:pPr marL="742950" lvl="1" indent="-285750">
              <a:buFont typeface="Arial" panose="020B0604020202020204" pitchFamily="34" charset="0"/>
              <a:buChar char="•"/>
            </a:pPr>
            <a:r>
              <a:rPr lang="vi-VN" b="1" dirty="0"/>
              <a:t>Coordinate 2PC</a:t>
            </a:r>
            <a:br>
              <a:rPr lang="vi-VN" dirty="0"/>
            </a:br>
            <a:r>
              <a:rPr lang="vi-VN" dirty="0"/>
              <a:t>→ TM cục bộ đóng vai trò </a:t>
            </a:r>
            <a:r>
              <a:rPr lang="vi-VN" b="1" dirty="0"/>
              <a:t>điều phối viên trong giao thức 2-Phase Commit</a:t>
            </a:r>
            <a:r>
              <a:rPr lang="vi-VN" dirty="0"/>
              <a:t>, đảm bảo tính nhất quán giữa các site.</a:t>
            </a:r>
          </a:p>
          <a:p>
            <a:endParaRPr lang="en-US" b="1" dirty="0"/>
          </a:p>
          <a:p>
            <a:r>
              <a:rPr lang="vi-VN" b="1" dirty="0"/>
              <a:t>Giải thích sơ đồ</a:t>
            </a:r>
          </a:p>
          <a:p>
            <a:r>
              <a:rPr lang="vi-VN" dirty="0"/>
              <a:t>Sơ đồ mô tả một giao dịch thực hiện hai thao tác: Op(x) và Op(y) rồi Commit.</a:t>
            </a:r>
          </a:p>
          <a:p>
            <a:pPr>
              <a:buFont typeface="+mj-lt"/>
              <a:buAutoNum type="arabicPeriod"/>
            </a:pPr>
            <a:r>
              <a:rPr lang="vi-VN" b="1" dirty="0"/>
              <a:t>Số (1)</a:t>
            </a:r>
            <a:r>
              <a:rPr lang="vi-VN" dirty="0"/>
              <a:t>: Các thao tác Op(x) và Op(y) được TM gửi đến </a:t>
            </a:r>
            <a:r>
              <a:rPr lang="vi-VN" b="1" dirty="0"/>
              <a:t>master</a:t>
            </a:r>
            <a:r>
              <a:rPr lang="vi-VN" dirty="0"/>
              <a:t> của x (Site A) và y (Site C).</a:t>
            </a:r>
          </a:p>
          <a:p>
            <a:pPr>
              <a:buFont typeface="+mj-lt"/>
              <a:buAutoNum type="arabicPeriod"/>
            </a:pPr>
            <a:r>
              <a:rPr lang="vi-VN" b="1" dirty="0"/>
              <a:t>Số (2)</a:t>
            </a:r>
            <a:r>
              <a:rPr lang="vi-VN" dirty="0"/>
              <a:t>: Nếu là thao tác ghi Write(x) hay Write(y), kết quả sau khi ghi thành công ở master sẽ được </a:t>
            </a:r>
            <a:r>
              <a:rPr lang="vi-VN" b="1" dirty="0"/>
              <a:t>truyền đến tất cả các slave</a:t>
            </a:r>
            <a:r>
              <a:rPr lang="vi-VN" dirty="0"/>
              <a:t> chứa x (Site B, C) hoặc y (Site B, D).</a:t>
            </a:r>
          </a:p>
          <a:p>
            <a:pPr>
              <a:buFont typeface="+mj-lt"/>
              <a:buAutoNum type="arabicPeriod"/>
            </a:pPr>
            <a:r>
              <a:rPr lang="vi-VN" b="1" dirty="0"/>
              <a:t>Số (3)</a:t>
            </a:r>
            <a:r>
              <a:rPr lang="vi-VN" dirty="0"/>
              <a:t>: Khi đến giai đoạn Commit, TM điều phối thực hiện </a:t>
            </a:r>
            <a:r>
              <a:rPr lang="vi-VN" b="1" dirty="0"/>
              <a:t>2PC</a:t>
            </a:r>
            <a:r>
              <a:rPr lang="vi-VN" dirty="0"/>
              <a:t>, và thông báo commit được gửi cho các site liên quan để </a:t>
            </a:r>
            <a:r>
              <a:rPr lang="vi-VN" b="1" dirty="0"/>
              <a:t>xác nhận cập nhật vĩnh viễn</a:t>
            </a:r>
            <a:r>
              <a:rPr lang="vi-VN" dirty="0"/>
              <a:t>.</a:t>
            </a:r>
          </a:p>
          <a:p>
            <a:endParaRPr lang="en-US" b="1" dirty="0"/>
          </a:p>
          <a:p>
            <a:r>
              <a:rPr lang="vi-VN" b="1" dirty="0"/>
              <a:t>Phân tích chuyên sâu</a:t>
            </a:r>
          </a:p>
          <a:p>
            <a:pPr>
              <a:buFont typeface="Arial" panose="020B0604020202020204" pitchFamily="34" charset="0"/>
              <a:buChar char="•"/>
            </a:pPr>
            <a:r>
              <a:rPr lang="vi-VN" dirty="0"/>
              <a:t>"Let us now relax the requirement that there is one master for all data items"</a:t>
            </a:r>
            <a:br>
              <a:rPr lang="vi-VN" dirty="0"/>
            </a:br>
            <a:r>
              <a:rPr lang="vi-VN" dirty="0"/>
              <a:t>➤ Trước đây, mỗi giao dịch cập nhật chỉ gửi đến </a:t>
            </a:r>
            <a:r>
              <a:rPr lang="vi-VN" b="1" dirty="0"/>
              <a:t>một master duy nhất cho toàn bộ dữ liệu</a:t>
            </a:r>
            <a:r>
              <a:rPr lang="vi-VN" dirty="0"/>
              <a:t>.</a:t>
            </a:r>
            <a:br>
              <a:rPr lang="vi-VN" dirty="0"/>
            </a:br>
            <a:r>
              <a:rPr lang="vi-VN" dirty="0"/>
              <a:t>➤ Giờ, ta </a:t>
            </a:r>
            <a:r>
              <a:rPr lang="vi-VN" b="1" dirty="0"/>
              <a:t>cho phép mỗi data item có master riêng</a:t>
            </a:r>
            <a:r>
              <a:rPr lang="vi-VN" dirty="0"/>
              <a:t> → tăng khả năng phân tán và giảm điểm nghẽn.</a:t>
            </a:r>
          </a:p>
          <a:p>
            <a:pPr>
              <a:buFont typeface="Arial" panose="020B0604020202020204" pitchFamily="34" charset="0"/>
              <a:buChar char="•"/>
            </a:pPr>
            <a:r>
              <a:rPr lang="vi-VN" dirty="0"/>
              <a:t>"The TM at the application site acts as the coordinating TM"</a:t>
            </a:r>
            <a:br>
              <a:rPr lang="vi-VN" dirty="0"/>
            </a:br>
            <a:r>
              <a:rPr lang="vi-VN" dirty="0"/>
              <a:t>➤ TM tại site người dùng sẽ là </a:t>
            </a:r>
            <a:r>
              <a:rPr lang="vi-VN" b="1" dirty="0"/>
              <a:t>bộ não điều phối</a:t>
            </a:r>
            <a:r>
              <a:rPr lang="vi-VN" dirty="0"/>
              <a:t> giao dịch.</a:t>
            </a:r>
          </a:p>
          <a:p>
            <a:pPr>
              <a:buFont typeface="Arial" panose="020B0604020202020204" pitchFamily="34" charset="0"/>
              <a:buChar char="•"/>
            </a:pPr>
            <a:r>
              <a:rPr lang="vi-VN" dirty="0"/>
              <a:t>"Operations are routed to the data item’s master"</a:t>
            </a:r>
            <a:br>
              <a:rPr lang="vi-VN" dirty="0"/>
            </a:br>
            <a:r>
              <a:rPr lang="vi-VN" dirty="0"/>
              <a:t>➤ Mỗi thao tác Read(x) hoặc Write(y) sẽ được gửi đến </a:t>
            </a:r>
            <a:r>
              <a:rPr lang="vi-VN" b="1" dirty="0"/>
              <a:t>master tương ứng</a:t>
            </a:r>
            <a:r>
              <a:rPr lang="vi-VN" dirty="0"/>
              <a:t>, thay vì một master duy nhất.</a:t>
            </a:r>
          </a:p>
          <a:p>
            <a:pPr>
              <a:buFont typeface="Arial" panose="020B0604020202020204" pitchFamily="34" charset="0"/>
              <a:buChar char="•"/>
            </a:pPr>
            <a:r>
              <a:rPr lang="vi-VN" dirty="0"/>
              <a:t>"Write is first applied at the master; (2) Write is then propagated to the replicas; (3) Updates become permanent at commit time"</a:t>
            </a:r>
            <a:br>
              <a:rPr lang="vi-VN" dirty="0"/>
            </a:br>
            <a:r>
              <a:rPr lang="vi-VN" dirty="0"/>
              <a:t>➤ Đây chính là các bước (1), (2), (3) được minh họa trong sơ đồ slide.</a:t>
            </a:r>
          </a:p>
          <a:p>
            <a:endParaRPr lang="en-US" b="1" dirty="0"/>
          </a:p>
          <a:p>
            <a:r>
              <a:rPr lang="vi-VN" b="1" dirty="0"/>
              <a:t>Ưu điểm của mô hình</a:t>
            </a:r>
          </a:p>
          <a:p>
            <a:pPr>
              <a:buFont typeface="Arial" panose="020B0604020202020204" pitchFamily="34" charset="0"/>
              <a:buChar char="•"/>
            </a:pPr>
            <a:r>
              <a:rPr lang="vi-VN" b="1" dirty="0"/>
              <a:t>Tăng tính phân tán</a:t>
            </a:r>
            <a:r>
              <a:rPr lang="vi-VN" dirty="0"/>
              <a:t>: Không có master toàn cục → phân tải tốt hơn.</a:t>
            </a:r>
          </a:p>
          <a:p>
            <a:pPr>
              <a:buFont typeface="Arial" panose="020B0604020202020204" pitchFamily="34" charset="0"/>
              <a:buChar char="•"/>
            </a:pPr>
            <a:r>
              <a:rPr lang="vi-VN" b="1" dirty="0"/>
              <a:t>Giảm tải master</a:t>
            </a:r>
            <a:r>
              <a:rPr lang="vi-VN" dirty="0"/>
              <a:t>: Việc đọc được thực hiện tại slaves.</a:t>
            </a:r>
          </a:p>
          <a:p>
            <a:pPr>
              <a:buFont typeface="Arial" panose="020B0604020202020204" pitchFamily="34" charset="0"/>
              <a:buChar char="•"/>
            </a:pPr>
            <a:r>
              <a:rPr lang="vi-VN" b="1" dirty="0"/>
              <a:t>Tính nhất quán mạnh mẽ</a:t>
            </a:r>
            <a:r>
              <a:rPr lang="vi-VN" dirty="0"/>
              <a:t>: Nhờ cơ chế 2PC và eager update đến tất cả replicas.</a:t>
            </a:r>
          </a:p>
          <a:p>
            <a:pPr>
              <a:buFont typeface="Arial" panose="020B0604020202020204" pitchFamily="34" charset="0"/>
              <a:buChar char="•"/>
            </a:pPr>
            <a:r>
              <a:rPr lang="vi-VN" b="1" dirty="0"/>
              <a:t>Ẩn chi tiết hệ thống khỏi ứng dụng</a:t>
            </a:r>
            <a:r>
              <a:rPr lang="vi-VN" dirty="0"/>
              <a:t>: Ứng dụng chỉ làm việc với local TM.</a:t>
            </a:r>
          </a:p>
          <a:p>
            <a:endParaRPr lang="en-US" b="1" dirty="0"/>
          </a:p>
          <a:p>
            <a:r>
              <a:rPr lang="vi-VN" b="1" dirty="0"/>
              <a:t>Thách thức</a:t>
            </a:r>
          </a:p>
          <a:p>
            <a:pPr>
              <a:buFont typeface="Arial" panose="020B0604020202020204" pitchFamily="34" charset="0"/>
              <a:buChar char="•"/>
            </a:pPr>
            <a:r>
              <a:rPr lang="vi-VN" b="1" dirty="0"/>
              <a:t>TM phải phức tạp hơn</a:t>
            </a:r>
            <a:r>
              <a:rPr lang="vi-VN" dirty="0"/>
              <a:t> vì phải điều phối nhiều master khác nhau cho mỗi thao tác.</a:t>
            </a:r>
          </a:p>
          <a:p>
            <a:pPr>
              <a:buFont typeface="Arial" panose="020B0604020202020204" pitchFamily="34" charset="0"/>
              <a:buChar char="•"/>
            </a:pPr>
            <a:r>
              <a:rPr lang="vi-VN" b="1" dirty="0"/>
              <a:t>Cần directory phức tạp</a:t>
            </a:r>
            <a:r>
              <a:rPr lang="vi-VN" dirty="0"/>
              <a:t> để biết master của mỗi data item ở đâu.</a:t>
            </a:r>
          </a:p>
          <a:p>
            <a:pPr>
              <a:buFont typeface="Arial" panose="020B0604020202020204" pitchFamily="34" charset="0"/>
              <a:buChar char="•"/>
            </a:pPr>
            <a:r>
              <a:rPr lang="vi-VN" b="1" dirty="0"/>
              <a:t>Chi phí giao tiếp vẫn tồn tại</a:t>
            </a:r>
            <a:r>
              <a:rPr lang="vi-VN" dirty="0"/>
              <a:t>, nhất là với số lượng replicas lớn.</a:t>
            </a:r>
          </a:p>
          <a:p>
            <a:endParaRPr lang="en-US" b="1" dirty="0"/>
          </a:p>
          <a:p>
            <a:r>
              <a:rPr lang="vi-VN" b="1" dirty="0"/>
              <a:t>Tổng kết</a:t>
            </a:r>
          </a:p>
          <a:p>
            <a:r>
              <a:rPr lang="vi-VN" dirty="0"/>
              <a:t>Mô hình </a:t>
            </a:r>
            <a:r>
              <a:rPr lang="vi-VN" b="1" dirty="0"/>
              <a:t>Eager Primary Copy / Full Transparency</a:t>
            </a:r>
            <a:r>
              <a:rPr lang="vi-VN" dirty="0"/>
              <a:t>:</a:t>
            </a:r>
          </a:p>
          <a:p>
            <a:pPr>
              <a:buFont typeface="Arial" panose="020B0604020202020204" pitchFamily="34" charset="0"/>
              <a:buChar char="•"/>
            </a:pPr>
            <a:r>
              <a:rPr lang="vi-VN" dirty="0"/>
              <a:t>Là giải pháp mạnh mẽ để đảm bảo tính nhất quán và tính minh bạch trong môi trường cơ sở dữ liệu phân tán.</a:t>
            </a:r>
          </a:p>
          <a:p>
            <a:pPr>
              <a:buFont typeface="Arial" panose="020B0604020202020204" pitchFamily="34" charset="0"/>
              <a:buChar char="•"/>
            </a:pPr>
            <a:r>
              <a:rPr lang="vi-VN" dirty="0"/>
              <a:t>Kết hợp tốt giữa </a:t>
            </a:r>
            <a:r>
              <a:rPr lang="vi-VN" b="1" dirty="0"/>
              <a:t>replica control</a:t>
            </a:r>
            <a:r>
              <a:rPr lang="vi-VN" dirty="0"/>
              <a:t> và </a:t>
            </a:r>
            <a:r>
              <a:rPr lang="vi-VN" b="1" dirty="0"/>
              <a:t>concurrency control</a:t>
            </a:r>
            <a:r>
              <a:rPr lang="vi-VN" dirty="0"/>
              <a:t>, dựa trên nguyên tắc của </a:t>
            </a:r>
            <a:r>
              <a:rPr lang="vi-VN" b="1" dirty="0"/>
              <a:t>Primary Copy 2PL (PC2PL)</a:t>
            </a:r>
            <a:r>
              <a:rPr lang="vi-VN" dirty="0"/>
              <a:t>.</a:t>
            </a:r>
          </a:p>
          <a:p>
            <a:pPr>
              <a:buFont typeface="Arial" panose="020B0604020202020204" pitchFamily="34" charset="0"/>
              <a:buChar char="•"/>
            </a:pPr>
            <a:r>
              <a:rPr lang="vi-VN" dirty="0"/>
              <a:t>Là một bước nâng cấp từ mô hình </a:t>
            </a:r>
            <a:r>
              <a:rPr lang="vi-VN" b="1" dirty="0"/>
              <a:t>Single Master</a:t>
            </a:r>
            <a:r>
              <a:rPr lang="vi-VN" dirty="0"/>
              <a:t> khi dữ liệu được phân chia về mặt vật lý và cần xử lý đồng thời cao hơn.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25</a:t>
            </a:fld>
            <a:endParaRPr lang="en-US"/>
          </a:p>
        </p:txBody>
      </p:sp>
    </p:spTree>
    <p:extLst>
      <p:ext uri="{BB962C8B-B14F-4D97-AF65-F5344CB8AC3E}">
        <p14:creationId xmlns:p14="http://schemas.microsoft.com/office/powerpoint/2010/main" val="1012391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Primary Copy / Full Transparency (Phần tiếp theo)</a:t>
            </a:r>
            <a:endParaRPr lang="en-US" b="1" dirty="0"/>
          </a:p>
          <a:p>
            <a:endParaRPr lang="vi-VN" b="1" dirty="0"/>
          </a:p>
          <a:p>
            <a:r>
              <a:rPr lang="en-US" dirty="0"/>
              <a:t>T</a:t>
            </a:r>
            <a:r>
              <a:rPr lang="vi-VN" dirty="0"/>
              <a:t>rình bày </a:t>
            </a:r>
            <a:r>
              <a:rPr lang="vi-VN" b="1" dirty="0"/>
              <a:t>hành vi chi tiết</a:t>
            </a:r>
            <a:r>
              <a:rPr lang="vi-VN" dirty="0"/>
              <a:t> của hai loại site:</a:t>
            </a:r>
          </a:p>
          <a:p>
            <a:pPr>
              <a:buFont typeface="+mj-lt"/>
              <a:buAutoNum type="arabicPeriod"/>
            </a:pPr>
            <a:r>
              <a:rPr lang="vi-VN" b="1" dirty="0"/>
              <a:t>Primary Copy Site (Master)</a:t>
            </a:r>
            <a:endParaRPr lang="vi-VN" dirty="0"/>
          </a:p>
          <a:p>
            <a:pPr>
              <a:buFont typeface="+mj-lt"/>
              <a:buAutoNum type="arabicPeriod"/>
            </a:pPr>
            <a:r>
              <a:rPr lang="vi-VN" b="1" dirty="0"/>
              <a:t>Slave Sites</a:t>
            </a:r>
            <a:endParaRPr lang="vi-VN" dirty="0"/>
          </a:p>
          <a:p>
            <a:endParaRPr lang="vi-VN" dirty="0"/>
          </a:p>
          <a:p>
            <a:endParaRPr lang="vi-VN" b="1" dirty="0"/>
          </a:p>
          <a:p>
            <a:r>
              <a:rPr lang="en-US" b="1" dirty="0"/>
              <a:t>* </a:t>
            </a:r>
            <a:r>
              <a:rPr lang="vi-VN" b="1" dirty="0"/>
              <a:t>Primary Copy Site</a:t>
            </a:r>
          </a:p>
          <a:p>
            <a:r>
              <a:rPr lang="vi-VN" dirty="0"/>
              <a:t>Nơi giữ bản chính (master) của một mục dữ liệu (data item) như x hoặc y.</a:t>
            </a:r>
          </a:p>
          <a:p>
            <a:pPr>
              <a:buFont typeface="Arial" panose="020B0604020202020204" pitchFamily="34" charset="0"/>
              <a:buChar char="•"/>
            </a:pPr>
            <a:r>
              <a:rPr lang="en-US" b="1" dirty="0"/>
              <a:t> </a:t>
            </a:r>
            <a:r>
              <a:rPr lang="vi-VN" b="1" dirty="0"/>
              <a:t>Read(x): lock và reply to TM</a:t>
            </a:r>
            <a:br>
              <a:rPr lang="vi-VN" dirty="0"/>
            </a:br>
            <a:r>
              <a:rPr lang="vi-VN" dirty="0"/>
              <a:t>➤ Khi nhận yêu cầu đọc từ Transaction Manager (TM):</a:t>
            </a:r>
          </a:p>
          <a:p>
            <a:pPr marL="742950" lvl="1" indent="-285750">
              <a:buFont typeface="Arial" panose="020B0604020202020204" pitchFamily="34" charset="0"/>
              <a:buChar char="•"/>
            </a:pPr>
            <a:r>
              <a:rPr lang="vi-VN" dirty="0"/>
              <a:t>Master sẽ </a:t>
            </a:r>
            <a:r>
              <a:rPr lang="vi-VN" b="1" dirty="0"/>
              <a:t>cấp khóa đọc (lock)</a:t>
            </a:r>
            <a:r>
              <a:rPr lang="vi-VN" dirty="0"/>
              <a:t> trên x.</a:t>
            </a:r>
          </a:p>
          <a:p>
            <a:pPr marL="742950" lvl="1" indent="-285750">
              <a:buFont typeface="Arial" panose="020B0604020202020204" pitchFamily="34" charset="0"/>
              <a:buChar char="•"/>
            </a:pPr>
            <a:r>
              <a:rPr lang="vi-VN" dirty="0"/>
              <a:t>Sau đó, nó </a:t>
            </a:r>
            <a:r>
              <a:rPr lang="vi-VN" b="1" dirty="0"/>
              <a:t>gửi phản hồi về cho TM</a:t>
            </a:r>
            <a:r>
              <a:rPr lang="vi-VN" dirty="0"/>
              <a:t> để TM tiếp tục xử lý (ví dụ gửi đọc đến slave).</a:t>
            </a:r>
          </a:p>
          <a:p>
            <a:pPr>
              <a:buFont typeface="Arial" panose="020B0604020202020204" pitchFamily="34" charset="0"/>
              <a:buChar char="•"/>
            </a:pPr>
            <a:r>
              <a:rPr lang="en-US" i="1" dirty="0"/>
              <a:t> </a:t>
            </a:r>
            <a:r>
              <a:rPr lang="vi-VN" i="1" dirty="0"/>
              <a:t>Lưu ý:</a:t>
            </a:r>
            <a:r>
              <a:rPr lang="vi-VN" dirty="0"/>
              <a:t> Trong slide có lỗi đánh máy: xand → đúng là </a:t>
            </a:r>
            <a:r>
              <a:rPr lang="vi-VN" b="1" dirty="0"/>
              <a:t>“lock x and reply to TM”</a:t>
            </a:r>
            <a:r>
              <a:rPr lang="vi-VN" dirty="0"/>
              <a:t>.</a:t>
            </a:r>
          </a:p>
          <a:p>
            <a:pPr>
              <a:buFont typeface="Arial" panose="020B0604020202020204" pitchFamily="34" charset="0"/>
              <a:buChar char="•"/>
            </a:pPr>
            <a:r>
              <a:rPr lang="en-US" b="1" dirty="0"/>
              <a:t> </a:t>
            </a:r>
            <a:r>
              <a:rPr lang="vi-VN" b="1" dirty="0"/>
              <a:t>Write(x): lock x, perform update, inform TM</a:t>
            </a:r>
            <a:br>
              <a:rPr lang="vi-VN" dirty="0"/>
            </a:br>
            <a:r>
              <a:rPr lang="vi-VN" dirty="0"/>
              <a:t>➤ Khi nhận yêu cầu ghi từ TM:</a:t>
            </a:r>
          </a:p>
          <a:p>
            <a:pPr marL="742950" lvl="1" indent="-285750">
              <a:buFont typeface="Arial" panose="020B0604020202020204" pitchFamily="34" charset="0"/>
              <a:buChar char="•"/>
            </a:pPr>
            <a:r>
              <a:rPr lang="vi-VN" dirty="0"/>
              <a:t>Master </a:t>
            </a:r>
            <a:r>
              <a:rPr lang="vi-VN" b="1" dirty="0"/>
              <a:t>cấp khóa ghi (exclusive lock)</a:t>
            </a:r>
            <a:r>
              <a:rPr lang="vi-VN" dirty="0"/>
              <a:t>.</a:t>
            </a:r>
          </a:p>
          <a:p>
            <a:pPr marL="742950" lvl="1" indent="-285750">
              <a:buFont typeface="Arial" panose="020B0604020202020204" pitchFamily="34" charset="0"/>
              <a:buChar char="•"/>
            </a:pPr>
            <a:r>
              <a:rPr lang="vi-VN" dirty="0"/>
              <a:t>Thực hiện </a:t>
            </a:r>
            <a:r>
              <a:rPr lang="vi-VN" b="1" dirty="0"/>
              <a:t>cập nhật dữ liệu tại bản chính</a:t>
            </a:r>
            <a:r>
              <a:rPr lang="vi-VN" dirty="0"/>
              <a:t>.</a:t>
            </a:r>
          </a:p>
          <a:p>
            <a:pPr marL="742950" lvl="1" indent="-285750">
              <a:buFont typeface="Arial" panose="020B0604020202020204" pitchFamily="34" charset="0"/>
              <a:buChar char="•"/>
            </a:pPr>
            <a:r>
              <a:rPr lang="vi-VN" b="1" dirty="0"/>
              <a:t>Thông báo lại cho TM</a:t>
            </a:r>
            <a:r>
              <a:rPr lang="vi-VN" dirty="0"/>
              <a:t> rằng cập nhật đã hoàn tất.</a:t>
            </a:r>
          </a:p>
          <a:p>
            <a:pPr>
              <a:buFont typeface="Arial" panose="020B0604020202020204" pitchFamily="34" charset="0"/>
              <a:buChar char="•"/>
            </a:pPr>
            <a:r>
              <a:rPr lang="vi-VN" b="1" dirty="0"/>
              <a:t>Participate in 2PC</a:t>
            </a:r>
            <a:br>
              <a:rPr lang="vi-VN" dirty="0"/>
            </a:br>
            <a:r>
              <a:rPr lang="vi-VN" dirty="0"/>
              <a:t>➤ Master site sẽ </a:t>
            </a:r>
            <a:r>
              <a:rPr lang="vi-VN" b="1" dirty="0"/>
              <a:t>tham gia vào giao thức Two-Phase Commit (2PC)</a:t>
            </a:r>
            <a:r>
              <a:rPr lang="vi-VN" dirty="0"/>
              <a:t> để đảm bảo tính nhất quán phân tán.</a:t>
            </a:r>
            <a:br>
              <a:rPr lang="vi-VN" dirty="0"/>
            </a:br>
            <a:r>
              <a:rPr lang="vi-VN" dirty="0"/>
              <a:t>➤ Khi TM gửi lệnh chuẩn bị commit (prepare), master sẽ phản hồi yes/no, và sau đó thực hiện commit nếu được yêu cầu.</a:t>
            </a:r>
          </a:p>
          <a:p>
            <a:endParaRPr lang="en-US" b="1" dirty="0"/>
          </a:p>
          <a:p>
            <a:r>
              <a:rPr lang="en-US" b="1" dirty="0"/>
              <a:t>* </a:t>
            </a:r>
            <a:r>
              <a:rPr lang="vi-VN" b="1" dirty="0"/>
              <a:t>Slave Sites: as before</a:t>
            </a:r>
          </a:p>
          <a:p>
            <a:pPr>
              <a:buFont typeface="Arial" panose="020B0604020202020204" pitchFamily="34" charset="0"/>
              <a:buChar char="•"/>
            </a:pPr>
            <a:r>
              <a:rPr lang="vi-VN" dirty="0"/>
              <a:t>Các slave không thay đổi chức năng so với phần trước:</a:t>
            </a:r>
          </a:p>
          <a:p>
            <a:pPr marL="742950" lvl="1" indent="-285750">
              <a:buFont typeface="Arial" panose="020B0604020202020204" pitchFamily="34" charset="0"/>
              <a:buChar char="•"/>
            </a:pPr>
            <a:r>
              <a:rPr lang="vi-VN" dirty="0"/>
              <a:t>Có thể phục vụ </a:t>
            </a:r>
            <a:r>
              <a:rPr lang="vi-VN" b="1" dirty="0"/>
              <a:t>đọc (read)</a:t>
            </a:r>
            <a:r>
              <a:rPr lang="vi-VN" dirty="0"/>
              <a:t> nếu được TM chỉ định.</a:t>
            </a:r>
          </a:p>
          <a:p>
            <a:pPr marL="742950" lvl="1" indent="-285750">
              <a:buFont typeface="Arial" panose="020B0604020202020204" pitchFamily="34" charset="0"/>
              <a:buChar char="•"/>
            </a:pPr>
            <a:r>
              <a:rPr lang="vi-VN" dirty="0"/>
              <a:t>Với thao tác ghi, chúng chỉ thực hiện </a:t>
            </a:r>
            <a:r>
              <a:rPr lang="vi-VN" b="1" dirty="0"/>
              <a:t>cập nhật sau khi master hoàn thành</a:t>
            </a:r>
            <a:r>
              <a:rPr lang="vi-VN" dirty="0"/>
              <a:t>, theo hướng dẫn từ TM.</a:t>
            </a:r>
          </a:p>
          <a:p>
            <a:endParaRPr lang="en-US" dirty="0"/>
          </a:p>
          <a:p>
            <a:r>
              <a:rPr lang="en-US" b="1" dirty="0"/>
              <a:t>* </a:t>
            </a:r>
            <a:r>
              <a:rPr lang="en-US" b="1" dirty="0" err="1"/>
              <a:t>Tổng</a:t>
            </a:r>
            <a:r>
              <a:rPr lang="en-US" b="1" dirty="0"/>
              <a:t> </a:t>
            </a:r>
            <a:r>
              <a:rPr lang="en-US" b="1" dirty="0" err="1"/>
              <a:t>kết</a:t>
            </a:r>
            <a:endParaRPr lang="en-US" b="1" dirty="0"/>
          </a:p>
          <a:p>
            <a:r>
              <a:rPr lang="en-US" dirty="0"/>
              <a:t>Vai </a:t>
            </a:r>
            <a:r>
              <a:rPr lang="en-US" dirty="0" err="1"/>
              <a:t>trò</a:t>
            </a:r>
            <a:r>
              <a:rPr lang="en-US" dirty="0"/>
              <a:t> </a:t>
            </a:r>
            <a:r>
              <a:rPr lang="en-US" dirty="0" err="1"/>
              <a:t>từng</a:t>
            </a:r>
            <a:r>
              <a:rPr lang="en-US" dirty="0"/>
              <a:t> </a:t>
            </a:r>
            <a:r>
              <a:rPr lang="en-US" dirty="0" err="1"/>
              <a:t>thành</a:t>
            </a:r>
            <a:r>
              <a:rPr lang="en-US" dirty="0"/>
              <a:t> </a:t>
            </a:r>
            <a:r>
              <a:rPr lang="en-US" dirty="0" err="1"/>
              <a:t>phần</a:t>
            </a:r>
            <a:r>
              <a:rPr lang="en-US" dirty="0"/>
              <a:t>:</a:t>
            </a:r>
          </a:p>
          <a:p>
            <a:pPr>
              <a:buFont typeface="Arial" panose="020B0604020202020204" pitchFamily="34" charset="0"/>
              <a:buChar char="•"/>
            </a:pPr>
            <a:r>
              <a:rPr lang="en-US" b="1" dirty="0"/>
              <a:t>Master (Primary copy site)</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chính</a:t>
            </a:r>
            <a:r>
              <a:rPr lang="en-US" dirty="0"/>
              <a:t> </a:t>
            </a:r>
            <a:r>
              <a:rPr lang="en-US" dirty="0" err="1"/>
              <a:t>trong</a:t>
            </a:r>
            <a:r>
              <a:rPr lang="en-US" dirty="0"/>
              <a:t> </a:t>
            </a:r>
            <a:r>
              <a:rPr lang="en-US" dirty="0" err="1"/>
              <a:t>việc</a:t>
            </a:r>
            <a:r>
              <a:rPr lang="en-US" dirty="0"/>
              <a:t> </a:t>
            </a:r>
            <a:r>
              <a:rPr lang="en-US" dirty="0" err="1"/>
              <a:t>cấp</a:t>
            </a:r>
            <a:r>
              <a:rPr lang="en-US" dirty="0"/>
              <a:t> </a:t>
            </a:r>
            <a:r>
              <a:rPr lang="en-US" dirty="0" err="1"/>
              <a:t>khóa</a:t>
            </a:r>
            <a:r>
              <a:rPr lang="en-US" dirty="0"/>
              <a:t>, </a:t>
            </a:r>
            <a:r>
              <a:rPr lang="en-US" dirty="0" err="1"/>
              <a:t>cập</a:t>
            </a:r>
            <a:r>
              <a:rPr lang="en-US" dirty="0"/>
              <a:t> </a:t>
            </a:r>
            <a:r>
              <a:rPr lang="en-US" dirty="0" err="1"/>
              <a:t>nhật</a:t>
            </a:r>
            <a:r>
              <a:rPr lang="en-US" dirty="0"/>
              <a:t>, </a:t>
            </a:r>
            <a:r>
              <a:rPr lang="en-US" dirty="0" err="1"/>
              <a:t>và</a:t>
            </a:r>
            <a:r>
              <a:rPr lang="en-US" dirty="0"/>
              <a:t> </a:t>
            </a:r>
            <a:r>
              <a:rPr lang="en-US" dirty="0" err="1"/>
              <a:t>tham</a:t>
            </a:r>
            <a:r>
              <a:rPr lang="en-US" dirty="0"/>
              <a:t> </a:t>
            </a:r>
            <a:r>
              <a:rPr lang="en-US" dirty="0" err="1"/>
              <a:t>gia</a:t>
            </a:r>
            <a:r>
              <a:rPr lang="en-US" dirty="0"/>
              <a:t> cam </a:t>
            </a:r>
            <a:r>
              <a:rPr lang="en-US" dirty="0" err="1"/>
              <a:t>kết</a:t>
            </a:r>
            <a:r>
              <a:rPr lang="en-US" dirty="0"/>
              <a:t> </a:t>
            </a:r>
            <a:r>
              <a:rPr lang="en-US" dirty="0" err="1"/>
              <a:t>giao</a:t>
            </a:r>
            <a:r>
              <a:rPr lang="en-US" dirty="0"/>
              <a:t> </a:t>
            </a:r>
            <a:r>
              <a:rPr lang="en-US" dirty="0" err="1"/>
              <a:t>dịch</a:t>
            </a:r>
            <a:r>
              <a:rPr lang="en-US" dirty="0"/>
              <a:t>.</a:t>
            </a:r>
          </a:p>
          <a:p>
            <a:pPr>
              <a:buFont typeface="Arial" panose="020B0604020202020204" pitchFamily="34" charset="0"/>
              <a:buChar char="•"/>
            </a:pPr>
            <a:r>
              <a:rPr lang="en-US" b="1" dirty="0"/>
              <a:t>Slave</a:t>
            </a:r>
            <a:r>
              <a:rPr lang="en-US" dirty="0"/>
              <a:t> </a:t>
            </a:r>
            <a:r>
              <a:rPr lang="en-US" dirty="0" err="1"/>
              <a:t>phục</a:t>
            </a:r>
            <a:r>
              <a:rPr lang="en-US" dirty="0"/>
              <a:t> </a:t>
            </a:r>
            <a:r>
              <a:rPr lang="en-US" dirty="0" err="1"/>
              <a:t>vụ</a:t>
            </a:r>
            <a:r>
              <a:rPr lang="en-US" dirty="0"/>
              <a:t> </a:t>
            </a:r>
            <a:r>
              <a:rPr lang="en-US" dirty="0" err="1"/>
              <a:t>đọc</a:t>
            </a:r>
            <a:r>
              <a:rPr lang="en-US" dirty="0"/>
              <a:t> </a:t>
            </a:r>
            <a:r>
              <a:rPr lang="en-US" dirty="0" err="1"/>
              <a:t>và</a:t>
            </a:r>
            <a:r>
              <a:rPr lang="en-US" dirty="0"/>
              <a:t> </a:t>
            </a:r>
            <a:r>
              <a:rPr lang="en-US" dirty="0" err="1"/>
              <a:t>đồng</a:t>
            </a:r>
            <a:r>
              <a:rPr lang="en-US" dirty="0"/>
              <a:t> </a:t>
            </a:r>
            <a:r>
              <a:rPr lang="en-US" dirty="0" err="1"/>
              <a:t>bộ</a:t>
            </a:r>
            <a:r>
              <a:rPr lang="en-US" dirty="0"/>
              <a:t> </a:t>
            </a:r>
            <a:r>
              <a:rPr lang="en-US" dirty="0" err="1"/>
              <a:t>ghi</a:t>
            </a:r>
            <a:r>
              <a:rPr lang="en-US" dirty="0"/>
              <a:t> </a:t>
            </a:r>
            <a:r>
              <a:rPr lang="en-US" dirty="0" err="1"/>
              <a:t>sau</a:t>
            </a:r>
            <a:r>
              <a:rPr lang="en-US" dirty="0"/>
              <a:t> </a:t>
            </a:r>
            <a:r>
              <a:rPr lang="en-US" dirty="0" err="1"/>
              <a:t>khi</a:t>
            </a:r>
            <a:r>
              <a:rPr lang="en-US" dirty="0"/>
              <a:t> master </a:t>
            </a:r>
            <a:r>
              <a:rPr lang="en-US" dirty="0" err="1"/>
              <a:t>cập</a:t>
            </a:r>
            <a:r>
              <a:rPr lang="en-US" dirty="0"/>
              <a:t> </a:t>
            </a:r>
            <a:r>
              <a:rPr lang="en-US" dirty="0" err="1"/>
              <a:t>nhật</a:t>
            </a:r>
            <a:r>
              <a:rPr lang="en-US" dirty="0"/>
              <a:t> </a:t>
            </a:r>
            <a:r>
              <a:rPr lang="en-US" dirty="0" err="1"/>
              <a:t>thành</a:t>
            </a:r>
            <a:r>
              <a:rPr lang="en-US" dirty="0"/>
              <a:t> </a:t>
            </a:r>
            <a:r>
              <a:rPr lang="en-US" dirty="0" err="1"/>
              <a:t>công</a:t>
            </a:r>
            <a:r>
              <a:rPr lang="en-US" dirty="0"/>
              <a:t>.</a:t>
            </a:r>
          </a:p>
          <a:p>
            <a:r>
              <a:rPr lang="en-US" dirty="0" err="1"/>
              <a:t>Cách</a:t>
            </a:r>
            <a:r>
              <a:rPr lang="en-US" dirty="0"/>
              <a:t> </a:t>
            </a:r>
            <a:r>
              <a:rPr lang="en-US" dirty="0" err="1"/>
              <a:t>phân</a:t>
            </a:r>
            <a:r>
              <a:rPr lang="en-US" dirty="0"/>
              <a:t> </a:t>
            </a:r>
            <a:r>
              <a:rPr lang="en-US" dirty="0" err="1"/>
              <a:t>vai</a:t>
            </a:r>
            <a:r>
              <a:rPr lang="en-US" dirty="0"/>
              <a:t> </a:t>
            </a:r>
            <a:r>
              <a:rPr lang="en-US" dirty="0" err="1"/>
              <a:t>này</a:t>
            </a:r>
            <a:r>
              <a:rPr lang="en-US" dirty="0"/>
              <a:t> </a:t>
            </a:r>
            <a:r>
              <a:rPr lang="en-US" dirty="0" err="1"/>
              <a:t>giúp</a:t>
            </a:r>
            <a:r>
              <a:rPr lang="en-US" dirty="0"/>
              <a:t> </a:t>
            </a:r>
            <a:r>
              <a:rPr lang="en-US" dirty="0" err="1"/>
              <a:t>duy</a:t>
            </a:r>
            <a:r>
              <a:rPr lang="en-US" dirty="0"/>
              <a:t> </a:t>
            </a:r>
            <a:r>
              <a:rPr lang="en-US" dirty="0" err="1"/>
              <a:t>trì</a:t>
            </a:r>
            <a:r>
              <a:rPr lang="en-US" dirty="0"/>
              <a:t> </a:t>
            </a:r>
            <a:r>
              <a:rPr lang="en-US" b="1" dirty="0" err="1"/>
              <a:t>toàn</a:t>
            </a:r>
            <a:r>
              <a:rPr lang="en-US" b="1" dirty="0"/>
              <a:t> </a:t>
            </a:r>
            <a:r>
              <a:rPr lang="en-US" b="1" dirty="0" err="1"/>
              <a:t>vẹn</a:t>
            </a:r>
            <a:r>
              <a:rPr lang="en-US" b="1" dirty="0"/>
              <a:t> </a:t>
            </a:r>
            <a:r>
              <a:rPr lang="en-US" b="1" dirty="0" err="1"/>
              <a:t>dữ</a:t>
            </a:r>
            <a:r>
              <a:rPr lang="en-US" b="1" dirty="0"/>
              <a:t> </a:t>
            </a:r>
            <a:r>
              <a:rPr lang="en-US" b="1" dirty="0" err="1"/>
              <a:t>liệu</a:t>
            </a:r>
            <a:r>
              <a:rPr lang="en-US" b="1" dirty="0"/>
              <a:t> </a:t>
            </a:r>
            <a:r>
              <a:rPr lang="en-US" b="1" dirty="0" err="1"/>
              <a:t>và</a:t>
            </a:r>
            <a:r>
              <a:rPr lang="en-US" b="1" dirty="0"/>
              <a:t> </a:t>
            </a:r>
            <a:r>
              <a:rPr lang="en-US" b="1" dirty="0" err="1"/>
              <a:t>hiệu</a:t>
            </a:r>
            <a:r>
              <a:rPr lang="en-US" b="1" dirty="0"/>
              <a:t> </a:t>
            </a:r>
            <a:r>
              <a:rPr lang="en-US" b="1" dirty="0" err="1"/>
              <a:t>suất</a:t>
            </a:r>
            <a:r>
              <a:rPr lang="en-US" b="1" dirty="0"/>
              <a:t> </a:t>
            </a:r>
            <a:r>
              <a:rPr lang="en-US" b="1" dirty="0" err="1"/>
              <a:t>cao</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r>
              <a:rPr lang="en-US"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26</a:t>
            </a:fld>
            <a:endParaRPr lang="en-US"/>
          </a:p>
        </p:txBody>
      </p:sp>
    </p:spTree>
    <p:extLst>
      <p:ext uri="{BB962C8B-B14F-4D97-AF65-F5344CB8AC3E}">
        <p14:creationId xmlns:p14="http://schemas.microsoft.com/office/powerpoint/2010/main" val="191788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Distributed Protocol (Giao thức</a:t>
            </a:r>
            <a:r>
              <a:rPr lang="en-US" b="1" dirty="0"/>
              <a:t> </a:t>
            </a:r>
            <a:r>
              <a:rPr lang="en-US" b="1" dirty="0" err="1"/>
              <a:t>đồng</a:t>
            </a:r>
            <a:r>
              <a:rPr lang="en-US" b="1" dirty="0"/>
              <a:t> </a:t>
            </a:r>
            <a:r>
              <a:rPr lang="en-US" b="1" dirty="0" err="1"/>
              <a:t>bộ</a:t>
            </a:r>
            <a:r>
              <a:rPr lang="en-US" b="1" dirty="0"/>
              <a:t> </a:t>
            </a:r>
            <a:r>
              <a:rPr lang="en-US" b="1" dirty="0" err="1"/>
              <a:t>phân</a:t>
            </a:r>
            <a:r>
              <a:rPr lang="en-US" b="1" dirty="0"/>
              <a:t> </a:t>
            </a:r>
            <a:r>
              <a:rPr lang="en-US" b="1" dirty="0" err="1"/>
              <a:t>tán</a:t>
            </a:r>
            <a:r>
              <a:rPr lang="vi-VN" b="1" dirty="0"/>
              <a:t>)</a:t>
            </a:r>
          </a:p>
          <a:p>
            <a:endParaRPr lang="en-US" b="1" dirty="0"/>
          </a:p>
          <a:p>
            <a:r>
              <a:rPr lang="vi-VN" b="1" dirty="0"/>
              <a:t>Tổng quan khái niệm</a:t>
            </a:r>
          </a:p>
          <a:p>
            <a:r>
              <a:rPr lang="vi-VN" b="1" dirty="0"/>
              <a:t>Eager Distributed Protocol</a:t>
            </a:r>
            <a:r>
              <a:rPr lang="vi-VN" dirty="0"/>
              <a:t> là một giao thức đ</a:t>
            </a:r>
            <a:r>
              <a:rPr lang="en-US" dirty="0" err="1"/>
              <a:t>ồng</a:t>
            </a:r>
            <a:r>
              <a:rPr lang="en-US" dirty="0"/>
              <a:t> </a:t>
            </a:r>
            <a:r>
              <a:rPr lang="en-US" dirty="0" err="1"/>
              <a:t>bộ</a:t>
            </a:r>
            <a:r>
              <a:rPr lang="en-US" dirty="0"/>
              <a:t> </a:t>
            </a:r>
            <a:r>
              <a:rPr lang="en-US" dirty="0" err="1"/>
              <a:t>cập</a:t>
            </a:r>
            <a:r>
              <a:rPr lang="en-US" dirty="0"/>
              <a:t> </a:t>
            </a:r>
            <a:r>
              <a:rPr lang="en-US" dirty="0" err="1"/>
              <a:t>nhật</a:t>
            </a:r>
            <a:r>
              <a:rPr lang="vi-VN" dirty="0"/>
              <a:t> bản sao trong hệ thống cơ sở dữ liệu phân tán, trong đó:</a:t>
            </a:r>
          </a:p>
          <a:p>
            <a:pPr>
              <a:buFont typeface="Arial" panose="020B0604020202020204" pitchFamily="34" charset="0"/>
              <a:buChar char="•"/>
            </a:pPr>
            <a:r>
              <a:rPr lang="vi-VN" b="1" dirty="0"/>
              <a:t>Các bản cập nhật (update)</a:t>
            </a:r>
            <a:r>
              <a:rPr lang="vi-VN" dirty="0"/>
              <a:t> có thể bắt đầu </a:t>
            </a:r>
            <a:r>
              <a:rPr lang="vi-VN" b="1" dirty="0"/>
              <a:t>tại bất kỳ bản sao nào</a:t>
            </a:r>
            <a:r>
              <a:rPr lang="vi-VN" dirty="0"/>
              <a:t> (any copy).</a:t>
            </a:r>
          </a:p>
          <a:p>
            <a:pPr>
              <a:buFont typeface="Arial" panose="020B0604020202020204" pitchFamily="34" charset="0"/>
              <a:buChar char="•"/>
            </a:pPr>
            <a:r>
              <a:rPr lang="vi-VN" dirty="0"/>
              <a:t>Giao thức này </a:t>
            </a:r>
            <a:r>
              <a:rPr lang="vi-VN" b="1" dirty="0"/>
              <a:t>cam kết sự nhất quán mạnh mẽ</a:t>
            </a:r>
            <a:r>
              <a:rPr lang="vi-VN" dirty="0"/>
              <a:t> bằng cách cập nhật </a:t>
            </a:r>
            <a:r>
              <a:rPr lang="vi-VN" b="1" dirty="0"/>
              <a:t>tất cả các bản sao một cách đồng thời</a:t>
            </a:r>
            <a:r>
              <a:rPr lang="vi-VN" dirty="0"/>
              <a:t>, trước khi giao dịch hoàn tất.</a:t>
            </a:r>
          </a:p>
          <a:p>
            <a:endParaRPr lang="vi-VN" b="1" dirty="0"/>
          </a:p>
          <a:p>
            <a:r>
              <a:rPr lang="en-US" b="1" dirty="0"/>
              <a:t>* </a:t>
            </a:r>
            <a:r>
              <a:rPr lang="vi-VN" b="1" i="1" dirty="0"/>
              <a:t>Updates originate at any copy</a:t>
            </a:r>
            <a:endParaRPr lang="vi-VN" b="1" dirty="0"/>
          </a:p>
          <a:p>
            <a:pPr lvl="1">
              <a:buFont typeface="Arial" panose="020B0604020202020204" pitchFamily="34" charset="0"/>
              <a:buChar char="•"/>
            </a:pPr>
            <a:r>
              <a:rPr lang="vi-VN" b="1" dirty="0"/>
              <a:t>Cập nhật có thể bắt đầu từ bất kỳ bản sao nào.</a:t>
            </a:r>
            <a:endParaRPr lang="vi-VN" dirty="0"/>
          </a:p>
          <a:p>
            <a:pPr marL="1200150" lvl="2" indent="-285750">
              <a:buFont typeface="Arial" panose="020B0604020202020204" pitchFamily="34" charset="0"/>
              <a:buChar char="•"/>
            </a:pPr>
            <a:r>
              <a:rPr lang="vi-VN" dirty="0"/>
              <a:t>Điều này có nghĩa là người dùng không cần phải cập nhật tại một bản sao chính duy nhất. Miễn là có quyền, họ có thể cập nhật ở bất kỳ nút nào lưu bản sao dữ liệu.</a:t>
            </a:r>
          </a:p>
          <a:p>
            <a:endParaRPr lang="en-US" b="1" i="0" dirty="0"/>
          </a:p>
          <a:p>
            <a:r>
              <a:rPr lang="en-US" b="1" i="0" dirty="0"/>
              <a:t>            - </a:t>
            </a:r>
            <a:r>
              <a:rPr lang="vi-VN" b="1" i="1" dirty="0"/>
              <a:t>Each site uses 2 phase locking (2PL)</a:t>
            </a:r>
            <a:endParaRPr lang="vi-VN" b="1" dirty="0"/>
          </a:p>
          <a:p>
            <a:pPr lvl="1">
              <a:buFont typeface="Arial" panose="020B0604020202020204" pitchFamily="34" charset="0"/>
              <a:buChar char="•"/>
            </a:pPr>
            <a:r>
              <a:rPr lang="vi-VN" b="1" dirty="0"/>
              <a:t>Mỗi site sử dụng giao thức khóa hai pha</a:t>
            </a:r>
            <a:r>
              <a:rPr lang="vi-VN" dirty="0"/>
              <a:t> để đảm bảo tính tuần tự (serializability) trong thực thi giao dịch.</a:t>
            </a:r>
          </a:p>
          <a:p>
            <a:pPr marL="1200150" lvl="2" indent="-285750">
              <a:buFont typeface="Arial" panose="020B0604020202020204" pitchFamily="34" charset="0"/>
              <a:buChar char="•"/>
            </a:pPr>
            <a:r>
              <a:rPr lang="vi-VN" dirty="0"/>
              <a:t>Pha 1: Lấy tất cả khóa cần thiết.</a:t>
            </a:r>
          </a:p>
          <a:p>
            <a:pPr marL="1200150" lvl="2" indent="-285750">
              <a:buFont typeface="Arial" panose="020B0604020202020204" pitchFamily="34" charset="0"/>
              <a:buChar char="•"/>
            </a:pPr>
            <a:r>
              <a:rPr lang="vi-VN" dirty="0"/>
              <a:t>Pha 2: Sau khi ghi, giải phóng khóa.</a:t>
            </a:r>
          </a:p>
          <a:p>
            <a:r>
              <a:rPr lang="en-US" b="1" i="1" dirty="0"/>
              <a:t>            - </a:t>
            </a:r>
            <a:r>
              <a:rPr lang="vi-VN" b="1" i="1" dirty="0"/>
              <a:t>Read operations are performed locally</a:t>
            </a:r>
            <a:endParaRPr lang="vi-VN" b="1" dirty="0"/>
          </a:p>
          <a:p>
            <a:pPr lvl="1">
              <a:buFont typeface="Arial" panose="020B0604020202020204" pitchFamily="34" charset="0"/>
              <a:buChar char="•"/>
            </a:pPr>
            <a:r>
              <a:rPr lang="vi-VN" b="1" dirty="0"/>
              <a:t>Các thao tác đọc chỉ cần thực hiện tại bản sao cục bộ</a:t>
            </a:r>
            <a:r>
              <a:rPr lang="vi-VN" dirty="0"/>
              <a:t>, không cần đồng bộ với các site khác → giúp cải thiện hiệu suất đọc.</a:t>
            </a:r>
          </a:p>
          <a:p>
            <a:r>
              <a:rPr lang="en-US" b="1" i="1" dirty="0"/>
              <a:t>            - </a:t>
            </a:r>
            <a:r>
              <a:rPr lang="vi-VN" b="1" i="1" dirty="0"/>
              <a:t>Write operations are performed at all sites</a:t>
            </a:r>
            <a:endParaRPr lang="vi-VN" b="1" dirty="0"/>
          </a:p>
          <a:p>
            <a:pPr lvl="1">
              <a:buFont typeface="Arial" panose="020B0604020202020204" pitchFamily="34" charset="0"/>
              <a:buChar char="•"/>
            </a:pPr>
            <a:r>
              <a:rPr lang="vi-VN" b="1" dirty="0"/>
              <a:t>Viết phải được thực hiện tại tất cả các site có bản sao</a:t>
            </a:r>
            <a:r>
              <a:rPr lang="vi-VN" dirty="0"/>
              <a:t>, sử dụng một </a:t>
            </a:r>
            <a:r>
              <a:rPr lang="vi-VN" b="1" dirty="0"/>
              <a:t>giao thức khóa phân tán</a:t>
            </a:r>
            <a:r>
              <a:rPr lang="vi-VN" dirty="0"/>
              <a:t> để đảm bảo tính nhất quán.</a:t>
            </a:r>
          </a:p>
          <a:p>
            <a:pPr marL="1200150" lvl="2" indent="-285750">
              <a:buFont typeface="Arial" panose="020B0604020202020204" pitchFamily="34" charset="0"/>
              <a:buChar char="•"/>
            </a:pPr>
            <a:r>
              <a:rPr lang="vi-VN" dirty="0"/>
              <a:t>Điều này gọi là </a:t>
            </a:r>
            <a:r>
              <a:rPr lang="vi-VN" b="1" dirty="0"/>
              <a:t>ROWA (Read-One, Write-All)</a:t>
            </a:r>
            <a:r>
              <a:rPr lang="vi-VN" dirty="0"/>
              <a:t> — chỉ cần đọc tại một nơi, nhưng phải ghi tại tất cả.</a:t>
            </a:r>
          </a:p>
          <a:p>
            <a:r>
              <a:rPr lang="en-US" b="1" i="1" dirty="0"/>
              <a:t>            - </a:t>
            </a:r>
            <a:r>
              <a:rPr lang="vi-VN" b="1" i="1" dirty="0"/>
              <a:t>Coordinate 2PC (Two-Phase Commit)</a:t>
            </a:r>
            <a:endParaRPr lang="vi-VN" b="1" dirty="0"/>
          </a:p>
          <a:p>
            <a:pPr lvl="2">
              <a:buFont typeface="Arial" panose="020B0604020202020204" pitchFamily="34" charset="0"/>
              <a:buChar char="•"/>
            </a:pPr>
            <a:r>
              <a:rPr lang="vi-VN" b="1" dirty="0"/>
              <a:t>Ghi dữ liệu cần điều phối bằng giao thức 2PC</a:t>
            </a:r>
            <a:r>
              <a:rPr lang="vi-VN" dirty="0"/>
              <a:t> để đảm bảo tính nguyên tử trên các nút:</a:t>
            </a:r>
          </a:p>
          <a:p>
            <a:pPr marL="1657350" lvl="3" indent="-285750">
              <a:buFont typeface="Arial" panose="020B0604020202020204" pitchFamily="34" charset="0"/>
              <a:buChar char="•"/>
            </a:pPr>
            <a:r>
              <a:rPr lang="vi-VN" dirty="0"/>
              <a:t>Pha chuẩn bị: Tất cả các site xác nhận đã sẵn sàng commit.</a:t>
            </a:r>
          </a:p>
          <a:p>
            <a:pPr marL="1657350" lvl="3" indent="-285750">
              <a:buFont typeface="Arial" panose="020B0604020202020204" pitchFamily="34" charset="0"/>
              <a:buChar char="•"/>
            </a:pPr>
            <a:r>
              <a:rPr lang="vi-VN" dirty="0"/>
              <a:t>Pha commit: Tất cả commit cùng lúc → đảm bảo tất cả hoặc không site nào commit.</a:t>
            </a:r>
          </a:p>
          <a:p>
            <a:r>
              <a:rPr lang="en-US" b="1" dirty="0"/>
              <a:t>* </a:t>
            </a:r>
            <a:r>
              <a:rPr lang="vi-VN" b="1" i="1" dirty="0"/>
              <a:t>Slaves: As before</a:t>
            </a:r>
            <a:endParaRPr lang="vi-VN" b="1" dirty="0"/>
          </a:p>
          <a:p>
            <a:pPr lvl="1">
              <a:buFont typeface="Arial" panose="020B0604020202020204" pitchFamily="34" charset="0"/>
              <a:buChar char="•"/>
            </a:pPr>
            <a:r>
              <a:rPr lang="vi-VN" dirty="0"/>
              <a:t>Các bản sao </a:t>
            </a:r>
            <a:r>
              <a:rPr lang="vi-VN" b="1" dirty="0"/>
              <a:t>slaves hoạt động như cũ</a:t>
            </a:r>
            <a:r>
              <a:rPr lang="vi-VN" dirty="0"/>
              <a:t>, tức là không chủ động quyết định commit mà chỉ tuân theo sự điều phối từ site khởi xướng.</a:t>
            </a:r>
          </a:p>
          <a:p>
            <a:endParaRPr lang="en-US" b="1" dirty="0"/>
          </a:p>
          <a:p>
            <a:r>
              <a:rPr lang="en-US" b="1" dirty="0"/>
              <a:t>*</a:t>
            </a:r>
            <a:r>
              <a:rPr lang="vi-VN" b="1" dirty="0"/>
              <a:t>Giải thích sơ đồ</a:t>
            </a:r>
          </a:p>
          <a:p>
            <a:pPr>
              <a:buFont typeface="Arial" panose="020B0604020202020204" pitchFamily="34" charset="0"/>
              <a:buChar char="•"/>
            </a:pPr>
            <a:r>
              <a:rPr lang="vi-VN" dirty="0"/>
              <a:t>Mỗi hình chữ nhật là một </a:t>
            </a:r>
            <a:r>
              <a:rPr lang="vi-VN" b="1" dirty="0"/>
              <a:t>site A, B, C, D</a:t>
            </a:r>
            <a:r>
              <a:rPr lang="vi-VN" dirty="0"/>
              <a:t>, có bản sao của một mục dữ liệu x.</a:t>
            </a:r>
          </a:p>
          <a:p>
            <a:pPr>
              <a:buFont typeface="Arial" panose="020B0604020202020204" pitchFamily="34" charset="0"/>
              <a:buChar char="•"/>
            </a:pPr>
            <a:r>
              <a:rPr lang="vi-VN" b="1" dirty="0"/>
              <a:t>Transaction 1</a:t>
            </a:r>
            <a:r>
              <a:rPr lang="vi-VN" dirty="0"/>
              <a:t> cập nhật tại </a:t>
            </a:r>
            <a:r>
              <a:rPr lang="vi-VN" b="1" dirty="0"/>
              <a:t>Site A</a:t>
            </a:r>
            <a:r>
              <a:rPr lang="vi-VN" dirty="0"/>
              <a:t>, thực hiện write(x) rồi commit.</a:t>
            </a:r>
          </a:p>
          <a:p>
            <a:pPr>
              <a:buFont typeface="Arial" panose="020B0604020202020204" pitchFamily="34" charset="0"/>
              <a:buChar char="•"/>
            </a:pPr>
            <a:r>
              <a:rPr lang="vi-VN" b="1" dirty="0"/>
              <a:t>Transaction 2</a:t>
            </a:r>
            <a:r>
              <a:rPr lang="vi-VN" dirty="0"/>
              <a:t> cập nhật tại </a:t>
            </a:r>
            <a:r>
              <a:rPr lang="vi-VN" b="1" dirty="0"/>
              <a:t>Site D</a:t>
            </a:r>
            <a:r>
              <a:rPr lang="vi-VN" dirty="0"/>
              <a:t>, cũng write(x) rồi commit.</a:t>
            </a:r>
          </a:p>
          <a:p>
            <a:pPr>
              <a:buFont typeface="Arial" panose="020B0604020202020204" pitchFamily="34" charset="0"/>
              <a:buChar char="•"/>
            </a:pPr>
            <a:r>
              <a:rPr lang="vi-VN" dirty="0"/>
              <a:t>Các đường nối thể hiện:</a:t>
            </a:r>
          </a:p>
          <a:p>
            <a:pPr marL="742950" lvl="1" indent="-285750">
              <a:buFont typeface="Arial" panose="020B0604020202020204" pitchFamily="34" charset="0"/>
              <a:buChar char="•"/>
            </a:pPr>
            <a:r>
              <a:rPr lang="vi-VN" dirty="0"/>
              <a:t>① là giai đoạn gửi yêu cầu cập nhật tới các site khác.</a:t>
            </a:r>
          </a:p>
          <a:p>
            <a:pPr marL="742950" lvl="1" indent="-285750">
              <a:buFont typeface="Arial" panose="020B0604020202020204" pitchFamily="34" charset="0"/>
              <a:buChar char="•"/>
            </a:pPr>
            <a:r>
              <a:rPr lang="vi-VN" dirty="0"/>
              <a:t>② là giai đoạn ghi dữ liệu tại các site khác.</a:t>
            </a:r>
          </a:p>
          <a:p>
            <a:pPr marL="742950" lvl="1" indent="-285750">
              <a:buFont typeface="Arial" panose="020B0604020202020204" pitchFamily="34" charset="0"/>
              <a:buChar char="•"/>
            </a:pPr>
            <a:r>
              <a:rPr lang="vi-VN" dirty="0"/>
              <a:t>③ là commit sau khi tất cả site đồng thuận.</a:t>
            </a:r>
          </a:p>
          <a:p>
            <a:r>
              <a:rPr lang="vi-VN" dirty="0"/>
              <a:t>Giao thức đảm bảo rằng </a:t>
            </a:r>
            <a:r>
              <a:rPr lang="vi-VN" b="1" dirty="0"/>
              <a:t>các thao tác write được thực hiện theo thứ tự giống nhau tại mọi site</a:t>
            </a:r>
            <a:r>
              <a:rPr lang="vi-VN" dirty="0"/>
              <a:t>, từ đó duy trì tính nhất quán toàn cục.</a:t>
            </a:r>
          </a:p>
          <a:p>
            <a:endParaRPr lang="en-US" b="1" dirty="0"/>
          </a:p>
          <a:p>
            <a:r>
              <a:rPr lang="en-US" b="1" dirty="0"/>
              <a:t>* </a:t>
            </a:r>
            <a:r>
              <a:rPr lang="vi-VN" b="1" dirty="0"/>
              <a:t>Điểm mấu chốt về kiểm soát đồng thời</a:t>
            </a:r>
          </a:p>
          <a:p>
            <a:r>
              <a:rPr lang="vi-VN" dirty="0"/>
              <a:t>"The critical issue is to ensure that concurrent conflicting Write operations initiated at different sites are executed in the same order..."</a:t>
            </a:r>
          </a:p>
          <a:p>
            <a:pPr>
              <a:buFont typeface="Arial" panose="020B0604020202020204" pitchFamily="34" charset="0"/>
              <a:buChar char="•"/>
            </a:pPr>
            <a:r>
              <a:rPr lang="vi-VN" dirty="0"/>
              <a:t>Dù nhiều giao dịch viết có thể bắt đầu tại nhiều nơi khác nhau, việc đảm bảo </a:t>
            </a:r>
            <a:r>
              <a:rPr lang="vi-VN" b="1" dirty="0"/>
              <a:t>cùng thứ tự thực thi tại tất cả bản sao</a:t>
            </a:r>
            <a:r>
              <a:rPr lang="vi-VN" dirty="0"/>
              <a:t> là điều cốt lõi.</a:t>
            </a:r>
          </a:p>
          <a:p>
            <a:pPr>
              <a:buFont typeface="Arial" panose="020B0604020202020204" pitchFamily="34" charset="0"/>
              <a:buChar char="•"/>
            </a:pPr>
            <a:r>
              <a:rPr lang="vi-VN" dirty="0"/>
              <a:t>Việc này được thực hiện nhờ các </a:t>
            </a:r>
            <a:r>
              <a:rPr lang="vi-VN" b="1" dirty="0"/>
              <a:t>giao thức kiểm soát đồng thời tại từng site</a:t>
            </a:r>
            <a:r>
              <a:rPr lang="vi-VN" dirty="0"/>
              <a:t>.</a:t>
            </a:r>
          </a:p>
          <a:p>
            <a:endParaRPr lang="en-US" b="1" dirty="0"/>
          </a:p>
          <a:p>
            <a:r>
              <a:rPr lang="en-US" b="1" dirty="0"/>
              <a:t>* </a:t>
            </a:r>
            <a:r>
              <a:rPr lang="vi-VN" b="1" dirty="0"/>
              <a:t>Kết luận</a:t>
            </a:r>
          </a:p>
          <a:p>
            <a:r>
              <a:rPr lang="vi-VN" dirty="0"/>
              <a:t>Giao thức Eager Distributed Protocol mang lại:</a:t>
            </a:r>
          </a:p>
          <a:p>
            <a:pPr>
              <a:buFont typeface="Arial" panose="020B0604020202020204" pitchFamily="34" charset="0"/>
              <a:buChar char="•"/>
            </a:pPr>
            <a:r>
              <a:rPr lang="vi-VN" b="1" dirty="0"/>
              <a:t>Tính nhất quán mạnh mẽ</a:t>
            </a:r>
            <a:r>
              <a:rPr lang="vi-VN" dirty="0"/>
              <a:t> thông qua cập nhật đồng bộ tại tất cả bản sao.</a:t>
            </a:r>
          </a:p>
          <a:p>
            <a:pPr>
              <a:buFont typeface="Arial" panose="020B0604020202020204" pitchFamily="34" charset="0"/>
              <a:buChar char="•"/>
            </a:pPr>
            <a:r>
              <a:rPr lang="vi-VN" b="1" dirty="0"/>
              <a:t>Hiệu năng đọc cao</a:t>
            </a:r>
            <a:r>
              <a:rPr lang="vi-VN" dirty="0"/>
              <a:t> nhờ đọc cục bộ.</a:t>
            </a:r>
          </a:p>
          <a:p>
            <a:pPr>
              <a:buFont typeface="Arial" panose="020B0604020202020204" pitchFamily="34" charset="0"/>
              <a:buChar char="•"/>
            </a:pPr>
            <a:r>
              <a:rPr lang="vi-VN" dirty="0"/>
              <a:t>Nhưng đổi lại:</a:t>
            </a:r>
          </a:p>
          <a:p>
            <a:pPr marL="742950" lvl="1" indent="-285750">
              <a:buFont typeface="Arial" panose="020B0604020202020204" pitchFamily="34" charset="0"/>
              <a:buChar char="•"/>
            </a:pPr>
            <a:r>
              <a:rPr lang="vi-VN" b="1" dirty="0"/>
              <a:t>Chi phí truyền thông cao</a:t>
            </a:r>
            <a:r>
              <a:rPr lang="vi-VN" dirty="0"/>
              <a:t> cho việc ghi đồng bộ.</a:t>
            </a:r>
          </a:p>
          <a:p>
            <a:pPr marL="742950" lvl="1" indent="-285750">
              <a:buFont typeface="Arial" panose="020B0604020202020204" pitchFamily="34" charset="0"/>
              <a:buChar char="•"/>
            </a:pPr>
            <a:r>
              <a:rPr lang="vi-VN" b="1" dirty="0"/>
              <a:t>Phức tạp trong điều phối</a:t>
            </a:r>
            <a:r>
              <a:rPr lang="vi-VN" dirty="0"/>
              <a:t>, đặc biệt trong môi trường có độ trễ mạng hoặc lỗi.</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27</a:t>
            </a:fld>
            <a:endParaRPr lang="en-US"/>
          </a:p>
        </p:txBody>
      </p:sp>
    </p:spTree>
    <p:extLst>
      <p:ext uri="{BB962C8B-B14F-4D97-AF65-F5344CB8AC3E}">
        <p14:creationId xmlns:p14="http://schemas.microsoft.com/office/powerpoint/2010/main" val="2408432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Eager Distributed Protocol (tiếp theo)</a:t>
            </a:r>
          </a:p>
          <a:p>
            <a:endParaRPr lang="en-US" b="1" dirty="0"/>
          </a:p>
          <a:p>
            <a:r>
              <a:rPr lang="en-US" b="1" dirty="0"/>
              <a:t>* </a:t>
            </a:r>
            <a:r>
              <a:rPr lang="vi-VN" b="1" dirty="0"/>
              <a:t>Vấn đề then chốt (Critical Issue)</a:t>
            </a:r>
          </a:p>
          <a:p>
            <a:r>
              <a:rPr lang="en-US" b="1" i="1" dirty="0"/>
              <a:t>- </a:t>
            </a:r>
            <a:r>
              <a:rPr lang="vi-VN" b="1" i="1" dirty="0"/>
              <a:t>Concurrent Writes initiated at different master sites...</a:t>
            </a:r>
            <a:endParaRPr lang="vi-VN" b="1" dirty="0"/>
          </a:p>
          <a:p>
            <a:pPr>
              <a:buFont typeface="Arial" panose="020B0604020202020204" pitchFamily="34" charset="0"/>
              <a:buChar char="•"/>
            </a:pPr>
            <a:r>
              <a:rPr lang="vi-VN" dirty="0"/>
              <a:t>Khi có </a:t>
            </a:r>
            <a:r>
              <a:rPr lang="vi-VN" b="1" dirty="0"/>
              <a:t>nhiều giao dịch ghi đồng thời</a:t>
            </a:r>
            <a:r>
              <a:rPr lang="vi-VN" dirty="0"/>
              <a:t> bắt đầu từ các site chủ khác nhau (master sites), </a:t>
            </a:r>
            <a:r>
              <a:rPr lang="vi-VN" b="1" dirty="0"/>
              <a:t>chúng phải được thực hiện theo cùng một thứ tự tại tất cả các site nô lệ (slave)</a:t>
            </a:r>
            <a:r>
              <a:rPr lang="vi-VN" dirty="0"/>
              <a:t>.</a:t>
            </a:r>
          </a:p>
          <a:p>
            <a:pPr>
              <a:buFont typeface="Arial" panose="020B0604020202020204" pitchFamily="34" charset="0"/>
              <a:buChar char="•"/>
            </a:pPr>
            <a:r>
              <a:rPr lang="vi-VN" dirty="0"/>
              <a:t>Điều này đảm bảo </a:t>
            </a:r>
            <a:r>
              <a:rPr lang="vi-VN" b="1" dirty="0"/>
              <a:t>các bản sao không bị xung đột</a:t>
            </a:r>
            <a:r>
              <a:rPr lang="vi-VN" dirty="0"/>
              <a:t> và giữ được tính nhất quán toàn cục.</a:t>
            </a:r>
          </a:p>
          <a:p>
            <a:r>
              <a:rPr lang="en-US" b="1" dirty="0"/>
              <a:t>-</a:t>
            </a:r>
            <a:r>
              <a:rPr lang="vi-VN" b="1" dirty="0"/>
              <a:t> </a:t>
            </a:r>
            <a:r>
              <a:rPr lang="vi-VN" b="1" i="1" dirty="0"/>
              <a:t>Local histories are serializable</a:t>
            </a:r>
            <a:endParaRPr lang="vi-VN" b="1" dirty="0"/>
          </a:p>
          <a:p>
            <a:pPr>
              <a:buFont typeface="Arial" panose="020B0604020202020204" pitchFamily="34" charset="0"/>
              <a:buChar char="•"/>
            </a:pPr>
            <a:r>
              <a:rPr lang="vi-VN" dirty="0"/>
              <a:t>Ở mỗi site, các giao dịch phải </a:t>
            </a:r>
            <a:r>
              <a:rPr lang="vi-VN" b="1" dirty="0"/>
              <a:t>tuân theo lịch sử tuần tự hóa</a:t>
            </a:r>
            <a:r>
              <a:rPr lang="vi-VN" dirty="0"/>
              <a:t> (serializability) – tức là trật tự thực hiện phải tương đương với một lịch sử tuần tự nào đó.</a:t>
            </a:r>
          </a:p>
          <a:p>
            <a:pPr>
              <a:buFont typeface="Arial" panose="020B0604020202020204" pitchFamily="34" charset="0"/>
              <a:buChar char="•"/>
            </a:pPr>
            <a:r>
              <a:rPr lang="vi-VN" dirty="0"/>
              <a:t>Việc này được đảm bảo bằng </a:t>
            </a:r>
            <a:r>
              <a:rPr lang="vi-VN" b="1" dirty="0"/>
              <a:t>kỹ thuật khóa 2 pha</a:t>
            </a:r>
            <a:r>
              <a:rPr lang="vi-VN" dirty="0"/>
              <a:t> như đã đề cập trong slide trước.</a:t>
            </a:r>
          </a:p>
          <a:p>
            <a:endParaRPr lang="en-US" b="1" dirty="0"/>
          </a:p>
          <a:p>
            <a:r>
              <a:rPr lang="en-US" b="1" dirty="0"/>
              <a:t>* </a:t>
            </a:r>
            <a:r>
              <a:rPr lang="vi-VN" b="1" dirty="0"/>
              <a:t>Ưu điểm (Advantages)</a:t>
            </a:r>
          </a:p>
          <a:p>
            <a:r>
              <a:rPr lang="en-US" b="1" dirty="0"/>
              <a:t>-</a:t>
            </a:r>
            <a:r>
              <a:rPr lang="vi-VN" b="1" dirty="0"/>
              <a:t> </a:t>
            </a:r>
            <a:r>
              <a:rPr lang="vi-VN" b="1" i="1" dirty="0"/>
              <a:t>Simple and easy to implement</a:t>
            </a:r>
            <a:endParaRPr lang="vi-VN" b="1" dirty="0"/>
          </a:p>
          <a:p>
            <a:pPr>
              <a:buFont typeface="Arial" panose="020B0604020202020204" pitchFamily="34" charset="0"/>
              <a:buChar char="•"/>
            </a:pPr>
            <a:r>
              <a:rPr lang="vi-VN" dirty="0"/>
              <a:t>Giao thức </a:t>
            </a:r>
            <a:r>
              <a:rPr lang="vi-VN" b="1" dirty="0"/>
              <a:t>dễ triển khai</a:t>
            </a:r>
            <a:r>
              <a:rPr lang="vi-VN" dirty="0"/>
              <a:t> vì:</a:t>
            </a:r>
          </a:p>
          <a:p>
            <a:pPr marL="742950" lvl="1" indent="-285750">
              <a:buFont typeface="Arial" panose="020B0604020202020204" pitchFamily="34" charset="0"/>
              <a:buChar char="•"/>
            </a:pPr>
            <a:r>
              <a:rPr lang="vi-VN" dirty="0"/>
              <a:t>Không cần logic phân biệt chủ-tớ phức tạp.</a:t>
            </a:r>
          </a:p>
          <a:p>
            <a:pPr marL="742950" lvl="1" indent="-285750">
              <a:buFont typeface="Arial" panose="020B0604020202020204" pitchFamily="34" charset="0"/>
              <a:buChar char="•"/>
            </a:pPr>
            <a:r>
              <a:rPr lang="vi-VN" dirty="0"/>
              <a:t>Giao dịch luôn đảm bảo nhất quán mạnh → ít cần xử lý các tình huống lỗi cục bộ.</a:t>
            </a:r>
          </a:p>
          <a:p>
            <a:endParaRPr lang="en-US" b="1" dirty="0"/>
          </a:p>
          <a:p>
            <a:r>
              <a:rPr lang="en-US" b="1" dirty="0"/>
              <a:t>*</a:t>
            </a:r>
            <a:r>
              <a:rPr lang="vi-VN" b="1" dirty="0"/>
              <a:t> Nhược điểm (Disadvantage)</a:t>
            </a:r>
          </a:p>
          <a:p>
            <a:r>
              <a:rPr lang="en-US" b="1" dirty="0"/>
              <a:t>-</a:t>
            </a:r>
            <a:r>
              <a:rPr lang="vi-VN" b="1" dirty="0"/>
              <a:t> </a:t>
            </a:r>
            <a:r>
              <a:rPr lang="vi-VN" b="1" i="1" dirty="0"/>
              <a:t>Very high communication overhead</a:t>
            </a:r>
            <a:endParaRPr lang="vi-VN" b="1" dirty="0"/>
          </a:p>
          <a:p>
            <a:pPr>
              <a:buFont typeface="Arial" panose="020B0604020202020204" pitchFamily="34" charset="0"/>
              <a:buChar char="•"/>
            </a:pPr>
            <a:r>
              <a:rPr lang="vi-VN" dirty="0"/>
              <a:t>Do việc ghi phải xảy ra </a:t>
            </a:r>
            <a:r>
              <a:rPr lang="vi-VN" b="1" dirty="0"/>
              <a:t>ở tất cả các bản sao (write-all)</a:t>
            </a:r>
            <a:r>
              <a:rPr lang="vi-VN" dirty="0"/>
              <a:t>, nên số lượng thông điệp truyền đi là rất lớn.</a:t>
            </a:r>
          </a:p>
          <a:p>
            <a:endParaRPr lang="en-US" b="1" dirty="0"/>
          </a:p>
          <a:p>
            <a:r>
              <a:rPr lang="en-US" b="1" dirty="0"/>
              <a:t>* </a:t>
            </a:r>
            <a:r>
              <a:rPr lang="vi-VN" b="1" dirty="0"/>
              <a:t>Giải thích chi tiết:</a:t>
            </a:r>
          </a:p>
          <a:p>
            <a:pPr>
              <a:buFont typeface="Arial" panose="020B0604020202020204" pitchFamily="34" charset="0"/>
              <a:buChar char="•"/>
            </a:pPr>
            <a:r>
              <a:rPr lang="vi-VN" dirty="0"/>
              <a:t>Có </a:t>
            </a:r>
            <a:r>
              <a:rPr lang="vi-VN" b="1" dirty="0"/>
              <a:t>n bản sao</a:t>
            </a:r>
            <a:r>
              <a:rPr lang="vi-VN" dirty="0"/>
              <a:t>, mỗi giao dịch có </a:t>
            </a:r>
            <a:r>
              <a:rPr lang="vi-VN" b="1" dirty="0"/>
              <a:t>m thao tác cập nhật</a:t>
            </a:r>
            <a:r>
              <a:rPr lang="vi-VN" dirty="0"/>
              <a:t> → cần gửi </a:t>
            </a:r>
            <a:r>
              <a:rPr lang="vi-VN" b="1" dirty="0"/>
              <a:t>n * m thông điệp</a:t>
            </a:r>
            <a:r>
              <a:rPr lang="vi-VN" dirty="0"/>
              <a:t>.</a:t>
            </a:r>
          </a:p>
          <a:p>
            <a:pPr>
              <a:buFont typeface="Arial" panose="020B0604020202020204" pitchFamily="34" charset="0"/>
              <a:buChar char="•"/>
            </a:pPr>
            <a:r>
              <a:rPr lang="vi-VN" dirty="0"/>
              <a:t>Nếu hệ thống xử lý </a:t>
            </a:r>
            <a:r>
              <a:rPr lang="vi-VN" b="1" dirty="0"/>
              <a:t>k giao dịch mỗi giây (k transactions per second - tps)</a:t>
            </a:r>
            <a:r>
              <a:rPr lang="vi-VN" dirty="0"/>
              <a:t> → sẽ cần </a:t>
            </a:r>
            <a:r>
              <a:rPr lang="vi-VN" b="1" dirty="0"/>
              <a:t>k * n * m thông điệp mỗi giây</a:t>
            </a:r>
            <a:r>
              <a:rPr lang="vi-VN" dirty="0"/>
              <a:t>.</a:t>
            </a:r>
          </a:p>
          <a:p>
            <a:pPr>
              <a:buFont typeface="Arial" panose="020B0604020202020204" pitchFamily="34" charset="0"/>
              <a:buChar char="•"/>
            </a:pPr>
            <a:r>
              <a:rPr lang="vi-VN" dirty="0"/>
              <a:t>Điều này tạo ra </a:t>
            </a:r>
            <a:r>
              <a:rPr lang="vi-VN" b="1" dirty="0"/>
              <a:t>gánh nặng lớn cho mạng</a:t>
            </a:r>
            <a:r>
              <a:rPr lang="vi-VN" dirty="0"/>
              <a:t>, nhất là khi </a:t>
            </a:r>
            <a:r>
              <a:rPr lang="vi-VN" b="1" dirty="0"/>
              <a:t>không dùng multicast</a:t>
            </a:r>
            <a:r>
              <a:rPr lang="vi-VN" dirty="0"/>
              <a:t> (truyền cùng lúc đến nhiều site).</a:t>
            </a:r>
          </a:p>
          <a:p>
            <a:endParaRPr lang="en-US" b="1" dirty="0"/>
          </a:p>
          <a:p>
            <a:r>
              <a:rPr lang="en-US" b="1" dirty="0"/>
              <a:t>*</a:t>
            </a:r>
            <a:r>
              <a:rPr lang="vi-VN" b="1" dirty="0"/>
              <a:t> Giải pháp thay thế (Alternative)</a:t>
            </a:r>
          </a:p>
          <a:p>
            <a:r>
              <a:rPr lang="vi-VN" b="1" i="1" dirty="0"/>
              <a:t>Use group communication + deferred update</a:t>
            </a:r>
            <a:endParaRPr lang="vi-VN" b="1" dirty="0"/>
          </a:p>
          <a:p>
            <a:pPr>
              <a:buFont typeface="Arial" panose="020B0604020202020204" pitchFamily="34" charset="0"/>
              <a:buChar char="•"/>
            </a:pPr>
            <a:r>
              <a:rPr lang="vi-VN" dirty="0"/>
              <a:t>Sử dụng </a:t>
            </a:r>
            <a:r>
              <a:rPr lang="vi-VN" b="1" dirty="0"/>
              <a:t>group communication</a:t>
            </a:r>
            <a:r>
              <a:rPr lang="vi-VN" dirty="0"/>
              <a:t> (truyền thông nhóm) có thể giúp giảm lượng thông điệp:</a:t>
            </a:r>
          </a:p>
          <a:p>
            <a:pPr marL="742950" lvl="1" indent="-285750">
              <a:buFont typeface="Arial" panose="020B0604020202020204" pitchFamily="34" charset="0"/>
              <a:buChar char="•"/>
            </a:pPr>
            <a:r>
              <a:rPr lang="vi-VN" dirty="0"/>
              <a:t>Gửi thông điệp một lần cho cả nhóm (thay vì gửi riêng lẻ).</a:t>
            </a:r>
          </a:p>
          <a:p>
            <a:pPr>
              <a:buFont typeface="Arial" panose="020B0604020202020204" pitchFamily="34" charset="0"/>
              <a:buChar char="•"/>
            </a:pPr>
            <a:r>
              <a:rPr lang="vi-VN" dirty="0"/>
              <a:t>Kết hợp với </a:t>
            </a:r>
            <a:r>
              <a:rPr lang="vi-VN" b="1" dirty="0"/>
              <a:t>cập nhật trì hoãn (deferred update)</a:t>
            </a:r>
            <a:r>
              <a:rPr lang="vi-VN" dirty="0"/>
              <a:t> ở các bản sao phụ:</a:t>
            </a:r>
          </a:p>
          <a:p>
            <a:pPr marL="742950" lvl="1" indent="-285750">
              <a:buFont typeface="Arial" panose="020B0604020202020204" pitchFamily="34" charset="0"/>
              <a:buChar char="•"/>
            </a:pPr>
            <a:r>
              <a:rPr lang="vi-VN" dirty="0"/>
              <a:t>Cập nhật ban đầu chỉ diễn ra ở site chính.</a:t>
            </a:r>
          </a:p>
          <a:p>
            <a:pPr marL="742950" lvl="1" indent="-285750">
              <a:buFont typeface="Arial" panose="020B0604020202020204" pitchFamily="34" charset="0"/>
              <a:buChar char="•"/>
            </a:pPr>
            <a:r>
              <a:rPr lang="vi-VN" dirty="0"/>
              <a:t>Các bản sao phụ cập nhật sau (không đồng bộ ngay lập tức) → giảm lưu lượng thông tin.</a:t>
            </a:r>
          </a:p>
          <a:p>
            <a:endParaRPr lang="en-US" b="1" dirty="0"/>
          </a:p>
          <a:p>
            <a:r>
              <a:rPr lang="vi-VN" b="1" dirty="0"/>
              <a:t>Tổng kết slide</a:t>
            </a:r>
          </a:p>
          <a:p>
            <a:r>
              <a:rPr lang="vi-VN" dirty="0"/>
              <a:t>Thành phần</a:t>
            </a:r>
            <a:r>
              <a:rPr lang="en-US" dirty="0"/>
              <a:t>		</a:t>
            </a:r>
            <a:r>
              <a:rPr lang="vi-VN" dirty="0"/>
              <a:t>Nội dung chính</a:t>
            </a:r>
            <a:endParaRPr lang="en-US" dirty="0"/>
          </a:p>
          <a:p>
            <a:r>
              <a:rPr lang="vi-VN" dirty="0"/>
              <a:t>Vấn đề chính</a:t>
            </a:r>
            <a:r>
              <a:rPr lang="en-US" dirty="0"/>
              <a:t>		</a:t>
            </a:r>
            <a:r>
              <a:rPr lang="vi-VN" dirty="0"/>
              <a:t>Đảm bảo ghi đồng thời thực hiện theo cùng thứ tự ở mọi site</a:t>
            </a:r>
            <a:endParaRPr lang="en-US" dirty="0"/>
          </a:p>
          <a:p>
            <a:r>
              <a:rPr lang="vi-VN" dirty="0"/>
              <a:t>Ưu điểm</a:t>
            </a:r>
            <a:r>
              <a:rPr lang="en-US" dirty="0"/>
              <a:t>		</a:t>
            </a:r>
            <a:r>
              <a:rPr lang="vi-VN" dirty="0"/>
              <a:t>Dễ cài đặt, đơn giản</a:t>
            </a:r>
            <a:endParaRPr lang="en-US" dirty="0"/>
          </a:p>
          <a:p>
            <a:r>
              <a:rPr lang="vi-VN" dirty="0"/>
              <a:t>Nhược điểm</a:t>
            </a:r>
            <a:r>
              <a:rPr lang="en-US" dirty="0"/>
              <a:t>		</a:t>
            </a:r>
            <a:r>
              <a:rPr lang="vi-VN" dirty="0"/>
              <a:t>Chi phí truyền thông cực kỳ cao</a:t>
            </a:r>
            <a:endParaRPr lang="en-US" dirty="0"/>
          </a:p>
          <a:p>
            <a:r>
              <a:rPr lang="vi-VN" dirty="0"/>
              <a:t>Giải pháp thay thế</a:t>
            </a:r>
            <a:r>
              <a:rPr lang="en-US" dirty="0"/>
              <a:t>	</a:t>
            </a:r>
            <a:r>
              <a:rPr lang="vi-VN" dirty="0"/>
              <a:t>Dùng multicast và deferred update để giảm thông điệp</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28</a:t>
            </a:fld>
            <a:endParaRPr lang="en-US"/>
          </a:p>
        </p:txBody>
      </p:sp>
    </p:spTree>
    <p:extLst>
      <p:ext uri="{BB962C8B-B14F-4D97-AF65-F5344CB8AC3E}">
        <p14:creationId xmlns:p14="http://schemas.microsoft.com/office/powerpoint/2010/main" val="2307111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Lazy Single Master / Limited Transparency</a:t>
            </a:r>
            <a:endParaRPr lang="en-US" b="1" dirty="0"/>
          </a:p>
          <a:p>
            <a:r>
              <a:rPr lang="en-US" b="1" dirty="0"/>
              <a:t>Giao </a:t>
            </a:r>
            <a:r>
              <a:rPr lang="en-US" b="1" dirty="0" err="1"/>
              <a:t>thức</a:t>
            </a:r>
            <a:r>
              <a:rPr lang="en-US" b="1" dirty="0"/>
              <a:t> </a:t>
            </a:r>
            <a:r>
              <a:rPr lang="en-US" b="1" dirty="0" err="1"/>
              <a:t>bất</a:t>
            </a:r>
            <a:r>
              <a:rPr lang="en-US" b="1" dirty="0"/>
              <a:t> </a:t>
            </a:r>
            <a:r>
              <a:rPr lang="en-US" b="1" dirty="0" err="1"/>
              <a:t>đồng</a:t>
            </a:r>
            <a:r>
              <a:rPr lang="en-US" b="1" dirty="0"/>
              <a:t> </a:t>
            </a:r>
            <a:r>
              <a:rPr lang="en-US" b="1" dirty="0" err="1"/>
              <a:t>bộ</a:t>
            </a:r>
            <a:r>
              <a:rPr lang="en-US" b="1" dirty="0"/>
              <a:t> </a:t>
            </a:r>
            <a:r>
              <a:rPr lang="en-US" b="1" dirty="0" err="1"/>
              <a:t>đơn</a:t>
            </a:r>
            <a:r>
              <a:rPr lang="en-US" b="1" dirty="0"/>
              <a:t> master – </a:t>
            </a:r>
            <a:r>
              <a:rPr lang="en-US" b="1" dirty="0" err="1"/>
              <a:t>giới</a:t>
            </a:r>
            <a:r>
              <a:rPr lang="en-US" b="1" dirty="0"/>
              <a:t> </a:t>
            </a:r>
            <a:r>
              <a:rPr lang="en-US" b="1" dirty="0" err="1"/>
              <a:t>hạn</a:t>
            </a:r>
            <a:r>
              <a:rPr lang="en-US" b="1" dirty="0"/>
              <a:t> </a:t>
            </a:r>
            <a:r>
              <a:rPr lang="en-US" b="1" dirty="0" err="1"/>
              <a:t>trong</a:t>
            </a:r>
            <a:r>
              <a:rPr lang="en-US" b="1" dirty="0"/>
              <a:t> </a:t>
            </a:r>
            <a:r>
              <a:rPr lang="en-US" b="1" dirty="0" err="1"/>
              <a:t>suốt</a:t>
            </a:r>
            <a:endParaRPr lang="en-US" b="1" dirty="0"/>
          </a:p>
          <a:p>
            <a:endParaRPr lang="vi-VN" b="1" dirty="0"/>
          </a:p>
          <a:p>
            <a:r>
              <a:rPr lang="en-US" b="1" dirty="0"/>
              <a:t>1. </a:t>
            </a:r>
            <a:r>
              <a:rPr lang="vi-VN" b="1" dirty="0"/>
              <a:t>Tổng quan khái niệm</a:t>
            </a:r>
          </a:p>
          <a:p>
            <a:r>
              <a:rPr lang="vi-VN" dirty="0"/>
              <a:t>Lazy Single Master là một biến thể của giao thức nhân bản (replication) theo kiểu “lười” (lazy), nơi:</a:t>
            </a:r>
          </a:p>
          <a:p>
            <a:pPr>
              <a:buFont typeface="Arial" panose="020B0604020202020204" pitchFamily="34" charset="0"/>
              <a:buChar char="•"/>
            </a:pPr>
            <a:r>
              <a:rPr lang="vi-VN" b="1" dirty="0"/>
              <a:t>Tất cả các giao dịch cập nhật được gửi đến một master duy nhất</a:t>
            </a:r>
            <a:r>
              <a:rPr lang="vi-VN" dirty="0"/>
              <a:t> (single master).</a:t>
            </a:r>
          </a:p>
          <a:p>
            <a:pPr>
              <a:buFont typeface="Arial" panose="020B0604020202020204" pitchFamily="34" charset="0"/>
              <a:buChar char="•"/>
            </a:pPr>
            <a:r>
              <a:rPr lang="vi-VN" b="1" dirty="0"/>
              <a:t>Việc nhân bản (sao chép cập nhật)</a:t>
            </a:r>
            <a:r>
              <a:rPr lang="vi-VN" dirty="0"/>
              <a:t> không xảy ra ngay lập tức khi giao dịch đang thực hiện (như trong eager), mà </a:t>
            </a:r>
            <a:r>
              <a:rPr lang="vi-VN" b="1" dirty="0"/>
              <a:t>xảy ra sau khi giao dịch kết thúc</a:t>
            </a:r>
            <a:r>
              <a:rPr lang="vi-VN" dirty="0"/>
              <a:t>, trong một giao dịch riêng gọi là </a:t>
            </a:r>
            <a:r>
              <a:rPr lang="vi-VN" i="1" dirty="0"/>
              <a:t>refresh transaction</a:t>
            </a:r>
            <a:r>
              <a:rPr lang="vi-VN" dirty="0"/>
              <a:t>.</a:t>
            </a:r>
          </a:p>
          <a:p>
            <a:endParaRPr lang="en-US" b="1" dirty="0"/>
          </a:p>
          <a:p>
            <a:r>
              <a:rPr lang="en-US" b="1" dirty="0"/>
              <a:t>2. </a:t>
            </a:r>
            <a:r>
              <a:rPr lang="vi-VN" b="1" dirty="0"/>
              <a:t>Quy trình hoạt động</a:t>
            </a:r>
          </a:p>
          <a:p>
            <a:r>
              <a:rPr lang="en-US" b="1" dirty="0"/>
              <a:t>- </a:t>
            </a:r>
            <a:r>
              <a:rPr lang="vi-VN" b="1" dirty="0"/>
              <a:t>Tại Master:</a:t>
            </a:r>
          </a:p>
          <a:p>
            <a:pPr>
              <a:buFont typeface="Arial" panose="020B0604020202020204" pitchFamily="34" charset="0"/>
              <a:buChar char="•"/>
            </a:pPr>
            <a:r>
              <a:rPr lang="en-US" dirty="0"/>
              <a:t> </a:t>
            </a:r>
            <a:r>
              <a:rPr lang="vi-VN" b="1" dirty="0"/>
              <a:t>Read:</a:t>
            </a:r>
            <a:r>
              <a:rPr lang="vi-VN" dirty="0"/>
              <a:t> Đọc dữ liệu cục bộ và trả về ngay cho người dùng.</a:t>
            </a:r>
          </a:p>
          <a:p>
            <a:pPr>
              <a:buFont typeface="Arial" panose="020B0604020202020204" pitchFamily="34" charset="0"/>
              <a:buChar char="•"/>
            </a:pPr>
            <a:r>
              <a:rPr lang="en-US" dirty="0"/>
              <a:t> </a:t>
            </a:r>
            <a:r>
              <a:rPr lang="vi-VN" b="1" dirty="0"/>
              <a:t>Write:</a:t>
            </a:r>
            <a:r>
              <a:rPr lang="vi-VN" dirty="0"/>
              <a:t> Ghi dữ liệu cục bộ, cũng trả về ngay (không chờ cập nhật đến các slave).</a:t>
            </a:r>
          </a:p>
          <a:p>
            <a:pPr>
              <a:buFont typeface="Arial" panose="020B0604020202020204" pitchFamily="34" charset="0"/>
              <a:buChar char="•"/>
            </a:pPr>
            <a:r>
              <a:rPr lang="en-US" dirty="0"/>
              <a:t> </a:t>
            </a:r>
            <a:r>
              <a:rPr lang="vi-VN" b="1" dirty="0"/>
              <a:t>Commit/Abort:</a:t>
            </a:r>
            <a:r>
              <a:rPr lang="vi-VN" dirty="0"/>
              <a:t> Kết thúc giao dịch chỉ tại master.</a:t>
            </a:r>
          </a:p>
          <a:p>
            <a:pPr>
              <a:buFont typeface="Arial" panose="020B0604020202020204" pitchFamily="34" charset="0"/>
              <a:buChar char="•"/>
            </a:pPr>
            <a:r>
              <a:rPr lang="en-US" dirty="0"/>
              <a:t> </a:t>
            </a:r>
            <a:r>
              <a:rPr lang="vi-VN" b="1" dirty="0"/>
              <a:t>Multicast sau commit:</a:t>
            </a:r>
            <a:r>
              <a:rPr lang="vi-VN" dirty="0"/>
              <a:t> Gửi cập nhật đến các slave theo thứ tự commit (bằng cách multicast).</a:t>
            </a:r>
          </a:p>
          <a:p>
            <a:r>
              <a:rPr lang="en-US" b="1" dirty="0"/>
              <a:t>- </a:t>
            </a:r>
            <a:r>
              <a:rPr lang="vi-VN" b="1" dirty="0"/>
              <a:t>Tại Slave:</a:t>
            </a:r>
          </a:p>
          <a:p>
            <a:pPr>
              <a:buFont typeface="Arial" panose="020B0604020202020204" pitchFamily="34" charset="0"/>
              <a:buChar char="•"/>
            </a:pPr>
            <a:r>
              <a:rPr lang="en-US" dirty="0"/>
              <a:t> </a:t>
            </a:r>
            <a:r>
              <a:rPr lang="vi-VN" b="1" dirty="0"/>
              <a:t>Read:</a:t>
            </a:r>
            <a:r>
              <a:rPr lang="vi-VN" dirty="0"/>
              <a:t> Đọc dữ liệu từ bản sao cục bộ.</a:t>
            </a:r>
          </a:p>
          <a:p>
            <a:pPr marL="742950" lvl="1" indent="-285750">
              <a:buFont typeface="Arial" panose="020B0604020202020204" pitchFamily="34" charset="0"/>
              <a:buChar char="•"/>
            </a:pPr>
            <a:r>
              <a:rPr lang="vi-VN" i="1" dirty="0"/>
              <a:t>Lưu ý: Có thể đọc dữ liệu lỗi thời vì chưa được refresh từ master.</a:t>
            </a:r>
            <a:endParaRPr lang="vi-VN" dirty="0"/>
          </a:p>
          <a:p>
            <a:pPr>
              <a:buFont typeface="Arial" panose="020B0604020202020204" pitchFamily="34" charset="0"/>
              <a:buChar char="•"/>
            </a:pPr>
            <a:r>
              <a:rPr lang="en-US" dirty="0"/>
              <a:t> </a:t>
            </a:r>
            <a:r>
              <a:rPr lang="vi-VN" b="1" dirty="0"/>
              <a:t>Refresh transaction:</a:t>
            </a:r>
            <a:r>
              <a:rPr lang="vi-VN" dirty="0"/>
              <a:t> Khi nhận được từ master, cài đặt các cập nhật mới vào bản sao cục bộ.</a:t>
            </a:r>
          </a:p>
          <a:p>
            <a:endParaRPr lang="en-US" b="1" dirty="0"/>
          </a:p>
          <a:p>
            <a:r>
              <a:rPr lang="en-US" b="1" dirty="0"/>
              <a:t>3. </a:t>
            </a:r>
            <a:r>
              <a:rPr lang="vi-VN" b="1" dirty="0"/>
              <a:t>Phân tích sơ đồ</a:t>
            </a:r>
            <a:r>
              <a:rPr lang="en-US" b="1" dirty="0"/>
              <a:t>:</a:t>
            </a:r>
          </a:p>
          <a:p>
            <a:r>
              <a:rPr lang="vi-VN" dirty="0"/>
              <a:t>Hình bên dưới slide mô tả quá trình hoạt động của một giao dịch ghi và một giao dịch đọc:</a:t>
            </a:r>
          </a:p>
          <a:p>
            <a:pPr>
              <a:buFont typeface="+mj-lt"/>
              <a:buNone/>
            </a:pPr>
            <a:r>
              <a:rPr lang="en-US" dirty="0"/>
              <a:t>- </a:t>
            </a:r>
            <a:r>
              <a:rPr lang="vi-VN" dirty="0"/>
              <a:t>Transaction 1: Thực hiện Write(x) và commit tại master.</a:t>
            </a:r>
          </a:p>
          <a:p>
            <a:pPr>
              <a:buFont typeface="+mj-lt"/>
              <a:buNone/>
            </a:pPr>
            <a:r>
              <a:rPr lang="en-US" dirty="0"/>
              <a:t>- </a:t>
            </a:r>
            <a:r>
              <a:rPr lang="vi-VN" dirty="0"/>
              <a:t>Master ghi nhận cập nhật là hoàn tất.</a:t>
            </a:r>
          </a:p>
          <a:p>
            <a:pPr>
              <a:buFont typeface="+mj-lt"/>
              <a:buNone/>
            </a:pPr>
            <a:r>
              <a:rPr lang="en-US" dirty="0"/>
              <a:t>- </a:t>
            </a:r>
            <a:r>
              <a:rPr lang="vi-VN" dirty="0"/>
              <a:t>Master gửi multicast đến các slave để cập nhật giá trị mới của x (refresh transaction).</a:t>
            </a:r>
          </a:p>
          <a:p>
            <a:pPr>
              <a:buFont typeface="+mj-lt"/>
              <a:buNone/>
            </a:pPr>
            <a:r>
              <a:rPr lang="en-US" dirty="0"/>
              <a:t>- </a:t>
            </a:r>
            <a:r>
              <a:rPr lang="vi-VN" dirty="0"/>
              <a:t>Transaction 2: Thực hiện Read(x) tại một slave.</a:t>
            </a:r>
          </a:p>
          <a:p>
            <a:pPr marL="457200" lvl="1" indent="0">
              <a:buFont typeface="+mj-lt"/>
              <a:buNone/>
            </a:pPr>
            <a:r>
              <a:rPr lang="en-US" dirty="0"/>
              <a:t>+ </a:t>
            </a:r>
            <a:r>
              <a:rPr lang="vi-VN" dirty="0"/>
              <a:t>Nếu thời điểm đọc xảy ra </a:t>
            </a:r>
            <a:r>
              <a:rPr lang="vi-VN" b="1" dirty="0"/>
              <a:t>trước khi refresh đến slave</a:t>
            </a:r>
            <a:r>
              <a:rPr lang="vi-VN" dirty="0"/>
              <a:t>, thì giá trị đọc có thể </a:t>
            </a:r>
            <a:r>
              <a:rPr lang="vi-VN" b="1" dirty="0"/>
              <a:t>không phản ánh bản ghi mới nhất</a:t>
            </a:r>
            <a:r>
              <a:rPr lang="vi-VN" dirty="0"/>
              <a:t>.</a:t>
            </a:r>
          </a:p>
          <a:p>
            <a:endParaRPr lang="en-US" b="1" dirty="0"/>
          </a:p>
          <a:p>
            <a:r>
              <a:rPr lang="vi-VN" b="1" dirty="0"/>
              <a:t>4. Vấn đề quan trọng: dữ liệu lỗi thời (stale data)</a:t>
            </a:r>
          </a:p>
          <a:p>
            <a:r>
              <a:rPr lang="vi-VN" dirty="0"/>
              <a:t>Do cập nhật không diễn ra tức thời tại các slave, nên:</a:t>
            </a:r>
          </a:p>
          <a:p>
            <a:pPr>
              <a:buFont typeface="Arial" panose="020B0604020202020204" pitchFamily="34" charset="0"/>
              <a:buChar char="•"/>
            </a:pPr>
            <a:r>
              <a:rPr lang="vi-VN" dirty="0"/>
              <a:t>Người dùng hoặc hệ thống đọc dữ liệu tại slave có thể thấy dữ liệu </a:t>
            </a:r>
            <a:r>
              <a:rPr lang="vi-VN" b="1" dirty="0"/>
              <a:t>cũ</a:t>
            </a:r>
            <a:r>
              <a:rPr lang="vi-VN" dirty="0"/>
              <a:t>.</a:t>
            </a:r>
          </a:p>
          <a:p>
            <a:pPr>
              <a:buFont typeface="Arial" panose="020B0604020202020204" pitchFamily="34" charset="0"/>
              <a:buChar char="•"/>
            </a:pPr>
            <a:r>
              <a:rPr lang="vi-VN" dirty="0"/>
              <a:t>Tuy nhiên, đây là một </a:t>
            </a:r>
            <a:r>
              <a:rPr lang="vi-VN" b="1" dirty="0"/>
              <a:t>đánh đổi chấp nhận được</a:t>
            </a:r>
            <a:r>
              <a:rPr lang="vi-VN" dirty="0"/>
              <a:t> trong các hệ thống cần hiệu năng cao và độ trễ thấp.</a:t>
            </a:r>
          </a:p>
          <a:p>
            <a:endParaRPr lang="en-US" b="1" dirty="0"/>
          </a:p>
          <a:p>
            <a:r>
              <a:rPr lang="en-US" b="1" dirty="0"/>
              <a:t>5. </a:t>
            </a:r>
            <a:r>
              <a:rPr lang="vi-VN" b="1" dirty="0"/>
              <a:t>Quản lý thứ tự cập nhật</a:t>
            </a:r>
          </a:p>
          <a:p>
            <a:r>
              <a:rPr lang="vi-VN" dirty="0"/>
              <a:t>Để đảm bảo tính nhất quán khi có nhiều cập nhật:</a:t>
            </a:r>
          </a:p>
          <a:p>
            <a:pPr>
              <a:buFont typeface="Arial" panose="020B0604020202020204" pitchFamily="34" charset="0"/>
              <a:buChar char="•"/>
            </a:pPr>
            <a:r>
              <a:rPr lang="vi-VN" dirty="0"/>
              <a:t>Master gắn </a:t>
            </a:r>
            <a:r>
              <a:rPr lang="vi-VN" b="1" dirty="0"/>
              <a:t>timestamp</a:t>
            </a:r>
            <a:r>
              <a:rPr lang="vi-VN" dirty="0"/>
              <a:t> theo thứ tự commit để các slave áp dụng đúng trình tự.</a:t>
            </a:r>
          </a:p>
          <a:p>
            <a:pPr>
              <a:buFont typeface="Arial" panose="020B0604020202020204" pitchFamily="34" charset="0"/>
              <a:buChar char="•"/>
            </a:pPr>
            <a:r>
              <a:rPr lang="vi-VN" dirty="0"/>
              <a:t>Nếu nhiều master (primary copy ở nhiều site), phải dùng thuật toán đảm bảo tất cả slave nhận refresh theo cùng thứ tự → cần dùng </a:t>
            </a:r>
            <a:r>
              <a:rPr lang="vi-VN" b="1" dirty="0"/>
              <a:t>serialization graph</a:t>
            </a:r>
            <a:r>
              <a:rPr lang="vi-VN" dirty="0"/>
              <a:t> hoặc </a:t>
            </a:r>
            <a:r>
              <a:rPr lang="vi-VN" b="1" dirty="0"/>
              <a:t>timestamp kết hợp site ID</a:t>
            </a:r>
            <a:r>
              <a:rPr lang="vi-VN" dirty="0"/>
              <a:t>.</a:t>
            </a:r>
          </a:p>
          <a:p>
            <a:endParaRPr lang="en-US" b="1" dirty="0"/>
          </a:p>
          <a:p>
            <a:r>
              <a:rPr lang="en-US" b="1" dirty="0"/>
              <a:t>6. </a:t>
            </a:r>
            <a:r>
              <a:rPr lang="vi-VN" b="1" dirty="0"/>
              <a:t>Tóm tắt</a:t>
            </a:r>
          </a:p>
          <a:p>
            <a:r>
              <a:rPr lang="vi-VN" dirty="0"/>
              <a:t>Thành phần</a:t>
            </a:r>
            <a:r>
              <a:rPr lang="en-US" dirty="0"/>
              <a:t>	</a:t>
            </a:r>
            <a:r>
              <a:rPr lang="vi-VN" dirty="0"/>
              <a:t>Vai trò chính</a:t>
            </a:r>
            <a:endParaRPr lang="en-US" dirty="0"/>
          </a:p>
          <a:p>
            <a:r>
              <a:rPr lang="vi-VN" dirty="0"/>
              <a:t>Master</a:t>
            </a:r>
            <a:r>
              <a:rPr lang="en-US" dirty="0"/>
              <a:t>	</a:t>
            </a:r>
            <a:r>
              <a:rPr lang="vi-VN" dirty="0"/>
              <a:t>Nhận và xử lý ghi, đọc → gửi refresh sau commit</a:t>
            </a:r>
            <a:endParaRPr lang="en-US" dirty="0"/>
          </a:p>
          <a:p>
            <a:r>
              <a:rPr lang="vi-VN" dirty="0"/>
              <a:t>Slave</a:t>
            </a:r>
            <a:r>
              <a:rPr lang="en-US" dirty="0"/>
              <a:t>	</a:t>
            </a:r>
            <a:r>
              <a:rPr lang="vi-VN" dirty="0"/>
              <a:t>Chỉ đọc và cài đặt refresh</a:t>
            </a:r>
            <a:endParaRPr lang="en-US" dirty="0"/>
          </a:p>
          <a:p>
            <a:r>
              <a:rPr lang="vi-VN" dirty="0"/>
              <a:t>Ưu điểm</a:t>
            </a:r>
            <a:r>
              <a:rPr lang="en-US" dirty="0"/>
              <a:t>	</a:t>
            </a:r>
            <a:r>
              <a:rPr lang="vi-VN" dirty="0"/>
              <a:t>Hiệu quả, ít thông điệp, dễ mở rộng</a:t>
            </a:r>
            <a:endParaRPr lang="en-US" dirty="0"/>
          </a:p>
          <a:p>
            <a:r>
              <a:rPr lang="vi-VN" dirty="0"/>
              <a:t>Nhược điểm</a:t>
            </a:r>
            <a:r>
              <a:rPr lang="en-US" dirty="0"/>
              <a:t>	</a:t>
            </a:r>
            <a:r>
              <a:rPr lang="vi-VN" dirty="0"/>
              <a:t>Có thể đọc dữ liệu lỗi thời tại slave</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29</a:t>
            </a:fld>
            <a:endParaRPr lang="en-US"/>
          </a:p>
        </p:txBody>
      </p:sp>
    </p:spTree>
    <p:extLst>
      <p:ext uri="{BB962C8B-B14F-4D97-AF65-F5344CB8AC3E}">
        <p14:creationId xmlns:p14="http://schemas.microsoft.com/office/powerpoint/2010/main" val="1522610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a:t>
            </a:fld>
            <a:endParaRPr lang="en-US"/>
          </a:p>
        </p:txBody>
      </p:sp>
    </p:spTree>
    <p:extLst>
      <p:ext uri="{BB962C8B-B14F-4D97-AF65-F5344CB8AC3E}">
        <p14:creationId xmlns:p14="http://schemas.microsoft.com/office/powerpoint/2010/main" val="2158214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Lazy Primary Copy / Limited Transparency</a:t>
            </a:r>
          </a:p>
          <a:p>
            <a:r>
              <a:rPr lang="en-US" b="1" dirty="0" err="1"/>
              <a:t>Bất</a:t>
            </a:r>
            <a:r>
              <a:rPr lang="en-US" b="1" dirty="0"/>
              <a:t> </a:t>
            </a:r>
            <a:r>
              <a:rPr lang="en-US" b="1" dirty="0" err="1"/>
              <a:t>đồng</a:t>
            </a:r>
            <a:r>
              <a:rPr lang="en-US" b="1" dirty="0"/>
              <a:t> </a:t>
            </a:r>
            <a:r>
              <a:rPr lang="en-US" b="1" dirty="0" err="1"/>
              <a:t>bộ</a:t>
            </a:r>
            <a:r>
              <a:rPr lang="en-US" b="1" dirty="0"/>
              <a:t> </a:t>
            </a:r>
            <a:r>
              <a:rPr lang="en-US" b="1" dirty="0" err="1"/>
              <a:t>bản</a:t>
            </a:r>
            <a:r>
              <a:rPr lang="en-US" b="1" dirty="0"/>
              <a:t> </a:t>
            </a:r>
            <a:r>
              <a:rPr lang="en-US" b="1" dirty="0" err="1"/>
              <a:t>sao</a:t>
            </a:r>
            <a:r>
              <a:rPr lang="en-US" b="1" dirty="0"/>
              <a:t> </a:t>
            </a:r>
            <a:r>
              <a:rPr lang="en-US" b="1" dirty="0" err="1"/>
              <a:t>chính</a:t>
            </a:r>
            <a:endParaRPr lang="en-US" b="1" dirty="0"/>
          </a:p>
          <a:p>
            <a:endParaRPr lang="en-US" b="1" dirty="0"/>
          </a:p>
          <a:p>
            <a:r>
              <a:rPr lang="en-US" b="1" dirty="0"/>
              <a:t>1. </a:t>
            </a:r>
            <a:r>
              <a:rPr lang="vi-VN" b="1" dirty="0"/>
              <a:t>Khái niệm tổng quát</a:t>
            </a:r>
          </a:p>
          <a:p>
            <a:r>
              <a:rPr lang="vi-VN" dirty="0"/>
              <a:t>Lazy Primary Copy là một biến thể của giao thức nhân bản “lười” (lazy replication), trong đó:</a:t>
            </a:r>
          </a:p>
          <a:p>
            <a:pPr>
              <a:buFont typeface="Arial" panose="020B0604020202020204" pitchFamily="34" charset="0"/>
              <a:buChar char="•"/>
            </a:pPr>
            <a:r>
              <a:rPr lang="vi-VN" b="1" dirty="0"/>
              <a:t>Mỗi dữ liệu có một bản sao chính (primary copy)</a:t>
            </a:r>
            <a:r>
              <a:rPr lang="vi-VN" dirty="0"/>
              <a:t> tại một site cụ thể, có thể khác nhau.</a:t>
            </a:r>
          </a:p>
          <a:p>
            <a:pPr>
              <a:buFont typeface="Arial" panose="020B0604020202020204" pitchFamily="34" charset="0"/>
              <a:buChar char="•"/>
            </a:pPr>
            <a:r>
              <a:rPr lang="vi-VN" b="1" dirty="0"/>
              <a:t>Giao dịch cập nhật được gửi đến site giữ bản sao chính của dữ liệu đó.</a:t>
            </a:r>
            <a:endParaRPr lang="vi-VN" dirty="0"/>
          </a:p>
          <a:p>
            <a:pPr>
              <a:buFont typeface="Arial" panose="020B0604020202020204" pitchFamily="34" charset="0"/>
              <a:buChar char="•"/>
            </a:pPr>
            <a:r>
              <a:rPr lang="vi-VN" dirty="0"/>
              <a:t>Sau khi commit tại master, cập nhật được </a:t>
            </a:r>
            <a:r>
              <a:rPr lang="vi-VN" b="1" dirty="0"/>
              <a:t>gửi đến các slave</a:t>
            </a:r>
            <a:r>
              <a:rPr lang="vi-VN" dirty="0"/>
              <a:t> như các </a:t>
            </a:r>
            <a:r>
              <a:rPr lang="vi-VN" i="1" dirty="0"/>
              <a:t>refresh transactions</a:t>
            </a:r>
            <a:r>
              <a:rPr lang="vi-VN" dirty="0"/>
              <a:t>.</a:t>
            </a:r>
          </a:p>
          <a:p>
            <a:r>
              <a:rPr lang="vi-VN" dirty="0"/>
              <a:t>Khác với Lazy Single Master (chỉ có 1 master), ở đây:</a:t>
            </a:r>
            <a:br>
              <a:rPr lang="vi-VN" dirty="0"/>
            </a:br>
            <a:r>
              <a:rPr lang="en-US" dirty="0"/>
              <a:t>=&gt;</a:t>
            </a:r>
            <a:r>
              <a:rPr lang="vi-VN" dirty="0"/>
              <a:t> </a:t>
            </a:r>
            <a:r>
              <a:rPr lang="vi-VN" b="1" dirty="0"/>
              <a:t>Có nhiều master tương ứng với nhiều primary copy tại các site khác nhau.</a:t>
            </a:r>
            <a:endParaRPr lang="vi-VN" dirty="0"/>
          </a:p>
          <a:p>
            <a:endParaRPr lang="en-US" b="1" dirty="0"/>
          </a:p>
          <a:p>
            <a:r>
              <a:rPr lang="en-US" b="1" dirty="0"/>
              <a:t>2. </a:t>
            </a:r>
            <a:r>
              <a:rPr lang="vi-VN" b="1" dirty="0"/>
              <a:t>Cách hoạt động</a:t>
            </a:r>
          </a:p>
          <a:p>
            <a:r>
              <a:rPr lang="vi-VN" b="1" dirty="0"/>
              <a:t>Tại mỗi master (primary copy site):</a:t>
            </a:r>
          </a:p>
          <a:p>
            <a:pPr>
              <a:buFont typeface="Arial" panose="020B0604020202020204" pitchFamily="34" charset="0"/>
              <a:buChar char="•"/>
            </a:pPr>
            <a:r>
              <a:rPr lang="vi-VN" dirty="0"/>
              <a:t>Nhận giao dịch cập nhật liên quan đến dữ liệu mà nó là bản chính.</a:t>
            </a:r>
          </a:p>
          <a:p>
            <a:pPr>
              <a:buFont typeface="Arial" panose="020B0604020202020204" pitchFamily="34" charset="0"/>
              <a:buChar char="•"/>
            </a:pPr>
            <a:r>
              <a:rPr lang="vi-VN" dirty="0"/>
              <a:t>Giao dịch thực hiện giống như lazy single master:</a:t>
            </a:r>
          </a:p>
          <a:p>
            <a:pPr marL="742950" lvl="1" indent="-285750">
              <a:buFont typeface="Arial" panose="020B0604020202020204" pitchFamily="34" charset="0"/>
              <a:buChar char="•"/>
            </a:pPr>
            <a:r>
              <a:rPr lang="vi-VN" dirty="0"/>
              <a:t>Ghi cục bộ.</a:t>
            </a:r>
          </a:p>
          <a:p>
            <a:pPr marL="742950" lvl="1" indent="-285750">
              <a:buFont typeface="Arial" panose="020B0604020202020204" pitchFamily="34" charset="0"/>
              <a:buChar char="•"/>
            </a:pPr>
            <a:r>
              <a:rPr lang="vi-VN" dirty="0"/>
              <a:t>Commit cục bộ.</a:t>
            </a:r>
          </a:p>
          <a:p>
            <a:pPr marL="742950" lvl="1" indent="-285750">
              <a:buFont typeface="Arial" panose="020B0604020202020204" pitchFamily="34" charset="0"/>
              <a:buChar char="•"/>
            </a:pPr>
            <a:r>
              <a:rPr lang="vi-VN" dirty="0"/>
              <a:t>Sau đó gửi refresh đến các slave.</a:t>
            </a:r>
          </a:p>
          <a:p>
            <a:r>
              <a:rPr lang="vi-VN" b="1" dirty="0"/>
              <a:t>Tại các slave:</a:t>
            </a:r>
          </a:p>
          <a:p>
            <a:pPr>
              <a:buFont typeface="Arial" panose="020B0604020202020204" pitchFamily="34" charset="0"/>
              <a:buChar char="•"/>
            </a:pPr>
            <a:r>
              <a:rPr lang="vi-VN" dirty="0"/>
              <a:t>Là nơi giữ các bản sao phụ của nhiều dữ liệu khác nhau.</a:t>
            </a:r>
          </a:p>
          <a:p>
            <a:pPr>
              <a:buFont typeface="Arial" panose="020B0604020202020204" pitchFamily="34" charset="0"/>
              <a:buChar char="•"/>
            </a:pPr>
            <a:r>
              <a:rPr lang="vi-VN" dirty="0"/>
              <a:t>Có thể nhận </a:t>
            </a:r>
            <a:r>
              <a:rPr lang="vi-VN" b="1" dirty="0"/>
              <a:t>nhiều refresh transactions từ nhiều master khác nhau.</a:t>
            </a:r>
            <a:endParaRPr lang="vi-VN" dirty="0"/>
          </a:p>
          <a:p>
            <a:endParaRPr lang="en-US" b="1" dirty="0"/>
          </a:p>
          <a:p>
            <a:r>
              <a:rPr lang="vi-VN" b="1" dirty="0"/>
              <a:t>3. Vấn đề quan trọng: thứ tự thực thi các refresh tại slave</a:t>
            </a:r>
          </a:p>
          <a:p>
            <a:pPr>
              <a:buFont typeface="Arial" panose="020B0604020202020204" pitchFamily="34" charset="0"/>
              <a:buChar char="•"/>
            </a:pPr>
            <a:r>
              <a:rPr lang="vi-VN" dirty="0"/>
              <a:t>Mỗi slave có thể nhận các cập nhật </a:t>
            </a:r>
            <a:r>
              <a:rPr lang="vi-VN" b="1" dirty="0"/>
              <a:t>từ nhiều master</a:t>
            </a:r>
            <a:r>
              <a:rPr lang="vi-VN" dirty="0"/>
              <a:t>, do đó:</a:t>
            </a:r>
          </a:p>
          <a:p>
            <a:pPr marL="742950" lvl="1" indent="-285750">
              <a:buFont typeface="Arial" panose="020B0604020202020204" pitchFamily="34" charset="0"/>
              <a:buChar char="•"/>
            </a:pPr>
            <a:r>
              <a:rPr lang="vi-VN" dirty="0"/>
              <a:t>Cần phải </a:t>
            </a:r>
            <a:r>
              <a:rPr lang="vi-VN" b="1" dirty="0"/>
              <a:t>áp dụng các refresh transactions theo đúng thứ tự logic</a:t>
            </a:r>
            <a:r>
              <a:rPr lang="vi-VN" dirty="0"/>
              <a:t>, tức là </a:t>
            </a:r>
            <a:r>
              <a:rPr lang="vi-VN" b="1" dirty="0"/>
              <a:t>phải giữ tính tuần tự hóa (serializability)</a:t>
            </a:r>
            <a:r>
              <a:rPr lang="vi-VN" dirty="0"/>
              <a:t>.</a:t>
            </a:r>
          </a:p>
          <a:p>
            <a:pPr>
              <a:buFont typeface="Arial" panose="020B0604020202020204" pitchFamily="34" charset="0"/>
              <a:buChar char="•"/>
            </a:pPr>
            <a:r>
              <a:rPr lang="vi-VN" dirty="0"/>
              <a:t>Nếu </a:t>
            </a:r>
            <a:r>
              <a:rPr lang="vi-VN" b="1" dirty="0"/>
              <a:t>thứ tự cập nhật sai</a:t>
            </a:r>
            <a:r>
              <a:rPr lang="vi-VN" dirty="0"/>
              <a:t>, các bản sao sẽ </a:t>
            </a:r>
            <a:r>
              <a:rPr lang="vi-VN" b="1" dirty="0"/>
              <a:t>bị mâu thuẫn</a:t>
            </a:r>
            <a:r>
              <a:rPr lang="vi-VN" dirty="0"/>
              <a:t>, gây sai lệch dữ liệu.</a:t>
            </a:r>
          </a:p>
          <a:p>
            <a:endParaRPr lang="en-US" b="1" dirty="0"/>
          </a:p>
          <a:p>
            <a:r>
              <a:rPr lang="en-US" b="1" dirty="0"/>
              <a:t>4. </a:t>
            </a:r>
            <a:r>
              <a:rPr lang="vi-VN" b="1" dirty="0"/>
              <a:t>Cách giải quyết vấn đề thứ tự</a:t>
            </a:r>
          </a:p>
          <a:p>
            <a:r>
              <a:rPr lang="vi-VN" dirty="0"/>
              <a:t>Để đảm bảo tính nhất quán toàn cục (1SR - one-copy serializability), có một số cách:</a:t>
            </a:r>
          </a:p>
          <a:p>
            <a:pPr>
              <a:buFont typeface="Arial" panose="020B0604020202020204" pitchFamily="34" charset="0"/>
              <a:buChar char="•"/>
            </a:pPr>
            <a:r>
              <a:rPr lang="vi-VN" b="1" dirty="0"/>
              <a:t>Timestamps</a:t>
            </a:r>
            <a:r>
              <a:rPr lang="vi-VN" dirty="0"/>
              <a:t>: Mỗi master gán timestamp cho refresh transaction theo thứ tự commit.</a:t>
            </a:r>
          </a:p>
          <a:p>
            <a:pPr>
              <a:buFont typeface="Arial" panose="020B0604020202020204" pitchFamily="34" charset="0"/>
              <a:buChar char="•"/>
            </a:pPr>
            <a:r>
              <a:rPr lang="vi-VN" b="1" dirty="0"/>
              <a:t>Serialization Graph</a:t>
            </a:r>
            <a:r>
              <a:rPr lang="vi-VN" dirty="0"/>
              <a:t>: Duy trì một đồ thị thể hiện quan hệ giữa các transaction và site. Nếu phát hiện chu trình → rollback hoặc delay transaction để giữ lịch sử hợp lệ.</a:t>
            </a:r>
          </a:p>
          <a:p>
            <a:pPr>
              <a:buFont typeface="Arial" panose="020B0604020202020204" pitchFamily="34" charset="0"/>
              <a:buChar char="•"/>
            </a:pPr>
            <a:r>
              <a:rPr lang="vi-VN" b="1" dirty="0"/>
              <a:t>Compensating transactions</a:t>
            </a:r>
            <a:r>
              <a:rPr lang="vi-VN" dirty="0"/>
              <a:t>: Trong trường hợp không thể trì hoãn hoặc rollback, có thể dùng giao dịch bù để "làm ngược lại" cập nhật sai.</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30</a:t>
            </a:fld>
            <a:endParaRPr lang="en-US"/>
          </a:p>
        </p:txBody>
      </p:sp>
    </p:spTree>
    <p:extLst>
      <p:ext uri="{BB962C8B-B14F-4D97-AF65-F5344CB8AC3E}">
        <p14:creationId xmlns:p14="http://schemas.microsoft.com/office/powerpoint/2010/main" val="2698423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a:t>
            </a:r>
            <a:r>
              <a:rPr lang="vi-VN" b="1" dirty="0"/>
              <a:t>zy Primary Copy / Limited Transparency – Slaves</a:t>
            </a:r>
          </a:p>
          <a:p>
            <a:endParaRPr lang="en-US" b="1" dirty="0"/>
          </a:p>
          <a:p>
            <a:r>
              <a:rPr lang="vi-VN" b="1" dirty="0"/>
              <a:t>Mục tiêu của slide:</a:t>
            </a:r>
          </a:p>
          <a:p>
            <a:r>
              <a:rPr lang="vi-VN" dirty="0"/>
              <a:t>Tập trung vào </a:t>
            </a:r>
            <a:r>
              <a:rPr lang="vi-VN" b="1" dirty="0"/>
              <a:t>vai trò và thách thức của các slave site</a:t>
            </a:r>
            <a:r>
              <a:rPr lang="vi-VN" dirty="0"/>
              <a:t> trong giao thức Lazy Primary Copy, nơi các slave phải:</a:t>
            </a:r>
          </a:p>
          <a:p>
            <a:pPr>
              <a:buFont typeface="Arial" panose="020B0604020202020204" pitchFamily="34" charset="0"/>
              <a:buChar char="•"/>
            </a:pPr>
            <a:r>
              <a:rPr lang="vi-VN" b="1" dirty="0"/>
              <a:t>Tiếp nhận cập nhật từ nhiều master</a:t>
            </a:r>
            <a:r>
              <a:rPr lang="vi-VN" dirty="0"/>
              <a:t> (vì mỗi dữ liệu có master riêng).</a:t>
            </a:r>
          </a:p>
          <a:p>
            <a:pPr>
              <a:buFont typeface="Arial" panose="020B0604020202020204" pitchFamily="34" charset="0"/>
              <a:buChar char="•"/>
            </a:pPr>
            <a:r>
              <a:rPr lang="vi-VN" b="1" dirty="0"/>
              <a:t>Đảm bảo cập nhật được thực hiện theo thứ tự hợp lệ</a:t>
            </a:r>
            <a:r>
              <a:rPr lang="vi-VN" dirty="0"/>
              <a:t>, tránh xung đột và đảm bảo </a:t>
            </a:r>
            <a:r>
              <a:rPr lang="vi-VN" b="1" dirty="0"/>
              <a:t>1SR (one-copy serializability)</a:t>
            </a:r>
            <a:r>
              <a:rPr lang="vi-VN" dirty="0"/>
              <a:t>.</a:t>
            </a:r>
          </a:p>
          <a:p>
            <a:endParaRPr lang="en-US" b="1" dirty="0"/>
          </a:p>
          <a:p>
            <a:r>
              <a:rPr lang="vi-VN" b="1" dirty="0"/>
              <a:t>1. Gán timestamp toàn hệ thống</a:t>
            </a:r>
          </a:p>
          <a:p>
            <a:pPr>
              <a:buFont typeface="Arial" panose="020B0604020202020204" pitchFamily="34" charset="0"/>
              <a:buChar char="•"/>
            </a:pPr>
            <a:r>
              <a:rPr lang="vi-VN" dirty="0"/>
              <a:t>Mỗi </a:t>
            </a:r>
            <a:r>
              <a:rPr lang="vi-VN" b="1" dirty="0"/>
              <a:t>refresh transaction</a:t>
            </a:r>
            <a:r>
              <a:rPr lang="vi-VN" dirty="0"/>
              <a:t> do master gửi sẽ được gán </a:t>
            </a:r>
            <a:r>
              <a:rPr lang="vi-VN" b="1" dirty="0"/>
              <a:t>một timestamp duy nhất toàn hệ thống</a:t>
            </a:r>
            <a:r>
              <a:rPr lang="vi-VN" dirty="0"/>
              <a:t> (system-wide unique).</a:t>
            </a:r>
          </a:p>
          <a:p>
            <a:pPr>
              <a:buFont typeface="Arial" panose="020B0604020202020204" pitchFamily="34" charset="0"/>
              <a:buChar char="•"/>
            </a:pPr>
            <a:r>
              <a:rPr lang="vi-VN" dirty="0"/>
              <a:t>Các slave sẽ thực thi các refresh transaction </a:t>
            </a:r>
            <a:r>
              <a:rPr lang="vi-VN" b="1" dirty="0"/>
              <a:t>theo thứ tự timestamp tăng dần</a:t>
            </a:r>
            <a:r>
              <a:rPr lang="vi-VN" dirty="0"/>
              <a:t> để giữ nguyên thứ tự commit gốc từ các master.</a:t>
            </a:r>
          </a:p>
          <a:p>
            <a:r>
              <a:rPr lang="en-US" b="1" dirty="0"/>
              <a:t>-</a:t>
            </a:r>
            <a:r>
              <a:rPr lang="vi-VN" b="1" dirty="0"/>
              <a:t> Ưu điểm:</a:t>
            </a:r>
          </a:p>
          <a:p>
            <a:pPr>
              <a:buFont typeface="Arial" panose="020B0604020202020204" pitchFamily="34" charset="0"/>
              <a:buChar char="•"/>
            </a:pPr>
            <a:r>
              <a:rPr lang="vi-VN" dirty="0"/>
              <a:t>Dễ thực hiện nếu có đồng hồ logic hoặc đồng hồ Lamport/timestamp vector.</a:t>
            </a:r>
          </a:p>
          <a:p>
            <a:r>
              <a:rPr lang="en-US" b="1" dirty="0"/>
              <a:t>-</a:t>
            </a:r>
            <a:r>
              <a:rPr lang="vi-VN" b="1" dirty="0"/>
              <a:t> Nhược điểm:</a:t>
            </a:r>
          </a:p>
          <a:p>
            <a:pPr>
              <a:buFont typeface="Arial" panose="020B0604020202020204" pitchFamily="34" charset="0"/>
              <a:buChar char="•"/>
            </a:pPr>
            <a:r>
              <a:rPr lang="vi-VN" b="1" dirty="0"/>
              <a:t>Có thể gây quá nhiều aborts</a:t>
            </a:r>
            <a:r>
              <a:rPr lang="vi-VN" dirty="0"/>
              <a:t>, nhất là khi refresh transactions </a:t>
            </a:r>
            <a:r>
              <a:rPr lang="vi-VN" b="1" dirty="0"/>
              <a:t>tới không đúng thứ tự</a:t>
            </a:r>
            <a:r>
              <a:rPr lang="vi-VN" dirty="0"/>
              <a:t> (do trễ mạng, tải không đồng đều).</a:t>
            </a:r>
          </a:p>
          <a:p>
            <a:pPr>
              <a:buFont typeface="Arial" panose="020B0604020202020204" pitchFamily="34" charset="0"/>
              <a:buChar char="•"/>
            </a:pPr>
            <a:r>
              <a:rPr lang="vi-VN" dirty="0"/>
              <a:t>Các transaction đã commit ở master </a:t>
            </a:r>
            <a:r>
              <a:rPr lang="vi-VN" b="1" dirty="0"/>
              <a:t>không thể bị rollback</a:t>
            </a:r>
            <a:r>
              <a:rPr lang="vi-VN" dirty="0"/>
              <a:t>, vì thế phải thực hiện </a:t>
            </a:r>
            <a:r>
              <a:rPr lang="vi-VN" b="1" dirty="0"/>
              <a:t>compensating transactions</a:t>
            </a:r>
            <a:r>
              <a:rPr lang="vi-VN" dirty="0"/>
              <a:t> hoặc giải pháp khác.</a:t>
            </a:r>
          </a:p>
          <a:p>
            <a:endParaRPr lang="en-US" b="1" dirty="0"/>
          </a:p>
          <a:p>
            <a:r>
              <a:rPr lang="vi-VN" b="1" dirty="0"/>
              <a:t>2. Replication Graph – Biểu đồ nhân bản</a:t>
            </a:r>
          </a:p>
          <a:p>
            <a:r>
              <a:rPr lang="vi-VN" dirty="0"/>
              <a:t>Để kiểm soát tốt hơn việc cập nhật, </a:t>
            </a:r>
            <a:r>
              <a:rPr lang="vi-VN" b="1" dirty="0"/>
              <a:t>sử dụng một đồ thị nhân bản (replication graph)</a:t>
            </a:r>
            <a:r>
              <a:rPr lang="vi-VN" dirty="0"/>
              <a:t> tương tự như đồ thị tuần tự hóa (serialization graph).</a:t>
            </a:r>
          </a:p>
          <a:p>
            <a:r>
              <a:rPr lang="en-US" b="1" dirty="0"/>
              <a:t>- </a:t>
            </a:r>
            <a:r>
              <a:rPr lang="vi-VN" b="1" dirty="0"/>
              <a:t>Định nghĩa:</a:t>
            </a:r>
          </a:p>
          <a:p>
            <a:pPr>
              <a:buFont typeface="Arial" panose="020B0604020202020204" pitchFamily="34" charset="0"/>
              <a:buChar char="•"/>
            </a:pPr>
            <a:r>
              <a:rPr lang="vi-VN" b="1" dirty="0"/>
              <a:t>Nút (node)</a:t>
            </a:r>
            <a:r>
              <a:rPr lang="vi-VN" dirty="0"/>
              <a:t> là transaction TiT_iTi​ và site SjS_jSj​</a:t>
            </a:r>
          </a:p>
          <a:p>
            <a:pPr>
              <a:buFont typeface="Arial" panose="020B0604020202020204" pitchFamily="34" charset="0"/>
              <a:buChar char="•"/>
            </a:pPr>
            <a:r>
              <a:rPr lang="vi-VN" dirty="0"/>
              <a:t>Có một </a:t>
            </a:r>
            <a:r>
              <a:rPr lang="vi-VN" b="1" dirty="0"/>
              <a:t>cạnh từ TiT_iTi​ đến SjS_jSj​</a:t>
            </a:r>
            <a:r>
              <a:rPr lang="vi-VN" dirty="0"/>
              <a:t> nếu:</a:t>
            </a:r>
          </a:p>
          <a:p>
            <a:pPr marL="742950" lvl="1" indent="-285750">
              <a:buFont typeface="Arial" panose="020B0604020202020204" pitchFamily="34" charset="0"/>
              <a:buChar char="•"/>
            </a:pPr>
            <a:r>
              <a:rPr lang="vi-VN" dirty="0"/>
              <a:t>TiT_iTi​ có thao tác </a:t>
            </a:r>
            <a:r>
              <a:rPr lang="vi-VN" b="1" dirty="0"/>
              <a:t>Write(x)</a:t>
            </a:r>
            <a:r>
              <a:rPr lang="vi-VN" dirty="0"/>
              <a:t> và </a:t>
            </a:r>
            <a:r>
              <a:rPr lang="vi-VN" b="1" dirty="0"/>
              <a:t>x được lưu tại site SjS_jSj​</a:t>
            </a:r>
            <a:endParaRPr lang="vi-VN" dirty="0"/>
          </a:p>
          <a:p>
            <a:r>
              <a:rPr lang="en-US" b="1" dirty="0"/>
              <a:t>-</a:t>
            </a:r>
            <a:r>
              <a:rPr lang="vi-VN" b="1" dirty="0"/>
              <a:t> Quy trình:</a:t>
            </a:r>
          </a:p>
          <a:p>
            <a:pPr>
              <a:buFont typeface="+mj-lt"/>
              <a:buNone/>
            </a:pPr>
            <a:r>
              <a:rPr lang="en-US" dirty="0"/>
              <a:t>a. </a:t>
            </a:r>
            <a:r>
              <a:rPr lang="vi-VN" dirty="0"/>
              <a:t>Với mỗi thao tác trong transaction, thêm các node và edge vào graph.</a:t>
            </a:r>
          </a:p>
          <a:p>
            <a:pPr>
              <a:buFont typeface="+mj-lt"/>
              <a:buNone/>
            </a:pPr>
            <a:r>
              <a:rPr lang="en-US" dirty="0"/>
              <a:t>b. </a:t>
            </a:r>
            <a:r>
              <a:rPr lang="vi-VN" dirty="0"/>
              <a:t>Kiểm tra graph:</a:t>
            </a:r>
          </a:p>
          <a:p>
            <a:pPr marL="457200" lvl="1" indent="0">
              <a:buFont typeface="+mj-lt"/>
              <a:buNone/>
            </a:pPr>
            <a:r>
              <a:rPr lang="en-US" b="1" dirty="0"/>
              <a:t>- </a:t>
            </a:r>
            <a:r>
              <a:rPr lang="vi-VN" b="1" dirty="0"/>
              <a:t>Không có chu trình → OK, cập nhật có thể thực hiện.</a:t>
            </a:r>
            <a:endParaRPr lang="vi-VN" dirty="0"/>
          </a:p>
          <a:p>
            <a:pPr marL="457200" lvl="1" indent="0">
              <a:buFont typeface="+mj-lt"/>
              <a:buNone/>
            </a:pPr>
            <a:r>
              <a:rPr lang="en-US" b="1" dirty="0"/>
              <a:t>- </a:t>
            </a:r>
            <a:r>
              <a:rPr lang="vi-VN" b="1" dirty="0"/>
              <a:t>Có chu trình → xử lý tùy tình huống:</a:t>
            </a:r>
            <a:endParaRPr lang="vi-VN" dirty="0"/>
          </a:p>
          <a:p>
            <a:r>
              <a:rPr lang="en-US" b="1" dirty="0"/>
              <a:t>-</a:t>
            </a:r>
            <a:r>
              <a:rPr lang="vi-VN" b="1" dirty="0"/>
              <a:t> Nếu chu trình tồn tại:</a:t>
            </a:r>
          </a:p>
          <a:p>
            <a:pPr>
              <a:buFont typeface="Arial" panose="020B0604020202020204" pitchFamily="34" charset="0"/>
              <a:buChar char="•"/>
            </a:pPr>
            <a:r>
              <a:rPr lang="vi-VN" dirty="0"/>
              <a:t>Nếu các transaction trong chu trình </a:t>
            </a:r>
            <a:r>
              <a:rPr lang="vi-VN" b="1" dirty="0"/>
              <a:t>đã commit ở master nhưng chưa refresh ở slave</a:t>
            </a:r>
            <a:r>
              <a:rPr lang="vi-VN" dirty="0"/>
              <a:t>:</a:t>
            </a:r>
          </a:p>
          <a:p>
            <a:pPr marL="742950" lvl="1" indent="-285750">
              <a:buFont typeface="Arial" panose="020B0604020202020204" pitchFamily="34" charset="0"/>
              <a:buChar char="•"/>
            </a:pPr>
            <a:r>
              <a:rPr lang="vi-VN" b="1" dirty="0"/>
              <a:t>Phải hủy TkT_kTk​</a:t>
            </a:r>
            <a:r>
              <a:rPr lang="vi-VN" dirty="0"/>
              <a:t> tại slave (không thể rollback master).</a:t>
            </a:r>
          </a:p>
          <a:p>
            <a:pPr>
              <a:buFont typeface="Arial" panose="020B0604020202020204" pitchFamily="34" charset="0"/>
              <a:buChar char="•"/>
            </a:pPr>
            <a:r>
              <a:rPr lang="vi-VN" dirty="0"/>
              <a:t>Nếu các transaction </a:t>
            </a:r>
            <a:r>
              <a:rPr lang="vi-VN" b="1" dirty="0"/>
              <a:t>chưa commit ở master</a:t>
            </a:r>
            <a:r>
              <a:rPr lang="vi-VN" dirty="0"/>
              <a:t>:</a:t>
            </a:r>
          </a:p>
          <a:p>
            <a:pPr marL="742950" lvl="1" indent="-285750">
              <a:buFont typeface="Arial" panose="020B0604020202020204" pitchFamily="34" charset="0"/>
              <a:buChar char="•"/>
            </a:pPr>
            <a:r>
              <a:rPr lang="vi-VN" dirty="0"/>
              <a:t>Cho phép TkT_kTk​ </a:t>
            </a:r>
            <a:r>
              <a:rPr lang="vi-VN" b="1" dirty="0"/>
              <a:t>chờ</a:t>
            </a:r>
            <a:r>
              <a:rPr lang="vi-VN" dirty="0"/>
              <a:t>, tránh deadlock và đảm bảo 1SR.</a:t>
            </a:r>
          </a:p>
          <a:p>
            <a:r>
              <a:rPr lang="en-US" b="1" dirty="0"/>
              <a:t>-</a:t>
            </a:r>
            <a:r>
              <a:rPr lang="vi-VN" b="1" dirty="0"/>
              <a:t> Kết quả:</a:t>
            </a:r>
          </a:p>
          <a:p>
            <a:pPr>
              <a:buFont typeface="Arial" panose="020B0604020202020204" pitchFamily="34" charset="0"/>
              <a:buChar char="•"/>
            </a:pPr>
            <a:r>
              <a:rPr lang="vi-VN" dirty="0"/>
              <a:t>Đảm bảo rằng slave thực hiện các cập nhật </a:t>
            </a:r>
            <a:r>
              <a:rPr lang="vi-VN" b="1" dirty="0"/>
              <a:t>theo thứ tự hợp lệ</a:t>
            </a:r>
            <a:r>
              <a:rPr lang="vi-VN" dirty="0"/>
              <a:t>, không gây mâu thuẫn dữ liệu.</a:t>
            </a:r>
          </a:p>
          <a:p>
            <a:endParaRPr lang="en-US" b="1" dirty="0"/>
          </a:p>
          <a:p>
            <a:r>
              <a:rPr lang="vi-VN" b="1" dirty="0"/>
              <a:t>3. Group Communication – Giao tiếp nhóm</a:t>
            </a:r>
          </a:p>
          <a:p>
            <a:pPr>
              <a:buFont typeface="Arial" panose="020B0604020202020204" pitchFamily="34" charset="0"/>
              <a:buChar char="•"/>
            </a:pPr>
            <a:r>
              <a:rPr lang="vi-VN" dirty="0"/>
              <a:t>Một giải pháp khác là </a:t>
            </a:r>
            <a:r>
              <a:rPr lang="vi-VN" b="1" dirty="0"/>
              <a:t>sử dụng giao tiếp nhóm (group communication)</a:t>
            </a:r>
            <a:r>
              <a:rPr lang="vi-VN" dirty="0"/>
              <a:t> do hạ tầng mạng hỗ trợ (như multicast có thứ tự).</a:t>
            </a:r>
          </a:p>
          <a:p>
            <a:pPr>
              <a:buFont typeface="Arial" panose="020B0604020202020204" pitchFamily="34" charset="0"/>
              <a:buChar char="•"/>
            </a:pPr>
            <a:r>
              <a:rPr lang="vi-VN" dirty="0"/>
              <a:t>Đảm bảo rằng tất cả các slave nhận được </a:t>
            </a:r>
            <a:r>
              <a:rPr lang="vi-VN" b="1" dirty="0"/>
              <a:t>các refresh transaction theo cùng một thứ tự</a:t>
            </a:r>
            <a:r>
              <a:rPr lang="vi-VN" dirty="0"/>
              <a:t>, không cần replication graph.</a:t>
            </a:r>
          </a:p>
          <a:p>
            <a:r>
              <a:rPr lang="en-US" b="1" dirty="0"/>
              <a:t>-</a:t>
            </a:r>
            <a:r>
              <a:rPr lang="vi-VN" b="1" dirty="0"/>
              <a:t> Ưu điểm:</a:t>
            </a:r>
          </a:p>
          <a:p>
            <a:pPr>
              <a:buFont typeface="Arial" panose="020B0604020202020204" pitchFamily="34" charset="0"/>
              <a:buChar char="•"/>
            </a:pPr>
            <a:r>
              <a:rPr lang="vi-VN" dirty="0"/>
              <a:t>Đơn giản hóa xử lý tại slave.</a:t>
            </a:r>
          </a:p>
          <a:p>
            <a:pPr>
              <a:buFont typeface="Arial" panose="020B0604020202020204" pitchFamily="34" charset="0"/>
              <a:buChar char="•"/>
            </a:pPr>
            <a:r>
              <a:rPr lang="vi-VN" dirty="0"/>
              <a:t>Tránh chi phí kiểm tra đồ thị phức tạp.</a:t>
            </a:r>
          </a:p>
          <a:p>
            <a:r>
              <a:rPr lang="en-US" b="1" dirty="0"/>
              <a:t>-</a:t>
            </a:r>
            <a:r>
              <a:rPr lang="vi-VN" b="1" dirty="0"/>
              <a:t> Yêu cầu:</a:t>
            </a:r>
          </a:p>
          <a:p>
            <a:pPr>
              <a:buFont typeface="Arial" panose="020B0604020202020204" pitchFamily="34" charset="0"/>
              <a:buChar char="•"/>
            </a:pPr>
            <a:r>
              <a:rPr lang="vi-VN" dirty="0"/>
              <a:t>Phải có </a:t>
            </a:r>
            <a:r>
              <a:rPr lang="vi-VN" b="1" dirty="0"/>
              <a:t>hệ thống mạng hỗ trợ multicast có thứ tự toàn cục</a:t>
            </a:r>
            <a:r>
              <a:rPr lang="vi-VN" dirty="0"/>
              <a:t> (total order multicast), như trong các hệ thống như </a:t>
            </a:r>
            <a:r>
              <a:rPr lang="vi-VN" b="1" dirty="0"/>
              <a:t>Isis, Spread, hoặc Kafka với chế độ strict ordering</a:t>
            </a:r>
            <a:r>
              <a:rPr lang="vi-VN" dirty="0"/>
              <a:t>.</a:t>
            </a:r>
          </a:p>
          <a:p>
            <a:endParaRPr lang="en-US" b="1" dirty="0"/>
          </a:p>
          <a:p>
            <a:r>
              <a:rPr lang="vi-VN" b="1" dirty="0"/>
              <a:t>Tóm tắt vai trò của Slave trong Lazy Primary Copy</a:t>
            </a:r>
          </a:p>
          <a:p>
            <a:r>
              <a:rPr lang="vi-VN" dirty="0"/>
              <a:t>Vấn đề cần giải quyết</a:t>
            </a:r>
            <a:r>
              <a:rPr lang="en-US" dirty="0"/>
              <a:t>		</a:t>
            </a:r>
            <a:r>
              <a:rPr lang="vi-VN" dirty="0"/>
              <a:t>Giải pháp</a:t>
            </a:r>
            <a:endParaRPr lang="en-US" dirty="0"/>
          </a:p>
          <a:p>
            <a:r>
              <a:rPr lang="vi-VN" dirty="0"/>
              <a:t>Đảm bảo thứ tự cập nhật</a:t>
            </a:r>
            <a:r>
              <a:rPr lang="en-US" dirty="0"/>
              <a:t>		</a:t>
            </a:r>
            <a:r>
              <a:rPr lang="vi-VN" dirty="0"/>
              <a:t>Timestamp toàn cục hoặc Replication Graph</a:t>
            </a:r>
            <a:endParaRPr lang="en-US" dirty="0"/>
          </a:p>
          <a:p>
            <a:r>
              <a:rPr lang="vi-VN" dirty="0"/>
              <a:t>Xử lý cập nhật bị trễ/lỗi</a:t>
            </a:r>
            <a:r>
              <a:rPr lang="en-US" dirty="0"/>
              <a:t>		</a:t>
            </a:r>
            <a:r>
              <a:rPr lang="vi-VN" dirty="0"/>
              <a:t>Compensating transaction hoặc chờ đợi</a:t>
            </a:r>
            <a:endParaRPr lang="en-US" dirty="0"/>
          </a:p>
          <a:p>
            <a:r>
              <a:rPr lang="vi-VN" dirty="0"/>
              <a:t>Tránh xung đột/lịch sử sai</a:t>
            </a:r>
            <a:r>
              <a:rPr lang="en-US" dirty="0"/>
              <a:t>		</a:t>
            </a:r>
            <a:r>
              <a:rPr lang="vi-VN" dirty="0"/>
              <a:t>Kiểm tra chu trình trong replication graph</a:t>
            </a:r>
            <a:endParaRPr lang="en-US" dirty="0"/>
          </a:p>
          <a:p>
            <a:r>
              <a:rPr lang="vi-VN" dirty="0"/>
              <a:t>Giảm độ phức tạp xử lý</a:t>
            </a:r>
            <a:r>
              <a:rPr lang="en-US" dirty="0"/>
              <a:t>		</a:t>
            </a:r>
            <a:r>
              <a:rPr lang="vi-VN" dirty="0"/>
              <a:t>Dùng giao tiếp nhóm để thống nhất thứ tự</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31</a:t>
            </a:fld>
            <a:endParaRPr lang="en-US"/>
          </a:p>
        </p:txBody>
      </p:sp>
    </p:spTree>
    <p:extLst>
      <p:ext uri="{BB962C8B-B14F-4D97-AF65-F5344CB8AC3E}">
        <p14:creationId xmlns:p14="http://schemas.microsoft.com/office/powerpoint/2010/main" val="797667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Lazy Single Master / Full Transparency</a:t>
            </a:r>
            <a:endParaRPr lang="en-US" b="1" dirty="0"/>
          </a:p>
          <a:p>
            <a:r>
              <a:rPr lang="en-US" b="1" dirty="0" err="1"/>
              <a:t>Bất</a:t>
            </a:r>
            <a:r>
              <a:rPr lang="en-US" b="1" dirty="0"/>
              <a:t> </a:t>
            </a:r>
            <a:r>
              <a:rPr lang="en-US" b="1" dirty="0" err="1"/>
              <a:t>đồng</a:t>
            </a:r>
            <a:r>
              <a:rPr lang="en-US" b="1" dirty="0"/>
              <a:t> </a:t>
            </a:r>
            <a:r>
              <a:rPr lang="en-US" b="1" dirty="0" err="1"/>
              <a:t>bộ</a:t>
            </a:r>
            <a:r>
              <a:rPr lang="en-US" b="1" dirty="0"/>
              <a:t> </a:t>
            </a:r>
            <a:r>
              <a:rPr lang="en-US" b="1" dirty="0" err="1"/>
              <a:t>đơn</a:t>
            </a:r>
            <a:r>
              <a:rPr lang="en-US" b="1" dirty="0"/>
              <a:t> master – </a:t>
            </a:r>
            <a:r>
              <a:rPr lang="en-US" b="1" dirty="0" err="1"/>
              <a:t>trong</a:t>
            </a:r>
            <a:r>
              <a:rPr lang="en-US" b="1" dirty="0"/>
              <a:t> </a:t>
            </a:r>
            <a:r>
              <a:rPr lang="en-US" b="1" dirty="0" err="1"/>
              <a:t>suốt</a:t>
            </a:r>
            <a:r>
              <a:rPr lang="en-US" b="1" dirty="0"/>
              <a:t> </a:t>
            </a:r>
            <a:r>
              <a:rPr lang="en-US" b="1" dirty="0" err="1"/>
              <a:t>hoàn</a:t>
            </a:r>
            <a:r>
              <a:rPr lang="en-US" b="1" dirty="0"/>
              <a:t> </a:t>
            </a:r>
            <a:r>
              <a:rPr lang="en-US" b="1" dirty="0" err="1"/>
              <a:t>toàn</a:t>
            </a:r>
            <a:endParaRPr lang="en-US" b="1" dirty="0"/>
          </a:p>
          <a:p>
            <a:endParaRPr lang="en-US" b="1" dirty="0"/>
          </a:p>
          <a:p>
            <a:r>
              <a:rPr lang="vi-VN" b="1" dirty="0"/>
              <a:t>Tổng quan</a:t>
            </a:r>
            <a:r>
              <a:rPr lang="en-US" b="1" dirty="0"/>
              <a:t>:</a:t>
            </a:r>
            <a:endParaRPr lang="vi-VN" b="1" dirty="0"/>
          </a:p>
          <a:p>
            <a:r>
              <a:rPr lang="vi-VN" dirty="0"/>
              <a:t>Mô hình </a:t>
            </a:r>
            <a:r>
              <a:rPr lang="vi-VN" b="1" dirty="0"/>
              <a:t>Lazy Single Master với Full Transparency</a:t>
            </a:r>
            <a:r>
              <a:rPr lang="vi-VN" dirty="0"/>
              <a:t> cho phép </a:t>
            </a:r>
            <a:r>
              <a:rPr lang="vi-VN" b="1" dirty="0"/>
              <a:t>gửi và xử lý giao dịch tại bất kỳ site nào</a:t>
            </a:r>
            <a:r>
              <a:rPr lang="vi-VN" dirty="0"/>
              <a:t> (người dùng không cần biết dữ liệu được lưu ở đâu), nhưng </a:t>
            </a:r>
            <a:r>
              <a:rPr lang="vi-VN" b="1" dirty="0"/>
              <a:t>toàn bộ các thao tác sẽ được chuyển tiếp tới master để thực thi</a:t>
            </a:r>
            <a:r>
              <a:rPr lang="vi-VN" dirty="0"/>
              <a:t>, sau đó kết quả mới được </a:t>
            </a:r>
            <a:r>
              <a:rPr lang="vi-VN" b="1" dirty="0"/>
              <a:t>đồng bộ (refresh) về các site khác</a:t>
            </a:r>
            <a:r>
              <a:rPr lang="vi-VN" dirty="0"/>
              <a:t>.</a:t>
            </a:r>
          </a:p>
          <a:p>
            <a:r>
              <a:rPr lang="vi-VN" dirty="0"/>
              <a:t>Cách tiếp cận này </a:t>
            </a:r>
            <a:r>
              <a:rPr lang="vi-VN" b="1" dirty="0"/>
              <a:t>trực quan</a:t>
            </a:r>
            <a:r>
              <a:rPr lang="vi-VN" dirty="0"/>
              <a:t> và thuận tiện cho người dùng (tính minh bạch cao), </a:t>
            </a:r>
            <a:r>
              <a:rPr lang="vi-VN" b="1" dirty="0"/>
              <a:t>nhưng lại rất phức tạp để đảm bảo tính đúng đắn (1SR)</a:t>
            </a:r>
            <a:r>
              <a:rPr lang="vi-VN" dirty="0"/>
              <a:t> và nhất quán.</a:t>
            </a:r>
          </a:p>
          <a:p>
            <a:endParaRPr lang="en-US" b="1" dirty="0"/>
          </a:p>
          <a:p>
            <a:r>
              <a:rPr lang="vi-VN" b="1" dirty="0"/>
              <a:t>Tại sao “This is very tricky”?</a:t>
            </a:r>
          </a:p>
          <a:p>
            <a:r>
              <a:rPr lang="vi-VN" dirty="0"/>
              <a:t>Bởi vì việc:</a:t>
            </a:r>
          </a:p>
          <a:p>
            <a:pPr>
              <a:buFont typeface="Arial" panose="020B0604020202020204" pitchFamily="34" charset="0"/>
              <a:buChar char="•"/>
            </a:pPr>
            <a:r>
              <a:rPr lang="vi-VN" b="1" dirty="0"/>
              <a:t>Chuyển tiếp các thao tác tới master (forwarding operations)</a:t>
            </a:r>
            <a:r>
              <a:rPr lang="vi-VN" dirty="0"/>
              <a:t>, và</a:t>
            </a:r>
          </a:p>
          <a:p>
            <a:pPr>
              <a:buFont typeface="Arial" panose="020B0604020202020204" pitchFamily="34" charset="0"/>
              <a:buChar char="•"/>
            </a:pPr>
            <a:r>
              <a:rPr lang="vi-VN" b="1" dirty="0"/>
              <a:t>Gửi lại các transaction làm mới (refresh transactions)</a:t>
            </a:r>
            <a:endParaRPr lang="vi-VN" dirty="0"/>
          </a:p>
          <a:p>
            <a:r>
              <a:rPr lang="vi-VN" dirty="0"/>
              <a:t>...có thể dẫn đến nhiều vấn đề nghiêm trọng trong lịch sử toàn cục của hệ thống.</a:t>
            </a:r>
          </a:p>
          <a:p>
            <a:endParaRPr lang="en-US" b="1" dirty="0"/>
          </a:p>
          <a:p>
            <a:r>
              <a:rPr lang="vi-VN" b="1" dirty="0"/>
              <a:t>Hai vấn đề chính</a:t>
            </a:r>
          </a:p>
          <a:p>
            <a:r>
              <a:rPr lang="en-US" b="1" dirty="0"/>
              <a:t>-</a:t>
            </a:r>
            <a:r>
              <a:rPr lang="vi-VN" b="1" dirty="0"/>
              <a:t> Violation of 1SR (One-Copy Serializability)</a:t>
            </a:r>
          </a:p>
          <a:p>
            <a:pPr>
              <a:buFont typeface="Arial" panose="020B0604020202020204" pitchFamily="34" charset="0"/>
              <a:buChar char="•"/>
            </a:pPr>
            <a:r>
              <a:rPr lang="vi-VN" dirty="0"/>
              <a:t>Trong một hệ phân tán, 1SR nghĩa là hành vi của hệ thống phân tán phải </a:t>
            </a:r>
            <a:r>
              <a:rPr lang="vi-VN" b="1" dirty="0"/>
              <a:t>giống như đang có một bản sao duy nhất của dữ liệu</a:t>
            </a:r>
            <a:r>
              <a:rPr lang="vi-VN" dirty="0"/>
              <a:t>, và các giao dịch được thực thi tuần tự.</a:t>
            </a:r>
          </a:p>
          <a:p>
            <a:r>
              <a:rPr lang="vi-VN" b="1" dirty="0"/>
              <a:t>Ví dụ 6.4:</a:t>
            </a:r>
          </a:p>
          <a:p>
            <a:pPr>
              <a:buFont typeface="Arial" panose="020B0604020202020204" pitchFamily="34" charset="0"/>
              <a:buChar char="•"/>
            </a:pPr>
            <a:r>
              <a:rPr lang="vi-VN" dirty="0"/>
              <a:t>T1 thực thi tại site B (slave): Read(x), Write(y)</a:t>
            </a:r>
          </a:p>
          <a:p>
            <a:pPr>
              <a:buFont typeface="Arial" panose="020B0604020202020204" pitchFamily="34" charset="0"/>
              <a:buChar char="•"/>
            </a:pPr>
            <a:r>
              <a:rPr lang="vi-VN" dirty="0"/>
              <a:t>T2 thực thi tại site M (master): Write(x), Write(y)</a:t>
            </a:r>
          </a:p>
          <a:p>
            <a:r>
              <a:rPr lang="vi-VN" dirty="0"/>
              <a:t>➡ Khi </a:t>
            </a:r>
            <a:r>
              <a:rPr lang="vi-VN" b="1" dirty="0"/>
              <a:t>T1 đọc x tại bản slave</a:t>
            </a:r>
            <a:r>
              <a:rPr lang="vi-VN" dirty="0"/>
              <a:t>, nhưng </a:t>
            </a:r>
            <a:r>
              <a:rPr lang="vi-VN" b="1" dirty="0"/>
              <a:t>T2 đã sửa x tại master</a:t>
            </a:r>
            <a:r>
              <a:rPr lang="vi-VN" dirty="0"/>
              <a:t>, thì T1 đang </a:t>
            </a:r>
            <a:r>
              <a:rPr lang="vi-VN" b="1" dirty="0"/>
              <a:t>đọc giá trị cũ</a:t>
            </a:r>
            <a:r>
              <a:rPr lang="vi-VN" dirty="0"/>
              <a:t>, dẫn đến </a:t>
            </a:r>
            <a:r>
              <a:rPr lang="vi-VN" b="1" dirty="0"/>
              <a:t>global history không còn 1SR</a:t>
            </a:r>
            <a:r>
              <a:rPr lang="vi-VN" dirty="0"/>
              <a:t>.</a:t>
            </a:r>
          </a:p>
          <a:p>
            <a:r>
              <a:rPr lang="en-US" b="1" dirty="0"/>
              <a:t>-</a:t>
            </a:r>
            <a:r>
              <a:rPr lang="vi-VN" b="1" dirty="0"/>
              <a:t> A Transaction May Not See Its Own Writes</a:t>
            </a:r>
          </a:p>
          <a:p>
            <a:pPr>
              <a:buFont typeface="Arial" panose="020B0604020202020204" pitchFamily="34" charset="0"/>
              <a:buChar char="•"/>
            </a:pPr>
            <a:r>
              <a:rPr lang="vi-VN" dirty="0"/>
              <a:t>Một giao dịch có thể không thấy được </a:t>
            </a:r>
            <a:r>
              <a:rPr lang="vi-VN" b="1" dirty="0"/>
              <a:t>chính giá trị nó vừa ghi</a:t>
            </a:r>
            <a:r>
              <a:rPr lang="vi-VN" dirty="0"/>
              <a:t> (vi phạm tính nhất quán tạm thời của nó).</a:t>
            </a:r>
          </a:p>
          <a:p>
            <a:r>
              <a:rPr lang="vi-VN" b="1" dirty="0"/>
              <a:t>Ví dụ 6.5:</a:t>
            </a:r>
          </a:p>
          <a:p>
            <a:pPr>
              <a:buFont typeface="Arial" panose="020B0604020202020204" pitchFamily="34" charset="0"/>
              <a:buChar char="•"/>
            </a:pPr>
            <a:r>
              <a:rPr lang="vi-VN" dirty="0"/>
              <a:t>T3 tại site D:</a:t>
            </a:r>
          </a:p>
          <a:p>
            <a:pPr rtl="0">
              <a:buFont typeface="Arial" panose="020B0604020202020204" pitchFamily="34" charset="0"/>
              <a:buChar char="•"/>
            </a:pPr>
            <a:r>
              <a:rPr lang="vi-VN" dirty="0"/>
              <a:t>Write(x) Read(x) Commit </a:t>
            </a:r>
          </a:p>
          <a:p>
            <a:r>
              <a:rPr lang="vi-VN" dirty="0"/>
              <a:t>➡ Write(x) được gửi tới master M, thực thi xong, nhưng </a:t>
            </a:r>
            <a:r>
              <a:rPr lang="vi-VN" b="1" dirty="0"/>
              <a:t>chưa refresh về site D</a:t>
            </a:r>
            <a:r>
              <a:rPr lang="vi-VN" dirty="0"/>
              <a:t>, nên khi Read(x) thực hiện tại D, </a:t>
            </a:r>
            <a:r>
              <a:rPr lang="vi-VN" b="1" dirty="0"/>
              <a:t>vẫn đọc giá trị cũ</a:t>
            </a:r>
            <a:r>
              <a:rPr lang="vi-VN" dirty="0"/>
              <a:t>, mặc dù chính T3 vừa ghi một giá trị mới cho x.</a:t>
            </a:r>
          </a:p>
          <a:p>
            <a:r>
              <a:rPr lang="vi-VN" dirty="0"/>
              <a:t>Đây gọi là </a:t>
            </a:r>
            <a:r>
              <a:rPr lang="vi-VN" b="1" dirty="0"/>
              <a:t>transaction inversion</a:t>
            </a:r>
            <a:r>
              <a:rPr lang="vi-VN" dirty="0"/>
              <a:t> – một giao dịch đọc giá trị lỗi thời so với chính nó.</a:t>
            </a:r>
          </a:p>
          <a:p>
            <a:endParaRPr lang="en-US" b="1" dirty="0"/>
          </a:p>
          <a:p>
            <a:r>
              <a:rPr lang="vi-VN" b="1" dirty="0"/>
              <a:t>Tại sao cả mô hình "primary copy/full transparency" cũng gặp vấn đề này?</a:t>
            </a:r>
          </a:p>
          <a:p>
            <a:r>
              <a:rPr lang="vi-VN" dirty="0"/>
              <a:t>Vì dù có primary copy, nếu cho phép gửi giao dịch tới bất kỳ site nào (</a:t>
            </a:r>
            <a:r>
              <a:rPr lang="vi-VN" b="1" dirty="0"/>
              <a:t>full transparency</a:t>
            </a:r>
            <a:r>
              <a:rPr lang="vi-VN" dirty="0"/>
              <a:t>), mà thực hiện xử lý kiểu lazy (thực hiện tại master, rồi gửi refresh sau), thì các vấn đề giống như trên vẫn xảy ra:</a:t>
            </a:r>
          </a:p>
          <a:p>
            <a:pPr>
              <a:buFont typeface="Arial" panose="020B0604020202020204" pitchFamily="34" charset="0"/>
              <a:buChar char="•"/>
            </a:pPr>
            <a:r>
              <a:rPr lang="vi-VN" dirty="0"/>
              <a:t>Giao dịch có thể đọc dữ liệu cũ</a:t>
            </a:r>
          </a:p>
          <a:p>
            <a:pPr>
              <a:buFont typeface="Arial" panose="020B0604020202020204" pitchFamily="34" charset="0"/>
              <a:buChar char="•"/>
            </a:pPr>
            <a:r>
              <a:rPr lang="vi-VN" dirty="0"/>
              <a:t>Giao dịch không thấy giá trị mình vừa ghi</a:t>
            </a:r>
          </a:p>
          <a:p>
            <a:pPr>
              <a:buFont typeface="Arial" panose="020B0604020202020204" pitchFamily="34" charset="0"/>
              <a:buChar char="•"/>
            </a:pPr>
            <a:r>
              <a:rPr lang="vi-VN" dirty="0"/>
              <a:t>Vi phạm tuần tự hóa toàn cục</a:t>
            </a:r>
          </a:p>
          <a:p>
            <a:endParaRPr lang="en-US" b="1" dirty="0"/>
          </a:p>
          <a:p>
            <a:r>
              <a:rPr lang="vi-VN" b="1" dirty="0"/>
              <a:t>Giải pháp được đề xuất</a:t>
            </a:r>
            <a:r>
              <a:rPr lang="en-US" b="1" dirty="0"/>
              <a:t>:</a:t>
            </a:r>
            <a:endParaRPr lang="vi-VN" b="1" dirty="0"/>
          </a:p>
          <a:p>
            <a:r>
              <a:rPr lang="vi-VN" dirty="0"/>
              <a:t>Một cách tiếp cận là:</a:t>
            </a:r>
          </a:p>
          <a:p>
            <a:pPr>
              <a:buFont typeface="Arial" panose="020B0604020202020204" pitchFamily="34" charset="0"/>
              <a:buChar char="•"/>
            </a:pPr>
            <a:r>
              <a:rPr lang="vi-VN" dirty="0"/>
              <a:t>Dùng </a:t>
            </a:r>
            <a:r>
              <a:rPr lang="vi-VN" b="1" dirty="0"/>
              <a:t>timestamp để kiểm tra tính hợp lệ</a:t>
            </a:r>
            <a:r>
              <a:rPr lang="vi-VN" dirty="0"/>
              <a:t> khi commit tại master.</a:t>
            </a:r>
          </a:p>
          <a:p>
            <a:pPr>
              <a:buFont typeface="Arial" panose="020B0604020202020204" pitchFamily="34" charset="0"/>
              <a:buChar char="•"/>
            </a:pPr>
            <a:r>
              <a:rPr lang="vi-VN" dirty="0"/>
              <a:t>Master kiểm tra timestamp mới của transaction phải </a:t>
            </a:r>
            <a:r>
              <a:rPr lang="vi-VN" b="1" dirty="0"/>
              <a:t>lớn hơn timestamp của các transaction trước</a:t>
            </a:r>
            <a:r>
              <a:rPr lang="vi-VN" dirty="0"/>
              <a:t>, và </a:t>
            </a:r>
            <a:r>
              <a:rPr lang="vi-VN" b="1" dirty="0"/>
              <a:t>nhỏ hơn last_modified(xM)</a:t>
            </a:r>
            <a:r>
              <a:rPr lang="vi-VN" dirty="0"/>
              <a:t> của các dữ liệu mà transaction đọc.</a:t>
            </a:r>
          </a:p>
          <a:p>
            <a:pPr>
              <a:buFont typeface="Arial" panose="020B0604020202020204" pitchFamily="34" charset="0"/>
              <a:buChar char="•"/>
            </a:pPr>
            <a:r>
              <a:rPr lang="vi-VN" dirty="0"/>
              <a:t>Nếu không đảm bảo được → </a:t>
            </a:r>
            <a:r>
              <a:rPr lang="vi-VN" b="1" dirty="0"/>
              <a:t>giao dịch bị hủy (abort)</a:t>
            </a:r>
            <a:r>
              <a:rPr lang="vi-VN" dirty="0"/>
              <a:t>.</a:t>
            </a:r>
          </a:p>
          <a:p>
            <a:r>
              <a:rPr lang="vi-VN" dirty="0"/>
              <a:t>Điều này giúp tránh vi phạm 1SR, nhưng </a:t>
            </a:r>
            <a:r>
              <a:rPr lang="vi-VN" b="1" dirty="0"/>
              <a:t>không tự động giải quyết được vấn đề không thấy giá trị mình ghi</a:t>
            </a:r>
            <a:r>
              <a:rPr lang="vi-VN" dirty="0"/>
              <a:t> (trừ khi tất cả thao tác đều thực hiện tại master, mất đi sự minh bạch).</a:t>
            </a:r>
          </a:p>
        </p:txBody>
      </p:sp>
      <p:sp>
        <p:nvSpPr>
          <p:cNvPr id="4" name="Slide Number Placeholder 3"/>
          <p:cNvSpPr>
            <a:spLocks noGrp="1"/>
          </p:cNvSpPr>
          <p:nvPr>
            <p:ph type="sldNum" sz="quarter" idx="5"/>
          </p:nvPr>
        </p:nvSpPr>
        <p:spPr/>
        <p:txBody>
          <a:bodyPr/>
          <a:lstStyle/>
          <a:p>
            <a:fld id="{765F5201-0B02-374C-9C85-2DCB7D098B21}" type="slidenum">
              <a:rPr lang="en-US" smtClean="0"/>
              <a:t>32</a:t>
            </a:fld>
            <a:endParaRPr lang="en-US"/>
          </a:p>
        </p:txBody>
      </p:sp>
    </p:spTree>
    <p:extLst>
      <p:ext uri="{BB962C8B-B14F-4D97-AF65-F5344CB8AC3E}">
        <p14:creationId xmlns:p14="http://schemas.microsoft.com/office/powerpoint/2010/main" val="1845876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Example 3 – Lazy Single Master với Full Transparency</a:t>
            </a:r>
          </a:p>
          <a:p>
            <a:endParaRPr lang="en-US" b="1" dirty="0"/>
          </a:p>
          <a:p>
            <a:r>
              <a:rPr lang="en-US" b="1" dirty="0"/>
              <a:t>* </a:t>
            </a:r>
            <a:r>
              <a:rPr lang="vi-VN" b="1" dirty="0"/>
              <a:t>Thiết lập bài toán</a:t>
            </a:r>
          </a:p>
          <a:p>
            <a:pPr>
              <a:buFont typeface="Arial" panose="020B0604020202020204" pitchFamily="34" charset="0"/>
              <a:buChar char="•"/>
            </a:pPr>
            <a:r>
              <a:rPr lang="vi-VN" b="1" dirty="0"/>
              <a:t>Site M</a:t>
            </a:r>
            <a:r>
              <a:rPr lang="vi-VN" dirty="0"/>
              <a:t> là </a:t>
            </a:r>
            <a:r>
              <a:rPr lang="vi-VN" b="1" dirty="0"/>
              <a:t>master</a:t>
            </a:r>
            <a:r>
              <a:rPr lang="vi-VN" dirty="0"/>
              <a:t>, giữ bản chính của 2 biến </a:t>
            </a:r>
            <a:r>
              <a:rPr lang="vi-VN" b="1" dirty="0"/>
              <a:t>x</a:t>
            </a:r>
            <a:r>
              <a:rPr lang="vi-VN" dirty="0"/>
              <a:t> và </a:t>
            </a:r>
            <a:r>
              <a:rPr lang="vi-VN" b="1" dirty="0"/>
              <a:t>y</a:t>
            </a:r>
            <a:r>
              <a:rPr lang="vi-VN" dirty="0"/>
              <a:t>.</a:t>
            </a:r>
          </a:p>
          <a:p>
            <a:pPr>
              <a:buFont typeface="Arial" panose="020B0604020202020204" pitchFamily="34" charset="0"/>
              <a:buChar char="•"/>
            </a:pPr>
            <a:r>
              <a:rPr lang="vi-VN" b="1" dirty="0"/>
              <a:t>Site B</a:t>
            </a:r>
            <a:r>
              <a:rPr lang="vi-VN" dirty="0"/>
              <a:t> là </a:t>
            </a:r>
            <a:r>
              <a:rPr lang="vi-VN" b="1" dirty="0"/>
              <a:t>slave</a:t>
            </a:r>
            <a:r>
              <a:rPr lang="vi-VN" dirty="0"/>
              <a:t>, giữ bản sao của </a:t>
            </a:r>
            <a:r>
              <a:rPr lang="vi-VN" b="1" dirty="0"/>
              <a:t>x</a:t>
            </a:r>
            <a:r>
              <a:rPr lang="vi-VN" dirty="0"/>
              <a:t> và </a:t>
            </a:r>
            <a:r>
              <a:rPr lang="vi-VN" b="1" dirty="0"/>
              <a:t>y</a:t>
            </a:r>
            <a:r>
              <a:rPr lang="vi-VN" dirty="0"/>
              <a:t>.</a:t>
            </a:r>
          </a:p>
          <a:p>
            <a:pPr>
              <a:buFont typeface="Arial" panose="020B0604020202020204" pitchFamily="34" charset="0"/>
              <a:buChar char="•"/>
            </a:pPr>
            <a:r>
              <a:rPr lang="vi-VN" dirty="0"/>
              <a:t>Hai giao dịch:</a:t>
            </a:r>
          </a:p>
          <a:p>
            <a:pPr marL="742950" lvl="1" indent="-285750">
              <a:buFont typeface="Arial" panose="020B0604020202020204" pitchFamily="34" charset="0"/>
              <a:buChar char="•"/>
            </a:pPr>
            <a:r>
              <a:rPr lang="vi-VN" b="1" dirty="0"/>
              <a:t>T₁</a:t>
            </a:r>
            <a:r>
              <a:rPr lang="vi-VN" dirty="0"/>
              <a:t>: Thực hiện tại </a:t>
            </a:r>
            <a:r>
              <a:rPr lang="vi-VN" b="1" dirty="0"/>
              <a:t>Site B</a:t>
            </a:r>
            <a:r>
              <a:rPr lang="vi-VN" dirty="0"/>
              <a:t> → Read(x), Write(y), Commit</a:t>
            </a:r>
          </a:p>
          <a:p>
            <a:pPr marL="742950" lvl="1" indent="-285750">
              <a:buFont typeface="Arial" panose="020B0604020202020204" pitchFamily="34" charset="0"/>
              <a:buChar char="•"/>
            </a:pPr>
            <a:r>
              <a:rPr lang="vi-VN" b="1" dirty="0"/>
              <a:t>T₂</a:t>
            </a:r>
            <a:r>
              <a:rPr lang="vi-VN" dirty="0"/>
              <a:t>: Thực hiện tại </a:t>
            </a:r>
            <a:r>
              <a:rPr lang="vi-VN" b="1" dirty="0"/>
              <a:t>Site M</a:t>
            </a:r>
            <a:r>
              <a:rPr lang="vi-VN" dirty="0"/>
              <a:t> → Read(x), Write(y), Commit</a:t>
            </a:r>
          </a:p>
          <a:p>
            <a:endParaRPr lang="en-US" b="1" dirty="0"/>
          </a:p>
          <a:p>
            <a:r>
              <a:rPr lang="en-US" b="1" dirty="0"/>
              <a:t>*</a:t>
            </a:r>
            <a:r>
              <a:rPr lang="vi-VN" b="1" dirty="0"/>
              <a:t> Luồng thực thi theo thời gian (timeline)</a:t>
            </a:r>
          </a:p>
          <a:p>
            <a:endParaRPr lang="en-US" b="1" dirty="0"/>
          </a:p>
          <a:p>
            <a:r>
              <a:rPr lang="en-US" b="1" dirty="0"/>
              <a:t>- </a:t>
            </a:r>
            <a:r>
              <a:rPr lang="vi-VN" b="1" dirty="0"/>
              <a:t>T₁ tại Site B:</a:t>
            </a:r>
          </a:p>
          <a:p>
            <a:pPr>
              <a:buFont typeface="+mj-lt"/>
              <a:buAutoNum type="arabicPeriod"/>
            </a:pPr>
            <a:r>
              <a:rPr lang="vi-VN" b="1" dirty="0"/>
              <a:t>R₁(x)</a:t>
            </a:r>
            <a:r>
              <a:rPr lang="vi-VN" dirty="0"/>
              <a:t> thực hiện tại B → đọc từ bản sao xB.</a:t>
            </a:r>
          </a:p>
          <a:p>
            <a:pPr>
              <a:buFont typeface="+mj-lt"/>
              <a:buAutoNum type="arabicPeriod"/>
            </a:pPr>
            <a:r>
              <a:rPr lang="vi-VN" b="1" dirty="0"/>
              <a:t>W₁(y)</a:t>
            </a:r>
            <a:r>
              <a:rPr lang="vi-VN" dirty="0"/>
              <a:t> được gửi sang Site M → ghi yM.</a:t>
            </a:r>
          </a:p>
          <a:p>
            <a:pPr>
              <a:buFont typeface="+mj-lt"/>
              <a:buAutoNum type="arabicPeriod"/>
            </a:pPr>
            <a:r>
              <a:rPr lang="vi-VN" b="1" dirty="0"/>
              <a:t>Commit C₁</a:t>
            </a:r>
            <a:r>
              <a:rPr lang="vi-VN" dirty="0"/>
              <a:t> cũng gửi sang M → được xác nhận.</a:t>
            </a:r>
          </a:p>
          <a:p>
            <a:pPr>
              <a:buFont typeface="+mj-lt"/>
              <a:buAutoNum type="arabicPeriod"/>
            </a:pPr>
            <a:r>
              <a:rPr lang="vi-VN" dirty="0"/>
              <a:t>Sau đó, M gửi lại </a:t>
            </a:r>
            <a:r>
              <a:rPr lang="vi-VN" b="1" dirty="0"/>
              <a:t>refresh transaction</a:t>
            </a:r>
            <a:r>
              <a:rPr lang="vi-VN" dirty="0"/>
              <a:t> để cập nhật </a:t>
            </a:r>
            <a:r>
              <a:rPr lang="vi-VN" b="1" dirty="0"/>
              <a:t>yB</a:t>
            </a:r>
            <a:r>
              <a:rPr lang="vi-VN" dirty="0"/>
              <a:t> tại Site B.</a:t>
            </a:r>
          </a:p>
          <a:p>
            <a:endParaRPr lang="en-US" b="1" dirty="0"/>
          </a:p>
          <a:p>
            <a:r>
              <a:rPr lang="en-US" b="1" dirty="0"/>
              <a:t>- </a:t>
            </a:r>
            <a:r>
              <a:rPr lang="vi-VN" b="1" dirty="0"/>
              <a:t>T₂ tại Site M (diễn ra đồng thời):</a:t>
            </a:r>
          </a:p>
          <a:p>
            <a:pPr>
              <a:buFont typeface="+mj-lt"/>
              <a:buAutoNum type="arabicPeriod"/>
            </a:pPr>
            <a:r>
              <a:rPr lang="vi-VN" b="1" dirty="0"/>
              <a:t>W₂(x), W₂(y)</a:t>
            </a:r>
            <a:r>
              <a:rPr lang="vi-VN" dirty="0"/>
              <a:t> thực hiện tại M.</a:t>
            </a:r>
          </a:p>
          <a:p>
            <a:pPr>
              <a:buFont typeface="+mj-lt"/>
              <a:buAutoNum type="arabicPeriod"/>
            </a:pPr>
            <a:r>
              <a:rPr lang="vi-VN" dirty="0"/>
              <a:t>Sau đó </a:t>
            </a:r>
            <a:r>
              <a:rPr lang="vi-VN" b="1" dirty="0"/>
              <a:t>Commit C₂</a:t>
            </a:r>
            <a:r>
              <a:rPr lang="vi-VN" dirty="0"/>
              <a:t> tại M.</a:t>
            </a:r>
          </a:p>
          <a:p>
            <a:pPr>
              <a:buFont typeface="+mj-lt"/>
              <a:buAutoNum type="arabicPeriod"/>
            </a:pPr>
            <a:r>
              <a:rPr lang="vi-VN" dirty="0"/>
              <a:t>M gửi </a:t>
            </a:r>
            <a:r>
              <a:rPr lang="vi-VN" b="1" dirty="0"/>
              <a:t>refresh transaction</a:t>
            </a:r>
            <a:r>
              <a:rPr lang="vi-VN" dirty="0"/>
              <a:t> để cập nhật xB, yB tại Site B.</a:t>
            </a:r>
          </a:p>
          <a:p>
            <a:endParaRPr lang="en-US" b="1" dirty="0"/>
          </a:p>
          <a:p>
            <a:r>
              <a:rPr lang="en-US" b="1" dirty="0"/>
              <a:t>* </a:t>
            </a:r>
            <a:r>
              <a:rPr lang="vi-VN" b="1" dirty="0"/>
              <a:t>Lịch sử giao dịch</a:t>
            </a:r>
          </a:p>
          <a:p>
            <a:r>
              <a:rPr lang="en-US" b="1" dirty="0"/>
              <a:t>- </a:t>
            </a:r>
            <a:r>
              <a:rPr lang="vi-VN" b="1" dirty="0"/>
              <a:t>Tại master (HM):</a:t>
            </a:r>
          </a:p>
          <a:p>
            <a:pPr rtl="0"/>
            <a:r>
              <a:rPr lang="vi-VN" dirty="0"/>
              <a:t>HM = {W₂(xM), W₂(yM), C₂, W₁(yM), C₁} </a:t>
            </a:r>
          </a:p>
          <a:p>
            <a:r>
              <a:rPr lang="vi-VN" dirty="0"/>
              <a:t>→ Ghi nhận đúng thứ tự thực thi thực tế tại master.</a:t>
            </a:r>
          </a:p>
          <a:p>
            <a:r>
              <a:rPr lang="en-US" b="1" dirty="0"/>
              <a:t>- </a:t>
            </a:r>
            <a:r>
              <a:rPr lang="vi-VN" b="1" dirty="0"/>
              <a:t>Tại slave (HB):</a:t>
            </a:r>
          </a:p>
          <a:p>
            <a:pPr rtl="0"/>
            <a:r>
              <a:rPr lang="vi-VN" dirty="0"/>
              <a:t>HB = {R₁(xB), C₁, W₂ʳ(xB), W₂ʳ(yB), C₂ʳ, W₁ʳ(xB), C₁ʳ} </a:t>
            </a:r>
          </a:p>
          <a:p>
            <a:pPr>
              <a:buFont typeface="Arial" panose="020B0604020202020204" pitchFamily="34" charset="0"/>
              <a:buChar char="•"/>
            </a:pPr>
            <a:r>
              <a:rPr lang="vi-VN" dirty="0"/>
              <a:t>ʳ: Refresh transaction.</a:t>
            </a:r>
          </a:p>
          <a:p>
            <a:pPr>
              <a:buFont typeface="Arial" panose="020B0604020202020204" pitchFamily="34" charset="0"/>
              <a:buChar char="•"/>
            </a:pPr>
            <a:r>
              <a:rPr lang="vi-VN" dirty="0"/>
              <a:t>R₁(xB) đọc dữ liệu cũ trước khi W₂ʳ(xB) được refresh → tạo ra </a:t>
            </a:r>
            <a:r>
              <a:rPr lang="vi-VN" b="1" dirty="0"/>
              <a:t>lịch sử không nhất quán</a:t>
            </a:r>
            <a:r>
              <a:rPr lang="vi-VN" dirty="0"/>
              <a:t>.</a:t>
            </a:r>
          </a:p>
          <a:p>
            <a:endParaRPr lang="en-US" b="1" dirty="0"/>
          </a:p>
          <a:p>
            <a:r>
              <a:rPr lang="en-US" b="1" dirty="0"/>
              <a:t>* </a:t>
            </a:r>
            <a:r>
              <a:rPr lang="vi-VN" b="1" dirty="0"/>
              <a:t>Vấn đề nảy sinh (Lỗi 1SR và không thấy bản ghi của chính mình)</a:t>
            </a:r>
          </a:p>
          <a:p>
            <a:pPr>
              <a:buFont typeface="+mj-lt"/>
              <a:buAutoNum type="arabicPeriod"/>
            </a:pPr>
            <a:r>
              <a:rPr lang="vi-VN" b="1" dirty="0"/>
              <a:t>T₁ đọc x tại Site B</a:t>
            </a:r>
            <a:r>
              <a:rPr lang="vi-VN" dirty="0"/>
              <a:t> trước khi W₂(x) từ T₂ được refresh về → đọc dữ liệu cũ ⇒ </a:t>
            </a:r>
            <a:r>
              <a:rPr lang="vi-VN" b="1" dirty="0"/>
              <a:t>vi phạm 1SR</a:t>
            </a:r>
            <a:r>
              <a:rPr lang="vi-VN" dirty="0"/>
              <a:t>.</a:t>
            </a:r>
          </a:p>
          <a:p>
            <a:pPr>
              <a:buFont typeface="+mj-lt"/>
              <a:buAutoNum type="arabicPeriod"/>
            </a:pPr>
            <a:r>
              <a:rPr lang="vi-VN" b="1" dirty="0"/>
              <a:t>T₁ ghi y tại M</a:t>
            </a:r>
            <a:r>
              <a:rPr lang="vi-VN" dirty="0"/>
              <a:t>, nhưng giá trị y này được refresh về sau cả T₂ đã cập nhật y ⇒ </a:t>
            </a:r>
            <a:r>
              <a:rPr lang="vi-VN" b="1" dirty="0"/>
              <a:t>ghi đè giá trị cũ lên giá trị mới hơn</a:t>
            </a:r>
            <a:r>
              <a:rPr lang="vi-VN" dirty="0"/>
              <a:t> → lỗi logic.</a:t>
            </a:r>
          </a:p>
          <a:p>
            <a:pPr>
              <a:buFont typeface="+mj-lt"/>
              <a:buAutoNum type="arabicPeriod"/>
            </a:pPr>
            <a:r>
              <a:rPr lang="vi-VN" dirty="0"/>
              <a:t>Nếu T₁ viết x, rồi đọc lại x tại B trước khi refresh → </a:t>
            </a:r>
            <a:r>
              <a:rPr lang="vi-VN" b="1" dirty="0"/>
              <a:t>không thấy bản ghi của chính mình</a:t>
            </a:r>
            <a:r>
              <a:rPr lang="vi-VN" dirty="0"/>
              <a:t>.</a:t>
            </a:r>
          </a:p>
          <a:p>
            <a:endParaRPr lang="en-US" b="1" dirty="0"/>
          </a:p>
          <a:p>
            <a:r>
              <a:rPr lang="en-US" b="1" dirty="0"/>
              <a:t>* </a:t>
            </a:r>
            <a:r>
              <a:rPr lang="vi-VN" b="1" dirty="0"/>
              <a:t>Tại sao lại xảy ra điều này?</a:t>
            </a:r>
          </a:p>
          <a:p>
            <a:r>
              <a:rPr lang="vi-VN" dirty="0"/>
              <a:t>Vì đây là mô hình:</a:t>
            </a:r>
          </a:p>
          <a:p>
            <a:pPr>
              <a:buFont typeface="Arial" panose="020B0604020202020204" pitchFamily="34" charset="0"/>
              <a:buChar char="•"/>
            </a:pPr>
            <a:r>
              <a:rPr lang="vi-VN" b="1" dirty="0"/>
              <a:t>Lazy Replication</a:t>
            </a:r>
            <a:r>
              <a:rPr lang="vi-VN" dirty="0"/>
              <a:t>: Refresh được gửi sau khi transaction đã commit.</a:t>
            </a:r>
          </a:p>
          <a:p>
            <a:pPr>
              <a:buFont typeface="Arial" panose="020B0604020202020204" pitchFamily="34" charset="0"/>
              <a:buChar char="•"/>
            </a:pPr>
            <a:r>
              <a:rPr lang="vi-VN" b="1" dirty="0"/>
              <a:t>Full Transparency</a:t>
            </a:r>
            <a:r>
              <a:rPr lang="vi-VN" dirty="0"/>
              <a:t>: Giao dịch có thể bắt đầu từ bất kỳ site nào (không quan tâm master hay slave).</a:t>
            </a:r>
          </a:p>
          <a:p>
            <a:pPr>
              <a:buFont typeface="Arial" panose="020B0604020202020204" pitchFamily="34" charset="0"/>
              <a:buChar char="•"/>
            </a:pPr>
            <a:r>
              <a:rPr lang="vi-VN" dirty="0"/>
              <a:t>→ </a:t>
            </a:r>
            <a:r>
              <a:rPr lang="vi-VN" b="1" dirty="0"/>
              <a:t>Không đảm bảo rằng các bản sao đã được cập nhật kịp thời khi giao dịch đọc hoặc ghi dữ liệu</a:t>
            </a:r>
            <a:r>
              <a:rPr lang="vi-VN" dirty="0"/>
              <a:t>.</a:t>
            </a:r>
          </a:p>
          <a:p>
            <a:endParaRPr lang="en-US" b="1" dirty="0"/>
          </a:p>
          <a:p>
            <a:r>
              <a:rPr lang="en-US" b="1" dirty="0"/>
              <a:t>* </a:t>
            </a:r>
            <a:r>
              <a:rPr lang="vi-VN" b="1" dirty="0"/>
              <a:t>T</a:t>
            </a:r>
            <a:r>
              <a:rPr lang="en-US" b="1" dirty="0" err="1"/>
              <a:t>óm</a:t>
            </a:r>
            <a:r>
              <a:rPr lang="en-US" b="1" dirty="0"/>
              <a:t> </a:t>
            </a:r>
            <a:r>
              <a:rPr lang="en-US" b="1" dirty="0" err="1"/>
              <a:t>lại</a:t>
            </a:r>
            <a:r>
              <a:rPr lang="en-US" b="1" dirty="0"/>
              <a:t>:</a:t>
            </a:r>
            <a:endParaRPr lang="vi-VN" b="1" dirty="0"/>
          </a:p>
          <a:p>
            <a:pPr>
              <a:buFont typeface="Arial" panose="020B0604020202020204" pitchFamily="34" charset="0"/>
              <a:buChar char="•"/>
            </a:pPr>
            <a:r>
              <a:rPr lang="vi-VN" dirty="0"/>
              <a:t>Cần cẩn trọng khi áp dụng lazy replication + full transparency.</a:t>
            </a:r>
          </a:p>
          <a:p>
            <a:pPr>
              <a:buFont typeface="Arial" panose="020B0604020202020204" pitchFamily="34" charset="0"/>
              <a:buChar char="•"/>
            </a:pPr>
            <a:r>
              <a:rPr lang="vi-VN" dirty="0"/>
              <a:t>Hệ thống có thể dễ dàng vi phạm 1SR hoặc gặp lỗi logic nếu không có cơ chế đồng bộ mạnh hơn.</a:t>
            </a:r>
          </a:p>
          <a:p>
            <a:pPr>
              <a:buFont typeface="Arial" panose="020B0604020202020204" pitchFamily="34" charset="0"/>
              <a:buChar char="•"/>
            </a:pPr>
            <a:r>
              <a:rPr lang="vi-VN" dirty="0"/>
              <a:t>Trong thực tế, cần dùng các cơ chế như:</a:t>
            </a:r>
          </a:p>
          <a:p>
            <a:pPr marL="742950" lvl="1" indent="-285750">
              <a:buFont typeface="Arial" panose="020B0604020202020204" pitchFamily="34" charset="0"/>
              <a:buChar char="•"/>
            </a:pPr>
            <a:r>
              <a:rPr lang="vi-VN" b="1" dirty="0"/>
              <a:t>Versioning hoặc timestamp</a:t>
            </a:r>
            <a:r>
              <a:rPr lang="vi-VN" dirty="0"/>
              <a:t> để phát hiện xung đột.</a:t>
            </a:r>
          </a:p>
          <a:p>
            <a:pPr marL="742950" lvl="1" indent="-285750">
              <a:buFont typeface="Arial" panose="020B0604020202020204" pitchFamily="34" charset="0"/>
              <a:buChar char="•"/>
            </a:pPr>
            <a:r>
              <a:rPr lang="vi-VN" b="1" dirty="0"/>
              <a:t>Delay hoặc rerouting Reads</a:t>
            </a:r>
            <a:r>
              <a:rPr lang="vi-VN" dirty="0"/>
              <a:t> để đảm bảo giao dịch thấy đúng giá trị của chính nó.</a:t>
            </a:r>
          </a:p>
          <a:p>
            <a:endParaRPr lang="en-US" b="1" dirty="0"/>
          </a:p>
          <a:p>
            <a:r>
              <a:rPr lang="en-US" b="1" dirty="0"/>
              <a:t>* </a:t>
            </a:r>
            <a:r>
              <a:rPr lang="vi-VN" b="1" dirty="0"/>
              <a:t>T</a:t>
            </a:r>
            <a:r>
              <a:rPr lang="en-US" b="1" dirty="0" err="1"/>
              <a:t>ổng</a:t>
            </a:r>
            <a:r>
              <a:rPr lang="en-US" b="1" dirty="0"/>
              <a:t> </a:t>
            </a:r>
            <a:r>
              <a:rPr lang="en-US" b="1" dirty="0" err="1"/>
              <a:t>kết</a:t>
            </a:r>
            <a:r>
              <a:rPr lang="en-US" b="1" dirty="0"/>
              <a:t>:</a:t>
            </a:r>
            <a:endParaRPr lang="vi-VN" b="1" dirty="0"/>
          </a:p>
          <a:p>
            <a:r>
              <a:rPr lang="vi-VN" dirty="0"/>
              <a:t>Thành phần</a:t>
            </a:r>
            <a:r>
              <a:rPr lang="en-US" dirty="0"/>
              <a:t>			</a:t>
            </a:r>
            <a:r>
              <a:rPr lang="vi-VN" dirty="0"/>
              <a:t>Giải thích</a:t>
            </a:r>
            <a:endParaRPr lang="en-US" dirty="0"/>
          </a:p>
          <a:p>
            <a:r>
              <a:rPr lang="vi-VN" dirty="0"/>
              <a:t>Lazy replication</a:t>
            </a:r>
            <a:r>
              <a:rPr lang="en-US" dirty="0"/>
              <a:t>		</a:t>
            </a:r>
            <a:r>
              <a:rPr lang="vi-VN" dirty="0"/>
              <a:t>Giao dịch ghi tại master → kết quả cập nhật chậm về slave</a:t>
            </a:r>
            <a:endParaRPr lang="en-US" dirty="0"/>
          </a:p>
          <a:p>
            <a:r>
              <a:rPr lang="vi-VN" dirty="0"/>
              <a:t>Full transparency</a:t>
            </a:r>
            <a:r>
              <a:rPr lang="en-US" dirty="0"/>
              <a:t>		</a:t>
            </a:r>
            <a:r>
              <a:rPr lang="vi-VN" dirty="0"/>
              <a:t>Giao dịch có thể thực hiện ở bất kỳ site nào</a:t>
            </a:r>
            <a:endParaRPr lang="en-US" dirty="0"/>
          </a:p>
          <a:p>
            <a:r>
              <a:rPr lang="vi-VN" dirty="0"/>
              <a:t>Vi phạm 1SR</a:t>
            </a:r>
            <a:r>
              <a:rPr lang="en-US" dirty="0"/>
              <a:t>			</a:t>
            </a:r>
            <a:r>
              <a:rPr lang="vi-VN" dirty="0"/>
              <a:t>Giao dịch đọc dữ liệu cũ do chưa được cập nhật</a:t>
            </a:r>
            <a:endParaRPr lang="en-US" dirty="0"/>
          </a:p>
          <a:p>
            <a:r>
              <a:rPr lang="vi-VN" dirty="0"/>
              <a:t>Không thấy bản ghi của mình</a:t>
            </a:r>
            <a:r>
              <a:rPr lang="en-US" dirty="0"/>
              <a:t>		</a:t>
            </a:r>
            <a:r>
              <a:rPr lang="vi-VN" dirty="0"/>
              <a:t>Giao dịch có thể đọc giá trị cũ của dữ liệu nó vừa ghi do delay refresh</a:t>
            </a:r>
            <a:endParaRPr lang="en-US" dirty="0"/>
          </a:p>
          <a:p>
            <a:r>
              <a:rPr lang="vi-VN" dirty="0"/>
              <a:t>Giải pháp gợi ý</a:t>
            </a:r>
            <a:r>
              <a:rPr lang="en-US" dirty="0"/>
              <a:t>		</a:t>
            </a:r>
            <a:r>
              <a:rPr lang="vi-VN" dirty="0"/>
              <a:t>Dùng timestamp, validation hoặc chỉ cho phép thực hiện tại master</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33</a:t>
            </a:fld>
            <a:endParaRPr lang="en-US"/>
          </a:p>
        </p:txBody>
      </p:sp>
    </p:spTree>
    <p:extLst>
      <p:ext uri="{BB962C8B-B14F-4D97-AF65-F5344CB8AC3E}">
        <p14:creationId xmlns:p14="http://schemas.microsoft.com/office/powerpoint/2010/main" val="931832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a:t>
            </a:r>
            <a:r>
              <a:rPr lang="vi-VN" b="1" dirty="0"/>
              <a:t>xample 4 – Giao dịch không thấy bản ghi của chính mình</a:t>
            </a:r>
          </a:p>
          <a:p>
            <a:endParaRPr lang="en-US" b="1" dirty="0"/>
          </a:p>
          <a:p>
            <a:r>
              <a:rPr lang="en-US" b="1" dirty="0"/>
              <a:t>* </a:t>
            </a:r>
            <a:r>
              <a:rPr lang="vi-VN" b="1" dirty="0"/>
              <a:t>Thiết lập hệ thống</a:t>
            </a:r>
          </a:p>
          <a:p>
            <a:pPr>
              <a:buFont typeface="Arial" panose="020B0604020202020204" pitchFamily="34" charset="0"/>
              <a:buChar char="•"/>
            </a:pPr>
            <a:r>
              <a:rPr lang="vi-VN" b="1" dirty="0"/>
              <a:t>Site M</a:t>
            </a:r>
            <a:r>
              <a:rPr lang="vi-VN" dirty="0"/>
              <a:t> là </a:t>
            </a:r>
            <a:r>
              <a:rPr lang="vi-VN" b="1" dirty="0"/>
              <a:t>master</a:t>
            </a:r>
            <a:r>
              <a:rPr lang="vi-VN" dirty="0"/>
              <a:t>, giữ bản chính của </a:t>
            </a:r>
            <a:r>
              <a:rPr lang="vi-VN" b="1" dirty="0"/>
              <a:t>x</a:t>
            </a:r>
            <a:r>
              <a:rPr lang="vi-VN" dirty="0"/>
              <a:t>.</a:t>
            </a:r>
          </a:p>
          <a:p>
            <a:pPr>
              <a:buFont typeface="Arial" panose="020B0604020202020204" pitchFamily="34" charset="0"/>
              <a:buChar char="•"/>
            </a:pPr>
            <a:r>
              <a:rPr lang="vi-VN" b="1" dirty="0"/>
              <a:t>Site C</a:t>
            </a:r>
            <a:r>
              <a:rPr lang="vi-VN" dirty="0"/>
              <a:t> là </a:t>
            </a:r>
            <a:r>
              <a:rPr lang="vi-VN" b="1" dirty="0"/>
              <a:t>slave</a:t>
            </a:r>
            <a:r>
              <a:rPr lang="vi-VN" dirty="0"/>
              <a:t>, giữ </a:t>
            </a:r>
            <a:r>
              <a:rPr lang="vi-VN" b="1" dirty="0"/>
              <a:t>bản sao của x</a:t>
            </a:r>
            <a:r>
              <a:rPr lang="vi-VN" dirty="0"/>
              <a:t>.</a:t>
            </a:r>
          </a:p>
          <a:p>
            <a:pPr>
              <a:buFont typeface="Arial" panose="020B0604020202020204" pitchFamily="34" charset="0"/>
              <a:buChar char="•"/>
            </a:pPr>
            <a:r>
              <a:rPr lang="vi-VN" dirty="0"/>
              <a:t>Giao dịch </a:t>
            </a:r>
            <a:r>
              <a:rPr lang="vi-VN" b="1" dirty="0"/>
              <a:t>T₃</a:t>
            </a:r>
            <a:r>
              <a:rPr lang="vi-VN" dirty="0"/>
              <a:t> được khởi tạo tại </a:t>
            </a:r>
            <a:r>
              <a:rPr lang="vi-VN" b="1" dirty="0"/>
              <a:t>Site C</a:t>
            </a:r>
            <a:r>
              <a:rPr lang="vi-VN" dirty="0"/>
              <a:t> và thực hiện:</a:t>
            </a:r>
          </a:p>
          <a:p>
            <a:pPr rtl="0">
              <a:buFont typeface="Arial" panose="020B0604020202020204" pitchFamily="34" charset="0"/>
              <a:buNone/>
            </a:pPr>
            <a:r>
              <a:rPr lang="vi-VN" dirty="0"/>
              <a:t>Write(x), Read(x), Commit </a:t>
            </a:r>
          </a:p>
          <a:p>
            <a:endParaRPr lang="en-US" b="1" dirty="0"/>
          </a:p>
          <a:p>
            <a:r>
              <a:rPr lang="en-US" b="1" dirty="0"/>
              <a:t>*</a:t>
            </a:r>
            <a:r>
              <a:rPr lang="vi-VN" b="1" dirty="0"/>
              <a:t> Trình tự thực hiện (Sequence of Execution)</a:t>
            </a:r>
          </a:p>
          <a:p>
            <a:pPr>
              <a:buFont typeface="+mj-lt"/>
              <a:buAutoNum type="arabicPeriod"/>
            </a:pPr>
            <a:r>
              <a:rPr lang="vi-VN" b="1" dirty="0"/>
              <a:t>W₃(x)</a:t>
            </a:r>
            <a:r>
              <a:rPr lang="vi-VN" dirty="0"/>
              <a:t> được gửi từ Site C đến Site M để thực thi vì M giữ bản chính của x.</a:t>
            </a:r>
          </a:p>
          <a:p>
            <a:pPr>
              <a:buFont typeface="+mj-lt"/>
              <a:buAutoNum type="arabicPeriod"/>
            </a:pPr>
            <a:r>
              <a:rPr lang="vi-VN" b="1" dirty="0"/>
              <a:t>M thực thi W₃(x)</a:t>
            </a:r>
            <a:r>
              <a:rPr lang="vi-VN" dirty="0"/>
              <a:t> và gửi xác nhận lại cho Site C.</a:t>
            </a:r>
          </a:p>
          <a:p>
            <a:pPr>
              <a:buFont typeface="+mj-lt"/>
              <a:buAutoNum type="arabicPeriod"/>
            </a:pPr>
            <a:r>
              <a:rPr lang="vi-VN" b="1" dirty="0"/>
              <a:t>R₃(x)</a:t>
            </a:r>
            <a:r>
              <a:rPr lang="vi-VN" dirty="0"/>
              <a:t> được thực hiện tại Site C </a:t>
            </a:r>
            <a:r>
              <a:rPr lang="vi-VN" b="1" dirty="0"/>
              <a:t>trên bản sao xC</a:t>
            </a:r>
            <a:r>
              <a:rPr lang="vi-VN" dirty="0"/>
              <a:t>, là bản chưa được cập nhật.</a:t>
            </a:r>
          </a:p>
          <a:p>
            <a:pPr>
              <a:buFont typeface="+mj-lt"/>
              <a:buAutoNum type="arabicPeriod"/>
            </a:pPr>
            <a:r>
              <a:rPr lang="vi-VN" b="1" dirty="0"/>
              <a:t>T₃ commit tại C</a:t>
            </a:r>
            <a:r>
              <a:rPr lang="vi-VN" dirty="0"/>
              <a:t>, rồi được gửi đến M để commit chính thức.</a:t>
            </a:r>
          </a:p>
          <a:p>
            <a:pPr>
              <a:buFont typeface="+mj-lt"/>
              <a:buAutoNum type="arabicPeriod"/>
            </a:pPr>
            <a:r>
              <a:rPr lang="vi-VN" b="1" dirty="0"/>
              <a:t>M commit T₃</a:t>
            </a:r>
            <a:r>
              <a:rPr lang="vi-VN" dirty="0"/>
              <a:t> rồi thông báo ngược về C.</a:t>
            </a:r>
          </a:p>
          <a:p>
            <a:pPr>
              <a:buFont typeface="+mj-lt"/>
              <a:buAutoNum type="arabicPeriod"/>
            </a:pPr>
            <a:r>
              <a:rPr lang="vi-VN" dirty="0"/>
              <a:t>Sau đó, </a:t>
            </a:r>
            <a:r>
              <a:rPr lang="vi-VN" b="1" dirty="0"/>
              <a:t>M mới gửi refresh transaction về C</a:t>
            </a:r>
            <a:r>
              <a:rPr lang="vi-VN" dirty="0"/>
              <a:t>, nhằm cập nhật xC.</a:t>
            </a:r>
          </a:p>
          <a:p>
            <a:pPr>
              <a:buFont typeface="+mj-lt"/>
              <a:buAutoNum type="arabicPeriod"/>
            </a:pPr>
            <a:r>
              <a:rPr lang="vi-VN" dirty="0"/>
              <a:t>Cuối cùng, </a:t>
            </a:r>
            <a:r>
              <a:rPr lang="vi-VN" b="1" dirty="0"/>
              <a:t>C mới thực thi refresh transaction và commit nó.</a:t>
            </a:r>
            <a:endParaRPr lang="vi-VN" dirty="0"/>
          </a:p>
          <a:p>
            <a:endParaRPr lang="en-US" b="1" dirty="0"/>
          </a:p>
          <a:p>
            <a:r>
              <a:rPr lang="en-US" b="1" dirty="0"/>
              <a:t>** </a:t>
            </a:r>
            <a:r>
              <a:rPr lang="vi-VN" b="1" dirty="0"/>
              <a:t>Vấn đề xảy ra ở bước 3 – R₃(x)</a:t>
            </a:r>
          </a:p>
          <a:p>
            <a:r>
              <a:rPr lang="vi-VN" b="1" dirty="0"/>
              <a:t>Site C đọc x trước khi bản sao của x được cập nhật bởi refresh transaction.</a:t>
            </a:r>
            <a:endParaRPr lang="vi-VN" dirty="0"/>
          </a:p>
          <a:p>
            <a:r>
              <a:rPr lang="en-US" dirty="0"/>
              <a:t>=&gt;</a:t>
            </a:r>
            <a:r>
              <a:rPr lang="vi-VN" dirty="0"/>
              <a:t> Dẫn đến việc:</a:t>
            </a:r>
          </a:p>
          <a:p>
            <a:pPr>
              <a:buFont typeface="Arial" panose="020B0604020202020204" pitchFamily="34" charset="0"/>
              <a:buChar char="•"/>
            </a:pPr>
            <a:r>
              <a:rPr lang="vi-VN" b="1" dirty="0"/>
              <a:t>T₃ đọc giá trị cũ của x</a:t>
            </a:r>
            <a:r>
              <a:rPr lang="vi-VN" dirty="0"/>
              <a:t>, </a:t>
            </a:r>
            <a:r>
              <a:rPr lang="vi-VN" b="1" dirty="0"/>
              <a:t>không thấy giá trị mới mà chính nó vừa ghi</a:t>
            </a:r>
            <a:r>
              <a:rPr lang="vi-VN" dirty="0"/>
              <a:t>.</a:t>
            </a:r>
          </a:p>
          <a:p>
            <a:pPr>
              <a:buFont typeface="Arial" panose="020B0604020202020204" pitchFamily="34" charset="0"/>
              <a:buChar char="•"/>
            </a:pPr>
            <a:r>
              <a:rPr lang="vi-VN" dirty="0"/>
              <a:t>Gây ra hiện tượng </a:t>
            </a:r>
            <a:r>
              <a:rPr lang="vi-VN" b="1" dirty="0"/>
              <a:t>"không thấy bản ghi của chính mình"</a:t>
            </a:r>
            <a:r>
              <a:rPr lang="vi-VN" dirty="0"/>
              <a:t> (</a:t>
            </a:r>
            <a:r>
              <a:rPr lang="vi-VN" i="1" dirty="0"/>
              <a:t>Read-Your-Writes Anomaly</a:t>
            </a:r>
            <a:r>
              <a:rPr lang="vi-VN" dirty="0"/>
              <a:t>).</a:t>
            </a:r>
          </a:p>
          <a:p>
            <a:endParaRPr lang="en-US" b="1" dirty="0"/>
          </a:p>
          <a:p>
            <a:r>
              <a:rPr lang="en-US" b="1" dirty="0"/>
              <a:t>** </a:t>
            </a:r>
            <a:r>
              <a:rPr lang="vi-VN" b="1" dirty="0"/>
              <a:t>Tại sao vấn đề này nghiêm trọng?</a:t>
            </a:r>
          </a:p>
          <a:p>
            <a:r>
              <a:rPr lang="vi-VN" dirty="0"/>
              <a:t>Đây là một </a:t>
            </a:r>
            <a:r>
              <a:rPr lang="vi-VN" b="1" dirty="0"/>
              <a:t>vi phạm nghiêm trọng tính nhất quán</a:t>
            </a:r>
            <a:r>
              <a:rPr lang="vi-VN" dirty="0"/>
              <a:t>:</a:t>
            </a:r>
          </a:p>
          <a:p>
            <a:pPr>
              <a:buFont typeface="Arial" panose="020B0604020202020204" pitchFamily="34" charset="0"/>
              <a:buChar char="•"/>
            </a:pPr>
            <a:r>
              <a:rPr lang="vi-VN" dirty="0"/>
              <a:t>Trong một hệ thống giao dịch đúng đắn, </a:t>
            </a:r>
            <a:r>
              <a:rPr lang="vi-VN" b="1" dirty="0"/>
              <a:t>giao dịch phải thấy được những cập nhật mà chính nó đã thực hiện</a:t>
            </a:r>
            <a:r>
              <a:rPr lang="vi-VN" dirty="0"/>
              <a:t>.</a:t>
            </a:r>
          </a:p>
          <a:p>
            <a:pPr>
              <a:buFont typeface="Arial" panose="020B0604020202020204" pitchFamily="34" charset="0"/>
              <a:buChar char="•"/>
            </a:pPr>
            <a:r>
              <a:rPr lang="vi-VN" dirty="0"/>
              <a:t>Nếu không, chương trình có thể </a:t>
            </a:r>
            <a:r>
              <a:rPr lang="vi-VN" b="1" dirty="0"/>
              <a:t>đưa ra quyết định sai</a:t>
            </a:r>
            <a:r>
              <a:rPr lang="vi-VN" dirty="0"/>
              <a:t>, ví dụ: một cập nhật được thực hiện nhưng bị “quên mất” ngay sau đó.</a:t>
            </a:r>
          </a:p>
          <a:p>
            <a:endParaRPr lang="en-US" b="1" dirty="0"/>
          </a:p>
          <a:p>
            <a:r>
              <a:rPr lang="en-US" b="1" dirty="0"/>
              <a:t>** </a:t>
            </a:r>
            <a:r>
              <a:rPr lang="vi-VN" b="1" dirty="0"/>
              <a:t>Nguyên nhân gốc rễ</a:t>
            </a:r>
          </a:p>
          <a:p>
            <a:pPr>
              <a:buFont typeface="Arial" panose="020B0604020202020204" pitchFamily="34" charset="0"/>
              <a:buChar char="•"/>
            </a:pPr>
            <a:r>
              <a:rPr lang="vi-VN" dirty="0"/>
              <a:t>Do mô hình </a:t>
            </a:r>
            <a:r>
              <a:rPr lang="vi-VN" b="1" dirty="0"/>
              <a:t>Lazy Replication</a:t>
            </a:r>
            <a:r>
              <a:rPr lang="vi-VN" dirty="0"/>
              <a:t>: ghi xong mới gửi refresh về sau.</a:t>
            </a:r>
          </a:p>
          <a:p>
            <a:pPr>
              <a:buFont typeface="Arial" panose="020B0604020202020204" pitchFamily="34" charset="0"/>
              <a:buChar char="•"/>
            </a:pPr>
            <a:r>
              <a:rPr lang="vi-VN" dirty="0"/>
              <a:t>Do </a:t>
            </a:r>
            <a:r>
              <a:rPr lang="vi-VN" b="1" dirty="0"/>
              <a:t>Full Transparency</a:t>
            </a:r>
            <a:r>
              <a:rPr lang="vi-VN" dirty="0"/>
              <a:t>: cho phép thực hiện đọc/ghi ở mọi site, bao gồm site slave.</a:t>
            </a:r>
          </a:p>
          <a:p>
            <a:pPr>
              <a:buFont typeface="Arial" panose="020B0604020202020204" pitchFamily="34" charset="0"/>
              <a:buChar char="•"/>
            </a:pPr>
            <a:r>
              <a:rPr lang="vi-VN" dirty="0"/>
              <a:t>Không có đồng bộ giữa ghi tại master và đọc tại slave → dẫn đến mâu thuẫn.</a:t>
            </a:r>
          </a:p>
          <a:p>
            <a:endParaRPr lang="en-US" b="1" baseline="-25000" dirty="0"/>
          </a:p>
          <a:p>
            <a:r>
              <a:rPr lang="en-US" b="1" dirty="0"/>
              <a:t>** </a:t>
            </a:r>
            <a:r>
              <a:rPr lang="vi-VN" b="1" dirty="0"/>
              <a:t>Giải pháp có thể áp dụng</a:t>
            </a:r>
          </a:p>
          <a:p>
            <a:pPr>
              <a:buFont typeface="+mj-lt"/>
              <a:buAutoNum type="arabicPeriod"/>
            </a:pPr>
            <a:r>
              <a:rPr lang="vi-VN" b="1" dirty="0"/>
              <a:t>Redirect tất cả thao tác đọc sau ghi đến master</a:t>
            </a:r>
            <a:r>
              <a:rPr lang="vi-VN" dirty="0"/>
              <a:t> (hoặc đợi refresh xong mới cho phép đọc).</a:t>
            </a:r>
          </a:p>
          <a:p>
            <a:pPr>
              <a:buFont typeface="+mj-lt"/>
              <a:buAutoNum type="arabicPeriod"/>
            </a:pPr>
            <a:r>
              <a:rPr lang="vi-VN" b="1" dirty="0"/>
              <a:t>Duy trì bảng tạm các ghi của chính giao dịch</a:t>
            </a:r>
            <a:r>
              <a:rPr lang="vi-VN" dirty="0"/>
              <a:t> → mỗi lần đọc kiểm tra trước bảng tạm (nhưng khó làm trong lazy mode).</a:t>
            </a:r>
          </a:p>
          <a:p>
            <a:pPr>
              <a:buFont typeface="+mj-lt"/>
              <a:buAutoNum type="arabicPeriod"/>
            </a:pPr>
            <a:r>
              <a:rPr lang="vi-VN" b="1" dirty="0"/>
              <a:t>Sử dụng đồng bộ eager hoặc quorum-based replication</a:t>
            </a:r>
            <a:r>
              <a:rPr lang="vi-VN" dirty="0"/>
              <a:t> để đảm bảo cập nhật diễn ra trước khi đọc.</a:t>
            </a:r>
          </a:p>
          <a:p>
            <a:endParaRPr lang="en-US" b="1" dirty="0"/>
          </a:p>
          <a:p>
            <a:r>
              <a:rPr lang="en-US" b="1" dirty="0"/>
              <a:t>** </a:t>
            </a:r>
            <a:r>
              <a:rPr lang="en-US" b="1" dirty="0" err="1"/>
              <a:t>Tóm</a:t>
            </a:r>
            <a:r>
              <a:rPr lang="en-US" b="1" dirty="0"/>
              <a:t> </a:t>
            </a:r>
            <a:r>
              <a:rPr lang="en-US" b="1" dirty="0" err="1"/>
              <a:t>tắt</a:t>
            </a:r>
            <a:r>
              <a:rPr lang="en-US" b="1" dirty="0"/>
              <a:t>:</a:t>
            </a:r>
          </a:p>
          <a:p>
            <a:r>
              <a:rPr lang="vi-VN" dirty="0"/>
              <a:t>Thành phần</a:t>
            </a:r>
            <a:r>
              <a:rPr lang="en-US" dirty="0"/>
              <a:t>	</a:t>
            </a:r>
            <a:r>
              <a:rPr lang="vi-VN" dirty="0"/>
              <a:t>Vai trò</a:t>
            </a:r>
            <a:r>
              <a:rPr lang="en-US" dirty="0"/>
              <a:t>			</a:t>
            </a:r>
            <a:r>
              <a:rPr lang="vi-VN" dirty="0"/>
              <a:t>Ghi chú</a:t>
            </a:r>
            <a:endParaRPr lang="en-US" dirty="0"/>
          </a:p>
          <a:p>
            <a:r>
              <a:rPr lang="vi-VN" dirty="0"/>
              <a:t>W₃(x)</a:t>
            </a:r>
            <a:r>
              <a:rPr lang="en-US" dirty="0"/>
              <a:t>	</a:t>
            </a:r>
            <a:r>
              <a:rPr lang="vi-VN" dirty="0"/>
              <a:t>Ghi dữ liệu</a:t>
            </a:r>
            <a:r>
              <a:rPr lang="en-US" dirty="0"/>
              <a:t>			</a:t>
            </a:r>
            <a:r>
              <a:rPr lang="vi-VN" dirty="0"/>
              <a:t>Thực thi tại master (Site M)</a:t>
            </a:r>
            <a:endParaRPr lang="en-US" dirty="0"/>
          </a:p>
          <a:p>
            <a:r>
              <a:rPr lang="vi-VN" dirty="0"/>
              <a:t>R₃(x)</a:t>
            </a:r>
            <a:r>
              <a:rPr lang="en-US" dirty="0"/>
              <a:t>	</a:t>
            </a:r>
            <a:r>
              <a:rPr lang="vi-VN" dirty="0"/>
              <a:t>Đọc dữ liệu</a:t>
            </a:r>
            <a:r>
              <a:rPr lang="en-US" dirty="0"/>
              <a:t>			</a:t>
            </a:r>
            <a:r>
              <a:rPr lang="vi-VN" dirty="0"/>
              <a:t>Thực thi tại slave (Site C), nhưng đọc giá trị cũ</a:t>
            </a:r>
            <a:endParaRPr lang="en-US" dirty="0"/>
          </a:p>
          <a:p>
            <a:r>
              <a:rPr lang="vi-VN" dirty="0"/>
              <a:t>Commit</a:t>
            </a:r>
            <a:r>
              <a:rPr lang="en-US" dirty="0"/>
              <a:t>	</a:t>
            </a:r>
            <a:r>
              <a:rPr lang="vi-VN" dirty="0"/>
              <a:t>Hoàn tất giao dịch</a:t>
            </a:r>
            <a:r>
              <a:rPr lang="en-US" dirty="0"/>
              <a:t>		</a:t>
            </a:r>
            <a:r>
              <a:rPr lang="vi-VN" dirty="0"/>
              <a:t>Sau commit mới gửi refresh</a:t>
            </a:r>
            <a:endParaRPr lang="en-US" dirty="0"/>
          </a:p>
          <a:p>
            <a:r>
              <a:rPr lang="vi-VN" dirty="0"/>
              <a:t>Refresh</a:t>
            </a:r>
            <a:r>
              <a:rPr lang="en-US" dirty="0"/>
              <a:t>	</a:t>
            </a:r>
            <a:r>
              <a:rPr lang="vi-VN" dirty="0"/>
              <a:t>Cập nhật bản sao tại slave</a:t>
            </a:r>
            <a:r>
              <a:rPr lang="en-US" dirty="0"/>
              <a:t>		</a:t>
            </a:r>
            <a:r>
              <a:rPr lang="vi-VN" dirty="0"/>
              <a:t>Đến sau khi đã đọc dữ liệu</a:t>
            </a:r>
            <a:endParaRPr lang="en-US" dirty="0"/>
          </a:p>
          <a:p>
            <a:r>
              <a:rPr lang="vi-VN" dirty="0"/>
              <a:t>Vấn đề</a:t>
            </a:r>
            <a:r>
              <a:rPr lang="en-US" dirty="0"/>
              <a:t>	</a:t>
            </a:r>
            <a:r>
              <a:rPr lang="vi-VN" dirty="0"/>
              <a:t>Giao dịch không thấy dữ liệu mình vừa ghi</a:t>
            </a:r>
            <a:r>
              <a:rPr lang="en-US" dirty="0"/>
              <a:t>	</a:t>
            </a:r>
            <a:r>
              <a:rPr lang="vi-VN" dirty="0"/>
              <a:t>Vi phạm tính nhất quán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34</a:t>
            </a:fld>
            <a:endParaRPr lang="en-US"/>
          </a:p>
        </p:txBody>
      </p:sp>
    </p:spTree>
    <p:extLst>
      <p:ext uri="{BB962C8B-B14F-4D97-AF65-F5344CB8AC3E}">
        <p14:creationId xmlns:p14="http://schemas.microsoft.com/office/powerpoint/2010/main" val="39634791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Lazy Single Master / Full Transparency – Giải pháp</a:t>
            </a:r>
          </a:p>
          <a:p>
            <a:endParaRPr lang="en-US" b="1" dirty="0"/>
          </a:p>
          <a:p>
            <a:r>
              <a:rPr lang="en-US" b="1" dirty="0"/>
              <a:t>* </a:t>
            </a:r>
            <a:r>
              <a:rPr lang="vi-VN" b="1" dirty="0"/>
              <a:t>Mục tiêu của giải pháp</a:t>
            </a:r>
          </a:p>
          <a:p>
            <a:r>
              <a:rPr lang="vi-VN" dirty="0"/>
              <a:t>Giải pháp này nhằm </a:t>
            </a:r>
            <a:r>
              <a:rPr lang="vi-VN" b="1" dirty="0"/>
              <a:t>đảm bảo tính nhất quán</a:t>
            </a:r>
            <a:r>
              <a:rPr lang="vi-VN" dirty="0"/>
              <a:t> trong khi vẫn cho phép giao dịch được thực hiện ở bất kỳ site nào (Full Transparency), dù dữ liệu được </a:t>
            </a:r>
            <a:r>
              <a:rPr lang="vi-VN" b="1" dirty="0"/>
              <a:t>lazy replicated</a:t>
            </a:r>
            <a:r>
              <a:rPr lang="vi-VN" dirty="0"/>
              <a:t> (bản sao được cập nhật sau khi commit).</a:t>
            </a:r>
          </a:p>
          <a:p>
            <a:endParaRPr lang="en-US" b="1" dirty="0"/>
          </a:p>
          <a:p>
            <a:r>
              <a:rPr lang="en-US" b="1" dirty="0"/>
              <a:t>* </a:t>
            </a:r>
            <a:r>
              <a:rPr lang="vi-VN" b="1" dirty="0"/>
              <a:t>Giả định đơn giản hóa</a:t>
            </a:r>
          </a:p>
          <a:p>
            <a:r>
              <a:rPr lang="vi-VN" dirty="0"/>
              <a:t>Giả sử một giao dịch </a:t>
            </a:r>
            <a:r>
              <a:rPr lang="vi-VN" b="1" dirty="0"/>
              <a:t>T = Write(x)</a:t>
            </a:r>
            <a:r>
              <a:rPr lang="vi-VN" dirty="0"/>
              <a:t> được thực hiện tại </a:t>
            </a:r>
            <a:r>
              <a:rPr lang="vi-VN" b="1" dirty="0"/>
              <a:t>slave site</a:t>
            </a:r>
            <a:r>
              <a:rPr lang="vi-VN" dirty="0"/>
              <a:t>, nhưng ghi phải được gửi tới </a:t>
            </a:r>
            <a:r>
              <a:rPr lang="vi-VN" b="1" dirty="0"/>
              <a:t>master site M</a:t>
            </a:r>
            <a:r>
              <a:rPr lang="vi-VN" dirty="0"/>
              <a:t>, vì đây là nơi giữ bản chính của dữ liệu x.</a:t>
            </a:r>
          </a:p>
          <a:p>
            <a:endParaRPr lang="en-US" b="1" dirty="0"/>
          </a:p>
          <a:p>
            <a:r>
              <a:rPr lang="en-US" b="1" dirty="0"/>
              <a:t>*</a:t>
            </a:r>
            <a:r>
              <a:rPr lang="vi-VN" b="1" dirty="0"/>
              <a:t> Giải pháp dựa trên Timestamps (dấu thời gian)</a:t>
            </a:r>
          </a:p>
          <a:p>
            <a:r>
              <a:rPr lang="vi-VN" b="1" dirty="0"/>
              <a:t>1. Tạo timestamp tại master lúc commit</a:t>
            </a:r>
          </a:p>
          <a:p>
            <a:pPr lvl="1">
              <a:buFont typeface="Arial" panose="020B0604020202020204" pitchFamily="34" charset="0"/>
              <a:buChar char="•"/>
            </a:pPr>
            <a:r>
              <a:rPr lang="vi-VN" dirty="0"/>
              <a:t>Khi giao dịch </a:t>
            </a:r>
            <a:r>
              <a:rPr lang="vi-VN" b="1" dirty="0"/>
              <a:t>T commit tại master</a:t>
            </a:r>
            <a:r>
              <a:rPr lang="vi-VN" dirty="0"/>
              <a:t>, nó được gán một </a:t>
            </a:r>
            <a:r>
              <a:rPr lang="vi-VN" b="1" dirty="0"/>
              <a:t>timestamp ts(T)</a:t>
            </a:r>
            <a:r>
              <a:rPr lang="vi-VN" dirty="0"/>
              <a:t>.</a:t>
            </a:r>
          </a:p>
          <a:p>
            <a:pPr lvl="1">
              <a:buFont typeface="Arial" panose="020B0604020202020204" pitchFamily="34" charset="0"/>
              <a:buChar char="•"/>
            </a:pPr>
            <a:r>
              <a:rPr lang="vi-VN" dirty="0"/>
              <a:t>Đây là một số duy nhất, </a:t>
            </a:r>
            <a:r>
              <a:rPr lang="vi-VN" b="1" dirty="0"/>
              <a:t>lớn hơn tất cả timestamp trước đó</a:t>
            </a:r>
            <a:r>
              <a:rPr lang="vi-VN" dirty="0"/>
              <a:t> → đảm bảo thứ tự tuyến tính (linearizability).</a:t>
            </a:r>
          </a:p>
          <a:p>
            <a:r>
              <a:rPr lang="vi-VN" b="1" dirty="0"/>
              <a:t>2. Cập nhật last_modified tại master</a:t>
            </a:r>
          </a:p>
          <a:p>
            <a:pPr lvl="1">
              <a:buFont typeface="Arial" panose="020B0604020202020204" pitchFamily="34" charset="0"/>
              <a:buChar char="•"/>
            </a:pPr>
            <a:r>
              <a:rPr lang="vi-VN" dirty="0"/>
              <a:t>Trường last_modified(xM) (bản ghi thời điểm x được cập nhật gần nhất tại master) được </a:t>
            </a:r>
            <a:r>
              <a:rPr lang="vi-VN" b="1" dirty="0"/>
              <a:t>gán bằng ts(T)</a:t>
            </a:r>
            <a:r>
              <a:rPr lang="vi-VN" dirty="0"/>
              <a:t>.</a:t>
            </a:r>
          </a:p>
          <a:p>
            <a:r>
              <a:rPr lang="vi-VN" b="1" dirty="0"/>
              <a:t>3. Cập nhật last_modified tại slave khi refresh</a:t>
            </a:r>
          </a:p>
          <a:p>
            <a:pPr lvl="1">
              <a:buFont typeface="Arial" panose="020B0604020202020204" pitchFamily="34" charset="0"/>
              <a:buChar char="•"/>
            </a:pPr>
            <a:r>
              <a:rPr lang="vi-VN" dirty="0"/>
              <a:t>Khi bản sao x tại slave site </a:t>
            </a:r>
            <a:r>
              <a:rPr lang="vi-VN" b="1" dirty="0"/>
              <a:t>nhận refresh transaction</a:t>
            </a:r>
            <a:r>
              <a:rPr lang="vi-VN" dirty="0"/>
              <a:t>, slave cũng cập nhật:</a:t>
            </a:r>
          </a:p>
          <a:p>
            <a:pPr rtl="0">
              <a:buFont typeface="Arial" panose="020B0604020202020204" pitchFamily="34" charset="0"/>
              <a:buNone/>
            </a:pPr>
            <a:r>
              <a:rPr lang="en-US" dirty="0"/>
              <a:t>	</a:t>
            </a:r>
            <a:r>
              <a:rPr lang="vi-VN" dirty="0"/>
              <a:t>last_modified(xi) ← last_modified(xM) </a:t>
            </a:r>
          </a:p>
          <a:p>
            <a:pPr lvl="1">
              <a:buFont typeface="Arial" panose="020B0604020202020204" pitchFamily="34" charset="0"/>
              <a:buChar char="•"/>
            </a:pPr>
            <a:r>
              <a:rPr lang="vi-VN" dirty="0"/>
              <a:t>→ tức là bản sao nhận cùng timestamp như bản chính → giữ nhất quán.</a:t>
            </a:r>
          </a:p>
          <a:p>
            <a:endParaRPr lang="en-US" b="1" dirty="0"/>
          </a:p>
          <a:p>
            <a:r>
              <a:rPr lang="en-US" b="1" dirty="0"/>
              <a:t>* </a:t>
            </a:r>
            <a:r>
              <a:rPr lang="vi-VN" b="1" dirty="0"/>
              <a:t>Luật tạo timestamp tại master</a:t>
            </a:r>
          </a:p>
          <a:p>
            <a:r>
              <a:rPr lang="vi-VN" dirty="0"/>
              <a:t>Khi commit giao dịch T tại master, timestamp ts(T) phải thỏa mãn:</a:t>
            </a:r>
          </a:p>
          <a:p>
            <a:pPr>
              <a:buFont typeface="Arial" panose="020B0604020202020204" pitchFamily="34" charset="0"/>
              <a:buChar char="•"/>
            </a:pPr>
            <a:r>
              <a:rPr lang="vi-VN" b="1" dirty="0"/>
              <a:t>ts(T) &gt; tất cả các timestamps đã phát hành trước đó</a:t>
            </a:r>
            <a:endParaRPr lang="vi-VN" dirty="0"/>
          </a:p>
          <a:p>
            <a:pPr>
              <a:buFont typeface="Arial" panose="020B0604020202020204" pitchFamily="34" charset="0"/>
              <a:buChar char="•"/>
            </a:pPr>
            <a:r>
              <a:rPr lang="vi-VN" b="1" dirty="0"/>
              <a:t>ts(T) &lt; last_modified của mọi dữ liệu mà T đã đọc</a:t>
            </a:r>
            <a:endParaRPr lang="vi-VN" dirty="0"/>
          </a:p>
          <a:p>
            <a:r>
              <a:rPr lang="en-US" dirty="0"/>
              <a:t>- </a:t>
            </a:r>
            <a:r>
              <a:rPr lang="vi-VN" b="1" dirty="0"/>
              <a:t>Nếu không tìm được một timestamp thỏa mãn điều kiện này → T bị abort.</a:t>
            </a:r>
            <a:endParaRPr lang="vi-VN" dirty="0"/>
          </a:p>
          <a:p>
            <a:endParaRPr lang="en-US" b="1" dirty="0"/>
          </a:p>
          <a:p>
            <a:r>
              <a:rPr lang="en-US" b="1" dirty="0"/>
              <a:t>* </a:t>
            </a:r>
            <a:r>
              <a:rPr lang="vi-VN" b="1" dirty="0"/>
              <a:t>Tại sao luật này giúp giải quyết vấn đề?</a:t>
            </a:r>
          </a:p>
          <a:p>
            <a:pPr>
              <a:buFont typeface="Arial" panose="020B0604020202020204" pitchFamily="34" charset="0"/>
              <a:buChar char="•"/>
            </a:pPr>
            <a:r>
              <a:rPr lang="vi-VN" dirty="0"/>
              <a:t>Tránh tình huống </a:t>
            </a:r>
            <a:r>
              <a:rPr lang="vi-VN" b="1" dirty="0"/>
              <a:t>đọc dữ liệu cũ đã bị ghi đè bởi giao dịch khác</a:t>
            </a:r>
            <a:r>
              <a:rPr lang="vi-VN" dirty="0"/>
              <a:t> (vi phạm 1SR – one-copy serializability).</a:t>
            </a:r>
          </a:p>
          <a:p>
            <a:pPr>
              <a:buFont typeface="Arial" panose="020B0604020202020204" pitchFamily="34" charset="0"/>
              <a:buChar char="•"/>
            </a:pPr>
            <a:r>
              <a:rPr lang="vi-VN" dirty="0"/>
              <a:t>Nếu một giao dịch T đọc dữ liệu x mà </a:t>
            </a:r>
            <a:r>
              <a:rPr lang="vi-VN" b="1" dirty="0"/>
              <a:t>last_modified(xM) &gt; ts(T)</a:t>
            </a:r>
            <a:r>
              <a:rPr lang="vi-VN" dirty="0"/>
              <a:t> → tức là có một ghi sau khi T đọc → T phải </a:t>
            </a:r>
            <a:r>
              <a:rPr lang="vi-VN" b="1" dirty="0"/>
              <a:t>abort</a:t>
            </a:r>
            <a:r>
              <a:rPr lang="vi-VN" dirty="0"/>
              <a:t> để tránh đọc sai.</a:t>
            </a:r>
          </a:p>
          <a:p>
            <a:endParaRPr lang="en-US" b="1" dirty="0"/>
          </a:p>
          <a:p>
            <a:r>
              <a:rPr lang="en-US" b="1" dirty="0"/>
              <a:t>* </a:t>
            </a:r>
            <a:r>
              <a:rPr lang="vi-VN" b="1" dirty="0"/>
              <a:t>Tóm lại quy trình</a:t>
            </a:r>
          </a:p>
          <a:p>
            <a:r>
              <a:rPr lang="vi-VN" dirty="0"/>
              <a:t>Bước</a:t>
            </a:r>
            <a:r>
              <a:rPr lang="en-US" dirty="0"/>
              <a:t>	</a:t>
            </a:r>
            <a:r>
              <a:rPr lang="vi-VN" dirty="0"/>
              <a:t>Hành động</a:t>
            </a:r>
            <a:endParaRPr lang="en-US" dirty="0"/>
          </a:p>
          <a:p>
            <a:pPr marL="228600" indent="-228600">
              <a:buAutoNum type="arabicPlain"/>
            </a:pPr>
            <a:r>
              <a:rPr lang="vi-VN" dirty="0"/>
              <a:t>T gửi ghi đến master</a:t>
            </a:r>
            <a:endParaRPr lang="en-US" dirty="0"/>
          </a:p>
          <a:p>
            <a:pPr marL="228600" indent="-228600">
              <a:buAutoNum type="arabicPlain"/>
            </a:pPr>
            <a:r>
              <a:rPr lang="vi-VN" dirty="0"/>
              <a:t>Master thực hiện ghi, tạo ts(T)</a:t>
            </a:r>
            <a:endParaRPr lang="en-US" dirty="0"/>
          </a:p>
          <a:p>
            <a:pPr marL="228600" indent="-228600">
              <a:buAutoNum type="arabicPlain"/>
            </a:pPr>
            <a:r>
              <a:rPr lang="vi-VN" dirty="0"/>
              <a:t>Ghi ts(T) vào last_modified(xM)</a:t>
            </a:r>
            <a:endParaRPr lang="en-US" dirty="0"/>
          </a:p>
          <a:p>
            <a:pPr marL="228600" indent="-228600">
              <a:buAutoNum type="arabicPlain"/>
            </a:pPr>
            <a:r>
              <a:rPr lang="vi-VN" dirty="0"/>
              <a:t>Khi slave nhận refresh → ghi last_modified(xi) = ts(T)</a:t>
            </a:r>
            <a:endParaRPr lang="en-US" dirty="0"/>
          </a:p>
          <a:p>
            <a:pPr marL="228600" indent="-228600">
              <a:buAutoNum type="arabicPlain"/>
            </a:pPr>
            <a:r>
              <a:rPr lang="vi-VN" dirty="0"/>
              <a:t>Các giao dịch khác dùng luật kiểm tra timestamp để xác minh tính đúng đắn trước khi commit</a:t>
            </a:r>
          </a:p>
          <a:p>
            <a:endParaRPr lang="en-US" b="1" dirty="0"/>
          </a:p>
          <a:p>
            <a:r>
              <a:rPr lang="en-US" b="1" dirty="0"/>
              <a:t>* </a:t>
            </a:r>
            <a:r>
              <a:rPr lang="vi-VN" b="1" dirty="0"/>
              <a:t>Ví dụ minh họa đơn giản</a:t>
            </a:r>
          </a:p>
          <a:p>
            <a:r>
              <a:rPr lang="vi-VN" dirty="0"/>
              <a:t>Giả sử:</a:t>
            </a:r>
          </a:p>
          <a:p>
            <a:pPr>
              <a:buFont typeface="Arial" panose="020B0604020202020204" pitchFamily="34" charset="0"/>
              <a:buChar char="•"/>
            </a:pPr>
            <a:r>
              <a:rPr lang="vi-VN" dirty="0"/>
              <a:t>T1 ghi x tại thời điểm ts(T1) = 10</a:t>
            </a:r>
          </a:p>
          <a:p>
            <a:pPr>
              <a:buFont typeface="Arial" panose="020B0604020202020204" pitchFamily="34" charset="0"/>
              <a:buChar char="•"/>
            </a:pPr>
            <a:r>
              <a:rPr lang="vi-VN" dirty="0"/>
              <a:t>T2 đọc x tại slave và định commit tại ts(T2) = 9 (tức là trước T1)</a:t>
            </a:r>
          </a:p>
          <a:p>
            <a:r>
              <a:rPr lang="vi-VN" dirty="0"/>
              <a:t>→ Theo luật timestamp, ts(T2) &lt; last_modified(xM) = 10 → </a:t>
            </a:r>
            <a:r>
              <a:rPr lang="vi-VN" b="1" dirty="0"/>
              <a:t>T2 phải abort</a:t>
            </a:r>
            <a:r>
              <a:rPr lang="vi-VN" dirty="0"/>
              <a:t> vì đã đọc dữ liệu đã bị ghi đè.</a:t>
            </a:r>
          </a:p>
          <a:p>
            <a:endParaRPr lang="en-US" b="1" dirty="0"/>
          </a:p>
          <a:p>
            <a:r>
              <a:rPr lang="en-US" b="1" dirty="0"/>
              <a:t>* </a:t>
            </a:r>
            <a:r>
              <a:rPr lang="vi-VN" b="1" dirty="0"/>
              <a:t>Tóm </a:t>
            </a:r>
            <a:r>
              <a:rPr lang="en-US" b="1" dirty="0" err="1"/>
              <a:t>tắt</a:t>
            </a:r>
            <a:endParaRPr lang="vi-VN" b="1" dirty="0"/>
          </a:p>
          <a:p>
            <a:r>
              <a:rPr lang="vi-VN" dirty="0"/>
              <a:t>Thành phần</a:t>
            </a:r>
            <a:r>
              <a:rPr lang="en-US" dirty="0"/>
              <a:t>		</a:t>
            </a:r>
            <a:r>
              <a:rPr lang="vi-VN" dirty="0"/>
              <a:t>Vai trò</a:t>
            </a:r>
            <a:endParaRPr lang="en-US" dirty="0"/>
          </a:p>
          <a:p>
            <a:r>
              <a:rPr lang="vi-VN" dirty="0"/>
              <a:t>ts(T)</a:t>
            </a:r>
            <a:r>
              <a:rPr lang="en-US" dirty="0"/>
              <a:t>		</a:t>
            </a:r>
            <a:r>
              <a:rPr lang="vi-VN" dirty="0"/>
              <a:t>Timestamp gán cho giao dịch tại commit</a:t>
            </a:r>
            <a:endParaRPr lang="en-US" dirty="0"/>
          </a:p>
          <a:p>
            <a:r>
              <a:rPr lang="vi-VN" dirty="0"/>
              <a:t>last_modified(x)</a:t>
            </a:r>
            <a:r>
              <a:rPr lang="en-US" dirty="0"/>
              <a:t>	</a:t>
            </a:r>
            <a:r>
              <a:rPr lang="vi-VN" dirty="0"/>
              <a:t>Lưu timestamp cập nhật cuối cùng của x</a:t>
            </a:r>
            <a:endParaRPr lang="en-US" dirty="0"/>
          </a:p>
          <a:p>
            <a:r>
              <a:rPr lang="vi-VN" dirty="0"/>
              <a:t>Timestamp Rule</a:t>
            </a:r>
            <a:r>
              <a:rPr lang="en-US" dirty="0"/>
              <a:t>	</a:t>
            </a:r>
            <a:r>
              <a:rPr lang="vi-VN" dirty="0"/>
              <a:t>Đảm bảo không đọc dữ liệu lỗi thời</a:t>
            </a:r>
            <a:endParaRPr lang="en-US" dirty="0"/>
          </a:p>
          <a:p>
            <a:r>
              <a:rPr lang="vi-VN" dirty="0"/>
              <a:t>Abort</a:t>
            </a:r>
            <a:r>
              <a:rPr lang="en-US" dirty="0"/>
              <a:t>		</a:t>
            </a:r>
            <a:r>
              <a:rPr lang="vi-VN" dirty="0"/>
              <a:t>Nếu timestamp không thoả mãn, để tránh vi phạm nhất quán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35</a:t>
            </a:fld>
            <a:endParaRPr lang="en-US"/>
          </a:p>
        </p:txBody>
      </p:sp>
    </p:spTree>
    <p:extLst>
      <p:ext uri="{BB962C8B-B14F-4D97-AF65-F5344CB8AC3E}">
        <p14:creationId xmlns:p14="http://schemas.microsoft.com/office/powerpoint/2010/main" val="2415869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Lazy Distributed Replication</a:t>
            </a:r>
            <a:r>
              <a:rPr lang="en-US" b="1" dirty="0"/>
              <a:t> – </a:t>
            </a:r>
            <a:r>
              <a:rPr lang="en-US" b="1" dirty="0" err="1"/>
              <a:t>Nhân</a:t>
            </a:r>
            <a:r>
              <a:rPr lang="en-US" b="1" dirty="0"/>
              <a:t> </a:t>
            </a:r>
            <a:r>
              <a:rPr lang="en-US" b="1" dirty="0" err="1"/>
              <a:t>bản</a:t>
            </a:r>
            <a:r>
              <a:rPr lang="en-US" b="1" dirty="0"/>
              <a:t> </a:t>
            </a:r>
            <a:r>
              <a:rPr lang="en-US" b="1" dirty="0" err="1"/>
              <a:t>bất</a:t>
            </a:r>
            <a:r>
              <a:rPr lang="en-US" b="1" dirty="0"/>
              <a:t> </a:t>
            </a:r>
            <a:r>
              <a:rPr lang="en-US" b="1" dirty="0" err="1"/>
              <a:t>đồng</a:t>
            </a:r>
            <a:r>
              <a:rPr lang="en-US" b="1" dirty="0"/>
              <a:t> </a:t>
            </a:r>
            <a:r>
              <a:rPr lang="en-US" b="1" dirty="0" err="1"/>
              <a:t>bộ</a:t>
            </a:r>
            <a:r>
              <a:rPr lang="en-US" b="1" dirty="0"/>
              <a:t> </a:t>
            </a:r>
            <a:r>
              <a:rPr lang="en-US" b="1" dirty="0" err="1"/>
              <a:t>phân</a:t>
            </a:r>
            <a:r>
              <a:rPr lang="en-US" b="1" dirty="0"/>
              <a:t> </a:t>
            </a:r>
            <a:r>
              <a:rPr lang="en-US" b="1" dirty="0" err="1"/>
              <a:t>tán</a:t>
            </a:r>
            <a:endParaRPr lang="en-US" b="1" dirty="0"/>
          </a:p>
          <a:p>
            <a:endParaRPr lang="vi-VN" b="1" dirty="0"/>
          </a:p>
          <a:p>
            <a:r>
              <a:rPr lang="vi-VN" b="1" dirty="0"/>
              <a:t>1. Mục tiêu chính của mô hình này</a:t>
            </a:r>
          </a:p>
          <a:p>
            <a:pPr>
              <a:buFont typeface="Arial" panose="020B0604020202020204" pitchFamily="34" charset="0"/>
              <a:buChar char="•"/>
            </a:pPr>
            <a:r>
              <a:rPr lang="vi-VN" dirty="0"/>
              <a:t>Cho phép </a:t>
            </a:r>
            <a:r>
              <a:rPr lang="vi-VN" b="1" dirty="0"/>
              <a:t>giao dịch có thể thực thi ở bất kỳ site nào</a:t>
            </a:r>
            <a:r>
              <a:rPr lang="vi-VN" dirty="0"/>
              <a:t>, không cần phải truy cập master.</a:t>
            </a:r>
          </a:p>
          <a:p>
            <a:pPr>
              <a:buFont typeface="Arial" panose="020B0604020202020204" pitchFamily="34" charset="0"/>
              <a:buChar char="•"/>
            </a:pPr>
            <a:r>
              <a:rPr lang="vi-VN" dirty="0"/>
              <a:t>Đọc/Ghi tại chỗ → </a:t>
            </a:r>
            <a:r>
              <a:rPr lang="vi-VN" b="1" dirty="0"/>
              <a:t>hiệu năng cao, giảm độ trễ truy cập</a:t>
            </a:r>
            <a:endParaRPr lang="vi-VN" dirty="0"/>
          </a:p>
          <a:p>
            <a:pPr>
              <a:buFont typeface="Arial" panose="020B0604020202020204" pitchFamily="34" charset="0"/>
              <a:buChar char="•"/>
            </a:pPr>
            <a:r>
              <a:rPr lang="vi-VN" dirty="0"/>
              <a:t>Sau khi commit, </a:t>
            </a:r>
            <a:r>
              <a:rPr lang="vi-VN" b="1" dirty="0"/>
              <a:t>thay đổi mới được gửi đến các site khác</a:t>
            </a:r>
            <a:r>
              <a:rPr lang="vi-VN" dirty="0"/>
              <a:t> (gọi là </a:t>
            </a:r>
            <a:r>
              <a:rPr lang="vi-VN" i="1" dirty="0"/>
              <a:t>refresh transactions</a:t>
            </a:r>
            <a:r>
              <a:rPr lang="vi-VN" dirty="0"/>
              <a:t>)</a:t>
            </a:r>
          </a:p>
          <a:p>
            <a:endParaRPr lang="en-US" b="1" dirty="0"/>
          </a:p>
          <a:p>
            <a:r>
              <a:rPr lang="vi-VN" b="1" dirty="0"/>
              <a:t>2. Cơ chế tại mỗi site (nút)</a:t>
            </a:r>
          </a:p>
          <a:p>
            <a:r>
              <a:rPr lang="vi-VN" dirty="0"/>
              <a:t>Các hành vi xử lý giao dịch ở </a:t>
            </a:r>
            <a:r>
              <a:rPr lang="vi-VN" b="1" dirty="0"/>
              <a:t>mọi site</a:t>
            </a:r>
            <a:r>
              <a:rPr lang="vi-VN" dirty="0"/>
              <a:t> đều giống nhau theo quy tắc sau:</a:t>
            </a:r>
          </a:p>
          <a:p>
            <a:r>
              <a:rPr lang="vi-VN" dirty="0"/>
              <a:t>Tình huống</a:t>
            </a:r>
            <a:r>
              <a:rPr lang="en-US" dirty="0"/>
              <a:t>			</a:t>
            </a:r>
            <a:r>
              <a:rPr lang="vi-VN" dirty="0"/>
              <a:t>Hành động</a:t>
            </a:r>
            <a:endParaRPr lang="en-US" dirty="0"/>
          </a:p>
          <a:p>
            <a:r>
              <a:rPr lang="vi-VN" b="1" dirty="0"/>
              <a:t>Read</a:t>
            </a:r>
            <a:r>
              <a:rPr lang="en-US" b="1" dirty="0"/>
              <a:t>			</a:t>
            </a:r>
            <a:r>
              <a:rPr lang="vi-VN" dirty="0"/>
              <a:t>Đọc bản sao cục bộ và trả kết quả ngay cho người dùng</a:t>
            </a:r>
            <a:endParaRPr lang="en-US" dirty="0"/>
          </a:p>
          <a:p>
            <a:r>
              <a:rPr lang="vi-VN" b="1" dirty="0"/>
              <a:t>Write</a:t>
            </a:r>
            <a:r>
              <a:rPr lang="en-US" b="1" dirty="0"/>
              <a:t>			</a:t>
            </a:r>
            <a:r>
              <a:rPr lang="vi-VN" dirty="0"/>
              <a:t>Ghi vào bản sao cục bộ và trả kết quả ngay</a:t>
            </a:r>
            <a:endParaRPr lang="en-US" dirty="0"/>
          </a:p>
          <a:p>
            <a:r>
              <a:rPr lang="vi-VN" b="1" dirty="0"/>
              <a:t>Commit/Abort</a:t>
            </a:r>
            <a:r>
              <a:rPr lang="en-US" b="1" dirty="0"/>
              <a:t>		</a:t>
            </a:r>
            <a:r>
              <a:rPr lang="vi-VN" dirty="0"/>
              <a:t>Xử lý commit hoặc hủy </a:t>
            </a:r>
            <a:r>
              <a:rPr lang="vi-VN" b="1" dirty="0"/>
              <a:t>tại chỗ</a:t>
            </a:r>
            <a:r>
              <a:rPr lang="vi-VN" dirty="0"/>
              <a:t> (không chờ các site khác)</a:t>
            </a:r>
            <a:endParaRPr lang="en-US" dirty="0"/>
          </a:p>
          <a:p>
            <a:r>
              <a:rPr lang="vi-VN" b="1" dirty="0"/>
              <a:t>Sau commit</a:t>
            </a:r>
            <a:r>
              <a:rPr lang="en-US" b="1" dirty="0"/>
              <a:t>			</a:t>
            </a:r>
            <a:r>
              <a:rPr lang="vi-VN" dirty="0"/>
              <a:t>Gửi refresh transaction đến các site khác</a:t>
            </a:r>
            <a:endParaRPr lang="en-US" dirty="0"/>
          </a:p>
          <a:p>
            <a:r>
              <a:rPr lang="vi-VN" b="1" dirty="0"/>
              <a:t>Khi nhận refresh từ site khác</a:t>
            </a:r>
            <a:r>
              <a:rPr lang="en-US" b="1" dirty="0"/>
              <a:t>	</a:t>
            </a:r>
            <a:r>
              <a:rPr lang="vi-VN" dirty="0"/>
              <a:t>- Phát hiện xung đột</a:t>
            </a:r>
            <a:br>
              <a:rPr lang="vi-VN" dirty="0"/>
            </a:br>
            <a:r>
              <a:rPr lang="en-US" dirty="0"/>
              <a:t>			</a:t>
            </a:r>
            <a:r>
              <a:rPr lang="vi-VN" dirty="0"/>
              <a:t>- Cài đặt thay đổi</a:t>
            </a:r>
            <a:br>
              <a:rPr lang="vi-VN" dirty="0"/>
            </a:br>
            <a:r>
              <a:rPr lang="en-US" dirty="0"/>
              <a:t>			</a:t>
            </a:r>
            <a:r>
              <a:rPr lang="vi-VN" dirty="0"/>
              <a:t>- Có thể cần hoà giải (reconciliation)</a:t>
            </a:r>
          </a:p>
          <a:p>
            <a:endParaRPr lang="en-US" b="1" dirty="0"/>
          </a:p>
          <a:p>
            <a:r>
              <a:rPr lang="vi-VN" b="1" dirty="0"/>
              <a:t>3. Hình minh họa</a:t>
            </a:r>
          </a:p>
          <a:p>
            <a:r>
              <a:rPr lang="vi-VN" dirty="0"/>
              <a:t>Hình vẽ minh họa quá trình </a:t>
            </a:r>
            <a:r>
              <a:rPr lang="vi-VN" b="1" dirty="0"/>
              <a:t>Lazy Replication</a:t>
            </a:r>
            <a:r>
              <a:rPr lang="vi-VN" dirty="0"/>
              <a:t> thông qua hai giao dịch:</a:t>
            </a:r>
          </a:p>
          <a:p>
            <a:r>
              <a:rPr lang="en-US" b="1" dirty="0"/>
              <a:t>a. </a:t>
            </a:r>
            <a:r>
              <a:rPr lang="vi-VN" b="1" dirty="0"/>
              <a:t>Transaction 1 (ở Site A):</a:t>
            </a:r>
          </a:p>
          <a:p>
            <a:pPr>
              <a:buFont typeface="+mj-lt"/>
              <a:buNone/>
            </a:pPr>
            <a:r>
              <a:rPr lang="en-US" dirty="0"/>
              <a:t>	- </a:t>
            </a:r>
            <a:r>
              <a:rPr lang="vi-VN" dirty="0"/>
              <a:t>Write(x) trên bản sao cục bộ tại A (bước ①)</a:t>
            </a:r>
          </a:p>
          <a:p>
            <a:pPr>
              <a:buFont typeface="+mj-lt"/>
              <a:buNone/>
            </a:pPr>
            <a:r>
              <a:rPr lang="en-US" dirty="0"/>
              <a:t>	- </a:t>
            </a:r>
            <a:r>
              <a:rPr lang="vi-VN" dirty="0"/>
              <a:t>Commit giao dịch tại A, thay đổi trở nên bền vững (bước ②)</a:t>
            </a:r>
          </a:p>
          <a:p>
            <a:pPr>
              <a:buFont typeface="+mj-lt"/>
              <a:buNone/>
            </a:pPr>
            <a:r>
              <a:rPr lang="en-US" dirty="0"/>
              <a:t>	- </a:t>
            </a:r>
            <a:r>
              <a:rPr lang="vi-VN" dirty="0"/>
              <a:t>Refresh transaction gửi từ A tới B, C, D để áp dụng thay đổi (bước ③)</a:t>
            </a:r>
          </a:p>
          <a:p>
            <a:r>
              <a:rPr lang="en-US" b="1" dirty="0"/>
              <a:t>b. </a:t>
            </a:r>
            <a:r>
              <a:rPr lang="vi-VN" b="1" dirty="0"/>
              <a:t>Transaction 2 (ở Site D):</a:t>
            </a:r>
          </a:p>
          <a:p>
            <a:pPr>
              <a:buFont typeface="+mj-lt"/>
              <a:buNone/>
            </a:pPr>
            <a:r>
              <a:rPr lang="en-US" dirty="0"/>
              <a:t>	- </a:t>
            </a:r>
            <a:r>
              <a:rPr lang="vi-VN" dirty="0"/>
              <a:t>Write(x) trên bản sao cục bộ tại D (①)</a:t>
            </a:r>
          </a:p>
          <a:p>
            <a:pPr>
              <a:buFont typeface="+mj-lt"/>
              <a:buNone/>
            </a:pPr>
            <a:r>
              <a:rPr lang="en-US" dirty="0"/>
              <a:t>	- </a:t>
            </a:r>
            <a:r>
              <a:rPr lang="vi-VN" dirty="0"/>
              <a:t>Commit tại D (②)</a:t>
            </a:r>
          </a:p>
          <a:p>
            <a:pPr>
              <a:buFont typeface="+mj-lt"/>
              <a:buNone/>
            </a:pPr>
            <a:r>
              <a:rPr lang="en-US" dirty="0"/>
              <a:t>	- </a:t>
            </a:r>
            <a:r>
              <a:rPr lang="vi-VN" dirty="0"/>
              <a:t>Gửi refresh đến A, B, C (③)</a:t>
            </a:r>
          </a:p>
          <a:p>
            <a:r>
              <a:rPr lang="vi-VN" b="1" dirty="0"/>
              <a:t>Nhận xét:</a:t>
            </a:r>
            <a:r>
              <a:rPr lang="vi-VN" dirty="0"/>
              <a:t> Hai giao dịch có thể chỉnh sửa </a:t>
            </a:r>
            <a:r>
              <a:rPr lang="vi-VN" b="1" dirty="0"/>
              <a:t>cùng một dữ liệu x</a:t>
            </a:r>
            <a:r>
              <a:rPr lang="vi-VN" dirty="0"/>
              <a:t> tại </a:t>
            </a:r>
            <a:r>
              <a:rPr lang="vi-VN" b="1" dirty="0"/>
              <a:t>hai site khác nhau</a:t>
            </a:r>
            <a:r>
              <a:rPr lang="vi-VN" dirty="0"/>
              <a:t>, dẫn đến </a:t>
            </a:r>
            <a:r>
              <a:rPr lang="vi-VN" b="1" dirty="0"/>
              <a:t>xung đột khi refresh đến các site còn lại</a:t>
            </a:r>
            <a:r>
              <a:rPr lang="vi-VN" dirty="0"/>
              <a:t>.</a:t>
            </a:r>
          </a:p>
          <a:p>
            <a:endParaRPr lang="en-US" b="1" dirty="0"/>
          </a:p>
          <a:p>
            <a:r>
              <a:rPr lang="vi-VN" b="1" dirty="0"/>
              <a:t>4. Vấn đề phát sinh: Xung đột và Hòa giải (Reconciliation)</a:t>
            </a:r>
          </a:p>
          <a:p>
            <a:r>
              <a:rPr lang="en-US" b="1" dirty="0"/>
              <a:t>*</a:t>
            </a:r>
            <a:r>
              <a:rPr lang="vi-VN" b="1" dirty="0"/>
              <a:t> Xung đột</a:t>
            </a:r>
          </a:p>
          <a:p>
            <a:pPr>
              <a:buFont typeface="Arial" panose="020B0604020202020204" pitchFamily="34" charset="0"/>
              <a:buChar char="•"/>
            </a:pPr>
            <a:r>
              <a:rPr lang="vi-VN" dirty="0"/>
              <a:t>Khi hai site (A và D) cùng cập nhật x độc lập → khi các bản ghi cập nhật đến nhau → </a:t>
            </a:r>
            <a:r>
              <a:rPr lang="vi-VN" b="1" dirty="0"/>
              <a:t>bản nào sẽ được giữ lại?</a:t>
            </a:r>
            <a:endParaRPr lang="vi-VN" dirty="0"/>
          </a:p>
          <a:p>
            <a:r>
              <a:rPr lang="en-US" b="1" dirty="0"/>
              <a:t>*</a:t>
            </a:r>
            <a:r>
              <a:rPr lang="vi-VN" b="1" dirty="0"/>
              <a:t> Hòa giải (Reconciliation)</a:t>
            </a:r>
          </a:p>
          <a:p>
            <a:pPr>
              <a:buFont typeface="Arial" panose="020B0604020202020204" pitchFamily="34" charset="0"/>
              <a:buChar char="•"/>
            </a:pPr>
            <a:r>
              <a:rPr lang="vi-VN" dirty="0"/>
              <a:t>Quá trình giải quyết xung đột khi các bản ghi cập nhật mâu thuẫn.</a:t>
            </a:r>
          </a:p>
          <a:p>
            <a:pPr>
              <a:buFont typeface="Arial" panose="020B0604020202020204" pitchFamily="34" charset="0"/>
              <a:buChar char="•"/>
            </a:pPr>
            <a:r>
              <a:rPr lang="vi-VN" dirty="0"/>
              <a:t>Có thể dùng các </a:t>
            </a:r>
            <a:r>
              <a:rPr lang="vi-VN" b="1" dirty="0"/>
              <a:t>thuật toán dựa trên timestamp</a:t>
            </a:r>
            <a:r>
              <a:rPr lang="vi-VN" dirty="0"/>
              <a:t>, như:</a:t>
            </a:r>
          </a:p>
          <a:p>
            <a:pPr marL="742950" lvl="1" indent="-285750">
              <a:buFont typeface="Arial" panose="020B0604020202020204" pitchFamily="34" charset="0"/>
              <a:buChar char="•"/>
            </a:pPr>
            <a:r>
              <a:rPr lang="vi-VN" dirty="0"/>
              <a:t>Timestamp lớn hơn thì thắng</a:t>
            </a:r>
          </a:p>
          <a:p>
            <a:pPr marL="742950" lvl="1" indent="-285750">
              <a:buFont typeface="Arial" panose="020B0604020202020204" pitchFamily="34" charset="0"/>
              <a:buChar char="•"/>
            </a:pPr>
            <a:r>
              <a:rPr lang="vi-VN" dirty="0"/>
              <a:t>Ưu tiên site quan trọng hơn</a:t>
            </a:r>
          </a:p>
          <a:p>
            <a:pPr>
              <a:buFont typeface="Arial" panose="020B0604020202020204" pitchFamily="34" charset="0"/>
              <a:buChar char="•"/>
            </a:pPr>
            <a:r>
              <a:rPr lang="vi-VN" dirty="0"/>
              <a:t>Nhưng: Các kỹ thuật này </a:t>
            </a:r>
            <a:r>
              <a:rPr lang="vi-VN" b="1" dirty="0"/>
              <a:t>mang tính chất ad hoc</a:t>
            </a:r>
            <a:r>
              <a:rPr lang="vi-VN" dirty="0"/>
              <a:t> và </a:t>
            </a:r>
            <a:r>
              <a:rPr lang="vi-VN" b="1" dirty="0"/>
              <a:t>có thể mất mát dữ liệu</a:t>
            </a:r>
            <a:r>
              <a:rPr lang="vi-VN" dirty="0"/>
              <a:t>.</a:t>
            </a:r>
          </a:p>
          <a:p>
            <a:pPr>
              <a:buFont typeface="Arial" panose="020B0604020202020204" pitchFamily="34" charset="0"/>
              <a:buChar char="•"/>
            </a:pPr>
            <a:r>
              <a:rPr lang="vi-VN" dirty="0"/>
              <a:t>Timestamp không đáng tin nếu </a:t>
            </a:r>
            <a:r>
              <a:rPr lang="vi-VN" b="1" dirty="0"/>
              <a:t>đồng bộ đồng hồ không chuẩn giữa các site</a:t>
            </a:r>
            <a:r>
              <a:rPr lang="vi-VN" dirty="0"/>
              <a:t>.</a:t>
            </a:r>
          </a:p>
          <a:p>
            <a:endParaRPr lang="en-US" b="1" dirty="0"/>
          </a:p>
          <a:p>
            <a:r>
              <a:rPr lang="vi-VN" b="1" dirty="0"/>
              <a:t>5. Giải thích sâu hơn từ đoạn mô tả</a:t>
            </a:r>
          </a:p>
          <a:p>
            <a:pPr>
              <a:buFont typeface="Arial" panose="020B0604020202020204" pitchFamily="34" charset="0"/>
              <a:buChar char="•"/>
            </a:pPr>
            <a:r>
              <a:rPr lang="vi-VN" dirty="0"/>
              <a:t>Lazy protocols có </a:t>
            </a:r>
            <a:r>
              <a:rPr lang="vi-VN" b="1" dirty="0"/>
              <a:t>ưu điểm về hiệu năng</a:t>
            </a:r>
            <a:r>
              <a:rPr lang="vi-VN" dirty="0"/>
              <a:t> nhưng </a:t>
            </a:r>
            <a:r>
              <a:rPr lang="vi-VN" b="1" dirty="0"/>
              <a:t>khó đảm bảo nhất quán</a:t>
            </a:r>
            <a:endParaRPr lang="vi-VN" dirty="0"/>
          </a:p>
          <a:p>
            <a:pPr>
              <a:buFont typeface="Arial" panose="020B0604020202020204" pitchFamily="34" charset="0"/>
              <a:buChar char="•"/>
            </a:pPr>
            <a:r>
              <a:rPr lang="vi-VN" dirty="0"/>
              <a:t>Refresh transactions phải được </a:t>
            </a:r>
            <a:r>
              <a:rPr lang="vi-VN" b="1" dirty="0"/>
              <a:t>sắp xếp và thực hiện cẩn thận tại mỗi site</a:t>
            </a:r>
            <a:endParaRPr lang="vi-VN" dirty="0"/>
          </a:p>
          <a:p>
            <a:pPr>
              <a:buFont typeface="Arial" panose="020B0604020202020204" pitchFamily="34" charset="0"/>
              <a:buChar char="•"/>
            </a:pPr>
            <a:r>
              <a:rPr lang="vi-VN" dirty="0"/>
              <a:t>Việc xác định </a:t>
            </a:r>
            <a:r>
              <a:rPr lang="vi-VN" b="1" dirty="0"/>
              <a:t>thứ tự thực thi refresh</a:t>
            </a:r>
            <a:r>
              <a:rPr lang="vi-VN" dirty="0"/>
              <a:t> là một </a:t>
            </a:r>
            <a:r>
              <a:rPr lang="vi-VN" b="1" dirty="0"/>
              <a:t>bài toán khó</a:t>
            </a:r>
            <a:r>
              <a:rPr lang="vi-VN" dirty="0"/>
              <a:t>, vì cần </a:t>
            </a:r>
            <a:r>
              <a:rPr lang="vi-VN" b="1" dirty="0"/>
              <a:t>tôn trọng ngữ nghĩa ứng dụng</a:t>
            </a:r>
            <a:r>
              <a:rPr lang="vi-VN" dirty="0"/>
              <a:t> chứ không chỉ dựa vào thời gian.</a:t>
            </a:r>
          </a:p>
          <a:p>
            <a:endParaRPr lang="en-US" b="1" dirty="0"/>
          </a:p>
          <a:p>
            <a:r>
              <a:rPr lang="en-US" b="1" dirty="0"/>
              <a:t>6. </a:t>
            </a:r>
            <a:r>
              <a:rPr lang="vi-VN" b="1" dirty="0"/>
              <a:t>Tổng kết</a:t>
            </a:r>
            <a:r>
              <a:rPr lang="en-US" b="1" dirty="0"/>
              <a:t>:</a:t>
            </a:r>
            <a:endParaRPr lang="vi-VN" b="1" dirty="0"/>
          </a:p>
          <a:p>
            <a:r>
              <a:rPr lang="vi-VN" dirty="0"/>
              <a:t>Thành phần</a:t>
            </a:r>
            <a:r>
              <a:rPr lang="en-US" dirty="0"/>
              <a:t>		</a:t>
            </a:r>
            <a:r>
              <a:rPr lang="vi-VN" dirty="0"/>
              <a:t>Ý nghĩa</a:t>
            </a:r>
            <a:endParaRPr lang="en-US" dirty="0"/>
          </a:p>
          <a:p>
            <a:r>
              <a:rPr lang="vi-VN" dirty="0"/>
              <a:t>Read/Write/Commit</a:t>
            </a:r>
            <a:r>
              <a:rPr lang="en-US" dirty="0"/>
              <a:t>	</a:t>
            </a:r>
            <a:r>
              <a:rPr lang="vi-VN" dirty="0"/>
              <a:t>Xử lý cục bộ để nhanh hơn</a:t>
            </a:r>
            <a:endParaRPr lang="en-US" dirty="0"/>
          </a:p>
          <a:p>
            <a:r>
              <a:rPr lang="vi-VN" dirty="0"/>
              <a:t>Refresh Transaction</a:t>
            </a:r>
            <a:r>
              <a:rPr lang="en-US" dirty="0"/>
              <a:t>	</a:t>
            </a:r>
            <a:r>
              <a:rPr lang="vi-VN" dirty="0"/>
              <a:t>Gửi thay đổi đến các site khác sau commit</a:t>
            </a:r>
            <a:endParaRPr lang="en-US" dirty="0"/>
          </a:p>
          <a:p>
            <a:r>
              <a:rPr lang="vi-VN" dirty="0"/>
              <a:t>Conflict</a:t>
            </a:r>
            <a:r>
              <a:rPr lang="en-US" dirty="0"/>
              <a:t>		</a:t>
            </a:r>
            <a:r>
              <a:rPr lang="vi-VN" dirty="0"/>
              <a:t>Khi hai site cập nhật cùng dữ liệu</a:t>
            </a:r>
            <a:endParaRPr lang="en-US" dirty="0"/>
          </a:p>
          <a:p>
            <a:r>
              <a:rPr lang="vi-VN" dirty="0"/>
              <a:t>Reconciliation</a:t>
            </a:r>
            <a:r>
              <a:rPr lang="en-US" dirty="0"/>
              <a:t>		</a:t>
            </a:r>
            <a:r>
              <a:rPr lang="vi-VN" dirty="0"/>
              <a:t>Hoà giải thay đổi – quan trọng để đảm bảo tính nhất quán</a:t>
            </a:r>
            <a:endParaRPr lang="en-US" dirty="0"/>
          </a:p>
          <a:p>
            <a:r>
              <a:rPr lang="vi-VN" dirty="0"/>
              <a:t>Timestamp</a:t>
            </a:r>
            <a:r>
              <a:rPr lang="en-US" dirty="0"/>
              <a:t>		</a:t>
            </a:r>
            <a:r>
              <a:rPr lang="vi-VN" dirty="0"/>
              <a:t>Có thể dùng để phân giải nhưng </a:t>
            </a:r>
            <a:r>
              <a:rPr lang="vi-VN" b="1" dirty="0"/>
              <a:t>không luôn đáng tin</a:t>
            </a:r>
            <a:endParaRPr lang="vi-VN" dirty="0"/>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32063580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Reconciliation (Hòa giải)</a:t>
            </a:r>
            <a:r>
              <a:rPr lang="vi-VN" dirty="0"/>
              <a:t> </a:t>
            </a:r>
            <a:r>
              <a:rPr lang="en-US" dirty="0"/>
              <a:t>-</a:t>
            </a:r>
            <a:r>
              <a:rPr lang="vi-VN" dirty="0"/>
              <a:t> </a:t>
            </a:r>
            <a:r>
              <a:rPr lang="vi-VN" b="1" dirty="0"/>
              <a:t>cách giải quyết xung đột trong </a:t>
            </a:r>
            <a:r>
              <a:rPr lang="en-US" b="1" dirty="0" err="1"/>
              <a:t>nhân</a:t>
            </a:r>
            <a:r>
              <a:rPr lang="en-US" b="1" dirty="0"/>
              <a:t> </a:t>
            </a:r>
            <a:r>
              <a:rPr lang="en-US" b="1" dirty="0" err="1"/>
              <a:t>bản</a:t>
            </a:r>
            <a:r>
              <a:rPr lang="vi-VN" b="1" dirty="0"/>
              <a:t> phân tán kiểu lười (lazy replication)</a:t>
            </a:r>
            <a:r>
              <a:rPr lang="vi-VN" dirty="0"/>
              <a:t>.</a:t>
            </a:r>
          </a:p>
          <a:p>
            <a:endParaRPr lang="en-US" b="1" dirty="0"/>
          </a:p>
          <a:p>
            <a:r>
              <a:rPr lang="en-US" b="1" dirty="0"/>
              <a:t>* </a:t>
            </a:r>
            <a:r>
              <a:rPr lang="vi-VN" b="1" dirty="0"/>
              <a:t>Mục tiêu của Reconciliation</a:t>
            </a:r>
          </a:p>
          <a:p>
            <a:r>
              <a:rPr lang="vi-VN" dirty="0"/>
              <a:t>Khi sử dụng </a:t>
            </a:r>
            <a:r>
              <a:rPr lang="vi-VN" b="1" dirty="0"/>
              <a:t>lazy replication</a:t>
            </a:r>
            <a:r>
              <a:rPr lang="vi-VN" dirty="0"/>
              <a:t>, các bản ghi thay đổi (updates) được gửi đến các site khác </a:t>
            </a:r>
            <a:r>
              <a:rPr lang="vi-VN" b="1" dirty="0"/>
              <a:t>sau khi giao dịch đã commit tại chỗ</a:t>
            </a:r>
            <a:r>
              <a:rPr lang="vi-VN" dirty="0"/>
              <a:t>. Do đó, </a:t>
            </a:r>
            <a:r>
              <a:rPr lang="vi-VN" b="1" dirty="0"/>
              <a:t>xung đột có thể xảy ra</a:t>
            </a:r>
            <a:r>
              <a:rPr lang="vi-VN" dirty="0"/>
              <a:t> nếu nhiều site cùng cập nhật </a:t>
            </a:r>
            <a:r>
              <a:rPr lang="vi-VN" b="1" dirty="0"/>
              <a:t>cùng một dữ liệu</a:t>
            </a:r>
            <a:r>
              <a:rPr lang="vi-VN" dirty="0"/>
              <a:t> độc lập với nhau.</a:t>
            </a:r>
          </a:p>
          <a:p>
            <a:endParaRPr lang="en-US" dirty="0"/>
          </a:p>
          <a:p>
            <a:r>
              <a:rPr lang="en-US" dirty="0"/>
              <a:t>* </a:t>
            </a:r>
            <a:r>
              <a:rPr lang="vi-VN" b="1" dirty="0"/>
              <a:t>Reconciliation</a:t>
            </a:r>
            <a:r>
              <a:rPr lang="vi-VN" dirty="0"/>
              <a:t> là quá trình:</a:t>
            </a:r>
          </a:p>
          <a:p>
            <a:pPr>
              <a:buFont typeface="Arial" panose="020B0604020202020204" pitchFamily="34" charset="0"/>
              <a:buChar char="•"/>
            </a:pPr>
            <a:r>
              <a:rPr lang="vi-VN" dirty="0"/>
              <a:t>Phát hiện xung đột giữa các bản cập nhật.</a:t>
            </a:r>
          </a:p>
          <a:p>
            <a:pPr>
              <a:buFont typeface="Arial" panose="020B0604020202020204" pitchFamily="34" charset="0"/>
              <a:buChar char="•"/>
            </a:pPr>
            <a:r>
              <a:rPr lang="vi-VN" dirty="0"/>
              <a:t>Quyết định </a:t>
            </a:r>
            <a:r>
              <a:rPr lang="vi-VN" b="1" dirty="0"/>
              <a:t>nên giữ thay đổi nào</a:t>
            </a:r>
            <a:r>
              <a:rPr lang="vi-VN" dirty="0"/>
              <a:t>, loại bỏ thay đổi nào, hoặc kết hợp chúng.</a:t>
            </a:r>
          </a:p>
          <a:p>
            <a:endParaRPr lang="en-US" b="1" dirty="0"/>
          </a:p>
          <a:p>
            <a:r>
              <a:rPr lang="en-US" b="1" dirty="0"/>
              <a:t>** </a:t>
            </a:r>
            <a:r>
              <a:rPr lang="vi-VN" b="1" dirty="0"/>
              <a:t>Hai nhóm kỹ thuật hòa giải chính</a:t>
            </a:r>
          </a:p>
          <a:p>
            <a:r>
              <a:rPr lang="vi-VN" b="1" dirty="0"/>
              <a:t>I. Pre-arranged patterns (Mẫu định sẵn)</a:t>
            </a:r>
          </a:p>
          <a:p>
            <a:r>
              <a:rPr lang="vi-VN" dirty="0"/>
              <a:t>Những quy tắc được xác định </a:t>
            </a:r>
            <a:r>
              <a:rPr lang="vi-VN" b="1" dirty="0"/>
              <a:t>trước</a:t>
            </a:r>
            <a:r>
              <a:rPr lang="vi-VN" dirty="0"/>
              <a:t> và được áp dụng </a:t>
            </a:r>
            <a:r>
              <a:rPr lang="vi-VN" b="1" dirty="0"/>
              <a:t>tự động</a:t>
            </a:r>
            <a:r>
              <a:rPr lang="vi-VN" dirty="0"/>
              <a:t> để xử lý xung đột. Phù hợp cho hệ thống lớn cần quyết định nhanh.</a:t>
            </a:r>
          </a:p>
          <a:p>
            <a:r>
              <a:rPr lang="en-US" b="1" dirty="0"/>
              <a:t>1. </a:t>
            </a:r>
            <a:r>
              <a:rPr lang="vi-VN" b="1" dirty="0"/>
              <a:t>Latest update wins</a:t>
            </a:r>
          </a:p>
          <a:p>
            <a:pPr>
              <a:buFont typeface="Arial" panose="020B0604020202020204" pitchFamily="34" charset="0"/>
              <a:buChar char="•"/>
            </a:pPr>
            <a:r>
              <a:rPr lang="vi-VN" dirty="0"/>
              <a:t>Bản cập nhật </a:t>
            </a:r>
            <a:r>
              <a:rPr lang="vi-VN" b="1" dirty="0"/>
              <a:t>mới hơn (theo timestamp)</a:t>
            </a:r>
            <a:r>
              <a:rPr lang="vi-VN" dirty="0"/>
              <a:t> sẽ được giữ lại.</a:t>
            </a:r>
          </a:p>
          <a:p>
            <a:pPr>
              <a:buFont typeface="Arial" panose="020B0604020202020204" pitchFamily="34" charset="0"/>
              <a:buChar char="•"/>
            </a:pPr>
            <a:r>
              <a:rPr lang="vi-VN" dirty="0"/>
              <a:t>Ví dụ: update từ 12:01 sẽ ghi đè update lúc 12:00.</a:t>
            </a:r>
          </a:p>
          <a:p>
            <a:r>
              <a:rPr lang="en-US" b="1" dirty="0"/>
              <a:t>2. </a:t>
            </a:r>
            <a:r>
              <a:rPr lang="vi-VN" b="1" dirty="0"/>
              <a:t>Site priority</a:t>
            </a:r>
          </a:p>
          <a:p>
            <a:pPr>
              <a:buFont typeface="Arial" panose="020B0604020202020204" pitchFamily="34" charset="0"/>
              <a:buChar char="•"/>
            </a:pPr>
            <a:r>
              <a:rPr lang="vi-VN" dirty="0"/>
              <a:t>Ưu tiên </a:t>
            </a:r>
            <a:r>
              <a:rPr lang="vi-VN" b="1" dirty="0"/>
              <a:t>site chính (headquarters)</a:t>
            </a:r>
            <a:r>
              <a:rPr lang="vi-VN" dirty="0"/>
              <a:t> hơn các chi nhánh.</a:t>
            </a:r>
          </a:p>
          <a:p>
            <a:pPr>
              <a:buFont typeface="Arial" panose="020B0604020202020204" pitchFamily="34" charset="0"/>
              <a:buChar char="•"/>
            </a:pPr>
            <a:r>
              <a:rPr lang="vi-VN" dirty="0"/>
              <a:t>Ví dụ: cập nhật từ Site A (trụ sở chính) sẽ được giữ, bỏ cập nhật từ Site B (chi nhánh).</a:t>
            </a:r>
          </a:p>
          <a:p>
            <a:r>
              <a:rPr lang="en-US" b="1" dirty="0"/>
              <a:t>3. </a:t>
            </a:r>
            <a:r>
              <a:rPr lang="vi-VN" b="1" dirty="0"/>
              <a:t>Largest value</a:t>
            </a:r>
          </a:p>
          <a:p>
            <a:pPr>
              <a:buFont typeface="Arial" panose="020B0604020202020204" pitchFamily="34" charset="0"/>
              <a:buChar char="•"/>
            </a:pPr>
            <a:r>
              <a:rPr lang="vi-VN" dirty="0"/>
              <a:t>Giữ giá trị </a:t>
            </a:r>
            <a:r>
              <a:rPr lang="vi-VN" b="1" dirty="0"/>
              <a:t>lớn hơn</a:t>
            </a:r>
            <a:r>
              <a:rPr lang="vi-VN" dirty="0"/>
              <a:t>, có thể phù hợp trong một số ứng dụng như: giá thầu, số lượng hàng tồn...</a:t>
            </a:r>
          </a:p>
          <a:p>
            <a:r>
              <a:rPr lang="en-US" b="1" dirty="0"/>
              <a:t>4. </a:t>
            </a:r>
            <a:r>
              <a:rPr lang="vi-VN" b="1" dirty="0"/>
              <a:t>Lợi ích:</a:t>
            </a:r>
            <a:r>
              <a:rPr lang="vi-VN" dirty="0"/>
              <a:t> Tự động, nhanh, dễ triển khai</a:t>
            </a:r>
            <a:br>
              <a:rPr lang="vi-VN" dirty="0"/>
            </a:br>
            <a:r>
              <a:rPr lang="en-US" b="1" dirty="0"/>
              <a:t>5. </a:t>
            </a:r>
            <a:r>
              <a:rPr lang="vi-VN" b="1" dirty="0"/>
              <a:t>Hạn chế:</a:t>
            </a:r>
            <a:r>
              <a:rPr lang="vi-VN" dirty="0"/>
              <a:t> Không hiểu được ngữ nghĩa thực sự của ứng dụng → dễ bỏ sót thay đổi quan trọng.</a:t>
            </a:r>
          </a:p>
          <a:p>
            <a:endParaRPr lang="en-US" b="1" dirty="0"/>
          </a:p>
          <a:p>
            <a:r>
              <a:rPr lang="vi-VN" b="1" dirty="0"/>
              <a:t>II. Ad-hoc decision making (Quyết định linh hoạt)</a:t>
            </a:r>
          </a:p>
          <a:p>
            <a:r>
              <a:rPr lang="vi-VN" dirty="0"/>
              <a:t>Dựa trên </a:t>
            </a:r>
            <a:r>
              <a:rPr lang="vi-VN" b="1" dirty="0"/>
              <a:t>logic của ứng dụng</a:t>
            </a:r>
            <a:r>
              <a:rPr lang="vi-VN" dirty="0"/>
              <a:t>, người thiết kế hệ thống hoặc người dùng có thể can thiệp để đưa ra quyết định hòa giải.</a:t>
            </a:r>
          </a:p>
          <a:p>
            <a:r>
              <a:rPr lang="en-US" b="1" dirty="0"/>
              <a:t>1. </a:t>
            </a:r>
            <a:r>
              <a:rPr lang="vi-VN" b="1" dirty="0"/>
              <a:t>Identify the changes and try to combine them</a:t>
            </a:r>
          </a:p>
          <a:p>
            <a:pPr>
              <a:buFont typeface="Arial" panose="020B0604020202020204" pitchFamily="34" charset="0"/>
              <a:buChar char="•"/>
            </a:pPr>
            <a:r>
              <a:rPr lang="vi-VN" dirty="0"/>
              <a:t>Nếu 2 thay đổi </a:t>
            </a:r>
            <a:r>
              <a:rPr lang="vi-VN" b="1" dirty="0"/>
              <a:t>không mâu thuẫn trực tiếp</a:t>
            </a:r>
            <a:r>
              <a:rPr lang="vi-VN" dirty="0"/>
              <a:t>, có thể </a:t>
            </a:r>
            <a:r>
              <a:rPr lang="vi-VN" b="1" dirty="0"/>
              <a:t>gộp lại</a:t>
            </a:r>
            <a:r>
              <a:rPr lang="vi-VN" dirty="0"/>
              <a:t>.</a:t>
            </a:r>
          </a:p>
          <a:p>
            <a:pPr>
              <a:buFont typeface="Arial" panose="020B0604020202020204" pitchFamily="34" charset="0"/>
              <a:buChar char="•"/>
            </a:pPr>
            <a:r>
              <a:rPr lang="vi-VN" dirty="0"/>
              <a:t>Ví dụ: hai người dùng cập nhật các trường khác nhau của cùng một bản ghi.</a:t>
            </a:r>
          </a:p>
          <a:p>
            <a:r>
              <a:rPr lang="en-US" b="1" dirty="0"/>
              <a:t>2. </a:t>
            </a:r>
            <a:r>
              <a:rPr lang="vi-VN" b="1" dirty="0"/>
              <a:t>Analyze the transactions and eliminate the non-important ones</a:t>
            </a:r>
          </a:p>
          <a:p>
            <a:pPr>
              <a:buFont typeface="Arial" panose="020B0604020202020204" pitchFamily="34" charset="0"/>
              <a:buChar char="•"/>
            </a:pPr>
            <a:r>
              <a:rPr lang="vi-VN" dirty="0"/>
              <a:t>Phân tích logic giao dịch, loại bỏ các giao dịch </a:t>
            </a:r>
            <a:r>
              <a:rPr lang="vi-VN" b="1" dirty="0"/>
              <a:t>ít quan trọng hoặc lỗi</a:t>
            </a:r>
            <a:r>
              <a:rPr lang="vi-VN" dirty="0"/>
              <a:t>.</a:t>
            </a:r>
          </a:p>
          <a:p>
            <a:r>
              <a:rPr lang="en-US" b="1" dirty="0"/>
              <a:t>3. </a:t>
            </a:r>
            <a:r>
              <a:rPr lang="vi-VN" b="1" dirty="0"/>
              <a:t>Implement your own priority schemas</a:t>
            </a:r>
          </a:p>
          <a:p>
            <a:pPr>
              <a:buFont typeface="Arial" panose="020B0604020202020204" pitchFamily="34" charset="0"/>
              <a:buChar char="•"/>
            </a:pPr>
            <a:r>
              <a:rPr lang="vi-VN" dirty="0"/>
              <a:t>Xây dựng quy tắc ưu tiên </a:t>
            </a:r>
            <a:r>
              <a:rPr lang="vi-VN" b="1" dirty="0"/>
              <a:t>dựa trên ngữ cảnh cụ thể của ứng dụng</a:t>
            </a:r>
            <a:r>
              <a:rPr lang="vi-VN" dirty="0"/>
              <a:t>:</a:t>
            </a:r>
          </a:p>
          <a:p>
            <a:pPr marL="742950" lvl="1" indent="-285750">
              <a:buFont typeface="Arial" panose="020B0604020202020204" pitchFamily="34" charset="0"/>
              <a:buChar char="•"/>
            </a:pPr>
            <a:r>
              <a:rPr lang="vi-VN" dirty="0"/>
              <a:t>Ví dụ: Ưu tiên cập nhật từ nhân viên cao cấp, hoặc cập nhật liên quan đến đơn hàng đã thanh toán.</a:t>
            </a:r>
          </a:p>
          <a:p>
            <a:r>
              <a:rPr lang="en-US" b="1" dirty="0"/>
              <a:t>4. </a:t>
            </a:r>
            <a:r>
              <a:rPr lang="vi-VN" b="1" dirty="0"/>
              <a:t>Lợi ích:</a:t>
            </a:r>
            <a:r>
              <a:rPr lang="vi-VN" dirty="0"/>
              <a:t> Linh hoạt, tôn trọng ngữ nghĩa ứng dụng</a:t>
            </a:r>
            <a:br>
              <a:rPr lang="vi-VN" dirty="0"/>
            </a:br>
            <a:r>
              <a:rPr lang="en-US" b="1" dirty="0"/>
              <a:t>5.</a:t>
            </a:r>
            <a:r>
              <a:rPr lang="en-US" dirty="0"/>
              <a:t> </a:t>
            </a:r>
            <a:r>
              <a:rPr lang="vi-VN" b="1" dirty="0"/>
              <a:t>Hạn chế:</a:t>
            </a:r>
            <a:r>
              <a:rPr lang="vi-VN" dirty="0"/>
              <a:t> Phức tạp, khó tự động hóa hoàn toàn, tốn công sức</a:t>
            </a:r>
          </a:p>
          <a:p>
            <a:endParaRPr lang="en-US" b="1" dirty="0"/>
          </a:p>
          <a:p>
            <a:r>
              <a:rPr lang="en-US" b="1" dirty="0"/>
              <a:t>*** </a:t>
            </a:r>
            <a:r>
              <a:rPr lang="vi-VN" b="1" dirty="0"/>
              <a:t>Tổng kết cho sinh viên</a:t>
            </a:r>
          </a:p>
          <a:p>
            <a:r>
              <a:rPr lang="vi-VN" dirty="0"/>
              <a:t>Kỹ thuật</a:t>
            </a:r>
            <a:r>
              <a:rPr lang="en-US" dirty="0"/>
              <a:t>		</a:t>
            </a:r>
            <a:r>
              <a:rPr lang="vi-VN" dirty="0"/>
              <a:t>Ưu điểm</a:t>
            </a:r>
            <a:r>
              <a:rPr lang="en-US" dirty="0"/>
              <a:t>		</a:t>
            </a:r>
            <a:r>
              <a:rPr lang="vi-VN" dirty="0"/>
              <a:t>Nhược điểm</a:t>
            </a:r>
            <a:endParaRPr lang="en-US" dirty="0"/>
          </a:p>
          <a:p>
            <a:r>
              <a:rPr lang="vi-VN" b="1" dirty="0"/>
              <a:t>Pre-arranged</a:t>
            </a:r>
            <a:r>
              <a:rPr lang="en-US" b="1" dirty="0"/>
              <a:t>		</a:t>
            </a:r>
            <a:r>
              <a:rPr lang="vi-VN" dirty="0"/>
              <a:t>Đơn giản, nhanh</a:t>
            </a:r>
            <a:r>
              <a:rPr lang="en-US" dirty="0"/>
              <a:t>	</a:t>
            </a:r>
            <a:r>
              <a:rPr lang="vi-VN" dirty="0"/>
              <a:t>Có thể sai lệch logic ứng dụng</a:t>
            </a:r>
            <a:endParaRPr lang="en-US" dirty="0"/>
          </a:p>
          <a:p>
            <a:r>
              <a:rPr lang="vi-VN" b="1" dirty="0"/>
              <a:t>Ad-hoc</a:t>
            </a:r>
            <a:r>
              <a:rPr lang="en-US" b="1" dirty="0"/>
              <a:t>		</a:t>
            </a:r>
            <a:r>
              <a:rPr lang="vi-VN" dirty="0"/>
              <a:t>Chính xác theo ngữ nghĩa</a:t>
            </a:r>
            <a:r>
              <a:rPr lang="en-US" dirty="0"/>
              <a:t>	</a:t>
            </a:r>
            <a:r>
              <a:rPr lang="vi-VN" dirty="0"/>
              <a:t>Phức tạp, khó triển khai tự động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37</a:t>
            </a:fld>
            <a:endParaRPr lang="en-US"/>
          </a:p>
        </p:txBody>
      </p:sp>
    </p:spTree>
    <p:extLst>
      <p:ext uri="{BB962C8B-B14F-4D97-AF65-F5344CB8AC3E}">
        <p14:creationId xmlns:p14="http://schemas.microsoft.com/office/powerpoint/2010/main" val="3346257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a:t>
            </a:r>
            <a:r>
              <a:rPr lang="vi-VN" b="1" dirty="0"/>
              <a:t>ức tranh toàn cảnh về các chiến lược sao lưu dữ liệu (replication strategies)</a:t>
            </a:r>
            <a:r>
              <a:rPr lang="vi-VN" dirty="0"/>
              <a:t> trong hệ thống phân tán. </a:t>
            </a:r>
            <a:endParaRPr lang="en-US" dirty="0"/>
          </a:p>
          <a:p>
            <a:r>
              <a:rPr lang="vi-VN" dirty="0"/>
              <a:t>Slide này thể hiện một </a:t>
            </a:r>
            <a:r>
              <a:rPr lang="vi-VN" b="1" dirty="0"/>
              <a:t>ma trận 2 chiều</a:t>
            </a:r>
            <a:r>
              <a:rPr lang="vi-VN" dirty="0"/>
              <a:t>, phân loại theo hai tiêu chí:</a:t>
            </a:r>
          </a:p>
          <a:p>
            <a:endParaRPr lang="en-US" b="1" dirty="0"/>
          </a:p>
          <a:p>
            <a:r>
              <a:rPr lang="vi-VN" b="1" dirty="0"/>
              <a:t>1. Hai tiêu chí phân loại chính</a:t>
            </a:r>
          </a:p>
          <a:p>
            <a:r>
              <a:rPr lang="vi-VN" b="1" dirty="0"/>
              <a:t>Trục ngang: Cách tổ chức</a:t>
            </a:r>
          </a:p>
          <a:p>
            <a:pPr>
              <a:buFont typeface="Arial" panose="020B0604020202020204" pitchFamily="34" charset="0"/>
              <a:buChar char="•"/>
            </a:pPr>
            <a:r>
              <a:rPr lang="vi-VN" b="1" dirty="0"/>
              <a:t>Centralized</a:t>
            </a:r>
            <a:r>
              <a:rPr lang="vi-VN" dirty="0"/>
              <a:t>: Có một trung tâm quản lý (ví dụ: Master site) điều phối cập nhật.</a:t>
            </a:r>
          </a:p>
          <a:p>
            <a:pPr>
              <a:buFont typeface="Arial" panose="020B0604020202020204" pitchFamily="34" charset="0"/>
              <a:buChar char="•"/>
            </a:pPr>
            <a:r>
              <a:rPr lang="vi-VN" b="1" dirty="0"/>
              <a:t>Distributed</a:t>
            </a:r>
            <a:r>
              <a:rPr lang="vi-VN" dirty="0"/>
              <a:t>: Không có trung tâm điều phối, các site hoạt động ngang hàng.</a:t>
            </a:r>
          </a:p>
          <a:p>
            <a:r>
              <a:rPr lang="vi-VN" b="1" dirty="0"/>
              <a:t>Trục dọc: Kiểu cập nhật</a:t>
            </a:r>
          </a:p>
          <a:p>
            <a:pPr>
              <a:buFont typeface="Arial" panose="020B0604020202020204" pitchFamily="34" charset="0"/>
              <a:buChar char="•"/>
            </a:pPr>
            <a:r>
              <a:rPr lang="vi-VN" b="1" dirty="0"/>
              <a:t>Eager (nhiệt tình/chặt chẽ)</a:t>
            </a:r>
            <a:r>
              <a:rPr lang="vi-VN" dirty="0"/>
              <a:t>: Dữ liệu được cập nhật đồng bộ (ngay lập tức tại mọi site).</a:t>
            </a:r>
          </a:p>
          <a:p>
            <a:pPr>
              <a:buFont typeface="Arial" panose="020B0604020202020204" pitchFamily="34" charset="0"/>
              <a:buChar char="•"/>
            </a:pPr>
            <a:r>
              <a:rPr lang="vi-VN" b="1" dirty="0"/>
              <a:t>Lazy (lười/chậm trễ)</a:t>
            </a:r>
            <a:r>
              <a:rPr lang="vi-VN" dirty="0"/>
              <a:t>: Dữ liệu được cập nhật không đồng bộ (gửi đi sau khi commit cục bộ).</a:t>
            </a:r>
          </a:p>
          <a:p>
            <a:endParaRPr lang="en-US" b="1" dirty="0"/>
          </a:p>
          <a:p>
            <a:r>
              <a:rPr lang="vi-VN" b="1" dirty="0"/>
              <a:t>2. Giải thích từng ô trong ma trận</a:t>
            </a:r>
          </a:p>
          <a:p>
            <a:r>
              <a:rPr lang="en-US" b="1" dirty="0"/>
              <a:t>a. </a:t>
            </a:r>
            <a:r>
              <a:rPr lang="vi-VN" b="1" dirty="0"/>
              <a:t>Eager + Centralized</a:t>
            </a:r>
          </a:p>
          <a:p>
            <a:r>
              <a:rPr lang="vi-VN" dirty="0"/>
              <a:t>(VD: Master site xử lý mọi cập nhật)</a:t>
            </a:r>
          </a:p>
          <a:p>
            <a:r>
              <a:rPr lang="vi-VN" dirty="0"/>
              <a:t>Ưu điểm:</a:t>
            </a:r>
          </a:p>
          <a:p>
            <a:pPr>
              <a:buFont typeface="Arial" panose="020B0604020202020204" pitchFamily="34" charset="0"/>
              <a:buChar char="•"/>
            </a:pPr>
            <a:r>
              <a:rPr lang="vi-VN" b="1" dirty="0"/>
              <a:t>Không có mâu thuẫn dữ liệu</a:t>
            </a:r>
            <a:r>
              <a:rPr lang="vi-VN" dirty="0"/>
              <a:t> (vì cập nhật luôn xảy ra tại trung tâm).</a:t>
            </a:r>
          </a:p>
          <a:p>
            <a:pPr>
              <a:buFont typeface="Arial" panose="020B0604020202020204" pitchFamily="34" charset="0"/>
              <a:buChar char="•"/>
            </a:pPr>
            <a:r>
              <a:rPr lang="vi-VN" b="1" dirty="0"/>
              <a:t>Không cần phối hợp phức tạp giữa nhiều site</a:t>
            </a:r>
            <a:r>
              <a:rPr lang="vi-VN" dirty="0"/>
              <a:t>.</a:t>
            </a:r>
          </a:p>
          <a:p>
            <a:r>
              <a:rPr lang="vi-VN" dirty="0"/>
              <a:t>Nhược điểm:</a:t>
            </a:r>
          </a:p>
          <a:p>
            <a:pPr>
              <a:buFont typeface="Arial" panose="020B0604020202020204" pitchFamily="34" charset="0"/>
              <a:buChar char="•"/>
            </a:pPr>
            <a:r>
              <a:rPr lang="vi-VN" b="1" dirty="0"/>
              <a:t>Tốc độ phản hồi rất chậm</a:t>
            </a:r>
            <a:r>
              <a:rPr lang="vi-VN" dirty="0"/>
              <a:t> vì mọi thao tác cập nhật phải đi qua trung tâm.</a:t>
            </a:r>
          </a:p>
          <a:p>
            <a:pPr>
              <a:buFont typeface="Arial" panose="020B0604020202020204" pitchFamily="34" charset="0"/>
              <a:buChar char="•"/>
            </a:pPr>
            <a:r>
              <a:rPr lang="vi-VN" b="1" dirty="0"/>
              <a:t>Không phù hợp với hệ thống có nhiều cập nhật</a:t>
            </a:r>
            <a:r>
              <a:rPr lang="vi-VN" dirty="0"/>
              <a:t>.</a:t>
            </a:r>
          </a:p>
          <a:p>
            <a:pPr>
              <a:buFont typeface="Arial" panose="020B0604020202020204" pitchFamily="34" charset="0"/>
              <a:buChar char="•"/>
            </a:pPr>
            <a:r>
              <a:rPr lang="vi-VN" dirty="0"/>
              <a:t>Các site phụ </a:t>
            </a:r>
            <a:r>
              <a:rPr lang="vi-VN" b="1" dirty="0"/>
              <a:t>chỉ có thể đọc, không ghi</a:t>
            </a:r>
            <a:r>
              <a:rPr lang="vi-VN" dirty="0"/>
              <a:t>.</a:t>
            </a:r>
          </a:p>
          <a:p>
            <a:r>
              <a:rPr lang="en-US" b="1" dirty="0"/>
              <a:t>b. </a:t>
            </a:r>
            <a:r>
              <a:rPr lang="vi-VN" b="1" dirty="0"/>
              <a:t>Eager + Distributed</a:t>
            </a:r>
          </a:p>
          <a:p>
            <a:r>
              <a:rPr lang="vi-VN" dirty="0"/>
              <a:t>(VD: mọi site đều cập nhật cùng lúc, đồng bộ)</a:t>
            </a:r>
          </a:p>
          <a:p>
            <a:r>
              <a:rPr lang="vi-VN" dirty="0"/>
              <a:t>Ưu điểm:</a:t>
            </a:r>
          </a:p>
          <a:p>
            <a:pPr>
              <a:buFont typeface="Arial" panose="020B0604020202020204" pitchFamily="34" charset="0"/>
              <a:buChar char="•"/>
            </a:pPr>
            <a:r>
              <a:rPr lang="vi-VN" b="1" dirty="0"/>
              <a:t>Không có mâu thuẫn</a:t>
            </a:r>
            <a:r>
              <a:rPr lang="vi-VN" dirty="0"/>
              <a:t>.</a:t>
            </a:r>
          </a:p>
          <a:p>
            <a:pPr>
              <a:buFont typeface="Arial" panose="020B0604020202020204" pitchFamily="34" charset="0"/>
              <a:buChar char="•"/>
            </a:pPr>
            <a:r>
              <a:rPr lang="vi-VN" b="1" dirty="0"/>
              <a:t>Giải pháp đối xứng, đẹp</a:t>
            </a:r>
            <a:r>
              <a:rPr lang="vi-VN" dirty="0"/>
              <a:t>: mọi site bình đẳng.</a:t>
            </a:r>
          </a:p>
          <a:p>
            <a:r>
              <a:rPr lang="vi-VN" dirty="0"/>
              <a:t>Nhược điểm:</a:t>
            </a:r>
          </a:p>
          <a:p>
            <a:pPr>
              <a:buFont typeface="Arial" panose="020B0604020202020204" pitchFamily="34" charset="0"/>
              <a:buChar char="•"/>
            </a:pPr>
            <a:r>
              <a:rPr lang="vi-VN" b="1" dirty="0"/>
              <a:t>Tốc độ phản hồi chậm</a:t>
            </a:r>
            <a:r>
              <a:rPr lang="vi-VN" dirty="0"/>
              <a:t> vì cần đồng bộ giữa nhiều site trước khi commit.</a:t>
            </a:r>
          </a:p>
          <a:p>
            <a:pPr>
              <a:buFont typeface="Arial" panose="020B0604020202020204" pitchFamily="34" charset="0"/>
              <a:buChar char="•"/>
            </a:pPr>
            <a:r>
              <a:rPr lang="vi-VN" b="1" dirty="0"/>
              <a:t>Cần phối hợp cập nhật</a:t>
            </a:r>
            <a:r>
              <a:rPr lang="vi-VN" dirty="0"/>
              <a:t>, dễ gây tắc nghẽn hoặc deadlock.</a:t>
            </a:r>
          </a:p>
          <a:p>
            <a:r>
              <a:rPr lang="en-US" b="1" dirty="0"/>
              <a:t>c. </a:t>
            </a:r>
            <a:r>
              <a:rPr lang="vi-VN" b="1" dirty="0"/>
              <a:t>Lazy + Centralized</a:t>
            </a:r>
          </a:p>
          <a:p>
            <a:r>
              <a:rPr lang="vi-VN" dirty="0"/>
              <a:t>(VD: Master site xử lý chính, cập nhật các bản sao sau)</a:t>
            </a:r>
          </a:p>
          <a:p>
            <a:r>
              <a:rPr lang="vi-VN" dirty="0"/>
              <a:t>Ưu điểm:</a:t>
            </a:r>
          </a:p>
          <a:p>
            <a:pPr>
              <a:buFont typeface="Arial" panose="020B0604020202020204" pitchFamily="34" charset="0"/>
              <a:buChar char="•"/>
            </a:pPr>
            <a:r>
              <a:rPr lang="vi-VN" b="1" dirty="0"/>
              <a:t>Không cần phối hợp ngay lập tức</a:t>
            </a:r>
            <a:r>
              <a:rPr lang="vi-VN" dirty="0"/>
              <a:t>.</a:t>
            </a:r>
          </a:p>
          <a:p>
            <a:pPr>
              <a:buFont typeface="Arial" panose="020B0604020202020204" pitchFamily="34" charset="0"/>
              <a:buChar char="•"/>
            </a:pPr>
            <a:r>
              <a:rPr lang="vi-VN" b="1" dirty="0"/>
              <a:t>Tốc độ phản hồi nhanh</a:t>
            </a:r>
            <a:r>
              <a:rPr lang="vi-VN" dirty="0"/>
              <a:t> (commit tại local nhanh, update sau).</a:t>
            </a:r>
          </a:p>
          <a:p>
            <a:r>
              <a:rPr lang="vi-VN" dirty="0"/>
              <a:t>Nhược điểm:</a:t>
            </a:r>
          </a:p>
          <a:p>
            <a:pPr>
              <a:buFont typeface="Arial" panose="020B0604020202020204" pitchFamily="34" charset="0"/>
              <a:buChar char="•"/>
            </a:pPr>
            <a:r>
              <a:rPr lang="vi-VN" b="1" dirty="0"/>
              <a:t>Bản sao không cập nhật tức thời</a:t>
            </a:r>
            <a:r>
              <a:rPr lang="vi-VN" dirty="0"/>
              <a:t>.</a:t>
            </a:r>
          </a:p>
          <a:p>
            <a:pPr>
              <a:buFont typeface="Arial" panose="020B0604020202020204" pitchFamily="34" charset="0"/>
              <a:buChar char="•"/>
            </a:pPr>
            <a:r>
              <a:rPr lang="vi-VN" b="1" dirty="0"/>
              <a:t>Có thể gây mâu thuẫn dữ liệu</a:t>
            </a:r>
            <a:r>
              <a:rPr lang="vi-VN" dirty="0"/>
              <a:t> nếu đọc bản sao không đúng lúc.</a:t>
            </a:r>
          </a:p>
          <a:p>
            <a:r>
              <a:rPr lang="en-US" b="1" dirty="0"/>
              <a:t>d. </a:t>
            </a:r>
            <a:r>
              <a:rPr lang="vi-VN" b="1" dirty="0"/>
              <a:t>Lazy + Distributed</a:t>
            </a:r>
          </a:p>
          <a:p>
            <a:r>
              <a:rPr lang="vi-VN" dirty="0"/>
              <a:t>(VD: các site cập nhật độc lập rồi mới đồng bộ sau)</a:t>
            </a:r>
          </a:p>
          <a:p>
            <a:r>
              <a:rPr lang="vi-VN" dirty="0"/>
              <a:t>Ưu điểm:</a:t>
            </a:r>
          </a:p>
          <a:p>
            <a:pPr>
              <a:buFont typeface="Arial" panose="020B0604020202020204" pitchFamily="34" charset="0"/>
              <a:buChar char="•"/>
            </a:pPr>
            <a:r>
              <a:rPr lang="vi-VN" b="1" dirty="0"/>
              <a:t>Không cần điều phối trung tâm</a:t>
            </a:r>
            <a:r>
              <a:rPr lang="vi-VN" dirty="0"/>
              <a:t>.</a:t>
            </a:r>
          </a:p>
          <a:p>
            <a:pPr>
              <a:buFont typeface="Arial" panose="020B0604020202020204" pitchFamily="34" charset="0"/>
              <a:buChar char="•"/>
            </a:pPr>
            <a:r>
              <a:rPr lang="vi-VN" b="1" dirty="0"/>
              <a:t>Tốc độ phản hồi nhanh nhất</a:t>
            </a:r>
            <a:r>
              <a:rPr lang="vi-VN" dirty="0"/>
              <a:t>.</a:t>
            </a:r>
          </a:p>
          <a:p>
            <a:r>
              <a:rPr lang="vi-VN" dirty="0"/>
              <a:t>Nhược điểm:</a:t>
            </a:r>
          </a:p>
          <a:p>
            <a:pPr>
              <a:buFont typeface="Arial" panose="020B0604020202020204" pitchFamily="34" charset="0"/>
              <a:buChar char="•"/>
            </a:pPr>
            <a:r>
              <a:rPr lang="vi-VN" b="1" dirty="0"/>
              <a:t>Dữ liệu dễ không nhất quán</a:t>
            </a:r>
            <a:r>
              <a:rPr lang="vi-VN" dirty="0"/>
              <a:t>.</a:t>
            </a:r>
          </a:p>
          <a:p>
            <a:pPr>
              <a:buFont typeface="Arial" panose="020B0604020202020204" pitchFamily="34" charset="0"/>
              <a:buChar char="•"/>
            </a:pPr>
            <a:r>
              <a:rPr lang="vi-VN" b="1" dirty="0"/>
              <a:t>Có thể mất cập nhật</a:t>
            </a:r>
            <a:r>
              <a:rPr lang="vi-VN" dirty="0"/>
              <a:t> nếu reconciliation không thành công.</a:t>
            </a:r>
          </a:p>
          <a:p>
            <a:endParaRPr lang="en-US" b="1" dirty="0"/>
          </a:p>
          <a:p>
            <a:r>
              <a:rPr lang="en-US" b="1" dirty="0"/>
              <a:t>*** </a:t>
            </a:r>
            <a:r>
              <a:rPr lang="vi-VN" b="1" dirty="0"/>
              <a:t>Kết luận</a:t>
            </a:r>
          </a:p>
          <a:p>
            <a:pPr>
              <a:buFont typeface="Arial" panose="020B0604020202020204" pitchFamily="34" charset="0"/>
              <a:buChar char="•"/>
            </a:pPr>
            <a:r>
              <a:rPr lang="vi-VN" b="1" dirty="0"/>
              <a:t>Không có chiến lược nào là hoàn hảo</a:t>
            </a:r>
            <a:r>
              <a:rPr lang="vi-VN" dirty="0"/>
              <a:t> – bạn phải lựa chọn dựa trên </a:t>
            </a:r>
            <a:r>
              <a:rPr lang="vi-VN" b="1" dirty="0"/>
              <a:t>yêu cầu ứng dụng</a:t>
            </a:r>
            <a:r>
              <a:rPr lang="vi-VN" dirty="0"/>
              <a:t>: độ trễ chấp nhận được, tần suất cập nhật, độ quan trọng của tính nhất quán...</a:t>
            </a:r>
          </a:p>
          <a:p>
            <a:pPr>
              <a:buFont typeface="Arial" panose="020B0604020202020204" pitchFamily="34" charset="0"/>
              <a:buChar char="•"/>
            </a:pPr>
            <a:r>
              <a:rPr lang="vi-VN" b="1" dirty="0"/>
              <a:t>Eager phù hợp cho ứng dụng cần nhất quán cao</a:t>
            </a:r>
            <a:r>
              <a:rPr lang="vi-VN" dirty="0"/>
              <a:t> (banking, tài chính).</a:t>
            </a:r>
          </a:p>
          <a:p>
            <a:pPr>
              <a:buFont typeface="Arial" panose="020B0604020202020204" pitchFamily="34" charset="0"/>
              <a:buChar char="•"/>
            </a:pPr>
            <a:r>
              <a:rPr lang="vi-VN" b="1" dirty="0"/>
              <a:t>Lazy phù hợp với hệ thống phân tán rộng, ứng dụng chịu được dữ liệu không đồng bộ trong thời gian ngắn</a:t>
            </a:r>
            <a:r>
              <a:rPr lang="vi-VN" dirty="0"/>
              <a:t> (mạng xã hội, hệ thống cache).</a:t>
            </a:r>
          </a:p>
          <a:p>
            <a:pPr>
              <a:buFont typeface="Arial" panose="020B0604020202020204" pitchFamily="34" charset="0"/>
              <a:buChar char="•"/>
            </a:pPr>
            <a:r>
              <a:rPr lang="vi-VN" b="1" dirty="0"/>
              <a:t>Distributed Lazy là khó xử lý nhất</a:t>
            </a:r>
            <a:r>
              <a:rPr lang="vi-VN" dirty="0"/>
              <a:t> → cần reconciliation (hòa giải).</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38</a:t>
            </a:fld>
            <a:endParaRPr lang="en-US"/>
          </a:p>
        </p:txBody>
      </p:sp>
    </p:spTree>
    <p:extLst>
      <p:ext uri="{BB962C8B-B14F-4D97-AF65-F5344CB8AC3E}">
        <p14:creationId xmlns:p14="http://schemas.microsoft.com/office/powerpoint/2010/main" val="2625846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Group Communicatio</a:t>
            </a:r>
            <a:r>
              <a:rPr lang="en-US" b="1" dirty="0"/>
              <a:t>n – </a:t>
            </a:r>
            <a:r>
              <a:rPr lang="en-US" b="1" dirty="0" err="1"/>
              <a:t>Truyền</a:t>
            </a:r>
            <a:r>
              <a:rPr lang="en-US" b="1" dirty="0"/>
              <a:t> </a:t>
            </a:r>
            <a:r>
              <a:rPr lang="en-US" b="1" dirty="0" err="1"/>
              <a:t>thông</a:t>
            </a:r>
            <a:r>
              <a:rPr lang="en-US" b="1" dirty="0"/>
              <a:t> </a:t>
            </a:r>
            <a:r>
              <a:rPr lang="en-US" b="1" dirty="0" err="1"/>
              <a:t>nhóm</a:t>
            </a:r>
            <a:endParaRPr lang="en-US" b="1" dirty="0"/>
          </a:p>
          <a:p>
            <a:endParaRPr lang="en-US" b="1" dirty="0"/>
          </a:p>
          <a:p>
            <a:r>
              <a:rPr lang="en-US" b="1" dirty="0"/>
              <a:t>1. </a:t>
            </a:r>
            <a:r>
              <a:rPr lang="vi-VN" b="1" dirty="0"/>
              <a:t>Tổng quan: Tại sao cần Group Communication?</a:t>
            </a:r>
          </a:p>
          <a:p>
            <a:r>
              <a:rPr lang="vi-VN" dirty="0"/>
              <a:t>Trong hệ thống có nhiều bản sao dữ liệu (</a:t>
            </a:r>
            <a:r>
              <a:rPr lang="vi-VN" b="1" dirty="0"/>
              <a:t>replicas</a:t>
            </a:r>
            <a:r>
              <a:rPr lang="vi-VN" dirty="0"/>
              <a:t>), việc đảm bảo </a:t>
            </a:r>
            <a:r>
              <a:rPr lang="vi-VN" b="1" dirty="0"/>
              <a:t>cập nhật đồng nhất và chính xác</a:t>
            </a:r>
            <a:r>
              <a:rPr lang="vi-VN" dirty="0"/>
              <a:t> trên tất cả các node là một </a:t>
            </a:r>
            <a:r>
              <a:rPr lang="vi-VN" b="1" dirty="0"/>
              <a:t>thách thức lớn</a:t>
            </a:r>
            <a:r>
              <a:rPr lang="vi-VN" dirty="0"/>
              <a:t> — đặc biệt với các giao thức replication phân tán (distributed replication). Những giao thức này thường gây ra:</a:t>
            </a:r>
          </a:p>
          <a:p>
            <a:r>
              <a:rPr lang="en-US" dirty="0"/>
              <a:t>=&gt; </a:t>
            </a:r>
            <a:r>
              <a:rPr lang="vi-VN" b="1" dirty="0"/>
              <a:t>Chi phí thông điệp (message overhead)</a:t>
            </a:r>
            <a:r>
              <a:rPr lang="vi-VN" dirty="0"/>
              <a:t> rất cao</a:t>
            </a:r>
            <a:br>
              <a:rPr lang="vi-VN" dirty="0"/>
            </a:br>
            <a:r>
              <a:rPr lang="en-US" dirty="0"/>
              <a:t>=&gt; </a:t>
            </a:r>
            <a:r>
              <a:rPr lang="vi-VN" dirty="0"/>
              <a:t>Đặc biệt khi mỗi giao dịch (transaction) phải cập nhật nhiều bản sao</a:t>
            </a:r>
          </a:p>
          <a:p>
            <a:endParaRPr lang="en-US" b="1" dirty="0"/>
          </a:p>
          <a:p>
            <a:r>
              <a:rPr lang="en-US" b="1" dirty="0"/>
              <a:t>2. </a:t>
            </a:r>
            <a:r>
              <a:rPr lang="vi-VN" b="1" dirty="0"/>
              <a:t>Giải thích</a:t>
            </a:r>
            <a:r>
              <a:rPr lang="en-US" b="1" dirty="0"/>
              <a:t>:</a:t>
            </a:r>
            <a:endParaRPr lang="vi-VN" b="1" dirty="0"/>
          </a:p>
          <a:p>
            <a:r>
              <a:rPr lang="en-US" b="1" dirty="0"/>
              <a:t>*** "</a:t>
            </a:r>
            <a:r>
              <a:rPr lang="vi-VN" b="1" dirty="0"/>
              <a:t>A node can multicast a message to all nodes of a group with a delivery guarantee"</a:t>
            </a:r>
          </a:p>
          <a:p>
            <a:pPr>
              <a:buFont typeface="Arial" panose="020B0604020202020204" pitchFamily="34" charset="0"/>
              <a:buChar char="•"/>
            </a:pPr>
            <a:r>
              <a:rPr lang="vi-VN" b="1" dirty="0"/>
              <a:t>Multicast</a:t>
            </a:r>
            <a:r>
              <a:rPr lang="vi-VN" dirty="0"/>
              <a:t> nghĩa là gửi 1 lần cho nhiều node (thay vì gửi từng node riêng lẻ).</a:t>
            </a:r>
          </a:p>
          <a:p>
            <a:pPr>
              <a:buFont typeface="Arial" panose="020B0604020202020204" pitchFamily="34" charset="0"/>
              <a:buChar char="•"/>
            </a:pPr>
            <a:r>
              <a:rPr lang="vi-VN" b="1" dirty="0"/>
              <a:t>Group communication</a:t>
            </a:r>
            <a:r>
              <a:rPr lang="vi-VN" dirty="0"/>
              <a:t> đảm bảo rằng </a:t>
            </a:r>
            <a:r>
              <a:rPr lang="vi-VN" b="1" dirty="0"/>
              <a:t>mọi node trong nhóm đều nhận được thông điệp</a:t>
            </a:r>
            <a:r>
              <a:rPr lang="vi-VN" dirty="0"/>
              <a:t>, tránh mất dữ liệu hoặc nhận không đồng nhất.</a:t>
            </a:r>
          </a:p>
          <a:p>
            <a:r>
              <a:rPr lang="en-US" dirty="0"/>
              <a:t>=&gt; </a:t>
            </a:r>
            <a:r>
              <a:rPr lang="vi-VN" dirty="0"/>
              <a:t>Đây là nền tảng để đảm bảo </a:t>
            </a:r>
            <a:r>
              <a:rPr lang="vi-VN" b="1" dirty="0"/>
              <a:t>đồng bộ hoá</a:t>
            </a:r>
            <a:r>
              <a:rPr lang="vi-VN" dirty="0"/>
              <a:t> bản sao dữ liệu trong hệ thống phân tán.</a:t>
            </a:r>
          </a:p>
          <a:p>
            <a:endParaRPr lang="en-US" b="1" dirty="0"/>
          </a:p>
          <a:p>
            <a:r>
              <a:rPr lang="en-US" b="1" dirty="0"/>
              <a:t>*** "</a:t>
            </a:r>
            <a:r>
              <a:rPr lang="vi-VN" b="1" dirty="0"/>
              <a:t>Multicast primitives"</a:t>
            </a:r>
          </a:p>
          <a:p>
            <a:r>
              <a:rPr lang="vi-VN" dirty="0"/>
              <a:t>“There are a number of them”</a:t>
            </a:r>
          </a:p>
          <a:p>
            <a:r>
              <a:rPr lang="vi-VN" dirty="0"/>
              <a:t>Có nhiều kiểu giao thức multicast:</a:t>
            </a:r>
          </a:p>
          <a:p>
            <a:pPr>
              <a:buFont typeface="Arial" panose="020B0604020202020204" pitchFamily="34" charset="0"/>
              <a:buChar char="•"/>
            </a:pPr>
            <a:r>
              <a:rPr lang="vi-VN" b="1" dirty="0"/>
              <a:t>Reliable multicast</a:t>
            </a:r>
            <a:r>
              <a:rPr lang="vi-VN" dirty="0"/>
              <a:t>: đảm bảo mọi node đều nhận.</a:t>
            </a:r>
          </a:p>
          <a:p>
            <a:pPr>
              <a:buFont typeface="Arial" panose="020B0604020202020204" pitchFamily="34" charset="0"/>
              <a:buChar char="•"/>
            </a:pPr>
            <a:r>
              <a:rPr lang="vi-VN" b="1" dirty="0"/>
              <a:t>FIFO multicast</a:t>
            </a:r>
            <a:r>
              <a:rPr lang="vi-VN" dirty="0"/>
              <a:t>: đảm bảo thông điệp từ 1 node được nhận theo đúng thứ tự.</a:t>
            </a:r>
          </a:p>
          <a:p>
            <a:pPr>
              <a:buFont typeface="Arial" panose="020B0604020202020204" pitchFamily="34" charset="0"/>
              <a:buChar char="•"/>
            </a:pPr>
            <a:r>
              <a:rPr lang="vi-VN" b="1" dirty="0"/>
              <a:t>Causal multicast</a:t>
            </a:r>
            <a:r>
              <a:rPr lang="vi-VN" dirty="0"/>
              <a:t>: đảm bảo mối quan hệ nguyên nhân-kết quả giữa các thông điệp.</a:t>
            </a:r>
          </a:p>
          <a:p>
            <a:pPr>
              <a:buFont typeface="Arial" panose="020B0604020202020204" pitchFamily="34" charset="0"/>
              <a:buChar char="•"/>
            </a:pPr>
            <a:r>
              <a:rPr lang="vi-VN" b="1" dirty="0"/>
              <a:t>Total ordered multicast</a:t>
            </a:r>
            <a:r>
              <a:rPr lang="vi-VN" dirty="0"/>
              <a:t>: quan trọng nhất trong bài này!</a:t>
            </a:r>
          </a:p>
          <a:p>
            <a:endParaRPr lang="en-US" b="1" dirty="0"/>
          </a:p>
          <a:p>
            <a:r>
              <a:rPr lang="en-US" b="1" dirty="0"/>
              <a:t>*** "</a:t>
            </a:r>
            <a:r>
              <a:rPr lang="vi-VN" b="1" dirty="0"/>
              <a:t>Total ordered multicast"</a:t>
            </a:r>
          </a:p>
          <a:p>
            <a:r>
              <a:rPr lang="vi-VN" dirty="0"/>
              <a:t>“All messages sent by different nodes are delivered in the same total order at all the nodes”</a:t>
            </a:r>
          </a:p>
          <a:p>
            <a:r>
              <a:rPr lang="en-US" dirty="0"/>
              <a:t>=&gt; </a:t>
            </a:r>
            <a:r>
              <a:rPr lang="vi-VN" dirty="0"/>
              <a:t>Đây là </a:t>
            </a:r>
            <a:r>
              <a:rPr lang="vi-VN" b="1" dirty="0"/>
              <a:t>chìa khoá</a:t>
            </a:r>
            <a:r>
              <a:rPr lang="vi-VN" dirty="0"/>
              <a:t> để đảm bảo mọi site cập nhật dữ liệu theo </a:t>
            </a:r>
            <a:r>
              <a:rPr lang="vi-VN" b="1" dirty="0"/>
              <a:t>thứ tự giống nhau</a:t>
            </a:r>
            <a:r>
              <a:rPr lang="vi-VN" dirty="0"/>
              <a:t>, từ đó duy trì </a:t>
            </a:r>
            <a:r>
              <a:rPr lang="vi-VN" b="1" dirty="0"/>
              <a:t>consistency</a:t>
            </a:r>
            <a:r>
              <a:rPr lang="vi-VN" dirty="0"/>
              <a:t>.</a:t>
            </a:r>
          </a:p>
          <a:p>
            <a:r>
              <a:rPr lang="vi-VN" dirty="0"/>
              <a:t>Ví dụ:</a:t>
            </a:r>
          </a:p>
          <a:p>
            <a:pPr>
              <a:buFont typeface="Arial" panose="020B0604020202020204" pitchFamily="34" charset="0"/>
              <a:buChar char="•"/>
            </a:pPr>
            <a:r>
              <a:rPr lang="vi-VN" dirty="0"/>
              <a:t>Node A gửi update1, Node B gửi update2 cùng lúc → tất cả các node khác đều nhận chúng theo </a:t>
            </a:r>
            <a:r>
              <a:rPr lang="vi-VN" b="1" dirty="0"/>
              <a:t>cùng thứ tự</a:t>
            </a:r>
            <a:r>
              <a:rPr lang="vi-VN" dirty="0"/>
              <a:t> (ví dụ: update1 → update2).</a:t>
            </a:r>
          </a:p>
          <a:p>
            <a:endParaRPr lang="en-US" b="1" dirty="0"/>
          </a:p>
          <a:p>
            <a:r>
              <a:rPr lang="en-US" b="1" dirty="0"/>
              <a:t>*** "</a:t>
            </a:r>
            <a:r>
              <a:rPr lang="vi-VN" b="1" dirty="0"/>
              <a:t>Used with deferred writes, can reduce communication overhead"</a:t>
            </a:r>
          </a:p>
          <a:p>
            <a:pPr>
              <a:buFont typeface="Arial" panose="020B0604020202020204" pitchFamily="34" charset="0"/>
              <a:buChar char="•"/>
            </a:pPr>
            <a:r>
              <a:rPr lang="vi-VN" b="1" dirty="0"/>
              <a:t>Deferred writes</a:t>
            </a:r>
            <a:r>
              <a:rPr lang="vi-VN" dirty="0"/>
              <a:t>: cập nhật chưa thực hiện ngay mà thực hiện sau (ví dụ, dùng shadow copy hoặc commit cuối).</a:t>
            </a:r>
          </a:p>
          <a:p>
            <a:pPr>
              <a:buFont typeface="Arial" panose="020B0604020202020204" pitchFamily="34" charset="0"/>
              <a:buChar char="•"/>
            </a:pPr>
            <a:r>
              <a:rPr lang="vi-VN" dirty="0"/>
              <a:t>Nhờ đó, thay vì gửi nhiều thông điệp nhỏ trong lúc giao dịch đang diễn ra, ta </a:t>
            </a:r>
            <a:r>
              <a:rPr lang="vi-VN" b="1" dirty="0"/>
              <a:t>gom lại một gói lớn duy nhất</a:t>
            </a:r>
            <a:r>
              <a:rPr lang="vi-VN" dirty="0"/>
              <a:t>, rồi gửi đi khi cần.</a:t>
            </a:r>
          </a:p>
          <a:p>
            <a:endParaRPr lang="en-US" b="1" dirty="0"/>
          </a:p>
          <a:p>
            <a:r>
              <a:rPr lang="en-US" b="1" dirty="0"/>
              <a:t>3. </a:t>
            </a:r>
            <a:r>
              <a:rPr lang="vi-VN" b="1" dirty="0"/>
              <a:t>Ví dụ so sánh chi phí thông điệp</a:t>
            </a:r>
          </a:p>
          <a:p>
            <a:r>
              <a:rPr lang="vi-VN" b="1" dirty="0"/>
              <a:t>Trường hợp truyền thống (eager distributed replication):</a:t>
            </a:r>
          </a:p>
          <a:p>
            <a:r>
              <a:rPr lang="vi-VN" dirty="0"/>
              <a:t>“k * m messages (with multicast), khi có k TPS, m thao tác ghi, n bản sao”</a:t>
            </a:r>
          </a:p>
          <a:p>
            <a:pPr>
              <a:buFont typeface="Arial" panose="020B0604020202020204" pitchFamily="34" charset="0"/>
              <a:buChar char="•"/>
            </a:pPr>
            <a:r>
              <a:rPr lang="vi-VN" dirty="0"/>
              <a:t>Mỗi thao tác ghi gửi tới n bản sao → nhân lên rất nhiều.</a:t>
            </a:r>
          </a:p>
          <a:p>
            <a:pPr>
              <a:buFont typeface="Arial" panose="020B0604020202020204" pitchFamily="34" charset="0"/>
              <a:buChar char="•"/>
            </a:pPr>
            <a:r>
              <a:rPr lang="vi-VN" dirty="0"/>
              <a:t>Nếu có 10 thao tác ghi và 3 bản sao, mỗi giao dịch cần 30 thông điệp.</a:t>
            </a:r>
          </a:p>
          <a:p>
            <a:r>
              <a:rPr lang="vi-VN" b="1" dirty="0"/>
              <a:t>Khi dùng group communication + deferred writes:</a:t>
            </a:r>
          </a:p>
          <a:p>
            <a:r>
              <a:rPr lang="vi-VN" dirty="0"/>
              <a:t>“2k messages”</a:t>
            </a:r>
          </a:p>
          <a:p>
            <a:pPr>
              <a:buFont typeface="Arial" panose="020B0604020202020204" pitchFamily="34" charset="0"/>
              <a:buChar char="•"/>
            </a:pPr>
            <a:r>
              <a:rPr lang="vi-VN" dirty="0"/>
              <a:t>1 thông điệp để multicast các thao tác ghi (Write Message - WM)</a:t>
            </a:r>
          </a:p>
          <a:p>
            <a:pPr>
              <a:buFont typeface="Arial" panose="020B0604020202020204" pitchFamily="34" charset="0"/>
              <a:buChar char="•"/>
            </a:pPr>
            <a:r>
              <a:rPr lang="vi-VN" dirty="0"/>
              <a:t>1 thông điệp để gửi quyết định commit (Commit Message)</a:t>
            </a:r>
            <a:br>
              <a:rPr lang="vi-VN" dirty="0"/>
            </a:br>
            <a:r>
              <a:rPr lang="vi-VN" dirty="0"/>
              <a:t>→ Mỗi giao dịch: chỉ cần </a:t>
            </a:r>
            <a:r>
              <a:rPr lang="vi-VN" b="1" dirty="0"/>
              <a:t>2 thông điệp</a:t>
            </a:r>
            <a:endParaRPr lang="vi-VN" dirty="0"/>
          </a:p>
          <a:p>
            <a:r>
              <a:rPr lang="en-US" dirty="0"/>
              <a:t>=&gt;</a:t>
            </a:r>
            <a:r>
              <a:rPr lang="vi-VN" dirty="0"/>
              <a:t> </a:t>
            </a:r>
            <a:r>
              <a:rPr lang="vi-VN" b="1" dirty="0"/>
              <a:t>Giảm mạnh message overhead</a:t>
            </a:r>
            <a:r>
              <a:rPr lang="vi-VN" dirty="0"/>
              <a:t> → tăng hiệu năng đáng kể!</a:t>
            </a:r>
          </a:p>
          <a:p>
            <a:endParaRPr lang="en-US" b="1" dirty="0"/>
          </a:p>
          <a:p>
            <a:r>
              <a:rPr lang="en-US" b="1" dirty="0"/>
              <a:t>4. </a:t>
            </a:r>
            <a:r>
              <a:rPr lang="vi-VN" b="1" dirty="0"/>
              <a:t>Kết luận</a:t>
            </a:r>
          </a:p>
          <a:p>
            <a:pPr>
              <a:buFont typeface="Arial" panose="020B0604020202020204" pitchFamily="34" charset="0"/>
              <a:buChar char="•"/>
            </a:pPr>
            <a:r>
              <a:rPr lang="vi-VN" b="1" dirty="0"/>
              <a:t>Group communication</a:t>
            </a:r>
            <a:r>
              <a:rPr lang="vi-VN" dirty="0"/>
              <a:t>, đặc biệt là </a:t>
            </a:r>
            <a:r>
              <a:rPr lang="vi-VN" b="1" dirty="0"/>
              <a:t>total order multicast</a:t>
            </a:r>
            <a:r>
              <a:rPr lang="vi-VN" dirty="0"/>
              <a:t>, giúp giải quyết bài toán đồng bộ trong hệ thống phân tán hiệu quả.</a:t>
            </a:r>
          </a:p>
          <a:p>
            <a:pPr>
              <a:buFont typeface="Arial" panose="020B0604020202020204" pitchFamily="34" charset="0"/>
              <a:buChar char="•"/>
            </a:pPr>
            <a:r>
              <a:rPr lang="vi-VN" dirty="0"/>
              <a:t>Khi </a:t>
            </a:r>
            <a:r>
              <a:rPr lang="vi-VN" b="1" dirty="0"/>
              <a:t>kết hợp với deferred write</a:t>
            </a:r>
            <a:r>
              <a:rPr lang="vi-VN" dirty="0"/>
              <a:t>, nó giúp giảm số lượng thông điệp cần thiết </a:t>
            </a:r>
            <a:r>
              <a:rPr lang="vi-VN" b="1" dirty="0"/>
              <a:t>từ k × m xuống chỉ còn 2k</a:t>
            </a:r>
            <a:r>
              <a:rPr lang="vi-VN" dirty="0"/>
              <a:t>.</a:t>
            </a:r>
          </a:p>
          <a:p>
            <a:pPr>
              <a:buFont typeface="Arial" panose="020B0604020202020204" pitchFamily="34" charset="0"/>
              <a:buChar char="•"/>
            </a:pPr>
            <a:r>
              <a:rPr lang="vi-VN" dirty="0"/>
              <a:t>Điều này giúp hệ thống </a:t>
            </a:r>
            <a:r>
              <a:rPr lang="vi-VN" b="1" dirty="0"/>
              <a:t>mạnh mẽ hơn về hiệu năng</a:t>
            </a:r>
            <a:r>
              <a:rPr lang="vi-VN" dirty="0"/>
              <a:t>, </a:t>
            </a:r>
            <a:r>
              <a:rPr lang="vi-VN" b="1" dirty="0"/>
              <a:t>nhẹ hơn về mạng</a:t>
            </a:r>
            <a:r>
              <a:rPr lang="vi-VN" dirty="0"/>
              <a:t> và </a:t>
            </a:r>
            <a:r>
              <a:rPr lang="vi-VN" b="1" dirty="0"/>
              <a:t>dễ mở rộng</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39</a:t>
            </a:fld>
            <a:endParaRPr lang="en-US"/>
          </a:p>
        </p:txBody>
      </p:sp>
    </p:spTree>
    <p:extLst>
      <p:ext uri="{BB962C8B-B14F-4D97-AF65-F5344CB8AC3E}">
        <p14:creationId xmlns:p14="http://schemas.microsoft.com/office/powerpoint/2010/main" val="355398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"Replication“</a:t>
            </a:r>
            <a:r>
              <a:rPr lang="en-US" b="1" dirty="0"/>
              <a:t> – </a:t>
            </a:r>
            <a:r>
              <a:rPr lang="en-US" b="1" dirty="0" err="1"/>
              <a:t>Nhân</a:t>
            </a:r>
            <a:r>
              <a:rPr lang="en-US" b="1" dirty="0"/>
              <a:t> </a:t>
            </a:r>
            <a:r>
              <a:rPr lang="en-US" b="1" dirty="0" err="1"/>
              <a:t>bản</a:t>
            </a:r>
            <a:r>
              <a:rPr lang="en-US" b="1" dirty="0"/>
              <a:t> </a:t>
            </a:r>
            <a:r>
              <a:rPr lang="en-US" b="1" dirty="0" err="1"/>
              <a:t>dữ</a:t>
            </a:r>
            <a:r>
              <a:rPr lang="en-US" b="1" dirty="0"/>
              <a:t> </a:t>
            </a:r>
            <a:r>
              <a:rPr lang="en-US" b="1" dirty="0" err="1"/>
              <a:t>liệu</a:t>
            </a:r>
            <a:endParaRPr lang="en-US" b="1" dirty="0"/>
          </a:p>
          <a:p>
            <a:endParaRPr lang="vi-VN" dirty="0"/>
          </a:p>
          <a:p>
            <a:r>
              <a:rPr lang="vi-VN" b="1" dirty="0"/>
              <a:t>Phần 1: Tại sao cần </a:t>
            </a:r>
            <a:r>
              <a:rPr lang="en-US" b="1" dirty="0" err="1"/>
              <a:t>nhân</a:t>
            </a:r>
            <a:r>
              <a:rPr lang="en-US" b="1" dirty="0"/>
              <a:t> </a:t>
            </a:r>
            <a:r>
              <a:rPr lang="en-US" b="1" dirty="0" err="1"/>
              <a:t>bản</a:t>
            </a:r>
            <a:r>
              <a:rPr lang="vi-VN" b="1" dirty="0"/>
              <a:t> (Why replicate?)</a:t>
            </a:r>
          </a:p>
          <a:p>
            <a:r>
              <a:rPr lang="en-US" dirty="0" err="1"/>
              <a:t>Có</a:t>
            </a:r>
            <a:r>
              <a:rPr lang="vi-VN" dirty="0"/>
              <a:t> 4 lý do chính — và</a:t>
            </a:r>
            <a:r>
              <a:rPr lang="en-US" dirty="0"/>
              <a:t> </a:t>
            </a:r>
            <a:r>
              <a:rPr lang="en-US" dirty="0" err="1"/>
              <a:t>chúng</a:t>
            </a:r>
            <a:r>
              <a:rPr lang="vi-VN" dirty="0"/>
              <a:t> ta sẽ giải thích từng cái một cách rõ ràng, thực tiễn:</a:t>
            </a:r>
          </a:p>
          <a:p>
            <a:endParaRPr lang="en-US" b="1" dirty="0"/>
          </a:p>
          <a:p>
            <a:r>
              <a:rPr lang="en-US" b="1" dirty="0"/>
              <a:t>1. </a:t>
            </a:r>
            <a:r>
              <a:rPr lang="vi-VN" b="1" dirty="0"/>
              <a:t>System availability: Tránh điểm lỗi đơn (Single Point of Failure)</a:t>
            </a:r>
          </a:p>
          <a:p>
            <a:pPr>
              <a:buFont typeface="Arial" panose="020B0604020202020204" pitchFamily="34" charset="0"/>
              <a:buChar char="•"/>
            </a:pPr>
            <a:r>
              <a:rPr lang="vi-VN" dirty="0"/>
              <a:t>Khi một site bị lỗi (máy chủ sập, mất mạng, v.v.), bản sao dữ liệu ở site khác vẫn cho phép hệ thống tiếp tục phục vụ yêu cầu → </a:t>
            </a:r>
            <a:r>
              <a:rPr lang="vi-VN" b="1" dirty="0"/>
              <a:t>tăng độ sẵn sàng (availability)</a:t>
            </a:r>
            <a:r>
              <a:rPr lang="vi-VN" dirty="0"/>
              <a:t>.</a:t>
            </a:r>
          </a:p>
          <a:p>
            <a:pPr>
              <a:buFont typeface="Arial" panose="020B0604020202020204" pitchFamily="34" charset="0"/>
              <a:buChar char="•"/>
            </a:pPr>
            <a:r>
              <a:rPr lang="vi-VN" dirty="0"/>
              <a:t>Đây là lý do </a:t>
            </a:r>
            <a:r>
              <a:rPr lang="vi-VN" b="1" dirty="0"/>
              <a:t>then chốt</a:t>
            </a:r>
            <a:r>
              <a:rPr lang="vi-VN" dirty="0"/>
              <a:t> để các hệ thống phân tán hiện đại như Google Spanner, Amazon DynamoDB sử dụng </a:t>
            </a:r>
            <a:r>
              <a:rPr lang="en-US" dirty="0" err="1"/>
              <a:t>nhân</a:t>
            </a:r>
            <a:r>
              <a:rPr lang="en-US" dirty="0"/>
              <a:t> </a:t>
            </a:r>
            <a:r>
              <a:rPr lang="en-US" dirty="0" err="1"/>
              <a:t>bản</a:t>
            </a:r>
            <a:r>
              <a:rPr lang="en-US" dirty="0"/>
              <a:t> - </a:t>
            </a:r>
            <a:r>
              <a:rPr lang="vi-VN" dirty="0"/>
              <a:t>replication.</a:t>
            </a:r>
          </a:p>
          <a:p>
            <a:endParaRPr lang="en-US" b="1" dirty="0"/>
          </a:p>
          <a:p>
            <a:r>
              <a:rPr lang="en-US" b="1" dirty="0"/>
              <a:t>2. </a:t>
            </a:r>
            <a:r>
              <a:rPr lang="vi-VN" b="1" dirty="0"/>
              <a:t>Performance: Giảm độ trễ nhờ truy cập tại chỗ (Localization)</a:t>
            </a:r>
          </a:p>
          <a:p>
            <a:pPr>
              <a:buFont typeface="Arial" panose="020B0604020202020204" pitchFamily="34" charset="0"/>
              <a:buChar char="•"/>
            </a:pPr>
            <a:r>
              <a:rPr lang="vi-VN" dirty="0"/>
              <a:t>Nếu dữ liệu thường được truy cập từ nhiều địa điểm khác nhau, việc đặt bản sao tại các vị trí gần người dùng sẽ:</a:t>
            </a:r>
          </a:p>
          <a:p>
            <a:pPr marL="742950" lvl="1" indent="-285750">
              <a:buFont typeface="Arial" panose="020B0604020202020204" pitchFamily="34" charset="0"/>
              <a:buChar char="•"/>
            </a:pPr>
            <a:r>
              <a:rPr lang="vi-VN" b="1" dirty="0"/>
              <a:t>Giảm độ trễ</a:t>
            </a:r>
            <a:r>
              <a:rPr lang="vi-VN" dirty="0"/>
              <a:t> (do giảm truyền thông mạng)</a:t>
            </a:r>
          </a:p>
          <a:p>
            <a:pPr marL="742950" lvl="1" indent="-285750">
              <a:buFont typeface="Arial" panose="020B0604020202020204" pitchFamily="34" charset="0"/>
              <a:buChar char="•"/>
            </a:pPr>
            <a:r>
              <a:rPr lang="vi-VN" b="1" dirty="0"/>
              <a:t>Giảm tắc nghẽn</a:t>
            </a:r>
            <a:r>
              <a:rPr lang="vi-VN" dirty="0"/>
              <a:t> ở các site trung tâm</a:t>
            </a:r>
          </a:p>
          <a:p>
            <a:pPr>
              <a:buFont typeface="Arial" panose="020B0604020202020204" pitchFamily="34" charset="0"/>
              <a:buChar char="•"/>
            </a:pPr>
            <a:r>
              <a:rPr lang="vi-VN" dirty="0"/>
              <a:t>Điều này cải thiện </a:t>
            </a:r>
            <a:r>
              <a:rPr lang="vi-VN" b="1" dirty="0"/>
              <a:t>trải nghiệm người dùng</a:t>
            </a:r>
            <a:r>
              <a:rPr lang="vi-VN" dirty="0"/>
              <a:t> đáng kể.</a:t>
            </a:r>
          </a:p>
          <a:p>
            <a:endParaRPr lang="en-US" b="1" dirty="0"/>
          </a:p>
          <a:p>
            <a:r>
              <a:rPr lang="en-US" b="1" dirty="0"/>
              <a:t>3. </a:t>
            </a:r>
            <a:r>
              <a:rPr lang="vi-VN" b="1" dirty="0"/>
              <a:t>Scalability: Hệ thống mở rộng tốt hơn</a:t>
            </a:r>
          </a:p>
          <a:p>
            <a:pPr>
              <a:buFont typeface="Arial" panose="020B0604020202020204" pitchFamily="34" charset="0"/>
              <a:buChar char="•"/>
            </a:pPr>
            <a:r>
              <a:rPr lang="vi-VN" dirty="0"/>
              <a:t>Khi số lượng site hoặc người dùng tăng, </a:t>
            </a:r>
            <a:r>
              <a:rPr lang="en-US" dirty="0" err="1"/>
              <a:t>việc</a:t>
            </a:r>
            <a:r>
              <a:rPr lang="en-US" dirty="0"/>
              <a:t> </a:t>
            </a:r>
            <a:r>
              <a:rPr lang="en-US" dirty="0" err="1"/>
              <a:t>nhân</a:t>
            </a:r>
            <a:r>
              <a:rPr lang="en-US" dirty="0"/>
              <a:t> </a:t>
            </a:r>
            <a:r>
              <a:rPr lang="en-US" dirty="0" err="1"/>
              <a:t>bản</a:t>
            </a:r>
            <a:r>
              <a:rPr lang="en-US" dirty="0"/>
              <a:t> (</a:t>
            </a:r>
            <a:r>
              <a:rPr lang="vi-VN" dirty="0"/>
              <a:t>replication</a:t>
            </a:r>
            <a:r>
              <a:rPr lang="en-US" dirty="0"/>
              <a:t>)</a:t>
            </a:r>
            <a:r>
              <a:rPr lang="vi-VN" dirty="0"/>
              <a:t> cho phép:</a:t>
            </a:r>
          </a:p>
          <a:p>
            <a:pPr marL="742950" lvl="1" indent="-285750">
              <a:buFont typeface="Arial" panose="020B0604020202020204" pitchFamily="34" charset="0"/>
              <a:buChar char="•"/>
            </a:pPr>
            <a:r>
              <a:rPr lang="vi-VN" b="1" dirty="0"/>
              <a:t>Phân tán tải</a:t>
            </a:r>
            <a:r>
              <a:rPr lang="vi-VN" dirty="0"/>
              <a:t> đọc (read) → giảm áp lực cho từng node</a:t>
            </a:r>
          </a:p>
          <a:p>
            <a:pPr marL="742950" lvl="1" indent="-285750">
              <a:buFont typeface="Arial" panose="020B0604020202020204" pitchFamily="34" charset="0"/>
              <a:buChar char="•"/>
            </a:pPr>
            <a:r>
              <a:rPr lang="vi-VN" dirty="0"/>
              <a:t>Đáp ứng tốt khi hệ thống mở rộng về mặt </a:t>
            </a:r>
            <a:r>
              <a:rPr lang="vi-VN" b="1" dirty="0"/>
              <a:t>địa lý và khối lượng truy cập</a:t>
            </a:r>
            <a:endParaRPr lang="vi-VN" dirty="0"/>
          </a:p>
          <a:p>
            <a:endParaRPr lang="en-US" b="1" dirty="0"/>
          </a:p>
          <a:p>
            <a:r>
              <a:rPr lang="en-US" b="1" dirty="0"/>
              <a:t>4. </a:t>
            </a:r>
            <a:r>
              <a:rPr lang="vi-VN" b="1" dirty="0"/>
              <a:t>Application requirements: Yêu cầu từ ứng dụng</a:t>
            </a:r>
          </a:p>
          <a:p>
            <a:pPr>
              <a:buFont typeface="Arial" panose="020B0604020202020204" pitchFamily="34" charset="0"/>
              <a:buChar char="•"/>
            </a:pPr>
            <a:r>
              <a:rPr lang="vi-VN" dirty="0"/>
              <a:t>Một số ứng dụng yêu cầu </a:t>
            </a:r>
            <a:r>
              <a:rPr lang="vi-VN" b="1" dirty="0"/>
              <a:t>nhiều bản sao dữ liệu</a:t>
            </a:r>
            <a:r>
              <a:rPr lang="vi-VN" dirty="0"/>
              <a:t> vì lý do:</a:t>
            </a:r>
          </a:p>
          <a:p>
            <a:pPr marL="742950" lvl="1" indent="-285750">
              <a:buFont typeface="Arial" panose="020B0604020202020204" pitchFamily="34" charset="0"/>
              <a:buChar char="•"/>
            </a:pPr>
            <a:r>
              <a:rPr lang="vi-VN" dirty="0"/>
              <a:t>Tuân thủ chính sách an toàn</a:t>
            </a:r>
          </a:p>
          <a:p>
            <a:pPr marL="742950" lvl="1" indent="-285750">
              <a:buFont typeface="Arial" panose="020B0604020202020204" pitchFamily="34" charset="0"/>
              <a:buChar char="•"/>
            </a:pPr>
            <a:r>
              <a:rPr lang="vi-VN" dirty="0"/>
              <a:t>Giao thức nghiệp vụ (ví dụ: mỗi khu vực địa lý giữ bản sao riêng để xử lý local)</a:t>
            </a:r>
          </a:p>
          <a:p>
            <a:endParaRPr lang="en-US" b="1" dirty="0"/>
          </a:p>
          <a:p>
            <a:endParaRPr lang="en-US" b="1" dirty="0"/>
          </a:p>
          <a:p>
            <a:r>
              <a:rPr lang="vi-VN" b="1" dirty="0"/>
              <a:t>Phần 2: Tại sao không nên </a:t>
            </a:r>
            <a:r>
              <a:rPr lang="en-US" b="1" dirty="0" err="1"/>
              <a:t>nhân</a:t>
            </a:r>
            <a:r>
              <a:rPr lang="en-US" b="1" dirty="0"/>
              <a:t> </a:t>
            </a:r>
            <a:r>
              <a:rPr lang="en-US" b="1" dirty="0" err="1"/>
              <a:t>bản</a:t>
            </a:r>
            <a:r>
              <a:rPr lang="vi-VN" b="1" dirty="0"/>
              <a:t> (Why not replicate?)</a:t>
            </a:r>
          </a:p>
          <a:p>
            <a:r>
              <a:rPr lang="vi-VN" dirty="0"/>
              <a:t>Dù có nhiều lợi ích, </a:t>
            </a:r>
            <a:r>
              <a:rPr lang="en-US" dirty="0" err="1"/>
              <a:t>nhân</a:t>
            </a:r>
            <a:r>
              <a:rPr lang="en-US" dirty="0"/>
              <a:t> </a:t>
            </a:r>
            <a:r>
              <a:rPr lang="en-US" dirty="0" err="1"/>
              <a:t>bản</a:t>
            </a:r>
            <a:r>
              <a:rPr lang="en-US" dirty="0"/>
              <a:t> (</a:t>
            </a:r>
            <a:r>
              <a:rPr lang="vi-VN" dirty="0"/>
              <a:t>replication</a:t>
            </a:r>
            <a:r>
              <a:rPr lang="en-US" dirty="0"/>
              <a:t>)</a:t>
            </a:r>
            <a:r>
              <a:rPr lang="vi-VN" dirty="0"/>
              <a:t> cũng mang đến những </a:t>
            </a:r>
            <a:r>
              <a:rPr lang="vi-VN" b="1" dirty="0"/>
              <a:t>thách thức lớn</a:t>
            </a:r>
            <a:r>
              <a:rPr lang="vi-VN" dirty="0"/>
              <a:t> cần nhận thức rõ:</a:t>
            </a:r>
          </a:p>
          <a:p>
            <a:endParaRPr lang="en-US" b="1" dirty="0"/>
          </a:p>
          <a:p>
            <a:r>
              <a:rPr lang="en-US" b="1" dirty="0"/>
              <a:t>1. </a:t>
            </a:r>
            <a:r>
              <a:rPr lang="vi-VN" b="1" dirty="0"/>
              <a:t>Replication transparency: Ẩn chi tiết </a:t>
            </a:r>
            <a:r>
              <a:rPr lang="en-US" b="1" dirty="0" err="1"/>
              <a:t>nhân</a:t>
            </a:r>
            <a:r>
              <a:rPr lang="en-US" b="1" dirty="0"/>
              <a:t> </a:t>
            </a:r>
            <a:r>
              <a:rPr lang="en-US" b="1" dirty="0" err="1"/>
              <a:t>bản</a:t>
            </a:r>
            <a:r>
              <a:rPr lang="vi-VN" b="1" dirty="0"/>
              <a:t> khỏi người dùng là khó</a:t>
            </a:r>
          </a:p>
          <a:p>
            <a:pPr>
              <a:buFont typeface="Arial" panose="020B0604020202020204" pitchFamily="34" charset="0"/>
              <a:buChar char="•"/>
            </a:pPr>
            <a:r>
              <a:rPr lang="vi-VN" dirty="0"/>
              <a:t>Một số giao thức yêu cầu </a:t>
            </a:r>
            <a:r>
              <a:rPr lang="vi-VN" b="1" dirty="0"/>
              <a:t>người dùng/ứng dụng biết rõ</a:t>
            </a:r>
            <a:r>
              <a:rPr lang="vi-VN" dirty="0"/>
              <a:t> đâu là bản sao chính (master) để gửi transaction → làm cho lập trình ứng dụng phức tạp hơn.</a:t>
            </a:r>
          </a:p>
          <a:p>
            <a:pPr>
              <a:buFont typeface="Arial" panose="020B0604020202020204" pitchFamily="34" charset="0"/>
              <a:buChar char="•"/>
            </a:pPr>
            <a:r>
              <a:rPr lang="vi-VN" dirty="0"/>
              <a:t>Mức độ </a:t>
            </a:r>
            <a:r>
              <a:rPr lang="en-US" dirty="0"/>
              <a:t> </a:t>
            </a:r>
            <a:r>
              <a:rPr lang="en-US" dirty="0" err="1"/>
              <a:t>trong</a:t>
            </a:r>
            <a:r>
              <a:rPr lang="en-US" dirty="0"/>
              <a:t> </a:t>
            </a:r>
            <a:r>
              <a:rPr lang="en-US" dirty="0" err="1"/>
              <a:t>suốt</a:t>
            </a:r>
            <a:r>
              <a:rPr lang="en-US" dirty="0"/>
              <a:t> (</a:t>
            </a:r>
            <a:r>
              <a:rPr lang="vi-VN" dirty="0"/>
              <a:t>"transparency“</a:t>
            </a:r>
            <a:r>
              <a:rPr lang="en-US" dirty="0"/>
              <a:t>)</a:t>
            </a:r>
            <a:r>
              <a:rPr lang="vi-VN" dirty="0"/>
              <a:t> (ẩn phức tạp) </a:t>
            </a:r>
            <a:r>
              <a:rPr lang="vi-VN" b="1" dirty="0"/>
              <a:t>thấp</a:t>
            </a:r>
            <a:r>
              <a:rPr lang="vi-VN" dirty="0"/>
              <a:t> → tăng nguy cơ lỗi lập trình và giảm tính linh hoạt.</a:t>
            </a:r>
          </a:p>
          <a:p>
            <a:endParaRPr lang="en-US" b="1" dirty="0"/>
          </a:p>
          <a:p>
            <a:r>
              <a:rPr lang="en-US" b="1" dirty="0"/>
              <a:t>2. </a:t>
            </a:r>
            <a:r>
              <a:rPr lang="vi-VN" b="1" dirty="0"/>
              <a:t>Consistency issues: Đồng bộ bản sao là thách thức lớn</a:t>
            </a:r>
          </a:p>
          <a:p>
            <a:pPr>
              <a:buFont typeface="Arial" panose="020B0604020202020204" pitchFamily="34" charset="0"/>
              <a:buChar char="•"/>
            </a:pPr>
            <a:r>
              <a:rPr lang="vi-VN" dirty="0"/>
              <a:t>Khi </a:t>
            </a:r>
            <a:r>
              <a:rPr lang="vi-VN" b="1" dirty="0"/>
              <a:t>nhiều bản sao cùng được cập nhật</a:t>
            </a:r>
            <a:r>
              <a:rPr lang="vi-VN" dirty="0"/>
              <a:t>, cần đảm bảo </a:t>
            </a:r>
            <a:r>
              <a:rPr lang="vi-VN" b="1" dirty="0"/>
              <a:t>mọi bản sao đều thống nhất</a:t>
            </a:r>
            <a:r>
              <a:rPr lang="vi-VN" dirty="0"/>
              <a:t>.</a:t>
            </a:r>
          </a:p>
          <a:p>
            <a:pPr>
              <a:buFont typeface="Arial" panose="020B0604020202020204" pitchFamily="34" charset="0"/>
              <a:buChar char="•"/>
            </a:pPr>
            <a:r>
              <a:rPr lang="vi-VN" dirty="0"/>
              <a:t>Hai vấn đề chính:</a:t>
            </a:r>
          </a:p>
          <a:p>
            <a:pPr marL="742950" lvl="1" indent="-285750">
              <a:buFont typeface="Arial" panose="020B0604020202020204" pitchFamily="34" charset="0"/>
              <a:buChar char="•"/>
            </a:pPr>
            <a:r>
              <a:rPr lang="vi-VN" b="1" dirty="0"/>
              <a:t>Cập nhật tốn kém</a:t>
            </a:r>
            <a:r>
              <a:rPr lang="vi-VN" dirty="0"/>
              <a:t>: Phải gửi update đến nhiều site, đồng bộ liên site (tốn thời gian và tài nguyên)</a:t>
            </a:r>
          </a:p>
          <a:p>
            <a:pPr marL="742950" lvl="1" indent="-285750">
              <a:buFont typeface="Arial" panose="020B0604020202020204" pitchFamily="34" charset="0"/>
              <a:buChar char="•"/>
            </a:pPr>
            <a:r>
              <a:rPr lang="vi-VN" b="1" dirty="0"/>
              <a:t>Giảm availability nếu không cẩn thận</a:t>
            </a:r>
            <a:r>
              <a:rPr lang="vi-VN" dirty="0"/>
              <a:t>: Một số giao thức buộc phải đồng bộ </a:t>
            </a:r>
            <a:r>
              <a:rPr lang="vi-VN" b="1" dirty="0"/>
              <a:t>tức thì</a:t>
            </a:r>
            <a:r>
              <a:rPr lang="vi-VN" dirty="0"/>
              <a:t> giữa tất cả bản sao → nếu 1 site không phản hồi → toàn bộ hệ thống </a:t>
            </a:r>
            <a:r>
              <a:rPr lang="vi-VN" b="1" dirty="0"/>
              <a:t>tạm ngừng</a:t>
            </a:r>
            <a:r>
              <a:rPr lang="vi-VN" dirty="0"/>
              <a:t> để giữ tính nhất quán</a:t>
            </a:r>
          </a:p>
        </p:txBody>
      </p:sp>
      <p:sp>
        <p:nvSpPr>
          <p:cNvPr id="4" name="Slide Number Placeholder 3"/>
          <p:cNvSpPr>
            <a:spLocks noGrp="1"/>
          </p:cNvSpPr>
          <p:nvPr>
            <p:ph type="sldNum" sz="quarter" idx="5"/>
          </p:nvPr>
        </p:nvSpPr>
        <p:spPr/>
        <p:txBody>
          <a:bodyPr/>
          <a:lstStyle/>
          <a:p>
            <a:fld id="{765F5201-0B02-374C-9C85-2DCB7D098B21}" type="slidenum">
              <a:rPr lang="en-US" smtClean="0"/>
              <a:t>4</a:t>
            </a:fld>
            <a:endParaRPr lang="en-US"/>
          </a:p>
        </p:txBody>
      </p:sp>
    </p:spTree>
    <p:extLst>
      <p:ext uri="{BB962C8B-B14F-4D97-AF65-F5344CB8AC3E}">
        <p14:creationId xmlns:p14="http://schemas.microsoft.com/office/powerpoint/2010/main" val="3932804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err="1"/>
              <a:t>Quản</a:t>
            </a:r>
            <a:r>
              <a:rPr lang="en-US" b="1" dirty="0"/>
              <a:t> </a:t>
            </a:r>
            <a:r>
              <a:rPr lang="en-US" b="1" dirty="0" err="1"/>
              <a:t>lý</a:t>
            </a:r>
            <a:r>
              <a:rPr lang="en-US" b="1" dirty="0"/>
              <a:t> </a:t>
            </a:r>
            <a:r>
              <a:rPr lang="en-US" b="1" dirty="0" err="1"/>
              <a:t>lỗi</a:t>
            </a:r>
            <a:r>
              <a:rPr lang="en-US" b="1" dirty="0"/>
              <a:t> </a:t>
            </a:r>
            <a:r>
              <a:rPr lang="en-US" b="1" dirty="0" err="1"/>
              <a:t>và</a:t>
            </a:r>
            <a:r>
              <a:rPr lang="en-US" b="1" dirty="0"/>
              <a:t> </a:t>
            </a:r>
            <a:r>
              <a:rPr lang="en-US" b="1" dirty="0" err="1"/>
              <a:t>nhân</a:t>
            </a:r>
            <a:r>
              <a:rPr lang="en-US" b="1" dirty="0"/>
              <a:t> </a:t>
            </a:r>
            <a:r>
              <a:rPr lang="en-US" b="1" dirty="0" err="1"/>
              <a:t>bản</a:t>
            </a:r>
            <a:endParaRPr lang="en-US" b="1"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40</a:t>
            </a:fld>
            <a:endParaRPr lang="en-US"/>
          </a:p>
        </p:txBody>
      </p:sp>
    </p:spTree>
    <p:extLst>
      <p:ext uri="{BB962C8B-B14F-4D97-AF65-F5344CB8AC3E}">
        <p14:creationId xmlns:p14="http://schemas.microsoft.com/office/powerpoint/2010/main" val="3939865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Failures </a:t>
            </a:r>
            <a:r>
              <a:rPr lang="vi-VN" b="1" i="1" dirty="0"/>
              <a:t>(Các sự cố trong hệ thống)</a:t>
            </a:r>
            <a:endParaRPr lang="vi-VN" b="1" dirty="0"/>
          </a:p>
          <a:p>
            <a:r>
              <a:rPr lang="en-US" b="1" dirty="0"/>
              <a:t>- "</a:t>
            </a:r>
            <a:r>
              <a:rPr lang="vi-VN" b="1" dirty="0"/>
              <a:t>So far we have considered replication protocols in the absence of failures"</a:t>
            </a:r>
          </a:p>
          <a:p>
            <a:r>
              <a:rPr lang="vi-VN" dirty="0"/>
              <a:t>Cho đến thời điểm này, chúng ta mới chỉ xem xét các giao thức sao lưu trong điều kiện lý tưởng – tức là không có lỗi xảy ra. Tuy nhiên, trong thực tế, các hệ thống phân tán thường xuyên đối mặt với lỗi phần cứng, mạng bị phân mảnh (network partitioning), hoặc các sự cố về liên lạc.</a:t>
            </a:r>
          </a:p>
          <a:p>
            <a:r>
              <a:rPr lang="en-US" b="1" dirty="0"/>
              <a:t>- "</a:t>
            </a:r>
            <a:r>
              <a:rPr lang="vi-VN" b="1" dirty="0"/>
              <a:t>How to keep replica consistency when failures occur"</a:t>
            </a:r>
          </a:p>
          <a:p>
            <a:r>
              <a:rPr lang="vi-VN" dirty="0"/>
              <a:t>Câu hỏi đặt ra là: </a:t>
            </a:r>
            <a:r>
              <a:rPr lang="vi-VN" b="1" dirty="0"/>
              <a:t>Làm sao để duy trì tính nhất quán giữa các bản sao (replicas) khi xảy ra lỗi?</a:t>
            </a:r>
            <a:r>
              <a:rPr lang="vi-VN" dirty="0"/>
              <a:t> Đây là một thách thức lớn, bởi vì sự đồng bộ giữa các bản sao rất dễ bị phá vỡ khi một phần của hệ thống không thể giao tiếp hay bị lỗi.</a:t>
            </a:r>
          </a:p>
          <a:p>
            <a:endParaRPr lang="en-US" b="1" dirty="0"/>
          </a:p>
          <a:p>
            <a:r>
              <a:rPr lang="vi-VN" b="1" dirty="0"/>
              <a:t>Các tình huống cụ thể:</a:t>
            </a:r>
          </a:p>
          <a:p>
            <a:r>
              <a:rPr lang="en-US" b="1" dirty="0"/>
              <a:t>* </a:t>
            </a:r>
            <a:r>
              <a:rPr lang="vi-VN" b="1" dirty="0"/>
              <a:t>Site failures: Read One Write All Available (ROWAA)</a:t>
            </a:r>
          </a:p>
          <a:p>
            <a:pPr lvl="1">
              <a:buFont typeface="Arial" panose="020B0604020202020204" pitchFamily="34" charset="0"/>
              <a:buChar char="•"/>
            </a:pPr>
            <a:r>
              <a:rPr lang="vi-VN" dirty="0"/>
              <a:t>Khi </a:t>
            </a:r>
            <a:r>
              <a:rPr lang="vi-VN" b="1" dirty="0"/>
              <a:t>một số site bị lỗi (site failures)</a:t>
            </a:r>
            <a:r>
              <a:rPr lang="vi-VN" dirty="0"/>
              <a:t> nhưng các site còn lại vẫn hoạt động được, một giao thức hữu ích là </a:t>
            </a:r>
            <a:r>
              <a:rPr lang="vi-VN" b="1" dirty="0"/>
              <a:t>Read One Write All Available (ROWAA)</a:t>
            </a:r>
            <a:r>
              <a:rPr lang="vi-VN" dirty="0"/>
              <a:t>.</a:t>
            </a:r>
          </a:p>
          <a:p>
            <a:pPr lvl="1">
              <a:buFont typeface="Arial" panose="020B0604020202020204" pitchFamily="34" charset="0"/>
              <a:buChar char="•"/>
            </a:pPr>
            <a:r>
              <a:rPr lang="vi-VN" dirty="0"/>
              <a:t>Với ROWAA, hệ thống chỉ cần đọc từ </a:t>
            </a:r>
            <a:r>
              <a:rPr lang="vi-VN" b="1" dirty="0"/>
              <a:t>một bản sao bất kỳ</a:t>
            </a:r>
            <a:r>
              <a:rPr lang="vi-VN" dirty="0"/>
              <a:t>, nhưng khi ghi (write) thì phải ghi </a:t>
            </a:r>
            <a:r>
              <a:rPr lang="vi-VN" b="1" dirty="0"/>
              <a:t>tất cả các bản sao đang sẵn sàng</a:t>
            </a:r>
            <a:r>
              <a:rPr lang="vi-VN" dirty="0"/>
              <a:t> (không phải tất cả bản sao trong toàn hệ thống).</a:t>
            </a:r>
          </a:p>
          <a:p>
            <a:pPr lvl="1">
              <a:buFont typeface="Arial" panose="020B0604020202020204" pitchFamily="34" charset="0"/>
              <a:buChar char="•"/>
            </a:pPr>
            <a:r>
              <a:rPr lang="vi-VN" dirty="0"/>
              <a:t>Những bản sao không sẵn sàng tại thời điểm ghi sẽ </a:t>
            </a:r>
            <a:r>
              <a:rPr lang="vi-VN" b="1" dirty="0"/>
              <a:t>"bắt kịp" (catch up)</a:t>
            </a:r>
            <a:r>
              <a:rPr lang="vi-VN" dirty="0"/>
              <a:t> sau khi chúng hoạt động trở lại.</a:t>
            </a:r>
          </a:p>
          <a:p>
            <a:pPr lvl="1">
              <a:buFont typeface="Arial" panose="020B0604020202020204" pitchFamily="34" charset="0"/>
              <a:buChar char="•"/>
            </a:pPr>
            <a:r>
              <a:rPr lang="vi-VN" dirty="0"/>
              <a:t>Điều này giúp hệ thống có thể tiếp tục hoạt động dù có lỗi, nhưng vẫn cần thực hiện kiểm tra và xác nhận trạng thái các site trước khi commit để đảm bảo </a:t>
            </a:r>
            <a:r>
              <a:rPr lang="vi-VN" b="1" dirty="0"/>
              <a:t>tính toàn vẹn dữ liệu</a:t>
            </a:r>
            <a:r>
              <a:rPr lang="vi-VN" dirty="0"/>
              <a:t>.</a:t>
            </a:r>
          </a:p>
          <a:p>
            <a:r>
              <a:rPr lang="en-US" b="1" dirty="0"/>
              <a:t>* </a:t>
            </a:r>
            <a:r>
              <a:rPr lang="vi-VN" b="1" dirty="0"/>
              <a:t>Communication failures: Quorums</a:t>
            </a:r>
          </a:p>
          <a:p>
            <a:pPr lvl="1">
              <a:buFont typeface="Arial" panose="020B0604020202020204" pitchFamily="34" charset="0"/>
              <a:buChar char="•"/>
            </a:pPr>
            <a:r>
              <a:rPr lang="vi-VN" dirty="0"/>
              <a:t>Khi xảy ra </a:t>
            </a:r>
            <a:r>
              <a:rPr lang="vi-VN" b="1" dirty="0"/>
              <a:t>lỗi liên lạc giữa các site</a:t>
            </a:r>
            <a:r>
              <a:rPr lang="vi-VN" dirty="0"/>
              <a:t>, chẳng hạn như mất gói tin hoặc trễ mạng, thì hệ thống cần một cách để đảm bảo rằng các thao tác đọc/ghi vẫn được thực hiện một cách nhất quán.</a:t>
            </a:r>
          </a:p>
          <a:p>
            <a:pPr lvl="1">
              <a:buFont typeface="Arial" panose="020B0604020202020204" pitchFamily="34" charset="0"/>
              <a:buChar char="•"/>
            </a:pPr>
            <a:r>
              <a:rPr lang="vi-VN" b="1" dirty="0"/>
              <a:t>Giao thức quorum (đoàn kết)</a:t>
            </a:r>
            <a:r>
              <a:rPr lang="vi-VN" dirty="0"/>
              <a:t> được sử dụng trong trường hợp này: mỗi thao tác đọc hoặc ghi cần đạt đủ số phiếu (votes) từ các bản sao.</a:t>
            </a:r>
          </a:p>
          <a:p>
            <a:pPr lvl="1">
              <a:buFont typeface="Arial" panose="020B0604020202020204" pitchFamily="34" charset="0"/>
              <a:buChar char="•"/>
            </a:pPr>
            <a:r>
              <a:rPr lang="vi-VN" dirty="0"/>
              <a:t>Nhờ có điều kiện </a:t>
            </a:r>
            <a:r>
              <a:rPr lang="vi-VN" b="1" dirty="0"/>
              <a:t>Vr + Vw &gt; V và Vw &gt; V/2</a:t>
            </a:r>
            <a:r>
              <a:rPr lang="vi-VN" dirty="0"/>
              <a:t>, hệ thống đảm bảo rằng không có 2 thao tác đọc và ghi hoặc 2 thao tác ghi diễn ra đồng thời trên cùng một dữ liệu gây ra xung đột.</a:t>
            </a:r>
          </a:p>
          <a:p>
            <a:r>
              <a:rPr lang="en-US" b="1" dirty="0"/>
              <a:t>* </a:t>
            </a:r>
            <a:r>
              <a:rPr lang="vi-VN" b="1" dirty="0"/>
              <a:t>Network partitioning: Quorums</a:t>
            </a:r>
          </a:p>
          <a:p>
            <a:pPr lvl="1">
              <a:buFont typeface="Arial" panose="020B0604020202020204" pitchFamily="34" charset="0"/>
              <a:buChar char="•"/>
            </a:pPr>
            <a:r>
              <a:rPr lang="vi-VN" dirty="0"/>
              <a:t>Khi mạng bị </a:t>
            </a:r>
            <a:r>
              <a:rPr lang="vi-VN" b="1" dirty="0"/>
              <a:t>chia cắt thành nhiều phần (partitioning)</a:t>
            </a:r>
            <a:r>
              <a:rPr lang="vi-VN" dirty="0"/>
              <a:t>, các site trong từng phân vùng có thể không giao tiếp được với nhau.</a:t>
            </a:r>
          </a:p>
          <a:p>
            <a:pPr lvl="1">
              <a:buFont typeface="Arial" panose="020B0604020202020204" pitchFamily="34" charset="0"/>
              <a:buChar char="•"/>
            </a:pPr>
            <a:r>
              <a:rPr lang="vi-VN" dirty="0"/>
              <a:t>Quorum tiếp tục là lựa chọn phù hợp, vì nó giúp xác định </a:t>
            </a:r>
            <a:r>
              <a:rPr lang="vi-VN" b="1" dirty="0"/>
              <a:t>phân vùng nào đủ điều kiện để tiếp tục hoạt động</a:t>
            </a:r>
            <a:r>
              <a:rPr lang="vi-VN" dirty="0"/>
              <a:t> (dựa trên số lượng phiếu).</a:t>
            </a:r>
          </a:p>
          <a:p>
            <a:pPr lvl="1">
              <a:buFont typeface="Arial" panose="020B0604020202020204" pitchFamily="34" charset="0"/>
              <a:buChar char="•"/>
            </a:pPr>
            <a:r>
              <a:rPr lang="vi-VN" dirty="0"/>
              <a:t>Điều này đảm bảo rằng </a:t>
            </a:r>
            <a:r>
              <a:rPr lang="vi-VN" b="1" dirty="0"/>
              <a:t>chỉ một phân vùng có thể ghi dữ liệu</a:t>
            </a:r>
            <a:r>
              <a:rPr lang="vi-VN" dirty="0"/>
              <a:t>, do đó duy trì được tính nhất quán (serializability) và tránh cập nhật mâu thuẫn từ các phân vùng khác nhau.</a:t>
            </a:r>
          </a:p>
          <a:p>
            <a:r>
              <a:rPr lang="en-US" b="1" dirty="0"/>
              <a:t>* </a:t>
            </a:r>
            <a:r>
              <a:rPr lang="vi-VN" b="1" dirty="0"/>
              <a:t>Tổng kết:</a:t>
            </a:r>
          </a:p>
          <a:p>
            <a:pPr lvl="1">
              <a:buFont typeface="Arial" panose="020B0604020202020204" pitchFamily="34" charset="0"/>
              <a:buChar char="•"/>
            </a:pPr>
            <a:r>
              <a:rPr lang="vi-VN" b="1" dirty="0"/>
              <a:t>ROWAA</a:t>
            </a:r>
            <a:r>
              <a:rPr lang="vi-VN" dirty="0"/>
              <a:t>: phù hợp với lỗi tại site riêng lẻ, cho phép hệ thống tiếp tục hoạt động và đồng bộ hóa sau.</a:t>
            </a:r>
          </a:p>
          <a:p>
            <a:pPr lvl="1">
              <a:buFont typeface="Arial" panose="020B0604020202020204" pitchFamily="34" charset="0"/>
              <a:buChar char="•"/>
            </a:pPr>
            <a:r>
              <a:rPr lang="vi-VN" b="1" dirty="0"/>
              <a:t>Quorums</a:t>
            </a:r>
            <a:r>
              <a:rPr lang="vi-VN" dirty="0"/>
              <a:t>: cần thiết khi gặp lỗi liên lạc hoặc mạng phân mảnh để duy trì tính nhất quán và tránh xung đột dữ liệu.</a:t>
            </a:r>
          </a:p>
          <a:p>
            <a:pPr lvl="1">
              <a:buFont typeface="Arial" panose="020B0604020202020204" pitchFamily="34" charset="0"/>
              <a:buChar char="•"/>
            </a:pPr>
            <a:r>
              <a:rPr lang="vi-VN" dirty="0"/>
              <a:t>Việc chọn giao thức phù hợp phụ thuộc vào loại lỗi mà hệ thống đối mặt.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41</a:t>
            </a:fld>
            <a:endParaRPr lang="en-US"/>
          </a:p>
        </p:txBody>
      </p:sp>
    </p:spTree>
    <p:extLst>
      <p:ext uri="{BB962C8B-B14F-4D97-AF65-F5344CB8AC3E}">
        <p14:creationId xmlns:p14="http://schemas.microsoft.com/office/powerpoint/2010/main" val="33029157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ROWAA với Primary Site</a:t>
            </a:r>
          </a:p>
          <a:p>
            <a:endParaRPr lang="en-US" b="1" dirty="0"/>
          </a:p>
          <a:p>
            <a:r>
              <a:rPr lang="en-US" b="1" dirty="0"/>
              <a:t>* </a:t>
            </a:r>
            <a:r>
              <a:rPr lang="vi-VN" b="1" dirty="0"/>
              <a:t>Bối cảnh tổng thể</a:t>
            </a:r>
          </a:p>
          <a:p>
            <a:r>
              <a:rPr lang="vi-VN" dirty="0"/>
              <a:t>Chúng ta đang nói về </a:t>
            </a:r>
            <a:r>
              <a:rPr lang="vi-VN" b="1" dirty="0"/>
              <a:t>một phiên bản cụ thể của giao thức Read-One Write-All Available (ROWAA)</a:t>
            </a:r>
            <a:r>
              <a:rPr lang="vi-VN" dirty="0"/>
              <a:t>, nơi có một </a:t>
            </a:r>
            <a:r>
              <a:rPr lang="vi-VN" b="1" dirty="0"/>
              <a:t>Primary Site (site điều phối chính)</a:t>
            </a:r>
            <a:r>
              <a:rPr lang="vi-VN" dirty="0"/>
              <a:t> – nơi quản lý việc thực hiện giao dịch (transaction coordination).</a:t>
            </a:r>
          </a:p>
          <a:p>
            <a:endParaRPr lang="en-US" b="1" dirty="0"/>
          </a:p>
          <a:p>
            <a:r>
              <a:rPr lang="en-US" b="1" dirty="0"/>
              <a:t>* </a:t>
            </a:r>
            <a:r>
              <a:rPr lang="vi-VN" b="1" dirty="0"/>
              <a:t>READ: Đọc dữ liệu</a:t>
            </a:r>
          </a:p>
          <a:p>
            <a:r>
              <a:rPr lang="vi-VN" b="1" dirty="0"/>
              <a:t>"Read any copy, if time-out, read another copy"</a:t>
            </a:r>
            <a:endParaRPr lang="vi-VN" dirty="0"/>
          </a:p>
          <a:p>
            <a:pPr>
              <a:buFont typeface="Arial" panose="020B0604020202020204" pitchFamily="34" charset="0"/>
              <a:buChar char="•"/>
            </a:pPr>
            <a:r>
              <a:rPr lang="vi-VN" dirty="0"/>
              <a:t>Khi cần đọc dữ liệu, hệ thống </a:t>
            </a:r>
            <a:r>
              <a:rPr lang="vi-VN" b="1" dirty="0"/>
              <a:t>không cần phải đọc từ tất cả các bản sao</a:t>
            </a:r>
            <a:r>
              <a:rPr lang="vi-VN" dirty="0"/>
              <a:t> (replicas), mà chỉ cần đọc từ </a:t>
            </a:r>
            <a:r>
              <a:rPr lang="vi-VN" b="1" dirty="0"/>
              <a:t>một bản sao bất kỳ</a:t>
            </a:r>
            <a:r>
              <a:rPr lang="vi-VN" dirty="0"/>
              <a:t>.</a:t>
            </a:r>
          </a:p>
          <a:p>
            <a:pPr>
              <a:buFont typeface="Arial" panose="020B0604020202020204" pitchFamily="34" charset="0"/>
              <a:buChar char="•"/>
            </a:pPr>
            <a:r>
              <a:rPr lang="vi-VN" dirty="0"/>
              <a:t>Nếu xảy ra lỗi như mất kết nối hoặc chậm trễ (timeout), hệ thống sẽ thử đọc từ </a:t>
            </a:r>
            <a:r>
              <a:rPr lang="vi-VN" b="1" dirty="0"/>
              <a:t>một bản sao khác</a:t>
            </a:r>
            <a:r>
              <a:rPr lang="vi-VN" dirty="0"/>
              <a:t>.</a:t>
            </a:r>
          </a:p>
          <a:p>
            <a:pPr>
              <a:buFont typeface="Arial" panose="020B0604020202020204" pitchFamily="34" charset="0"/>
              <a:buChar char="•"/>
            </a:pPr>
            <a:r>
              <a:rPr lang="vi-VN" dirty="0"/>
              <a:t>Điều này giúp </a:t>
            </a:r>
            <a:r>
              <a:rPr lang="vi-VN" b="1" dirty="0"/>
              <a:t>tăng hiệu năng đọc</a:t>
            </a:r>
            <a:r>
              <a:rPr lang="vi-VN" dirty="0"/>
              <a:t> và duy trì </a:t>
            </a:r>
            <a:r>
              <a:rPr lang="vi-VN" b="1" dirty="0"/>
              <a:t>tính sẵn sàng</a:t>
            </a:r>
            <a:r>
              <a:rPr lang="vi-VN" dirty="0"/>
              <a:t>.</a:t>
            </a:r>
          </a:p>
          <a:p>
            <a:endParaRPr lang="en-US" b="1" dirty="0"/>
          </a:p>
          <a:p>
            <a:r>
              <a:rPr lang="en-US" b="1" dirty="0"/>
              <a:t>* </a:t>
            </a:r>
            <a:r>
              <a:rPr lang="vi-VN" b="1" dirty="0"/>
              <a:t>WRITE: Ghi dữ liệu</a:t>
            </a:r>
          </a:p>
          <a:p>
            <a:r>
              <a:rPr lang="vi-VN" b="1" dirty="0"/>
              <a:t>"Send W(x) to all copies. If one site rejects the operation, then abort. Otherwise, all sites not responding are 'missing writes'"</a:t>
            </a:r>
            <a:endParaRPr lang="vi-VN" dirty="0"/>
          </a:p>
          <a:p>
            <a:pPr>
              <a:buFont typeface="Arial" panose="020B0604020202020204" pitchFamily="34" charset="0"/>
              <a:buChar char="•"/>
            </a:pPr>
            <a:r>
              <a:rPr lang="vi-VN" dirty="0"/>
              <a:t>Khi cập nhật dữ liệu x, </a:t>
            </a:r>
            <a:r>
              <a:rPr lang="vi-VN" b="1" dirty="0"/>
              <a:t>Primary Site gửi bản ghi cập nhật đến tất cả các bản sao</a:t>
            </a:r>
            <a:r>
              <a:rPr lang="vi-VN" dirty="0"/>
              <a:t>.</a:t>
            </a:r>
          </a:p>
          <a:p>
            <a:pPr>
              <a:buFont typeface="Arial" panose="020B0604020202020204" pitchFamily="34" charset="0"/>
              <a:buChar char="•"/>
            </a:pPr>
            <a:r>
              <a:rPr lang="vi-VN" dirty="0"/>
              <a:t>Nếu </a:t>
            </a:r>
            <a:r>
              <a:rPr lang="vi-VN" b="1" dirty="0"/>
              <a:t>một bản sao từ chối cập nhật</a:t>
            </a:r>
            <a:r>
              <a:rPr lang="vi-VN" dirty="0"/>
              <a:t>, điều đó có nghĩa là xảy ra xung đột → </a:t>
            </a:r>
            <a:r>
              <a:rPr lang="vi-VN" b="1" dirty="0"/>
              <a:t>toàn bộ giao dịch sẽ bị hủy (abort)</a:t>
            </a:r>
            <a:r>
              <a:rPr lang="vi-VN" dirty="0"/>
              <a:t>.</a:t>
            </a:r>
          </a:p>
          <a:p>
            <a:pPr>
              <a:buFont typeface="Arial" panose="020B0604020202020204" pitchFamily="34" charset="0"/>
              <a:buChar char="•"/>
            </a:pPr>
            <a:r>
              <a:rPr lang="vi-VN" dirty="0"/>
              <a:t>Nếu một số site </a:t>
            </a:r>
            <a:r>
              <a:rPr lang="vi-VN" b="1" dirty="0"/>
              <a:t>không phản hồi</a:t>
            </a:r>
            <a:r>
              <a:rPr lang="vi-VN" dirty="0"/>
              <a:t> (timeout), chúng được đánh dấu là </a:t>
            </a:r>
            <a:r>
              <a:rPr lang="vi-VN" b="1" dirty="0"/>
              <a:t>“missing writes”</a:t>
            </a:r>
            <a:r>
              <a:rPr lang="vi-VN" dirty="0"/>
              <a:t> – nghĩa là </a:t>
            </a:r>
            <a:r>
              <a:rPr lang="vi-VN" b="1" dirty="0"/>
              <a:t>chưa nhận được bản cập nhật này</a:t>
            </a:r>
            <a:r>
              <a:rPr lang="vi-VN" dirty="0"/>
              <a:t>.</a:t>
            </a:r>
          </a:p>
          <a:p>
            <a:endParaRPr lang="en-US" b="1" dirty="0"/>
          </a:p>
          <a:p>
            <a:r>
              <a:rPr lang="en-US" b="1" dirty="0"/>
              <a:t>* </a:t>
            </a:r>
            <a:r>
              <a:rPr lang="vi-VN" b="1" dirty="0"/>
              <a:t>VALIDATION: Kiểm tra tính hợp lệ trước khi commit</a:t>
            </a:r>
          </a:p>
          <a:p>
            <a:r>
              <a:rPr lang="vi-VN" dirty="0"/>
              <a:t>Để đảm bảo tính nhất quán dữ liệu, ta cần hai bước kiểm tra:</a:t>
            </a:r>
          </a:p>
          <a:p>
            <a:r>
              <a:rPr lang="en-US" b="1" dirty="0"/>
              <a:t>1. </a:t>
            </a:r>
            <a:r>
              <a:rPr lang="vi-VN" b="1" dirty="0"/>
              <a:t>Kiểm tra các site “missing writes”:</a:t>
            </a:r>
          </a:p>
          <a:p>
            <a:pPr>
              <a:buFont typeface="Arial" panose="020B0604020202020204" pitchFamily="34" charset="0"/>
              <a:buChar char="•"/>
            </a:pPr>
            <a:r>
              <a:rPr lang="vi-VN" b="1" dirty="0"/>
              <a:t>Nếu một trong các site đó đã khôi phục (tức là hiện có thể phản hồi)</a:t>
            </a:r>
            <a:r>
              <a:rPr lang="vi-VN" dirty="0"/>
              <a:t>, ta </a:t>
            </a:r>
            <a:r>
              <a:rPr lang="vi-VN" b="1" dirty="0"/>
              <a:t>phải hủy giao dịch</a:t>
            </a:r>
            <a:r>
              <a:rPr lang="vi-VN" dirty="0"/>
              <a:t>.</a:t>
            </a:r>
          </a:p>
          <a:p>
            <a:pPr>
              <a:buFont typeface="Arial" panose="020B0604020202020204" pitchFamily="34" charset="0"/>
              <a:buChar char="•"/>
            </a:pPr>
            <a:r>
              <a:rPr lang="vi-VN" dirty="0"/>
              <a:t>Vì sao? Vì site đó có thể đã bị mất đồng bộ hoặc thực hiện cập nhật song song với giao dịch này → </a:t>
            </a:r>
            <a:r>
              <a:rPr lang="vi-VN" b="1" dirty="0"/>
              <a:t>rủi ro mất dữ liệu hoặc xung đột</a:t>
            </a:r>
            <a:r>
              <a:rPr lang="vi-VN" dirty="0"/>
              <a:t>.</a:t>
            </a:r>
          </a:p>
          <a:p>
            <a:r>
              <a:rPr lang="en-US" b="1" dirty="0"/>
              <a:t>2. </a:t>
            </a:r>
            <a:r>
              <a:rPr lang="vi-VN" b="1" dirty="0"/>
              <a:t>Kiểm tra các site đã sẵn sàng ban đầu:</a:t>
            </a:r>
          </a:p>
          <a:p>
            <a:pPr>
              <a:buFont typeface="Arial" panose="020B0604020202020204" pitchFamily="34" charset="0"/>
              <a:buChar char="•"/>
            </a:pPr>
            <a:r>
              <a:rPr lang="vi-VN" dirty="0"/>
              <a:t>Các site mà lúc đầu vẫn hoạt động bình thường phải </a:t>
            </a:r>
            <a:r>
              <a:rPr lang="vi-VN" b="1" dirty="0"/>
              <a:t>vẫn còn hoạt động tại thời điểm commit</a:t>
            </a:r>
            <a:r>
              <a:rPr lang="vi-VN" dirty="0"/>
              <a:t>.</a:t>
            </a:r>
          </a:p>
          <a:p>
            <a:pPr>
              <a:buFont typeface="Arial" panose="020B0604020202020204" pitchFamily="34" charset="0"/>
              <a:buChar char="•"/>
            </a:pPr>
            <a:r>
              <a:rPr lang="vi-VN" dirty="0"/>
              <a:t>Nếu </a:t>
            </a:r>
            <a:r>
              <a:rPr lang="vi-VN" b="1" dirty="0"/>
              <a:t>một trong số này không phản hồi</a:t>
            </a:r>
            <a:r>
              <a:rPr lang="vi-VN" dirty="0"/>
              <a:t>, hệ thống sẽ </a:t>
            </a:r>
            <a:r>
              <a:rPr lang="vi-VN" b="1" dirty="0"/>
              <a:t>abort</a:t>
            </a:r>
            <a:r>
              <a:rPr lang="vi-VN" dirty="0"/>
              <a:t>, vì không chắc rằng các bản sao đã hoàn tất cập nhật.</a:t>
            </a:r>
          </a:p>
          <a:p>
            <a:endParaRPr lang="en-US" b="1" dirty="0"/>
          </a:p>
          <a:p>
            <a:r>
              <a:rPr lang="en-US" b="1" dirty="0"/>
              <a:t>* </a:t>
            </a:r>
            <a:r>
              <a:rPr lang="vi-VN" b="1" dirty="0"/>
              <a:t>Tóm tắt</a:t>
            </a:r>
            <a:r>
              <a:rPr lang="en-US" b="1" dirty="0"/>
              <a:t>:</a:t>
            </a:r>
            <a:endParaRPr lang="vi-VN" b="1" dirty="0"/>
          </a:p>
          <a:p>
            <a:pPr>
              <a:buFont typeface="Arial" panose="020B0604020202020204" pitchFamily="34" charset="0"/>
              <a:buChar char="•"/>
            </a:pPr>
            <a:r>
              <a:rPr lang="vi-VN" dirty="0"/>
              <a:t>ROWAA with Primary Site là một giao thức </a:t>
            </a:r>
            <a:r>
              <a:rPr lang="vi-VN" b="1" dirty="0"/>
              <a:t>cẩn trọng (pessimistic)</a:t>
            </a:r>
            <a:r>
              <a:rPr lang="vi-VN" dirty="0"/>
              <a:t> để đảm bảo </a:t>
            </a:r>
            <a:r>
              <a:rPr lang="vi-VN" b="1" dirty="0"/>
              <a:t>tính nhất quán mạnh</a:t>
            </a:r>
            <a:r>
              <a:rPr lang="vi-VN" dirty="0"/>
              <a:t> khi có lỗi.</a:t>
            </a:r>
          </a:p>
          <a:p>
            <a:pPr>
              <a:buFont typeface="Arial" panose="020B0604020202020204" pitchFamily="34" charset="0"/>
              <a:buChar char="•"/>
            </a:pPr>
            <a:r>
              <a:rPr lang="vi-VN" dirty="0"/>
              <a:t>Đọc đơn giản, nhưng ghi cần cập nhật </a:t>
            </a:r>
            <a:r>
              <a:rPr lang="vi-VN" b="1" dirty="0"/>
              <a:t>tất cả bản sao có sẵn</a:t>
            </a:r>
            <a:r>
              <a:rPr lang="vi-VN" dirty="0"/>
              <a:t>.</a:t>
            </a:r>
          </a:p>
          <a:p>
            <a:pPr>
              <a:buFont typeface="Arial" panose="020B0604020202020204" pitchFamily="34" charset="0"/>
              <a:buChar char="•"/>
            </a:pPr>
            <a:r>
              <a:rPr lang="vi-VN" dirty="0"/>
              <a:t>Trước khi cam kết ghi, phải kiểm tra kỹ càng để </a:t>
            </a:r>
            <a:r>
              <a:rPr lang="vi-VN" b="1" dirty="0"/>
              <a:t>tránh cập nhật mâu thuẫn hoặc bị bỏ sót</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42</a:t>
            </a:fld>
            <a:endParaRPr lang="en-US"/>
          </a:p>
        </p:txBody>
      </p:sp>
    </p:spTree>
    <p:extLst>
      <p:ext uri="{BB962C8B-B14F-4D97-AF65-F5344CB8AC3E}">
        <p14:creationId xmlns:p14="http://schemas.microsoft.com/office/powerpoint/2010/main" val="2643970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Distributed ROWAA – Read One Write All Available</a:t>
            </a:r>
          </a:p>
          <a:p>
            <a:endParaRPr lang="en-US" b="1" dirty="0"/>
          </a:p>
          <a:p>
            <a:r>
              <a:rPr lang="en-US" b="1" dirty="0"/>
              <a:t>** </a:t>
            </a:r>
            <a:r>
              <a:rPr lang="vi-VN" b="1" dirty="0"/>
              <a:t>Mục tiêu chính</a:t>
            </a:r>
          </a:p>
          <a:p>
            <a:r>
              <a:rPr lang="vi-VN" dirty="0"/>
              <a:t>Distributed ROWAA mở rộng ý tưởng của ROWAA trong môi trường phân tán bằng cách sử dụng </a:t>
            </a:r>
            <a:r>
              <a:rPr lang="vi-VN" b="1" dirty="0"/>
              <a:t>"views" – cái nhìn cục bộ của từng site về hệ thống</a:t>
            </a:r>
            <a:r>
              <a:rPr lang="vi-VN" dirty="0"/>
              <a:t>. Mục tiêu là đảm bảo tính </a:t>
            </a:r>
            <a:r>
              <a:rPr lang="vi-VN" b="1" dirty="0"/>
              <a:t>nhất quán và khả năng chịu lỗi cao</a:t>
            </a:r>
            <a:r>
              <a:rPr lang="vi-VN" dirty="0"/>
              <a:t> trong môi trường mà các site có thể mất kết nối tạm thời.</a:t>
            </a:r>
          </a:p>
          <a:p>
            <a:endParaRPr lang="en-US" b="1" dirty="0"/>
          </a:p>
          <a:p>
            <a:r>
              <a:rPr lang="en-US" b="1" dirty="0"/>
              <a:t>1. </a:t>
            </a:r>
            <a:r>
              <a:rPr lang="vi-VN" b="1" dirty="0"/>
              <a:t>View (V): Cái nhìn của một site về hệ thống</a:t>
            </a:r>
          </a:p>
          <a:p>
            <a:r>
              <a:rPr lang="vi-VN" b="1" dirty="0"/>
              <a:t>"Each site has a copy of V"</a:t>
            </a:r>
            <a:endParaRPr lang="vi-VN" dirty="0"/>
          </a:p>
          <a:p>
            <a:pPr>
              <a:buFont typeface="Arial" panose="020B0604020202020204" pitchFamily="34" charset="0"/>
              <a:buChar char="•"/>
            </a:pPr>
            <a:r>
              <a:rPr lang="vi-VN" dirty="0"/>
              <a:t>V là tập hợp các site mà một site </a:t>
            </a:r>
            <a:r>
              <a:rPr lang="vi-VN" b="1" dirty="0"/>
              <a:t>cho là đang hoạt động (available)</a:t>
            </a:r>
            <a:r>
              <a:rPr lang="vi-VN" dirty="0"/>
              <a:t>.</a:t>
            </a:r>
          </a:p>
          <a:p>
            <a:pPr>
              <a:buFont typeface="Arial" panose="020B0604020202020204" pitchFamily="34" charset="0"/>
              <a:buChar char="•"/>
            </a:pPr>
            <a:r>
              <a:rPr lang="vi-VN" dirty="0"/>
              <a:t>Ví dụ: Site A có V(A) = {A, B, C} nghĩa là A tin rằng 3 site này có thể liên lạc được.</a:t>
            </a:r>
          </a:p>
          <a:p>
            <a:pPr>
              <a:buFont typeface="Arial" panose="020B0604020202020204" pitchFamily="34" charset="0"/>
              <a:buChar char="•"/>
            </a:pPr>
            <a:r>
              <a:rPr lang="vi-VN" dirty="0"/>
              <a:t>View này </a:t>
            </a:r>
            <a:r>
              <a:rPr lang="vi-VN" b="1" dirty="0"/>
              <a:t>không nhất thiết đúng hoàn toàn</a:t>
            </a:r>
            <a:r>
              <a:rPr lang="vi-VN" dirty="0"/>
              <a:t>, mà là </a:t>
            </a:r>
            <a:r>
              <a:rPr lang="vi-VN" b="1" dirty="0"/>
              <a:t>góc nhìn cục bộ</a:t>
            </a:r>
            <a:r>
              <a:rPr lang="vi-VN" dirty="0"/>
              <a:t> tại thời điểm cụ thể.</a:t>
            </a:r>
          </a:p>
          <a:p>
            <a:endParaRPr lang="en-US" b="1" dirty="0"/>
          </a:p>
          <a:p>
            <a:r>
              <a:rPr lang="en-US" b="1" dirty="0"/>
              <a:t>2. </a:t>
            </a:r>
            <a:r>
              <a:rPr lang="vi-VN" b="1" dirty="0"/>
              <a:t>View của giao dịch (V(T))</a:t>
            </a:r>
          </a:p>
          <a:p>
            <a:r>
              <a:rPr lang="vi-VN" b="1" dirty="0"/>
              <a:t>"V(T) is the view of its coordinating site when transaction starts"</a:t>
            </a:r>
            <a:endParaRPr lang="vi-VN" dirty="0"/>
          </a:p>
          <a:p>
            <a:pPr>
              <a:buFont typeface="Arial" panose="020B0604020202020204" pitchFamily="34" charset="0"/>
              <a:buChar char="•"/>
            </a:pPr>
            <a:r>
              <a:rPr lang="vi-VN" dirty="0"/>
              <a:t>Khi một giao dịch T bắt đầu tại site A, thì V(T) = V(A) tại thời điểm bắt đầu.</a:t>
            </a:r>
          </a:p>
          <a:p>
            <a:pPr>
              <a:buFont typeface="Arial" panose="020B0604020202020204" pitchFamily="34" charset="0"/>
              <a:buChar char="•"/>
            </a:pPr>
            <a:r>
              <a:rPr lang="vi-VN" b="1" dirty="0"/>
              <a:t>Đọc (READ)</a:t>
            </a:r>
            <a:r>
              <a:rPr lang="vi-VN" dirty="0"/>
              <a:t>: Có thể đọc từ </a:t>
            </a:r>
            <a:r>
              <a:rPr lang="vi-VN" b="1" dirty="0"/>
              <a:t>bất kỳ bản sao nào trong V(T)</a:t>
            </a:r>
            <a:r>
              <a:rPr lang="vi-VN" dirty="0"/>
              <a:t>.</a:t>
            </a:r>
          </a:p>
          <a:p>
            <a:pPr>
              <a:buFont typeface="Arial" panose="020B0604020202020204" pitchFamily="34" charset="0"/>
              <a:buChar char="•"/>
            </a:pPr>
            <a:r>
              <a:rPr lang="vi-VN" b="1" dirty="0"/>
              <a:t>Ghi (WRITE)</a:t>
            </a:r>
            <a:r>
              <a:rPr lang="vi-VN" dirty="0"/>
              <a:t>: Gửi bản ghi cập nhật đến </a:t>
            </a:r>
            <a:r>
              <a:rPr lang="vi-VN" b="1" dirty="0"/>
              <a:t>tất cả bản sao trong V(T)</a:t>
            </a:r>
            <a:r>
              <a:rPr lang="vi-VN" dirty="0"/>
              <a:t>.</a:t>
            </a:r>
          </a:p>
          <a:p>
            <a:endParaRPr lang="en-US" b="1" dirty="0"/>
          </a:p>
          <a:p>
            <a:r>
              <a:rPr lang="en-US" b="1" dirty="0"/>
              <a:t>3. </a:t>
            </a:r>
            <a:r>
              <a:rPr lang="vi-VN" b="1" dirty="0"/>
              <a:t>Kiểm tra tính nhất quán của view</a:t>
            </a:r>
          </a:p>
          <a:p>
            <a:r>
              <a:rPr lang="vi-VN" b="1" dirty="0"/>
              <a:t>"If at the end of the transaction the view has changed, the transaction is aborted"</a:t>
            </a:r>
            <a:endParaRPr lang="vi-VN" dirty="0"/>
          </a:p>
          <a:p>
            <a:pPr>
              <a:buFont typeface="Arial" panose="020B0604020202020204" pitchFamily="34" charset="0"/>
              <a:buChar char="•"/>
            </a:pPr>
            <a:r>
              <a:rPr lang="vi-VN" dirty="0"/>
              <a:t>Nếu sau khi giao dịch chạy, </a:t>
            </a:r>
            <a:r>
              <a:rPr lang="vi-VN" b="1" dirty="0"/>
              <a:t>view tại site điều phối đã thay đổi</a:t>
            </a:r>
            <a:r>
              <a:rPr lang="vi-VN" dirty="0"/>
              <a:t> (tức là hệ thống tin rằng có site đã mất kết nối hoặc khôi phục), thì giao dịch </a:t>
            </a:r>
            <a:r>
              <a:rPr lang="vi-VN" b="1" dirty="0"/>
              <a:t>sẽ bị hủy (abort)</a:t>
            </a:r>
            <a:r>
              <a:rPr lang="vi-VN" dirty="0"/>
              <a:t>.</a:t>
            </a:r>
          </a:p>
          <a:p>
            <a:pPr>
              <a:buFont typeface="Arial" panose="020B0604020202020204" pitchFamily="34" charset="0"/>
              <a:buChar char="•"/>
            </a:pPr>
            <a:r>
              <a:rPr lang="vi-VN" dirty="0"/>
              <a:t>Điều này tránh tình trạng </a:t>
            </a:r>
            <a:r>
              <a:rPr lang="vi-VN" b="1" dirty="0"/>
              <a:t>giao dịch ghi vào một tập site không còn chính xác</a:t>
            </a:r>
            <a:r>
              <a:rPr lang="vi-VN" dirty="0"/>
              <a:t> nữa → đảm bảo tính nhất quán.</a:t>
            </a:r>
          </a:p>
          <a:p>
            <a:endParaRPr lang="en-US" b="1" dirty="0"/>
          </a:p>
          <a:p>
            <a:r>
              <a:rPr lang="vi-VN" b="1" dirty="0"/>
              <a:t>4. Tất cả site phải đồng bộ view</a:t>
            </a:r>
          </a:p>
          <a:p>
            <a:r>
              <a:rPr lang="vi-VN" b="1" dirty="0"/>
              <a:t>"All sites must have the same view!"</a:t>
            </a:r>
            <a:endParaRPr lang="vi-VN" dirty="0"/>
          </a:p>
          <a:p>
            <a:pPr>
              <a:buFont typeface="Arial" panose="020B0604020202020204" pitchFamily="34" charset="0"/>
              <a:buChar char="•"/>
            </a:pPr>
            <a:r>
              <a:rPr lang="vi-VN" dirty="0"/>
              <a:t>Để tránh </a:t>
            </a:r>
            <a:r>
              <a:rPr lang="vi-VN" b="1" dirty="0"/>
              <a:t>xung đột do khác nhau trong cái nhìn về hệ thống</a:t>
            </a:r>
            <a:r>
              <a:rPr lang="vi-VN" dirty="0"/>
              <a:t>, tất cả site cần </a:t>
            </a:r>
            <a:r>
              <a:rPr lang="vi-VN" b="1" dirty="0"/>
              <a:t>chia sẻ cùng một version của view</a:t>
            </a:r>
            <a:r>
              <a:rPr lang="vi-VN" dirty="0"/>
              <a:t>.</a:t>
            </a:r>
          </a:p>
          <a:p>
            <a:endParaRPr lang="en-US" b="1" dirty="0"/>
          </a:p>
          <a:p>
            <a:r>
              <a:rPr lang="en-US" b="1" dirty="0"/>
              <a:t>5. </a:t>
            </a:r>
            <a:r>
              <a:rPr lang="vi-VN" b="1" dirty="0"/>
              <a:t>Cập nhật view (V)</a:t>
            </a:r>
          </a:p>
          <a:p>
            <a:r>
              <a:rPr lang="vi-VN" b="1" dirty="0"/>
              <a:t>"To modify V, run a special atomic transaction at all sites"</a:t>
            </a:r>
            <a:endParaRPr lang="vi-VN" dirty="0"/>
          </a:p>
          <a:p>
            <a:pPr>
              <a:buFont typeface="Arial" panose="020B0604020202020204" pitchFamily="34" charset="0"/>
              <a:buChar char="•"/>
            </a:pPr>
            <a:r>
              <a:rPr lang="vi-VN" dirty="0"/>
              <a:t>Việc cập nhật view không thể thực hiện tùy tiện → phải giống như một </a:t>
            </a:r>
            <a:r>
              <a:rPr lang="vi-VN" b="1" dirty="0"/>
              <a:t>giao dịch phân tán đồng bộ (atomic)</a:t>
            </a:r>
            <a:r>
              <a:rPr lang="vi-VN" dirty="0"/>
              <a:t>.</a:t>
            </a:r>
          </a:p>
          <a:p>
            <a:pPr>
              <a:buFont typeface="Arial" panose="020B0604020202020204" pitchFamily="34" charset="0"/>
              <a:buChar char="•"/>
            </a:pPr>
            <a:r>
              <a:rPr lang="vi-VN" dirty="0"/>
              <a:t>Mỗi view V có một </a:t>
            </a:r>
            <a:r>
              <a:rPr lang="vi-VN" b="1" dirty="0"/>
              <a:t>số hiệu phiên bản (version number)</a:t>
            </a:r>
            <a:r>
              <a:rPr lang="vi-VN" dirty="0"/>
              <a:t>.</a:t>
            </a:r>
          </a:p>
          <a:p>
            <a:pPr>
              <a:buFont typeface="Arial" panose="020B0604020202020204" pitchFamily="34" charset="0"/>
              <a:buChar char="•"/>
            </a:pPr>
            <a:r>
              <a:rPr lang="vi-VN" dirty="0"/>
              <a:t>Site chỉ </a:t>
            </a:r>
            <a:r>
              <a:rPr lang="vi-VN" b="1" dirty="0"/>
              <a:t>chấp nhận view mới nếu phiên bản mới hơn</a:t>
            </a:r>
            <a:r>
              <a:rPr lang="vi-VN" dirty="0"/>
              <a:t> phiên bản hiện tại.</a:t>
            </a:r>
          </a:p>
          <a:p>
            <a:pPr>
              <a:buFont typeface="Arial" panose="020B0604020202020204" pitchFamily="34" charset="0"/>
              <a:buChar char="•"/>
            </a:pPr>
            <a:r>
              <a:rPr lang="vi-VN" dirty="0"/>
              <a:t>Điều này </a:t>
            </a:r>
            <a:r>
              <a:rPr lang="vi-VN" b="1" dirty="0"/>
              <a:t>tránh trường hợp các view bị cập nhật song song (concurrent views)</a:t>
            </a:r>
            <a:r>
              <a:rPr lang="vi-VN" dirty="0"/>
              <a:t> gây xung đột hoặc lỗi.</a:t>
            </a:r>
          </a:p>
          <a:p>
            <a:endParaRPr lang="en-US" b="1" dirty="0"/>
          </a:p>
          <a:p>
            <a:r>
              <a:rPr lang="en-US" b="1" dirty="0"/>
              <a:t>6. </a:t>
            </a:r>
            <a:r>
              <a:rPr lang="vi-VN" b="1" dirty="0"/>
              <a:t>Recovery</a:t>
            </a:r>
          </a:p>
          <a:p>
            <a:r>
              <a:rPr lang="vi-VN" b="1" dirty="0"/>
              <a:t>"Get missed updates from any active node"</a:t>
            </a:r>
            <a:endParaRPr lang="vi-VN" dirty="0"/>
          </a:p>
          <a:p>
            <a:pPr>
              <a:buFont typeface="Arial" panose="020B0604020202020204" pitchFamily="34" charset="0"/>
              <a:buChar char="•"/>
            </a:pPr>
            <a:r>
              <a:rPr lang="vi-VN" dirty="0"/>
              <a:t>Khi một site </a:t>
            </a:r>
            <a:r>
              <a:rPr lang="vi-VN" b="1" dirty="0"/>
              <a:t>khôi phục lại sau khi bị mất kết nối</a:t>
            </a:r>
            <a:r>
              <a:rPr lang="vi-VN" dirty="0"/>
              <a:t>, nó có thể </a:t>
            </a:r>
            <a:r>
              <a:rPr lang="vi-VN" b="1" dirty="0"/>
              <a:t>yêu cầu các bản ghi bị bỏ lỡ từ bất kỳ site</a:t>
            </a:r>
            <a:endParaRPr lang="vi-VN" dirty="0"/>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43</a:t>
            </a:fld>
            <a:endParaRPr lang="en-US"/>
          </a:p>
        </p:txBody>
      </p:sp>
    </p:spTree>
    <p:extLst>
      <p:ext uri="{BB962C8B-B14F-4D97-AF65-F5344CB8AC3E}">
        <p14:creationId xmlns:p14="http://schemas.microsoft.com/office/powerpoint/2010/main" val="25890800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Quorum-Based Protocol</a:t>
            </a:r>
          </a:p>
          <a:p>
            <a:r>
              <a:rPr lang="vi-VN" b="1" dirty="0"/>
              <a:t>Nội dung chính:</a:t>
            </a:r>
            <a:endParaRPr lang="vi-VN" dirty="0"/>
          </a:p>
          <a:p>
            <a:pPr>
              <a:buFont typeface="Arial" panose="020B0604020202020204" pitchFamily="34" charset="0"/>
              <a:buChar char="•"/>
            </a:pPr>
            <a:r>
              <a:rPr lang="vi-VN" dirty="0"/>
              <a:t>Mỗi bản sao (replica) của một đối tượng (ví dụ: một dữ liệu trong cơ sở dữ liệu) được gán một số phiếu (vote), gọi là V</a:t>
            </a:r>
            <a:r>
              <a:rPr lang="en-US" dirty="0"/>
              <a:t>_</a:t>
            </a:r>
            <a:r>
              <a:rPr lang="en-US" dirty="0" err="1"/>
              <a:t>i</a:t>
            </a:r>
            <a:r>
              <a:rPr lang="vi-VN" dirty="0"/>
              <a:t>​.</a:t>
            </a:r>
          </a:p>
          <a:p>
            <a:pPr>
              <a:buFont typeface="Arial" panose="020B0604020202020204" pitchFamily="34" charset="0"/>
              <a:buChar char="•"/>
            </a:pPr>
            <a:r>
              <a:rPr lang="vi-VN" dirty="0"/>
              <a:t>Tổng số phiếu của tất cả các bản sao là V=∑iVi​.</a:t>
            </a:r>
          </a:p>
          <a:p>
            <a:pPr>
              <a:buFont typeface="Arial" panose="020B0604020202020204" pitchFamily="34" charset="0"/>
              <a:buChar char="•"/>
            </a:pPr>
            <a:r>
              <a:rPr lang="vi-VN" dirty="0"/>
              <a:t>Khi thực hiện một thao tác trên đối tượng, ta cần lấy được:</a:t>
            </a:r>
          </a:p>
          <a:p>
            <a:pPr marL="742950" lvl="1" indent="-285750">
              <a:buFont typeface="Arial" panose="020B0604020202020204" pitchFamily="34" charset="0"/>
              <a:buChar char="•"/>
            </a:pPr>
            <a:r>
              <a:rPr lang="vi-VN" b="1" dirty="0"/>
              <a:t>Read quorum (Vr)</a:t>
            </a:r>
            <a:r>
              <a:rPr lang="vi-VN" dirty="0"/>
              <a:t>: số phiếu cần thiết để đọc dữ liệu.</a:t>
            </a:r>
          </a:p>
          <a:p>
            <a:pPr marL="742950" lvl="1" indent="-285750">
              <a:buFont typeface="Arial" panose="020B0604020202020204" pitchFamily="34" charset="0"/>
              <a:buChar char="•"/>
            </a:pPr>
            <a:r>
              <a:rPr lang="vi-VN" b="1" dirty="0"/>
              <a:t>Write quorum (Vw)</a:t>
            </a:r>
            <a:r>
              <a:rPr lang="vi-VN" dirty="0"/>
              <a:t>: số phiếu cần thiết để ghi dữ liệu.</a:t>
            </a:r>
          </a:p>
          <a:p>
            <a:r>
              <a:rPr lang="vi-VN" b="1" dirty="0"/>
              <a:t>Các quy tắc cần tuân theo để đảm bảo tính nhất quán:</a:t>
            </a:r>
            <a:endParaRPr lang="vi-VN" dirty="0"/>
          </a:p>
          <a:p>
            <a:pPr>
              <a:buFont typeface="+mj-lt"/>
              <a:buAutoNum type="arabicPeriod"/>
            </a:pPr>
            <a:r>
              <a:rPr lang="en-US" dirty="0"/>
              <a:t> </a:t>
            </a:r>
            <a:r>
              <a:rPr lang="vi-VN" dirty="0"/>
              <a:t>V_r + V_w &gt; V</a:t>
            </a:r>
          </a:p>
          <a:p>
            <a:pPr marL="742950" lvl="1" indent="-285750">
              <a:buFont typeface="+mj-lt"/>
              <a:buAutoNum type="arabicPeriod"/>
            </a:pPr>
            <a:r>
              <a:rPr lang="vi-VN" dirty="0"/>
              <a:t>Ý nghĩa: đảm bảo rằng không có hai giao dịch, một đọc và một ghi, có thể cùng thao tác trên đối tượng cùng lúc mà không biết về nhau.</a:t>
            </a:r>
          </a:p>
          <a:p>
            <a:pPr marL="742950" lvl="1" indent="-285750">
              <a:buFont typeface="+mj-lt"/>
              <a:buAutoNum type="arabicPeriod"/>
            </a:pPr>
            <a:r>
              <a:rPr lang="vi-VN" dirty="0"/>
              <a:t>Nói cách khác, quorums đọc và ghi phải "chồng chéo" nhau, nên ít nhất có một bản sao cùng tham gia cả 2 quorum, tránh trường hợp đọc và ghi xảy ra song song gây ra mâu thuẫn.</a:t>
            </a:r>
          </a:p>
          <a:p>
            <a:pPr>
              <a:buFont typeface="+mj-lt"/>
              <a:buAutoNum type="arabicPeriod"/>
            </a:pPr>
            <a:r>
              <a:rPr lang="en-US" dirty="0"/>
              <a:t> </a:t>
            </a:r>
            <a:r>
              <a:rPr lang="vi-VN" dirty="0"/>
              <a:t>V_w &gt; \frac{V}{2} ​</a:t>
            </a:r>
          </a:p>
          <a:p>
            <a:pPr marL="742950" lvl="1" indent="-285750">
              <a:buFont typeface="+mj-lt"/>
              <a:buAutoNum type="arabicPeriod"/>
            </a:pPr>
            <a:r>
              <a:rPr lang="vi-VN" dirty="0"/>
              <a:t>Ý nghĩa: đảm bảo rằng không có hai giao dịch ghi có thể xảy ra đồng thời trên cùng một đối tượng.</a:t>
            </a:r>
          </a:p>
          <a:p>
            <a:pPr marL="742950" lvl="1" indent="-285750">
              <a:buFont typeface="+mj-lt"/>
              <a:buAutoNum type="arabicPeriod"/>
            </a:pPr>
            <a:r>
              <a:rPr lang="vi-VN" dirty="0"/>
              <a:t>Vì mỗi write quorum phải chiếm đa số phiếu, nên hai write quorum bất kỳ sẽ luôn có ít nhất một bản sao chung, tránh việc ghi đồng thời gây mất đồng bộ.</a:t>
            </a:r>
          </a:p>
          <a:p>
            <a:r>
              <a:rPr lang="vi-VN" b="1" dirty="0"/>
              <a:t>Ví dụ minh họa:</a:t>
            </a:r>
          </a:p>
          <a:p>
            <a:r>
              <a:rPr lang="vi-VN" dirty="0"/>
              <a:t>Giả sử ta có 5 bản sao (sites), mỗi bản sao được gán 1 phiếu, tổng V = 5.</a:t>
            </a:r>
          </a:p>
          <a:p>
            <a:pPr>
              <a:buFont typeface="Arial" panose="020B0604020202020204" pitchFamily="34" charset="0"/>
              <a:buChar char="•"/>
            </a:pPr>
            <a:r>
              <a:rPr lang="vi-VN" dirty="0"/>
              <a:t>Để đọc, ta cần lấy V_r = 3 phiếu.</a:t>
            </a:r>
          </a:p>
          <a:p>
            <a:pPr>
              <a:buFont typeface="Arial" panose="020B0604020202020204" pitchFamily="34" charset="0"/>
              <a:buChar char="•"/>
            </a:pPr>
            <a:r>
              <a:rPr lang="vi-VN" dirty="0"/>
              <a:t>Để ghi, ta cần lấy V_w = 3 phiếu.</a:t>
            </a:r>
          </a:p>
          <a:p>
            <a:r>
              <a:rPr lang="vi-VN" dirty="0"/>
              <a:t>Kiểm tra:</a:t>
            </a:r>
          </a:p>
          <a:p>
            <a:pPr lvl="1">
              <a:buFont typeface="Arial" panose="020B0604020202020204" pitchFamily="34" charset="0"/>
              <a:buChar char="•"/>
            </a:pPr>
            <a:r>
              <a:rPr lang="vi-VN" dirty="0"/>
              <a:t>V_r + V_w = 3 + 3 = 6 &gt; 5 = V (đảm bảo đọc và ghi có giao thoa)</a:t>
            </a:r>
          </a:p>
          <a:p>
            <a:pPr lvl="1">
              <a:buFont typeface="Arial" panose="020B0604020202020204" pitchFamily="34" charset="0"/>
              <a:buChar char="•"/>
            </a:pPr>
            <a:r>
              <a:rPr lang="vi-VN" dirty="0"/>
              <a:t>V_w = 3 &gt; 5/2 = 2.5 (đảm bảo ghi đồng thời không xảy ra)</a:t>
            </a:r>
          </a:p>
          <a:p>
            <a:r>
              <a:rPr lang="vi-VN" b="1" dirty="0"/>
              <a:t>Tóm lại:</a:t>
            </a:r>
          </a:p>
          <a:p>
            <a:pPr>
              <a:buFont typeface="Arial" panose="020B0604020202020204" pitchFamily="34" charset="0"/>
              <a:buChar char="•"/>
            </a:pPr>
            <a:r>
              <a:rPr lang="vi-VN" dirty="0"/>
              <a:t>Quorum-based protocol giúp đảm bảo tính nhất quán và tránh xung đột giữa các giao dịch đọc và ghi trên dữ liệu được sao chép.</a:t>
            </a:r>
          </a:p>
          <a:p>
            <a:pPr>
              <a:buFont typeface="Arial" panose="020B0604020202020204" pitchFamily="34" charset="0"/>
              <a:buChar char="•"/>
            </a:pPr>
            <a:r>
              <a:rPr lang="vi-VN" dirty="0"/>
              <a:t>Quy tắc về read quorum và write quorum giúp xác định số lượng bản sao phải đồng thuận để thực hiện thao tác, đồng thời ngăn các trường hợp đọc - ghi hoặc ghi - ghi đồng thời gây lỗi.</a:t>
            </a:r>
          </a:p>
          <a:p>
            <a:pPr>
              <a:buFont typeface="Arial" panose="020B0604020202020204" pitchFamily="34" charset="0"/>
              <a:buChar char="•"/>
            </a:pPr>
            <a:r>
              <a:rPr lang="vi-VN" dirty="0"/>
              <a:t>Đây là cách tiếp cận </a:t>
            </a:r>
            <a:r>
              <a:rPr lang="vi-VN" b="1" dirty="0"/>
              <a:t>pessimistic</a:t>
            </a:r>
            <a:r>
              <a:rPr lang="vi-VN" dirty="0"/>
              <a:t> (bi quan), nghĩa là nó chủ động ngăn chặn lỗi trước khi xảy ra bằng cách kiểm soát truy cập vào các bản sao.</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44</a:t>
            </a:fld>
            <a:endParaRPr lang="en-US"/>
          </a:p>
        </p:txBody>
      </p:sp>
    </p:spTree>
    <p:extLst>
      <p:ext uri="{BB962C8B-B14F-4D97-AF65-F5344CB8AC3E}">
        <p14:creationId xmlns:p14="http://schemas.microsoft.com/office/powerpoint/2010/main" val="120400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"Execution Model“</a:t>
            </a:r>
            <a:r>
              <a:rPr lang="en-US" b="1" i="0" dirty="0">
                <a:solidFill>
                  <a:srgbClr val="404040"/>
                </a:solidFill>
                <a:effectLst/>
                <a:latin typeface="DeepSeek-CJK-patch"/>
              </a:rPr>
              <a:t> – </a:t>
            </a:r>
            <a:r>
              <a:rPr lang="en-US" b="1" i="0" dirty="0" err="1">
                <a:solidFill>
                  <a:srgbClr val="404040"/>
                </a:solidFill>
                <a:effectLst/>
                <a:latin typeface="DeepSeek-CJK-patch"/>
              </a:rPr>
              <a:t>Mô</a:t>
            </a:r>
            <a:r>
              <a:rPr lang="en-US" b="1" i="0" dirty="0">
                <a:solidFill>
                  <a:srgbClr val="404040"/>
                </a:solidFill>
                <a:effectLst/>
                <a:latin typeface="DeepSeek-CJK-patch"/>
              </a:rPr>
              <a:t> </a:t>
            </a:r>
            <a:r>
              <a:rPr lang="en-US" b="1" i="0" dirty="0" err="1">
                <a:solidFill>
                  <a:srgbClr val="404040"/>
                </a:solidFill>
                <a:effectLst/>
                <a:latin typeface="DeepSeek-CJK-patch"/>
              </a:rPr>
              <a:t>hình</a:t>
            </a:r>
            <a:r>
              <a:rPr lang="en-US" b="1" i="0" dirty="0">
                <a:solidFill>
                  <a:srgbClr val="404040"/>
                </a:solidFill>
                <a:effectLst/>
                <a:latin typeface="DeepSeek-CJK-patch"/>
              </a:rPr>
              <a:t> </a:t>
            </a:r>
            <a:r>
              <a:rPr lang="en-US" b="1" i="0" dirty="0" err="1">
                <a:solidFill>
                  <a:srgbClr val="404040"/>
                </a:solidFill>
                <a:effectLst/>
                <a:latin typeface="DeepSeek-CJK-patch"/>
              </a:rPr>
              <a:t>thực</a:t>
            </a:r>
            <a:r>
              <a:rPr lang="en-US" b="1" i="0" dirty="0">
                <a:solidFill>
                  <a:srgbClr val="404040"/>
                </a:solidFill>
                <a:effectLst/>
                <a:latin typeface="DeepSeek-CJK-patch"/>
              </a:rPr>
              <a:t> </a:t>
            </a:r>
            <a:r>
              <a:rPr lang="en-US" b="1" i="0" dirty="0" err="1">
                <a:solidFill>
                  <a:srgbClr val="404040"/>
                </a:solidFill>
                <a:effectLst/>
                <a:latin typeface="DeepSeek-CJK-patch"/>
              </a:rPr>
              <a:t>thi</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Có các bản sao vật lý của các đối tượng logic trong hệ thống</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Trong cơ sở dữ liệu phân tán, mỗi </a:t>
            </a:r>
            <a:r>
              <a:rPr lang="vi-VN" b="1" i="0" dirty="0">
                <a:solidFill>
                  <a:srgbClr val="404040"/>
                </a:solidFill>
                <a:effectLst/>
                <a:latin typeface="DeepSeek-CJK-patch"/>
              </a:rPr>
              <a:t>đối tượng logic</a:t>
            </a:r>
            <a:r>
              <a:rPr lang="vi-VN" b="0" i="0" dirty="0">
                <a:solidFill>
                  <a:srgbClr val="404040"/>
                </a:solidFill>
                <a:effectLst/>
                <a:latin typeface="DeepSeek-CJK-patch"/>
              </a:rPr>
              <a:t> (ví dụ: một bản ghi trong bảng) có thể được </a:t>
            </a:r>
            <a:r>
              <a:rPr lang="vi-VN" b="1" i="0" dirty="0">
                <a:solidFill>
                  <a:srgbClr val="404040"/>
                </a:solidFill>
                <a:effectLst/>
                <a:latin typeface="DeepSeek-CJK-patch"/>
              </a:rPr>
              <a:t>nhân bản (replicated)</a:t>
            </a:r>
            <a:r>
              <a:rPr lang="vi-VN" b="0" i="0" dirty="0">
                <a:solidFill>
                  <a:srgbClr val="404040"/>
                </a:solidFill>
                <a:effectLst/>
                <a:latin typeface="DeepSeek-CJK-patch"/>
              </a:rPr>
              <a:t> thành nhiều </a:t>
            </a:r>
            <a:r>
              <a:rPr lang="vi-VN" b="1" i="0" dirty="0">
                <a:solidFill>
                  <a:srgbClr val="404040"/>
                </a:solidFill>
                <a:effectLst/>
                <a:latin typeface="DeepSeek-CJK-patch"/>
              </a:rPr>
              <a:t>bản sao vật lý</a:t>
            </a:r>
            <a:r>
              <a:rPr lang="vi-VN" b="0" i="0" dirty="0">
                <a:solidFill>
                  <a:srgbClr val="404040"/>
                </a:solidFill>
                <a:effectLst/>
                <a:latin typeface="DeepSeek-CJK-patch"/>
              </a:rPr>
              <a:t> (physical copies) và lưu trữ ở các site khác nhau.</a:t>
            </a:r>
          </a:p>
          <a:p>
            <a:pPr marL="742950" lvl="1" indent="-285750" algn="l">
              <a:buFont typeface="Arial" panose="020B0604020202020204" pitchFamily="34" charset="0"/>
              <a:buChar char="•"/>
            </a:pPr>
            <a:r>
              <a:rPr lang="vi-VN" b="0" i="0" dirty="0">
                <a:solidFill>
                  <a:srgbClr val="404040"/>
                </a:solidFill>
                <a:effectLst/>
                <a:latin typeface="DeepSeek-CJK-patch"/>
              </a:rPr>
              <a:t>Ví dụ: Đối tượng logic x có thể có các bản sao vật lý x₁, x₂, ..., xₙ tại các máy chủ khác nhau.</a:t>
            </a:r>
          </a:p>
          <a:p>
            <a:pPr algn="l">
              <a:buFont typeface="Arial" panose="020B0604020202020204" pitchFamily="34" charset="0"/>
              <a:buChar char="•"/>
            </a:pPr>
            <a:r>
              <a:rPr lang="vi-VN" b="0" i="0" dirty="0">
                <a:solidFill>
                  <a:srgbClr val="404040"/>
                </a:solidFill>
                <a:effectLst/>
                <a:latin typeface="DeepSeek-CJK-patch"/>
              </a:rPr>
              <a:t>Mục đích của việc nhân bản:</a:t>
            </a:r>
          </a:p>
          <a:p>
            <a:pPr marL="742950" lvl="1" indent="-285750" algn="l">
              <a:buFont typeface="Arial" panose="020B0604020202020204" pitchFamily="34" charset="0"/>
              <a:buChar char="•"/>
            </a:pPr>
            <a:r>
              <a:rPr lang="vi-VN" b="1" i="0" dirty="0">
                <a:solidFill>
                  <a:srgbClr val="404040"/>
                </a:solidFill>
                <a:effectLst/>
                <a:latin typeface="DeepSeek-CJK-patch"/>
              </a:rPr>
              <a:t>Tăng tính sẵn sàng</a:t>
            </a:r>
            <a:r>
              <a:rPr lang="vi-VN" b="0" i="0" dirty="0">
                <a:solidFill>
                  <a:srgbClr val="404040"/>
                </a:solidFill>
                <a:effectLst/>
                <a:latin typeface="DeepSeek-CJK-patch"/>
              </a:rPr>
              <a:t> (nếu một site bị lỗi, dữ liệu vẫn có thể truy cập từ site khác).</a:t>
            </a:r>
          </a:p>
          <a:p>
            <a:pPr marL="742950" lvl="1" indent="-285750" algn="l">
              <a:buFont typeface="Arial" panose="020B0604020202020204" pitchFamily="34" charset="0"/>
              <a:buChar char="•"/>
            </a:pPr>
            <a:r>
              <a:rPr lang="vi-VN" b="1" i="0" dirty="0">
                <a:solidFill>
                  <a:srgbClr val="404040"/>
                </a:solidFill>
                <a:effectLst/>
                <a:latin typeface="DeepSeek-CJK-patch"/>
              </a:rPr>
              <a:t>Cải thiện hiệu suất</a:t>
            </a:r>
            <a:r>
              <a:rPr lang="vi-VN" b="0" i="0" dirty="0">
                <a:solidFill>
                  <a:srgbClr val="404040"/>
                </a:solidFill>
                <a:effectLst/>
                <a:latin typeface="DeepSeek-CJK-patch"/>
              </a:rPr>
              <a:t> (đặt dữ liệu gần người dùng để giảm độ trễ).</a:t>
            </a:r>
          </a:p>
          <a:p>
            <a:pPr marL="742950" lvl="1" indent="-285750" algn="l">
              <a:buFont typeface="Arial" panose="020B0604020202020204" pitchFamily="34" charset="0"/>
              <a:buChar char="•"/>
            </a:pPr>
            <a:r>
              <a:rPr lang="vi-VN" b="1" i="0" dirty="0">
                <a:solidFill>
                  <a:srgbClr val="404040"/>
                </a:solidFill>
                <a:effectLst/>
                <a:latin typeface="DeepSeek-CJK-patch"/>
              </a:rPr>
              <a:t>Khả năng mở rộng</a:t>
            </a:r>
            <a:r>
              <a:rPr lang="vi-VN" b="0" i="0" dirty="0">
                <a:solidFill>
                  <a:srgbClr val="404040"/>
                </a:solidFill>
                <a:effectLst/>
                <a:latin typeface="DeepSeek-CJK-patch"/>
              </a:rPr>
              <a:t> (hỗ trợ nhiều yêu cầu truy cập đồng thời).</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Các thao tác được thực hiện trên đối tượng logic, nhưng được chuyển đổi để thao tác trên các đối tượng vật lý</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Người dùng hoặc ứng dụng chỉ làm việc với </a:t>
            </a:r>
            <a:r>
              <a:rPr lang="vi-VN" b="1" i="0" dirty="0">
                <a:solidFill>
                  <a:srgbClr val="404040"/>
                </a:solidFill>
                <a:effectLst/>
                <a:latin typeface="DeepSeek-CJK-patch"/>
              </a:rPr>
              <a:t>đối tượng logic</a:t>
            </a:r>
            <a:r>
              <a:rPr lang="vi-VN" b="0" i="0" dirty="0">
                <a:solidFill>
                  <a:srgbClr val="404040"/>
                </a:solidFill>
                <a:effectLst/>
                <a:latin typeface="DeepSeek-CJK-patch"/>
              </a:rPr>
              <a:t> (ví dụ: đọc/ghi x), nhưng hệ thống sẽ tự động </a:t>
            </a:r>
            <a:r>
              <a:rPr lang="vi-VN" b="1" i="0" dirty="0">
                <a:solidFill>
                  <a:srgbClr val="404040"/>
                </a:solidFill>
                <a:effectLst/>
                <a:latin typeface="DeepSeek-CJK-patch"/>
              </a:rPr>
              <a:t>ánh xạ</a:t>
            </a:r>
            <a:r>
              <a:rPr lang="vi-VN" b="0" i="0" dirty="0">
                <a:solidFill>
                  <a:srgbClr val="404040"/>
                </a:solidFill>
                <a:effectLst/>
                <a:latin typeface="DeepSeek-CJK-patch"/>
              </a:rPr>
              <a:t> các thao tác này sang các bản sao vật lý (x₁, x₂, ..., xₙ).</a:t>
            </a:r>
          </a:p>
          <a:p>
            <a:pPr algn="l">
              <a:buFont typeface="Arial" panose="020B0604020202020204" pitchFamily="34" charset="0"/>
              <a:buChar char="•"/>
            </a:pPr>
            <a:r>
              <a:rPr lang="vi-VN" b="1" i="0" dirty="0">
                <a:solidFill>
                  <a:srgbClr val="404040"/>
                </a:solidFill>
                <a:effectLst/>
                <a:latin typeface="DeepSeek-CJK-patch"/>
              </a:rPr>
              <a:t>Giao thức kiểm soát bản sao (Replica Control Protocol)</a:t>
            </a:r>
            <a:r>
              <a:rPr lang="vi-VN" b="0" i="0" dirty="0">
                <a:solidFill>
                  <a:srgbClr val="404040"/>
                </a:solidFill>
                <a:effectLst/>
                <a:latin typeface="DeepSeek-CJK-patch"/>
              </a:rPr>
              <a:t> đảm nhận việc này:</a:t>
            </a:r>
          </a:p>
          <a:p>
            <a:pPr marL="742950" lvl="1" indent="-285750" algn="l">
              <a:buFont typeface="Arial" panose="020B0604020202020204" pitchFamily="34" charset="0"/>
              <a:buChar char="•"/>
            </a:pPr>
            <a:r>
              <a:rPr lang="vi-VN" b="0" i="0" dirty="0">
                <a:solidFill>
                  <a:srgbClr val="404040"/>
                </a:solidFill>
                <a:effectLst/>
                <a:latin typeface="DeepSeek-CJK-patch"/>
              </a:rPr>
              <a:t>Khi người dùng gửi lệnh Read(x), hệ thống sẽ quyết định đọc từ một hoặc nhiều bản sao xᵢ.</a:t>
            </a:r>
          </a:p>
          <a:p>
            <a:pPr marL="742950" lvl="1" indent="-285750" algn="l">
              <a:buFont typeface="Arial" panose="020B0604020202020204" pitchFamily="34" charset="0"/>
              <a:buChar char="•"/>
            </a:pPr>
            <a:r>
              <a:rPr lang="vi-VN" b="0" i="0" dirty="0">
                <a:solidFill>
                  <a:srgbClr val="404040"/>
                </a:solidFill>
                <a:effectLst/>
                <a:latin typeface="DeepSeek-CJK-patch"/>
              </a:rPr>
              <a:t>Khi người dùng gửi lệnh Write(x), hệ thống phải đảm bảo cập nhật đồng bộ tất cả các bản sao xᵢ (hoặc một tập hợp nhất định tùy theo giao thức).</a:t>
            </a:r>
          </a:p>
          <a:p>
            <a:pPr algn="l">
              <a:buFont typeface="Arial" panose="020B0604020202020204" pitchFamily="34" charset="0"/>
              <a:buChar char="•"/>
            </a:pPr>
            <a:r>
              <a:rPr lang="vi-VN" b="1" i="0" dirty="0">
                <a:solidFill>
                  <a:srgbClr val="404040"/>
                </a:solidFill>
                <a:effectLst/>
                <a:latin typeface="DeepSeek-CJK-patch"/>
              </a:rPr>
              <a:t>Trong suốt nhân bản (Replication Transparency)</a:t>
            </a:r>
            <a:r>
              <a:rPr lang="vi-VN" b="0" i="0" dirty="0">
                <a:solidFill>
                  <a:srgbClr val="404040"/>
                </a:solidFill>
                <a:effectLst/>
                <a:latin typeface="DeepSeek-CJK-patch"/>
              </a:rPr>
              <a:t>: Người dùng không cần biết dữ liệu được nhân bản ở đâu, hệ thống tự động xử lý.</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Tính tương đương một bản (One-copy Equivalence)</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Mặc dù dữ liệu được nhân bản ở nhiều nơi, nhưng </a:t>
            </a:r>
            <a:r>
              <a:rPr lang="vi-VN" b="1" i="0" dirty="0">
                <a:solidFill>
                  <a:srgbClr val="404040"/>
                </a:solidFill>
                <a:effectLst/>
                <a:latin typeface="DeepSeek-CJK-patch"/>
              </a:rPr>
              <a:t>hành vi của hệ thống phải giống như chỉ có một bản duy nhất</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Yêu cầu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Khi một giao tác (transaction) thực hiện thay đổi trên x, tất cả các bản sao xᵢ phải được cập nhật sao cho kết quả cuối cùng giống như nếu chỉ có một bản x duy nhất.</a:t>
            </a:r>
          </a:p>
          <a:p>
            <a:pPr marL="742950" lvl="1" indent="-285750" algn="l">
              <a:buFont typeface="Arial" panose="020B0604020202020204" pitchFamily="34" charset="0"/>
              <a:buChar char="•"/>
            </a:pPr>
            <a:r>
              <a:rPr lang="vi-VN" b="0" i="0" dirty="0">
                <a:solidFill>
                  <a:srgbClr val="404040"/>
                </a:solidFill>
                <a:effectLst/>
                <a:latin typeface="DeepSeek-CJK-patch"/>
              </a:rPr>
              <a:t>Ví dụ: Nếu giao tác T1 ghi x = 10, thì sau khi T1 commit, tất cả các bản sao x₁, x₂, ..., xₙ đều phải có giá trị 10.</a:t>
            </a:r>
          </a:p>
          <a:p>
            <a:pPr algn="l">
              <a:buFont typeface="Arial" panose="020B0604020202020204" pitchFamily="34" charset="0"/>
              <a:buChar char="•"/>
            </a:pPr>
            <a:r>
              <a:rPr lang="vi-VN" b="1" i="0" dirty="0">
                <a:solidFill>
                  <a:srgbClr val="404040"/>
                </a:solidFill>
                <a:effectLst/>
                <a:latin typeface="DeepSeek-CJK-patch"/>
              </a:rPr>
              <a:t>Tại sao quan trọng?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Đảm bảo tính nhất quán (consistency) của dữ liệu.</a:t>
            </a:r>
          </a:p>
          <a:p>
            <a:pPr marL="742950" lvl="1" indent="-285750" algn="l">
              <a:buFont typeface="Arial" panose="020B0604020202020204" pitchFamily="34" charset="0"/>
              <a:buChar char="•"/>
            </a:pPr>
            <a:r>
              <a:rPr lang="vi-VN" b="0" i="0" dirty="0">
                <a:solidFill>
                  <a:srgbClr val="404040"/>
                </a:solidFill>
                <a:effectLst/>
                <a:latin typeface="DeepSeek-CJK-patch"/>
              </a:rPr>
              <a:t>Ngăn ngừa xung đột (conflict) khi nhiều giao tác cùng truy cập các bản sao khác nhau.</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Tóm tắt</a:t>
            </a:r>
            <a:endParaRPr lang="vi-VN" b="0" i="0" dirty="0">
              <a:solidFill>
                <a:srgbClr val="404040"/>
              </a:solidFill>
              <a:effectLst/>
              <a:latin typeface="DeepSeek-CJK-patch"/>
            </a:endParaRPr>
          </a:p>
          <a:p>
            <a:pPr algn="l"/>
            <a:r>
              <a:rPr lang="vi-VN" b="1" i="0" dirty="0">
                <a:solidFill>
                  <a:srgbClr val="404040"/>
                </a:solidFill>
                <a:effectLst/>
                <a:latin typeface="DeepSeek-CJK-patch"/>
              </a:rPr>
              <a:t>mô hình thực thi</a:t>
            </a:r>
            <a:r>
              <a:rPr lang="vi-VN" b="0" i="0" dirty="0">
                <a:solidFill>
                  <a:srgbClr val="404040"/>
                </a:solidFill>
                <a:effectLst/>
                <a:latin typeface="DeepSeek-CJK-patch"/>
              </a:rPr>
              <a:t> trong cơ sở dữ liệu nhân bản:</a:t>
            </a:r>
          </a:p>
          <a:p>
            <a:pPr algn="l">
              <a:buFont typeface="+mj-lt"/>
              <a:buAutoNum type="arabicPeriod"/>
            </a:pPr>
            <a:r>
              <a:rPr lang="vi-VN" b="0" i="0" dirty="0">
                <a:solidFill>
                  <a:srgbClr val="404040"/>
                </a:solidFill>
                <a:effectLst/>
                <a:latin typeface="DeepSeek-CJK-patch"/>
              </a:rPr>
              <a:t>Dữ liệu logic (x) được lưu thành nhiều bản sao vật lý (x₁, x₂, ..., xₙ).</a:t>
            </a:r>
          </a:p>
          <a:p>
            <a:pPr algn="l">
              <a:buFont typeface="+mj-lt"/>
              <a:buAutoNum type="arabicPeriod"/>
            </a:pPr>
            <a:r>
              <a:rPr lang="vi-VN" b="0" i="0" dirty="0">
                <a:solidFill>
                  <a:srgbClr val="404040"/>
                </a:solidFill>
                <a:effectLst/>
                <a:latin typeface="DeepSeek-CJK-patch"/>
              </a:rPr>
              <a:t>Người dùng thao tác với dữ liệu logic, nhưng hệ thống tự động xử lý trên các bản sao vật lý.</a:t>
            </a:r>
          </a:p>
          <a:p>
            <a:pPr algn="l">
              <a:buFont typeface="+mj-lt"/>
              <a:buAutoNum type="arabicPeriod"/>
            </a:pPr>
            <a:r>
              <a:rPr lang="vi-VN" b="0" i="0" dirty="0">
                <a:solidFill>
                  <a:srgbClr val="404040"/>
                </a:solidFill>
                <a:effectLst/>
                <a:latin typeface="DeepSeek-CJK-patch"/>
              </a:rPr>
              <a:t>Hệ thống phải đảm bảo </a:t>
            </a:r>
            <a:r>
              <a:rPr lang="vi-VN" b="1" i="0" dirty="0">
                <a:solidFill>
                  <a:srgbClr val="404040"/>
                </a:solidFill>
                <a:effectLst/>
                <a:latin typeface="DeepSeek-CJK-patch"/>
              </a:rPr>
              <a:t>one-copy equivalence</a:t>
            </a:r>
            <a:r>
              <a:rPr lang="vi-VN" b="0" i="0" dirty="0">
                <a:solidFill>
                  <a:srgbClr val="404040"/>
                </a:solidFill>
                <a:effectLst/>
                <a:latin typeface="DeepSeek-CJK-patch"/>
              </a:rPr>
              <a:t>, nghĩa là kết quả cuối cùng phải giống như chỉ có một bản dữ liệu duy nhất.</a:t>
            </a:r>
          </a:p>
          <a:p>
            <a:pPr algn="l"/>
            <a:r>
              <a:rPr lang="vi-VN" b="0" i="0" dirty="0">
                <a:solidFill>
                  <a:srgbClr val="404040"/>
                </a:solidFill>
                <a:effectLst/>
                <a:latin typeface="DeepSeek-CJK-patch"/>
              </a:rPr>
              <a:t>Điều này đòi hỏi các </a:t>
            </a:r>
            <a:r>
              <a:rPr lang="vi-VN" b="1" i="0" dirty="0">
                <a:solidFill>
                  <a:srgbClr val="404040"/>
                </a:solidFill>
                <a:effectLst/>
                <a:latin typeface="DeepSeek-CJK-patch"/>
              </a:rPr>
              <a:t>giao thức nhân bản (replication protocols)</a:t>
            </a:r>
            <a:r>
              <a:rPr lang="vi-VN" b="0" i="0" dirty="0">
                <a:solidFill>
                  <a:srgbClr val="404040"/>
                </a:solidFill>
                <a:effectLst/>
                <a:latin typeface="DeepSeek-CJK-patch"/>
              </a:rPr>
              <a:t> hiệu quả để đồng bộ hóa dữ liệu, đặc biệt khi có nhiều giao tác cập nhật đồng thời.</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a:t>
            </a:fld>
            <a:endParaRPr lang="en-US"/>
          </a:p>
        </p:txBody>
      </p:sp>
    </p:spTree>
    <p:extLst>
      <p:ext uri="{BB962C8B-B14F-4D97-AF65-F5344CB8AC3E}">
        <p14:creationId xmlns:p14="http://schemas.microsoft.com/office/powerpoint/2010/main" val="92614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"Replication Issues“</a:t>
            </a:r>
            <a:r>
              <a:rPr lang="en-US" b="1" i="0" dirty="0">
                <a:solidFill>
                  <a:srgbClr val="404040"/>
                </a:solidFill>
                <a:effectLst/>
                <a:latin typeface="DeepSeek-CJK-patch"/>
              </a:rPr>
              <a:t> – </a:t>
            </a:r>
            <a:r>
              <a:rPr lang="en-US" b="1" i="0" dirty="0" err="1">
                <a:solidFill>
                  <a:srgbClr val="404040"/>
                </a:solidFill>
                <a:effectLst/>
                <a:latin typeface="DeepSeek-CJK-patch"/>
              </a:rPr>
              <a:t>Các</a:t>
            </a:r>
            <a:r>
              <a:rPr lang="en-US" b="1" i="0" dirty="0">
                <a:solidFill>
                  <a:srgbClr val="404040"/>
                </a:solidFill>
                <a:effectLst/>
                <a:latin typeface="DeepSeek-CJK-patch"/>
              </a:rPr>
              <a:t> </a:t>
            </a:r>
            <a:r>
              <a:rPr lang="en-US" b="1" i="0" dirty="0" err="1">
                <a:solidFill>
                  <a:srgbClr val="404040"/>
                </a:solidFill>
                <a:effectLst/>
                <a:latin typeface="DeepSeek-CJK-patch"/>
              </a:rPr>
              <a:t>vấn</a:t>
            </a:r>
            <a:r>
              <a:rPr lang="en-US" b="1" i="0" dirty="0">
                <a:solidFill>
                  <a:srgbClr val="404040"/>
                </a:solidFill>
                <a:effectLst/>
                <a:latin typeface="DeepSeek-CJK-patch"/>
              </a:rPr>
              <a:t> </a:t>
            </a:r>
            <a:r>
              <a:rPr lang="en-US" b="1" i="0" dirty="0" err="1">
                <a:solidFill>
                  <a:srgbClr val="404040"/>
                </a:solidFill>
                <a:effectLst/>
                <a:latin typeface="DeepSeek-CJK-patch"/>
              </a:rPr>
              <a:t>đề</a:t>
            </a:r>
            <a:r>
              <a:rPr lang="en-US" b="1" i="0" dirty="0">
                <a:solidFill>
                  <a:srgbClr val="404040"/>
                </a:solidFill>
                <a:effectLst/>
                <a:latin typeface="DeepSeek-CJK-patch"/>
              </a:rPr>
              <a:t> </a:t>
            </a:r>
            <a:r>
              <a:rPr lang="en-US" b="1" i="0" dirty="0" err="1">
                <a:solidFill>
                  <a:srgbClr val="404040"/>
                </a:solidFill>
                <a:effectLst/>
                <a:latin typeface="DeepSeek-CJK-patch"/>
              </a:rPr>
              <a:t>chính</a:t>
            </a:r>
            <a:r>
              <a:rPr lang="en-US" b="1" i="0" dirty="0">
                <a:solidFill>
                  <a:srgbClr val="404040"/>
                </a:solidFill>
                <a:effectLst/>
                <a:latin typeface="DeepSeek-CJK-patch"/>
              </a:rPr>
              <a:t> </a:t>
            </a:r>
            <a:r>
              <a:rPr lang="en-US" b="1" i="0" dirty="0" err="1">
                <a:solidFill>
                  <a:srgbClr val="404040"/>
                </a:solidFill>
                <a:effectLst/>
                <a:latin typeface="DeepSeek-CJK-patch"/>
              </a:rPr>
              <a:t>trong</a:t>
            </a:r>
            <a:r>
              <a:rPr lang="en-US" b="1" i="0" dirty="0">
                <a:solidFill>
                  <a:srgbClr val="404040"/>
                </a:solidFill>
                <a:effectLst/>
                <a:latin typeface="DeepSeek-CJK-patch"/>
              </a:rPr>
              <a:t> </a:t>
            </a:r>
            <a:r>
              <a:rPr lang="en-US" b="1" i="0" dirty="0" err="1">
                <a:solidFill>
                  <a:srgbClr val="404040"/>
                </a:solidFill>
                <a:effectLst/>
                <a:latin typeface="DeepSeek-CJK-patch"/>
              </a:rPr>
              <a:t>việc</a:t>
            </a:r>
            <a:r>
              <a:rPr lang="en-US" b="1" i="0" dirty="0">
                <a:solidFill>
                  <a:srgbClr val="404040"/>
                </a:solidFill>
                <a:effectLst/>
                <a:latin typeface="DeepSeek-CJK-patch"/>
              </a:rPr>
              <a:t> </a:t>
            </a:r>
            <a:r>
              <a:rPr lang="en-US" b="1" i="0" dirty="0" err="1">
                <a:solidFill>
                  <a:srgbClr val="404040"/>
                </a:solidFill>
                <a:effectLst/>
                <a:latin typeface="DeepSeek-CJK-patch"/>
              </a:rPr>
              <a:t>nhân</a:t>
            </a:r>
            <a:r>
              <a:rPr lang="en-US" b="1" i="0" dirty="0">
                <a:solidFill>
                  <a:srgbClr val="404040"/>
                </a:solidFill>
                <a:effectLst/>
                <a:latin typeface="DeepSeek-CJK-patch"/>
              </a:rPr>
              <a:t> </a:t>
            </a:r>
            <a:r>
              <a:rPr lang="en-US" b="1" i="0" dirty="0" err="1">
                <a:solidFill>
                  <a:srgbClr val="404040"/>
                </a:solidFill>
                <a:effectLst/>
                <a:latin typeface="DeepSeek-CJK-patch"/>
              </a:rPr>
              <a:t>bản</a:t>
            </a:r>
            <a:endParaRPr lang="en-US" b="0" i="0" dirty="0">
              <a:solidFill>
                <a:srgbClr val="404040"/>
              </a:solidFill>
              <a:effectLst/>
              <a:latin typeface="DeepSeek-CJK-patch"/>
            </a:endParaRPr>
          </a:p>
          <a:p>
            <a:pPr algn="l"/>
            <a:r>
              <a:rPr lang="en-US" b="0" i="0" dirty="0">
                <a:solidFill>
                  <a:srgbClr val="404040"/>
                </a:solidFill>
                <a:effectLst/>
                <a:latin typeface="DeepSeek-CJK-patch"/>
              </a:rPr>
              <a:t>C</a:t>
            </a:r>
            <a:r>
              <a:rPr lang="vi-VN" b="1" i="0" dirty="0">
                <a:solidFill>
                  <a:srgbClr val="404040"/>
                </a:solidFill>
                <a:effectLst/>
                <a:latin typeface="DeepSeek-CJK-patch"/>
              </a:rPr>
              <a:t>ác vấn đề chính trong nhân bản dữ liệu (data replication)</a:t>
            </a:r>
            <a:r>
              <a:rPr lang="vi-VN" b="0" i="0" dirty="0">
                <a:solidFill>
                  <a:srgbClr val="404040"/>
                </a:solidFill>
                <a:effectLst/>
                <a:latin typeface="DeepSeek-CJK-patch"/>
              </a:rPr>
              <a:t>, bao gồm:</a:t>
            </a:r>
          </a:p>
          <a:p>
            <a:pPr algn="l">
              <a:buFont typeface="+mj-lt"/>
              <a:buAutoNum type="arabicPeriod"/>
            </a:pPr>
            <a:r>
              <a:rPr lang="vi-VN" b="1" i="0" dirty="0">
                <a:solidFill>
                  <a:srgbClr val="404040"/>
                </a:solidFill>
                <a:effectLst/>
                <a:latin typeface="DeepSeek-CJK-patch"/>
              </a:rPr>
              <a:t>Mô hình nhất quán (Consistency Models)</a:t>
            </a:r>
            <a:r>
              <a:rPr lang="vi-VN" b="0" i="0" dirty="0">
                <a:solidFill>
                  <a:srgbClr val="404040"/>
                </a:solidFill>
                <a:effectLst/>
                <a:latin typeface="DeepSeek-CJK-patch"/>
              </a:rPr>
              <a:t> – Làm thế nào để đảm bảo tính nhất quán của dữ liệu trong môi trường phân tán?</a:t>
            </a:r>
          </a:p>
          <a:p>
            <a:pPr algn="l">
              <a:buFont typeface="+mj-lt"/>
              <a:buAutoNum type="arabicPeriod"/>
            </a:pPr>
            <a:r>
              <a:rPr lang="vi-VN" b="1" i="0" dirty="0">
                <a:solidFill>
                  <a:srgbClr val="404040"/>
                </a:solidFill>
                <a:effectLst/>
                <a:latin typeface="DeepSeek-CJK-patch"/>
              </a:rPr>
              <a:t>Vị trí cho phép cập nhật (Where are updates allowed?)</a:t>
            </a:r>
            <a:r>
              <a:rPr lang="vi-VN" b="0" i="0" dirty="0">
                <a:solidFill>
                  <a:srgbClr val="404040"/>
                </a:solidFill>
                <a:effectLst/>
                <a:latin typeface="DeepSeek-CJK-patch"/>
              </a:rPr>
              <a:t> – Cập nhật được thực hiện ở đâu: tập trung hay phân tán?</a:t>
            </a:r>
          </a:p>
          <a:p>
            <a:pPr algn="l">
              <a:buFont typeface="+mj-lt"/>
              <a:buAutoNum type="arabicPeriod"/>
            </a:pPr>
            <a:r>
              <a:rPr lang="vi-VN" b="1" i="0" dirty="0">
                <a:solidFill>
                  <a:srgbClr val="404040"/>
                </a:solidFill>
                <a:effectLst/>
                <a:latin typeface="DeepSeek-CJK-patch"/>
              </a:rPr>
              <a:t>Kỹ thuật lan truyền cập nhật (Update Propagation Techniques)</a:t>
            </a:r>
            <a:r>
              <a:rPr lang="vi-VN" b="0" i="0" dirty="0">
                <a:solidFill>
                  <a:srgbClr val="404040"/>
                </a:solidFill>
                <a:effectLst/>
                <a:latin typeface="DeepSeek-CJK-patch"/>
              </a:rPr>
              <a:t> – Làm thế nào để đồng bộ hóa các bản sao sau khi cập nhật?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Mô hình nhất quán (Consistency Models)</a:t>
            </a:r>
            <a:endParaRPr lang="vi-VN" b="0" i="0" dirty="0">
              <a:solidFill>
                <a:srgbClr val="404040"/>
              </a:solidFill>
              <a:effectLst/>
              <a:latin typeface="DeepSeek-CJK-patch"/>
            </a:endParaRPr>
          </a:p>
          <a:p>
            <a:pPr algn="l"/>
            <a:r>
              <a:rPr lang="vi-VN" b="0" i="0" dirty="0">
                <a:solidFill>
                  <a:srgbClr val="404040"/>
                </a:solidFill>
                <a:effectLst/>
                <a:latin typeface="DeepSeek-CJK-patch"/>
              </a:rPr>
              <a:t>Khi dữ liệu được nhân bản, cần xác định </a:t>
            </a:r>
            <a:r>
              <a:rPr lang="vi-VN" b="1" i="0" dirty="0">
                <a:solidFill>
                  <a:srgbClr val="404040"/>
                </a:solidFill>
                <a:effectLst/>
                <a:latin typeface="DeepSeek-CJK-patch"/>
              </a:rPr>
              <a:t>tiêu chí nhất quán</a:t>
            </a:r>
            <a:r>
              <a:rPr lang="vi-VN" b="0" i="0" dirty="0">
                <a:solidFill>
                  <a:srgbClr val="404040"/>
                </a:solidFill>
                <a:effectLst/>
                <a:latin typeface="DeepSeek-CJK-patch"/>
              </a:rPr>
              <a:t> để đảm bảo các bản sao không mâu thuẫn với nhau.</a:t>
            </a:r>
          </a:p>
          <a:p>
            <a:pPr algn="l"/>
            <a:r>
              <a:rPr lang="vi-VN" b="1" i="0" dirty="0">
                <a:solidFill>
                  <a:srgbClr val="404040"/>
                </a:solidFill>
                <a:effectLst/>
                <a:latin typeface="DeepSeek-CJK-patch"/>
              </a:rPr>
              <a:t>a) Mutual Consistency (Nhất quán tương hỗ)</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Tất cả các bản sao của một mục dữ liệu phải có </a:t>
            </a:r>
            <a:r>
              <a:rPr lang="vi-VN" b="1" i="0" dirty="0">
                <a:solidFill>
                  <a:srgbClr val="404040"/>
                </a:solidFill>
                <a:effectLst/>
                <a:latin typeface="DeepSeek-CJK-patch"/>
              </a:rPr>
              <a:t>giá trị giống nhau</a:t>
            </a:r>
            <a:r>
              <a:rPr lang="vi-VN" b="0" i="0" dirty="0">
                <a:solidFill>
                  <a:srgbClr val="404040"/>
                </a:solidFill>
                <a:effectLst/>
                <a:latin typeface="DeepSeek-CJK-patch"/>
              </a:rPr>
              <a:t> tại mọi thời điểm (hoặc sau khi giao tác commit).</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Nếu x có 3 bản sao x₁, x₂, x₃, sau khi cập nhật x = 10, cả 3 bản sao phải đồng loạt nhận giá trị 10.</a:t>
            </a:r>
          </a:p>
          <a:p>
            <a:pPr algn="l">
              <a:buFont typeface="Arial" panose="020B0604020202020204" pitchFamily="34" charset="0"/>
              <a:buChar char="•"/>
            </a:pPr>
            <a:r>
              <a:rPr lang="vi-VN" b="1" i="0" dirty="0">
                <a:solidFill>
                  <a:srgbClr val="404040"/>
                </a:solidFill>
                <a:effectLst/>
                <a:latin typeface="DeepSeek-CJK-patch"/>
              </a:rPr>
              <a:t>Phân loại</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Strong Consistency (Nhất quán mạnh)</a:t>
            </a:r>
            <a:r>
              <a:rPr lang="vi-VN" b="0" i="0" dirty="0">
                <a:solidFill>
                  <a:srgbClr val="404040"/>
                </a:solidFill>
                <a:effectLst/>
                <a:latin typeface="DeepSeek-CJK-patch"/>
              </a:rPr>
              <a:t>: Đảm bảo ngay lập tức (eager propagation).</a:t>
            </a:r>
          </a:p>
          <a:p>
            <a:pPr marL="742950" lvl="1" indent="-285750" algn="l">
              <a:buFont typeface="Arial" panose="020B0604020202020204" pitchFamily="34" charset="0"/>
              <a:buChar char="•"/>
            </a:pPr>
            <a:r>
              <a:rPr lang="vi-VN" b="1" i="0" dirty="0">
                <a:solidFill>
                  <a:srgbClr val="404040"/>
                </a:solidFill>
                <a:effectLst/>
                <a:latin typeface="DeepSeek-CJK-patch"/>
              </a:rPr>
              <a:t>Weak Consistency (Nhất quán yếu)</a:t>
            </a:r>
            <a:r>
              <a:rPr lang="vi-VN" b="0" i="0" dirty="0">
                <a:solidFill>
                  <a:srgbClr val="404040"/>
                </a:solidFill>
                <a:effectLst/>
                <a:latin typeface="DeepSeek-CJK-patch"/>
              </a:rPr>
              <a:t>: Cho phép độ trễ (lazy propagation).</a:t>
            </a:r>
          </a:p>
          <a:p>
            <a:pPr algn="l"/>
            <a:r>
              <a:rPr lang="vi-VN" b="1" i="0" dirty="0">
                <a:solidFill>
                  <a:srgbClr val="404040"/>
                </a:solidFill>
                <a:effectLst/>
                <a:latin typeface="DeepSeek-CJK-patch"/>
              </a:rPr>
              <a:t>b) Transactional Consistency (Nhất quán giao tác)</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Các giao tác phải tuân thủ </a:t>
            </a:r>
            <a:r>
              <a:rPr lang="vi-VN" b="1" i="0" dirty="0">
                <a:solidFill>
                  <a:srgbClr val="404040"/>
                </a:solidFill>
                <a:effectLst/>
                <a:latin typeface="DeepSeek-CJK-patch"/>
              </a:rPr>
              <a:t>ACID</a:t>
            </a:r>
            <a:r>
              <a:rPr lang="vi-VN" b="0" i="0" dirty="0">
                <a:solidFill>
                  <a:srgbClr val="404040"/>
                </a:solidFill>
                <a:effectLst/>
                <a:latin typeface="DeepSeek-CJK-patch"/>
              </a:rPr>
              <a:t> (Atomicity, Consistency, Isolation, Durability).</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Nếu T1 cập nhật x = 10 và y = 20, thì hoặc cả hai thay đổi được áp dụng, hoặc không thay đổi nào được áp dụng (atomicity).</a:t>
            </a:r>
          </a:p>
          <a:p>
            <a:pPr marL="742950" lvl="1" indent="-285750" algn="l">
              <a:buFont typeface="Arial" panose="020B0604020202020204" pitchFamily="34" charset="0"/>
              <a:buChar char="•"/>
            </a:pPr>
            <a:r>
              <a:rPr lang="vi-VN" b="0" i="0" dirty="0">
                <a:solidFill>
                  <a:srgbClr val="404040"/>
                </a:solidFill>
                <a:effectLst/>
                <a:latin typeface="DeepSeek-CJK-patch"/>
              </a:rPr>
              <a:t>Không có hiện tượng </a:t>
            </a:r>
            <a:r>
              <a:rPr lang="vi-VN" b="1" i="0" dirty="0">
                <a:solidFill>
                  <a:srgbClr val="404040"/>
                </a:solidFill>
                <a:effectLst/>
                <a:latin typeface="DeepSeek-CJK-patch"/>
              </a:rPr>
              <a:t>dirty read</a:t>
            </a:r>
            <a:r>
              <a:rPr lang="vi-VN" b="0" i="0" dirty="0">
                <a:solidFill>
                  <a:srgbClr val="404040"/>
                </a:solidFill>
                <a:effectLst/>
                <a:latin typeface="DeepSeek-CJK-patch"/>
              </a:rPr>
              <a:t> hoặc </a:t>
            </a:r>
            <a:r>
              <a:rPr lang="vi-VN" b="1" i="0" dirty="0">
                <a:solidFill>
                  <a:srgbClr val="404040"/>
                </a:solidFill>
                <a:effectLst/>
                <a:latin typeface="DeepSeek-CJK-patch"/>
              </a:rPr>
              <a:t>lost update</a:t>
            </a:r>
            <a:r>
              <a:rPr lang="vi-VN" b="0" i="0" dirty="0">
                <a:solidFill>
                  <a:srgbClr val="404040"/>
                </a:solidFill>
                <a:effectLst/>
                <a:latin typeface="DeepSeek-CJK-patch"/>
              </a:rPr>
              <a:t> giữa các giao tác.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Vị trí cho phép cập nhật (Where are updates allowed?)</a:t>
            </a:r>
            <a:endParaRPr lang="vi-VN" b="0" i="0" dirty="0">
              <a:solidFill>
                <a:srgbClr val="404040"/>
              </a:solidFill>
              <a:effectLst/>
              <a:latin typeface="DeepSeek-CJK-patch"/>
            </a:endParaRPr>
          </a:p>
          <a:p>
            <a:pPr algn="l"/>
            <a:r>
              <a:rPr lang="vi-VN" b="1" i="0" dirty="0">
                <a:solidFill>
                  <a:srgbClr val="404040"/>
                </a:solidFill>
                <a:effectLst/>
                <a:latin typeface="DeepSeek-CJK-patch"/>
              </a:rPr>
              <a:t>a) Centralized (Tập trung)</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Chỉ một bản sao </a:t>
            </a:r>
            <a:r>
              <a:rPr lang="vi-VN" b="1" i="0" dirty="0">
                <a:solidFill>
                  <a:srgbClr val="404040"/>
                </a:solidFill>
                <a:effectLst/>
                <a:latin typeface="DeepSeek-CJK-patch"/>
              </a:rPr>
              <a:t>"master"</a:t>
            </a:r>
            <a:r>
              <a:rPr lang="vi-VN" b="0" i="0" dirty="0">
                <a:solidFill>
                  <a:srgbClr val="404040"/>
                </a:solidFill>
                <a:effectLst/>
                <a:latin typeface="DeepSeek-CJK-patch"/>
              </a:rPr>
              <a:t> (chính) được phép cập nhật, sau đó lan truyền đến các bản sao khác.</a:t>
            </a:r>
          </a:p>
          <a:p>
            <a:pPr algn="l">
              <a:buFont typeface="Arial" panose="020B0604020202020204" pitchFamily="34" charset="0"/>
              <a:buChar char="•"/>
            </a:pPr>
            <a:r>
              <a:rPr lang="vi-VN" b="1" i="0" dirty="0">
                <a:solidFill>
                  <a:srgbClr val="404040"/>
                </a:solidFill>
                <a:effectLst/>
                <a:latin typeface="DeepSeek-CJK-patch"/>
              </a:rPr>
              <a:t>Phân loại</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Single-Master</a:t>
            </a:r>
            <a:r>
              <a:rPr lang="vi-VN" b="0" i="0" dirty="0">
                <a:solidFill>
                  <a:srgbClr val="404040"/>
                </a:solidFill>
                <a:effectLst/>
                <a:latin typeface="DeepSeek-CJK-patch"/>
              </a:rPr>
              <a:t>: Toàn bộ CSDL chỉ có </a:t>
            </a:r>
            <a:r>
              <a:rPr lang="vi-VN" b="1" i="0" dirty="0">
                <a:solidFill>
                  <a:srgbClr val="404040"/>
                </a:solidFill>
                <a:effectLst/>
                <a:latin typeface="DeepSeek-CJK-patch"/>
              </a:rPr>
              <a:t>một master duy nhất</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Primary Copy</a:t>
            </a:r>
            <a:r>
              <a:rPr lang="vi-VN" b="0" i="0" dirty="0">
                <a:solidFill>
                  <a:srgbClr val="404040"/>
                </a:solidFill>
                <a:effectLst/>
                <a:latin typeface="DeepSeek-CJK-patch"/>
              </a:rPr>
              <a:t>: Mỗi mục dữ liệu có </a:t>
            </a:r>
            <a:r>
              <a:rPr lang="vi-VN" b="1" i="0" dirty="0">
                <a:solidFill>
                  <a:srgbClr val="404040"/>
                </a:solidFill>
                <a:effectLst/>
                <a:latin typeface="DeepSeek-CJK-patch"/>
              </a:rPr>
              <a:t>master riêng</a:t>
            </a:r>
            <a:r>
              <a:rPr lang="vi-VN" b="0" i="0" dirty="0">
                <a:solidFill>
                  <a:srgbClr val="404040"/>
                </a:solidFill>
                <a:effectLst/>
                <a:latin typeface="DeepSeek-CJK-patch"/>
              </a:rPr>
              <a:t> (ví dụ: x có master tại Site 1, y có master tại Site 2).</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Dễ quản lý, tránh xung đột.</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 Master có thể trở thành </a:t>
            </a:r>
            <a:r>
              <a:rPr lang="vi-VN" b="1" i="0" dirty="0">
                <a:solidFill>
                  <a:srgbClr val="404040"/>
                </a:solidFill>
                <a:effectLst/>
                <a:latin typeface="DeepSeek-CJK-patch"/>
              </a:rPr>
              <a:t>nút cổ chai (bottleneck)</a:t>
            </a:r>
            <a:r>
              <a:rPr lang="vi-VN" b="0" i="0" dirty="0">
                <a:solidFill>
                  <a:srgbClr val="404040"/>
                </a:solidFill>
                <a:effectLst/>
                <a:latin typeface="DeepSeek-CJK-patch"/>
              </a:rPr>
              <a:t> hoặc </a:t>
            </a:r>
            <a:r>
              <a:rPr lang="vi-VN" b="1" i="0" dirty="0">
                <a:solidFill>
                  <a:srgbClr val="404040"/>
                </a:solidFill>
                <a:effectLst/>
                <a:latin typeface="DeepSeek-CJK-patch"/>
              </a:rPr>
              <a:t>điểm hỏng đơn (single point of failure)</a:t>
            </a:r>
            <a:r>
              <a:rPr lang="vi-VN" b="0" i="0" dirty="0">
                <a:solidFill>
                  <a:srgbClr val="404040"/>
                </a:solidFill>
                <a:effectLst/>
                <a:latin typeface="DeepSeek-CJK-patch"/>
              </a:rPr>
              <a:t>.</a:t>
            </a:r>
          </a:p>
          <a:p>
            <a:pPr algn="l"/>
            <a:r>
              <a:rPr lang="vi-VN" b="1" i="0" dirty="0">
                <a:solidFill>
                  <a:srgbClr val="404040"/>
                </a:solidFill>
                <a:effectLst/>
                <a:latin typeface="DeepSeek-CJK-patch"/>
              </a:rPr>
              <a:t>b) Distributed (Phân tán)</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a:t>
            </a:r>
            <a:r>
              <a:rPr lang="vi-VN" b="1" i="0" dirty="0">
                <a:solidFill>
                  <a:srgbClr val="404040"/>
                </a:solidFill>
                <a:effectLst/>
                <a:latin typeface="DeepSeek-CJK-patch"/>
              </a:rPr>
              <a:t>Bất kỳ bản sao nào</a:t>
            </a:r>
            <a:r>
              <a:rPr lang="vi-VN" b="0" i="0" dirty="0">
                <a:solidFill>
                  <a:srgbClr val="404040"/>
                </a:solidFill>
                <a:effectLst/>
                <a:latin typeface="DeepSeek-CJK-patch"/>
              </a:rPr>
              <a:t> cũng có thể được cập nhật, sau đó đồng bộ với các bản khác.</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Tăng tính sẵn sàng (availability).</a:t>
            </a:r>
          </a:p>
          <a:p>
            <a:pPr marL="742950" lvl="1" indent="-285750" algn="l">
              <a:buFont typeface="Arial" panose="020B0604020202020204" pitchFamily="34" charset="0"/>
              <a:buChar char="•"/>
            </a:pPr>
            <a:r>
              <a:rPr lang="vi-VN" b="0" i="0" dirty="0">
                <a:solidFill>
                  <a:srgbClr val="404040"/>
                </a:solidFill>
                <a:effectLst/>
                <a:latin typeface="DeepSeek-CJK-patch"/>
              </a:rPr>
              <a:t>Giảm tải cho master.</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Khó đảm bảo </a:t>
            </a:r>
            <a:r>
              <a:rPr lang="vi-VN" b="1" i="0" dirty="0">
                <a:solidFill>
                  <a:srgbClr val="404040"/>
                </a:solidFill>
                <a:effectLst/>
                <a:latin typeface="DeepSeek-CJK-patch"/>
              </a:rPr>
              <a:t>nhất quán (consistency)</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Cần cơ chế giải quyết </a:t>
            </a:r>
            <a:r>
              <a:rPr lang="vi-VN" b="1" i="0" dirty="0">
                <a:solidFill>
                  <a:srgbClr val="404040"/>
                </a:solidFill>
                <a:effectLst/>
                <a:latin typeface="DeepSeek-CJK-patch"/>
              </a:rPr>
              <a:t>xung đột (conflict resolution)</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Kỹ thuật lan truyền cập nhật (Update Propagation Techniques)</a:t>
            </a:r>
            <a:endParaRPr lang="vi-VN" b="0" i="0" dirty="0">
              <a:solidFill>
                <a:srgbClr val="404040"/>
              </a:solidFill>
              <a:effectLst/>
              <a:latin typeface="DeepSeek-CJK-patch"/>
            </a:endParaRPr>
          </a:p>
          <a:p>
            <a:pPr algn="l"/>
            <a:r>
              <a:rPr lang="vi-VN" b="1" i="0" dirty="0">
                <a:solidFill>
                  <a:srgbClr val="404040"/>
                </a:solidFill>
                <a:effectLst/>
                <a:latin typeface="DeepSeek-CJK-patch"/>
              </a:rPr>
              <a:t>a) Eager (Đồng bộ ngay lập tức)</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Cập nhật </a:t>
            </a:r>
            <a:r>
              <a:rPr lang="vi-VN" b="1" i="0" dirty="0">
                <a:solidFill>
                  <a:srgbClr val="404040"/>
                </a:solidFill>
                <a:effectLst/>
                <a:latin typeface="DeepSeek-CJK-patch"/>
              </a:rPr>
              <a:t>được áp dụng trên tất cả bản sao ngay trong quá trình thực thi giao tác</a:t>
            </a:r>
            <a:r>
              <a:rPr lang="vi-VN" b="0" i="0" dirty="0">
                <a:solidFill>
                  <a:srgbClr val="404040"/>
                </a:solidFill>
                <a:effectLst/>
                <a:latin typeface="DeepSeek-CJK-patch"/>
              </a:rPr>
              <a:t> (trước khi commit).</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Khi T1 ghi x = 10, hệ thống sẽ ghi x₁ = 10, x₂ = 10, x₃ = 10 </a:t>
            </a:r>
            <a:r>
              <a:rPr lang="vi-VN" b="1" i="0" dirty="0">
                <a:solidFill>
                  <a:srgbClr val="404040"/>
                </a:solidFill>
                <a:effectLst/>
                <a:latin typeface="DeepSeek-CJK-patch"/>
              </a:rPr>
              <a:t>trước khi commit</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Đảm bảo </a:t>
            </a:r>
            <a:r>
              <a:rPr lang="vi-VN" b="1" i="0" dirty="0">
                <a:solidFill>
                  <a:srgbClr val="404040"/>
                </a:solidFill>
                <a:effectLst/>
                <a:latin typeface="DeepSeek-CJK-patch"/>
              </a:rPr>
              <a:t>strong consistency</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Tăng </a:t>
            </a:r>
            <a:r>
              <a:rPr lang="vi-VN" b="1" i="0" dirty="0">
                <a:solidFill>
                  <a:srgbClr val="404040"/>
                </a:solidFill>
                <a:effectLst/>
                <a:latin typeface="DeepSeek-CJK-patch"/>
              </a:rPr>
              <a:t>độ trễ (latency)</a:t>
            </a:r>
            <a:r>
              <a:rPr lang="vi-VN" b="0" i="0" dirty="0">
                <a:solidFill>
                  <a:srgbClr val="404040"/>
                </a:solidFill>
                <a:effectLst/>
                <a:latin typeface="DeepSeek-CJK-patch"/>
              </a:rPr>
              <a:t> do phải chờ xác nhận từ tất cả các bản sao.</a:t>
            </a:r>
          </a:p>
          <a:p>
            <a:pPr marL="742950" lvl="1" indent="-285750" algn="l">
              <a:buFont typeface="Arial" panose="020B0604020202020204" pitchFamily="34" charset="0"/>
              <a:buChar char="•"/>
            </a:pPr>
            <a:r>
              <a:rPr lang="vi-VN" b="0" i="0" dirty="0">
                <a:solidFill>
                  <a:srgbClr val="404040"/>
                </a:solidFill>
                <a:effectLst/>
                <a:latin typeface="DeepSeek-CJK-patch"/>
              </a:rPr>
              <a:t>Giảm </a:t>
            </a:r>
            <a:r>
              <a:rPr lang="vi-VN" b="1" i="0" dirty="0">
                <a:solidFill>
                  <a:srgbClr val="404040"/>
                </a:solidFill>
                <a:effectLst/>
                <a:latin typeface="DeepSeek-CJK-patch"/>
              </a:rPr>
              <a:t>hiệu suất (performance)</a:t>
            </a:r>
            <a:r>
              <a:rPr lang="vi-VN" b="0" i="0" dirty="0">
                <a:solidFill>
                  <a:srgbClr val="404040"/>
                </a:solidFill>
                <a:effectLst/>
                <a:latin typeface="DeepSeek-CJK-patch"/>
              </a:rPr>
              <a:t> trong mạng có độ trễ cao.</a:t>
            </a:r>
          </a:p>
          <a:p>
            <a:pPr algn="l"/>
            <a:r>
              <a:rPr lang="vi-VN" b="1" i="0" dirty="0">
                <a:solidFill>
                  <a:srgbClr val="404040"/>
                </a:solidFill>
                <a:effectLst/>
                <a:latin typeface="DeepSeek-CJK-patch"/>
              </a:rPr>
              <a:t>b) Lazy (Đồng bộ trễ)</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Cập nhật </a:t>
            </a:r>
            <a:r>
              <a:rPr lang="vi-VN" b="1" i="0" dirty="0">
                <a:solidFill>
                  <a:srgbClr val="404040"/>
                </a:solidFill>
                <a:effectLst/>
                <a:latin typeface="DeepSeek-CJK-patch"/>
              </a:rPr>
              <a:t>chỉ được lan truyền sau khi giao tác commit</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T1 ghi x = 10 trên bản sao x₁ → commit ngay → sau đó hệ thống từ từ cập nhật x₂, x₃.</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Hiệu suất cao</a:t>
            </a:r>
            <a:r>
              <a:rPr lang="vi-VN" b="0" i="0" dirty="0">
                <a:solidFill>
                  <a:srgbClr val="404040"/>
                </a:solidFill>
                <a:effectLst/>
                <a:latin typeface="DeepSeek-CJK-patch"/>
              </a:rPr>
              <a:t> (không phải chờ đồng bộ ngay).</a:t>
            </a:r>
          </a:p>
          <a:p>
            <a:pPr marL="742950" lvl="1" indent="-285750" algn="l">
              <a:buFont typeface="Arial" panose="020B0604020202020204" pitchFamily="34" charset="0"/>
              <a:buChar char="•"/>
            </a:pPr>
            <a:r>
              <a:rPr lang="vi-VN" b="0" i="0" dirty="0">
                <a:solidFill>
                  <a:srgbClr val="404040"/>
                </a:solidFill>
                <a:effectLst/>
                <a:latin typeface="DeepSeek-CJK-patch"/>
              </a:rPr>
              <a:t>Phù hợp với </a:t>
            </a:r>
            <a:r>
              <a:rPr lang="vi-VN" b="1" i="0" dirty="0">
                <a:solidFill>
                  <a:srgbClr val="404040"/>
                </a:solidFill>
                <a:effectLst/>
                <a:latin typeface="DeepSeek-CJK-patch"/>
              </a:rPr>
              <a:t>mạng không ổn định</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Không đảm bảo nhất quán tức thời</a:t>
            </a:r>
            <a:r>
              <a:rPr lang="vi-VN" b="0" i="0" dirty="0">
                <a:solidFill>
                  <a:srgbClr val="404040"/>
                </a:solidFill>
                <a:effectLst/>
                <a:latin typeface="DeepSeek-CJK-patch"/>
              </a:rPr>
              <a:t> (có thể xảy ra </a:t>
            </a:r>
            <a:r>
              <a:rPr lang="vi-VN" b="1" i="0" dirty="0">
                <a:solidFill>
                  <a:srgbClr val="404040"/>
                </a:solidFill>
                <a:effectLst/>
                <a:latin typeface="DeepSeek-CJK-patch"/>
              </a:rPr>
              <a:t>stale reads</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Cần cơ chế </a:t>
            </a:r>
            <a:r>
              <a:rPr lang="vi-VN" b="1" i="0" dirty="0">
                <a:solidFill>
                  <a:srgbClr val="404040"/>
                </a:solidFill>
                <a:effectLst/>
                <a:latin typeface="DeepSeek-CJK-patch"/>
              </a:rPr>
              <a:t>giải quyết xung đột (conflict resolution)</a:t>
            </a:r>
            <a:r>
              <a:rPr lang="vi-VN" b="0" i="0" dirty="0">
                <a:solidFill>
                  <a:srgbClr val="404040"/>
                </a:solidFill>
                <a:effectLst/>
                <a:latin typeface="DeepSeek-CJK-patch"/>
              </a:rPr>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a:t>
            </a:fld>
            <a:endParaRPr lang="en-US"/>
          </a:p>
        </p:txBody>
      </p:sp>
    </p:spTree>
    <p:extLst>
      <p:ext uri="{BB962C8B-B14F-4D97-AF65-F5344CB8AC3E}">
        <p14:creationId xmlns:p14="http://schemas.microsoft.com/office/powerpoint/2010/main" val="366072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Các</a:t>
            </a:r>
            <a:r>
              <a:rPr lang="en-US" dirty="0"/>
              <a:t> </a:t>
            </a:r>
            <a:r>
              <a:rPr lang="en-US" dirty="0" err="1"/>
              <a:t>tiêu</a:t>
            </a:r>
            <a:r>
              <a:rPr lang="en-US" dirty="0"/>
              <a:t> </a:t>
            </a:r>
            <a:r>
              <a:rPr lang="en-US" dirty="0" err="1"/>
              <a:t>chí</a:t>
            </a:r>
            <a:r>
              <a:rPr lang="en-US" dirty="0"/>
              <a:t> </a:t>
            </a:r>
            <a:r>
              <a:rPr lang="en-US" dirty="0" err="1"/>
              <a:t>về</a:t>
            </a:r>
            <a:r>
              <a:rPr lang="en-US" dirty="0"/>
              <a:t> </a:t>
            </a:r>
            <a:r>
              <a:rPr lang="en-US" dirty="0" err="1"/>
              <a:t>tính</a:t>
            </a:r>
            <a:r>
              <a:rPr lang="en-US" dirty="0"/>
              <a:t> </a:t>
            </a:r>
            <a:r>
              <a:rPr lang="en-US" dirty="0" err="1"/>
              <a:t>nhất</a:t>
            </a:r>
            <a:r>
              <a:rPr lang="en-US" dirty="0"/>
              <a:t> </a:t>
            </a:r>
            <a:r>
              <a:rPr lang="en-US" dirty="0" err="1"/>
              <a:t>quán</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7</a:t>
            </a:fld>
            <a:endParaRPr lang="en-US"/>
          </a:p>
        </p:txBody>
      </p:sp>
    </p:spTree>
    <p:extLst>
      <p:ext uri="{BB962C8B-B14F-4D97-AF65-F5344CB8AC3E}">
        <p14:creationId xmlns:p14="http://schemas.microsoft.com/office/powerpoint/2010/main" val="10541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"Consistency"</a:t>
            </a:r>
            <a:endParaRPr lang="vi-VN" b="0" i="0" dirty="0">
              <a:solidFill>
                <a:srgbClr val="404040"/>
              </a:solidFill>
              <a:effectLst/>
              <a:latin typeface="DeepSeek-CJK-patch"/>
            </a:endParaRPr>
          </a:p>
          <a:p>
            <a:pPr algn="l"/>
            <a:r>
              <a:rPr lang="vi-VN" b="0" i="0" dirty="0">
                <a:solidFill>
                  <a:srgbClr val="404040"/>
                </a:solidFill>
                <a:effectLst/>
                <a:latin typeface="DeepSeek-CJK-patch"/>
              </a:rPr>
              <a:t>S</a:t>
            </a:r>
            <a:r>
              <a:rPr lang="vi-VN" b="1" i="0" dirty="0">
                <a:solidFill>
                  <a:srgbClr val="404040"/>
                </a:solidFill>
                <a:effectLst/>
                <a:latin typeface="DeepSeek-CJK-patch"/>
              </a:rPr>
              <a:t>vấn đề nhất quán (consistency)</a:t>
            </a:r>
            <a:r>
              <a:rPr lang="vi-VN" b="0" i="0" dirty="0">
                <a:solidFill>
                  <a:srgbClr val="404040"/>
                </a:solidFill>
                <a:effectLst/>
                <a:latin typeface="DeepSeek-CJK-patch"/>
              </a:rPr>
              <a:t> trong hệ thống cơ sở dữ liệu phân tán, đặc biệt khi dữ liệu được </a:t>
            </a:r>
            <a:r>
              <a:rPr lang="vi-VN" b="1" i="0" dirty="0">
                <a:solidFill>
                  <a:srgbClr val="404040"/>
                </a:solidFill>
                <a:effectLst/>
                <a:latin typeface="DeepSeek-CJK-patch"/>
              </a:rPr>
              <a:t>nhân bản (replicated)</a:t>
            </a:r>
            <a:r>
              <a:rPr lang="vi-VN" b="0" i="0" dirty="0">
                <a:solidFill>
                  <a:srgbClr val="404040"/>
                </a:solidFill>
                <a:effectLst/>
                <a:latin typeface="DeepSeek-CJK-patch"/>
              </a:rPr>
              <a:t>. Nội dung chính gồm 2 phần: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Mutual Consistency (Nhất quán tương hỗ)</a:t>
            </a:r>
            <a:endParaRPr lang="vi-VN" b="0" i="0" dirty="0">
              <a:solidFill>
                <a:srgbClr val="404040"/>
              </a:solidFill>
              <a:effectLst/>
              <a:latin typeface="DeepSeek-CJK-patch"/>
            </a:endParaRPr>
          </a:p>
          <a:p>
            <a:pPr algn="l"/>
            <a:r>
              <a:rPr lang="en-US" b="1" i="0" dirty="0">
                <a:solidFill>
                  <a:srgbClr val="404040"/>
                </a:solidFill>
                <a:effectLst/>
                <a:latin typeface="DeepSeek-CJK-patch"/>
              </a:rPr>
              <a:t>=&gt;</a:t>
            </a:r>
            <a:r>
              <a:rPr lang="vi-VN" b="1" i="0" dirty="0">
                <a:solidFill>
                  <a:srgbClr val="404040"/>
                </a:solidFill>
                <a:effectLst/>
                <a:latin typeface="DeepSeek-CJK-patch"/>
              </a:rPr>
              <a:t> Làm thế nào để đồng bộ giá trị giữa các bản sao vật lý của một dữ liệu logic?</a:t>
            </a:r>
            <a:endParaRPr lang="vi-VN" b="0" i="0" dirty="0">
              <a:solidFill>
                <a:srgbClr val="404040"/>
              </a:solidFill>
              <a:effectLst/>
              <a:latin typeface="DeepSeek-CJK-patch"/>
            </a:endParaRPr>
          </a:p>
          <a:p>
            <a:pPr algn="l"/>
            <a:r>
              <a:rPr lang="vi-VN" b="0" i="0" dirty="0">
                <a:solidFill>
                  <a:srgbClr val="404040"/>
                </a:solidFill>
                <a:effectLst/>
                <a:latin typeface="DeepSeek-CJK-patch"/>
              </a:rPr>
              <a:t>Có 2 cách tiếp cận chính:</a:t>
            </a:r>
          </a:p>
          <a:p>
            <a:pPr algn="l"/>
            <a:r>
              <a:rPr lang="vi-VN" b="1" i="0" dirty="0">
                <a:solidFill>
                  <a:srgbClr val="404040"/>
                </a:solidFill>
                <a:effectLst/>
                <a:latin typeface="DeepSeek-CJK-patch"/>
              </a:rPr>
              <a:t>a) Strong Consistency (Nhất quán mạnh)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Đặc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Tất cả bản sao được cập nhật ngay trong quá trình thực thi giao tác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Khi giao tác hoàn thành (commit), tất cả bản sao phải có giá trị giống nhau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Thường sử dụng giao thức 2PC (Two-Phase Commit)</a:t>
            </a:r>
            <a:r>
              <a:rPr lang="vi-VN" b="0" i="0" dirty="0">
                <a:solidFill>
                  <a:srgbClr val="404040"/>
                </a:solidFill>
                <a:effectLst/>
                <a:latin typeface="DeepSeek-CJK-patch"/>
              </a:rPr>
              <a:t> để đảm bảo tính đồng bộ.</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Nếu giao tác T1 ghi x = 10, thì x₁, x₂, x₃ đều phải được ghi 10 </a:t>
            </a:r>
            <a:r>
              <a:rPr lang="vi-VN" b="1" i="0" dirty="0">
                <a:solidFill>
                  <a:srgbClr val="404040"/>
                </a:solidFill>
                <a:effectLst/>
                <a:latin typeface="DeepSeek-CJK-patch"/>
              </a:rPr>
              <a:t>trước khi T1 commit</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Đảm bảo dữ liệu luôn chính xác tại mọi thời điểm.</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Tăng độ trễ (latency)</a:t>
            </a:r>
            <a:r>
              <a:rPr lang="vi-VN" b="0" i="0" dirty="0">
                <a:solidFill>
                  <a:srgbClr val="404040"/>
                </a:solidFill>
                <a:effectLst/>
                <a:latin typeface="DeepSeek-CJK-patch"/>
              </a:rPr>
              <a:t> do phải chờ đồng bộ tất cả bản sao.</a:t>
            </a:r>
          </a:p>
          <a:p>
            <a:pPr marL="742950" lvl="1" indent="-285750" algn="l">
              <a:buFont typeface="Arial" panose="020B0604020202020204" pitchFamily="34" charset="0"/>
              <a:buChar char="•"/>
            </a:pPr>
            <a:r>
              <a:rPr lang="vi-VN" b="1" i="0" dirty="0">
                <a:solidFill>
                  <a:srgbClr val="404040"/>
                </a:solidFill>
                <a:effectLst/>
                <a:latin typeface="DeepSeek-CJK-patch"/>
              </a:rPr>
              <a:t>Giảm hiệu suất</a:t>
            </a:r>
            <a:r>
              <a:rPr lang="vi-VN" b="0" i="0" dirty="0">
                <a:solidFill>
                  <a:srgbClr val="404040"/>
                </a:solidFill>
                <a:effectLst/>
                <a:latin typeface="DeepSeek-CJK-patch"/>
              </a:rPr>
              <a:t> trong hệ thống phân tán có độ trễ cao.</a:t>
            </a:r>
          </a:p>
          <a:p>
            <a:pPr algn="l"/>
            <a:r>
              <a:rPr lang="vi-VN" b="1" i="0" dirty="0">
                <a:solidFill>
                  <a:srgbClr val="404040"/>
                </a:solidFill>
                <a:effectLst/>
                <a:latin typeface="DeepSeek-CJK-patch"/>
              </a:rPr>
              <a:t>b) Weak Consistency (Nhất quán yếu)</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Đặc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Eventual Consistency (Nhất quán cuối cùng)</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0" i="0" dirty="0">
                <a:solidFill>
                  <a:srgbClr val="404040"/>
                </a:solidFill>
                <a:effectLst/>
                <a:latin typeface="DeepSeek-CJK-patch"/>
              </a:rPr>
              <a:t>Các bản sao </a:t>
            </a:r>
            <a:r>
              <a:rPr lang="vi-VN" b="1" i="0" dirty="0">
                <a:solidFill>
                  <a:srgbClr val="404040"/>
                </a:solidFill>
                <a:effectLst/>
                <a:latin typeface="DeepSeek-CJK-patch"/>
              </a:rPr>
              <a:t>không nhất quán ngay khi giao tác commit</a:t>
            </a:r>
            <a:r>
              <a:rPr lang="vi-VN" b="0" i="0" dirty="0">
                <a:solidFill>
                  <a:srgbClr val="404040"/>
                </a:solidFill>
                <a:effectLst/>
                <a:latin typeface="DeepSeek-CJK-patch"/>
              </a:rPr>
              <a:t>, nhưng </a:t>
            </a:r>
            <a:r>
              <a:rPr lang="vi-VN" b="1" i="0" dirty="0">
                <a:solidFill>
                  <a:srgbClr val="404040"/>
                </a:solidFill>
                <a:effectLst/>
                <a:latin typeface="DeepSeek-CJK-patch"/>
              </a:rPr>
              <a:t>sẽ dần đồng bộ sau một thời gian</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 Hệ thống như DNS, DynamoDB (AWS) sử dụng mô hình này.</a:t>
            </a:r>
          </a:p>
          <a:p>
            <a:pPr marL="742950" lvl="1" indent="-285750" algn="l">
              <a:buFont typeface="Arial" panose="020B0604020202020204" pitchFamily="34" charset="0"/>
              <a:buChar char="•"/>
            </a:pPr>
            <a:r>
              <a:rPr lang="vi-VN" b="1" i="0" dirty="0">
                <a:solidFill>
                  <a:srgbClr val="404040"/>
                </a:solidFill>
                <a:effectLst/>
                <a:latin typeface="DeepSeek-CJK-patch"/>
              </a:rPr>
              <a:t>Nhiều biến thể của weak consistency</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1" i="0" dirty="0">
                <a:solidFill>
                  <a:srgbClr val="404040"/>
                </a:solidFill>
                <a:effectLst/>
                <a:latin typeface="DeepSeek-CJK-patch"/>
              </a:rPr>
              <a:t>Time-bounds</a:t>
            </a:r>
            <a:r>
              <a:rPr lang="vi-VN" b="0" i="0" dirty="0">
                <a:solidFill>
                  <a:srgbClr val="404040"/>
                </a:solidFill>
                <a:effectLst/>
                <a:latin typeface="DeepSeek-CJK-patch"/>
              </a:rPr>
              <a:t>: Đảm bảo dữ liệu sẽ đồng bộ trong khoảng thời gian nhất định (ví dụ: 5 giây).</a:t>
            </a:r>
          </a:p>
          <a:p>
            <a:pPr marL="1143000" lvl="2" indent="-228600" algn="l">
              <a:buFont typeface="Arial" panose="020B0604020202020204" pitchFamily="34" charset="0"/>
              <a:buChar char="•"/>
            </a:pPr>
            <a:r>
              <a:rPr lang="vi-VN" b="1" i="0" dirty="0">
                <a:solidFill>
                  <a:srgbClr val="404040"/>
                </a:solidFill>
                <a:effectLst/>
                <a:latin typeface="DeepSeek-CJK-patch"/>
              </a:rPr>
              <a:t>Value-bounds</a:t>
            </a:r>
            <a:r>
              <a:rPr lang="vi-VN" b="0" i="0" dirty="0">
                <a:solidFill>
                  <a:srgbClr val="404040"/>
                </a:solidFill>
                <a:effectLst/>
                <a:latin typeface="DeepSeek-CJK-patch"/>
              </a:rPr>
              <a:t>: Cho phép sai số nhất định (ví dụ: số lượng tồn kho có thể chênh lệch tạm thời).</a:t>
            </a:r>
          </a:p>
          <a:p>
            <a:pPr marL="1143000" lvl="2" indent="-228600" algn="l">
              <a:buFont typeface="Arial" panose="020B0604020202020204" pitchFamily="34" charset="0"/>
              <a:buChar char="•"/>
            </a:pPr>
            <a:r>
              <a:rPr lang="vi-VN" b="1" i="0" dirty="0">
                <a:solidFill>
                  <a:srgbClr val="404040"/>
                </a:solidFill>
                <a:effectLst/>
                <a:latin typeface="DeepSeek-CJK-patch"/>
              </a:rPr>
              <a:t>Drifts</a:t>
            </a:r>
            <a:r>
              <a:rPr lang="vi-VN" b="0" i="0" dirty="0">
                <a:solidFill>
                  <a:srgbClr val="404040"/>
                </a:solidFill>
                <a:effectLst/>
                <a:latin typeface="DeepSeek-CJK-patch"/>
              </a:rPr>
              <a:t>: Các bản sao có thể "trôi" khỏi giá trị chính xác nhưng tự điều chỉnh dần.</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Hiệu suất cao</a:t>
            </a:r>
            <a:r>
              <a:rPr lang="vi-VN" b="0" i="0" dirty="0">
                <a:solidFill>
                  <a:srgbClr val="404040"/>
                </a:solidFill>
                <a:effectLst/>
                <a:latin typeface="DeepSeek-CJK-patch"/>
              </a:rPr>
              <a:t>, phù hợp với hệ thống lớn, phân tán.</a:t>
            </a:r>
          </a:p>
          <a:p>
            <a:pPr marL="742950" lvl="1" indent="-285750" algn="l">
              <a:buFont typeface="Arial" panose="020B0604020202020204" pitchFamily="34" charset="0"/>
              <a:buChar char="•"/>
            </a:pPr>
            <a:r>
              <a:rPr lang="vi-VN" b="1" i="0" dirty="0">
                <a:solidFill>
                  <a:srgbClr val="404040"/>
                </a:solidFill>
                <a:effectLst/>
                <a:latin typeface="DeepSeek-CJK-patch"/>
              </a:rPr>
              <a:t>Khả năng mở rộng tốt</a:t>
            </a:r>
            <a:r>
              <a:rPr lang="vi-VN" b="0" i="0" dirty="0">
                <a:solidFill>
                  <a:srgbClr val="404040"/>
                </a:solidFill>
                <a:effectLst/>
                <a:latin typeface="DeepSeek-CJK-patch"/>
              </a:rPr>
              <a:t> (scalability).</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Không đảm bảo tính chính xác tức thời</a:t>
            </a:r>
            <a:r>
              <a:rPr lang="vi-VN" b="0" i="0" dirty="0">
                <a:solidFill>
                  <a:srgbClr val="404040"/>
                </a:solidFill>
                <a:effectLst/>
                <a:latin typeface="DeepSeek-CJK-patch"/>
              </a:rPr>
              <a:t> → Có thể xảy ra </a:t>
            </a:r>
            <a:r>
              <a:rPr lang="vi-VN" b="1" i="0" dirty="0">
                <a:solidFill>
                  <a:srgbClr val="404040"/>
                </a:solidFill>
                <a:effectLst/>
                <a:latin typeface="DeepSeek-CJK-patch"/>
              </a:rPr>
              <a:t>stale reads</a:t>
            </a:r>
            <a:r>
              <a:rPr lang="vi-VN" b="0" i="0" dirty="0">
                <a:solidFill>
                  <a:srgbClr val="404040"/>
                </a:solidFill>
                <a:effectLst/>
                <a:latin typeface="DeepSeek-CJK-patch"/>
              </a:rPr>
              <a:t> (đọc dữ liệu cũ).</a:t>
            </a:r>
          </a:p>
          <a:p>
            <a:pPr algn="l"/>
            <a:endParaRPr lang="en-US" b="1" i="0" dirty="0">
              <a:solidFill>
                <a:srgbClr val="404040"/>
              </a:solidFill>
              <a:effectLst/>
              <a:latin typeface="DeepSeek-CJK-patch"/>
            </a:endParaRPr>
          </a:p>
          <a:p>
            <a:pPr algn="l"/>
            <a:r>
              <a:rPr lang="vi-VN" b="1" i="1" dirty="0">
                <a:solidFill>
                  <a:srgbClr val="404040"/>
                </a:solidFill>
                <a:effectLst/>
                <a:latin typeface="DeepSeek-CJK-patch"/>
              </a:rPr>
              <a:t>2. So sánh Strong vs. Weak Consistency</a:t>
            </a:r>
            <a:endParaRPr lang="vi-VN" b="0" i="1" dirty="0">
              <a:solidFill>
                <a:srgbClr val="404040"/>
              </a:solidFill>
              <a:effectLst/>
              <a:latin typeface="DeepSeek-CJK-patch"/>
            </a:endParaRPr>
          </a:p>
          <a:p>
            <a:pPr algn="l"/>
            <a:r>
              <a:rPr lang="vi-VN" b="0" i="1" dirty="0">
                <a:solidFill>
                  <a:srgbClr val="404040"/>
                </a:solidFill>
                <a:effectLst/>
                <a:latin typeface="DeepSeek-CJK-patch"/>
              </a:rPr>
              <a:t>Tiêu chí</a:t>
            </a:r>
            <a:r>
              <a:rPr lang="en-US" b="0" i="1" dirty="0">
                <a:solidFill>
                  <a:srgbClr val="404040"/>
                </a:solidFill>
                <a:effectLst/>
                <a:latin typeface="DeepSeek-CJK-patch"/>
              </a:rPr>
              <a:t>		</a:t>
            </a:r>
            <a:r>
              <a:rPr lang="vi-VN" b="1" i="1" dirty="0">
                <a:solidFill>
                  <a:srgbClr val="404040"/>
                </a:solidFill>
                <a:effectLst/>
                <a:latin typeface="DeepSeek-CJK-patch"/>
              </a:rPr>
              <a:t>Strong Consistency</a:t>
            </a:r>
            <a:r>
              <a:rPr lang="en-US" b="1" i="1" dirty="0">
                <a:solidFill>
                  <a:srgbClr val="404040"/>
                </a:solidFill>
                <a:effectLst/>
                <a:latin typeface="DeepSeek-CJK-patch"/>
              </a:rPr>
              <a:t>				</a:t>
            </a:r>
            <a:r>
              <a:rPr lang="vi-VN" b="1" i="1" dirty="0">
                <a:solidFill>
                  <a:srgbClr val="404040"/>
                </a:solidFill>
                <a:effectLst/>
                <a:latin typeface="DeepSeek-CJK-patch"/>
              </a:rPr>
              <a:t>Weak Consistency</a:t>
            </a:r>
            <a:endParaRPr lang="en-US" b="1" i="1" dirty="0">
              <a:solidFill>
                <a:srgbClr val="404040"/>
              </a:solidFill>
              <a:effectLst/>
              <a:latin typeface="DeepSeek-CJK-patch"/>
            </a:endParaRPr>
          </a:p>
          <a:p>
            <a:pPr algn="l"/>
            <a:r>
              <a:rPr lang="vi-VN" b="1" i="1" dirty="0">
                <a:solidFill>
                  <a:srgbClr val="404040"/>
                </a:solidFill>
                <a:effectLst/>
                <a:latin typeface="DeepSeek-CJK-patch"/>
              </a:rPr>
              <a:t>Đồng bộ</a:t>
            </a:r>
            <a:r>
              <a:rPr lang="en-US" b="1" i="1" dirty="0">
                <a:solidFill>
                  <a:srgbClr val="404040"/>
                </a:solidFill>
                <a:effectLst/>
                <a:latin typeface="DeepSeek-CJK-patch"/>
              </a:rPr>
              <a:t>		</a:t>
            </a:r>
            <a:r>
              <a:rPr lang="vi-VN" b="0" i="1" dirty="0">
                <a:solidFill>
                  <a:srgbClr val="404040"/>
                </a:solidFill>
                <a:effectLst/>
                <a:latin typeface="DeepSeek-CJK-patch"/>
              </a:rPr>
              <a:t>Ngay lập tức</a:t>
            </a:r>
            <a:r>
              <a:rPr lang="en-US" b="0" i="1" dirty="0">
                <a:solidFill>
                  <a:srgbClr val="404040"/>
                </a:solidFill>
                <a:effectLst/>
                <a:latin typeface="DeepSeek-CJK-patch"/>
              </a:rPr>
              <a:t>					</a:t>
            </a:r>
            <a:r>
              <a:rPr lang="vi-VN" b="0" i="1" dirty="0">
                <a:solidFill>
                  <a:srgbClr val="404040"/>
                </a:solidFill>
                <a:effectLst/>
                <a:latin typeface="DeepSeek-CJK-patch"/>
              </a:rPr>
              <a:t>Sau một khoảng thời gian</a:t>
            </a:r>
            <a:endParaRPr lang="en-US" b="0" i="1" dirty="0">
              <a:solidFill>
                <a:srgbClr val="404040"/>
              </a:solidFill>
              <a:effectLst/>
              <a:latin typeface="DeepSeek-CJK-patch"/>
            </a:endParaRPr>
          </a:p>
          <a:p>
            <a:pPr algn="l"/>
            <a:r>
              <a:rPr lang="vi-VN" b="1" i="1" dirty="0">
                <a:solidFill>
                  <a:srgbClr val="404040"/>
                </a:solidFill>
                <a:effectLst/>
                <a:latin typeface="DeepSeek-CJK-patch"/>
              </a:rPr>
              <a:t>Hiệu suất</a:t>
            </a:r>
            <a:r>
              <a:rPr lang="en-US" b="1" i="1" dirty="0">
                <a:solidFill>
                  <a:srgbClr val="404040"/>
                </a:solidFill>
                <a:effectLst/>
                <a:latin typeface="DeepSeek-CJK-patch"/>
              </a:rPr>
              <a:t>		</a:t>
            </a:r>
            <a:r>
              <a:rPr lang="vi-VN" b="0" i="1" dirty="0">
                <a:solidFill>
                  <a:srgbClr val="404040"/>
                </a:solidFill>
                <a:effectLst/>
                <a:latin typeface="DeepSeek-CJK-patch"/>
              </a:rPr>
              <a:t>Chậm hơn (do phải chờ đồng bộ)</a:t>
            </a:r>
            <a:r>
              <a:rPr lang="en-US" b="0" i="1" dirty="0">
                <a:solidFill>
                  <a:srgbClr val="404040"/>
                </a:solidFill>
                <a:effectLst/>
                <a:latin typeface="DeepSeek-CJK-patch"/>
              </a:rPr>
              <a:t>			</a:t>
            </a:r>
            <a:r>
              <a:rPr lang="vi-VN" b="0" i="1" dirty="0">
                <a:solidFill>
                  <a:srgbClr val="404040"/>
                </a:solidFill>
                <a:effectLst/>
                <a:latin typeface="DeepSeek-CJK-patch"/>
              </a:rPr>
              <a:t>Nhanh hơn (không cần chờ)</a:t>
            </a:r>
            <a:endParaRPr lang="en-US" b="0" i="1" dirty="0">
              <a:solidFill>
                <a:srgbClr val="404040"/>
              </a:solidFill>
              <a:effectLst/>
              <a:latin typeface="DeepSeek-CJK-patch"/>
            </a:endParaRPr>
          </a:p>
          <a:p>
            <a:pPr algn="l"/>
            <a:r>
              <a:rPr lang="vi-VN" b="1" i="1" dirty="0">
                <a:solidFill>
                  <a:srgbClr val="404040"/>
                </a:solidFill>
                <a:effectLst/>
                <a:latin typeface="DeepSeek-CJK-patch"/>
              </a:rPr>
              <a:t>Phù hợp</a:t>
            </a:r>
            <a:r>
              <a:rPr lang="en-US" b="1" i="1" dirty="0">
                <a:solidFill>
                  <a:srgbClr val="404040"/>
                </a:solidFill>
                <a:effectLst/>
                <a:latin typeface="DeepSeek-CJK-patch"/>
              </a:rPr>
              <a:t>		</a:t>
            </a:r>
            <a:r>
              <a:rPr lang="vi-VN" b="0" i="1" dirty="0">
                <a:solidFill>
                  <a:srgbClr val="404040"/>
                </a:solidFill>
                <a:effectLst/>
                <a:latin typeface="DeepSeek-CJK-patch"/>
              </a:rPr>
              <a:t>Hệ thống yêu cầu dữ liệu chính xác tuyệt đối (VD: ngân hàng)</a:t>
            </a:r>
            <a:r>
              <a:rPr lang="en-US" b="0" i="1" dirty="0">
                <a:solidFill>
                  <a:srgbClr val="404040"/>
                </a:solidFill>
                <a:effectLst/>
                <a:latin typeface="DeepSeek-CJK-patch"/>
              </a:rPr>
              <a:t>	</a:t>
            </a:r>
            <a:r>
              <a:rPr lang="vi-VN" b="0" i="1" dirty="0">
                <a:solidFill>
                  <a:srgbClr val="404040"/>
                </a:solidFill>
                <a:effectLst/>
                <a:latin typeface="DeepSeek-CJK-patch"/>
              </a:rPr>
              <a:t>Hệ thống chấp nhận độ trễ (VD: mạng xã hội, cache)</a:t>
            </a:r>
            <a:endParaRPr lang="en-US" b="0" i="1" dirty="0">
              <a:solidFill>
                <a:srgbClr val="404040"/>
              </a:solidFill>
              <a:effectLst/>
              <a:latin typeface="DeepSeek-CJK-patch"/>
            </a:endParaRPr>
          </a:p>
          <a:p>
            <a:pPr algn="l"/>
            <a:r>
              <a:rPr lang="vi-VN" b="1" i="1" dirty="0">
                <a:solidFill>
                  <a:srgbClr val="404040"/>
                </a:solidFill>
                <a:effectLst/>
                <a:latin typeface="DeepSeek-CJK-patch"/>
              </a:rPr>
              <a:t>Cơ chế phổ biến</a:t>
            </a:r>
            <a:r>
              <a:rPr lang="en-US" b="1" i="1" dirty="0">
                <a:solidFill>
                  <a:srgbClr val="404040"/>
                </a:solidFill>
                <a:effectLst/>
                <a:latin typeface="DeepSeek-CJK-patch"/>
              </a:rPr>
              <a:t>	</a:t>
            </a:r>
            <a:r>
              <a:rPr lang="vi-VN" b="0" i="1" dirty="0">
                <a:solidFill>
                  <a:srgbClr val="404040"/>
                </a:solidFill>
                <a:effectLst/>
                <a:latin typeface="DeepSeek-CJK-patch"/>
              </a:rPr>
              <a:t>2PC (Two-Phase Commit)</a:t>
            </a:r>
            <a:r>
              <a:rPr lang="en-US" b="0" i="1" dirty="0">
                <a:solidFill>
                  <a:srgbClr val="404040"/>
                </a:solidFill>
                <a:effectLst/>
                <a:latin typeface="DeepSeek-CJK-patch"/>
              </a:rPr>
              <a:t>				</a:t>
            </a:r>
            <a:r>
              <a:rPr lang="vi-VN" b="0" i="1" dirty="0">
                <a:solidFill>
                  <a:srgbClr val="404040"/>
                </a:solidFill>
                <a:effectLst/>
                <a:latin typeface="DeepSeek-CJK-patch"/>
              </a:rPr>
              <a:t>Gossip Protocol, CRDTs</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Ứng dụng thực tế</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Strong Consistency</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Ngân hàng</a:t>
            </a:r>
            <a:r>
              <a:rPr lang="vi-VN" b="0" i="0" dirty="0">
                <a:solidFill>
                  <a:srgbClr val="404040"/>
                </a:solidFill>
                <a:effectLst/>
                <a:latin typeface="DeepSeek-CJK-patch"/>
              </a:rPr>
              <a:t>: Số dư tài khoản phải chính xác ngay lập tức.</a:t>
            </a:r>
          </a:p>
          <a:p>
            <a:pPr marL="742950" lvl="1" indent="-285750" algn="l">
              <a:buFont typeface="Arial" panose="020B0604020202020204" pitchFamily="34" charset="0"/>
              <a:buChar char="•"/>
            </a:pPr>
            <a:r>
              <a:rPr lang="vi-VN" b="1" i="0" dirty="0">
                <a:solidFill>
                  <a:srgbClr val="404040"/>
                </a:solidFill>
                <a:effectLst/>
                <a:latin typeface="DeepSeek-CJK-patch"/>
              </a:rPr>
              <a:t>Đặt vé máy bay</a:t>
            </a:r>
            <a:r>
              <a:rPr lang="vi-VN" b="0" i="0" dirty="0">
                <a:solidFill>
                  <a:srgbClr val="404040"/>
                </a:solidFill>
                <a:effectLst/>
                <a:latin typeface="DeepSeek-CJK-patch"/>
              </a:rPr>
              <a:t>: Tránh tình trạng "overbooking".</a:t>
            </a:r>
          </a:p>
          <a:p>
            <a:pPr algn="l">
              <a:buFont typeface="Arial" panose="020B0604020202020204" pitchFamily="34" charset="0"/>
              <a:buChar char="•"/>
            </a:pPr>
            <a:r>
              <a:rPr lang="vi-VN" b="1" i="0" dirty="0">
                <a:solidFill>
                  <a:srgbClr val="404040"/>
                </a:solidFill>
                <a:effectLst/>
                <a:latin typeface="DeepSeek-CJK-patch"/>
              </a:rPr>
              <a:t>Weak Consistency</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Facebook/Twitter</a:t>
            </a:r>
            <a:r>
              <a:rPr lang="vi-VN" b="0" i="0" dirty="0">
                <a:solidFill>
                  <a:srgbClr val="404040"/>
                </a:solidFill>
                <a:effectLst/>
                <a:latin typeface="DeepSeek-CJK-patch"/>
              </a:rPr>
              <a:t>: Bài đăng có thể hiển thị chậm trên một số máy chủ.</a:t>
            </a:r>
          </a:p>
          <a:p>
            <a:pPr marL="742950" lvl="1" indent="-285750" algn="l">
              <a:buFont typeface="Arial" panose="020B0604020202020204" pitchFamily="34" charset="0"/>
              <a:buChar char="•"/>
            </a:pPr>
            <a:r>
              <a:rPr lang="vi-VN" b="1" i="0" dirty="0">
                <a:solidFill>
                  <a:srgbClr val="404040"/>
                </a:solidFill>
                <a:effectLst/>
                <a:latin typeface="DeepSeek-CJK-patch"/>
              </a:rPr>
              <a:t>Hệ thống Cache (Redis, CDN)</a:t>
            </a:r>
            <a:r>
              <a:rPr lang="vi-VN" b="0" i="0" dirty="0">
                <a:solidFill>
                  <a:srgbClr val="404040"/>
                </a:solidFill>
                <a:effectLst/>
                <a:latin typeface="DeepSeek-CJK-patch"/>
              </a:rPr>
              <a:t>: Dữ liệu có thể không đồng bộ ngay.</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Tóm tắt</a:t>
            </a:r>
            <a:r>
              <a:rPr lang="en-US" b="1" i="0" dirty="0">
                <a:solidFill>
                  <a:srgbClr val="404040"/>
                </a:solidFill>
                <a:effectLst/>
                <a:latin typeface="DeepSeek-CJK-patch"/>
              </a:rPr>
              <a: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Mutual Consistency</a:t>
            </a:r>
            <a:r>
              <a:rPr lang="vi-VN" b="0" i="0" dirty="0">
                <a:solidFill>
                  <a:srgbClr val="404040"/>
                </a:solidFill>
                <a:effectLst/>
                <a:latin typeface="DeepSeek-CJK-patch"/>
              </a:rPr>
              <a:t> → Đảm bảo các bản sao của dữ liệu đồng bộ với nhau.</a:t>
            </a:r>
          </a:p>
          <a:p>
            <a:pPr marL="742950" lvl="1" indent="-285750" algn="l">
              <a:buFont typeface="Arial" panose="020B0604020202020204" pitchFamily="34" charset="0"/>
              <a:buChar char="•"/>
            </a:pPr>
            <a:r>
              <a:rPr lang="vi-VN" b="1" i="0" dirty="0">
                <a:solidFill>
                  <a:srgbClr val="404040"/>
                </a:solidFill>
                <a:effectLst/>
                <a:latin typeface="DeepSeek-CJK-patch"/>
              </a:rPr>
              <a:t>Strong Consistency</a:t>
            </a:r>
            <a:r>
              <a:rPr lang="vi-VN" b="0" i="0" dirty="0">
                <a:solidFill>
                  <a:srgbClr val="404040"/>
                </a:solidFill>
                <a:effectLst/>
                <a:latin typeface="DeepSeek-CJK-patch"/>
              </a:rPr>
              <a:t>: Cập nhật ngay lập tức (dùng 2PC).</a:t>
            </a:r>
          </a:p>
          <a:p>
            <a:pPr marL="742950" lvl="1" indent="-285750" algn="l">
              <a:buFont typeface="Arial" panose="020B0604020202020204" pitchFamily="34" charset="0"/>
              <a:buChar char="•"/>
            </a:pPr>
            <a:r>
              <a:rPr lang="vi-VN" b="1" i="0" dirty="0">
                <a:solidFill>
                  <a:srgbClr val="404040"/>
                </a:solidFill>
                <a:effectLst/>
                <a:latin typeface="DeepSeek-CJK-patch"/>
              </a:rPr>
              <a:t>Weak Consistency</a:t>
            </a:r>
            <a:r>
              <a:rPr lang="vi-VN" b="0" i="0" dirty="0">
                <a:solidFill>
                  <a:srgbClr val="404040"/>
                </a:solidFill>
                <a:effectLst/>
                <a:latin typeface="DeepSeek-CJK-patch"/>
              </a:rPr>
              <a:t>: Cho phép độ trễ (Eventual Consistency).</a:t>
            </a:r>
          </a:p>
          <a:p>
            <a:pPr algn="l">
              <a:buFont typeface="Arial" panose="020B0604020202020204" pitchFamily="34" charset="0"/>
              <a:buChar char="•"/>
            </a:pPr>
            <a:r>
              <a:rPr lang="vi-VN" b="1" i="0" dirty="0">
                <a:solidFill>
                  <a:srgbClr val="404040"/>
                </a:solidFill>
                <a:effectLst/>
                <a:latin typeface="DeepSeek-CJK-patch"/>
              </a:rPr>
              <a:t>Tùy ứng dụng</a:t>
            </a:r>
            <a:r>
              <a:rPr lang="vi-VN" b="0" i="0" dirty="0">
                <a:solidFill>
                  <a:srgbClr val="404040"/>
                </a:solidFill>
                <a:effectLst/>
                <a:latin typeface="DeepSeek-CJK-patch"/>
              </a:rPr>
              <a:t> mà chọn mô hình phù hợp:</a:t>
            </a:r>
          </a:p>
          <a:p>
            <a:pPr marL="742950" lvl="1" indent="-285750" algn="l">
              <a:buFont typeface="Arial" panose="020B0604020202020204" pitchFamily="34" charset="0"/>
              <a:buChar char="•"/>
            </a:pPr>
            <a:r>
              <a:rPr lang="vi-VN" b="1" i="0" dirty="0">
                <a:solidFill>
                  <a:srgbClr val="404040"/>
                </a:solidFill>
                <a:effectLst/>
                <a:latin typeface="DeepSeek-CJK-patch"/>
              </a:rPr>
              <a:t>Cần chính xác tuyệt đối?</a:t>
            </a:r>
            <a:r>
              <a:rPr lang="vi-VN" b="0" i="0" dirty="0">
                <a:solidFill>
                  <a:srgbClr val="404040"/>
                </a:solidFill>
                <a:effectLst/>
                <a:latin typeface="DeepSeek-CJK-patch"/>
              </a:rPr>
              <a:t> → Strong Consistency.</a:t>
            </a:r>
          </a:p>
          <a:p>
            <a:pPr marL="742950" lvl="1" indent="-285750" algn="l">
              <a:buFont typeface="Arial" panose="020B0604020202020204" pitchFamily="34" charset="0"/>
              <a:buChar char="•"/>
            </a:pPr>
            <a:r>
              <a:rPr lang="vi-VN" b="1" i="0" dirty="0">
                <a:solidFill>
                  <a:srgbClr val="404040"/>
                </a:solidFill>
                <a:effectLst/>
                <a:latin typeface="DeepSeek-CJK-patch"/>
              </a:rPr>
              <a:t>Cần hiệu suất cao, chấp nhận dữ liệu tạm thời chưa đồng bộ?</a:t>
            </a:r>
            <a:r>
              <a:rPr lang="vi-VN" b="0" i="0" dirty="0">
                <a:solidFill>
                  <a:srgbClr val="404040"/>
                </a:solidFill>
                <a:effectLst/>
                <a:latin typeface="DeepSeek-CJK-patch"/>
              </a:rPr>
              <a:t> → Weak Consistency.</a:t>
            </a:r>
          </a:p>
          <a:p>
            <a:pPr algn="l"/>
            <a:r>
              <a:rPr lang="vi-VN" b="1" i="0" dirty="0">
                <a:solidFill>
                  <a:srgbClr val="404040"/>
                </a:solidFill>
                <a:effectLst/>
                <a:latin typeface="DeepSeek-CJK-patch"/>
              </a:rPr>
              <a:t>→ Câu hỏi thảo luận:</a:t>
            </a:r>
            <a:r>
              <a:rPr lang="vi-VN" b="0" i="0" dirty="0">
                <a:solidFill>
                  <a:srgbClr val="404040"/>
                </a:solidFill>
                <a:effectLst/>
                <a:latin typeface="DeepSeek-CJK-patch"/>
              </a:rPr>
              <a:t> </a:t>
            </a:r>
            <a:r>
              <a:rPr lang="vi-VN" b="0" i="1" dirty="0">
                <a:solidFill>
                  <a:srgbClr val="404040"/>
                </a:solidFill>
                <a:effectLst/>
                <a:latin typeface="DeepSeek-CJK-patch"/>
              </a:rPr>
              <a:t>Khi nào nên dùng Strong Consistency? Khi nào Weak Consistency là đủ?</a:t>
            </a:r>
            <a:endParaRPr lang="vi-VN" b="0" i="0" dirty="0">
              <a:solidFill>
                <a:srgbClr val="404040"/>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8</a:t>
            </a:fld>
            <a:endParaRPr lang="en-US"/>
          </a:p>
        </p:txBody>
      </p:sp>
    </p:spTree>
    <p:extLst>
      <p:ext uri="{BB962C8B-B14F-4D97-AF65-F5344CB8AC3E}">
        <p14:creationId xmlns:p14="http://schemas.microsoft.com/office/powerpoint/2010/main" val="2335532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"Transactional Consistency“</a:t>
            </a:r>
            <a:r>
              <a:rPr lang="en-US" b="1" i="0" dirty="0">
                <a:solidFill>
                  <a:srgbClr val="404040"/>
                </a:solidFill>
                <a:effectLst/>
                <a:latin typeface="DeepSeek-CJK-patch"/>
              </a:rPr>
              <a:t> – </a:t>
            </a:r>
            <a:r>
              <a:rPr lang="en-US" b="1" i="0" dirty="0" err="1">
                <a:solidFill>
                  <a:srgbClr val="404040"/>
                </a:solidFill>
                <a:effectLst/>
                <a:latin typeface="DeepSeek-CJK-patch"/>
              </a:rPr>
              <a:t>Tính</a:t>
            </a:r>
            <a:r>
              <a:rPr lang="en-US" b="1" i="0" dirty="0">
                <a:solidFill>
                  <a:srgbClr val="404040"/>
                </a:solidFill>
                <a:effectLst/>
                <a:latin typeface="DeepSeek-CJK-patch"/>
              </a:rPr>
              <a:t> </a:t>
            </a:r>
            <a:r>
              <a:rPr lang="en-US" b="1" i="0" dirty="0" err="1">
                <a:solidFill>
                  <a:srgbClr val="404040"/>
                </a:solidFill>
                <a:effectLst/>
                <a:latin typeface="DeepSeek-CJK-patch"/>
              </a:rPr>
              <a:t>nhất</a:t>
            </a:r>
            <a:r>
              <a:rPr lang="en-US" b="1" i="0" dirty="0">
                <a:solidFill>
                  <a:srgbClr val="404040"/>
                </a:solidFill>
                <a:effectLst/>
                <a:latin typeface="DeepSeek-CJK-patch"/>
              </a:rPr>
              <a:t> </a:t>
            </a:r>
            <a:r>
              <a:rPr lang="en-US" b="1" i="0" dirty="0" err="1">
                <a:solidFill>
                  <a:srgbClr val="404040"/>
                </a:solidFill>
                <a:effectLst/>
                <a:latin typeface="DeepSeek-CJK-patch"/>
              </a:rPr>
              <a:t>quán</a:t>
            </a:r>
            <a:r>
              <a:rPr lang="en-US" b="1" i="0" dirty="0">
                <a:solidFill>
                  <a:srgbClr val="404040"/>
                </a:solidFill>
                <a:effectLst/>
                <a:latin typeface="DeepSeek-CJK-patch"/>
              </a:rPr>
              <a:t> </a:t>
            </a:r>
            <a:r>
              <a:rPr lang="en-US" b="1" i="0" dirty="0" err="1">
                <a:solidFill>
                  <a:srgbClr val="404040"/>
                </a:solidFill>
                <a:effectLst/>
                <a:latin typeface="DeepSeek-CJK-patch"/>
              </a:rPr>
              <a:t>trong</a:t>
            </a:r>
            <a:r>
              <a:rPr lang="en-US" b="1" i="0" dirty="0">
                <a:solidFill>
                  <a:srgbClr val="404040"/>
                </a:solidFill>
                <a:effectLst/>
                <a:latin typeface="DeepSeek-CJK-patch"/>
              </a:rPr>
              <a:t> </a:t>
            </a:r>
            <a:r>
              <a:rPr lang="en-US" b="1" i="0" dirty="0" err="1">
                <a:solidFill>
                  <a:srgbClr val="404040"/>
                </a:solidFill>
                <a:effectLst/>
                <a:latin typeface="DeepSeek-CJK-patch"/>
              </a:rPr>
              <a:t>giao</a:t>
            </a:r>
            <a:r>
              <a:rPr lang="en-US" b="1" i="0" dirty="0">
                <a:solidFill>
                  <a:srgbClr val="404040"/>
                </a:solidFill>
                <a:effectLst/>
                <a:latin typeface="DeepSeek-CJK-patch"/>
              </a:rPr>
              <a:t> </a:t>
            </a:r>
            <a:r>
              <a:rPr lang="en-US" b="1" i="0" dirty="0" err="1">
                <a:solidFill>
                  <a:srgbClr val="404040"/>
                </a:solidFill>
                <a:effectLst/>
                <a:latin typeface="DeepSeek-CJK-patch"/>
              </a:rPr>
              <a:t>dịch</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Vấn đề cốt lõi</a:t>
            </a:r>
            <a:endParaRPr lang="vi-VN" b="0" i="0" dirty="0">
              <a:solidFill>
                <a:srgbClr val="404040"/>
              </a:solidFill>
              <a:effectLst/>
              <a:latin typeface="DeepSeek-CJK-patch"/>
            </a:endParaRPr>
          </a:p>
          <a:p>
            <a:pPr algn="l"/>
            <a:r>
              <a:rPr lang="vi-VN" b="1" i="0" dirty="0">
                <a:solidFill>
                  <a:srgbClr val="404040"/>
                </a:solidFill>
                <a:effectLst/>
                <a:latin typeface="DeepSeek-CJK-patch"/>
              </a:rPr>
              <a:t>"Làm thế nào đảm bảo lịch sử thực thi toàn cục (global execution history) trên dữ liệu nhân bản tuân thủ tính </a:t>
            </a:r>
            <a:r>
              <a:rPr lang="en-US" b="1" i="0" dirty="0" err="1">
                <a:solidFill>
                  <a:srgbClr val="404040"/>
                </a:solidFill>
                <a:effectLst/>
                <a:latin typeface="DeepSeek-CJK-patch"/>
              </a:rPr>
              <a:t>tuần</a:t>
            </a:r>
            <a:r>
              <a:rPr lang="en-US" b="1" i="0" dirty="0">
                <a:solidFill>
                  <a:srgbClr val="404040"/>
                </a:solidFill>
                <a:effectLst/>
                <a:latin typeface="DeepSeek-CJK-patch"/>
              </a:rPr>
              <a:t> </a:t>
            </a:r>
            <a:r>
              <a:rPr lang="en-US" b="1" i="0" dirty="0" err="1">
                <a:solidFill>
                  <a:srgbClr val="404040"/>
                </a:solidFill>
                <a:effectLst/>
                <a:latin typeface="DeepSeek-CJK-patch"/>
              </a:rPr>
              <a:t>tự</a:t>
            </a:r>
            <a:r>
              <a:rPr lang="en-US" b="1" i="0" dirty="0">
                <a:solidFill>
                  <a:srgbClr val="404040"/>
                </a:solidFill>
                <a:effectLst/>
                <a:latin typeface="DeepSeek-CJK-patch"/>
              </a:rPr>
              <a:t> </a:t>
            </a:r>
            <a:r>
              <a:rPr lang="en-US" b="1" i="0" dirty="0" err="1">
                <a:solidFill>
                  <a:srgbClr val="404040"/>
                </a:solidFill>
                <a:effectLst/>
                <a:latin typeface="DeepSeek-CJK-patch"/>
              </a:rPr>
              <a:t>hóa</a:t>
            </a:r>
            <a:r>
              <a:rPr lang="en-US" b="1" i="0" dirty="0">
                <a:solidFill>
                  <a:srgbClr val="404040"/>
                </a:solidFill>
                <a:effectLst/>
                <a:latin typeface="DeepSeek-CJK-patch"/>
              </a:rPr>
              <a:t> (</a:t>
            </a:r>
            <a:r>
              <a:rPr lang="vi-VN" b="1" i="0" dirty="0">
                <a:solidFill>
                  <a:srgbClr val="404040"/>
                </a:solidFill>
                <a:effectLst/>
                <a:latin typeface="DeepSeek-CJK-patch"/>
              </a:rPr>
              <a:t>serializable</a:t>
            </a:r>
            <a:r>
              <a:rPr lang="en-US" b="1" i="0" dirty="0">
                <a:solidFill>
                  <a:srgbClr val="404040"/>
                </a:solidFill>
                <a:effectLst/>
                <a:latin typeface="DeepSeek-CJK-patch"/>
              </a:rPr>
              <a:t>)</a:t>
            </a:r>
            <a:r>
              <a:rPr lang="vi-VN" b="1" i="0" dirty="0">
                <a:solidFill>
                  <a:srgbClr val="404040"/>
                </a:solidFill>
                <a:effectLst/>
                <a:latin typeface="DeepSeek-CJK-patch"/>
              </a:rPr>
              <a:t>?"</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Trong </a:t>
            </a:r>
            <a:r>
              <a:rPr lang="vi-VN" b="1" i="0" dirty="0">
                <a:solidFill>
                  <a:srgbClr val="404040"/>
                </a:solidFill>
                <a:effectLst/>
                <a:latin typeface="DeepSeek-CJK-patch"/>
              </a:rPr>
              <a:t>CSDL phân tán</a:t>
            </a:r>
            <a:r>
              <a:rPr lang="vi-VN" b="0" i="0" dirty="0">
                <a:solidFill>
                  <a:srgbClr val="404040"/>
                </a:solidFill>
                <a:effectLst/>
                <a:latin typeface="DeepSeek-CJK-patch"/>
              </a:rPr>
              <a:t>, khi dữ liệu được </a:t>
            </a:r>
            <a:r>
              <a:rPr lang="vi-VN" b="1" i="0" dirty="0">
                <a:solidFill>
                  <a:srgbClr val="404040"/>
                </a:solidFill>
                <a:effectLst/>
                <a:latin typeface="DeepSeek-CJK-patch"/>
              </a:rPr>
              <a:t>nhân bản (replicated)</a:t>
            </a:r>
            <a:r>
              <a:rPr lang="vi-VN" b="0" i="0" dirty="0">
                <a:solidFill>
                  <a:srgbClr val="404040"/>
                </a:solidFill>
                <a:effectLst/>
                <a:latin typeface="DeepSeek-CJK-patch"/>
              </a:rPr>
              <a:t>, các giao tác có thể chạy đồng thời trên nhiều bản sao → Cần đảm bảo </a:t>
            </a:r>
            <a:r>
              <a:rPr lang="vi-VN" b="1" i="0" dirty="0">
                <a:solidFill>
                  <a:srgbClr val="404040"/>
                </a:solidFill>
                <a:effectLst/>
                <a:latin typeface="DeepSeek-CJK-patch"/>
              </a:rPr>
              <a:t>kết quả cuối cùng</a:t>
            </a:r>
            <a:r>
              <a:rPr lang="vi-VN" b="0" i="0" dirty="0">
                <a:solidFill>
                  <a:srgbClr val="404040"/>
                </a:solidFill>
                <a:effectLst/>
                <a:latin typeface="DeepSeek-CJK-patch"/>
              </a:rPr>
              <a:t> giống như khi chúng chạy tuần tự trên </a:t>
            </a:r>
            <a:r>
              <a:rPr lang="vi-VN" b="1" i="0" dirty="0">
                <a:solidFill>
                  <a:srgbClr val="404040"/>
                </a:solidFill>
                <a:effectLst/>
                <a:latin typeface="DeepSeek-CJK-patch"/>
              </a:rPr>
              <a:t>một bản dữ liệu duy nhất</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Nếu T1 ghi x=10 và T2 ghi x=20, hệ thống phải đảm bảo thứ tự thực thi (T1 → T2 hay T2 → T1) rõ ràng, không gây mâu thuẫn.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One-Copy Serializability (1SR) - Tính tuần tự hóa một bản</a:t>
            </a:r>
            <a:endParaRPr lang="vi-VN" b="0" i="0" dirty="0">
              <a:solidFill>
                <a:srgbClr val="404040"/>
              </a:solidFill>
              <a:effectLst/>
              <a:latin typeface="DeepSeek-CJK-patch"/>
            </a:endParaRPr>
          </a:p>
          <a:p>
            <a:pPr algn="l"/>
            <a:r>
              <a:rPr lang="vi-VN" b="1" i="0" dirty="0">
                <a:solidFill>
                  <a:srgbClr val="404040"/>
                </a:solidFill>
                <a:effectLst/>
                <a:latin typeface="DeepSeek-CJK-patch"/>
              </a:rPr>
              <a:t>Định nghĩa</a:t>
            </a:r>
            <a:endParaRPr lang="vi-VN" b="0" i="0" dirty="0">
              <a:solidFill>
                <a:srgbClr val="404040"/>
              </a:solidFill>
              <a:effectLst/>
              <a:latin typeface="DeepSeek-CJK-patch"/>
            </a:endParaRPr>
          </a:p>
          <a:p>
            <a:r>
              <a:rPr lang="vi-VN" dirty="0">
                <a:effectLst/>
              </a:rPr>
              <a:t>"Hiệu ứng của các giao tác trên dữ liệu nhân bản phải </a:t>
            </a:r>
            <a:r>
              <a:rPr lang="vi-VN" b="1" dirty="0">
                <a:effectLst/>
              </a:rPr>
              <a:t>giống hệt</a:t>
            </a:r>
            <a:r>
              <a:rPr lang="vi-VN" dirty="0">
                <a:effectLst/>
              </a:rPr>
              <a:t> như khi chúng được thực thi </a:t>
            </a:r>
            <a:r>
              <a:rPr lang="vi-VN" b="1" dirty="0">
                <a:effectLst/>
              </a:rPr>
              <a:t>tuần tự (one at-a-time)</a:t>
            </a:r>
            <a:r>
              <a:rPr lang="vi-VN" dirty="0">
                <a:effectLst/>
              </a:rPr>
              <a:t> trên </a:t>
            </a:r>
            <a:r>
              <a:rPr lang="vi-VN" b="1" dirty="0">
                <a:effectLst/>
              </a:rPr>
              <a:t>một tập dữ liệu không nhân bản</a:t>
            </a:r>
            <a:r>
              <a:rPr lang="vi-VN" dirty="0">
                <a:effectLst/>
              </a:rPr>
              <a:t>."</a:t>
            </a:r>
          </a:p>
          <a:p>
            <a:pPr algn="l"/>
            <a:r>
              <a:rPr lang="vi-VN" b="1" i="0" dirty="0">
                <a:solidFill>
                  <a:srgbClr val="404040"/>
                </a:solidFill>
                <a:effectLst/>
                <a:latin typeface="DeepSeek-CJK-patch"/>
              </a:rPr>
              <a:t>Tại sao cần 1SR?</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Đảm bảo </a:t>
            </a:r>
            <a:r>
              <a:rPr lang="vi-VN" b="1" i="0" dirty="0">
                <a:solidFill>
                  <a:srgbClr val="404040"/>
                </a:solidFill>
                <a:effectLst/>
                <a:latin typeface="DeepSeek-CJK-patch"/>
              </a:rPr>
              <a:t>tính đúng đắn</a:t>
            </a:r>
            <a:r>
              <a:rPr lang="vi-VN" b="0" i="0" dirty="0">
                <a:solidFill>
                  <a:srgbClr val="404040"/>
                </a:solidFill>
                <a:effectLst/>
                <a:latin typeface="DeepSeek-CJK-patch"/>
              </a:rPr>
              <a:t> của CSDL dù dữ liệu được nhân bản ở nhiều nơi.</a:t>
            </a:r>
          </a:p>
          <a:p>
            <a:pPr algn="l">
              <a:buFont typeface="Arial" panose="020B0604020202020204" pitchFamily="34" charset="0"/>
              <a:buChar char="•"/>
            </a:pPr>
            <a:r>
              <a:rPr lang="vi-VN" b="0" i="0" dirty="0">
                <a:solidFill>
                  <a:srgbClr val="404040"/>
                </a:solidFill>
                <a:effectLst/>
                <a:latin typeface="DeepSeek-CJK-patch"/>
              </a:rPr>
              <a:t>Duy trì </a:t>
            </a:r>
            <a:r>
              <a:rPr lang="vi-VN" b="1" i="0" dirty="0">
                <a:solidFill>
                  <a:srgbClr val="404040"/>
                </a:solidFill>
                <a:effectLst/>
                <a:latin typeface="DeepSeek-CJK-patch"/>
              </a:rPr>
              <a:t>tính chất ACID</a:t>
            </a:r>
            <a:r>
              <a:rPr lang="vi-VN" b="0" i="0" dirty="0">
                <a:solidFill>
                  <a:srgbClr val="404040"/>
                </a:solidFill>
                <a:effectLst/>
                <a:latin typeface="DeepSeek-CJK-patch"/>
              </a:rPr>
              <a:t> (đặc biệt là </a:t>
            </a:r>
            <a:r>
              <a:rPr lang="vi-VN" b="1" i="0" dirty="0">
                <a:solidFill>
                  <a:srgbClr val="404040"/>
                </a:solidFill>
                <a:effectLst/>
                <a:latin typeface="DeepSeek-CJK-patch"/>
              </a:rPr>
              <a:t>Isolation</a:t>
            </a:r>
            <a:r>
              <a:rPr lang="vi-VN" b="0" i="0" dirty="0">
                <a:solidFill>
                  <a:srgbClr val="404040"/>
                </a:solidFill>
                <a:effectLst/>
                <a:latin typeface="DeepSeek-CJK-patch"/>
              </a:rPr>
              <a:t>) trong môi trường phân tán.</a:t>
            </a:r>
          </a:p>
          <a:p>
            <a:pPr algn="l"/>
            <a:r>
              <a:rPr lang="vi-VN" b="1" i="0" dirty="0">
                <a:solidFill>
                  <a:srgbClr val="404040"/>
                </a:solidFill>
                <a:effectLst/>
                <a:latin typeface="DeepSeek-CJK-patch"/>
              </a:rPr>
              <a:t>Cách đạt được 1SR</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Giao thức đồng bộ hóa</a:t>
            </a:r>
            <a:r>
              <a:rPr lang="vi-VN" b="0" i="0" dirty="0">
                <a:solidFill>
                  <a:srgbClr val="404040"/>
                </a:solidFill>
                <a:effectLst/>
                <a:latin typeface="DeepSeek-CJK-patch"/>
              </a:rPr>
              <a:t> (VD: 2PC - Two-Phase Commit) để đảm bảo các bản sao được cập nhật </a:t>
            </a:r>
            <a:r>
              <a:rPr lang="vi-VN" b="1" i="0" dirty="0">
                <a:solidFill>
                  <a:srgbClr val="404040"/>
                </a:solidFill>
                <a:effectLst/>
                <a:latin typeface="DeepSeek-CJK-patch"/>
              </a:rPr>
              <a:t>ngay lập tức</a:t>
            </a:r>
            <a:r>
              <a:rPr lang="vi-VN" b="0" i="0" dirty="0">
                <a:solidFill>
                  <a:srgbClr val="404040"/>
                </a:solidFill>
                <a:effectLst/>
                <a:latin typeface="DeepSeek-CJK-patch"/>
              </a:rPr>
              <a:t>.</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Cơ chế điều phối giao tác</a:t>
            </a:r>
            <a:r>
              <a:rPr lang="vi-VN" b="0" i="0" dirty="0">
                <a:solidFill>
                  <a:srgbClr val="404040"/>
                </a:solidFill>
                <a:effectLst/>
                <a:latin typeface="DeepSeek-CJK-patch"/>
              </a:rPr>
              <a:t> (VD: Distributed Locking) để tránh xung đột.</a:t>
            </a:r>
          </a:p>
          <a:p>
            <a:pPr algn="l"/>
            <a:r>
              <a:rPr lang="vi-VN" b="1" i="0" dirty="0">
                <a:solidFill>
                  <a:srgbClr val="404040"/>
                </a:solidFill>
                <a:effectLst/>
                <a:latin typeface="DeepSeek-CJK-patch"/>
              </a:rPr>
              <a:t>Ví dụ minh họa</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Không đảm bảo 1SR</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T1 ghi x=10 tại Site A, nhưng T2 đọc x=5 tại Site B (chưa đồng bộ) → </a:t>
            </a:r>
            <a:r>
              <a:rPr lang="vi-VN" b="1" i="0" dirty="0">
                <a:solidFill>
                  <a:srgbClr val="404040"/>
                </a:solidFill>
                <a:effectLst/>
                <a:latin typeface="DeepSeek-CJK-patch"/>
              </a:rPr>
              <a:t>Mất nhất quán</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Đảm bảo 1SR</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Tất cả sites phải đồng ý commit T1 trước khi T2 được phép đọc → Kết quả như chạy tuần tự.</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Các dạng yếu hơn (Weaker Forms)</a:t>
            </a:r>
            <a:endParaRPr lang="vi-VN" b="0" i="0" dirty="0">
              <a:solidFill>
                <a:srgbClr val="404040"/>
              </a:solidFill>
              <a:effectLst/>
              <a:latin typeface="DeepSeek-CJK-patch"/>
            </a:endParaRPr>
          </a:p>
          <a:p>
            <a:pPr algn="l"/>
            <a:r>
              <a:rPr lang="vi-VN" b="0" i="0" dirty="0">
                <a:solidFill>
                  <a:srgbClr val="404040"/>
                </a:solidFill>
                <a:effectLst/>
                <a:latin typeface="DeepSeek-CJK-patch"/>
              </a:rPr>
              <a:t>Do </a:t>
            </a:r>
            <a:r>
              <a:rPr lang="vi-VN" b="1" i="0" dirty="0">
                <a:solidFill>
                  <a:srgbClr val="404040"/>
                </a:solidFill>
                <a:effectLst/>
                <a:latin typeface="DeepSeek-CJK-patch"/>
              </a:rPr>
              <a:t>1SR yêu cầu cao</a:t>
            </a:r>
            <a:r>
              <a:rPr lang="vi-VN" b="0" i="0" dirty="0">
                <a:solidFill>
                  <a:srgbClr val="404040"/>
                </a:solidFill>
                <a:effectLst/>
                <a:latin typeface="DeepSeek-CJK-patch"/>
              </a:rPr>
              <a:t> (hiệu suất thấp), một số hệ thống chấp nhận </a:t>
            </a:r>
            <a:r>
              <a:rPr lang="vi-VN" b="1" i="0" dirty="0">
                <a:solidFill>
                  <a:srgbClr val="404040"/>
                </a:solidFill>
                <a:effectLst/>
                <a:latin typeface="DeepSeek-CJK-patch"/>
              </a:rPr>
              <a:t>mô hình yếu hơn</a:t>
            </a:r>
            <a:r>
              <a:rPr lang="vi-VN" b="0" i="0" dirty="0">
                <a:solidFill>
                  <a:srgbClr val="404040"/>
                </a:solidFill>
                <a:effectLst/>
                <a:latin typeface="DeepSeek-CJK-patch"/>
              </a:rPr>
              <a:t> tùy nhu cầu ứng dụng:</a:t>
            </a:r>
          </a:p>
          <a:p>
            <a:pPr algn="l"/>
            <a:r>
              <a:rPr lang="vi-VN" b="1" i="0" dirty="0">
                <a:solidFill>
                  <a:srgbClr val="404040"/>
                </a:solidFill>
                <a:effectLst/>
                <a:latin typeface="DeepSeek-CJK-patch"/>
              </a:rPr>
              <a:t>a</a:t>
            </a:r>
            <a:r>
              <a:rPr lang="en-US" b="1" i="0" dirty="0">
                <a:solidFill>
                  <a:srgbClr val="404040"/>
                </a:solidFill>
                <a:effectLst/>
                <a:latin typeface="DeepSeek-CJK-patch"/>
              </a:rPr>
              <a:t>.</a:t>
            </a:r>
            <a:r>
              <a:rPr lang="vi-VN" b="1" i="0" dirty="0">
                <a:solidFill>
                  <a:srgbClr val="404040"/>
                </a:solidFill>
                <a:effectLst/>
                <a:latin typeface="DeepSeek-CJK-patch"/>
              </a:rPr>
              <a:t> Snapshot Isolation (Cô lập ảnh chụp nhanh)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tắc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Mỗi giao tác làm việc với </a:t>
            </a:r>
            <a:r>
              <a:rPr lang="vi-VN" b="1" i="0" dirty="0">
                <a:solidFill>
                  <a:srgbClr val="404040"/>
                </a:solidFill>
                <a:effectLst/>
                <a:latin typeface="DeepSeek-CJK-patch"/>
              </a:rPr>
              <a:t>một "ảnh chụp" (snapshot)</a:t>
            </a:r>
            <a:r>
              <a:rPr lang="vi-VN" b="0" i="0" dirty="0">
                <a:solidFill>
                  <a:srgbClr val="404040"/>
                </a:solidFill>
                <a:effectLst/>
                <a:latin typeface="DeepSeek-CJK-patch"/>
              </a:rPr>
              <a:t> của CSDL tại thời điểm bắt đầu.</a:t>
            </a:r>
          </a:p>
          <a:p>
            <a:pPr marL="742950" lvl="1" indent="-285750" algn="l">
              <a:buFont typeface="Arial" panose="020B0604020202020204" pitchFamily="34" charset="0"/>
              <a:buChar char="•"/>
            </a:pPr>
            <a:r>
              <a:rPr lang="vi-VN" b="0" i="0" dirty="0">
                <a:solidFill>
                  <a:srgbClr val="404040"/>
                </a:solidFill>
                <a:effectLst/>
                <a:latin typeface="DeepSeek-CJK-patch"/>
              </a:rPr>
              <a:t>Ghi đè lên dữ liệu chỉ khi không có xung đột (VD: không có giao tác khác cùng sửa đổi song song).</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Hiệu suất cao, phù hợp hệ thống </a:t>
            </a:r>
            <a:r>
              <a:rPr lang="vi-VN" b="1" i="0" dirty="0">
                <a:solidFill>
                  <a:srgbClr val="404040"/>
                </a:solidFill>
                <a:effectLst/>
                <a:latin typeface="DeepSeek-CJK-patch"/>
              </a:rPr>
              <a:t>đọc nhiều, ghi ít</a:t>
            </a:r>
            <a:r>
              <a:rPr lang="vi-VN" b="0" i="0" dirty="0">
                <a:solidFill>
                  <a:srgbClr val="404040"/>
                </a:solidFill>
                <a:effectLst/>
                <a:latin typeface="DeepSeek-CJK-patch"/>
              </a:rPr>
              <a:t> (VD: phân tích dữ liệu).</a:t>
            </a:r>
          </a:p>
          <a:p>
            <a:pPr algn="l">
              <a:buFont typeface="Arial" panose="020B0604020202020204" pitchFamily="34" charset="0"/>
              <a:buChar char="•"/>
            </a:pPr>
            <a:r>
              <a:rPr lang="vi-VN" b="1" i="0" dirty="0">
                <a:solidFill>
                  <a:srgbClr val="404040"/>
                </a:solidFill>
                <a:effectLst/>
                <a:latin typeface="DeepSeek-CJK-patch"/>
              </a:rPr>
              <a:t>Hạn chế</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Có thể xảy ra </a:t>
            </a:r>
            <a:r>
              <a:rPr lang="vi-VN" b="1" i="0" dirty="0">
                <a:solidFill>
                  <a:srgbClr val="404040"/>
                </a:solidFill>
                <a:effectLst/>
                <a:latin typeface="DeepSeek-CJK-patch"/>
              </a:rPr>
              <a:t>write skew</a:t>
            </a:r>
            <a:r>
              <a:rPr lang="vi-VN" b="0" i="0" dirty="0">
                <a:solidFill>
                  <a:srgbClr val="404040"/>
                </a:solidFill>
                <a:effectLst/>
                <a:latin typeface="DeepSeek-CJK-patch"/>
              </a:rPr>
              <a:t> (ví dụ: 2 giao tác cùng cập nhật 2 dữ liệu liên quan nhưng không phát hiện xung đột).</a:t>
            </a:r>
          </a:p>
          <a:p>
            <a:pPr algn="l"/>
            <a:r>
              <a:rPr lang="vi-VN" b="1" i="0" dirty="0">
                <a:solidFill>
                  <a:srgbClr val="404040"/>
                </a:solidFill>
                <a:effectLst/>
                <a:latin typeface="DeepSeek-CJK-patch"/>
              </a:rPr>
              <a:t>b</a:t>
            </a:r>
            <a:r>
              <a:rPr lang="en-US" b="1" i="0" dirty="0">
                <a:solidFill>
                  <a:srgbClr val="404040"/>
                </a:solidFill>
                <a:effectLst/>
                <a:latin typeface="DeepSeek-CJK-patch"/>
              </a:rPr>
              <a:t>.</a:t>
            </a:r>
            <a:r>
              <a:rPr lang="vi-VN" b="1" i="0" dirty="0">
                <a:solidFill>
                  <a:srgbClr val="404040"/>
                </a:solidFill>
                <a:effectLst/>
                <a:latin typeface="DeepSeek-CJK-patch"/>
              </a:rPr>
              <a:t> RC-Serializability (Tuần tự hóa mức Read-Committed)</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tắc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Chỉ đảm bảo </a:t>
            </a:r>
            <a:r>
              <a:rPr lang="vi-VN" b="1" i="0" dirty="0">
                <a:solidFill>
                  <a:srgbClr val="404040"/>
                </a:solidFill>
                <a:effectLst/>
                <a:latin typeface="DeepSeek-CJK-patch"/>
              </a:rPr>
              <a:t>giao tác đọc dữ liệu đã commit</a:t>
            </a:r>
            <a:r>
              <a:rPr lang="vi-VN" b="0" i="0" dirty="0">
                <a:solidFill>
                  <a:srgbClr val="404040"/>
                </a:solidFill>
                <a:effectLst/>
                <a:latin typeface="DeepSeek-CJK-patch"/>
              </a:rPr>
              <a:t>, nhưng </a:t>
            </a:r>
            <a:r>
              <a:rPr lang="vi-VN" b="1" i="0" dirty="0">
                <a:solidFill>
                  <a:srgbClr val="404040"/>
                </a:solidFill>
                <a:effectLst/>
                <a:latin typeface="DeepSeek-CJK-patch"/>
              </a:rPr>
              <a:t>không đảm bảo</a:t>
            </a:r>
            <a:r>
              <a:rPr lang="vi-VN" b="0" i="0" dirty="0">
                <a:solidFill>
                  <a:srgbClr val="404040"/>
                </a:solidFill>
                <a:effectLst/>
                <a:latin typeface="DeepSeek-CJK-patch"/>
              </a:rPr>
              <a:t> lịch sử tổng thể là serializable.</a:t>
            </a:r>
          </a:p>
          <a:p>
            <a:pPr marL="742950" lvl="1" indent="-285750" algn="l">
              <a:buFont typeface="Arial" panose="020B0604020202020204" pitchFamily="34" charset="0"/>
              <a:buChar char="•"/>
            </a:pPr>
            <a:r>
              <a:rPr lang="vi-VN" b="0" i="0" dirty="0">
                <a:solidFill>
                  <a:srgbClr val="404040"/>
                </a:solidFill>
                <a:effectLst/>
                <a:latin typeface="DeepSeek-CJK-patch"/>
              </a:rPr>
              <a:t>Cho phép </a:t>
            </a:r>
            <a:r>
              <a:rPr lang="vi-VN" b="1" i="0" dirty="0">
                <a:solidFill>
                  <a:srgbClr val="404040"/>
                </a:solidFill>
                <a:effectLst/>
                <a:latin typeface="DeepSeek-CJK-patch"/>
              </a:rPr>
              <a:t>non-repeatable reads</a:t>
            </a:r>
            <a:r>
              <a:rPr lang="vi-VN" b="0" i="0" dirty="0">
                <a:solidFill>
                  <a:srgbClr val="404040"/>
                </a:solidFill>
                <a:effectLst/>
                <a:latin typeface="DeepSeek-CJK-patch"/>
              </a:rPr>
              <a:t> (cùng giao tác đọc 2 giá trị khác nhau của x nếu có ghi xen kẽ).</a:t>
            </a:r>
          </a:p>
          <a:p>
            <a:pPr algn="l">
              <a:buFont typeface="Arial" panose="020B0604020202020204" pitchFamily="34" charset="0"/>
              <a:buChar char="•"/>
            </a:pPr>
            <a:r>
              <a:rPr lang="vi-VN" b="1" i="0" dirty="0">
                <a:solidFill>
                  <a:srgbClr val="404040"/>
                </a:solidFill>
                <a:effectLst/>
                <a:latin typeface="DeepSeek-CJK-patch"/>
              </a:rPr>
              <a:t>Ứng dụng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Hệ thống </a:t>
            </a:r>
            <a:r>
              <a:rPr lang="vi-VN" b="1" i="0" dirty="0">
                <a:solidFill>
                  <a:srgbClr val="404040"/>
                </a:solidFill>
                <a:effectLst/>
                <a:latin typeface="DeepSeek-CJK-patch"/>
              </a:rPr>
              <a:t>không yêu cầu nghiêm ngặt</a:t>
            </a:r>
            <a:r>
              <a:rPr lang="vi-VN" b="0" i="0" dirty="0">
                <a:solidFill>
                  <a:srgbClr val="404040"/>
                </a:solidFill>
                <a:effectLst/>
                <a:latin typeface="DeepSeek-CJK-patch"/>
              </a:rPr>
              <a:t> tính nhất quán (VD: thống kê log, cache).</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So sánh 1SR vs. Weaker Forms</a:t>
            </a:r>
            <a:endParaRPr lang="vi-VN" b="0" i="0" dirty="0">
              <a:solidFill>
                <a:srgbClr val="404040"/>
              </a:solidFill>
              <a:effectLst/>
              <a:latin typeface="DeepSeek-CJK-patch"/>
            </a:endParaRPr>
          </a:p>
          <a:p>
            <a:pPr algn="l"/>
            <a:r>
              <a:rPr lang="vi-VN" b="0" i="0" dirty="0">
                <a:solidFill>
                  <a:srgbClr val="404040"/>
                </a:solidFill>
                <a:effectLst/>
                <a:latin typeface="DeepSeek-CJK-patch"/>
              </a:rPr>
              <a:t>Tiêu chí</a:t>
            </a:r>
            <a:r>
              <a:rPr lang="en-US" b="0" i="0" dirty="0">
                <a:solidFill>
                  <a:srgbClr val="404040"/>
                </a:solidFill>
                <a:effectLst/>
                <a:latin typeface="DeepSeek-CJK-patch"/>
              </a:rPr>
              <a:t>		</a:t>
            </a:r>
            <a:r>
              <a:rPr lang="vi-VN" b="1" i="0" dirty="0">
                <a:solidFill>
                  <a:srgbClr val="404040"/>
                </a:solidFill>
                <a:effectLst/>
                <a:latin typeface="DeepSeek-CJK-patch"/>
              </a:rPr>
              <a:t>1SR</a:t>
            </a:r>
            <a:r>
              <a:rPr lang="en-US" b="1" i="0" dirty="0">
                <a:solidFill>
                  <a:srgbClr val="404040"/>
                </a:solidFill>
                <a:effectLst/>
                <a:latin typeface="DeepSeek-CJK-patch"/>
              </a:rPr>
              <a:t>		</a:t>
            </a:r>
            <a:r>
              <a:rPr lang="vi-VN" b="1" i="0" dirty="0">
                <a:solidFill>
                  <a:srgbClr val="404040"/>
                </a:solidFill>
                <a:effectLst/>
                <a:latin typeface="DeepSeek-CJK-patch"/>
              </a:rPr>
              <a:t>Snapshot Isolation</a:t>
            </a:r>
            <a:r>
              <a:rPr lang="en-US" b="1" i="0" dirty="0">
                <a:solidFill>
                  <a:srgbClr val="404040"/>
                </a:solidFill>
                <a:effectLst/>
                <a:latin typeface="DeepSeek-CJK-patch"/>
              </a:rPr>
              <a:t>	</a:t>
            </a:r>
            <a:r>
              <a:rPr lang="vi-VN" b="1" i="0" dirty="0">
                <a:solidFill>
                  <a:srgbClr val="404040"/>
                </a:solidFill>
                <a:effectLst/>
                <a:latin typeface="DeepSeek-CJK-patch"/>
              </a:rPr>
              <a:t>RC-Serializability</a:t>
            </a:r>
            <a:endParaRPr lang="en-US" b="1" i="0" dirty="0">
              <a:solidFill>
                <a:srgbClr val="404040"/>
              </a:solidFill>
              <a:effectLst/>
              <a:latin typeface="DeepSeek-CJK-patch"/>
            </a:endParaRPr>
          </a:p>
          <a:p>
            <a:pPr algn="l"/>
            <a:r>
              <a:rPr lang="vi-VN" b="1" i="0" dirty="0">
                <a:solidFill>
                  <a:srgbClr val="404040"/>
                </a:solidFill>
                <a:effectLst/>
                <a:latin typeface="DeepSeek-CJK-patch"/>
              </a:rPr>
              <a:t>Đảm bảo</a:t>
            </a:r>
            <a:r>
              <a:rPr lang="en-US" b="1" i="0" dirty="0">
                <a:solidFill>
                  <a:srgbClr val="404040"/>
                </a:solidFill>
                <a:effectLst/>
                <a:latin typeface="DeepSeek-CJK-patch"/>
              </a:rPr>
              <a:t>		</a:t>
            </a:r>
            <a:r>
              <a:rPr lang="vi-VN" b="0" i="0" dirty="0">
                <a:solidFill>
                  <a:srgbClr val="404040"/>
                </a:solidFill>
                <a:effectLst/>
                <a:latin typeface="DeepSeek-CJK-patch"/>
              </a:rPr>
              <a:t>Tuần tự hóa nghiêm ngặt</a:t>
            </a:r>
            <a:r>
              <a:rPr lang="en-US" b="0" i="0" dirty="0">
                <a:solidFill>
                  <a:srgbClr val="404040"/>
                </a:solidFill>
                <a:effectLst/>
                <a:latin typeface="DeepSeek-CJK-patch"/>
              </a:rPr>
              <a:t>	</a:t>
            </a:r>
            <a:r>
              <a:rPr lang="vi-VN" b="0" i="0" dirty="0">
                <a:solidFill>
                  <a:srgbClr val="404040"/>
                </a:solidFill>
                <a:effectLst/>
                <a:latin typeface="DeepSeek-CJK-patch"/>
              </a:rPr>
              <a:t>Tránh xung đột ghi</a:t>
            </a:r>
            <a:r>
              <a:rPr lang="en-US" b="0" i="0" dirty="0">
                <a:solidFill>
                  <a:srgbClr val="404040"/>
                </a:solidFill>
                <a:effectLst/>
                <a:latin typeface="DeepSeek-CJK-patch"/>
              </a:rPr>
              <a:t>	</a:t>
            </a:r>
            <a:r>
              <a:rPr lang="vi-VN" b="0" i="0" dirty="0">
                <a:solidFill>
                  <a:srgbClr val="404040"/>
                </a:solidFill>
                <a:effectLst/>
                <a:latin typeface="DeepSeek-CJK-patch"/>
              </a:rPr>
              <a:t>Chỉ đọc dữ liệu đã commit</a:t>
            </a:r>
            <a:endParaRPr lang="en-US" b="0" i="0" dirty="0">
              <a:solidFill>
                <a:srgbClr val="404040"/>
              </a:solidFill>
              <a:effectLst/>
              <a:latin typeface="DeepSeek-CJK-patch"/>
            </a:endParaRPr>
          </a:p>
          <a:p>
            <a:pPr algn="l"/>
            <a:r>
              <a:rPr lang="vi-VN" b="1" i="0" dirty="0">
                <a:solidFill>
                  <a:srgbClr val="404040"/>
                </a:solidFill>
                <a:effectLst/>
                <a:latin typeface="DeepSeek-CJK-patch"/>
              </a:rPr>
              <a:t>Hiệu suất</a:t>
            </a:r>
            <a:r>
              <a:rPr lang="en-US" b="1" i="0" dirty="0">
                <a:solidFill>
                  <a:srgbClr val="404040"/>
                </a:solidFill>
                <a:effectLst/>
                <a:latin typeface="DeepSeek-CJK-patch"/>
              </a:rPr>
              <a:t>		</a:t>
            </a:r>
            <a:r>
              <a:rPr lang="vi-VN" b="0" i="0" dirty="0">
                <a:solidFill>
                  <a:srgbClr val="404040"/>
                </a:solidFill>
                <a:effectLst/>
                <a:latin typeface="DeepSeek-CJK-patch"/>
              </a:rPr>
              <a:t>Thấp (đồng bộ phức tạp)</a:t>
            </a:r>
            <a:r>
              <a:rPr lang="en-US" b="0" i="0" dirty="0">
                <a:solidFill>
                  <a:srgbClr val="404040"/>
                </a:solidFill>
                <a:effectLst/>
                <a:latin typeface="DeepSeek-CJK-patch"/>
              </a:rPr>
              <a:t>	</a:t>
            </a:r>
            <a:r>
              <a:rPr lang="vi-VN" b="0" i="0" dirty="0">
                <a:solidFill>
                  <a:srgbClr val="404040"/>
                </a:solidFill>
                <a:effectLst/>
                <a:latin typeface="DeepSeek-CJK-patch"/>
              </a:rPr>
              <a:t>Cao</a:t>
            </a:r>
            <a:r>
              <a:rPr lang="en-US" b="0" i="0" dirty="0">
                <a:solidFill>
                  <a:srgbClr val="404040"/>
                </a:solidFill>
                <a:effectLst/>
                <a:latin typeface="DeepSeek-CJK-patch"/>
              </a:rPr>
              <a:t>		</a:t>
            </a:r>
            <a:r>
              <a:rPr lang="vi-VN" b="0" i="0" dirty="0">
                <a:solidFill>
                  <a:srgbClr val="404040"/>
                </a:solidFill>
                <a:effectLst/>
                <a:latin typeface="DeepSeek-CJK-patch"/>
              </a:rPr>
              <a:t>Rất cao</a:t>
            </a:r>
            <a:endParaRPr lang="en-US" b="0" i="0" dirty="0">
              <a:solidFill>
                <a:srgbClr val="404040"/>
              </a:solidFill>
              <a:effectLst/>
              <a:latin typeface="DeepSeek-CJK-patch"/>
            </a:endParaRPr>
          </a:p>
          <a:p>
            <a:pPr algn="l"/>
            <a:r>
              <a:rPr lang="vi-VN" b="1" i="0" dirty="0">
                <a:solidFill>
                  <a:srgbClr val="404040"/>
                </a:solidFill>
                <a:effectLst/>
                <a:latin typeface="DeepSeek-CJK-patch"/>
              </a:rPr>
              <a:t>Phù hợp</a:t>
            </a:r>
            <a:r>
              <a:rPr lang="en-US" b="1" i="0" dirty="0">
                <a:solidFill>
                  <a:srgbClr val="404040"/>
                </a:solidFill>
                <a:effectLst/>
                <a:latin typeface="DeepSeek-CJK-patch"/>
              </a:rPr>
              <a:t>		</a:t>
            </a:r>
            <a:r>
              <a:rPr lang="vi-VN" b="0" i="0" dirty="0">
                <a:solidFill>
                  <a:srgbClr val="404040"/>
                </a:solidFill>
                <a:effectLst/>
                <a:latin typeface="DeepSeek-CJK-patch"/>
              </a:rPr>
              <a:t>Ngân hàng, đặt vé</a:t>
            </a:r>
            <a:r>
              <a:rPr lang="en-US" b="0" i="0" dirty="0">
                <a:solidFill>
                  <a:srgbClr val="404040"/>
                </a:solidFill>
                <a:effectLst/>
                <a:latin typeface="DeepSeek-CJK-patch"/>
              </a:rPr>
              <a:t>	</a:t>
            </a:r>
            <a:r>
              <a:rPr lang="vi-VN" b="0" i="0" dirty="0">
                <a:solidFill>
                  <a:srgbClr val="404040"/>
                </a:solidFill>
                <a:effectLst/>
                <a:latin typeface="DeepSeek-CJK-patch"/>
              </a:rPr>
              <a:t>Phân tích dữ liệu</a:t>
            </a:r>
            <a:r>
              <a:rPr lang="en-US" b="0" i="0" dirty="0">
                <a:solidFill>
                  <a:srgbClr val="404040"/>
                </a:solidFill>
                <a:effectLst/>
                <a:latin typeface="DeepSeek-CJK-patch"/>
              </a:rPr>
              <a:t>	</a:t>
            </a:r>
            <a:r>
              <a:rPr lang="vi-VN" b="0" i="0" dirty="0">
                <a:solidFill>
                  <a:srgbClr val="404040"/>
                </a:solidFill>
                <a:effectLst/>
                <a:latin typeface="DeepSeek-CJK-patch"/>
              </a:rPr>
              <a:t>Cache, thống kê</a:t>
            </a:r>
            <a:endParaRPr lang="en-US" b="0" i="0" dirty="0">
              <a:solidFill>
                <a:srgbClr val="404040"/>
              </a:solidFill>
              <a:effectLst/>
              <a:latin typeface="DeepSeek-CJK-patch"/>
            </a:endParaRPr>
          </a:p>
          <a:p>
            <a:pPr algn="l"/>
            <a:r>
              <a:rPr lang="vi-VN" b="1" i="0" dirty="0">
                <a:solidFill>
                  <a:srgbClr val="404040"/>
                </a:solidFill>
                <a:effectLst/>
                <a:latin typeface="DeepSeek-CJK-patch"/>
              </a:rPr>
              <a:t>Vấn đề tiềm ẩn</a:t>
            </a:r>
            <a:r>
              <a:rPr lang="en-US" b="1" i="0" dirty="0">
                <a:solidFill>
                  <a:srgbClr val="404040"/>
                </a:solidFill>
                <a:effectLst/>
                <a:latin typeface="DeepSeek-CJK-patch"/>
              </a:rPr>
              <a:t>	</a:t>
            </a:r>
            <a:r>
              <a:rPr lang="vi-VN" b="0" i="0" dirty="0">
                <a:solidFill>
                  <a:srgbClr val="404040"/>
                </a:solidFill>
                <a:effectLst/>
                <a:latin typeface="DeepSeek-CJK-patch"/>
              </a:rPr>
              <a:t>Nghẽn cổ chai</a:t>
            </a:r>
            <a:r>
              <a:rPr lang="en-US" b="0" i="0" dirty="0">
                <a:solidFill>
                  <a:srgbClr val="404040"/>
                </a:solidFill>
                <a:effectLst/>
                <a:latin typeface="DeepSeek-CJK-patch"/>
              </a:rPr>
              <a:t>		</a:t>
            </a:r>
            <a:r>
              <a:rPr lang="vi-VN" b="0" i="0" dirty="0">
                <a:solidFill>
                  <a:srgbClr val="404040"/>
                </a:solidFill>
                <a:effectLst/>
                <a:latin typeface="DeepSeek-CJK-patch"/>
              </a:rPr>
              <a:t>Write skew</a:t>
            </a:r>
            <a:r>
              <a:rPr lang="en-US" b="0" i="0" dirty="0">
                <a:solidFill>
                  <a:srgbClr val="404040"/>
                </a:solidFill>
                <a:effectLst/>
                <a:latin typeface="DeepSeek-CJK-patch"/>
              </a:rPr>
              <a:t>		</a:t>
            </a:r>
            <a:r>
              <a:rPr lang="vi-VN" b="0" i="0" dirty="0">
                <a:solidFill>
                  <a:srgbClr val="404040"/>
                </a:solidFill>
                <a:effectLst/>
                <a:latin typeface="DeepSeek-CJK-patch"/>
              </a:rPr>
              <a:t>Dirty read, non-repeatable read</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Kết luận</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1SR</a:t>
            </a:r>
            <a:r>
              <a:rPr lang="vi-VN" b="0" i="0" dirty="0">
                <a:solidFill>
                  <a:srgbClr val="404040"/>
                </a:solidFill>
                <a:effectLst/>
                <a:latin typeface="DeepSeek-CJK-patch"/>
              </a:rPr>
              <a:t> là tiêu chuẩn vàng để đảm bảo tính nhất quán giao tác trong CSDL nhân bản, nhưng </a:t>
            </a:r>
            <a:r>
              <a:rPr lang="vi-VN" b="1" i="0" dirty="0">
                <a:solidFill>
                  <a:srgbClr val="404040"/>
                </a:solidFill>
                <a:effectLst/>
                <a:latin typeface="DeepSeek-CJK-patch"/>
              </a:rPr>
              <a:t>đắt đỏ</a:t>
            </a:r>
            <a:r>
              <a:rPr lang="vi-VN" b="0" i="0" dirty="0">
                <a:solidFill>
                  <a:srgbClr val="404040"/>
                </a:solidFill>
                <a:effectLst/>
                <a:latin typeface="DeepSeek-CJK-patch"/>
              </a:rPr>
              <a:t> về hiệu suất.</a:t>
            </a:r>
          </a:p>
          <a:p>
            <a:pPr algn="l">
              <a:buFont typeface="Arial" panose="020B0604020202020204" pitchFamily="34" charset="0"/>
              <a:buChar char="•"/>
            </a:pPr>
            <a:r>
              <a:rPr lang="vi-VN" b="1" i="0" dirty="0">
                <a:solidFill>
                  <a:srgbClr val="404040"/>
                </a:solidFill>
                <a:effectLst/>
                <a:latin typeface="DeepSeek-CJK-patch"/>
              </a:rPr>
              <a:t>Snapshot Isolation</a:t>
            </a:r>
            <a:r>
              <a:rPr lang="vi-VN" b="0" i="0" dirty="0">
                <a:solidFill>
                  <a:srgbClr val="404040"/>
                </a:solidFill>
                <a:effectLst/>
                <a:latin typeface="DeepSeek-CJK-patch"/>
              </a:rPr>
              <a:t> và </a:t>
            </a:r>
            <a:r>
              <a:rPr lang="vi-VN" b="1" i="0" dirty="0">
                <a:solidFill>
                  <a:srgbClr val="404040"/>
                </a:solidFill>
                <a:effectLst/>
                <a:latin typeface="DeepSeek-CJK-patch"/>
              </a:rPr>
              <a:t>RC-Serializability</a:t>
            </a:r>
            <a:r>
              <a:rPr lang="vi-VN" b="0" i="0" dirty="0">
                <a:solidFill>
                  <a:srgbClr val="404040"/>
                </a:solidFill>
                <a:effectLst/>
                <a:latin typeface="DeepSeek-CJK-patch"/>
              </a:rPr>
              <a:t> là thỏa hiệp giữa </a:t>
            </a:r>
            <a:r>
              <a:rPr lang="vi-VN" b="1" i="0" dirty="0">
                <a:solidFill>
                  <a:srgbClr val="404040"/>
                </a:solidFill>
                <a:effectLst/>
                <a:latin typeface="DeepSeek-CJK-patch"/>
              </a:rPr>
              <a:t>nhất quán</a:t>
            </a:r>
            <a:r>
              <a:rPr lang="vi-VN" b="0" i="0" dirty="0">
                <a:solidFill>
                  <a:srgbClr val="404040"/>
                </a:solidFill>
                <a:effectLst/>
                <a:latin typeface="DeepSeek-CJK-patch"/>
              </a:rPr>
              <a:t> và </a:t>
            </a:r>
            <a:r>
              <a:rPr lang="vi-VN" b="1" i="0" dirty="0">
                <a:solidFill>
                  <a:srgbClr val="404040"/>
                </a:solidFill>
                <a:effectLst/>
                <a:latin typeface="DeepSeek-CJK-patch"/>
              </a:rPr>
              <a:t>hiệu năng</a:t>
            </a:r>
            <a:r>
              <a:rPr lang="vi-VN" b="0" i="0" dirty="0">
                <a:solidFill>
                  <a:srgbClr val="404040"/>
                </a:solidFill>
                <a:effectLst/>
                <a:latin typeface="DeepSeek-CJK-patch"/>
              </a:rPr>
              <a:t>, phù hợp với ứng dụng không yêu cầu nghiêm ngặt.</a:t>
            </a:r>
          </a:p>
          <a:p>
            <a:pPr algn="l">
              <a:buFont typeface="Arial" panose="020B0604020202020204" pitchFamily="34" charset="0"/>
              <a:buChar char="•"/>
            </a:pPr>
            <a:r>
              <a:rPr lang="vi-VN" b="1" i="0" dirty="0">
                <a:solidFill>
                  <a:srgbClr val="404040"/>
                </a:solidFill>
                <a:effectLst/>
                <a:latin typeface="DeepSeek-CJK-patch"/>
              </a:rPr>
              <a:t>Lựa chọn mô hình</a:t>
            </a:r>
            <a:r>
              <a:rPr lang="vi-VN" b="0" i="0" dirty="0">
                <a:solidFill>
                  <a:srgbClr val="404040"/>
                </a:solidFill>
                <a:effectLst/>
                <a:latin typeface="DeepSeek-CJK-patch"/>
              </a:rPr>
              <a:t> phụ thuộc vào </a:t>
            </a:r>
            <a:r>
              <a:rPr lang="vi-VN" b="1" i="0" dirty="0">
                <a:solidFill>
                  <a:srgbClr val="404040"/>
                </a:solidFill>
                <a:effectLst/>
                <a:latin typeface="DeepSeek-CJK-patch"/>
              </a:rPr>
              <a:t>yêu cầu nghiệp vụ</a:t>
            </a:r>
            <a:r>
              <a:rPr lang="vi-VN" b="0" i="0" dirty="0">
                <a:solidFill>
                  <a:srgbClr val="404040"/>
                </a:solidFill>
                <a:effectLst/>
                <a:latin typeface="DeepSeek-CJK-patch"/>
              </a:rPr>
              <a:t> (VD: ngân hàng cần 1SR, mạng xã hội có thể dùng Snapshot Isolation).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r>
              <a:rPr lang="vi-VN" b="0" i="0" dirty="0">
                <a:solidFill>
                  <a:srgbClr val="404040"/>
                </a:solidFill>
                <a:effectLst/>
                <a:latin typeface="DeepSeek-CJK-patch"/>
              </a:rPr>
              <a:t>:</a:t>
            </a:r>
          </a:p>
          <a:p>
            <a:pPr algn="l">
              <a:buFont typeface="Arial" panose="020B0604020202020204" pitchFamily="34" charset="0"/>
              <a:buChar char="•"/>
            </a:pPr>
            <a:r>
              <a:rPr lang="vi-VN" b="0" i="1" dirty="0">
                <a:solidFill>
                  <a:srgbClr val="404040"/>
                </a:solidFill>
                <a:effectLst/>
                <a:latin typeface="DeepSeek-CJK-patch"/>
              </a:rPr>
              <a:t>Khi nào nên dùng 1SR? Khi nào có thể chấp nhận Snapshot Isolation?</a:t>
            </a:r>
            <a:endParaRPr lang="vi-VN" b="0" i="0"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Làm thế nào để phát hiện vi phạm 1SR trong hệ thống phân tán?</a:t>
            </a:r>
            <a:endParaRPr lang="vi-VN" b="0" i="0" dirty="0">
              <a:solidFill>
                <a:srgbClr val="404040"/>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9</a:t>
            </a:fld>
            <a:endParaRPr lang="en-US"/>
          </a:p>
        </p:txBody>
      </p:sp>
    </p:spTree>
    <p:extLst>
      <p:ext uri="{BB962C8B-B14F-4D97-AF65-F5344CB8AC3E}">
        <p14:creationId xmlns:p14="http://schemas.microsoft.com/office/powerpoint/2010/main" val="319924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a:t>© 2020, M.T. Özsu &amp; P. Valduriez </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241101"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16648"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Slide Number Placeholder 4"/>
          <p:cNvSpPr>
            <a:spLocks noGrp="1"/>
          </p:cNvSpPr>
          <p:nvPr>
            <p:ph type="sldNum" sz="quarter" idx="10"/>
          </p:nvPr>
        </p:nvSpPr>
        <p:spPr>
          <a:xfrm>
            <a:off x="8688586" y="6679406"/>
            <a:ext cx="187523" cy="214313"/>
          </a:xfrm>
          <a:prstGeom prst="rect">
            <a:avLst/>
          </a:prstGeom>
        </p:spPr>
        <p:txBody>
          <a:bodyPr/>
          <a:lstStyle>
            <a:lvl1pPr>
              <a:defRPr b="0" i="0">
                <a:latin typeface="Arial" panose="020B0604020202020204" pitchFamily="34" charset="0"/>
              </a:defRPr>
            </a:lvl1pPr>
          </a:lstStyle>
          <a:p>
            <a:fld id="{F0ED71BB-118A-9E4C-B08B-8FE12AFF2AE2}" type="slidenum">
              <a:rPr lang="en-US" smtClean="0"/>
              <a:pPr/>
              <a:t>‹#›</a:t>
            </a:fld>
            <a:endParaRPr lang="en-US" dirty="0"/>
          </a:p>
        </p:txBody>
      </p:sp>
    </p:spTree>
    <p:extLst>
      <p:ext uri="{BB962C8B-B14F-4D97-AF65-F5344CB8AC3E}">
        <p14:creationId xmlns:p14="http://schemas.microsoft.com/office/powerpoint/2010/main" val="23783587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 </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
        <p:nvSpPr>
          <p:cNvPr id="5" name="Footer Placeholder 4">
            <a:extLst>
              <a:ext uri="{FF2B5EF4-FFF2-40B4-BE49-F238E27FC236}">
                <a16:creationId xmlns:a16="http://schemas.microsoft.com/office/drawing/2014/main" id="{A7B08C24-44C0-444E-AE86-B4E45BEE9632}"/>
              </a:ext>
            </a:extLst>
          </p:cNvPr>
          <p:cNvSpPr>
            <a:spLocks noGrp="1"/>
          </p:cNvSpPr>
          <p:nvPr>
            <p:ph type="ftr" sz="quarter" idx="10"/>
          </p:nvPr>
        </p:nvSpPr>
        <p:spPr/>
        <p:txBody>
          <a:bodyPr/>
          <a:lstStyle/>
          <a:p>
            <a:r>
              <a:rPr lang="en-US" dirty="0"/>
              <a:t>©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Example 1</a:t>
            </a:r>
          </a:p>
        </p:txBody>
      </p:sp>
      <p:sp>
        <p:nvSpPr>
          <p:cNvPr id="357382" name="Rectangle 6"/>
          <p:cNvSpPr>
            <a:spLocks noGrp="1" noChangeArrowheads="1"/>
          </p:cNvSpPr>
          <p:nvPr>
            <p:ph idx="4294967295"/>
          </p:nvPr>
        </p:nvSpPr>
        <p:spPr>
          <a:xfrm>
            <a:off x="1403649" y="1555667"/>
            <a:ext cx="5686472" cy="914176"/>
          </a:xfrm>
        </p:spPr>
        <p:txBody>
          <a:bodyPr/>
          <a:lstStyle/>
          <a:p>
            <a:pPr>
              <a:buNone/>
              <a:tabLst>
                <a:tab pos="2219325" algn="l"/>
                <a:tab pos="4129088" algn="l"/>
              </a:tabLst>
            </a:pPr>
            <a:r>
              <a:rPr lang="en-US" sz="2000" u="sng" dirty="0">
                <a:solidFill>
                  <a:schemeClr val="tx2"/>
                </a:solidFill>
              </a:rPr>
              <a:t>Site A</a:t>
            </a:r>
            <a:r>
              <a:rPr lang="en-US" sz="2000" dirty="0">
                <a:solidFill>
                  <a:schemeClr val="tx2"/>
                </a:solidFill>
              </a:rPr>
              <a:t>	</a:t>
            </a:r>
            <a:r>
              <a:rPr lang="en-US" sz="2000" u="sng" dirty="0">
                <a:solidFill>
                  <a:schemeClr val="tx2"/>
                </a:solidFill>
              </a:rPr>
              <a:t>Site B</a:t>
            </a:r>
            <a:r>
              <a:rPr lang="en-US" sz="2000" dirty="0">
                <a:solidFill>
                  <a:schemeClr val="tx2"/>
                </a:solidFill>
              </a:rPr>
              <a:t>	</a:t>
            </a:r>
            <a:r>
              <a:rPr lang="en-US" sz="2000" u="sng" dirty="0">
                <a:solidFill>
                  <a:schemeClr val="tx2"/>
                </a:solidFill>
              </a:rPr>
              <a:t>Site C</a:t>
            </a:r>
          </a:p>
          <a:p>
            <a:pPr>
              <a:buNone/>
              <a:tabLst>
                <a:tab pos="2309813" algn="l"/>
                <a:tab pos="4256088" algn="l"/>
              </a:tabLst>
            </a:pPr>
            <a:r>
              <a:rPr lang="en-US" sz="2000" i="1" dirty="0">
                <a:solidFill>
                  <a:schemeClr val="tx2"/>
                </a:solidFill>
              </a:rPr>
              <a:t>	x	</a:t>
            </a:r>
            <a:r>
              <a:rPr lang="en-US" sz="2000" i="1" dirty="0" err="1">
                <a:solidFill>
                  <a:schemeClr val="tx2"/>
                </a:solidFill>
              </a:rPr>
              <a:t>x</a:t>
            </a:r>
            <a:r>
              <a:rPr lang="en-US" sz="2000" dirty="0">
                <a:solidFill>
                  <a:schemeClr val="tx2"/>
                </a:solidFill>
              </a:rPr>
              <a:t>, </a:t>
            </a:r>
            <a:r>
              <a:rPr lang="en-US" sz="2000" i="1" dirty="0">
                <a:solidFill>
                  <a:schemeClr val="tx2"/>
                </a:solidFill>
              </a:rPr>
              <a:t>y	x</a:t>
            </a:r>
            <a:r>
              <a:rPr lang="en-US" sz="2000" dirty="0">
                <a:solidFill>
                  <a:schemeClr val="tx2"/>
                </a:solidFill>
              </a:rPr>
              <a:t>, </a:t>
            </a:r>
            <a:r>
              <a:rPr lang="en-US" sz="2000" i="1" dirty="0">
                <a:solidFill>
                  <a:schemeClr val="tx2"/>
                </a:solidFill>
              </a:rPr>
              <a:t>y</a:t>
            </a:r>
            <a:r>
              <a:rPr lang="en-US" sz="2000" dirty="0">
                <a:solidFill>
                  <a:schemeClr val="tx2"/>
                </a:solidFill>
              </a:rPr>
              <a:t>, </a:t>
            </a:r>
            <a:r>
              <a:rPr lang="en-US" sz="2000" i="1" dirty="0">
                <a:solidFill>
                  <a:schemeClr val="tx2"/>
                </a:solidFill>
              </a:rPr>
              <a:t>z</a:t>
            </a:r>
          </a:p>
        </p:txBody>
      </p:sp>
      <p:sp>
        <p:nvSpPr>
          <p:cNvPr id="357383" name="Rectangle 7"/>
          <p:cNvSpPr>
            <a:spLocks noChangeArrowheads="1"/>
          </p:cNvSpPr>
          <p:nvPr/>
        </p:nvSpPr>
        <p:spPr bwMode="auto">
          <a:xfrm>
            <a:off x="1130461" y="2381332"/>
            <a:ext cx="6247861" cy="1474761"/>
          </a:xfrm>
          <a:prstGeom prst="rect">
            <a:avLst/>
          </a:prstGeom>
          <a:noFill/>
          <a:ln w="12700">
            <a:noFill/>
            <a:miter lim="800000"/>
            <a:headEnd/>
            <a:tailEnd/>
          </a:ln>
          <a:effectLst/>
        </p:spPr>
        <p:txBody>
          <a:bodyPr wrap="none" lIns="90486" tIns="44449" rIns="90486" bIns="44449">
            <a:prstTxWarp prst="textNoShape">
              <a:avLst/>
            </a:prstTxWarp>
            <a:spAutoFit/>
          </a:bodyPr>
          <a:lstStyle/>
          <a:p>
            <a:pPr marL="500045" indent="-500045">
              <a:tabLst>
                <a:tab pos="456514" algn="l"/>
                <a:tab pos="2114028" algn="l"/>
                <a:tab pos="2652023" algn="l"/>
                <a:tab pos="4114207" algn="l"/>
                <a:tab pos="4599742" algn="l"/>
              </a:tabLst>
            </a:pPr>
            <a:r>
              <a:rPr lang="en-US" sz="1800" i="1" dirty="0">
                <a:solidFill>
                  <a:schemeClr val="tx2"/>
                </a:solidFill>
                <a:latin typeface="+mn-lt"/>
              </a:rPr>
              <a:t>T</a:t>
            </a:r>
            <a:r>
              <a:rPr lang="en-US" sz="1800" baseline="-25000" dirty="0">
                <a:solidFill>
                  <a:schemeClr val="tx2"/>
                </a:solidFill>
                <a:latin typeface="+mn-lt"/>
              </a:rPr>
              <a:t>1</a:t>
            </a:r>
            <a:r>
              <a:rPr lang="en-US" sz="1800" dirty="0">
                <a:solidFill>
                  <a:schemeClr val="tx2"/>
                </a:solidFill>
                <a:latin typeface="+mn-lt"/>
              </a:rPr>
              <a:t>:	</a:t>
            </a:r>
            <a:r>
              <a:rPr lang="en-US" sz="1800" i="1" dirty="0">
                <a:solidFill>
                  <a:schemeClr val="tx2"/>
                </a:solidFill>
                <a:latin typeface="+mn-lt"/>
              </a:rPr>
              <a:t>x </a:t>
            </a:r>
            <a:r>
              <a:rPr lang="en-US" sz="1800" dirty="0">
                <a:solidFill>
                  <a:schemeClr val="tx2"/>
                </a:solidFill>
                <a:latin typeface="+mn-lt"/>
                <a:sym typeface="Symbol" charset="2"/>
              </a:rPr>
              <a:t>← 20	</a:t>
            </a:r>
            <a:r>
              <a:rPr lang="en-US" sz="1800" i="1" dirty="0">
                <a:solidFill>
                  <a:schemeClr val="tx2"/>
                </a:solidFill>
                <a:latin typeface="+mn-lt"/>
              </a:rPr>
              <a:t>T</a:t>
            </a:r>
            <a:r>
              <a:rPr lang="en-US" sz="1800" baseline="-25000" dirty="0">
                <a:solidFill>
                  <a:schemeClr val="tx2"/>
                </a:solidFill>
                <a:latin typeface="+mn-lt"/>
              </a:rPr>
              <a:t>2</a:t>
            </a:r>
            <a:r>
              <a:rPr lang="en-US" sz="1800" dirty="0">
                <a:solidFill>
                  <a:schemeClr val="tx2"/>
                </a:solidFill>
                <a:latin typeface="+mn-lt"/>
              </a:rPr>
              <a:t>:	Read(</a:t>
            </a:r>
            <a:r>
              <a:rPr lang="en-US" sz="1800" i="1" dirty="0">
                <a:solidFill>
                  <a:schemeClr val="tx2"/>
                </a:solidFill>
                <a:latin typeface="+mn-lt"/>
              </a:rPr>
              <a:t>x</a:t>
            </a:r>
            <a:r>
              <a:rPr lang="en-US" sz="1800" dirty="0">
                <a:solidFill>
                  <a:schemeClr val="tx2"/>
                </a:solidFill>
                <a:latin typeface="+mn-lt"/>
              </a:rPr>
              <a:t>)	</a:t>
            </a:r>
            <a:r>
              <a:rPr lang="en-US" sz="1800" i="1" dirty="0">
                <a:solidFill>
                  <a:schemeClr val="tx2"/>
                </a:solidFill>
                <a:latin typeface="+mn-lt"/>
              </a:rPr>
              <a:t>T</a:t>
            </a:r>
            <a:r>
              <a:rPr lang="en-US" sz="1800" baseline="-25000" dirty="0">
                <a:solidFill>
                  <a:schemeClr val="tx2"/>
                </a:solidFill>
                <a:latin typeface="+mn-lt"/>
              </a:rPr>
              <a:t>3</a:t>
            </a:r>
            <a:r>
              <a:rPr lang="en-US" sz="1800" dirty="0">
                <a:solidFill>
                  <a:schemeClr val="tx2"/>
                </a:solidFill>
                <a:latin typeface="+mn-lt"/>
              </a:rPr>
              <a:t>:	Read(</a:t>
            </a:r>
            <a:r>
              <a:rPr lang="en-US" sz="1800" i="1" dirty="0">
                <a:solidFill>
                  <a:schemeClr val="tx2"/>
                </a:solidFill>
                <a:latin typeface="+mn-lt"/>
              </a:rPr>
              <a:t>x</a:t>
            </a:r>
            <a:r>
              <a:rPr lang="en-US" sz="1800" dirty="0">
                <a:solidFill>
                  <a:schemeClr val="tx2"/>
                </a:solidFill>
                <a:latin typeface="+mn-lt"/>
              </a:rPr>
              <a:t>)</a:t>
            </a:r>
          </a:p>
          <a:p>
            <a:pPr marL="500045" lvl="1" indent="-500045">
              <a:tabLst>
                <a:tab pos="456514" algn="l"/>
                <a:tab pos="2114028" algn="l"/>
                <a:tab pos="2652023" algn="l"/>
                <a:tab pos="4114207" algn="l"/>
                <a:tab pos="4599742" algn="l"/>
              </a:tabLst>
            </a:pPr>
            <a:r>
              <a:rPr lang="en-US" sz="1800" dirty="0">
                <a:solidFill>
                  <a:schemeClr val="tx2"/>
                </a:solidFill>
                <a:latin typeface="+mn-lt"/>
              </a:rPr>
              <a:t>	Write(</a:t>
            </a:r>
            <a:r>
              <a:rPr lang="en-US" sz="1800" i="1" dirty="0">
                <a:solidFill>
                  <a:schemeClr val="tx2"/>
                </a:solidFill>
                <a:latin typeface="+mn-lt"/>
              </a:rPr>
              <a:t>x</a:t>
            </a:r>
            <a:r>
              <a:rPr lang="en-US" sz="1800" dirty="0">
                <a:solidFill>
                  <a:schemeClr val="tx2"/>
                </a:solidFill>
                <a:latin typeface="+mn-lt"/>
              </a:rPr>
              <a:t>)		</a:t>
            </a:r>
            <a:r>
              <a:rPr lang="en-US" sz="1800" i="1" dirty="0">
                <a:solidFill>
                  <a:schemeClr val="tx2"/>
                </a:solidFill>
                <a:latin typeface="+mn-lt"/>
              </a:rPr>
              <a:t>x </a:t>
            </a:r>
            <a:r>
              <a:rPr lang="en-US" sz="1800" dirty="0">
                <a:solidFill>
                  <a:schemeClr val="tx2"/>
                </a:solidFill>
                <a:latin typeface="+mn-lt"/>
                <a:sym typeface="Symbol" charset="2"/>
              </a:rPr>
              <a:t>← </a:t>
            </a:r>
            <a:r>
              <a:rPr lang="en-US" sz="1800" i="1" dirty="0">
                <a:solidFill>
                  <a:schemeClr val="tx2"/>
                </a:solidFill>
                <a:latin typeface="+mn-lt"/>
              </a:rPr>
              <a:t>x+y		</a:t>
            </a:r>
            <a:r>
              <a:rPr lang="en-US" sz="1800" dirty="0">
                <a:solidFill>
                  <a:schemeClr val="tx2"/>
                </a:solidFill>
                <a:latin typeface="+mn-lt"/>
              </a:rPr>
              <a:t>Read(</a:t>
            </a:r>
            <a:r>
              <a:rPr lang="en-US" sz="1800" i="1" dirty="0">
                <a:solidFill>
                  <a:schemeClr val="tx2"/>
                </a:solidFill>
                <a:latin typeface="+mn-lt"/>
              </a:rPr>
              <a:t>y</a:t>
            </a:r>
            <a:r>
              <a:rPr lang="en-US" sz="1800" dirty="0">
                <a:solidFill>
                  <a:schemeClr val="tx2"/>
                </a:solidFill>
                <a:latin typeface="+mn-lt"/>
              </a:rPr>
              <a:t>)</a:t>
            </a:r>
          </a:p>
          <a:p>
            <a:pPr marL="500045" lvl="1" indent="-500045">
              <a:tabLst>
                <a:tab pos="456514" algn="l"/>
                <a:tab pos="2114028" algn="l"/>
                <a:tab pos="2652023" algn="l"/>
                <a:tab pos="4114207" algn="l"/>
                <a:tab pos="4599742" algn="l"/>
              </a:tabLst>
            </a:pPr>
            <a:r>
              <a:rPr lang="en-US" sz="1800" dirty="0">
                <a:solidFill>
                  <a:schemeClr val="tx2"/>
                </a:solidFill>
                <a:latin typeface="+mn-lt"/>
              </a:rPr>
              <a:t>	Commit		Write(</a:t>
            </a:r>
            <a:r>
              <a:rPr lang="en-US" sz="1800" i="1" dirty="0">
                <a:solidFill>
                  <a:schemeClr val="tx2"/>
                </a:solidFill>
                <a:latin typeface="+mn-lt"/>
              </a:rPr>
              <a:t>y</a:t>
            </a:r>
            <a:r>
              <a:rPr lang="en-US" sz="1800" dirty="0">
                <a:solidFill>
                  <a:schemeClr val="tx2"/>
                </a:solidFill>
                <a:latin typeface="+mn-lt"/>
              </a:rPr>
              <a:t>)		</a:t>
            </a:r>
            <a:r>
              <a:rPr lang="en-US" sz="1800" i="1" dirty="0">
                <a:solidFill>
                  <a:schemeClr val="tx2"/>
                </a:solidFill>
                <a:latin typeface="+mn-lt"/>
              </a:rPr>
              <a:t>z</a:t>
            </a:r>
            <a:r>
              <a:rPr lang="en-US" sz="1800" dirty="0">
                <a:solidFill>
                  <a:schemeClr val="tx2"/>
                </a:solidFill>
                <a:latin typeface="+mn-lt"/>
              </a:rPr>
              <a:t> </a:t>
            </a:r>
            <a:r>
              <a:rPr lang="en-US" sz="1800" dirty="0">
                <a:solidFill>
                  <a:schemeClr val="tx2"/>
                </a:solidFill>
                <a:latin typeface="+mn-lt"/>
                <a:sym typeface="Symbol" charset="2"/>
              </a:rPr>
              <a:t>← </a:t>
            </a:r>
            <a:r>
              <a:rPr lang="en-US" sz="1800" dirty="0">
                <a:solidFill>
                  <a:schemeClr val="tx2"/>
                </a:solidFill>
                <a:latin typeface="+mn-lt"/>
              </a:rPr>
              <a:t>(</a:t>
            </a:r>
            <a:r>
              <a:rPr lang="en-US" sz="1800" i="1" dirty="0">
                <a:solidFill>
                  <a:schemeClr val="tx2"/>
                </a:solidFill>
                <a:latin typeface="+mn-lt"/>
              </a:rPr>
              <a:t>x</a:t>
            </a:r>
            <a:r>
              <a:rPr lang="en-US" sz="1800" dirty="0">
                <a:solidFill>
                  <a:schemeClr val="tx2"/>
                </a:solidFill>
                <a:latin typeface="+mn-lt"/>
                <a:sym typeface="Symbol" charset="2"/>
              </a:rPr>
              <a:t>∗</a:t>
            </a:r>
            <a:r>
              <a:rPr lang="en-US" sz="1800" i="1" dirty="0">
                <a:solidFill>
                  <a:schemeClr val="tx2"/>
                </a:solidFill>
                <a:latin typeface="+mn-lt"/>
              </a:rPr>
              <a:t>y</a:t>
            </a:r>
            <a:r>
              <a:rPr lang="en-US" sz="1800" dirty="0">
                <a:solidFill>
                  <a:schemeClr val="tx2"/>
                </a:solidFill>
                <a:latin typeface="+mn-lt"/>
              </a:rPr>
              <a:t>)/100</a:t>
            </a:r>
          </a:p>
          <a:p>
            <a:pPr marL="500045" lvl="4" indent="-500045">
              <a:tabLst>
                <a:tab pos="456514" algn="l"/>
                <a:tab pos="2114028" algn="l"/>
                <a:tab pos="2652023" algn="l"/>
                <a:tab pos="4114207" algn="l"/>
                <a:tab pos="4599742" algn="l"/>
              </a:tabLst>
            </a:pPr>
            <a:r>
              <a:rPr lang="en-US" sz="1800" dirty="0">
                <a:solidFill>
                  <a:schemeClr val="tx2"/>
                </a:solidFill>
                <a:latin typeface="+mn-lt"/>
              </a:rPr>
              <a:t>          		Commit		Write(</a:t>
            </a:r>
            <a:r>
              <a:rPr lang="en-US" sz="1800" i="1" dirty="0">
                <a:solidFill>
                  <a:schemeClr val="tx2"/>
                </a:solidFill>
                <a:latin typeface="+mn-lt"/>
              </a:rPr>
              <a:t>z</a:t>
            </a:r>
            <a:r>
              <a:rPr lang="en-US" sz="1800" dirty="0">
                <a:solidFill>
                  <a:schemeClr val="tx2"/>
                </a:solidFill>
                <a:latin typeface="+mn-lt"/>
              </a:rPr>
              <a:t>)</a:t>
            </a:r>
          </a:p>
          <a:p>
            <a:pPr lvl="4">
              <a:tabLst>
                <a:tab pos="456514" algn="l"/>
                <a:tab pos="2114028" algn="l"/>
                <a:tab pos="2513618" algn="l"/>
                <a:tab pos="4114207" algn="l"/>
                <a:tab pos="4599742" algn="l"/>
              </a:tabLst>
            </a:pPr>
            <a:r>
              <a:rPr lang="en-US" sz="1800" dirty="0">
                <a:solidFill>
                  <a:schemeClr val="tx2"/>
                </a:solidFill>
                <a:latin typeface="+mn-lt"/>
              </a:rPr>
              <a:t>				Commit</a:t>
            </a:r>
          </a:p>
        </p:txBody>
      </p:sp>
      <p:sp>
        <p:nvSpPr>
          <p:cNvPr id="357384" name="Rectangle 8"/>
          <p:cNvSpPr>
            <a:spLocks noChangeArrowheads="1"/>
          </p:cNvSpPr>
          <p:nvPr/>
        </p:nvSpPr>
        <p:spPr bwMode="auto">
          <a:xfrm>
            <a:off x="420289" y="3781890"/>
            <a:ext cx="7162800" cy="457200"/>
          </a:xfrm>
          <a:prstGeom prst="rect">
            <a:avLst/>
          </a:prstGeom>
          <a:noFill/>
          <a:ln w="12700">
            <a:noFill/>
            <a:miter lim="800000"/>
            <a:headEnd/>
            <a:tailEnd/>
          </a:ln>
          <a:effectLst/>
        </p:spPr>
        <p:txBody>
          <a:bodyPr lIns="90486" tIns="44449" rIns="90486" bIns="44449">
            <a:prstTxWarp prst="textNoShape">
              <a:avLst/>
            </a:prstTxWarp>
          </a:bodyPr>
          <a:lstStyle/>
          <a:p>
            <a:pPr marL="285736" indent="-285736">
              <a:spcBef>
                <a:spcPct val="10000"/>
              </a:spcBef>
              <a:buClr>
                <a:schemeClr val="accent2"/>
              </a:buClr>
              <a:buSzPct val="95000"/>
            </a:pPr>
            <a:r>
              <a:rPr lang="en-US" sz="1800" dirty="0">
                <a:solidFill>
                  <a:schemeClr val="tx2"/>
                </a:solidFill>
                <a:latin typeface="+mn-lt"/>
              </a:rPr>
              <a:t>Consider the three histories:</a:t>
            </a:r>
            <a:endParaRPr lang="en-US" sz="1800" i="1" dirty="0">
              <a:solidFill>
                <a:schemeClr val="tx2"/>
              </a:solidFill>
              <a:latin typeface="+mn-lt"/>
            </a:endParaRPr>
          </a:p>
        </p:txBody>
      </p:sp>
      <p:sp>
        <p:nvSpPr>
          <p:cNvPr id="357385" name="Rectangle 9"/>
          <p:cNvSpPr>
            <a:spLocks noChangeArrowheads="1"/>
          </p:cNvSpPr>
          <p:nvPr/>
        </p:nvSpPr>
        <p:spPr bwMode="auto">
          <a:xfrm>
            <a:off x="1129118" y="4149080"/>
            <a:ext cx="7162800" cy="976163"/>
          </a:xfrm>
          <a:prstGeom prst="rect">
            <a:avLst/>
          </a:prstGeom>
          <a:noFill/>
          <a:ln w="12700">
            <a:noFill/>
            <a:miter lim="800000"/>
            <a:headEnd/>
            <a:tailEnd/>
          </a:ln>
          <a:effectLst/>
        </p:spPr>
        <p:txBody>
          <a:bodyPr lIns="90486" tIns="44449" rIns="90486" bIns="44449">
            <a:prstTxWarp prst="textNoShape">
              <a:avLst/>
            </a:prstTxWarp>
            <a:spAutoFit/>
          </a:bodyPr>
          <a:lstStyle/>
          <a:p>
            <a:pPr algn="l">
              <a:spcBef>
                <a:spcPct val="10000"/>
              </a:spcBef>
            </a:pPr>
            <a:r>
              <a:rPr lang="en-US" sz="1800" i="1" dirty="0">
                <a:solidFill>
                  <a:schemeClr val="tx2"/>
                </a:solidFill>
                <a:latin typeface="+mn-lt"/>
              </a:rPr>
              <a:t>H</a:t>
            </a:r>
            <a:r>
              <a:rPr lang="en-US" sz="1800" i="1" baseline="-25000" dirty="0">
                <a:solidFill>
                  <a:schemeClr val="tx2"/>
                </a:solidFill>
                <a:latin typeface="+mn-lt"/>
              </a:rPr>
              <a:t>A</a:t>
            </a:r>
            <a:r>
              <a:rPr lang="en-US" sz="1800" dirty="0">
                <a:solidFill>
                  <a:schemeClr val="tx2"/>
                </a:solidFill>
                <a:latin typeface="+mn-lt"/>
              </a:rPr>
              <a:t>={</a:t>
            </a:r>
            <a:r>
              <a:rPr lang="en-US" sz="1800" i="1" dirty="0">
                <a:solidFill>
                  <a:schemeClr val="tx2"/>
                </a:solidFill>
                <a:latin typeface="+mn-lt"/>
              </a:rPr>
              <a:t>W</a:t>
            </a:r>
            <a:r>
              <a:rPr lang="en-US" sz="1800" baseline="-25000" dirty="0">
                <a:solidFill>
                  <a:schemeClr val="tx2"/>
                </a:solidFill>
                <a:latin typeface="+mn-lt"/>
              </a:rPr>
              <a:t>1</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A</a:t>
            </a:r>
            <a:r>
              <a:rPr lang="en-US" sz="1800" dirty="0">
                <a:solidFill>
                  <a:schemeClr val="tx2"/>
                </a:solidFill>
                <a:latin typeface="+mn-lt"/>
              </a:rPr>
              <a:t>), </a:t>
            </a:r>
            <a:r>
              <a:rPr lang="en-US" sz="1800" i="1" dirty="0">
                <a:solidFill>
                  <a:schemeClr val="tx2"/>
                </a:solidFill>
                <a:latin typeface="+mn-lt"/>
              </a:rPr>
              <a:t>C</a:t>
            </a:r>
            <a:r>
              <a:rPr lang="en-US" sz="1800" baseline="-25000" dirty="0">
                <a:solidFill>
                  <a:schemeClr val="tx2"/>
                </a:solidFill>
                <a:latin typeface="+mn-lt"/>
              </a:rPr>
              <a:t>1</a:t>
            </a:r>
            <a:r>
              <a:rPr lang="en-US" sz="1800" dirty="0">
                <a:solidFill>
                  <a:schemeClr val="tx2"/>
                </a:solidFill>
                <a:latin typeface="+mn-lt"/>
              </a:rPr>
              <a:t>}</a:t>
            </a:r>
          </a:p>
          <a:p>
            <a:pPr algn="l">
              <a:spcBef>
                <a:spcPct val="10000"/>
              </a:spcBef>
            </a:pPr>
            <a:r>
              <a:rPr lang="en-US" sz="1800" i="1" dirty="0">
                <a:solidFill>
                  <a:schemeClr val="tx2"/>
                </a:solidFill>
                <a:latin typeface="+mn-lt"/>
              </a:rPr>
              <a:t>H</a:t>
            </a:r>
            <a:r>
              <a:rPr lang="en-US" sz="1800" i="1" baseline="-25000" dirty="0">
                <a:solidFill>
                  <a:schemeClr val="tx2"/>
                </a:solidFill>
                <a:latin typeface="+mn-lt"/>
              </a:rPr>
              <a:t>B</a:t>
            </a:r>
            <a:r>
              <a:rPr lang="en-US" sz="1800" dirty="0">
                <a:solidFill>
                  <a:schemeClr val="tx2"/>
                </a:solidFill>
                <a:latin typeface="+mn-lt"/>
              </a:rPr>
              <a:t>={</a:t>
            </a:r>
            <a:r>
              <a:rPr lang="en-US" sz="1800" i="1" dirty="0">
                <a:solidFill>
                  <a:schemeClr val="tx2"/>
                </a:solidFill>
                <a:latin typeface="+mn-lt"/>
              </a:rPr>
              <a:t>W</a:t>
            </a:r>
            <a:r>
              <a:rPr lang="en-US" sz="1800" baseline="-25000" dirty="0">
                <a:solidFill>
                  <a:schemeClr val="tx2"/>
                </a:solidFill>
                <a:latin typeface="+mn-lt"/>
              </a:rPr>
              <a:t>1</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B</a:t>
            </a:r>
            <a:r>
              <a:rPr lang="en-US" sz="1800" dirty="0">
                <a:solidFill>
                  <a:schemeClr val="tx2"/>
                </a:solidFill>
                <a:latin typeface="+mn-lt"/>
              </a:rPr>
              <a:t>), </a:t>
            </a:r>
            <a:r>
              <a:rPr lang="en-US" sz="1800" i="1" dirty="0">
                <a:solidFill>
                  <a:schemeClr val="tx2"/>
                </a:solidFill>
                <a:latin typeface="+mn-lt"/>
              </a:rPr>
              <a:t>C</a:t>
            </a:r>
            <a:r>
              <a:rPr lang="en-US" sz="1800" baseline="-25000" dirty="0">
                <a:solidFill>
                  <a:schemeClr val="tx2"/>
                </a:solidFill>
                <a:latin typeface="+mn-lt"/>
              </a:rPr>
              <a:t>1</a:t>
            </a:r>
            <a:r>
              <a:rPr lang="en-US" sz="1800" dirty="0">
                <a:solidFill>
                  <a:schemeClr val="tx2"/>
                </a:solidFill>
                <a:latin typeface="+mn-lt"/>
              </a:rPr>
              <a:t>, </a:t>
            </a:r>
            <a:r>
              <a:rPr lang="en-US" sz="1800" i="1" dirty="0">
                <a:solidFill>
                  <a:schemeClr val="tx2"/>
                </a:solidFill>
                <a:latin typeface="+mn-lt"/>
              </a:rPr>
              <a:t>R</a:t>
            </a:r>
            <a:r>
              <a:rPr lang="en-US" sz="1800" baseline="-25000" dirty="0">
                <a:solidFill>
                  <a:schemeClr val="tx2"/>
                </a:solidFill>
                <a:latin typeface="+mn-lt"/>
              </a:rPr>
              <a:t>2</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B</a:t>
            </a:r>
            <a:r>
              <a:rPr lang="en-US" sz="1800" dirty="0">
                <a:solidFill>
                  <a:schemeClr val="tx2"/>
                </a:solidFill>
                <a:latin typeface="+mn-lt"/>
              </a:rPr>
              <a:t>), </a:t>
            </a:r>
            <a:r>
              <a:rPr lang="en-US" sz="1800" i="1" dirty="0">
                <a:solidFill>
                  <a:schemeClr val="tx2"/>
                </a:solidFill>
                <a:latin typeface="+mn-lt"/>
              </a:rPr>
              <a:t>W</a:t>
            </a:r>
            <a:r>
              <a:rPr lang="en-US" sz="1800" baseline="-25000" dirty="0">
                <a:solidFill>
                  <a:schemeClr val="tx2"/>
                </a:solidFill>
                <a:latin typeface="+mn-lt"/>
              </a:rPr>
              <a:t>2</a:t>
            </a:r>
            <a:r>
              <a:rPr lang="en-US" sz="1800" dirty="0">
                <a:solidFill>
                  <a:schemeClr val="tx2"/>
                </a:solidFill>
                <a:latin typeface="+mn-lt"/>
              </a:rPr>
              <a:t>(</a:t>
            </a:r>
            <a:r>
              <a:rPr lang="en-US" sz="1800" i="1" dirty="0">
                <a:solidFill>
                  <a:schemeClr val="tx2"/>
                </a:solidFill>
                <a:latin typeface="+mn-lt"/>
              </a:rPr>
              <a:t>y</a:t>
            </a:r>
            <a:r>
              <a:rPr lang="en-US" sz="1800" i="1" baseline="-25000" dirty="0">
                <a:solidFill>
                  <a:schemeClr val="tx2"/>
                </a:solidFill>
                <a:latin typeface="+mn-lt"/>
              </a:rPr>
              <a:t>B</a:t>
            </a:r>
            <a:r>
              <a:rPr lang="en-US" sz="1800" dirty="0">
                <a:solidFill>
                  <a:schemeClr val="tx2"/>
                </a:solidFill>
                <a:latin typeface="+mn-lt"/>
              </a:rPr>
              <a:t>),</a:t>
            </a:r>
            <a:r>
              <a:rPr lang="en-US" sz="1800" i="1" dirty="0">
                <a:solidFill>
                  <a:schemeClr val="tx2"/>
                </a:solidFill>
                <a:latin typeface="+mn-lt"/>
              </a:rPr>
              <a:t> C</a:t>
            </a:r>
            <a:r>
              <a:rPr lang="en-US" sz="1800" baseline="-25000" dirty="0">
                <a:solidFill>
                  <a:schemeClr val="tx2"/>
                </a:solidFill>
                <a:latin typeface="+mn-lt"/>
              </a:rPr>
              <a:t>2</a:t>
            </a:r>
            <a:r>
              <a:rPr lang="en-US" sz="1800" dirty="0">
                <a:solidFill>
                  <a:schemeClr val="tx2"/>
                </a:solidFill>
                <a:latin typeface="+mn-lt"/>
              </a:rPr>
              <a:t>}</a:t>
            </a:r>
          </a:p>
          <a:p>
            <a:pPr algn="l">
              <a:spcBef>
                <a:spcPct val="10000"/>
              </a:spcBef>
            </a:pPr>
            <a:r>
              <a:rPr lang="en-US" sz="1800" i="1" dirty="0">
                <a:solidFill>
                  <a:schemeClr val="tx2"/>
                </a:solidFill>
                <a:latin typeface="+mn-lt"/>
              </a:rPr>
              <a:t>H</a:t>
            </a:r>
            <a:r>
              <a:rPr lang="en-US" sz="1800" i="1" baseline="-25000" dirty="0">
                <a:solidFill>
                  <a:schemeClr val="tx2"/>
                </a:solidFill>
                <a:latin typeface="+mn-lt"/>
              </a:rPr>
              <a:t>C</a:t>
            </a:r>
            <a:r>
              <a:rPr lang="en-US" sz="1800" dirty="0">
                <a:solidFill>
                  <a:schemeClr val="tx2"/>
                </a:solidFill>
                <a:latin typeface="+mn-lt"/>
              </a:rPr>
              <a:t>={</a:t>
            </a:r>
            <a:r>
              <a:rPr lang="en-US" sz="1800" i="1" dirty="0">
                <a:solidFill>
                  <a:schemeClr val="tx2"/>
                </a:solidFill>
                <a:latin typeface="+mn-lt"/>
              </a:rPr>
              <a:t>W</a:t>
            </a:r>
            <a:r>
              <a:rPr lang="en-US" sz="1800" baseline="-25000" dirty="0">
                <a:solidFill>
                  <a:schemeClr val="tx2"/>
                </a:solidFill>
                <a:latin typeface="+mn-lt"/>
              </a:rPr>
              <a:t>2</a:t>
            </a:r>
            <a:r>
              <a:rPr lang="en-US" sz="1800" dirty="0">
                <a:solidFill>
                  <a:schemeClr val="tx2"/>
                </a:solidFill>
                <a:latin typeface="+mn-lt"/>
              </a:rPr>
              <a:t>(</a:t>
            </a:r>
            <a:r>
              <a:rPr lang="en-US" sz="1800" i="1" dirty="0">
                <a:solidFill>
                  <a:schemeClr val="tx2"/>
                </a:solidFill>
                <a:latin typeface="+mn-lt"/>
              </a:rPr>
              <a:t>y</a:t>
            </a:r>
            <a:r>
              <a:rPr lang="en-US" sz="1800" i="1" baseline="-25000" dirty="0">
                <a:solidFill>
                  <a:schemeClr val="tx2"/>
                </a:solidFill>
                <a:latin typeface="+mn-lt"/>
              </a:rPr>
              <a:t>C</a:t>
            </a:r>
            <a:r>
              <a:rPr lang="en-US" sz="1800" dirty="0">
                <a:solidFill>
                  <a:schemeClr val="tx2"/>
                </a:solidFill>
                <a:latin typeface="+mn-lt"/>
              </a:rPr>
              <a:t>), </a:t>
            </a:r>
            <a:r>
              <a:rPr lang="en-US" sz="1800" i="1" dirty="0">
                <a:solidFill>
                  <a:schemeClr val="tx2"/>
                </a:solidFill>
                <a:latin typeface="+mn-lt"/>
              </a:rPr>
              <a:t>C</a:t>
            </a:r>
            <a:r>
              <a:rPr lang="en-US" sz="1800" baseline="-25000" dirty="0">
                <a:solidFill>
                  <a:schemeClr val="tx2"/>
                </a:solidFill>
                <a:latin typeface="+mn-lt"/>
              </a:rPr>
              <a:t>2</a:t>
            </a:r>
            <a:r>
              <a:rPr lang="en-US" sz="1800" dirty="0">
                <a:solidFill>
                  <a:schemeClr val="tx2"/>
                </a:solidFill>
                <a:latin typeface="+mn-lt"/>
              </a:rPr>
              <a:t>, R</a:t>
            </a:r>
            <a:r>
              <a:rPr lang="en-US" sz="1800" baseline="-25000" dirty="0">
                <a:solidFill>
                  <a:schemeClr val="tx2"/>
                </a:solidFill>
                <a:latin typeface="+mn-lt"/>
              </a:rPr>
              <a:t>3</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C</a:t>
            </a:r>
            <a:r>
              <a:rPr lang="en-US" sz="1800" dirty="0">
                <a:solidFill>
                  <a:schemeClr val="tx2"/>
                </a:solidFill>
                <a:latin typeface="+mn-lt"/>
              </a:rPr>
              <a:t>), </a:t>
            </a:r>
            <a:r>
              <a:rPr lang="en-US" sz="1800" i="1" dirty="0">
                <a:solidFill>
                  <a:schemeClr val="tx2"/>
                </a:solidFill>
                <a:latin typeface="+mn-lt"/>
              </a:rPr>
              <a:t>R</a:t>
            </a:r>
            <a:r>
              <a:rPr lang="en-US" sz="1800" baseline="-25000" dirty="0">
                <a:solidFill>
                  <a:schemeClr val="tx2"/>
                </a:solidFill>
                <a:latin typeface="+mn-lt"/>
              </a:rPr>
              <a:t>3</a:t>
            </a:r>
            <a:r>
              <a:rPr lang="en-US" sz="1800" dirty="0">
                <a:solidFill>
                  <a:schemeClr val="tx2"/>
                </a:solidFill>
                <a:latin typeface="+mn-lt"/>
              </a:rPr>
              <a:t>(</a:t>
            </a:r>
            <a:r>
              <a:rPr lang="en-US" sz="1800" i="1" dirty="0">
                <a:solidFill>
                  <a:schemeClr val="tx2"/>
                </a:solidFill>
                <a:latin typeface="+mn-lt"/>
              </a:rPr>
              <a:t>y</a:t>
            </a:r>
            <a:r>
              <a:rPr lang="en-US" sz="1800" i="1" baseline="-25000" dirty="0">
                <a:solidFill>
                  <a:schemeClr val="tx2"/>
                </a:solidFill>
                <a:latin typeface="+mn-lt"/>
              </a:rPr>
              <a:t>C</a:t>
            </a:r>
            <a:r>
              <a:rPr lang="en-US" sz="1800" dirty="0">
                <a:solidFill>
                  <a:schemeClr val="tx2"/>
                </a:solidFill>
                <a:latin typeface="+mn-lt"/>
              </a:rPr>
              <a:t>),</a:t>
            </a:r>
            <a:r>
              <a:rPr lang="en-US" sz="1800" i="1" dirty="0">
                <a:solidFill>
                  <a:schemeClr val="tx2"/>
                </a:solidFill>
                <a:latin typeface="+mn-lt"/>
              </a:rPr>
              <a:t>W</a:t>
            </a:r>
            <a:r>
              <a:rPr lang="en-US" sz="1800" baseline="-25000" dirty="0">
                <a:solidFill>
                  <a:schemeClr val="tx2"/>
                </a:solidFill>
                <a:latin typeface="+mn-lt"/>
              </a:rPr>
              <a:t>3</a:t>
            </a:r>
            <a:r>
              <a:rPr lang="en-US" sz="1800" dirty="0">
                <a:solidFill>
                  <a:schemeClr val="tx2"/>
                </a:solidFill>
                <a:latin typeface="+mn-lt"/>
              </a:rPr>
              <a:t>(</a:t>
            </a:r>
            <a:r>
              <a:rPr lang="en-US" sz="1800" i="1" dirty="0" err="1">
                <a:solidFill>
                  <a:schemeClr val="tx2"/>
                </a:solidFill>
                <a:latin typeface="+mn-lt"/>
              </a:rPr>
              <a:t>z</a:t>
            </a:r>
            <a:r>
              <a:rPr lang="en-US" sz="1800" i="1" baseline="-25000" dirty="0" err="1">
                <a:solidFill>
                  <a:schemeClr val="tx2"/>
                </a:solidFill>
                <a:latin typeface="+mn-lt"/>
              </a:rPr>
              <a:t>C</a:t>
            </a:r>
            <a:r>
              <a:rPr lang="en-US" sz="1800" dirty="0">
                <a:solidFill>
                  <a:schemeClr val="tx2"/>
                </a:solidFill>
                <a:latin typeface="+mn-lt"/>
              </a:rPr>
              <a:t>), </a:t>
            </a:r>
            <a:r>
              <a:rPr lang="en-US" sz="1800" i="1" dirty="0">
                <a:solidFill>
                  <a:schemeClr val="tx2"/>
                </a:solidFill>
                <a:latin typeface="+mn-lt"/>
              </a:rPr>
              <a:t>C</a:t>
            </a:r>
            <a:r>
              <a:rPr lang="en-US" sz="1800" baseline="-25000" dirty="0">
                <a:solidFill>
                  <a:schemeClr val="tx2"/>
                </a:solidFill>
                <a:latin typeface="+mn-lt"/>
              </a:rPr>
              <a:t>3</a:t>
            </a:r>
            <a:r>
              <a:rPr lang="en-US" sz="1800" dirty="0">
                <a:solidFill>
                  <a:schemeClr val="tx2"/>
                </a:solidFill>
                <a:latin typeface="+mn-lt"/>
              </a:rPr>
              <a:t>, </a:t>
            </a:r>
            <a:r>
              <a:rPr lang="en-US" sz="1800" i="1" dirty="0">
                <a:solidFill>
                  <a:schemeClr val="tx2"/>
                </a:solidFill>
                <a:latin typeface="+mn-lt"/>
              </a:rPr>
              <a:t>W</a:t>
            </a:r>
            <a:r>
              <a:rPr lang="en-US" sz="1800" baseline="-25000" dirty="0">
                <a:solidFill>
                  <a:schemeClr val="tx2"/>
                </a:solidFill>
                <a:latin typeface="+mn-lt"/>
              </a:rPr>
              <a:t>1</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C</a:t>
            </a:r>
            <a:r>
              <a:rPr lang="en-US" sz="1800" dirty="0">
                <a:solidFill>
                  <a:schemeClr val="tx2"/>
                </a:solidFill>
                <a:latin typeface="+mn-lt"/>
              </a:rPr>
              <a:t>),</a:t>
            </a:r>
            <a:r>
              <a:rPr lang="en-US" sz="1800" i="1" dirty="0">
                <a:solidFill>
                  <a:schemeClr val="tx2"/>
                </a:solidFill>
                <a:latin typeface="+mn-lt"/>
              </a:rPr>
              <a:t>C</a:t>
            </a:r>
            <a:r>
              <a:rPr lang="en-US" sz="1800" baseline="-25000" dirty="0">
                <a:solidFill>
                  <a:schemeClr val="tx2"/>
                </a:solidFill>
                <a:latin typeface="+mn-lt"/>
              </a:rPr>
              <a:t>1</a:t>
            </a:r>
            <a:r>
              <a:rPr lang="en-US" sz="1800" dirty="0">
                <a:solidFill>
                  <a:schemeClr val="tx2"/>
                </a:solidFill>
                <a:latin typeface="+mn-lt"/>
              </a:rPr>
              <a:t>}</a:t>
            </a:r>
          </a:p>
        </p:txBody>
      </p:sp>
      <p:sp>
        <p:nvSpPr>
          <p:cNvPr id="357387" name="Rectangle 11"/>
          <p:cNvSpPr>
            <a:spLocks noChangeArrowheads="1"/>
          </p:cNvSpPr>
          <p:nvPr/>
        </p:nvSpPr>
        <p:spPr bwMode="auto">
          <a:xfrm>
            <a:off x="420289" y="5229200"/>
            <a:ext cx="8643966" cy="1158407"/>
          </a:xfrm>
          <a:prstGeom prst="rect">
            <a:avLst/>
          </a:prstGeom>
          <a:noFill/>
          <a:ln w="12700">
            <a:noFill/>
            <a:miter lim="800000"/>
            <a:headEnd/>
            <a:tailEnd/>
          </a:ln>
          <a:effectLst/>
        </p:spPr>
        <p:txBody>
          <a:bodyPr lIns="90486" tIns="44449" rIns="90486" bIns="44449">
            <a:prstTxWarp prst="textNoShape">
              <a:avLst/>
            </a:prstTxWarp>
          </a:bodyPr>
          <a:lstStyle/>
          <a:p>
            <a:pPr marL="285736" indent="-285736">
              <a:spcBef>
                <a:spcPct val="10000"/>
              </a:spcBef>
              <a:buClr>
                <a:schemeClr val="accent2"/>
              </a:buClr>
              <a:buSzPct val="95000"/>
            </a:pPr>
            <a:r>
              <a:rPr lang="en-US" sz="1800" dirty="0">
                <a:solidFill>
                  <a:schemeClr val="tx2"/>
                </a:solidFill>
                <a:latin typeface="+mn-lt"/>
              </a:rPr>
              <a:t>Global history non-serializable: </a:t>
            </a:r>
            <a:r>
              <a:rPr lang="en-US" sz="1800" i="1" dirty="0">
                <a:solidFill>
                  <a:schemeClr val="tx2"/>
                </a:solidFill>
                <a:latin typeface="+mn-lt"/>
              </a:rPr>
              <a:t>H</a:t>
            </a:r>
            <a:r>
              <a:rPr lang="en-US" sz="1800" i="1" baseline="-25000" dirty="0">
                <a:solidFill>
                  <a:schemeClr val="tx2"/>
                </a:solidFill>
                <a:latin typeface="+mn-lt"/>
              </a:rPr>
              <a:t>B</a:t>
            </a:r>
            <a:r>
              <a:rPr lang="en-US" sz="1800" dirty="0">
                <a:solidFill>
                  <a:schemeClr val="tx2"/>
                </a:solidFill>
                <a:latin typeface="+mn-lt"/>
              </a:rPr>
              <a:t>: </a:t>
            </a:r>
            <a:r>
              <a:rPr lang="en-US" sz="1800" i="1" dirty="0">
                <a:solidFill>
                  <a:schemeClr val="tx2"/>
                </a:solidFill>
                <a:latin typeface="+mn-lt"/>
              </a:rPr>
              <a:t>T</a:t>
            </a:r>
            <a:r>
              <a:rPr lang="en-US" sz="1800" baseline="-25000" dirty="0">
                <a:solidFill>
                  <a:schemeClr val="tx2"/>
                </a:solidFill>
                <a:latin typeface="+mn-lt"/>
              </a:rPr>
              <a:t>1</a:t>
            </a:r>
            <a:r>
              <a:rPr lang="en-US" sz="1800" dirty="0">
                <a:solidFill>
                  <a:schemeClr val="tx2"/>
                </a:solidFill>
                <a:latin typeface="+mn-lt"/>
                <a:sym typeface="Symbol" charset="2"/>
              </a:rPr>
              <a:t>→</a:t>
            </a:r>
            <a:r>
              <a:rPr lang="en-US" sz="1800" i="1" dirty="0">
                <a:solidFill>
                  <a:schemeClr val="tx2"/>
                </a:solidFill>
                <a:latin typeface="+mn-lt"/>
              </a:rPr>
              <a:t>T</a:t>
            </a:r>
            <a:r>
              <a:rPr lang="en-US" sz="1800" baseline="-25000" dirty="0">
                <a:solidFill>
                  <a:schemeClr val="tx2"/>
                </a:solidFill>
                <a:latin typeface="+mn-lt"/>
              </a:rPr>
              <a:t>2</a:t>
            </a:r>
            <a:r>
              <a:rPr lang="en-US" sz="1800" dirty="0">
                <a:solidFill>
                  <a:schemeClr val="tx2"/>
                </a:solidFill>
                <a:latin typeface="+mn-lt"/>
              </a:rPr>
              <a:t>, </a:t>
            </a:r>
            <a:r>
              <a:rPr lang="en-US" sz="1800" i="1" dirty="0">
                <a:solidFill>
                  <a:schemeClr val="tx2"/>
                </a:solidFill>
                <a:latin typeface="+mn-lt"/>
              </a:rPr>
              <a:t>H</a:t>
            </a:r>
            <a:r>
              <a:rPr lang="en-US" sz="1800" i="1" baseline="-25000" dirty="0">
                <a:solidFill>
                  <a:schemeClr val="tx2"/>
                </a:solidFill>
                <a:latin typeface="+mn-lt"/>
              </a:rPr>
              <a:t>C</a:t>
            </a:r>
            <a:r>
              <a:rPr lang="en-US" sz="1800" dirty="0">
                <a:solidFill>
                  <a:schemeClr val="tx2"/>
                </a:solidFill>
                <a:latin typeface="+mn-lt"/>
              </a:rPr>
              <a:t>: </a:t>
            </a:r>
            <a:r>
              <a:rPr lang="en-US" sz="1800" i="1" dirty="0">
                <a:solidFill>
                  <a:schemeClr val="tx2"/>
                </a:solidFill>
                <a:latin typeface="+mn-lt"/>
              </a:rPr>
              <a:t>T</a:t>
            </a:r>
            <a:r>
              <a:rPr lang="en-US" sz="1800" baseline="-25000" dirty="0">
                <a:solidFill>
                  <a:schemeClr val="tx2"/>
                </a:solidFill>
                <a:latin typeface="+mn-lt"/>
              </a:rPr>
              <a:t>2</a:t>
            </a:r>
            <a:r>
              <a:rPr lang="en-US" sz="1800" dirty="0">
                <a:solidFill>
                  <a:schemeClr val="tx2"/>
                </a:solidFill>
                <a:latin typeface="+mn-lt"/>
                <a:sym typeface="Symbol" charset="2"/>
              </a:rPr>
              <a:t>→</a:t>
            </a:r>
            <a:r>
              <a:rPr lang="en-US" sz="1800" i="1" dirty="0">
                <a:solidFill>
                  <a:schemeClr val="tx2"/>
                </a:solidFill>
                <a:latin typeface="+mn-lt"/>
              </a:rPr>
              <a:t>T</a:t>
            </a:r>
            <a:r>
              <a:rPr lang="en-US" sz="1800" baseline="-25000" dirty="0">
                <a:solidFill>
                  <a:schemeClr val="tx2"/>
                </a:solidFill>
                <a:latin typeface="+mn-lt"/>
              </a:rPr>
              <a:t>3</a:t>
            </a:r>
            <a:r>
              <a:rPr lang="en-US" sz="1800" dirty="0">
                <a:solidFill>
                  <a:schemeClr val="tx2"/>
                </a:solidFill>
                <a:latin typeface="+mn-lt"/>
                <a:sym typeface="Symbol" charset="2"/>
              </a:rPr>
              <a:t>→</a:t>
            </a:r>
            <a:r>
              <a:rPr lang="en-US" sz="1800" i="1" dirty="0">
                <a:solidFill>
                  <a:schemeClr val="tx2"/>
                </a:solidFill>
                <a:latin typeface="+mn-lt"/>
              </a:rPr>
              <a:t>T</a:t>
            </a:r>
            <a:r>
              <a:rPr lang="en-US" sz="1800" baseline="-25000" dirty="0">
                <a:solidFill>
                  <a:schemeClr val="tx2"/>
                </a:solidFill>
                <a:latin typeface="+mn-lt"/>
              </a:rPr>
              <a:t>1</a:t>
            </a:r>
          </a:p>
          <a:p>
            <a:pPr marL="285736" indent="-285736">
              <a:spcBef>
                <a:spcPct val="10000"/>
              </a:spcBef>
              <a:buClr>
                <a:schemeClr val="accent2"/>
              </a:buClr>
              <a:buSzPct val="95000"/>
            </a:pPr>
            <a:r>
              <a:rPr lang="en-US" sz="1800" dirty="0">
                <a:solidFill>
                  <a:schemeClr val="tx2"/>
                </a:solidFill>
                <a:latin typeface="+mn-lt"/>
              </a:rPr>
              <a:t>Mutually consistent: Assume </a:t>
            </a:r>
            <a:r>
              <a:rPr lang="en-US" sz="1800" i="1" dirty="0">
                <a:solidFill>
                  <a:schemeClr val="tx2"/>
                </a:solidFill>
                <a:latin typeface="+mn-lt"/>
              </a:rPr>
              <a:t>x</a:t>
            </a:r>
            <a:r>
              <a:rPr lang="en-US" sz="1800" i="1" baseline="-25000" dirty="0">
                <a:solidFill>
                  <a:schemeClr val="tx2"/>
                </a:solidFill>
                <a:latin typeface="+mn-lt"/>
              </a:rPr>
              <a:t>A</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B</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C</a:t>
            </a:r>
            <a:r>
              <a:rPr lang="en-US" sz="1800" dirty="0">
                <a:solidFill>
                  <a:schemeClr val="tx2"/>
                </a:solidFill>
                <a:latin typeface="+mn-lt"/>
              </a:rPr>
              <a:t>=10</a:t>
            </a:r>
            <a:r>
              <a:rPr lang="en-US" sz="1800" i="1" dirty="0">
                <a:solidFill>
                  <a:schemeClr val="tx2"/>
                </a:solidFill>
                <a:latin typeface="+mn-lt"/>
              </a:rPr>
              <a:t>, y</a:t>
            </a:r>
            <a:r>
              <a:rPr lang="en-US" sz="1800" i="1" baseline="-25000" dirty="0">
                <a:solidFill>
                  <a:schemeClr val="tx2"/>
                </a:solidFill>
                <a:latin typeface="+mn-lt"/>
              </a:rPr>
              <a:t>B</a:t>
            </a:r>
            <a:r>
              <a:rPr lang="en-US" sz="1800" dirty="0">
                <a:solidFill>
                  <a:schemeClr val="tx2"/>
                </a:solidFill>
                <a:latin typeface="+mn-lt"/>
              </a:rPr>
              <a:t>=</a:t>
            </a:r>
            <a:r>
              <a:rPr lang="en-US" sz="1800" i="1" dirty="0">
                <a:solidFill>
                  <a:schemeClr val="tx2"/>
                </a:solidFill>
                <a:latin typeface="+mn-lt"/>
              </a:rPr>
              <a:t>y</a:t>
            </a:r>
            <a:r>
              <a:rPr lang="en-US" sz="1800" i="1" baseline="-25000" dirty="0">
                <a:solidFill>
                  <a:schemeClr val="tx2"/>
                </a:solidFill>
                <a:latin typeface="+mn-lt"/>
              </a:rPr>
              <a:t>C</a:t>
            </a:r>
            <a:r>
              <a:rPr lang="en-US" sz="1800" dirty="0">
                <a:solidFill>
                  <a:schemeClr val="tx2"/>
                </a:solidFill>
                <a:latin typeface="+mn-lt"/>
              </a:rPr>
              <a:t>=15,</a:t>
            </a:r>
            <a:r>
              <a:rPr lang="en-US" sz="1800" i="1" dirty="0">
                <a:solidFill>
                  <a:schemeClr val="tx2"/>
                </a:solidFill>
                <a:latin typeface="+mn-lt"/>
              </a:rPr>
              <a:t>y</a:t>
            </a:r>
            <a:r>
              <a:rPr lang="en-US" sz="1800" i="1" baseline="-25000" dirty="0">
                <a:solidFill>
                  <a:schemeClr val="tx2"/>
                </a:solidFill>
                <a:latin typeface="+mn-lt"/>
              </a:rPr>
              <a:t>C</a:t>
            </a:r>
            <a:r>
              <a:rPr lang="en-US" sz="1800" dirty="0">
                <a:solidFill>
                  <a:schemeClr val="tx2"/>
                </a:solidFill>
                <a:latin typeface="+mn-lt"/>
              </a:rPr>
              <a:t>=7 to begin; in the end </a:t>
            </a:r>
            <a:r>
              <a:rPr lang="en-US" sz="1800" i="1" dirty="0">
                <a:solidFill>
                  <a:schemeClr val="tx2"/>
                </a:solidFill>
                <a:latin typeface="+mn-lt"/>
              </a:rPr>
              <a:t>x</a:t>
            </a:r>
            <a:r>
              <a:rPr lang="en-US" sz="1800" i="1" baseline="-25000" dirty="0">
                <a:solidFill>
                  <a:schemeClr val="tx2"/>
                </a:solidFill>
                <a:latin typeface="+mn-lt"/>
              </a:rPr>
              <a:t>A</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B</a:t>
            </a:r>
            <a:r>
              <a:rPr lang="en-US" sz="1800" dirty="0">
                <a:solidFill>
                  <a:schemeClr val="tx2"/>
                </a:solidFill>
                <a:latin typeface="+mn-lt"/>
              </a:rPr>
              <a:t>=</a:t>
            </a:r>
            <a:r>
              <a:rPr lang="en-US" sz="1800" i="1" dirty="0">
                <a:solidFill>
                  <a:schemeClr val="tx2"/>
                </a:solidFill>
                <a:latin typeface="+mn-lt"/>
              </a:rPr>
              <a:t>x</a:t>
            </a:r>
            <a:r>
              <a:rPr lang="en-US" sz="1800" i="1" baseline="-25000" dirty="0">
                <a:solidFill>
                  <a:schemeClr val="tx2"/>
                </a:solidFill>
                <a:latin typeface="+mn-lt"/>
              </a:rPr>
              <a:t>C</a:t>
            </a:r>
            <a:r>
              <a:rPr lang="en-US" sz="1800" dirty="0">
                <a:solidFill>
                  <a:schemeClr val="tx2"/>
                </a:solidFill>
                <a:latin typeface="+mn-lt"/>
              </a:rPr>
              <a:t>=20</a:t>
            </a:r>
            <a:r>
              <a:rPr lang="en-US" sz="1800" i="1" dirty="0">
                <a:solidFill>
                  <a:schemeClr val="tx2"/>
                </a:solidFill>
                <a:latin typeface="+mn-lt"/>
              </a:rPr>
              <a:t>, y</a:t>
            </a:r>
            <a:r>
              <a:rPr lang="en-US" sz="1800" i="1" baseline="-25000" dirty="0">
                <a:solidFill>
                  <a:schemeClr val="tx2"/>
                </a:solidFill>
                <a:latin typeface="+mn-lt"/>
              </a:rPr>
              <a:t>B</a:t>
            </a:r>
            <a:r>
              <a:rPr lang="en-US" sz="1800" dirty="0">
                <a:solidFill>
                  <a:schemeClr val="tx2"/>
                </a:solidFill>
                <a:latin typeface="+mn-lt"/>
              </a:rPr>
              <a:t>=</a:t>
            </a:r>
            <a:r>
              <a:rPr lang="en-US" sz="1800" i="1" dirty="0">
                <a:solidFill>
                  <a:schemeClr val="tx2"/>
                </a:solidFill>
                <a:latin typeface="+mn-lt"/>
              </a:rPr>
              <a:t>y</a:t>
            </a:r>
            <a:r>
              <a:rPr lang="en-US" sz="1800" i="1" baseline="-25000" dirty="0">
                <a:solidFill>
                  <a:schemeClr val="tx2"/>
                </a:solidFill>
                <a:latin typeface="+mn-lt"/>
              </a:rPr>
              <a:t>C</a:t>
            </a:r>
            <a:r>
              <a:rPr lang="en-US" sz="1800" dirty="0">
                <a:solidFill>
                  <a:schemeClr val="tx2"/>
                </a:solidFill>
                <a:latin typeface="+mn-lt"/>
              </a:rPr>
              <a:t>=35,</a:t>
            </a:r>
            <a:r>
              <a:rPr lang="en-US" sz="1800" i="1" dirty="0">
                <a:solidFill>
                  <a:schemeClr val="tx2"/>
                </a:solidFill>
                <a:latin typeface="+mn-lt"/>
              </a:rPr>
              <a:t>y</a:t>
            </a:r>
            <a:r>
              <a:rPr lang="en-US" sz="1800" i="1" baseline="-25000" dirty="0">
                <a:solidFill>
                  <a:schemeClr val="tx2"/>
                </a:solidFill>
                <a:latin typeface="+mn-lt"/>
              </a:rPr>
              <a:t>C</a:t>
            </a:r>
            <a:r>
              <a:rPr lang="en-US" sz="1800" dirty="0">
                <a:solidFill>
                  <a:schemeClr val="tx2"/>
                </a:solidFill>
                <a:latin typeface="+mn-lt"/>
              </a:rPr>
              <a:t>=3.5</a:t>
            </a:r>
          </a:p>
        </p:txBody>
      </p:sp>
      <p:sp>
        <p:nvSpPr>
          <p:cNvPr id="3" name="Slide Number Placeholder 2">
            <a:extLst>
              <a:ext uri="{FF2B5EF4-FFF2-40B4-BE49-F238E27FC236}">
                <a16:creationId xmlns:a16="http://schemas.microsoft.com/office/drawing/2014/main" id="{A793C540-3ED1-E840-91BB-75CF15D5343D}"/>
              </a:ext>
            </a:extLst>
          </p:cNvPr>
          <p:cNvSpPr>
            <a:spLocks noGrp="1"/>
          </p:cNvSpPr>
          <p:nvPr>
            <p:ph type="sldNum" sz="quarter" idx="4"/>
          </p:nvPr>
        </p:nvSpPr>
        <p:spPr/>
        <p:txBody>
          <a:bodyPr/>
          <a:lstStyle/>
          <a:p>
            <a:fld id="{FD96158B-4539-3C43-9DE5-94C547866200}" type="slidenum">
              <a:rPr lang="en-US" smtClean="0"/>
              <a:t>10</a:t>
            </a:fld>
            <a:endParaRPr lang="en-US"/>
          </a:p>
        </p:txBody>
      </p:sp>
      <p:sp>
        <p:nvSpPr>
          <p:cNvPr id="4" name="Footer Placeholder 3">
            <a:extLst>
              <a:ext uri="{FF2B5EF4-FFF2-40B4-BE49-F238E27FC236}">
                <a16:creationId xmlns:a16="http://schemas.microsoft.com/office/drawing/2014/main" id="{1A2A76A7-2ED4-6B47-B060-B277D9667682}"/>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15110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t>Example 2</a:t>
            </a:r>
          </a:p>
        </p:txBody>
      </p:sp>
      <p:sp>
        <p:nvSpPr>
          <p:cNvPr id="544771" name="Rectangle 3"/>
          <p:cNvSpPr>
            <a:spLocks noGrp="1" noChangeArrowheads="1"/>
          </p:cNvSpPr>
          <p:nvPr>
            <p:ph idx="4294967295"/>
          </p:nvPr>
        </p:nvSpPr>
        <p:spPr>
          <a:xfrm>
            <a:off x="2549423" y="1484784"/>
            <a:ext cx="3905622" cy="914176"/>
          </a:xfrm>
        </p:spPr>
        <p:txBody>
          <a:bodyPr/>
          <a:lstStyle/>
          <a:p>
            <a:pPr>
              <a:buNone/>
              <a:tabLst>
                <a:tab pos="2173288" algn="l"/>
              </a:tabLst>
            </a:pPr>
            <a:r>
              <a:rPr lang="en-US" sz="2000" u="sng" dirty="0"/>
              <a:t>Site A</a:t>
            </a:r>
            <a:r>
              <a:rPr lang="en-US" sz="2000" dirty="0"/>
              <a:t>	</a:t>
            </a:r>
            <a:r>
              <a:rPr lang="en-US" sz="2000" u="sng" dirty="0"/>
              <a:t>Site B</a:t>
            </a:r>
          </a:p>
          <a:p>
            <a:pPr>
              <a:buNone/>
              <a:tabLst>
                <a:tab pos="2436813" algn="l"/>
              </a:tabLst>
            </a:pPr>
            <a:r>
              <a:rPr lang="en-US" sz="2000" i="1" dirty="0"/>
              <a:t>	x	</a:t>
            </a:r>
            <a:r>
              <a:rPr lang="en-US" sz="2000" i="1" dirty="0" err="1"/>
              <a:t>x</a:t>
            </a:r>
            <a:endParaRPr lang="en-US" sz="2000" i="1" dirty="0"/>
          </a:p>
        </p:txBody>
      </p:sp>
      <p:sp>
        <p:nvSpPr>
          <p:cNvPr id="544772" name="Rectangle 4"/>
          <p:cNvSpPr>
            <a:spLocks noChangeArrowheads="1"/>
          </p:cNvSpPr>
          <p:nvPr/>
        </p:nvSpPr>
        <p:spPr bwMode="auto">
          <a:xfrm>
            <a:off x="2192361" y="2438188"/>
            <a:ext cx="3818991" cy="1197762"/>
          </a:xfrm>
          <a:prstGeom prst="rect">
            <a:avLst/>
          </a:prstGeom>
          <a:noFill/>
          <a:ln w="12700">
            <a:noFill/>
            <a:miter lim="800000"/>
            <a:headEnd/>
            <a:tailEnd/>
          </a:ln>
          <a:effectLst/>
        </p:spPr>
        <p:txBody>
          <a:bodyPr wrap="none" lIns="90486" tIns="44449" rIns="90486" bIns="44449">
            <a:prstTxWarp prst="textNoShape">
              <a:avLst/>
            </a:prstTxWarp>
            <a:spAutoFit/>
          </a:bodyPr>
          <a:lstStyle/>
          <a:p>
            <a:pPr marL="496697" indent="-496697">
              <a:tabLst>
                <a:tab pos="500045" algn="l"/>
                <a:tab pos="2114028" algn="l"/>
                <a:tab pos="2652023" algn="l"/>
                <a:tab pos="4114207" algn="l"/>
                <a:tab pos="4513797" algn="l"/>
              </a:tabLst>
            </a:pPr>
            <a:r>
              <a:rPr lang="en-US" sz="1800" i="1" dirty="0">
                <a:solidFill>
                  <a:srgbClr val="000000"/>
                </a:solidFill>
                <a:latin typeface="+mn-lt"/>
              </a:rPr>
              <a:t>T</a:t>
            </a:r>
            <a:r>
              <a:rPr lang="en-US" sz="1800" baseline="-25000" dirty="0">
                <a:solidFill>
                  <a:srgbClr val="000000"/>
                </a:solidFill>
                <a:latin typeface="+mn-lt"/>
              </a:rPr>
              <a:t>1</a:t>
            </a:r>
            <a:r>
              <a:rPr lang="en-US" sz="1800" dirty="0">
                <a:solidFill>
                  <a:srgbClr val="000000"/>
                </a:solidFill>
                <a:latin typeface="+mn-lt"/>
              </a:rPr>
              <a:t>:	</a:t>
            </a:r>
            <a:r>
              <a:rPr lang="en-US" sz="1800" dirty="0" err="1">
                <a:solidFill>
                  <a:srgbClr val="000000"/>
                </a:solidFill>
                <a:latin typeface="+mn-lt"/>
              </a:rPr>
              <a:t>Read(</a:t>
            </a:r>
            <a:r>
              <a:rPr lang="en-US" sz="1800" i="1" dirty="0" err="1">
                <a:solidFill>
                  <a:srgbClr val="000000"/>
                </a:solidFill>
                <a:latin typeface="+mn-lt"/>
              </a:rPr>
              <a:t>x</a:t>
            </a:r>
            <a:r>
              <a:rPr lang="en-US" sz="1800" dirty="0">
                <a:solidFill>
                  <a:srgbClr val="000000"/>
                </a:solidFill>
                <a:latin typeface="+mn-lt"/>
              </a:rPr>
              <a:t>)	</a:t>
            </a:r>
            <a:r>
              <a:rPr lang="en-US" sz="1800" i="1" dirty="0">
                <a:solidFill>
                  <a:srgbClr val="000000"/>
                </a:solidFill>
                <a:latin typeface="+mn-lt"/>
              </a:rPr>
              <a:t>T</a:t>
            </a:r>
            <a:r>
              <a:rPr lang="en-US" sz="1800" baseline="-25000" dirty="0">
                <a:solidFill>
                  <a:srgbClr val="000000"/>
                </a:solidFill>
                <a:latin typeface="+mn-lt"/>
              </a:rPr>
              <a:t>2</a:t>
            </a:r>
            <a:r>
              <a:rPr lang="en-US" sz="1800" dirty="0">
                <a:solidFill>
                  <a:srgbClr val="000000"/>
                </a:solidFill>
                <a:latin typeface="+mn-lt"/>
              </a:rPr>
              <a:t>:	</a:t>
            </a:r>
            <a:r>
              <a:rPr lang="en-US" sz="1800" dirty="0" err="1">
                <a:solidFill>
                  <a:srgbClr val="000000"/>
                </a:solidFill>
                <a:latin typeface="+mn-lt"/>
              </a:rPr>
              <a:t>Read(</a:t>
            </a:r>
            <a:r>
              <a:rPr lang="en-US" sz="1800" i="1" dirty="0" err="1">
                <a:solidFill>
                  <a:srgbClr val="000000"/>
                </a:solidFill>
                <a:latin typeface="+mn-lt"/>
              </a:rPr>
              <a:t>x</a:t>
            </a:r>
            <a:r>
              <a:rPr lang="en-US" sz="1800" dirty="0">
                <a:solidFill>
                  <a:srgbClr val="000000"/>
                </a:solidFill>
                <a:latin typeface="+mn-lt"/>
              </a:rPr>
              <a:t>) </a:t>
            </a:r>
          </a:p>
          <a:p>
            <a:pPr marL="496697" indent="-496697">
              <a:tabLst>
                <a:tab pos="500045" algn="l"/>
                <a:tab pos="2114028" algn="l"/>
                <a:tab pos="2652023" algn="l"/>
                <a:tab pos="4114207" algn="l"/>
                <a:tab pos="4513797" algn="l"/>
              </a:tabLst>
            </a:pPr>
            <a:r>
              <a:rPr lang="en-US" sz="1800" i="1" dirty="0">
                <a:solidFill>
                  <a:srgbClr val="000000"/>
                </a:solidFill>
                <a:latin typeface="+mn-lt"/>
              </a:rPr>
              <a:t>	x </a:t>
            </a:r>
            <a:r>
              <a:rPr lang="en-US" sz="1800" dirty="0">
                <a:solidFill>
                  <a:srgbClr val="000000"/>
                </a:solidFill>
                <a:latin typeface="+mn-lt"/>
                <a:sym typeface="Symbol" charset="2"/>
              </a:rPr>
              <a:t>← </a:t>
            </a:r>
            <a:r>
              <a:rPr lang="en-US" sz="1800" i="1" dirty="0">
                <a:solidFill>
                  <a:srgbClr val="000000"/>
                </a:solidFill>
                <a:latin typeface="+mn-lt"/>
              </a:rPr>
              <a:t>x+</a:t>
            </a:r>
            <a:r>
              <a:rPr lang="en-US" sz="1800" dirty="0">
                <a:solidFill>
                  <a:srgbClr val="000000"/>
                </a:solidFill>
                <a:latin typeface="+mn-lt"/>
              </a:rPr>
              <a:t>5 		</a:t>
            </a:r>
            <a:r>
              <a:rPr lang="en-US" sz="1800" i="1" dirty="0">
                <a:solidFill>
                  <a:srgbClr val="000000"/>
                </a:solidFill>
                <a:latin typeface="+mn-lt"/>
              </a:rPr>
              <a:t>x </a:t>
            </a:r>
            <a:r>
              <a:rPr lang="en-US" sz="1800" dirty="0">
                <a:solidFill>
                  <a:srgbClr val="000000"/>
                </a:solidFill>
                <a:latin typeface="+mn-lt"/>
                <a:sym typeface="Symbol" charset="2"/>
              </a:rPr>
              <a:t>← </a:t>
            </a:r>
            <a:r>
              <a:rPr lang="en-US" sz="1800" i="1" dirty="0">
                <a:solidFill>
                  <a:srgbClr val="000000"/>
                </a:solidFill>
                <a:latin typeface="+mn-lt"/>
              </a:rPr>
              <a:t>x</a:t>
            </a:r>
            <a:r>
              <a:rPr lang="en-US" sz="1800" dirty="0">
                <a:solidFill>
                  <a:srgbClr val="000000"/>
                </a:solidFill>
                <a:latin typeface="+mn-lt"/>
                <a:sym typeface="Symbol" charset="2"/>
              </a:rPr>
              <a:t>∗</a:t>
            </a:r>
            <a:r>
              <a:rPr lang="en-US" sz="1800" dirty="0">
                <a:solidFill>
                  <a:srgbClr val="000000"/>
                </a:solidFill>
                <a:latin typeface="+mn-lt"/>
              </a:rPr>
              <a:t>10</a:t>
            </a:r>
          </a:p>
          <a:p>
            <a:pPr marL="496697" lvl="1" indent="-496697">
              <a:tabLst>
                <a:tab pos="500045" algn="l"/>
                <a:tab pos="2114028" algn="l"/>
                <a:tab pos="2652023" algn="l"/>
                <a:tab pos="4114207" algn="l"/>
                <a:tab pos="4513797" algn="l"/>
              </a:tabLst>
            </a:pPr>
            <a:r>
              <a:rPr lang="en-US" sz="1800" dirty="0">
                <a:solidFill>
                  <a:srgbClr val="000000"/>
                </a:solidFill>
                <a:latin typeface="+mn-lt"/>
              </a:rPr>
              <a:t>	Write(</a:t>
            </a:r>
            <a:r>
              <a:rPr lang="en-US" sz="1800" i="1" dirty="0">
                <a:solidFill>
                  <a:srgbClr val="000000"/>
                </a:solidFill>
                <a:latin typeface="+mn-lt"/>
              </a:rPr>
              <a:t>x</a:t>
            </a:r>
            <a:r>
              <a:rPr lang="en-US" sz="1800" dirty="0">
                <a:solidFill>
                  <a:srgbClr val="000000"/>
                </a:solidFill>
                <a:latin typeface="+mn-lt"/>
              </a:rPr>
              <a:t>)		Write(</a:t>
            </a:r>
            <a:r>
              <a:rPr lang="en-US" sz="1800" i="1" dirty="0">
                <a:solidFill>
                  <a:srgbClr val="000000"/>
                </a:solidFill>
                <a:latin typeface="+mn-lt"/>
              </a:rPr>
              <a:t>x</a:t>
            </a:r>
            <a:r>
              <a:rPr lang="en-US" sz="1800" dirty="0">
                <a:solidFill>
                  <a:srgbClr val="000000"/>
                </a:solidFill>
                <a:latin typeface="+mn-lt"/>
              </a:rPr>
              <a:t>)</a:t>
            </a:r>
          </a:p>
          <a:p>
            <a:pPr marL="496697" lvl="1" indent="-496697">
              <a:tabLst>
                <a:tab pos="500045" algn="l"/>
                <a:tab pos="2114028" algn="l"/>
                <a:tab pos="2652023" algn="l"/>
                <a:tab pos="4114207" algn="l"/>
                <a:tab pos="4513797" algn="l"/>
              </a:tabLst>
            </a:pPr>
            <a:r>
              <a:rPr lang="en-US" sz="1800" dirty="0">
                <a:solidFill>
                  <a:srgbClr val="000000"/>
                </a:solidFill>
                <a:latin typeface="+mn-lt"/>
              </a:rPr>
              <a:t>	Commit 		Commit</a:t>
            </a:r>
          </a:p>
        </p:txBody>
      </p:sp>
      <p:sp>
        <p:nvSpPr>
          <p:cNvPr id="544773" name="Rectangle 5"/>
          <p:cNvSpPr>
            <a:spLocks noChangeArrowheads="1"/>
          </p:cNvSpPr>
          <p:nvPr/>
        </p:nvSpPr>
        <p:spPr bwMode="auto">
          <a:xfrm>
            <a:off x="685800" y="3803690"/>
            <a:ext cx="7162800" cy="457200"/>
          </a:xfrm>
          <a:prstGeom prst="rect">
            <a:avLst/>
          </a:prstGeom>
          <a:noFill/>
          <a:ln w="12700">
            <a:noFill/>
            <a:miter lim="800000"/>
            <a:headEnd/>
            <a:tailEnd/>
          </a:ln>
          <a:effectLst/>
        </p:spPr>
        <p:txBody>
          <a:bodyPr lIns="90486" tIns="44449" rIns="90486" bIns="44449">
            <a:prstTxWarp prst="textNoShape">
              <a:avLst/>
            </a:prstTxWarp>
          </a:bodyPr>
          <a:lstStyle/>
          <a:p>
            <a:pPr marL="285736" indent="-285736">
              <a:spcBef>
                <a:spcPct val="10000"/>
              </a:spcBef>
              <a:buClr>
                <a:schemeClr val="accent2"/>
              </a:buClr>
              <a:buSzPct val="95000"/>
            </a:pPr>
            <a:r>
              <a:rPr lang="en-US" sz="1800" dirty="0">
                <a:solidFill>
                  <a:srgbClr val="000000"/>
                </a:solidFill>
                <a:latin typeface="+mn-lt"/>
              </a:rPr>
              <a:t>Consider the two histories:</a:t>
            </a:r>
            <a:endParaRPr lang="en-US" sz="1800" i="1" dirty="0">
              <a:solidFill>
                <a:srgbClr val="000000"/>
              </a:solidFill>
              <a:latin typeface="+mn-lt"/>
            </a:endParaRPr>
          </a:p>
        </p:txBody>
      </p:sp>
      <p:sp>
        <p:nvSpPr>
          <p:cNvPr id="544774" name="Rectangle 6"/>
          <p:cNvSpPr>
            <a:spLocks noChangeArrowheads="1"/>
          </p:cNvSpPr>
          <p:nvPr/>
        </p:nvSpPr>
        <p:spPr bwMode="auto">
          <a:xfrm>
            <a:off x="1447801" y="4275811"/>
            <a:ext cx="7162800" cy="685314"/>
          </a:xfrm>
          <a:prstGeom prst="rect">
            <a:avLst/>
          </a:prstGeom>
          <a:noFill/>
          <a:ln w="12700">
            <a:noFill/>
            <a:miter lim="800000"/>
            <a:headEnd/>
            <a:tailEnd/>
          </a:ln>
          <a:effectLst/>
        </p:spPr>
        <p:txBody>
          <a:bodyPr lIns="90486" tIns="44449" rIns="90486" bIns="44449">
            <a:prstTxWarp prst="textNoShape">
              <a:avLst/>
            </a:prstTxWarp>
            <a:spAutoFit/>
          </a:bodyPr>
          <a:lstStyle/>
          <a:p>
            <a:pPr algn="l">
              <a:spcBef>
                <a:spcPct val="15000"/>
              </a:spcBef>
            </a:pPr>
            <a:r>
              <a:rPr lang="en-US" sz="1800" i="1" dirty="0">
                <a:solidFill>
                  <a:srgbClr val="000000"/>
                </a:solidFill>
                <a:latin typeface="+mn-lt"/>
              </a:rPr>
              <a:t>H</a:t>
            </a:r>
            <a:r>
              <a:rPr lang="en-US" sz="1800" i="1" baseline="-25000" dirty="0">
                <a:solidFill>
                  <a:srgbClr val="000000"/>
                </a:solidFill>
                <a:latin typeface="+mn-lt"/>
              </a:rPr>
              <a:t>A</a:t>
            </a:r>
            <a:r>
              <a:rPr lang="en-US" sz="1800" dirty="0">
                <a:solidFill>
                  <a:srgbClr val="000000"/>
                </a:solidFill>
                <a:latin typeface="+mn-lt"/>
              </a:rPr>
              <a:t>={</a:t>
            </a:r>
            <a:r>
              <a:rPr lang="en-US" sz="1800" i="1" dirty="0">
                <a:solidFill>
                  <a:srgbClr val="000000"/>
                </a:solidFill>
                <a:latin typeface="+mn-lt"/>
              </a:rPr>
              <a:t>R</a:t>
            </a:r>
            <a:r>
              <a:rPr lang="en-US" sz="1800" baseline="-25000" dirty="0">
                <a:solidFill>
                  <a:srgbClr val="000000"/>
                </a:solidFill>
                <a:latin typeface="+mn-lt"/>
              </a:rPr>
              <a:t>1</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A</a:t>
            </a:r>
            <a:r>
              <a:rPr lang="en-US" sz="1800" dirty="0">
                <a:solidFill>
                  <a:srgbClr val="000000"/>
                </a:solidFill>
                <a:latin typeface="+mn-lt"/>
              </a:rPr>
              <a:t>),</a:t>
            </a:r>
            <a:r>
              <a:rPr lang="en-US" sz="1800" i="1" dirty="0">
                <a:solidFill>
                  <a:srgbClr val="000000"/>
                </a:solidFill>
                <a:latin typeface="+mn-lt"/>
              </a:rPr>
              <a:t>W</a:t>
            </a:r>
            <a:r>
              <a:rPr lang="en-US" sz="1800" baseline="-25000" dirty="0">
                <a:solidFill>
                  <a:srgbClr val="000000"/>
                </a:solidFill>
                <a:latin typeface="+mn-lt"/>
              </a:rPr>
              <a:t>1</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A</a:t>
            </a:r>
            <a:r>
              <a:rPr lang="en-US" sz="1800" dirty="0">
                <a:solidFill>
                  <a:srgbClr val="000000"/>
                </a:solidFill>
                <a:latin typeface="+mn-lt"/>
              </a:rPr>
              <a:t>), </a:t>
            </a:r>
            <a:r>
              <a:rPr lang="en-US" sz="1800" i="1" dirty="0">
                <a:solidFill>
                  <a:srgbClr val="000000"/>
                </a:solidFill>
                <a:latin typeface="+mn-lt"/>
              </a:rPr>
              <a:t>C</a:t>
            </a:r>
            <a:r>
              <a:rPr lang="en-US" sz="1800" baseline="-25000" dirty="0">
                <a:solidFill>
                  <a:srgbClr val="000000"/>
                </a:solidFill>
                <a:latin typeface="+mn-lt"/>
              </a:rPr>
              <a:t>1</a:t>
            </a:r>
            <a:r>
              <a:rPr lang="en-US" sz="1800" dirty="0">
                <a:solidFill>
                  <a:srgbClr val="000000"/>
                </a:solidFill>
                <a:latin typeface="+mn-lt"/>
              </a:rPr>
              <a:t>, </a:t>
            </a:r>
            <a:r>
              <a:rPr lang="en-US" sz="1800" i="1" dirty="0">
                <a:solidFill>
                  <a:srgbClr val="000000"/>
                </a:solidFill>
                <a:latin typeface="+mn-lt"/>
              </a:rPr>
              <a:t>R</a:t>
            </a:r>
            <a:r>
              <a:rPr lang="en-US" sz="1800" baseline="-25000" dirty="0">
                <a:solidFill>
                  <a:srgbClr val="000000"/>
                </a:solidFill>
                <a:latin typeface="+mn-lt"/>
              </a:rPr>
              <a:t>2</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A</a:t>
            </a:r>
            <a:r>
              <a:rPr lang="en-US" sz="1800" dirty="0">
                <a:solidFill>
                  <a:srgbClr val="000000"/>
                </a:solidFill>
                <a:latin typeface="+mn-lt"/>
              </a:rPr>
              <a:t>), </a:t>
            </a:r>
            <a:r>
              <a:rPr lang="en-US" sz="1800" i="1" dirty="0">
                <a:solidFill>
                  <a:srgbClr val="000000"/>
                </a:solidFill>
                <a:latin typeface="+mn-lt"/>
              </a:rPr>
              <a:t>W</a:t>
            </a:r>
            <a:r>
              <a:rPr lang="en-US" sz="1800" baseline="-25000" dirty="0">
                <a:solidFill>
                  <a:srgbClr val="000000"/>
                </a:solidFill>
                <a:latin typeface="+mn-lt"/>
              </a:rPr>
              <a:t>2</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A</a:t>
            </a:r>
            <a:r>
              <a:rPr lang="en-US" sz="1800" dirty="0">
                <a:solidFill>
                  <a:srgbClr val="000000"/>
                </a:solidFill>
                <a:latin typeface="+mn-lt"/>
              </a:rPr>
              <a:t>), </a:t>
            </a:r>
            <a:r>
              <a:rPr lang="en-US" sz="1800" i="1" dirty="0">
                <a:solidFill>
                  <a:srgbClr val="000000"/>
                </a:solidFill>
                <a:latin typeface="+mn-lt"/>
              </a:rPr>
              <a:t>C</a:t>
            </a:r>
            <a:r>
              <a:rPr lang="en-US" sz="1800" baseline="-25000" dirty="0">
                <a:solidFill>
                  <a:srgbClr val="000000"/>
                </a:solidFill>
                <a:latin typeface="+mn-lt"/>
              </a:rPr>
              <a:t>2</a:t>
            </a:r>
            <a:r>
              <a:rPr lang="en-US" sz="1800" dirty="0">
                <a:solidFill>
                  <a:srgbClr val="000000"/>
                </a:solidFill>
                <a:latin typeface="+mn-lt"/>
              </a:rPr>
              <a:t>}</a:t>
            </a:r>
          </a:p>
          <a:p>
            <a:pPr algn="l">
              <a:spcBef>
                <a:spcPct val="15000"/>
              </a:spcBef>
            </a:pPr>
            <a:r>
              <a:rPr lang="en-US" sz="1800" i="1" dirty="0">
                <a:solidFill>
                  <a:srgbClr val="000000"/>
                </a:solidFill>
                <a:latin typeface="+mn-lt"/>
              </a:rPr>
              <a:t>H</a:t>
            </a:r>
            <a:r>
              <a:rPr lang="en-US" sz="1800" i="1" baseline="-25000" dirty="0">
                <a:solidFill>
                  <a:srgbClr val="000000"/>
                </a:solidFill>
                <a:latin typeface="+mn-lt"/>
              </a:rPr>
              <a:t>B</a:t>
            </a:r>
            <a:r>
              <a:rPr lang="en-US" sz="1800" dirty="0">
                <a:solidFill>
                  <a:srgbClr val="000000"/>
                </a:solidFill>
                <a:latin typeface="+mn-lt"/>
              </a:rPr>
              <a:t>={</a:t>
            </a:r>
            <a:r>
              <a:rPr lang="en-US" sz="1800" i="1" dirty="0">
                <a:solidFill>
                  <a:srgbClr val="000000"/>
                </a:solidFill>
                <a:latin typeface="+mn-lt"/>
              </a:rPr>
              <a:t>R</a:t>
            </a:r>
            <a:r>
              <a:rPr lang="en-US" sz="1800" i="1" baseline="-25000" dirty="0">
                <a:solidFill>
                  <a:srgbClr val="000000"/>
                </a:solidFill>
                <a:latin typeface="+mn-lt"/>
              </a:rPr>
              <a:t>2</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B</a:t>
            </a:r>
            <a:r>
              <a:rPr lang="en-US" sz="1800" dirty="0">
                <a:solidFill>
                  <a:srgbClr val="000000"/>
                </a:solidFill>
                <a:latin typeface="+mn-lt"/>
              </a:rPr>
              <a:t>), </a:t>
            </a:r>
            <a:r>
              <a:rPr lang="en-US" sz="1800" i="1" dirty="0">
                <a:solidFill>
                  <a:srgbClr val="000000"/>
                </a:solidFill>
                <a:latin typeface="+mn-lt"/>
              </a:rPr>
              <a:t>W</a:t>
            </a:r>
            <a:r>
              <a:rPr lang="en-US" sz="1800" baseline="-25000" dirty="0">
                <a:solidFill>
                  <a:srgbClr val="000000"/>
                </a:solidFill>
                <a:latin typeface="+mn-lt"/>
              </a:rPr>
              <a:t>2</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B</a:t>
            </a:r>
            <a:r>
              <a:rPr lang="en-US" sz="1800" dirty="0">
                <a:solidFill>
                  <a:srgbClr val="000000"/>
                </a:solidFill>
                <a:latin typeface="+mn-lt"/>
              </a:rPr>
              <a:t>), </a:t>
            </a:r>
            <a:r>
              <a:rPr lang="en-US" sz="1800" i="1" dirty="0">
                <a:solidFill>
                  <a:srgbClr val="000000"/>
                </a:solidFill>
                <a:latin typeface="+mn-lt"/>
              </a:rPr>
              <a:t>C</a:t>
            </a:r>
            <a:r>
              <a:rPr lang="en-US" sz="1800" baseline="-25000" dirty="0">
                <a:solidFill>
                  <a:srgbClr val="000000"/>
                </a:solidFill>
                <a:latin typeface="+mn-lt"/>
              </a:rPr>
              <a:t>2</a:t>
            </a:r>
            <a:r>
              <a:rPr lang="en-US" sz="1800" dirty="0">
                <a:solidFill>
                  <a:srgbClr val="000000"/>
                </a:solidFill>
                <a:latin typeface="+mn-lt"/>
              </a:rPr>
              <a:t>, </a:t>
            </a:r>
            <a:r>
              <a:rPr lang="en-US" sz="1800" i="1" dirty="0">
                <a:solidFill>
                  <a:srgbClr val="000000"/>
                </a:solidFill>
                <a:latin typeface="+mn-lt"/>
              </a:rPr>
              <a:t>R</a:t>
            </a:r>
            <a:r>
              <a:rPr lang="en-US" sz="1800" baseline="-25000" dirty="0">
                <a:solidFill>
                  <a:srgbClr val="000000"/>
                </a:solidFill>
                <a:latin typeface="+mn-lt"/>
              </a:rPr>
              <a:t>1</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B</a:t>
            </a:r>
            <a:r>
              <a:rPr lang="en-US" sz="1800" dirty="0">
                <a:solidFill>
                  <a:srgbClr val="000000"/>
                </a:solidFill>
                <a:latin typeface="+mn-lt"/>
              </a:rPr>
              <a:t>), </a:t>
            </a:r>
            <a:r>
              <a:rPr lang="en-US" sz="1800" i="1" dirty="0">
                <a:solidFill>
                  <a:srgbClr val="000000"/>
                </a:solidFill>
                <a:latin typeface="+mn-lt"/>
              </a:rPr>
              <a:t>W</a:t>
            </a:r>
            <a:r>
              <a:rPr lang="en-US" sz="1800" baseline="-25000" dirty="0">
                <a:solidFill>
                  <a:srgbClr val="000000"/>
                </a:solidFill>
                <a:latin typeface="+mn-lt"/>
              </a:rPr>
              <a:t>1</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B</a:t>
            </a:r>
            <a:r>
              <a:rPr lang="en-US" sz="1800" dirty="0">
                <a:solidFill>
                  <a:srgbClr val="000000"/>
                </a:solidFill>
                <a:latin typeface="+mn-lt"/>
              </a:rPr>
              <a:t>),</a:t>
            </a:r>
            <a:r>
              <a:rPr lang="en-US" sz="1800" i="1" dirty="0">
                <a:solidFill>
                  <a:srgbClr val="000000"/>
                </a:solidFill>
                <a:latin typeface="+mn-lt"/>
              </a:rPr>
              <a:t> C</a:t>
            </a:r>
            <a:r>
              <a:rPr lang="en-US" sz="1800" baseline="-25000" dirty="0">
                <a:solidFill>
                  <a:srgbClr val="000000"/>
                </a:solidFill>
                <a:latin typeface="+mn-lt"/>
              </a:rPr>
              <a:t>1</a:t>
            </a:r>
            <a:r>
              <a:rPr lang="en-US" sz="1800" dirty="0">
                <a:solidFill>
                  <a:srgbClr val="000000"/>
                </a:solidFill>
                <a:latin typeface="+mn-lt"/>
              </a:rPr>
              <a:t>}</a:t>
            </a:r>
          </a:p>
        </p:txBody>
      </p:sp>
      <p:sp>
        <p:nvSpPr>
          <p:cNvPr id="544775" name="Rectangle 7"/>
          <p:cNvSpPr>
            <a:spLocks noChangeArrowheads="1"/>
          </p:cNvSpPr>
          <p:nvPr/>
        </p:nvSpPr>
        <p:spPr bwMode="auto">
          <a:xfrm>
            <a:off x="685801" y="5253522"/>
            <a:ext cx="7632866" cy="1133854"/>
          </a:xfrm>
          <a:prstGeom prst="rect">
            <a:avLst/>
          </a:prstGeom>
          <a:noFill/>
          <a:ln w="12700">
            <a:noFill/>
            <a:miter lim="800000"/>
            <a:headEnd/>
            <a:tailEnd/>
          </a:ln>
          <a:effectLst/>
        </p:spPr>
        <p:txBody>
          <a:bodyPr lIns="90486" tIns="44449" rIns="90486" bIns="44449">
            <a:prstTxWarp prst="textNoShape">
              <a:avLst/>
            </a:prstTxWarp>
          </a:bodyPr>
          <a:lstStyle/>
          <a:p>
            <a:pPr marL="285736" indent="-285736">
              <a:spcBef>
                <a:spcPct val="10000"/>
              </a:spcBef>
              <a:buClr>
                <a:schemeClr val="accent2"/>
              </a:buClr>
              <a:buSzPct val="95000"/>
            </a:pPr>
            <a:r>
              <a:rPr lang="en-US" sz="1800" dirty="0">
                <a:solidFill>
                  <a:srgbClr val="000000"/>
                </a:solidFill>
                <a:latin typeface="+mn-lt"/>
              </a:rPr>
              <a:t>Global history non-serializable: </a:t>
            </a:r>
            <a:r>
              <a:rPr lang="en-US" sz="1800" i="1" dirty="0">
                <a:solidFill>
                  <a:srgbClr val="000000"/>
                </a:solidFill>
                <a:latin typeface="+mn-lt"/>
              </a:rPr>
              <a:t>H</a:t>
            </a:r>
            <a:r>
              <a:rPr lang="en-US" sz="1800" i="1" baseline="-25000" dirty="0">
                <a:solidFill>
                  <a:srgbClr val="000000"/>
                </a:solidFill>
                <a:latin typeface="+mn-lt"/>
              </a:rPr>
              <a:t>A</a:t>
            </a:r>
            <a:r>
              <a:rPr lang="en-US" sz="1800" dirty="0">
                <a:solidFill>
                  <a:srgbClr val="000000"/>
                </a:solidFill>
                <a:latin typeface="+mn-lt"/>
              </a:rPr>
              <a:t>: </a:t>
            </a:r>
            <a:r>
              <a:rPr lang="en-US" sz="1800" i="1" dirty="0">
                <a:solidFill>
                  <a:srgbClr val="000000"/>
                </a:solidFill>
                <a:latin typeface="+mn-lt"/>
              </a:rPr>
              <a:t>T</a:t>
            </a:r>
            <a:r>
              <a:rPr lang="en-US" sz="1800" baseline="-25000" dirty="0">
                <a:solidFill>
                  <a:srgbClr val="000000"/>
                </a:solidFill>
                <a:latin typeface="+mn-lt"/>
              </a:rPr>
              <a:t>1</a:t>
            </a:r>
            <a:r>
              <a:rPr lang="en-US" sz="1800" dirty="0">
                <a:solidFill>
                  <a:srgbClr val="000000"/>
                </a:solidFill>
                <a:latin typeface="+mn-lt"/>
                <a:sym typeface="Symbol" charset="2"/>
              </a:rPr>
              <a:t>→ </a:t>
            </a:r>
            <a:r>
              <a:rPr lang="en-US" sz="1800" i="1" dirty="0">
                <a:solidFill>
                  <a:srgbClr val="000000"/>
                </a:solidFill>
                <a:latin typeface="+mn-lt"/>
              </a:rPr>
              <a:t>T</a:t>
            </a:r>
            <a:r>
              <a:rPr lang="en-US" sz="1800" baseline="-25000" dirty="0">
                <a:solidFill>
                  <a:srgbClr val="000000"/>
                </a:solidFill>
                <a:latin typeface="+mn-lt"/>
              </a:rPr>
              <a:t>2</a:t>
            </a:r>
            <a:r>
              <a:rPr lang="en-US" sz="1800" dirty="0">
                <a:solidFill>
                  <a:srgbClr val="000000"/>
                </a:solidFill>
                <a:latin typeface="+mn-lt"/>
              </a:rPr>
              <a:t>, </a:t>
            </a:r>
            <a:r>
              <a:rPr lang="en-US" sz="1800" i="1" dirty="0">
                <a:solidFill>
                  <a:srgbClr val="000000"/>
                </a:solidFill>
                <a:latin typeface="+mn-lt"/>
              </a:rPr>
              <a:t>H</a:t>
            </a:r>
            <a:r>
              <a:rPr lang="en-US" sz="1800" i="1" baseline="-25000" dirty="0">
                <a:solidFill>
                  <a:srgbClr val="000000"/>
                </a:solidFill>
                <a:latin typeface="+mn-lt"/>
              </a:rPr>
              <a:t>B</a:t>
            </a:r>
            <a:r>
              <a:rPr lang="en-US" sz="1800" dirty="0">
                <a:solidFill>
                  <a:srgbClr val="000000"/>
                </a:solidFill>
                <a:latin typeface="+mn-lt"/>
              </a:rPr>
              <a:t>: </a:t>
            </a:r>
            <a:r>
              <a:rPr lang="en-US" sz="1800" i="1" dirty="0">
                <a:solidFill>
                  <a:srgbClr val="000000"/>
                </a:solidFill>
                <a:latin typeface="+mn-lt"/>
              </a:rPr>
              <a:t>T</a:t>
            </a:r>
            <a:r>
              <a:rPr lang="en-US" sz="1800" baseline="-25000" dirty="0">
                <a:solidFill>
                  <a:srgbClr val="000000"/>
                </a:solidFill>
                <a:latin typeface="+mn-lt"/>
              </a:rPr>
              <a:t>2</a:t>
            </a:r>
            <a:r>
              <a:rPr lang="en-US" sz="1800" dirty="0">
                <a:solidFill>
                  <a:srgbClr val="000000"/>
                </a:solidFill>
                <a:latin typeface="+mn-lt"/>
                <a:sym typeface="Symbol" charset="2"/>
              </a:rPr>
              <a:t>→ </a:t>
            </a:r>
            <a:r>
              <a:rPr lang="en-US" sz="1800" i="1" dirty="0">
                <a:solidFill>
                  <a:srgbClr val="000000"/>
                </a:solidFill>
                <a:latin typeface="+mn-lt"/>
              </a:rPr>
              <a:t>T</a:t>
            </a:r>
            <a:r>
              <a:rPr lang="en-US" sz="1800" baseline="-25000" dirty="0">
                <a:solidFill>
                  <a:srgbClr val="000000"/>
                </a:solidFill>
                <a:latin typeface="+mn-lt"/>
              </a:rPr>
              <a:t>1</a:t>
            </a:r>
          </a:p>
          <a:p>
            <a:pPr marL="285736" indent="-285736">
              <a:spcBef>
                <a:spcPct val="10000"/>
              </a:spcBef>
              <a:buClr>
                <a:schemeClr val="accent2"/>
              </a:buClr>
              <a:buSzPct val="95000"/>
            </a:pPr>
            <a:r>
              <a:rPr lang="en-US" sz="1800" dirty="0">
                <a:solidFill>
                  <a:srgbClr val="000000"/>
                </a:solidFill>
                <a:latin typeface="+mn-lt"/>
              </a:rPr>
              <a:t>Mutually inconsistent: Assume </a:t>
            </a:r>
            <a:r>
              <a:rPr lang="en-US" sz="1800" i="1" dirty="0">
                <a:solidFill>
                  <a:srgbClr val="000000"/>
                </a:solidFill>
                <a:latin typeface="+mn-lt"/>
              </a:rPr>
              <a:t>x</a:t>
            </a:r>
            <a:r>
              <a:rPr lang="en-US" sz="1800" i="1" baseline="-25000" dirty="0">
                <a:solidFill>
                  <a:srgbClr val="000000"/>
                </a:solidFill>
                <a:latin typeface="+mn-lt"/>
              </a:rPr>
              <a:t>A</a:t>
            </a:r>
            <a:r>
              <a:rPr lang="en-US" sz="1800" dirty="0">
                <a:solidFill>
                  <a:srgbClr val="000000"/>
                </a:solidFill>
                <a:latin typeface="+mn-lt"/>
              </a:rPr>
              <a:t>=</a:t>
            </a:r>
            <a:r>
              <a:rPr lang="en-US" sz="1800" i="1" dirty="0">
                <a:solidFill>
                  <a:srgbClr val="000000"/>
                </a:solidFill>
                <a:latin typeface="+mn-lt"/>
              </a:rPr>
              <a:t>x</a:t>
            </a:r>
            <a:r>
              <a:rPr lang="en-US" sz="1800" i="1" baseline="-25000" dirty="0">
                <a:solidFill>
                  <a:srgbClr val="000000"/>
                </a:solidFill>
                <a:latin typeface="+mn-lt"/>
              </a:rPr>
              <a:t>B</a:t>
            </a:r>
            <a:r>
              <a:rPr lang="en-US" sz="1800" dirty="0">
                <a:solidFill>
                  <a:srgbClr val="000000"/>
                </a:solidFill>
                <a:latin typeface="+mn-lt"/>
              </a:rPr>
              <a:t>=1 to begin; in the end </a:t>
            </a:r>
            <a:r>
              <a:rPr lang="en-US" sz="1800" i="1" dirty="0">
                <a:solidFill>
                  <a:srgbClr val="000000"/>
                </a:solidFill>
                <a:latin typeface="+mn-lt"/>
              </a:rPr>
              <a:t>x</a:t>
            </a:r>
            <a:r>
              <a:rPr lang="en-US" sz="1800" i="1" baseline="-25000" dirty="0">
                <a:solidFill>
                  <a:srgbClr val="000000"/>
                </a:solidFill>
                <a:latin typeface="+mn-lt"/>
              </a:rPr>
              <a:t>A</a:t>
            </a:r>
            <a:r>
              <a:rPr lang="en-US" sz="1800" dirty="0">
                <a:solidFill>
                  <a:srgbClr val="000000"/>
                </a:solidFill>
                <a:latin typeface="+mn-lt"/>
              </a:rPr>
              <a:t>=15, </a:t>
            </a:r>
            <a:r>
              <a:rPr lang="en-US" sz="1800" i="1" dirty="0">
                <a:solidFill>
                  <a:srgbClr val="000000"/>
                </a:solidFill>
                <a:latin typeface="+mn-lt"/>
              </a:rPr>
              <a:t>x</a:t>
            </a:r>
            <a:r>
              <a:rPr lang="en-US" sz="1800" i="1" baseline="-25000" dirty="0">
                <a:solidFill>
                  <a:srgbClr val="000000"/>
                </a:solidFill>
                <a:latin typeface="+mn-lt"/>
              </a:rPr>
              <a:t>B</a:t>
            </a:r>
            <a:r>
              <a:rPr lang="en-US" sz="1800" dirty="0">
                <a:solidFill>
                  <a:srgbClr val="000000"/>
                </a:solidFill>
                <a:latin typeface="+mn-lt"/>
              </a:rPr>
              <a:t>=60</a:t>
            </a:r>
            <a:endParaRPr lang="en-US" sz="1800" i="1" dirty="0">
              <a:solidFill>
                <a:srgbClr val="000000"/>
              </a:solidFill>
              <a:latin typeface="+mn-lt"/>
            </a:endParaRPr>
          </a:p>
        </p:txBody>
      </p:sp>
      <p:sp>
        <p:nvSpPr>
          <p:cNvPr id="3" name="Slide Number Placeholder 2">
            <a:extLst>
              <a:ext uri="{FF2B5EF4-FFF2-40B4-BE49-F238E27FC236}">
                <a16:creationId xmlns:a16="http://schemas.microsoft.com/office/drawing/2014/main" id="{89FEC428-210B-114B-A33B-65ACAFF2B213}"/>
              </a:ext>
            </a:extLst>
          </p:cNvPr>
          <p:cNvSpPr>
            <a:spLocks noGrp="1"/>
          </p:cNvSpPr>
          <p:nvPr>
            <p:ph type="sldNum" sz="quarter" idx="4"/>
          </p:nvPr>
        </p:nvSpPr>
        <p:spPr/>
        <p:txBody>
          <a:bodyPr/>
          <a:lstStyle/>
          <a:p>
            <a:fld id="{FD96158B-4539-3C43-9DE5-94C547866200}" type="slidenum">
              <a:rPr lang="en-US" smtClean="0"/>
              <a:t>11</a:t>
            </a:fld>
            <a:endParaRPr lang="en-US"/>
          </a:p>
        </p:txBody>
      </p:sp>
      <p:sp>
        <p:nvSpPr>
          <p:cNvPr id="4" name="Footer Placeholder 3">
            <a:extLst>
              <a:ext uri="{FF2B5EF4-FFF2-40B4-BE49-F238E27FC236}">
                <a16:creationId xmlns:a16="http://schemas.microsoft.com/office/drawing/2014/main" id="{0C3767B6-D1C7-1149-B868-7AE2B67EB1AF}"/>
              </a:ext>
            </a:extLst>
          </p:cNvPr>
          <p:cNvSpPr>
            <a:spLocks noGrp="1"/>
          </p:cNvSpPr>
          <p:nvPr>
            <p:ph type="ftr" sz="quarter" idx="3"/>
          </p:nvPr>
        </p:nvSpPr>
        <p:spPr/>
        <p:txBody>
          <a:bodyPr/>
          <a:lstStyle/>
          <a:p>
            <a:r>
              <a:rPr lang="en-US" dirty="0"/>
              <a:t>© 2020 </a:t>
            </a:r>
          </a:p>
        </p:txBody>
      </p:sp>
    </p:spTree>
    <p:extLst>
      <p:ext uri="{BB962C8B-B14F-4D97-AF65-F5344CB8AC3E}">
        <p14:creationId xmlns:p14="http://schemas.microsoft.com/office/powerpoint/2010/main" val="284094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Data Replication</a:t>
            </a:r>
          </a:p>
          <a:p>
            <a:pPr lvl="1"/>
            <a:r>
              <a:rPr lang="en-US" dirty="0">
                <a:solidFill>
                  <a:srgbClr val="1771A9">
                    <a:alpha val="25000"/>
                  </a:srgbClr>
                </a:solidFill>
              </a:rPr>
              <a:t>Consistency criteria</a:t>
            </a:r>
          </a:p>
          <a:p>
            <a:pPr lvl="1"/>
            <a:r>
              <a:rPr lang="en-US" dirty="0">
                <a:solidFill>
                  <a:srgbClr val="1771A9"/>
                </a:solidFill>
              </a:rPr>
              <a:t>Update Management Strategies</a:t>
            </a:r>
          </a:p>
          <a:p>
            <a:pPr lvl="1"/>
            <a:r>
              <a:rPr lang="en-US" dirty="0">
                <a:solidFill>
                  <a:srgbClr val="1771A9">
                    <a:alpha val="25000"/>
                  </a:srgbClr>
                </a:solidFill>
              </a:rPr>
              <a:t>Replication Protocols</a:t>
            </a:r>
          </a:p>
          <a:p>
            <a:pPr lvl="1"/>
            <a:r>
              <a:rPr lang="en-US" dirty="0">
                <a:solidFill>
                  <a:srgbClr val="1771A9">
                    <a:alpha val="25000"/>
                  </a:srgbClr>
                </a:solidFill>
              </a:rPr>
              <a:t>Replication and Failure Management</a:t>
            </a:r>
            <a:endParaRPr lang="en-US" dirty="0">
              <a:solidFill>
                <a:srgbClr val="1771A9">
                  <a:alpha val="25000"/>
                </a:srgbClr>
              </a:solidFill>
              <a:cs typeface="Arial" panose="020B0604020202020204" pitchFamily="34" charset="0"/>
            </a:endParaRP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12</a:t>
            </a:fld>
            <a:endParaRPr lang="en-US"/>
          </a:p>
        </p:txBody>
      </p:sp>
      <p:sp>
        <p:nvSpPr>
          <p:cNvPr id="4" name="Footer Placeholder 3">
            <a:extLst>
              <a:ext uri="{FF2B5EF4-FFF2-40B4-BE49-F238E27FC236}">
                <a16:creationId xmlns:a16="http://schemas.microsoft.com/office/drawing/2014/main" id="{6B348CD5-4268-EB4C-91AD-A93DAAE61ACF}"/>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267822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Management Strategies</a:t>
            </a:r>
          </a:p>
        </p:txBody>
      </p:sp>
      <p:sp>
        <p:nvSpPr>
          <p:cNvPr id="4" name="Content Placeholder 3"/>
          <p:cNvSpPr>
            <a:spLocks noGrp="1"/>
          </p:cNvSpPr>
          <p:nvPr>
            <p:ph idx="1"/>
          </p:nvPr>
        </p:nvSpPr>
        <p:spPr>
          <a:xfrm>
            <a:off x="241101" y="1412776"/>
            <a:ext cx="8643938" cy="2438241"/>
          </a:xfrm>
        </p:spPr>
        <p:txBody>
          <a:bodyPr/>
          <a:lstStyle/>
          <a:p>
            <a:r>
              <a:rPr lang="en-US" dirty="0"/>
              <a:t>Depending on when the updates are propagated</a:t>
            </a:r>
          </a:p>
          <a:p>
            <a:pPr lvl="1"/>
            <a:r>
              <a:rPr lang="en-US" dirty="0"/>
              <a:t>Eager</a:t>
            </a:r>
          </a:p>
          <a:p>
            <a:pPr lvl="1"/>
            <a:r>
              <a:rPr lang="en-US" dirty="0"/>
              <a:t>Lazy</a:t>
            </a:r>
          </a:p>
          <a:p>
            <a:r>
              <a:rPr lang="en-US" dirty="0"/>
              <a:t>Depending on where the updates can take place</a:t>
            </a:r>
          </a:p>
          <a:p>
            <a:pPr lvl="1"/>
            <a:r>
              <a:rPr lang="en-US" dirty="0"/>
              <a:t>Centralized</a:t>
            </a:r>
          </a:p>
          <a:p>
            <a:pPr lvl="1"/>
            <a:r>
              <a:rPr lang="en-US" dirty="0"/>
              <a:t>Distributed</a:t>
            </a:r>
          </a:p>
        </p:txBody>
      </p:sp>
      <p:sp>
        <p:nvSpPr>
          <p:cNvPr id="6" name="Rectangle 6"/>
          <p:cNvSpPr>
            <a:spLocks noChangeArrowheads="1"/>
          </p:cNvSpPr>
          <p:nvPr/>
        </p:nvSpPr>
        <p:spPr bwMode="auto">
          <a:xfrm>
            <a:off x="3112616" y="3910582"/>
            <a:ext cx="3403600" cy="2184401"/>
          </a:xfrm>
          <a:prstGeom prst="rect">
            <a:avLst/>
          </a:prstGeom>
          <a:solidFill>
            <a:schemeClr val="accent3">
              <a:lumMod val="75000"/>
            </a:schemeClr>
          </a:solidFill>
          <a:ln w="25400">
            <a:solidFill>
              <a:schemeClr val="tx2"/>
            </a:solidFill>
            <a:miter lim="800000"/>
            <a:headEnd/>
            <a:tailEnd/>
          </a:ln>
          <a:effectLst/>
        </p:spPr>
        <p:txBody>
          <a:bodyPr wrap="none" anchor="ctr">
            <a:prstTxWarp prst="textNoShape">
              <a:avLst/>
            </a:prstTxWarp>
          </a:bodyPr>
          <a:lstStyle/>
          <a:p>
            <a:endParaRPr lang="en-US" sz="1687" dirty="0">
              <a:latin typeface="Arial" panose="020B0604020202020204" pitchFamily="34" charset="0"/>
            </a:endParaRPr>
          </a:p>
        </p:txBody>
      </p:sp>
      <p:sp>
        <p:nvSpPr>
          <p:cNvPr id="7" name="Line 7"/>
          <p:cNvSpPr>
            <a:spLocks noChangeShapeType="1"/>
          </p:cNvSpPr>
          <p:nvPr/>
        </p:nvSpPr>
        <p:spPr bwMode="auto">
          <a:xfrm>
            <a:off x="4839816" y="3910582"/>
            <a:ext cx="0" cy="2184401"/>
          </a:xfrm>
          <a:prstGeom prst="line">
            <a:avLst/>
          </a:prstGeom>
          <a:noFill/>
          <a:ln w="25400">
            <a:solidFill>
              <a:schemeClr val="tx2"/>
            </a:solidFill>
            <a:round/>
            <a:headEnd type="none" w="sm" len="sm"/>
            <a:tailEnd type="none" w="sm" len="sm"/>
          </a:ln>
          <a:effectLst/>
        </p:spPr>
        <p:txBody>
          <a:bodyPr wrap="none" anchor="ctr">
            <a:prstTxWarp prst="textNoShape">
              <a:avLst/>
            </a:prstTxWarp>
          </a:bodyPr>
          <a:lstStyle/>
          <a:p>
            <a:endParaRPr lang="en-US" sz="1687" dirty="0">
              <a:latin typeface="Arial" panose="020B0604020202020204" pitchFamily="34" charset="0"/>
            </a:endParaRPr>
          </a:p>
        </p:txBody>
      </p:sp>
      <p:sp>
        <p:nvSpPr>
          <p:cNvPr id="8" name="Line 8"/>
          <p:cNvSpPr>
            <a:spLocks noChangeShapeType="1"/>
          </p:cNvSpPr>
          <p:nvPr/>
        </p:nvSpPr>
        <p:spPr bwMode="auto">
          <a:xfrm flipV="1">
            <a:off x="3112616" y="4977382"/>
            <a:ext cx="3403600" cy="8598"/>
          </a:xfrm>
          <a:prstGeom prst="line">
            <a:avLst/>
          </a:prstGeom>
          <a:noFill/>
          <a:ln w="25400">
            <a:solidFill>
              <a:schemeClr val="tx2"/>
            </a:solidFill>
            <a:round/>
            <a:headEnd type="none" w="sm" len="sm"/>
            <a:tailEnd type="none" w="sm" len="sm"/>
          </a:ln>
          <a:effectLst/>
        </p:spPr>
        <p:txBody>
          <a:bodyPr wrap="none" anchor="ctr">
            <a:prstTxWarp prst="textNoShape">
              <a:avLst/>
            </a:prstTxWarp>
          </a:bodyPr>
          <a:lstStyle/>
          <a:p>
            <a:endParaRPr lang="en-US" sz="1687" dirty="0">
              <a:latin typeface="Arial" panose="020B0604020202020204" pitchFamily="34" charset="0"/>
            </a:endParaRPr>
          </a:p>
        </p:txBody>
      </p:sp>
      <p:sp>
        <p:nvSpPr>
          <p:cNvPr id="9" name="Rectangle 9"/>
          <p:cNvSpPr>
            <a:spLocks noChangeArrowheads="1"/>
          </p:cNvSpPr>
          <p:nvPr/>
        </p:nvSpPr>
        <p:spPr bwMode="auto">
          <a:xfrm>
            <a:off x="2177011" y="4186808"/>
            <a:ext cx="787073" cy="352596"/>
          </a:xfrm>
          <a:prstGeom prst="rect">
            <a:avLst/>
          </a:prstGeom>
          <a:noFill/>
          <a:ln w="9525">
            <a:noFill/>
            <a:miter lim="800000"/>
            <a:headEnd/>
            <a:tailEnd/>
          </a:ln>
          <a:effectLst/>
        </p:spPr>
        <p:txBody>
          <a:bodyPr wrap="none" lIns="92074" tIns="46037" rIns="92074" bIns="46037">
            <a:prstTxWarp prst="textNoShape">
              <a:avLst/>
            </a:prstTxWarp>
            <a:spAutoFit/>
          </a:bodyPr>
          <a:lstStyle/>
          <a:p>
            <a:pPr defTabSz="761961"/>
            <a:r>
              <a:rPr lang="en-US" sz="1687" b="1" dirty="0">
                <a:solidFill>
                  <a:schemeClr val="tx2"/>
                </a:solidFill>
                <a:latin typeface="+mn-lt"/>
              </a:rPr>
              <a:t>Eager</a:t>
            </a:r>
          </a:p>
        </p:txBody>
      </p:sp>
      <p:sp>
        <p:nvSpPr>
          <p:cNvPr id="10" name="Rectangle 10"/>
          <p:cNvSpPr>
            <a:spLocks noChangeArrowheads="1"/>
          </p:cNvSpPr>
          <p:nvPr/>
        </p:nvSpPr>
        <p:spPr bwMode="auto">
          <a:xfrm>
            <a:off x="2115237" y="5349509"/>
            <a:ext cx="665245" cy="352596"/>
          </a:xfrm>
          <a:prstGeom prst="rect">
            <a:avLst/>
          </a:prstGeom>
          <a:noFill/>
          <a:ln w="9525">
            <a:noFill/>
            <a:miter lim="800000"/>
            <a:headEnd/>
            <a:tailEnd/>
          </a:ln>
          <a:effectLst/>
        </p:spPr>
        <p:txBody>
          <a:bodyPr wrap="none" lIns="92074" tIns="46037" rIns="92074" bIns="46037">
            <a:prstTxWarp prst="textNoShape">
              <a:avLst/>
            </a:prstTxWarp>
            <a:spAutoFit/>
          </a:bodyPr>
          <a:lstStyle/>
          <a:p>
            <a:pPr defTabSz="761961"/>
            <a:r>
              <a:rPr lang="en-US" sz="1687" b="1" dirty="0">
                <a:solidFill>
                  <a:schemeClr val="tx2"/>
                </a:solidFill>
                <a:latin typeface="+mn-lt"/>
              </a:rPr>
              <a:t>Lazy</a:t>
            </a:r>
          </a:p>
        </p:txBody>
      </p:sp>
      <p:sp>
        <p:nvSpPr>
          <p:cNvPr id="11" name="Rectangle 11"/>
          <p:cNvSpPr>
            <a:spLocks noChangeArrowheads="1"/>
          </p:cNvSpPr>
          <p:nvPr/>
        </p:nvSpPr>
        <p:spPr bwMode="auto">
          <a:xfrm>
            <a:off x="3186091" y="3501008"/>
            <a:ext cx="1335300" cy="352596"/>
          </a:xfrm>
          <a:prstGeom prst="rect">
            <a:avLst/>
          </a:prstGeom>
          <a:noFill/>
          <a:ln w="9525">
            <a:noFill/>
            <a:miter lim="800000"/>
            <a:headEnd/>
            <a:tailEnd/>
          </a:ln>
          <a:effectLst/>
        </p:spPr>
        <p:txBody>
          <a:bodyPr wrap="none" lIns="92074" tIns="46037" rIns="92074" bIns="46037">
            <a:prstTxWarp prst="textNoShape">
              <a:avLst/>
            </a:prstTxWarp>
            <a:spAutoFit/>
          </a:bodyPr>
          <a:lstStyle/>
          <a:p>
            <a:pPr defTabSz="761961"/>
            <a:r>
              <a:rPr lang="en-US" sz="1687" b="1" dirty="0">
                <a:solidFill>
                  <a:schemeClr val="tx2"/>
                </a:solidFill>
                <a:latin typeface="+mn-lt"/>
              </a:rPr>
              <a:t>Centralized</a:t>
            </a:r>
          </a:p>
        </p:txBody>
      </p:sp>
      <p:sp>
        <p:nvSpPr>
          <p:cNvPr id="12" name="Rectangle 12"/>
          <p:cNvSpPr>
            <a:spLocks noChangeArrowheads="1"/>
          </p:cNvSpPr>
          <p:nvPr/>
        </p:nvSpPr>
        <p:spPr bwMode="auto">
          <a:xfrm>
            <a:off x="5141497" y="3501008"/>
            <a:ext cx="1336902" cy="352596"/>
          </a:xfrm>
          <a:prstGeom prst="rect">
            <a:avLst/>
          </a:prstGeom>
          <a:noFill/>
          <a:ln w="9525">
            <a:noFill/>
            <a:miter lim="800000"/>
            <a:headEnd/>
            <a:tailEnd/>
          </a:ln>
          <a:effectLst/>
        </p:spPr>
        <p:txBody>
          <a:bodyPr wrap="none" lIns="92074" tIns="46037" rIns="92074" bIns="46037">
            <a:prstTxWarp prst="textNoShape">
              <a:avLst/>
            </a:prstTxWarp>
            <a:spAutoFit/>
          </a:bodyPr>
          <a:lstStyle/>
          <a:p>
            <a:pPr defTabSz="761961"/>
            <a:r>
              <a:rPr lang="en-US" sz="1687" b="1" dirty="0">
                <a:solidFill>
                  <a:schemeClr val="tx2"/>
                </a:solidFill>
                <a:latin typeface="+mn-lt"/>
              </a:rPr>
              <a:t>Distributed</a:t>
            </a:r>
          </a:p>
        </p:txBody>
      </p:sp>
      <p:sp>
        <p:nvSpPr>
          <p:cNvPr id="5" name="Slide Number Placeholder 4">
            <a:extLst>
              <a:ext uri="{FF2B5EF4-FFF2-40B4-BE49-F238E27FC236}">
                <a16:creationId xmlns:a16="http://schemas.microsoft.com/office/drawing/2014/main" id="{8BDD6FCA-4211-694F-B0CB-B9FF372B2DC9}"/>
              </a:ext>
            </a:extLst>
          </p:cNvPr>
          <p:cNvSpPr>
            <a:spLocks noGrp="1"/>
          </p:cNvSpPr>
          <p:nvPr>
            <p:ph type="sldNum" sz="quarter" idx="4"/>
          </p:nvPr>
        </p:nvSpPr>
        <p:spPr/>
        <p:txBody>
          <a:bodyPr/>
          <a:lstStyle/>
          <a:p>
            <a:fld id="{FD96158B-4539-3C43-9DE5-94C547866200}" type="slidenum">
              <a:rPr lang="en-US" smtClean="0"/>
              <a:t>13</a:t>
            </a:fld>
            <a:endParaRPr lang="en-US"/>
          </a:p>
        </p:txBody>
      </p:sp>
      <p:sp>
        <p:nvSpPr>
          <p:cNvPr id="13" name="Footer Placeholder 12">
            <a:extLst>
              <a:ext uri="{FF2B5EF4-FFF2-40B4-BE49-F238E27FC236}">
                <a16:creationId xmlns:a16="http://schemas.microsoft.com/office/drawing/2014/main" id="{655F3B82-F06D-384D-96D9-A1F117239CF7}"/>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416387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Replication</a:t>
            </a:r>
          </a:p>
        </p:txBody>
      </p:sp>
      <p:sp>
        <p:nvSpPr>
          <p:cNvPr id="3" name="Content Placeholder 2"/>
          <p:cNvSpPr>
            <a:spLocks noGrp="1"/>
          </p:cNvSpPr>
          <p:nvPr>
            <p:ph idx="1"/>
          </p:nvPr>
        </p:nvSpPr>
        <p:spPr>
          <a:xfrm>
            <a:off x="457200" y="1600200"/>
            <a:ext cx="8229600" cy="1819153"/>
          </a:xfrm>
        </p:spPr>
        <p:txBody>
          <a:bodyPr/>
          <a:lstStyle/>
          <a:p>
            <a:r>
              <a:rPr lang="en-US" sz="1800" dirty="0"/>
              <a:t>Changes are propagated within the scope of the transaction making the changes. The ACID properties apply to all copy updates.</a:t>
            </a:r>
          </a:p>
          <a:p>
            <a:pPr lvl="1"/>
            <a:r>
              <a:rPr lang="en-US" sz="1600" dirty="0"/>
              <a:t>Synchronous</a:t>
            </a:r>
          </a:p>
          <a:p>
            <a:pPr lvl="1"/>
            <a:r>
              <a:rPr lang="en-US" sz="1600" dirty="0"/>
              <a:t>Deferred</a:t>
            </a:r>
          </a:p>
          <a:p>
            <a:r>
              <a:rPr lang="en-US" sz="1800" dirty="0"/>
              <a:t>ROWA protocol: Read-one/Write-all</a:t>
            </a:r>
          </a:p>
          <a:p>
            <a:pPr marL="0" indent="0">
              <a:buNone/>
            </a:pPr>
            <a:endParaRPr lang="en-US" sz="1800" dirty="0"/>
          </a:p>
        </p:txBody>
      </p:sp>
      <p:sp>
        <p:nvSpPr>
          <p:cNvPr id="33" name="Slide Number Placeholder 32">
            <a:extLst>
              <a:ext uri="{FF2B5EF4-FFF2-40B4-BE49-F238E27FC236}">
                <a16:creationId xmlns:a16="http://schemas.microsoft.com/office/drawing/2014/main" id="{0D9B05D6-56AA-634C-A0EE-AD0FDE905B57}"/>
              </a:ext>
            </a:extLst>
          </p:cNvPr>
          <p:cNvSpPr>
            <a:spLocks noGrp="1"/>
          </p:cNvSpPr>
          <p:nvPr>
            <p:ph type="sldNum" sz="quarter" idx="4"/>
          </p:nvPr>
        </p:nvSpPr>
        <p:spPr/>
        <p:txBody>
          <a:bodyPr/>
          <a:lstStyle/>
          <a:p>
            <a:fld id="{FD96158B-4539-3C43-9DE5-94C547866200}" type="slidenum">
              <a:rPr lang="en-US" smtClean="0"/>
              <a:t>14</a:t>
            </a:fld>
            <a:endParaRPr lang="en-US"/>
          </a:p>
        </p:txBody>
      </p:sp>
      <p:grpSp>
        <p:nvGrpSpPr>
          <p:cNvPr id="5" name="Group 4"/>
          <p:cNvGrpSpPr>
            <a:grpSpLocks/>
          </p:cNvGrpSpPr>
          <p:nvPr/>
        </p:nvGrpSpPr>
        <p:grpSpPr bwMode="auto">
          <a:xfrm>
            <a:off x="1371600" y="5342507"/>
            <a:ext cx="1358900" cy="749300"/>
            <a:chOff x="868" y="3028"/>
            <a:chExt cx="856" cy="472"/>
          </a:xfrm>
        </p:grpSpPr>
        <p:sp>
          <p:nvSpPr>
            <p:cNvPr id="6" name="Rectangle 5"/>
            <p:cNvSpPr>
              <a:spLocks noChangeArrowheads="1"/>
            </p:cNvSpPr>
            <p:nvPr/>
          </p:nvSpPr>
          <p:spPr bwMode="auto">
            <a:xfrm>
              <a:off x="868" y="3028"/>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7" name="Rectangle 6"/>
            <p:cNvSpPr>
              <a:spLocks noChangeArrowheads="1"/>
            </p:cNvSpPr>
            <p:nvPr/>
          </p:nvSpPr>
          <p:spPr bwMode="auto">
            <a:xfrm>
              <a:off x="1048" y="3110"/>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1</a:t>
              </a:r>
            </a:p>
          </p:txBody>
        </p:sp>
      </p:grpSp>
      <p:grpSp>
        <p:nvGrpSpPr>
          <p:cNvPr id="8" name="Group 7"/>
          <p:cNvGrpSpPr>
            <a:grpSpLocks/>
          </p:cNvGrpSpPr>
          <p:nvPr/>
        </p:nvGrpSpPr>
        <p:grpSpPr bwMode="auto">
          <a:xfrm>
            <a:off x="3276600" y="5342507"/>
            <a:ext cx="1358900" cy="749300"/>
            <a:chOff x="2068" y="3028"/>
            <a:chExt cx="856" cy="472"/>
          </a:xfrm>
        </p:grpSpPr>
        <p:sp>
          <p:nvSpPr>
            <p:cNvPr id="9" name="Rectangle 8"/>
            <p:cNvSpPr>
              <a:spLocks noChangeArrowheads="1"/>
            </p:cNvSpPr>
            <p:nvPr/>
          </p:nvSpPr>
          <p:spPr bwMode="auto">
            <a:xfrm>
              <a:off x="2068" y="3028"/>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10" name="Rectangle 9"/>
            <p:cNvSpPr>
              <a:spLocks noChangeArrowheads="1"/>
            </p:cNvSpPr>
            <p:nvPr/>
          </p:nvSpPr>
          <p:spPr bwMode="auto">
            <a:xfrm>
              <a:off x="2248" y="3110"/>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2</a:t>
              </a:r>
            </a:p>
          </p:txBody>
        </p:sp>
      </p:grpSp>
      <p:grpSp>
        <p:nvGrpSpPr>
          <p:cNvPr id="11" name="Group 10"/>
          <p:cNvGrpSpPr>
            <a:grpSpLocks/>
          </p:cNvGrpSpPr>
          <p:nvPr/>
        </p:nvGrpSpPr>
        <p:grpSpPr bwMode="auto">
          <a:xfrm>
            <a:off x="5105400" y="5342507"/>
            <a:ext cx="1358900" cy="749300"/>
            <a:chOff x="3220" y="3028"/>
            <a:chExt cx="856" cy="472"/>
          </a:xfrm>
        </p:grpSpPr>
        <p:sp>
          <p:nvSpPr>
            <p:cNvPr id="12" name="Rectangle 11"/>
            <p:cNvSpPr>
              <a:spLocks noChangeArrowheads="1"/>
            </p:cNvSpPr>
            <p:nvPr/>
          </p:nvSpPr>
          <p:spPr bwMode="auto">
            <a:xfrm>
              <a:off x="3220" y="3028"/>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13" name="Rectangle 12"/>
            <p:cNvSpPr>
              <a:spLocks noChangeArrowheads="1"/>
            </p:cNvSpPr>
            <p:nvPr/>
          </p:nvSpPr>
          <p:spPr bwMode="auto">
            <a:xfrm>
              <a:off x="3400" y="3110"/>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3</a:t>
              </a:r>
            </a:p>
          </p:txBody>
        </p:sp>
      </p:grpSp>
      <p:grpSp>
        <p:nvGrpSpPr>
          <p:cNvPr id="14" name="Group 13"/>
          <p:cNvGrpSpPr>
            <a:grpSpLocks/>
          </p:cNvGrpSpPr>
          <p:nvPr/>
        </p:nvGrpSpPr>
        <p:grpSpPr bwMode="auto">
          <a:xfrm>
            <a:off x="7086600" y="5342507"/>
            <a:ext cx="1358900" cy="749300"/>
            <a:chOff x="4468" y="3028"/>
            <a:chExt cx="856" cy="472"/>
          </a:xfrm>
        </p:grpSpPr>
        <p:sp>
          <p:nvSpPr>
            <p:cNvPr id="15" name="Rectangle 14"/>
            <p:cNvSpPr>
              <a:spLocks noChangeArrowheads="1"/>
            </p:cNvSpPr>
            <p:nvPr/>
          </p:nvSpPr>
          <p:spPr bwMode="auto">
            <a:xfrm>
              <a:off x="4468" y="3028"/>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16" name="Rectangle 15"/>
            <p:cNvSpPr>
              <a:spLocks noChangeArrowheads="1"/>
            </p:cNvSpPr>
            <p:nvPr/>
          </p:nvSpPr>
          <p:spPr bwMode="auto">
            <a:xfrm>
              <a:off x="4648" y="3110"/>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4</a:t>
              </a:r>
            </a:p>
          </p:txBody>
        </p:sp>
      </p:grpSp>
      <p:sp>
        <p:nvSpPr>
          <p:cNvPr id="17" name="Rectangle 16"/>
          <p:cNvSpPr>
            <a:spLocks noChangeArrowheads="1"/>
          </p:cNvSpPr>
          <p:nvPr/>
        </p:nvSpPr>
        <p:spPr bwMode="auto">
          <a:xfrm>
            <a:off x="1399249" y="3501008"/>
            <a:ext cx="1516567" cy="400750"/>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2000" dirty="0">
                <a:solidFill>
                  <a:schemeClr val="tx2"/>
                </a:solidFill>
                <a:latin typeface="Arial" panose="020B0604020202020204" pitchFamily="34" charset="0"/>
              </a:rPr>
              <a:t>Transaction</a:t>
            </a:r>
          </a:p>
        </p:txBody>
      </p:sp>
      <p:sp>
        <p:nvSpPr>
          <p:cNvPr id="18" name="Line 17"/>
          <p:cNvSpPr>
            <a:spLocks noChangeShapeType="1"/>
          </p:cNvSpPr>
          <p:nvPr/>
        </p:nvSpPr>
        <p:spPr bwMode="auto">
          <a:xfrm>
            <a:off x="1670050" y="4193157"/>
            <a:ext cx="0" cy="11430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9" name="Line 18"/>
          <p:cNvSpPr>
            <a:spLocks noChangeShapeType="1"/>
          </p:cNvSpPr>
          <p:nvPr/>
        </p:nvSpPr>
        <p:spPr bwMode="auto">
          <a:xfrm>
            <a:off x="1670050" y="4726557"/>
            <a:ext cx="5715000" cy="0"/>
          </a:xfrm>
          <a:prstGeom prst="line">
            <a:avLst/>
          </a:prstGeom>
          <a:noFill/>
          <a:ln w="50800">
            <a:solidFill>
              <a:schemeClr val="accent2"/>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0" name="Line 19"/>
          <p:cNvSpPr>
            <a:spLocks noChangeShapeType="1"/>
          </p:cNvSpPr>
          <p:nvPr/>
        </p:nvSpPr>
        <p:spPr bwMode="auto">
          <a:xfrm>
            <a:off x="3575050" y="4726557"/>
            <a:ext cx="0" cy="6096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1" name="Line 20"/>
          <p:cNvSpPr>
            <a:spLocks noChangeShapeType="1"/>
          </p:cNvSpPr>
          <p:nvPr/>
        </p:nvSpPr>
        <p:spPr bwMode="auto">
          <a:xfrm>
            <a:off x="5403850" y="4726557"/>
            <a:ext cx="0" cy="6096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2" name="Line 21"/>
          <p:cNvSpPr>
            <a:spLocks noChangeShapeType="1"/>
          </p:cNvSpPr>
          <p:nvPr/>
        </p:nvSpPr>
        <p:spPr bwMode="auto">
          <a:xfrm>
            <a:off x="7365600" y="4726557"/>
            <a:ext cx="0" cy="6084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3" name="Line 22"/>
          <p:cNvSpPr>
            <a:spLocks noChangeShapeType="1"/>
          </p:cNvSpPr>
          <p:nvPr/>
        </p:nvSpPr>
        <p:spPr bwMode="auto">
          <a:xfrm>
            <a:off x="2432050" y="4193157"/>
            <a:ext cx="0" cy="1143000"/>
          </a:xfrm>
          <a:prstGeom prst="line">
            <a:avLst/>
          </a:prstGeom>
          <a:noFill/>
          <a:ln w="50800">
            <a:solidFill>
              <a:srgbClr val="FF0000"/>
            </a:solidFill>
            <a:round/>
            <a:headEnd type="stealth" w="med" len="med"/>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4" name="Line 23"/>
          <p:cNvSpPr>
            <a:spLocks noChangeShapeType="1"/>
          </p:cNvSpPr>
          <p:nvPr/>
        </p:nvSpPr>
        <p:spPr bwMode="auto">
          <a:xfrm>
            <a:off x="2432051" y="4574157"/>
            <a:ext cx="5791200" cy="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5" name="Line 24"/>
          <p:cNvSpPr>
            <a:spLocks noChangeShapeType="1"/>
          </p:cNvSpPr>
          <p:nvPr/>
        </p:nvSpPr>
        <p:spPr bwMode="auto">
          <a:xfrm>
            <a:off x="4337050" y="4574157"/>
            <a:ext cx="0" cy="7620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6" name="Line 25"/>
          <p:cNvSpPr>
            <a:spLocks noChangeShapeType="1"/>
          </p:cNvSpPr>
          <p:nvPr/>
        </p:nvSpPr>
        <p:spPr bwMode="auto">
          <a:xfrm>
            <a:off x="6165850" y="4574157"/>
            <a:ext cx="0" cy="7620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7" name="Line 26"/>
          <p:cNvSpPr>
            <a:spLocks noChangeShapeType="1"/>
          </p:cNvSpPr>
          <p:nvPr/>
        </p:nvSpPr>
        <p:spPr bwMode="auto">
          <a:xfrm>
            <a:off x="8200800" y="4580507"/>
            <a:ext cx="0" cy="76200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8" name="Rectangle 27"/>
          <p:cNvSpPr>
            <a:spLocks noChangeArrowheads="1"/>
          </p:cNvSpPr>
          <p:nvPr/>
        </p:nvSpPr>
        <p:spPr bwMode="auto">
          <a:xfrm>
            <a:off x="1139258" y="3842320"/>
            <a:ext cx="1080422"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updates</a:t>
            </a:r>
          </a:p>
        </p:txBody>
      </p:sp>
      <p:sp>
        <p:nvSpPr>
          <p:cNvPr id="29" name="Rectangle 28"/>
          <p:cNvSpPr>
            <a:spLocks noChangeArrowheads="1"/>
          </p:cNvSpPr>
          <p:nvPr/>
        </p:nvSpPr>
        <p:spPr bwMode="auto">
          <a:xfrm>
            <a:off x="2119439" y="3842320"/>
            <a:ext cx="1037141"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commit</a:t>
            </a:r>
          </a:p>
        </p:txBody>
      </p:sp>
      <p:sp>
        <p:nvSpPr>
          <p:cNvPr id="30" name="Text Box 30"/>
          <p:cNvSpPr txBox="1">
            <a:spLocks noChangeArrowheads="1"/>
          </p:cNvSpPr>
          <p:nvPr/>
        </p:nvSpPr>
        <p:spPr bwMode="auto">
          <a:xfrm>
            <a:off x="1143000" y="4644007"/>
            <a:ext cx="458778" cy="4602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2391" dirty="0">
                <a:solidFill>
                  <a:schemeClr val="accent2"/>
                </a:solidFill>
                <a:latin typeface="Arial" panose="020B0604020202020204" pitchFamily="34" charset="0"/>
                <a:sym typeface="Wingdings" charset="2"/>
              </a:rPr>
              <a:t></a:t>
            </a:r>
          </a:p>
        </p:txBody>
      </p:sp>
      <p:sp>
        <p:nvSpPr>
          <p:cNvPr id="31" name="Text Box 31"/>
          <p:cNvSpPr txBox="1">
            <a:spLocks noChangeArrowheads="1"/>
          </p:cNvSpPr>
          <p:nvPr/>
        </p:nvSpPr>
        <p:spPr bwMode="auto">
          <a:xfrm>
            <a:off x="3657600" y="4796408"/>
            <a:ext cx="458778" cy="4602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2391" dirty="0">
                <a:solidFill>
                  <a:schemeClr val="accent2"/>
                </a:solidFill>
                <a:latin typeface="Arial" panose="020B0604020202020204" pitchFamily="34" charset="0"/>
                <a:sym typeface="Wingdings" charset="2"/>
              </a:rPr>
              <a:t></a:t>
            </a:r>
          </a:p>
        </p:txBody>
      </p:sp>
      <p:sp>
        <p:nvSpPr>
          <p:cNvPr id="32" name="Text Box 32"/>
          <p:cNvSpPr txBox="1">
            <a:spLocks noChangeArrowheads="1"/>
          </p:cNvSpPr>
          <p:nvPr/>
        </p:nvSpPr>
        <p:spPr bwMode="auto">
          <a:xfrm>
            <a:off x="2438400" y="4186807"/>
            <a:ext cx="458778" cy="4602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2391" dirty="0">
                <a:solidFill>
                  <a:schemeClr val="accent2"/>
                </a:solidFill>
                <a:latin typeface="Arial" panose="020B0604020202020204" pitchFamily="34" charset="0"/>
                <a:sym typeface="Wingdings" charset="2"/>
              </a:rPr>
              <a:t></a:t>
            </a:r>
          </a:p>
        </p:txBody>
      </p:sp>
      <p:sp>
        <p:nvSpPr>
          <p:cNvPr id="34" name="Footer Placeholder 33">
            <a:extLst>
              <a:ext uri="{FF2B5EF4-FFF2-40B4-BE49-F238E27FC236}">
                <a16:creationId xmlns:a16="http://schemas.microsoft.com/office/drawing/2014/main" id="{85D15064-F119-0047-93A3-910B36FF9CA1}"/>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51199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05" name="Rectangle 29"/>
          <p:cNvSpPr>
            <a:spLocks noGrp="1" noChangeArrowheads="1"/>
          </p:cNvSpPr>
          <p:nvPr>
            <p:ph type="title"/>
          </p:nvPr>
        </p:nvSpPr>
        <p:spPr/>
        <p:txBody>
          <a:bodyPr/>
          <a:lstStyle/>
          <a:p>
            <a:r>
              <a:rPr lang="en-US"/>
              <a:t>Lazy Replication</a:t>
            </a:r>
          </a:p>
        </p:txBody>
      </p:sp>
      <p:sp>
        <p:nvSpPr>
          <p:cNvPr id="383006" name="Rectangle 30"/>
          <p:cNvSpPr>
            <a:spLocks noGrp="1" noChangeArrowheads="1"/>
          </p:cNvSpPr>
          <p:nvPr>
            <p:ph idx="1"/>
          </p:nvPr>
        </p:nvSpPr>
        <p:spPr>
          <a:xfrm>
            <a:off x="457200" y="1600201"/>
            <a:ext cx="8229600" cy="2282950"/>
          </a:xfrm>
        </p:spPr>
        <p:txBody>
          <a:bodyPr/>
          <a:lstStyle/>
          <a:p>
            <a:pPr>
              <a:spcBef>
                <a:spcPts val="300"/>
              </a:spcBef>
              <a:buFont typeface="Lucida Grande"/>
              <a:buChar char="●"/>
            </a:pPr>
            <a:r>
              <a:rPr lang="en-US" sz="1800" dirty="0"/>
              <a:t>Lazy replication first executes the updating transaction on one copy. After the transaction commits, the changes are propagated to all other copies (</a:t>
            </a:r>
            <a:r>
              <a:rPr lang="en-US" sz="1800" dirty="0">
                <a:solidFill>
                  <a:srgbClr val="0432FF"/>
                </a:solidFill>
              </a:rPr>
              <a:t>refresh transactions</a:t>
            </a:r>
            <a:r>
              <a:rPr lang="en-US" sz="1800" dirty="0"/>
              <a:t>)</a:t>
            </a:r>
          </a:p>
          <a:p>
            <a:pPr>
              <a:spcBef>
                <a:spcPts val="300"/>
              </a:spcBef>
              <a:buFont typeface="Lucida Grande"/>
              <a:buChar char="●"/>
            </a:pPr>
            <a:r>
              <a:rPr lang="en-US" sz="1800" dirty="0"/>
              <a:t>While the propagation takes place, the copies are mutually inconsistent.</a:t>
            </a:r>
          </a:p>
          <a:p>
            <a:pPr>
              <a:spcBef>
                <a:spcPts val="300"/>
              </a:spcBef>
              <a:buFont typeface="Lucida Grande"/>
              <a:buChar char="●"/>
            </a:pPr>
            <a:r>
              <a:rPr lang="en-US" sz="1800" dirty="0"/>
              <a:t>The time the copies are mutually inconsistent is an adjustable parameter which is application dependent.</a:t>
            </a:r>
          </a:p>
        </p:txBody>
      </p:sp>
      <p:sp>
        <p:nvSpPr>
          <p:cNvPr id="7" name="Slide Number Placeholder 6">
            <a:extLst>
              <a:ext uri="{FF2B5EF4-FFF2-40B4-BE49-F238E27FC236}">
                <a16:creationId xmlns:a16="http://schemas.microsoft.com/office/drawing/2014/main" id="{6749494F-13DF-734C-8979-E947BEADC0B5}"/>
              </a:ext>
            </a:extLst>
          </p:cNvPr>
          <p:cNvSpPr>
            <a:spLocks noGrp="1"/>
          </p:cNvSpPr>
          <p:nvPr>
            <p:ph type="sldNum" sz="quarter" idx="4"/>
          </p:nvPr>
        </p:nvSpPr>
        <p:spPr/>
        <p:txBody>
          <a:bodyPr/>
          <a:lstStyle/>
          <a:p>
            <a:fld id="{FD96158B-4539-3C43-9DE5-94C547866200}" type="slidenum">
              <a:rPr lang="en-US" smtClean="0"/>
              <a:t>15</a:t>
            </a:fld>
            <a:endParaRPr lang="en-US"/>
          </a:p>
        </p:txBody>
      </p:sp>
      <p:grpSp>
        <p:nvGrpSpPr>
          <p:cNvPr id="2" name="Group 4"/>
          <p:cNvGrpSpPr>
            <a:grpSpLocks/>
          </p:cNvGrpSpPr>
          <p:nvPr/>
        </p:nvGrpSpPr>
        <p:grpSpPr bwMode="auto">
          <a:xfrm>
            <a:off x="1295400" y="5343996"/>
            <a:ext cx="1358900" cy="749300"/>
            <a:chOff x="820" y="3412"/>
            <a:chExt cx="856" cy="472"/>
          </a:xfrm>
        </p:grpSpPr>
        <p:sp>
          <p:nvSpPr>
            <p:cNvPr id="382981" name="Rectangle 5"/>
            <p:cNvSpPr>
              <a:spLocks noChangeArrowheads="1"/>
            </p:cNvSpPr>
            <p:nvPr/>
          </p:nvSpPr>
          <p:spPr bwMode="auto">
            <a:xfrm>
              <a:off x="820" y="3412"/>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382982" name="Rectangle 6"/>
            <p:cNvSpPr>
              <a:spLocks noChangeArrowheads="1"/>
            </p:cNvSpPr>
            <p:nvPr/>
          </p:nvSpPr>
          <p:spPr bwMode="auto">
            <a:xfrm>
              <a:off x="1000" y="3494"/>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1</a:t>
              </a:r>
            </a:p>
          </p:txBody>
        </p:sp>
      </p:grpSp>
      <p:grpSp>
        <p:nvGrpSpPr>
          <p:cNvPr id="3" name="Group 7"/>
          <p:cNvGrpSpPr>
            <a:grpSpLocks/>
          </p:cNvGrpSpPr>
          <p:nvPr/>
        </p:nvGrpSpPr>
        <p:grpSpPr bwMode="auto">
          <a:xfrm>
            <a:off x="3200400" y="5343996"/>
            <a:ext cx="1358900" cy="749300"/>
            <a:chOff x="2020" y="3412"/>
            <a:chExt cx="856" cy="472"/>
          </a:xfrm>
        </p:grpSpPr>
        <p:sp>
          <p:nvSpPr>
            <p:cNvPr id="382984" name="Rectangle 8"/>
            <p:cNvSpPr>
              <a:spLocks noChangeArrowheads="1"/>
            </p:cNvSpPr>
            <p:nvPr/>
          </p:nvSpPr>
          <p:spPr bwMode="auto">
            <a:xfrm>
              <a:off x="2020" y="3412"/>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382985" name="Rectangle 9"/>
            <p:cNvSpPr>
              <a:spLocks noChangeArrowheads="1"/>
            </p:cNvSpPr>
            <p:nvPr/>
          </p:nvSpPr>
          <p:spPr bwMode="auto">
            <a:xfrm>
              <a:off x="2200" y="3494"/>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2</a:t>
              </a:r>
            </a:p>
          </p:txBody>
        </p:sp>
      </p:grpSp>
      <p:grpSp>
        <p:nvGrpSpPr>
          <p:cNvPr id="4" name="Group 10"/>
          <p:cNvGrpSpPr>
            <a:grpSpLocks/>
          </p:cNvGrpSpPr>
          <p:nvPr/>
        </p:nvGrpSpPr>
        <p:grpSpPr bwMode="auto">
          <a:xfrm>
            <a:off x="5029200" y="5343996"/>
            <a:ext cx="1358900" cy="749300"/>
            <a:chOff x="3172" y="3412"/>
            <a:chExt cx="856" cy="472"/>
          </a:xfrm>
        </p:grpSpPr>
        <p:sp>
          <p:nvSpPr>
            <p:cNvPr id="382987" name="Rectangle 11"/>
            <p:cNvSpPr>
              <a:spLocks noChangeArrowheads="1"/>
            </p:cNvSpPr>
            <p:nvPr/>
          </p:nvSpPr>
          <p:spPr bwMode="auto">
            <a:xfrm>
              <a:off x="3172" y="3412"/>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382988" name="Rectangle 12"/>
            <p:cNvSpPr>
              <a:spLocks noChangeArrowheads="1"/>
            </p:cNvSpPr>
            <p:nvPr/>
          </p:nvSpPr>
          <p:spPr bwMode="auto">
            <a:xfrm>
              <a:off x="3352" y="3494"/>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3</a:t>
              </a:r>
            </a:p>
          </p:txBody>
        </p:sp>
      </p:grpSp>
      <p:grpSp>
        <p:nvGrpSpPr>
          <p:cNvPr id="5" name="Group 13"/>
          <p:cNvGrpSpPr>
            <a:grpSpLocks/>
          </p:cNvGrpSpPr>
          <p:nvPr/>
        </p:nvGrpSpPr>
        <p:grpSpPr bwMode="auto">
          <a:xfrm>
            <a:off x="7010400" y="5343996"/>
            <a:ext cx="1358900" cy="749300"/>
            <a:chOff x="4420" y="3412"/>
            <a:chExt cx="856" cy="472"/>
          </a:xfrm>
        </p:grpSpPr>
        <p:sp>
          <p:nvSpPr>
            <p:cNvPr id="382990" name="Rectangle 14"/>
            <p:cNvSpPr>
              <a:spLocks noChangeArrowheads="1"/>
            </p:cNvSpPr>
            <p:nvPr/>
          </p:nvSpPr>
          <p:spPr bwMode="auto">
            <a:xfrm>
              <a:off x="4420" y="3412"/>
              <a:ext cx="856" cy="472"/>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687" dirty="0">
                <a:solidFill>
                  <a:schemeClr val="tx2"/>
                </a:solidFill>
                <a:latin typeface="Arial" panose="020B0604020202020204" pitchFamily="34" charset="0"/>
              </a:endParaRPr>
            </a:p>
          </p:txBody>
        </p:sp>
        <p:sp>
          <p:nvSpPr>
            <p:cNvPr id="382991" name="Rectangle 15"/>
            <p:cNvSpPr>
              <a:spLocks noChangeArrowheads="1"/>
            </p:cNvSpPr>
            <p:nvPr/>
          </p:nvSpPr>
          <p:spPr bwMode="auto">
            <a:xfrm>
              <a:off x="4600" y="3494"/>
              <a:ext cx="575" cy="273"/>
            </a:xfrm>
            <a:prstGeom prst="rect">
              <a:avLst/>
            </a:prstGeom>
            <a:noFill/>
            <a:ln w="9525">
              <a:noFill/>
              <a:miter lim="800000"/>
              <a:headEnd/>
              <a:tailEnd/>
            </a:ln>
            <a:effectLst/>
          </p:spPr>
          <p:txBody>
            <a:bodyPr wrap="none" lIns="64740" tIns="32370" rIns="64740" bIns="32370">
              <a:prstTxWarp prst="textNoShape">
                <a:avLst/>
              </a:prstTxWarp>
              <a:spAutoFit/>
            </a:bodyPr>
            <a:lstStyle/>
            <a:p>
              <a:pPr algn="ctr"/>
              <a:r>
                <a:rPr lang="en-US" sz="2391" dirty="0">
                  <a:solidFill>
                    <a:schemeClr val="tx2"/>
                  </a:solidFill>
                  <a:latin typeface="Arial" panose="020B0604020202020204" pitchFamily="34" charset="0"/>
                </a:rPr>
                <a:t>Site 4</a:t>
              </a:r>
            </a:p>
          </p:txBody>
        </p:sp>
      </p:grpSp>
      <p:sp>
        <p:nvSpPr>
          <p:cNvPr id="382992" name="Rectangle 16"/>
          <p:cNvSpPr>
            <a:spLocks noChangeArrowheads="1"/>
          </p:cNvSpPr>
          <p:nvPr/>
        </p:nvSpPr>
        <p:spPr bwMode="auto">
          <a:xfrm>
            <a:off x="1259632" y="3645024"/>
            <a:ext cx="1516567" cy="400750"/>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2000" dirty="0">
                <a:solidFill>
                  <a:schemeClr val="tx2"/>
                </a:solidFill>
                <a:latin typeface="Arial" panose="020B0604020202020204" pitchFamily="34" charset="0"/>
              </a:rPr>
              <a:t>Transaction</a:t>
            </a:r>
          </a:p>
        </p:txBody>
      </p:sp>
      <p:sp>
        <p:nvSpPr>
          <p:cNvPr id="382993" name="Line 17"/>
          <p:cNvSpPr>
            <a:spLocks noChangeShapeType="1"/>
          </p:cNvSpPr>
          <p:nvPr/>
        </p:nvSpPr>
        <p:spPr bwMode="auto">
          <a:xfrm>
            <a:off x="1593850" y="4194646"/>
            <a:ext cx="0" cy="11430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2994" name="Line 18"/>
          <p:cNvSpPr>
            <a:spLocks noChangeShapeType="1"/>
          </p:cNvSpPr>
          <p:nvPr/>
        </p:nvSpPr>
        <p:spPr bwMode="auto">
          <a:xfrm>
            <a:off x="2355850" y="4194646"/>
            <a:ext cx="0" cy="1143000"/>
          </a:xfrm>
          <a:prstGeom prst="line">
            <a:avLst/>
          </a:prstGeom>
          <a:noFill/>
          <a:ln w="50800">
            <a:solidFill>
              <a:srgbClr val="FF0000"/>
            </a:solidFill>
            <a:round/>
            <a:headEnd type="stealth" w="med" len="med"/>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2995" name="Rectangle 19"/>
          <p:cNvSpPr>
            <a:spLocks noChangeArrowheads="1"/>
          </p:cNvSpPr>
          <p:nvPr/>
        </p:nvSpPr>
        <p:spPr bwMode="auto">
          <a:xfrm>
            <a:off x="1063058" y="3843809"/>
            <a:ext cx="1080422"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updates</a:t>
            </a:r>
          </a:p>
        </p:txBody>
      </p:sp>
      <p:sp>
        <p:nvSpPr>
          <p:cNvPr id="382996" name="Rectangle 20"/>
          <p:cNvSpPr>
            <a:spLocks noChangeArrowheads="1"/>
          </p:cNvSpPr>
          <p:nvPr/>
        </p:nvSpPr>
        <p:spPr bwMode="auto">
          <a:xfrm>
            <a:off x="2044826" y="3843809"/>
            <a:ext cx="1037141"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commit</a:t>
            </a:r>
          </a:p>
        </p:txBody>
      </p:sp>
      <p:sp>
        <p:nvSpPr>
          <p:cNvPr id="382997" name="Text Box 21"/>
          <p:cNvSpPr txBox="1">
            <a:spLocks noChangeArrowheads="1"/>
          </p:cNvSpPr>
          <p:nvPr/>
        </p:nvSpPr>
        <p:spPr bwMode="auto">
          <a:xfrm>
            <a:off x="1143000" y="4493096"/>
            <a:ext cx="458778" cy="4602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2391" dirty="0">
                <a:solidFill>
                  <a:schemeClr val="accent2"/>
                </a:solidFill>
                <a:latin typeface="Arial" panose="020B0604020202020204" pitchFamily="34" charset="0"/>
                <a:sym typeface="Wingdings" charset="2"/>
              </a:rPr>
              <a:t></a:t>
            </a:r>
          </a:p>
        </p:txBody>
      </p:sp>
      <p:sp>
        <p:nvSpPr>
          <p:cNvPr id="382998" name="Text Box 22"/>
          <p:cNvSpPr txBox="1">
            <a:spLocks noChangeArrowheads="1"/>
          </p:cNvSpPr>
          <p:nvPr/>
        </p:nvSpPr>
        <p:spPr bwMode="auto">
          <a:xfrm>
            <a:off x="2438400" y="4493096"/>
            <a:ext cx="458778" cy="4602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2391" dirty="0">
                <a:solidFill>
                  <a:schemeClr val="accent2"/>
                </a:solidFill>
                <a:latin typeface="Arial" panose="020B0604020202020204" pitchFamily="34" charset="0"/>
                <a:sym typeface="Wingdings" charset="2"/>
              </a:rPr>
              <a:t></a:t>
            </a:r>
          </a:p>
        </p:txBody>
      </p:sp>
      <p:sp>
        <p:nvSpPr>
          <p:cNvPr id="382999" name="Text Box 23"/>
          <p:cNvSpPr txBox="1">
            <a:spLocks noChangeArrowheads="1"/>
          </p:cNvSpPr>
          <p:nvPr/>
        </p:nvSpPr>
        <p:spPr bwMode="auto">
          <a:xfrm>
            <a:off x="2667000" y="5255096"/>
            <a:ext cx="458778" cy="4602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2391" dirty="0">
                <a:solidFill>
                  <a:schemeClr val="accent2"/>
                </a:solidFill>
                <a:latin typeface="Arial" panose="020B0604020202020204" pitchFamily="34" charset="0"/>
                <a:sym typeface="Wingdings" charset="2"/>
              </a:rPr>
              <a:t></a:t>
            </a:r>
          </a:p>
        </p:txBody>
      </p:sp>
      <p:sp>
        <p:nvSpPr>
          <p:cNvPr id="383000" name="Line 24"/>
          <p:cNvSpPr>
            <a:spLocks noChangeShapeType="1"/>
          </p:cNvSpPr>
          <p:nvPr/>
        </p:nvSpPr>
        <p:spPr bwMode="auto">
          <a:xfrm>
            <a:off x="2667000" y="5712296"/>
            <a:ext cx="533400" cy="0"/>
          </a:xfrm>
          <a:prstGeom prst="line">
            <a:avLst/>
          </a:prstGeom>
          <a:noFill/>
          <a:ln w="50800">
            <a:solidFill>
              <a:schemeClr val="accent2"/>
            </a:solidFill>
            <a:round/>
            <a:headEnd/>
            <a:tailEnd type="triangle" w="med" len="med"/>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383002" name="Freeform 26"/>
          <p:cNvSpPr>
            <a:spLocks/>
          </p:cNvSpPr>
          <p:nvPr/>
        </p:nvSpPr>
        <p:spPr bwMode="auto">
          <a:xfrm>
            <a:off x="2667001" y="5001096"/>
            <a:ext cx="3124200" cy="406400"/>
          </a:xfrm>
          <a:custGeom>
            <a:avLst/>
            <a:gdLst/>
            <a:ahLst/>
            <a:cxnLst>
              <a:cxn ang="0">
                <a:pos x="0" y="256"/>
              </a:cxn>
              <a:cxn ang="0">
                <a:pos x="528" y="64"/>
              </a:cxn>
              <a:cxn ang="0">
                <a:pos x="1392" y="16"/>
              </a:cxn>
              <a:cxn ang="0">
                <a:pos x="1968" y="160"/>
              </a:cxn>
            </a:cxnLst>
            <a:rect l="0" t="0" r="r" b="b"/>
            <a:pathLst>
              <a:path w="1968" h="256">
                <a:moveTo>
                  <a:pt x="0" y="256"/>
                </a:moveTo>
                <a:cubicBezTo>
                  <a:pt x="148" y="180"/>
                  <a:pt x="296" y="104"/>
                  <a:pt x="528" y="64"/>
                </a:cubicBezTo>
                <a:cubicBezTo>
                  <a:pt x="760" y="24"/>
                  <a:pt x="1152" y="0"/>
                  <a:pt x="1392" y="16"/>
                </a:cubicBezTo>
                <a:cubicBezTo>
                  <a:pt x="1632" y="32"/>
                  <a:pt x="1872" y="136"/>
                  <a:pt x="1968" y="160"/>
                </a:cubicBezTo>
              </a:path>
            </a:pathLst>
          </a:custGeom>
          <a:noFill/>
          <a:ln w="50800" cap="flat" cmpd="sng">
            <a:solidFill>
              <a:schemeClr val="accent2"/>
            </a:solidFill>
            <a:prstDash val="solid"/>
            <a:round/>
            <a:headEnd type="none" w="med" len="med"/>
            <a:tailEnd type="triangle" w="med" len="med"/>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383003" name="Freeform 27"/>
          <p:cNvSpPr>
            <a:spLocks/>
          </p:cNvSpPr>
          <p:nvPr/>
        </p:nvSpPr>
        <p:spPr bwMode="auto">
          <a:xfrm>
            <a:off x="2590800" y="4569297"/>
            <a:ext cx="5029200" cy="762000"/>
          </a:xfrm>
          <a:custGeom>
            <a:avLst/>
            <a:gdLst/>
            <a:ahLst/>
            <a:cxnLst>
              <a:cxn ang="0">
                <a:pos x="0" y="480"/>
              </a:cxn>
              <a:cxn ang="0">
                <a:pos x="624" y="144"/>
              </a:cxn>
              <a:cxn ang="0">
                <a:pos x="1776" y="48"/>
              </a:cxn>
              <a:cxn ang="0">
                <a:pos x="3168" y="432"/>
              </a:cxn>
            </a:cxnLst>
            <a:rect l="0" t="0" r="r" b="b"/>
            <a:pathLst>
              <a:path w="3168" h="480">
                <a:moveTo>
                  <a:pt x="0" y="480"/>
                </a:moveTo>
                <a:cubicBezTo>
                  <a:pt x="164" y="348"/>
                  <a:pt x="328" y="216"/>
                  <a:pt x="624" y="144"/>
                </a:cubicBezTo>
                <a:cubicBezTo>
                  <a:pt x="920" y="72"/>
                  <a:pt x="1352" y="0"/>
                  <a:pt x="1776" y="48"/>
                </a:cubicBezTo>
                <a:cubicBezTo>
                  <a:pt x="2200" y="96"/>
                  <a:pt x="2684" y="264"/>
                  <a:pt x="3168" y="432"/>
                </a:cubicBezTo>
              </a:path>
            </a:pathLst>
          </a:custGeom>
          <a:noFill/>
          <a:ln w="50800" cap="flat" cmpd="sng">
            <a:solidFill>
              <a:schemeClr val="accent2"/>
            </a:solidFill>
            <a:prstDash val="solid"/>
            <a:round/>
            <a:headEnd type="none" w="med" len="med"/>
            <a:tailEnd type="triangle" w="med" len="med"/>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8" name="Footer Placeholder 7">
            <a:extLst>
              <a:ext uri="{FF2B5EF4-FFF2-40B4-BE49-F238E27FC236}">
                <a16:creationId xmlns:a16="http://schemas.microsoft.com/office/drawing/2014/main" id="{6D5A1B46-EEF9-2245-B756-81F63328DEFA}"/>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90828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Oval 2"/>
          <p:cNvSpPr>
            <a:spLocks noChangeArrowheads="1"/>
          </p:cNvSpPr>
          <p:nvPr/>
        </p:nvSpPr>
        <p:spPr bwMode="auto">
          <a:xfrm>
            <a:off x="3865563" y="4596333"/>
            <a:ext cx="444500" cy="368300"/>
          </a:xfrm>
          <a:prstGeom prst="ellipse">
            <a:avLst/>
          </a:prstGeom>
          <a:solidFill>
            <a:schemeClr val="accent1"/>
          </a:solidFill>
          <a:ln w="12700">
            <a:solidFill>
              <a:schemeClr val="tx1"/>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221" name="Rectangle 77"/>
          <p:cNvSpPr>
            <a:spLocks noGrp="1" noChangeArrowheads="1"/>
          </p:cNvSpPr>
          <p:nvPr>
            <p:ph type="title"/>
          </p:nvPr>
        </p:nvSpPr>
        <p:spPr/>
        <p:txBody>
          <a:bodyPr/>
          <a:lstStyle/>
          <a:p>
            <a:r>
              <a:rPr lang="en-US"/>
              <a:t>Centralized</a:t>
            </a:r>
          </a:p>
        </p:txBody>
      </p:sp>
      <p:sp>
        <p:nvSpPr>
          <p:cNvPr id="390222" name="Rectangle 78"/>
          <p:cNvSpPr>
            <a:spLocks noGrp="1" noChangeArrowheads="1"/>
          </p:cNvSpPr>
          <p:nvPr>
            <p:ph idx="1"/>
          </p:nvPr>
        </p:nvSpPr>
        <p:spPr>
          <a:xfrm>
            <a:off x="457200" y="1600201"/>
            <a:ext cx="8229600" cy="788990"/>
          </a:xfrm>
        </p:spPr>
        <p:txBody>
          <a:bodyPr/>
          <a:lstStyle/>
          <a:p>
            <a:pPr>
              <a:buFont typeface="Lucida Grande"/>
              <a:buChar char="●"/>
            </a:pPr>
            <a:r>
              <a:rPr lang="en-US" sz="2000" dirty="0"/>
              <a:t>There is only one copy which can be updated (the </a:t>
            </a:r>
            <a:r>
              <a:rPr lang="en-US" sz="2000" dirty="0">
                <a:solidFill>
                  <a:srgbClr val="0432FF"/>
                </a:solidFill>
              </a:rPr>
              <a:t>master</a:t>
            </a:r>
            <a:r>
              <a:rPr lang="en-US" sz="2000" dirty="0"/>
              <a:t>), all others (</a:t>
            </a:r>
            <a:r>
              <a:rPr lang="en-US" sz="2000" dirty="0">
                <a:solidFill>
                  <a:srgbClr val="0432FF"/>
                </a:solidFill>
              </a:rPr>
              <a:t>slave copies</a:t>
            </a:r>
            <a:r>
              <a:rPr lang="en-US" sz="2000" dirty="0"/>
              <a:t>) are updated reflecting the changes to the master.</a:t>
            </a:r>
          </a:p>
          <a:p>
            <a:pPr marL="0" indent="0">
              <a:buNone/>
            </a:pPr>
            <a:endParaRPr lang="en-US" sz="2000" dirty="0"/>
          </a:p>
        </p:txBody>
      </p:sp>
      <p:sp>
        <p:nvSpPr>
          <p:cNvPr id="17" name="Slide Number Placeholder 16">
            <a:extLst>
              <a:ext uri="{FF2B5EF4-FFF2-40B4-BE49-F238E27FC236}">
                <a16:creationId xmlns:a16="http://schemas.microsoft.com/office/drawing/2014/main" id="{4DAE90E1-0019-364A-89BA-62E697DCD450}"/>
              </a:ext>
            </a:extLst>
          </p:cNvPr>
          <p:cNvSpPr>
            <a:spLocks noGrp="1"/>
          </p:cNvSpPr>
          <p:nvPr>
            <p:ph type="sldNum" sz="quarter" idx="4"/>
          </p:nvPr>
        </p:nvSpPr>
        <p:spPr/>
        <p:txBody>
          <a:bodyPr/>
          <a:lstStyle/>
          <a:p>
            <a:fld id="{FD96158B-4539-3C43-9DE5-94C547866200}" type="slidenum">
              <a:rPr lang="en-US" smtClean="0"/>
              <a:t>16</a:t>
            </a:fld>
            <a:endParaRPr lang="en-US"/>
          </a:p>
        </p:txBody>
      </p:sp>
      <p:sp>
        <p:nvSpPr>
          <p:cNvPr id="390149" name="Rectangle 5"/>
          <p:cNvSpPr>
            <a:spLocks noChangeArrowheads="1"/>
          </p:cNvSpPr>
          <p:nvPr/>
        </p:nvSpPr>
        <p:spPr bwMode="auto">
          <a:xfrm>
            <a:off x="989013" y="3947045"/>
            <a:ext cx="927100" cy="381000"/>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50" name="Rectangle 6"/>
          <p:cNvSpPr>
            <a:spLocks noChangeArrowheads="1"/>
          </p:cNvSpPr>
          <p:nvPr/>
        </p:nvSpPr>
        <p:spPr bwMode="auto">
          <a:xfrm>
            <a:off x="1104981" y="3960210"/>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1</a:t>
            </a:r>
          </a:p>
        </p:txBody>
      </p:sp>
      <p:sp>
        <p:nvSpPr>
          <p:cNvPr id="390151" name="Rectangle 7"/>
          <p:cNvSpPr>
            <a:spLocks noChangeArrowheads="1"/>
          </p:cNvSpPr>
          <p:nvPr/>
        </p:nvSpPr>
        <p:spPr bwMode="auto">
          <a:xfrm>
            <a:off x="2293939" y="3947045"/>
            <a:ext cx="928687"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52" name="Rectangle 8"/>
          <p:cNvSpPr>
            <a:spLocks noChangeArrowheads="1"/>
          </p:cNvSpPr>
          <p:nvPr/>
        </p:nvSpPr>
        <p:spPr bwMode="auto">
          <a:xfrm>
            <a:off x="2411492" y="3960210"/>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2</a:t>
            </a:r>
          </a:p>
        </p:txBody>
      </p:sp>
      <p:sp>
        <p:nvSpPr>
          <p:cNvPr id="390153" name="Rectangle 9"/>
          <p:cNvSpPr>
            <a:spLocks noChangeArrowheads="1"/>
          </p:cNvSpPr>
          <p:nvPr/>
        </p:nvSpPr>
        <p:spPr bwMode="auto">
          <a:xfrm>
            <a:off x="3548063" y="3947045"/>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54" name="Rectangle 10"/>
          <p:cNvSpPr>
            <a:spLocks noChangeArrowheads="1"/>
          </p:cNvSpPr>
          <p:nvPr/>
        </p:nvSpPr>
        <p:spPr bwMode="auto">
          <a:xfrm>
            <a:off x="3665617" y="3960210"/>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3</a:t>
            </a:r>
          </a:p>
        </p:txBody>
      </p:sp>
      <p:sp>
        <p:nvSpPr>
          <p:cNvPr id="390155" name="Rectangle 11"/>
          <p:cNvSpPr>
            <a:spLocks noChangeArrowheads="1"/>
          </p:cNvSpPr>
          <p:nvPr/>
        </p:nvSpPr>
        <p:spPr bwMode="auto">
          <a:xfrm>
            <a:off x="4906963" y="3947045"/>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56" name="Rectangle 12"/>
          <p:cNvSpPr>
            <a:spLocks noChangeArrowheads="1"/>
          </p:cNvSpPr>
          <p:nvPr/>
        </p:nvSpPr>
        <p:spPr bwMode="auto">
          <a:xfrm>
            <a:off x="5022930" y="3960210"/>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4</a:t>
            </a:r>
          </a:p>
        </p:txBody>
      </p:sp>
      <p:sp>
        <p:nvSpPr>
          <p:cNvPr id="390157" name="Line 13"/>
          <p:cNvSpPr>
            <a:spLocks noChangeShapeType="1"/>
          </p:cNvSpPr>
          <p:nvPr/>
        </p:nvSpPr>
        <p:spPr bwMode="auto">
          <a:xfrm flipH="1">
            <a:off x="1190625" y="3191395"/>
            <a:ext cx="1588" cy="7493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58" name="Line 14"/>
          <p:cNvSpPr>
            <a:spLocks noChangeShapeType="1"/>
          </p:cNvSpPr>
          <p:nvPr/>
        </p:nvSpPr>
        <p:spPr bwMode="auto">
          <a:xfrm>
            <a:off x="1190625" y="3624783"/>
            <a:ext cx="3917950" cy="0"/>
          </a:xfrm>
          <a:prstGeom prst="line">
            <a:avLst/>
          </a:prstGeom>
          <a:noFill/>
          <a:ln w="50800">
            <a:solidFill>
              <a:schemeClr val="accent2"/>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59" name="Line 15"/>
          <p:cNvSpPr>
            <a:spLocks noChangeShapeType="1"/>
          </p:cNvSpPr>
          <p:nvPr/>
        </p:nvSpPr>
        <p:spPr bwMode="auto">
          <a:xfrm>
            <a:off x="2497138" y="3624783"/>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0" name="Line 16"/>
          <p:cNvSpPr>
            <a:spLocks noChangeShapeType="1"/>
          </p:cNvSpPr>
          <p:nvPr/>
        </p:nvSpPr>
        <p:spPr bwMode="auto">
          <a:xfrm>
            <a:off x="3751263" y="3624783"/>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1" name="Line 17"/>
          <p:cNvSpPr>
            <a:spLocks noChangeShapeType="1"/>
          </p:cNvSpPr>
          <p:nvPr/>
        </p:nvSpPr>
        <p:spPr bwMode="auto">
          <a:xfrm>
            <a:off x="5092797" y="3624783"/>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2" name="Line 18"/>
          <p:cNvSpPr>
            <a:spLocks noChangeShapeType="1"/>
          </p:cNvSpPr>
          <p:nvPr/>
        </p:nvSpPr>
        <p:spPr bwMode="auto">
          <a:xfrm flipH="1">
            <a:off x="1712914" y="3191395"/>
            <a:ext cx="14287" cy="749300"/>
          </a:xfrm>
          <a:prstGeom prst="line">
            <a:avLst/>
          </a:prstGeom>
          <a:noFill/>
          <a:ln w="50800">
            <a:solidFill>
              <a:srgbClr val="FF0000"/>
            </a:solidFill>
            <a:round/>
            <a:headEnd type="stealth" w="med" len="med"/>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3" name="Line 19"/>
          <p:cNvSpPr>
            <a:spLocks noChangeShapeType="1"/>
          </p:cNvSpPr>
          <p:nvPr/>
        </p:nvSpPr>
        <p:spPr bwMode="auto">
          <a:xfrm>
            <a:off x="1712913" y="3546995"/>
            <a:ext cx="3970337" cy="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4" name="Line 20"/>
          <p:cNvSpPr>
            <a:spLocks noChangeShapeType="1"/>
          </p:cNvSpPr>
          <p:nvPr/>
        </p:nvSpPr>
        <p:spPr bwMode="auto">
          <a:xfrm>
            <a:off x="3019425" y="3546995"/>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5" name="Line 21"/>
          <p:cNvSpPr>
            <a:spLocks noChangeShapeType="1"/>
          </p:cNvSpPr>
          <p:nvPr/>
        </p:nvSpPr>
        <p:spPr bwMode="auto">
          <a:xfrm>
            <a:off x="4273550" y="3546995"/>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6" name="Line 22"/>
          <p:cNvSpPr>
            <a:spLocks noChangeShapeType="1"/>
          </p:cNvSpPr>
          <p:nvPr/>
        </p:nvSpPr>
        <p:spPr bwMode="auto">
          <a:xfrm>
            <a:off x="5683250" y="3546995"/>
            <a:ext cx="0" cy="39370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7" name="Rectangle 23"/>
          <p:cNvSpPr>
            <a:spLocks noChangeArrowheads="1"/>
          </p:cNvSpPr>
          <p:nvPr/>
        </p:nvSpPr>
        <p:spPr bwMode="auto">
          <a:xfrm>
            <a:off x="3579813" y="5699645"/>
            <a:ext cx="927100" cy="381000"/>
          </a:xfrm>
          <a:prstGeom prst="rect">
            <a:avLst/>
          </a:prstGeom>
          <a:solidFill>
            <a:schemeClr val="accent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68" name="Rectangle 24"/>
          <p:cNvSpPr>
            <a:spLocks noChangeArrowheads="1"/>
          </p:cNvSpPr>
          <p:nvPr/>
        </p:nvSpPr>
        <p:spPr bwMode="auto">
          <a:xfrm>
            <a:off x="3695780" y="5681651"/>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1</a:t>
            </a:r>
          </a:p>
        </p:txBody>
      </p:sp>
      <p:sp>
        <p:nvSpPr>
          <p:cNvPr id="390169" name="Rectangle 25"/>
          <p:cNvSpPr>
            <a:spLocks noChangeArrowheads="1"/>
          </p:cNvSpPr>
          <p:nvPr/>
        </p:nvSpPr>
        <p:spPr bwMode="auto">
          <a:xfrm>
            <a:off x="4884739" y="5699645"/>
            <a:ext cx="928687"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0" name="Rectangle 26"/>
          <p:cNvSpPr>
            <a:spLocks noChangeArrowheads="1"/>
          </p:cNvSpPr>
          <p:nvPr/>
        </p:nvSpPr>
        <p:spPr bwMode="auto">
          <a:xfrm>
            <a:off x="5002292" y="5681651"/>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2</a:t>
            </a:r>
          </a:p>
        </p:txBody>
      </p:sp>
      <p:sp>
        <p:nvSpPr>
          <p:cNvPr id="390171" name="Rectangle 27"/>
          <p:cNvSpPr>
            <a:spLocks noChangeArrowheads="1"/>
          </p:cNvSpPr>
          <p:nvPr/>
        </p:nvSpPr>
        <p:spPr bwMode="auto">
          <a:xfrm>
            <a:off x="6138863" y="5699645"/>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2" name="Rectangle 28"/>
          <p:cNvSpPr>
            <a:spLocks noChangeArrowheads="1"/>
          </p:cNvSpPr>
          <p:nvPr/>
        </p:nvSpPr>
        <p:spPr bwMode="auto">
          <a:xfrm>
            <a:off x="6256417" y="5681651"/>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3</a:t>
            </a:r>
          </a:p>
        </p:txBody>
      </p:sp>
      <p:sp>
        <p:nvSpPr>
          <p:cNvPr id="390173" name="Rectangle 29"/>
          <p:cNvSpPr>
            <a:spLocks noChangeArrowheads="1"/>
          </p:cNvSpPr>
          <p:nvPr/>
        </p:nvSpPr>
        <p:spPr bwMode="auto">
          <a:xfrm>
            <a:off x="7497763" y="5699645"/>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4" name="Rectangle 30"/>
          <p:cNvSpPr>
            <a:spLocks noChangeArrowheads="1"/>
          </p:cNvSpPr>
          <p:nvPr/>
        </p:nvSpPr>
        <p:spPr bwMode="auto">
          <a:xfrm>
            <a:off x="7613731" y="5681651"/>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4</a:t>
            </a:r>
          </a:p>
        </p:txBody>
      </p:sp>
      <p:sp>
        <p:nvSpPr>
          <p:cNvPr id="390175" name="Line 31"/>
          <p:cNvSpPr>
            <a:spLocks noChangeShapeType="1"/>
          </p:cNvSpPr>
          <p:nvPr/>
        </p:nvSpPr>
        <p:spPr bwMode="auto">
          <a:xfrm flipH="1">
            <a:off x="3781425" y="4943995"/>
            <a:ext cx="1588" cy="7493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6" name="Line 32"/>
          <p:cNvSpPr>
            <a:spLocks noChangeShapeType="1"/>
          </p:cNvSpPr>
          <p:nvPr/>
        </p:nvSpPr>
        <p:spPr bwMode="auto">
          <a:xfrm>
            <a:off x="3781425" y="5377383"/>
            <a:ext cx="3917950" cy="0"/>
          </a:xfrm>
          <a:prstGeom prst="line">
            <a:avLst/>
          </a:prstGeom>
          <a:noFill/>
          <a:ln w="50800">
            <a:solidFill>
              <a:schemeClr val="accent2"/>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7" name="Line 33"/>
          <p:cNvSpPr>
            <a:spLocks noChangeShapeType="1"/>
          </p:cNvSpPr>
          <p:nvPr/>
        </p:nvSpPr>
        <p:spPr bwMode="auto">
          <a:xfrm>
            <a:off x="5087938" y="5377383"/>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8" name="Line 34"/>
          <p:cNvSpPr>
            <a:spLocks noChangeShapeType="1"/>
          </p:cNvSpPr>
          <p:nvPr/>
        </p:nvSpPr>
        <p:spPr bwMode="auto">
          <a:xfrm>
            <a:off x="6342063" y="5377383"/>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79" name="Line 35"/>
          <p:cNvSpPr>
            <a:spLocks noChangeShapeType="1"/>
          </p:cNvSpPr>
          <p:nvPr/>
        </p:nvSpPr>
        <p:spPr bwMode="auto">
          <a:xfrm>
            <a:off x="7683597" y="5377383"/>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80" name="Line 36"/>
          <p:cNvSpPr>
            <a:spLocks noChangeShapeType="1"/>
          </p:cNvSpPr>
          <p:nvPr/>
        </p:nvSpPr>
        <p:spPr bwMode="auto">
          <a:xfrm flipH="1">
            <a:off x="4303714" y="4943995"/>
            <a:ext cx="14287" cy="749300"/>
          </a:xfrm>
          <a:prstGeom prst="line">
            <a:avLst/>
          </a:prstGeom>
          <a:noFill/>
          <a:ln w="50800">
            <a:solidFill>
              <a:srgbClr val="FF0000"/>
            </a:solidFill>
            <a:round/>
            <a:headEnd type="stealth" w="med" len="med"/>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81" name="Line 37"/>
          <p:cNvSpPr>
            <a:spLocks noChangeShapeType="1"/>
          </p:cNvSpPr>
          <p:nvPr/>
        </p:nvSpPr>
        <p:spPr bwMode="auto">
          <a:xfrm>
            <a:off x="4303714" y="5299595"/>
            <a:ext cx="3970337" cy="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82" name="Line 38"/>
          <p:cNvSpPr>
            <a:spLocks noChangeShapeType="1"/>
          </p:cNvSpPr>
          <p:nvPr/>
        </p:nvSpPr>
        <p:spPr bwMode="auto">
          <a:xfrm>
            <a:off x="5610225" y="5299595"/>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83" name="Line 39"/>
          <p:cNvSpPr>
            <a:spLocks noChangeShapeType="1"/>
          </p:cNvSpPr>
          <p:nvPr/>
        </p:nvSpPr>
        <p:spPr bwMode="auto">
          <a:xfrm>
            <a:off x="6864350" y="5299595"/>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90184" name="Line 40"/>
          <p:cNvSpPr>
            <a:spLocks noChangeShapeType="1"/>
          </p:cNvSpPr>
          <p:nvPr/>
        </p:nvSpPr>
        <p:spPr bwMode="auto">
          <a:xfrm>
            <a:off x="8274050" y="5299595"/>
            <a:ext cx="0" cy="39370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grpSp>
        <p:nvGrpSpPr>
          <p:cNvPr id="2" name="Group 41"/>
          <p:cNvGrpSpPr>
            <a:grpSpLocks/>
          </p:cNvGrpSpPr>
          <p:nvPr/>
        </p:nvGrpSpPr>
        <p:grpSpPr bwMode="auto">
          <a:xfrm>
            <a:off x="1354139" y="2832620"/>
            <a:ext cx="344487" cy="290513"/>
            <a:chOff x="853" y="1519"/>
            <a:chExt cx="217" cy="183"/>
          </a:xfrm>
        </p:grpSpPr>
        <p:sp>
          <p:nvSpPr>
            <p:cNvPr id="390186" name="Freeform 42"/>
            <p:cNvSpPr>
              <a:spLocks/>
            </p:cNvSpPr>
            <p:nvPr/>
          </p:nvSpPr>
          <p:spPr bwMode="auto">
            <a:xfrm>
              <a:off x="853" y="1521"/>
              <a:ext cx="217" cy="181"/>
            </a:xfrm>
            <a:custGeom>
              <a:avLst/>
              <a:gdLst/>
              <a:ahLst/>
              <a:cxnLst>
                <a:cxn ang="0">
                  <a:pos x="1302" y="1083"/>
                </a:cxn>
                <a:cxn ang="0">
                  <a:pos x="1302" y="522"/>
                </a:cxn>
                <a:cxn ang="0">
                  <a:pos x="1283" y="74"/>
                </a:cxn>
                <a:cxn ang="0">
                  <a:pos x="623" y="0"/>
                </a:cxn>
                <a:cxn ang="0">
                  <a:pos x="22" y="66"/>
                </a:cxn>
                <a:cxn ang="0">
                  <a:pos x="18" y="224"/>
                </a:cxn>
                <a:cxn ang="0">
                  <a:pos x="0" y="1078"/>
                </a:cxn>
                <a:cxn ang="0">
                  <a:pos x="135" y="1078"/>
                </a:cxn>
                <a:cxn ang="0">
                  <a:pos x="135" y="305"/>
                </a:cxn>
                <a:cxn ang="0">
                  <a:pos x="392" y="286"/>
                </a:cxn>
                <a:cxn ang="0">
                  <a:pos x="1181" y="286"/>
                </a:cxn>
                <a:cxn ang="0">
                  <a:pos x="1192" y="1085"/>
                </a:cxn>
                <a:cxn ang="0">
                  <a:pos x="1302" y="1083"/>
                </a:cxn>
              </a:cxnLst>
              <a:rect l="0" t="0" r="r" b="b"/>
              <a:pathLst>
                <a:path w="1302" h="1085">
                  <a:moveTo>
                    <a:pt x="1302" y="1083"/>
                  </a:moveTo>
                  <a:lnTo>
                    <a:pt x="1302" y="522"/>
                  </a:lnTo>
                  <a:lnTo>
                    <a:pt x="1283" y="74"/>
                  </a:lnTo>
                  <a:lnTo>
                    <a:pt x="623" y="0"/>
                  </a:lnTo>
                  <a:lnTo>
                    <a:pt x="22" y="66"/>
                  </a:lnTo>
                  <a:lnTo>
                    <a:pt x="18" y="224"/>
                  </a:lnTo>
                  <a:lnTo>
                    <a:pt x="0" y="1078"/>
                  </a:lnTo>
                  <a:lnTo>
                    <a:pt x="135" y="1078"/>
                  </a:lnTo>
                  <a:lnTo>
                    <a:pt x="135" y="305"/>
                  </a:lnTo>
                  <a:lnTo>
                    <a:pt x="392" y="286"/>
                  </a:lnTo>
                  <a:lnTo>
                    <a:pt x="1181" y="286"/>
                  </a:lnTo>
                  <a:lnTo>
                    <a:pt x="1192" y="1085"/>
                  </a:lnTo>
                  <a:lnTo>
                    <a:pt x="1302" y="1083"/>
                  </a:lnTo>
                  <a:close/>
                </a:path>
              </a:pathLst>
            </a:custGeom>
            <a:solidFill>
              <a:srgbClr val="00008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187" name="Freeform 43"/>
            <p:cNvSpPr>
              <a:spLocks/>
            </p:cNvSpPr>
            <p:nvPr/>
          </p:nvSpPr>
          <p:spPr bwMode="auto">
            <a:xfrm>
              <a:off x="869" y="1519"/>
              <a:ext cx="85" cy="46"/>
            </a:xfrm>
            <a:custGeom>
              <a:avLst/>
              <a:gdLst/>
              <a:ahLst/>
              <a:cxnLst>
                <a:cxn ang="0">
                  <a:pos x="95" y="54"/>
                </a:cxn>
                <a:cxn ang="0">
                  <a:pos x="162" y="43"/>
                </a:cxn>
                <a:cxn ang="0">
                  <a:pos x="225" y="0"/>
                </a:cxn>
                <a:cxn ang="0">
                  <a:pos x="290" y="65"/>
                </a:cxn>
                <a:cxn ang="0">
                  <a:pos x="495" y="191"/>
                </a:cxn>
                <a:cxn ang="0">
                  <a:pos x="508" y="238"/>
                </a:cxn>
                <a:cxn ang="0">
                  <a:pos x="391" y="276"/>
                </a:cxn>
                <a:cxn ang="0">
                  <a:pos x="0" y="85"/>
                </a:cxn>
                <a:cxn ang="0">
                  <a:pos x="95" y="54"/>
                </a:cxn>
              </a:cxnLst>
              <a:rect l="0" t="0" r="r" b="b"/>
              <a:pathLst>
                <a:path w="508" h="276">
                  <a:moveTo>
                    <a:pt x="95" y="54"/>
                  </a:moveTo>
                  <a:lnTo>
                    <a:pt x="162" y="43"/>
                  </a:lnTo>
                  <a:lnTo>
                    <a:pt x="225" y="0"/>
                  </a:lnTo>
                  <a:lnTo>
                    <a:pt x="290" y="65"/>
                  </a:lnTo>
                  <a:lnTo>
                    <a:pt x="495" y="191"/>
                  </a:lnTo>
                  <a:lnTo>
                    <a:pt x="508" y="238"/>
                  </a:lnTo>
                  <a:lnTo>
                    <a:pt x="391" y="276"/>
                  </a:lnTo>
                  <a:lnTo>
                    <a:pt x="0" y="85"/>
                  </a:lnTo>
                  <a:lnTo>
                    <a:pt x="95" y="54"/>
                  </a:lnTo>
                  <a:close/>
                </a:path>
              </a:pathLst>
            </a:custGeom>
            <a:solidFill>
              <a:srgbClr val="C0C0C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grpSp>
        <p:nvGrpSpPr>
          <p:cNvPr id="3" name="Group 44"/>
          <p:cNvGrpSpPr>
            <a:grpSpLocks/>
          </p:cNvGrpSpPr>
          <p:nvPr/>
        </p:nvGrpSpPr>
        <p:grpSpPr bwMode="auto">
          <a:xfrm>
            <a:off x="1463676" y="2573858"/>
            <a:ext cx="320675" cy="430212"/>
            <a:chOff x="922" y="1356"/>
            <a:chExt cx="202" cy="271"/>
          </a:xfrm>
        </p:grpSpPr>
        <p:grpSp>
          <p:nvGrpSpPr>
            <p:cNvPr id="4" name="Group 45"/>
            <p:cNvGrpSpPr>
              <a:grpSpLocks/>
            </p:cNvGrpSpPr>
            <p:nvPr/>
          </p:nvGrpSpPr>
          <p:grpSpPr bwMode="auto">
            <a:xfrm>
              <a:off x="922" y="1356"/>
              <a:ext cx="202" cy="207"/>
              <a:chOff x="922" y="1356"/>
              <a:chExt cx="202" cy="207"/>
            </a:xfrm>
          </p:grpSpPr>
          <p:sp>
            <p:nvSpPr>
              <p:cNvPr id="390190" name="Freeform 46"/>
              <p:cNvSpPr>
                <a:spLocks/>
              </p:cNvSpPr>
              <p:nvPr/>
            </p:nvSpPr>
            <p:spPr bwMode="auto">
              <a:xfrm>
                <a:off x="922" y="1356"/>
                <a:ext cx="202" cy="207"/>
              </a:xfrm>
              <a:custGeom>
                <a:avLst/>
                <a:gdLst/>
                <a:ahLst/>
                <a:cxnLst>
                  <a:cxn ang="0">
                    <a:pos x="227" y="252"/>
                  </a:cxn>
                  <a:cxn ang="0">
                    <a:pos x="256" y="166"/>
                  </a:cxn>
                  <a:cxn ang="0">
                    <a:pos x="275" y="111"/>
                  </a:cxn>
                  <a:cxn ang="0">
                    <a:pos x="282" y="96"/>
                  </a:cxn>
                  <a:cxn ang="0">
                    <a:pos x="293" y="82"/>
                  </a:cxn>
                  <a:cxn ang="0">
                    <a:pos x="300" y="75"/>
                  </a:cxn>
                  <a:cxn ang="0">
                    <a:pos x="312" y="71"/>
                  </a:cxn>
                  <a:cxn ang="0">
                    <a:pos x="465" y="41"/>
                  </a:cxn>
                  <a:cxn ang="0">
                    <a:pos x="631" y="11"/>
                  </a:cxn>
                  <a:cxn ang="0">
                    <a:pos x="780" y="0"/>
                  </a:cxn>
                  <a:cxn ang="0">
                    <a:pos x="865" y="0"/>
                  </a:cxn>
                  <a:cxn ang="0">
                    <a:pos x="1042" y="10"/>
                  </a:cxn>
                  <a:cxn ang="0">
                    <a:pos x="1170" y="16"/>
                  </a:cxn>
                  <a:cxn ang="0">
                    <a:pos x="1189" y="18"/>
                  </a:cxn>
                  <a:cxn ang="0">
                    <a:pos x="1201" y="24"/>
                  </a:cxn>
                  <a:cxn ang="0">
                    <a:pos x="1209" y="29"/>
                  </a:cxn>
                  <a:cxn ang="0">
                    <a:pos x="1215" y="38"/>
                  </a:cxn>
                  <a:cxn ang="0">
                    <a:pos x="1215" y="50"/>
                  </a:cxn>
                  <a:cxn ang="0">
                    <a:pos x="1208" y="83"/>
                  </a:cxn>
                  <a:cxn ang="0">
                    <a:pos x="1183" y="196"/>
                  </a:cxn>
                  <a:cxn ang="0">
                    <a:pos x="1164" y="279"/>
                  </a:cxn>
                  <a:cxn ang="0">
                    <a:pos x="1124" y="466"/>
                  </a:cxn>
                  <a:cxn ang="0">
                    <a:pos x="1097" y="582"/>
                  </a:cxn>
                  <a:cxn ang="0">
                    <a:pos x="1024" y="853"/>
                  </a:cxn>
                  <a:cxn ang="0">
                    <a:pos x="955" y="1070"/>
                  </a:cxn>
                  <a:cxn ang="0">
                    <a:pos x="942" y="1111"/>
                  </a:cxn>
                  <a:cxn ang="0">
                    <a:pos x="934" y="1135"/>
                  </a:cxn>
                  <a:cxn ang="0">
                    <a:pos x="927" y="1157"/>
                  </a:cxn>
                  <a:cxn ang="0">
                    <a:pos x="919" y="1171"/>
                  </a:cxn>
                  <a:cxn ang="0">
                    <a:pos x="907" y="1185"/>
                  </a:cxn>
                  <a:cxn ang="0">
                    <a:pos x="894" y="1191"/>
                  </a:cxn>
                  <a:cxn ang="0">
                    <a:pos x="872" y="1197"/>
                  </a:cxn>
                  <a:cxn ang="0">
                    <a:pos x="831" y="1200"/>
                  </a:cxn>
                  <a:cxn ang="0">
                    <a:pos x="761" y="1200"/>
                  </a:cxn>
                  <a:cxn ang="0">
                    <a:pos x="703" y="1207"/>
                  </a:cxn>
                  <a:cxn ang="0">
                    <a:pos x="626" y="1219"/>
                  </a:cxn>
                  <a:cxn ang="0">
                    <a:pos x="546" y="1233"/>
                  </a:cxn>
                  <a:cxn ang="0">
                    <a:pos x="492" y="1242"/>
                  </a:cxn>
                  <a:cxn ang="0">
                    <a:pos x="425" y="1242"/>
                  </a:cxn>
                  <a:cxn ang="0">
                    <a:pos x="412" y="1233"/>
                  </a:cxn>
                  <a:cxn ang="0">
                    <a:pos x="37" y="985"/>
                  </a:cxn>
                  <a:cxn ang="0">
                    <a:pos x="19" y="970"/>
                  </a:cxn>
                  <a:cxn ang="0">
                    <a:pos x="5" y="953"/>
                  </a:cxn>
                  <a:cxn ang="0">
                    <a:pos x="0" y="934"/>
                  </a:cxn>
                  <a:cxn ang="0">
                    <a:pos x="0" y="911"/>
                  </a:cxn>
                  <a:cxn ang="0">
                    <a:pos x="5" y="891"/>
                  </a:cxn>
                  <a:cxn ang="0">
                    <a:pos x="112" y="585"/>
                  </a:cxn>
                  <a:cxn ang="0">
                    <a:pos x="180" y="392"/>
                  </a:cxn>
                  <a:cxn ang="0">
                    <a:pos x="227" y="252"/>
                  </a:cxn>
                </a:cxnLst>
                <a:rect l="0" t="0" r="r" b="b"/>
                <a:pathLst>
                  <a:path w="1215" h="1242">
                    <a:moveTo>
                      <a:pt x="227" y="252"/>
                    </a:moveTo>
                    <a:lnTo>
                      <a:pt x="256" y="166"/>
                    </a:lnTo>
                    <a:lnTo>
                      <a:pt x="275" y="111"/>
                    </a:lnTo>
                    <a:lnTo>
                      <a:pt x="282" y="96"/>
                    </a:lnTo>
                    <a:lnTo>
                      <a:pt x="293" y="82"/>
                    </a:lnTo>
                    <a:lnTo>
                      <a:pt x="300" y="75"/>
                    </a:lnTo>
                    <a:lnTo>
                      <a:pt x="312" y="71"/>
                    </a:lnTo>
                    <a:lnTo>
                      <a:pt x="465" y="41"/>
                    </a:lnTo>
                    <a:lnTo>
                      <a:pt x="631" y="11"/>
                    </a:lnTo>
                    <a:lnTo>
                      <a:pt x="780" y="0"/>
                    </a:lnTo>
                    <a:lnTo>
                      <a:pt x="865" y="0"/>
                    </a:lnTo>
                    <a:lnTo>
                      <a:pt x="1042" y="10"/>
                    </a:lnTo>
                    <a:lnTo>
                      <a:pt x="1170" y="16"/>
                    </a:lnTo>
                    <a:lnTo>
                      <a:pt x="1189" y="18"/>
                    </a:lnTo>
                    <a:lnTo>
                      <a:pt x="1201" y="24"/>
                    </a:lnTo>
                    <a:lnTo>
                      <a:pt x="1209" y="29"/>
                    </a:lnTo>
                    <a:lnTo>
                      <a:pt x="1215" y="38"/>
                    </a:lnTo>
                    <a:lnTo>
                      <a:pt x="1215" y="50"/>
                    </a:lnTo>
                    <a:lnTo>
                      <a:pt x="1208" y="83"/>
                    </a:lnTo>
                    <a:lnTo>
                      <a:pt x="1183" y="196"/>
                    </a:lnTo>
                    <a:lnTo>
                      <a:pt x="1164" y="279"/>
                    </a:lnTo>
                    <a:lnTo>
                      <a:pt x="1124" y="466"/>
                    </a:lnTo>
                    <a:lnTo>
                      <a:pt x="1097" y="582"/>
                    </a:lnTo>
                    <a:lnTo>
                      <a:pt x="1024" y="853"/>
                    </a:lnTo>
                    <a:lnTo>
                      <a:pt x="955" y="1070"/>
                    </a:lnTo>
                    <a:lnTo>
                      <a:pt x="942" y="1111"/>
                    </a:lnTo>
                    <a:lnTo>
                      <a:pt x="934" y="1135"/>
                    </a:lnTo>
                    <a:lnTo>
                      <a:pt x="927" y="1157"/>
                    </a:lnTo>
                    <a:lnTo>
                      <a:pt x="919" y="1171"/>
                    </a:lnTo>
                    <a:lnTo>
                      <a:pt x="907" y="1185"/>
                    </a:lnTo>
                    <a:lnTo>
                      <a:pt x="894" y="1191"/>
                    </a:lnTo>
                    <a:lnTo>
                      <a:pt x="872" y="1197"/>
                    </a:lnTo>
                    <a:lnTo>
                      <a:pt x="831" y="1200"/>
                    </a:lnTo>
                    <a:lnTo>
                      <a:pt x="761" y="1200"/>
                    </a:lnTo>
                    <a:lnTo>
                      <a:pt x="703" y="1207"/>
                    </a:lnTo>
                    <a:lnTo>
                      <a:pt x="626" y="1219"/>
                    </a:lnTo>
                    <a:lnTo>
                      <a:pt x="546" y="1233"/>
                    </a:lnTo>
                    <a:lnTo>
                      <a:pt x="492" y="1242"/>
                    </a:lnTo>
                    <a:lnTo>
                      <a:pt x="425" y="1242"/>
                    </a:lnTo>
                    <a:lnTo>
                      <a:pt x="412" y="1233"/>
                    </a:lnTo>
                    <a:lnTo>
                      <a:pt x="37" y="985"/>
                    </a:lnTo>
                    <a:lnTo>
                      <a:pt x="19" y="970"/>
                    </a:lnTo>
                    <a:lnTo>
                      <a:pt x="5" y="953"/>
                    </a:lnTo>
                    <a:lnTo>
                      <a:pt x="0" y="934"/>
                    </a:lnTo>
                    <a:lnTo>
                      <a:pt x="0" y="911"/>
                    </a:lnTo>
                    <a:lnTo>
                      <a:pt x="5" y="891"/>
                    </a:lnTo>
                    <a:lnTo>
                      <a:pt x="112" y="585"/>
                    </a:lnTo>
                    <a:lnTo>
                      <a:pt x="180" y="392"/>
                    </a:lnTo>
                    <a:lnTo>
                      <a:pt x="227" y="252"/>
                    </a:lnTo>
                    <a:close/>
                  </a:path>
                </a:pathLst>
              </a:custGeom>
              <a:solidFill>
                <a:srgbClr val="C0C0C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191" name="Freeform 47"/>
              <p:cNvSpPr>
                <a:spLocks/>
              </p:cNvSpPr>
              <p:nvPr/>
            </p:nvSpPr>
            <p:spPr bwMode="auto">
              <a:xfrm>
                <a:off x="932" y="1377"/>
                <a:ext cx="121" cy="157"/>
              </a:xfrm>
              <a:custGeom>
                <a:avLst/>
                <a:gdLst/>
                <a:ahLst/>
                <a:cxnLst>
                  <a:cxn ang="0">
                    <a:pos x="165" y="282"/>
                  </a:cxn>
                  <a:cxn ang="0">
                    <a:pos x="218" y="145"/>
                  </a:cxn>
                  <a:cxn ang="0">
                    <a:pos x="264" y="24"/>
                  </a:cxn>
                  <a:cxn ang="0">
                    <a:pos x="270" y="19"/>
                  </a:cxn>
                  <a:cxn ang="0">
                    <a:pos x="278" y="17"/>
                  </a:cxn>
                  <a:cxn ang="0">
                    <a:pos x="294" y="15"/>
                  </a:cxn>
                  <a:cxn ang="0">
                    <a:pos x="501" y="1"/>
                  </a:cxn>
                  <a:cxn ang="0">
                    <a:pos x="702" y="0"/>
                  </a:cxn>
                  <a:cxn ang="0">
                    <a:pos x="714" y="2"/>
                  </a:cxn>
                  <a:cxn ang="0">
                    <a:pos x="718" y="5"/>
                  </a:cxn>
                  <a:cxn ang="0">
                    <a:pos x="723" y="17"/>
                  </a:cxn>
                  <a:cxn ang="0">
                    <a:pos x="707" y="102"/>
                  </a:cxn>
                  <a:cxn ang="0">
                    <a:pos x="676" y="176"/>
                  </a:cxn>
                  <a:cxn ang="0">
                    <a:pos x="622" y="312"/>
                  </a:cxn>
                  <a:cxn ang="0">
                    <a:pos x="519" y="545"/>
                  </a:cxn>
                  <a:cxn ang="0">
                    <a:pos x="430" y="747"/>
                  </a:cxn>
                  <a:cxn ang="0">
                    <a:pos x="407" y="823"/>
                  </a:cxn>
                  <a:cxn ang="0">
                    <a:pos x="394" y="875"/>
                  </a:cxn>
                  <a:cxn ang="0">
                    <a:pos x="379" y="904"/>
                  </a:cxn>
                  <a:cxn ang="0">
                    <a:pos x="366" y="926"/>
                  </a:cxn>
                  <a:cxn ang="0">
                    <a:pos x="357" y="936"/>
                  </a:cxn>
                  <a:cxn ang="0">
                    <a:pos x="349" y="941"/>
                  </a:cxn>
                  <a:cxn ang="0">
                    <a:pos x="336" y="942"/>
                  </a:cxn>
                  <a:cxn ang="0">
                    <a:pos x="324" y="939"/>
                  </a:cxn>
                  <a:cxn ang="0">
                    <a:pos x="304" y="928"/>
                  </a:cxn>
                  <a:cxn ang="0">
                    <a:pos x="282" y="912"/>
                  </a:cxn>
                  <a:cxn ang="0">
                    <a:pos x="261" y="893"/>
                  </a:cxn>
                  <a:cxn ang="0">
                    <a:pos x="237" y="875"/>
                  </a:cxn>
                  <a:cxn ang="0">
                    <a:pos x="214" y="858"/>
                  </a:cxn>
                  <a:cxn ang="0">
                    <a:pos x="10" y="775"/>
                  </a:cxn>
                  <a:cxn ang="0">
                    <a:pos x="4" y="769"/>
                  </a:cxn>
                  <a:cxn ang="0">
                    <a:pos x="0" y="761"/>
                  </a:cxn>
                  <a:cxn ang="0">
                    <a:pos x="3" y="750"/>
                  </a:cxn>
                  <a:cxn ang="0">
                    <a:pos x="6" y="740"/>
                  </a:cxn>
                  <a:cxn ang="0">
                    <a:pos x="165" y="282"/>
                  </a:cxn>
                </a:cxnLst>
                <a:rect l="0" t="0" r="r" b="b"/>
                <a:pathLst>
                  <a:path w="723" h="942">
                    <a:moveTo>
                      <a:pt x="165" y="282"/>
                    </a:moveTo>
                    <a:lnTo>
                      <a:pt x="218" y="145"/>
                    </a:lnTo>
                    <a:lnTo>
                      <a:pt x="264" y="24"/>
                    </a:lnTo>
                    <a:lnTo>
                      <a:pt x="270" y="19"/>
                    </a:lnTo>
                    <a:lnTo>
                      <a:pt x="278" y="17"/>
                    </a:lnTo>
                    <a:lnTo>
                      <a:pt x="294" y="15"/>
                    </a:lnTo>
                    <a:lnTo>
                      <a:pt x="501" y="1"/>
                    </a:lnTo>
                    <a:lnTo>
                      <a:pt x="702" y="0"/>
                    </a:lnTo>
                    <a:lnTo>
                      <a:pt x="714" y="2"/>
                    </a:lnTo>
                    <a:lnTo>
                      <a:pt x="718" y="5"/>
                    </a:lnTo>
                    <a:lnTo>
                      <a:pt x="723" y="17"/>
                    </a:lnTo>
                    <a:lnTo>
                      <a:pt x="707" y="102"/>
                    </a:lnTo>
                    <a:lnTo>
                      <a:pt x="676" y="176"/>
                    </a:lnTo>
                    <a:lnTo>
                      <a:pt x="622" y="312"/>
                    </a:lnTo>
                    <a:lnTo>
                      <a:pt x="519" y="545"/>
                    </a:lnTo>
                    <a:lnTo>
                      <a:pt x="430" y="747"/>
                    </a:lnTo>
                    <a:lnTo>
                      <a:pt x="407" y="823"/>
                    </a:lnTo>
                    <a:lnTo>
                      <a:pt x="394" y="875"/>
                    </a:lnTo>
                    <a:lnTo>
                      <a:pt x="379" y="904"/>
                    </a:lnTo>
                    <a:lnTo>
                      <a:pt x="366" y="926"/>
                    </a:lnTo>
                    <a:lnTo>
                      <a:pt x="357" y="936"/>
                    </a:lnTo>
                    <a:lnTo>
                      <a:pt x="349" y="941"/>
                    </a:lnTo>
                    <a:lnTo>
                      <a:pt x="336" y="942"/>
                    </a:lnTo>
                    <a:lnTo>
                      <a:pt x="324" y="939"/>
                    </a:lnTo>
                    <a:lnTo>
                      <a:pt x="304" y="928"/>
                    </a:lnTo>
                    <a:lnTo>
                      <a:pt x="282" y="912"/>
                    </a:lnTo>
                    <a:lnTo>
                      <a:pt x="261" y="893"/>
                    </a:lnTo>
                    <a:lnTo>
                      <a:pt x="237" y="875"/>
                    </a:lnTo>
                    <a:lnTo>
                      <a:pt x="214" y="858"/>
                    </a:lnTo>
                    <a:lnTo>
                      <a:pt x="10" y="775"/>
                    </a:lnTo>
                    <a:lnTo>
                      <a:pt x="4" y="769"/>
                    </a:lnTo>
                    <a:lnTo>
                      <a:pt x="0" y="761"/>
                    </a:lnTo>
                    <a:lnTo>
                      <a:pt x="3" y="750"/>
                    </a:lnTo>
                    <a:lnTo>
                      <a:pt x="6" y="740"/>
                    </a:lnTo>
                    <a:lnTo>
                      <a:pt x="165" y="282"/>
                    </a:lnTo>
                    <a:close/>
                  </a:path>
                </a:pathLst>
              </a:custGeom>
              <a:solidFill>
                <a:srgbClr val="005F5F"/>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grpSp>
          <p:nvGrpSpPr>
            <p:cNvPr id="5" name="Group 48"/>
            <p:cNvGrpSpPr>
              <a:grpSpLocks/>
            </p:cNvGrpSpPr>
            <p:nvPr/>
          </p:nvGrpSpPr>
          <p:grpSpPr bwMode="auto">
            <a:xfrm>
              <a:off x="1067" y="1538"/>
              <a:ext cx="32" cy="89"/>
              <a:chOff x="1067" y="1538"/>
              <a:chExt cx="32" cy="89"/>
            </a:xfrm>
          </p:grpSpPr>
          <p:sp>
            <p:nvSpPr>
              <p:cNvPr id="390193" name="Freeform 49"/>
              <p:cNvSpPr>
                <a:spLocks/>
              </p:cNvSpPr>
              <p:nvPr/>
            </p:nvSpPr>
            <p:spPr bwMode="auto">
              <a:xfrm>
                <a:off x="1070" y="1542"/>
                <a:ext cx="29" cy="85"/>
              </a:xfrm>
              <a:custGeom>
                <a:avLst/>
                <a:gdLst/>
                <a:ahLst/>
                <a:cxnLst>
                  <a:cxn ang="0">
                    <a:pos x="0" y="0"/>
                  </a:cxn>
                  <a:cxn ang="0">
                    <a:pos x="5" y="34"/>
                  </a:cxn>
                  <a:cxn ang="0">
                    <a:pos x="14" y="60"/>
                  </a:cxn>
                  <a:cxn ang="0">
                    <a:pos x="29" y="84"/>
                  </a:cxn>
                  <a:cxn ang="0">
                    <a:pos x="53" y="98"/>
                  </a:cxn>
                  <a:cxn ang="0">
                    <a:pos x="82" y="109"/>
                  </a:cxn>
                  <a:cxn ang="0">
                    <a:pos x="104" y="130"/>
                  </a:cxn>
                  <a:cxn ang="0">
                    <a:pos x="123" y="154"/>
                  </a:cxn>
                  <a:cxn ang="0">
                    <a:pos x="142" y="196"/>
                  </a:cxn>
                  <a:cxn ang="0">
                    <a:pos x="149" y="231"/>
                  </a:cxn>
                  <a:cxn ang="0">
                    <a:pos x="143" y="258"/>
                  </a:cxn>
                  <a:cxn ang="0">
                    <a:pos x="123" y="282"/>
                  </a:cxn>
                  <a:cxn ang="0">
                    <a:pos x="105" y="305"/>
                  </a:cxn>
                  <a:cxn ang="0">
                    <a:pos x="93" y="329"/>
                  </a:cxn>
                  <a:cxn ang="0">
                    <a:pos x="84" y="359"/>
                  </a:cxn>
                  <a:cxn ang="0">
                    <a:pos x="79" y="394"/>
                  </a:cxn>
                  <a:cxn ang="0">
                    <a:pos x="88" y="425"/>
                  </a:cxn>
                  <a:cxn ang="0">
                    <a:pos x="101" y="447"/>
                  </a:cxn>
                  <a:cxn ang="0">
                    <a:pos x="128" y="475"/>
                  </a:cxn>
                  <a:cxn ang="0">
                    <a:pos x="149" y="494"/>
                  </a:cxn>
                  <a:cxn ang="0">
                    <a:pos x="177" y="515"/>
                  </a:cxn>
                </a:cxnLst>
                <a:rect l="0" t="0" r="r" b="b"/>
                <a:pathLst>
                  <a:path w="177" h="515">
                    <a:moveTo>
                      <a:pt x="0" y="0"/>
                    </a:moveTo>
                    <a:lnTo>
                      <a:pt x="5" y="34"/>
                    </a:lnTo>
                    <a:lnTo>
                      <a:pt x="14" y="60"/>
                    </a:lnTo>
                    <a:lnTo>
                      <a:pt x="29" y="84"/>
                    </a:lnTo>
                    <a:lnTo>
                      <a:pt x="53" y="98"/>
                    </a:lnTo>
                    <a:lnTo>
                      <a:pt x="82" y="109"/>
                    </a:lnTo>
                    <a:lnTo>
                      <a:pt x="104" y="130"/>
                    </a:lnTo>
                    <a:lnTo>
                      <a:pt x="123" y="154"/>
                    </a:lnTo>
                    <a:lnTo>
                      <a:pt x="142" y="196"/>
                    </a:lnTo>
                    <a:lnTo>
                      <a:pt x="149" y="231"/>
                    </a:lnTo>
                    <a:lnTo>
                      <a:pt x="143" y="258"/>
                    </a:lnTo>
                    <a:lnTo>
                      <a:pt x="123" y="282"/>
                    </a:lnTo>
                    <a:lnTo>
                      <a:pt x="105" y="305"/>
                    </a:lnTo>
                    <a:lnTo>
                      <a:pt x="93" y="329"/>
                    </a:lnTo>
                    <a:lnTo>
                      <a:pt x="84" y="359"/>
                    </a:lnTo>
                    <a:lnTo>
                      <a:pt x="79" y="394"/>
                    </a:lnTo>
                    <a:lnTo>
                      <a:pt x="88" y="425"/>
                    </a:lnTo>
                    <a:lnTo>
                      <a:pt x="101" y="447"/>
                    </a:lnTo>
                    <a:lnTo>
                      <a:pt x="128" y="475"/>
                    </a:lnTo>
                    <a:lnTo>
                      <a:pt x="149" y="494"/>
                    </a:lnTo>
                    <a:lnTo>
                      <a:pt x="177" y="515"/>
                    </a:lnTo>
                  </a:path>
                </a:pathLst>
              </a:custGeom>
              <a:no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194" name="Oval 50"/>
              <p:cNvSpPr>
                <a:spLocks noChangeArrowheads="1"/>
              </p:cNvSpPr>
              <p:nvPr/>
            </p:nvSpPr>
            <p:spPr bwMode="auto">
              <a:xfrm>
                <a:off x="1067" y="1538"/>
                <a:ext cx="6" cy="6"/>
              </a:xfrm>
              <a:prstGeom prst="ellipse">
                <a:avLst/>
              </a:prstGeom>
              <a:solidFill>
                <a:srgbClr val="000000"/>
              </a:solidFill>
              <a:ln w="1588">
                <a:solidFill>
                  <a:srgbClr val="000000"/>
                </a:solidFill>
                <a:round/>
                <a:headEnd/>
                <a:tailEnd/>
              </a:ln>
            </p:spPr>
            <p:txBody>
              <a:bodyPr>
                <a:prstTxWarp prst="textNoShape">
                  <a:avLst/>
                </a:prstTxWarp>
              </a:bodyPr>
              <a:lstStyle/>
              <a:p>
                <a:endParaRPr lang="en-US" sz="1687" dirty="0">
                  <a:latin typeface="Arial" panose="020B0604020202020204" pitchFamily="34" charset="0"/>
                </a:endParaRPr>
              </a:p>
            </p:txBody>
          </p:sp>
        </p:grpSp>
      </p:grpSp>
      <p:grpSp>
        <p:nvGrpSpPr>
          <p:cNvPr id="6" name="Group 51"/>
          <p:cNvGrpSpPr>
            <a:grpSpLocks/>
          </p:cNvGrpSpPr>
          <p:nvPr/>
        </p:nvGrpSpPr>
        <p:grpSpPr bwMode="auto">
          <a:xfrm>
            <a:off x="1119188" y="2492896"/>
            <a:ext cx="368300" cy="620713"/>
            <a:chOff x="705" y="1305"/>
            <a:chExt cx="232" cy="391"/>
          </a:xfrm>
        </p:grpSpPr>
        <p:sp>
          <p:nvSpPr>
            <p:cNvPr id="390196" name="Freeform 52"/>
            <p:cNvSpPr>
              <a:spLocks/>
            </p:cNvSpPr>
            <p:nvPr/>
          </p:nvSpPr>
          <p:spPr bwMode="auto">
            <a:xfrm>
              <a:off x="705" y="1482"/>
              <a:ext cx="134" cy="214"/>
            </a:xfrm>
            <a:custGeom>
              <a:avLst/>
              <a:gdLst/>
              <a:ahLst/>
              <a:cxnLst>
                <a:cxn ang="0">
                  <a:pos x="807" y="606"/>
                </a:cxn>
                <a:cxn ang="0">
                  <a:pos x="577" y="475"/>
                </a:cxn>
                <a:cxn ang="0">
                  <a:pos x="324" y="25"/>
                </a:cxn>
                <a:cxn ang="0">
                  <a:pos x="313" y="17"/>
                </a:cxn>
                <a:cxn ang="0">
                  <a:pos x="295" y="8"/>
                </a:cxn>
                <a:cxn ang="0">
                  <a:pos x="275" y="3"/>
                </a:cxn>
                <a:cxn ang="0">
                  <a:pos x="248" y="0"/>
                </a:cxn>
                <a:cxn ang="0">
                  <a:pos x="223" y="3"/>
                </a:cxn>
                <a:cxn ang="0">
                  <a:pos x="200" y="12"/>
                </a:cxn>
                <a:cxn ang="0">
                  <a:pos x="173" y="25"/>
                </a:cxn>
                <a:cxn ang="0">
                  <a:pos x="138" y="43"/>
                </a:cxn>
                <a:cxn ang="0">
                  <a:pos x="109" y="62"/>
                </a:cxn>
                <a:cxn ang="0">
                  <a:pos x="84" y="80"/>
                </a:cxn>
                <a:cxn ang="0">
                  <a:pos x="65" y="98"/>
                </a:cxn>
                <a:cxn ang="0">
                  <a:pos x="47" y="119"/>
                </a:cxn>
                <a:cxn ang="0">
                  <a:pos x="26" y="150"/>
                </a:cxn>
                <a:cxn ang="0">
                  <a:pos x="14" y="174"/>
                </a:cxn>
                <a:cxn ang="0">
                  <a:pos x="2" y="207"/>
                </a:cxn>
                <a:cxn ang="0">
                  <a:pos x="0" y="244"/>
                </a:cxn>
                <a:cxn ang="0">
                  <a:pos x="0" y="299"/>
                </a:cxn>
                <a:cxn ang="0">
                  <a:pos x="7" y="363"/>
                </a:cxn>
                <a:cxn ang="0">
                  <a:pos x="19" y="422"/>
                </a:cxn>
                <a:cxn ang="0">
                  <a:pos x="41" y="494"/>
                </a:cxn>
                <a:cxn ang="0">
                  <a:pos x="63" y="555"/>
                </a:cxn>
                <a:cxn ang="0">
                  <a:pos x="82" y="595"/>
                </a:cxn>
                <a:cxn ang="0">
                  <a:pos x="110" y="638"/>
                </a:cxn>
                <a:cxn ang="0">
                  <a:pos x="131" y="667"/>
                </a:cxn>
                <a:cxn ang="0">
                  <a:pos x="155" y="701"/>
                </a:cxn>
                <a:cxn ang="0">
                  <a:pos x="183" y="736"/>
                </a:cxn>
                <a:cxn ang="0">
                  <a:pos x="209" y="756"/>
                </a:cxn>
                <a:cxn ang="0">
                  <a:pos x="315" y="744"/>
                </a:cxn>
                <a:cxn ang="0">
                  <a:pos x="396" y="717"/>
                </a:cxn>
                <a:cxn ang="0">
                  <a:pos x="446" y="731"/>
                </a:cxn>
                <a:cxn ang="0">
                  <a:pos x="565" y="737"/>
                </a:cxn>
                <a:cxn ang="0">
                  <a:pos x="710" y="717"/>
                </a:cxn>
                <a:cxn ang="0">
                  <a:pos x="732" y="764"/>
                </a:cxn>
                <a:cxn ang="0">
                  <a:pos x="732" y="1103"/>
                </a:cxn>
                <a:cxn ang="0">
                  <a:pos x="728" y="1135"/>
                </a:cxn>
                <a:cxn ang="0">
                  <a:pos x="723" y="1155"/>
                </a:cxn>
                <a:cxn ang="0">
                  <a:pos x="714" y="1176"/>
                </a:cxn>
                <a:cxn ang="0">
                  <a:pos x="700" y="1192"/>
                </a:cxn>
                <a:cxn ang="0">
                  <a:pos x="685" y="1207"/>
                </a:cxn>
                <a:cxn ang="0">
                  <a:pos x="667" y="1217"/>
                </a:cxn>
                <a:cxn ang="0">
                  <a:pos x="651" y="1221"/>
                </a:cxn>
                <a:cxn ang="0">
                  <a:pos x="631" y="1225"/>
                </a:cxn>
                <a:cxn ang="0">
                  <a:pos x="84" y="1224"/>
                </a:cxn>
                <a:cxn ang="0">
                  <a:pos x="84" y="1286"/>
                </a:cxn>
                <a:cxn ang="0">
                  <a:pos x="645" y="1284"/>
                </a:cxn>
                <a:cxn ang="0">
                  <a:pos x="674" y="1283"/>
                </a:cxn>
                <a:cxn ang="0">
                  <a:pos x="694" y="1280"/>
                </a:cxn>
                <a:cxn ang="0">
                  <a:pos x="715" y="1274"/>
                </a:cxn>
                <a:cxn ang="0">
                  <a:pos x="733" y="1266"/>
                </a:cxn>
                <a:cxn ang="0">
                  <a:pos x="751" y="1252"/>
                </a:cxn>
                <a:cxn ang="0">
                  <a:pos x="769" y="1228"/>
                </a:cxn>
                <a:cxn ang="0">
                  <a:pos x="781" y="1207"/>
                </a:cxn>
                <a:cxn ang="0">
                  <a:pos x="792" y="1184"/>
                </a:cxn>
                <a:cxn ang="0">
                  <a:pos x="799" y="1158"/>
                </a:cxn>
                <a:cxn ang="0">
                  <a:pos x="804" y="1129"/>
                </a:cxn>
                <a:cxn ang="0">
                  <a:pos x="807" y="1095"/>
                </a:cxn>
                <a:cxn ang="0">
                  <a:pos x="807" y="606"/>
                </a:cxn>
              </a:cxnLst>
              <a:rect l="0" t="0" r="r" b="b"/>
              <a:pathLst>
                <a:path w="807" h="1286">
                  <a:moveTo>
                    <a:pt x="807" y="606"/>
                  </a:moveTo>
                  <a:lnTo>
                    <a:pt x="577" y="475"/>
                  </a:lnTo>
                  <a:lnTo>
                    <a:pt x="324" y="25"/>
                  </a:lnTo>
                  <a:lnTo>
                    <a:pt x="313" y="17"/>
                  </a:lnTo>
                  <a:lnTo>
                    <a:pt x="295" y="8"/>
                  </a:lnTo>
                  <a:lnTo>
                    <a:pt x="275" y="3"/>
                  </a:lnTo>
                  <a:lnTo>
                    <a:pt x="248" y="0"/>
                  </a:lnTo>
                  <a:lnTo>
                    <a:pt x="223" y="3"/>
                  </a:lnTo>
                  <a:lnTo>
                    <a:pt x="200" y="12"/>
                  </a:lnTo>
                  <a:lnTo>
                    <a:pt x="173" y="25"/>
                  </a:lnTo>
                  <a:lnTo>
                    <a:pt x="138" y="43"/>
                  </a:lnTo>
                  <a:lnTo>
                    <a:pt x="109" y="62"/>
                  </a:lnTo>
                  <a:lnTo>
                    <a:pt x="84" y="80"/>
                  </a:lnTo>
                  <a:lnTo>
                    <a:pt x="65" y="98"/>
                  </a:lnTo>
                  <a:lnTo>
                    <a:pt x="47" y="119"/>
                  </a:lnTo>
                  <a:lnTo>
                    <a:pt x="26" y="150"/>
                  </a:lnTo>
                  <a:lnTo>
                    <a:pt x="14" y="174"/>
                  </a:lnTo>
                  <a:lnTo>
                    <a:pt x="2" y="207"/>
                  </a:lnTo>
                  <a:lnTo>
                    <a:pt x="0" y="244"/>
                  </a:lnTo>
                  <a:lnTo>
                    <a:pt x="0" y="299"/>
                  </a:lnTo>
                  <a:lnTo>
                    <a:pt x="7" y="363"/>
                  </a:lnTo>
                  <a:lnTo>
                    <a:pt x="19" y="422"/>
                  </a:lnTo>
                  <a:lnTo>
                    <a:pt x="41" y="494"/>
                  </a:lnTo>
                  <a:lnTo>
                    <a:pt x="63" y="555"/>
                  </a:lnTo>
                  <a:lnTo>
                    <a:pt x="82" y="595"/>
                  </a:lnTo>
                  <a:lnTo>
                    <a:pt x="110" y="638"/>
                  </a:lnTo>
                  <a:lnTo>
                    <a:pt x="131" y="667"/>
                  </a:lnTo>
                  <a:lnTo>
                    <a:pt x="155" y="701"/>
                  </a:lnTo>
                  <a:lnTo>
                    <a:pt x="183" y="736"/>
                  </a:lnTo>
                  <a:lnTo>
                    <a:pt x="209" y="756"/>
                  </a:lnTo>
                  <a:lnTo>
                    <a:pt x="315" y="744"/>
                  </a:lnTo>
                  <a:lnTo>
                    <a:pt x="396" y="717"/>
                  </a:lnTo>
                  <a:lnTo>
                    <a:pt x="446" y="731"/>
                  </a:lnTo>
                  <a:lnTo>
                    <a:pt x="565" y="737"/>
                  </a:lnTo>
                  <a:lnTo>
                    <a:pt x="710" y="717"/>
                  </a:lnTo>
                  <a:lnTo>
                    <a:pt x="732" y="764"/>
                  </a:lnTo>
                  <a:lnTo>
                    <a:pt x="732" y="1103"/>
                  </a:lnTo>
                  <a:lnTo>
                    <a:pt x="728" y="1135"/>
                  </a:lnTo>
                  <a:lnTo>
                    <a:pt x="723" y="1155"/>
                  </a:lnTo>
                  <a:lnTo>
                    <a:pt x="714" y="1176"/>
                  </a:lnTo>
                  <a:lnTo>
                    <a:pt x="700" y="1192"/>
                  </a:lnTo>
                  <a:lnTo>
                    <a:pt x="685" y="1207"/>
                  </a:lnTo>
                  <a:lnTo>
                    <a:pt x="667" y="1217"/>
                  </a:lnTo>
                  <a:lnTo>
                    <a:pt x="651" y="1221"/>
                  </a:lnTo>
                  <a:lnTo>
                    <a:pt x="631" y="1225"/>
                  </a:lnTo>
                  <a:lnTo>
                    <a:pt x="84" y="1224"/>
                  </a:lnTo>
                  <a:lnTo>
                    <a:pt x="84" y="1286"/>
                  </a:lnTo>
                  <a:lnTo>
                    <a:pt x="645" y="1284"/>
                  </a:lnTo>
                  <a:lnTo>
                    <a:pt x="674" y="1283"/>
                  </a:lnTo>
                  <a:lnTo>
                    <a:pt x="694" y="1280"/>
                  </a:lnTo>
                  <a:lnTo>
                    <a:pt x="715" y="1274"/>
                  </a:lnTo>
                  <a:lnTo>
                    <a:pt x="733" y="1266"/>
                  </a:lnTo>
                  <a:lnTo>
                    <a:pt x="751" y="1252"/>
                  </a:lnTo>
                  <a:lnTo>
                    <a:pt x="769" y="1228"/>
                  </a:lnTo>
                  <a:lnTo>
                    <a:pt x="781" y="1207"/>
                  </a:lnTo>
                  <a:lnTo>
                    <a:pt x="792" y="1184"/>
                  </a:lnTo>
                  <a:lnTo>
                    <a:pt x="799" y="1158"/>
                  </a:lnTo>
                  <a:lnTo>
                    <a:pt x="804" y="1129"/>
                  </a:lnTo>
                  <a:lnTo>
                    <a:pt x="807" y="1095"/>
                  </a:lnTo>
                  <a:lnTo>
                    <a:pt x="807" y="606"/>
                  </a:lnTo>
                  <a:close/>
                </a:path>
              </a:pathLst>
            </a:custGeom>
            <a:solidFill>
              <a:srgbClr val="00008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nvGrpSpPr>
            <p:cNvPr id="7" name="Group 53"/>
            <p:cNvGrpSpPr>
              <a:grpSpLocks/>
            </p:cNvGrpSpPr>
            <p:nvPr/>
          </p:nvGrpSpPr>
          <p:grpSpPr bwMode="auto">
            <a:xfrm>
              <a:off x="732" y="1305"/>
              <a:ext cx="205" cy="389"/>
              <a:chOff x="732" y="1305"/>
              <a:chExt cx="205" cy="389"/>
            </a:xfrm>
          </p:grpSpPr>
          <p:sp>
            <p:nvSpPr>
              <p:cNvPr id="390198" name="Freeform 54"/>
              <p:cNvSpPr>
                <a:spLocks/>
              </p:cNvSpPr>
              <p:nvPr/>
            </p:nvSpPr>
            <p:spPr bwMode="auto">
              <a:xfrm>
                <a:off x="732" y="1305"/>
                <a:ext cx="205" cy="389"/>
              </a:xfrm>
              <a:custGeom>
                <a:avLst/>
                <a:gdLst/>
                <a:ahLst/>
                <a:cxnLst>
                  <a:cxn ang="0">
                    <a:pos x="494" y="161"/>
                  </a:cxn>
                  <a:cxn ang="0">
                    <a:pos x="513" y="158"/>
                  </a:cxn>
                  <a:cxn ang="0">
                    <a:pos x="578" y="178"/>
                  </a:cxn>
                  <a:cxn ang="0">
                    <a:pos x="564" y="10"/>
                  </a:cxn>
                  <a:cxn ang="0">
                    <a:pos x="657" y="132"/>
                  </a:cxn>
                  <a:cxn ang="0">
                    <a:pos x="684" y="34"/>
                  </a:cxn>
                  <a:cxn ang="0">
                    <a:pos x="766" y="0"/>
                  </a:cxn>
                  <a:cxn ang="0">
                    <a:pos x="755" y="88"/>
                  </a:cxn>
                  <a:cxn ang="0">
                    <a:pos x="803" y="57"/>
                  </a:cxn>
                  <a:cxn ang="0">
                    <a:pos x="798" y="101"/>
                  </a:cxn>
                  <a:cxn ang="0">
                    <a:pos x="826" y="189"/>
                  </a:cxn>
                  <a:cxn ang="0">
                    <a:pos x="933" y="68"/>
                  </a:cxn>
                  <a:cxn ang="0">
                    <a:pos x="862" y="186"/>
                  </a:cxn>
                  <a:cxn ang="0">
                    <a:pos x="983" y="105"/>
                  </a:cxn>
                  <a:cxn ang="0">
                    <a:pos x="929" y="196"/>
                  </a:cxn>
                  <a:cxn ang="0">
                    <a:pos x="943" y="243"/>
                  </a:cxn>
                  <a:cxn ang="0">
                    <a:pos x="936" y="346"/>
                  </a:cxn>
                  <a:cxn ang="0">
                    <a:pos x="1031" y="479"/>
                  </a:cxn>
                  <a:cxn ang="0">
                    <a:pos x="1115" y="639"/>
                  </a:cxn>
                  <a:cxn ang="0">
                    <a:pos x="1093" y="668"/>
                  </a:cxn>
                  <a:cxn ang="0">
                    <a:pos x="893" y="796"/>
                  </a:cxn>
                  <a:cxn ang="0">
                    <a:pos x="836" y="944"/>
                  </a:cxn>
                  <a:cxn ang="0">
                    <a:pos x="640" y="916"/>
                  </a:cxn>
                  <a:cxn ang="0">
                    <a:pos x="584" y="1185"/>
                  </a:cxn>
                  <a:cxn ang="0">
                    <a:pos x="743" y="1334"/>
                  </a:cxn>
                  <a:cxn ang="0">
                    <a:pos x="929" y="1366"/>
                  </a:cxn>
                  <a:cxn ang="0">
                    <a:pos x="1051" y="1363"/>
                  </a:cxn>
                  <a:cxn ang="0">
                    <a:pos x="1134" y="1339"/>
                  </a:cxn>
                  <a:cxn ang="0">
                    <a:pos x="1157" y="1400"/>
                  </a:cxn>
                  <a:cxn ang="0">
                    <a:pos x="1227" y="1446"/>
                  </a:cxn>
                  <a:cxn ang="0">
                    <a:pos x="1199" y="1494"/>
                  </a:cxn>
                  <a:cxn ang="0">
                    <a:pos x="1215" y="1549"/>
                  </a:cxn>
                  <a:cxn ang="0">
                    <a:pos x="1178" y="1613"/>
                  </a:cxn>
                  <a:cxn ang="0">
                    <a:pos x="1159" y="1646"/>
                  </a:cxn>
                  <a:cxn ang="0">
                    <a:pos x="1011" y="1590"/>
                  </a:cxn>
                  <a:cxn ang="0">
                    <a:pos x="749" y="1523"/>
                  </a:cxn>
                  <a:cxn ang="0">
                    <a:pos x="575" y="1497"/>
                  </a:cxn>
                  <a:cxn ang="0">
                    <a:pos x="533" y="1440"/>
                  </a:cxn>
                  <a:cxn ang="0">
                    <a:pos x="552" y="1477"/>
                  </a:cxn>
                  <a:cxn ang="0">
                    <a:pos x="665" y="1514"/>
                  </a:cxn>
                  <a:cxn ang="0">
                    <a:pos x="760" y="1585"/>
                  </a:cxn>
                  <a:cxn ang="0">
                    <a:pos x="738" y="1657"/>
                  </a:cxn>
                  <a:cxn ang="0">
                    <a:pos x="566" y="1810"/>
                  </a:cxn>
                  <a:cxn ang="0">
                    <a:pos x="370" y="1940"/>
                  </a:cxn>
                  <a:cxn ang="0">
                    <a:pos x="334" y="2136"/>
                  </a:cxn>
                  <a:cxn ang="0">
                    <a:pos x="444" y="2298"/>
                  </a:cxn>
                  <a:cxn ang="0">
                    <a:pos x="266" y="2321"/>
                  </a:cxn>
                  <a:cxn ang="0">
                    <a:pos x="152" y="2314"/>
                  </a:cxn>
                  <a:cxn ang="0">
                    <a:pos x="154" y="2017"/>
                  </a:cxn>
                  <a:cxn ang="0">
                    <a:pos x="86" y="1940"/>
                  </a:cxn>
                  <a:cxn ang="0">
                    <a:pos x="130" y="1869"/>
                  </a:cxn>
                  <a:cxn ang="0">
                    <a:pos x="333" y="1772"/>
                  </a:cxn>
                  <a:cxn ang="0">
                    <a:pos x="402" y="1643"/>
                  </a:cxn>
                  <a:cxn ang="0">
                    <a:pos x="85" y="1616"/>
                  </a:cxn>
                  <a:cxn ang="0">
                    <a:pos x="20" y="1581"/>
                  </a:cxn>
                  <a:cxn ang="0">
                    <a:pos x="0" y="1467"/>
                  </a:cxn>
                  <a:cxn ang="0">
                    <a:pos x="19" y="1351"/>
                  </a:cxn>
                  <a:cxn ang="0">
                    <a:pos x="164" y="973"/>
                  </a:cxn>
                  <a:cxn ang="0">
                    <a:pos x="334" y="724"/>
                  </a:cxn>
                  <a:cxn ang="0">
                    <a:pos x="420" y="499"/>
                  </a:cxn>
                </a:cxnLst>
                <a:rect l="0" t="0" r="r" b="b"/>
                <a:pathLst>
                  <a:path w="1227" h="2332">
                    <a:moveTo>
                      <a:pt x="420" y="499"/>
                    </a:moveTo>
                    <a:lnTo>
                      <a:pt x="452" y="394"/>
                    </a:lnTo>
                    <a:lnTo>
                      <a:pt x="480" y="269"/>
                    </a:lnTo>
                    <a:lnTo>
                      <a:pt x="494" y="161"/>
                    </a:lnTo>
                    <a:lnTo>
                      <a:pt x="466" y="100"/>
                    </a:lnTo>
                    <a:lnTo>
                      <a:pt x="438" y="71"/>
                    </a:lnTo>
                    <a:lnTo>
                      <a:pt x="480" y="105"/>
                    </a:lnTo>
                    <a:lnTo>
                      <a:pt x="513" y="158"/>
                    </a:lnTo>
                    <a:lnTo>
                      <a:pt x="487" y="37"/>
                    </a:lnTo>
                    <a:lnTo>
                      <a:pt x="509" y="95"/>
                    </a:lnTo>
                    <a:lnTo>
                      <a:pt x="556" y="169"/>
                    </a:lnTo>
                    <a:lnTo>
                      <a:pt x="578" y="178"/>
                    </a:lnTo>
                    <a:lnTo>
                      <a:pt x="563" y="114"/>
                    </a:lnTo>
                    <a:lnTo>
                      <a:pt x="574" y="122"/>
                    </a:lnTo>
                    <a:lnTo>
                      <a:pt x="580" y="68"/>
                    </a:lnTo>
                    <a:lnTo>
                      <a:pt x="564" y="10"/>
                    </a:lnTo>
                    <a:lnTo>
                      <a:pt x="638" y="162"/>
                    </a:lnTo>
                    <a:lnTo>
                      <a:pt x="644" y="137"/>
                    </a:lnTo>
                    <a:lnTo>
                      <a:pt x="654" y="155"/>
                    </a:lnTo>
                    <a:lnTo>
                      <a:pt x="657" y="132"/>
                    </a:lnTo>
                    <a:lnTo>
                      <a:pt x="641" y="94"/>
                    </a:lnTo>
                    <a:lnTo>
                      <a:pt x="645" y="21"/>
                    </a:lnTo>
                    <a:lnTo>
                      <a:pt x="671" y="162"/>
                    </a:lnTo>
                    <a:lnTo>
                      <a:pt x="684" y="34"/>
                    </a:lnTo>
                    <a:lnTo>
                      <a:pt x="684" y="134"/>
                    </a:lnTo>
                    <a:lnTo>
                      <a:pt x="697" y="159"/>
                    </a:lnTo>
                    <a:lnTo>
                      <a:pt x="719" y="46"/>
                    </a:lnTo>
                    <a:lnTo>
                      <a:pt x="766" y="0"/>
                    </a:lnTo>
                    <a:lnTo>
                      <a:pt x="734" y="46"/>
                    </a:lnTo>
                    <a:lnTo>
                      <a:pt x="715" y="135"/>
                    </a:lnTo>
                    <a:lnTo>
                      <a:pt x="722" y="151"/>
                    </a:lnTo>
                    <a:lnTo>
                      <a:pt x="755" y="88"/>
                    </a:lnTo>
                    <a:lnTo>
                      <a:pt x="732" y="142"/>
                    </a:lnTo>
                    <a:lnTo>
                      <a:pt x="732" y="166"/>
                    </a:lnTo>
                    <a:lnTo>
                      <a:pt x="802" y="34"/>
                    </a:lnTo>
                    <a:lnTo>
                      <a:pt x="803" y="57"/>
                    </a:lnTo>
                    <a:lnTo>
                      <a:pt x="771" y="132"/>
                    </a:lnTo>
                    <a:lnTo>
                      <a:pt x="771" y="178"/>
                    </a:lnTo>
                    <a:lnTo>
                      <a:pt x="783" y="185"/>
                    </a:lnTo>
                    <a:lnTo>
                      <a:pt x="798" y="101"/>
                    </a:lnTo>
                    <a:lnTo>
                      <a:pt x="828" y="44"/>
                    </a:lnTo>
                    <a:lnTo>
                      <a:pt x="803" y="108"/>
                    </a:lnTo>
                    <a:lnTo>
                      <a:pt x="809" y="195"/>
                    </a:lnTo>
                    <a:lnTo>
                      <a:pt x="826" y="189"/>
                    </a:lnTo>
                    <a:lnTo>
                      <a:pt x="859" y="77"/>
                    </a:lnTo>
                    <a:lnTo>
                      <a:pt x="835" y="198"/>
                    </a:lnTo>
                    <a:lnTo>
                      <a:pt x="889" y="100"/>
                    </a:lnTo>
                    <a:lnTo>
                      <a:pt x="933" y="68"/>
                    </a:lnTo>
                    <a:lnTo>
                      <a:pt x="897" y="115"/>
                    </a:lnTo>
                    <a:lnTo>
                      <a:pt x="872" y="166"/>
                    </a:lnTo>
                    <a:lnTo>
                      <a:pt x="914" y="149"/>
                    </a:lnTo>
                    <a:lnTo>
                      <a:pt x="862" y="186"/>
                    </a:lnTo>
                    <a:lnTo>
                      <a:pt x="853" y="225"/>
                    </a:lnTo>
                    <a:lnTo>
                      <a:pt x="870" y="232"/>
                    </a:lnTo>
                    <a:lnTo>
                      <a:pt x="920" y="152"/>
                    </a:lnTo>
                    <a:lnTo>
                      <a:pt x="983" y="105"/>
                    </a:lnTo>
                    <a:lnTo>
                      <a:pt x="900" y="212"/>
                    </a:lnTo>
                    <a:lnTo>
                      <a:pt x="940" y="178"/>
                    </a:lnTo>
                    <a:lnTo>
                      <a:pt x="1151" y="144"/>
                    </a:lnTo>
                    <a:lnTo>
                      <a:pt x="929" y="196"/>
                    </a:lnTo>
                    <a:lnTo>
                      <a:pt x="907" y="233"/>
                    </a:lnTo>
                    <a:lnTo>
                      <a:pt x="929" y="226"/>
                    </a:lnTo>
                    <a:lnTo>
                      <a:pt x="993" y="192"/>
                    </a:lnTo>
                    <a:lnTo>
                      <a:pt x="943" y="243"/>
                    </a:lnTo>
                    <a:lnTo>
                      <a:pt x="902" y="267"/>
                    </a:lnTo>
                    <a:lnTo>
                      <a:pt x="902" y="297"/>
                    </a:lnTo>
                    <a:lnTo>
                      <a:pt x="914" y="321"/>
                    </a:lnTo>
                    <a:lnTo>
                      <a:pt x="936" y="346"/>
                    </a:lnTo>
                    <a:lnTo>
                      <a:pt x="963" y="384"/>
                    </a:lnTo>
                    <a:lnTo>
                      <a:pt x="986" y="415"/>
                    </a:lnTo>
                    <a:lnTo>
                      <a:pt x="1010" y="448"/>
                    </a:lnTo>
                    <a:lnTo>
                      <a:pt x="1031" y="479"/>
                    </a:lnTo>
                    <a:lnTo>
                      <a:pt x="1046" y="504"/>
                    </a:lnTo>
                    <a:lnTo>
                      <a:pt x="1070" y="546"/>
                    </a:lnTo>
                    <a:lnTo>
                      <a:pt x="1096" y="596"/>
                    </a:lnTo>
                    <a:lnTo>
                      <a:pt x="1115" y="639"/>
                    </a:lnTo>
                    <a:lnTo>
                      <a:pt x="1114" y="648"/>
                    </a:lnTo>
                    <a:lnTo>
                      <a:pt x="1110" y="658"/>
                    </a:lnTo>
                    <a:lnTo>
                      <a:pt x="1103" y="664"/>
                    </a:lnTo>
                    <a:lnTo>
                      <a:pt x="1093" y="668"/>
                    </a:lnTo>
                    <a:lnTo>
                      <a:pt x="1078" y="670"/>
                    </a:lnTo>
                    <a:lnTo>
                      <a:pt x="926" y="657"/>
                    </a:lnTo>
                    <a:lnTo>
                      <a:pt x="915" y="688"/>
                    </a:lnTo>
                    <a:lnTo>
                      <a:pt x="893" y="796"/>
                    </a:lnTo>
                    <a:lnTo>
                      <a:pt x="879" y="872"/>
                    </a:lnTo>
                    <a:lnTo>
                      <a:pt x="860" y="935"/>
                    </a:lnTo>
                    <a:lnTo>
                      <a:pt x="850" y="941"/>
                    </a:lnTo>
                    <a:lnTo>
                      <a:pt x="836" y="944"/>
                    </a:lnTo>
                    <a:lnTo>
                      <a:pt x="822" y="946"/>
                    </a:lnTo>
                    <a:lnTo>
                      <a:pt x="771" y="945"/>
                    </a:lnTo>
                    <a:lnTo>
                      <a:pt x="651" y="896"/>
                    </a:lnTo>
                    <a:lnTo>
                      <a:pt x="640" y="916"/>
                    </a:lnTo>
                    <a:lnTo>
                      <a:pt x="621" y="992"/>
                    </a:lnTo>
                    <a:lnTo>
                      <a:pt x="607" y="1052"/>
                    </a:lnTo>
                    <a:lnTo>
                      <a:pt x="589" y="1132"/>
                    </a:lnTo>
                    <a:lnTo>
                      <a:pt x="584" y="1185"/>
                    </a:lnTo>
                    <a:lnTo>
                      <a:pt x="610" y="1219"/>
                    </a:lnTo>
                    <a:lnTo>
                      <a:pt x="643" y="1262"/>
                    </a:lnTo>
                    <a:lnTo>
                      <a:pt x="683" y="1319"/>
                    </a:lnTo>
                    <a:lnTo>
                      <a:pt x="743" y="1334"/>
                    </a:lnTo>
                    <a:lnTo>
                      <a:pt x="790" y="1344"/>
                    </a:lnTo>
                    <a:lnTo>
                      <a:pt x="858" y="1357"/>
                    </a:lnTo>
                    <a:lnTo>
                      <a:pt x="896" y="1363"/>
                    </a:lnTo>
                    <a:lnTo>
                      <a:pt x="929" y="1366"/>
                    </a:lnTo>
                    <a:lnTo>
                      <a:pt x="956" y="1369"/>
                    </a:lnTo>
                    <a:lnTo>
                      <a:pt x="980" y="1369"/>
                    </a:lnTo>
                    <a:lnTo>
                      <a:pt x="1010" y="1366"/>
                    </a:lnTo>
                    <a:lnTo>
                      <a:pt x="1051" y="1363"/>
                    </a:lnTo>
                    <a:lnTo>
                      <a:pt x="1098" y="1337"/>
                    </a:lnTo>
                    <a:lnTo>
                      <a:pt x="1112" y="1332"/>
                    </a:lnTo>
                    <a:lnTo>
                      <a:pt x="1124" y="1333"/>
                    </a:lnTo>
                    <a:lnTo>
                      <a:pt x="1134" y="1339"/>
                    </a:lnTo>
                    <a:lnTo>
                      <a:pt x="1147" y="1352"/>
                    </a:lnTo>
                    <a:lnTo>
                      <a:pt x="1151" y="1362"/>
                    </a:lnTo>
                    <a:lnTo>
                      <a:pt x="1154" y="1380"/>
                    </a:lnTo>
                    <a:lnTo>
                      <a:pt x="1157" y="1400"/>
                    </a:lnTo>
                    <a:lnTo>
                      <a:pt x="1171" y="1407"/>
                    </a:lnTo>
                    <a:lnTo>
                      <a:pt x="1192" y="1419"/>
                    </a:lnTo>
                    <a:lnTo>
                      <a:pt x="1208" y="1431"/>
                    </a:lnTo>
                    <a:lnTo>
                      <a:pt x="1227" y="1446"/>
                    </a:lnTo>
                    <a:lnTo>
                      <a:pt x="1225" y="1458"/>
                    </a:lnTo>
                    <a:lnTo>
                      <a:pt x="1220" y="1473"/>
                    </a:lnTo>
                    <a:lnTo>
                      <a:pt x="1211" y="1484"/>
                    </a:lnTo>
                    <a:lnTo>
                      <a:pt x="1199" y="1494"/>
                    </a:lnTo>
                    <a:lnTo>
                      <a:pt x="1205" y="1504"/>
                    </a:lnTo>
                    <a:lnTo>
                      <a:pt x="1210" y="1517"/>
                    </a:lnTo>
                    <a:lnTo>
                      <a:pt x="1216" y="1535"/>
                    </a:lnTo>
                    <a:lnTo>
                      <a:pt x="1215" y="1549"/>
                    </a:lnTo>
                    <a:lnTo>
                      <a:pt x="1210" y="1566"/>
                    </a:lnTo>
                    <a:lnTo>
                      <a:pt x="1199" y="1575"/>
                    </a:lnTo>
                    <a:lnTo>
                      <a:pt x="1175" y="1590"/>
                    </a:lnTo>
                    <a:lnTo>
                      <a:pt x="1178" y="1613"/>
                    </a:lnTo>
                    <a:lnTo>
                      <a:pt x="1178" y="1626"/>
                    </a:lnTo>
                    <a:lnTo>
                      <a:pt x="1175" y="1635"/>
                    </a:lnTo>
                    <a:lnTo>
                      <a:pt x="1169" y="1642"/>
                    </a:lnTo>
                    <a:lnTo>
                      <a:pt x="1159" y="1646"/>
                    </a:lnTo>
                    <a:lnTo>
                      <a:pt x="1149" y="1644"/>
                    </a:lnTo>
                    <a:lnTo>
                      <a:pt x="1129" y="1636"/>
                    </a:lnTo>
                    <a:lnTo>
                      <a:pt x="1076" y="1616"/>
                    </a:lnTo>
                    <a:lnTo>
                      <a:pt x="1011" y="1590"/>
                    </a:lnTo>
                    <a:lnTo>
                      <a:pt x="920" y="1564"/>
                    </a:lnTo>
                    <a:lnTo>
                      <a:pt x="906" y="1564"/>
                    </a:lnTo>
                    <a:lnTo>
                      <a:pt x="853" y="1551"/>
                    </a:lnTo>
                    <a:lnTo>
                      <a:pt x="749" y="1523"/>
                    </a:lnTo>
                    <a:lnTo>
                      <a:pt x="663" y="1512"/>
                    </a:lnTo>
                    <a:lnTo>
                      <a:pt x="643" y="1514"/>
                    </a:lnTo>
                    <a:lnTo>
                      <a:pt x="598" y="1517"/>
                    </a:lnTo>
                    <a:lnTo>
                      <a:pt x="575" y="1497"/>
                    </a:lnTo>
                    <a:lnTo>
                      <a:pt x="560" y="1484"/>
                    </a:lnTo>
                    <a:lnTo>
                      <a:pt x="550" y="1472"/>
                    </a:lnTo>
                    <a:lnTo>
                      <a:pt x="543" y="1458"/>
                    </a:lnTo>
                    <a:lnTo>
                      <a:pt x="533" y="1440"/>
                    </a:lnTo>
                    <a:lnTo>
                      <a:pt x="481" y="1369"/>
                    </a:lnTo>
                    <a:lnTo>
                      <a:pt x="528" y="1432"/>
                    </a:lnTo>
                    <a:lnTo>
                      <a:pt x="545" y="1457"/>
                    </a:lnTo>
                    <a:lnTo>
                      <a:pt x="552" y="1477"/>
                    </a:lnTo>
                    <a:lnTo>
                      <a:pt x="594" y="1514"/>
                    </a:lnTo>
                    <a:lnTo>
                      <a:pt x="616" y="1518"/>
                    </a:lnTo>
                    <a:lnTo>
                      <a:pt x="645" y="1513"/>
                    </a:lnTo>
                    <a:lnTo>
                      <a:pt x="665" y="1514"/>
                    </a:lnTo>
                    <a:lnTo>
                      <a:pt x="702" y="1528"/>
                    </a:lnTo>
                    <a:lnTo>
                      <a:pt x="722" y="1545"/>
                    </a:lnTo>
                    <a:lnTo>
                      <a:pt x="741" y="1561"/>
                    </a:lnTo>
                    <a:lnTo>
                      <a:pt x="760" y="1585"/>
                    </a:lnTo>
                    <a:lnTo>
                      <a:pt x="768" y="1599"/>
                    </a:lnTo>
                    <a:lnTo>
                      <a:pt x="766" y="1614"/>
                    </a:lnTo>
                    <a:lnTo>
                      <a:pt x="753" y="1634"/>
                    </a:lnTo>
                    <a:lnTo>
                      <a:pt x="738" y="1657"/>
                    </a:lnTo>
                    <a:lnTo>
                      <a:pt x="706" y="1690"/>
                    </a:lnTo>
                    <a:lnTo>
                      <a:pt x="660" y="1736"/>
                    </a:lnTo>
                    <a:lnTo>
                      <a:pt x="630" y="1770"/>
                    </a:lnTo>
                    <a:lnTo>
                      <a:pt x="566" y="1810"/>
                    </a:lnTo>
                    <a:lnTo>
                      <a:pt x="472" y="1866"/>
                    </a:lnTo>
                    <a:lnTo>
                      <a:pt x="406" y="1900"/>
                    </a:lnTo>
                    <a:lnTo>
                      <a:pt x="389" y="1919"/>
                    </a:lnTo>
                    <a:lnTo>
                      <a:pt x="370" y="1940"/>
                    </a:lnTo>
                    <a:lnTo>
                      <a:pt x="336" y="1967"/>
                    </a:lnTo>
                    <a:lnTo>
                      <a:pt x="328" y="2005"/>
                    </a:lnTo>
                    <a:lnTo>
                      <a:pt x="328" y="2077"/>
                    </a:lnTo>
                    <a:lnTo>
                      <a:pt x="334" y="2136"/>
                    </a:lnTo>
                    <a:lnTo>
                      <a:pt x="346" y="2177"/>
                    </a:lnTo>
                    <a:lnTo>
                      <a:pt x="405" y="2254"/>
                    </a:lnTo>
                    <a:lnTo>
                      <a:pt x="441" y="2288"/>
                    </a:lnTo>
                    <a:lnTo>
                      <a:pt x="444" y="2298"/>
                    </a:lnTo>
                    <a:lnTo>
                      <a:pt x="442" y="2309"/>
                    </a:lnTo>
                    <a:lnTo>
                      <a:pt x="376" y="2332"/>
                    </a:lnTo>
                    <a:lnTo>
                      <a:pt x="304" y="2323"/>
                    </a:lnTo>
                    <a:lnTo>
                      <a:pt x="266" y="2321"/>
                    </a:lnTo>
                    <a:lnTo>
                      <a:pt x="229" y="2326"/>
                    </a:lnTo>
                    <a:lnTo>
                      <a:pt x="193" y="2326"/>
                    </a:lnTo>
                    <a:lnTo>
                      <a:pt x="156" y="2319"/>
                    </a:lnTo>
                    <a:lnTo>
                      <a:pt x="152" y="2314"/>
                    </a:lnTo>
                    <a:lnTo>
                      <a:pt x="146" y="2303"/>
                    </a:lnTo>
                    <a:lnTo>
                      <a:pt x="151" y="2180"/>
                    </a:lnTo>
                    <a:lnTo>
                      <a:pt x="169" y="2057"/>
                    </a:lnTo>
                    <a:lnTo>
                      <a:pt x="154" y="2017"/>
                    </a:lnTo>
                    <a:lnTo>
                      <a:pt x="130" y="1980"/>
                    </a:lnTo>
                    <a:lnTo>
                      <a:pt x="119" y="1970"/>
                    </a:lnTo>
                    <a:lnTo>
                      <a:pt x="99" y="1951"/>
                    </a:lnTo>
                    <a:lnTo>
                      <a:pt x="86" y="1940"/>
                    </a:lnTo>
                    <a:lnTo>
                      <a:pt x="84" y="1926"/>
                    </a:lnTo>
                    <a:lnTo>
                      <a:pt x="86" y="1915"/>
                    </a:lnTo>
                    <a:lnTo>
                      <a:pt x="104" y="1892"/>
                    </a:lnTo>
                    <a:lnTo>
                      <a:pt x="130" y="1869"/>
                    </a:lnTo>
                    <a:lnTo>
                      <a:pt x="152" y="1852"/>
                    </a:lnTo>
                    <a:lnTo>
                      <a:pt x="183" y="1851"/>
                    </a:lnTo>
                    <a:lnTo>
                      <a:pt x="211" y="1853"/>
                    </a:lnTo>
                    <a:lnTo>
                      <a:pt x="333" y="1772"/>
                    </a:lnTo>
                    <a:lnTo>
                      <a:pt x="426" y="1712"/>
                    </a:lnTo>
                    <a:lnTo>
                      <a:pt x="510" y="1662"/>
                    </a:lnTo>
                    <a:lnTo>
                      <a:pt x="483" y="1667"/>
                    </a:lnTo>
                    <a:lnTo>
                      <a:pt x="402" y="1643"/>
                    </a:lnTo>
                    <a:lnTo>
                      <a:pt x="319" y="1637"/>
                    </a:lnTo>
                    <a:lnTo>
                      <a:pt x="205" y="1619"/>
                    </a:lnTo>
                    <a:lnTo>
                      <a:pt x="169" y="1626"/>
                    </a:lnTo>
                    <a:lnTo>
                      <a:pt x="85" y="1616"/>
                    </a:lnTo>
                    <a:lnTo>
                      <a:pt x="66" y="1612"/>
                    </a:lnTo>
                    <a:lnTo>
                      <a:pt x="46" y="1604"/>
                    </a:lnTo>
                    <a:lnTo>
                      <a:pt x="30" y="1594"/>
                    </a:lnTo>
                    <a:lnTo>
                      <a:pt x="20" y="1581"/>
                    </a:lnTo>
                    <a:lnTo>
                      <a:pt x="11" y="1560"/>
                    </a:lnTo>
                    <a:lnTo>
                      <a:pt x="4" y="1531"/>
                    </a:lnTo>
                    <a:lnTo>
                      <a:pt x="1" y="1504"/>
                    </a:lnTo>
                    <a:lnTo>
                      <a:pt x="0" y="1467"/>
                    </a:lnTo>
                    <a:lnTo>
                      <a:pt x="2" y="1436"/>
                    </a:lnTo>
                    <a:lnTo>
                      <a:pt x="5" y="1403"/>
                    </a:lnTo>
                    <a:lnTo>
                      <a:pt x="10" y="1373"/>
                    </a:lnTo>
                    <a:lnTo>
                      <a:pt x="19" y="1351"/>
                    </a:lnTo>
                    <a:lnTo>
                      <a:pt x="48" y="1264"/>
                    </a:lnTo>
                    <a:lnTo>
                      <a:pt x="80" y="1160"/>
                    </a:lnTo>
                    <a:lnTo>
                      <a:pt x="104" y="1090"/>
                    </a:lnTo>
                    <a:lnTo>
                      <a:pt x="164" y="973"/>
                    </a:lnTo>
                    <a:lnTo>
                      <a:pt x="225" y="881"/>
                    </a:lnTo>
                    <a:lnTo>
                      <a:pt x="276" y="812"/>
                    </a:lnTo>
                    <a:lnTo>
                      <a:pt x="310" y="766"/>
                    </a:lnTo>
                    <a:lnTo>
                      <a:pt x="334" y="724"/>
                    </a:lnTo>
                    <a:lnTo>
                      <a:pt x="364" y="688"/>
                    </a:lnTo>
                    <a:lnTo>
                      <a:pt x="370" y="634"/>
                    </a:lnTo>
                    <a:lnTo>
                      <a:pt x="399" y="562"/>
                    </a:lnTo>
                    <a:lnTo>
                      <a:pt x="420" y="499"/>
                    </a:lnTo>
                    <a:close/>
                  </a:path>
                </a:pathLst>
              </a:custGeom>
              <a:solidFill>
                <a:srgbClr val="DFDFFF"/>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nvGrpSpPr>
              <p:cNvPr id="8" name="Group 55"/>
              <p:cNvGrpSpPr>
                <a:grpSpLocks/>
              </p:cNvGrpSpPr>
              <p:nvPr/>
            </p:nvGrpSpPr>
            <p:grpSpPr bwMode="auto">
              <a:xfrm>
                <a:off x="852" y="1353"/>
                <a:ext cx="26" cy="35"/>
                <a:chOff x="852" y="1353"/>
                <a:chExt cx="26" cy="35"/>
              </a:xfrm>
            </p:grpSpPr>
            <p:sp>
              <p:nvSpPr>
                <p:cNvPr id="390200" name="Freeform 56"/>
                <p:cNvSpPr>
                  <a:spLocks/>
                </p:cNvSpPr>
                <p:nvPr/>
              </p:nvSpPr>
              <p:spPr bwMode="auto">
                <a:xfrm>
                  <a:off x="852" y="1353"/>
                  <a:ext cx="26" cy="13"/>
                </a:xfrm>
                <a:custGeom>
                  <a:avLst/>
                  <a:gdLst/>
                  <a:ahLst/>
                  <a:cxnLst>
                    <a:cxn ang="0">
                      <a:pos x="0" y="25"/>
                    </a:cxn>
                    <a:cxn ang="0">
                      <a:pos x="19" y="16"/>
                    </a:cxn>
                    <a:cxn ang="0">
                      <a:pos x="38" y="8"/>
                    </a:cxn>
                    <a:cxn ang="0">
                      <a:pos x="53" y="3"/>
                    </a:cxn>
                    <a:cxn ang="0">
                      <a:pos x="68" y="1"/>
                    </a:cxn>
                    <a:cxn ang="0">
                      <a:pos x="81" y="0"/>
                    </a:cxn>
                    <a:cxn ang="0">
                      <a:pos x="94" y="3"/>
                    </a:cxn>
                    <a:cxn ang="0">
                      <a:pos x="99" y="11"/>
                    </a:cxn>
                    <a:cxn ang="0">
                      <a:pos x="106" y="23"/>
                    </a:cxn>
                    <a:cxn ang="0">
                      <a:pos x="114" y="36"/>
                    </a:cxn>
                    <a:cxn ang="0">
                      <a:pos x="123" y="50"/>
                    </a:cxn>
                    <a:cxn ang="0">
                      <a:pos x="130" y="62"/>
                    </a:cxn>
                    <a:cxn ang="0">
                      <a:pos x="141" y="72"/>
                    </a:cxn>
                    <a:cxn ang="0">
                      <a:pos x="156" y="76"/>
                    </a:cxn>
                  </a:cxnLst>
                  <a:rect l="0" t="0" r="r" b="b"/>
                  <a:pathLst>
                    <a:path w="156" h="76">
                      <a:moveTo>
                        <a:pt x="0" y="25"/>
                      </a:moveTo>
                      <a:lnTo>
                        <a:pt x="19" y="16"/>
                      </a:lnTo>
                      <a:lnTo>
                        <a:pt x="38" y="8"/>
                      </a:lnTo>
                      <a:lnTo>
                        <a:pt x="53" y="3"/>
                      </a:lnTo>
                      <a:lnTo>
                        <a:pt x="68" y="1"/>
                      </a:lnTo>
                      <a:lnTo>
                        <a:pt x="81" y="0"/>
                      </a:lnTo>
                      <a:lnTo>
                        <a:pt x="94" y="3"/>
                      </a:lnTo>
                      <a:lnTo>
                        <a:pt x="99" y="11"/>
                      </a:lnTo>
                      <a:lnTo>
                        <a:pt x="106" y="23"/>
                      </a:lnTo>
                      <a:lnTo>
                        <a:pt x="114" y="36"/>
                      </a:lnTo>
                      <a:lnTo>
                        <a:pt x="123" y="50"/>
                      </a:lnTo>
                      <a:lnTo>
                        <a:pt x="130" y="62"/>
                      </a:lnTo>
                      <a:lnTo>
                        <a:pt x="141" y="72"/>
                      </a:lnTo>
                      <a:lnTo>
                        <a:pt x="156" y="76"/>
                      </a:lnTo>
                    </a:path>
                  </a:pathLst>
                </a:custGeom>
                <a:no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201" name="Freeform 57"/>
                <p:cNvSpPr>
                  <a:spLocks/>
                </p:cNvSpPr>
                <p:nvPr/>
              </p:nvSpPr>
              <p:spPr bwMode="auto">
                <a:xfrm>
                  <a:off x="869" y="1367"/>
                  <a:ext cx="9" cy="21"/>
                </a:xfrm>
                <a:custGeom>
                  <a:avLst/>
                  <a:gdLst/>
                  <a:ahLst/>
                  <a:cxnLst>
                    <a:cxn ang="0">
                      <a:pos x="44" y="0"/>
                    </a:cxn>
                    <a:cxn ang="0">
                      <a:pos x="34" y="7"/>
                    </a:cxn>
                    <a:cxn ang="0">
                      <a:pos x="23" y="19"/>
                    </a:cxn>
                    <a:cxn ang="0">
                      <a:pos x="13" y="34"/>
                    </a:cxn>
                    <a:cxn ang="0">
                      <a:pos x="7" y="50"/>
                    </a:cxn>
                    <a:cxn ang="0">
                      <a:pos x="2" y="66"/>
                    </a:cxn>
                    <a:cxn ang="0">
                      <a:pos x="0" y="82"/>
                    </a:cxn>
                    <a:cxn ang="0">
                      <a:pos x="0" y="98"/>
                    </a:cxn>
                    <a:cxn ang="0">
                      <a:pos x="3" y="116"/>
                    </a:cxn>
                    <a:cxn ang="0">
                      <a:pos x="7" y="125"/>
                    </a:cxn>
                    <a:cxn ang="0">
                      <a:pos x="16" y="117"/>
                    </a:cxn>
                    <a:cxn ang="0">
                      <a:pos x="22" y="108"/>
                    </a:cxn>
                    <a:cxn ang="0">
                      <a:pos x="30" y="97"/>
                    </a:cxn>
                    <a:cxn ang="0">
                      <a:pos x="36" y="87"/>
                    </a:cxn>
                    <a:cxn ang="0">
                      <a:pos x="41" y="73"/>
                    </a:cxn>
                    <a:cxn ang="0">
                      <a:pos x="45" y="60"/>
                    </a:cxn>
                    <a:cxn ang="0">
                      <a:pos x="48" y="42"/>
                    </a:cxn>
                    <a:cxn ang="0">
                      <a:pos x="49" y="28"/>
                    </a:cxn>
                    <a:cxn ang="0">
                      <a:pos x="47" y="13"/>
                    </a:cxn>
                    <a:cxn ang="0">
                      <a:pos x="44" y="0"/>
                    </a:cxn>
                  </a:cxnLst>
                  <a:rect l="0" t="0" r="r" b="b"/>
                  <a:pathLst>
                    <a:path w="49" h="125">
                      <a:moveTo>
                        <a:pt x="44" y="0"/>
                      </a:moveTo>
                      <a:lnTo>
                        <a:pt x="34" y="7"/>
                      </a:lnTo>
                      <a:lnTo>
                        <a:pt x="23" y="19"/>
                      </a:lnTo>
                      <a:lnTo>
                        <a:pt x="13" y="34"/>
                      </a:lnTo>
                      <a:lnTo>
                        <a:pt x="7" y="50"/>
                      </a:lnTo>
                      <a:lnTo>
                        <a:pt x="2" y="66"/>
                      </a:lnTo>
                      <a:lnTo>
                        <a:pt x="0" y="82"/>
                      </a:lnTo>
                      <a:lnTo>
                        <a:pt x="0" y="98"/>
                      </a:lnTo>
                      <a:lnTo>
                        <a:pt x="3" y="116"/>
                      </a:lnTo>
                      <a:lnTo>
                        <a:pt x="7" y="125"/>
                      </a:lnTo>
                      <a:lnTo>
                        <a:pt x="16" y="117"/>
                      </a:lnTo>
                      <a:lnTo>
                        <a:pt x="22" y="108"/>
                      </a:lnTo>
                      <a:lnTo>
                        <a:pt x="30" y="97"/>
                      </a:lnTo>
                      <a:lnTo>
                        <a:pt x="36" y="87"/>
                      </a:lnTo>
                      <a:lnTo>
                        <a:pt x="41" y="73"/>
                      </a:lnTo>
                      <a:lnTo>
                        <a:pt x="45" y="60"/>
                      </a:lnTo>
                      <a:lnTo>
                        <a:pt x="48" y="42"/>
                      </a:lnTo>
                      <a:lnTo>
                        <a:pt x="49" y="28"/>
                      </a:lnTo>
                      <a:lnTo>
                        <a:pt x="47" y="13"/>
                      </a:lnTo>
                      <a:lnTo>
                        <a:pt x="44" y="0"/>
                      </a:lnTo>
                      <a:close/>
                    </a:path>
                  </a:pathLst>
                </a:custGeom>
                <a:solidFill>
                  <a:srgbClr val="DFDFFF"/>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grpSp>
      </p:grpSp>
      <p:grpSp>
        <p:nvGrpSpPr>
          <p:cNvPr id="9" name="Group 58"/>
          <p:cNvGrpSpPr>
            <a:grpSpLocks/>
          </p:cNvGrpSpPr>
          <p:nvPr/>
        </p:nvGrpSpPr>
        <p:grpSpPr bwMode="auto">
          <a:xfrm>
            <a:off x="7831139" y="4840808"/>
            <a:ext cx="344487" cy="290512"/>
            <a:chOff x="4933" y="2863"/>
            <a:chExt cx="217" cy="183"/>
          </a:xfrm>
        </p:grpSpPr>
        <p:sp>
          <p:nvSpPr>
            <p:cNvPr id="390203" name="Freeform 59"/>
            <p:cNvSpPr>
              <a:spLocks/>
            </p:cNvSpPr>
            <p:nvPr/>
          </p:nvSpPr>
          <p:spPr bwMode="auto">
            <a:xfrm>
              <a:off x="4933" y="2865"/>
              <a:ext cx="217" cy="181"/>
            </a:xfrm>
            <a:custGeom>
              <a:avLst/>
              <a:gdLst/>
              <a:ahLst/>
              <a:cxnLst>
                <a:cxn ang="0">
                  <a:pos x="1302" y="1083"/>
                </a:cxn>
                <a:cxn ang="0">
                  <a:pos x="1302" y="522"/>
                </a:cxn>
                <a:cxn ang="0">
                  <a:pos x="1283" y="74"/>
                </a:cxn>
                <a:cxn ang="0">
                  <a:pos x="623" y="0"/>
                </a:cxn>
                <a:cxn ang="0">
                  <a:pos x="22" y="66"/>
                </a:cxn>
                <a:cxn ang="0">
                  <a:pos x="18" y="224"/>
                </a:cxn>
                <a:cxn ang="0">
                  <a:pos x="0" y="1078"/>
                </a:cxn>
                <a:cxn ang="0">
                  <a:pos x="135" y="1078"/>
                </a:cxn>
                <a:cxn ang="0">
                  <a:pos x="135" y="305"/>
                </a:cxn>
                <a:cxn ang="0">
                  <a:pos x="392" y="286"/>
                </a:cxn>
                <a:cxn ang="0">
                  <a:pos x="1181" y="286"/>
                </a:cxn>
                <a:cxn ang="0">
                  <a:pos x="1192" y="1085"/>
                </a:cxn>
                <a:cxn ang="0">
                  <a:pos x="1302" y="1083"/>
                </a:cxn>
              </a:cxnLst>
              <a:rect l="0" t="0" r="r" b="b"/>
              <a:pathLst>
                <a:path w="1302" h="1085">
                  <a:moveTo>
                    <a:pt x="1302" y="1083"/>
                  </a:moveTo>
                  <a:lnTo>
                    <a:pt x="1302" y="522"/>
                  </a:lnTo>
                  <a:lnTo>
                    <a:pt x="1283" y="74"/>
                  </a:lnTo>
                  <a:lnTo>
                    <a:pt x="623" y="0"/>
                  </a:lnTo>
                  <a:lnTo>
                    <a:pt x="22" y="66"/>
                  </a:lnTo>
                  <a:lnTo>
                    <a:pt x="18" y="224"/>
                  </a:lnTo>
                  <a:lnTo>
                    <a:pt x="0" y="1078"/>
                  </a:lnTo>
                  <a:lnTo>
                    <a:pt x="135" y="1078"/>
                  </a:lnTo>
                  <a:lnTo>
                    <a:pt x="135" y="305"/>
                  </a:lnTo>
                  <a:lnTo>
                    <a:pt x="392" y="286"/>
                  </a:lnTo>
                  <a:lnTo>
                    <a:pt x="1181" y="286"/>
                  </a:lnTo>
                  <a:lnTo>
                    <a:pt x="1192" y="1085"/>
                  </a:lnTo>
                  <a:lnTo>
                    <a:pt x="1302" y="1083"/>
                  </a:lnTo>
                  <a:close/>
                </a:path>
              </a:pathLst>
            </a:custGeom>
            <a:solidFill>
              <a:srgbClr val="00008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204" name="Freeform 60"/>
            <p:cNvSpPr>
              <a:spLocks/>
            </p:cNvSpPr>
            <p:nvPr/>
          </p:nvSpPr>
          <p:spPr bwMode="auto">
            <a:xfrm>
              <a:off x="4949" y="2863"/>
              <a:ext cx="85" cy="46"/>
            </a:xfrm>
            <a:custGeom>
              <a:avLst/>
              <a:gdLst/>
              <a:ahLst/>
              <a:cxnLst>
                <a:cxn ang="0">
                  <a:pos x="95" y="54"/>
                </a:cxn>
                <a:cxn ang="0">
                  <a:pos x="162" y="43"/>
                </a:cxn>
                <a:cxn ang="0">
                  <a:pos x="225" y="0"/>
                </a:cxn>
                <a:cxn ang="0">
                  <a:pos x="290" y="65"/>
                </a:cxn>
                <a:cxn ang="0">
                  <a:pos x="495" y="191"/>
                </a:cxn>
                <a:cxn ang="0">
                  <a:pos x="508" y="238"/>
                </a:cxn>
                <a:cxn ang="0">
                  <a:pos x="391" y="276"/>
                </a:cxn>
                <a:cxn ang="0">
                  <a:pos x="0" y="85"/>
                </a:cxn>
                <a:cxn ang="0">
                  <a:pos x="95" y="54"/>
                </a:cxn>
              </a:cxnLst>
              <a:rect l="0" t="0" r="r" b="b"/>
              <a:pathLst>
                <a:path w="508" h="276">
                  <a:moveTo>
                    <a:pt x="95" y="54"/>
                  </a:moveTo>
                  <a:lnTo>
                    <a:pt x="162" y="43"/>
                  </a:lnTo>
                  <a:lnTo>
                    <a:pt x="225" y="0"/>
                  </a:lnTo>
                  <a:lnTo>
                    <a:pt x="290" y="65"/>
                  </a:lnTo>
                  <a:lnTo>
                    <a:pt x="495" y="191"/>
                  </a:lnTo>
                  <a:lnTo>
                    <a:pt x="508" y="238"/>
                  </a:lnTo>
                  <a:lnTo>
                    <a:pt x="391" y="276"/>
                  </a:lnTo>
                  <a:lnTo>
                    <a:pt x="0" y="85"/>
                  </a:lnTo>
                  <a:lnTo>
                    <a:pt x="95" y="54"/>
                  </a:lnTo>
                  <a:close/>
                </a:path>
              </a:pathLst>
            </a:custGeom>
            <a:solidFill>
              <a:srgbClr val="C0C0C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grpSp>
        <p:nvGrpSpPr>
          <p:cNvPr id="10" name="Group 61"/>
          <p:cNvGrpSpPr>
            <a:grpSpLocks/>
          </p:cNvGrpSpPr>
          <p:nvPr/>
        </p:nvGrpSpPr>
        <p:grpSpPr bwMode="auto">
          <a:xfrm>
            <a:off x="7940676" y="4582046"/>
            <a:ext cx="320675" cy="430213"/>
            <a:chOff x="5002" y="2700"/>
            <a:chExt cx="202" cy="271"/>
          </a:xfrm>
        </p:grpSpPr>
        <p:grpSp>
          <p:nvGrpSpPr>
            <p:cNvPr id="11" name="Group 62"/>
            <p:cNvGrpSpPr>
              <a:grpSpLocks/>
            </p:cNvGrpSpPr>
            <p:nvPr/>
          </p:nvGrpSpPr>
          <p:grpSpPr bwMode="auto">
            <a:xfrm>
              <a:off x="5002" y="2700"/>
              <a:ext cx="202" cy="207"/>
              <a:chOff x="5002" y="2700"/>
              <a:chExt cx="202" cy="207"/>
            </a:xfrm>
          </p:grpSpPr>
          <p:sp>
            <p:nvSpPr>
              <p:cNvPr id="390207" name="Freeform 63"/>
              <p:cNvSpPr>
                <a:spLocks/>
              </p:cNvSpPr>
              <p:nvPr/>
            </p:nvSpPr>
            <p:spPr bwMode="auto">
              <a:xfrm>
                <a:off x="5002" y="2700"/>
                <a:ext cx="202" cy="207"/>
              </a:xfrm>
              <a:custGeom>
                <a:avLst/>
                <a:gdLst/>
                <a:ahLst/>
                <a:cxnLst>
                  <a:cxn ang="0">
                    <a:pos x="227" y="252"/>
                  </a:cxn>
                  <a:cxn ang="0">
                    <a:pos x="256" y="166"/>
                  </a:cxn>
                  <a:cxn ang="0">
                    <a:pos x="275" y="111"/>
                  </a:cxn>
                  <a:cxn ang="0">
                    <a:pos x="282" y="96"/>
                  </a:cxn>
                  <a:cxn ang="0">
                    <a:pos x="293" y="82"/>
                  </a:cxn>
                  <a:cxn ang="0">
                    <a:pos x="300" y="75"/>
                  </a:cxn>
                  <a:cxn ang="0">
                    <a:pos x="312" y="71"/>
                  </a:cxn>
                  <a:cxn ang="0">
                    <a:pos x="465" y="41"/>
                  </a:cxn>
                  <a:cxn ang="0">
                    <a:pos x="631" y="11"/>
                  </a:cxn>
                  <a:cxn ang="0">
                    <a:pos x="780" y="0"/>
                  </a:cxn>
                  <a:cxn ang="0">
                    <a:pos x="865" y="0"/>
                  </a:cxn>
                  <a:cxn ang="0">
                    <a:pos x="1042" y="10"/>
                  </a:cxn>
                  <a:cxn ang="0">
                    <a:pos x="1170" y="16"/>
                  </a:cxn>
                  <a:cxn ang="0">
                    <a:pos x="1189" y="18"/>
                  </a:cxn>
                  <a:cxn ang="0">
                    <a:pos x="1201" y="24"/>
                  </a:cxn>
                  <a:cxn ang="0">
                    <a:pos x="1209" y="29"/>
                  </a:cxn>
                  <a:cxn ang="0">
                    <a:pos x="1215" y="38"/>
                  </a:cxn>
                  <a:cxn ang="0">
                    <a:pos x="1215" y="50"/>
                  </a:cxn>
                  <a:cxn ang="0">
                    <a:pos x="1208" y="83"/>
                  </a:cxn>
                  <a:cxn ang="0">
                    <a:pos x="1183" y="196"/>
                  </a:cxn>
                  <a:cxn ang="0">
                    <a:pos x="1164" y="279"/>
                  </a:cxn>
                  <a:cxn ang="0">
                    <a:pos x="1124" y="466"/>
                  </a:cxn>
                  <a:cxn ang="0">
                    <a:pos x="1097" y="582"/>
                  </a:cxn>
                  <a:cxn ang="0">
                    <a:pos x="1024" y="853"/>
                  </a:cxn>
                  <a:cxn ang="0">
                    <a:pos x="955" y="1070"/>
                  </a:cxn>
                  <a:cxn ang="0">
                    <a:pos x="942" y="1111"/>
                  </a:cxn>
                  <a:cxn ang="0">
                    <a:pos x="934" y="1135"/>
                  </a:cxn>
                  <a:cxn ang="0">
                    <a:pos x="927" y="1157"/>
                  </a:cxn>
                  <a:cxn ang="0">
                    <a:pos x="919" y="1171"/>
                  </a:cxn>
                  <a:cxn ang="0">
                    <a:pos x="907" y="1185"/>
                  </a:cxn>
                  <a:cxn ang="0">
                    <a:pos x="894" y="1191"/>
                  </a:cxn>
                  <a:cxn ang="0">
                    <a:pos x="872" y="1197"/>
                  </a:cxn>
                  <a:cxn ang="0">
                    <a:pos x="831" y="1200"/>
                  </a:cxn>
                  <a:cxn ang="0">
                    <a:pos x="761" y="1200"/>
                  </a:cxn>
                  <a:cxn ang="0">
                    <a:pos x="703" y="1207"/>
                  </a:cxn>
                  <a:cxn ang="0">
                    <a:pos x="626" y="1219"/>
                  </a:cxn>
                  <a:cxn ang="0">
                    <a:pos x="546" y="1233"/>
                  </a:cxn>
                  <a:cxn ang="0">
                    <a:pos x="492" y="1242"/>
                  </a:cxn>
                  <a:cxn ang="0">
                    <a:pos x="425" y="1242"/>
                  </a:cxn>
                  <a:cxn ang="0">
                    <a:pos x="412" y="1233"/>
                  </a:cxn>
                  <a:cxn ang="0">
                    <a:pos x="37" y="985"/>
                  </a:cxn>
                  <a:cxn ang="0">
                    <a:pos x="19" y="970"/>
                  </a:cxn>
                  <a:cxn ang="0">
                    <a:pos x="5" y="953"/>
                  </a:cxn>
                  <a:cxn ang="0">
                    <a:pos x="0" y="934"/>
                  </a:cxn>
                  <a:cxn ang="0">
                    <a:pos x="0" y="911"/>
                  </a:cxn>
                  <a:cxn ang="0">
                    <a:pos x="5" y="891"/>
                  </a:cxn>
                  <a:cxn ang="0">
                    <a:pos x="112" y="585"/>
                  </a:cxn>
                  <a:cxn ang="0">
                    <a:pos x="180" y="392"/>
                  </a:cxn>
                  <a:cxn ang="0">
                    <a:pos x="227" y="252"/>
                  </a:cxn>
                </a:cxnLst>
                <a:rect l="0" t="0" r="r" b="b"/>
                <a:pathLst>
                  <a:path w="1215" h="1242">
                    <a:moveTo>
                      <a:pt x="227" y="252"/>
                    </a:moveTo>
                    <a:lnTo>
                      <a:pt x="256" y="166"/>
                    </a:lnTo>
                    <a:lnTo>
                      <a:pt x="275" y="111"/>
                    </a:lnTo>
                    <a:lnTo>
                      <a:pt x="282" y="96"/>
                    </a:lnTo>
                    <a:lnTo>
                      <a:pt x="293" y="82"/>
                    </a:lnTo>
                    <a:lnTo>
                      <a:pt x="300" y="75"/>
                    </a:lnTo>
                    <a:lnTo>
                      <a:pt x="312" y="71"/>
                    </a:lnTo>
                    <a:lnTo>
                      <a:pt x="465" y="41"/>
                    </a:lnTo>
                    <a:lnTo>
                      <a:pt x="631" y="11"/>
                    </a:lnTo>
                    <a:lnTo>
                      <a:pt x="780" y="0"/>
                    </a:lnTo>
                    <a:lnTo>
                      <a:pt x="865" y="0"/>
                    </a:lnTo>
                    <a:lnTo>
                      <a:pt x="1042" y="10"/>
                    </a:lnTo>
                    <a:lnTo>
                      <a:pt x="1170" y="16"/>
                    </a:lnTo>
                    <a:lnTo>
                      <a:pt x="1189" y="18"/>
                    </a:lnTo>
                    <a:lnTo>
                      <a:pt x="1201" y="24"/>
                    </a:lnTo>
                    <a:lnTo>
                      <a:pt x="1209" y="29"/>
                    </a:lnTo>
                    <a:lnTo>
                      <a:pt x="1215" y="38"/>
                    </a:lnTo>
                    <a:lnTo>
                      <a:pt x="1215" y="50"/>
                    </a:lnTo>
                    <a:lnTo>
                      <a:pt x="1208" y="83"/>
                    </a:lnTo>
                    <a:lnTo>
                      <a:pt x="1183" y="196"/>
                    </a:lnTo>
                    <a:lnTo>
                      <a:pt x="1164" y="279"/>
                    </a:lnTo>
                    <a:lnTo>
                      <a:pt x="1124" y="466"/>
                    </a:lnTo>
                    <a:lnTo>
                      <a:pt x="1097" y="582"/>
                    </a:lnTo>
                    <a:lnTo>
                      <a:pt x="1024" y="853"/>
                    </a:lnTo>
                    <a:lnTo>
                      <a:pt x="955" y="1070"/>
                    </a:lnTo>
                    <a:lnTo>
                      <a:pt x="942" y="1111"/>
                    </a:lnTo>
                    <a:lnTo>
                      <a:pt x="934" y="1135"/>
                    </a:lnTo>
                    <a:lnTo>
                      <a:pt x="927" y="1157"/>
                    </a:lnTo>
                    <a:lnTo>
                      <a:pt x="919" y="1171"/>
                    </a:lnTo>
                    <a:lnTo>
                      <a:pt x="907" y="1185"/>
                    </a:lnTo>
                    <a:lnTo>
                      <a:pt x="894" y="1191"/>
                    </a:lnTo>
                    <a:lnTo>
                      <a:pt x="872" y="1197"/>
                    </a:lnTo>
                    <a:lnTo>
                      <a:pt x="831" y="1200"/>
                    </a:lnTo>
                    <a:lnTo>
                      <a:pt x="761" y="1200"/>
                    </a:lnTo>
                    <a:lnTo>
                      <a:pt x="703" y="1207"/>
                    </a:lnTo>
                    <a:lnTo>
                      <a:pt x="626" y="1219"/>
                    </a:lnTo>
                    <a:lnTo>
                      <a:pt x="546" y="1233"/>
                    </a:lnTo>
                    <a:lnTo>
                      <a:pt x="492" y="1242"/>
                    </a:lnTo>
                    <a:lnTo>
                      <a:pt x="425" y="1242"/>
                    </a:lnTo>
                    <a:lnTo>
                      <a:pt x="412" y="1233"/>
                    </a:lnTo>
                    <a:lnTo>
                      <a:pt x="37" y="985"/>
                    </a:lnTo>
                    <a:lnTo>
                      <a:pt x="19" y="970"/>
                    </a:lnTo>
                    <a:lnTo>
                      <a:pt x="5" y="953"/>
                    </a:lnTo>
                    <a:lnTo>
                      <a:pt x="0" y="934"/>
                    </a:lnTo>
                    <a:lnTo>
                      <a:pt x="0" y="911"/>
                    </a:lnTo>
                    <a:lnTo>
                      <a:pt x="5" y="891"/>
                    </a:lnTo>
                    <a:lnTo>
                      <a:pt x="112" y="585"/>
                    </a:lnTo>
                    <a:lnTo>
                      <a:pt x="180" y="392"/>
                    </a:lnTo>
                    <a:lnTo>
                      <a:pt x="227" y="252"/>
                    </a:lnTo>
                    <a:close/>
                  </a:path>
                </a:pathLst>
              </a:custGeom>
              <a:solidFill>
                <a:srgbClr val="C0C0C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208" name="Freeform 64"/>
              <p:cNvSpPr>
                <a:spLocks/>
              </p:cNvSpPr>
              <p:nvPr/>
            </p:nvSpPr>
            <p:spPr bwMode="auto">
              <a:xfrm>
                <a:off x="5012" y="2721"/>
                <a:ext cx="121" cy="157"/>
              </a:xfrm>
              <a:custGeom>
                <a:avLst/>
                <a:gdLst/>
                <a:ahLst/>
                <a:cxnLst>
                  <a:cxn ang="0">
                    <a:pos x="165" y="282"/>
                  </a:cxn>
                  <a:cxn ang="0">
                    <a:pos x="218" y="145"/>
                  </a:cxn>
                  <a:cxn ang="0">
                    <a:pos x="264" y="24"/>
                  </a:cxn>
                  <a:cxn ang="0">
                    <a:pos x="270" y="19"/>
                  </a:cxn>
                  <a:cxn ang="0">
                    <a:pos x="278" y="17"/>
                  </a:cxn>
                  <a:cxn ang="0">
                    <a:pos x="294" y="15"/>
                  </a:cxn>
                  <a:cxn ang="0">
                    <a:pos x="501" y="1"/>
                  </a:cxn>
                  <a:cxn ang="0">
                    <a:pos x="702" y="0"/>
                  </a:cxn>
                  <a:cxn ang="0">
                    <a:pos x="714" y="2"/>
                  </a:cxn>
                  <a:cxn ang="0">
                    <a:pos x="718" y="5"/>
                  </a:cxn>
                  <a:cxn ang="0">
                    <a:pos x="723" y="17"/>
                  </a:cxn>
                  <a:cxn ang="0">
                    <a:pos x="707" y="102"/>
                  </a:cxn>
                  <a:cxn ang="0">
                    <a:pos x="676" y="176"/>
                  </a:cxn>
                  <a:cxn ang="0">
                    <a:pos x="622" y="312"/>
                  </a:cxn>
                  <a:cxn ang="0">
                    <a:pos x="519" y="545"/>
                  </a:cxn>
                  <a:cxn ang="0">
                    <a:pos x="430" y="747"/>
                  </a:cxn>
                  <a:cxn ang="0">
                    <a:pos x="407" y="823"/>
                  </a:cxn>
                  <a:cxn ang="0">
                    <a:pos x="394" y="875"/>
                  </a:cxn>
                  <a:cxn ang="0">
                    <a:pos x="379" y="904"/>
                  </a:cxn>
                  <a:cxn ang="0">
                    <a:pos x="366" y="926"/>
                  </a:cxn>
                  <a:cxn ang="0">
                    <a:pos x="357" y="936"/>
                  </a:cxn>
                  <a:cxn ang="0">
                    <a:pos x="349" y="941"/>
                  </a:cxn>
                  <a:cxn ang="0">
                    <a:pos x="336" y="942"/>
                  </a:cxn>
                  <a:cxn ang="0">
                    <a:pos x="324" y="939"/>
                  </a:cxn>
                  <a:cxn ang="0">
                    <a:pos x="304" y="928"/>
                  </a:cxn>
                  <a:cxn ang="0">
                    <a:pos x="282" y="912"/>
                  </a:cxn>
                  <a:cxn ang="0">
                    <a:pos x="261" y="893"/>
                  </a:cxn>
                  <a:cxn ang="0">
                    <a:pos x="237" y="875"/>
                  </a:cxn>
                  <a:cxn ang="0">
                    <a:pos x="214" y="858"/>
                  </a:cxn>
                  <a:cxn ang="0">
                    <a:pos x="10" y="775"/>
                  </a:cxn>
                  <a:cxn ang="0">
                    <a:pos x="4" y="769"/>
                  </a:cxn>
                  <a:cxn ang="0">
                    <a:pos x="0" y="761"/>
                  </a:cxn>
                  <a:cxn ang="0">
                    <a:pos x="3" y="750"/>
                  </a:cxn>
                  <a:cxn ang="0">
                    <a:pos x="6" y="740"/>
                  </a:cxn>
                  <a:cxn ang="0">
                    <a:pos x="165" y="282"/>
                  </a:cxn>
                </a:cxnLst>
                <a:rect l="0" t="0" r="r" b="b"/>
                <a:pathLst>
                  <a:path w="723" h="942">
                    <a:moveTo>
                      <a:pt x="165" y="282"/>
                    </a:moveTo>
                    <a:lnTo>
                      <a:pt x="218" y="145"/>
                    </a:lnTo>
                    <a:lnTo>
                      <a:pt x="264" y="24"/>
                    </a:lnTo>
                    <a:lnTo>
                      <a:pt x="270" y="19"/>
                    </a:lnTo>
                    <a:lnTo>
                      <a:pt x="278" y="17"/>
                    </a:lnTo>
                    <a:lnTo>
                      <a:pt x="294" y="15"/>
                    </a:lnTo>
                    <a:lnTo>
                      <a:pt x="501" y="1"/>
                    </a:lnTo>
                    <a:lnTo>
                      <a:pt x="702" y="0"/>
                    </a:lnTo>
                    <a:lnTo>
                      <a:pt x="714" y="2"/>
                    </a:lnTo>
                    <a:lnTo>
                      <a:pt x="718" y="5"/>
                    </a:lnTo>
                    <a:lnTo>
                      <a:pt x="723" y="17"/>
                    </a:lnTo>
                    <a:lnTo>
                      <a:pt x="707" y="102"/>
                    </a:lnTo>
                    <a:lnTo>
                      <a:pt x="676" y="176"/>
                    </a:lnTo>
                    <a:lnTo>
                      <a:pt x="622" y="312"/>
                    </a:lnTo>
                    <a:lnTo>
                      <a:pt x="519" y="545"/>
                    </a:lnTo>
                    <a:lnTo>
                      <a:pt x="430" y="747"/>
                    </a:lnTo>
                    <a:lnTo>
                      <a:pt x="407" y="823"/>
                    </a:lnTo>
                    <a:lnTo>
                      <a:pt x="394" y="875"/>
                    </a:lnTo>
                    <a:lnTo>
                      <a:pt x="379" y="904"/>
                    </a:lnTo>
                    <a:lnTo>
                      <a:pt x="366" y="926"/>
                    </a:lnTo>
                    <a:lnTo>
                      <a:pt x="357" y="936"/>
                    </a:lnTo>
                    <a:lnTo>
                      <a:pt x="349" y="941"/>
                    </a:lnTo>
                    <a:lnTo>
                      <a:pt x="336" y="942"/>
                    </a:lnTo>
                    <a:lnTo>
                      <a:pt x="324" y="939"/>
                    </a:lnTo>
                    <a:lnTo>
                      <a:pt x="304" y="928"/>
                    </a:lnTo>
                    <a:lnTo>
                      <a:pt x="282" y="912"/>
                    </a:lnTo>
                    <a:lnTo>
                      <a:pt x="261" y="893"/>
                    </a:lnTo>
                    <a:lnTo>
                      <a:pt x="237" y="875"/>
                    </a:lnTo>
                    <a:lnTo>
                      <a:pt x="214" y="858"/>
                    </a:lnTo>
                    <a:lnTo>
                      <a:pt x="10" y="775"/>
                    </a:lnTo>
                    <a:lnTo>
                      <a:pt x="4" y="769"/>
                    </a:lnTo>
                    <a:lnTo>
                      <a:pt x="0" y="761"/>
                    </a:lnTo>
                    <a:lnTo>
                      <a:pt x="3" y="750"/>
                    </a:lnTo>
                    <a:lnTo>
                      <a:pt x="6" y="740"/>
                    </a:lnTo>
                    <a:lnTo>
                      <a:pt x="165" y="282"/>
                    </a:lnTo>
                    <a:close/>
                  </a:path>
                </a:pathLst>
              </a:custGeom>
              <a:solidFill>
                <a:srgbClr val="005F5F"/>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grpSp>
          <p:nvGrpSpPr>
            <p:cNvPr id="12" name="Group 65"/>
            <p:cNvGrpSpPr>
              <a:grpSpLocks/>
            </p:cNvGrpSpPr>
            <p:nvPr/>
          </p:nvGrpSpPr>
          <p:grpSpPr bwMode="auto">
            <a:xfrm>
              <a:off x="5147" y="2882"/>
              <a:ext cx="32" cy="89"/>
              <a:chOff x="5147" y="2882"/>
              <a:chExt cx="32" cy="89"/>
            </a:xfrm>
          </p:grpSpPr>
          <p:sp>
            <p:nvSpPr>
              <p:cNvPr id="390210" name="Freeform 66"/>
              <p:cNvSpPr>
                <a:spLocks/>
              </p:cNvSpPr>
              <p:nvPr/>
            </p:nvSpPr>
            <p:spPr bwMode="auto">
              <a:xfrm>
                <a:off x="5150" y="2886"/>
                <a:ext cx="29" cy="85"/>
              </a:xfrm>
              <a:custGeom>
                <a:avLst/>
                <a:gdLst/>
                <a:ahLst/>
                <a:cxnLst>
                  <a:cxn ang="0">
                    <a:pos x="0" y="0"/>
                  </a:cxn>
                  <a:cxn ang="0">
                    <a:pos x="5" y="34"/>
                  </a:cxn>
                  <a:cxn ang="0">
                    <a:pos x="14" y="60"/>
                  </a:cxn>
                  <a:cxn ang="0">
                    <a:pos x="29" y="84"/>
                  </a:cxn>
                  <a:cxn ang="0">
                    <a:pos x="53" y="98"/>
                  </a:cxn>
                  <a:cxn ang="0">
                    <a:pos x="82" y="109"/>
                  </a:cxn>
                  <a:cxn ang="0">
                    <a:pos x="104" y="130"/>
                  </a:cxn>
                  <a:cxn ang="0">
                    <a:pos x="123" y="154"/>
                  </a:cxn>
                  <a:cxn ang="0">
                    <a:pos x="142" y="196"/>
                  </a:cxn>
                  <a:cxn ang="0">
                    <a:pos x="149" y="231"/>
                  </a:cxn>
                  <a:cxn ang="0">
                    <a:pos x="143" y="258"/>
                  </a:cxn>
                  <a:cxn ang="0">
                    <a:pos x="123" y="282"/>
                  </a:cxn>
                  <a:cxn ang="0">
                    <a:pos x="105" y="305"/>
                  </a:cxn>
                  <a:cxn ang="0">
                    <a:pos x="93" y="329"/>
                  </a:cxn>
                  <a:cxn ang="0">
                    <a:pos x="84" y="359"/>
                  </a:cxn>
                  <a:cxn ang="0">
                    <a:pos x="79" y="394"/>
                  </a:cxn>
                  <a:cxn ang="0">
                    <a:pos x="88" y="425"/>
                  </a:cxn>
                  <a:cxn ang="0">
                    <a:pos x="101" y="447"/>
                  </a:cxn>
                  <a:cxn ang="0">
                    <a:pos x="128" y="475"/>
                  </a:cxn>
                  <a:cxn ang="0">
                    <a:pos x="149" y="494"/>
                  </a:cxn>
                  <a:cxn ang="0">
                    <a:pos x="177" y="515"/>
                  </a:cxn>
                </a:cxnLst>
                <a:rect l="0" t="0" r="r" b="b"/>
                <a:pathLst>
                  <a:path w="177" h="515">
                    <a:moveTo>
                      <a:pt x="0" y="0"/>
                    </a:moveTo>
                    <a:lnTo>
                      <a:pt x="5" y="34"/>
                    </a:lnTo>
                    <a:lnTo>
                      <a:pt x="14" y="60"/>
                    </a:lnTo>
                    <a:lnTo>
                      <a:pt x="29" y="84"/>
                    </a:lnTo>
                    <a:lnTo>
                      <a:pt x="53" y="98"/>
                    </a:lnTo>
                    <a:lnTo>
                      <a:pt x="82" y="109"/>
                    </a:lnTo>
                    <a:lnTo>
                      <a:pt x="104" y="130"/>
                    </a:lnTo>
                    <a:lnTo>
                      <a:pt x="123" y="154"/>
                    </a:lnTo>
                    <a:lnTo>
                      <a:pt x="142" y="196"/>
                    </a:lnTo>
                    <a:lnTo>
                      <a:pt x="149" y="231"/>
                    </a:lnTo>
                    <a:lnTo>
                      <a:pt x="143" y="258"/>
                    </a:lnTo>
                    <a:lnTo>
                      <a:pt x="123" y="282"/>
                    </a:lnTo>
                    <a:lnTo>
                      <a:pt x="105" y="305"/>
                    </a:lnTo>
                    <a:lnTo>
                      <a:pt x="93" y="329"/>
                    </a:lnTo>
                    <a:lnTo>
                      <a:pt x="84" y="359"/>
                    </a:lnTo>
                    <a:lnTo>
                      <a:pt x="79" y="394"/>
                    </a:lnTo>
                    <a:lnTo>
                      <a:pt x="88" y="425"/>
                    </a:lnTo>
                    <a:lnTo>
                      <a:pt x="101" y="447"/>
                    </a:lnTo>
                    <a:lnTo>
                      <a:pt x="128" y="475"/>
                    </a:lnTo>
                    <a:lnTo>
                      <a:pt x="149" y="494"/>
                    </a:lnTo>
                    <a:lnTo>
                      <a:pt x="177" y="515"/>
                    </a:lnTo>
                  </a:path>
                </a:pathLst>
              </a:custGeom>
              <a:no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211" name="Oval 67"/>
              <p:cNvSpPr>
                <a:spLocks noChangeArrowheads="1"/>
              </p:cNvSpPr>
              <p:nvPr/>
            </p:nvSpPr>
            <p:spPr bwMode="auto">
              <a:xfrm>
                <a:off x="5147" y="2882"/>
                <a:ext cx="6" cy="6"/>
              </a:xfrm>
              <a:prstGeom prst="ellipse">
                <a:avLst/>
              </a:prstGeom>
              <a:solidFill>
                <a:srgbClr val="000000"/>
              </a:solidFill>
              <a:ln w="1588">
                <a:solidFill>
                  <a:srgbClr val="000000"/>
                </a:solidFill>
                <a:round/>
                <a:headEnd/>
                <a:tailEnd/>
              </a:ln>
            </p:spPr>
            <p:txBody>
              <a:bodyPr>
                <a:prstTxWarp prst="textNoShape">
                  <a:avLst/>
                </a:prstTxWarp>
              </a:bodyPr>
              <a:lstStyle/>
              <a:p>
                <a:endParaRPr lang="en-US" sz="1687" dirty="0">
                  <a:latin typeface="Arial" panose="020B0604020202020204" pitchFamily="34" charset="0"/>
                </a:endParaRPr>
              </a:p>
            </p:txBody>
          </p:sp>
        </p:grpSp>
      </p:grpSp>
      <p:grpSp>
        <p:nvGrpSpPr>
          <p:cNvPr id="13" name="Group 68"/>
          <p:cNvGrpSpPr>
            <a:grpSpLocks/>
          </p:cNvGrpSpPr>
          <p:nvPr/>
        </p:nvGrpSpPr>
        <p:grpSpPr bwMode="auto">
          <a:xfrm>
            <a:off x="7596188" y="4501083"/>
            <a:ext cx="368300" cy="620712"/>
            <a:chOff x="4785" y="2649"/>
            <a:chExt cx="232" cy="391"/>
          </a:xfrm>
        </p:grpSpPr>
        <p:sp>
          <p:nvSpPr>
            <p:cNvPr id="390213" name="Freeform 69"/>
            <p:cNvSpPr>
              <a:spLocks/>
            </p:cNvSpPr>
            <p:nvPr/>
          </p:nvSpPr>
          <p:spPr bwMode="auto">
            <a:xfrm>
              <a:off x="4785" y="2826"/>
              <a:ext cx="134" cy="214"/>
            </a:xfrm>
            <a:custGeom>
              <a:avLst/>
              <a:gdLst/>
              <a:ahLst/>
              <a:cxnLst>
                <a:cxn ang="0">
                  <a:pos x="807" y="606"/>
                </a:cxn>
                <a:cxn ang="0">
                  <a:pos x="577" y="475"/>
                </a:cxn>
                <a:cxn ang="0">
                  <a:pos x="324" y="25"/>
                </a:cxn>
                <a:cxn ang="0">
                  <a:pos x="313" y="17"/>
                </a:cxn>
                <a:cxn ang="0">
                  <a:pos x="295" y="8"/>
                </a:cxn>
                <a:cxn ang="0">
                  <a:pos x="275" y="3"/>
                </a:cxn>
                <a:cxn ang="0">
                  <a:pos x="248" y="0"/>
                </a:cxn>
                <a:cxn ang="0">
                  <a:pos x="223" y="3"/>
                </a:cxn>
                <a:cxn ang="0">
                  <a:pos x="200" y="12"/>
                </a:cxn>
                <a:cxn ang="0">
                  <a:pos x="173" y="25"/>
                </a:cxn>
                <a:cxn ang="0">
                  <a:pos x="138" y="43"/>
                </a:cxn>
                <a:cxn ang="0">
                  <a:pos x="109" y="62"/>
                </a:cxn>
                <a:cxn ang="0">
                  <a:pos x="84" y="80"/>
                </a:cxn>
                <a:cxn ang="0">
                  <a:pos x="65" y="98"/>
                </a:cxn>
                <a:cxn ang="0">
                  <a:pos x="47" y="119"/>
                </a:cxn>
                <a:cxn ang="0">
                  <a:pos x="26" y="150"/>
                </a:cxn>
                <a:cxn ang="0">
                  <a:pos x="14" y="174"/>
                </a:cxn>
                <a:cxn ang="0">
                  <a:pos x="2" y="207"/>
                </a:cxn>
                <a:cxn ang="0">
                  <a:pos x="0" y="244"/>
                </a:cxn>
                <a:cxn ang="0">
                  <a:pos x="0" y="299"/>
                </a:cxn>
                <a:cxn ang="0">
                  <a:pos x="7" y="363"/>
                </a:cxn>
                <a:cxn ang="0">
                  <a:pos x="19" y="422"/>
                </a:cxn>
                <a:cxn ang="0">
                  <a:pos x="41" y="494"/>
                </a:cxn>
                <a:cxn ang="0">
                  <a:pos x="63" y="555"/>
                </a:cxn>
                <a:cxn ang="0">
                  <a:pos x="82" y="595"/>
                </a:cxn>
                <a:cxn ang="0">
                  <a:pos x="110" y="638"/>
                </a:cxn>
                <a:cxn ang="0">
                  <a:pos x="131" y="667"/>
                </a:cxn>
                <a:cxn ang="0">
                  <a:pos x="155" y="701"/>
                </a:cxn>
                <a:cxn ang="0">
                  <a:pos x="183" y="736"/>
                </a:cxn>
                <a:cxn ang="0">
                  <a:pos x="209" y="756"/>
                </a:cxn>
                <a:cxn ang="0">
                  <a:pos x="315" y="744"/>
                </a:cxn>
                <a:cxn ang="0">
                  <a:pos x="396" y="717"/>
                </a:cxn>
                <a:cxn ang="0">
                  <a:pos x="446" y="731"/>
                </a:cxn>
                <a:cxn ang="0">
                  <a:pos x="565" y="737"/>
                </a:cxn>
                <a:cxn ang="0">
                  <a:pos x="710" y="717"/>
                </a:cxn>
                <a:cxn ang="0">
                  <a:pos x="732" y="764"/>
                </a:cxn>
                <a:cxn ang="0">
                  <a:pos x="732" y="1103"/>
                </a:cxn>
                <a:cxn ang="0">
                  <a:pos x="728" y="1135"/>
                </a:cxn>
                <a:cxn ang="0">
                  <a:pos x="723" y="1155"/>
                </a:cxn>
                <a:cxn ang="0">
                  <a:pos x="714" y="1176"/>
                </a:cxn>
                <a:cxn ang="0">
                  <a:pos x="700" y="1192"/>
                </a:cxn>
                <a:cxn ang="0">
                  <a:pos x="685" y="1207"/>
                </a:cxn>
                <a:cxn ang="0">
                  <a:pos x="667" y="1217"/>
                </a:cxn>
                <a:cxn ang="0">
                  <a:pos x="651" y="1221"/>
                </a:cxn>
                <a:cxn ang="0">
                  <a:pos x="631" y="1225"/>
                </a:cxn>
                <a:cxn ang="0">
                  <a:pos x="84" y="1224"/>
                </a:cxn>
                <a:cxn ang="0">
                  <a:pos x="84" y="1286"/>
                </a:cxn>
                <a:cxn ang="0">
                  <a:pos x="645" y="1284"/>
                </a:cxn>
                <a:cxn ang="0">
                  <a:pos x="674" y="1283"/>
                </a:cxn>
                <a:cxn ang="0">
                  <a:pos x="694" y="1280"/>
                </a:cxn>
                <a:cxn ang="0">
                  <a:pos x="715" y="1274"/>
                </a:cxn>
                <a:cxn ang="0">
                  <a:pos x="733" y="1266"/>
                </a:cxn>
                <a:cxn ang="0">
                  <a:pos x="751" y="1252"/>
                </a:cxn>
                <a:cxn ang="0">
                  <a:pos x="769" y="1228"/>
                </a:cxn>
                <a:cxn ang="0">
                  <a:pos x="781" y="1207"/>
                </a:cxn>
                <a:cxn ang="0">
                  <a:pos x="792" y="1184"/>
                </a:cxn>
                <a:cxn ang="0">
                  <a:pos x="799" y="1158"/>
                </a:cxn>
                <a:cxn ang="0">
                  <a:pos x="804" y="1129"/>
                </a:cxn>
                <a:cxn ang="0">
                  <a:pos x="807" y="1095"/>
                </a:cxn>
                <a:cxn ang="0">
                  <a:pos x="807" y="606"/>
                </a:cxn>
              </a:cxnLst>
              <a:rect l="0" t="0" r="r" b="b"/>
              <a:pathLst>
                <a:path w="807" h="1286">
                  <a:moveTo>
                    <a:pt x="807" y="606"/>
                  </a:moveTo>
                  <a:lnTo>
                    <a:pt x="577" y="475"/>
                  </a:lnTo>
                  <a:lnTo>
                    <a:pt x="324" y="25"/>
                  </a:lnTo>
                  <a:lnTo>
                    <a:pt x="313" y="17"/>
                  </a:lnTo>
                  <a:lnTo>
                    <a:pt x="295" y="8"/>
                  </a:lnTo>
                  <a:lnTo>
                    <a:pt x="275" y="3"/>
                  </a:lnTo>
                  <a:lnTo>
                    <a:pt x="248" y="0"/>
                  </a:lnTo>
                  <a:lnTo>
                    <a:pt x="223" y="3"/>
                  </a:lnTo>
                  <a:lnTo>
                    <a:pt x="200" y="12"/>
                  </a:lnTo>
                  <a:lnTo>
                    <a:pt x="173" y="25"/>
                  </a:lnTo>
                  <a:lnTo>
                    <a:pt x="138" y="43"/>
                  </a:lnTo>
                  <a:lnTo>
                    <a:pt x="109" y="62"/>
                  </a:lnTo>
                  <a:lnTo>
                    <a:pt x="84" y="80"/>
                  </a:lnTo>
                  <a:lnTo>
                    <a:pt x="65" y="98"/>
                  </a:lnTo>
                  <a:lnTo>
                    <a:pt x="47" y="119"/>
                  </a:lnTo>
                  <a:lnTo>
                    <a:pt x="26" y="150"/>
                  </a:lnTo>
                  <a:lnTo>
                    <a:pt x="14" y="174"/>
                  </a:lnTo>
                  <a:lnTo>
                    <a:pt x="2" y="207"/>
                  </a:lnTo>
                  <a:lnTo>
                    <a:pt x="0" y="244"/>
                  </a:lnTo>
                  <a:lnTo>
                    <a:pt x="0" y="299"/>
                  </a:lnTo>
                  <a:lnTo>
                    <a:pt x="7" y="363"/>
                  </a:lnTo>
                  <a:lnTo>
                    <a:pt x="19" y="422"/>
                  </a:lnTo>
                  <a:lnTo>
                    <a:pt x="41" y="494"/>
                  </a:lnTo>
                  <a:lnTo>
                    <a:pt x="63" y="555"/>
                  </a:lnTo>
                  <a:lnTo>
                    <a:pt x="82" y="595"/>
                  </a:lnTo>
                  <a:lnTo>
                    <a:pt x="110" y="638"/>
                  </a:lnTo>
                  <a:lnTo>
                    <a:pt x="131" y="667"/>
                  </a:lnTo>
                  <a:lnTo>
                    <a:pt x="155" y="701"/>
                  </a:lnTo>
                  <a:lnTo>
                    <a:pt x="183" y="736"/>
                  </a:lnTo>
                  <a:lnTo>
                    <a:pt x="209" y="756"/>
                  </a:lnTo>
                  <a:lnTo>
                    <a:pt x="315" y="744"/>
                  </a:lnTo>
                  <a:lnTo>
                    <a:pt x="396" y="717"/>
                  </a:lnTo>
                  <a:lnTo>
                    <a:pt x="446" y="731"/>
                  </a:lnTo>
                  <a:lnTo>
                    <a:pt x="565" y="737"/>
                  </a:lnTo>
                  <a:lnTo>
                    <a:pt x="710" y="717"/>
                  </a:lnTo>
                  <a:lnTo>
                    <a:pt x="732" y="764"/>
                  </a:lnTo>
                  <a:lnTo>
                    <a:pt x="732" y="1103"/>
                  </a:lnTo>
                  <a:lnTo>
                    <a:pt x="728" y="1135"/>
                  </a:lnTo>
                  <a:lnTo>
                    <a:pt x="723" y="1155"/>
                  </a:lnTo>
                  <a:lnTo>
                    <a:pt x="714" y="1176"/>
                  </a:lnTo>
                  <a:lnTo>
                    <a:pt x="700" y="1192"/>
                  </a:lnTo>
                  <a:lnTo>
                    <a:pt x="685" y="1207"/>
                  </a:lnTo>
                  <a:lnTo>
                    <a:pt x="667" y="1217"/>
                  </a:lnTo>
                  <a:lnTo>
                    <a:pt x="651" y="1221"/>
                  </a:lnTo>
                  <a:lnTo>
                    <a:pt x="631" y="1225"/>
                  </a:lnTo>
                  <a:lnTo>
                    <a:pt x="84" y="1224"/>
                  </a:lnTo>
                  <a:lnTo>
                    <a:pt x="84" y="1286"/>
                  </a:lnTo>
                  <a:lnTo>
                    <a:pt x="645" y="1284"/>
                  </a:lnTo>
                  <a:lnTo>
                    <a:pt x="674" y="1283"/>
                  </a:lnTo>
                  <a:lnTo>
                    <a:pt x="694" y="1280"/>
                  </a:lnTo>
                  <a:lnTo>
                    <a:pt x="715" y="1274"/>
                  </a:lnTo>
                  <a:lnTo>
                    <a:pt x="733" y="1266"/>
                  </a:lnTo>
                  <a:lnTo>
                    <a:pt x="751" y="1252"/>
                  </a:lnTo>
                  <a:lnTo>
                    <a:pt x="769" y="1228"/>
                  </a:lnTo>
                  <a:lnTo>
                    <a:pt x="781" y="1207"/>
                  </a:lnTo>
                  <a:lnTo>
                    <a:pt x="792" y="1184"/>
                  </a:lnTo>
                  <a:lnTo>
                    <a:pt x="799" y="1158"/>
                  </a:lnTo>
                  <a:lnTo>
                    <a:pt x="804" y="1129"/>
                  </a:lnTo>
                  <a:lnTo>
                    <a:pt x="807" y="1095"/>
                  </a:lnTo>
                  <a:lnTo>
                    <a:pt x="807" y="606"/>
                  </a:lnTo>
                  <a:close/>
                </a:path>
              </a:pathLst>
            </a:custGeom>
            <a:solidFill>
              <a:srgbClr val="000080"/>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nvGrpSpPr>
            <p:cNvPr id="14" name="Group 70"/>
            <p:cNvGrpSpPr>
              <a:grpSpLocks/>
            </p:cNvGrpSpPr>
            <p:nvPr/>
          </p:nvGrpSpPr>
          <p:grpSpPr bwMode="auto">
            <a:xfrm>
              <a:off x="4812" y="2649"/>
              <a:ext cx="205" cy="389"/>
              <a:chOff x="4812" y="2649"/>
              <a:chExt cx="205" cy="389"/>
            </a:xfrm>
          </p:grpSpPr>
          <p:sp>
            <p:nvSpPr>
              <p:cNvPr id="390215" name="Freeform 71"/>
              <p:cNvSpPr>
                <a:spLocks/>
              </p:cNvSpPr>
              <p:nvPr/>
            </p:nvSpPr>
            <p:spPr bwMode="auto">
              <a:xfrm>
                <a:off x="4812" y="2649"/>
                <a:ext cx="205" cy="389"/>
              </a:xfrm>
              <a:custGeom>
                <a:avLst/>
                <a:gdLst/>
                <a:ahLst/>
                <a:cxnLst>
                  <a:cxn ang="0">
                    <a:pos x="494" y="161"/>
                  </a:cxn>
                  <a:cxn ang="0">
                    <a:pos x="513" y="158"/>
                  </a:cxn>
                  <a:cxn ang="0">
                    <a:pos x="578" y="178"/>
                  </a:cxn>
                  <a:cxn ang="0">
                    <a:pos x="564" y="10"/>
                  </a:cxn>
                  <a:cxn ang="0">
                    <a:pos x="657" y="132"/>
                  </a:cxn>
                  <a:cxn ang="0">
                    <a:pos x="684" y="34"/>
                  </a:cxn>
                  <a:cxn ang="0">
                    <a:pos x="766" y="0"/>
                  </a:cxn>
                  <a:cxn ang="0">
                    <a:pos x="755" y="88"/>
                  </a:cxn>
                  <a:cxn ang="0">
                    <a:pos x="803" y="57"/>
                  </a:cxn>
                  <a:cxn ang="0">
                    <a:pos x="798" y="101"/>
                  </a:cxn>
                  <a:cxn ang="0">
                    <a:pos x="826" y="189"/>
                  </a:cxn>
                  <a:cxn ang="0">
                    <a:pos x="933" y="68"/>
                  </a:cxn>
                  <a:cxn ang="0">
                    <a:pos x="862" y="186"/>
                  </a:cxn>
                  <a:cxn ang="0">
                    <a:pos x="983" y="105"/>
                  </a:cxn>
                  <a:cxn ang="0">
                    <a:pos x="929" y="196"/>
                  </a:cxn>
                  <a:cxn ang="0">
                    <a:pos x="943" y="243"/>
                  </a:cxn>
                  <a:cxn ang="0">
                    <a:pos x="936" y="346"/>
                  </a:cxn>
                  <a:cxn ang="0">
                    <a:pos x="1031" y="479"/>
                  </a:cxn>
                  <a:cxn ang="0">
                    <a:pos x="1115" y="639"/>
                  </a:cxn>
                  <a:cxn ang="0">
                    <a:pos x="1093" y="668"/>
                  </a:cxn>
                  <a:cxn ang="0">
                    <a:pos x="893" y="796"/>
                  </a:cxn>
                  <a:cxn ang="0">
                    <a:pos x="836" y="944"/>
                  </a:cxn>
                  <a:cxn ang="0">
                    <a:pos x="640" y="916"/>
                  </a:cxn>
                  <a:cxn ang="0">
                    <a:pos x="584" y="1185"/>
                  </a:cxn>
                  <a:cxn ang="0">
                    <a:pos x="743" y="1334"/>
                  </a:cxn>
                  <a:cxn ang="0">
                    <a:pos x="929" y="1366"/>
                  </a:cxn>
                  <a:cxn ang="0">
                    <a:pos x="1051" y="1363"/>
                  </a:cxn>
                  <a:cxn ang="0">
                    <a:pos x="1134" y="1339"/>
                  </a:cxn>
                  <a:cxn ang="0">
                    <a:pos x="1157" y="1400"/>
                  </a:cxn>
                  <a:cxn ang="0">
                    <a:pos x="1227" y="1446"/>
                  </a:cxn>
                  <a:cxn ang="0">
                    <a:pos x="1199" y="1494"/>
                  </a:cxn>
                  <a:cxn ang="0">
                    <a:pos x="1215" y="1549"/>
                  </a:cxn>
                  <a:cxn ang="0">
                    <a:pos x="1178" y="1613"/>
                  </a:cxn>
                  <a:cxn ang="0">
                    <a:pos x="1159" y="1646"/>
                  </a:cxn>
                  <a:cxn ang="0">
                    <a:pos x="1011" y="1590"/>
                  </a:cxn>
                  <a:cxn ang="0">
                    <a:pos x="749" y="1523"/>
                  </a:cxn>
                  <a:cxn ang="0">
                    <a:pos x="575" y="1497"/>
                  </a:cxn>
                  <a:cxn ang="0">
                    <a:pos x="533" y="1440"/>
                  </a:cxn>
                  <a:cxn ang="0">
                    <a:pos x="552" y="1477"/>
                  </a:cxn>
                  <a:cxn ang="0">
                    <a:pos x="665" y="1514"/>
                  </a:cxn>
                  <a:cxn ang="0">
                    <a:pos x="760" y="1585"/>
                  </a:cxn>
                  <a:cxn ang="0">
                    <a:pos x="738" y="1657"/>
                  </a:cxn>
                  <a:cxn ang="0">
                    <a:pos x="566" y="1810"/>
                  </a:cxn>
                  <a:cxn ang="0">
                    <a:pos x="370" y="1940"/>
                  </a:cxn>
                  <a:cxn ang="0">
                    <a:pos x="334" y="2136"/>
                  </a:cxn>
                  <a:cxn ang="0">
                    <a:pos x="444" y="2298"/>
                  </a:cxn>
                  <a:cxn ang="0">
                    <a:pos x="266" y="2321"/>
                  </a:cxn>
                  <a:cxn ang="0">
                    <a:pos x="152" y="2314"/>
                  </a:cxn>
                  <a:cxn ang="0">
                    <a:pos x="154" y="2017"/>
                  </a:cxn>
                  <a:cxn ang="0">
                    <a:pos x="86" y="1940"/>
                  </a:cxn>
                  <a:cxn ang="0">
                    <a:pos x="130" y="1869"/>
                  </a:cxn>
                  <a:cxn ang="0">
                    <a:pos x="333" y="1772"/>
                  </a:cxn>
                  <a:cxn ang="0">
                    <a:pos x="402" y="1643"/>
                  </a:cxn>
                  <a:cxn ang="0">
                    <a:pos x="85" y="1616"/>
                  </a:cxn>
                  <a:cxn ang="0">
                    <a:pos x="20" y="1581"/>
                  </a:cxn>
                  <a:cxn ang="0">
                    <a:pos x="0" y="1467"/>
                  </a:cxn>
                  <a:cxn ang="0">
                    <a:pos x="19" y="1351"/>
                  </a:cxn>
                  <a:cxn ang="0">
                    <a:pos x="164" y="973"/>
                  </a:cxn>
                  <a:cxn ang="0">
                    <a:pos x="334" y="724"/>
                  </a:cxn>
                  <a:cxn ang="0">
                    <a:pos x="420" y="499"/>
                  </a:cxn>
                </a:cxnLst>
                <a:rect l="0" t="0" r="r" b="b"/>
                <a:pathLst>
                  <a:path w="1227" h="2332">
                    <a:moveTo>
                      <a:pt x="420" y="499"/>
                    </a:moveTo>
                    <a:lnTo>
                      <a:pt x="452" y="394"/>
                    </a:lnTo>
                    <a:lnTo>
                      <a:pt x="480" y="269"/>
                    </a:lnTo>
                    <a:lnTo>
                      <a:pt x="494" y="161"/>
                    </a:lnTo>
                    <a:lnTo>
                      <a:pt x="466" y="100"/>
                    </a:lnTo>
                    <a:lnTo>
                      <a:pt x="438" y="71"/>
                    </a:lnTo>
                    <a:lnTo>
                      <a:pt x="480" y="105"/>
                    </a:lnTo>
                    <a:lnTo>
                      <a:pt x="513" y="158"/>
                    </a:lnTo>
                    <a:lnTo>
                      <a:pt x="487" y="37"/>
                    </a:lnTo>
                    <a:lnTo>
                      <a:pt x="509" y="95"/>
                    </a:lnTo>
                    <a:lnTo>
                      <a:pt x="556" y="169"/>
                    </a:lnTo>
                    <a:lnTo>
                      <a:pt x="578" y="178"/>
                    </a:lnTo>
                    <a:lnTo>
                      <a:pt x="563" y="114"/>
                    </a:lnTo>
                    <a:lnTo>
                      <a:pt x="574" y="122"/>
                    </a:lnTo>
                    <a:lnTo>
                      <a:pt x="580" y="68"/>
                    </a:lnTo>
                    <a:lnTo>
                      <a:pt x="564" y="10"/>
                    </a:lnTo>
                    <a:lnTo>
                      <a:pt x="638" y="162"/>
                    </a:lnTo>
                    <a:lnTo>
                      <a:pt x="644" y="137"/>
                    </a:lnTo>
                    <a:lnTo>
                      <a:pt x="654" y="155"/>
                    </a:lnTo>
                    <a:lnTo>
                      <a:pt x="657" y="132"/>
                    </a:lnTo>
                    <a:lnTo>
                      <a:pt x="641" y="94"/>
                    </a:lnTo>
                    <a:lnTo>
                      <a:pt x="645" y="21"/>
                    </a:lnTo>
                    <a:lnTo>
                      <a:pt x="671" y="162"/>
                    </a:lnTo>
                    <a:lnTo>
                      <a:pt x="684" y="34"/>
                    </a:lnTo>
                    <a:lnTo>
                      <a:pt x="684" y="134"/>
                    </a:lnTo>
                    <a:lnTo>
                      <a:pt x="697" y="159"/>
                    </a:lnTo>
                    <a:lnTo>
                      <a:pt x="719" y="46"/>
                    </a:lnTo>
                    <a:lnTo>
                      <a:pt x="766" y="0"/>
                    </a:lnTo>
                    <a:lnTo>
                      <a:pt x="734" y="46"/>
                    </a:lnTo>
                    <a:lnTo>
                      <a:pt x="715" y="135"/>
                    </a:lnTo>
                    <a:lnTo>
                      <a:pt x="722" y="151"/>
                    </a:lnTo>
                    <a:lnTo>
                      <a:pt x="755" y="88"/>
                    </a:lnTo>
                    <a:lnTo>
                      <a:pt x="732" y="142"/>
                    </a:lnTo>
                    <a:lnTo>
                      <a:pt x="732" y="166"/>
                    </a:lnTo>
                    <a:lnTo>
                      <a:pt x="802" y="34"/>
                    </a:lnTo>
                    <a:lnTo>
                      <a:pt x="803" y="57"/>
                    </a:lnTo>
                    <a:lnTo>
                      <a:pt x="771" y="132"/>
                    </a:lnTo>
                    <a:lnTo>
                      <a:pt x="771" y="178"/>
                    </a:lnTo>
                    <a:lnTo>
                      <a:pt x="783" y="185"/>
                    </a:lnTo>
                    <a:lnTo>
                      <a:pt x="798" y="101"/>
                    </a:lnTo>
                    <a:lnTo>
                      <a:pt x="828" y="44"/>
                    </a:lnTo>
                    <a:lnTo>
                      <a:pt x="803" y="108"/>
                    </a:lnTo>
                    <a:lnTo>
                      <a:pt x="809" y="195"/>
                    </a:lnTo>
                    <a:lnTo>
                      <a:pt x="826" y="189"/>
                    </a:lnTo>
                    <a:lnTo>
                      <a:pt x="859" y="77"/>
                    </a:lnTo>
                    <a:lnTo>
                      <a:pt x="835" y="198"/>
                    </a:lnTo>
                    <a:lnTo>
                      <a:pt x="889" y="100"/>
                    </a:lnTo>
                    <a:lnTo>
                      <a:pt x="933" y="68"/>
                    </a:lnTo>
                    <a:lnTo>
                      <a:pt x="897" y="115"/>
                    </a:lnTo>
                    <a:lnTo>
                      <a:pt x="872" y="166"/>
                    </a:lnTo>
                    <a:lnTo>
                      <a:pt x="914" y="149"/>
                    </a:lnTo>
                    <a:lnTo>
                      <a:pt x="862" y="186"/>
                    </a:lnTo>
                    <a:lnTo>
                      <a:pt x="853" y="225"/>
                    </a:lnTo>
                    <a:lnTo>
                      <a:pt x="870" y="232"/>
                    </a:lnTo>
                    <a:lnTo>
                      <a:pt x="920" y="152"/>
                    </a:lnTo>
                    <a:lnTo>
                      <a:pt x="983" y="105"/>
                    </a:lnTo>
                    <a:lnTo>
                      <a:pt x="900" y="212"/>
                    </a:lnTo>
                    <a:lnTo>
                      <a:pt x="940" y="178"/>
                    </a:lnTo>
                    <a:lnTo>
                      <a:pt x="1151" y="144"/>
                    </a:lnTo>
                    <a:lnTo>
                      <a:pt x="929" y="196"/>
                    </a:lnTo>
                    <a:lnTo>
                      <a:pt x="907" y="233"/>
                    </a:lnTo>
                    <a:lnTo>
                      <a:pt x="929" y="226"/>
                    </a:lnTo>
                    <a:lnTo>
                      <a:pt x="993" y="192"/>
                    </a:lnTo>
                    <a:lnTo>
                      <a:pt x="943" y="243"/>
                    </a:lnTo>
                    <a:lnTo>
                      <a:pt x="902" y="267"/>
                    </a:lnTo>
                    <a:lnTo>
                      <a:pt x="902" y="297"/>
                    </a:lnTo>
                    <a:lnTo>
                      <a:pt x="914" y="321"/>
                    </a:lnTo>
                    <a:lnTo>
                      <a:pt x="936" y="346"/>
                    </a:lnTo>
                    <a:lnTo>
                      <a:pt x="963" y="384"/>
                    </a:lnTo>
                    <a:lnTo>
                      <a:pt x="986" y="415"/>
                    </a:lnTo>
                    <a:lnTo>
                      <a:pt x="1010" y="448"/>
                    </a:lnTo>
                    <a:lnTo>
                      <a:pt x="1031" y="479"/>
                    </a:lnTo>
                    <a:lnTo>
                      <a:pt x="1046" y="504"/>
                    </a:lnTo>
                    <a:lnTo>
                      <a:pt x="1070" y="546"/>
                    </a:lnTo>
                    <a:lnTo>
                      <a:pt x="1096" y="596"/>
                    </a:lnTo>
                    <a:lnTo>
                      <a:pt x="1115" y="639"/>
                    </a:lnTo>
                    <a:lnTo>
                      <a:pt x="1114" y="648"/>
                    </a:lnTo>
                    <a:lnTo>
                      <a:pt x="1110" y="658"/>
                    </a:lnTo>
                    <a:lnTo>
                      <a:pt x="1103" y="664"/>
                    </a:lnTo>
                    <a:lnTo>
                      <a:pt x="1093" y="668"/>
                    </a:lnTo>
                    <a:lnTo>
                      <a:pt x="1078" y="670"/>
                    </a:lnTo>
                    <a:lnTo>
                      <a:pt x="926" y="657"/>
                    </a:lnTo>
                    <a:lnTo>
                      <a:pt x="915" y="688"/>
                    </a:lnTo>
                    <a:lnTo>
                      <a:pt x="893" y="796"/>
                    </a:lnTo>
                    <a:lnTo>
                      <a:pt x="879" y="872"/>
                    </a:lnTo>
                    <a:lnTo>
                      <a:pt x="860" y="935"/>
                    </a:lnTo>
                    <a:lnTo>
                      <a:pt x="850" y="941"/>
                    </a:lnTo>
                    <a:lnTo>
                      <a:pt x="836" y="944"/>
                    </a:lnTo>
                    <a:lnTo>
                      <a:pt x="822" y="946"/>
                    </a:lnTo>
                    <a:lnTo>
                      <a:pt x="771" y="945"/>
                    </a:lnTo>
                    <a:lnTo>
                      <a:pt x="651" y="896"/>
                    </a:lnTo>
                    <a:lnTo>
                      <a:pt x="640" y="916"/>
                    </a:lnTo>
                    <a:lnTo>
                      <a:pt x="621" y="992"/>
                    </a:lnTo>
                    <a:lnTo>
                      <a:pt x="607" y="1052"/>
                    </a:lnTo>
                    <a:lnTo>
                      <a:pt x="589" y="1132"/>
                    </a:lnTo>
                    <a:lnTo>
                      <a:pt x="584" y="1185"/>
                    </a:lnTo>
                    <a:lnTo>
                      <a:pt x="610" y="1219"/>
                    </a:lnTo>
                    <a:lnTo>
                      <a:pt x="643" y="1262"/>
                    </a:lnTo>
                    <a:lnTo>
                      <a:pt x="683" y="1319"/>
                    </a:lnTo>
                    <a:lnTo>
                      <a:pt x="743" y="1334"/>
                    </a:lnTo>
                    <a:lnTo>
                      <a:pt x="790" y="1344"/>
                    </a:lnTo>
                    <a:lnTo>
                      <a:pt x="858" y="1357"/>
                    </a:lnTo>
                    <a:lnTo>
                      <a:pt x="896" y="1363"/>
                    </a:lnTo>
                    <a:lnTo>
                      <a:pt x="929" y="1366"/>
                    </a:lnTo>
                    <a:lnTo>
                      <a:pt x="956" y="1369"/>
                    </a:lnTo>
                    <a:lnTo>
                      <a:pt x="980" y="1369"/>
                    </a:lnTo>
                    <a:lnTo>
                      <a:pt x="1010" y="1366"/>
                    </a:lnTo>
                    <a:lnTo>
                      <a:pt x="1051" y="1363"/>
                    </a:lnTo>
                    <a:lnTo>
                      <a:pt x="1098" y="1337"/>
                    </a:lnTo>
                    <a:lnTo>
                      <a:pt x="1112" y="1332"/>
                    </a:lnTo>
                    <a:lnTo>
                      <a:pt x="1124" y="1333"/>
                    </a:lnTo>
                    <a:lnTo>
                      <a:pt x="1134" y="1339"/>
                    </a:lnTo>
                    <a:lnTo>
                      <a:pt x="1147" y="1352"/>
                    </a:lnTo>
                    <a:lnTo>
                      <a:pt x="1151" y="1362"/>
                    </a:lnTo>
                    <a:lnTo>
                      <a:pt x="1154" y="1380"/>
                    </a:lnTo>
                    <a:lnTo>
                      <a:pt x="1157" y="1400"/>
                    </a:lnTo>
                    <a:lnTo>
                      <a:pt x="1171" y="1407"/>
                    </a:lnTo>
                    <a:lnTo>
                      <a:pt x="1192" y="1419"/>
                    </a:lnTo>
                    <a:lnTo>
                      <a:pt x="1208" y="1431"/>
                    </a:lnTo>
                    <a:lnTo>
                      <a:pt x="1227" y="1446"/>
                    </a:lnTo>
                    <a:lnTo>
                      <a:pt x="1225" y="1458"/>
                    </a:lnTo>
                    <a:lnTo>
                      <a:pt x="1220" y="1473"/>
                    </a:lnTo>
                    <a:lnTo>
                      <a:pt x="1211" y="1484"/>
                    </a:lnTo>
                    <a:lnTo>
                      <a:pt x="1199" y="1494"/>
                    </a:lnTo>
                    <a:lnTo>
                      <a:pt x="1205" y="1504"/>
                    </a:lnTo>
                    <a:lnTo>
                      <a:pt x="1210" y="1517"/>
                    </a:lnTo>
                    <a:lnTo>
                      <a:pt x="1216" y="1535"/>
                    </a:lnTo>
                    <a:lnTo>
                      <a:pt x="1215" y="1549"/>
                    </a:lnTo>
                    <a:lnTo>
                      <a:pt x="1210" y="1566"/>
                    </a:lnTo>
                    <a:lnTo>
                      <a:pt x="1199" y="1575"/>
                    </a:lnTo>
                    <a:lnTo>
                      <a:pt x="1175" y="1590"/>
                    </a:lnTo>
                    <a:lnTo>
                      <a:pt x="1178" y="1613"/>
                    </a:lnTo>
                    <a:lnTo>
                      <a:pt x="1178" y="1626"/>
                    </a:lnTo>
                    <a:lnTo>
                      <a:pt x="1175" y="1635"/>
                    </a:lnTo>
                    <a:lnTo>
                      <a:pt x="1169" y="1642"/>
                    </a:lnTo>
                    <a:lnTo>
                      <a:pt x="1159" y="1646"/>
                    </a:lnTo>
                    <a:lnTo>
                      <a:pt x="1149" y="1644"/>
                    </a:lnTo>
                    <a:lnTo>
                      <a:pt x="1129" y="1636"/>
                    </a:lnTo>
                    <a:lnTo>
                      <a:pt x="1076" y="1616"/>
                    </a:lnTo>
                    <a:lnTo>
                      <a:pt x="1011" y="1590"/>
                    </a:lnTo>
                    <a:lnTo>
                      <a:pt x="920" y="1564"/>
                    </a:lnTo>
                    <a:lnTo>
                      <a:pt x="906" y="1564"/>
                    </a:lnTo>
                    <a:lnTo>
                      <a:pt x="853" y="1551"/>
                    </a:lnTo>
                    <a:lnTo>
                      <a:pt x="749" y="1523"/>
                    </a:lnTo>
                    <a:lnTo>
                      <a:pt x="663" y="1512"/>
                    </a:lnTo>
                    <a:lnTo>
                      <a:pt x="643" y="1514"/>
                    </a:lnTo>
                    <a:lnTo>
                      <a:pt x="598" y="1517"/>
                    </a:lnTo>
                    <a:lnTo>
                      <a:pt x="575" y="1497"/>
                    </a:lnTo>
                    <a:lnTo>
                      <a:pt x="560" y="1484"/>
                    </a:lnTo>
                    <a:lnTo>
                      <a:pt x="550" y="1472"/>
                    </a:lnTo>
                    <a:lnTo>
                      <a:pt x="543" y="1458"/>
                    </a:lnTo>
                    <a:lnTo>
                      <a:pt x="533" y="1440"/>
                    </a:lnTo>
                    <a:lnTo>
                      <a:pt x="481" y="1369"/>
                    </a:lnTo>
                    <a:lnTo>
                      <a:pt x="528" y="1432"/>
                    </a:lnTo>
                    <a:lnTo>
                      <a:pt x="545" y="1457"/>
                    </a:lnTo>
                    <a:lnTo>
                      <a:pt x="552" y="1477"/>
                    </a:lnTo>
                    <a:lnTo>
                      <a:pt x="594" y="1514"/>
                    </a:lnTo>
                    <a:lnTo>
                      <a:pt x="616" y="1518"/>
                    </a:lnTo>
                    <a:lnTo>
                      <a:pt x="645" y="1513"/>
                    </a:lnTo>
                    <a:lnTo>
                      <a:pt x="665" y="1514"/>
                    </a:lnTo>
                    <a:lnTo>
                      <a:pt x="702" y="1528"/>
                    </a:lnTo>
                    <a:lnTo>
                      <a:pt x="722" y="1545"/>
                    </a:lnTo>
                    <a:lnTo>
                      <a:pt x="741" y="1561"/>
                    </a:lnTo>
                    <a:lnTo>
                      <a:pt x="760" y="1585"/>
                    </a:lnTo>
                    <a:lnTo>
                      <a:pt x="768" y="1599"/>
                    </a:lnTo>
                    <a:lnTo>
                      <a:pt x="766" y="1614"/>
                    </a:lnTo>
                    <a:lnTo>
                      <a:pt x="753" y="1634"/>
                    </a:lnTo>
                    <a:lnTo>
                      <a:pt x="738" y="1657"/>
                    </a:lnTo>
                    <a:lnTo>
                      <a:pt x="706" y="1690"/>
                    </a:lnTo>
                    <a:lnTo>
                      <a:pt x="660" y="1736"/>
                    </a:lnTo>
                    <a:lnTo>
                      <a:pt x="630" y="1770"/>
                    </a:lnTo>
                    <a:lnTo>
                      <a:pt x="566" y="1810"/>
                    </a:lnTo>
                    <a:lnTo>
                      <a:pt x="472" y="1866"/>
                    </a:lnTo>
                    <a:lnTo>
                      <a:pt x="406" y="1900"/>
                    </a:lnTo>
                    <a:lnTo>
                      <a:pt x="389" y="1919"/>
                    </a:lnTo>
                    <a:lnTo>
                      <a:pt x="370" y="1940"/>
                    </a:lnTo>
                    <a:lnTo>
                      <a:pt x="336" y="1967"/>
                    </a:lnTo>
                    <a:lnTo>
                      <a:pt x="328" y="2005"/>
                    </a:lnTo>
                    <a:lnTo>
                      <a:pt x="328" y="2077"/>
                    </a:lnTo>
                    <a:lnTo>
                      <a:pt x="334" y="2136"/>
                    </a:lnTo>
                    <a:lnTo>
                      <a:pt x="346" y="2177"/>
                    </a:lnTo>
                    <a:lnTo>
                      <a:pt x="405" y="2254"/>
                    </a:lnTo>
                    <a:lnTo>
                      <a:pt x="441" y="2288"/>
                    </a:lnTo>
                    <a:lnTo>
                      <a:pt x="444" y="2298"/>
                    </a:lnTo>
                    <a:lnTo>
                      <a:pt x="442" y="2309"/>
                    </a:lnTo>
                    <a:lnTo>
                      <a:pt x="376" y="2332"/>
                    </a:lnTo>
                    <a:lnTo>
                      <a:pt x="304" y="2323"/>
                    </a:lnTo>
                    <a:lnTo>
                      <a:pt x="266" y="2321"/>
                    </a:lnTo>
                    <a:lnTo>
                      <a:pt x="229" y="2326"/>
                    </a:lnTo>
                    <a:lnTo>
                      <a:pt x="193" y="2326"/>
                    </a:lnTo>
                    <a:lnTo>
                      <a:pt x="156" y="2319"/>
                    </a:lnTo>
                    <a:lnTo>
                      <a:pt x="152" y="2314"/>
                    </a:lnTo>
                    <a:lnTo>
                      <a:pt x="146" y="2303"/>
                    </a:lnTo>
                    <a:lnTo>
                      <a:pt x="151" y="2180"/>
                    </a:lnTo>
                    <a:lnTo>
                      <a:pt x="169" y="2057"/>
                    </a:lnTo>
                    <a:lnTo>
                      <a:pt x="154" y="2017"/>
                    </a:lnTo>
                    <a:lnTo>
                      <a:pt x="130" y="1980"/>
                    </a:lnTo>
                    <a:lnTo>
                      <a:pt x="119" y="1970"/>
                    </a:lnTo>
                    <a:lnTo>
                      <a:pt x="99" y="1951"/>
                    </a:lnTo>
                    <a:lnTo>
                      <a:pt x="86" y="1940"/>
                    </a:lnTo>
                    <a:lnTo>
                      <a:pt x="84" y="1926"/>
                    </a:lnTo>
                    <a:lnTo>
                      <a:pt x="86" y="1915"/>
                    </a:lnTo>
                    <a:lnTo>
                      <a:pt x="104" y="1892"/>
                    </a:lnTo>
                    <a:lnTo>
                      <a:pt x="130" y="1869"/>
                    </a:lnTo>
                    <a:lnTo>
                      <a:pt x="152" y="1852"/>
                    </a:lnTo>
                    <a:lnTo>
                      <a:pt x="183" y="1851"/>
                    </a:lnTo>
                    <a:lnTo>
                      <a:pt x="211" y="1853"/>
                    </a:lnTo>
                    <a:lnTo>
                      <a:pt x="333" y="1772"/>
                    </a:lnTo>
                    <a:lnTo>
                      <a:pt x="426" y="1712"/>
                    </a:lnTo>
                    <a:lnTo>
                      <a:pt x="510" y="1662"/>
                    </a:lnTo>
                    <a:lnTo>
                      <a:pt x="483" y="1667"/>
                    </a:lnTo>
                    <a:lnTo>
                      <a:pt x="402" y="1643"/>
                    </a:lnTo>
                    <a:lnTo>
                      <a:pt x="319" y="1637"/>
                    </a:lnTo>
                    <a:lnTo>
                      <a:pt x="205" y="1619"/>
                    </a:lnTo>
                    <a:lnTo>
                      <a:pt x="169" y="1626"/>
                    </a:lnTo>
                    <a:lnTo>
                      <a:pt x="85" y="1616"/>
                    </a:lnTo>
                    <a:lnTo>
                      <a:pt x="66" y="1612"/>
                    </a:lnTo>
                    <a:lnTo>
                      <a:pt x="46" y="1604"/>
                    </a:lnTo>
                    <a:lnTo>
                      <a:pt x="30" y="1594"/>
                    </a:lnTo>
                    <a:lnTo>
                      <a:pt x="20" y="1581"/>
                    </a:lnTo>
                    <a:lnTo>
                      <a:pt x="11" y="1560"/>
                    </a:lnTo>
                    <a:lnTo>
                      <a:pt x="4" y="1531"/>
                    </a:lnTo>
                    <a:lnTo>
                      <a:pt x="1" y="1504"/>
                    </a:lnTo>
                    <a:lnTo>
                      <a:pt x="0" y="1467"/>
                    </a:lnTo>
                    <a:lnTo>
                      <a:pt x="2" y="1436"/>
                    </a:lnTo>
                    <a:lnTo>
                      <a:pt x="5" y="1403"/>
                    </a:lnTo>
                    <a:lnTo>
                      <a:pt x="10" y="1373"/>
                    </a:lnTo>
                    <a:lnTo>
                      <a:pt x="19" y="1351"/>
                    </a:lnTo>
                    <a:lnTo>
                      <a:pt x="48" y="1264"/>
                    </a:lnTo>
                    <a:lnTo>
                      <a:pt x="80" y="1160"/>
                    </a:lnTo>
                    <a:lnTo>
                      <a:pt x="104" y="1090"/>
                    </a:lnTo>
                    <a:lnTo>
                      <a:pt x="164" y="973"/>
                    </a:lnTo>
                    <a:lnTo>
                      <a:pt x="225" y="881"/>
                    </a:lnTo>
                    <a:lnTo>
                      <a:pt x="276" y="812"/>
                    </a:lnTo>
                    <a:lnTo>
                      <a:pt x="310" y="766"/>
                    </a:lnTo>
                    <a:lnTo>
                      <a:pt x="334" y="724"/>
                    </a:lnTo>
                    <a:lnTo>
                      <a:pt x="364" y="688"/>
                    </a:lnTo>
                    <a:lnTo>
                      <a:pt x="370" y="634"/>
                    </a:lnTo>
                    <a:lnTo>
                      <a:pt x="399" y="562"/>
                    </a:lnTo>
                    <a:lnTo>
                      <a:pt x="420" y="499"/>
                    </a:lnTo>
                    <a:close/>
                  </a:path>
                </a:pathLst>
              </a:custGeom>
              <a:solidFill>
                <a:srgbClr val="DFDFFF"/>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nvGrpSpPr>
              <p:cNvPr id="15" name="Group 72"/>
              <p:cNvGrpSpPr>
                <a:grpSpLocks/>
              </p:cNvGrpSpPr>
              <p:nvPr/>
            </p:nvGrpSpPr>
            <p:grpSpPr bwMode="auto">
              <a:xfrm>
                <a:off x="4932" y="2697"/>
                <a:ext cx="26" cy="35"/>
                <a:chOff x="4932" y="2697"/>
                <a:chExt cx="26" cy="35"/>
              </a:xfrm>
            </p:grpSpPr>
            <p:sp>
              <p:nvSpPr>
                <p:cNvPr id="390217" name="Freeform 73"/>
                <p:cNvSpPr>
                  <a:spLocks/>
                </p:cNvSpPr>
                <p:nvPr/>
              </p:nvSpPr>
              <p:spPr bwMode="auto">
                <a:xfrm>
                  <a:off x="4932" y="2697"/>
                  <a:ext cx="26" cy="13"/>
                </a:xfrm>
                <a:custGeom>
                  <a:avLst/>
                  <a:gdLst/>
                  <a:ahLst/>
                  <a:cxnLst>
                    <a:cxn ang="0">
                      <a:pos x="0" y="25"/>
                    </a:cxn>
                    <a:cxn ang="0">
                      <a:pos x="19" y="16"/>
                    </a:cxn>
                    <a:cxn ang="0">
                      <a:pos x="38" y="8"/>
                    </a:cxn>
                    <a:cxn ang="0">
                      <a:pos x="53" y="3"/>
                    </a:cxn>
                    <a:cxn ang="0">
                      <a:pos x="68" y="1"/>
                    </a:cxn>
                    <a:cxn ang="0">
                      <a:pos x="81" y="0"/>
                    </a:cxn>
                    <a:cxn ang="0">
                      <a:pos x="94" y="3"/>
                    </a:cxn>
                    <a:cxn ang="0">
                      <a:pos x="99" y="11"/>
                    </a:cxn>
                    <a:cxn ang="0">
                      <a:pos x="106" y="23"/>
                    </a:cxn>
                    <a:cxn ang="0">
                      <a:pos x="114" y="36"/>
                    </a:cxn>
                    <a:cxn ang="0">
                      <a:pos x="123" y="50"/>
                    </a:cxn>
                    <a:cxn ang="0">
                      <a:pos x="130" y="62"/>
                    </a:cxn>
                    <a:cxn ang="0">
                      <a:pos x="141" y="72"/>
                    </a:cxn>
                    <a:cxn ang="0">
                      <a:pos x="156" y="76"/>
                    </a:cxn>
                  </a:cxnLst>
                  <a:rect l="0" t="0" r="r" b="b"/>
                  <a:pathLst>
                    <a:path w="156" h="76">
                      <a:moveTo>
                        <a:pt x="0" y="25"/>
                      </a:moveTo>
                      <a:lnTo>
                        <a:pt x="19" y="16"/>
                      </a:lnTo>
                      <a:lnTo>
                        <a:pt x="38" y="8"/>
                      </a:lnTo>
                      <a:lnTo>
                        <a:pt x="53" y="3"/>
                      </a:lnTo>
                      <a:lnTo>
                        <a:pt x="68" y="1"/>
                      </a:lnTo>
                      <a:lnTo>
                        <a:pt x="81" y="0"/>
                      </a:lnTo>
                      <a:lnTo>
                        <a:pt x="94" y="3"/>
                      </a:lnTo>
                      <a:lnTo>
                        <a:pt x="99" y="11"/>
                      </a:lnTo>
                      <a:lnTo>
                        <a:pt x="106" y="23"/>
                      </a:lnTo>
                      <a:lnTo>
                        <a:pt x="114" y="36"/>
                      </a:lnTo>
                      <a:lnTo>
                        <a:pt x="123" y="50"/>
                      </a:lnTo>
                      <a:lnTo>
                        <a:pt x="130" y="62"/>
                      </a:lnTo>
                      <a:lnTo>
                        <a:pt x="141" y="72"/>
                      </a:lnTo>
                      <a:lnTo>
                        <a:pt x="156" y="76"/>
                      </a:lnTo>
                    </a:path>
                  </a:pathLst>
                </a:custGeom>
                <a:no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sp>
              <p:nvSpPr>
                <p:cNvPr id="390218" name="Freeform 74"/>
                <p:cNvSpPr>
                  <a:spLocks/>
                </p:cNvSpPr>
                <p:nvPr/>
              </p:nvSpPr>
              <p:spPr bwMode="auto">
                <a:xfrm>
                  <a:off x="4949" y="2711"/>
                  <a:ext cx="9" cy="21"/>
                </a:xfrm>
                <a:custGeom>
                  <a:avLst/>
                  <a:gdLst/>
                  <a:ahLst/>
                  <a:cxnLst>
                    <a:cxn ang="0">
                      <a:pos x="44" y="0"/>
                    </a:cxn>
                    <a:cxn ang="0">
                      <a:pos x="34" y="7"/>
                    </a:cxn>
                    <a:cxn ang="0">
                      <a:pos x="23" y="19"/>
                    </a:cxn>
                    <a:cxn ang="0">
                      <a:pos x="13" y="34"/>
                    </a:cxn>
                    <a:cxn ang="0">
                      <a:pos x="7" y="50"/>
                    </a:cxn>
                    <a:cxn ang="0">
                      <a:pos x="2" y="66"/>
                    </a:cxn>
                    <a:cxn ang="0">
                      <a:pos x="0" y="82"/>
                    </a:cxn>
                    <a:cxn ang="0">
                      <a:pos x="0" y="98"/>
                    </a:cxn>
                    <a:cxn ang="0">
                      <a:pos x="3" y="116"/>
                    </a:cxn>
                    <a:cxn ang="0">
                      <a:pos x="7" y="125"/>
                    </a:cxn>
                    <a:cxn ang="0">
                      <a:pos x="16" y="117"/>
                    </a:cxn>
                    <a:cxn ang="0">
                      <a:pos x="22" y="108"/>
                    </a:cxn>
                    <a:cxn ang="0">
                      <a:pos x="30" y="97"/>
                    </a:cxn>
                    <a:cxn ang="0">
                      <a:pos x="36" y="87"/>
                    </a:cxn>
                    <a:cxn ang="0">
                      <a:pos x="41" y="73"/>
                    </a:cxn>
                    <a:cxn ang="0">
                      <a:pos x="45" y="60"/>
                    </a:cxn>
                    <a:cxn ang="0">
                      <a:pos x="48" y="42"/>
                    </a:cxn>
                    <a:cxn ang="0">
                      <a:pos x="49" y="28"/>
                    </a:cxn>
                    <a:cxn ang="0">
                      <a:pos x="47" y="13"/>
                    </a:cxn>
                    <a:cxn ang="0">
                      <a:pos x="44" y="0"/>
                    </a:cxn>
                  </a:cxnLst>
                  <a:rect l="0" t="0" r="r" b="b"/>
                  <a:pathLst>
                    <a:path w="49" h="125">
                      <a:moveTo>
                        <a:pt x="44" y="0"/>
                      </a:moveTo>
                      <a:lnTo>
                        <a:pt x="34" y="7"/>
                      </a:lnTo>
                      <a:lnTo>
                        <a:pt x="23" y="19"/>
                      </a:lnTo>
                      <a:lnTo>
                        <a:pt x="13" y="34"/>
                      </a:lnTo>
                      <a:lnTo>
                        <a:pt x="7" y="50"/>
                      </a:lnTo>
                      <a:lnTo>
                        <a:pt x="2" y="66"/>
                      </a:lnTo>
                      <a:lnTo>
                        <a:pt x="0" y="82"/>
                      </a:lnTo>
                      <a:lnTo>
                        <a:pt x="0" y="98"/>
                      </a:lnTo>
                      <a:lnTo>
                        <a:pt x="3" y="116"/>
                      </a:lnTo>
                      <a:lnTo>
                        <a:pt x="7" y="125"/>
                      </a:lnTo>
                      <a:lnTo>
                        <a:pt x="16" y="117"/>
                      </a:lnTo>
                      <a:lnTo>
                        <a:pt x="22" y="108"/>
                      </a:lnTo>
                      <a:lnTo>
                        <a:pt x="30" y="97"/>
                      </a:lnTo>
                      <a:lnTo>
                        <a:pt x="36" y="87"/>
                      </a:lnTo>
                      <a:lnTo>
                        <a:pt x="41" y="73"/>
                      </a:lnTo>
                      <a:lnTo>
                        <a:pt x="45" y="60"/>
                      </a:lnTo>
                      <a:lnTo>
                        <a:pt x="48" y="42"/>
                      </a:lnTo>
                      <a:lnTo>
                        <a:pt x="49" y="28"/>
                      </a:lnTo>
                      <a:lnTo>
                        <a:pt x="47" y="13"/>
                      </a:lnTo>
                      <a:lnTo>
                        <a:pt x="44" y="0"/>
                      </a:lnTo>
                      <a:close/>
                    </a:path>
                  </a:pathLst>
                </a:custGeom>
                <a:solidFill>
                  <a:srgbClr val="DFDFFF"/>
                </a:solidFill>
                <a:ln w="1588">
                  <a:solidFill>
                    <a:srgbClr val="000000"/>
                  </a:solidFill>
                  <a:prstDash val="solid"/>
                  <a:round/>
                  <a:headEnd/>
                  <a:tailEnd/>
                </a:ln>
              </p:spPr>
              <p:txBody>
                <a:bodyPr>
                  <a:prstTxWarp prst="textNoShape">
                    <a:avLst/>
                  </a:prstTxWarp>
                </a:bodyPr>
                <a:lstStyle/>
                <a:p>
                  <a:endParaRPr lang="en-US" sz="1687" dirty="0">
                    <a:latin typeface="Arial" panose="020B0604020202020204" pitchFamily="34" charset="0"/>
                  </a:endParaRPr>
                </a:p>
              </p:txBody>
            </p:sp>
          </p:grpSp>
        </p:grpSp>
      </p:grpSp>
      <p:sp>
        <p:nvSpPr>
          <p:cNvPr id="390219" name="Line 75"/>
          <p:cNvSpPr>
            <a:spLocks noChangeShapeType="1"/>
          </p:cNvSpPr>
          <p:nvPr/>
        </p:nvSpPr>
        <p:spPr bwMode="auto">
          <a:xfrm flipH="1">
            <a:off x="4316413" y="4818583"/>
            <a:ext cx="3124200" cy="0"/>
          </a:xfrm>
          <a:prstGeom prst="line">
            <a:avLst/>
          </a:prstGeom>
          <a:noFill/>
          <a:ln w="25400">
            <a:solidFill>
              <a:schemeClr val="tx1"/>
            </a:solidFill>
            <a:prstDash val="dash"/>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8" name="Footer Placeholder 17">
            <a:extLst>
              <a:ext uri="{FF2B5EF4-FFF2-40B4-BE49-F238E27FC236}">
                <a16:creationId xmlns:a16="http://schemas.microsoft.com/office/drawing/2014/main" id="{A6588BB6-6619-D749-9BEF-9AF01DFF13EC}"/>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59182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44" name="Rectangle 48"/>
          <p:cNvSpPr>
            <a:spLocks noGrp="1" noChangeArrowheads="1"/>
          </p:cNvSpPr>
          <p:nvPr>
            <p:ph type="title"/>
          </p:nvPr>
        </p:nvSpPr>
        <p:spPr/>
        <p:txBody>
          <a:bodyPr/>
          <a:lstStyle/>
          <a:p>
            <a:r>
              <a:rPr lang="en-US"/>
              <a:t>Distributed</a:t>
            </a:r>
          </a:p>
        </p:txBody>
      </p:sp>
      <p:sp>
        <p:nvSpPr>
          <p:cNvPr id="388145" name="Rectangle 49"/>
          <p:cNvSpPr>
            <a:spLocks noGrp="1" noChangeArrowheads="1"/>
          </p:cNvSpPr>
          <p:nvPr>
            <p:ph idx="1"/>
          </p:nvPr>
        </p:nvSpPr>
        <p:spPr>
          <a:xfrm>
            <a:off x="457200" y="1600200"/>
            <a:ext cx="8229600" cy="794027"/>
          </a:xfrm>
        </p:spPr>
        <p:txBody>
          <a:bodyPr/>
          <a:lstStyle/>
          <a:p>
            <a:pPr>
              <a:buFont typeface="Lucida Grande"/>
              <a:buChar char="●"/>
            </a:pPr>
            <a:r>
              <a:rPr lang="en-US" sz="2000" dirty="0"/>
              <a:t>Changes can be initiated at any of the copies. That is, any of the sites which owns a copy can update the value of the data item.</a:t>
            </a:r>
          </a:p>
        </p:txBody>
      </p:sp>
      <p:sp>
        <p:nvSpPr>
          <p:cNvPr id="3" name="Slide Number Placeholder 2">
            <a:extLst>
              <a:ext uri="{FF2B5EF4-FFF2-40B4-BE49-F238E27FC236}">
                <a16:creationId xmlns:a16="http://schemas.microsoft.com/office/drawing/2014/main" id="{F5037CE5-26F7-E04A-AC97-C1EAFE14E725}"/>
              </a:ext>
            </a:extLst>
          </p:cNvPr>
          <p:cNvSpPr>
            <a:spLocks noGrp="1"/>
          </p:cNvSpPr>
          <p:nvPr>
            <p:ph type="sldNum" sz="quarter" idx="4"/>
          </p:nvPr>
        </p:nvSpPr>
        <p:spPr/>
        <p:txBody>
          <a:bodyPr/>
          <a:lstStyle/>
          <a:p>
            <a:fld id="{FD96158B-4539-3C43-9DE5-94C547866200}" type="slidenum">
              <a:rPr lang="en-US" smtClean="0"/>
              <a:t>17</a:t>
            </a:fld>
            <a:endParaRPr lang="en-US"/>
          </a:p>
        </p:txBody>
      </p:sp>
      <p:sp>
        <p:nvSpPr>
          <p:cNvPr id="388101" name="Rectangle 5"/>
          <p:cNvSpPr>
            <a:spLocks noChangeArrowheads="1"/>
          </p:cNvSpPr>
          <p:nvPr/>
        </p:nvSpPr>
        <p:spPr bwMode="auto">
          <a:xfrm>
            <a:off x="1012825" y="3779341"/>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02" name="Rectangle 6"/>
          <p:cNvSpPr>
            <a:spLocks noChangeArrowheads="1"/>
          </p:cNvSpPr>
          <p:nvPr/>
        </p:nvSpPr>
        <p:spPr bwMode="auto">
          <a:xfrm>
            <a:off x="1128793" y="3771303"/>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1</a:t>
            </a:r>
          </a:p>
        </p:txBody>
      </p:sp>
      <p:sp>
        <p:nvSpPr>
          <p:cNvPr id="388103" name="Rectangle 7"/>
          <p:cNvSpPr>
            <a:spLocks noChangeArrowheads="1"/>
          </p:cNvSpPr>
          <p:nvPr/>
        </p:nvSpPr>
        <p:spPr bwMode="auto">
          <a:xfrm>
            <a:off x="2317750" y="3779341"/>
            <a:ext cx="928688"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solidFill>
                <a:schemeClr val="tx2"/>
              </a:solidFill>
              <a:latin typeface="Arial" panose="020B0604020202020204" pitchFamily="34" charset="0"/>
            </a:endParaRPr>
          </a:p>
        </p:txBody>
      </p:sp>
      <p:sp>
        <p:nvSpPr>
          <p:cNvPr id="388104" name="Rectangle 8"/>
          <p:cNvSpPr>
            <a:spLocks noChangeArrowheads="1"/>
          </p:cNvSpPr>
          <p:nvPr/>
        </p:nvSpPr>
        <p:spPr bwMode="auto">
          <a:xfrm>
            <a:off x="2435305" y="3771303"/>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latin typeface="Arial" panose="020B0604020202020204" pitchFamily="34" charset="0"/>
              </a:rPr>
              <a:t>Site 2</a:t>
            </a:r>
          </a:p>
        </p:txBody>
      </p:sp>
      <p:sp>
        <p:nvSpPr>
          <p:cNvPr id="388105" name="Rectangle 9"/>
          <p:cNvSpPr>
            <a:spLocks noChangeArrowheads="1"/>
          </p:cNvSpPr>
          <p:nvPr/>
        </p:nvSpPr>
        <p:spPr bwMode="auto">
          <a:xfrm>
            <a:off x="3571875" y="3779341"/>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06" name="Rectangle 10"/>
          <p:cNvSpPr>
            <a:spLocks noChangeArrowheads="1"/>
          </p:cNvSpPr>
          <p:nvPr/>
        </p:nvSpPr>
        <p:spPr bwMode="auto">
          <a:xfrm>
            <a:off x="3689430" y="3771303"/>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3</a:t>
            </a:r>
          </a:p>
        </p:txBody>
      </p:sp>
      <p:sp>
        <p:nvSpPr>
          <p:cNvPr id="388107" name="Rectangle 11"/>
          <p:cNvSpPr>
            <a:spLocks noChangeArrowheads="1"/>
          </p:cNvSpPr>
          <p:nvPr/>
        </p:nvSpPr>
        <p:spPr bwMode="auto">
          <a:xfrm>
            <a:off x="4930775" y="3767953"/>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08" name="Rectangle 12"/>
          <p:cNvSpPr>
            <a:spLocks noChangeArrowheads="1"/>
          </p:cNvSpPr>
          <p:nvPr/>
        </p:nvSpPr>
        <p:spPr bwMode="auto">
          <a:xfrm>
            <a:off x="5046742" y="3767953"/>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4</a:t>
            </a:r>
          </a:p>
        </p:txBody>
      </p:sp>
      <p:sp>
        <p:nvSpPr>
          <p:cNvPr id="388109" name="Rectangle 13"/>
          <p:cNvSpPr>
            <a:spLocks noChangeArrowheads="1"/>
          </p:cNvSpPr>
          <p:nvPr/>
        </p:nvSpPr>
        <p:spPr bwMode="auto">
          <a:xfrm>
            <a:off x="937707" y="2564904"/>
            <a:ext cx="1264768" cy="341824"/>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617" dirty="0">
                <a:solidFill>
                  <a:schemeClr val="tx2"/>
                </a:solidFill>
                <a:latin typeface="Arial" panose="020B0604020202020204" pitchFamily="34" charset="0"/>
              </a:rPr>
              <a:t>Transaction</a:t>
            </a:r>
          </a:p>
        </p:txBody>
      </p:sp>
      <p:sp>
        <p:nvSpPr>
          <p:cNvPr id="388110" name="Line 14"/>
          <p:cNvSpPr>
            <a:spLocks noChangeShapeType="1"/>
          </p:cNvSpPr>
          <p:nvPr/>
        </p:nvSpPr>
        <p:spPr bwMode="auto">
          <a:xfrm flipH="1">
            <a:off x="1214439" y="3023691"/>
            <a:ext cx="1587" cy="7493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1" name="Line 15"/>
          <p:cNvSpPr>
            <a:spLocks noChangeShapeType="1"/>
          </p:cNvSpPr>
          <p:nvPr/>
        </p:nvSpPr>
        <p:spPr bwMode="auto">
          <a:xfrm>
            <a:off x="1214438" y="3457079"/>
            <a:ext cx="3917950" cy="0"/>
          </a:xfrm>
          <a:prstGeom prst="line">
            <a:avLst/>
          </a:prstGeom>
          <a:noFill/>
          <a:ln w="50800">
            <a:solidFill>
              <a:schemeClr val="accent2"/>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2" name="Line 16"/>
          <p:cNvSpPr>
            <a:spLocks noChangeShapeType="1"/>
          </p:cNvSpPr>
          <p:nvPr/>
        </p:nvSpPr>
        <p:spPr bwMode="auto">
          <a:xfrm>
            <a:off x="2520950" y="3457079"/>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3" name="Line 17"/>
          <p:cNvSpPr>
            <a:spLocks noChangeShapeType="1"/>
          </p:cNvSpPr>
          <p:nvPr/>
        </p:nvSpPr>
        <p:spPr bwMode="auto">
          <a:xfrm>
            <a:off x="3775075" y="3457079"/>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4" name="Line 18"/>
          <p:cNvSpPr>
            <a:spLocks noChangeShapeType="1"/>
          </p:cNvSpPr>
          <p:nvPr/>
        </p:nvSpPr>
        <p:spPr bwMode="auto">
          <a:xfrm>
            <a:off x="5108400" y="3457079"/>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5" name="Line 19"/>
          <p:cNvSpPr>
            <a:spLocks noChangeShapeType="1"/>
          </p:cNvSpPr>
          <p:nvPr/>
        </p:nvSpPr>
        <p:spPr bwMode="auto">
          <a:xfrm flipH="1">
            <a:off x="1736726" y="3023691"/>
            <a:ext cx="14288" cy="749300"/>
          </a:xfrm>
          <a:prstGeom prst="line">
            <a:avLst/>
          </a:prstGeom>
          <a:noFill/>
          <a:ln w="50800">
            <a:solidFill>
              <a:srgbClr val="FF0000"/>
            </a:solidFill>
            <a:round/>
            <a:headEnd type="stealth" w="med" len="med"/>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6" name="Line 20"/>
          <p:cNvSpPr>
            <a:spLocks noChangeShapeType="1"/>
          </p:cNvSpPr>
          <p:nvPr/>
        </p:nvSpPr>
        <p:spPr bwMode="auto">
          <a:xfrm>
            <a:off x="1736725" y="3379291"/>
            <a:ext cx="3970338" cy="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7" name="Line 21"/>
          <p:cNvSpPr>
            <a:spLocks noChangeShapeType="1"/>
          </p:cNvSpPr>
          <p:nvPr/>
        </p:nvSpPr>
        <p:spPr bwMode="auto">
          <a:xfrm>
            <a:off x="3043238" y="3379291"/>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8" name="Line 22"/>
          <p:cNvSpPr>
            <a:spLocks noChangeShapeType="1"/>
          </p:cNvSpPr>
          <p:nvPr/>
        </p:nvSpPr>
        <p:spPr bwMode="auto">
          <a:xfrm>
            <a:off x="4297363" y="3379291"/>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19" name="Line 23"/>
          <p:cNvSpPr>
            <a:spLocks noChangeShapeType="1"/>
          </p:cNvSpPr>
          <p:nvPr/>
        </p:nvSpPr>
        <p:spPr bwMode="auto">
          <a:xfrm>
            <a:off x="5680800" y="3374816"/>
            <a:ext cx="0" cy="39370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20" name="Rectangle 24"/>
          <p:cNvSpPr>
            <a:spLocks noChangeArrowheads="1"/>
          </p:cNvSpPr>
          <p:nvPr/>
        </p:nvSpPr>
        <p:spPr bwMode="auto">
          <a:xfrm>
            <a:off x="631629" y="2739530"/>
            <a:ext cx="921725" cy="341824"/>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617" dirty="0">
                <a:solidFill>
                  <a:schemeClr val="tx2"/>
                </a:solidFill>
                <a:latin typeface="Arial" panose="020B0604020202020204" pitchFamily="34" charset="0"/>
              </a:rPr>
              <a:t>updates</a:t>
            </a:r>
          </a:p>
        </p:txBody>
      </p:sp>
      <p:sp>
        <p:nvSpPr>
          <p:cNvPr id="388121" name="Rectangle 25"/>
          <p:cNvSpPr>
            <a:spLocks noChangeArrowheads="1"/>
          </p:cNvSpPr>
          <p:nvPr/>
        </p:nvSpPr>
        <p:spPr bwMode="auto">
          <a:xfrm>
            <a:off x="1558252" y="2739530"/>
            <a:ext cx="884857" cy="341824"/>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617" dirty="0">
                <a:solidFill>
                  <a:schemeClr val="tx2"/>
                </a:solidFill>
                <a:latin typeface="Arial" panose="020B0604020202020204" pitchFamily="34" charset="0"/>
              </a:rPr>
              <a:t>commit</a:t>
            </a:r>
          </a:p>
        </p:txBody>
      </p:sp>
      <p:sp>
        <p:nvSpPr>
          <p:cNvPr id="388122" name="Rectangle 26"/>
          <p:cNvSpPr>
            <a:spLocks noChangeArrowheads="1"/>
          </p:cNvSpPr>
          <p:nvPr/>
        </p:nvSpPr>
        <p:spPr bwMode="auto">
          <a:xfrm>
            <a:off x="3527425" y="5684342"/>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23" name="Rectangle 27"/>
          <p:cNvSpPr>
            <a:spLocks noChangeArrowheads="1"/>
          </p:cNvSpPr>
          <p:nvPr/>
        </p:nvSpPr>
        <p:spPr bwMode="auto">
          <a:xfrm>
            <a:off x="3643393" y="5681877"/>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1</a:t>
            </a:r>
          </a:p>
        </p:txBody>
      </p:sp>
      <p:sp>
        <p:nvSpPr>
          <p:cNvPr id="388124" name="Rectangle 28"/>
          <p:cNvSpPr>
            <a:spLocks noChangeArrowheads="1"/>
          </p:cNvSpPr>
          <p:nvPr/>
        </p:nvSpPr>
        <p:spPr bwMode="auto">
          <a:xfrm>
            <a:off x="4832350" y="5684342"/>
            <a:ext cx="928688"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25" name="Rectangle 29"/>
          <p:cNvSpPr>
            <a:spLocks noChangeArrowheads="1"/>
          </p:cNvSpPr>
          <p:nvPr/>
        </p:nvSpPr>
        <p:spPr bwMode="auto">
          <a:xfrm>
            <a:off x="4949905" y="5681877"/>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2</a:t>
            </a:r>
          </a:p>
        </p:txBody>
      </p:sp>
      <p:sp>
        <p:nvSpPr>
          <p:cNvPr id="388126" name="Rectangle 30"/>
          <p:cNvSpPr>
            <a:spLocks noChangeArrowheads="1"/>
          </p:cNvSpPr>
          <p:nvPr/>
        </p:nvSpPr>
        <p:spPr bwMode="auto">
          <a:xfrm>
            <a:off x="6086475" y="5684342"/>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27" name="Rectangle 31"/>
          <p:cNvSpPr>
            <a:spLocks noChangeArrowheads="1"/>
          </p:cNvSpPr>
          <p:nvPr/>
        </p:nvSpPr>
        <p:spPr bwMode="auto">
          <a:xfrm>
            <a:off x="6204030" y="5681877"/>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3</a:t>
            </a:r>
          </a:p>
        </p:txBody>
      </p:sp>
      <p:sp>
        <p:nvSpPr>
          <p:cNvPr id="388128" name="Rectangle 32"/>
          <p:cNvSpPr>
            <a:spLocks noChangeArrowheads="1"/>
          </p:cNvSpPr>
          <p:nvPr/>
        </p:nvSpPr>
        <p:spPr bwMode="auto">
          <a:xfrm>
            <a:off x="7445375" y="5681877"/>
            <a:ext cx="927100" cy="381000"/>
          </a:xfrm>
          <a:prstGeom prst="rect">
            <a:avLst/>
          </a:prstGeom>
          <a:solidFill>
            <a:srgbClr val="FFFF99"/>
          </a:solidFill>
          <a:ln w="12700">
            <a:solidFill>
              <a:schemeClr val="tx1"/>
            </a:solidFill>
            <a:miter lim="800000"/>
            <a:headEnd/>
            <a:tailEnd/>
          </a:ln>
          <a:effectLst>
            <a:outerShdw blurRad="63500" dist="107763" dir="2700000" algn="ctr" rotWithShape="0">
              <a:schemeClr val="bg2">
                <a:alpha val="74998"/>
              </a:schemeClr>
            </a:outerShdw>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29" name="Rectangle 33"/>
          <p:cNvSpPr>
            <a:spLocks noChangeArrowheads="1"/>
          </p:cNvSpPr>
          <p:nvPr/>
        </p:nvSpPr>
        <p:spPr bwMode="auto">
          <a:xfrm>
            <a:off x="7561342" y="5681877"/>
            <a:ext cx="785470" cy="374269"/>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828" dirty="0">
                <a:solidFill>
                  <a:schemeClr val="tx2"/>
                </a:solidFill>
                <a:latin typeface="Arial" panose="020B0604020202020204" pitchFamily="34" charset="0"/>
              </a:rPr>
              <a:t>Site 4</a:t>
            </a:r>
          </a:p>
        </p:txBody>
      </p:sp>
      <p:sp>
        <p:nvSpPr>
          <p:cNvPr id="388130" name="Rectangle 34"/>
          <p:cNvSpPr>
            <a:spLocks noChangeArrowheads="1"/>
          </p:cNvSpPr>
          <p:nvPr/>
        </p:nvSpPr>
        <p:spPr bwMode="auto">
          <a:xfrm>
            <a:off x="4671507" y="4469905"/>
            <a:ext cx="1264768" cy="341824"/>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617" dirty="0">
                <a:solidFill>
                  <a:schemeClr val="tx2"/>
                </a:solidFill>
                <a:latin typeface="Arial" panose="020B0604020202020204" pitchFamily="34" charset="0"/>
              </a:rPr>
              <a:t>Transaction</a:t>
            </a:r>
          </a:p>
        </p:txBody>
      </p:sp>
      <p:sp>
        <p:nvSpPr>
          <p:cNvPr id="388131" name="Line 35"/>
          <p:cNvSpPr>
            <a:spLocks noChangeShapeType="1"/>
          </p:cNvSpPr>
          <p:nvPr/>
        </p:nvSpPr>
        <p:spPr bwMode="auto">
          <a:xfrm flipH="1">
            <a:off x="5024439" y="4928692"/>
            <a:ext cx="1587" cy="749300"/>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2" name="Line 36"/>
          <p:cNvSpPr>
            <a:spLocks noChangeShapeType="1"/>
          </p:cNvSpPr>
          <p:nvPr/>
        </p:nvSpPr>
        <p:spPr bwMode="auto">
          <a:xfrm>
            <a:off x="3729038" y="5362079"/>
            <a:ext cx="3917950" cy="0"/>
          </a:xfrm>
          <a:prstGeom prst="line">
            <a:avLst/>
          </a:prstGeom>
          <a:noFill/>
          <a:ln w="50800">
            <a:solidFill>
              <a:schemeClr val="accent2"/>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3" name="Line 37"/>
          <p:cNvSpPr>
            <a:spLocks noChangeShapeType="1"/>
          </p:cNvSpPr>
          <p:nvPr/>
        </p:nvSpPr>
        <p:spPr bwMode="auto">
          <a:xfrm>
            <a:off x="3751200" y="5362080"/>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4" name="Line 38"/>
          <p:cNvSpPr>
            <a:spLocks noChangeShapeType="1"/>
          </p:cNvSpPr>
          <p:nvPr/>
        </p:nvSpPr>
        <p:spPr bwMode="auto">
          <a:xfrm>
            <a:off x="6289675" y="5362080"/>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5" name="Line 39"/>
          <p:cNvSpPr>
            <a:spLocks noChangeShapeType="1"/>
          </p:cNvSpPr>
          <p:nvPr/>
        </p:nvSpPr>
        <p:spPr bwMode="auto">
          <a:xfrm>
            <a:off x="7624800" y="5362080"/>
            <a:ext cx="0" cy="315912"/>
          </a:xfrm>
          <a:prstGeom prst="line">
            <a:avLst/>
          </a:prstGeom>
          <a:noFill/>
          <a:ln w="50800">
            <a:solidFill>
              <a:schemeClr val="accent2"/>
            </a:solidFill>
            <a:round/>
            <a:headEnd type="none" w="sm" len="sm"/>
            <a:tailEnd type="stealth" w="med" len="me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6" name="Line 40"/>
          <p:cNvSpPr>
            <a:spLocks noChangeShapeType="1"/>
          </p:cNvSpPr>
          <p:nvPr/>
        </p:nvSpPr>
        <p:spPr bwMode="auto">
          <a:xfrm flipH="1">
            <a:off x="5546725" y="4928692"/>
            <a:ext cx="14288" cy="749300"/>
          </a:xfrm>
          <a:prstGeom prst="line">
            <a:avLst/>
          </a:prstGeom>
          <a:noFill/>
          <a:ln w="50800">
            <a:solidFill>
              <a:srgbClr val="FF0000"/>
            </a:solidFill>
            <a:round/>
            <a:headEnd type="stealth" w="med" len="med"/>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7" name="Line 41"/>
          <p:cNvSpPr>
            <a:spLocks noChangeShapeType="1"/>
          </p:cNvSpPr>
          <p:nvPr/>
        </p:nvSpPr>
        <p:spPr bwMode="auto">
          <a:xfrm>
            <a:off x="4251325" y="5284291"/>
            <a:ext cx="3970338" cy="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8" name="Line 42"/>
          <p:cNvSpPr>
            <a:spLocks noChangeShapeType="1"/>
          </p:cNvSpPr>
          <p:nvPr/>
        </p:nvSpPr>
        <p:spPr bwMode="auto">
          <a:xfrm>
            <a:off x="4276800" y="5282816"/>
            <a:ext cx="0" cy="39370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39" name="Line 43"/>
          <p:cNvSpPr>
            <a:spLocks noChangeShapeType="1"/>
          </p:cNvSpPr>
          <p:nvPr/>
        </p:nvSpPr>
        <p:spPr bwMode="auto">
          <a:xfrm>
            <a:off x="6811963" y="5284292"/>
            <a:ext cx="0" cy="393700"/>
          </a:xfrm>
          <a:prstGeom prst="line">
            <a:avLst/>
          </a:prstGeom>
          <a:noFill/>
          <a:ln w="50800">
            <a:solidFill>
              <a:srgbClr val="FF33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40" name="Line 44"/>
          <p:cNvSpPr>
            <a:spLocks noChangeShapeType="1"/>
          </p:cNvSpPr>
          <p:nvPr/>
        </p:nvSpPr>
        <p:spPr bwMode="auto">
          <a:xfrm>
            <a:off x="8200800" y="5282816"/>
            <a:ext cx="0" cy="393700"/>
          </a:xfrm>
          <a:prstGeom prst="line">
            <a:avLst/>
          </a:prstGeom>
          <a:noFill/>
          <a:ln w="50800">
            <a:solidFill>
              <a:srgbClr val="FF0000"/>
            </a:solidFill>
            <a:round/>
            <a:headEnd type="none" w="sm" len="sm"/>
            <a:tailEnd type="none" w="sm" len="sm"/>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388141" name="Rectangle 45"/>
          <p:cNvSpPr>
            <a:spLocks noChangeArrowheads="1"/>
          </p:cNvSpPr>
          <p:nvPr/>
        </p:nvSpPr>
        <p:spPr bwMode="auto">
          <a:xfrm>
            <a:off x="4378295" y="4644529"/>
            <a:ext cx="921725" cy="341824"/>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617" dirty="0">
                <a:solidFill>
                  <a:schemeClr val="tx2"/>
                </a:solidFill>
                <a:latin typeface="Arial" panose="020B0604020202020204" pitchFamily="34" charset="0"/>
              </a:rPr>
              <a:t>updates</a:t>
            </a:r>
          </a:p>
        </p:txBody>
      </p:sp>
      <p:sp>
        <p:nvSpPr>
          <p:cNvPr id="388142" name="Rectangle 46"/>
          <p:cNvSpPr>
            <a:spLocks noChangeArrowheads="1"/>
          </p:cNvSpPr>
          <p:nvPr/>
        </p:nvSpPr>
        <p:spPr bwMode="auto">
          <a:xfrm>
            <a:off x="5304919" y="4644529"/>
            <a:ext cx="884857" cy="341824"/>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617" dirty="0">
                <a:solidFill>
                  <a:schemeClr val="tx2"/>
                </a:solidFill>
                <a:latin typeface="Arial" panose="020B0604020202020204" pitchFamily="34" charset="0"/>
              </a:rPr>
              <a:t>commit</a:t>
            </a:r>
          </a:p>
        </p:txBody>
      </p:sp>
      <p:sp>
        <p:nvSpPr>
          <p:cNvPr id="4" name="Footer Placeholder 3">
            <a:extLst>
              <a:ext uri="{FF2B5EF4-FFF2-40B4-BE49-F238E27FC236}">
                <a16:creationId xmlns:a16="http://schemas.microsoft.com/office/drawing/2014/main" id="{C95D5E17-B47D-0349-8CE0-140E355DAE9C}"/>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077369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8" name="Rectangle 6"/>
          <p:cNvSpPr>
            <a:spLocks noGrp="1" noChangeArrowheads="1"/>
          </p:cNvSpPr>
          <p:nvPr>
            <p:ph type="title"/>
          </p:nvPr>
        </p:nvSpPr>
        <p:spPr/>
        <p:txBody>
          <a:bodyPr/>
          <a:lstStyle/>
          <a:p>
            <a:r>
              <a:rPr lang="en-US"/>
              <a:t>Forms of Replication</a:t>
            </a:r>
          </a:p>
        </p:txBody>
      </p:sp>
      <p:sp>
        <p:nvSpPr>
          <p:cNvPr id="392199" name="Rectangle 7"/>
          <p:cNvSpPr>
            <a:spLocks noGrp="1" noChangeArrowheads="1"/>
          </p:cNvSpPr>
          <p:nvPr>
            <p:ph sz="half" idx="4294967295"/>
          </p:nvPr>
        </p:nvSpPr>
        <p:spPr>
          <a:xfrm>
            <a:off x="278425" y="1132975"/>
            <a:ext cx="4496098" cy="5257354"/>
          </a:xfrm>
        </p:spPr>
        <p:txBody>
          <a:bodyPr/>
          <a:lstStyle/>
          <a:p>
            <a:pPr algn="ctr">
              <a:lnSpc>
                <a:spcPct val="90000"/>
              </a:lnSpc>
              <a:spcBef>
                <a:spcPts val="300"/>
              </a:spcBef>
              <a:buNone/>
            </a:pPr>
            <a:r>
              <a:rPr lang="en-US" sz="1828" dirty="0">
                <a:solidFill>
                  <a:srgbClr val="FF3300"/>
                </a:solidFill>
              </a:rPr>
              <a:t>Eager</a:t>
            </a:r>
            <a:endParaRPr lang="en-US" sz="1828" dirty="0"/>
          </a:p>
          <a:p>
            <a:pPr>
              <a:lnSpc>
                <a:spcPct val="90000"/>
              </a:lnSpc>
              <a:spcBef>
                <a:spcPts val="300"/>
              </a:spcBef>
              <a:buSzTx/>
              <a:buFont typeface="Lucida Grande"/>
              <a:buChar char="+"/>
            </a:pPr>
            <a:r>
              <a:rPr lang="en-US" sz="1828" dirty="0"/>
              <a:t>No inconsistencies (identical copies)</a:t>
            </a:r>
          </a:p>
          <a:p>
            <a:pPr>
              <a:lnSpc>
                <a:spcPct val="90000"/>
              </a:lnSpc>
              <a:spcBef>
                <a:spcPts val="300"/>
              </a:spcBef>
              <a:buSzTx/>
              <a:buFont typeface="Lucida Grande"/>
              <a:buChar char="+"/>
            </a:pPr>
            <a:r>
              <a:rPr lang="en-US" sz="1828" dirty="0"/>
              <a:t>Reading the local copy yields the most up to date value</a:t>
            </a:r>
          </a:p>
          <a:p>
            <a:pPr>
              <a:lnSpc>
                <a:spcPct val="90000"/>
              </a:lnSpc>
              <a:spcBef>
                <a:spcPts val="300"/>
              </a:spcBef>
              <a:buSzTx/>
              <a:buFont typeface="Lucida Grande"/>
              <a:buChar char="+"/>
            </a:pPr>
            <a:r>
              <a:rPr lang="en-US" sz="1828" dirty="0"/>
              <a:t>Changes are atomic </a:t>
            </a:r>
          </a:p>
          <a:p>
            <a:pPr>
              <a:lnSpc>
                <a:spcPct val="90000"/>
              </a:lnSpc>
              <a:spcBef>
                <a:spcPts val="300"/>
              </a:spcBef>
              <a:buSzPct val="105000"/>
              <a:buFont typeface="Century Schoolbook"/>
              <a:buChar char="−"/>
            </a:pPr>
            <a:r>
              <a:rPr lang="en-US" sz="1828" dirty="0"/>
              <a:t>A transaction has to update all sites</a:t>
            </a:r>
          </a:p>
          <a:p>
            <a:pPr lvl="1">
              <a:lnSpc>
                <a:spcPct val="90000"/>
              </a:lnSpc>
              <a:spcBef>
                <a:spcPts val="300"/>
              </a:spcBef>
              <a:buSzPct val="105000"/>
              <a:buFont typeface="Century Schoolbook"/>
              <a:buChar char="−"/>
            </a:pPr>
            <a:r>
              <a:rPr lang="en-US" sz="1617" dirty="0"/>
              <a:t>Longer execution time</a:t>
            </a:r>
          </a:p>
          <a:p>
            <a:pPr lvl="1">
              <a:lnSpc>
                <a:spcPct val="90000"/>
              </a:lnSpc>
              <a:spcBef>
                <a:spcPts val="300"/>
              </a:spcBef>
              <a:buSzPct val="105000"/>
              <a:buFont typeface="Century Schoolbook"/>
              <a:buChar char="−"/>
            </a:pPr>
            <a:r>
              <a:rPr lang="en-US" sz="1617" dirty="0"/>
              <a:t>Lower availability</a:t>
            </a:r>
          </a:p>
          <a:p>
            <a:pPr algn="ctr">
              <a:lnSpc>
                <a:spcPct val="90000"/>
              </a:lnSpc>
              <a:spcBef>
                <a:spcPts val="300"/>
              </a:spcBef>
              <a:buNone/>
            </a:pPr>
            <a:endParaRPr lang="en-US" sz="1828" dirty="0">
              <a:solidFill>
                <a:srgbClr val="FF3300"/>
              </a:solidFill>
            </a:endParaRPr>
          </a:p>
          <a:p>
            <a:pPr algn="ctr">
              <a:lnSpc>
                <a:spcPct val="90000"/>
              </a:lnSpc>
              <a:spcBef>
                <a:spcPts val="300"/>
              </a:spcBef>
              <a:buNone/>
            </a:pPr>
            <a:r>
              <a:rPr lang="en-US" sz="1828" dirty="0">
                <a:solidFill>
                  <a:srgbClr val="FF3300"/>
                </a:solidFill>
              </a:rPr>
              <a:t>Lazy</a:t>
            </a:r>
            <a:endParaRPr lang="en-US" sz="1828" dirty="0"/>
          </a:p>
          <a:p>
            <a:pPr>
              <a:lnSpc>
                <a:spcPct val="90000"/>
              </a:lnSpc>
              <a:spcBef>
                <a:spcPts val="300"/>
              </a:spcBef>
              <a:buSzTx/>
              <a:buFont typeface="Lucida Grande"/>
              <a:buChar char="+"/>
            </a:pPr>
            <a:r>
              <a:rPr lang="en-US" sz="1828" dirty="0"/>
              <a:t>A transaction is always local (good response time)</a:t>
            </a:r>
          </a:p>
          <a:p>
            <a:pPr>
              <a:lnSpc>
                <a:spcPct val="90000"/>
              </a:lnSpc>
              <a:spcBef>
                <a:spcPts val="300"/>
              </a:spcBef>
              <a:buSzPct val="105000"/>
              <a:buFont typeface="Century Schoolbook"/>
              <a:buChar char="−"/>
            </a:pPr>
            <a:r>
              <a:rPr lang="en-US" sz="1828" dirty="0"/>
              <a:t>Data inconsistencies</a:t>
            </a:r>
          </a:p>
          <a:p>
            <a:pPr>
              <a:lnSpc>
                <a:spcPct val="90000"/>
              </a:lnSpc>
              <a:spcBef>
                <a:spcPts val="300"/>
              </a:spcBef>
              <a:buSzPct val="105000"/>
              <a:buFont typeface="Century Schoolbook"/>
              <a:buChar char="−"/>
            </a:pPr>
            <a:r>
              <a:rPr lang="en-US" sz="1828" dirty="0"/>
              <a:t>A local read does not always return the most up-to-date value</a:t>
            </a:r>
          </a:p>
          <a:p>
            <a:pPr>
              <a:lnSpc>
                <a:spcPct val="90000"/>
              </a:lnSpc>
              <a:spcBef>
                <a:spcPts val="300"/>
              </a:spcBef>
              <a:buSzPct val="105000"/>
              <a:buFont typeface="Century Schoolbook"/>
              <a:buChar char="−"/>
            </a:pPr>
            <a:r>
              <a:rPr lang="en-US" sz="1828" dirty="0"/>
              <a:t>Changes to all copies are not guaranteed</a:t>
            </a:r>
          </a:p>
          <a:p>
            <a:pPr>
              <a:lnSpc>
                <a:spcPct val="90000"/>
              </a:lnSpc>
              <a:spcBef>
                <a:spcPts val="300"/>
              </a:spcBef>
              <a:buSzPct val="105000"/>
              <a:buFont typeface="Century Schoolbook"/>
              <a:buChar char="−"/>
            </a:pPr>
            <a:r>
              <a:rPr lang="en-US" sz="1828" dirty="0"/>
              <a:t>Replication is not transparent</a:t>
            </a:r>
          </a:p>
        </p:txBody>
      </p:sp>
      <p:sp>
        <p:nvSpPr>
          <p:cNvPr id="392200" name="Rectangle 8"/>
          <p:cNvSpPr>
            <a:spLocks noGrp="1" noChangeArrowheads="1"/>
          </p:cNvSpPr>
          <p:nvPr>
            <p:ph sz="half" idx="4294967295"/>
          </p:nvPr>
        </p:nvSpPr>
        <p:spPr>
          <a:xfrm>
            <a:off x="4977045" y="1124744"/>
            <a:ext cx="4114354" cy="4953744"/>
          </a:xfrm>
        </p:spPr>
        <p:txBody>
          <a:bodyPr/>
          <a:lstStyle/>
          <a:p>
            <a:pPr algn="ctr">
              <a:spcBef>
                <a:spcPts val="300"/>
              </a:spcBef>
              <a:buNone/>
            </a:pPr>
            <a:r>
              <a:rPr lang="en-US" sz="1828" dirty="0">
                <a:solidFill>
                  <a:srgbClr val="FF3300"/>
                </a:solidFill>
              </a:rPr>
              <a:t>Centralized</a:t>
            </a:r>
            <a:endParaRPr lang="en-US" sz="1828" dirty="0"/>
          </a:p>
          <a:p>
            <a:pPr>
              <a:spcBef>
                <a:spcPts val="300"/>
              </a:spcBef>
              <a:buSzTx/>
              <a:buFont typeface="Lucida Grande"/>
              <a:buChar char="+"/>
            </a:pPr>
            <a:r>
              <a:rPr lang="en-US" sz="1828" dirty="0"/>
              <a:t>No inter-site synchronization is necessary (it takes place at the master)</a:t>
            </a:r>
          </a:p>
          <a:p>
            <a:pPr>
              <a:spcBef>
                <a:spcPts val="300"/>
              </a:spcBef>
              <a:buSzTx/>
              <a:buFont typeface="Lucida Grande"/>
              <a:buChar char="+"/>
            </a:pPr>
            <a:r>
              <a:rPr lang="en-US" sz="1828" dirty="0"/>
              <a:t>There is always one site which has all the updates</a:t>
            </a:r>
          </a:p>
          <a:p>
            <a:pPr>
              <a:spcBef>
                <a:spcPts val="300"/>
              </a:spcBef>
              <a:buSzPct val="105000"/>
              <a:buFont typeface="Century Schoolbook"/>
              <a:buChar char="−"/>
            </a:pPr>
            <a:r>
              <a:rPr lang="en-US" sz="1828" dirty="0"/>
              <a:t>The load at the master can be high </a:t>
            </a:r>
          </a:p>
          <a:p>
            <a:pPr>
              <a:spcBef>
                <a:spcPts val="300"/>
              </a:spcBef>
              <a:buSzPct val="105000"/>
              <a:buFont typeface="Century Schoolbook"/>
              <a:buChar char="−"/>
            </a:pPr>
            <a:r>
              <a:rPr lang="en-US" sz="1828" dirty="0"/>
              <a:t>Reading the local copy may not yield the most up-to-date value</a:t>
            </a:r>
          </a:p>
          <a:p>
            <a:pPr algn="ctr">
              <a:spcBef>
                <a:spcPts val="300"/>
              </a:spcBef>
              <a:buNone/>
            </a:pPr>
            <a:endParaRPr lang="en-US" sz="1828" dirty="0">
              <a:solidFill>
                <a:srgbClr val="FF3300"/>
              </a:solidFill>
            </a:endParaRPr>
          </a:p>
          <a:p>
            <a:pPr algn="ctr">
              <a:spcBef>
                <a:spcPts val="300"/>
              </a:spcBef>
              <a:buNone/>
            </a:pPr>
            <a:r>
              <a:rPr lang="en-US" sz="1828" dirty="0">
                <a:solidFill>
                  <a:srgbClr val="FF3300"/>
                </a:solidFill>
              </a:rPr>
              <a:t>Distributed</a:t>
            </a:r>
            <a:endParaRPr lang="en-US" sz="1828" dirty="0"/>
          </a:p>
          <a:p>
            <a:pPr>
              <a:spcBef>
                <a:spcPts val="300"/>
              </a:spcBef>
              <a:buSzTx/>
              <a:buFont typeface="Lucida Grande"/>
              <a:buChar char="+"/>
            </a:pPr>
            <a:r>
              <a:rPr lang="en-US" sz="1828" dirty="0"/>
              <a:t>Any site can run a transaction</a:t>
            </a:r>
          </a:p>
          <a:p>
            <a:pPr>
              <a:spcBef>
                <a:spcPts val="300"/>
              </a:spcBef>
              <a:buSzTx/>
              <a:buFont typeface="Lucida Grande"/>
              <a:buChar char="+"/>
            </a:pPr>
            <a:r>
              <a:rPr lang="en-US" sz="1828" dirty="0"/>
              <a:t>Load is evenly distributed </a:t>
            </a:r>
          </a:p>
          <a:p>
            <a:pPr>
              <a:spcBef>
                <a:spcPts val="300"/>
              </a:spcBef>
              <a:buSzPct val="105000"/>
              <a:buFont typeface="Century Schoolbook"/>
              <a:buChar char="−"/>
            </a:pPr>
            <a:r>
              <a:rPr lang="en-US" sz="1828" dirty="0"/>
              <a:t>Copies need to be synchronized </a:t>
            </a:r>
          </a:p>
          <a:p>
            <a:pPr>
              <a:spcBef>
                <a:spcPts val="300"/>
              </a:spcBef>
              <a:buSzPct val="105000"/>
              <a:buFont typeface="Century Schoolbook" charset="0"/>
              <a:buChar char="-"/>
            </a:pPr>
            <a:endParaRPr lang="en-US" sz="1828" dirty="0"/>
          </a:p>
        </p:txBody>
      </p:sp>
      <p:sp>
        <p:nvSpPr>
          <p:cNvPr id="3" name="Slide Number Placeholder 2">
            <a:extLst>
              <a:ext uri="{FF2B5EF4-FFF2-40B4-BE49-F238E27FC236}">
                <a16:creationId xmlns:a16="http://schemas.microsoft.com/office/drawing/2014/main" id="{61D976FE-3BBB-8C4E-A2C4-7B8B96447EDB}"/>
              </a:ext>
            </a:extLst>
          </p:cNvPr>
          <p:cNvSpPr>
            <a:spLocks noGrp="1"/>
          </p:cNvSpPr>
          <p:nvPr>
            <p:ph type="sldNum" sz="quarter" idx="4"/>
          </p:nvPr>
        </p:nvSpPr>
        <p:spPr/>
        <p:txBody>
          <a:bodyPr/>
          <a:lstStyle/>
          <a:p>
            <a:fld id="{FD96158B-4539-3C43-9DE5-94C547866200}" type="slidenum">
              <a:rPr lang="en-US" smtClean="0"/>
              <a:t>18</a:t>
            </a:fld>
            <a:endParaRPr lang="en-US"/>
          </a:p>
        </p:txBody>
      </p:sp>
      <p:sp>
        <p:nvSpPr>
          <p:cNvPr id="4" name="Footer Placeholder 3">
            <a:extLst>
              <a:ext uri="{FF2B5EF4-FFF2-40B4-BE49-F238E27FC236}">
                <a16:creationId xmlns:a16="http://schemas.microsoft.com/office/drawing/2014/main" id="{7137C11C-394A-E441-8A89-30313777BA2D}"/>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191515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Data Replication</a:t>
            </a:r>
          </a:p>
          <a:p>
            <a:pPr lvl="1"/>
            <a:r>
              <a:rPr lang="en-US" dirty="0">
                <a:solidFill>
                  <a:srgbClr val="1771A9">
                    <a:alpha val="25000"/>
                  </a:srgbClr>
                </a:solidFill>
              </a:rPr>
              <a:t>Consistency criteria</a:t>
            </a:r>
          </a:p>
          <a:p>
            <a:pPr lvl="1"/>
            <a:r>
              <a:rPr lang="en-US" dirty="0">
                <a:solidFill>
                  <a:srgbClr val="1771A9">
                    <a:alpha val="25000"/>
                  </a:srgbClr>
                </a:solidFill>
              </a:rPr>
              <a:t>Update Management Strategies</a:t>
            </a:r>
          </a:p>
          <a:p>
            <a:pPr lvl="1"/>
            <a:r>
              <a:rPr lang="en-US" dirty="0">
                <a:solidFill>
                  <a:srgbClr val="1771A9"/>
                </a:solidFill>
              </a:rPr>
              <a:t>Replication Protocols</a:t>
            </a:r>
          </a:p>
          <a:p>
            <a:pPr lvl="1"/>
            <a:r>
              <a:rPr lang="en-US" dirty="0">
                <a:solidFill>
                  <a:srgbClr val="1771A9">
                    <a:alpha val="25000"/>
                  </a:srgbClr>
                </a:solidFill>
              </a:rPr>
              <a:t>Replication and Failure Management</a:t>
            </a:r>
            <a:endParaRPr lang="en-US" dirty="0">
              <a:solidFill>
                <a:srgbClr val="1771A9">
                  <a:alpha val="25000"/>
                </a:srgbClr>
              </a:solidFill>
              <a:cs typeface="Arial" panose="020B0604020202020204" pitchFamily="34" charset="0"/>
            </a:endParaRP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19</a:t>
            </a:fld>
            <a:endParaRPr lang="en-US"/>
          </a:p>
        </p:txBody>
      </p:sp>
      <p:sp>
        <p:nvSpPr>
          <p:cNvPr id="4" name="Footer Placeholder 3">
            <a:extLst>
              <a:ext uri="{FF2B5EF4-FFF2-40B4-BE49-F238E27FC236}">
                <a16:creationId xmlns:a16="http://schemas.microsoft.com/office/drawing/2014/main" id="{B4D3C06E-FEB4-204E-BC63-857BCDC65BEE}"/>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58956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cs typeface="Arial" panose="020B0604020202020204" pitchFamily="34" charset="0"/>
              </a:rPr>
              <a:t>Introduction</a:t>
            </a:r>
          </a:p>
          <a:p>
            <a:r>
              <a:rPr lang="en-US" dirty="0">
                <a:cs typeface="Arial" panose="020B0604020202020204" pitchFamily="34" charset="0"/>
              </a:rPr>
              <a:t>Distributed and parallel database design</a:t>
            </a:r>
          </a:p>
          <a:p>
            <a:r>
              <a:rPr lang="en-US" dirty="0">
                <a:cs typeface="Arial" panose="020B0604020202020204" pitchFamily="34" charset="0"/>
              </a:rPr>
              <a:t>Distributed data control</a:t>
            </a:r>
          </a:p>
          <a:p>
            <a:r>
              <a:rPr lang="en-US" dirty="0">
                <a:cs typeface="Arial" panose="020B0604020202020204" pitchFamily="34" charset="0"/>
              </a:rPr>
              <a:t>Distributed Transaction Processing</a:t>
            </a:r>
          </a:p>
          <a:p>
            <a:r>
              <a:rPr lang="en-US" dirty="0">
                <a:solidFill>
                  <a:srgbClr val="1771A9"/>
                </a:solidFill>
                <a:cs typeface="Arial" panose="020B0604020202020204" pitchFamily="34" charset="0"/>
              </a:rPr>
              <a:t>Data Replication</a:t>
            </a:r>
          </a:p>
          <a:p>
            <a:r>
              <a:rPr lang="en-US" dirty="0">
                <a:cs typeface="Arial" panose="020B0604020202020204" pitchFamily="34" charset="0"/>
              </a:rPr>
              <a:t>Database Integration – </a:t>
            </a:r>
            <a:r>
              <a:rPr lang="en-US" dirty="0" err="1">
                <a:cs typeface="Arial" panose="020B0604020202020204" pitchFamily="34" charset="0"/>
              </a:rPr>
              <a:t>Multidatabase</a:t>
            </a:r>
            <a:r>
              <a:rPr lang="en-US" dirty="0">
                <a:cs typeface="Arial" panose="020B0604020202020204" pitchFamily="34" charset="0"/>
              </a:rPr>
              <a:t> Systems</a:t>
            </a:r>
          </a:p>
          <a:p>
            <a:r>
              <a:rPr lang="en-US" dirty="0">
                <a:cs typeface="Arial" panose="020B0604020202020204" pitchFamily="34" charset="0"/>
              </a:rPr>
              <a:t>Parallel Database Systems</a:t>
            </a:r>
          </a:p>
          <a:p>
            <a:r>
              <a:rPr lang="en-US" dirty="0">
                <a:cs typeface="Arial" panose="020B0604020202020204" pitchFamily="34" charset="0"/>
              </a:rPr>
              <a:t>Peer-to-Peer Data Management</a:t>
            </a:r>
          </a:p>
          <a:p>
            <a:r>
              <a:rPr lang="en-US" dirty="0">
                <a:cs typeface="Arial" panose="020B0604020202020204" pitchFamily="34" charset="0"/>
              </a:rPr>
              <a:t>Big Data Processing</a:t>
            </a:r>
          </a:p>
          <a:p>
            <a:r>
              <a:rPr lang="en-US" dirty="0">
                <a:cs typeface="Arial" panose="020B0604020202020204" pitchFamily="34" charset="0"/>
              </a:rPr>
              <a:t>NoSQL, NewSQL and </a:t>
            </a:r>
            <a:r>
              <a:rPr lang="en-US" dirty="0" err="1">
                <a:cs typeface="Arial" panose="020B0604020202020204" pitchFamily="34" charset="0"/>
              </a:rPr>
              <a:t>Polystores</a:t>
            </a:r>
            <a:endParaRPr lang="en-US" dirty="0">
              <a:cs typeface="Arial" panose="020B0604020202020204" pitchFamily="34" charset="0"/>
            </a:endParaRPr>
          </a:p>
          <a:p>
            <a:r>
              <a:rPr lang="en-US" dirty="0">
                <a:cs typeface="Arial" panose="020B0604020202020204" pitchFamily="34" charset="0"/>
              </a:rPr>
              <a:t>Web Data Management </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
        <p:nvSpPr>
          <p:cNvPr id="4" name="Footer Placeholder 3">
            <a:extLst>
              <a:ext uri="{FF2B5EF4-FFF2-40B4-BE49-F238E27FC236}">
                <a16:creationId xmlns:a16="http://schemas.microsoft.com/office/drawing/2014/main" id="{A69CEEC0-FFBC-2A43-A239-934FBAED7941}"/>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652083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ChangeArrowheads="1"/>
          </p:cNvSpPr>
          <p:nvPr/>
        </p:nvSpPr>
        <p:spPr bwMode="auto">
          <a:xfrm>
            <a:off x="2398567" y="2469473"/>
            <a:ext cx="4853938" cy="3166348"/>
          </a:xfrm>
          <a:prstGeom prst="rect">
            <a:avLst/>
          </a:prstGeom>
          <a:solidFill>
            <a:srgbClr val="FFCC99"/>
          </a:solidFill>
          <a:ln w="25400">
            <a:solidFill>
              <a:schemeClr val="tx2"/>
            </a:solidFill>
            <a:miter lim="800000"/>
            <a:headEnd/>
            <a:tailEnd/>
          </a:ln>
          <a:effectLst/>
        </p:spPr>
        <p:txBody>
          <a:bodyPr wrap="none" lIns="91439" tIns="45719" rIns="91439" bIns="45719" anchor="ctr">
            <a:prstTxWarp prst="textNoShape">
              <a:avLst/>
            </a:prstTxWarp>
          </a:bodyPr>
          <a:lstStyle/>
          <a:p>
            <a:endParaRPr lang="en-US" sz="1687" dirty="0">
              <a:solidFill>
                <a:schemeClr val="tx2"/>
              </a:solidFill>
              <a:latin typeface="Arial" panose="020B0604020202020204" pitchFamily="34" charset="0"/>
            </a:endParaRPr>
          </a:p>
        </p:txBody>
      </p:sp>
      <p:sp>
        <p:nvSpPr>
          <p:cNvPr id="393231" name="Rectangle 15"/>
          <p:cNvSpPr>
            <a:spLocks noGrp="1" noChangeArrowheads="1"/>
          </p:cNvSpPr>
          <p:nvPr>
            <p:ph type="title"/>
          </p:nvPr>
        </p:nvSpPr>
        <p:spPr/>
        <p:txBody>
          <a:bodyPr/>
          <a:lstStyle/>
          <a:p>
            <a:r>
              <a:rPr lang="en-US"/>
              <a:t>Replication Protocols</a:t>
            </a:r>
          </a:p>
        </p:txBody>
      </p:sp>
      <p:sp>
        <p:nvSpPr>
          <p:cNvPr id="393221" name="Line 5"/>
          <p:cNvSpPr>
            <a:spLocks noChangeShapeType="1"/>
          </p:cNvSpPr>
          <p:nvPr/>
        </p:nvSpPr>
        <p:spPr bwMode="auto">
          <a:xfrm>
            <a:off x="4825536" y="2456772"/>
            <a:ext cx="0" cy="3199975"/>
          </a:xfrm>
          <a:prstGeom prst="line">
            <a:avLst/>
          </a:prstGeom>
          <a:noFill/>
          <a:ln w="12700">
            <a:solidFill>
              <a:schemeClr val="tx2"/>
            </a:solidFill>
            <a:round/>
            <a:headEnd type="none" w="sm" len="sm"/>
            <a:tailEnd type="none" w="sm" len="sm"/>
          </a:ln>
          <a:effectLst/>
        </p:spPr>
        <p:txBody>
          <a:bodyPr wrap="none" lIns="91439" tIns="45719" rIns="91439" bIns="45719" anchor="ctr">
            <a:prstTxWarp prst="textNoShape">
              <a:avLst/>
            </a:prstTxWarp>
          </a:bodyPr>
          <a:lstStyle/>
          <a:p>
            <a:endParaRPr lang="en-US" sz="1687" dirty="0">
              <a:solidFill>
                <a:schemeClr val="tx2"/>
              </a:solidFill>
              <a:latin typeface="Arial" panose="020B0604020202020204" pitchFamily="34" charset="0"/>
            </a:endParaRPr>
          </a:p>
        </p:txBody>
      </p:sp>
      <p:sp>
        <p:nvSpPr>
          <p:cNvPr id="393222" name="Rectangle 6"/>
          <p:cNvSpPr>
            <a:spLocks noChangeArrowheads="1"/>
          </p:cNvSpPr>
          <p:nvPr/>
        </p:nvSpPr>
        <p:spPr bwMode="auto">
          <a:xfrm>
            <a:off x="1385038" y="3121936"/>
            <a:ext cx="860811" cy="396005"/>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1969" dirty="0">
                <a:solidFill>
                  <a:schemeClr val="tx2"/>
                </a:solidFill>
                <a:latin typeface="Arial" panose="020B0604020202020204" pitchFamily="34" charset="0"/>
              </a:rPr>
              <a:t>Eager</a:t>
            </a:r>
          </a:p>
        </p:txBody>
      </p:sp>
      <p:sp>
        <p:nvSpPr>
          <p:cNvPr id="393223" name="Rectangle 7"/>
          <p:cNvSpPr>
            <a:spLocks noChangeArrowheads="1"/>
          </p:cNvSpPr>
          <p:nvPr/>
        </p:nvSpPr>
        <p:spPr bwMode="auto">
          <a:xfrm>
            <a:off x="1281009" y="4644135"/>
            <a:ext cx="914400" cy="396005"/>
          </a:xfrm>
          <a:prstGeom prst="rect">
            <a:avLst/>
          </a:prstGeom>
          <a:noFill/>
          <a:ln w="9525">
            <a:noFill/>
            <a:miter lim="800000"/>
            <a:headEnd/>
            <a:tailEnd/>
          </a:ln>
          <a:effectLst/>
        </p:spPr>
        <p:txBody>
          <a:bodyPr lIns="92074" tIns="46037" rIns="92074" bIns="46037">
            <a:prstTxWarp prst="textNoShape">
              <a:avLst/>
            </a:prstTxWarp>
            <a:spAutoFit/>
          </a:bodyPr>
          <a:lstStyle/>
          <a:p>
            <a:r>
              <a:rPr lang="en-US" sz="1969" dirty="0">
                <a:solidFill>
                  <a:schemeClr val="tx2"/>
                </a:solidFill>
                <a:latin typeface="Arial" panose="020B0604020202020204" pitchFamily="34" charset="0"/>
              </a:rPr>
              <a:t>Lazy</a:t>
            </a:r>
          </a:p>
        </p:txBody>
      </p:sp>
      <p:sp>
        <p:nvSpPr>
          <p:cNvPr id="393224" name="Rectangle 8"/>
          <p:cNvSpPr>
            <a:spLocks noChangeArrowheads="1"/>
          </p:cNvSpPr>
          <p:nvPr/>
        </p:nvSpPr>
        <p:spPr bwMode="auto">
          <a:xfrm>
            <a:off x="2881378" y="5758009"/>
            <a:ext cx="1489188" cy="396005"/>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1969" dirty="0">
                <a:solidFill>
                  <a:schemeClr val="tx2"/>
                </a:solidFill>
                <a:latin typeface="Arial" panose="020B0604020202020204" pitchFamily="34" charset="0"/>
              </a:rPr>
              <a:t>Centralized</a:t>
            </a:r>
          </a:p>
        </p:txBody>
      </p:sp>
      <p:sp>
        <p:nvSpPr>
          <p:cNvPr id="393225" name="Rectangle 9"/>
          <p:cNvSpPr>
            <a:spLocks noChangeArrowheads="1"/>
          </p:cNvSpPr>
          <p:nvPr/>
        </p:nvSpPr>
        <p:spPr bwMode="auto">
          <a:xfrm>
            <a:off x="5364375" y="5758009"/>
            <a:ext cx="1396214" cy="396005"/>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1969" dirty="0">
                <a:solidFill>
                  <a:schemeClr val="tx2"/>
                </a:solidFill>
                <a:latin typeface="Arial" panose="020B0604020202020204" pitchFamily="34" charset="0"/>
              </a:rPr>
              <a:t>Distributed</a:t>
            </a:r>
          </a:p>
        </p:txBody>
      </p:sp>
      <p:sp>
        <p:nvSpPr>
          <p:cNvPr id="393226" name="Rectangle 10"/>
          <p:cNvSpPr>
            <a:spLocks noChangeArrowheads="1"/>
          </p:cNvSpPr>
          <p:nvPr/>
        </p:nvSpPr>
        <p:spPr bwMode="auto">
          <a:xfrm>
            <a:off x="2482282" y="3121936"/>
            <a:ext cx="2226570"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Eager centralized </a:t>
            </a:r>
          </a:p>
        </p:txBody>
      </p:sp>
      <p:sp>
        <p:nvSpPr>
          <p:cNvPr id="393227" name="Rectangle 11"/>
          <p:cNvSpPr>
            <a:spLocks noChangeArrowheads="1"/>
          </p:cNvSpPr>
          <p:nvPr/>
        </p:nvSpPr>
        <p:spPr bwMode="auto">
          <a:xfrm>
            <a:off x="4934682" y="3121936"/>
            <a:ext cx="2127183"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Eager distributed</a:t>
            </a:r>
          </a:p>
        </p:txBody>
      </p:sp>
      <p:sp>
        <p:nvSpPr>
          <p:cNvPr id="393228" name="Rectangle 12"/>
          <p:cNvSpPr>
            <a:spLocks noChangeArrowheads="1"/>
          </p:cNvSpPr>
          <p:nvPr/>
        </p:nvSpPr>
        <p:spPr bwMode="auto">
          <a:xfrm>
            <a:off x="5015630" y="4644135"/>
            <a:ext cx="2034209"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Lazy distributed</a:t>
            </a:r>
          </a:p>
        </p:txBody>
      </p:sp>
      <p:sp>
        <p:nvSpPr>
          <p:cNvPr id="393229" name="Rectangle 13"/>
          <p:cNvSpPr>
            <a:spLocks noChangeArrowheads="1"/>
          </p:cNvSpPr>
          <p:nvPr/>
        </p:nvSpPr>
        <p:spPr bwMode="auto">
          <a:xfrm>
            <a:off x="2594856" y="4644135"/>
            <a:ext cx="2095123" cy="396005"/>
          </a:xfrm>
          <a:prstGeom prst="rect">
            <a:avLst/>
          </a:prstGeom>
          <a:noFill/>
          <a:ln w="9525">
            <a:noFill/>
            <a:miter lim="800000"/>
            <a:headEnd/>
            <a:tailEnd/>
          </a:ln>
          <a:effectLst/>
        </p:spPr>
        <p:txBody>
          <a:bodyPr wrap="none" lIns="92074" tIns="46037" rIns="92074" bIns="46037">
            <a:prstTxWarp prst="textNoShape">
              <a:avLst/>
            </a:prstTxWarp>
            <a:spAutoFit/>
          </a:bodyPr>
          <a:lstStyle/>
          <a:p>
            <a:pPr algn="ctr"/>
            <a:r>
              <a:rPr lang="en-US" sz="1969" dirty="0">
                <a:solidFill>
                  <a:schemeClr val="tx2"/>
                </a:solidFill>
                <a:latin typeface="Arial" panose="020B0604020202020204" pitchFamily="34" charset="0"/>
              </a:rPr>
              <a:t>Lazy centralized </a:t>
            </a:r>
          </a:p>
        </p:txBody>
      </p:sp>
      <p:sp>
        <p:nvSpPr>
          <p:cNvPr id="393230" name="Rectangle 14"/>
          <p:cNvSpPr>
            <a:spLocks noChangeArrowheads="1"/>
          </p:cNvSpPr>
          <p:nvPr/>
        </p:nvSpPr>
        <p:spPr bwMode="auto">
          <a:xfrm>
            <a:off x="487457" y="1661222"/>
            <a:ext cx="8388513" cy="396005"/>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1969" dirty="0">
                <a:solidFill>
                  <a:schemeClr val="tx2"/>
                </a:solidFill>
                <a:latin typeface="Arial" panose="020B0604020202020204" pitchFamily="34" charset="0"/>
              </a:rPr>
              <a:t>The previous ideas can be combined into 4 different replication protocols:</a:t>
            </a:r>
          </a:p>
        </p:txBody>
      </p:sp>
      <p:cxnSp>
        <p:nvCxnSpPr>
          <p:cNvPr id="3" name="Straight Connector 2"/>
          <p:cNvCxnSpPr>
            <a:stCxn id="393218" idx="1"/>
            <a:endCxn id="393218" idx="3"/>
          </p:cNvCxnSpPr>
          <p:nvPr/>
        </p:nvCxnSpPr>
        <p:spPr bwMode="auto">
          <a:xfrm>
            <a:off x="2398567" y="4052647"/>
            <a:ext cx="4853938" cy="0"/>
          </a:xfrm>
          <a:prstGeom prst="line">
            <a:avLst/>
          </a:prstGeom>
          <a:solidFill>
            <a:srgbClr val="6682AA"/>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 name="Straight Connector 4"/>
          <p:cNvCxnSpPr>
            <a:stCxn id="393218" idx="1"/>
          </p:cNvCxnSpPr>
          <p:nvPr/>
        </p:nvCxnSpPr>
        <p:spPr bwMode="auto">
          <a:xfrm>
            <a:off x="2391965" y="4087198"/>
            <a:ext cx="642938" cy="642938"/>
          </a:xfrm>
          <a:prstGeom prst="line">
            <a:avLst/>
          </a:prstGeom>
          <a:solidFill>
            <a:srgbClr val="6682AA"/>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p:cNvCxnSpPr>
            <a:stCxn id="393218" idx="1"/>
            <a:endCxn id="393218" idx="3"/>
          </p:cNvCxnSpPr>
          <p:nvPr/>
        </p:nvCxnSpPr>
        <p:spPr bwMode="auto">
          <a:xfrm>
            <a:off x="2398567" y="4052647"/>
            <a:ext cx="4853938" cy="0"/>
          </a:xfrm>
          <a:prstGeom prst="line">
            <a:avLst/>
          </a:prstGeom>
          <a:solidFill>
            <a:srgbClr val="6682AA"/>
          </a:solidFill>
          <a:ln w="254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 name="Slide Number Placeholder 3">
            <a:extLst>
              <a:ext uri="{FF2B5EF4-FFF2-40B4-BE49-F238E27FC236}">
                <a16:creationId xmlns:a16="http://schemas.microsoft.com/office/drawing/2014/main" id="{21CC7748-056E-474C-9504-24376A00AFAE}"/>
              </a:ext>
            </a:extLst>
          </p:cNvPr>
          <p:cNvSpPr>
            <a:spLocks noGrp="1"/>
          </p:cNvSpPr>
          <p:nvPr>
            <p:ph type="sldNum" sz="quarter" idx="4"/>
          </p:nvPr>
        </p:nvSpPr>
        <p:spPr/>
        <p:txBody>
          <a:bodyPr/>
          <a:lstStyle/>
          <a:p>
            <a:fld id="{FD96158B-4539-3C43-9DE5-94C547866200}" type="slidenum">
              <a:rPr lang="en-US" smtClean="0"/>
              <a:t>20</a:t>
            </a:fld>
            <a:endParaRPr lang="en-US"/>
          </a:p>
        </p:txBody>
      </p:sp>
      <p:sp>
        <p:nvSpPr>
          <p:cNvPr id="6" name="Footer Placeholder 5">
            <a:extLst>
              <a:ext uri="{FF2B5EF4-FFF2-40B4-BE49-F238E27FC236}">
                <a16:creationId xmlns:a16="http://schemas.microsoft.com/office/drawing/2014/main" id="{0B719639-2130-4C47-BBDA-78E44B24FF0B}"/>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95831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dirty="0"/>
              <a:t>Eager Centralized Protocols</a:t>
            </a:r>
          </a:p>
        </p:txBody>
      </p:sp>
      <p:sp>
        <p:nvSpPr>
          <p:cNvPr id="545795" name="Rectangle 3"/>
          <p:cNvSpPr>
            <a:spLocks noGrp="1" noChangeArrowheads="1"/>
          </p:cNvSpPr>
          <p:nvPr>
            <p:ph idx="1"/>
          </p:nvPr>
        </p:nvSpPr>
        <p:spPr>
          <a:xfrm>
            <a:off x="457200" y="1340768"/>
            <a:ext cx="8229600" cy="4530725"/>
          </a:xfrm>
        </p:spPr>
        <p:txBody>
          <a:bodyPr/>
          <a:lstStyle/>
          <a:p>
            <a:pPr>
              <a:lnSpc>
                <a:spcPct val="90000"/>
              </a:lnSpc>
              <a:spcBef>
                <a:spcPts val="300"/>
              </a:spcBef>
            </a:pPr>
            <a:r>
              <a:rPr lang="en-US" dirty="0"/>
              <a:t>Design parameters:</a:t>
            </a:r>
          </a:p>
          <a:p>
            <a:pPr lvl="1">
              <a:lnSpc>
                <a:spcPct val="90000"/>
              </a:lnSpc>
              <a:spcBef>
                <a:spcPts val="300"/>
              </a:spcBef>
            </a:pPr>
            <a:r>
              <a:rPr lang="en-US" dirty="0"/>
              <a:t>Distribution of master</a:t>
            </a:r>
          </a:p>
          <a:p>
            <a:pPr lvl="2">
              <a:lnSpc>
                <a:spcPct val="90000"/>
              </a:lnSpc>
              <a:spcBef>
                <a:spcPts val="300"/>
              </a:spcBef>
            </a:pPr>
            <a:r>
              <a:rPr lang="en-US" dirty="0"/>
              <a:t>Single master: one master for all data items</a:t>
            </a:r>
          </a:p>
          <a:p>
            <a:pPr lvl="2">
              <a:lnSpc>
                <a:spcPct val="90000"/>
              </a:lnSpc>
              <a:spcBef>
                <a:spcPts val="300"/>
              </a:spcBef>
            </a:pPr>
            <a:r>
              <a:rPr lang="en-US" dirty="0"/>
              <a:t>Primary copy: different masters for different (sets of) data items</a:t>
            </a:r>
          </a:p>
          <a:p>
            <a:pPr lvl="1">
              <a:lnSpc>
                <a:spcPct val="90000"/>
              </a:lnSpc>
              <a:spcBef>
                <a:spcPts val="300"/>
              </a:spcBef>
            </a:pPr>
            <a:r>
              <a:rPr lang="en-US" dirty="0"/>
              <a:t>Level of transparency</a:t>
            </a:r>
          </a:p>
          <a:p>
            <a:pPr lvl="2">
              <a:lnSpc>
                <a:spcPct val="90000"/>
              </a:lnSpc>
              <a:spcBef>
                <a:spcPts val="300"/>
              </a:spcBef>
            </a:pPr>
            <a:r>
              <a:rPr lang="en-US" dirty="0"/>
              <a:t>Limited: applications and users need to know who the master is</a:t>
            </a:r>
          </a:p>
          <a:p>
            <a:pPr lvl="3">
              <a:lnSpc>
                <a:spcPct val="90000"/>
              </a:lnSpc>
              <a:spcBef>
                <a:spcPts val="300"/>
              </a:spcBef>
            </a:pPr>
            <a:r>
              <a:rPr lang="en-US" dirty="0"/>
              <a:t>Update transactions are submitted directly to the master</a:t>
            </a:r>
          </a:p>
          <a:p>
            <a:pPr lvl="3">
              <a:lnSpc>
                <a:spcPct val="90000"/>
              </a:lnSpc>
              <a:spcBef>
                <a:spcPts val="300"/>
              </a:spcBef>
            </a:pPr>
            <a:r>
              <a:rPr lang="en-US" dirty="0"/>
              <a:t>Reads can occur on slaves</a:t>
            </a:r>
          </a:p>
          <a:p>
            <a:pPr lvl="2">
              <a:lnSpc>
                <a:spcPct val="90000"/>
              </a:lnSpc>
              <a:spcBef>
                <a:spcPts val="300"/>
              </a:spcBef>
            </a:pPr>
            <a:r>
              <a:rPr lang="en-US" dirty="0"/>
              <a:t>Full: applications and users can submit anywhere, and the operations will be forwarded to the master</a:t>
            </a:r>
          </a:p>
          <a:p>
            <a:pPr lvl="3">
              <a:lnSpc>
                <a:spcPct val="90000"/>
              </a:lnSpc>
              <a:spcBef>
                <a:spcPts val="300"/>
              </a:spcBef>
            </a:pPr>
            <a:r>
              <a:rPr lang="en-US" dirty="0"/>
              <a:t>Operation-based forwarding</a:t>
            </a:r>
          </a:p>
          <a:p>
            <a:pPr>
              <a:lnSpc>
                <a:spcPct val="90000"/>
              </a:lnSpc>
              <a:spcBef>
                <a:spcPts val="300"/>
              </a:spcBef>
            </a:pPr>
            <a:r>
              <a:rPr lang="en-US" dirty="0"/>
              <a:t>Four alternative implementation architectures, only three are meaningful:</a:t>
            </a:r>
          </a:p>
          <a:p>
            <a:pPr lvl="1">
              <a:lnSpc>
                <a:spcPct val="90000"/>
              </a:lnSpc>
              <a:spcBef>
                <a:spcPts val="300"/>
              </a:spcBef>
            </a:pPr>
            <a:r>
              <a:rPr lang="en-US" dirty="0"/>
              <a:t>Single master, limited transparency</a:t>
            </a:r>
          </a:p>
          <a:p>
            <a:pPr lvl="1">
              <a:lnSpc>
                <a:spcPct val="90000"/>
              </a:lnSpc>
              <a:spcBef>
                <a:spcPts val="300"/>
              </a:spcBef>
            </a:pPr>
            <a:r>
              <a:rPr lang="en-US" dirty="0"/>
              <a:t>Single master, full transparency</a:t>
            </a:r>
          </a:p>
          <a:p>
            <a:pPr lvl="1">
              <a:lnSpc>
                <a:spcPct val="90000"/>
              </a:lnSpc>
              <a:spcBef>
                <a:spcPts val="300"/>
              </a:spcBef>
            </a:pPr>
            <a:r>
              <a:rPr lang="en-US" dirty="0"/>
              <a:t>Primary copy, full transparency</a:t>
            </a:r>
          </a:p>
        </p:txBody>
      </p:sp>
      <p:sp>
        <p:nvSpPr>
          <p:cNvPr id="3" name="Slide Number Placeholder 2">
            <a:extLst>
              <a:ext uri="{FF2B5EF4-FFF2-40B4-BE49-F238E27FC236}">
                <a16:creationId xmlns:a16="http://schemas.microsoft.com/office/drawing/2014/main" id="{FDD920EF-E535-8F4B-B719-6F335040B1C9}"/>
              </a:ext>
            </a:extLst>
          </p:cNvPr>
          <p:cNvSpPr>
            <a:spLocks noGrp="1"/>
          </p:cNvSpPr>
          <p:nvPr>
            <p:ph type="sldNum" sz="quarter" idx="4"/>
          </p:nvPr>
        </p:nvSpPr>
        <p:spPr/>
        <p:txBody>
          <a:bodyPr/>
          <a:lstStyle/>
          <a:p>
            <a:fld id="{FD96158B-4539-3C43-9DE5-94C547866200}" type="slidenum">
              <a:rPr lang="en-US" smtClean="0"/>
              <a:t>21</a:t>
            </a:fld>
            <a:endParaRPr lang="en-US"/>
          </a:p>
        </p:txBody>
      </p:sp>
      <p:sp>
        <p:nvSpPr>
          <p:cNvPr id="4" name="Footer Placeholder 3">
            <a:extLst>
              <a:ext uri="{FF2B5EF4-FFF2-40B4-BE49-F238E27FC236}">
                <a16:creationId xmlns:a16="http://schemas.microsoft.com/office/drawing/2014/main" id="{DEC8BFA0-D506-C648-9619-EFE91B535F7B}"/>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97861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19256" cy="1139825"/>
          </a:xfrm>
        </p:spPr>
        <p:txBody>
          <a:bodyPr/>
          <a:lstStyle/>
          <a:p>
            <a:r>
              <a:rPr lang="en-US" dirty="0"/>
              <a:t>Eager Single Master/Limited Transparency</a:t>
            </a:r>
          </a:p>
        </p:txBody>
      </p:sp>
      <p:sp>
        <p:nvSpPr>
          <p:cNvPr id="3" name="Content Placeholder 2"/>
          <p:cNvSpPr>
            <a:spLocks noGrp="1"/>
          </p:cNvSpPr>
          <p:nvPr>
            <p:ph idx="1"/>
          </p:nvPr>
        </p:nvSpPr>
        <p:spPr>
          <a:xfrm>
            <a:off x="241101" y="1598327"/>
            <a:ext cx="8643938" cy="2792655"/>
          </a:xfrm>
        </p:spPr>
        <p:txBody>
          <a:bodyPr/>
          <a:lstStyle/>
          <a:p>
            <a:pPr>
              <a:lnSpc>
                <a:spcPct val="90000"/>
              </a:lnSpc>
              <a:spcBef>
                <a:spcPts val="422"/>
              </a:spcBef>
            </a:pPr>
            <a:r>
              <a:rPr lang="en-US" sz="1800" dirty="0"/>
              <a:t>Applications submit </a:t>
            </a:r>
            <a:r>
              <a:rPr lang="en-US" sz="1800" dirty="0">
                <a:solidFill>
                  <a:srgbClr val="0432FF"/>
                </a:solidFill>
              </a:rPr>
              <a:t>update transactions</a:t>
            </a:r>
            <a:r>
              <a:rPr lang="en-US" sz="1800" dirty="0"/>
              <a:t> directly to the master</a:t>
            </a:r>
          </a:p>
          <a:p>
            <a:pPr>
              <a:lnSpc>
                <a:spcPct val="90000"/>
              </a:lnSpc>
              <a:spcBef>
                <a:spcPts val="422"/>
              </a:spcBef>
            </a:pPr>
            <a:r>
              <a:rPr lang="en-US" sz="1800" dirty="0"/>
              <a:t>Master:</a:t>
            </a:r>
          </a:p>
          <a:p>
            <a:pPr lvl="1">
              <a:lnSpc>
                <a:spcPct val="90000"/>
              </a:lnSpc>
              <a:spcBef>
                <a:spcPts val="422"/>
              </a:spcBef>
            </a:pPr>
            <a:r>
              <a:rPr lang="en-US" sz="1600" dirty="0"/>
              <a:t>Upon read: read locally and return to user</a:t>
            </a:r>
          </a:p>
          <a:p>
            <a:pPr lvl="1">
              <a:lnSpc>
                <a:spcPct val="90000"/>
              </a:lnSpc>
              <a:spcBef>
                <a:spcPts val="422"/>
              </a:spcBef>
            </a:pPr>
            <a:r>
              <a:rPr lang="en-US" sz="1600" dirty="0"/>
              <a:t>Upon write: write locally, multicast write to other replicas (in FFO timestamps order)</a:t>
            </a:r>
          </a:p>
          <a:p>
            <a:pPr lvl="1">
              <a:lnSpc>
                <a:spcPct val="90000"/>
              </a:lnSpc>
              <a:spcBef>
                <a:spcPts val="422"/>
              </a:spcBef>
            </a:pPr>
            <a:r>
              <a:rPr lang="en-US" sz="1600" dirty="0"/>
              <a:t>Upon commit request: run 2PC coordinator to ensure that all have really installed the changes</a:t>
            </a:r>
          </a:p>
          <a:p>
            <a:pPr lvl="1">
              <a:lnSpc>
                <a:spcPct val="90000"/>
              </a:lnSpc>
              <a:spcBef>
                <a:spcPts val="422"/>
              </a:spcBef>
            </a:pPr>
            <a:r>
              <a:rPr lang="en-US" sz="1600" dirty="0"/>
              <a:t>Upon abort: abort and inform other sites about abort</a:t>
            </a:r>
          </a:p>
          <a:p>
            <a:pPr>
              <a:lnSpc>
                <a:spcPct val="90000"/>
              </a:lnSpc>
              <a:spcBef>
                <a:spcPts val="422"/>
              </a:spcBef>
            </a:pPr>
            <a:r>
              <a:rPr lang="en-US" sz="1800" dirty="0"/>
              <a:t>Slaves install writes that arrive from the master</a:t>
            </a:r>
          </a:p>
          <a:p>
            <a:pPr marL="0" indent="0">
              <a:lnSpc>
                <a:spcPct val="90000"/>
              </a:lnSpc>
              <a:spcBef>
                <a:spcPts val="422"/>
              </a:spcBef>
              <a:buNone/>
            </a:pPr>
            <a:endParaRPr lang="en-US" sz="1800" dirty="0"/>
          </a:p>
        </p:txBody>
      </p:sp>
      <p:sp>
        <p:nvSpPr>
          <p:cNvPr id="6" name="Slide Number Placeholder 5">
            <a:extLst>
              <a:ext uri="{FF2B5EF4-FFF2-40B4-BE49-F238E27FC236}">
                <a16:creationId xmlns:a16="http://schemas.microsoft.com/office/drawing/2014/main" id="{3CA290EA-D9D5-7F4E-B3A5-A0D1FA5ADA2E}"/>
              </a:ext>
            </a:extLst>
          </p:cNvPr>
          <p:cNvSpPr>
            <a:spLocks noGrp="1"/>
          </p:cNvSpPr>
          <p:nvPr>
            <p:ph type="sldNum" sz="quarter" idx="4"/>
          </p:nvPr>
        </p:nvSpPr>
        <p:spPr/>
        <p:txBody>
          <a:bodyPr/>
          <a:lstStyle/>
          <a:p>
            <a:fld id="{FD96158B-4539-3C43-9DE5-94C547866200}" type="slidenum">
              <a:rPr lang="en-US" smtClean="0"/>
              <a:t>22</a:t>
            </a:fld>
            <a:endParaRPr lang="en-US"/>
          </a:p>
        </p:txBody>
      </p:sp>
      <p:sp>
        <p:nvSpPr>
          <p:cNvPr id="5" name="Footer Placeholder 4">
            <a:extLst>
              <a:ext uri="{FF2B5EF4-FFF2-40B4-BE49-F238E27FC236}">
                <a16:creationId xmlns:a16="http://schemas.microsoft.com/office/drawing/2014/main" id="{40327712-87A1-FA48-B9B9-6EFAC687EAD6}"/>
              </a:ext>
            </a:extLst>
          </p:cNvPr>
          <p:cNvSpPr>
            <a:spLocks noGrp="1"/>
          </p:cNvSpPr>
          <p:nvPr>
            <p:ph type="ftr" sz="quarter" idx="3"/>
          </p:nvPr>
        </p:nvSpPr>
        <p:spPr/>
        <p:txBody>
          <a:bodyPr/>
          <a:lstStyle/>
          <a:p>
            <a:r>
              <a:rPr lang="en-US" dirty="0"/>
              <a:t>© 2020</a:t>
            </a:r>
          </a:p>
        </p:txBody>
      </p:sp>
      <p:pic>
        <p:nvPicPr>
          <p:cNvPr id="8" name="Picture 7">
            <a:extLst>
              <a:ext uri="{FF2B5EF4-FFF2-40B4-BE49-F238E27FC236}">
                <a16:creationId xmlns:a16="http://schemas.microsoft.com/office/drawing/2014/main" id="{1C7E698E-7BA6-0945-B399-C440FFFE11A7}"/>
              </a:ext>
            </a:extLst>
          </p:cNvPr>
          <p:cNvPicPr>
            <a:picLocks noChangeAspect="1"/>
          </p:cNvPicPr>
          <p:nvPr/>
        </p:nvPicPr>
        <p:blipFill>
          <a:blip r:embed="rId3"/>
          <a:stretch>
            <a:fillRect/>
          </a:stretch>
        </p:blipFill>
        <p:spPr>
          <a:xfrm>
            <a:off x="2051720" y="3933056"/>
            <a:ext cx="5128376" cy="2279278"/>
          </a:xfrm>
          <a:prstGeom prst="rect">
            <a:avLst/>
          </a:prstGeom>
        </p:spPr>
      </p:pic>
    </p:spTree>
    <p:extLst>
      <p:ext uri="{BB962C8B-B14F-4D97-AF65-F5344CB8AC3E}">
        <p14:creationId xmlns:p14="http://schemas.microsoft.com/office/powerpoint/2010/main" val="231657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Eager Single Master/Limited Transparency (cont’d)</a:t>
            </a:r>
          </a:p>
        </p:txBody>
      </p:sp>
      <p:sp>
        <p:nvSpPr>
          <p:cNvPr id="3" name="Content Placeholder 2"/>
          <p:cNvSpPr>
            <a:spLocks noGrp="1"/>
          </p:cNvSpPr>
          <p:nvPr>
            <p:ph idx="1"/>
          </p:nvPr>
        </p:nvSpPr>
        <p:spPr>
          <a:xfrm>
            <a:off x="241101" y="1628800"/>
            <a:ext cx="8643938" cy="2539502"/>
          </a:xfrm>
        </p:spPr>
        <p:txBody>
          <a:bodyPr/>
          <a:lstStyle/>
          <a:p>
            <a:pPr>
              <a:lnSpc>
                <a:spcPct val="90000"/>
              </a:lnSpc>
              <a:spcBef>
                <a:spcPts val="422"/>
              </a:spcBef>
            </a:pPr>
            <a:r>
              <a:rPr lang="en-US" sz="2000" dirty="0"/>
              <a:t>Applications submit </a:t>
            </a:r>
            <a:r>
              <a:rPr lang="en-US" sz="2000" dirty="0">
                <a:solidFill>
                  <a:srgbClr val="0432FF"/>
                </a:solidFill>
              </a:rPr>
              <a:t>read transactions</a:t>
            </a:r>
            <a:r>
              <a:rPr lang="en-US" sz="2000" dirty="0">
                <a:solidFill>
                  <a:srgbClr val="FF0000"/>
                </a:solidFill>
              </a:rPr>
              <a:t> </a:t>
            </a:r>
            <a:r>
              <a:rPr lang="en-US" sz="2000" dirty="0"/>
              <a:t>directly to an appropriate slave</a:t>
            </a:r>
          </a:p>
          <a:p>
            <a:pPr>
              <a:lnSpc>
                <a:spcPct val="90000"/>
              </a:lnSpc>
              <a:spcBef>
                <a:spcPts val="422"/>
              </a:spcBef>
            </a:pPr>
            <a:r>
              <a:rPr lang="en-US" sz="2000" dirty="0"/>
              <a:t>Slave</a:t>
            </a:r>
          </a:p>
          <a:p>
            <a:pPr lvl="1">
              <a:lnSpc>
                <a:spcPct val="90000"/>
              </a:lnSpc>
              <a:spcBef>
                <a:spcPts val="422"/>
              </a:spcBef>
            </a:pPr>
            <a:r>
              <a:rPr lang="en-US" sz="1800" dirty="0"/>
              <a:t>Upon read: read locally</a:t>
            </a:r>
          </a:p>
          <a:p>
            <a:pPr lvl="1">
              <a:lnSpc>
                <a:spcPct val="90000"/>
              </a:lnSpc>
              <a:spcBef>
                <a:spcPts val="422"/>
              </a:spcBef>
            </a:pPr>
            <a:r>
              <a:rPr lang="en-US" sz="1800" dirty="0"/>
              <a:t>Upon write from master copy: execute conflicting writes in the proper order (FIFO or timestamp)</a:t>
            </a:r>
          </a:p>
          <a:p>
            <a:pPr lvl="1">
              <a:lnSpc>
                <a:spcPct val="90000"/>
              </a:lnSpc>
              <a:spcBef>
                <a:spcPts val="422"/>
              </a:spcBef>
            </a:pPr>
            <a:r>
              <a:rPr lang="en-US" sz="1800" dirty="0"/>
              <a:t>Upon write from client: refuse (abort transaction; there is error)</a:t>
            </a:r>
          </a:p>
          <a:p>
            <a:pPr lvl="1">
              <a:lnSpc>
                <a:spcPct val="90000"/>
              </a:lnSpc>
              <a:spcBef>
                <a:spcPts val="422"/>
              </a:spcBef>
            </a:pPr>
            <a:r>
              <a:rPr lang="en-US" sz="1800" dirty="0"/>
              <a:t>Upon commit request from read-only: commit locally</a:t>
            </a:r>
          </a:p>
          <a:p>
            <a:pPr lvl="1">
              <a:lnSpc>
                <a:spcPct val="90000"/>
              </a:lnSpc>
              <a:spcBef>
                <a:spcPts val="422"/>
              </a:spcBef>
            </a:pPr>
            <a:r>
              <a:rPr lang="en-US" sz="1800" dirty="0"/>
              <a:t>Participant of 2PC for update transaction running on primary</a:t>
            </a:r>
          </a:p>
          <a:p>
            <a:pPr lvl="1">
              <a:lnSpc>
                <a:spcPct val="90000"/>
              </a:lnSpc>
              <a:spcBef>
                <a:spcPts val="422"/>
              </a:spcBef>
            </a:pPr>
            <a:endParaRPr lang="en-US" sz="1800" dirty="0"/>
          </a:p>
        </p:txBody>
      </p:sp>
      <p:sp>
        <p:nvSpPr>
          <p:cNvPr id="6" name="Slide Number Placeholder 5">
            <a:extLst>
              <a:ext uri="{FF2B5EF4-FFF2-40B4-BE49-F238E27FC236}">
                <a16:creationId xmlns:a16="http://schemas.microsoft.com/office/drawing/2014/main" id="{896CE719-B9E7-8643-A5F8-31F1A11B05F9}"/>
              </a:ext>
            </a:extLst>
          </p:cNvPr>
          <p:cNvSpPr>
            <a:spLocks noGrp="1"/>
          </p:cNvSpPr>
          <p:nvPr>
            <p:ph type="sldNum" sz="quarter" idx="4"/>
          </p:nvPr>
        </p:nvSpPr>
        <p:spPr/>
        <p:txBody>
          <a:bodyPr/>
          <a:lstStyle/>
          <a:p>
            <a:fld id="{FD96158B-4539-3C43-9DE5-94C547866200}" type="slidenum">
              <a:rPr lang="en-US" smtClean="0"/>
              <a:t>23</a:t>
            </a:fld>
            <a:endParaRPr lang="en-US"/>
          </a:p>
        </p:txBody>
      </p:sp>
      <p:pic>
        <p:nvPicPr>
          <p:cNvPr id="8" name="Picture 7">
            <a:extLst>
              <a:ext uri="{FF2B5EF4-FFF2-40B4-BE49-F238E27FC236}">
                <a16:creationId xmlns:a16="http://schemas.microsoft.com/office/drawing/2014/main" id="{E738E4E6-E085-7F4B-94EF-1B475D07F760}"/>
              </a:ext>
            </a:extLst>
          </p:cNvPr>
          <p:cNvPicPr>
            <a:picLocks noChangeAspect="1"/>
          </p:cNvPicPr>
          <p:nvPr/>
        </p:nvPicPr>
        <p:blipFill>
          <a:blip r:embed="rId3"/>
          <a:stretch>
            <a:fillRect/>
          </a:stretch>
        </p:blipFill>
        <p:spPr>
          <a:xfrm>
            <a:off x="2051720" y="3933056"/>
            <a:ext cx="5128376" cy="2279278"/>
          </a:xfrm>
          <a:prstGeom prst="rect">
            <a:avLst/>
          </a:prstGeom>
        </p:spPr>
      </p:pic>
      <p:sp>
        <p:nvSpPr>
          <p:cNvPr id="5" name="Footer Placeholder 4">
            <a:extLst>
              <a:ext uri="{FF2B5EF4-FFF2-40B4-BE49-F238E27FC236}">
                <a16:creationId xmlns:a16="http://schemas.microsoft.com/office/drawing/2014/main" id="{DD6C597F-BF69-1949-8621-D44173AB840E}"/>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875336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Rectangle 4"/>
          <p:cNvSpPr>
            <a:spLocks noGrp="1" noChangeArrowheads="1"/>
          </p:cNvSpPr>
          <p:nvPr>
            <p:ph type="title"/>
          </p:nvPr>
        </p:nvSpPr>
        <p:spPr>
          <a:xfrm>
            <a:off x="457200" y="277813"/>
            <a:ext cx="8579296" cy="1139825"/>
          </a:xfrm>
        </p:spPr>
        <p:txBody>
          <a:bodyPr/>
          <a:lstStyle/>
          <a:p>
            <a:r>
              <a:rPr lang="en-US" dirty="0"/>
              <a:t>Eager Single Master/Full Transparency</a:t>
            </a:r>
          </a:p>
        </p:txBody>
      </p:sp>
      <p:sp>
        <p:nvSpPr>
          <p:cNvPr id="559109" name="Rectangle 5"/>
          <p:cNvSpPr>
            <a:spLocks noGrp="1" noChangeArrowheads="1"/>
          </p:cNvSpPr>
          <p:nvPr>
            <p:ph sz="half" idx="1"/>
          </p:nvPr>
        </p:nvSpPr>
        <p:spPr>
          <a:xfrm>
            <a:off x="241101" y="2061730"/>
            <a:ext cx="4268391" cy="4044464"/>
          </a:xfrm>
        </p:spPr>
        <p:txBody>
          <a:bodyPr/>
          <a:lstStyle/>
          <a:p>
            <a:pPr marL="380980" indent="-380980" algn="ctr">
              <a:buNone/>
            </a:pPr>
            <a:r>
              <a:rPr lang="en-US" sz="1800" u="sng" dirty="0"/>
              <a:t>Coordinating TM</a:t>
            </a:r>
          </a:p>
          <a:p>
            <a:pPr marL="380980" indent="-380980">
              <a:buClr>
                <a:schemeClr val="accent6">
                  <a:lumMod val="50000"/>
                </a:schemeClr>
              </a:buClr>
              <a:buSzPct val="90000"/>
              <a:buFont typeface="+mj-lt"/>
              <a:buAutoNum type="arabicPeriod"/>
            </a:pPr>
            <a:r>
              <a:rPr lang="en-US" sz="1800" dirty="0"/>
              <a:t>Send </a:t>
            </a:r>
            <a:r>
              <a:rPr lang="en-US" sz="1800" i="1" dirty="0" err="1"/>
              <a:t>op</a:t>
            </a:r>
            <a:r>
              <a:rPr lang="en-US" sz="1800" dirty="0" err="1"/>
              <a:t>(</a:t>
            </a:r>
            <a:r>
              <a:rPr lang="en-US" sz="1800" i="1" dirty="0" err="1"/>
              <a:t>x</a:t>
            </a:r>
            <a:r>
              <a:rPr lang="en-US" sz="1800" dirty="0"/>
              <a:t>) to the master site</a:t>
            </a:r>
          </a:p>
          <a:p>
            <a:pPr marL="380980" indent="-380980">
              <a:buClr>
                <a:schemeClr val="accent6">
                  <a:lumMod val="50000"/>
                </a:schemeClr>
              </a:buClr>
              <a:buSzPct val="90000"/>
              <a:buFont typeface="+mj-lt"/>
              <a:buAutoNum type="arabicPeriod"/>
            </a:pPr>
            <a:endParaRPr lang="en-US" sz="1800" dirty="0"/>
          </a:p>
          <a:p>
            <a:pPr marL="380980" indent="-380980">
              <a:buClr>
                <a:schemeClr val="accent6">
                  <a:lumMod val="50000"/>
                </a:schemeClr>
              </a:buClr>
              <a:buSzPct val="90000"/>
              <a:buFont typeface="+mj-lt"/>
              <a:buAutoNum type="arabicPeriod"/>
            </a:pPr>
            <a:endParaRPr lang="en-US" sz="1800" dirty="0"/>
          </a:p>
          <a:p>
            <a:pPr marL="380980" indent="-380980">
              <a:buClr>
                <a:schemeClr val="accent6">
                  <a:lumMod val="50000"/>
                </a:schemeClr>
              </a:buClr>
              <a:buSzPct val="90000"/>
              <a:buFont typeface="+mj-lt"/>
              <a:buAutoNum type="arabicPeriod"/>
            </a:pPr>
            <a:r>
              <a:rPr lang="en-US" sz="1800" dirty="0"/>
              <a:t>Send </a:t>
            </a:r>
            <a:r>
              <a:rPr lang="en-US" sz="1800" i="1" dirty="0" err="1"/>
              <a:t>Read</a:t>
            </a:r>
            <a:r>
              <a:rPr lang="en-US" sz="1800" dirty="0" err="1"/>
              <a:t>(</a:t>
            </a:r>
            <a:r>
              <a:rPr lang="en-US" sz="1800" i="1" dirty="0" err="1"/>
              <a:t>x</a:t>
            </a:r>
            <a:r>
              <a:rPr lang="en-US" sz="1800" dirty="0"/>
              <a:t>) to any site that has </a:t>
            </a:r>
            <a:r>
              <a:rPr lang="en-US" sz="1800" i="1" dirty="0" err="1"/>
              <a:t>x</a:t>
            </a:r>
            <a:endParaRPr lang="en-US" sz="1800" i="1" dirty="0"/>
          </a:p>
          <a:p>
            <a:pPr marL="380980" indent="-380980">
              <a:buClr>
                <a:schemeClr val="accent6">
                  <a:lumMod val="50000"/>
                </a:schemeClr>
              </a:buClr>
              <a:buSzPct val="90000"/>
              <a:buFont typeface="+mj-lt"/>
              <a:buAutoNum type="arabicPeriod"/>
            </a:pPr>
            <a:endParaRPr lang="en-US" sz="1800" i="1" dirty="0"/>
          </a:p>
          <a:p>
            <a:pPr marL="380980" indent="-380980">
              <a:buClr>
                <a:schemeClr val="accent6">
                  <a:lumMod val="50000"/>
                </a:schemeClr>
              </a:buClr>
              <a:buSzPct val="90000"/>
              <a:buFont typeface="+mj-lt"/>
              <a:buAutoNum type="arabicPeriod"/>
            </a:pPr>
            <a:endParaRPr lang="en-US" sz="1800" i="1" dirty="0"/>
          </a:p>
          <a:p>
            <a:pPr marL="380980" indent="-380980">
              <a:buClr>
                <a:schemeClr val="accent6">
                  <a:lumMod val="50000"/>
                </a:schemeClr>
              </a:buClr>
              <a:buSzPct val="90000"/>
              <a:buFont typeface="+mj-lt"/>
              <a:buAutoNum type="arabicPeriod"/>
            </a:pPr>
            <a:r>
              <a:rPr lang="en-US" sz="1800" dirty="0"/>
              <a:t>Send </a:t>
            </a:r>
            <a:r>
              <a:rPr lang="en-US" sz="1800" i="1" dirty="0" err="1"/>
              <a:t>Write</a:t>
            </a:r>
            <a:r>
              <a:rPr lang="en-US" sz="1800" dirty="0" err="1"/>
              <a:t>(</a:t>
            </a:r>
            <a:r>
              <a:rPr lang="en-US" sz="1800" i="1" dirty="0" err="1"/>
              <a:t>x</a:t>
            </a:r>
            <a:r>
              <a:rPr lang="en-US" sz="1800" dirty="0"/>
              <a:t>) to all the slaves where a copy of </a:t>
            </a:r>
            <a:r>
              <a:rPr lang="en-US" sz="1800" i="1" dirty="0" err="1"/>
              <a:t>x</a:t>
            </a:r>
            <a:r>
              <a:rPr lang="en-US" sz="1800" dirty="0"/>
              <a:t> exists</a:t>
            </a:r>
          </a:p>
          <a:p>
            <a:pPr marL="380980" indent="-380980">
              <a:buClr>
                <a:schemeClr val="accent6">
                  <a:lumMod val="50000"/>
                </a:schemeClr>
              </a:buClr>
              <a:buSzPct val="90000"/>
              <a:buFont typeface="+mj-lt"/>
              <a:buAutoNum type="arabicPeriod"/>
            </a:pPr>
            <a:r>
              <a:rPr lang="en-US" sz="1800" dirty="0"/>
              <a:t>When Commit arrives, act as coordinator for 2PC</a:t>
            </a:r>
          </a:p>
        </p:txBody>
      </p:sp>
      <p:sp>
        <p:nvSpPr>
          <p:cNvPr id="559110" name="Rectangle 6"/>
          <p:cNvSpPr>
            <a:spLocks noGrp="1" noChangeArrowheads="1"/>
          </p:cNvSpPr>
          <p:nvPr>
            <p:ph sz="half" idx="2"/>
          </p:nvPr>
        </p:nvSpPr>
        <p:spPr>
          <a:xfrm>
            <a:off x="4616648" y="2061730"/>
            <a:ext cx="4268391" cy="4044464"/>
          </a:xfrm>
        </p:spPr>
        <p:txBody>
          <a:bodyPr/>
          <a:lstStyle/>
          <a:p>
            <a:pPr marL="380980" indent="-380980" algn="ctr">
              <a:buNone/>
            </a:pPr>
            <a:r>
              <a:rPr lang="en-US" sz="1800" u="sng" dirty="0"/>
              <a:t>Master Site</a:t>
            </a:r>
          </a:p>
          <a:p>
            <a:pPr marL="380980" indent="-380980">
              <a:buClr>
                <a:schemeClr val="accent6">
                  <a:lumMod val="50000"/>
                </a:schemeClr>
              </a:buClr>
              <a:buSzPct val="90000"/>
              <a:buFont typeface="Wingdings" charset="2"/>
              <a:buAutoNum type="arabicPeriod"/>
            </a:pPr>
            <a:r>
              <a:rPr lang="en-US" sz="1800" dirty="0"/>
              <a:t>If </a:t>
            </a:r>
            <a:r>
              <a:rPr lang="en-US" sz="1800" i="1" dirty="0" err="1"/>
              <a:t>op</a:t>
            </a:r>
            <a:r>
              <a:rPr lang="en-US" sz="1800" dirty="0" err="1"/>
              <a:t>(</a:t>
            </a:r>
            <a:r>
              <a:rPr lang="en-US" sz="1800" i="1" dirty="0" err="1"/>
              <a:t>x</a:t>
            </a:r>
            <a:r>
              <a:rPr lang="en-US" sz="1800" dirty="0"/>
              <a:t>) = </a:t>
            </a:r>
            <a:r>
              <a:rPr lang="en-US" sz="1800" i="1" dirty="0" err="1"/>
              <a:t>Read</a:t>
            </a:r>
            <a:r>
              <a:rPr lang="en-US" sz="1800" dirty="0" err="1"/>
              <a:t>(</a:t>
            </a:r>
            <a:r>
              <a:rPr lang="en-US" sz="1800" i="1" dirty="0" err="1"/>
              <a:t>x</a:t>
            </a:r>
            <a:r>
              <a:rPr lang="en-US" sz="1800" dirty="0"/>
              <a:t>): set read lock on </a:t>
            </a:r>
            <a:r>
              <a:rPr lang="en-US" sz="1800" i="1" dirty="0" err="1"/>
              <a:t>x</a:t>
            </a:r>
            <a:r>
              <a:rPr lang="en-US" sz="1800" dirty="0"/>
              <a:t> and send “lock granted” </a:t>
            </a:r>
            <a:r>
              <a:rPr lang="en-US" sz="1800" dirty="0" err="1"/>
              <a:t>msg</a:t>
            </a:r>
            <a:r>
              <a:rPr lang="en-US" sz="1800" dirty="0"/>
              <a:t> to the coordinating TM</a:t>
            </a:r>
          </a:p>
          <a:p>
            <a:pPr marL="380980" indent="-380980">
              <a:buClr>
                <a:schemeClr val="accent6">
                  <a:lumMod val="50000"/>
                </a:schemeClr>
              </a:buClr>
              <a:buSzPct val="90000"/>
              <a:buFont typeface="Wingdings" charset="2"/>
              <a:buAutoNum type="arabicPeriod"/>
            </a:pPr>
            <a:r>
              <a:rPr lang="en-US" sz="1800" dirty="0"/>
              <a:t>If </a:t>
            </a:r>
            <a:r>
              <a:rPr lang="en-US" sz="1800" i="1" dirty="0" err="1"/>
              <a:t>op</a:t>
            </a:r>
            <a:r>
              <a:rPr lang="en-US" sz="1800" dirty="0" err="1"/>
              <a:t>(</a:t>
            </a:r>
            <a:r>
              <a:rPr lang="en-US" sz="1800" i="1" dirty="0" err="1"/>
              <a:t>x</a:t>
            </a:r>
            <a:r>
              <a:rPr lang="en-US" sz="1800" dirty="0"/>
              <a:t>) = </a:t>
            </a:r>
            <a:r>
              <a:rPr lang="en-US" sz="1800" i="1" dirty="0" err="1"/>
              <a:t>Write</a:t>
            </a:r>
            <a:r>
              <a:rPr lang="en-US" sz="1800" dirty="0" err="1"/>
              <a:t>(</a:t>
            </a:r>
            <a:r>
              <a:rPr lang="en-US" sz="1800" i="1" dirty="0" err="1"/>
              <a:t>x</a:t>
            </a:r>
            <a:r>
              <a:rPr lang="en-US" sz="1800" dirty="0"/>
              <a:t>)</a:t>
            </a:r>
          </a:p>
          <a:p>
            <a:pPr marL="800059" lvl="1" indent="-342882">
              <a:buClr>
                <a:schemeClr val="accent6">
                  <a:lumMod val="50000"/>
                </a:schemeClr>
              </a:buClr>
              <a:buSzPct val="90000"/>
              <a:buFont typeface="Wingdings" charset="2"/>
              <a:buAutoNum type="arabicPeriod"/>
            </a:pPr>
            <a:r>
              <a:rPr lang="en-US" sz="1800" dirty="0"/>
              <a:t>Set write lock on </a:t>
            </a:r>
            <a:r>
              <a:rPr lang="en-US" sz="1800" i="1" dirty="0" err="1"/>
              <a:t>x</a:t>
            </a:r>
            <a:endParaRPr lang="en-US" sz="1800" i="1" dirty="0"/>
          </a:p>
          <a:p>
            <a:pPr marL="800059" lvl="1" indent="-342882">
              <a:buClr>
                <a:schemeClr val="accent6">
                  <a:lumMod val="50000"/>
                </a:schemeClr>
              </a:buClr>
              <a:buSzPct val="90000"/>
              <a:buFont typeface="Wingdings" charset="2"/>
              <a:buAutoNum type="arabicPeriod"/>
            </a:pPr>
            <a:r>
              <a:rPr lang="en-US" sz="1800" dirty="0"/>
              <a:t>Update local copy of </a:t>
            </a:r>
            <a:r>
              <a:rPr lang="en-US" sz="1800" i="1" dirty="0" err="1"/>
              <a:t>x</a:t>
            </a:r>
            <a:endParaRPr lang="en-US" sz="1800" i="1" dirty="0"/>
          </a:p>
          <a:p>
            <a:pPr marL="800059" lvl="1" indent="-342882">
              <a:buClr>
                <a:schemeClr val="accent6">
                  <a:lumMod val="50000"/>
                </a:schemeClr>
              </a:buClr>
              <a:buSzPct val="90000"/>
              <a:buFont typeface="Wingdings" charset="2"/>
              <a:buAutoNum type="arabicPeriod"/>
            </a:pPr>
            <a:r>
              <a:rPr lang="en-US" sz="1800" dirty="0"/>
              <a:t>Inform coordinating TM</a:t>
            </a:r>
          </a:p>
          <a:p>
            <a:pPr marL="800059" lvl="1" indent="-342882">
              <a:buClr>
                <a:schemeClr val="accent6">
                  <a:lumMod val="50000"/>
                </a:schemeClr>
              </a:buClr>
              <a:buSzPct val="90000"/>
              <a:buFont typeface="Wingdings" charset="2"/>
              <a:buAutoNum type="arabicPeriod"/>
            </a:pPr>
            <a:endParaRPr lang="en-US" sz="1800" dirty="0"/>
          </a:p>
          <a:p>
            <a:pPr marL="800059" lvl="1" indent="-342882">
              <a:buClr>
                <a:schemeClr val="accent6">
                  <a:lumMod val="50000"/>
                </a:schemeClr>
              </a:buClr>
              <a:buSzPct val="90000"/>
              <a:buFont typeface="Wingdings" charset="2"/>
              <a:buAutoNum type="arabicPeriod"/>
            </a:pPr>
            <a:endParaRPr lang="en-US" sz="1800" dirty="0"/>
          </a:p>
          <a:p>
            <a:pPr marL="800059" lvl="1" indent="-342882">
              <a:buClr>
                <a:schemeClr val="accent6">
                  <a:lumMod val="50000"/>
                </a:schemeClr>
              </a:buClr>
              <a:buSzPct val="90000"/>
              <a:buFont typeface="Wingdings" charset="2"/>
              <a:buAutoNum type="arabicPeriod"/>
            </a:pPr>
            <a:endParaRPr lang="en-US" sz="1800" dirty="0"/>
          </a:p>
          <a:p>
            <a:pPr marL="380980" indent="-380980">
              <a:buClr>
                <a:schemeClr val="accent6">
                  <a:lumMod val="50000"/>
                </a:schemeClr>
              </a:buClr>
              <a:buSzPct val="90000"/>
              <a:buFont typeface="Wingdings" charset="2"/>
              <a:buAutoNum type="arabicPeriod"/>
            </a:pPr>
            <a:r>
              <a:rPr lang="en-US" sz="1800" dirty="0"/>
              <a:t>Act as participant in 2PC</a:t>
            </a:r>
          </a:p>
        </p:txBody>
      </p:sp>
      <p:sp>
        <p:nvSpPr>
          <p:cNvPr id="559111" name="Rectangle 7"/>
          <p:cNvSpPr>
            <a:spLocks noChangeArrowheads="1"/>
          </p:cNvSpPr>
          <p:nvPr/>
        </p:nvSpPr>
        <p:spPr bwMode="auto">
          <a:xfrm>
            <a:off x="388991" y="1231392"/>
            <a:ext cx="8455314" cy="759459"/>
          </a:xfrm>
          <a:prstGeom prst="rect">
            <a:avLst/>
          </a:prstGeom>
          <a:noFill/>
          <a:ln w="12700">
            <a:noFill/>
            <a:miter lim="800000"/>
            <a:headEnd/>
            <a:tailEnd/>
          </a:ln>
          <a:effectLst/>
        </p:spPr>
        <p:txBody>
          <a:bodyPr lIns="90486" tIns="44449" rIns="90486" bIns="44449">
            <a:prstTxWarp prst="textNoShape">
              <a:avLst/>
            </a:prstTxWarp>
          </a:bodyPr>
          <a:lstStyle/>
          <a:p>
            <a:pPr algn="l">
              <a:spcBef>
                <a:spcPct val="10000"/>
              </a:spcBef>
              <a:buClr>
                <a:schemeClr val="accent2"/>
              </a:buClr>
              <a:buSzPct val="150000"/>
            </a:pPr>
            <a:r>
              <a:rPr lang="en-US" sz="2000" dirty="0">
                <a:solidFill>
                  <a:schemeClr val="tx2"/>
                </a:solidFill>
                <a:latin typeface="Arial" panose="020B0604020202020204" pitchFamily="34" charset="0"/>
              </a:rPr>
              <a:t>Applications submit all transactions to the Transaction Manager at their own sites (Coordinating TM)</a:t>
            </a:r>
          </a:p>
        </p:txBody>
      </p:sp>
      <p:sp>
        <p:nvSpPr>
          <p:cNvPr id="559112" name="Line 8"/>
          <p:cNvSpPr>
            <a:spLocks noChangeShapeType="1"/>
          </p:cNvSpPr>
          <p:nvPr/>
        </p:nvSpPr>
        <p:spPr bwMode="auto">
          <a:xfrm flipH="1">
            <a:off x="2843807" y="3142477"/>
            <a:ext cx="2203703" cy="355111"/>
          </a:xfrm>
          <a:prstGeom prst="line">
            <a:avLst/>
          </a:prstGeom>
          <a:noFill/>
          <a:ln w="28575" cmpd="sng">
            <a:solidFill>
              <a:schemeClr val="tx1"/>
            </a:solidFill>
            <a:round/>
            <a:headEnd/>
            <a:tailEnd type="triangle" w="lg" len="lg"/>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559113" name="Line 9"/>
          <p:cNvSpPr>
            <a:spLocks noChangeShapeType="1"/>
          </p:cNvSpPr>
          <p:nvPr/>
        </p:nvSpPr>
        <p:spPr bwMode="auto">
          <a:xfrm flipH="1">
            <a:off x="3851920" y="4466831"/>
            <a:ext cx="1126540" cy="111506"/>
          </a:xfrm>
          <a:prstGeom prst="line">
            <a:avLst/>
          </a:prstGeom>
          <a:noFill/>
          <a:ln w="28575" cmpd="sng">
            <a:solidFill>
              <a:schemeClr val="tx1"/>
            </a:solidFill>
            <a:round/>
            <a:headEnd/>
            <a:tailEnd type="triangle" w="lg" len="lg"/>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559114" name="Line 10"/>
          <p:cNvSpPr>
            <a:spLocks noChangeShapeType="1"/>
          </p:cNvSpPr>
          <p:nvPr/>
        </p:nvSpPr>
        <p:spPr bwMode="auto">
          <a:xfrm>
            <a:off x="3755419" y="5222428"/>
            <a:ext cx="879091" cy="582836"/>
          </a:xfrm>
          <a:prstGeom prst="line">
            <a:avLst/>
          </a:prstGeom>
          <a:noFill/>
          <a:ln w="28575" cmpd="sng">
            <a:solidFill>
              <a:schemeClr val="tx1"/>
            </a:solidFill>
            <a:round/>
            <a:headEnd/>
            <a:tailEnd type="triangle" w="lg" len="lg"/>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559115" name="Line 11"/>
          <p:cNvSpPr>
            <a:spLocks noChangeShapeType="1"/>
          </p:cNvSpPr>
          <p:nvPr/>
        </p:nvSpPr>
        <p:spPr bwMode="auto">
          <a:xfrm>
            <a:off x="3851920" y="2629363"/>
            <a:ext cx="684784" cy="0"/>
          </a:xfrm>
          <a:prstGeom prst="line">
            <a:avLst/>
          </a:prstGeom>
          <a:noFill/>
          <a:ln w="28575" cmpd="sng">
            <a:solidFill>
              <a:schemeClr val="tx1"/>
            </a:solidFill>
            <a:round/>
            <a:headEnd/>
            <a:tailEnd type="triangle" w="lg" len="lg"/>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559116" name="Line 12"/>
          <p:cNvSpPr>
            <a:spLocks noChangeShapeType="1"/>
          </p:cNvSpPr>
          <p:nvPr/>
        </p:nvSpPr>
        <p:spPr bwMode="auto">
          <a:xfrm>
            <a:off x="3863173" y="2629363"/>
            <a:ext cx="823890" cy="868226"/>
          </a:xfrm>
          <a:prstGeom prst="line">
            <a:avLst/>
          </a:prstGeom>
          <a:noFill/>
          <a:ln w="28575" cmpd="sng">
            <a:solidFill>
              <a:schemeClr val="tx1"/>
            </a:solidFill>
            <a:round/>
            <a:headEnd/>
            <a:tailEnd type="triangle" w="lg" len="lg"/>
          </a:ln>
          <a:effectLst/>
        </p:spPr>
        <p:txBody>
          <a:bodyPr lIns="91439" tIns="45719" rIns="91439" bIns="45719">
            <a:prstTxWarp prst="textNoShape">
              <a:avLst/>
            </a:prstTxWarp>
          </a:bodyPr>
          <a:lstStyle/>
          <a:p>
            <a:endParaRPr lang="en-US" sz="1687" dirty="0">
              <a:latin typeface="Arial" panose="020B0604020202020204" pitchFamily="34" charset="0"/>
            </a:endParaRPr>
          </a:p>
        </p:txBody>
      </p:sp>
      <p:sp>
        <p:nvSpPr>
          <p:cNvPr id="2" name="Slide Number Placeholder 1">
            <a:extLst>
              <a:ext uri="{FF2B5EF4-FFF2-40B4-BE49-F238E27FC236}">
                <a16:creationId xmlns:a16="http://schemas.microsoft.com/office/drawing/2014/main" id="{2EEDD25F-F88E-504A-A070-78B05CB6892B}"/>
              </a:ext>
            </a:extLst>
          </p:cNvPr>
          <p:cNvSpPr>
            <a:spLocks noGrp="1"/>
          </p:cNvSpPr>
          <p:nvPr>
            <p:ph type="sldNum" sz="quarter" idx="10"/>
          </p:nvPr>
        </p:nvSpPr>
        <p:spPr>
          <a:xfrm>
            <a:off x="8388424" y="6679407"/>
            <a:ext cx="487685" cy="70880"/>
          </a:xfrm>
        </p:spPr>
        <p:txBody>
          <a:bodyPr/>
          <a:lstStyle/>
          <a:p>
            <a:fld id="{F0ED71BB-118A-9E4C-B08B-8FE12AFF2AE2}" type="slidenum">
              <a:rPr lang="en-US" smtClean="0"/>
              <a:pPr/>
              <a:t>24</a:t>
            </a:fld>
            <a:endParaRPr lang="en-US" dirty="0"/>
          </a:p>
        </p:txBody>
      </p:sp>
    </p:spTree>
    <p:extLst>
      <p:ext uri="{BB962C8B-B14F-4D97-AF65-F5344CB8AC3E}">
        <p14:creationId xmlns:p14="http://schemas.microsoft.com/office/powerpoint/2010/main" val="252166347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Eager Primary Copy/Full Transparency</a:t>
            </a:r>
          </a:p>
        </p:txBody>
      </p:sp>
      <p:sp>
        <p:nvSpPr>
          <p:cNvPr id="549893" name="Rectangle 5"/>
          <p:cNvSpPr>
            <a:spLocks noGrp="1" noChangeArrowheads="1"/>
          </p:cNvSpPr>
          <p:nvPr>
            <p:ph idx="1"/>
          </p:nvPr>
        </p:nvSpPr>
        <p:spPr>
          <a:xfrm>
            <a:off x="241101" y="1699589"/>
            <a:ext cx="8643938" cy="1485900"/>
          </a:xfrm>
          <a:noFill/>
          <a:ln/>
        </p:spPr>
        <p:txBody>
          <a:bodyPr/>
          <a:lstStyle/>
          <a:p>
            <a:pPr>
              <a:lnSpc>
                <a:spcPct val="80000"/>
              </a:lnSpc>
            </a:pPr>
            <a:r>
              <a:rPr lang="en-US" sz="2000" dirty="0"/>
              <a:t>Applications submit transactions directly to their local TMs</a:t>
            </a:r>
          </a:p>
          <a:p>
            <a:pPr>
              <a:lnSpc>
                <a:spcPct val="80000"/>
              </a:lnSpc>
            </a:pPr>
            <a:r>
              <a:rPr lang="en-US" sz="2000" dirty="0"/>
              <a:t>Local TM:</a:t>
            </a:r>
          </a:p>
          <a:p>
            <a:pPr lvl="1">
              <a:lnSpc>
                <a:spcPct val="80000"/>
              </a:lnSpc>
            </a:pPr>
            <a:r>
              <a:rPr lang="en-US" sz="1800" dirty="0"/>
              <a:t>Forward each operation to the primary copy of the data item</a:t>
            </a:r>
          </a:p>
          <a:p>
            <a:pPr lvl="1">
              <a:lnSpc>
                <a:spcPct val="80000"/>
              </a:lnSpc>
            </a:pPr>
            <a:r>
              <a:rPr lang="en-US" sz="1800" dirty="0"/>
              <a:t>Upon granting of locks, submit Read to any slave, Write to all slaves</a:t>
            </a:r>
          </a:p>
          <a:p>
            <a:pPr lvl="1">
              <a:lnSpc>
                <a:spcPct val="80000"/>
              </a:lnSpc>
            </a:pPr>
            <a:r>
              <a:rPr lang="en-US" sz="1800" dirty="0"/>
              <a:t>Coordinate 2PC</a:t>
            </a:r>
          </a:p>
          <a:p>
            <a:pPr>
              <a:lnSpc>
                <a:spcPct val="80000"/>
              </a:lnSpc>
            </a:pPr>
            <a:endParaRPr lang="en-US" sz="2000" dirty="0"/>
          </a:p>
        </p:txBody>
      </p:sp>
      <p:sp>
        <p:nvSpPr>
          <p:cNvPr id="3" name="Slide Number Placeholder 2">
            <a:extLst>
              <a:ext uri="{FF2B5EF4-FFF2-40B4-BE49-F238E27FC236}">
                <a16:creationId xmlns:a16="http://schemas.microsoft.com/office/drawing/2014/main" id="{03194CE8-32D4-174B-A5CB-2E26726BF176}"/>
              </a:ext>
            </a:extLst>
          </p:cNvPr>
          <p:cNvSpPr>
            <a:spLocks noGrp="1"/>
          </p:cNvSpPr>
          <p:nvPr>
            <p:ph type="sldNum" sz="quarter" idx="4"/>
          </p:nvPr>
        </p:nvSpPr>
        <p:spPr/>
        <p:txBody>
          <a:bodyPr/>
          <a:lstStyle/>
          <a:p>
            <a:fld id="{FD96158B-4539-3C43-9DE5-94C547866200}" type="slidenum">
              <a:rPr lang="en-US" smtClean="0"/>
              <a:t>25</a:t>
            </a:fld>
            <a:endParaRPr lang="en-US"/>
          </a:p>
        </p:txBody>
      </p:sp>
      <p:sp>
        <p:nvSpPr>
          <p:cNvPr id="4" name="Footer Placeholder 3">
            <a:extLst>
              <a:ext uri="{FF2B5EF4-FFF2-40B4-BE49-F238E27FC236}">
                <a16:creationId xmlns:a16="http://schemas.microsoft.com/office/drawing/2014/main" id="{DC3F6EE6-1E73-0243-A840-2570AB576562}"/>
              </a:ext>
            </a:extLst>
          </p:cNvPr>
          <p:cNvSpPr>
            <a:spLocks noGrp="1"/>
          </p:cNvSpPr>
          <p:nvPr>
            <p:ph type="ftr" sz="quarter" idx="3"/>
          </p:nvPr>
        </p:nvSpPr>
        <p:spPr/>
        <p:txBody>
          <a:bodyPr/>
          <a:lstStyle/>
          <a:p>
            <a:r>
              <a:rPr lang="en-US" dirty="0"/>
              <a:t>© 2020</a:t>
            </a:r>
          </a:p>
        </p:txBody>
      </p:sp>
      <p:pic>
        <p:nvPicPr>
          <p:cNvPr id="7" name="Picture 6">
            <a:extLst>
              <a:ext uri="{FF2B5EF4-FFF2-40B4-BE49-F238E27FC236}">
                <a16:creationId xmlns:a16="http://schemas.microsoft.com/office/drawing/2014/main" id="{E4F475FB-2C47-1A4A-8F9E-E41B8124BC4C}"/>
              </a:ext>
            </a:extLst>
          </p:cNvPr>
          <p:cNvPicPr>
            <a:picLocks noChangeAspect="1"/>
          </p:cNvPicPr>
          <p:nvPr/>
        </p:nvPicPr>
        <p:blipFill>
          <a:blip r:embed="rId3"/>
          <a:stretch>
            <a:fillRect/>
          </a:stretch>
        </p:blipFill>
        <p:spPr>
          <a:xfrm>
            <a:off x="2051719" y="3400366"/>
            <a:ext cx="4994787" cy="2404897"/>
          </a:xfrm>
          <a:prstGeom prst="rect">
            <a:avLst/>
          </a:prstGeom>
        </p:spPr>
      </p:pic>
    </p:spTree>
    <p:extLst>
      <p:ext uri="{BB962C8B-B14F-4D97-AF65-F5344CB8AC3E}">
        <p14:creationId xmlns:p14="http://schemas.microsoft.com/office/powerpoint/2010/main" val="1399454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Eager Primary Copy/Full Transparency (cont’d)</a:t>
            </a:r>
          </a:p>
        </p:txBody>
      </p:sp>
      <p:sp>
        <p:nvSpPr>
          <p:cNvPr id="549893" name="Rectangle 5"/>
          <p:cNvSpPr>
            <a:spLocks noGrp="1" noChangeArrowheads="1"/>
          </p:cNvSpPr>
          <p:nvPr>
            <p:ph idx="1"/>
          </p:nvPr>
        </p:nvSpPr>
        <p:spPr>
          <a:xfrm>
            <a:off x="241101" y="1750219"/>
            <a:ext cx="8643938" cy="1650147"/>
          </a:xfrm>
          <a:noFill/>
          <a:ln/>
        </p:spPr>
        <p:txBody>
          <a:bodyPr/>
          <a:lstStyle/>
          <a:p>
            <a:pPr>
              <a:lnSpc>
                <a:spcPct val="80000"/>
              </a:lnSpc>
            </a:pPr>
            <a:r>
              <a:rPr lang="en-US" sz="2000" dirty="0"/>
              <a:t>Primary copy site</a:t>
            </a:r>
          </a:p>
          <a:p>
            <a:pPr lvl="1">
              <a:lnSpc>
                <a:spcPct val="80000"/>
              </a:lnSpc>
            </a:pPr>
            <a:r>
              <a:rPr lang="en-US" sz="1800" dirty="0"/>
              <a:t>Read(</a:t>
            </a:r>
            <a:r>
              <a:rPr lang="en-US" sz="1800" i="1" dirty="0"/>
              <a:t>x</a:t>
            </a:r>
            <a:r>
              <a:rPr lang="en-US" sz="1800" dirty="0"/>
              <a:t>): lock </a:t>
            </a:r>
            <a:r>
              <a:rPr lang="en-US" sz="1800" i="1" dirty="0" err="1"/>
              <a:t>x</a:t>
            </a:r>
            <a:r>
              <a:rPr lang="en-US" sz="1800" dirty="0" err="1"/>
              <a:t>and</a:t>
            </a:r>
            <a:r>
              <a:rPr lang="en-US" sz="1800" dirty="0"/>
              <a:t> reply to TM</a:t>
            </a:r>
          </a:p>
          <a:p>
            <a:pPr lvl="1">
              <a:lnSpc>
                <a:spcPct val="80000"/>
              </a:lnSpc>
            </a:pPr>
            <a:r>
              <a:rPr lang="en-US" sz="1800" dirty="0"/>
              <a:t>Write(</a:t>
            </a:r>
            <a:r>
              <a:rPr lang="en-US" sz="1800" i="1" dirty="0"/>
              <a:t>x</a:t>
            </a:r>
            <a:r>
              <a:rPr lang="en-US" sz="1800" dirty="0"/>
              <a:t>): lock </a:t>
            </a:r>
            <a:r>
              <a:rPr lang="en-US" sz="1800" i="1" dirty="0"/>
              <a:t>x</a:t>
            </a:r>
            <a:r>
              <a:rPr lang="en-US" sz="1800" dirty="0"/>
              <a:t>, perform update, inform TM</a:t>
            </a:r>
          </a:p>
          <a:p>
            <a:pPr lvl="1">
              <a:lnSpc>
                <a:spcPct val="80000"/>
              </a:lnSpc>
              <a:spcBef>
                <a:spcPts val="422"/>
              </a:spcBef>
            </a:pPr>
            <a:r>
              <a:rPr lang="en-US" sz="1800" dirty="0"/>
              <a:t>Participate in 2PC</a:t>
            </a:r>
          </a:p>
          <a:p>
            <a:pPr>
              <a:lnSpc>
                <a:spcPct val="80000"/>
              </a:lnSpc>
            </a:pPr>
            <a:r>
              <a:rPr lang="en-US" sz="2000" dirty="0"/>
              <a:t>Slaves: as before</a:t>
            </a:r>
          </a:p>
          <a:p>
            <a:pPr>
              <a:lnSpc>
                <a:spcPct val="80000"/>
              </a:lnSpc>
            </a:pPr>
            <a:endParaRPr lang="en-US" sz="2000" dirty="0"/>
          </a:p>
        </p:txBody>
      </p:sp>
      <p:sp>
        <p:nvSpPr>
          <p:cNvPr id="3" name="Slide Number Placeholder 2">
            <a:extLst>
              <a:ext uri="{FF2B5EF4-FFF2-40B4-BE49-F238E27FC236}">
                <a16:creationId xmlns:a16="http://schemas.microsoft.com/office/drawing/2014/main" id="{03E70CFD-B92D-1740-9949-D246185FC941}"/>
              </a:ext>
            </a:extLst>
          </p:cNvPr>
          <p:cNvSpPr>
            <a:spLocks noGrp="1"/>
          </p:cNvSpPr>
          <p:nvPr>
            <p:ph type="sldNum" sz="quarter" idx="4"/>
          </p:nvPr>
        </p:nvSpPr>
        <p:spPr/>
        <p:txBody>
          <a:bodyPr/>
          <a:lstStyle/>
          <a:p>
            <a:fld id="{FD96158B-4539-3C43-9DE5-94C547866200}" type="slidenum">
              <a:rPr lang="en-US" smtClean="0"/>
              <a:t>26</a:t>
            </a:fld>
            <a:endParaRPr lang="en-US"/>
          </a:p>
        </p:txBody>
      </p:sp>
      <p:sp>
        <p:nvSpPr>
          <p:cNvPr id="4" name="Footer Placeholder 3">
            <a:extLst>
              <a:ext uri="{FF2B5EF4-FFF2-40B4-BE49-F238E27FC236}">
                <a16:creationId xmlns:a16="http://schemas.microsoft.com/office/drawing/2014/main" id="{34AC6C37-01F8-6B4C-A265-AEA98E850926}"/>
              </a:ext>
            </a:extLst>
          </p:cNvPr>
          <p:cNvSpPr>
            <a:spLocks noGrp="1"/>
          </p:cNvSpPr>
          <p:nvPr>
            <p:ph type="ftr" sz="quarter" idx="3"/>
          </p:nvPr>
        </p:nvSpPr>
        <p:spPr/>
        <p:txBody>
          <a:bodyPr/>
          <a:lstStyle/>
          <a:p>
            <a:r>
              <a:rPr lang="en-US" dirty="0"/>
              <a:t>© 2020</a:t>
            </a:r>
          </a:p>
        </p:txBody>
      </p:sp>
      <p:pic>
        <p:nvPicPr>
          <p:cNvPr id="8" name="Picture 7">
            <a:extLst>
              <a:ext uri="{FF2B5EF4-FFF2-40B4-BE49-F238E27FC236}">
                <a16:creationId xmlns:a16="http://schemas.microsoft.com/office/drawing/2014/main" id="{AB3CF3A5-8081-1049-8A2F-96DD0109ED3F}"/>
              </a:ext>
            </a:extLst>
          </p:cNvPr>
          <p:cNvPicPr>
            <a:picLocks noChangeAspect="1"/>
          </p:cNvPicPr>
          <p:nvPr/>
        </p:nvPicPr>
        <p:blipFill>
          <a:blip r:embed="rId3"/>
          <a:stretch>
            <a:fillRect/>
          </a:stretch>
        </p:blipFill>
        <p:spPr>
          <a:xfrm>
            <a:off x="2051719" y="3400366"/>
            <a:ext cx="4994787" cy="2404897"/>
          </a:xfrm>
          <a:prstGeom prst="rect">
            <a:avLst/>
          </a:prstGeom>
        </p:spPr>
      </p:pic>
    </p:spTree>
    <p:extLst>
      <p:ext uri="{BB962C8B-B14F-4D97-AF65-F5344CB8AC3E}">
        <p14:creationId xmlns:p14="http://schemas.microsoft.com/office/powerpoint/2010/main" val="46628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Eager Distributed Protocol</a:t>
            </a:r>
          </a:p>
        </p:txBody>
      </p:sp>
      <p:sp>
        <p:nvSpPr>
          <p:cNvPr id="550917" name="Rectangle 5"/>
          <p:cNvSpPr>
            <a:spLocks noGrp="1" noChangeArrowheads="1"/>
          </p:cNvSpPr>
          <p:nvPr>
            <p:ph idx="1"/>
          </p:nvPr>
        </p:nvSpPr>
        <p:spPr>
          <a:xfrm>
            <a:off x="241101" y="1656928"/>
            <a:ext cx="8643938" cy="2185088"/>
          </a:xfrm>
          <a:noFill/>
          <a:ln/>
        </p:spPr>
        <p:txBody>
          <a:bodyPr/>
          <a:lstStyle/>
          <a:p>
            <a:pPr>
              <a:lnSpc>
                <a:spcPct val="80000"/>
              </a:lnSpc>
              <a:spcBef>
                <a:spcPts val="422"/>
              </a:spcBef>
            </a:pPr>
            <a:r>
              <a:rPr lang="en-US" sz="2000" dirty="0"/>
              <a:t>Updates originate at any copy</a:t>
            </a:r>
          </a:p>
          <a:p>
            <a:pPr lvl="1">
              <a:lnSpc>
                <a:spcPct val="80000"/>
              </a:lnSpc>
              <a:spcBef>
                <a:spcPts val="422"/>
              </a:spcBef>
            </a:pPr>
            <a:r>
              <a:rPr lang="en-US" sz="1800" dirty="0"/>
              <a:t>Each sites uses 2 phase locking.</a:t>
            </a:r>
          </a:p>
          <a:p>
            <a:pPr lvl="1">
              <a:lnSpc>
                <a:spcPct val="80000"/>
              </a:lnSpc>
              <a:spcBef>
                <a:spcPts val="422"/>
              </a:spcBef>
            </a:pPr>
            <a:r>
              <a:rPr lang="en-US" sz="1800" dirty="0"/>
              <a:t>Read operations are performed locally.</a:t>
            </a:r>
          </a:p>
          <a:p>
            <a:pPr lvl="1">
              <a:lnSpc>
                <a:spcPct val="80000"/>
              </a:lnSpc>
              <a:spcBef>
                <a:spcPts val="422"/>
              </a:spcBef>
            </a:pPr>
            <a:r>
              <a:rPr lang="en-US" sz="1800" dirty="0"/>
              <a:t>Write operations are performed at all sites (using a distributed locking protocol).</a:t>
            </a:r>
          </a:p>
          <a:p>
            <a:pPr lvl="1">
              <a:lnSpc>
                <a:spcPct val="80000"/>
              </a:lnSpc>
              <a:spcBef>
                <a:spcPts val="422"/>
              </a:spcBef>
            </a:pPr>
            <a:r>
              <a:rPr lang="en-US" sz="1800" dirty="0"/>
              <a:t>Coordinate 2PC</a:t>
            </a:r>
          </a:p>
          <a:p>
            <a:pPr>
              <a:lnSpc>
                <a:spcPct val="80000"/>
              </a:lnSpc>
              <a:spcBef>
                <a:spcPts val="422"/>
              </a:spcBef>
            </a:pPr>
            <a:r>
              <a:rPr lang="en-US" sz="2000" dirty="0"/>
              <a:t>Slaves:</a:t>
            </a:r>
          </a:p>
          <a:p>
            <a:pPr lvl="1">
              <a:lnSpc>
                <a:spcPct val="80000"/>
              </a:lnSpc>
              <a:spcBef>
                <a:spcPts val="422"/>
              </a:spcBef>
            </a:pPr>
            <a:r>
              <a:rPr lang="en-US" sz="1800" dirty="0"/>
              <a:t>As before</a:t>
            </a:r>
          </a:p>
        </p:txBody>
      </p:sp>
      <p:sp>
        <p:nvSpPr>
          <p:cNvPr id="3" name="Slide Number Placeholder 2">
            <a:extLst>
              <a:ext uri="{FF2B5EF4-FFF2-40B4-BE49-F238E27FC236}">
                <a16:creationId xmlns:a16="http://schemas.microsoft.com/office/drawing/2014/main" id="{89D1825E-B8EB-4046-B455-B6D5A19C3D96}"/>
              </a:ext>
            </a:extLst>
          </p:cNvPr>
          <p:cNvSpPr>
            <a:spLocks noGrp="1"/>
          </p:cNvSpPr>
          <p:nvPr>
            <p:ph type="sldNum" sz="quarter" idx="4"/>
          </p:nvPr>
        </p:nvSpPr>
        <p:spPr/>
        <p:txBody>
          <a:bodyPr/>
          <a:lstStyle/>
          <a:p>
            <a:fld id="{FD96158B-4539-3C43-9DE5-94C547866200}" type="slidenum">
              <a:rPr lang="en-US" smtClean="0"/>
              <a:t>27</a:t>
            </a:fld>
            <a:endParaRPr lang="en-US"/>
          </a:p>
        </p:txBody>
      </p:sp>
      <p:sp>
        <p:nvSpPr>
          <p:cNvPr id="4" name="Footer Placeholder 3">
            <a:extLst>
              <a:ext uri="{FF2B5EF4-FFF2-40B4-BE49-F238E27FC236}">
                <a16:creationId xmlns:a16="http://schemas.microsoft.com/office/drawing/2014/main" id="{376A50C1-5595-FF41-B2D7-E5DC45930B5F}"/>
              </a:ext>
            </a:extLst>
          </p:cNvPr>
          <p:cNvSpPr>
            <a:spLocks noGrp="1"/>
          </p:cNvSpPr>
          <p:nvPr>
            <p:ph type="ftr" sz="quarter" idx="3"/>
          </p:nvPr>
        </p:nvSpPr>
        <p:spPr/>
        <p:txBody>
          <a:bodyPr/>
          <a:lstStyle/>
          <a:p>
            <a:r>
              <a:rPr lang="en-US" dirty="0"/>
              <a:t>© 2020</a:t>
            </a:r>
          </a:p>
        </p:txBody>
      </p:sp>
      <p:pic>
        <p:nvPicPr>
          <p:cNvPr id="7" name="Picture 6">
            <a:extLst>
              <a:ext uri="{FF2B5EF4-FFF2-40B4-BE49-F238E27FC236}">
                <a16:creationId xmlns:a16="http://schemas.microsoft.com/office/drawing/2014/main" id="{7F8ADA65-ADAD-454C-BC50-DC22A09F7868}"/>
              </a:ext>
            </a:extLst>
          </p:cNvPr>
          <p:cNvPicPr>
            <a:picLocks noChangeAspect="1"/>
          </p:cNvPicPr>
          <p:nvPr/>
        </p:nvPicPr>
        <p:blipFill>
          <a:blip r:embed="rId3"/>
          <a:stretch>
            <a:fillRect/>
          </a:stretch>
        </p:blipFill>
        <p:spPr>
          <a:xfrm>
            <a:off x="1979712" y="3813458"/>
            <a:ext cx="6088520" cy="2280716"/>
          </a:xfrm>
          <a:prstGeom prst="rect">
            <a:avLst/>
          </a:prstGeom>
        </p:spPr>
      </p:pic>
    </p:spTree>
    <p:extLst>
      <p:ext uri="{BB962C8B-B14F-4D97-AF65-F5344CB8AC3E}">
        <p14:creationId xmlns:p14="http://schemas.microsoft.com/office/powerpoint/2010/main" val="1434053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dirty="0"/>
              <a:t>Eager Distributed Protocol (cont’d)</a:t>
            </a:r>
          </a:p>
        </p:txBody>
      </p:sp>
      <p:sp>
        <p:nvSpPr>
          <p:cNvPr id="561155" name="Rectangle 3"/>
          <p:cNvSpPr>
            <a:spLocks noGrp="1" noChangeArrowheads="1"/>
          </p:cNvSpPr>
          <p:nvPr>
            <p:ph idx="1"/>
          </p:nvPr>
        </p:nvSpPr>
        <p:spPr/>
        <p:txBody>
          <a:bodyPr/>
          <a:lstStyle/>
          <a:p>
            <a:pPr>
              <a:lnSpc>
                <a:spcPct val="90000"/>
              </a:lnSpc>
              <a:spcBef>
                <a:spcPts val="600"/>
              </a:spcBef>
            </a:pPr>
            <a:r>
              <a:rPr lang="en-US" sz="2000" dirty="0"/>
              <a:t>Critical issue:</a:t>
            </a:r>
          </a:p>
          <a:p>
            <a:pPr lvl="1">
              <a:lnSpc>
                <a:spcPct val="90000"/>
              </a:lnSpc>
              <a:spcBef>
                <a:spcPts val="600"/>
              </a:spcBef>
            </a:pPr>
            <a:r>
              <a:rPr lang="en-US" sz="1800" dirty="0"/>
              <a:t>Concurrent Writes initiated at different master sites are executed in the same order at each slave site</a:t>
            </a:r>
          </a:p>
          <a:p>
            <a:pPr lvl="1">
              <a:lnSpc>
                <a:spcPct val="90000"/>
              </a:lnSpc>
              <a:spcBef>
                <a:spcPts val="600"/>
              </a:spcBef>
            </a:pPr>
            <a:r>
              <a:rPr lang="en-US" sz="1800" dirty="0"/>
              <a:t>Local histories are serializable (this is easy)</a:t>
            </a:r>
          </a:p>
          <a:p>
            <a:pPr>
              <a:lnSpc>
                <a:spcPct val="90000"/>
              </a:lnSpc>
              <a:spcBef>
                <a:spcPts val="600"/>
              </a:spcBef>
            </a:pPr>
            <a:r>
              <a:rPr lang="en-US" sz="2000" dirty="0"/>
              <a:t>Advantages</a:t>
            </a:r>
          </a:p>
          <a:p>
            <a:pPr lvl="1">
              <a:lnSpc>
                <a:spcPct val="90000"/>
              </a:lnSpc>
              <a:spcBef>
                <a:spcPts val="600"/>
              </a:spcBef>
            </a:pPr>
            <a:r>
              <a:rPr lang="en-US" sz="1800" dirty="0"/>
              <a:t>Simple and easy to implement</a:t>
            </a:r>
          </a:p>
          <a:p>
            <a:pPr>
              <a:lnSpc>
                <a:spcPct val="90000"/>
              </a:lnSpc>
              <a:spcBef>
                <a:spcPts val="600"/>
              </a:spcBef>
            </a:pPr>
            <a:r>
              <a:rPr lang="en-US" sz="2000" dirty="0"/>
              <a:t>Disadvantage</a:t>
            </a:r>
          </a:p>
          <a:p>
            <a:pPr lvl="1">
              <a:lnSpc>
                <a:spcPct val="90000"/>
              </a:lnSpc>
              <a:spcBef>
                <a:spcPts val="600"/>
              </a:spcBef>
            </a:pPr>
            <a:r>
              <a:rPr lang="en-US" sz="1800" dirty="0"/>
              <a:t>Very high communication overhead</a:t>
            </a:r>
          </a:p>
          <a:p>
            <a:pPr lvl="2">
              <a:lnSpc>
                <a:spcPct val="90000"/>
              </a:lnSpc>
              <a:spcBef>
                <a:spcPts val="600"/>
              </a:spcBef>
            </a:pPr>
            <a:r>
              <a:rPr lang="en-US" sz="1600" i="1" dirty="0"/>
              <a:t>n</a:t>
            </a:r>
            <a:r>
              <a:rPr lang="en-US" sz="1600" dirty="0"/>
              <a:t> replicas; </a:t>
            </a:r>
            <a:r>
              <a:rPr lang="en-US" sz="1600" i="1" dirty="0"/>
              <a:t>m</a:t>
            </a:r>
            <a:r>
              <a:rPr lang="en-US" sz="1600" dirty="0"/>
              <a:t> update operations in each transaction: </a:t>
            </a:r>
            <a:r>
              <a:rPr lang="en-US" sz="1600" i="1" dirty="0"/>
              <a:t>n</a:t>
            </a:r>
            <a:r>
              <a:rPr lang="en-US" sz="1600" dirty="0">
                <a:sym typeface="Symbol" charset="2"/>
              </a:rPr>
              <a:t>*</a:t>
            </a:r>
            <a:r>
              <a:rPr lang="en-US" sz="1600" i="1" dirty="0"/>
              <a:t>m </a:t>
            </a:r>
            <a:r>
              <a:rPr lang="en-US" sz="1600" dirty="0"/>
              <a:t>messages (assume no multicasting)</a:t>
            </a:r>
          </a:p>
          <a:p>
            <a:pPr lvl="2">
              <a:spcBef>
                <a:spcPts val="600"/>
              </a:spcBef>
            </a:pPr>
            <a:r>
              <a:rPr lang="en-US" sz="1600" dirty="0"/>
              <a:t>For throughput of </a:t>
            </a:r>
            <a:r>
              <a:rPr lang="en-US" sz="1600" i="1" dirty="0"/>
              <a:t>k </a:t>
            </a:r>
            <a:r>
              <a:rPr lang="en-US" sz="1600" dirty="0" err="1"/>
              <a:t>tps</a:t>
            </a:r>
            <a:r>
              <a:rPr lang="en-US" sz="1600" dirty="0"/>
              <a:t>: </a:t>
            </a:r>
            <a:r>
              <a:rPr lang="en-US" sz="1600" i="1" dirty="0"/>
              <a:t>k</a:t>
            </a:r>
            <a:r>
              <a:rPr lang="en-US" sz="1600" dirty="0">
                <a:sym typeface="Symbol" charset="2"/>
              </a:rPr>
              <a:t>* </a:t>
            </a:r>
            <a:r>
              <a:rPr lang="en-US" sz="1600" i="1" dirty="0"/>
              <a:t>n</a:t>
            </a:r>
            <a:r>
              <a:rPr lang="en-US" sz="1600" dirty="0">
                <a:sym typeface="Symbol" charset="2"/>
              </a:rPr>
              <a:t>*</a:t>
            </a:r>
            <a:r>
              <a:rPr lang="en-US" sz="1600" i="1" dirty="0"/>
              <a:t>m</a:t>
            </a:r>
            <a:r>
              <a:rPr lang="en-US" sz="1600" dirty="0"/>
              <a:t> messages</a:t>
            </a:r>
          </a:p>
          <a:p>
            <a:pPr>
              <a:lnSpc>
                <a:spcPct val="90000"/>
              </a:lnSpc>
              <a:spcBef>
                <a:spcPts val="600"/>
              </a:spcBef>
            </a:pPr>
            <a:r>
              <a:rPr lang="en-US" sz="2000" dirty="0"/>
              <a:t>Alternative</a:t>
            </a:r>
          </a:p>
          <a:p>
            <a:pPr lvl="1">
              <a:lnSpc>
                <a:spcPct val="90000"/>
              </a:lnSpc>
              <a:spcBef>
                <a:spcPts val="600"/>
              </a:spcBef>
            </a:pPr>
            <a:r>
              <a:rPr lang="en-US" sz="1800" dirty="0"/>
              <a:t>Use group communication + deferred update to slaves to reduce messages</a:t>
            </a:r>
          </a:p>
        </p:txBody>
      </p:sp>
      <p:sp>
        <p:nvSpPr>
          <p:cNvPr id="3" name="Slide Number Placeholder 2">
            <a:extLst>
              <a:ext uri="{FF2B5EF4-FFF2-40B4-BE49-F238E27FC236}">
                <a16:creationId xmlns:a16="http://schemas.microsoft.com/office/drawing/2014/main" id="{DA9E43F1-56BC-7D4B-82AF-41DC89496158}"/>
              </a:ext>
            </a:extLst>
          </p:cNvPr>
          <p:cNvSpPr>
            <a:spLocks noGrp="1"/>
          </p:cNvSpPr>
          <p:nvPr>
            <p:ph type="sldNum" sz="quarter" idx="4"/>
          </p:nvPr>
        </p:nvSpPr>
        <p:spPr/>
        <p:txBody>
          <a:bodyPr/>
          <a:lstStyle/>
          <a:p>
            <a:fld id="{FD96158B-4539-3C43-9DE5-94C547866200}" type="slidenum">
              <a:rPr lang="en-US" smtClean="0"/>
              <a:t>28</a:t>
            </a:fld>
            <a:endParaRPr lang="en-US"/>
          </a:p>
        </p:txBody>
      </p:sp>
      <p:sp>
        <p:nvSpPr>
          <p:cNvPr id="4" name="Footer Placeholder 3">
            <a:extLst>
              <a:ext uri="{FF2B5EF4-FFF2-40B4-BE49-F238E27FC236}">
                <a16:creationId xmlns:a16="http://schemas.microsoft.com/office/drawing/2014/main" id="{F9906299-4DFD-DF4D-AC83-154C3EAC402F}"/>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377065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Lazy Single Master/Limited Transparency</a:t>
            </a:r>
          </a:p>
        </p:txBody>
      </p:sp>
      <p:sp>
        <p:nvSpPr>
          <p:cNvPr id="551943" name="Rectangle 7"/>
          <p:cNvSpPr>
            <a:spLocks noGrp="1" noChangeArrowheads="1"/>
          </p:cNvSpPr>
          <p:nvPr>
            <p:ph idx="1"/>
          </p:nvPr>
        </p:nvSpPr>
        <p:spPr>
          <a:xfrm>
            <a:off x="241101" y="1606297"/>
            <a:ext cx="8643938" cy="2438241"/>
          </a:xfrm>
          <a:noFill/>
          <a:ln/>
        </p:spPr>
        <p:txBody>
          <a:bodyPr/>
          <a:lstStyle/>
          <a:p>
            <a:pPr>
              <a:lnSpc>
                <a:spcPct val="80000"/>
              </a:lnSpc>
              <a:spcBef>
                <a:spcPts val="300"/>
              </a:spcBef>
              <a:spcAft>
                <a:spcPts val="0"/>
              </a:spcAft>
            </a:pPr>
            <a:r>
              <a:rPr lang="en-US" sz="2000" dirty="0"/>
              <a:t>Update transactions submitted to master</a:t>
            </a:r>
          </a:p>
          <a:p>
            <a:pPr>
              <a:lnSpc>
                <a:spcPct val="80000"/>
              </a:lnSpc>
              <a:spcBef>
                <a:spcPts val="300"/>
              </a:spcBef>
              <a:spcAft>
                <a:spcPts val="0"/>
              </a:spcAft>
            </a:pPr>
            <a:r>
              <a:rPr lang="en-US" sz="2000" dirty="0"/>
              <a:t>Master:</a:t>
            </a:r>
          </a:p>
          <a:p>
            <a:pPr lvl="1">
              <a:lnSpc>
                <a:spcPct val="80000"/>
              </a:lnSpc>
              <a:spcBef>
                <a:spcPts val="300"/>
              </a:spcBef>
              <a:spcAft>
                <a:spcPts val="0"/>
              </a:spcAft>
            </a:pPr>
            <a:r>
              <a:rPr lang="en-US" sz="1800" dirty="0"/>
              <a:t>Upon read: read locally and return to user</a:t>
            </a:r>
          </a:p>
          <a:p>
            <a:pPr lvl="1">
              <a:lnSpc>
                <a:spcPct val="80000"/>
              </a:lnSpc>
              <a:spcBef>
                <a:spcPts val="300"/>
              </a:spcBef>
              <a:spcAft>
                <a:spcPts val="0"/>
              </a:spcAft>
            </a:pPr>
            <a:r>
              <a:rPr lang="en-US" sz="1800" dirty="0"/>
              <a:t>Upon write: write locally and return to user</a:t>
            </a:r>
          </a:p>
          <a:p>
            <a:pPr lvl="1">
              <a:lnSpc>
                <a:spcPct val="80000"/>
              </a:lnSpc>
              <a:spcBef>
                <a:spcPts val="300"/>
              </a:spcBef>
              <a:spcAft>
                <a:spcPts val="0"/>
              </a:spcAft>
            </a:pPr>
            <a:r>
              <a:rPr lang="en-US" sz="1800" dirty="0"/>
              <a:t>Upon commit/abort: terminate locally</a:t>
            </a:r>
          </a:p>
          <a:p>
            <a:pPr lvl="1">
              <a:lnSpc>
                <a:spcPct val="80000"/>
              </a:lnSpc>
              <a:spcBef>
                <a:spcPts val="300"/>
              </a:spcBef>
              <a:spcAft>
                <a:spcPts val="0"/>
              </a:spcAft>
            </a:pPr>
            <a:r>
              <a:rPr lang="en-US" sz="1800" dirty="0"/>
              <a:t>Sometime after commit: multicast updates to slaves (in order)</a:t>
            </a:r>
          </a:p>
          <a:p>
            <a:pPr>
              <a:lnSpc>
                <a:spcPct val="80000"/>
              </a:lnSpc>
              <a:spcBef>
                <a:spcPts val="300"/>
              </a:spcBef>
              <a:spcAft>
                <a:spcPts val="0"/>
              </a:spcAft>
            </a:pPr>
            <a:r>
              <a:rPr lang="en-US" sz="2000" dirty="0"/>
              <a:t>Slaves:</a:t>
            </a:r>
          </a:p>
          <a:p>
            <a:pPr lvl="1">
              <a:lnSpc>
                <a:spcPct val="80000"/>
              </a:lnSpc>
              <a:spcBef>
                <a:spcPts val="300"/>
              </a:spcBef>
              <a:spcAft>
                <a:spcPts val="0"/>
              </a:spcAft>
            </a:pPr>
            <a:r>
              <a:rPr lang="en-US" sz="1800" dirty="0"/>
              <a:t>Upon read: read locally</a:t>
            </a:r>
          </a:p>
          <a:p>
            <a:pPr lvl="1">
              <a:lnSpc>
                <a:spcPct val="80000"/>
              </a:lnSpc>
              <a:spcBef>
                <a:spcPts val="300"/>
              </a:spcBef>
              <a:spcAft>
                <a:spcPts val="0"/>
              </a:spcAft>
            </a:pPr>
            <a:r>
              <a:rPr lang="en-US" sz="1800" dirty="0"/>
              <a:t>Refresh transactions: install updates</a:t>
            </a:r>
          </a:p>
        </p:txBody>
      </p:sp>
      <p:sp>
        <p:nvSpPr>
          <p:cNvPr id="3" name="Slide Number Placeholder 2">
            <a:extLst>
              <a:ext uri="{FF2B5EF4-FFF2-40B4-BE49-F238E27FC236}">
                <a16:creationId xmlns:a16="http://schemas.microsoft.com/office/drawing/2014/main" id="{5A11CBBA-C6F7-8F44-809E-5BC8EEAA7864}"/>
              </a:ext>
            </a:extLst>
          </p:cNvPr>
          <p:cNvSpPr>
            <a:spLocks noGrp="1"/>
          </p:cNvSpPr>
          <p:nvPr>
            <p:ph type="sldNum" sz="quarter" idx="4"/>
          </p:nvPr>
        </p:nvSpPr>
        <p:spPr/>
        <p:txBody>
          <a:bodyPr/>
          <a:lstStyle/>
          <a:p>
            <a:fld id="{FD96158B-4539-3C43-9DE5-94C547866200}" type="slidenum">
              <a:rPr lang="en-US" smtClean="0"/>
              <a:t>29</a:t>
            </a:fld>
            <a:endParaRPr lang="en-US"/>
          </a:p>
        </p:txBody>
      </p:sp>
      <p:sp>
        <p:nvSpPr>
          <p:cNvPr id="4" name="Footer Placeholder 3">
            <a:extLst>
              <a:ext uri="{FF2B5EF4-FFF2-40B4-BE49-F238E27FC236}">
                <a16:creationId xmlns:a16="http://schemas.microsoft.com/office/drawing/2014/main" id="{6407D8C0-725C-984D-83F5-9EE5D7C68AB0}"/>
              </a:ext>
            </a:extLst>
          </p:cNvPr>
          <p:cNvSpPr>
            <a:spLocks noGrp="1"/>
          </p:cNvSpPr>
          <p:nvPr>
            <p:ph type="ftr" sz="quarter" idx="3"/>
          </p:nvPr>
        </p:nvSpPr>
        <p:spPr/>
        <p:txBody>
          <a:bodyPr/>
          <a:lstStyle/>
          <a:p>
            <a:r>
              <a:rPr lang="en-US" dirty="0"/>
              <a:t>© 2020 </a:t>
            </a:r>
          </a:p>
        </p:txBody>
      </p:sp>
      <p:pic>
        <p:nvPicPr>
          <p:cNvPr id="7" name="Picture 6">
            <a:extLst>
              <a:ext uri="{FF2B5EF4-FFF2-40B4-BE49-F238E27FC236}">
                <a16:creationId xmlns:a16="http://schemas.microsoft.com/office/drawing/2014/main" id="{07494C0B-C357-7B42-BBC8-1CF8E0099B2B}"/>
              </a:ext>
            </a:extLst>
          </p:cNvPr>
          <p:cNvPicPr>
            <a:picLocks noChangeAspect="1"/>
          </p:cNvPicPr>
          <p:nvPr/>
        </p:nvPicPr>
        <p:blipFill>
          <a:blip r:embed="rId3"/>
          <a:stretch>
            <a:fillRect/>
          </a:stretch>
        </p:blipFill>
        <p:spPr>
          <a:xfrm>
            <a:off x="2267744" y="4044538"/>
            <a:ext cx="5034514" cy="2120766"/>
          </a:xfrm>
          <a:prstGeom prst="rect">
            <a:avLst/>
          </a:prstGeom>
        </p:spPr>
      </p:pic>
    </p:spTree>
    <p:extLst>
      <p:ext uri="{BB962C8B-B14F-4D97-AF65-F5344CB8AC3E}">
        <p14:creationId xmlns:p14="http://schemas.microsoft.com/office/powerpoint/2010/main" val="569054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Data Replication</a:t>
            </a:r>
          </a:p>
          <a:p>
            <a:pPr lvl="1"/>
            <a:r>
              <a:rPr lang="en-US" dirty="0">
                <a:solidFill>
                  <a:srgbClr val="1771A9"/>
                </a:solidFill>
              </a:rPr>
              <a:t>Consistency criteria</a:t>
            </a:r>
          </a:p>
          <a:p>
            <a:pPr lvl="1"/>
            <a:r>
              <a:rPr lang="en-US" dirty="0">
                <a:solidFill>
                  <a:srgbClr val="1771A9"/>
                </a:solidFill>
              </a:rPr>
              <a:t>Update Management Strategies</a:t>
            </a:r>
          </a:p>
          <a:p>
            <a:pPr lvl="1"/>
            <a:r>
              <a:rPr lang="en-US" dirty="0">
                <a:solidFill>
                  <a:srgbClr val="1771A9"/>
                </a:solidFill>
              </a:rPr>
              <a:t>Replication Protocols</a:t>
            </a:r>
          </a:p>
          <a:p>
            <a:pPr lvl="1"/>
            <a:r>
              <a:rPr lang="en-US" dirty="0">
                <a:solidFill>
                  <a:srgbClr val="1771A9"/>
                </a:solidFill>
              </a:rPr>
              <a:t>Replication and Failure Management</a:t>
            </a:r>
            <a:endParaRPr lang="en-US" dirty="0">
              <a:cs typeface="Arial" panose="020B0604020202020204" pitchFamily="34" charset="0"/>
            </a:endParaRP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
        <p:nvSpPr>
          <p:cNvPr id="4" name="Footer Placeholder 3">
            <a:extLst>
              <a:ext uri="{FF2B5EF4-FFF2-40B4-BE49-F238E27FC236}">
                <a16:creationId xmlns:a16="http://schemas.microsoft.com/office/drawing/2014/main" id="{612824DA-37B9-A74D-A53E-DE94CC5D82E5}"/>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2315282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dirty="0"/>
              <a:t>Lazy Primary Copy/Limited Transparency</a:t>
            </a:r>
          </a:p>
        </p:txBody>
      </p:sp>
      <p:sp>
        <p:nvSpPr>
          <p:cNvPr id="505859" name="Rectangle 3"/>
          <p:cNvSpPr>
            <a:spLocks noGrp="1" noChangeArrowheads="1"/>
          </p:cNvSpPr>
          <p:nvPr>
            <p:ph idx="1"/>
          </p:nvPr>
        </p:nvSpPr>
        <p:spPr>
          <a:xfrm>
            <a:off x="457200" y="1861630"/>
            <a:ext cx="8229600" cy="1756792"/>
          </a:xfrm>
        </p:spPr>
        <p:txBody>
          <a:bodyPr/>
          <a:lstStyle/>
          <a:p>
            <a:pPr>
              <a:lnSpc>
                <a:spcPct val="90000"/>
              </a:lnSpc>
              <a:spcBef>
                <a:spcPct val="5000"/>
              </a:spcBef>
              <a:spcAft>
                <a:spcPts val="1800"/>
              </a:spcAft>
            </a:pPr>
            <a:r>
              <a:rPr lang="en-US" sz="2000" dirty="0"/>
              <a:t>There are multiple masters; each master execution is similar to lazy single master in the way it handles transactions</a:t>
            </a:r>
          </a:p>
          <a:p>
            <a:pPr>
              <a:lnSpc>
                <a:spcPct val="90000"/>
              </a:lnSpc>
              <a:spcBef>
                <a:spcPct val="5000"/>
              </a:spcBef>
              <a:spcAft>
                <a:spcPts val="1800"/>
              </a:spcAft>
            </a:pPr>
            <a:r>
              <a:rPr lang="en-US" sz="2000" dirty="0"/>
              <a:t>Slave execution complicated: refresh transactions from multiple masters and need to be ordered properly</a:t>
            </a:r>
          </a:p>
        </p:txBody>
      </p:sp>
      <p:sp>
        <p:nvSpPr>
          <p:cNvPr id="3" name="Slide Number Placeholder 2">
            <a:extLst>
              <a:ext uri="{FF2B5EF4-FFF2-40B4-BE49-F238E27FC236}">
                <a16:creationId xmlns:a16="http://schemas.microsoft.com/office/drawing/2014/main" id="{62520CA1-2EDE-9642-B2E1-27301A11E320}"/>
              </a:ext>
            </a:extLst>
          </p:cNvPr>
          <p:cNvSpPr>
            <a:spLocks noGrp="1"/>
          </p:cNvSpPr>
          <p:nvPr>
            <p:ph type="sldNum" sz="quarter" idx="4"/>
          </p:nvPr>
        </p:nvSpPr>
        <p:spPr/>
        <p:txBody>
          <a:bodyPr/>
          <a:lstStyle/>
          <a:p>
            <a:fld id="{FD96158B-4539-3C43-9DE5-94C547866200}" type="slidenum">
              <a:rPr lang="en-US" smtClean="0"/>
              <a:t>30</a:t>
            </a:fld>
            <a:endParaRPr lang="en-US"/>
          </a:p>
        </p:txBody>
      </p:sp>
      <p:sp>
        <p:nvSpPr>
          <p:cNvPr id="4" name="Footer Placeholder 3">
            <a:extLst>
              <a:ext uri="{FF2B5EF4-FFF2-40B4-BE49-F238E27FC236}">
                <a16:creationId xmlns:a16="http://schemas.microsoft.com/office/drawing/2014/main" id="{5696E863-DA58-DF40-A667-DE61F1CAE6BF}"/>
              </a:ext>
            </a:extLst>
          </p:cNvPr>
          <p:cNvSpPr>
            <a:spLocks noGrp="1"/>
          </p:cNvSpPr>
          <p:nvPr>
            <p:ph type="ftr" sz="quarter" idx="3"/>
          </p:nvPr>
        </p:nvSpPr>
        <p:spPr/>
        <p:txBody>
          <a:bodyPr/>
          <a:lstStyle/>
          <a:p>
            <a:r>
              <a:rPr lang="en-US" dirty="0"/>
              <a:t>© 2020 </a:t>
            </a:r>
          </a:p>
        </p:txBody>
      </p:sp>
    </p:spTree>
    <p:extLst>
      <p:ext uri="{BB962C8B-B14F-4D97-AF65-F5344CB8AC3E}">
        <p14:creationId xmlns:p14="http://schemas.microsoft.com/office/powerpoint/2010/main" val="1515302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dirty="0"/>
              <a:t>Lazy Primary Copy/Limited Transparency – Slaves</a:t>
            </a:r>
          </a:p>
        </p:txBody>
      </p:sp>
      <p:sp>
        <p:nvSpPr>
          <p:cNvPr id="505859" name="Rectangle 3"/>
          <p:cNvSpPr>
            <a:spLocks noGrp="1" noChangeArrowheads="1"/>
          </p:cNvSpPr>
          <p:nvPr>
            <p:ph idx="1"/>
          </p:nvPr>
        </p:nvSpPr>
        <p:spPr/>
        <p:txBody>
          <a:bodyPr/>
          <a:lstStyle/>
          <a:p>
            <a:r>
              <a:rPr lang="en-US" sz="2000" dirty="0"/>
              <a:t>Assign system-wide unique timestamps to refresh transactions and execute them in timestamp order</a:t>
            </a:r>
          </a:p>
          <a:p>
            <a:pPr lvl="1"/>
            <a:r>
              <a:rPr lang="en-US" sz="1800" dirty="0"/>
              <a:t>May cause too many aborts</a:t>
            </a:r>
          </a:p>
          <a:p>
            <a:r>
              <a:rPr lang="en-US" sz="2000" dirty="0"/>
              <a:t>Replication graph</a:t>
            </a:r>
          </a:p>
          <a:p>
            <a:pPr lvl="1"/>
            <a:r>
              <a:rPr lang="en-US" sz="1800" dirty="0"/>
              <a:t>Similar to serialization graph, but nodes are transactions (</a:t>
            </a:r>
            <a:r>
              <a:rPr lang="en-US" sz="1800" i="1" dirty="0"/>
              <a:t>T</a:t>
            </a:r>
            <a:r>
              <a:rPr lang="en-US" sz="1800" dirty="0"/>
              <a:t>) + sites (</a:t>
            </a:r>
            <a:r>
              <a:rPr lang="en-US" sz="1800" i="1" dirty="0"/>
              <a:t>S</a:t>
            </a:r>
            <a:r>
              <a:rPr lang="en-US" sz="1800" dirty="0"/>
              <a:t>); edge </a:t>
            </a:r>
            <a:r>
              <a:rPr lang="en-US" sz="1800" dirty="0">
                <a:sym typeface="Symbol" charset="2"/>
              </a:rPr>
              <a:t>〈</a:t>
            </a:r>
            <a:r>
              <a:rPr lang="en-US" sz="1800" i="1" dirty="0" err="1">
                <a:sym typeface="Symbol" charset="2"/>
              </a:rPr>
              <a:t>T</a:t>
            </a:r>
            <a:r>
              <a:rPr lang="en-US" sz="1800" i="1" baseline="-25000" dirty="0" err="1">
                <a:sym typeface="Symbol" charset="2"/>
              </a:rPr>
              <a:t>i</a:t>
            </a:r>
            <a:r>
              <a:rPr lang="en-US" sz="1800" dirty="0" err="1">
                <a:sym typeface="Symbol" charset="2"/>
              </a:rPr>
              <a:t>,</a:t>
            </a:r>
            <a:r>
              <a:rPr lang="en-US" sz="1800" i="1" dirty="0" err="1">
                <a:sym typeface="Symbol" charset="2"/>
              </a:rPr>
              <a:t>S</a:t>
            </a:r>
            <a:r>
              <a:rPr lang="en-US" sz="1800" i="1" baseline="-25000" dirty="0" err="1">
                <a:sym typeface="Symbol" charset="2"/>
              </a:rPr>
              <a:t>j</a:t>
            </a:r>
            <a:r>
              <a:rPr lang="en-US" sz="1800" dirty="0" err="1">
                <a:sym typeface="Symbol" charset="2"/>
              </a:rPr>
              <a:t>〉exists</a:t>
            </a:r>
            <a:r>
              <a:rPr lang="en-US" sz="1800" dirty="0">
                <a:sym typeface="Symbol" charset="2"/>
              </a:rPr>
              <a:t> </a:t>
            </a:r>
            <a:r>
              <a:rPr lang="en-US" sz="1800" dirty="0" err="1">
                <a:sym typeface="Symbol" charset="2"/>
              </a:rPr>
              <a:t>iff</a:t>
            </a:r>
            <a:r>
              <a:rPr lang="en-US" sz="1800" dirty="0">
                <a:sym typeface="Symbol" charset="2"/>
              </a:rPr>
              <a:t> </a:t>
            </a:r>
            <a:r>
              <a:rPr lang="en-US" sz="1800" i="1" dirty="0">
                <a:sym typeface="Symbol" charset="2"/>
              </a:rPr>
              <a:t>T</a:t>
            </a:r>
            <a:r>
              <a:rPr lang="en-US" sz="1800" i="1" baseline="-25000" dirty="0">
                <a:solidFill>
                  <a:schemeClr val="tx2"/>
                </a:solidFill>
                <a:sym typeface="Symbol" charset="2"/>
              </a:rPr>
              <a:t>i</a:t>
            </a:r>
            <a:r>
              <a:rPr lang="en-US" sz="1800" i="1" baseline="-25000" dirty="0">
                <a:sym typeface="Symbol" charset="2"/>
              </a:rPr>
              <a:t> </a:t>
            </a:r>
            <a:r>
              <a:rPr lang="en-US" sz="1800" dirty="0">
                <a:sym typeface="Symbol" charset="2"/>
              </a:rPr>
              <a:t>performs a Write(</a:t>
            </a:r>
            <a:r>
              <a:rPr lang="en-US" sz="1800" i="1" dirty="0">
                <a:sym typeface="Symbol" charset="2"/>
              </a:rPr>
              <a:t>x</a:t>
            </a:r>
            <a:r>
              <a:rPr lang="en-US" sz="1800" dirty="0">
                <a:sym typeface="Symbol" charset="2"/>
              </a:rPr>
              <a:t>) and </a:t>
            </a:r>
            <a:r>
              <a:rPr lang="en-US" sz="1800" i="1" dirty="0">
                <a:sym typeface="Symbol" charset="2"/>
              </a:rPr>
              <a:t>x</a:t>
            </a:r>
            <a:r>
              <a:rPr lang="en-US" sz="1800" dirty="0">
                <a:sym typeface="Symbol" charset="2"/>
              </a:rPr>
              <a:t> is stored in </a:t>
            </a:r>
            <a:r>
              <a:rPr lang="en-US" sz="1800" i="1" dirty="0" err="1">
                <a:sym typeface="Symbol" charset="2"/>
              </a:rPr>
              <a:t>S</a:t>
            </a:r>
            <a:r>
              <a:rPr lang="en-US" sz="1800" i="1" baseline="-25000" dirty="0" err="1">
                <a:sym typeface="Symbol" charset="2"/>
              </a:rPr>
              <a:t>j</a:t>
            </a:r>
            <a:endParaRPr lang="en-US" sz="1800" i="1" baseline="-25000" dirty="0">
              <a:sym typeface="Symbol" charset="2"/>
            </a:endParaRPr>
          </a:p>
          <a:p>
            <a:pPr lvl="1"/>
            <a:r>
              <a:rPr lang="en-US" sz="1800" dirty="0"/>
              <a:t>For each operation (</a:t>
            </a:r>
            <a:r>
              <a:rPr lang="en-US" sz="1800" i="1" dirty="0" err="1"/>
              <a:t>op</a:t>
            </a:r>
            <a:r>
              <a:rPr lang="en-US" sz="1800" i="1" baseline="-25000" dirty="0" err="1"/>
              <a:t>k</a:t>
            </a:r>
            <a:r>
              <a:rPr lang="en-US" sz="1800" dirty="0"/>
              <a:t>), enter the appropriate nodes (</a:t>
            </a:r>
            <a:r>
              <a:rPr lang="en-US" sz="1800" i="1" dirty="0" err="1"/>
              <a:t>T</a:t>
            </a:r>
            <a:r>
              <a:rPr lang="en-US" sz="1800" i="1" baseline="-25000" dirty="0" err="1"/>
              <a:t>k</a:t>
            </a:r>
            <a:r>
              <a:rPr lang="en-US" sz="1800" dirty="0"/>
              <a:t>) and edges; if graph has no cycles, no problem</a:t>
            </a:r>
          </a:p>
          <a:p>
            <a:pPr lvl="1"/>
            <a:r>
              <a:rPr lang="en-US" sz="1800" dirty="0"/>
              <a:t>If cycle exists and the transactions in the cycle have been committed at their masters, but their refresh transactions have not yet committed at slaves, abort </a:t>
            </a:r>
            <a:r>
              <a:rPr lang="en-US" sz="1800" i="1" dirty="0" err="1"/>
              <a:t>T</a:t>
            </a:r>
            <a:r>
              <a:rPr lang="en-US" sz="1800" i="1" baseline="-25000" dirty="0" err="1"/>
              <a:t>k</a:t>
            </a:r>
            <a:r>
              <a:rPr lang="en-US" sz="1800" dirty="0"/>
              <a:t>; if they have not yet committed at their masters, </a:t>
            </a:r>
            <a:r>
              <a:rPr lang="en-US" sz="1800" i="1" dirty="0" err="1"/>
              <a:t>T</a:t>
            </a:r>
            <a:r>
              <a:rPr lang="en-US" sz="1800" i="1" baseline="-25000" dirty="0" err="1"/>
              <a:t>k</a:t>
            </a:r>
            <a:r>
              <a:rPr lang="en-US" sz="1800" dirty="0"/>
              <a:t>waits.</a:t>
            </a:r>
          </a:p>
          <a:p>
            <a:r>
              <a:rPr lang="en-US" sz="2000" dirty="0"/>
              <a:t>Use group communication</a:t>
            </a:r>
          </a:p>
        </p:txBody>
      </p:sp>
      <p:sp>
        <p:nvSpPr>
          <p:cNvPr id="3" name="Slide Number Placeholder 2">
            <a:extLst>
              <a:ext uri="{FF2B5EF4-FFF2-40B4-BE49-F238E27FC236}">
                <a16:creationId xmlns:a16="http://schemas.microsoft.com/office/drawing/2014/main" id="{2A376EBB-080A-4642-9EB6-01CEBADEB08A}"/>
              </a:ext>
            </a:extLst>
          </p:cNvPr>
          <p:cNvSpPr>
            <a:spLocks noGrp="1"/>
          </p:cNvSpPr>
          <p:nvPr>
            <p:ph type="sldNum" sz="quarter" idx="4"/>
          </p:nvPr>
        </p:nvSpPr>
        <p:spPr/>
        <p:txBody>
          <a:bodyPr/>
          <a:lstStyle/>
          <a:p>
            <a:fld id="{FD96158B-4539-3C43-9DE5-94C547866200}" type="slidenum">
              <a:rPr lang="en-US" smtClean="0"/>
              <a:t>31</a:t>
            </a:fld>
            <a:endParaRPr lang="en-US"/>
          </a:p>
        </p:txBody>
      </p:sp>
      <p:sp>
        <p:nvSpPr>
          <p:cNvPr id="4" name="Footer Placeholder 3">
            <a:extLst>
              <a:ext uri="{FF2B5EF4-FFF2-40B4-BE49-F238E27FC236}">
                <a16:creationId xmlns:a16="http://schemas.microsoft.com/office/drawing/2014/main" id="{23E1D9E2-295F-134B-BBD4-FBC9E9E6E315}"/>
              </a:ext>
            </a:extLst>
          </p:cNvPr>
          <p:cNvSpPr>
            <a:spLocks noGrp="1"/>
          </p:cNvSpPr>
          <p:nvPr>
            <p:ph type="ftr" sz="quarter" idx="3"/>
          </p:nvPr>
        </p:nvSpPr>
        <p:spPr/>
        <p:txBody>
          <a:bodyPr/>
          <a:lstStyle/>
          <a:p>
            <a:r>
              <a:rPr lang="en-US" dirty="0"/>
              <a:t>© 2020 </a:t>
            </a:r>
          </a:p>
        </p:txBody>
      </p:sp>
    </p:spTree>
    <p:extLst>
      <p:ext uri="{BB962C8B-B14F-4D97-AF65-F5344CB8AC3E}">
        <p14:creationId xmlns:p14="http://schemas.microsoft.com/office/powerpoint/2010/main" val="3571696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55" name="Rectangle 11"/>
          <p:cNvSpPr>
            <a:spLocks noGrp="1" noChangeArrowheads="1"/>
          </p:cNvSpPr>
          <p:nvPr>
            <p:ph type="title"/>
          </p:nvPr>
        </p:nvSpPr>
        <p:spPr/>
        <p:txBody>
          <a:bodyPr/>
          <a:lstStyle/>
          <a:p>
            <a:r>
              <a:rPr lang="en-US" dirty="0"/>
              <a:t>Lazy Single Master/Full Transparency</a:t>
            </a:r>
          </a:p>
        </p:txBody>
      </p:sp>
      <p:sp>
        <p:nvSpPr>
          <p:cNvPr id="415747" name="Rectangle 3"/>
          <p:cNvSpPr>
            <a:spLocks noGrp="1" noChangeArrowheads="1"/>
          </p:cNvSpPr>
          <p:nvPr>
            <p:ph idx="1"/>
          </p:nvPr>
        </p:nvSpPr>
        <p:spPr>
          <a:noFill/>
          <a:ln/>
        </p:spPr>
        <p:txBody>
          <a:bodyPr vert="horz" wrap="square" lIns="92074" tIns="46037" rIns="92074" bIns="46037" numCol="1" anchor="t" anchorCtr="0" compatLnSpc="1">
            <a:prstTxWarp prst="textNoShape">
              <a:avLst/>
            </a:prstTxWarp>
          </a:bodyPr>
          <a:lstStyle/>
          <a:p>
            <a:r>
              <a:rPr lang="en-US" dirty="0"/>
              <a:t>This is very tricky</a:t>
            </a:r>
          </a:p>
          <a:p>
            <a:pPr lvl="1"/>
            <a:r>
              <a:rPr lang="en-US" dirty="0"/>
              <a:t>Forwarding operations to a master and then getting refresh transactions cause difficulties</a:t>
            </a:r>
          </a:p>
          <a:p>
            <a:r>
              <a:rPr lang="en-US" dirty="0"/>
              <a:t>Two problems:</a:t>
            </a:r>
          </a:p>
          <a:p>
            <a:pPr lvl="1"/>
            <a:r>
              <a:rPr lang="en-US" dirty="0"/>
              <a:t>Violation of 1SR behavior</a:t>
            </a:r>
          </a:p>
          <a:p>
            <a:pPr lvl="1"/>
            <a:r>
              <a:rPr lang="en-US" dirty="0"/>
              <a:t>A transaction may not see its own reads</a:t>
            </a:r>
          </a:p>
          <a:p>
            <a:r>
              <a:rPr lang="en-US" dirty="0"/>
              <a:t>Problem arises in primary copy/full transparency as well</a:t>
            </a:r>
          </a:p>
        </p:txBody>
      </p:sp>
      <p:sp>
        <p:nvSpPr>
          <p:cNvPr id="3" name="Slide Number Placeholder 2">
            <a:extLst>
              <a:ext uri="{FF2B5EF4-FFF2-40B4-BE49-F238E27FC236}">
                <a16:creationId xmlns:a16="http://schemas.microsoft.com/office/drawing/2014/main" id="{42AE55ED-6630-9C42-8EB1-8DE9DD0F887D}"/>
              </a:ext>
            </a:extLst>
          </p:cNvPr>
          <p:cNvSpPr>
            <a:spLocks noGrp="1"/>
          </p:cNvSpPr>
          <p:nvPr>
            <p:ph type="sldNum" sz="quarter" idx="4"/>
          </p:nvPr>
        </p:nvSpPr>
        <p:spPr/>
        <p:txBody>
          <a:bodyPr/>
          <a:lstStyle/>
          <a:p>
            <a:fld id="{FD96158B-4539-3C43-9DE5-94C547866200}" type="slidenum">
              <a:rPr lang="en-US" smtClean="0"/>
              <a:t>32</a:t>
            </a:fld>
            <a:endParaRPr lang="en-US"/>
          </a:p>
        </p:txBody>
      </p:sp>
      <p:sp>
        <p:nvSpPr>
          <p:cNvPr id="4" name="Footer Placeholder 3">
            <a:extLst>
              <a:ext uri="{FF2B5EF4-FFF2-40B4-BE49-F238E27FC236}">
                <a16:creationId xmlns:a16="http://schemas.microsoft.com/office/drawing/2014/main" id="{47712EA2-9DD1-AA41-AD0F-BEFF3084A403}"/>
              </a:ext>
            </a:extLst>
          </p:cNvPr>
          <p:cNvSpPr>
            <a:spLocks noGrp="1"/>
          </p:cNvSpPr>
          <p:nvPr>
            <p:ph type="ftr" sz="quarter" idx="3"/>
          </p:nvPr>
        </p:nvSpPr>
        <p:spPr/>
        <p:txBody>
          <a:bodyPr/>
          <a:lstStyle/>
          <a:p>
            <a:r>
              <a:rPr lang="en-US" dirty="0"/>
              <a:t>© 2020 </a:t>
            </a:r>
          </a:p>
        </p:txBody>
      </p:sp>
    </p:spTree>
    <p:extLst>
      <p:ext uri="{BB962C8B-B14F-4D97-AF65-F5344CB8AC3E}">
        <p14:creationId xmlns:p14="http://schemas.microsoft.com/office/powerpoint/2010/main" val="310410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Example 3</a:t>
            </a:r>
          </a:p>
        </p:txBody>
      </p:sp>
      <p:sp>
        <p:nvSpPr>
          <p:cNvPr id="562180" name="Rectangle 4"/>
          <p:cNvSpPr>
            <a:spLocks noChangeArrowheads="1"/>
          </p:cNvSpPr>
          <p:nvPr/>
        </p:nvSpPr>
        <p:spPr bwMode="auto">
          <a:xfrm>
            <a:off x="724073" y="1606297"/>
            <a:ext cx="3631903" cy="1474761"/>
          </a:xfrm>
          <a:prstGeom prst="rect">
            <a:avLst/>
          </a:prstGeom>
          <a:noFill/>
          <a:ln w="12700">
            <a:noFill/>
            <a:miter lim="800000"/>
            <a:headEnd/>
            <a:tailEnd/>
          </a:ln>
          <a:effectLst/>
        </p:spPr>
        <p:txBody>
          <a:bodyPr wrap="square" lIns="90486" tIns="44449" rIns="90486" bIns="44449">
            <a:prstTxWarp prst="textNoShape">
              <a:avLst/>
            </a:prstTxWarp>
            <a:spAutoFit/>
          </a:bodyPr>
          <a:lstStyle/>
          <a:p>
            <a:pPr>
              <a:tabLst>
                <a:tab pos="457177" algn="l"/>
                <a:tab pos="2114442" algn="l"/>
                <a:tab pos="2514471" algn="l"/>
                <a:tab pos="4114590" algn="l"/>
                <a:tab pos="4514619" algn="l"/>
              </a:tabLst>
            </a:pPr>
            <a:r>
              <a:rPr lang="en-US" sz="1800" dirty="0">
                <a:solidFill>
                  <a:schemeClr val="tx2"/>
                </a:solidFill>
                <a:latin typeface="Arial" panose="020B0604020202020204" pitchFamily="34" charset="0"/>
              </a:rPr>
              <a:t>Site M (Master) holds x, y; </a:t>
            </a:r>
            <a:r>
              <a:rPr lang="en-US" sz="1800" dirty="0" err="1">
                <a:solidFill>
                  <a:schemeClr val="tx2"/>
                </a:solidFill>
                <a:latin typeface="Arial" panose="020B0604020202020204" pitchFamily="34" charset="0"/>
              </a:rPr>
              <a:t>SiteB</a:t>
            </a:r>
            <a:r>
              <a:rPr lang="en-US" sz="1800" dirty="0">
                <a:solidFill>
                  <a:schemeClr val="tx2"/>
                </a:solidFill>
                <a:latin typeface="Arial" panose="020B0604020202020204" pitchFamily="34" charset="0"/>
              </a:rPr>
              <a:t> holds slave copies of x, y</a:t>
            </a:r>
          </a:p>
          <a:p>
            <a:pPr>
              <a:tabLst>
                <a:tab pos="457177" algn="l"/>
                <a:tab pos="2114442" algn="l"/>
                <a:tab pos="2514471" algn="l"/>
                <a:tab pos="4114590" algn="l"/>
                <a:tab pos="4514619" algn="l"/>
              </a:tabLst>
            </a:pPr>
            <a:r>
              <a:rPr lang="en-US" sz="1800" i="1" dirty="0">
                <a:solidFill>
                  <a:schemeClr val="tx2"/>
                </a:solidFill>
                <a:latin typeface="Arial" panose="020B0604020202020204" pitchFamily="34" charset="0"/>
              </a:rPr>
              <a:t>T</a:t>
            </a:r>
            <a:r>
              <a:rPr lang="en-US" sz="1800" baseline="-25000" dirty="0">
                <a:solidFill>
                  <a:schemeClr val="tx2"/>
                </a:solidFill>
                <a:latin typeface="Arial" panose="020B0604020202020204" pitchFamily="34" charset="0"/>
              </a:rPr>
              <a:t>1</a:t>
            </a:r>
            <a:r>
              <a:rPr lang="en-US" sz="1800" dirty="0">
                <a:solidFill>
                  <a:schemeClr val="tx2"/>
                </a:solidFill>
                <a:latin typeface="Arial" panose="020B0604020202020204" pitchFamily="34" charset="0"/>
              </a:rPr>
              <a:t>:	Read(</a:t>
            </a:r>
            <a:r>
              <a:rPr lang="en-US" sz="1800" i="1" dirty="0">
                <a:solidFill>
                  <a:schemeClr val="tx2"/>
                </a:solidFill>
                <a:latin typeface="Arial" panose="020B0604020202020204" pitchFamily="34" charset="0"/>
              </a:rPr>
              <a:t>x</a:t>
            </a:r>
            <a:r>
              <a:rPr lang="en-US" sz="1800" dirty="0">
                <a:solidFill>
                  <a:schemeClr val="tx2"/>
                </a:solidFill>
                <a:latin typeface="Arial" panose="020B0604020202020204" pitchFamily="34" charset="0"/>
              </a:rPr>
              <a:t>), Write(</a:t>
            </a:r>
            <a:r>
              <a:rPr lang="en-US" sz="1800" i="1" dirty="0">
                <a:solidFill>
                  <a:schemeClr val="tx2"/>
                </a:solidFill>
                <a:latin typeface="Arial" panose="020B0604020202020204" pitchFamily="34" charset="0"/>
              </a:rPr>
              <a:t>y</a:t>
            </a:r>
            <a:r>
              <a:rPr lang="en-US" sz="1800" dirty="0">
                <a:solidFill>
                  <a:schemeClr val="tx2"/>
                </a:solidFill>
                <a:latin typeface="Arial" panose="020B0604020202020204" pitchFamily="34" charset="0"/>
              </a:rPr>
              <a:t>), Commit 	</a:t>
            </a:r>
          </a:p>
          <a:p>
            <a:pPr>
              <a:tabLst>
                <a:tab pos="457177" algn="l"/>
                <a:tab pos="2114442" algn="l"/>
                <a:tab pos="2514471" algn="l"/>
                <a:tab pos="4114590" algn="l"/>
                <a:tab pos="4514619" algn="l"/>
              </a:tabLst>
            </a:pPr>
            <a:r>
              <a:rPr lang="en-US" sz="1800" i="1" dirty="0">
                <a:solidFill>
                  <a:schemeClr val="tx2"/>
                </a:solidFill>
                <a:latin typeface="Arial" panose="020B0604020202020204" pitchFamily="34" charset="0"/>
              </a:rPr>
              <a:t>T</a:t>
            </a:r>
            <a:r>
              <a:rPr lang="en-US" sz="1800" baseline="-25000" dirty="0">
                <a:solidFill>
                  <a:schemeClr val="tx2"/>
                </a:solidFill>
                <a:latin typeface="Arial" panose="020B0604020202020204" pitchFamily="34" charset="0"/>
              </a:rPr>
              <a:t>2</a:t>
            </a:r>
            <a:r>
              <a:rPr lang="en-US" sz="1800" dirty="0">
                <a:solidFill>
                  <a:schemeClr val="tx2"/>
                </a:solidFill>
                <a:latin typeface="Arial" panose="020B0604020202020204" pitchFamily="34" charset="0"/>
              </a:rPr>
              <a:t>:	Read(</a:t>
            </a:r>
            <a:r>
              <a:rPr lang="en-US" sz="1800" i="1" dirty="0">
                <a:solidFill>
                  <a:schemeClr val="tx2"/>
                </a:solidFill>
                <a:latin typeface="Arial" panose="020B0604020202020204" pitchFamily="34" charset="0"/>
              </a:rPr>
              <a:t>x</a:t>
            </a:r>
            <a:r>
              <a:rPr lang="en-US" sz="1800" dirty="0">
                <a:solidFill>
                  <a:schemeClr val="tx2"/>
                </a:solidFill>
                <a:latin typeface="Arial" panose="020B0604020202020204" pitchFamily="34" charset="0"/>
              </a:rPr>
              <a:t>), Write(</a:t>
            </a:r>
            <a:r>
              <a:rPr lang="en-US" sz="1800" i="1" dirty="0">
                <a:solidFill>
                  <a:schemeClr val="tx2"/>
                </a:solidFill>
                <a:latin typeface="Arial" panose="020B0604020202020204" pitchFamily="34" charset="0"/>
              </a:rPr>
              <a:t>y</a:t>
            </a:r>
            <a:r>
              <a:rPr lang="en-US" sz="1800" dirty="0">
                <a:solidFill>
                  <a:schemeClr val="tx2"/>
                </a:solidFill>
                <a:latin typeface="Arial" panose="020B0604020202020204" pitchFamily="34" charset="0"/>
              </a:rPr>
              <a:t>), Commit</a:t>
            </a:r>
          </a:p>
        </p:txBody>
      </p:sp>
      <p:pic>
        <p:nvPicPr>
          <p:cNvPr id="6" name="Picture 5" descr="latex-image-1.pdf"/>
          <p:cNvPicPr>
            <a:picLocks noChangeAspect="1"/>
          </p:cNvPicPr>
          <p:nvPr/>
        </p:nvPicPr>
        <p:blipFill>
          <a:blip r:embed="rId3"/>
          <a:stretch>
            <a:fillRect/>
          </a:stretch>
        </p:blipFill>
        <p:spPr>
          <a:xfrm>
            <a:off x="611560" y="3736270"/>
            <a:ext cx="4824536" cy="525285"/>
          </a:xfrm>
          <a:prstGeom prst="rect">
            <a:avLst/>
          </a:prstGeom>
        </p:spPr>
      </p:pic>
      <p:sp>
        <p:nvSpPr>
          <p:cNvPr id="3" name="Slide Number Placeholder 2">
            <a:extLst>
              <a:ext uri="{FF2B5EF4-FFF2-40B4-BE49-F238E27FC236}">
                <a16:creationId xmlns:a16="http://schemas.microsoft.com/office/drawing/2014/main" id="{2DCB5742-A979-0A40-8735-3869529634E9}"/>
              </a:ext>
            </a:extLst>
          </p:cNvPr>
          <p:cNvSpPr>
            <a:spLocks noGrp="1"/>
          </p:cNvSpPr>
          <p:nvPr>
            <p:ph type="sldNum" sz="quarter" idx="4"/>
          </p:nvPr>
        </p:nvSpPr>
        <p:spPr/>
        <p:txBody>
          <a:bodyPr/>
          <a:lstStyle/>
          <a:p>
            <a:fld id="{FD96158B-4539-3C43-9DE5-94C547866200}" type="slidenum">
              <a:rPr lang="en-US" smtClean="0"/>
              <a:t>33</a:t>
            </a:fld>
            <a:endParaRPr lang="en-US"/>
          </a:p>
        </p:txBody>
      </p:sp>
      <p:sp>
        <p:nvSpPr>
          <p:cNvPr id="4" name="Footer Placeholder 3">
            <a:extLst>
              <a:ext uri="{FF2B5EF4-FFF2-40B4-BE49-F238E27FC236}">
                <a16:creationId xmlns:a16="http://schemas.microsoft.com/office/drawing/2014/main" id="{2B3EE549-EF88-4D41-808E-CF3559062276}"/>
              </a:ext>
            </a:extLst>
          </p:cNvPr>
          <p:cNvSpPr>
            <a:spLocks noGrp="1"/>
          </p:cNvSpPr>
          <p:nvPr>
            <p:ph type="ftr" sz="quarter" idx="3"/>
          </p:nvPr>
        </p:nvSpPr>
        <p:spPr/>
        <p:txBody>
          <a:bodyPr/>
          <a:lstStyle/>
          <a:p>
            <a:r>
              <a:rPr lang="en-US" dirty="0"/>
              <a:t>© 2020</a:t>
            </a:r>
          </a:p>
        </p:txBody>
      </p:sp>
      <p:pic>
        <p:nvPicPr>
          <p:cNvPr id="8" name="Picture 7">
            <a:extLst>
              <a:ext uri="{FF2B5EF4-FFF2-40B4-BE49-F238E27FC236}">
                <a16:creationId xmlns:a16="http://schemas.microsoft.com/office/drawing/2014/main" id="{832F47E7-E52C-D64A-AD1F-3B5E14251E20}"/>
              </a:ext>
            </a:extLst>
          </p:cNvPr>
          <p:cNvPicPr>
            <a:picLocks noChangeAspect="1"/>
          </p:cNvPicPr>
          <p:nvPr/>
        </p:nvPicPr>
        <p:blipFill>
          <a:blip r:embed="rId4"/>
          <a:stretch>
            <a:fillRect/>
          </a:stretch>
        </p:blipFill>
        <p:spPr>
          <a:xfrm>
            <a:off x="5724128" y="260648"/>
            <a:ext cx="3289300" cy="6261100"/>
          </a:xfrm>
          <a:prstGeom prst="rect">
            <a:avLst/>
          </a:prstGeom>
        </p:spPr>
      </p:pic>
    </p:spTree>
    <p:extLst>
      <p:ext uri="{BB962C8B-B14F-4D97-AF65-F5344CB8AC3E}">
        <p14:creationId xmlns:p14="http://schemas.microsoft.com/office/powerpoint/2010/main" val="803271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dirty="0"/>
              <a:t>Example 4</a:t>
            </a:r>
          </a:p>
        </p:txBody>
      </p:sp>
      <p:sp>
        <p:nvSpPr>
          <p:cNvPr id="563203" name="Rectangle 3"/>
          <p:cNvSpPr>
            <a:spLocks noGrp="1" noChangeArrowheads="1"/>
          </p:cNvSpPr>
          <p:nvPr>
            <p:ph idx="1"/>
          </p:nvPr>
        </p:nvSpPr>
        <p:spPr>
          <a:xfrm>
            <a:off x="457200" y="1412776"/>
            <a:ext cx="8229600" cy="4530725"/>
          </a:xfrm>
        </p:spPr>
        <p:txBody>
          <a:bodyPr/>
          <a:lstStyle/>
          <a:p>
            <a:pPr marL="457177" indent="-457177">
              <a:spcBef>
                <a:spcPts val="300"/>
              </a:spcBef>
            </a:pPr>
            <a:r>
              <a:rPr lang="en-US" dirty="0"/>
              <a:t>Master site</a:t>
            </a:r>
            <a:r>
              <a:rPr lang="en-US" i="1" dirty="0"/>
              <a:t> M </a:t>
            </a:r>
            <a:r>
              <a:rPr lang="en-US" dirty="0"/>
              <a:t>holds </a:t>
            </a:r>
            <a:r>
              <a:rPr lang="en-US" i="1" dirty="0" err="1"/>
              <a:t>x</a:t>
            </a:r>
            <a:r>
              <a:rPr lang="en-US" dirty="0"/>
              <a:t>, site </a:t>
            </a:r>
            <a:r>
              <a:rPr lang="en-US" i="1" dirty="0"/>
              <a:t>C</a:t>
            </a:r>
            <a:r>
              <a:rPr lang="en-US" dirty="0"/>
              <a:t> holds slave copy of </a:t>
            </a:r>
            <a:r>
              <a:rPr lang="en-US" i="1" dirty="0" err="1"/>
              <a:t>x</a:t>
            </a:r>
            <a:endParaRPr lang="en-US" i="1" dirty="0"/>
          </a:p>
          <a:p>
            <a:pPr marL="457177" indent="-457177">
              <a:spcBef>
                <a:spcPts val="300"/>
              </a:spcBef>
            </a:pPr>
            <a:r>
              <a:rPr lang="en-US" i="1" dirty="0"/>
              <a:t>T</a:t>
            </a:r>
            <a:r>
              <a:rPr lang="en-US" baseline="-25000" dirty="0"/>
              <a:t>3</a:t>
            </a:r>
            <a:r>
              <a:rPr lang="en-US" dirty="0"/>
              <a:t>: Write(</a:t>
            </a:r>
            <a:r>
              <a:rPr lang="en-US" i="1" dirty="0"/>
              <a:t>x</a:t>
            </a:r>
            <a:r>
              <a:rPr lang="en-US" dirty="0"/>
              <a:t>), Read(</a:t>
            </a:r>
            <a:r>
              <a:rPr lang="en-US" i="1" dirty="0"/>
              <a:t>x</a:t>
            </a:r>
            <a:r>
              <a:rPr lang="en-US" dirty="0"/>
              <a:t>), Commit</a:t>
            </a:r>
          </a:p>
          <a:p>
            <a:pPr marL="457177" indent="-457177">
              <a:spcBef>
                <a:spcPts val="300"/>
              </a:spcBef>
            </a:pPr>
            <a:r>
              <a:rPr lang="en-US" dirty="0"/>
              <a:t>Sequence of execution</a:t>
            </a:r>
          </a:p>
          <a:p>
            <a:pPr marL="838157" lvl="1" indent="-380980">
              <a:spcBef>
                <a:spcPts val="300"/>
              </a:spcBef>
              <a:buSzPct val="90000"/>
              <a:buFont typeface="Wingdings" charset="2"/>
              <a:buAutoNum type="arabicPeriod"/>
            </a:pPr>
            <a:r>
              <a:rPr lang="en-US" dirty="0"/>
              <a:t> </a:t>
            </a:r>
            <a:r>
              <a:rPr lang="en-US" i="1" dirty="0"/>
              <a:t>W</a:t>
            </a:r>
            <a:r>
              <a:rPr lang="en-US" baseline="-25000" dirty="0"/>
              <a:t>3</a:t>
            </a:r>
            <a:r>
              <a:rPr lang="en-US" dirty="0"/>
              <a:t>(</a:t>
            </a:r>
            <a:r>
              <a:rPr lang="en-US" i="1" dirty="0"/>
              <a:t>x</a:t>
            </a:r>
            <a:r>
              <a:rPr lang="en-US" dirty="0"/>
              <a:t>) submitted at </a:t>
            </a:r>
            <a:r>
              <a:rPr lang="en-US" i="1" dirty="0"/>
              <a:t>C</a:t>
            </a:r>
            <a:r>
              <a:rPr lang="en-US" dirty="0"/>
              <a:t>, forwarded to </a:t>
            </a:r>
            <a:r>
              <a:rPr lang="en-US" i="1" dirty="0"/>
              <a:t>M</a:t>
            </a:r>
            <a:r>
              <a:rPr lang="en-US" dirty="0"/>
              <a:t> for execution</a:t>
            </a:r>
          </a:p>
          <a:p>
            <a:pPr marL="838157" lvl="1" indent="-380980">
              <a:spcBef>
                <a:spcPts val="300"/>
              </a:spcBef>
              <a:buSzPct val="90000"/>
              <a:buFont typeface="Wingdings" charset="2"/>
              <a:buAutoNum type="arabicPeriod"/>
            </a:pPr>
            <a:r>
              <a:rPr lang="en-US" dirty="0"/>
              <a:t> </a:t>
            </a:r>
            <a:r>
              <a:rPr lang="en-US" i="1" dirty="0"/>
              <a:t>W</a:t>
            </a:r>
            <a:r>
              <a:rPr lang="en-US" baseline="-25000" dirty="0"/>
              <a:t>3</a:t>
            </a:r>
            <a:r>
              <a:rPr lang="en-US" dirty="0"/>
              <a:t>(</a:t>
            </a:r>
            <a:r>
              <a:rPr lang="en-US" i="1" dirty="0"/>
              <a:t>x</a:t>
            </a:r>
            <a:r>
              <a:rPr lang="en-US" dirty="0"/>
              <a:t>) is executed at </a:t>
            </a:r>
            <a:r>
              <a:rPr lang="en-US" i="1" dirty="0"/>
              <a:t>M</a:t>
            </a:r>
            <a:r>
              <a:rPr lang="en-US" dirty="0"/>
              <a:t>, confirmation sent back to </a:t>
            </a:r>
            <a:r>
              <a:rPr lang="en-US" i="1" dirty="0"/>
              <a:t>C</a:t>
            </a:r>
          </a:p>
          <a:p>
            <a:pPr marL="838157" lvl="1" indent="-380980">
              <a:spcBef>
                <a:spcPts val="300"/>
              </a:spcBef>
              <a:buSzPct val="90000"/>
              <a:buFont typeface="Wingdings" charset="2"/>
              <a:buAutoNum type="arabicPeriod"/>
            </a:pPr>
            <a:r>
              <a:rPr lang="en-US" dirty="0"/>
              <a:t> </a:t>
            </a:r>
            <a:r>
              <a:rPr lang="en-US" i="1" dirty="0"/>
              <a:t>R</a:t>
            </a:r>
            <a:r>
              <a:rPr lang="en-US" baseline="-25000" dirty="0"/>
              <a:t>3</a:t>
            </a:r>
            <a:r>
              <a:rPr lang="en-US" dirty="0"/>
              <a:t>(</a:t>
            </a:r>
            <a:r>
              <a:rPr lang="en-US" i="1" dirty="0"/>
              <a:t>x</a:t>
            </a:r>
            <a:r>
              <a:rPr lang="en-US" dirty="0"/>
              <a:t>) submitted at </a:t>
            </a:r>
            <a:r>
              <a:rPr lang="en-US" i="1" dirty="0"/>
              <a:t>C</a:t>
            </a:r>
            <a:r>
              <a:rPr lang="en-US" dirty="0"/>
              <a:t> and executed on the local copy</a:t>
            </a:r>
          </a:p>
          <a:p>
            <a:pPr marL="838157" lvl="1" indent="-380980">
              <a:spcBef>
                <a:spcPts val="300"/>
              </a:spcBef>
              <a:buSzPct val="90000"/>
              <a:buFont typeface="Wingdings" charset="2"/>
              <a:buAutoNum type="arabicPeriod"/>
            </a:pPr>
            <a:r>
              <a:rPr lang="en-US" dirty="0"/>
              <a:t> </a:t>
            </a:r>
            <a:r>
              <a:rPr lang="en-US" i="1" dirty="0"/>
              <a:t>T</a:t>
            </a:r>
            <a:r>
              <a:rPr lang="en-US" baseline="-25000" dirty="0"/>
              <a:t>3 </a:t>
            </a:r>
            <a:r>
              <a:rPr lang="en-US" dirty="0"/>
              <a:t>submits Commit at </a:t>
            </a:r>
            <a:r>
              <a:rPr lang="en-US" i="1" dirty="0"/>
              <a:t>C</a:t>
            </a:r>
            <a:r>
              <a:rPr lang="en-US" dirty="0"/>
              <a:t>, forwarded to </a:t>
            </a:r>
            <a:r>
              <a:rPr lang="en-US" i="1" dirty="0"/>
              <a:t>M</a:t>
            </a:r>
            <a:r>
              <a:rPr lang="en-US" dirty="0"/>
              <a:t> for execution</a:t>
            </a:r>
          </a:p>
          <a:p>
            <a:pPr marL="838157" lvl="1" indent="-380980">
              <a:spcBef>
                <a:spcPts val="300"/>
              </a:spcBef>
              <a:buSzPct val="90000"/>
              <a:buFont typeface="Wingdings" charset="2"/>
              <a:buAutoNum type="arabicPeriod"/>
            </a:pPr>
            <a:r>
              <a:rPr lang="en-US" dirty="0"/>
              <a:t> </a:t>
            </a:r>
            <a:r>
              <a:rPr lang="en-US" i="1" dirty="0"/>
              <a:t>M </a:t>
            </a:r>
            <a:r>
              <a:rPr lang="en-US" dirty="0"/>
              <a:t>executes Commit, sends notification to </a:t>
            </a:r>
            <a:r>
              <a:rPr lang="en-US" i="1" dirty="0"/>
              <a:t>C</a:t>
            </a:r>
            <a:r>
              <a:rPr lang="en-US" dirty="0"/>
              <a:t>, which also commits </a:t>
            </a:r>
            <a:r>
              <a:rPr lang="en-US" i="1" dirty="0"/>
              <a:t>T</a:t>
            </a:r>
            <a:r>
              <a:rPr lang="en-US" baseline="-25000" dirty="0"/>
              <a:t>3</a:t>
            </a:r>
            <a:endParaRPr lang="en-US" dirty="0"/>
          </a:p>
          <a:p>
            <a:pPr marL="838157" lvl="1" indent="-380980">
              <a:spcBef>
                <a:spcPts val="300"/>
              </a:spcBef>
              <a:buSzPct val="90000"/>
              <a:buFont typeface="Wingdings" charset="2"/>
              <a:buAutoNum type="arabicPeriod"/>
            </a:pPr>
            <a:r>
              <a:rPr lang="en-US" dirty="0"/>
              <a:t> </a:t>
            </a:r>
            <a:r>
              <a:rPr lang="en-US" i="1" dirty="0"/>
              <a:t>M </a:t>
            </a:r>
            <a:r>
              <a:rPr lang="en-US" dirty="0"/>
              <a:t>sends refresh transaction for </a:t>
            </a:r>
            <a:r>
              <a:rPr lang="en-US" i="1" dirty="0"/>
              <a:t>T</a:t>
            </a:r>
            <a:r>
              <a:rPr lang="en-US" baseline="-25000" dirty="0"/>
              <a:t>3</a:t>
            </a:r>
            <a:r>
              <a:rPr lang="en-US" dirty="0"/>
              <a:t> to </a:t>
            </a:r>
            <a:r>
              <a:rPr lang="en-US" i="1" dirty="0"/>
              <a:t>C</a:t>
            </a:r>
            <a:r>
              <a:rPr lang="en-US" dirty="0"/>
              <a:t> (for </a:t>
            </a:r>
            <a:r>
              <a:rPr lang="en-US" i="1" dirty="0"/>
              <a:t>W</a:t>
            </a:r>
            <a:r>
              <a:rPr lang="en-US" baseline="-25000" dirty="0"/>
              <a:t>3</a:t>
            </a:r>
            <a:r>
              <a:rPr lang="en-US" dirty="0"/>
              <a:t>(</a:t>
            </a:r>
            <a:r>
              <a:rPr lang="en-US" i="1" dirty="0"/>
              <a:t>x</a:t>
            </a:r>
            <a:r>
              <a:rPr lang="en-US" dirty="0"/>
              <a:t>) operation)</a:t>
            </a:r>
          </a:p>
          <a:p>
            <a:pPr marL="838157" lvl="1" indent="-380980">
              <a:spcBef>
                <a:spcPts val="300"/>
              </a:spcBef>
              <a:buSzPct val="90000"/>
              <a:buFont typeface="Wingdings" charset="2"/>
              <a:buAutoNum type="arabicPeriod"/>
            </a:pPr>
            <a:r>
              <a:rPr lang="en-US" dirty="0"/>
              <a:t> </a:t>
            </a:r>
            <a:r>
              <a:rPr lang="en-US" i="1" dirty="0"/>
              <a:t>C </a:t>
            </a:r>
            <a:r>
              <a:rPr lang="en-US" dirty="0"/>
              <a:t>executes the refresh transaction and commits it</a:t>
            </a:r>
          </a:p>
          <a:p>
            <a:pPr marL="457177" indent="-457177">
              <a:spcBef>
                <a:spcPts val="300"/>
              </a:spcBef>
            </a:pPr>
            <a:r>
              <a:rPr lang="en-US" dirty="0"/>
              <a:t>When </a:t>
            </a:r>
            <a:r>
              <a:rPr lang="en-US" i="1" dirty="0"/>
              <a:t>C</a:t>
            </a:r>
            <a:r>
              <a:rPr lang="en-US" dirty="0"/>
              <a:t> reads </a:t>
            </a:r>
            <a:r>
              <a:rPr lang="en-US" i="1" dirty="0" err="1"/>
              <a:t>x</a:t>
            </a:r>
            <a:r>
              <a:rPr lang="en-US" dirty="0"/>
              <a:t> at step 3, it does not see the effects of Write at step 2</a:t>
            </a:r>
          </a:p>
        </p:txBody>
      </p:sp>
      <p:sp>
        <p:nvSpPr>
          <p:cNvPr id="3" name="Slide Number Placeholder 2">
            <a:extLst>
              <a:ext uri="{FF2B5EF4-FFF2-40B4-BE49-F238E27FC236}">
                <a16:creationId xmlns:a16="http://schemas.microsoft.com/office/drawing/2014/main" id="{8E7E3CF7-49B1-4949-86ED-4820478AE8E6}"/>
              </a:ext>
            </a:extLst>
          </p:cNvPr>
          <p:cNvSpPr>
            <a:spLocks noGrp="1"/>
          </p:cNvSpPr>
          <p:nvPr>
            <p:ph type="sldNum" sz="quarter" idx="4"/>
          </p:nvPr>
        </p:nvSpPr>
        <p:spPr/>
        <p:txBody>
          <a:bodyPr/>
          <a:lstStyle/>
          <a:p>
            <a:fld id="{FD96158B-4539-3C43-9DE5-94C547866200}" type="slidenum">
              <a:rPr lang="en-US" smtClean="0"/>
              <a:t>34</a:t>
            </a:fld>
            <a:endParaRPr lang="en-US"/>
          </a:p>
        </p:txBody>
      </p:sp>
      <p:sp>
        <p:nvSpPr>
          <p:cNvPr id="4" name="Footer Placeholder 3">
            <a:extLst>
              <a:ext uri="{FF2B5EF4-FFF2-40B4-BE49-F238E27FC236}">
                <a16:creationId xmlns:a16="http://schemas.microsoft.com/office/drawing/2014/main" id="{D543112E-92BB-5E47-9A26-9E346BFB1AAB}"/>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4038441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a:t>Lazy Single Master/</a:t>
            </a:r>
            <a:br>
              <a:rPr lang="en-US" dirty="0"/>
            </a:br>
            <a:r>
              <a:rPr lang="en-US" dirty="0"/>
              <a:t>Full Transparency - Solution</a:t>
            </a:r>
          </a:p>
        </p:txBody>
      </p:sp>
      <p:sp>
        <p:nvSpPr>
          <p:cNvPr id="564227" name="Rectangle 3"/>
          <p:cNvSpPr>
            <a:spLocks noGrp="1" noChangeArrowheads="1"/>
          </p:cNvSpPr>
          <p:nvPr>
            <p:ph idx="1"/>
          </p:nvPr>
        </p:nvSpPr>
        <p:spPr/>
        <p:txBody>
          <a:bodyPr/>
          <a:lstStyle/>
          <a:p>
            <a:r>
              <a:rPr lang="en-US" dirty="0"/>
              <a:t>Assume </a:t>
            </a:r>
            <a:r>
              <a:rPr lang="en-US" i="1" dirty="0"/>
              <a:t>T</a:t>
            </a:r>
            <a:r>
              <a:rPr lang="en-US" dirty="0"/>
              <a:t> = Write(</a:t>
            </a:r>
            <a:r>
              <a:rPr lang="en-US" i="1" dirty="0"/>
              <a:t>x</a:t>
            </a:r>
            <a:r>
              <a:rPr lang="en-US" dirty="0"/>
              <a:t>)</a:t>
            </a:r>
          </a:p>
          <a:p>
            <a:r>
              <a:rPr lang="en-US" dirty="0"/>
              <a:t>At commit time of transaction </a:t>
            </a:r>
            <a:r>
              <a:rPr lang="en-US" i="1" dirty="0"/>
              <a:t>T</a:t>
            </a:r>
            <a:r>
              <a:rPr lang="en-US" dirty="0"/>
              <a:t>, the master generates a timestamp for it [</a:t>
            </a:r>
            <a:r>
              <a:rPr lang="en-US" i="1" dirty="0" err="1"/>
              <a:t>ts</a:t>
            </a:r>
            <a:r>
              <a:rPr lang="en-US" dirty="0"/>
              <a:t>(</a:t>
            </a:r>
            <a:r>
              <a:rPr lang="en-US" i="1" dirty="0"/>
              <a:t>T</a:t>
            </a:r>
            <a:r>
              <a:rPr lang="en-US" dirty="0"/>
              <a:t>)]</a:t>
            </a:r>
          </a:p>
          <a:p>
            <a:r>
              <a:rPr lang="en-US" dirty="0"/>
              <a:t>Master sets </a:t>
            </a:r>
            <a:r>
              <a:rPr lang="en-US" i="1" dirty="0" err="1"/>
              <a:t>last_modified</a:t>
            </a:r>
            <a:r>
              <a:rPr lang="en-US" dirty="0"/>
              <a:t>(</a:t>
            </a:r>
            <a:r>
              <a:rPr lang="en-US" i="1" dirty="0" err="1"/>
              <a:t>x</a:t>
            </a:r>
            <a:r>
              <a:rPr lang="en-US" i="1" baseline="-25000" dirty="0" err="1"/>
              <a:t>M</a:t>
            </a:r>
            <a:r>
              <a:rPr lang="en-US" dirty="0"/>
              <a:t>) </a:t>
            </a:r>
            <a:r>
              <a:rPr lang="en-US" dirty="0">
                <a:sym typeface="Symbol" charset="2"/>
              </a:rPr>
              <a:t>← </a:t>
            </a:r>
            <a:r>
              <a:rPr lang="en-US" i="1" dirty="0" err="1"/>
              <a:t>ts</a:t>
            </a:r>
            <a:r>
              <a:rPr lang="en-US" dirty="0"/>
              <a:t>(</a:t>
            </a:r>
            <a:r>
              <a:rPr lang="en-US" i="1" dirty="0"/>
              <a:t>T</a:t>
            </a:r>
            <a:r>
              <a:rPr lang="en-US" dirty="0"/>
              <a:t>)</a:t>
            </a:r>
          </a:p>
          <a:p>
            <a:r>
              <a:rPr lang="en-US" dirty="0"/>
              <a:t>When a refresh transaction arrives at a slave site </a:t>
            </a:r>
            <a:r>
              <a:rPr lang="en-US" dirty="0" err="1"/>
              <a:t>i</a:t>
            </a:r>
            <a:r>
              <a:rPr lang="en-US" dirty="0"/>
              <a:t>, it also sets </a:t>
            </a:r>
            <a:r>
              <a:rPr lang="en-US" i="1" dirty="0" err="1"/>
              <a:t>last_modified</a:t>
            </a:r>
            <a:r>
              <a:rPr lang="en-US" dirty="0"/>
              <a:t>(</a:t>
            </a:r>
            <a:r>
              <a:rPr lang="en-US" i="1" dirty="0"/>
              <a:t>x</a:t>
            </a:r>
            <a:r>
              <a:rPr lang="en-US" i="1" baseline="-25000" dirty="0"/>
              <a:t>i</a:t>
            </a:r>
            <a:r>
              <a:rPr lang="en-US" dirty="0"/>
              <a:t>) </a:t>
            </a:r>
            <a:r>
              <a:rPr lang="en-US" dirty="0">
                <a:sym typeface="Symbol" charset="2"/>
              </a:rPr>
              <a:t>← </a:t>
            </a:r>
            <a:r>
              <a:rPr lang="en-US" i="1" dirty="0" err="1"/>
              <a:t>last_modified</a:t>
            </a:r>
            <a:r>
              <a:rPr lang="en-US" dirty="0"/>
              <a:t>(</a:t>
            </a:r>
            <a:r>
              <a:rPr lang="en-US" i="1" dirty="0" err="1"/>
              <a:t>x</a:t>
            </a:r>
            <a:r>
              <a:rPr lang="en-US" i="1" baseline="-25000" dirty="0" err="1"/>
              <a:t>M</a:t>
            </a:r>
            <a:r>
              <a:rPr lang="en-US" dirty="0"/>
              <a:t>) </a:t>
            </a:r>
          </a:p>
          <a:p>
            <a:r>
              <a:rPr lang="en-US" dirty="0"/>
              <a:t>Timestamp generation rule at the master:</a:t>
            </a:r>
          </a:p>
          <a:p>
            <a:pPr lvl="1"/>
            <a:r>
              <a:rPr lang="en-US" i="1" dirty="0" err="1"/>
              <a:t>ts</a:t>
            </a:r>
            <a:r>
              <a:rPr lang="en-US" dirty="0"/>
              <a:t>(</a:t>
            </a:r>
            <a:r>
              <a:rPr lang="en-US" i="1" dirty="0"/>
              <a:t>T</a:t>
            </a:r>
            <a:r>
              <a:rPr lang="en-US" dirty="0"/>
              <a:t>) should be greater than all previously issued timestamps and should be less than the </a:t>
            </a:r>
            <a:r>
              <a:rPr lang="en-US" i="1" dirty="0" err="1"/>
              <a:t>last_modified</a:t>
            </a:r>
            <a:r>
              <a:rPr lang="en-US" dirty="0"/>
              <a:t> timestamps of the data items it has accessed. If such a timestamp cannot be generated, then </a:t>
            </a:r>
            <a:r>
              <a:rPr lang="en-US" i="1" dirty="0"/>
              <a:t>T</a:t>
            </a:r>
            <a:r>
              <a:rPr lang="en-US" dirty="0"/>
              <a:t> is aborted.</a:t>
            </a:r>
          </a:p>
        </p:txBody>
      </p:sp>
      <p:sp>
        <p:nvSpPr>
          <p:cNvPr id="4" name="Footer Placeholder 3">
            <a:extLst>
              <a:ext uri="{FF2B5EF4-FFF2-40B4-BE49-F238E27FC236}">
                <a16:creationId xmlns:a16="http://schemas.microsoft.com/office/drawing/2014/main" id="{9B434493-56F2-9B45-B2C2-99B09CE304E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291DFD5-E8DB-F94E-86B3-2F306501A776}"/>
              </a:ext>
            </a:extLst>
          </p:cNvPr>
          <p:cNvSpPr>
            <a:spLocks noGrp="1"/>
          </p:cNvSpPr>
          <p:nvPr>
            <p:ph type="sldNum" sz="quarter" idx="4"/>
          </p:nvPr>
        </p:nvSpPr>
        <p:spPr/>
        <p:txBody>
          <a:bodyPr/>
          <a:lstStyle/>
          <a:p>
            <a:fld id="{FD96158B-4539-3C43-9DE5-94C547866200}" type="slidenum">
              <a:rPr lang="en-US" smtClean="0"/>
              <a:t>35</a:t>
            </a:fld>
            <a:endParaRPr lang="en-US"/>
          </a:p>
        </p:txBody>
      </p:sp>
    </p:spTree>
    <p:extLst>
      <p:ext uri="{BB962C8B-B14F-4D97-AF65-F5344CB8AC3E}">
        <p14:creationId xmlns:p14="http://schemas.microsoft.com/office/powerpoint/2010/main" val="246968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Lazy Distributed Replication</a:t>
            </a:r>
          </a:p>
        </p:txBody>
      </p:sp>
      <p:sp>
        <p:nvSpPr>
          <p:cNvPr id="552965" name="Rectangle 5"/>
          <p:cNvSpPr>
            <a:spLocks noGrp="1" noChangeArrowheads="1"/>
          </p:cNvSpPr>
          <p:nvPr>
            <p:ph idx="1"/>
          </p:nvPr>
        </p:nvSpPr>
        <p:spPr>
          <a:xfrm>
            <a:off x="457200" y="1412776"/>
            <a:ext cx="8229600" cy="2332856"/>
          </a:xfrm>
          <a:noFill/>
          <a:ln/>
        </p:spPr>
        <p:txBody>
          <a:bodyPr/>
          <a:lstStyle/>
          <a:p>
            <a:pPr>
              <a:lnSpc>
                <a:spcPct val="90000"/>
              </a:lnSpc>
              <a:spcBef>
                <a:spcPct val="5000"/>
              </a:spcBef>
            </a:pPr>
            <a:r>
              <a:rPr lang="en-US" sz="2000" dirty="0"/>
              <a:t>Any site:</a:t>
            </a:r>
          </a:p>
          <a:p>
            <a:pPr lvl="1">
              <a:lnSpc>
                <a:spcPct val="90000"/>
              </a:lnSpc>
              <a:spcBef>
                <a:spcPct val="5000"/>
              </a:spcBef>
            </a:pPr>
            <a:r>
              <a:rPr lang="en-US" sz="1800" dirty="0"/>
              <a:t>Upon read: read locally and return to user</a:t>
            </a:r>
          </a:p>
          <a:p>
            <a:pPr lvl="1">
              <a:lnSpc>
                <a:spcPct val="90000"/>
              </a:lnSpc>
              <a:spcBef>
                <a:spcPct val="5000"/>
              </a:spcBef>
            </a:pPr>
            <a:r>
              <a:rPr lang="en-US" sz="1800" dirty="0"/>
              <a:t>Upon write: write locally and return to user</a:t>
            </a:r>
          </a:p>
          <a:p>
            <a:pPr lvl="1">
              <a:lnSpc>
                <a:spcPct val="90000"/>
              </a:lnSpc>
              <a:spcBef>
                <a:spcPct val="5000"/>
              </a:spcBef>
            </a:pPr>
            <a:r>
              <a:rPr lang="en-US" sz="1800" dirty="0"/>
              <a:t>Upon commit/abort: terminate locally</a:t>
            </a:r>
          </a:p>
          <a:p>
            <a:pPr lvl="1">
              <a:lnSpc>
                <a:spcPct val="90000"/>
              </a:lnSpc>
              <a:spcBef>
                <a:spcPct val="5000"/>
              </a:spcBef>
            </a:pPr>
            <a:r>
              <a:rPr lang="en-US" sz="1800" dirty="0"/>
              <a:t>Sometime after commit: send refresh transaction</a:t>
            </a:r>
          </a:p>
          <a:p>
            <a:pPr lvl="1">
              <a:lnSpc>
                <a:spcPct val="90000"/>
              </a:lnSpc>
              <a:spcBef>
                <a:spcPct val="5000"/>
              </a:spcBef>
            </a:pPr>
            <a:r>
              <a:rPr lang="en-US" sz="1800" dirty="0"/>
              <a:t>Upon message from other site</a:t>
            </a:r>
          </a:p>
          <a:p>
            <a:pPr lvl="2">
              <a:lnSpc>
                <a:spcPct val="90000"/>
              </a:lnSpc>
              <a:spcBef>
                <a:spcPct val="5000"/>
              </a:spcBef>
            </a:pPr>
            <a:r>
              <a:rPr lang="en-US" sz="1600" dirty="0"/>
              <a:t>Detect conflicts</a:t>
            </a:r>
          </a:p>
          <a:p>
            <a:pPr lvl="2">
              <a:lnSpc>
                <a:spcPct val="90000"/>
              </a:lnSpc>
              <a:spcBef>
                <a:spcPct val="5000"/>
              </a:spcBef>
            </a:pPr>
            <a:r>
              <a:rPr lang="en-US" sz="1600" dirty="0"/>
              <a:t>Install changes</a:t>
            </a:r>
          </a:p>
          <a:p>
            <a:pPr lvl="2">
              <a:lnSpc>
                <a:spcPct val="90000"/>
              </a:lnSpc>
              <a:spcBef>
                <a:spcPct val="5000"/>
              </a:spcBef>
            </a:pPr>
            <a:r>
              <a:rPr lang="en-US" sz="1600" dirty="0"/>
              <a:t>Reconciliation may be necessary</a:t>
            </a:r>
          </a:p>
        </p:txBody>
      </p:sp>
      <p:sp>
        <p:nvSpPr>
          <p:cNvPr id="4" name="Footer Placeholder 3">
            <a:extLst>
              <a:ext uri="{FF2B5EF4-FFF2-40B4-BE49-F238E27FC236}">
                <a16:creationId xmlns:a16="http://schemas.microsoft.com/office/drawing/2014/main" id="{0D4871AE-B6E1-0947-BB35-6665284D3D6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DC742D5-2F3E-5649-8C01-31963EBD4DB2}"/>
              </a:ext>
            </a:extLst>
          </p:cNvPr>
          <p:cNvSpPr>
            <a:spLocks noGrp="1"/>
          </p:cNvSpPr>
          <p:nvPr>
            <p:ph type="sldNum" sz="quarter" idx="4"/>
          </p:nvPr>
        </p:nvSpPr>
        <p:spPr/>
        <p:txBody>
          <a:bodyPr/>
          <a:lstStyle/>
          <a:p>
            <a:fld id="{FD96158B-4539-3C43-9DE5-94C547866200}" type="slidenum">
              <a:rPr lang="en-US" smtClean="0"/>
              <a:t>36</a:t>
            </a:fld>
            <a:endParaRPr lang="en-US"/>
          </a:p>
        </p:txBody>
      </p:sp>
      <p:pic>
        <p:nvPicPr>
          <p:cNvPr id="7" name="Picture 6">
            <a:extLst>
              <a:ext uri="{FF2B5EF4-FFF2-40B4-BE49-F238E27FC236}">
                <a16:creationId xmlns:a16="http://schemas.microsoft.com/office/drawing/2014/main" id="{0FF279AC-6E85-BB4D-A015-82ED8A7B9A93}"/>
              </a:ext>
            </a:extLst>
          </p:cNvPr>
          <p:cNvPicPr>
            <a:picLocks noChangeAspect="1"/>
          </p:cNvPicPr>
          <p:nvPr/>
        </p:nvPicPr>
        <p:blipFill>
          <a:blip r:embed="rId3"/>
          <a:stretch>
            <a:fillRect/>
          </a:stretch>
        </p:blipFill>
        <p:spPr>
          <a:xfrm>
            <a:off x="2123727" y="3773934"/>
            <a:ext cx="4811027" cy="2463378"/>
          </a:xfrm>
          <a:prstGeom prst="rect">
            <a:avLst/>
          </a:prstGeom>
        </p:spPr>
      </p:pic>
    </p:spTree>
    <p:extLst>
      <p:ext uri="{BB962C8B-B14F-4D97-AF65-F5344CB8AC3E}">
        <p14:creationId xmlns:p14="http://schemas.microsoft.com/office/powerpoint/2010/main" val="1901437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4"/>
          <p:cNvSpPr>
            <a:spLocks noGrp="1" noChangeArrowheads="1"/>
          </p:cNvSpPr>
          <p:nvPr>
            <p:ph type="title"/>
          </p:nvPr>
        </p:nvSpPr>
        <p:spPr/>
        <p:txBody>
          <a:bodyPr/>
          <a:lstStyle/>
          <a:p>
            <a:r>
              <a:rPr lang="en-US" dirty="0"/>
              <a:t>Reconciliation</a:t>
            </a:r>
          </a:p>
        </p:txBody>
      </p:sp>
      <p:sp>
        <p:nvSpPr>
          <p:cNvPr id="418821" name="Rectangle 5"/>
          <p:cNvSpPr>
            <a:spLocks noGrp="1" noChangeArrowheads="1"/>
          </p:cNvSpPr>
          <p:nvPr>
            <p:ph idx="1"/>
          </p:nvPr>
        </p:nvSpPr>
        <p:spPr/>
        <p:txBody>
          <a:bodyPr/>
          <a:lstStyle/>
          <a:p>
            <a:pPr>
              <a:lnSpc>
                <a:spcPct val="90000"/>
              </a:lnSpc>
            </a:pPr>
            <a:r>
              <a:rPr lang="en-US" dirty="0"/>
              <a:t>Such problems can be solved using pre-arranged patterns:</a:t>
            </a:r>
          </a:p>
          <a:p>
            <a:pPr lvl="1">
              <a:lnSpc>
                <a:spcPct val="90000"/>
              </a:lnSpc>
            </a:pPr>
            <a:r>
              <a:rPr lang="en-US" dirty="0"/>
              <a:t>Latest update win (newer updates preferred over old ones) </a:t>
            </a:r>
          </a:p>
          <a:p>
            <a:pPr lvl="1">
              <a:lnSpc>
                <a:spcPct val="90000"/>
              </a:lnSpc>
            </a:pPr>
            <a:r>
              <a:rPr lang="en-US" dirty="0"/>
              <a:t>Site priority (preference to updates from headquarters)</a:t>
            </a:r>
          </a:p>
          <a:p>
            <a:pPr lvl="1">
              <a:lnSpc>
                <a:spcPct val="90000"/>
              </a:lnSpc>
            </a:pPr>
            <a:r>
              <a:rPr lang="en-US" dirty="0"/>
              <a:t>Largest value (the larger transaction is preferred)</a:t>
            </a:r>
          </a:p>
          <a:p>
            <a:pPr>
              <a:lnSpc>
                <a:spcPct val="90000"/>
              </a:lnSpc>
            </a:pPr>
            <a:r>
              <a:rPr lang="en-US" dirty="0"/>
              <a:t>Or using ad-hoc decision making procedures:</a:t>
            </a:r>
          </a:p>
          <a:p>
            <a:pPr lvl="1">
              <a:lnSpc>
                <a:spcPct val="90000"/>
              </a:lnSpc>
            </a:pPr>
            <a:r>
              <a:rPr lang="en-US" dirty="0"/>
              <a:t>Identify the changes and try to combine them</a:t>
            </a:r>
          </a:p>
          <a:p>
            <a:pPr lvl="1">
              <a:lnSpc>
                <a:spcPct val="90000"/>
              </a:lnSpc>
            </a:pPr>
            <a:r>
              <a:rPr lang="en-US" dirty="0"/>
              <a:t>Analyze the transactions and eliminate the non-important ones</a:t>
            </a:r>
          </a:p>
          <a:p>
            <a:pPr lvl="1">
              <a:lnSpc>
                <a:spcPct val="90000"/>
              </a:lnSpc>
            </a:pPr>
            <a:r>
              <a:rPr lang="en-US" dirty="0"/>
              <a:t>Implement your own priority schemas</a:t>
            </a:r>
          </a:p>
        </p:txBody>
      </p:sp>
      <p:sp>
        <p:nvSpPr>
          <p:cNvPr id="3" name="Slide Number Placeholder 2">
            <a:extLst>
              <a:ext uri="{FF2B5EF4-FFF2-40B4-BE49-F238E27FC236}">
                <a16:creationId xmlns:a16="http://schemas.microsoft.com/office/drawing/2014/main" id="{9AFFD347-A6AB-DF42-A561-4452F5515AC2}"/>
              </a:ext>
            </a:extLst>
          </p:cNvPr>
          <p:cNvSpPr>
            <a:spLocks noGrp="1"/>
          </p:cNvSpPr>
          <p:nvPr>
            <p:ph type="sldNum" sz="quarter" idx="4"/>
          </p:nvPr>
        </p:nvSpPr>
        <p:spPr/>
        <p:txBody>
          <a:bodyPr/>
          <a:lstStyle/>
          <a:p>
            <a:fld id="{FD96158B-4539-3C43-9DE5-94C547866200}" type="slidenum">
              <a:rPr lang="en-US" smtClean="0"/>
              <a:t>37</a:t>
            </a:fld>
            <a:endParaRPr lang="en-US"/>
          </a:p>
        </p:txBody>
      </p:sp>
      <p:sp>
        <p:nvSpPr>
          <p:cNvPr id="4" name="Footer Placeholder 3">
            <a:extLst>
              <a:ext uri="{FF2B5EF4-FFF2-40B4-BE49-F238E27FC236}">
                <a16:creationId xmlns:a16="http://schemas.microsoft.com/office/drawing/2014/main" id="{E33A1032-571D-6F47-8B0B-ECE3CD098E09}"/>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496261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Replication Strategies</a:t>
            </a:r>
          </a:p>
        </p:txBody>
      </p:sp>
      <p:sp>
        <p:nvSpPr>
          <p:cNvPr id="394243" name="Rectangle 3"/>
          <p:cNvSpPr>
            <a:spLocks noChangeArrowheads="1"/>
          </p:cNvSpPr>
          <p:nvPr/>
        </p:nvSpPr>
        <p:spPr bwMode="auto">
          <a:xfrm>
            <a:off x="914400" y="1700808"/>
            <a:ext cx="8001000" cy="3680276"/>
          </a:xfrm>
          <a:prstGeom prst="rect">
            <a:avLst/>
          </a:prstGeom>
          <a:solidFill>
            <a:srgbClr val="FFCC99"/>
          </a:solidFill>
          <a:ln w="25400">
            <a:solidFill>
              <a:schemeClr val="tx2"/>
            </a:solidFill>
            <a:miter lim="800000"/>
            <a:headEnd/>
            <a:tailEnd/>
          </a:ln>
          <a:effectLst/>
        </p:spPr>
        <p:txBody>
          <a:bodyPr wrap="none" lIns="91439" tIns="45719" rIns="91439" bIns="45719" anchor="ctr">
            <a:prstTxWarp prst="textNoShape">
              <a:avLst/>
            </a:prstTxWarp>
          </a:bodyPr>
          <a:lstStyle/>
          <a:p>
            <a:endParaRPr lang="en-US" sz="1600" dirty="0">
              <a:solidFill>
                <a:schemeClr val="tx2"/>
              </a:solidFill>
              <a:latin typeface="Arial" panose="020B0604020202020204" pitchFamily="34" charset="0"/>
            </a:endParaRPr>
          </a:p>
        </p:txBody>
      </p:sp>
      <p:sp>
        <p:nvSpPr>
          <p:cNvPr id="394244" name="Line 4"/>
          <p:cNvSpPr>
            <a:spLocks noChangeShapeType="1"/>
          </p:cNvSpPr>
          <p:nvPr/>
        </p:nvSpPr>
        <p:spPr bwMode="auto">
          <a:xfrm>
            <a:off x="4876800" y="1700808"/>
            <a:ext cx="0" cy="3680276"/>
          </a:xfrm>
          <a:prstGeom prst="line">
            <a:avLst/>
          </a:prstGeom>
          <a:noFill/>
          <a:ln w="28575">
            <a:solidFill>
              <a:schemeClr val="tx2"/>
            </a:solidFill>
            <a:round/>
            <a:headEnd type="none" w="sm" len="sm"/>
            <a:tailEnd type="none" w="sm" len="sm"/>
          </a:ln>
          <a:effectLst/>
        </p:spPr>
        <p:txBody>
          <a:bodyPr wrap="none" lIns="91439" tIns="45719" rIns="91439" bIns="45719" anchor="ctr">
            <a:prstTxWarp prst="textNoShape">
              <a:avLst/>
            </a:prstTxWarp>
          </a:bodyPr>
          <a:lstStyle/>
          <a:p>
            <a:endParaRPr lang="en-US" sz="1600" dirty="0">
              <a:solidFill>
                <a:schemeClr val="tx2"/>
              </a:solidFill>
              <a:latin typeface="Arial" panose="020B0604020202020204" pitchFamily="34" charset="0"/>
            </a:endParaRPr>
          </a:p>
        </p:txBody>
      </p:sp>
      <p:sp>
        <p:nvSpPr>
          <p:cNvPr id="394245" name="Line 5"/>
          <p:cNvSpPr>
            <a:spLocks noChangeShapeType="1"/>
          </p:cNvSpPr>
          <p:nvPr/>
        </p:nvSpPr>
        <p:spPr bwMode="auto">
          <a:xfrm>
            <a:off x="914400" y="3573016"/>
            <a:ext cx="8001000" cy="0"/>
          </a:xfrm>
          <a:prstGeom prst="line">
            <a:avLst/>
          </a:prstGeom>
          <a:noFill/>
          <a:ln w="28575">
            <a:solidFill>
              <a:schemeClr val="tx2"/>
            </a:solidFill>
            <a:round/>
            <a:headEnd type="none" w="sm" len="sm"/>
            <a:tailEnd type="none" w="sm" len="sm"/>
          </a:ln>
          <a:effectLst/>
        </p:spPr>
        <p:txBody>
          <a:bodyPr wrap="none" lIns="91439" tIns="45719" rIns="91439" bIns="45719" anchor="ctr">
            <a:prstTxWarp prst="textNoShape">
              <a:avLst/>
            </a:prstTxWarp>
          </a:bodyPr>
          <a:lstStyle/>
          <a:p>
            <a:endParaRPr lang="en-US" sz="1600" dirty="0">
              <a:solidFill>
                <a:schemeClr val="tx2"/>
              </a:solidFill>
              <a:latin typeface="Arial" panose="020B0604020202020204" pitchFamily="34" charset="0"/>
            </a:endParaRPr>
          </a:p>
        </p:txBody>
      </p:sp>
      <p:sp>
        <p:nvSpPr>
          <p:cNvPr id="394246" name="Rectangle 6"/>
          <p:cNvSpPr>
            <a:spLocks noChangeArrowheads="1"/>
          </p:cNvSpPr>
          <p:nvPr/>
        </p:nvSpPr>
        <p:spPr bwMode="auto">
          <a:xfrm rot="16200000">
            <a:off x="161685" y="2583720"/>
            <a:ext cx="870429" cy="400750"/>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2000" dirty="0">
                <a:solidFill>
                  <a:schemeClr val="tx2"/>
                </a:solidFill>
                <a:latin typeface="Arial" panose="020B0604020202020204" pitchFamily="34" charset="0"/>
              </a:rPr>
              <a:t>Eager</a:t>
            </a:r>
          </a:p>
        </p:txBody>
      </p:sp>
      <p:sp>
        <p:nvSpPr>
          <p:cNvPr id="394247" name="Rectangle 7"/>
          <p:cNvSpPr>
            <a:spLocks noChangeArrowheads="1"/>
          </p:cNvSpPr>
          <p:nvPr/>
        </p:nvSpPr>
        <p:spPr bwMode="auto">
          <a:xfrm rot="-5385313">
            <a:off x="116681" y="4223277"/>
            <a:ext cx="979488" cy="400750"/>
          </a:xfrm>
          <a:prstGeom prst="rect">
            <a:avLst/>
          </a:prstGeom>
          <a:noFill/>
          <a:ln w="9525">
            <a:noFill/>
            <a:miter lim="800000"/>
            <a:headEnd/>
            <a:tailEnd/>
          </a:ln>
          <a:effectLst/>
        </p:spPr>
        <p:txBody>
          <a:bodyPr lIns="92074" tIns="46037" rIns="92074" bIns="46037">
            <a:prstTxWarp prst="textNoShape">
              <a:avLst/>
            </a:prstTxWarp>
            <a:spAutoFit/>
          </a:bodyPr>
          <a:lstStyle/>
          <a:p>
            <a:r>
              <a:rPr lang="en-US" sz="2000" dirty="0">
                <a:solidFill>
                  <a:schemeClr val="tx2"/>
                </a:solidFill>
                <a:latin typeface="Arial" panose="020B0604020202020204" pitchFamily="34" charset="0"/>
              </a:rPr>
              <a:t>Lazy</a:t>
            </a:r>
          </a:p>
        </p:txBody>
      </p:sp>
      <p:sp>
        <p:nvSpPr>
          <p:cNvPr id="394248" name="Rectangle 8"/>
          <p:cNvSpPr>
            <a:spLocks noChangeArrowheads="1"/>
          </p:cNvSpPr>
          <p:nvPr/>
        </p:nvSpPr>
        <p:spPr bwMode="auto">
          <a:xfrm>
            <a:off x="1943685" y="5445224"/>
            <a:ext cx="1484379" cy="400750"/>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2000" dirty="0">
                <a:solidFill>
                  <a:schemeClr val="tx2"/>
                </a:solidFill>
                <a:latin typeface="Arial" panose="020B0604020202020204" pitchFamily="34" charset="0"/>
              </a:rPr>
              <a:t>Centralized</a:t>
            </a:r>
          </a:p>
        </p:txBody>
      </p:sp>
      <p:sp>
        <p:nvSpPr>
          <p:cNvPr id="394249" name="Rectangle 9"/>
          <p:cNvSpPr>
            <a:spLocks noChangeArrowheads="1"/>
          </p:cNvSpPr>
          <p:nvPr/>
        </p:nvSpPr>
        <p:spPr bwMode="auto">
          <a:xfrm>
            <a:off x="5680036" y="5445224"/>
            <a:ext cx="1412244" cy="400750"/>
          </a:xfrm>
          <a:prstGeom prst="rect">
            <a:avLst/>
          </a:prstGeom>
          <a:noFill/>
          <a:ln w="9525">
            <a:noFill/>
            <a:miter lim="800000"/>
            <a:headEnd/>
            <a:tailEnd/>
          </a:ln>
          <a:effectLst/>
        </p:spPr>
        <p:txBody>
          <a:bodyPr wrap="none" lIns="92074" tIns="46037" rIns="92074" bIns="46037">
            <a:prstTxWarp prst="textNoShape">
              <a:avLst/>
            </a:prstTxWarp>
            <a:spAutoFit/>
          </a:bodyPr>
          <a:lstStyle/>
          <a:p>
            <a:r>
              <a:rPr lang="en-US" sz="2000" dirty="0">
                <a:solidFill>
                  <a:schemeClr val="tx2"/>
                </a:solidFill>
                <a:latin typeface="Arial" panose="020B0604020202020204" pitchFamily="34" charset="0"/>
              </a:rPr>
              <a:t>Distributed</a:t>
            </a:r>
          </a:p>
        </p:txBody>
      </p:sp>
      <p:sp>
        <p:nvSpPr>
          <p:cNvPr id="394250" name="Rectangle 10"/>
          <p:cNvSpPr>
            <a:spLocks noChangeArrowheads="1"/>
          </p:cNvSpPr>
          <p:nvPr/>
        </p:nvSpPr>
        <p:spPr bwMode="auto">
          <a:xfrm>
            <a:off x="1066801" y="1746684"/>
            <a:ext cx="3810000" cy="1754324"/>
          </a:xfrm>
          <a:prstGeom prst="rect">
            <a:avLst/>
          </a:prstGeom>
          <a:noFill/>
          <a:ln w="12700">
            <a:noFill/>
            <a:miter lim="800000"/>
            <a:headEnd type="none" w="sm" len="sm"/>
            <a:tailEnd type="none" w="sm" len="sm"/>
          </a:ln>
          <a:effectLst/>
        </p:spPr>
        <p:txBody>
          <a:bodyPr lIns="91439" tIns="45719" rIns="91439" bIns="45719">
            <a:prstTxWarp prst="textNoShape">
              <a:avLst/>
            </a:prstTxWarp>
            <a:spAutoFit/>
          </a:bodyPr>
          <a:lstStyle/>
          <a:p>
            <a:pPr marL="176204" indent="-176204">
              <a:buFontTx/>
              <a:buChar char="+"/>
            </a:pPr>
            <a:r>
              <a:rPr lang="en-US" sz="1800" dirty="0">
                <a:solidFill>
                  <a:schemeClr val="tx2"/>
                </a:solidFill>
                <a:latin typeface="Arial" panose="020B0604020202020204" pitchFamily="34" charset="0"/>
              </a:rPr>
              <a:t>Updates do not need to be coordinated</a:t>
            </a:r>
          </a:p>
          <a:p>
            <a:pPr marL="176204" indent="-176204">
              <a:buFontTx/>
              <a:buChar char="+"/>
            </a:pPr>
            <a:r>
              <a:rPr lang="en-US" sz="1800" dirty="0">
                <a:solidFill>
                  <a:schemeClr val="tx2"/>
                </a:solidFill>
                <a:latin typeface="Arial" panose="020B0604020202020204" pitchFamily="34" charset="0"/>
              </a:rPr>
              <a:t>No inconsistencies</a:t>
            </a:r>
          </a:p>
          <a:p>
            <a:pPr marL="176204" indent="-176204">
              <a:buSzPct val="105000"/>
              <a:buFontTx/>
              <a:buChar char="-"/>
            </a:pPr>
            <a:r>
              <a:rPr lang="en-US" sz="1800" dirty="0">
                <a:solidFill>
                  <a:schemeClr val="tx2"/>
                </a:solidFill>
                <a:latin typeface="Arial" panose="020B0604020202020204" pitchFamily="34" charset="0"/>
              </a:rPr>
              <a:t>Longest response time </a:t>
            </a:r>
          </a:p>
          <a:p>
            <a:pPr marL="176204" indent="-176204">
              <a:buSzPct val="105000"/>
              <a:buFontTx/>
              <a:buChar char="-"/>
            </a:pPr>
            <a:r>
              <a:rPr lang="en-US" sz="1800" dirty="0">
                <a:solidFill>
                  <a:schemeClr val="tx2"/>
                </a:solidFill>
                <a:latin typeface="Arial" panose="020B0604020202020204" pitchFamily="34" charset="0"/>
              </a:rPr>
              <a:t>Only useful with few updates</a:t>
            </a:r>
          </a:p>
          <a:p>
            <a:pPr marL="176204" indent="-176204">
              <a:buSzPct val="105000"/>
              <a:buFontTx/>
              <a:buChar char="-"/>
            </a:pPr>
            <a:r>
              <a:rPr lang="en-US" sz="1800" dirty="0">
                <a:solidFill>
                  <a:schemeClr val="tx2"/>
                </a:solidFill>
                <a:latin typeface="Arial" panose="020B0604020202020204" pitchFamily="34" charset="0"/>
              </a:rPr>
              <a:t>Local copies are can only be read</a:t>
            </a:r>
          </a:p>
        </p:txBody>
      </p:sp>
      <p:sp>
        <p:nvSpPr>
          <p:cNvPr id="394251" name="Rectangle 11"/>
          <p:cNvSpPr>
            <a:spLocks noChangeArrowheads="1"/>
          </p:cNvSpPr>
          <p:nvPr/>
        </p:nvSpPr>
        <p:spPr bwMode="auto">
          <a:xfrm>
            <a:off x="5029200" y="1746685"/>
            <a:ext cx="3810000" cy="1241876"/>
          </a:xfrm>
          <a:prstGeom prst="rect">
            <a:avLst/>
          </a:prstGeom>
          <a:noFill/>
          <a:ln w="12700">
            <a:noFill/>
            <a:miter lim="800000"/>
            <a:headEnd type="none" w="sm" len="sm"/>
            <a:tailEnd type="none" w="sm" len="sm"/>
          </a:ln>
          <a:effectLst/>
        </p:spPr>
        <p:txBody>
          <a:bodyPr lIns="91439" tIns="45719" rIns="91439" bIns="45719">
            <a:prstTxWarp prst="textNoShape">
              <a:avLst/>
            </a:prstTxWarp>
            <a:spAutoFit/>
          </a:bodyPr>
          <a:lstStyle/>
          <a:p>
            <a:pPr marL="176204" indent="-176204">
              <a:spcBef>
                <a:spcPct val="5000"/>
              </a:spcBef>
              <a:buFontTx/>
              <a:buChar char="+"/>
            </a:pPr>
            <a:r>
              <a:rPr lang="en-US" sz="1800" dirty="0">
                <a:solidFill>
                  <a:schemeClr val="tx2"/>
                </a:solidFill>
                <a:latin typeface="Arial" panose="020B0604020202020204" pitchFamily="34" charset="0"/>
              </a:rPr>
              <a:t>No inconsistencies</a:t>
            </a:r>
          </a:p>
          <a:p>
            <a:pPr marL="176204" indent="-176204">
              <a:spcBef>
                <a:spcPct val="5000"/>
              </a:spcBef>
              <a:buFontTx/>
              <a:buChar char="+"/>
            </a:pPr>
            <a:r>
              <a:rPr lang="en-US" sz="1800" dirty="0">
                <a:solidFill>
                  <a:schemeClr val="tx2"/>
                </a:solidFill>
                <a:latin typeface="Arial" panose="020B0604020202020204" pitchFamily="34" charset="0"/>
              </a:rPr>
              <a:t>Elegant (symmetrical solution)</a:t>
            </a:r>
          </a:p>
          <a:p>
            <a:pPr marL="176204" indent="-176204">
              <a:spcBef>
                <a:spcPct val="5000"/>
              </a:spcBef>
              <a:buSzPct val="105000"/>
              <a:buFontTx/>
              <a:buChar char="-"/>
            </a:pPr>
            <a:r>
              <a:rPr lang="en-US" sz="1800" dirty="0">
                <a:solidFill>
                  <a:schemeClr val="tx2"/>
                </a:solidFill>
                <a:latin typeface="Arial" panose="020B0604020202020204" pitchFamily="34" charset="0"/>
              </a:rPr>
              <a:t>Long response times</a:t>
            </a:r>
          </a:p>
          <a:p>
            <a:pPr marL="176204" indent="-176204">
              <a:spcBef>
                <a:spcPct val="5000"/>
              </a:spcBef>
              <a:buSzPct val="105000"/>
              <a:buFontTx/>
              <a:buChar char="-"/>
            </a:pPr>
            <a:r>
              <a:rPr lang="en-US" sz="1800" dirty="0">
                <a:solidFill>
                  <a:schemeClr val="tx2"/>
                </a:solidFill>
                <a:latin typeface="Arial" panose="020B0604020202020204" pitchFamily="34" charset="0"/>
              </a:rPr>
              <a:t>Updates need to be coordinated</a:t>
            </a:r>
          </a:p>
        </p:txBody>
      </p:sp>
      <p:sp>
        <p:nvSpPr>
          <p:cNvPr id="394252" name="Rectangle 12"/>
          <p:cNvSpPr>
            <a:spLocks noChangeArrowheads="1"/>
          </p:cNvSpPr>
          <p:nvPr/>
        </p:nvSpPr>
        <p:spPr bwMode="auto">
          <a:xfrm>
            <a:off x="1066800" y="3645024"/>
            <a:ext cx="3733800" cy="1241876"/>
          </a:xfrm>
          <a:prstGeom prst="rect">
            <a:avLst/>
          </a:prstGeom>
          <a:noFill/>
          <a:ln w="12700">
            <a:noFill/>
            <a:miter lim="800000"/>
            <a:headEnd type="none" w="sm" len="sm"/>
            <a:tailEnd type="none" w="sm" len="sm"/>
          </a:ln>
          <a:effectLst/>
        </p:spPr>
        <p:txBody>
          <a:bodyPr lIns="91439" tIns="45719" rIns="91439" bIns="45719">
            <a:prstTxWarp prst="textNoShape">
              <a:avLst/>
            </a:prstTxWarp>
            <a:spAutoFit/>
          </a:bodyPr>
          <a:lstStyle/>
          <a:p>
            <a:pPr marL="176204" indent="-176204">
              <a:spcBef>
                <a:spcPct val="5000"/>
              </a:spcBef>
              <a:buFontTx/>
              <a:buChar char="+"/>
            </a:pPr>
            <a:r>
              <a:rPr lang="en-US" sz="1800" dirty="0">
                <a:solidFill>
                  <a:schemeClr val="tx2"/>
                </a:solidFill>
                <a:latin typeface="Arial" panose="020B0604020202020204" pitchFamily="34" charset="0"/>
              </a:rPr>
              <a:t>No coordination necessary</a:t>
            </a:r>
          </a:p>
          <a:p>
            <a:pPr marL="176204" indent="-176204">
              <a:spcBef>
                <a:spcPct val="5000"/>
              </a:spcBef>
              <a:buFontTx/>
              <a:buChar char="+"/>
            </a:pPr>
            <a:r>
              <a:rPr lang="en-US" sz="1800" dirty="0">
                <a:solidFill>
                  <a:schemeClr val="tx2"/>
                </a:solidFill>
                <a:latin typeface="Arial" panose="020B0604020202020204" pitchFamily="34" charset="0"/>
              </a:rPr>
              <a:t>Short response times</a:t>
            </a:r>
          </a:p>
          <a:p>
            <a:pPr marL="176204" indent="-176204">
              <a:spcBef>
                <a:spcPct val="5000"/>
              </a:spcBef>
              <a:buFontTx/>
              <a:buChar char="-"/>
            </a:pPr>
            <a:r>
              <a:rPr lang="en-US" sz="1800" dirty="0">
                <a:solidFill>
                  <a:schemeClr val="tx2"/>
                </a:solidFill>
                <a:latin typeface="Arial" panose="020B0604020202020204" pitchFamily="34" charset="0"/>
              </a:rPr>
              <a:t>Local copies are not up to date</a:t>
            </a:r>
          </a:p>
          <a:p>
            <a:pPr marL="176204" indent="-176204">
              <a:spcBef>
                <a:spcPct val="5000"/>
              </a:spcBef>
              <a:buFontTx/>
              <a:buChar char="-"/>
            </a:pPr>
            <a:r>
              <a:rPr lang="en-US" sz="1800" dirty="0">
                <a:solidFill>
                  <a:schemeClr val="tx2"/>
                </a:solidFill>
                <a:latin typeface="Arial" panose="020B0604020202020204" pitchFamily="34" charset="0"/>
              </a:rPr>
              <a:t>Inconsistencies</a:t>
            </a:r>
          </a:p>
        </p:txBody>
      </p:sp>
      <p:sp>
        <p:nvSpPr>
          <p:cNvPr id="394253" name="Rectangle 13"/>
          <p:cNvSpPr>
            <a:spLocks noChangeArrowheads="1"/>
          </p:cNvSpPr>
          <p:nvPr/>
        </p:nvSpPr>
        <p:spPr bwMode="auto">
          <a:xfrm>
            <a:off x="5029200" y="3654549"/>
            <a:ext cx="3810000" cy="1518875"/>
          </a:xfrm>
          <a:prstGeom prst="rect">
            <a:avLst/>
          </a:prstGeom>
          <a:noFill/>
          <a:ln w="12700">
            <a:noFill/>
            <a:miter lim="800000"/>
            <a:headEnd type="none" w="sm" len="sm"/>
            <a:tailEnd type="none" w="sm" len="sm"/>
          </a:ln>
          <a:effectLst/>
        </p:spPr>
        <p:txBody>
          <a:bodyPr lIns="91439" tIns="45719" rIns="91439" bIns="45719">
            <a:prstTxWarp prst="textNoShape">
              <a:avLst/>
            </a:prstTxWarp>
            <a:spAutoFit/>
          </a:bodyPr>
          <a:lstStyle/>
          <a:p>
            <a:pPr marL="176204" indent="-176204">
              <a:spcBef>
                <a:spcPct val="5000"/>
              </a:spcBef>
              <a:buFontTx/>
              <a:buChar char="+"/>
            </a:pPr>
            <a:r>
              <a:rPr lang="en-US" sz="1800" dirty="0">
                <a:solidFill>
                  <a:schemeClr val="tx2"/>
                </a:solidFill>
                <a:latin typeface="Arial" panose="020B0604020202020204" pitchFamily="34" charset="0"/>
              </a:rPr>
              <a:t>No centralized coordination</a:t>
            </a:r>
          </a:p>
          <a:p>
            <a:pPr marL="176204" indent="-176204">
              <a:spcBef>
                <a:spcPct val="5000"/>
              </a:spcBef>
              <a:buFontTx/>
              <a:buChar char="+"/>
            </a:pPr>
            <a:r>
              <a:rPr lang="en-US" sz="1800" dirty="0">
                <a:solidFill>
                  <a:schemeClr val="tx2"/>
                </a:solidFill>
                <a:latin typeface="Arial" panose="020B0604020202020204" pitchFamily="34" charset="0"/>
              </a:rPr>
              <a:t>Shortest response times</a:t>
            </a:r>
          </a:p>
          <a:p>
            <a:pPr marL="176204" indent="-176204">
              <a:spcBef>
                <a:spcPct val="5000"/>
              </a:spcBef>
              <a:buSzPct val="105000"/>
              <a:buFontTx/>
              <a:buChar char="-"/>
            </a:pPr>
            <a:r>
              <a:rPr lang="en-US" sz="1800" dirty="0">
                <a:solidFill>
                  <a:schemeClr val="tx2"/>
                </a:solidFill>
                <a:latin typeface="Arial" panose="020B0604020202020204" pitchFamily="34" charset="0"/>
              </a:rPr>
              <a:t>Inconsistencies</a:t>
            </a:r>
          </a:p>
          <a:p>
            <a:pPr marL="176204" indent="-176204">
              <a:spcBef>
                <a:spcPct val="5000"/>
              </a:spcBef>
              <a:buSzPct val="105000"/>
              <a:buFontTx/>
              <a:buChar char="-"/>
            </a:pPr>
            <a:r>
              <a:rPr lang="en-US" sz="1800" dirty="0">
                <a:solidFill>
                  <a:schemeClr val="tx2"/>
                </a:solidFill>
                <a:latin typeface="Arial" panose="020B0604020202020204" pitchFamily="34" charset="0"/>
              </a:rPr>
              <a:t>Updates can be lost (reconciliation)</a:t>
            </a:r>
          </a:p>
        </p:txBody>
      </p:sp>
      <p:sp>
        <p:nvSpPr>
          <p:cNvPr id="3" name="Slide Number Placeholder 2">
            <a:extLst>
              <a:ext uri="{FF2B5EF4-FFF2-40B4-BE49-F238E27FC236}">
                <a16:creationId xmlns:a16="http://schemas.microsoft.com/office/drawing/2014/main" id="{63C3432D-489E-B441-9293-04D17ABA6617}"/>
              </a:ext>
            </a:extLst>
          </p:cNvPr>
          <p:cNvSpPr>
            <a:spLocks noGrp="1"/>
          </p:cNvSpPr>
          <p:nvPr>
            <p:ph type="sldNum" sz="quarter" idx="4"/>
          </p:nvPr>
        </p:nvSpPr>
        <p:spPr/>
        <p:txBody>
          <a:bodyPr/>
          <a:lstStyle/>
          <a:p>
            <a:fld id="{FD96158B-4539-3C43-9DE5-94C547866200}" type="slidenum">
              <a:rPr lang="en-US" smtClean="0"/>
              <a:t>38</a:t>
            </a:fld>
            <a:endParaRPr lang="en-US"/>
          </a:p>
        </p:txBody>
      </p:sp>
      <p:sp>
        <p:nvSpPr>
          <p:cNvPr id="4" name="Footer Placeholder 3">
            <a:extLst>
              <a:ext uri="{FF2B5EF4-FFF2-40B4-BE49-F238E27FC236}">
                <a16:creationId xmlns:a16="http://schemas.microsoft.com/office/drawing/2014/main" id="{280A0823-50B0-D745-9151-4D0D492E2507}"/>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735418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Communication</a:t>
            </a:r>
          </a:p>
        </p:txBody>
      </p:sp>
      <p:sp>
        <p:nvSpPr>
          <p:cNvPr id="3" name="Content Placeholder 2"/>
          <p:cNvSpPr>
            <a:spLocks noGrp="1"/>
          </p:cNvSpPr>
          <p:nvPr>
            <p:ph idx="1"/>
          </p:nvPr>
        </p:nvSpPr>
        <p:spPr/>
        <p:txBody>
          <a:bodyPr/>
          <a:lstStyle/>
          <a:p>
            <a:r>
              <a:rPr lang="en-US" dirty="0"/>
              <a:t>A node can multicast a message to all nodes of a group with a delivery guarantee</a:t>
            </a:r>
          </a:p>
          <a:p>
            <a:r>
              <a:rPr lang="en-US" dirty="0"/>
              <a:t>Multicast primitives</a:t>
            </a:r>
          </a:p>
          <a:p>
            <a:pPr lvl="1"/>
            <a:r>
              <a:rPr lang="en-US" dirty="0"/>
              <a:t>There are a number of them</a:t>
            </a:r>
          </a:p>
          <a:p>
            <a:pPr lvl="1"/>
            <a:r>
              <a:rPr lang="en-US" dirty="0"/>
              <a:t>Total ordered multicast: all messages sent by different nodes are delivered in the same total order at all the nodes</a:t>
            </a:r>
          </a:p>
          <a:p>
            <a:r>
              <a:rPr lang="en-US" dirty="0"/>
              <a:t>Used with deferred writes, can reduce communication overhead</a:t>
            </a:r>
          </a:p>
          <a:p>
            <a:pPr lvl="1">
              <a:spcBef>
                <a:spcPts val="600"/>
              </a:spcBef>
            </a:pPr>
            <a:r>
              <a:rPr lang="en-US" dirty="0"/>
              <a:t>Remember eager distributed requires </a:t>
            </a:r>
            <a:r>
              <a:rPr lang="en-US" i="1" dirty="0"/>
              <a:t>k</a:t>
            </a:r>
            <a:r>
              <a:rPr lang="en-US" dirty="0">
                <a:sym typeface="Symbol" charset="2"/>
              </a:rPr>
              <a:t>*</a:t>
            </a:r>
            <a:r>
              <a:rPr lang="en-US" i="1" dirty="0"/>
              <a:t>m</a:t>
            </a:r>
            <a:r>
              <a:rPr lang="en-US" dirty="0"/>
              <a:t> messages (with multicast) for throughput of </a:t>
            </a:r>
            <a:r>
              <a:rPr lang="en-US" i="1" dirty="0" err="1"/>
              <a:t>k</a:t>
            </a:r>
            <a:r>
              <a:rPr lang="en-US" dirty="0" err="1"/>
              <a:t>tps</a:t>
            </a:r>
            <a:r>
              <a:rPr lang="en-US" dirty="0"/>
              <a:t> when there are </a:t>
            </a:r>
            <a:r>
              <a:rPr lang="en-US" i="1" dirty="0"/>
              <a:t>n</a:t>
            </a:r>
            <a:r>
              <a:rPr lang="en-US" dirty="0"/>
              <a:t> replicas and </a:t>
            </a:r>
            <a:r>
              <a:rPr lang="en-US" i="1" dirty="0"/>
              <a:t>m</a:t>
            </a:r>
            <a:r>
              <a:rPr lang="en-US" dirty="0"/>
              <a:t> update operations in each transaction</a:t>
            </a:r>
          </a:p>
          <a:p>
            <a:pPr lvl="1">
              <a:spcBef>
                <a:spcPts val="600"/>
              </a:spcBef>
            </a:pPr>
            <a:r>
              <a:rPr lang="en-US" dirty="0"/>
              <a:t>With group communication and deferred writes: 2</a:t>
            </a:r>
            <a:r>
              <a:rPr lang="en-US" i="1" dirty="0"/>
              <a:t>k</a:t>
            </a:r>
            <a:r>
              <a:rPr lang="en-US" dirty="0"/>
              <a:t> messages</a:t>
            </a:r>
          </a:p>
          <a:p>
            <a:endParaRPr lang="en-US" dirty="0"/>
          </a:p>
        </p:txBody>
      </p:sp>
      <p:sp>
        <p:nvSpPr>
          <p:cNvPr id="5" name="Slide Number Placeholder 4">
            <a:extLst>
              <a:ext uri="{FF2B5EF4-FFF2-40B4-BE49-F238E27FC236}">
                <a16:creationId xmlns:a16="http://schemas.microsoft.com/office/drawing/2014/main" id="{1220D780-6497-B643-9B81-7DA06E700F79}"/>
              </a:ext>
            </a:extLst>
          </p:cNvPr>
          <p:cNvSpPr>
            <a:spLocks noGrp="1"/>
          </p:cNvSpPr>
          <p:nvPr>
            <p:ph type="sldNum" sz="quarter" idx="4"/>
          </p:nvPr>
        </p:nvSpPr>
        <p:spPr/>
        <p:txBody>
          <a:bodyPr/>
          <a:lstStyle/>
          <a:p>
            <a:fld id="{FD96158B-4539-3C43-9DE5-94C547866200}" type="slidenum">
              <a:rPr lang="en-US" smtClean="0"/>
              <a:t>39</a:t>
            </a:fld>
            <a:endParaRPr lang="en-US"/>
          </a:p>
        </p:txBody>
      </p:sp>
      <p:sp>
        <p:nvSpPr>
          <p:cNvPr id="6" name="Footer Placeholder 5">
            <a:extLst>
              <a:ext uri="{FF2B5EF4-FFF2-40B4-BE49-F238E27FC236}">
                <a16:creationId xmlns:a16="http://schemas.microsoft.com/office/drawing/2014/main" id="{E6B30424-121D-7C40-AA49-BE954C38085D}"/>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298144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p:txBody>
          <a:bodyPr/>
          <a:lstStyle/>
          <a:p>
            <a:r>
              <a:rPr lang="en-US" dirty="0"/>
              <a:t>Replication</a:t>
            </a:r>
          </a:p>
        </p:txBody>
      </p:sp>
      <p:sp>
        <p:nvSpPr>
          <p:cNvPr id="346117" name="Rectangle 5"/>
          <p:cNvSpPr>
            <a:spLocks noGrp="1" noChangeArrowheads="1"/>
          </p:cNvSpPr>
          <p:nvPr>
            <p:ph idx="1"/>
          </p:nvPr>
        </p:nvSpPr>
        <p:spPr>
          <a:xfrm>
            <a:off x="241101" y="1606298"/>
            <a:ext cx="8643938" cy="4759523"/>
          </a:xfrm>
        </p:spPr>
        <p:txBody>
          <a:bodyPr/>
          <a:lstStyle/>
          <a:p>
            <a:pPr>
              <a:spcBef>
                <a:spcPts val="300"/>
              </a:spcBef>
            </a:pPr>
            <a:r>
              <a:rPr lang="en-US" dirty="0"/>
              <a:t>Why replicate?</a:t>
            </a:r>
          </a:p>
          <a:p>
            <a:pPr lvl="1">
              <a:spcBef>
                <a:spcPts val="300"/>
              </a:spcBef>
            </a:pPr>
            <a:r>
              <a:rPr lang="en-US" dirty="0"/>
              <a:t>System availability</a:t>
            </a:r>
          </a:p>
          <a:p>
            <a:pPr lvl="2">
              <a:spcBef>
                <a:spcPts val="300"/>
              </a:spcBef>
            </a:pPr>
            <a:r>
              <a:rPr lang="en-US" dirty="0"/>
              <a:t>Avoid single points of failure</a:t>
            </a:r>
          </a:p>
          <a:p>
            <a:pPr lvl="1">
              <a:spcBef>
                <a:spcPts val="300"/>
              </a:spcBef>
            </a:pPr>
            <a:r>
              <a:rPr lang="en-US" dirty="0"/>
              <a:t>Performance</a:t>
            </a:r>
          </a:p>
          <a:p>
            <a:pPr lvl="2">
              <a:spcBef>
                <a:spcPts val="300"/>
              </a:spcBef>
            </a:pPr>
            <a:r>
              <a:rPr lang="en-US" dirty="0"/>
              <a:t>Localization</a:t>
            </a:r>
          </a:p>
          <a:p>
            <a:pPr lvl="1">
              <a:spcBef>
                <a:spcPts val="300"/>
              </a:spcBef>
            </a:pPr>
            <a:r>
              <a:rPr lang="en-US" dirty="0"/>
              <a:t>Scalability</a:t>
            </a:r>
          </a:p>
          <a:p>
            <a:pPr lvl="2">
              <a:spcBef>
                <a:spcPts val="300"/>
              </a:spcBef>
            </a:pPr>
            <a:r>
              <a:rPr lang="en-US" dirty="0"/>
              <a:t>Scalability in numbers and geographic area</a:t>
            </a:r>
          </a:p>
          <a:p>
            <a:pPr lvl="1">
              <a:spcBef>
                <a:spcPts val="300"/>
              </a:spcBef>
            </a:pPr>
            <a:r>
              <a:rPr lang="en-US" dirty="0"/>
              <a:t>Application requirements</a:t>
            </a:r>
          </a:p>
          <a:p>
            <a:pPr>
              <a:spcBef>
                <a:spcPts val="300"/>
              </a:spcBef>
            </a:pPr>
            <a:r>
              <a:rPr lang="en-US" dirty="0"/>
              <a:t>Why not replicate?</a:t>
            </a:r>
          </a:p>
          <a:p>
            <a:pPr lvl="1">
              <a:spcBef>
                <a:spcPts val="300"/>
              </a:spcBef>
            </a:pPr>
            <a:r>
              <a:rPr lang="en-US" dirty="0"/>
              <a:t>Replication transparency</a:t>
            </a:r>
          </a:p>
          <a:p>
            <a:pPr lvl="1">
              <a:spcBef>
                <a:spcPts val="300"/>
              </a:spcBef>
            </a:pPr>
            <a:r>
              <a:rPr lang="en-US" dirty="0"/>
              <a:t>Consistency issues</a:t>
            </a:r>
          </a:p>
          <a:p>
            <a:pPr lvl="2">
              <a:spcBef>
                <a:spcPts val="300"/>
              </a:spcBef>
            </a:pPr>
            <a:r>
              <a:rPr lang="en-US" dirty="0"/>
              <a:t>Updates are costly</a:t>
            </a:r>
          </a:p>
          <a:p>
            <a:pPr lvl="2">
              <a:spcBef>
                <a:spcPts val="300"/>
              </a:spcBef>
            </a:pPr>
            <a:r>
              <a:rPr lang="en-US" dirty="0"/>
              <a:t>Availability may suffer if not careful</a:t>
            </a:r>
          </a:p>
          <a:p>
            <a:pPr lvl="2">
              <a:spcBef>
                <a:spcPts val="300"/>
              </a:spcBef>
            </a:pPr>
            <a:endParaRPr lang="en-US" dirty="0"/>
          </a:p>
        </p:txBody>
      </p:sp>
      <p:sp>
        <p:nvSpPr>
          <p:cNvPr id="3" name="Slide Number Placeholder 2">
            <a:extLst>
              <a:ext uri="{FF2B5EF4-FFF2-40B4-BE49-F238E27FC236}">
                <a16:creationId xmlns:a16="http://schemas.microsoft.com/office/drawing/2014/main" id="{D8719C0E-7A99-1D46-9878-F3E909894392}"/>
              </a:ext>
            </a:extLst>
          </p:cNvPr>
          <p:cNvSpPr>
            <a:spLocks noGrp="1"/>
          </p:cNvSpPr>
          <p:nvPr>
            <p:ph type="sldNum" sz="quarter" idx="4"/>
          </p:nvPr>
        </p:nvSpPr>
        <p:spPr/>
        <p:txBody>
          <a:bodyPr/>
          <a:lstStyle/>
          <a:p>
            <a:fld id="{FD96158B-4539-3C43-9DE5-94C547866200}" type="slidenum">
              <a:rPr lang="en-US" smtClean="0"/>
              <a:t>4</a:t>
            </a:fld>
            <a:endParaRPr lang="en-US"/>
          </a:p>
        </p:txBody>
      </p:sp>
      <p:sp>
        <p:nvSpPr>
          <p:cNvPr id="4" name="Footer Placeholder 3">
            <a:extLst>
              <a:ext uri="{FF2B5EF4-FFF2-40B4-BE49-F238E27FC236}">
                <a16:creationId xmlns:a16="http://schemas.microsoft.com/office/drawing/2014/main" id="{731A3949-8FAF-3B43-98EF-4ACB656D6BFE}"/>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347707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Data Replication</a:t>
            </a:r>
          </a:p>
          <a:p>
            <a:pPr lvl="1"/>
            <a:r>
              <a:rPr lang="en-US" dirty="0">
                <a:solidFill>
                  <a:srgbClr val="1771A9">
                    <a:alpha val="25000"/>
                  </a:srgbClr>
                </a:solidFill>
              </a:rPr>
              <a:t>Consistency criteria</a:t>
            </a:r>
          </a:p>
          <a:p>
            <a:pPr lvl="1"/>
            <a:r>
              <a:rPr lang="en-US" dirty="0">
                <a:solidFill>
                  <a:srgbClr val="1771A9">
                    <a:alpha val="25000"/>
                  </a:srgbClr>
                </a:solidFill>
              </a:rPr>
              <a:t>Update Management Strategies</a:t>
            </a:r>
          </a:p>
          <a:p>
            <a:pPr lvl="1"/>
            <a:r>
              <a:rPr lang="en-US" dirty="0">
                <a:solidFill>
                  <a:srgbClr val="1771A9">
                    <a:alpha val="25000"/>
                  </a:srgbClr>
                </a:solidFill>
              </a:rPr>
              <a:t>Replication Protocols</a:t>
            </a:r>
          </a:p>
          <a:p>
            <a:pPr lvl="1"/>
            <a:r>
              <a:rPr lang="en-US" dirty="0">
                <a:solidFill>
                  <a:srgbClr val="1771A9"/>
                </a:solidFill>
              </a:rPr>
              <a:t>Replication and Failure Management</a:t>
            </a:r>
            <a:endParaRPr lang="en-US" dirty="0">
              <a:solidFill>
                <a:srgbClr val="1771A9"/>
              </a:solidFill>
              <a:cs typeface="Arial" panose="020B0604020202020204" pitchFamily="34" charset="0"/>
            </a:endParaRP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40</a:t>
            </a:fld>
            <a:endParaRPr lang="en-US"/>
          </a:p>
        </p:txBody>
      </p:sp>
      <p:sp>
        <p:nvSpPr>
          <p:cNvPr id="4" name="Footer Placeholder 3">
            <a:extLst>
              <a:ext uri="{FF2B5EF4-FFF2-40B4-BE49-F238E27FC236}">
                <a16:creationId xmlns:a16="http://schemas.microsoft.com/office/drawing/2014/main" id="{DCA7F2C4-C9C5-CA4F-87DC-03A7BE8C5EC0}"/>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369810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dirty="0"/>
              <a:t>Failures</a:t>
            </a:r>
          </a:p>
        </p:txBody>
      </p:sp>
      <p:sp>
        <p:nvSpPr>
          <p:cNvPr id="509955" name="Rectangle 3"/>
          <p:cNvSpPr>
            <a:spLocks noGrp="1" noChangeArrowheads="1"/>
          </p:cNvSpPr>
          <p:nvPr>
            <p:ph idx="1"/>
          </p:nvPr>
        </p:nvSpPr>
        <p:spPr/>
        <p:txBody>
          <a:bodyPr/>
          <a:lstStyle/>
          <a:p>
            <a:r>
              <a:rPr lang="en-US" dirty="0"/>
              <a:t>So far we have considered replication protocols in the absence of failures</a:t>
            </a:r>
          </a:p>
          <a:p>
            <a:r>
              <a:rPr lang="en-US" dirty="0"/>
              <a:t>How to keep replica consistency when failures occur</a:t>
            </a:r>
          </a:p>
          <a:p>
            <a:pPr lvl="1"/>
            <a:r>
              <a:rPr lang="en-US" dirty="0"/>
              <a:t>Site failures</a:t>
            </a:r>
          </a:p>
          <a:p>
            <a:pPr lvl="2"/>
            <a:r>
              <a:rPr lang="en-US" dirty="0"/>
              <a:t>Read One Write All Available (ROWAA)</a:t>
            </a:r>
          </a:p>
          <a:p>
            <a:pPr lvl="1"/>
            <a:r>
              <a:rPr lang="en-US" dirty="0"/>
              <a:t>Communication failures</a:t>
            </a:r>
          </a:p>
          <a:p>
            <a:pPr lvl="2"/>
            <a:r>
              <a:rPr lang="en-US" dirty="0"/>
              <a:t>Quorums</a:t>
            </a:r>
          </a:p>
          <a:p>
            <a:pPr lvl="1"/>
            <a:r>
              <a:rPr lang="en-US" dirty="0"/>
              <a:t>Network partitioning</a:t>
            </a:r>
          </a:p>
          <a:p>
            <a:pPr lvl="2"/>
            <a:r>
              <a:rPr lang="en-US" dirty="0"/>
              <a:t>Quorums</a:t>
            </a:r>
          </a:p>
        </p:txBody>
      </p:sp>
      <p:sp>
        <p:nvSpPr>
          <p:cNvPr id="3" name="Slide Number Placeholder 2">
            <a:extLst>
              <a:ext uri="{FF2B5EF4-FFF2-40B4-BE49-F238E27FC236}">
                <a16:creationId xmlns:a16="http://schemas.microsoft.com/office/drawing/2014/main" id="{FE0C12AB-15E1-694C-9EF7-A95BECBCCA56}"/>
              </a:ext>
            </a:extLst>
          </p:cNvPr>
          <p:cNvSpPr>
            <a:spLocks noGrp="1"/>
          </p:cNvSpPr>
          <p:nvPr>
            <p:ph type="sldNum" sz="quarter" idx="4"/>
          </p:nvPr>
        </p:nvSpPr>
        <p:spPr/>
        <p:txBody>
          <a:bodyPr/>
          <a:lstStyle/>
          <a:p>
            <a:fld id="{FD96158B-4539-3C43-9DE5-94C547866200}" type="slidenum">
              <a:rPr lang="en-US" smtClean="0"/>
              <a:t>41</a:t>
            </a:fld>
            <a:endParaRPr lang="en-US"/>
          </a:p>
        </p:txBody>
      </p:sp>
      <p:sp>
        <p:nvSpPr>
          <p:cNvPr id="4" name="Footer Placeholder 3">
            <a:extLst>
              <a:ext uri="{FF2B5EF4-FFF2-40B4-BE49-F238E27FC236}">
                <a16:creationId xmlns:a16="http://schemas.microsoft.com/office/drawing/2014/main" id="{1C495549-95E4-DD47-A184-DA2E6598CD02}"/>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273117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p:cNvSpPr>
            <a:spLocks noGrp="1" noChangeArrowheads="1"/>
          </p:cNvSpPr>
          <p:nvPr>
            <p:ph type="title"/>
          </p:nvPr>
        </p:nvSpPr>
        <p:spPr/>
        <p:txBody>
          <a:bodyPr/>
          <a:lstStyle/>
          <a:p>
            <a:r>
              <a:rPr lang="en-US" dirty="0"/>
              <a:t>ROWAA with Primary Site</a:t>
            </a:r>
          </a:p>
        </p:txBody>
      </p:sp>
      <p:sp>
        <p:nvSpPr>
          <p:cNvPr id="408581" name="Rectangle 5"/>
          <p:cNvSpPr>
            <a:spLocks noGrp="1" noChangeArrowheads="1"/>
          </p:cNvSpPr>
          <p:nvPr>
            <p:ph idx="1"/>
          </p:nvPr>
        </p:nvSpPr>
        <p:spPr/>
        <p:txBody>
          <a:bodyPr/>
          <a:lstStyle/>
          <a:p>
            <a:pPr>
              <a:lnSpc>
                <a:spcPct val="90000"/>
              </a:lnSpc>
            </a:pPr>
            <a:r>
              <a:rPr lang="en-US" dirty="0"/>
              <a:t>READ = read any copy, if time-out, read another copy.</a:t>
            </a:r>
          </a:p>
          <a:p>
            <a:pPr>
              <a:lnSpc>
                <a:spcPct val="90000"/>
              </a:lnSpc>
            </a:pPr>
            <a:r>
              <a:rPr lang="en-US" dirty="0"/>
              <a:t>WRITE = send </a:t>
            </a:r>
            <a:r>
              <a:rPr lang="en-US" i="1" dirty="0"/>
              <a:t>W</a:t>
            </a:r>
            <a:r>
              <a:rPr lang="en-US" dirty="0"/>
              <a:t>(</a:t>
            </a:r>
            <a:r>
              <a:rPr lang="en-US" i="1" dirty="0"/>
              <a:t>x</a:t>
            </a:r>
            <a:r>
              <a:rPr lang="en-US" dirty="0"/>
              <a:t>) to </a:t>
            </a:r>
            <a:r>
              <a:rPr lang="en-US" dirty="0">
                <a:solidFill>
                  <a:srgbClr val="0432FF"/>
                </a:solidFill>
              </a:rPr>
              <a:t>all</a:t>
            </a:r>
            <a:r>
              <a:rPr lang="en-US" dirty="0">
                <a:solidFill>
                  <a:srgbClr val="FF0000"/>
                </a:solidFill>
              </a:rPr>
              <a:t> </a:t>
            </a:r>
            <a:r>
              <a:rPr lang="en-US" dirty="0"/>
              <a:t>copies. If one site rejects the operation, then abort. Otherwise, all sites not responding are “missing writes”.</a:t>
            </a:r>
          </a:p>
          <a:p>
            <a:pPr>
              <a:lnSpc>
                <a:spcPct val="90000"/>
              </a:lnSpc>
            </a:pPr>
            <a:r>
              <a:rPr lang="en-US" dirty="0"/>
              <a:t>VALIDATION = To commit a transaction</a:t>
            </a:r>
          </a:p>
          <a:p>
            <a:pPr lvl="1">
              <a:lnSpc>
                <a:spcPct val="90000"/>
              </a:lnSpc>
            </a:pPr>
            <a:r>
              <a:rPr lang="en-US" dirty="0"/>
              <a:t>Check that all sites in “missing writes” are still down. If not, then abort the transaction.</a:t>
            </a:r>
          </a:p>
          <a:p>
            <a:pPr lvl="2">
              <a:lnSpc>
                <a:spcPct val="90000"/>
              </a:lnSpc>
            </a:pPr>
            <a:r>
              <a:rPr lang="en-US" dirty="0"/>
              <a:t>There might be a site recovering concurrent with transaction updates and these may be lost</a:t>
            </a:r>
          </a:p>
          <a:p>
            <a:pPr lvl="1">
              <a:lnSpc>
                <a:spcPct val="90000"/>
              </a:lnSpc>
            </a:pPr>
            <a:r>
              <a:rPr lang="en-US" dirty="0"/>
              <a:t>Check that all sites that were available are still available. If some do not respond, then abort.</a:t>
            </a:r>
          </a:p>
        </p:txBody>
      </p:sp>
      <p:sp>
        <p:nvSpPr>
          <p:cNvPr id="4" name="Footer Placeholder 3">
            <a:extLst>
              <a:ext uri="{FF2B5EF4-FFF2-40B4-BE49-F238E27FC236}">
                <a16:creationId xmlns:a16="http://schemas.microsoft.com/office/drawing/2014/main" id="{DDF98DE4-BD84-014C-A9DD-C5ED02BFAEA8}"/>
              </a:ext>
            </a:extLst>
          </p:cNvPr>
          <p:cNvSpPr>
            <a:spLocks noGrp="1"/>
          </p:cNvSpPr>
          <p:nvPr>
            <p:ph type="ftr" sz="quarter" idx="3"/>
          </p:nvPr>
        </p:nvSpPr>
        <p:spPr/>
        <p:txBody>
          <a:bodyPr/>
          <a:lstStyle/>
          <a:p>
            <a:r>
              <a:rPr lang="en-US" dirty="0"/>
              <a:t>© 2020 </a:t>
            </a:r>
          </a:p>
        </p:txBody>
      </p:sp>
      <p:sp>
        <p:nvSpPr>
          <p:cNvPr id="3" name="Slide Number Placeholder 2">
            <a:extLst>
              <a:ext uri="{FF2B5EF4-FFF2-40B4-BE49-F238E27FC236}">
                <a16:creationId xmlns:a16="http://schemas.microsoft.com/office/drawing/2014/main" id="{F0D24B90-0697-E741-80A7-A659CA2937F2}"/>
              </a:ext>
            </a:extLst>
          </p:cNvPr>
          <p:cNvSpPr>
            <a:spLocks noGrp="1"/>
          </p:cNvSpPr>
          <p:nvPr>
            <p:ph type="sldNum" sz="quarter" idx="4"/>
          </p:nvPr>
        </p:nvSpPr>
        <p:spPr/>
        <p:txBody>
          <a:bodyPr/>
          <a:lstStyle/>
          <a:p>
            <a:fld id="{FD96158B-4539-3C43-9DE5-94C547866200}" type="slidenum">
              <a:rPr lang="en-US" smtClean="0"/>
              <a:t>42</a:t>
            </a:fld>
            <a:endParaRPr lang="en-US"/>
          </a:p>
        </p:txBody>
      </p:sp>
    </p:spTree>
    <p:extLst>
      <p:ext uri="{BB962C8B-B14F-4D97-AF65-F5344CB8AC3E}">
        <p14:creationId xmlns:p14="http://schemas.microsoft.com/office/powerpoint/2010/main" val="692316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8" name="Rectangle 4"/>
          <p:cNvSpPr>
            <a:spLocks noGrp="1" noChangeArrowheads="1"/>
          </p:cNvSpPr>
          <p:nvPr>
            <p:ph type="title"/>
          </p:nvPr>
        </p:nvSpPr>
        <p:spPr/>
        <p:txBody>
          <a:bodyPr/>
          <a:lstStyle/>
          <a:p>
            <a:r>
              <a:rPr lang="en-US" dirty="0"/>
              <a:t>Distributed ROWAA</a:t>
            </a:r>
          </a:p>
        </p:txBody>
      </p:sp>
      <p:sp>
        <p:nvSpPr>
          <p:cNvPr id="528389" name="Rectangle 5"/>
          <p:cNvSpPr>
            <a:spLocks noGrp="1" noChangeArrowheads="1"/>
          </p:cNvSpPr>
          <p:nvPr>
            <p:ph idx="1"/>
          </p:nvPr>
        </p:nvSpPr>
        <p:spPr>
          <a:xfrm>
            <a:off x="457200" y="1268760"/>
            <a:ext cx="8229600" cy="4925144"/>
          </a:xfrm>
        </p:spPr>
        <p:txBody>
          <a:bodyPr>
            <a:normAutofit fontScale="92500" lnSpcReduction="10000"/>
          </a:bodyPr>
          <a:lstStyle/>
          <a:p>
            <a:r>
              <a:rPr lang="en-US" sz="2200" dirty="0"/>
              <a:t>Each site has a copy of </a:t>
            </a:r>
            <a:r>
              <a:rPr lang="en-US" sz="2200" i="1" dirty="0"/>
              <a:t>V</a:t>
            </a:r>
            <a:endParaRPr lang="en-US" sz="2200" dirty="0"/>
          </a:p>
          <a:p>
            <a:pPr lvl="1"/>
            <a:r>
              <a:rPr lang="en-US" sz="1900" i="1" dirty="0"/>
              <a:t>V</a:t>
            </a:r>
            <a:r>
              <a:rPr lang="en-US" sz="1900" dirty="0"/>
              <a:t> represents the set of sites a site believes is available</a:t>
            </a:r>
          </a:p>
          <a:p>
            <a:pPr lvl="1"/>
            <a:r>
              <a:rPr lang="en-US" sz="1900" i="1" dirty="0"/>
              <a:t>V</a:t>
            </a:r>
            <a:r>
              <a:rPr lang="en-US" sz="1900" dirty="0"/>
              <a:t>(</a:t>
            </a:r>
            <a:r>
              <a:rPr lang="en-US" sz="1900" i="1" dirty="0"/>
              <a:t>A</a:t>
            </a:r>
            <a:r>
              <a:rPr lang="en-US" sz="1900" dirty="0"/>
              <a:t>) is the “view” a site has of the system configuration. </a:t>
            </a:r>
          </a:p>
          <a:p>
            <a:r>
              <a:rPr lang="en-US" sz="2200" dirty="0"/>
              <a:t>The view of a transaction </a:t>
            </a:r>
            <a:r>
              <a:rPr lang="en-US" sz="2200" i="1" dirty="0"/>
              <a:t>T</a:t>
            </a:r>
            <a:r>
              <a:rPr lang="en-US" sz="2200" dirty="0"/>
              <a:t> [</a:t>
            </a:r>
            <a:r>
              <a:rPr lang="en-US" sz="2200" i="1" dirty="0"/>
              <a:t>V</a:t>
            </a:r>
            <a:r>
              <a:rPr lang="en-US" sz="2200" dirty="0"/>
              <a:t>(</a:t>
            </a:r>
            <a:r>
              <a:rPr lang="en-US" sz="2200" i="1" dirty="0"/>
              <a:t>T</a:t>
            </a:r>
            <a:r>
              <a:rPr lang="en-US" sz="2200" dirty="0"/>
              <a:t>)] is the view of its coordinating site, when the transaction starts.</a:t>
            </a:r>
          </a:p>
          <a:p>
            <a:pPr lvl="1"/>
            <a:r>
              <a:rPr lang="en-US" sz="1900" dirty="0"/>
              <a:t>Read any copy within </a:t>
            </a:r>
            <a:r>
              <a:rPr lang="en-US" sz="1900" i="1" dirty="0"/>
              <a:t>V</a:t>
            </a:r>
            <a:r>
              <a:rPr lang="en-US" sz="1900" dirty="0"/>
              <a:t>; update all copies in </a:t>
            </a:r>
            <a:r>
              <a:rPr lang="en-US" sz="1900" i="1" dirty="0"/>
              <a:t>V</a:t>
            </a:r>
            <a:endParaRPr lang="en-US" sz="1900" dirty="0"/>
          </a:p>
          <a:p>
            <a:pPr lvl="1"/>
            <a:r>
              <a:rPr lang="en-US" sz="1900" dirty="0"/>
              <a:t>If at the end of the transaction the view has changed, the transaction is aborted</a:t>
            </a:r>
          </a:p>
          <a:p>
            <a:r>
              <a:rPr lang="en-US" sz="2200" dirty="0"/>
              <a:t>All sites must have the same view!</a:t>
            </a:r>
          </a:p>
          <a:p>
            <a:r>
              <a:rPr lang="en-US" sz="2200" dirty="0"/>
              <a:t>To modify </a:t>
            </a:r>
            <a:r>
              <a:rPr lang="en-US" sz="2200" i="1" dirty="0"/>
              <a:t>V</a:t>
            </a:r>
            <a:r>
              <a:rPr lang="en-US" sz="2200" dirty="0"/>
              <a:t>, run a special atomic transaction at all sites.</a:t>
            </a:r>
          </a:p>
          <a:p>
            <a:pPr lvl="1"/>
            <a:r>
              <a:rPr lang="en-US" sz="1900" dirty="0"/>
              <a:t>Take care that there are no concurrent views!</a:t>
            </a:r>
          </a:p>
          <a:p>
            <a:pPr lvl="1"/>
            <a:r>
              <a:rPr lang="en-US" sz="1900" dirty="0"/>
              <a:t>Similar to commit protocol.</a:t>
            </a:r>
          </a:p>
          <a:p>
            <a:pPr lvl="1"/>
            <a:r>
              <a:rPr lang="en-US" sz="1900" dirty="0"/>
              <a:t>Idea: </a:t>
            </a:r>
            <a:r>
              <a:rPr lang="en-US" sz="1900" i="1" dirty="0"/>
              <a:t>V</a:t>
            </a:r>
            <a:r>
              <a:rPr lang="en-US" sz="1900" dirty="0"/>
              <a:t>s have version numbers; only accept new view if its version number is higher than your current one</a:t>
            </a:r>
          </a:p>
          <a:p>
            <a:r>
              <a:rPr lang="en-US" sz="2200" dirty="0"/>
              <a:t>Recovery: get missed updates from any active node</a:t>
            </a:r>
          </a:p>
          <a:p>
            <a:pPr lvl="1"/>
            <a:r>
              <a:rPr lang="en-US" sz="1900" dirty="0"/>
              <a:t>Problem: no unique sequence of transactions</a:t>
            </a:r>
          </a:p>
        </p:txBody>
      </p:sp>
      <p:sp>
        <p:nvSpPr>
          <p:cNvPr id="4" name="Footer Placeholder 3">
            <a:extLst>
              <a:ext uri="{FF2B5EF4-FFF2-40B4-BE49-F238E27FC236}">
                <a16:creationId xmlns:a16="http://schemas.microsoft.com/office/drawing/2014/main" id="{F72082B1-C84D-4440-BEBC-A4BF507095C2}"/>
              </a:ext>
            </a:extLst>
          </p:cNvPr>
          <p:cNvSpPr>
            <a:spLocks noGrp="1"/>
          </p:cNvSpPr>
          <p:nvPr>
            <p:ph type="ftr" sz="quarter" idx="3"/>
          </p:nvPr>
        </p:nvSpPr>
        <p:spPr/>
        <p:txBody>
          <a:bodyPr/>
          <a:lstStyle/>
          <a:p>
            <a:r>
              <a:rPr lang="en-US" dirty="0"/>
              <a:t>© 2020 </a:t>
            </a:r>
          </a:p>
        </p:txBody>
      </p:sp>
      <p:sp>
        <p:nvSpPr>
          <p:cNvPr id="3" name="Slide Number Placeholder 2">
            <a:extLst>
              <a:ext uri="{FF2B5EF4-FFF2-40B4-BE49-F238E27FC236}">
                <a16:creationId xmlns:a16="http://schemas.microsoft.com/office/drawing/2014/main" id="{3798B874-BD75-DA49-ADE3-E22C528F0FAF}"/>
              </a:ext>
            </a:extLst>
          </p:cNvPr>
          <p:cNvSpPr>
            <a:spLocks noGrp="1"/>
          </p:cNvSpPr>
          <p:nvPr>
            <p:ph type="sldNum" sz="quarter" idx="4"/>
          </p:nvPr>
        </p:nvSpPr>
        <p:spPr/>
        <p:txBody>
          <a:bodyPr/>
          <a:lstStyle/>
          <a:p>
            <a:fld id="{FD96158B-4539-3C43-9DE5-94C547866200}" type="slidenum">
              <a:rPr lang="en-US" smtClean="0"/>
              <a:t>43</a:t>
            </a:fld>
            <a:endParaRPr lang="en-US"/>
          </a:p>
        </p:txBody>
      </p:sp>
    </p:spTree>
    <p:extLst>
      <p:ext uri="{BB962C8B-B14F-4D97-AF65-F5344CB8AC3E}">
        <p14:creationId xmlns:p14="http://schemas.microsoft.com/office/powerpoint/2010/main" val="2005503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dirty="0"/>
              <a:t>Quorum-Based Protocol</a:t>
            </a:r>
          </a:p>
        </p:txBody>
      </p:sp>
      <p:sp>
        <p:nvSpPr>
          <p:cNvPr id="368643" name="Rectangle 3"/>
          <p:cNvSpPr>
            <a:spLocks noGrp="1" noChangeArrowheads="1"/>
          </p:cNvSpPr>
          <p:nvPr>
            <p:ph idx="1"/>
          </p:nvPr>
        </p:nvSpPr>
        <p:spPr/>
        <p:txBody>
          <a:bodyPr/>
          <a:lstStyle/>
          <a:p>
            <a:r>
              <a:rPr lang="en-US" dirty="0"/>
              <a:t>Assign a  vote to each copy of a replicated object (say </a:t>
            </a:r>
            <a:r>
              <a:rPr lang="en-US" i="1" dirty="0"/>
              <a:t>V</a:t>
            </a:r>
            <a:r>
              <a:rPr lang="en-US" i="1" baseline="-25000" dirty="0"/>
              <a:t>i</a:t>
            </a:r>
            <a:r>
              <a:rPr lang="en-US" dirty="0"/>
              <a:t>) such that ∑</a:t>
            </a:r>
            <a:r>
              <a:rPr lang="en-US" i="1" baseline="-25000" dirty="0" err="1"/>
              <a:t>i</a:t>
            </a:r>
            <a:r>
              <a:rPr lang="en-US" i="1" dirty="0"/>
              <a:t>V</a:t>
            </a:r>
            <a:r>
              <a:rPr lang="en-US" i="1" baseline="-25000" dirty="0"/>
              <a:t>i</a:t>
            </a:r>
            <a:r>
              <a:rPr lang="en-US" dirty="0"/>
              <a:t> = </a:t>
            </a:r>
            <a:r>
              <a:rPr lang="en-US" i="1" dirty="0"/>
              <a:t>V</a:t>
            </a:r>
          </a:p>
          <a:p>
            <a:r>
              <a:rPr lang="en-US" dirty="0"/>
              <a:t>Each operation has to obtain a read quorum (</a:t>
            </a:r>
            <a:r>
              <a:rPr lang="en-US" i="1" dirty="0" err="1"/>
              <a:t>V</a:t>
            </a:r>
            <a:r>
              <a:rPr lang="en-US" i="1" baseline="-25000" dirty="0" err="1"/>
              <a:t>r</a:t>
            </a:r>
            <a:r>
              <a:rPr lang="en-US" dirty="0"/>
              <a:t>) to read and a write quorum (</a:t>
            </a:r>
            <a:r>
              <a:rPr lang="en-US" i="1" dirty="0" err="1"/>
              <a:t>V</a:t>
            </a:r>
            <a:r>
              <a:rPr lang="en-US" i="1" baseline="-25000" dirty="0" err="1"/>
              <a:t>w</a:t>
            </a:r>
            <a:r>
              <a:rPr lang="en-US" dirty="0"/>
              <a:t>) to write an object</a:t>
            </a:r>
          </a:p>
          <a:p>
            <a:r>
              <a:rPr lang="en-US" dirty="0"/>
              <a:t>Then the following rules have to be obeyed in determining the quorums:</a:t>
            </a:r>
          </a:p>
          <a:p>
            <a:pPr lvl="1">
              <a:tabLst>
                <a:tab pos="2170113" algn="l"/>
              </a:tabLst>
            </a:pPr>
            <a:r>
              <a:rPr lang="en-US" i="1" dirty="0" err="1"/>
              <a:t>V</a:t>
            </a:r>
            <a:r>
              <a:rPr lang="en-US" i="1" baseline="-25000" dirty="0" err="1"/>
              <a:t>r</a:t>
            </a:r>
            <a:r>
              <a:rPr lang="en-US" dirty="0"/>
              <a:t>+ </a:t>
            </a:r>
            <a:r>
              <a:rPr lang="en-US" i="1" dirty="0" err="1"/>
              <a:t>V</a:t>
            </a:r>
            <a:r>
              <a:rPr lang="en-US" i="1" baseline="-25000" dirty="0" err="1"/>
              <a:t>w</a:t>
            </a:r>
            <a:r>
              <a:rPr lang="en-US" dirty="0"/>
              <a:t>&gt;</a:t>
            </a:r>
            <a:r>
              <a:rPr lang="en-US" i="1" dirty="0"/>
              <a:t>V </a:t>
            </a:r>
            <a:r>
              <a:rPr lang="en-US" dirty="0"/>
              <a:t>	an object is not read and written by  two </a:t>
            </a:r>
          </a:p>
          <a:p>
            <a:pPr marL="457200" lvl="1" indent="0">
              <a:buNone/>
              <a:tabLst>
                <a:tab pos="2170113" algn="l"/>
              </a:tabLst>
            </a:pPr>
            <a:r>
              <a:rPr lang="en-US" dirty="0"/>
              <a:t>	transactions concurrently</a:t>
            </a:r>
          </a:p>
          <a:p>
            <a:pPr lvl="1">
              <a:tabLst>
                <a:tab pos="2170113" algn="l"/>
              </a:tabLst>
            </a:pPr>
            <a:r>
              <a:rPr lang="en-US" i="1" dirty="0" err="1"/>
              <a:t>V</a:t>
            </a:r>
            <a:r>
              <a:rPr lang="en-US" i="1" baseline="-25000" dirty="0" err="1"/>
              <a:t>w</a:t>
            </a:r>
            <a:r>
              <a:rPr lang="en-US" dirty="0"/>
              <a:t>&gt;</a:t>
            </a:r>
            <a:r>
              <a:rPr lang="en-US" i="1" dirty="0"/>
              <a:t>V</a:t>
            </a:r>
            <a:r>
              <a:rPr lang="en-US" dirty="0"/>
              <a:t>/2	two write operations from two transactions cannot </a:t>
            </a:r>
          </a:p>
          <a:p>
            <a:pPr marL="457200" lvl="1" indent="0">
              <a:buNone/>
              <a:tabLst>
                <a:tab pos="2170113" algn="l"/>
              </a:tabLst>
            </a:pPr>
            <a:r>
              <a:rPr lang="en-US" dirty="0"/>
              <a:t>	occur concurrently on the same object</a:t>
            </a:r>
          </a:p>
        </p:txBody>
      </p:sp>
      <p:sp>
        <p:nvSpPr>
          <p:cNvPr id="3" name="Slide Number Placeholder 2">
            <a:extLst>
              <a:ext uri="{FF2B5EF4-FFF2-40B4-BE49-F238E27FC236}">
                <a16:creationId xmlns:a16="http://schemas.microsoft.com/office/drawing/2014/main" id="{5496ED7E-E179-F34E-B208-3924CEE40D1E}"/>
              </a:ext>
            </a:extLst>
          </p:cNvPr>
          <p:cNvSpPr>
            <a:spLocks noGrp="1"/>
          </p:cNvSpPr>
          <p:nvPr>
            <p:ph type="sldNum" sz="quarter" idx="4"/>
          </p:nvPr>
        </p:nvSpPr>
        <p:spPr/>
        <p:txBody>
          <a:bodyPr/>
          <a:lstStyle/>
          <a:p>
            <a:fld id="{FD96158B-4539-3C43-9DE5-94C547866200}" type="slidenum">
              <a:rPr lang="en-US" smtClean="0"/>
              <a:t>44</a:t>
            </a:fld>
            <a:endParaRPr lang="en-US"/>
          </a:p>
        </p:txBody>
      </p:sp>
      <p:sp>
        <p:nvSpPr>
          <p:cNvPr id="4" name="Footer Placeholder 3">
            <a:extLst>
              <a:ext uri="{FF2B5EF4-FFF2-40B4-BE49-F238E27FC236}">
                <a16:creationId xmlns:a16="http://schemas.microsoft.com/office/drawing/2014/main" id="{4F748CC5-C47E-F843-8380-488D5BD3B075}"/>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27881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85" name="Line 49"/>
          <p:cNvSpPr>
            <a:spLocks noChangeShapeType="1"/>
          </p:cNvSpPr>
          <p:nvPr/>
        </p:nvSpPr>
        <p:spPr bwMode="auto">
          <a:xfrm>
            <a:off x="4190999" y="4428554"/>
            <a:ext cx="900281" cy="1066682"/>
          </a:xfrm>
          <a:prstGeom prst="line">
            <a:avLst/>
          </a:prstGeom>
          <a:noFill/>
          <a:ln w="19050">
            <a:solidFill>
              <a:schemeClr val="tx2"/>
            </a:solidFill>
            <a:round/>
            <a:headEnd/>
            <a:tailEnd type="triangle" w="lg" len="lg"/>
          </a:ln>
          <a:effectLst/>
        </p:spPr>
        <p:txBody>
          <a:bodyPr lIns="91439" tIns="45719" rIns="91439" bIns="45719">
            <a:prstTxWarp prst="textNoShape">
              <a:avLst/>
            </a:prstTxWarp>
          </a:bodyPr>
          <a:lstStyle/>
          <a:p>
            <a:endParaRPr lang="en-US" sz="1400" dirty="0">
              <a:solidFill>
                <a:schemeClr val="tx2"/>
              </a:solidFill>
              <a:latin typeface="Arial" panose="020B0604020202020204" pitchFamily="34" charset="0"/>
            </a:endParaRPr>
          </a:p>
        </p:txBody>
      </p:sp>
      <p:sp>
        <p:nvSpPr>
          <p:cNvPr id="347183" name="Line 47"/>
          <p:cNvSpPr>
            <a:spLocks noChangeShapeType="1"/>
          </p:cNvSpPr>
          <p:nvPr/>
        </p:nvSpPr>
        <p:spPr bwMode="auto">
          <a:xfrm flipH="1">
            <a:off x="2895600" y="4428554"/>
            <a:ext cx="914400" cy="1066800"/>
          </a:xfrm>
          <a:prstGeom prst="line">
            <a:avLst/>
          </a:prstGeom>
          <a:noFill/>
          <a:ln w="19050">
            <a:solidFill>
              <a:schemeClr val="tx2"/>
            </a:solidFill>
            <a:round/>
            <a:headEnd/>
            <a:tailEnd type="triangle" w="lg" len="lg"/>
          </a:ln>
          <a:effectLst/>
        </p:spPr>
        <p:txBody>
          <a:bodyPr lIns="91439" tIns="45719" rIns="91439" bIns="45719">
            <a:prstTxWarp prst="textNoShape">
              <a:avLst/>
            </a:prstTxWarp>
          </a:bodyPr>
          <a:lstStyle/>
          <a:p>
            <a:endParaRPr lang="en-US" sz="1400" dirty="0">
              <a:solidFill>
                <a:schemeClr val="tx2"/>
              </a:solidFill>
              <a:latin typeface="Arial" panose="020B0604020202020204" pitchFamily="34" charset="0"/>
            </a:endParaRPr>
          </a:p>
        </p:txBody>
      </p:sp>
      <p:sp>
        <p:nvSpPr>
          <p:cNvPr id="347184" name="Line 48"/>
          <p:cNvSpPr>
            <a:spLocks noChangeShapeType="1"/>
          </p:cNvSpPr>
          <p:nvPr/>
        </p:nvSpPr>
        <p:spPr bwMode="auto">
          <a:xfrm>
            <a:off x="4002088" y="4504754"/>
            <a:ext cx="0" cy="990600"/>
          </a:xfrm>
          <a:prstGeom prst="line">
            <a:avLst/>
          </a:prstGeom>
          <a:noFill/>
          <a:ln w="19050">
            <a:solidFill>
              <a:schemeClr val="tx2"/>
            </a:solidFill>
            <a:round/>
            <a:headEnd/>
            <a:tailEnd type="triangle" w="lg" len="lg"/>
          </a:ln>
          <a:effectLst/>
        </p:spPr>
        <p:txBody>
          <a:bodyPr lIns="91439" tIns="45719" rIns="91439" bIns="45719">
            <a:prstTxWarp prst="textNoShape">
              <a:avLst/>
            </a:prstTxWarp>
          </a:bodyPr>
          <a:lstStyle/>
          <a:p>
            <a:endParaRPr lang="en-US" sz="1400" dirty="0">
              <a:solidFill>
                <a:schemeClr val="tx2"/>
              </a:solidFill>
              <a:latin typeface="Arial" panose="020B0604020202020204" pitchFamily="34" charset="0"/>
            </a:endParaRPr>
          </a:p>
        </p:txBody>
      </p:sp>
      <p:sp>
        <p:nvSpPr>
          <p:cNvPr id="347138" name="Rectangle 2"/>
          <p:cNvSpPr>
            <a:spLocks noGrp="1" noChangeArrowheads="1"/>
          </p:cNvSpPr>
          <p:nvPr>
            <p:ph type="title"/>
          </p:nvPr>
        </p:nvSpPr>
        <p:spPr/>
        <p:txBody>
          <a:bodyPr/>
          <a:lstStyle/>
          <a:p>
            <a:r>
              <a:rPr lang="en-US" dirty="0"/>
              <a:t>Execution Model</a:t>
            </a:r>
          </a:p>
        </p:txBody>
      </p:sp>
      <p:sp>
        <p:nvSpPr>
          <p:cNvPr id="347139" name="Rectangle 3"/>
          <p:cNvSpPr>
            <a:spLocks noGrp="1" noChangeArrowheads="1"/>
          </p:cNvSpPr>
          <p:nvPr>
            <p:ph idx="1"/>
          </p:nvPr>
        </p:nvSpPr>
        <p:spPr>
          <a:xfrm>
            <a:off x="457200" y="1600201"/>
            <a:ext cx="8229600" cy="1763260"/>
          </a:xfrm>
        </p:spPr>
        <p:txBody>
          <a:bodyPr/>
          <a:lstStyle/>
          <a:p>
            <a:pPr>
              <a:lnSpc>
                <a:spcPct val="90000"/>
              </a:lnSpc>
            </a:pPr>
            <a:r>
              <a:rPr lang="en-US" sz="2000" dirty="0"/>
              <a:t>There are physical copies of logical objects in the system.</a:t>
            </a:r>
          </a:p>
          <a:p>
            <a:pPr>
              <a:lnSpc>
                <a:spcPct val="90000"/>
              </a:lnSpc>
            </a:pPr>
            <a:r>
              <a:rPr lang="en-US" sz="2000" dirty="0"/>
              <a:t>Operations are specified on logical objects, but translated to operate on physical objects.</a:t>
            </a:r>
          </a:p>
          <a:p>
            <a:pPr>
              <a:lnSpc>
                <a:spcPct val="90000"/>
              </a:lnSpc>
              <a:spcBef>
                <a:spcPct val="15000"/>
              </a:spcBef>
            </a:pPr>
            <a:r>
              <a:rPr lang="en-US" sz="2000" dirty="0"/>
              <a:t>One-copy equivalence</a:t>
            </a:r>
          </a:p>
          <a:p>
            <a:pPr lvl="1">
              <a:lnSpc>
                <a:spcPct val="90000"/>
              </a:lnSpc>
              <a:spcBef>
                <a:spcPct val="15000"/>
              </a:spcBef>
            </a:pPr>
            <a:r>
              <a:rPr lang="en-US" sz="1800" dirty="0"/>
              <a:t>Transaction effects on replicated objects should be the same as if they had been performed on a single set of objects.</a:t>
            </a:r>
          </a:p>
        </p:txBody>
      </p:sp>
      <p:sp>
        <p:nvSpPr>
          <p:cNvPr id="4" name="Footer Placeholder 3">
            <a:extLst>
              <a:ext uri="{FF2B5EF4-FFF2-40B4-BE49-F238E27FC236}">
                <a16:creationId xmlns:a16="http://schemas.microsoft.com/office/drawing/2014/main" id="{2B889CCD-BE6F-E74B-894C-5AA49DFD050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0E08A2B-2477-2E44-9CB8-8D0CBACD52CE}"/>
              </a:ext>
            </a:extLst>
          </p:cNvPr>
          <p:cNvSpPr>
            <a:spLocks noGrp="1"/>
          </p:cNvSpPr>
          <p:nvPr>
            <p:ph type="sldNum" sz="quarter" idx="4"/>
          </p:nvPr>
        </p:nvSpPr>
        <p:spPr/>
        <p:txBody>
          <a:bodyPr/>
          <a:lstStyle/>
          <a:p>
            <a:fld id="{FD96158B-4539-3C43-9DE5-94C547866200}" type="slidenum">
              <a:rPr lang="en-US" smtClean="0"/>
              <a:t>5</a:t>
            </a:fld>
            <a:endParaRPr lang="en-US"/>
          </a:p>
        </p:txBody>
      </p:sp>
      <p:sp>
        <p:nvSpPr>
          <p:cNvPr id="347163" name="Oval 27"/>
          <p:cNvSpPr>
            <a:spLocks noChangeArrowheads="1"/>
          </p:cNvSpPr>
          <p:nvPr/>
        </p:nvSpPr>
        <p:spPr bwMode="auto">
          <a:xfrm>
            <a:off x="3773488" y="4047555"/>
            <a:ext cx="457200" cy="381000"/>
          </a:xfrm>
          <a:prstGeom prst="ellipse">
            <a:avLst/>
          </a:prstGeom>
          <a:solidFill>
            <a:srgbClr val="FFFF00"/>
          </a:solidFill>
          <a:ln w="12700">
            <a:solidFill>
              <a:schemeClr val="tx1"/>
            </a:solidFill>
            <a:round/>
            <a:headEnd/>
            <a:tailEnd/>
          </a:ln>
          <a:effectLst/>
        </p:spPr>
        <p:txBody>
          <a:bodyPr wrap="none" anchor="ctr">
            <a:prstTxWarp prst="textNoShape">
              <a:avLst/>
            </a:prstTxWarp>
          </a:bodyPr>
          <a:lstStyle/>
          <a:p>
            <a:endParaRPr lang="en-US" sz="1400" dirty="0">
              <a:solidFill>
                <a:schemeClr val="tx2"/>
              </a:solidFill>
              <a:latin typeface="Arial" panose="020B0604020202020204" pitchFamily="34" charset="0"/>
            </a:endParaRPr>
          </a:p>
        </p:txBody>
      </p:sp>
      <p:sp>
        <p:nvSpPr>
          <p:cNvPr id="347167" name="Text Box 31"/>
          <p:cNvSpPr txBox="1">
            <a:spLocks noChangeArrowheads="1"/>
          </p:cNvSpPr>
          <p:nvPr/>
        </p:nvSpPr>
        <p:spPr bwMode="auto">
          <a:xfrm>
            <a:off x="3867758" y="4038030"/>
            <a:ext cx="287258" cy="338554"/>
          </a:xfrm>
          <a:prstGeom prst="rect">
            <a:avLst/>
          </a:prstGeom>
          <a:noFill/>
          <a:ln w="12700">
            <a:noFill/>
            <a:miter lim="800000"/>
            <a:headEnd/>
            <a:tailEnd/>
          </a:ln>
          <a:effectLst/>
        </p:spPr>
        <p:txBody>
          <a:bodyPr wrap="none">
            <a:prstTxWarp prst="textNoShape">
              <a:avLst/>
            </a:prstTxWarp>
            <a:spAutoFit/>
          </a:bodyPr>
          <a:lstStyle/>
          <a:p>
            <a:r>
              <a:rPr lang="en-US" sz="1600" i="1" dirty="0">
                <a:solidFill>
                  <a:schemeClr val="tx2"/>
                </a:solidFill>
                <a:latin typeface="Arial" panose="020B0604020202020204" pitchFamily="34" charset="0"/>
              </a:rPr>
              <a:t>x</a:t>
            </a:r>
            <a:endParaRPr lang="en-US" sz="1400" i="1" dirty="0">
              <a:solidFill>
                <a:schemeClr val="tx2"/>
              </a:solidFill>
              <a:latin typeface="Arial" panose="020B0604020202020204" pitchFamily="34" charset="0"/>
            </a:endParaRPr>
          </a:p>
        </p:txBody>
      </p:sp>
      <p:grpSp>
        <p:nvGrpSpPr>
          <p:cNvPr id="5" name="Group 4">
            <a:extLst>
              <a:ext uri="{FF2B5EF4-FFF2-40B4-BE49-F238E27FC236}">
                <a16:creationId xmlns:a16="http://schemas.microsoft.com/office/drawing/2014/main" id="{1DE2085A-75E4-7C4E-8BDA-BD23B11BF6DB}"/>
              </a:ext>
            </a:extLst>
          </p:cNvPr>
          <p:cNvGrpSpPr/>
          <p:nvPr/>
        </p:nvGrpSpPr>
        <p:grpSpPr>
          <a:xfrm>
            <a:off x="5010150" y="5445224"/>
            <a:ext cx="471494" cy="405737"/>
            <a:chOff x="5010150" y="5445224"/>
            <a:chExt cx="471494" cy="405737"/>
          </a:xfrm>
        </p:grpSpPr>
        <p:sp>
          <p:nvSpPr>
            <p:cNvPr id="347166" name="Oval 30"/>
            <p:cNvSpPr>
              <a:spLocks noChangeArrowheads="1"/>
            </p:cNvSpPr>
            <p:nvPr/>
          </p:nvSpPr>
          <p:spPr bwMode="auto">
            <a:xfrm>
              <a:off x="5017297" y="5469961"/>
              <a:ext cx="457200" cy="381000"/>
            </a:xfrm>
            <a:prstGeom prst="ellipse">
              <a:avLst/>
            </a:prstGeom>
            <a:solidFill>
              <a:srgbClr val="FAFD00"/>
            </a:solidFill>
            <a:ln w="12700">
              <a:solidFill>
                <a:schemeClr val="tx1"/>
              </a:solidFill>
              <a:round/>
              <a:headEnd/>
              <a:tailEnd/>
            </a:ln>
            <a:effectLst/>
          </p:spPr>
          <p:txBody>
            <a:bodyPr wrap="none" anchor="ctr">
              <a:prstTxWarp prst="textNoShape">
                <a:avLst/>
              </a:prstTxWarp>
            </a:bodyPr>
            <a:lstStyle/>
            <a:p>
              <a:pPr algn="ctr"/>
              <a:endParaRPr lang="en-US" sz="1400" dirty="0">
                <a:solidFill>
                  <a:schemeClr val="tx2"/>
                </a:solidFill>
                <a:latin typeface="Arial" panose="020B0604020202020204" pitchFamily="34" charset="0"/>
              </a:endParaRPr>
            </a:p>
          </p:txBody>
        </p:sp>
        <p:sp>
          <p:nvSpPr>
            <p:cNvPr id="347171" name="Text Box 35"/>
            <p:cNvSpPr txBox="1">
              <a:spLocks noChangeArrowheads="1"/>
            </p:cNvSpPr>
            <p:nvPr/>
          </p:nvSpPr>
          <p:spPr bwMode="auto">
            <a:xfrm>
              <a:off x="5010150" y="5445224"/>
              <a:ext cx="471494" cy="338554"/>
            </a:xfrm>
            <a:prstGeom prst="rect">
              <a:avLst/>
            </a:prstGeom>
            <a:noFill/>
            <a:ln w="12700">
              <a:noFill/>
              <a:miter lim="800000"/>
              <a:headEnd/>
              <a:tailEnd/>
            </a:ln>
            <a:effectLst/>
          </p:spPr>
          <p:txBody>
            <a:bodyPr wrap="square" anchor="ctr">
              <a:prstTxWarp prst="textNoShape">
                <a:avLst/>
              </a:prstTxWarp>
              <a:spAutoFit/>
            </a:bodyPr>
            <a:lstStyle/>
            <a:p>
              <a:pPr algn="ctr"/>
              <a:r>
                <a:rPr lang="en-US" sz="1600" i="1" dirty="0" err="1">
                  <a:solidFill>
                    <a:schemeClr val="tx2"/>
                  </a:solidFill>
                  <a:latin typeface="Arial" panose="020B0604020202020204" pitchFamily="34" charset="0"/>
                </a:rPr>
                <a:t>x</a:t>
              </a:r>
              <a:r>
                <a:rPr lang="en-US" sz="1600" i="1" baseline="-25000" dirty="0" err="1">
                  <a:solidFill>
                    <a:schemeClr val="tx2"/>
                  </a:solidFill>
                  <a:latin typeface="Arial" panose="020B0604020202020204" pitchFamily="34" charset="0"/>
                </a:rPr>
                <a:t>n</a:t>
              </a:r>
              <a:endParaRPr lang="en-US" sz="1400" i="1" baseline="-25000" dirty="0">
                <a:solidFill>
                  <a:schemeClr val="tx2"/>
                </a:solidFill>
                <a:latin typeface="Arial" panose="020B0604020202020204" pitchFamily="34" charset="0"/>
              </a:endParaRPr>
            </a:p>
          </p:txBody>
        </p:sp>
      </p:grpSp>
      <p:sp>
        <p:nvSpPr>
          <p:cNvPr id="347175" name="Text Box 39"/>
          <p:cNvSpPr txBox="1">
            <a:spLocks noChangeArrowheads="1"/>
          </p:cNvSpPr>
          <p:nvPr/>
        </p:nvSpPr>
        <p:spPr bwMode="auto">
          <a:xfrm>
            <a:off x="4392040" y="5533454"/>
            <a:ext cx="364200" cy="307775"/>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400" dirty="0">
                <a:solidFill>
                  <a:schemeClr val="tx2"/>
                </a:solidFill>
                <a:latin typeface="Arial" panose="020B0604020202020204" pitchFamily="34" charset="0"/>
              </a:rPr>
              <a:t>…</a:t>
            </a:r>
          </a:p>
        </p:txBody>
      </p:sp>
      <p:sp>
        <p:nvSpPr>
          <p:cNvPr id="347176" name="Text Box 40"/>
          <p:cNvSpPr txBox="1">
            <a:spLocks noChangeArrowheads="1"/>
          </p:cNvSpPr>
          <p:nvPr/>
        </p:nvSpPr>
        <p:spPr bwMode="auto">
          <a:xfrm>
            <a:off x="2301432" y="5877272"/>
            <a:ext cx="3456393" cy="3385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00" dirty="0">
                <a:solidFill>
                  <a:schemeClr val="tx2"/>
                </a:solidFill>
                <a:latin typeface="Arial" panose="020B0604020202020204" pitchFamily="34" charset="0"/>
              </a:rPr>
              <a:t>Physical data item (replicas, copies)</a:t>
            </a:r>
          </a:p>
        </p:txBody>
      </p:sp>
      <p:sp>
        <p:nvSpPr>
          <p:cNvPr id="347177" name="Text Box 41"/>
          <p:cNvSpPr txBox="1">
            <a:spLocks noChangeArrowheads="1"/>
          </p:cNvSpPr>
          <p:nvPr/>
        </p:nvSpPr>
        <p:spPr bwMode="auto">
          <a:xfrm>
            <a:off x="4375052" y="4074543"/>
            <a:ext cx="1734768" cy="3385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00" dirty="0">
                <a:solidFill>
                  <a:schemeClr val="tx2"/>
                </a:solidFill>
                <a:latin typeface="Arial" panose="020B0604020202020204" pitchFamily="34" charset="0"/>
              </a:rPr>
              <a:t>Logical data item</a:t>
            </a:r>
          </a:p>
        </p:txBody>
      </p:sp>
      <p:sp>
        <p:nvSpPr>
          <p:cNvPr id="347178" name="Text Box 42"/>
          <p:cNvSpPr txBox="1">
            <a:spLocks noChangeArrowheads="1"/>
          </p:cNvSpPr>
          <p:nvPr/>
        </p:nvSpPr>
        <p:spPr bwMode="auto">
          <a:xfrm>
            <a:off x="3534097" y="3356992"/>
            <a:ext cx="900694" cy="338552"/>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00" dirty="0">
                <a:solidFill>
                  <a:schemeClr val="tx2"/>
                </a:solidFill>
                <a:latin typeface="Arial" panose="020B0604020202020204" pitchFamily="34" charset="0"/>
              </a:rPr>
              <a:t>Write(</a:t>
            </a:r>
            <a:r>
              <a:rPr lang="en-US" sz="1600" i="1" dirty="0">
                <a:solidFill>
                  <a:schemeClr val="tx2"/>
                </a:solidFill>
                <a:latin typeface="Arial" panose="020B0604020202020204" pitchFamily="34" charset="0"/>
              </a:rPr>
              <a:t>x</a:t>
            </a:r>
            <a:r>
              <a:rPr lang="en-US" sz="1600" dirty="0">
                <a:solidFill>
                  <a:schemeClr val="tx2"/>
                </a:solidFill>
                <a:latin typeface="Arial" panose="020B0604020202020204" pitchFamily="34" charset="0"/>
              </a:rPr>
              <a:t>)</a:t>
            </a:r>
          </a:p>
        </p:txBody>
      </p:sp>
      <p:sp>
        <p:nvSpPr>
          <p:cNvPr id="347179" name="Line 43"/>
          <p:cNvSpPr>
            <a:spLocks noChangeShapeType="1"/>
          </p:cNvSpPr>
          <p:nvPr/>
        </p:nvSpPr>
        <p:spPr bwMode="auto">
          <a:xfrm>
            <a:off x="4002088" y="3733229"/>
            <a:ext cx="0" cy="304800"/>
          </a:xfrm>
          <a:prstGeom prst="line">
            <a:avLst/>
          </a:prstGeom>
          <a:noFill/>
          <a:ln w="19050">
            <a:solidFill>
              <a:schemeClr val="tx2"/>
            </a:solidFill>
            <a:round/>
            <a:headEnd/>
            <a:tailEnd type="triangle" w="lg" len="lg"/>
          </a:ln>
          <a:effectLst/>
        </p:spPr>
        <p:txBody>
          <a:bodyPr lIns="91439" tIns="45719" rIns="91439" bIns="45719">
            <a:prstTxWarp prst="textNoShape">
              <a:avLst/>
            </a:prstTxWarp>
          </a:bodyPr>
          <a:lstStyle/>
          <a:p>
            <a:endParaRPr lang="en-US" sz="1400" dirty="0">
              <a:solidFill>
                <a:schemeClr val="tx2"/>
              </a:solidFill>
              <a:latin typeface="Arial" panose="020B0604020202020204" pitchFamily="34" charset="0"/>
            </a:endParaRPr>
          </a:p>
        </p:txBody>
      </p:sp>
      <p:sp>
        <p:nvSpPr>
          <p:cNvPr id="347180" name="Text Box 44"/>
          <p:cNvSpPr txBox="1">
            <a:spLocks noChangeArrowheads="1"/>
          </p:cNvSpPr>
          <p:nvPr/>
        </p:nvSpPr>
        <p:spPr bwMode="auto">
          <a:xfrm>
            <a:off x="2500299" y="4961954"/>
            <a:ext cx="1085865" cy="307775"/>
          </a:xfrm>
          <a:prstGeom prst="rect">
            <a:avLst/>
          </a:prstGeom>
          <a:solidFill>
            <a:schemeClr val="bg1">
              <a:lumMod val="20000"/>
              <a:lumOff val="80000"/>
            </a:schemeClr>
          </a:solidFill>
          <a:ln w="12700">
            <a:noFill/>
            <a:miter lim="800000"/>
            <a:headEnd/>
            <a:tailEnd/>
          </a:ln>
          <a:effectLst/>
        </p:spPr>
        <p:txBody>
          <a:bodyPr wrap="square" lIns="91439" tIns="45719" rIns="91439" bIns="45719">
            <a:prstTxWarp prst="textNoShape">
              <a:avLst/>
            </a:prstTxWarp>
            <a:spAutoFit/>
          </a:bodyPr>
          <a:lstStyle/>
          <a:p>
            <a:r>
              <a:rPr lang="en-US" sz="1400" dirty="0">
                <a:solidFill>
                  <a:schemeClr val="tx2"/>
                </a:solidFill>
                <a:latin typeface="Arial" panose="020B0604020202020204" pitchFamily="34" charset="0"/>
              </a:rPr>
              <a:t>Write(</a:t>
            </a:r>
            <a:r>
              <a:rPr lang="en-US" sz="1400" i="1" dirty="0">
                <a:solidFill>
                  <a:schemeClr val="tx2"/>
                </a:solidFill>
                <a:latin typeface="Arial" panose="020B0604020202020204" pitchFamily="34" charset="0"/>
              </a:rPr>
              <a:t>x</a:t>
            </a:r>
            <a:r>
              <a:rPr lang="en-US" sz="1400" baseline="-25000" dirty="0">
                <a:solidFill>
                  <a:schemeClr val="tx2"/>
                </a:solidFill>
                <a:latin typeface="Arial" panose="020B0604020202020204" pitchFamily="34" charset="0"/>
              </a:rPr>
              <a:t>1</a:t>
            </a:r>
            <a:r>
              <a:rPr lang="en-US" sz="1400" dirty="0">
                <a:solidFill>
                  <a:schemeClr val="tx2"/>
                </a:solidFill>
                <a:latin typeface="Arial" panose="020B0604020202020204" pitchFamily="34" charset="0"/>
              </a:rPr>
              <a:t>)</a:t>
            </a:r>
          </a:p>
        </p:txBody>
      </p:sp>
      <p:sp>
        <p:nvSpPr>
          <p:cNvPr id="347181" name="Text Box 45"/>
          <p:cNvSpPr txBox="1">
            <a:spLocks noChangeArrowheads="1"/>
          </p:cNvSpPr>
          <p:nvPr/>
        </p:nvSpPr>
        <p:spPr bwMode="auto">
          <a:xfrm>
            <a:off x="3505200" y="4961954"/>
            <a:ext cx="1066800" cy="307775"/>
          </a:xfrm>
          <a:prstGeom prst="rect">
            <a:avLst/>
          </a:prstGeom>
          <a:solidFill>
            <a:schemeClr val="bg1">
              <a:lumMod val="20000"/>
              <a:lumOff val="80000"/>
            </a:schemeClr>
          </a:solidFill>
          <a:ln w="12700">
            <a:noFill/>
            <a:miter lim="800000"/>
            <a:headEnd/>
            <a:tailEnd/>
          </a:ln>
          <a:effectLst/>
        </p:spPr>
        <p:txBody>
          <a:bodyPr wrap="square" lIns="91439" tIns="45719" rIns="91439" bIns="45719">
            <a:prstTxWarp prst="textNoShape">
              <a:avLst/>
            </a:prstTxWarp>
            <a:spAutoFit/>
          </a:bodyPr>
          <a:lstStyle/>
          <a:p>
            <a:r>
              <a:rPr lang="en-US" sz="1400" dirty="0">
                <a:solidFill>
                  <a:schemeClr val="tx2"/>
                </a:solidFill>
                <a:latin typeface="Arial" panose="020B0604020202020204" pitchFamily="34" charset="0"/>
              </a:rPr>
              <a:t>Write(</a:t>
            </a:r>
            <a:r>
              <a:rPr lang="en-US" sz="1400" i="1" dirty="0">
                <a:solidFill>
                  <a:schemeClr val="tx2"/>
                </a:solidFill>
                <a:latin typeface="Arial" panose="020B0604020202020204" pitchFamily="34" charset="0"/>
              </a:rPr>
              <a:t>x</a:t>
            </a:r>
            <a:r>
              <a:rPr lang="en-US" sz="1400" baseline="-25000" dirty="0">
                <a:solidFill>
                  <a:schemeClr val="tx2"/>
                </a:solidFill>
                <a:latin typeface="Arial" panose="020B0604020202020204" pitchFamily="34" charset="0"/>
              </a:rPr>
              <a:t>2</a:t>
            </a:r>
            <a:r>
              <a:rPr lang="en-US" sz="1400" dirty="0">
                <a:solidFill>
                  <a:schemeClr val="tx2"/>
                </a:solidFill>
                <a:latin typeface="Arial" panose="020B0604020202020204" pitchFamily="34" charset="0"/>
              </a:rPr>
              <a:t>)</a:t>
            </a:r>
          </a:p>
        </p:txBody>
      </p:sp>
      <p:sp>
        <p:nvSpPr>
          <p:cNvPr id="347182" name="Text Box 46"/>
          <p:cNvSpPr txBox="1">
            <a:spLocks noChangeArrowheads="1"/>
          </p:cNvSpPr>
          <p:nvPr/>
        </p:nvSpPr>
        <p:spPr bwMode="auto">
          <a:xfrm>
            <a:off x="4521370" y="4961954"/>
            <a:ext cx="1152532" cy="307775"/>
          </a:xfrm>
          <a:prstGeom prst="rect">
            <a:avLst/>
          </a:prstGeom>
          <a:solidFill>
            <a:schemeClr val="bg1">
              <a:lumMod val="20000"/>
              <a:lumOff val="80000"/>
            </a:schemeClr>
          </a:solidFill>
          <a:ln w="12700">
            <a:noFill/>
            <a:miter lim="800000"/>
            <a:headEnd/>
            <a:tailEnd/>
          </a:ln>
          <a:effectLst/>
        </p:spPr>
        <p:txBody>
          <a:bodyPr wrap="square" lIns="91439" tIns="45719" rIns="91439" bIns="45719">
            <a:prstTxWarp prst="textNoShape">
              <a:avLst/>
            </a:prstTxWarp>
            <a:spAutoFit/>
          </a:bodyPr>
          <a:lstStyle/>
          <a:p>
            <a:r>
              <a:rPr lang="en-US" sz="1400" dirty="0">
                <a:solidFill>
                  <a:schemeClr val="tx2"/>
                </a:solidFill>
                <a:latin typeface="Arial" panose="020B0604020202020204" pitchFamily="34" charset="0"/>
              </a:rPr>
              <a:t>Write(</a:t>
            </a:r>
            <a:r>
              <a:rPr lang="en-US" sz="1400" i="1" dirty="0" err="1">
                <a:solidFill>
                  <a:schemeClr val="tx2"/>
                </a:solidFill>
                <a:latin typeface="Arial" panose="020B0604020202020204" pitchFamily="34" charset="0"/>
              </a:rPr>
              <a:t>x</a:t>
            </a:r>
            <a:r>
              <a:rPr lang="en-US" sz="1400" i="1" baseline="-25000" dirty="0" err="1">
                <a:solidFill>
                  <a:schemeClr val="tx2"/>
                </a:solidFill>
                <a:latin typeface="Arial" panose="020B0604020202020204" pitchFamily="34" charset="0"/>
              </a:rPr>
              <a:t>n</a:t>
            </a:r>
            <a:r>
              <a:rPr lang="en-US" sz="1400" dirty="0">
                <a:solidFill>
                  <a:schemeClr val="tx2"/>
                </a:solidFill>
                <a:latin typeface="Arial" panose="020B0604020202020204" pitchFamily="34" charset="0"/>
              </a:rPr>
              <a:t>)</a:t>
            </a:r>
          </a:p>
        </p:txBody>
      </p:sp>
      <p:grpSp>
        <p:nvGrpSpPr>
          <p:cNvPr id="30" name="Group 29">
            <a:extLst>
              <a:ext uri="{FF2B5EF4-FFF2-40B4-BE49-F238E27FC236}">
                <a16:creationId xmlns:a16="http://schemas.microsoft.com/office/drawing/2014/main" id="{7ACF7F58-7EC9-734A-9A7E-DC505D2B5AF5}"/>
              </a:ext>
            </a:extLst>
          </p:cNvPr>
          <p:cNvGrpSpPr/>
          <p:nvPr/>
        </p:nvGrpSpPr>
        <p:grpSpPr>
          <a:xfrm>
            <a:off x="3775640" y="5489337"/>
            <a:ext cx="471494" cy="405737"/>
            <a:chOff x="5010150" y="5445224"/>
            <a:chExt cx="471494" cy="405737"/>
          </a:xfrm>
        </p:grpSpPr>
        <p:sp>
          <p:nvSpPr>
            <p:cNvPr id="31" name="Oval 30">
              <a:extLst>
                <a:ext uri="{FF2B5EF4-FFF2-40B4-BE49-F238E27FC236}">
                  <a16:creationId xmlns:a16="http://schemas.microsoft.com/office/drawing/2014/main" id="{D5EE7750-3B15-7D42-B4D7-43F013D0ADF8}"/>
                </a:ext>
              </a:extLst>
            </p:cNvPr>
            <p:cNvSpPr>
              <a:spLocks noChangeArrowheads="1"/>
            </p:cNvSpPr>
            <p:nvPr/>
          </p:nvSpPr>
          <p:spPr bwMode="auto">
            <a:xfrm>
              <a:off x="5017297" y="5469961"/>
              <a:ext cx="457200" cy="381000"/>
            </a:xfrm>
            <a:prstGeom prst="ellipse">
              <a:avLst/>
            </a:prstGeom>
            <a:solidFill>
              <a:srgbClr val="FAFD00"/>
            </a:solidFill>
            <a:ln w="12700">
              <a:solidFill>
                <a:schemeClr val="tx1"/>
              </a:solidFill>
              <a:round/>
              <a:headEnd/>
              <a:tailEnd/>
            </a:ln>
            <a:effectLst/>
          </p:spPr>
          <p:txBody>
            <a:bodyPr wrap="none" anchor="ctr">
              <a:prstTxWarp prst="textNoShape">
                <a:avLst/>
              </a:prstTxWarp>
            </a:bodyPr>
            <a:lstStyle/>
            <a:p>
              <a:pPr algn="ctr"/>
              <a:endParaRPr lang="en-US" sz="1400" dirty="0">
                <a:solidFill>
                  <a:schemeClr val="tx2"/>
                </a:solidFill>
                <a:latin typeface="Arial" panose="020B0604020202020204" pitchFamily="34" charset="0"/>
              </a:endParaRPr>
            </a:p>
          </p:txBody>
        </p:sp>
        <p:sp>
          <p:nvSpPr>
            <p:cNvPr id="32" name="Text Box 35">
              <a:extLst>
                <a:ext uri="{FF2B5EF4-FFF2-40B4-BE49-F238E27FC236}">
                  <a16:creationId xmlns:a16="http://schemas.microsoft.com/office/drawing/2014/main" id="{23938E40-717D-0F46-B5D2-20647323DD2C}"/>
                </a:ext>
              </a:extLst>
            </p:cNvPr>
            <p:cNvSpPr txBox="1">
              <a:spLocks noChangeArrowheads="1"/>
            </p:cNvSpPr>
            <p:nvPr/>
          </p:nvSpPr>
          <p:spPr bwMode="auto">
            <a:xfrm>
              <a:off x="5010150" y="5445224"/>
              <a:ext cx="471494" cy="338554"/>
            </a:xfrm>
            <a:prstGeom prst="rect">
              <a:avLst/>
            </a:prstGeom>
            <a:noFill/>
            <a:ln w="12700">
              <a:noFill/>
              <a:miter lim="800000"/>
              <a:headEnd/>
              <a:tailEnd/>
            </a:ln>
            <a:effectLst/>
          </p:spPr>
          <p:txBody>
            <a:bodyPr wrap="square" anchor="ctr">
              <a:prstTxWarp prst="textNoShape">
                <a:avLst/>
              </a:prstTxWarp>
              <a:spAutoFit/>
            </a:bodyPr>
            <a:lstStyle/>
            <a:p>
              <a:pPr algn="ctr"/>
              <a:r>
                <a:rPr lang="en-US" sz="1600" i="1" dirty="0">
                  <a:solidFill>
                    <a:schemeClr val="tx2"/>
                  </a:solidFill>
                  <a:latin typeface="Arial" panose="020B0604020202020204" pitchFamily="34" charset="0"/>
                </a:rPr>
                <a:t>x</a:t>
              </a:r>
              <a:r>
                <a:rPr lang="en-US" sz="1600" baseline="-25000" dirty="0">
                  <a:solidFill>
                    <a:schemeClr val="tx2"/>
                  </a:solidFill>
                  <a:latin typeface="Arial" panose="020B0604020202020204" pitchFamily="34" charset="0"/>
                </a:rPr>
                <a:t>2</a:t>
              </a:r>
              <a:endParaRPr lang="en-US" sz="1400" baseline="-25000" dirty="0">
                <a:solidFill>
                  <a:schemeClr val="tx2"/>
                </a:solidFill>
                <a:latin typeface="Arial" panose="020B0604020202020204" pitchFamily="34" charset="0"/>
              </a:endParaRPr>
            </a:p>
          </p:txBody>
        </p:sp>
      </p:grpSp>
      <p:grpSp>
        <p:nvGrpSpPr>
          <p:cNvPr id="33" name="Group 32">
            <a:extLst>
              <a:ext uri="{FF2B5EF4-FFF2-40B4-BE49-F238E27FC236}">
                <a16:creationId xmlns:a16="http://schemas.microsoft.com/office/drawing/2014/main" id="{F2575F72-4789-6745-B6D9-414A5BC99365}"/>
              </a:ext>
            </a:extLst>
          </p:cNvPr>
          <p:cNvGrpSpPr/>
          <p:nvPr/>
        </p:nvGrpSpPr>
        <p:grpSpPr>
          <a:xfrm>
            <a:off x="2609083" y="5495236"/>
            <a:ext cx="471494" cy="405737"/>
            <a:chOff x="5010150" y="5445224"/>
            <a:chExt cx="471494" cy="405737"/>
          </a:xfrm>
        </p:grpSpPr>
        <p:sp>
          <p:nvSpPr>
            <p:cNvPr id="34" name="Oval 33">
              <a:extLst>
                <a:ext uri="{FF2B5EF4-FFF2-40B4-BE49-F238E27FC236}">
                  <a16:creationId xmlns:a16="http://schemas.microsoft.com/office/drawing/2014/main" id="{EE8022E3-2AA2-E047-B750-8B38128EDB45}"/>
                </a:ext>
              </a:extLst>
            </p:cNvPr>
            <p:cNvSpPr>
              <a:spLocks noChangeArrowheads="1"/>
            </p:cNvSpPr>
            <p:nvPr/>
          </p:nvSpPr>
          <p:spPr bwMode="auto">
            <a:xfrm>
              <a:off x="5017297" y="5469961"/>
              <a:ext cx="457200" cy="381000"/>
            </a:xfrm>
            <a:prstGeom prst="ellipse">
              <a:avLst/>
            </a:prstGeom>
            <a:solidFill>
              <a:srgbClr val="FAFD00"/>
            </a:solidFill>
            <a:ln w="12700">
              <a:solidFill>
                <a:schemeClr val="tx1"/>
              </a:solidFill>
              <a:round/>
              <a:headEnd/>
              <a:tailEnd/>
            </a:ln>
            <a:effectLst/>
          </p:spPr>
          <p:txBody>
            <a:bodyPr wrap="none" anchor="ctr">
              <a:prstTxWarp prst="textNoShape">
                <a:avLst/>
              </a:prstTxWarp>
            </a:bodyPr>
            <a:lstStyle/>
            <a:p>
              <a:pPr algn="ctr"/>
              <a:endParaRPr lang="en-US" sz="1400" dirty="0">
                <a:solidFill>
                  <a:schemeClr val="tx2"/>
                </a:solidFill>
                <a:latin typeface="Arial" panose="020B0604020202020204" pitchFamily="34" charset="0"/>
              </a:endParaRPr>
            </a:p>
          </p:txBody>
        </p:sp>
        <p:sp>
          <p:nvSpPr>
            <p:cNvPr id="35" name="Text Box 35">
              <a:extLst>
                <a:ext uri="{FF2B5EF4-FFF2-40B4-BE49-F238E27FC236}">
                  <a16:creationId xmlns:a16="http://schemas.microsoft.com/office/drawing/2014/main" id="{41B632E4-E818-7145-90F2-FF7B0DD97A51}"/>
                </a:ext>
              </a:extLst>
            </p:cNvPr>
            <p:cNvSpPr txBox="1">
              <a:spLocks noChangeArrowheads="1"/>
            </p:cNvSpPr>
            <p:nvPr/>
          </p:nvSpPr>
          <p:spPr bwMode="auto">
            <a:xfrm>
              <a:off x="5010150" y="5445224"/>
              <a:ext cx="471494" cy="338554"/>
            </a:xfrm>
            <a:prstGeom prst="rect">
              <a:avLst/>
            </a:prstGeom>
            <a:noFill/>
            <a:ln w="12700">
              <a:noFill/>
              <a:miter lim="800000"/>
              <a:headEnd/>
              <a:tailEnd/>
            </a:ln>
            <a:effectLst/>
          </p:spPr>
          <p:txBody>
            <a:bodyPr wrap="square" anchor="ctr">
              <a:prstTxWarp prst="textNoShape">
                <a:avLst/>
              </a:prstTxWarp>
              <a:spAutoFit/>
            </a:bodyPr>
            <a:lstStyle/>
            <a:p>
              <a:pPr algn="ctr"/>
              <a:r>
                <a:rPr lang="en-US" sz="1600" i="1" dirty="0">
                  <a:solidFill>
                    <a:schemeClr val="tx2"/>
                  </a:solidFill>
                  <a:latin typeface="Arial" panose="020B0604020202020204" pitchFamily="34" charset="0"/>
                </a:rPr>
                <a:t>x</a:t>
              </a:r>
              <a:r>
                <a:rPr lang="en-US" sz="1600" baseline="-25000" dirty="0">
                  <a:solidFill>
                    <a:schemeClr val="tx2"/>
                  </a:solidFill>
                  <a:latin typeface="Arial" panose="020B0604020202020204" pitchFamily="34" charset="0"/>
                </a:rPr>
                <a:t>1</a:t>
              </a:r>
              <a:endParaRPr lang="en-US" sz="1400" baseline="-25000" dirty="0">
                <a:solidFill>
                  <a:schemeClr val="tx2"/>
                </a:solidFill>
                <a:latin typeface="Arial" panose="020B0604020202020204" pitchFamily="34" charset="0"/>
              </a:endParaRPr>
            </a:p>
          </p:txBody>
        </p:sp>
      </p:grpSp>
    </p:spTree>
    <p:extLst>
      <p:ext uri="{BB962C8B-B14F-4D97-AF65-F5344CB8AC3E}">
        <p14:creationId xmlns:p14="http://schemas.microsoft.com/office/powerpoint/2010/main" val="82238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Rectangle 4"/>
          <p:cNvSpPr>
            <a:spLocks noGrp="1" noChangeArrowheads="1"/>
          </p:cNvSpPr>
          <p:nvPr>
            <p:ph type="title"/>
          </p:nvPr>
        </p:nvSpPr>
        <p:spPr/>
        <p:txBody>
          <a:bodyPr/>
          <a:lstStyle/>
          <a:p>
            <a:r>
              <a:rPr lang="en-US" dirty="0"/>
              <a:t>Replication Issues</a:t>
            </a:r>
          </a:p>
        </p:txBody>
      </p:sp>
      <p:sp>
        <p:nvSpPr>
          <p:cNvPr id="352261" name="Rectangle 5"/>
          <p:cNvSpPr>
            <a:spLocks noGrp="1" noChangeArrowheads="1"/>
          </p:cNvSpPr>
          <p:nvPr>
            <p:ph idx="1"/>
          </p:nvPr>
        </p:nvSpPr>
        <p:spPr/>
        <p:txBody>
          <a:bodyPr/>
          <a:lstStyle/>
          <a:p>
            <a:r>
              <a:rPr lang="en-US" dirty="0"/>
              <a:t>Consistency models - how do we reason about the consistency of the “global execution state”?</a:t>
            </a:r>
          </a:p>
          <a:p>
            <a:pPr lvl="1"/>
            <a:r>
              <a:rPr lang="en-US" dirty="0"/>
              <a:t>Mutual consistency</a:t>
            </a:r>
          </a:p>
          <a:p>
            <a:pPr lvl="1"/>
            <a:r>
              <a:rPr lang="en-US" dirty="0"/>
              <a:t>Transactional consistency</a:t>
            </a:r>
          </a:p>
          <a:p>
            <a:r>
              <a:rPr lang="en-US" dirty="0"/>
              <a:t>Where are updates allowed?</a:t>
            </a:r>
          </a:p>
          <a:p>
            <a:pPr lvl="1"/>
            <a:r>
              <a:rPr lang="en-US" dirty="0"/>
              <a:t>Centralized</a:t>
            </a:r>
          </a:p>
          <a:p>
            <a:pPr lvl="1"/>
            <a:r>
              <a:rPr lang="en-US" dirty="0"/>
              <a:t>Distributed</a:t>
            </a:r>
          </a:p>
          <a:p>
            <a:r>
              <a:rPr lang="en-US" dirty="0"/>
              <a:t>Update propagation techniques – how do we propagate updates to one copy to the other copies?</a:t>
            </a:r>
          </a:p>
          <a:p>
            <a:pPr lvl="1"/>
            <a:r>
              <a:rPr lang="en-US" dirty="0"/>
              <a:t>Eager</a:t>
            </a:r>
          </a:p>
          <a:p>
            <a:pPr lvl="1"/>
            <a:r>
              <a:rPr lang="en-US" dirty="0"/>
              <a:t>Lazy</a:t>
            </a:r>
          </a:p>
        </p:txBody>
      </p:sp>
      <p:sp>
        <p:nvSpPr>
          <p:cNvPr id="3" name="Slide Number Placeholder 2">
            <a:extLst>
              <a:ext uri="{FF2B5EF4-FFF2-40B4-BE49-F238E27FC236}">
                <a16:creationId xmlns:a16="http://schemas.microsoft.com/office/drawing/2014/main" id="{B13E0D63-D8FC-BB47-82D3-240B4C68A0DF}"/>
              </a:ext>
            </a:extLst>
          </p:cNvPr>
          <p:cNvSpPr>
            <a:spLocks noGrp="1"/>
          </p:cNvSpPr>
          <p:nvPr>
            <p:ph type="sldNum" sz="quarter" idx="4"/>
          </p:nvPr>
        </p:nvSpPr>
        <p:spPr/>
        <p:txBody>
          <a:bodyPr/>
          <a:lstStyle/>
          <a:p>
            <a:fld id="{FD96158B-4539-3C43-9DE5-94C547866200}" type="slidenum">
              <a:rPr lang="en-US" smtClean="0"/>
              <a:t>6</a:t>
            </a:fld>
            <a:endParaRPr lang="en-US"/>
          </a:p>
        </p:txBody>
      </p:sp>
      <p:sp>
        <p:nvSpPr>
          <p:cNvPr id="4" name="Footer Placeholder 3">
            <a:extLst>
              <a:ext uri="{FF2B5EF4-FFF2-40B4-BE49-F238E27FC236}">
                <a16:creationId xmlns:a16="http://schemas.microsoft.com/office/drawing/2014/main" id="{50CCBF03-E6B1-3843-BAF8-455F5AA088E5}"/>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299757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Data Replication</a:t>
            </a:r>
          </a:p>
          <a:p>
            <a:pPr lvl="1"/>
            <a:r>
              <a:rPr lang="en-US" dirty="0">
                <a:solidFill>
                  <a:srgbClr val="1771A9"/>
                </a:solidFill>
              </a:rPr>
              <a:t>Consistency criteria</a:t>
            </a:r>
          </a:p>
          <a:p>
            <a:pPr lvl="1"/>
            <a:r>
              <a:rPr lang="en-US" dirty="0">
                <a:solidFill>
                  <a:srgbClr val="1771A9">
                    <a:alpha val="25000"/>
                  </a:srgbClr>
                </a:solidFill>
              </a:rPr>
              <a:t>Update Management Strategies</a:t>
            </a:r>
          </a:p>
          <a:p>
            <a:pPr lvl="1"/>
            <a:r>
              <a:rPr lang="en-US" dirty="0">
                <a:solidFill>
                  <a:srgbClr val="1771A9">
                    <a:alpha val="25000"/>
                  </a:srgbClr>
                </a:solidFill>
              </a:rPr>
              <a:t>Replication Protocols</a:t>
            </a:r>
          </a:p>
          <a:p>
            <a:pPr lvl="1"/>
            <a:r>
              <a:rPr lang="en-US" dirty="0">
                <a:solidFill>
                  <a:srgbClr val="1771A9">
                    <a:alpha val="25000"/>
                  </a:srgbClr>
                </a:solidFill>
              </a:rPr>
              <a:t>Replication and Failure Management</a:t>
            </a:r>
            <a:endParaRPr lang="en-US" dirty="0">
              <a:solidFill>
                <a:srgbClr val="1771A9">
                  <a:alpha val="25000"/>
                </a:srgbClr>
              </a:solidFill>
              <a:cs typeface="Arial" panose="020B0604020202020204" pitchFamily="34" charset="0"/>
            </a:endParaRP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7</a:t>
            </a:fld>
            <a:endParaRPr lang="en-US"/>
          </a:p>
        </p:txBody>
      </p:sp>
      <p:sp>
        <p:nvSpPr>
          <p:cNvPr id="4" name="Footer Placeholder 3">
            <a:extLst>
              <a:ext uri="{FF2B5EF4-FFF2-40B4-BE49-F238E27FC236}">
                <a16:creationId xmlns:a16="http://schemas.microsoft.com/office/drawing/2014/main" id="{960BA368-2CEC-AA49-ADE5-2897D2966D60}"/>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65845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a:t>Consistency</a:t>
            </a:r>
          </a:p>
        </p:txBody>
      </p:sp>
      <p:sp>
        <p:nvSpPr>
          <p:cNvPr id="543747" name="Rectangle 3"/>
          <p:cNvSpPr>
            <a:spLocks noGrp="1" noChangeArrowheads="1"/>
          </p:cNvSpPr>
          <p:nvPr>
            <p:ph idx="1"/>
          </p:nvPr>
        </p:nvSpPr>
        <p:spPr>
          <a:xfrm>
            <a:off x="457200" y="1484784"/>
            <a:ext cx="8229600" cy="4530725"/>
          </a:xfrm>
        </p:spPr>
        <p:txBody>
          <a:bodyPr/>
          <a:lstStyle/>
          <a:p>
            <a:pPr>
              <a:lnSpc>
                <a:spcPct val="90000"/>
              </a:lnSpc>
            </a:pPr>
            <a:r>
              <a:rPr lang="en-US" dirty="0"/>
              <a:t>Mutual Consistency</a:t>
            </a:r>
          </a:p>
          <a:p>
            <a:pPr lvl="1">
              <a:lnSpc>
                <a:spcPct val="90000"/>
              </a:lnSpc>
            </a:pPr>
            <a:r>
              <a:rPr lang="en-US" dirty="0"/>
              <a:t>How do we keep the values of physical copies of a logical data item synchronized?</a:t>
            </a:r>
          </a:p>
          <a:p>
            <a:pPr lvl="1">
              <a:lnSpc>
                <a:spcPct val="90000"/>
              </a:lnSpc>
            </a:pPr>
            <a:r>
              <a:rPr lang="en-US" dirty="0"/>
              <a:t>Strong consistency</a:t>
            </a:r>
          </a:p>
          <a:p>
            <a:pPr lvl="2">
              <a:lnSpc>
                <a:spcPct val="90000"/>
              </a:lnSpc>
            </a:pPr>
            <a:r>
              <a:rPr lang="en-US" dirty="0"/>
              <a:t>All copies are updated within the context of the update transaction</a:t>
            </a:r>
          </a:p>
          <a:p>
            <a:pPr lvl="2">
              <a:lnSpc>
                <a:spcPct val="90000"/>
              </a:lnSpc>
            </a:pPr>
            <a:r>
              <a:rPr lang="en-US" dirty="0"/>
              <a:t>When the update transaction completes, all copies have the same value</a:t>
            </a:r>
          </a:p>
          <a:p>
            <a:pPr lvl="2">
              <a:lnSpc>
                <a:spcPct val="90000"/>
              </a:lnSpc>
            </a:pPr>
            <a:r>
              <a:rPr lang="en-US" dirty="0"/>
              <a:t>Typically achieved through 2PC</a:t>
            </a:r>
          </a:p>
          <a:p>
            <a:pPr lvl="1">
              <a:lnSpc>
                <a:spcPct val="90000"/>
              </a:lnSpc>
            </a:pPr>
            <a:r>
              <a:rPr lang="en-US" dirty="0"/>
              <a:t>Weak consistency </a:t>
            </a:r>
          </a:p>
          <a:p>
            <a:pPr lvl="2">
              <a:lnSpc>
                <a:spcPct val="90000"/>
              </a:lnSpc>
            </a:pPr>
            <a:r>
              <a:rPr lang="en-US" dirty="0"/>
              <a:t>Eventual consistency: the copies are not identical when update transaction completes, but they eventually converge to the same value</a:t>
            </a:r>
          </a:p>
          <a:p>
            <a:pPr lvl="2">
              <a:lnSpc>
                <a:spcPct val="90000"/>
              </a:lnSpc>
            </a:pPr>
            <a:r>
              <a:rPr lang="en-US" dirty="0"/>
              <a:t>Many versions possible:</a:t>
            </a:r>
          </a:p>
          <a:p>
            <a:pPr lvl="3">
              <a:lnSpc>
                <a:spcPct val="90000"/>
              </a:lnSpc>
            </a:pPr>
            <a:r>
              <a:rPr lang="en-US" dirty="0"/>
              <a:t>Time-bounds</a:t>
            </a:r>
          </a:p>
          <a:p>
            <a:pPr lvl="3">
              <a:lnSpc>
                <a:spcPct val="90000"/>
              </a:lnSpc>
            </a:pPr>
            <a:r>
              <a:rPr lang="en-US" dirty="0"/>
              <a:t>Value-bounds</a:t>
            </a:r>
          </a:p>
          <a:p>
            <a:pPr lvl="3">
              <a:lnSpc>
                <a:spcPct val="90000"/>
              </a:lnSpc>
            </a:pPr>
            <a:r>
              <a:rPr lang="en-US" dirty="0"/>
              <a:t>Drifts</a:t>
            </a:r>
          </a:p>
        </p:txBody>
      </p:sp>
      <p:sp>
        <p:nvSpPr>
          <p:cNvPr id="4" name="Footer Placeholder 3">
            <a:extLst>
              <a:ext uri="{FF2B5EF4-FFF2-40B4-BE49-F238E27FC236}">
                <a16:creationId xmlns:a16="http://schemas.microsoft.com/office/drawing/2014/main" id="{0E525199-9476-8E40-8AD7-AB06201F9B2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85D0872E-2170-2C47-AFDE-34E69046E34E}"/>
              </a:ext>
            </a:extLst>
          </p:cNvPr>
          <p:cNvSpPr>
            <a:spLocks noGrp="1"/>
          </p:cNvSpPr>
          <p:nvPr>
            <p:ph type="sldNum" sz="quarter" idx="4"/>
          </p:nvPr>
        </p:nvSpPr>
        <p:spPr/>
        <p:txBody>
          <a:bodyPr/>
          <a:lstStyle/>
          <a:p>
            <a:fld id="{FD96158B-4539-3C43-9DE5-94C547866200}" type="slidenum">
              <a:rPr lang="en-US" smtClean="0"/>
              <a:t>8</a:t>
            </a:fld>
            <a:endParaRPr lang="en-US"/>
          </a:p>
        </p:txBody>
      </p:sp>
    </p:spTree>
    <p:extLst>
      <p:ext uri="{BB962C8B-B14F-4D97-AF65-F5344CB8AC3E}">
        <p14:creationId xmlns:p14="http://schemas.microsoft.com/office/powerpoint/2010/main" val="218293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dirty="0"/>
              <a:t>Transactional Consistency</a:t>
            </a:r>
          </a:p>
        </p:txBody>
      </p:sp>
      <p:sp>
        <p:nvSpPr>
          <p:cNvPr id="356355" name="Rectangle 3"/>
          <p:cNvSpPr>
            <a:spLocks noGrp="1" noChangeArrowheads="1"/>
          </p:cNvSpPr>
          <p:nvPr>
            <p:ph idx="1"/>
          </p:nvPr>
        </p:nvSpPr>
        <p:spPr/>
        <p:txBody>
          <a:bodyPr/>
          <a:lstStyle/>
          <a:p>
            <a:pPr>
              <a:spcBef>
                <a:spcPct val="15000"/>
              </a:spcBef>
              <a:spcAft>
                <a:spcPts val="600"/>
              </a:spcAft>
            </a:pPr>
            <a:r>
              <a:rPr lang="en-US" dirty="0"/>
              <a:t>How can we guarantee that the global execution history over replicated data is serializable? </a:t>
            </a:r>
          </a:p>
          <a:p>
            <a:pPr>
              <a:spcBef>
                <a:spcPct val="15000"/>
              </a:spcBef>
              <a:spcAft>
                <a:spcPts val="600"/>
              </a:spcAft>
            </a:pPr>
            <a:r>
              <a:rPr lang="en-US" dirty="0"/>
              <a:t>One-copy serializability (1SR)</a:t>
            </a:r>
          </a:p>
          <a:p>
            <a:pPr lvl="1">
              <a:spcBef>
                <a:spcPct val="15000"/>
              </a:spcBef>
              <a:spcAft>
                <a:spcPts val="600"/>
              </a:spcAft>
            </a:pPr>
            <a:r>
              <a:rPr lang="en-US" dirty="0"/>
              <a:t>The effect of transactions performed by clients on replicated objects should be the same as if they had been performed </a:t>
            </a:r>
            <a:r>
              <a:rPr lang="en-US" i="1" dirty="0"/>
              <a:t>one at-a-time</a:t>
            </a:r>
            <a:r>
              <a:rPr lang="en-US" dirty="0"/>
              <a:t> on a single set of objects.</a:t>
            </a:r>
          </a:p>
          <a:p>
            <a:pPr>
              <a:spcBef>
                <a:spcPct val="15000"/>
              </a:spcBef>
              <a:spcAft>
                <a:spcPts val="600"/>
              </a:spcAft>
            </a:pPr>
            <a:r>
              <a:rPr lang="en-US" dirty="0"/>
              <a:t>Weaker forms are possible</a:t>
            </a:r>
          </a:p>
          <a:p>
            <a:pPr lvl="1">
              <a:spcBef>
                <a:spcPct val="15000"/>
              </a:spcBef>
              <a:spcAft>
                <a:spcPts val="600"/>
              </a:spcAft>
            </a:pPr>
            <a:r>
              <a:rPr lang="en-US" dirty="0"/>
              <a:t>Snapshot isolation</a:t>
            </a:r>
          </a:p>
          <a:p>
            <a:pPr lvl="1">
              <a:spcBef>
                <a:spcPct val="15000"/>
              </a:spcBef>
              <a:spcAft>
                <a:spcPts val="600"/>
              </a:spcAft>
            </a:pPr>
            <a:r>
              <a:rPr lang="en-US" dirty="0"/>
              <a:t>RC-serializability</a:t>
            </a:r>
          </a:p>
        </p:txBody>
      </p:sp>
      <p:sp>
        <p:nvSpPr>
          <p:cNvPr id="3" name="Slide Number Placeholder 2">
            <a:extLst>
              <a:ext uri="{FF2B5EF4-FFF2-40B4-BE49-F238E27FC236}">
                <a16:creationId xmlns:a16="http://schemas.microsoft.com/office/drawing/2014/main" id="{29DFA4AB-6B47-D947-AEBA-7B50DCF4ACB3}"/>
              </a:ext>
            </a:extLst>
          </p:cNvPr>
          <p:cNvSpPr>
            <a:spLocks noGrp="1"/>
          </p:cNvSpPr>
          <p:nvPr>
            <p:ph type="sldNum" sz="quarter" idx="4"/>
          </p:nvPr>
        </p:nvSpPr>
        <p:spPr/>
        <p:txBody>
          <a:bodyPr/>
          <a:lstStyle/>
          <a:p>
            <a:fld id="{FD96158B-4539-3C43-9DE5-94C547866200}" type="slidenum">
              <a:rPr lang="en-US" smtClean="0"/>
              <a:t>9</a:t>
            </a:fld>
            <a:endParaRPr lang="en-US"/>
          </a:p>
        </p:txBody>
      </p:sp>
      <p:sp>
        <p:nvSpPr>
          <p:cNvPr id="4" name="Footer Placeholder 3">
            <a:extLst>
              <a:ext uri="{FF2B5EF4-FFF2-40B4-BE49-F238E27FC236}">
                <a16:creationId xmlns:a16="http://schemas.microsoft.com/office/drawing/2014/main" id="{F610F9C0-E325-724B-990A-73D93980E265}"/>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461111506"/>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2277</TotalTime>
  <Words>25259</Words>
  <Application>Microsoft Office PowerPoint</Application>
  <PresentationFormat>On-screen Show (4:3)</PresentationFormat>
  <Paragraphs>2174</Paragraphs>
  <Slides>44</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Century Schoolbook</vt:lpstr>
      <vt:lpstr>DeepSeek-CJK-patch</vt:lpstr>
      <vt:lpstr>Lucida Grande</vt:lpstr>
      <vt:lpstr>Wingdings</vt:lpstr>
      <vt:lpstr>Office Theme</vt:lpstr>
      <vt:lpstr>Principles of Distributed Database Systems</vt:lpstr>
      <vt:lpstr>Outline</vt:lpstr>
      <vt:lpstr>Outline</vt:lpstr>
      <vt:lpstr>Replication</vt:lpstr>
      <vt:lpstr>Execution Model</vt:lpstr>
      <vt:lpstr>Replication Issues</vt:lpstr>
      <vt:lpstr>Outline</vt:lpstr>
      <vt:lpstr>Consistency</vt:lpstr>
      <vt:lpstr>Transactional Consistency</vt:lpstr>
      <vt:lpstr>Example 1</vt:lpstr>
      <vt:lpstr>Example 2</vt:lpstr>
      <vt:lpstr>Outline</vt:lpstr>
      <vt:lpstr>Update Management Strategies</vt:lpstr>
      <vt:lpstr>Eager Replication</vt:lpstr>
      <vt:lpstr>Lazy Replication</vt:lpstr>
      <vt:lpstr>Centralized</vt:lpstr>
      <vt:lpstr>Distributed</vt:lpstr>
      <vt:lpstr>Forms of Replication</vt:lpstr>
      <vt:lpstr>Outline</vt:lpstr>
      <vt:lpstr>Replication Protocols</vt:lpstr>
      <vt:lpstr>Eager Centralized Protocols</vt:lpstr>
      <vt:lpstr>Eager Single Master/Limited Transparency</vt:lpstr>
      <vt:lpstr>Eager Single Master/Limited Transparency (cont’d)</vt:lpstr>
      <vt:lpstr>Eager Single Master/Full Transparency</vt:lpstr>
      <vt:lpstr>Eager Primary Copy/Full Transparency</vt:lpstr>
      <vt:lpstr>Eager Primary Copy/Full Transparency (cont’d)</vt:lpstr>
      <vt:lpstr>Eager Distributed Protocol</vt:lpstr>
      <vt:lpstr>Eager Distributed Protocol (cont’d)</vt:lpstr>
      <vt:lpstr>Lazy Single Master/Limited Transparency</vt:lpstr>
      <vt:lpstr>Lazy Primary Copy/Limited Transparency</vt:lpstr>
      <vt:lpstr>Lazy Primary Copy/Limited Transparency – Slaves</vt:lpstr>
      <vt:lpstr>Lazy Single Master/Full Transparency</vt:lpstr>
      <vt:lpstr>Example 3</vt:lpstr>
      <vt:lpstr>Example 4</vt:lpstr>
      <vt:lpstr>Lazy Single Master/ Full Transparency - Solution</vt:lpstr>
      <vt:lpstr>Lazy Distributed Replication</vt:lpstr>
      <vt:lpstr>Reconciliation</vt:lpstr>
      <vt:lpstr>Replication Strategies</vt:lpstr>
      <vt:lpstr>Group Communication</vt:lpstr>
      <vt:lpstr>Outline</vt:lpstr>
      <vt:lpstr>Failures</vt:lpstr>
      <vt:lpstr>ROWAA with Primary Site</vt:lpstr>
      <vt:lpstr>Distributed ROWAA</vt:lpstr>
      <vt:lpstr>Quorum-Based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71</cp:revision>
  <dcterms:created xsi:type="dcterms:W3CDTF">2020-02-05T23:19:38Z</dcterms:created>
  <dcterms:modified xsi:type="dcterms:W3CDTF">2025-05-23T00:10:18Z</dcterms:modified>
</cp:coreProperties>
</file>