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6" r:id="rId15"/>
    <p:sldId id="282" r:id="rId16"/>
    <p:sldId id="271" r:id="rId17"/>
    <p:sldId id="272" r:id="rId18"/>
    <p:sldId id="277" r:id="rId19"/>
    <p:sldId id="278" r:id="rId20"/>
    <p:sldId id="279" r:id="rId21"/>
    <p:sldId id="280" r:id="rId22"/>
    <p:sldId id="281" r:id="rId23"/>
    <p:sldId id="283" r:id="rId24"/>
    <p:sldId id="284" r:id="rId25"/>
    <p:sldId id="285" r:id="rId26"/>
    <p:sldId id="288" r:id="rId27"/>
    <p:sldId id="289" r:id="rId28"/>
    <p:sldId id="290" r:id="rId29"/>
    <p:sldId id="291" r:id="rId30"/>
    <p:sldId id="292"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E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69" autoAdjust="0"/>
  </p:normalViewPr>
  <p:slideViewPr>
    <p:cSldViewPr snapToGrid="0">
      <p:cViewPr varScale="1">
        <p:scale>
          <a:sx n="56" d="100"/>
          <a:sy n="56" d="100"/>
        </p:scale>
        <p:origin x="12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270180-C8CF-4B16-860D-6C140DDC28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5BFE2D5-2073-4ADE-A1B2-7F88A99B1E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1F8506-17EE-46DF-97F5-24C2C8D49FDE}" type="datetimeFigureOut">
              <a:rPr lang="en-US" smtClean="0"/>
              <a:t>6/9/2020</a:t>
            </a:fld>
            <a:endParaRPr lang="en-US"/>
          </a:p>
        </p:txBody>
      </p:sp>
      <p:sp>
        <p:nvSpPr>
          <p:cNvPr id="4" name="Footer Placeholder 3">
            <a:extLst>
              <a:ext uri="{FF2B5EF4-FFF2-40B4-BE49-F238E27FC236}">
                <a16:creationId xmlns:a16="http://schemas.microsoft.com/office/drawing/2014/main" id="{598A0F74-1481-4B05-B40D-30F68C5FEB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40CFCC-6285-4662-A9C3-8B3B985CB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6070C9-8D20-4A2C-AE86-AA1018AFCEA4}" type="slidenum">
              <a:rPr lang="en-US" smtClean="0"/>
              <a:t>‹#›</a:t>
            </a:fld>
            <a:endParaRPr lang="en-US"/>
          </a:p>
        </p:txBody>
      </p:sp>
    </p:spTree>
    <p:extLst>
      <p:ext uri="{BB962C8B-B14F-4D97-AF65-F5344CB8AC3E}">
        <p14:creationId xmlns:p14="http://schemas.microsoft.com/office/powerpoint/2010/main" val="2492670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0FC10-9572-4B79-9EAA-74294BD4A5F7}"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2EB80-73C6-458A-A3A2-9FD02E7DCC7B}" type="slidenum">
              <a:rPr lang="en-US" smtClean="0"/>
              <a:t>‹#›</a:t>
            </a:fld>
            <a:endParaRPr lang="en-US"/>
          </a:p>
        </p:txBody>
      </p:sp>
    </p:spTree>
    <p:extLst>
      <p:ext uri="{BB962C8B-B14F-4D97-AF65-F5344CB8AC3E}">
        <p14:creationId xmlns:p14="http://schemas.microsoft.com/office/powerpoint/2010/main" val="16930915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DOM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Abstraction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trúc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trang</a:t>
            </a:r>
            <a:r>
              <a:rPr lang="en-US" sz="1200" b="0" i="0" kern="1200" dirty="0">
                <a:solidFill>
                  <a:schemeClr val="tx1"/>
                </a:solidFill>
                <a:effectLst/>
                <a:latin typeface="+mn-lt"/>
                <a:ea typeface="+mn-ea"/>
                <a:cs typeface="+mn-cs"/>
              </a:rPr>
              <a:t> HTML.</a:t>
            </a:r>
            <a:r>
              <a:rPr lang="vi-VN" sz="1200" b="0" i="0" kern="1200" dirty="0">
                <a:solidFill>
                  <a:schemeClr val="tx1"/>
                </a:solidFill>
                <a:effectLst/>
                <a:latin typeface="+mn-lt"/>
                <a:ea typeface="+mn-ea"/>
                <a:cs typeface="+mn-cs"/>
              </a:rPr>
              <a:t> Nó lấy các phần tử HTML và đóng gói lại trong một object theo cấu trúc dạng cây. Duy trì việc liên kết giữa các phần tử HTML cha và con đang được lồng vào nhau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Document Object Model - DOM ("Mô hình Đối tượng Tài liệu"), là một giao diện lập trình ứng dụng (API). DOM được dùng để truy xuất các tài liệu dạng HTML và XML, có dạng một cây cấu trúc dữ liệu, và thông thường mô hình DOM độc lập với hệ điều hành và dựa theo kỹ thuật lập trình hướng đối tượng để mô tả tài liệu.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Ví dụ một phần tử thẻ HTML &lt;p&gt;&lt;/p&gt;có id là “house” ta sẽ truy xuất đến phần tử đó như sau: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document.getElementById</a:t>
            </a:r>
            <a:r>
              <a:rPr lang="en-US" sz="1200" b="0" i="0" kern="1200" dirty="0">
                <a:solidFill>
                  <a:schemeClr val="tx1"/>
                </a:solidFill>
                <a:effectLst/>
                <a:latin typeface="+mn-lt"/>
                <a:ea typeface="+mn-ea"/>
                <a:cs typeface="+mn-cs"/>
              </a:rPr>
              <a:t>("house");</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4</a:t>
            </a:fld>
            <a:endParaRPr lang="en-US"/>
          </a:p>
        </p:txBody>
      </p:sp>
    </p:spTree>
    <p:extLst>
      <p:ext uri="{BB962C8B-B14F-4D97-AF65-F5344CB8AC3E}">
        <p14:creationId xmlns:p14="http://schemas.microsoft.com/office/powerpoint/2010/main" val="275090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sz="1200" b="1"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1" i="0" kern="1200" dirty="0">
                <a:solidFill>
                  <a:schemeClr val="tx1"/>
                </a:solidFill>
                <a:effectLst/>
                <a:latin typeface="+mn-lt"/>
                <a:ea typeface="+mn-ea"/>
                <a:cs typeface="+mn-cs"/>
              </a:rPr>
              <a:t>Các Class components là những class ES6.</a:t>
            </a:r>
            <a:r>
              <a:rPr lang="vi-VN" sz="1200" b="0" i="0" kern="1200" dirty="0">
                <a:solidFill>
                  <a:schemeClr val="tx1"/>
                </a:solidFill>
                <a:effectLst/>
                <a:latin typeface="+mn-lt"/>
                <a:ea typeface="+mn-ea"/>
                <a:cs typeface="+mn-cs"/>
              </a:rPr>
              <a:t> Chúng phức tạp hơn functional components ở chỗ nó còn có: phương thức khởi tạo, life-cycle, hàm render() và quản lý state (data</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1" i="0" kern="1200" dirty="0">
                <a:solidFill>
                  <a:schemeClr val="tx1"/>
                </a:solidFill>
                <a:effectLst/>
                <a:latin typeface="+mn-lt"/>
                <a:ea typeface="+mn-ea"/>
                <a:cs typeface="+mn-cs"/>
              </a:rPr>
              <a:t>Functional components cũng được nói với một cái tên là stateless components</a:t>
            </a:r>
            <a:r>
              <a:rPr lang="vi-VN" sz="1200" b="0" i="0" kern="1200" dirty="0">
                <a:solidFill>
                  <a:schemeClr val="tx1"/>
                </a:solidFill>
                <a:effectLst/>
                <a:latin typeface="+mn-lt"/>
                <a:ea typeface="+mn-ea"/>
                <a:cs typeface="+mn-cs"/>
              </a:rPr>
              <a:t> bởi vì chúng ta không thể làm nhiều thứ phức tạp như quản lý React State (data) hoặc phương thức life-cycle trong functional components</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Reactjs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sẽ</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1 instance class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quản</a:t>
            </a:r>
            <a:r>
              <a:rPr lang="en-US" sz="1200" b="0" i="0" kern="1200" baseline="0" dirty="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lý</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Tuy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nhiên</a:t>
            </a:r>
            <a:r>
              <a:rPr lang="en-US" sz="1200" b="0" i="0" kern="1200" dirty="0">
                <a:solidFill>
                  <a:schemeClr val="tx1"/>
                </a:solidFill>
                <a:effectLst/>
                <a:latin typeface="+mn-lt"/>
                <a:ea typeface="+mn-ea"/>
                <a:cs typeface="+mn-cs"/>
              </a:rPr>
              <a:t>, React </a:t>
            </a:r>
            <a:r>
              <a:rPr lang="en-US" sz="1200" b="0" i="0" kern="1200" dirty="0" err="1">
                <a:solidFill>
                  <a:schemeClr val="tx1"/>
                </a:solidFill>
                <a:effectLst/>
                <a:latin typeface="+mn-lt"/>
                <a:ea typeface="+mn-ea"/>
                <a:cs typeface="+mn-cs"/>
              </a:rPr>
              <a:t>giới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thiệu</a:t>
            </a:r>
            <a:r>
              <a:rPr lang="en-US" sz="1200" b="0" i="0" kern="1200" dirty="0">
                <a:solidFill>
                  <a:schemeClr val="tx1"/>
                </a:solidFill>
                <a:effectLst/>
                <a:latin typeface="+mn-lt"/>
                <a:ea typeface="+mn-ea"/>
                <a:cs typeface="+mn-cs"/>
              </a:rPr>
              <a:t> React Hooks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versions 16.8, </a:t>
            </a:r>
            <a:r>
              <a:rPr lang="en-US" sz="1200" b="0" i="0" kern="1200" dirty="0" err="1">
                <a:solidFill>
                  <a:schemeClr val="tx1"/>
                </a:solidFill>
                <a:effectLst/>
                <a:latin typeface="+mn-lt"/>
                <a:ea typeface="+mn-ea"/>
                <a:cs typeface="+mn-cs"/>
              </a:rPr>
              <a:t>giờ</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state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features </a:t>
            </a:r>
            <a:r>
              <a:rPr lang="en-US" sz="1200" b="0" i="0" kern="1200" dirty="0" err="1">
                <a:solidFill>
                  <a:schemeClr val="tx1"/>
                </a:solidFill>
                <a:effectLst/>
                <a:latin typeface="+mn-lt"/>
                <a:ea typeface="+mn-ea"/>
                <a:cs typeface="+mn-cs"/>
              </a:rPr>
              <a:t>khác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functional components</a:t>
            </a: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Class , </a:t>
            </a:r>
            <a:r>
              <a:rPr lang="en-US" sz="1200" b="0" i="0" kern="1200" baseline="0" dirty="0" err="1">
                <a:solidFill>
                  <a:schemeClr val="tx1"/>
                </a:solidFill>
                <a:effectLst/>
                <a:latin typeface="+mn-lt"/>
                <a:ea typeface="+mn-ea"/>
                <a:cs typeface="+mn-cs"/>
              </a:rPr>
              <a:t>khi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dùng</a:t>
            </a:r>
            <a:r>
              <a:rPr lang="en-US" sz="1200" b="0" i="0" kern="1200" baseline="0" dirty="0">
                <a:solidFill>
                  <a:schemeClr val="tx1"/>
                </a:solidFill>
                <a:effectLst/>
                <a:latin typeface="+mn-lt"/>
                <a:ea typeface="+mn-ea"/>
                <a:cs typeface="+mn-cs"/>
              </a:rPr>
              <a:t> function ?</a:t>
            </a:r>
          </a:p>
          <a:p>
            <a:pPr marL="628650" lvl="1" indent="-171450">
              <a:buFont typeface="Arial" pitchFamily="34" charset="0"/>
              <a:buChar char="•"/>
            </a:pP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muốn sử dụng state, lifecycle ( Vòng đời của một component từ khi xuất hiện cho đến khi đã được gắn vào DOM ) thì nên sử dụng class component ( Stateful )</a:t>
            </a:r>
            <a:endParaRPr lang="en-US" sz="1200" b="0" i="0" kern="1200" dirty="0">
              <a:solidFill>
                <a:schemeClr val="tx1"/>
              </a:solidFill>
              <a:effectLst/>
              <a:latin typeface="+mn-lt"/>
              <a:ea typeface="+mn-ea"/>
              <a:cs typeface="+mn-cs"/>
            </a:endParaRPr>
          </a:p>
          <a:p>
            <a:pPr marL="628650" lvl="1" indent="-171450">
              <a:buFont typeface="Arial" pitchFamily="34" charset="0"/>
              <a:buChar char="•"/>
            </a:pP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muốn xử lý đơn thuần, hiển thị, hay không cần khởi tạo state or lifecycle thì mọi người nên sử dụng đến function component. Stateless component chúng rất dễ viết, dễ hiểu và dễ kiểm tra, có thể tránh được từ khoá this hoàn toàn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DEMO</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13</a:t>
            </a:fld>
            <a:endParaRPr lang="en-US"/>
          </a:p>
        </p:txBody>
      </p:sp>
    </p:spTree>
    <p:extLst>
      <p:ext uri="{BB962C8B-B14F-4D97-AF65-F5344CB8AC3E}">
        <p14:creationId xmlns:p14="http://schemas.microsoft.com/office/powerpoint/2010/main" val="286552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14</a:t>
            </a:fld>
            <a:endParaRPr lang="en-US"/>
          </a:p>
        </p:txBody>
      </p:sp>
    </p:spTree>
    <p:extLst>
      <p:ext uri="{BB962C8B-B14F-4D97-AF65-F5344CB8AC3E}">
        <p14:creationId xmlns:p14="http://schemas.microsoft.com/office/powerpoint/2010/main" val="286552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15</a:t>
            </a:fld>
            <a:endParaRPr lang="en-US"/>
          </a:p>
        </p:txBody>
      </p:sp>
    </p:spTree>
    <p:extLst>
      <p:ext uri="{BB962C8B-B14F-4D97-AF65-F5344CB8AC3E}">
        <p14:creationId xmlns:p14="http://schemas.microsoft.com/office/powerpoint/2010/main" val="396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a:t>
            </a:r>
            <a:r>
              <a:rPr lang="vi-VN" dirty="0"/>
              <a:t>component</a:t>
            </a:r>
            <a:r>
              <a:rPr lang="vi-VN" sz="1200" b="0" i="0" kern="1200" dirty="0">
                <a:solidFill>
                  <a:schemeClr val="tx1"/>
                </a:solidFill>
                <a:effectLst/>
                <a:latin typeface="+mn-lt"/>
                <a:ea typeface="+mn-ea"/>
                <a:cs typeface="+mn-cs"/>
              </a:rPr>
              <a:t> cũng có thể có </a:t>
            </a:r>
            <a:r>
              <a:rPr lang="vi-VN" dirty="0"/>
              <a:t>props</a:t>
            </a:r>
            <a:r>
              <a:rPr lang="vi-VN" sz="1200" b="0" i="0" kern="1200" dirty="0">
                <a:solidFill>
                  <a:schemeClr val="tx1"/>
                </a:solidFill>
                <a:effectLst/>
                <a:latin typeface="+mn-lt"/>
                <a:ea typeface="+mn-ea"/>
                <a:cs typeface="+mn-cs"/>
              </a:rPr>
              <a:t> mặc định, do đó nếu </a:t>
            </a:r>
            <a:r>
              <a:rPr lang="vi-VN" dirty="0"/>
              <a:t>component</a:t>
            </a:r>
            <a:r>
              <a:rPr lang="vi-VN" sz="1200" b="0" i="0" kern="1200" dirty="0">
                <a:solidFill>
                  <a:schemeClr val="tx1"/>
                </a:solidFill>
                <a:effectLst/>
                <a:latin typeface="+mn-lt"/>
                <a:ea typeface="+mn-ea"/>
                <a:cs typeface="+mn-cs"/>
              </a:rPr>
              <a:t> không truyền vào </a:t>
            </a:r>
            <a:r>
              <a:rPr lang="vi-VN" dirty="0"/>
              <a:t>props</a:t>
            </a:r>
            <a:r>
              <a:rPr lang="vi-VN" sz="1200" b="0" i="0" kern="1200" dirty="0">
                <a:solidFill>
                  <a:schemeClr val="tx1"/>
                </a:solidFill>
                <a:effectLst/>
                <a:latin typeface="+mn-lt"/>
                <a:ea typeface="+mn-ea"/>
                <a:cs typeface="+mn-cs"/>
              </a:rPr>
              <a:t> nào thì nó vẫn sẽ được thiết lập.</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 Chúng ta có thể tạo thuộc tính </a:t>
            </a:r>
            <a:r>
              <a:rPr lang="vi-VN" dirty="0"/>
              <a:t>name</a:t>
            </a:r>
            <a:r>
              <a:rPr lang="vi-VN" sz="1200" b="0" i="0" kern="1200" dirty="0">
                <a:solidFill>
                  <a:schemeClr val="tx1"/>
                </a:solidFill>
                <a:effectLst/>
                <a:latin typeface="+mn-lt"/>
                <a:ea typeface="+mn-ea"/>
                <a:cs typeface="+mn-cs"/>
              </a:rPr>
              <a:t> mặc định bằng cách thêm </a:t>
            </a:r>
            <a:r>
              <a:rPr lang="vi-VN" dirty="0"/>
              <a:t>defaultProps</a:t>
            </a:r>
            <a:r>
              <a:rPr lang="vi-VN" sz="1200" b="0" i="0" kern="1200" dirty="0">
                <a:solidFill>
                  <a:schemeClr val="tx1"/>
                </a:solidFill>
                <a:effectLst/>
                <a:latin typeface="+mn-lt"/>
                <a:ea typeface="+mn-ea"/>
                <a:cs typeface="+mn-cs"/>
              </a:rPr>
              <a:t> vào lớp </a:t>
            </a:r>
            <a:r>
              <a:rPr lang="vi-VN" dirty="0"/>
              <a:t>Welcome</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16</a:t>
            </a:fld>
            <a:endParaRPr lang="en-US"/>
          </a:p>
        </p:txBody>
      </p:sp>
    </p:spTree>
    <p:extLst>
      <p:ext uri="{BB962C8B-B14F-4D97-AF65-F5344CB8AC3E}">
        <p14:creationId xmlns:p14="http://schemas.microsoft.com/office/powerpoint/2010/main" val="267752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17</a:t>
            </a:fld>
            <a:endParaRPr lang="en-US"/>
          </a:p>
        </p:txBody>
      </p:sp>
    </p:spTree>
    <p:extLst>
      <p:ext uri="{BB962C8B-B14F-4D97-AF65-F5344CB8AC3E}">
        <p14:creationId xmlns:p14="http://schemas.microsoft.com/office/powerpoint/2010/main" val="2323549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Ø"/>
            </a:pPr>
            <a:r>
              <a:rPr lang="en-US" sz="1200" b="0" i="0" kern="1200" dirty="0" err="1">
                <a:solidFill>
                  <a:schemeClr val="tx1"/>
                </a:solidFill>
                <a:effectLst/>
                <a:latin typeface="+mn-lt"/>
                <a:ea typeface="+mn-ea"/>
                <a:cs typeface="+mn-cs"/>
              </a:rPr>
              <a:t>Tiếp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theo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baseline="0" dirty="0">
                <a:solidFill>
                  <a:schemeClr val="tx1"/>
                </a:solidFill>
                <a:effectLst/>
                <a:latin typeface="+mn-lt"/>
                <a:ea typeface="+mn-ea"/>
                <a:cs typeface="+mn-cs"/>
              </a:rPr>
              <a:t> ta </a:t>
            </a:r>
            <a:r>
              <a:rPr lang="en-US" sz="1200" b="0" i="0" kern="1200" baseline="0" dirty="0" err="1">
                <a:solidFill>
                  <a:schemeClr val="tx1"/>
                </a:solidFill>
                <a:effectLst/>
                <a:latin typeface="+mn-lt"/>
                <a:ea typeface="+mn-ea"/>
                <a:cs typeface="+mn-cs"/>
              </a:rPr>
              <a:t>tìm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hiểu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vòng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đời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một component và các methods để quản lý vòng đời này.</a:t>
            </a:r>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Contructor</a:t>
            </a:r>
            <a:r>
              <a:rPr lang="en-US" sz="1200" b="1" i="0" kern="1200" baseline="0" dirty="0">
                <a:solidFill>
                  <a:schemeClr val="tx1"/>
                </a:solidFill>
                <a:effectLst/>
                <a:latin typeface="+mn-lt"/>
                <a:ea typeface="+mn-ea"/>
                <a:cs typeface="+mn-cs"/>
              </a:rPr>
              <a:t> : </a:t>
            </a:r>
            <a:r>
              <a:rPr lang="vi-VN" sz="1200" b="0" i="0" kern="1200" dirty="0">
                <a:solidFill>
                  <a:schemeClr val="tx1"/>
                </a:solidFill>
                <a:effectLst/>
                <a:latin typeface="+mn-lt"/>
                <a:ea typeface="+mn-ea"/>
                <a:cs typeface="+mn-cs"/>
              </a:rPr>
              <a:t>Được gọi khi một thể hiện của component được tạo ra.</a:t>
            </a:r>
            <a:endParaRPr lang="en-US" sz="1200" b="1"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Mounting</a:t>
            </a:r>
            <a:r>
              <a:rPr lang="vi-VN" sz="1200" b="0" i="0" kern="1200" dirty="0">
                <a:solidFill>
                  <a:schemeClr val="tx1"/>
                </a:solidFill>
                <a:effectLst/>
                <a:latin typeface="+mn-lt"/>
                <a:ea typeface="+mn-ea"/>
                <a:cs typeface="+mn-cs"/>
              </a:rPr>
              <a:t> — giai đoạn component được tạo ra và chèn vào browser DOM</a:t>
            </a:r>
          </a:p>
          <a:p>
            <a:r>
              <a:rPr lang="vi-VN" sz="1200" b="1" i="0" kern="1200" dirty="0">
                <a:solidFill>
                  <a:schemeClr val="tx1"/>
                </a:solidFill>
                <a:effectLst/>
                <a:latin typeface="+mn-lt"/>
                <a:ea typeface="+mn-ea"/>
                <a:cs typeface="+mn-cs"/>
              </a:rPr>
              <a:t>Updating</a:t>
            </a:r>
            <a:r>
              <a:rPr lang="vi-VN" sz="1200" b="0" i="0" kern="1200" dirty="0">
                <a:solidFill>
                  <a:schemeClr val="tx1"/>
                </a:solidFill>
                <a:effectLst/>
                <a:latin typeface="+mn-lt"/>
                <a:ea typeface="+mn-ea"/>
                <a:cs typeface="+mn-cs"/>
              </a:rPr>
              <a:t> — giai đoạn component được </a:t>
            </a:r>
            <a:r>
              <a:rPr lang="vi-VN" sz="1200" b="0" i="1" kern="1200" dirty="0">
                <a:solidFill>
                  <a:schemeClr val="tx1"/>
                </a:solidFill>
                <a:effectLst/>
                <a:latin typeface="+mn-lt"/>
                <a:ea typeface="+mn-ea"/>
                <a:cs typeface="+mn-cs"/>
              </a:rPr>
              <a:t>phát triển</a:t>
            </a:r>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Unmounting</a:t>
            </a:r>
            <a:r>
              <a:rPr lang="vi-VN" sz="1200" b="0" i="0" kern="1200" dirty="0">
                <a:solidFill>
                  <a:schemeClr val="tx1"/>
                </a:solidFill>
                <a:effectLst/>
                <a:latin typeface="+mn-lt"/>
                <a:ea typeface="+mn-ea"/>
                <a:cs typeface="+mn-cs"/>
              </a:rPr>
              <a:t> — giai đoạn component được xóa khỏi browser DOM</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L</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u ý : React </a:t>
            </a:r>
            <a:r>
              <a:rPr lang="en-US" sz="1200" b="0" i="0" kern="1200" dirty="0" err="1">
                <a:solidFill>
                  <a:schemeClr val="tx1"/>
                </a:solidFill>
                <a:effectLst/>
                <a:latin typeface="+mn-lt"/>
                <a:ea typeface="+mn-ea"/>
                <a:cs typeface="+mn-cs"/>
              </a:rPr>
              <a:t>khuyến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cáo</a:t>
            </a:r>
            <a:r>
              <a:rPr lang="en-US" sz="1200" b="0" i="0" kern="1200" dirty="0">
                <a:solidFill>
                  <a:schemeClr val="tx1"/>
                </a:solidFill>
                <a:effectLst/>
                <a:latin typeface="+mn-lt"/>
                <a:ea typeface="+mn-ea"/>
                <a:cs typeface="+mn-cs"/>
              </a:rPr>
              <a:t> ko </a:t>
            </a:r>
            <a:r>
              <a:rPr lang="en-US" sz="1200" b="0" i="0" kern="1200" dirty="0" err="1">
                <a:solidFill>
                  <a:schemeClr val="tx1"/>
                </a:solidFill>
                <a:effectLst/>
                <a:latin typeface="+mn-lt"/>
                <a:ea typeface="+mn-ea"/>
                <a:cs typeface="+mn-cs"/>
              </a:rPr>
              <a:t>nên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3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bên</a:t>
            </a:r>
            <a:r>
              <a:rPr lang="en-US" sz="1200" b="0" i="0" kern="1200" dirty="0">
                <a:solidFill>
                  <a:schemeClr val="tx1"/>
                </a:solidFill>
                <a:effectLst/>
                <a:latin typeface="+mn-lt"/>
                <a:ea typeface="+mn-ea"/>
                <a:cs typeface="+mn-cs"/>
              </a:rPr>
              <a:t> d</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ới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16.3</a:t>
            </a:r>
            <a:r>
              <a:rPr lang="en-US" sz="1200" b="0" i="0" kern="1200" dirty="0">
                <a:solidFill>
                  <a:schemeClr val="tx1"/>
                </a:solidFill>
                <a:effectLst/>
                <a:latin typeface="+mn-lt"/>
                <a:ea typeface="+mn-ea"/>
                <a:cs typeface="+mn-cs"/>
              </a:rPr>
              <a:t>:các </a:t>
            </a:r>
            <a:r>
              <a:rPr lang="en-US" sz="1200" b="0" i="0" kern="1200" dirty="0" err="1">
                <a:solidFill>
                  <a:schemeClr val="tx1"/>
                </a:solidFill>
                <a:effectLst/>
                <a:latin typeface="+mn-lt"/>
                <a:ea typeface="+mn-ea"/>
                <a:cs typeface="+mn-cs"/>
              </a:rPr>
              <a:t>ph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thức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ơcj</a:t>
            </a:r>
            <a:r>
              <a:rPr lang="en-US" sz="1200" b="0" i="0" kern="1200" dirty="0">
                <a:solidFill>
                  <a:schemeClr val="tx1"/>
                </a:solidFill>
                <a:effectLst/>
                <a:latin typeface="+mn-lt"/>
                <a:ea typeface="+mn-ea"/>
                <a:cs typeface="+mn-cs"/>
              </a:rPr>
              <a:t> them </a:t>
            </a:r>
            <a:r>
              <a:rPr lang="en-US" sz="1200" b="0" i="0" kern="1200" dirty="0" err="1">
                <a:solidFill>
                  <a:schemeClr val="tx1"/>
                </a:solidFill>
                <a:effectLst/>
                <a:latin typeface="+mn-lt"/>
                <a:ea typeface="+mn-ea"/>
                <a:cs typeface="+mn-cs"/>
              </a:rPr>
              <a:t>tiền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tố</a:t>
            </a:r>
            <a:r>
              <a:rPr lang="en-US" sz="1200" b="0" i="0" kern="1200" dirty="0">
                <a:solidFill>
                  <a:schemeClr val="tx1"/>
                </a:solidFill>
                <a:effectLst/>
                <a:latin typeface="+mn-lt"/>
                <a:ea typeface="+mn-ea"/>
                <a:cs typeface="+mn-cs"/>
              </a:rPr>
              <a:t> UNSAFE_</a:t>
            </a:r>
          </a:p>
          <a:p>
            <a:r>
              <a:rPr lang="en-US" sz="1200" b="0" i="0" kern="1200" dirty="0" err="1">
                <a:solidFill>
                  <a:schemeClr val="tx1"/>
                </a:solidFill>
                <a:effectLst/>
                <a:latin typeface="+mn-lt"/>
                <a:ea typeface="+mn-ea"/>
                <a:cs typeface="+mn-cs"/>
              </a:rPr>
              <a:t>componentWillMount</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componentWillReceiveProps</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componentWillUpdate</a:t>
            </a:r>
            <a:endParaRPr lang="en-US"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18</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19</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a:t>
            </a:r>
            <a:r>
              <a:rPr lang="en-US" sz="1200" b="1" i="0" kern="1200" dirty="0" err="1">
                <a:solidFill>
                  <a:schemeClr val="tx1"/>
                </a:solidFill>
                <a:effectLst/>
                <a:latin typeface="+mn-lt"/>
                <a:ea typeface="+mn-ea"/>
                <a:cs typeface="+mn-cs"/>
              </a:rPr>
              <a:t>ComponentWillMount</a:t>
            </a:r>
            <a:r>
              <a:rPr lang="en-US" sz="1200" b="1" i="0" kern="1200" dirty="0">
                <a:solidFill>
                  <a:schemeClr val="tx1"/>
                </a:solidFill>
                <a:effectLst/>
                <a:latin typeface="+mn-lt"/>
                <a:ea typeface="+mn-ea"/>
                <a:cs typeface="+mn-cs"/>
              </a:rPr>
              <a:t>()</a:t>
            </a:r>
          </a:p>
          <a:p>
            <a:pPr marL="171450" indent="-171450">
              <a:buFont typeface="Arial" pitchFamily="34" charset="0"/>
              <a:buChar char="•"/>
            </a:pPr>
            <a:br>
              <a:rPr lang="en-US" dirty="0"/>
            </a:br>
            <a:r>
              <a:rPr lang="vi-VN" sz="1200" b="0" i="0" kern="1200" dirty="0">
                <a:solidFill>
                  <a:schemeClr val="tx1"/>
                </a:solidFill>
                <a:effectLst/>
                <a:latin typeface="+mn-lt"/>
                <a:ea typeface="+mn-ea"/>
                <a:cs typeface="+mn-cs"/>
              </a:rPr>
              <a:t>Method này sẽ được gọi ngay trước khi component được </a:t>
            </a:r>
            <a:r>
              <a:rPr lang="vi-VN" dirty="0"/>
              <a:t>mount on the DOM</a:t>
            </a:r>
            <a:r>
              <a:rPr lang="vi-VN" sz="1200" b="0" i="0" kern="1200" dirty="0">
                <a:solidFill>
                  <a:schemeClr val="tx1"/>
                </a:solidFill>
                <a:effectLst/>
                <a:latin typeface="+mn-lt"/>
                <a:ea typeface="+mn-ea"/>
                <a:cs typeface="+mn-cs"/>
              </a:rPr>
              <a:t> hoặc </a:t>
            </a:r>
            <a:r>
              <a:rPr lang="vi-VN" dirty="0"/>
              <a:t>render method</a:t>
            </a:r>
            <a:r>
              <a:rPr lang="vi-VN" sz="1200" b="0" i="0" kern="1200" dirty="0">
                <a:solidFill>
                  <a:schemeClr val="tx1"/>
                </a:solidFill>
                <a:effectLst/>
                <a:latin typeface="+mn-lt"/>
                <a:ea typeface="+mn-ea"/>
                <a:cs typeface="+mn-cs"/>
              </a:rPr>
              <a:t> được gọi</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không nên thực hiện một cuộc gọi API hoặc dùng </a:t>
            </a:r>
            <a:r>
              <a:rPr lang="vi-VN" dirty="0"/>
              <a:t>this.setState</a:t>
            </a:r>
            <a:r>
              <a:rPr lang="vi-VN" sz="1200" b="0" i="0" kern="1200" dirty="0">
                <a:solidFill>
                  <a:schemeClr val="tx1"/>
                </a:solidFill>
                <a:effectLst/>
                <a:latin typeface="+mn-lt"/>
                <a:ea typeface="+mn-ea"/>
                <a:cs typeface="+mn-cs"/>
              </a:rPr>
              <a:t> để thay đổi bất kì dữ liệu nào trong method này. Bởi vì nó sẽ được gọi trước khi render component. Vì vậy, bạn không thể update state với sự trả về của API</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2. </a:t>
            </a:r>
            <a:r>
              <a:rPr lang="en-US" sz="1200" b="1" i="0" kern="1200" dirty="0" err="1">
                <a:solidFill>
                  <a:schemeClr val="tx1"/>
                </a:solidFill>
                <a:effectLst/>
                <a:latin typeface="+mn-lt"/>
                <a:ea typeface="+mn-ea"/>
                <a:cs typeface="+mn-cs"/>
              </a:rPr>
              <a:t>ComponentDidMount</a:t>
            </a:r>
            <a:r>
              <a:rPr lang="en-US" sz="1200" b="1" i="0" kern="1200" dirty="0">
                <a:solidFill>
                  <a:schemeClr val="tx1"/>
                </a:solidFill>
                <a:effectLst/>
                <a:latin typeface="+mn-lt"/>
                <a:ea typeface="+mn-ea"/>
                <a:cs typeface="+mn-cs"/>
              </a:rPr>
              <a:t>()</a:t>
            </a:r>
          </a:p>
          <a:p>
            <a:pPr marL="171450" indent="-171450">
              <a:buFont typeface="Arial" pitchFamily="34" charset="0"/>
              <a:buChar char="•"/>
            </a:pPr>
            <a:r>
              <a:rPr lang="vi-VN" sz="1200" b="0" i="0" kern="1200" dirty="0">
                <a:solidFill>
                  <a:schemeClr val="tx1"/>
                </a:solidFill>
                <a:effectLst/>
                <a:latin typeface="+mn-lt"/>
                <a:ea typeface="+mn-ea"/>
                <a:cs typeface="+mn-cs"/>
              </a:rPr>
              <a:t>Method này sẽ được gọi sau khi component được </a:t>
            </a:r>
            <a:r>
              <a:rPr lang="vi-VN" dirty="0"/>
              <a:t>mount on the DOM</a:t>
            </a:r>
            <a:r>
              <a:rPr lang="vi-VN" sz="1200" b="0" i="0" kern="1200" dirty="0">
                <a:solidFill>
                  <a:schemeClr val="tx1"/>
                </a:solidFill>
                <a:effectLst/>
                <a:latin typeface="+mn-lt"/>
                <a:ea typeface="+mn-ea"/>
                <a:cs typeface="+mn-cs"/>
              </a:rPr>
              <a:t>. Giống như componentWillMount, nó sẽ được gọi một lần trong một lifecycle. Trước khi thực thi method này, thì </a:t>
            </a:r>
            <a:r>
              <a:rPr lang="vi-VN" dirty="0"/>
              <a:t>render method</a:t>
            </a:r>
            <a:r>
              <a:rPr lang="vi-VN" sz="1200" b="0" i="0" kern="1200" dirty="0">
                <a:solidFill>
                  <a:schemeClr val="tx1"/>
                </a:solidFill>
                <a:effectLst/>
                <a:latin typeface="+mn-lt"/>
                <a:ea typeface="+mn-ea"/>
                <a:cs typeface="+mn-cs"/>
              </a:rPr>
              <a:t> sẽ được gọi</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cuộc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gọi</a:t>
            </a:r>
            <a:r>
              <a:rPr lang="en-US" sz="1200" b="0" i="0" kern="1200" dirty="0">
                <a:solidFill>
                  <a:schemeClr val="tx1"/>
                </a:solidFill>
                <a:effectLst/>
                <a:latin typeface="+mn-lt"/>
                <a:ea typeface="+mn-ea"/>
                <a:cs typeface="+mn-cs"/>
              </a:rPr>
              <a:t> API </a:t>
            </a:r>
            <a:r>
              <a:rPr lang="en-US" sz="1200" b="0" i="0" kern="1200" dirty="0" err="1">
                <a:solidFill>
                  <a:schemeClr val="tx1"/>
                </a:solidFill>
                <a:effectLst/>
                <a:latin typeface="+mn-lt"/>
                <a:ea typeface="+mn-ea"/>
                <a:cs typeface="+mn-cs"/>
              </a:rPr>
              <a:t>hoặc</a:t>
            </a:r>
            <a:r>
              <a:rPr lang="en-US" sz="1200" b="0" i="0" kern="1200" dirty="0">
                <a:solidFill>
                  <a:schemeClr val="tx1"/>
                </a:solidFill>
                <a:effectLst/>
                <a:latin typeface="+mn-lt"/>
                <a:ea typeface="+mn-ea"/>
                <a:cs typeface="+mn-cs"/>
              </a:rPr>
              <a:t> update state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API response ở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method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20</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p>
          <a:p>
            <a:pPr marL="171450" indent="-171450">
              <a:buFont typeface="Arial" pitchFamily="34" charset="0"/>
              <a:buChar char="•"/>
            </a:pPr>
            <a:r>
              <a:rPr lang="vi-VN" sz="1200" b="0" i="0" kern="1200" dirty="0">
                <a:solidFill>
                  <a:schemeClr val="tx1"/>
                </a:solidFill>
                <a:effectLst/>
                <a:latin typeface="+mn-lt"/>
                <a:ea typeface="+mn-ea"/>
                <a:cs typeface="+mn-cs"/>
              </a:rPr>
              <a:t>Đây là giai đoạn thứ ba trong mỗi lifecycle. Sau giai đoạn mounting (nơi mà các component được tạo ra), đây là giai đoạn updating bắt đầu thực hiện. Đây là nơi state của component thay đổi, và việc re-rendering được diễn ra.</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Trong giai đoạn này, dữ liệu của mỗi component(state &amp; props) sẽ được update khi user thực hiện các hành động như click, typing… Kết quả sẽ re-rendering lại component</a:t>
            </a:r>
            <a:endParaRPr lang="en-US" sz="1200" b="0" i="0" kern="1200" dirty="0">
              <a:solidFill>
                <a:schemeClr val="tx1"/>
              </a:solidFill>
              <a:effectLst/>
              <a:latin typeface="+mn-lt"/>
              <a:ea typeface="+mn-ea"/>
              <a:cs typeface="+mn-cs"/>
            </a:endParaRPr>
          </a:p>
          <a:p>
            <a:pPr marL="171450" indent="-171450">
              <a:buFont typeface="Wingdings" pitchFamily="2" charset="2"/>
              <a:buChar char="Ø"/>
            </a:pPr>
            <a:r>
              <a:rPr lang="vi-VN" sz="1200" b="0" i="0" kern="1200" dirty="0">
                <a:solidFill>
                  <a:schemeClr val="tx1"/>
                </a:solidFill>
                <a:effectLst/>
                <a:latin typeface="+mn-lt"/>
                <a:ea typeface="+mn-ea"/>
                <a:cs typeface="+mn-cs"/>
              </a:rPr>
              <a:t>shouldComponentUpdate </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sẽ trả về true hoặc false. Nếu trả về true, việc update sẽ diễn ra bình thường. Nhưng nếu trả về false, tất cả method còn lại của updating cycle method sẽ không được gọi nữa, kể cả render và component sẽ không được update</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shouldComponentUpdate tự động nhận vào 2 argument là: nextProps và nextState</a:t>
            </a:r>
            <a:endParaRPr lang="en-US" sz="1200" b="0" i="0" kern="1200" dirty="0">
              <a:solidFill>
                <a:schemeClr val="tx1"/>
              </a:solidFill>
              <a:effectLst/>
              <a:latin typeface="+mn-lt"/>
              <a:ea typeface="+mn-ea"/>
              <a:cs typeface="+mn-cs"/>
            </a:endParaRPr>
          </a:p>
          <a:p>
            <a:pPr marL="171450" indent="-171450">
              <a:buFont typeface="Wingdings" pitchFamily="2" charset="2"/>
              <a:buChar char="Ø"/>
            </a:pPr>
            <a:r>
              <a:rPr lang="en-US" sz="1200" b="0" i="0" kern="1200" dirty="0" err="1">
                <a:solidFill>
                  <a:schemeClr val="tx1"/>
                </a:solidFill>
                <a:effectLst/>
                <a:latin typeface="+mn-lt"/>
                <a:ea typeface="+mn-ea"/>
                <a:cs typeface="+mn-cs"/>
              </a:rPr>
              <a:t>componentWillUpdate</a:t>
            </a:r>
            <a:r>
              <a:rPr lang="en-US" sz="1200" b="0" i="0" kern="1200" dirty="0">
                <a:solidFill>
                  <a:schemeClr val="tx1"/>
                </a:solidFill>
                <a:effectLst/>
                <a:latin typeface="+mn-lt"/>
                <a:ea typeface="+mn-ea"/>
                <a:cs typeface="+mn-cs"/>
              </a:rPr>
              <a:t>:</a:t>
            </a:r>
          </a:p>
          <a:p>
            <a:pPr marL="171450" indent="-171450">
              <a:buFont typeface="Arial" pitchFamily="34" charset="0"/>
              <a:buChar char="•"/>
            </a:pPr>
            <a:r>
              <a:rPr lang="vi-VN" sz="1200" b="0" i="0" kern="1200" dirty="0">
                <a:solidFill>
                  <a:schemeClr val="tx1"/>
                </a:solidFill>
                <a:effectLst/>
                <a:latin typeface="+mn-lt"/>
                <a:ea typeface="+mn-ea"/>
                <a:cs typeface="+mn-cs"/>
              </a:rPr>
              <a:t>Nó được gọi giữa shouldComponentUpdate và render</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en-US" sz="1200" b="0" i="0" kern="1200" dirty="0" err="1">
                <a:solidFill>
                  <a:schemeClr val="tx1"/>
                </a:solidFill>
                <a:effectLst/>
                <a:latin typeface="+mn-lt"/>
                <a:ea typeface="+mn-ea"/>
                <a:cs typeface="+mn-cs"/>
              </a:rPr>
              <a:t>Nó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vào</a:t>
            </a:r>
            <a:r>
              <a:rPr lang="en-US" sz="1200" b="0" i="0" kern="1200" dirty="0">
                <a:solidFill>
                  <a:schemeClr val="tx1"/>
                </a:solidFill>
                <a:effectLst/>
                <a:latin typeface="+mn-lt"/>
                <a:ea typeface="+mn-ea"/>
                <a:cs typeface="+mn-cs"/>
              </a:rPr>
              <a:t> 2 argument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nextProps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nextState</a:t>
            </a:r>
            <a:r>
              <a:rPr lang="en-US" sz="1200" b="0" i="0" kern="1200" dirty="0">
                <a:solidFill>
                  <a:schemeClr val="tx1"/>
                </a:solidFill>
                <a:effectLst/>
                <a:latin typeface="+mn-lt"/>
                <a:ea typeface="+mn-ea"/>
                <a:cs typeface="+mn-cs"/>
              </a:rPr>
              <a:t>.</a:t>
            </a:r>
          </a:p>
          <a:p>
            <a:pPr marL="171450" indent="-171450">
              <a:buFont typeface="Arial" pitchFamily="34" charset="0"/>
              <a:buChar char="•"/>
            </a:pPr>
            <a:r>
              <a:rPr lang="vi-VN" sz="1200" b="0" i="0" kern="1200" dirty="0">
                <a:solidFill>
                  <a:schemeClr val="tx1"/>
                </a:solidFill>
                <a:effectLst/>
                <a:latin typeface="+mn-lt"/>
                <a:ea typeface="+mn-ea"/>
                <a:cs typeface="+mn-cs"/>
              </a:rPr>
              <a:t>không thể gọi this.setState trong componentWillUpdate. Mục tiêu chính của componentWillUpdate là tương tác những thứ bên ngoài kiến trúc React. Nếu bạn cần set up một cái gì đó ngoài React, như check window size hay tương tác với một API thì componentWillUpdate là nơi thích hợp để thực hiện điều đó.</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21</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Unmount</a:t>
            </a:r>
            <a:r>
              <a:rPr lang="en-US" dirty="0"/>
              <a:t>:</a:t>
            </a:r>
          </a:p>
          <a:p>
            <a:pPr marL="171450" indent="-171450">
              <a:buFont typeface="Arial" pitchFamily="34" charset="0"/>
              <a:buChar char="•"/>
            </a:pPr>
            <a:r>
              <a:rPr lang="en-US" sz="1200" b="0" i="0" kern="1200" dirty="0">
                <a:solidFill>
                  <a:schemeClr val="tx1"/>
                </a:solidFill>
                <a:effectLst/>
                <a:latin typeface="+mn-lt"/>
                <a:ea typeface="+mn-ea"/>
                <a:cs typeface="+mn-cs"/>
              </a:rPr>
              <a:t>v</a:t>
            </a:r>
            <a:r>
              <a:rPr lang="vi-VN" sz="1200" b="0" i="0" kern="1200" dirty="0">
                <a:solidFill>
                  <a:schemeClr val="tx1"/>
                </a:solidFill>
                <a:effectLst/>
                <a:latin typeface="+mn-lt"/>
                <a:ea typeface="+mn-ea"/>
                <a:cs typeface="+mn-cs"/>
              </a:rPr>
              <a:t>iệc này có thể xảy ra khi một DOM được render mà không có component hoặc nếu user chuyển hướng đến một trang web khác hoặc khi trình duyệt được đóng.</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en-US" sz="1200" b="0" i="0" kern="1200" dirty="0">
                <a:solidFill>
                  <a:schemeClr val="tx1"/>
                </a:solidFill>
                <a:effectLst/>
                <a:latin typeface="+mn-lt"/>
                <a:ea typeface="+mn-ea"/>
                <a:cs typeface="+mn-cs"/>
              </a:rPr>
              <a:t>co</a:t>
            </a:r>
            <a:r>
              <a:rPr lang="vi-VN" sz="1200" b="0" i="0" kern="1200" dirty="0">
                <a:solidFill>
                  <a:schemeClr val="tx1"/>
                </a:solidFill>
                <a:effectLst/>
                <a:latin typeface="+mn-lt"/>
                <a:ea typeface="+mn-ea"/>
                <a:cs typeface="+mn-cs"/>
              </a:rPr>
              <a:t>mponentWillUnmount sẽ được gọi trước khi một component bị remove khỏi một DOM</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Nếu một component khởi tạo bất kì một method nào mà method đó yêu cầu phải clean up thì componentWillUnmount sẽ là nơi bạn nên đặt clean up.</a:t>
            </a:r>
            <a:endParaRPr lang="en-US" sz="1200" b="0" i="0" kern="1200" dirty="0">
              <a:solidFill>
                <a:schemeClr val="tx1"/>
              </a:solidFill>
              <a:effectLst/>
              <a:latin typeface="+mn-lt"/>
              <a:ea typeface="+mn-ea"/>
              <a:cs typeface="+mn-cs"/>
            </a:endParaRPr>
          </a:p>
          <a:p>
            <a:pPr marL="171450" indent="-171450">
              <a:buFont typeface="Arial" pitchFamily="34" charset="0"/>
              <a:buChar char="•"/>
            </a:pPr>
            <a:r>
              <a:rPr lang="vi-VN" sz="1200" b="0" i="0" kern="1200" dirty="0">
                <a:solidFill>
                  <a:schemeClr val="tx1"/>
                </a:solidFill>
                <a:effectLst/>
                <a:latin typeface="+mn-lt"/>
                <a:ea typeface="+mn-ea"/>
                <a:cs typeface="+mn-cs"/>
              </a:rPr>
              <a:t> giả sử trong </a:t>
            </a:r>
            <a:r>
              <a:rPr lang="vi-VN" dirty="0"/>
              <a:t>componentDidMount()</a:t>
            </a:r>
            <a:r>
              <a:rPr lang="vi-VN" sz="1200" b="0" i="0" kern="1200" dirty="0">
                <a:solidFill>
                  <a:schemeClr val="tx1"/>
                </a:solidFill>
                <a:effectLst/>
                <a:latin typeface="+mn-lt"/>
                <a:ea typeface="+mn-ea"/>
                <a:cs typeface="+mn-cs"/>
              </a:rPr>
              <a:t> bạn gọi </a:t>
            </a:r>
            <a:r>
              <a:rPr lang="vi-VN" dirty="0"/>
              <a:t>setInteval()</a:t>
            </a:r>
            <a:r>
              <a:rPr lang="vi-VN" sz="1200" b="0" i="0" kern="1200" dirty="0">
                <a:solidFill>
                  <a:schemeClr val="tx1"/>
                </a:solidFill>
                <a:effectLst/>
                <a:latin typeface="+mn-lt"/>
                <a:ea typeface="+mn-ea"/>
                <a:cs typeface="+mn-cs"/>
              </a:rPr>
              <a:t> thì bạn phải gọi đến </a:t>
            </a:r>
            <a:r>
              <a:rPr lang="vi-VN" dirty="0"/>
              <a:t>clearInteval(id)</a:t>
            </a:r>
            <a:r>
              <a:rPr lang="vi-VN" sz="1200" b="0" i="0" kern="1200" dirty="0">
                <a:solidFill>
                  <a:schemeClr val="tx1"/>
                </a:solidFill>
                <a:effectLst/>
                <a:latin typeface="+mn-lt"/>
                <a:ea typeface="+mn-ea"/>
                <a:cs typeface="+mn-cs"/>
              </a:rPr>
              <a:t> bên trong lifecycle </a:t>
            </a:r>
            <a:r>
              <a:rPr lang="vi-VN" dirty="0"/>
              <a:t>componentWillUnmount()</a:t>
            </a:r>
            <a:r>
              <a:rPr lang="vi-VN" sz="1200" b="0" i="0" kern="1200" dirty="0">
                <a:solidFill>
                  <a:schemeClr val="tx1"/>
                </a:solidFill>
                <a:effectLst/>
                <a:latin typeface="+mn-lt"/>
                <a:ea typeface="+mn-ea"/>
                <a:cs typeface="+mn-cs"/>
              </a:rPr>
              <a:t> nếu không muốn ứng dụng bị rò rỉ bộ nhớ</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memori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leack</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những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biến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tồn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memori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gỡ</a:t>
            </a:r>
            <a:r>
              <a:rPr lang="en-US" sz="1200" b="0" i="0" kern="1200">
                <a:solidFill>
                  <a:schemeClr val="tx1"/>
                </a:solidFill>
                <a:effectLst/>
                <a:latin typeface="+mn-lt"/>
                <a:ea typeface="+mn-ea"/>
                <a:cs typeface="+mn-cs"/>
              </a:rPr>
              <a:t> ra</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22</a:t>
            </a:fld>
            <a:endParaRPr lang="en-US"/>
          </a:p>
        </p:txBody>
      </p:sp>
    </p:spTree>
    <p:extLst>
      <p:ext uri="{BB962C8B-B14F-4D97-AF65-F5344CB8AC3E}">
        <p14:creationId xmlns:p14="http://schemas.microsoft.com/office/powerpoint/2010/main" val="67951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Thao </a:t>
            </a:r>
            <a:r>
              <a:rPr lang="en-US" sz="1200" b="0" i="0" kern="1200" dirty="0" err="1">
                <a:solidFill>
                  <a:schemeClr val="tx1"/>
                </a:solidFill>
                <a:effectLst/>
                <a:latin typeface="+mn-lt"/>
                <a:ea typeface="+mn-ea"/>
                <a:cs typeface="+mn-cs"/>
              </a:rPr>
              <a:t>tác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Dom </a:t>
            </a:r>
            <a:r>
              <a:rPr lang="en-US" sz="1200" b="0" i="0" kern="1200" dirty="0" err="1">
                <a:solidFill>
                  <a:schemeClr val="tx1"/>
                </a:solidFill>
                <a:effectLst/>
                <a:latin typeface="+mn-lt"/>
                <a:ea typeface="+mn-ea"/>
                <a:cs typeface="+mn-cs"/>
              </a:rPr>
              <a:t>khá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chậm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chạm</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chảng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hạn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thay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1 item </a:t>
            </a:r>
            <a:r>
              <a:rPr lang="en-US" sz="1200" b="0" i="0" kern="1200" dirty="0" err="1">
                <a:solidFill>
                  <a:schemeClr val="tx1"/>
                </a:solidFill>
                <a:effectLst/>
                <a:latin typeface="+mn-lt"/>
                <a:ea typeface="+mn-ea"/>
                <a:cs typeface="+mn-cs"/>
              </a:rPr>
              <a:t>trong</a:t>
            </a:r>
            <a:r>
              <a:rPr lang="en-US" sz="1200" b="0" i="0" kern="1200" dirty="0">
                <a:solidFill>
                  <a:schemeClr val="tx1"/>
                </a:solidFill>
                <a:effectLst/>
                <a:latin typeface="+mn-lt"/>
                <a:ea typeface="+mn-ea"/>
                <a:cs typeface="+mn-cs"/>
              </a:rPr>
              <a:t> tree 10 items, </a:t>
            </a:r>
            <a:r>
              <a:rPr lang="en-US" sz="1200" b="0" i="0" kern="1200" dirty="0" err="1">
                <a:solidFill>
                  <a:schemeClr val="tx1"/>
                </a:solidFill>
                <a:effectLst/>
                <a:latin typeface="+mn-lt"/>
                <a:ea typeface="+mn-ea"/>
                <a:cs typeface="+mn-cs"/>
              </a:rPr>
              <a:t>hầu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hết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sẽ</a:t>
            </a:r>
            <a:r>
              <a:rPr lang="en-US" sz="1200" b="0" i="0" kern="1200" dirty="0">
                <a:solidFill>
                  <a:schemeClr val="tx1"/>
                </a:solidFill>
                <a:effectLst/>
                <a:latin typeface="+mn-lt"/>
                <a:ea typeface="+mn-ea"/>
                <a:cs typeface="+mn-cs"/>
              </a:rPr>
              <a:t> rebuild </a:t>
            </a:r>
            <a:r>
              <a:rPr lang="en-US" sz="1200" b="0" i="0" kern="1200" dirty="0" err="1">
                <a:solidFill>
                  <a:schemeClr val="tx1"/>
                </a:solidFill>
                <a:effectLst/>
                <a:latin typeface="+mn-lt"/>
                <a:ea typeface="+mn-ea"/>
                <a:cs typeface="+mn-cs"/>
              </a:rPr>
              <a:t>lại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toàn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bộ</a:t>
            </a:r>
            <a:r>
              <a:rPr lang="en-US" sz="1200" b="0" i="0" kern="1200" dirty="0">
                <a:solidFill>
                  <a:schemeClr val="tx1"/>
                </a:solidFill>
                <a:effectLst/>
                <a:latin typeface="+mn-lt"/>
                <a:ea typeface="+mn-ea"/>
                <a:cs typeface="+mn-cs"/>
              </a:rPr>
              <a:t> 10 items ,</a:t>
            </a:r>
            <a:r>
              <a:rPr lang="vi-VN" sz="1200" b="0" i="0" kern="1200" dirty="0">
                <a:solidFill>
                  <a:schemeClr val="tx1"/>
                </a:solidFill>
                <a:effectLst/>
                <a:latin typeface="+mn-lt"/>
                <a:ea typeface="+mn-ea"/>
                <a:cs typeface="+mn-cs"/>
              </a:rPr>
              <a:t>  Chỉ một mục thay đổi, nhưng chín mục còn lại cũng phải rebuild lại.</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giảm</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hiệu</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suất</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err="1">
                <a:solidFill>
                  <a:schemeClr val="tx1"/>
                </a:solidFill>
                <a:effectLst/>
                <a:latin typeface="+mn-lt"/>
                <a:ea typeface="+mn-ea"/>
                <a:cs typeface="+mn-cs"/>
                <a:sym typeface="Wingdings" panose="05000000000000000000" pitchFamily="2" charset="2"/>
              </a:rPr>
              <a:t>performent</a:t>
            </a:r>
            <a:endParaRPr lang="en-US" sz="1200" b="0" i="0" kern="1200" dirty="0">
              <a:solidFill>
                <a:schemeClr val="tx1"/>
              </a:solidFill>
              <a:effectLst/>
              <a:latin typeface="+mn-lt"/>
              <a:ea typeface="+mn-ea"/>
              <a:cs typeface="+mn-cs"/>
              <a:sym typeface="Wingdings" panose="05000000000000000000" pitchFamily="2" charset="2"/>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Để giải quyết vấn đề này, React team đã giới thiệu một thứ được gọi là </a:t>
            </a:r>
            <a:r>
              <a:rPr lang="vi-VN" sz="1200" b="0" i="1" kern="1200" dirty="0">
                <a:solidFill>
                  <a:schemeClr val="tx1"/>
                </a:solidFill>
                <a:effectLst/>
                <a:latin typeface="+mn-lt"/>
                <a:ea typeface="+mn-ea"/>
                <a:cs typeface="+mn-cs"/>
              </a:rPr>
              <a:t>DOM ảo.</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5</a:t>
            </a:fld>
            <a:endParaRPr lang="en-US"/>
          </a:p>
        </p:txBody>
      </p:sp>
    </p:spTree>
    <p:extLst>
      <p:ext uri="{BB962C8B-B14F-4D97-AF65-F5344CB8AC3E}">
        <p14:creationId xmlns:p14="http://schemas.microsoft.com/office/powerpoint/2010/main" val="1828631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Hook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Hook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them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version 16.8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react</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react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Hoook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‘hook-into’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react</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class (OOP)</a:t>
            </a:r>
          </a:p>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function component, ko dung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class component</a:t>
            </a:r>
          </a:p>
          <a:p>
            <a:pPr marL="171450" indent="-1714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OOP, this , super(props)</a:t>
            </a:r>
          </a:p>
          <a:p>
            <a:pPr marL="171450" indent="-1714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function component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23</a:t>
            </a:fld>
            <a:endParaRPr lang="en-US"/>
          </a:p>
        </p:txBody>
      </p:sp>
    </p:spTree>
    <p:extLst>
      <p:ext uri="{BB962C8B-B14F-4D97-AF65-F5344CB8AC3E}">
        <p14:creationId xmlns:p14="http://schemas.microsoft.com/office/powerpoint/2010/main" val="1002068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useState</a:t>
            </a:r>
            <a:r>
              <a:rPr lang="en-US" dirty="0"/>
              <a:t> </a:t>
            </a:r>
            <a:r>
              <a:rPr lang="en-US" dirty="0" err="1"/>
              <a:t>là</a:t>
            </a:r>
            <a:r>
              <a:rPr lang="en-US" dirty="0"/>
              <a:t> 1 </a:t>
            </a:r>
            <a:r>
              <a:rPr lang="en-US" dirty="0" err="1"/>
              <a:t>hàm</a:t>
            </a:r>
            <a:r>
              <a:rPr lang="en-US" dirty="0"/>
              <a:t> </a:t>
            </a:r>
            <a:r>
              <a:rPr lang="en-US" dirty="0" err="1"/>
              <a:t>trả</a:t>
            </a:r>
            <a:r>
              <a:rPr lang="en-US" dirty="0"/>
              <a:t> </a:t>
            </a:r>
            <a:r>
              <a:rPr lang="en-US" dirty="0" err="1"/>
              <a:t>lại</a:t>
            </a:r>
            <a:r>
              <a:rPr lang="en-US" dirty="0"/>
              <a:t> 1 array </a:t>
            </a:r>
            <a:r>
              <a:rPr lang="en-US" dirty="0" err="1"/>
              <a:t>gồm</a:t>
            </a:r>
            <a:r>
              <a:rPr lang="en-US" dirty="0"/>
              <a:t> 2 </a:t>
            </a:r>
            <a:r>
              <a:rPr lang="en-US" dirty="0" err="1"/>
              <a:t>phần</a:t>
            </a:r>
            <a:r>
              <a:rPr lang="en-US" dirty="0"/>
              <a:t> </a:t>
            </a:r>
            <a:r>
              <a:rPr lang="en-US" dirty="0" err="1"/>
              <a:t>tử</a:t>
            </a:r>
            <a:r>
              <a:rPr lang="en-US" dirty="0"/>
              <a:t>:</a:t>
            </a:r>
          </a:p>
          <a:p>
            <a:pPr marL="228600" indent="-228600">
              <a:buFont typeface="+mj-lt"/>
              <a:buAutoNum type="arabicPeriod"/>
            </a:pPr>
            <a:r>
              <a:rPr lang="en-US" dirty="0" err="1"/>
              <a:t>Phần</a:t>
            </a:r>
            <a:r>
              <a:rPr lang="en-US" dirty="0"/>
              <a:t> </a:t>
            </a:r>
            <a:r>
              <a:rPr lang="en-US" dirty="0" err="1"/>
              <a:t>tử</a:t>
            </a:r>
            <a:r>
              <a:rPr lang="en-US" dirty="0"/>
              <a:t> </a:t>
            </a:r>
            <a:r>
              <a:rPr lang="en-US" dirty="0" err="1"/>
              <a:t>thứ</a:t>
            </a:r>
            <a:r>
              <a:rPr lang="en-US" dirty="0"/>
              <a:t> 1 </a:t>
            </a:r>
            <a:r>
              <a:rPr lang="en-US" dirty="0" err="1"/>
              <a:t>là</a:t>
            </a:r>
            <a:r>
              <a:rPr lang="en-US" dirty="0"/>
              <a:t> 1 state</a:t>
            </a:r>
          </a:p>
          <a:p>
            <a:pPr marL="228600" indent="-228600">
              <a:buFont typeface="+mj-lt"/>
              <a:buAutoNum type="arabicPeriod"/>
            </a:pPr>
            <a:r>
              <a:rPr lang="en-US" dirty="0" err="1"/>
              <a:t>Phần</a:t>
            </a:r>
            <a:r>
              <a:rPr lang="en-US" dirty="0"/>
              <a:t> </a:t>
            </a:r>
            <a:r>
              <a:rPr lang="en-US" dirty="0" err="1"/>
              <a:t>tử</a:t>
            </a:r>
            <a:r>
              <a:rPr lang="en-US" dirty="0"/>
              <a:t> </a:t>
            </a:r>
            <a:r>
              <a:rPr lang="en-US" dirty="0" err="1"/>
              <a:t>thứ</a:t>
            </a:r>
            <a:r>
              <a:rPr lang="en-US" dirty="0"/>
              <a:t> 2 </a:t>
            </a:r>
            <a:r>
              <a:rPr lang="en-US" dirty="0" err="1"/>
              <a:t>là</a:t>
            </a:r>
            <a:r>
              <a:rPr lang="en-US" dirty="0"/>
              <a:t> 1 </a:t>
            </a:r>
            <a:r>
              <a:rPr lang="en-US" dirty="0" err="1"/>
              <a:t>hàm</a:t>
            </a:r>
            <a:r>
              <a:rPr lang="en-US" dirty="0"/>
              <a:t> dung </a:t>
            </a:r>
            <a:r>
              <a:rPr lang="en-US" dirty="0" err="1"/>
              <a:t>để</a:t>
            </a:r>
            <a:r>
              <a:rPr lang="en-US" dirty="0"/>
              <a:t> set state</a:t>
            </a:r>
          </a:p>
        </p:txBody>
      </p:sp>
      <p:sp>
        <p:nvSpPr>
          <p:cNvPr id="4" name="Slide Number Placeholder 3"/>
          <p:cNvSpPr>
            <a:spLocks noGrp="1"/>
          </p:cNvSpPr>
          <p:nvPr>
            <p:ph type="sldNum" sz="quarter" idx="5"/>
          </p:nvPr>
        </p:nvSpPr>
        <p:spPr/>
        <p:txBody>
          <a:bodyPr/>
          <a:lstStyle/>
          <a:p>
            <a:fld id="{8D32EB80-73C6-458A-A3A2-9FD02E7DCC7B}" type="slidenum">
              <a:rPr lang="en-US" smtClean="0"/>
              <a:t>24</a:t>
            </a:fld>
            <a:endParaRPr lang="en-US"/>
          </a:p>
        </p:txBody>
      </p:sp>
    </p:spTree>
    <p:extLst>
      <p:ext uri="{BB962C8B-B14F-4D97-AF65-F5344CB8AC3E}">
        <p14:creationId xmlns:p14="http://schemas.microsoft.com/office/powerpoint/2010/main" val="709529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Silde</a:t>
            </a:r>
            <a:r>
              <a:rPr lang="en-US" dirty="0">
                <a:latin typeface="Times New Roman" panose="02020603050405020304" pitchFamily="18" charset="0"/>
                <a:cs typeface="Times New Roman" panose="02020603050405020304" pitchFamily="18" charset="0"/>
              </a:rPr>
              <a:t> effect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component : </a:t>
            </a:r>
            <a:r>
              <a:rPr lang="en-US" dirty="0" err="1">
                <a:latin typeface="Times New Roman" panose="02020603050405020304" pitchFamily="18" charset="0"/>
                <a:cs typeface="Times New Roman" panose="02020603050405020304" pitchFamily="18" charset="0"/>
              </a:rPr>
              <a:t>setInterval</a:t>
            </a:r>
            <a:r>
              <a:rPr lang="en-US" dirty="0">
                <a:latin typeface="Times New Roman" panose="02020603050405020304" pitchFamily="18" charset="0"/>
                <a:cs typeface="Times New Roman" panose="02020603050405020304" pitchFamily="18" charset="0"/>
              </a:rPr>
              <a:t> , call API …</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p>
          <a:p>
            <a:pPr marL="742950" lvl="1" indent="-285750">
              <a:spcBef>
                <a:spcPts val="600"/>
              </a:spcBef>
              <a:spcAft>
                <a:spcPts val="600"/>
              </a:spcAft>
              <a:buFont typeface="+mj-lt"/>
              <a:buAutoNum type="arabicPeriod"/>
            </a:pP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clean up</a:t>
            </a:r>
          </a:p>
          <a:p>
            <a:pPr marL="742950" lvl="1" indent="-285750">
              <a:spcBef>
                <a:spcPts val="600"/>
              </a:spcBef>
              <a:spcAft>
                <a:spcPts val="600"/>
              </a:spcAft>
              <a:buFont typeface="+mj-lt"/>
              <a:buAutoNum type="arabicPeriod"/>
            </a:pPr>
            <a:r>
              <a:rPr lang="en-US" dirty="0">
                <a:latin typeface="Times New Roman" panose="02020603050405020304" pitchFamily="18" charset="0"/>
                <a:cs typeface="Times New Roman" panose="02020603050405020304" pitchFamily="18" charset="0"/>
              </a:rPr>
              <a:t>Ko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clean up</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hook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react hook</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side effects</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silde</a:t>
            </a:r>
            <a:r>
              <a:rPr lang="en-US" dirty="0">
                <a:latin typeface="Times New Roman" panose="02020603050405020304" pitchFamily="18" charset="0"/>
                <a:cs typeface="Times New Roman" panose="02020603050405020304" pitchFamily="18" charset="0"/>
              </a:rPr>
              <a:t> effect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clean up (optional)</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render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25</a:t>
            </a:fld>
            <a:endParaRPr lang="en-US"/>
          </a:p>
        </p:txBody>
      </p:sp>
    </p:spTree>
    <p:extLst>
      <p:ext uri="{BB962C8B-B14F-4D97-AF65-F5344CB8AC3E}">
        <p14:creationId xmlns:p14="http://schemas.microsoft.com/office/powerpoint/2010/main" val="464473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Silde</a:t>
            </a:r>
            <a:r>
              <a:rPr lang="en-US" dirty="0">
                <a:latin typeface="Times New Roman" panose="02020603050405020304" pitchFamily="18" charset="0"/>
                <a:cs typeface="Times New Roman" panose="02020603050405020304" pitchFamily="18" charset="0"/>
              </a:rPr>
              <a:t> effect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component : </a:t>
            </a:r>
            <a:r>
              <a:rPr lang="en-US" dirty="0" err="1">
                <a:latin typeface="Times New Roman" panose="02020603050405020304" pitchFamily="18" charset="0"/>
                <a:cs typeface="Times New Roman" panose="02020603050405020304" pitchFamily="18" charset="0"/>
              </a:rPr>
              <a:t>setInterval</a:t>
            </a:r>
            <a:r>
              <a:rPr lang="en-US" dirty="0">
                <a:latin typeface="Times New Roman" panose="02020603050405020304" pitchFamily="18" charset="0"/>
                <a:cs typeface="Times New Roman" panose="02020603050405020304" pitchFamily="18" charset="0"/>
              </a:rPr>
              <a:t> , call API …</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p>
          <a:p>
            <a:pPr marL="742950" lvl="1" indent="-285750">
              <a:spcBef>
                <a:spcPts val="600"/>
              </a:spcBef>
              <a:spcAft>
                <a:spcPts val="600"/>
              </a:spcAft>
              <a:buFont typeface="+mj-lt"/>
              <a:buAutoNum type="arabicPeriod"/>
            </a:pP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clean up</a:t>
            </a:r>
          </a:p>
          <a:p>
            <a:pPr marL="742950" lvl="1" indent="-285750">
              <a:spcBef>
                <a:spcPts val="600"/>
              </a:spcBef>
              <a:spcAft>
                <a:spcPts val="600"/>
              </a:spcAft>
              <a:buFont typeface="+mj-lt"/>
              <a:buAutoNum type="arabicPeriod"/>
            </a:pPr>
            <a:r>
              <a:rPr lang="en-US" dirty="0">
                <a:latin typeface="Times New Roman" panose="02020603050405020304" pitchFamily="18" charset="0"/>
                <a:cs typeface="Times New Roman" panose="02020603050405020304" pitchFamily="18" charset="0"/>
              </a:rPr>
              <a:t>Ko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clean up</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hook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react hook</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side effects</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silde</a:t>
            </a:r>
            <a:r>
              <a:rPr lang="en-US" dirty="0">
                <a:latin typeface="Times New Roman" panose="02020603050405020304" pitchFamily="18" charset="0"/>
                <a:cs typeface="Times New Roman" panose="02020603050405020304" pitchFamily="18" charset="0"/>
              </a:rPr>
              <a:t> effect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clean up (optional)</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render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26</a:t>
            </a:fld>
            <a:endParaRPr lang="en-US"/>
          </a:p>
        </p:txBody>
      </p:sp>
    </p:spTree>
    <p:extLst>
      <p:ext uri="{BB962C8B-B14F-4D97-AF65-F5344CB8AC3E}">
        <p14:creationId xmlns:p14="http://schemas.microsoft.com/office/powerpoint/2010/main" val="3718206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Silde</a:t>
            </a:r>
            <a:r>
              <a:rPr lang="en-US" dirty="0">
                <a:latin typeface="Times New Roman" panose="02020603050405020304" pitchFamily="18" charset="0"/>
                <a:cs typeface="Times New Roman" panose="02020603050405020304" pitchFamily="18" charset="0"/>
              </a:rPr>
              <a:t> effect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component : </a:t>
            </a:r>
            <a:r>
              <a:rPr lang="en-US" dirty="0" err="1">
                <a:latin typeface="Times New Roman" panose="02020603050405020304" pitchFamily="18" charset="0"/>
                <a:cs typeface="Times New Roman" panose="02020603050405020304" pitchFamily="18" charset="0"/>
              </a:rPr>
              <a:t>setInterval</a:t>
            </a:r>
            <a:r>
              <a:rPr lang="en-US" dirty="0">
                <a:latin typeface="Times New Roman" panose="02020603050405020304" pitchFamily="18" charset="0"/>
                <a:cs typeface="Times New Roman" panose="02020603050405020304" pitchFamily="18" charset="0"/>
              </a:rPr>
              <a:t> , call API …</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p>
          <a:p>
            <a:pPr marL="742950" lvl="1" indent="-285750">
              <a:spcBef>
                <a:spcPts val="600"/>
              </a:spcBef>
              <a:spcAft>
                <a:spcPts val="600"/>
              </a:spcAft>
              <a:buFont typeface="+mj-lt"/>
              <a:buAutoNum type="arabicPeriod"/>
            </a:pP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clean up</a:t>
            </a:r>
          </a:p>
          <a:p>
            <a:pPr marL="742950" lvl="1" indent="-285750">
              <a:spcBef>
                <a:spcPts val="600"/>
              </a:spcBef>
              <a:spcAft>
                <a:spcPts val="600"/>
              </a:spcAft>
              <a:buFont typeface="+mj-lt"/>
              <a:buAutoNum type="arabicPeriod"/>
            </a:pPr>
            <a:r>
              <a:rPr lang="en-US" dirty="0">
                <a:latin typeface="Times New Roman" panose="02020603050405020304" pitchFamily="18" charset="0"/>
                <a:cs typeface="Times New Roman" panose="02020603050405020304" pitchFamily="18" charset="0"/>
              </a:rPr>
              <a:t>Ko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clean up</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1 hook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react hook</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side effects</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silde</a:t>
            </a:r>
            <a:r>
              <a:rPr lang="en-US" dirty="0">
                <a:latin typeface="Times New Roman" panose="02020603050405020304" pitchFamily="18" charset="0"/>
                <a:cs typeface="Times New Roman" panose="02020603050405020304" pitchFamily="18" charset="0"/>
              </a:rPr>
              <a:t> effect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clean up (optional)</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render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27</a:t>
            </a:fld>
            <a:endParaRPr lang="en-US"/>
          </a:p>
        </p:txBody>
      </p:sp>
    </p:spTree>
    <p:extLst>
      <p:ext uri="{BB962C8B-B14F-4D97-AF65-F5344CB8AC3E}">
        <p14:creationId xmlns:p14="http://schemas.microsoft.com/office/powerpoint/2010/main" val="3763255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28</a:t>
            </a:fld>
            <a:endParaRPr lang="en-US"/>
          </a:p>
        </p:txBody>
      </p:sp>
    </p:spTree>
    <p:extLst>
      <p:ext uri="{BB962C8B-B14F-4D97-AF65-F5344CB8AC3E}">
        <p14:creationId xmlns:p14="http://schemas.microsoft.com/office/powerpoint/2010/main" val="2229785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29</a:t>
            </a:fld>
            <a:endParaRPr lang="en-US"/>
          </a:p>
        </p:txBody>
      </p:sp>
    </p:spTree>
    <p:extLst>
      <p:ext uri="{BB962C8B-B14F-4D97-AF65-F5344CB8AC3E}">
        <p14:creationId xmlns:p14="http://schemas.microsoft.com/office/powerpoint/2010/main" val="1135304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30</a:t>
            </a:fld>
            <a:endParaRPr lang="en-US"/>
          </a:p>
        </p:txBody>
      </p:sp>
    </p:spTree>
    <p:extLst>
      <p:ext uri="{BB962C8B-B14F-4D97-AF65-F5344CB8AC3E}">
        <p14:creationId xmlns:p14="http://schemas.microsoft.com/office/powerpoint/2010/main" val="66450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31</a:t>
            </a:fld>
            <a:endParaRPr lang="en-US"/>
          </a:p>
        </p:txBody>
      </p:sp>
    </p:spTree>
    <p:extLst>
      <p:ext uri="{BB962C8B-B14F-4D97-AF65-F5344CB8AC3E}">
        <p14:creationId xmlns:p14="http://schemas.microsoft.com/office/powerpoint/2010/main" val="188521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Ví dụ, thay vì tạo một thẻ &lt;div&gt; thật chứa các thẻ &lt;ul&gt; bên trong, nó sẽ tạo một div object chứa ul object bên trong. Cụ thể ở trong React sẽ là các React.div và React.ul. Khi tương tác, ta có thể tương tác với các object đó rất nhanh mà không phải động tới DOM thật hoặc thông qua DOM API.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Một lợi ích gắn liền khi sử dụng React là chúng ta có thể kiểm soát việc </a:t>
            </a:r>
            <a:r>
              <a:rPr lang="vi-VN" sz="1200" b="0" i="1" kern="1200" dirty="0">
                <a:solidFill>
                  <a:schemeClr val="tx1"/>
                </a:solidFill>
                <a:effectLst/>
                <a:latin typeface="+mn-lt"/>
                <a:ea typeface="+mn-ea"/>
                <a:cs typeface="+mn-cs"/>
              </a:rPr>
              <a:t>re-render</a:t>
            </a:r>
            <a:r>
              <a:rPr lang="vi-VN" sz="1200" b="0" i="0" kern="1200" dirty="0">
                <a:solidFill>
                  <a:schemeClr val="tx1"/>
                </a:solidFill>
                <a:effectLst/>
                <a:latin typeface="+mn-lt"/>
                <a:ea typeface="+mn-ea"/>
                <a:cs typeface="+mn-cs"/>
              </a:rPr>
              <a:t> của các </a:t>
            </a:r>
            <a:r>
              <a:rPr lang="vi-VN" dirty="0"/>
              <a:t>component</a:t>
            </a:r>
            <a:r>
              <a:rPr lang="vi-VN" sz="1200" b="0" i="0" kern="1200" dirty="0">
                <a:solidFill>
                  <a:schemeClr val="tx1"/>
                </a:solidFill>
                <a:effectLst/>
                <a:latin typeface="+mn-lt"/>
                <a:ea typeface="+mn-ea"/>
                <a:cs typeface="+mn-cs"/>
              </a:rPr>
              <a:t> bằng cách sử dụng phươnt thức </a:t>
            </a:r>
            <a:r>
              <a:rPr lang="vi-VN" dirty="0"/>
              <a:t>shouldComponentUpdate</a:t>
            </a:r>
            <a:r>
              <a:rPr lang="vi-VN" sz="1200" b="0" i="0" kern="1200" dirty="0">
                <a:solidFill>
                  <a:schemeClr val="tx1"/>
                </a:solidFill>
                <a:effectLst/>
                <a:latin typeface="+mn-lt"/>
                <a:ea typeface="+mn-ea"/>
                <a:cs typeface="+mn-cs"/>
              </a:rPr>
              <a:t> và </a:t>
            </a:r>
            <a:r>
              <a:rPr lang="vi-VN" dirty="0"/>
              <a:t>setState</a:t>
            </a:r>
            <a:r>
              <a:rPr lang="en-US" dirty="0"/>
              <a:t> </a:t>
            </a:r>
            <a:r>
              <a:rPr lang="en-US" dirty="0" err="1"/>
              <a:t>mà</a:t>
            </a:r>
            <a:r>
              <a:rPr lang="en-US" dirty="0"/>
              <a:t> </a:t>
            </a:r>
            <a:r>
              <a:rPr lang="en-US" dirty="0" err="1"/>
              <a:t>chúng</a:t>
            </a:r>
            <a:r>
              <a:rPr lang="en-US" dirty="0"/>
              <a:t> ta </a:t>
            </a:r>
            <a:r>
              <a:rPr lang="en-US" dirty="0" err="1"/>
              <a:t>sẽ</a:t>
            </a:r>
            <a:r>
              <a:rPr lang="en-US" dirty="0"/>
              <a:t> </a:t>
            </a:r>
            <a:r>
              <a:rPr lang="en-US" dirty="0" err="1"/>
              <a:t>tìm</a:t>
            </a:r>
            <a:r>
              <a:rPr lang="en-US" dirty="0"/>
              <a:t> </a:t>
            </a:r>
            <a:r>
              <a:rPr lang="en-US" dirty="0" err="1"/>
              <a:t>hiểu</a:t>
            </a:r>
            <a:r>
              <a:rPr lang="en-US" dirty="0"/>
              <a:t> ở </a:t>
            </a:r>
            <a:r>
              <a:rPr lang="en-US" dirty="0" err="1"/>
              <a:t>phần</a:t>
            </a:r>
            <a:r>
              <a:rPr lang="en-US" dirty="0"/>
              <a:t> </a:t>
            </a:r>
            <a:r>
              <a:rPr lang="en-US" dirty="0" err="1"/>
              <a:t>sau</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6</a:t>
            </a:fld>
            <a:endParaRPr lang="en-US"/>
          </a:p>
        </p:txBody>
      </p:sp>
    </p:spTree>
    <p:extLst>
      <p:ext uri="{BB962C8B-B14F-4D97-AF65-F5344CB8AC3E}">
        <p14:creationId xmlns:p14="http://schemas.microsoft.com/office/powerpoint/2010/main" val="215093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7</a:t>
            </a:fld>
            <a:endParaRPr lang="en-US"/>
          </a:p>
        </p:txBody>
      </p:sp>
    </p:spTree>
    <p:extLst>
      <p:ext uri="{BB962C8B-B14F-4D97-AF65-F5344CB8AC3E}">
        <p14:creationId xmlns:p14="http://schemas.microsoft.com/office/powerpoint/2010/main" val="282124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t>
            </a:r>
            <a:r>
              <a:rPr lang="vi-VN" sz="1200" b="0" i="0" kern="1200" dirty="0">
                <a:solidFill>
                  <a:schemeClr val="tx1"/>
                </a:solidFill>
                <a:effectLst/>
                <a:latin typeface="+mn-lt"/>
                <a:ea typeface="+mn-ea"/>
                <a:cs typeface="+mn-cs"/>
              </a:rPr>
              <a:t>ư</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viện</a:t>
            </a:r>
            <a:r>
              <a:rPr lang="en-US" sz="1200" b="0" i="0" kern="1200" dirty="0">
                <a:solidFill>
                  <a:schemeClr val="tx1"/>
                </a:solidFill>
                <a:effectLst/>
                <a:latin typeface="+mn-lt"/>
                <a:ea typeface="+mn-ea"/>
                <a:cs typeface="+mn-cs"/>
              </a:rPr>
              <a:t> Babel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phiên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dịch</a:t>
            </a:r>
            <a:r>
              <a:rPr lang="en-US" sz="1200" b="0" i="0" kern="1200" dirty="0">
                <a:solidFill>
                  <a:schemeClr val="tx1"/>
                </a:solidFill>
                <a:effectLst/>
                <a:latin typeface="+mn-lt"/>
                <a:ea typeface="+mn-ea"/>
                <a:cs typeface="+mn-cs"/>
              </a:rPr>
              <a:t> JSX sang JS</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8</a:t>
            </a:fld>
            <a:endParaRPr lang="en-US"/>
          </a:p>
        </p:txBody>
      </p:sp>
    </p:spTree>
    <p:extLst>
      <p:ext uri="{BB962C8B-B14F-4D97-AF65-F5344CB8AC3E}">
        <p14:creationId xmlns:p14="http://schemas.microsoft.com/office/powerpoint/2010/main" val="334944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React lấy một </a:t>
            </a:r>
            <a:r>
              <a:rPr lang="vi-VN" sz="1200" b="0" i="1" kern="1200" dirty="0">
                <a:solidFill>
                  <a:schemeClr val="tx1"/>
                </a:solidFill>
                <a:effectLst/>
                <a:latin typeface="+mn-lt"/>
                <a:ea typeface="+mn-ea"/>
                <a:cs typeface="+mn-cs"/>
              </a:rPr>
              <a:t>snapshot</a:t>
            </a:r>
            <a:r>
              <a:rPr lang="vi-VN" sz="1200" b="0" i="0" kern="1200" dirty="0">
                <a:solidFill>
                  <a:schemeClr val="tx1"/>
                </a:solidFill>
                <a:effectLst/>
                <a:latin typeface="+mn-lt"/>
                <a:ea typeface="+mn-ea"/>
                <a:cs typeface="+mn-cs"/>
              </a:rPr>
              <a:t> của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(có thể hiểu là bản ghi trạng thái ngay lúc đó) ngay trước khi áp dụng bất kỳ bản cập nhật nào. Sau đó, nó sử dụng </a:t>
            </a:r>
            <a:r>
              <a:rPr lang="vi-VN" dirty="0"/>
              <a:t>snapshot</a:t>
            </a:r>
            <a:r>
              <a:rPr lang="vi-VN" sz="1200" b="0" i="0" kern="1200" dirty="0">
                <a:solidFill>
                  <a:schemeClr val="tx1"/>
                </a:solidFill>
                <a:effectLst/>
                <a:latin typeface="+mn-lt"/>
                <a:ea typeface="+mn-ea"/>
                <a:cs typeface="+mn-cs"/>
              </a:rPr>
              <a:t> này để so sánh với một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được cập nhật trước khi thực hiện các thay đổi.</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Khi cập nhật được cấp cho </a:t>
            </a:r>
            <a:r>
              <a:rPr lang="vi-VN" sz="1200" b="1" i="0" kern="1200" dirty="0">
                <a:solidFill>
                  <a:schemeClr val="tx1"/>
                </a:solidFill>
                <a:effectLst/>
                <a:latin typeface="+mn-lt"/>
                <a:ea typeface="+mn-ea"/>
                <a:cs typeface="+mn-cs"/>
              </a:rPr>
              <a:t>Virtual DOM</a:t>
            </a:r>
            <a:r>
              <a:rPr lang="vi-VN" sz="1200" b="0" i="0" kern="1200" dirty="0">
                <a:solidFill>
                  <a:schemeClr val="tx1"/>
                </a:solidFill>
                <a:effectLst/>
                <a:latin typeface="+mn-lt"/>
                <a:ea typeface="+mn-ea"/>
                <a:cs typeface="+mn-cs"/>
              </a:rPr>
              <a:t>, quá trình tiếp theo React sử dụng thuật toán </a:t>
            </a:r>
            <a:r>
              <a:rPr lang="vi-VN" dirty="0"/>
              <a:t>Diffing</a:t>
            </a:r>
            <a:r>
              <a:rPr lang="vi-VN" sz="1200" b="0" i="0" kern="1200" dirty="0">
                <a:solidFill>
                  <a:schemeClr val="tx1"/>
                </a:solidFill>
                <a:effectLst/>
                <a:latin typeface="+mn-lt"/>
                <a:ea typeface="+mn-ea"/>
                <a:cs typeface="+mn-cs"/>
              </a:rPr>
              <a:t> để so sánh và đối chiếu để biết được sự cập nhật được diễn ra ở đâu sau đó cập nhật nó mà bỏ qua những elements không liên quan</a:t>
            </a:r>
            <a:endParaRPr lang="en-US" sz="1200" b="0" i="0" kern="1200" dirty="0">
              <a:solidFill>
                <a:schemeClr val="tx1"/>
              </a:solidFill>
              <a:effectLst/>
              <a:latin typeface="+mn-lt"/>
              <a:ea typeface="+mn-ea"/>
              <a:cs typeface="+mn-cs"/>
            </a:endParaRP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9</a:t>
            </a:fld>
            <a:endParaRPr lang="en-US"/>
          </a:p>
        </p:txBody>
      </p:sp>
    </p:spTree>
    <p:extLst>
      <p:ext uri="{BB962C8B-B14F-4D97-AF65-F5344CB8AC3E}">
        <p14:creationId xmlns:p14="http://schemas.microsoft.com/office/powerpoint/2010/main" val="189509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mỗi đoạn code sẽ được phân chia thành những </a:t>
            </a:r>
            <a:r>
              <a:rPr lang="vi-VN" sz="1200" b="1" i="0" kern="1200" dirty="0">
                <a:solidFill>
                  <a:schemeClr val="tx1"/>
                </a:solidFill>
                <a:effectLst/>
                <a:latin typeface="+mn-lt"/>
                <a:ea typeface="+mn-ea"/>
                <a:cs typeface="+mn-cs"/>
              </a:rPr>
              <a:t>Component</a:t>
            </a:r>
            <a:r>
              <a:rPr lang="vi-VN" sz="1200" b="0" i="0" kern="1200" dirty="0">
                <a:solidFill>
                  <a:schemeClr val="tx1"/>
                </a:solidFill>
                <a:effectLst/>
                <a:latin typeface="+mn-lt"/>
                <a:ea typeface="+mn-ea"/>
                <a:cs typeface="+mn-cs"/>
              </a:rPr>
              <a:t> không lệ thuộc lẫn nhau và có thể tái sử dụng khi cần thiết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10</a:t>
            </a:fld>
            <a:endParaRPr lang="en-US"/>
          </a:p>
        </p:txBody>
      </p:sp>
    </p:spTree>
    <p:extLst>
      <p:ext uri="{BB962C8B-B14F-4D97-AF65-F5344CB8AC3E}">
        <p14:creationId xmlns:p14="http://schemas.microsoft.com/office/powerpoint/2010/main" val="8479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vi-VN" sz="1200" b="0" i="0" kern="1200" dirty="0">
                <a:solidFill>
                  <a:schemeClr val="tx1"/>
                </a:solidFill>
                <a:effectLst/>
                <a:latin typeface="+mn-lt"/>
                <a:ea typeface="+mn-ea"/>
                <a:cs typeface="+mn-cs"/>
              </a:rPr>
              <a:t>mỗi đoạn code sẽ được phân chia thành những </a:t>
            </a:r>
            <a:r>
              <a:rPr lang="vi-VN" sz="1200" b="1" i="0" kern="1200" dirty="0">
                <a:solidFill>
                  <a:schemeClr val="tx1"/>
                </a:solidFill>
                <a:effectLst/>
                <a:latin typeface="+mn-lt"/>
                <a:ea typeface="+mn-ea"/>
                <a:cs typeface="+mn-cs"/>
              </a:rPr>
              <a:t>Component</a:t>
            </a:r>
            <a:r>
              <a:rPr lang="vi-VN" sz="1200" b="0" i="0" kern="1200" dirty="0">
                <a:solidFill>
                  <a:schemeClr val="tx1"/>
                </a:solidFill>
                <a:effectLst/>
                <a:latin typeface="+mn-lt"/>
                <a:ea typeface="+mn-ea"/>
                <a:cs typeface="+mn-cs"/>
              </a:rPr>
              <a:t> không lệ thuộc lẫn nhau và có thể tái sử dụng khi cần thiết</a:t>
            </a: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11</a:t>
            </a:fld>
            <a:endParaRPr lang="en-US"/>
          </a:p>
        </p:txBody>
      </p:sp>
    </p:spTree>
    <p:extLst>
      <p:ext uri="{BB962C8B-B14F-4D97-AF65-F5344CB8AC3E}">
        <p14:creationId xmlns:p14="http://schemas.microsoft.com/office/powerpoint/2010/main" val="187317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8D32EB80-73C6-458A-A3A2-9FD02E7DCC7B}" type="slidenum">
              <a:rPr lang="en-US" smtClean="0"/>
              <a:t>12</a:t>
            </a:fld>
            <a:endParaRPr lang="en-US"/>
          </a:p>
        </p:txBody>
      </p:sp>
    </p:spTree>
    <p:extLst>
      <p:ext uri="{BB962C8B-B14F-4D97-AF65-F5344CB8AC3E}">
        <p14:creationId xmlns:p14="http://schemas.microsoft.com/office/powerpoint/2010/main" val="1663401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61000E-9037-4DA8-8F4C-5194D4EE3E38}" type="datetime1">
              <a:rPr lang="en-US" smtClean="0"/>
              <a:t>6/9/2020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8AF49F-7022-4825-8399-C9CCDDF43198}" type="datetime1">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AD5D49-E9A3-411A-8F20-E2F846DBC2CC}" type="datetime1">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C29FF-5AD5-43C0-A66E-36E0B73269F8}" type="datetime1">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E72A463-9042-4B44-A447-65A997477182}" type="datetime1">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5FC0F8-1856-4BA4-959F-183AECE90BC9}" type="datetime1">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A289B3-E73E-425E-A7F1-B86A4AE0A49E}" type="datetime1">
              <a:rPr lang="en-US" smtClean="0"/>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A9FAA2-FA55-4C1E-B39B-F83C9F945635}" type="datetime1">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C5386-B528-4539-9D38-E2B7EDBAD591}" type="datetime1">
              <a:rPr lang="en-US" smtClean="0"/>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E01AD9-63FE-48CB-9716-B6A8535DF588}" type="datetime1">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F6716A-6876-467C-8FB5-3DE6FD780B4A}" type="datetime1">
              <a:rPr lang="en-US" smtClean="0"/>
              <a:t>6/9/2020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6BBDEF1-A4FF-4B5F-8CDD-CEBFB56C2610}" type="datetime1">
              <a:rPr lang="en-US" smtClean="0"/>
              <a:t>6/9/2020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5ECDA1-C34F-4009-800F-7206A07C51FE}"/>
              </a:ext>
            </a:extLst>
          </p:cNvPr>
          <p:cNvSpPr txBox="1"/>
          <p:nvPr/>
        </p:nvSpPr>
        <p:spPr>
          <a:xfrm>
            <a:off x="4250028" y="2189408"/>
            <a:ext cx="6272013" cy="677108"/>
          </a:xfrm>
          <a:prstGeom prst="rect">
            <a:avLst/>
          </a:prstGeom>
          <a:noFill/>
        </p:spPr>
        <p:txBody>
          <a:bodyPr wrap="square" rtlCol="0">
            <a:spAutoFit/>
          </a:bodyPr>
          <a:lstStyle/>
          <a:p>
            <a:r>
              <a:rPr lang="en-US" sz="3800" dirty="0">
                <a:solidFill>
                  <a:srgbClr val="EB8E21"/>
                </a:solidFill>
                <a:latin typeface="Times New Roman" panose="02020603050405020304" pitchFamily="18" charset="0"/>
                <a:cs typeface="Times New Roman" panose="02020603050405020304" pitchFamily="18" charset="0"/>
              </a:rPr>
              <a:t>REACTJS AND LIFECYCLE</a:t>
            </a:r>
          </a:p>
        </p:txBody>
      </p:sp>
      <p:sp>
        <p:nvSpPr>
          <p:cNvPr id="5" name="TextBox 4">
            <a:extLst>
              <a:ext uri="{FF2B5EF4-FFF2-40B4-BE49-F238E27FC236}">
                <a16:creationId xmlns:a16="http://schemas.microsoft.com/office/drawing/2014/main" id="{DDCE93EB-71E2-4479-86AA-3556AF60B042}"/>
              </a:ext>
            </a:extLst>
          </p:cNvPr>
          <p:cNvSpPr txBox="1"/>
          <p:nvPr/>
        </p:nvSpPr>
        <p:spPr>
          <a:xfrm>
            <a:off x="8596648" y="5872766"/>
            <a:ext cx="4301544" cy="369332"/>
          </a:xfrm>
          <a:prstGeom prst="rect">
            <a:avLst/>
          </a:prstGeom>
          <a:noFill/>
        </p:spPr>
        <p:txBody>
          <a:bodyPr wrap="square" rtlCol="0">
            <a:spAutoFit/>
          </a:bodyPr>
          <a:lstStyle/>
          <a:p>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Trình</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Bày</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Trần</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Viết</a:t>
            </a:r>
            <a:r>
              <a:rPr lang="en-US"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bg2">
                    <a:lumMod val="40000"/>
                    <a:lumOff val="60000"/>
                  </a:schemeClr>
                </a:solidFill>
                <a:latin typeface="Times New Roman" panose="02020603050405020304" pitchFamily="18" charset="0"/>
                <a:cs typeface="Times New Roman" panose="02020603050405020304" pitchFamily="18" charset="0"/>
              </a:rPr>
              <a:t>Dũng</a:t>
            </a:r>
            <a:endParaRPr lang="en-US"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19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966839" y="453844"/>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Component </a:t>
            </a:r>
            <a:r>
              <a:rPr lang="en-US" sz="3600" dirty="0" err="1">
                <a:solidFill>
                  <a:schemeClr val="accent1">
                    <a:lumMod val="60000"/>
                    <a:lumOff val="40000"/>
                  </a:schemeClr>
                </a:solidFill>
                <a:latin typeface="+mj-lt"/>
              </a:rPr>
              <a:t>và</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các</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vấn</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đề</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liên</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quan</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808672" y="137384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Component </a:t>
            </a:r>
            <a:r>
              <a:rPr lang="en-US" dirty="0" err="1"/>
              <a:t>là</a:t>
            </a:r>
            <a:r>
              <a:rPr lang="en-US" dirty="0"/>
              <a:t> </a:t>
            </a:r>
            <a:r>
              <a:rPr lang="en-US" dirty="0" err="1"/>
              <a:t>gì</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808672" y="2386182"/>
            <a:ext cx="5356679" cy="261610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Trong React, các component hoạt động giống như các hàm trả về các thành phần HTML</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Các component thực hiện công việc giống như các functions trong JavaScript nhưng chúng độc lập và nhiệm vụ chính là trả về HTML thông qua hàm render</a:t>
            </a:r>
            <a:endParaRPr lang="en-US" dirty="0">
              <a:latin typeface="Times New Roman" pitchFamily="18" charset="0"/>
              <a:cs typeface="Times New Roman" pitchFamily="18" charset="0"/>
            </a:endParaRPr>
          </a:p>
        </p:txBody>
      </p:sp>
      <p:pic>
        <p:nvPicPr>
          <p:cNvPr id="2050" name="Picture 2" descr="React.js project component | Hướng dẫn học react | Học web chuẩn">
            <a:extLst>
              <a:ext uri="{FF2B5EF4-FFF2-40B4-BE49-F238E27FC236}">
                <a16:creationId xmlns:a16="http://schemas.microsoft.com/office/drawing/2014/main" id="{23086DF2-2FCE-453C-8EF3-56C7376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8921" y="1743178"/>
            <a:ext cx="3975184" cy="2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2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501013" y="409213"/>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931653" y="128791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Component </a:t>
            </a:r>
            <a:r>
              <a:rPr lang="en-US" dirty="0" err="1"/>
              <a:t>là</a:t>
            </a:r>
            <a:r>
              <a:rPr lang="en-US" dirty="0"/>
              <a:t> </a:t>
            </a:r>
            <a:r>
              <a:rPr lang="en-US" dirty="0" err="1"/>
              <a:t>gì</a:t>
            </a:r>
            <a:r>
              <a:rPr lang="en-US" dirty="0"/>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2084717" y="4510445"/>
            <a:ext cx="8022566" cy="135421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thuộc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khác</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riêng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React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dựa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endParaRPr lang="en-US" dirty="0">
              <a:latin typeface="Times New Roman" pitchFamily="18" charset="0"/>
              <a:cs typeface="Times New Roman" pitchFamily="18" charset="0"/>
            </a:endParaRPr>
          </a:p>
        </p:txBody>
      </p:sp>
      <p:pic>
        <p:nvPicPr>
          <p:cNvPr id="2050" name="Picture 2" descr="React.js project component | Hướng dẫn học react | Học web chuẩn">
            <a:extLst>
              <a:ext uri="{FF2B5EF4-FFF2-40B4-BE49-F238E27FC236}">
                <a16:creationId xmlns:a16="http://schemas.microsoft.com/office/drawing/2014/main" id="{23086DF2-2FCE-453C-8EF3-56C7376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303" y="1472577"/>
            <a:ext cx="3975184" cy="2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55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Ưu</a:t>
            </a:r>
            <a:r>
              <a:rPr lang="en-US" dirty="0"/>
              <a:t> </a:t>
            </a:r>
            <a:r>
              <a:rPr lang="en-US" dirty="0" err="1"/>
              <a:t>điểm</a:t>
            </a:r>
            <a:r>
              <a:rPr lang="en-US" dirty="0"/>
              <a:t> </a:t>
            </a:r>
            <a:r>
              <a:rPr lang="en-US" dirty="0" err="1"/>
              <a:t>của</a:t>
            </a:r>
            <a:r>
              <a:rPr lang="en-US" dirty="0"/>
              <a:t> component </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860429" y="2560875"/>
            <a:ext cx="8560279" cy="1354217"/>
          </a:xfrm>
          <a:prstGeom prst="rect">
            <a:avLst/>
          </a:prstGeom>
          <a:noFill/>
        </p:spPr>
        <p:txBody>
          <a:bodyPr wrap="square" rtlCol="0">
            <a:spAutoFit/>
          </a:bodyPr>
          <a:lstStyle/>
          <a:p>
            <a:pPr marL="285750" indent="-285750">
              <a:buFont typeface="Arial" panose="020B0604020202020204" pitchFamily="34" charset="0"/>
              <a:buChar char="•"/>
            </a:pPr>
            <a:r>
              <a:rPr lang="en-US" dirty="0" err="1"/>
              <a:t>Thuận</a:t>
            </a:r>
            <a:r>
              <a:rPr lang="en-US" dirty="0"/>
              <a:t> </a:t>
            </a:r>
            <a:r>
              <a:rPr lang="en-US" dirty="0" err="1"/>
              <a:t>tiện</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bảo</a:t>
            </a:r>
            <a:r>
              <a:rPr lang="en-US" dirty="0"/>
              <a:t> </a:t>
            </a:r>
            <a:r>
              <a:rPr lang="en-US" dirty="0" err="1"/>
              <a:t>trì</a:t>
            </a:r>
            <a:r>
              <a:rPr lang="en-US" dirty="0"/>
              <a:t>.</a:t>
            </a:r>
          </a:p>
          <a:p>
            <a:pPr marL="285750" indent="-285750">
              <a:spcBef>
                <a:spcPts val="600"/>
              </a:spcBef>
              <a:spcAft>
                <a:spcPts val="600"/>
              </a:spcAft>
              <a:buFont typeface="Arial" panose="020B0604020202020204" pitchFamily="34" charset="0"/>
              <a:buChar char="•"/>
            </a:pPr>
            <a:r>
              <a:rPr lang="en-US" dirty="0" err="1"/>
              <a:t>Mang</a:t>
            </a:r>
            <a:r>
              <a:rPr lang="en-US" dirty="0"/>
              <a:t> </a:t>
            </a:r>
            <a:r>
              <a:rPr lang="en-US" dirty="0" err="1"/>
              <a:t>tính</a:t>
            </a:r>
            <a:r>
              <a:rPr lang="en-US" dirty="0"/>
              <a:t> </a:t>
            </a:r>
            <a:r>
              <a:rPr lang="en-US" dirty="0" err="1"/>
              <a:t>tái</a:t>
            </a:r>
            <a:r>
              <a:rPr lang="en-US" dirty="0"/>
              <a:t> </a:t>
            </a:r>
            <a:r>
              <a:rPr lang="en-US" dirty="0" err="1">
                <a:latin typeface="Times New Roman" pitchFamily="18" charset="0"/>
                <a:cs typeface="Times New Roman" pitchFamily="18" charset="0"/>
              </a:rPr>
              <a:t>sử</a:t>
            </a:r>
            <a:r>
              <a:rPr lang="en-US" dirty="0"/>
              <a:t> </a:t>
            </a:r>
            <a:r>
              <a:rPr lang="en-US" dirty="0" err="1"/>
              <a:t>dụng</a:t>
            </a:r>
            <a:r>
              <a:rPr lang="en-US" dirty="0"/>
              <a:t> </a:t>
            </a:r>
            <a:r>
              <a:rPr lang="en-US" dirty="0" err="1"/>
              <a:t>cao</a:t>
            </a:r>
            <a:r>
              <a:rPr lang="en-US" dirty="0"/>
              <a:t>, </a:t>
            </a:r>
            <a:r>
              <a:rPr lang="en-US" dirty="0" err="1"/>
              <a:t>giúp</a:t>
            </a:r>
            <a:r>
              <a:rPr lang="en-US" dirty="0"/>
              <a:t> </a:t>
            </a:r>
            <a:r>
              <a:rPr lang="en-US" dirty="0" err="1"/>
              <a:t>tránh</a:t>
            </a:r>
            <a:r>
              <a:rPr lang="en-US" dirty="0"/>
              <a:t> </a:t>
            </a:r>
            <a:r>
              <a:rPr lang="en-US" dirty="0" err="1"/>
              <a:t>lặp</a:t>
            </a:r>
            <a:r>
              <a:rPr lang="en-US" dirty="0"/>
              <a:t> </a:t>
            </a:r>
            <a:r>
              <a:rPr lang="en-US" dirty="0" err="1"/>
              <a:t>lại</a:t>
            </a:r>
            <a:r>
              <a:rPr lang="en-US" dirty="0"/>
              <a:t> code</a:t>
            </a:r>
          </a:p>
          <a:p>
            <a:pPr marL="285750" indent="-285750">
              <a:buFont typeface="Arial" panose="020B0604020202020204" pitchFamily="34" charset="0"/>
              <a:buChar char="•"/>
            </a:pPr>
            <a:r>
              <a:rPr lang="en-US" dirty="0" err="1"/>
              <a:t>Các</a:t>
            </a:r>
            <a:r>
              <a:rPr lang="en-US" dirty="0"/>
              <a:t> component </a:t>
            </a:r>
            <a:r>
              <a:rPr lang="en-US" dirty="0" err="1"/>
              <a:t>ít</a:t>
            </a:r>
            <a:r>
              <a:rPr lang="en-US" dirty="0"/>
              <a:t> </a:t>
            </a:r>
            <a:r>
              <a:rPr lang="en-US" dirty="0" err="1"/>
              <a:t>phụ</a:t>
            </a:r>
            <a:r>
              <a:rPr lang="en-US" dirty="0"/>
              <a:t> </a:t>
            </a:r>
            <a:r>
              <a:rPr lang="en-US" dirty="0" err="1"/>
              <a:t>thuộc</a:t>
            </a:r>
            <a:r>
              <a:rPr lang="en-US" dirty="0"/>
              <a:t> </a:t>
            </a:r>
            <a:r>
              <a:rPr lang="en-US" dirty="0" err="1"/>
              <a:t>lẫn</a:t>
            </a:r>
            <a:r>
              <a:rPr lang="en-US" dirty="0"/>
              <a:t> </a:t>
            </a:r>
            <a:r>
              <a:rPr lang="en-US" dirty="0" err="1"/>
              <a:t>nhau</a:t>
            </a:r>
            <a:r>
              <a:rPr lang="en-US" dirty="0"/>
              <a:t>, do </a:t>
            </a:r>
            <a:r>
              <a:rPr lang="en-US" dirty="0" err="1"/>
              <a:t>đó</a:t>
            </a:r>
            <a:r>
              <a:rPr lang="en-US" dirty="0"/>
              <a:t> </a:t>
            </a:r>
            <a:r>
              <a:rPr lang="en-US" dirty="0" err="1"/>
              <a:t>dễ</a:t>
            </a:r>
            <a:r>
              <a:rPr lang="en-US" dirty="0"/>
              <a:t> </a:t>
            </a:r>
            <a:r>
              <a:rPr lang="en-US" dirty="0" err="1"/>
              <a:t>dàng</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p:txBody>
      </p:sp>
    </p:spTree>
    <p:extLst>
      <p:ext uri="{BB962C8B-B14F-4D97-AF65-F5344CB8AC3E}">
        <p14:creationId xmlns:p14="http://schemas.microsoft.com/office/powerpoint/2010/main" val="253183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Cách</a:t>
            </a:r>
            <a:r>
              <a:rPr lang="en-US" dirty="0"/>
              <a:t> </a:t>
            </a:r>
            <a:r>
              <a:rPr lang="en-US" dirty="0" err="1"/>
              <a:t>khai</a:t>
            </a:r>
            <a:r>
              <a:rPr lang="en-US" dirty="0"/>
              <a:t> </a:t>
            </a:r>
            <a:r>
              <a:rPr lang="en-US" dirty="0" err="1"/>
              <a:t>báo</a:t>
            </a:r>
            <a:r>
              <a:rPr lang="en-US" dirty="0"/>
              <a:t> component : </a:t>
            </a:r>
          </a:p>
        </p:txBody>
      </p:sp>
      <p:pic>
        <p:nvPicPr>
          <p:cNvPr id="1027" name="Picture 3" descr="C:\Users\Admin\Desktop\f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81" y="2247936"/>
            <a:ext cx="44767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f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720" y="2247936"/>
            <a:ext cx="4772025" cy="2447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59622" y="5116530"/>
            <a:ext cx="3698697" cy="369332"/>
          </a:xfrm>
          <a:prstGeom prst="rect">
            <a:avLst/>
          </a:prstGeom>
          <a:noFill/>
        </p:spPr>
        <p:txBody>
          <a:bodyPr wrap="square" rtlCol="0">
            <a:spAutoFit/>
          </a:bodyPr>
          <a:lstStyle/>
          <a:p>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class component </a:t>
            </a:r>
          </a:p>
        </p:txBody>
      </p:sp>
      <p:sp>
        <p:nvSpPr>
          <p:cNvPr id="9" name="TextBox 8"/>
          <p:cNvSpPr txBox="1"/>
          <p:nvPr/>
        </p:nvSpPr>
        <p:spPr>
          <a:xfrm>
            <a:off x="6908383" y="5085169"/>
            <a:ext cx="3698697" cy="369332"/>
          </a:xfrm>
          <a:prstGeom prst="rect">
            <a:avLst/>
          </a:prstGeom>
          <a:noFill/>
        </p:spPr>
        <p:txBody>
          <a:bodyPr wrap="square" rtlCol="0">
            <a:spAutoFit/>
          </a:bodyPr>
          <a:lstStyle/>
          <a:p>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function component </a:t>
            </a:r>
          </a:p>
        </p:txBody>
      </p:sp>
    </p:spTree>
    <p:extLst>
      <p:ext uri="{BB962C8B-B14F-4D97-AF65-F5344CB8AC3E}">
        <p14:creationId xmlns:p14="http://schemas.microsoft.com/office/powerpoint/2010/main" val="11696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Props </a:t>
            </a:r>
            <a:r>
              <a:rPr lang="en-US" dirty="0" err="1"/>
              <a:t>là</a:t>
            </a:r>
            <a:r>
              <a:rPr lang="en-US" dirty="0"/>
              <a:t> </a:t>
            </a:r>
            <a:r>
              <a:rPr lang="en-US" dirty="0" err="1"/>
              <a:t>gì</a:t>
            </a:r>
            <a:r>
              <a:rPr lang="en-US" dirty="0"/>
              <a:t> ?:</a:t>
            </a:r>
          </a:p>
        </p:txBody>
      </p:sp>
      <p:sp>
        <p:nvSpPr>
          <p:cNvPr id="8" name="TextBox 7">
            <a:extLst>
              <a:ext uri="{FF2B5EF4-FFF2-40B4-BE49-F238E27FC236}">
                <a16:creationId xmlns:a16="http://schemas.microsoft.com/office/drawing/2014/main" id="{B3DDC1D2-FBA4-4B17-B2E3-1BE852EDE28B}"/>
              </a:ext>
            </a:extLst>
          </p:cNvPr>
          <p:cNvSpPr txBox="1"/>
          <p:nvPr/>
        </p:nvSpPr>
        <p:spPr>
          <a:xfrm>
            <a:off x="1860429" y="2560875"/>
            <a:ext cx="8560279" cy="193899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tắt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Properties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l</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trữ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attribute </a:t>
            </a:r>
            <a:r>
              <a:rPr lang="en-US" dirty="0" err="1">
                <a:latin typeface="Times New Roman" pitchFamily="18" charset="0"/>
                <a:cs typeface="Times New Roman" pitchFamily="18" charset="0"/>
              </a:rPr>
              <a:t>mà</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ngoài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component,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1 object, </a:t>
            </a:r>
            <a:r>
              <a:rPr lang="en-US" dirty="0" err="1">
                <a:latin typeface="Times New Roman" pitchFamily="18" charset="0"/>
                <a:cs typeface="Times New Roman" pitchFamily="18" charset="0"/>
              </a:rPr>
              <a:t>funtion</a:t>
            </a:r>
            <a:r>
              <a:rPr lang="en-US" dirty="0">
                <a:latin typeface="Times New Roman" pitchFamily="18" charset="0"/>
                <a:cs typeface="Times New Roman" pitchFamily="18" charset="0"/>
              </a:rPr>
              <a:t>, string, number.....</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Props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gốc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02094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Props </a:t>
            </a:r>
            <a:r>
              <a:rPr lang="en-US" dirty="0" err="1"/>
              <a:t>là</a:t>
            </a:r>
            <a:r>
              <a:rPr lang="en-US" dirty="0"/>
              <a:t> </a:t>
            </a:r>
            <a:r>
              <a:rPr lang="en-US" dirty="0" err="1"/>
              <a:t>gì</a:t>
            </a:r>
            <a:r>
              <a:rPr lang="en-US" dirty="0"/>
              <a:t> ?:</a:t>
            </a:r>
          </a:p>
        </p:txBody>
      </p:sp>
      <p:pic>
        <p:nvPicPr>
          <p:cNvPr id="5" name="Picture 4">
            <a:extLst>
              <a:ext uri="{FF2B5EF4-FFF2-40B4-BE49-F238E27FC236}">
                <a16:creationId xmlns:a16="http://schemas.microsoft.com/office/drawing/2014/main" id="{790BDE7D-7444-4B1F-91A3-AE176AD136E7}"/>
              </a:ext>
            </a:extLst>
          </p:cNvPr>
          <p:cNvPicPr>
            <a:picLocks noChangeAspect="1"/>
          </p:cNvPicPr>
          <p:nvPr/>
        </p:nvPicPr>
        <p:blipFill>
          <a:blip r:embed="rId3"/>
          <a:stretch>
            <a:fillRect/>
          </a:stretch>
        </p:blipFill>
        <p:spPr>
          <a:xfrm>
            <a:off x="1291712" y="2093175"/>
            <a:ext cx="4519814" cy="3021309"/>
          </a:xfrm>
          <a:prstGeom prst="rect">
            <a:avLst/>
          </a:prstGeom>
        </p:spPr>
      </p:pic>
      <p:pic>
        <p:nvPicPr>
          <p:cNvPr id="6" name="Picture 5">
            <a:extLst>
              <a:ext uri="{FF2B5EF4-FFF2-40B4-BE49-F238E27FC236}">
                <a16:creationId xmlns:a16="http://schemas.microsoft.com/office/drawing/2014/main" id="{D74F322A-32DE-4B56-9A25-7706FA94481B}"/>
              </a:ext>
            </a:extLst>
          </p:cNvPr>
          <p:cNvPicPr>
            <a:picLocks noChangeAspect="1"/>
          </p:cNvPicPr>
          <p:nvPr/>
        </p:nvPicPr>
        <p:blipFill>
          <a:blip r:embed="rId4"/>
          <a:stretch>
            <a:fillRect/>
          </a:stretch>
        </p:blipFill>
        <p:spPr>
          <a:xfrm>
            <a:off x="6096000" y="2529120"/>
            <a:ext cx="5689163" cy="2149417"/>
          </a:xfrm>
          <a:prstGeom prst="rect">
            <a:avLst/>
          </a:prstGeom>
        </p:spPr>
      </p:pic>
    </p:spTree>
    <p:extLst>
      <p:ext uri="{BB962C8B-B14F-4D97-AF65-F5344CB8AC3E}">
        <p14:creationId xmlns:p14="http://schemas.microsoft.com/office/powerpoint/2010/main" val="91042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14394"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State </a:t>
            </a:r>
            <a:r>
              <a:rPr lang="en-US" dirty="0" err="1"/>
              <a:t>là</a:t>
            </a:r>
            <a:r>
              <a:rPr lang="en-US" dirty="0"/>
              <a:t> </a:t>
            </a:r>
            <a:r>
              <a:rPr lang="en-US" dirty="0" err="1"/>
              <a:t>gì</a:t>
            </a:r>
            <a:r>
              <a:rPr lang="en-US" dirty="0"/>
              <a:t> ?:</a:t>
            </a:r>
          </a:p>
        </p:txBody>
      </p:sp>
      <p:sp>
        <p:nvSpPr>
          <p:cNvPr id="8" name="TextBox 7">
            <a:extLst>
              <a:ext uri="{FF2B5EF4-FFF2-40B4-BE49-F238E27FC236}">
                <a16:creationId xmlns:a16="http://schemas.microsoft.com/office/drawing/2014/main" id="{F047A607-C1BA-49B8-8D17-BEC2B153E198}"/>
              </a:ext>
            </a:extLst>
          </p:cNvPr>
          <p:cNvSpPr txBox="1"/>
          <p:nvPr/>
        </p:nvSpPr>
        <p:spPr>
          <a:xfrm>
            <a:off x="980536" y="2560874"/>
            <a:ext cx="5264989" cy="221599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State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1 component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State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private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state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render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787D057-5FBB-4B2F-AB9F-1A82394CBFB0}"/>
              </a:ext>
            </a:extLst>
          </p:cNvPr>
          <p:cNvPicPr>
            <a:picLocks noChangeAspect="1"/>
          </p:cNvPicPr>
          <p:nvPr/>
        </p:nvPicPr>
        <p:blipFill>
          <a:blip r:embed="rId3"/>
          <a:stretch>
            <a:fillRect/>
          </a:stretch>
        </p:blipFill>
        <p:spPr>
          <a:xfrm>
            <a:off x="6648092" y="1798156"/>
            <a:ext cx="5352836" cy="4067478"/>
          </a:xfrm>
          <a:prstGeom prst="rect">
            <a:avLst/>
          </a:prstGeom>
        </p:spPr>
      </p:pic>
    </p:spTree>
    <p:extLst>
      <p:ext uri="{BB962C8B-B14F-4D97-AF65-F5344CB8AC3E}">
        <p14:creationId xmlns:p14="http://schemas.microsoft.com/office/powerpoint/2010/main" val="424496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Component </a:t>
            </a:r>
            <a:r>
              <a:rPr lang="en-US" sz="3600" dirty="0" err="1">
                <a:solidFill>
                  <a:schemeClr val="accent1">
                    <a:lumMod val="60000"/>
                    <a:lumOff val="40000"/>
                  </a:schemeClr>
                </a:solidFill>
              </a:rPr>
              <a:t>và</a:t>
            </a:r>
            <a:r>
              <a:rPr lang="en-US" sz="3600" dirty="0">
                <a:solidFill>
                  <a:schemeClr val="accent1">
                    <a:lumMod val="60000"/>
                    <a:lumOff val="40000"/>
                  </a:schemeClr>
                </a:solidFill>
              </a:rPr>
              <a:t> </a:t>
            </a:r>
            <a:r>
              <a:rPr lang="en-US" sz="3600" dirty="0" err="1">
                <a:solidFill>
                  <a:schemeClr val="accent1">
                    <a:lumMod val="60000"/>
                    <a:lumOff val="40000"/>
                  </a:schemeClr>
                </a:solidFill>
              </a:rPr>
              <a:t>các</a:t>
            </a:r>
            <a:r>
              <a:rPr lang="en-US" sz="3600" dirty="0">
                <a:solidFill>
                  <a:schemeClr val="accent1">
                    <a:lumMod val="60000"/>
                    <a:lumOff val="40000"/>
                  </a:schemeClr>
                </a:solidFill>
              </a:rPr>
              <a:t> </a:t>
            </a:r>
            <a:r>
              <a:rPr lang="en-US" sz="3600" dirty="0" err="1">
                <a:solidFill>
                  <a:schemeClr val="accent1">
                    <a:lumMod val="60000"/>
                    <a:lumOff val="40000"/>
                  </a:schemeClr>
                </a:solidFill>
              </a:rPr>
              <a:t>vấn</a:t>
            </a:r>
            <a:r>
              <a:rPr lang="en-US" sz="3600" dirty="0">
                <a:solidFill>
                  <a:schemeClr val="accent1">
                    <a:lumMod val="60000"/>
                    <a:lumOff val="40000"/>
                  </a:schemeClr>
                </a:solidFill>
              </a:rPr>
              <a:t> </a:t>
            </a:r>
            <a:r>
              <a:rPr lang="en-US" sz="3600" dirty="0" err="1">
                <a:solidFill>
                  <a:schemeClr val="accent1">
                    <a:lumMod val="60000"/>
                    <a:lumOff val="40000"/>
                  </a:schemeClr>
                </a:solidFill>
              </a:rPr>
              <a:t>đề</a:t>
            </a:r>
            <a:r>
              <a:rPr lang="en-US" sz="3600" dirty="0">
                <a:solidFill>
                  <a:schemeClr val="accent1">
                    <a:lumMod val="60000"/>
                    <a:lumOff val="40000"/>
                  </a:schemeClr>
                </a:solidFill>
              </a:rPr>
              <a:t> </a:t>
            </a:r>
            <a:r>
              <a:rPr lang="en-US" sz="3600" dirty="0" err="1">
                <a:solidFill>
                  <a:schemeClr val="accent1">
                    <a:lumMod val="60000"/>
                    <a:lumOff val="40000"/>
                  </a:schemeClr>
                </a:solidFill>
              </a:rPr>
              <a:t>liên</a:t>
            </a:r>
            <a:r>
              <a:rPr lang="en-US" sz="3600" dirty="0">
                <a:solidFill>
                  <a:schemeClr val="accent1">
                    <a:lumMod val="60000"/>
                    <a:lumOff val="40000"/>
                  </a:schemeClr>
                </a:solidFill>
              </a:rPr>
              <a:t> </a:t>
            </a:r>
            <a:r>
              <a:rPr lang="en-US" sz="3600" dirty="0" err="1">
                <a:solidFill>
                  <a:schemeClr val="accent1">
                    <a:lumMod val="60000"/>
                    <a:lumOff val="40000"/>
                  </a:schemeClr>
                </a:solidFill>
              </a:rPr>
              <a:t>quan</a:t>
            </a:r>
            <a:endParaRPr lang="en-US"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639019" y="1611076"/>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So </a:t>
            </a:r>
            <a:r>
              <a:rPr lang="en-US" dirty="0" err="1"/>
              <a:t>sánh</a:t>
            </a:r>
            <a:r>
              <a:rPr lang="en-US" dirty="0"/>
              <a:t> </a:t>
            </a:r>
            <a:r>
              <a:rPr lang="en-US" dirty="0" err="1"/>
              <a:t>giữa</a:t>
            </a:r>
            <a:r>
              <a:rPr lang="en-US" dirty="0"/>
              <a:t> State </a:t>
            </a:r>
            <a:r>
              <a:rPr lang="en-US" dirty="0" err="1"/>
              <a:t>và</a:t>
            </a:r>
            <a:r>
              <a:rPr lang="en-US" dirty="0"/>
              <a:t> Props</a:t>
            </a:r>
            <a:r>
              <a:rPr lang="en-US" dirty="0">
                <a:solidFill>
                  <a:schemeClr val="bg1">
                    <a:lumMod val="95000"/>
                    <a:lumOff val="5000"/>
                  </a:schemeClr>
                </a:solidFill>
              </a:rPr>
              <a:t>:</a:t>
            </a:r>
          </a:p>
        </p:txBody>
      </p:sp>
      <p:graphicFrame>
        <p:nvGraphicFramePr>
          <p:cNvPr id="2" name="Table 4">
            <a:extLst>
              <a:ext uri="{FF2B5EF4-FFF2-40B4-BE49-F238E27FC236}">
                <a16:creationId xmlns:a16="http://schemas.microsoft.com/office/drawing/2014/main" id="{78F365AA-42A4-45D2-BDA9-D1431ED62688}"/>
              </a:ext>
            </a:extLst>
          </p:cNvPr>
          <p:cNvGraphicFramePr>
            <a:graphicFrameLocks noGrp="1"/>
          </p:cNvGraphicFramePr>
          <p:nvPr>
            <p:extLst>
              <p:ext uri="{D42A27DB-BD31-4B8C-83A1-F6EECF244321}">
                <p14:modId xmlns:p14="http://schemas.microsoft.com/office/powerpoint/2010/main" val="1892682489"/>
              </p:ext>
            </p:extLst>
          </p:nvPr>
        </p:nvGraphicFramePr>
        <p:xfrm>
          <a:off x="1449238" y="2439534"/>
          <a:ext cx="9609825" cy="2481900"/>
        </p:xfrm>
        <a:graphic>
          <a:graphicData uri="http://schemas.openxmlformats.org/drawingml/2006/table">
            <a:tbl>
              <a:tblPr firstRow="1" bandRow="1">
                <a:tableStyleId>{5C22544A-7EE6-4342-B048-85BDC9FD1C3A}</a:tableStyleId>
              </a:tblPr>
              <a:tblGrid>
                <a:gridCol w="5142563">
                  <a:extLst>
                    <a:ext uri="{9D8B030D-6E8A-4147-A177-3AD203B41FA5}">
                      <a16:colId xmlns:a16="http://schemas.microsoft.com/office/drawing/2014/main" val="2459405840"/>
                    </a:ext>
                  </a:extLst>
                </a:gridCol>
                <a:gridCol w="2234665">
                  <a:extLst>
                    <a:ext uri="{9D8B030D-6E8A-4147-A177-3AD203B41FA5}">
                      <a16:colId xmlns:a16="http://schemas.microsoft.com/office/drawing/2014/main" val="916299296"/>
                    </a:ext>
                  </a:extLst>
                </a:gridCol>
                <a:gridCol w="2232597">
                  <a:extLst>
                    <a:ext uri="{9D8B030D-6E8A-4147-A177-3AD203B41FA5}">
                      <a16:colId xmlns:a16="http://schemas.microsoft.com/office/drawing/2014/main" val="296487645"/>
                    </a:ext>
                  </a:extLst>
                </a:gridCol>
              </a:tblGrid>
              <a:tr h="368364">
                <a:tc>
                  <a:txBody>
                    <a:bodyPr/>
                    <a:lstStyle/>
                    <a:p>
                      <a:endParaRPr lang="en-US" dirty="0"/>
                    </a:p>
                  </a:txBody>
                  <a:tcPr/>
                </a:tc>
                <a:tc>
                  <a:txBody>
                    <a:bodyPr/>
                    <a:lstStyle/>
                    <a:p>
                      <a:r>
                        <a:rPr lang="en-US" dirty="0"/>
                        <a:t>             Props</a:t>
                      </a:r>
                    </a:p>
                  </a:txBody>
                  <a:tcPr/>
                </a:tc>
                <a:tc>
                  <a:txBody>
                    <a:bodyPr/>
                    <a:lstStyle/>
                    <a:p>
                      <a:r>
                        <a:rPr lang="en-US" dirty="0"/>
                        <a:t>        State  </a:t>
                      </a:r>
                    </a:p>
                  </a:txBody>
                  <a:tcPr/>
                </a:tc>
                <a:extLst>
                  <a:ext uri="{0D108BD9-81ED-4DB2-BD59-A6C34878D82A}">
                    <a16:rowId xmlns:a16="http://schemas.microsoft.com/office/drawing/2014/main" val="1822772887"/>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bởi</a:t>
                      </a:r>
                      <a:r>
                        <a:rPr lang="en-US" dirty="0"/>
                        <a:t> parent component </a:t>
                      </a:r>
                    </a:p>
                  </a:txBody>
                  <a:tcPr/>
                </a:tc>
                <a:tc>
                  <a:txBody>
                    <a:bodyPr/>
                    <a:lstStyle/>
                    <a:p>
                      <a:pPr algn="ctr"/>
                      <a:r>
                        <a:rPr lang="en-US" dirty="0"/>
                        <a:t>     Y</a:t>
                      </a:r>
                    </a:p>
                  </a:txBody>
                  <a:tcPr/>
                </a:tc>
                <a:tc>
                  <a:txBody>
                    <a:bodyPr/>
                    <a:lstStyle/>
                    <a:p>
                      <a:pPr algn="just"/>
                      <a:r>
                        <a:rPr lang="en-US" dirty="0"/>
                        <a:t>            N</a:t>
                      </a:r>
                    </a:p>
                  </a:txBody>
                  <a:tcPr/>
                </a:tc>
                <a:extLst>
                  <a:ext uri="{0D108BD9-81ED-4DB2-BD59-A6C34878D82A}">
                    <a16:rowId xmlns:a16="http://schemas.microsoft.com/office/drawing/2014/main" val="3129904449"/>
                  </a:ext>
                </a:extLst>
              </a:tr>
              <a:tr h="368364">
                <a:tc>
                  <a:txBody>
                    <a:bodyPr/>
                    <a:lstStyle/>
                    <a:p>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bên</a:t>
                      </a:r>
                      <a:r>
                        <a:rPr lang="en-US" dirty="0"/>
                        <a:t> </a:t>
                      </a:r>
                      <a:r>
                        <a:rPr lang="en-US" dirty="0" err="1"/>
                        <a:t>trong</a:t>
                      </a:r>
                      <a:r>
                        <a:rPr lang="en-US" dirty="0"/>
                        <a:t> component</a:t>
                      </a:r>
                    </a:p>
                  </a:txBody>
                  <a:tcPr/>
                </a:tc>
                <a:tc>
                  <a:txBody>
                    <a:bodyPr/>
                    <a:lstStyle/>
                    <a:p>
                      <a:pPr algn="ctr"/>
                      <a:r>
                        <a:rPr lang="en-US" dirty="0"/>
                        <a:t>     N</a:t>
                      </a:r>
                    </a:p>
                  </a:txBody>
                  <a:tcPr/>
                </a:tc>
                <a:tc>
                  <a:txBody>
                    <a:bodyPr/>
                    <a:lstStyle/>
                    <a:p>
                      <a:pPr algn="just"/>
                      <a:r>
                        <a:rPr lang="en-US" dirty="0"/>
                        <a:t>            Y</a:t>
                      </a:r>
                    </a:p>
                  </a:txBody>
                  <a:tcPr/>
                </a:tc>
                <a:extLst>
                  <a:ext uri="{0D108BD9-81ED-4DB2-BD59-A6C34878D82A}">
                    <a16:rowId xmlns:a16="http://schemas.microsoft.com/office/drawing/2014/main" val="3847293907"/>
                  </a:ext>
                </a:extLst>
              </a:tr>
              <a:tr h="368364">
                <a:tc>
                  <a:txBody>
                    <a:bodyPr/>
                    <a:lstStyle/>
                    <a:p>
                      <a:r>
                        <a:rPr lang="en-US" dirty="0" err="1"/>
                        <a:t>Có</a:t>
                      </a:r>
                      <a:r>
                        <a:rPr lang="en-US" dirty="0"/>
                        <a:t> </a:t>
                      </a:r>
                      <a:r>
                        <a:rPr lang="en-US" dirty="0" err="1"/>
                        <a:t>thể</a:t>
                      </a:r>
                      <a:r>
                        <a:rPr lang="en-US" dirty="0"/>
                        <a:t> set default values </a:t>
                      </a:r>
                      <a:r>
                        <a:rPr lang="en-US" dirty="0" err="1"/>
                        <a:t>bên</a:t>
                      </a:r>
                      <a:r>
                        <a:rPr lang="en-US" dirty="0"/>
                        <a:t> </a:t>
                      </a:r>
                      <a:r>
                        <a:rPr lang="en-US" dirty="0" err="1"/>
                        <a:t>trong</a:t>
                      </a:r>
                      <a:r>
                        <a:rPr lang="en-US" dirty="0"/>
                        <a:t>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val="2797576135"/>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nhận</a:t>
                      </a:r>
                      <a:r>
                        <a:rPr lang="en-US" dirty="0"/>
                        <a:t> </a:t>
                      </a:r>
                      <a:r>
                        <a:rPr lang="en-US" dirty="0" err="1"/>
                        <a:t>giá</a:t>
                      </a:r>
                      <a:r>
                        <a:rPr lang="en-US" dirty="0"/>
                        <a:t> </a:t>
                      </a:r>
                      <a:r>
                        <a:rPr lang="en-US" dirty="0" err="1"/>
                        <a:t>trị</a:t>
                      </a:r>
                      <a:r>
                        <a:rPr lang="en-US" dirty="0"/>
                        <a:t> </a:t>
                      </a:r>
                      <a:r>
                        <a:rPr lang="en-US" dirty="0" err="1"/>
                        <a:t>từ</a:t>
                      </a:r>
                      <a:r>
                        <a:rPr lang="en-US" dirty="0"/>
                        <a:t> parent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val="700702182"/>
                  </a:ext>
                </a:extLst>
              </a:tr>
              <a:tr h="3683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Có</a:t>
                      </a:r>
                      <a:r>
                        <a:rPr lang="en-US" dirty="0"/>
                        <a:t> </a:t>
                      </a:r>
                      <a:r>
                        <a:rPr lang="en-US" dirty="0" err="1"/>
                        <a:t>thể</a:t>
                      </a:r>
                      <a:r>
                        <a:rPr lang="en-US" dirty="0"/>
                        <a:t> </a:t>
                      </a:r>
                      <a:r>
                        <a:rPr lang="en-US" dirty="0" err="1"/>
                        <a:t>truyền</a:t>
                      </a:r>
                      <a:r>
                        <a:rPr lang="en-US" dirty="0"/>
                        <a:t> </a:t>
                      </a:r>
                      <a:r>
                        <a:rPr lang="en-US" dirty="0" err="1"/>
                        <a:t>giá</a:t>
                      </a:r>
                      <a:r>
                        <a:rPr lang="en-US" dirty="0"/>
                        <a:t> </a:t>
                      </a:r>
                      <a:r>
                        <a:rPr lang="en-US" dirty="0" err="1"/>
                        <a:t>trị</a:t>
                      </a:r>
                      <a:r>
                        <a:rPr lang="en-US" dirty="0"/>
                        <a:t> </a:t>
                      </a:r>
                      <a:r>
                        <a:rPr lang="en-US" dirty="0" err="1"/>
                        <a:t>cho</a:t>
                      </a:r>
                      <a:r>
                        <a:rPr lang="en-US" dirty="0"/>
                        <a:t> child component</a:t>
                      </a:r>
                    </a:p>
                  </a:txBody>
                  <a:tcPr/>
                </a:tc>
                <a:tc>
                  <a:txBody>
                    <a:bodyPr/>
                    <a:lstStyle/>
                    <a:p>
                      <a:pPr algn="ctr"/>
                      <a:r>
                        <a:rPr lang="en-US" dirty="0"/>
                        <a:t>      Y</a:t>
                      </a:r>
                    </a:p>
                  </a:txBody>
                  <a:tcPr/>
                </a:tc>
                <a:tc>
                  <a:txBody>
                    <a:bodyPr/>
                    <a:lstStyle/>
                    <a:p>
                      <a:pPr algn="just"/>
                      <a:r>
                        <a:rPr lang="en-US" dirty="0"/>
                        <a:t>            Y</a:t>
                      </a:r>
                    </a:p>
                  </a:txBody>
                  <a:tcPr/>
                </a:tc>
                <a:extLst>
                  <a:ext uri="{0D108BD9-81ED-4DB2-BD59-A6C34878D82A}">
                    <a16:rowId xmlns:a16="http://schemas.microsoft.com/office/drawing/2014/main" val="2820911380"/>
                  </a:ext>
                </a:extLst>
              </a:tr>
            </a:tbl>
          </a:graphicData>
        </a:graphic>
      </p:graphicFrame>
    </p:spTree>
    <p:extLst>
      <p:ext uri="{BB962C8B-B14F-4D97-AF65-F5344CB8AC3E}">
        <p14:creationId xmlns:p14="http://schemas.microsoft.com/office/powerpoint/2010/main" val="61735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pic>
        <p:nvPicPr>
          <p:cNvPr id="6" name="Picture 5">
            <a:extLst>
              <a:ext uri="{FF2B5EF4-FFF2-40B4-BE49-F238E27FC236}">
                <a16:creationId xmlns:a16="http://schemas.microsoft.com/office/drawing/2014/main" id="{983D07D3-67DB-4CC7-B984-56A167F52FC4}"/>
              </a:ext>
            </a:extLst>
          </p:cNvPr>
          <p:cNvPicPr>
            <a:picLocks noChangeAspect="1"/>
          </p:cNvPicPr>
          <p:nvPr/>
        </p:nvPicPr>
        <p:blipFill>
          <a:blip r:embed="rId3"/>
          <a:stretch>
            <a:fillRect/>
          </a:stretch>
        </p:blipFill>
        <p:spPr>
          <a:xfrm>
            <a:off x="4243227" y="1695236"/>
            <a:ext cx="7825547" cy="3613980"/>
          </a:xfrm>
          <a:prstGeom prst="rect">
            <a:avLst/>
          </a:prstGeom>
        </p:spPr>
      </p:pic>
      <p:sp>
        <p:nvSpPr>
          <p:cNvPr id="2" name="TextBox 1"/>
          <p:cNvSpPr txBox="1"/>
          <p:nvPr/>
        </p:nvSpPr>
        <p:spPr>
          <a:xfrm>
            <a:off x="5887092" y="5466122"/>
            <a:ext cx="5537771" cy="369332"/>
          </a:xfrm>
          <a:prstGeom prst="rect">
            <a:avLst/>
          </a:prstGeom>
          <a:noFill/>
        </p:spPr>
        <p:txBody>
          <a:bodyPr wrap="square" rtlCol="0">
            <a:spAutoFit/>
          </a:bodyPr>
          <a:lstStyle/>
          <a:p>
            <a:r>
              <a:rPr lang="en-US" dirty="0">
                <a:latin typeface="Times New Roman" pitchFamily="18" charset="0"/>
                <a:cs typeface="Times New Roman" pitchFamily="18" charset="0"/>
              </a:rPr>
              <a:t>Lifecycle methods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component </a:t>
            </a:r>
          </a:p>
        </p:txBody>
      </p:sp>
      <p:sp>
        <p:nvSpPr>
          <p:cNvPr id="4" name="TextBox 3"/>
          <p:cNvSpPr txBox="1"/>
          <p:nvPr/>
        </p:nvSpPr>
        <p:spPr>
          <a:xfrm>
            <a:off x="708916" y="1695236"/>
            <a:ext cx="3842535" cy="3354765"/>
          </a:xfrm>
          <a:prstGeom prst="rect">
            <a:avLst/>
          </a:prstGeom>
          <a:noFill/>
        </p:spPr>
        <p:txBody>
          <a:bodyPr wrap="square" rtlCol="0">
            <a:spAutoFit/>
          </a:bodyPr>
          <a:lstStyle/>
          <a:p>
            <a:pPr marL="285750"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reactjs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lifecycle methods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theo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dõi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methods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a:t>
            </a:r>
          </a:p>
          <a:p>
            <a:pPr marL="285750"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Initialization</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Mounting </a:t>
            </a:r>
          </a:p>
          <a:p>
            <a:pPr marL="742950" lvl="1" indent="-285750">
              <a:spcBef>
                <a:spcPts val="600"/>
              </a:spcBef>
              <a:spcAft>
                <a:spcPts val="600"/>
              </a:spcAft>
              <a:buFont typeface="Wingdings" pitchFamily="2" charset="2"/>
              <a:buChar char="ü"/>
            </a:pPr>
            <a:r>
              <a:rPr lang="en-US" dirty="0">
                <a:latin typeface="Times New Roman" pitchFamily="18" charset="0"/>
                <a:cs typeface="Times New Roman" pitchFamily="18" charset="0"/>
              </a:rPr>
              <a:t>Updating</a:t>
            </a:r>
          </a:p>
          <a:p>
            <a:pPr marL="742950" lvl="1" indent="-285750">
              <a:spcBef>
                <a:spcPts val="600"/>
              </a:spcBef>
              <a:spcAft>
                <a:spcPts val="600"/>
              </a:spcAft>
              <a:buFont typeface="Wingdings" pitchFamily="2" charset="2"/>
              <a:buChar char="ü"/>
            </a:pPr>
            <a:r>
              <a:rPr lang="en-US" dirty="0" err="1">
                <a:latin typeface="Times New Roman" pitchFamily="18" charset="0"/>
                <a:cs typeface="Times New Roman" pitchFamily="18" charset="0"/>
              </a:rPr>
              <a:t>unmounting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8752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843" y="1890447"/>
            <a:ext cx="5767711" cy="219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83578" y="1880172"/>
            <a:ext cx="4089114" cy="1785104"/>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Initialization</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state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props.</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constructor method</a:t>
            </a:r>
          </a:p>
        </p:txBody>
      </p:sp>
    </p:spTree>
    <p:extLst>
      <p:ext uri="{BB962C8B-B14F-4D97-AF65-F5344CB8AC3E}">
        <p14:creationId xmlns:p14="http://schemas.microsoft.com/office/powerpoint/2010/main" val="416443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021983" y="1287887"/>
            <a:ext cx="8397025" cy="646331"/>
          </a:xfrm>
          <a:prstGeom prst="rect">
            <a:avLst/>
          </a:prstGeom>
          <a:noFill/>
        </p:spPr>
        <p:txBody>
          <a:bodyPr wrap="square" rtlCol="0">
            <a:spAutoFit/>
          </a:bodyPr>
          <a:lstStyle/>
          <a:p>
            <a:r>
              <a:rPr lang="en-US" sz="3600" dirty="0" err="1">
                <a:solidFill>
                  <a:schemeClr val="accent1">
                    <a:lumMod val="60000"/>
                    <a:lumOff val="40000"/>
                  </a:schemeClr>
                </a:solidFill>
                <a:latin typeface="+mj-lt"/>
              </a:rPr>
              <a:t>Nội</a:t>
            </a:r>
            <a:r>
              <a:rPr lang="en-US" sz="3600" dirty="0">
                <a:solidFill>
                  <a:schemeClr val="accent1">
                    <a:lumMod val="60000"/>
                    <a:lumOff val="40000"/>
                  </a:schemeClr>
                </a:solidFill>
                <a:latin typeface="+mj-lt"/>
              </a:rPr>
              <a:t> dung :</a:t>
            </a:r>
          </a:p>
        </p:txBody>
      </p:sp>
      <p:sp>
        <p:nvSpPr>
          <p:cNvPr id="4" name="TextBox 3">
            <a:extLst>
              <a:ext uri="{FF2B5EF4-FFF2-40B4-BE49-F238E27FC236}">
                <a16:creationId xmlns:a16="http://schemas.microsoft.com/office/drawing/2014/main" id="{B1BCEBAC-4267-4720-B828-55C7D393F5A2}"/>
              </a:ext>
            </a:extLst>
          </p:cNvPr>
          <p:cNvSpPr txBox="1"/>
          <p:nvPr/>
        </p:nvSpPr>
        <p:spPr>
          <a:xfrm>
            <a:off x="2176529" y="2086377"/>
            <a:ext cx="6722772"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err="1"/>
              <a:t>ReactJs</a:t>
            </a:r>
            <a:r>
              <a:rPr lang="en-US" dirty="0"/>
              <a:t> </a:t>
            </a:r>
            <a:r>
              <a:rPr lang="en-US" dirty="0" err="1"/>
              <a:t>là</a:t>
            </a:r>
            <a:r>
              <a:rPr lang="en-US" dirty="0"/>
              <a:t> </a:t>
            </a:r>
            <a:r>
              <a:rPr lang="en-US" dirty="0" err="1"/>
              <a:t>gì</a:t>
            </a:r>
            <a:r>
              <a:rPr lang="en-US" dirty="0"/>
              <a:t>?</a:t>
            </a:r>
          </a:p>
          <a:p>
            <a:pPr marL="285750" indent="-285750">
              <a:buFont typeface="Wingdings" panose="05000000000000000000" pitchFamily="2" charset="2"/>
              <a:buChar char="Ø"/>
            </a:pPr>
            <a:r>
              <a:rPr lang="en-US" dirty="0"/>
              <a:t>Virtual Dom </a:t>
            </a:r>
            <a:r>
              <a:rPr lang="en-US" dirty="0" err="1"/>
              <a:t>trong</a:t>
            </a:r>
            <a:r>
              <a:rPr lang="en-US" dirty="0"/>
              <a:t> </a:t>
            </a:r>
            <a:r>
              <a:rPr lang="en-US" dirty="0" err="1"/>
              <a:t>ReactJs</a:t>
            </a:r>
            <a:endParaRPr lang="en-US" dirty="0"/>
          </a:p>
          <a:p>
            <a:pPr marL="742950" lvl="1" indent="-285750">
              <a:buFont typeface="Arial" panose="020B0604020202020204" pitchFamily="34" charset="0"/>
              <a:buChar char="•"/>
            </a:pPr>
            <a:r>
              <a:rPr lang="en-US" dirty="0"/>
              <a:t>Dom </a:t>
            </a:r>
          </a:p>
          <a:p>
            <a:pPr marL="742950" lvl="1" indent="-285750">
              <a:buFont typeface="Arial" panose="020B0604020202020204" pitchFamily="34" charset="0"/>
              <a:buChar char="•"/>
            </a:pPr>
            <a:r>
              <a:rPr lang="en-US" dirty="0"/>
              <a:t>Virtual Dom</a:t>
            </a:r>
          </a:p>
          <a:p>
            <a:pPr marL="285750" indent="-285750">
              <a:buFont typeface="Wingdings" panose="05000000000000000000" pitchFamily="2" charset="2"/>
              <a:buChar char="Ø"/>
            </a:pPr>
            <a:r>
              <a:rPr lang="en-US" dirty="0"/>
              <a:t>JSX </a:t>
            </a:r>
          </a:p>
          <a:p>
            <a:pPr marL="285750" indent="-285750">
              <a:buFont typeface="Wingdings" panose="05000000000000000000" pitchFamily="2" charset="2"/>
              <a:buChar char="Ø"/>
            </a:pPr>
            <a:r>
              <a:rPr lang="en-US" dirty="0"/>
              <a:t>Component </a:t>
            </a:r>
            <a:r>
              <a:rPr lang="en-US" dirty="0" err="1"/>
              <a:t>và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liên</a:t>
            </a:r>
            <a:r>
              <a:rPr lang="en-US" dirty="0"/>
              <a:t> </a:t>
            </a:r>
            <a:r>
              <a:rPr lang="en-US" dirty="0" err="1"/>
              <a:t>quan</a:t>
            </a:r>
            <a:endParaRPr lang="en-US" dirty="0"/>
          </a:p>
          <a:p>
            <a:pPr marL="800100" lvl="1" indent="-342900">
              <a:buFont typeface="Arial" panose="020B0604020202020204" pitchFamily="34" charset="0"/>
              <a:buChar char="•"/>
            </a:pPr>
            <a:r>
              <a:rPr lang="en-US" dirty="0"/>
              <a:t>Component </a:t>
            </a:r>
            <a:r>
              <a:rPr lang="en-US" dirty="0" err="1"/>
              <a:t>là</a:t>
            </a:r>
            <a:r>
              <a:rPr lang="en-US" dirty="0"/>
              <a:t> </a:t>
            </a:r>
            <a:r>
              <a:rPr lang="en-US" dirty="0" err="1"/>
              <a:t>gì</a:t>
            </a:r>
            <a:r>
              <a:rPr lang="en-US" dirty="0"/>
              <a:t>?</a:t>
            </a:r>
          </a:p>
          <a:p>
            <a:pPr marL="800100" lvl="1" indent="-342900">
              <a:buFont typeface="Arial" panose="020B0604020202020204" pitchFamily="34" charset="0"/>
              <a:buChar char="•"/>
            </a:pPr>
            <a:r>
              <a:rPr lang="en-US" dirty="0"/>
              <a:t>Props</a:t>
            </a:r>
          </a:p>
          <a:p>
            <a:pPr marL="800100" lvl="1" indent="-342900">
              <a:buFont typeface="Arial" panose="020B0604020202020204" pitchFamily="34" charset="0"/>
              <a:buChar char="•"/>
            </a:pPr>
            <a:r>
              <a:rPr lang="en-US" dirty="0"/>
              <a:t>State</a:t>
            </a:r>
          </a:p>
          <a:p>
            <a:pPr marL="800100" lvl="1" indent="-342900">
              <a:buFont typeface="Arial" panose="020B0604020202020204" pitchFamily="34" charset="0"/>
              <a:buChar char="•"/>
            </a:pPr>
            <a:r>
              <a:rPr lang="en-US" dirty="0"/>
              <a:t>Component  lifecycle </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7952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3662541"/>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Mounting</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khởi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gắn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DOM</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3 methods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ComponentWillMount</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a:latin typeface="Times New Roman" pitchFamily="18" charset="0"/>
                <a:cs typeface="Times New Roman" pitchFamily="18" charset="0"/>
              </a:rPr>
              <a:t>Render()</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ComponentDidMount</a:t>
            </a:r>
            <a:r>
              <a:rPr lang="en-US" dirty="0">
                <a:latin typeface="Times New Roman" pitchFamily="18" charset="0"/>
                <a:cs typeface="Times New Roman" pitchFamily="18" charset="0"/>
              </a:rPr>
              <a:t>()</a:t>
            </a:r>
          </a:p>
          <a:p>
            <a:pPr marL="800100" lvl="1" indent="-342900">
              <a:spcBef>
                <a:spcPts val="600"/>
              </a:spcBef>
              <a:spcAft>
                <a:spcPts val="600"/>
              </a:spcAft>
              <a:buFont typeface="+mj-lt"/>
              <a:buAutoNum type="arabicPeriod"/>
            </a:pP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641" y="2046001"/>
            <a:ext cx="47053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22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4370427"/>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dirty="0">
                <a:latin typeface="Times New Roman" pitchFamily="18" charset="0"/>
                <a:cs typeface="Times New Roman" pitchFamily="18" charset="0"/>
              </a:rPr>
              <a:t>Updating</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render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props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state</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methods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ShouldComponentUpdate</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ComponentWillUpdate</a:t>
            </a:r>
            <a:r>
              <a:rPr lang="en-US" dirty="0">
                <a:latin typeface="Times New Roman" pitchFamily="18" charset="0"/>
                <a:cs typeface="Times New Roman" pitchFamily="18" charset="0"/>
              </a:rPr>
              <a:t>()</a:t>
            </a:r>
          </a:p>
          <a:p>
            <a:pPr marL="1257300" lvl="2" indent="-342900">
              <a:spcBef>
                <a:spcPts val="600"/>
              </a:spcBef>
              <a:spcAft>
                <a:spcPts val="600"/>
              </a:spcAft>
              <a:buFont typeface="+mj-lt"/>
              <a:buAutoNum type="arabicPeriod"/>
            </a:pPr>
            <a:r>
              <a:rPr lang="en-US" dirty="0">
                <a:latin typeface="Times New Roman" pitchFamily="18" charset="0"/>
                <a:cs typeface="Times New Roman" pitchFamily="18" charset="0"/>
              </a:rPr>
              <a:t>Render()</a:t>
            </a:r>
          </a:p>
          <a:p>
            <a:pPr marL="1257300" lvl="2" indent="-342900">
              <a:spcBef>
                <a:spcPts val="600"/>
              </a:spcBef>
              <a:spcAft>
                <a:spcPts val="600"/>
              </a:spcAft>
              <a:buFont typeface="+mj-lt"/>
              <a:buAutoNum type="arabicPeriod"/>
            </a:pPr>
            <a:r>
              <a:rPr lang="en-US" dirty="0" err="1">
                <a:latin typeface="Times New Roman" pitchFamily="18" charset="0"/>
                <a:cs typeface="Times New Roman" pitchFamily="18" charset="0"/>
              </a:rPr>
              <a:t>ComponentDidUpdate</a:t>
            </a:r>
            <a:r>
              <a:rPr lang="en-US" dirty="0">
                <a:latin typeface="Times New Roman" pitchFamily="18" charset="0"/>
                <a:cs typeface="Times New Roman" pitchFamily="18" charset="0"/>
              </a:rPr>
              <a:t>()</a:t>
            </a:r>
          </a:p>
          <a:p>
            <a:pPr marL="800100" lvl="1" indent="-342900">
              <a:spcBef>
                <a:spcPts val="600"/>
              </a:spcBef>
              <a:spcAft>
                <a:spcPts val="600"/>
              </a:spcAft>
              <a:buFont typeface="+mj-lt"/>
              <a:buAutoNum type="arabicPeriod"/>
            </a:pP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876" y="1557017"/>
            <a:ext cx="51339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90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173209" y="384279"/>
            <a:ext cx="8397025" cy="646331"/>
          </a:xfrm>
          <a:prstGeom prst="rect">
            <a:avLst/>
          </a:prstGeom>
          <a:noFill/>
        </p:spPr>
        <p:txBody>
          <a:bodyPr wrap="square" rtlCol="0">
            <a:spAutoFit/>
          </a:bodyPr>
          <a:lstStyle/>
          <a:p>
            <a:r>
              <a:rPr lang="en-US" sz="3600" dirty="0">
                <a:solidFill>
                  <a:schemeClr val="accent1">
                    <a:lumMod val="60000"/>
                    <a:lumOff val="40000"/>
                  </a:schemeClr>
                </a:solidFill>
              </a:rPr>
              <a:t>          Component Lifecycle</a:t>
            </a:r>
          </a:p>
        </p:txBody>
      </p:sp>
      <p:sp>
        <p:nvSpPr>
          <p:cNvPr id="5" name="TextBox 4"/>
          <p:cNvSpPr txBox="1"/>
          <p:nvPr/>
        </p:nvSpPr>
        <p:spPr>
          <a:xfrm>
            <a:off x="883578" y="1880172"/>
            <a:ext cx="4089114" cy="2923877"/>
          </a:xfrm>
          <a:prstGeom prst="rect">
            <a:avLst/>
          </a:prstGeom>
          <a:noFill/>
        </p:spPr>
        <p:txBody>
          <a:bodyPr wrap="square" rtlCol="0">
            <a:spAutoFit/>
          </a:bodyPr>
          <a:lstStyle/>
          <a:p>
            <a:pPr marL="285750" indent="-285750">
              <a:spcBef>
                <a:spcPts val="600"/>
              </a:spcBef>
              <a:spcAft>
                <a:spcPts val="600"/>
              </a:spcAft>
              <a:buFont typeface="Wingdings" pitchFamily="2" charset="2"/>
              <a:buChar char="Ø"/>
            </a:pPr>
            <a:r>
              <a:rPr lang="en-US" b="1" dirty="0" err="1">
                <a:latin typeface="Times New Roman" pitchFamily="18" charset="0"/>
                <a:cs typeface="Times New Roman" pitchFamily="18" charset="0"/>
              </a:rPr>
              <a:t>Unmounting</a:t>
            </a: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bỏ</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khỏi</a:t>
            </a:r>
            <a:r>
              <a:rPr lang="en-US" dirty="0">
                <a:latin typeface="Times New Roman" pitchFamily="18" charset="0"/>
                <a:cs typeface="Times New Roman" pitchFamily="18" charset="0"/>
              </a:rPr>
              <a:t> DOM</a:t>
            </a:r>
          </a:p>
          <a:p>
            <a:pPr marL="742950" lvl="1" indent="-285750">
              <a:spcBef>
                <a:spcPts val="600"/>
              </a:spcBef>
              <a:spcAft>
                <a:spcPts val="600"/>
              </a:spcAft>
              <a:buFont typeface="Arial" pitchFamily="34" charset="0"/>
              <a:buChar char="•"/>
            </a:pP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componentWillUnmount</a:t>
            </a:r>
            <a:r>
              <a:rPr lang="en-US" dirty="0">
                <a:latin typeface="Times New Roman" pitchFamily="18" charset="0"/>
                <a:cs typeface="Times New Roman" pitchFamily="18" charset="0"/>
              </a:rPr>
              <a:t> ()</a:t>
            </a:r>
          </a:p>
          <a:p>
            <a:pPr marL="800100" lvl="1" indent="-342900">
              <a:spcBef>
                <a:spcPts val="600"/>
              </a:spcBef>
              <a:spcAft>
                <a:spcPts val="600"/>
              </a:spcAft>
              <a:buFont typeface="+mj-lt"/>
              <a:buAutoNum type="arabicPeriod"/>
            </a:pPr>
            <a:endParaRPr lang="en-US" dirty="0">
              <a:latin typeface="Times New Roman" pitchFamily="18" charset="0"/>
              <a:cs typeface="Times New Roman" pitchFamily="18" charset="0"/>
            </a:endParaRPr>
          </a:p>
          <a:p>
            <a:pPr marL="742950" lvl="1" indent="-285750">
              <a:spcBef>
                <a:spcPts val="600"/>
              </a:spcBef>
              <a:spcAft>
                <a:spcPts val="600"/>
              </a:spcAft>
              <a:buFont typeface="Arial" pitchFamily="34" charset="0"/>
              <a:buChar char="•"/>
            </a:pP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702" y="1880172"/>
            <a:ext cx="52673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62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pic>
        <p:nvPicPr>
          <p:cNvPr id="4" name="Picture 3">
            <a:extLst>
              <a:ext uri="{FF2B5EF4-FFF2-40B4-BE49-F238E27FC236}">
                <a16:creationId xmlns:a16="http://schemas.microsoft.com/office/drawing/2014/main" id="{8753463C-EE11-48BB-8C2B-98E8912CB217}"/>
              </a:ext>
            </a:extLst>
          </p:cNvPr>
          <p:cNvPicPr>
            <a:picLocks noChangeAspect="1"/>
          </p:cNvPicPr>
          <p:nvPr/>
        </p:nvPicPr>
        <p:blipFill>
          <a:blip r:embed="rId3"/>
          <a:stretch>
            <a:fillRect/>
          </a:stretch>
        </p:blipFill>
        <p:spPr>
          <a:xfrm>
            <a:off x="2410546" y="2650736"/>
            <a:ext cx="7370908" cy="2867744"/>
          </a:xfrm>
          <a:prstGeom prst="rect">
            <a:avLst/>
          </a:prstGeom>
        </p:spPr>
      </p:pic>
      <p:sp>
        <p:nvSpPr>
          <p:cNvPr id="7" name="TextBox 6">
            <a:extLst>
              <a:ext uri="{FF2B5EF4-FFF2-40B4-BE49-F238E27FC236}">
                <a16:creationId xmlns:a16="http://schemas.microsoft.com/office/drawing/2014/main" id="{A4B08C7F-C293-4CD1-B812-E19F2F95AC36}"/>
              </a:ext>
            </a:extLst>
          </p:cNvPr>
          <p:cNvSpPr txBox="1"/>
          <p:nvPr/>
        </p:nvSpPr>
        <p:spPr>
          <a:xfrm>
            <a:off x="1190446" y="1861809"/>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Hook </a:t>
            </a:r>
            <a:r>
              <a:rPr lang="en-US" dirty="0" err="1"/>
              <a:t>là</a:t>
            </a:r>
            <a:r>
              <a:rPr lang="en-US" dirty="0"/>
              <a:t> </a:t>
            </a:r>
            <a:r>
              <a:rPr lang="en-US" dirty="0" err="1"/>
              <a:t>gì</a:t>
            </a:r>
            <a:r>
              <a:rPr lang="en-US" dirty="0"/>
              <a:t>?</a:t>
            </a:r>
          </a:p>
        </p:txBody>
      </p:sp>
    </p:spTree>
    <p:extLst>
      <p:ext uri="{BB962C8B-B14F-4D97-AF65-F5344CB8AC3E}">
        <p14:creationId xmlns:p14="http://schemas.microsoft.com/office/powerpoint/2010/main" val="1294687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861809"/>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useState</a:t>
            </a:r>
            <a:r>
              <a:rPr lang="en-US" dirty="0"/>
              <a:t> Hook </a:t>
            </a:r>
          </a:p>
        </p:txBody>
      </p:sp>
      <p:pic>
        <p:nvPicPr>
          <p:cNvPr id="5" name="Picture 4">
            <a:extLst>
              <a:ext uri="{FF2B5EF4-FFF2-40B4-BE49-F238E27FC236}">
                <a16:creationId xmlns:a16="http://schemas.microsoft.com/office/drawing/2014/main" id="{3AC6D018-3C51-4114-9C32-ADC09E962B39}"/>
              </a:ext>
            </a:extLst>
          </p:cNvPr>
          <p:cNvPicPr>
            <a:picLocks noChangeAspect="1"/>
          </p:cNvPicPr>
          <p:nvPr/>
        </p:nvPicPr>
        <p:blipFill>
          <a:blip r:embed="rId3"/>
          <a:stretch>
            <a:fillRect/>
          </a:stretch>
        </p:blipFill>
        <p:spPr>
          <a:xfrm>
            <a:off x="3312920" y="2453278"/>
            <a:ext cx="5934903" cy="3124636"/>
          </a:xfrm>
          <a:prstGeom prst="rect">
            <a:avLst/>
          </a:prstGeom>
        </p:spPr>
      </p:pic>
    </p:spTree>
    <p:extLst>
      <p:ext uri="{BB962C8B-B14F-4D97-AF65-F5344CB8AC3E}">
        <p14:creationId xmlns:p14="http://schemas.microsoft.com/office/powerpoint/2010/main" val="2568029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useEffect</a:t>
            </a:r>
            <a:r>
              <a:rPr lang="en-US" dirty="0"/>
              <a:t> Hook:</a:t>
            </a:r>
          </a:p>
        </p:txBody>
      </p:sp>
      <p:pic>
        <p:nvPicPr>
          <p:cNvPr id="6" name="Picture 5">
            <a:extLst>
              <a:ext uri="{FF2B5EF4-FFF2-40B4-BE49-F238E27FC236}">
                <a16:creationId xmlns:a16="http://schemas.microsoft.com/office/drawing/2014/main" id="{2AFF27B3-59B6-4531-BDC4-D94E3BC977EA}"/>
              </a:ext>
            </a:extLst>
          </p:cNvPr>
          <p:cNvPicPr>
            <a:picLocks noChangeAspect="1"/>
          </p:cNvPicPr>
          <p:nvPr/>
        </p:nvPicPr>
        <p:blipFill>
          <a:blip r:embed="rId3"/>
          <a:stretch>
            <a:fillRect/>
          </a:stretch>
        </p:blipFill>
        <p:spPr>
          <a:xfrm>
            <a:off x="2059982" y="2176493"/>
            <a:ext cx="7439434" cy="1007185"/>
          </a:xfrm>
          <a:prstGeom prst="rect">
            <a:avLst/>
          </a:prstGeom>
        </p:spPr>
      </p:pic>
      <p:pic>
        <p:nvPicPr>
          <p:cNvPr id="10" name="Picture 9">
            <a:extLst>
              <a:ext uri="{FF2B5EF4-FFF2-40B4-BE49-F238E27FC236}">
                <a16:creationId xmlns:a16="http://schemas.microsoft.com/office/drawing/2014/main" id="{1A50CE17-E841-405D-A12C-8D2112C44F2F}"/>
              </a:ext>
            </a:extLst>
          </p:cNvPr>
          <p:cNvPicPr>
            <a:picLocks noChangeAspect="1"/>
          </p:cNvPicPr>
          <p:nvPr/>
        </p:nvPicPr>
        <p:blipFill>
          <a:blip r:embed="rId4"/>
          <a:stretch>
            <a:fillRect/>
          </a:stretch>
        </p:blipFill>
        <p:spPr>
          <a:xfrm>
            <a:off x="3885891" y="3429000"/>
            <a:ext cx="4420217" cy="1867161"/>
          </a:xfrm>
          <a:prstGeom prst="rect">
            <a:avLst/>
          </a:prstGeom>
        </p:spPr>
      </p:pic>
    </p:spTree>
    <p:extLst>
      <p:ext uri="{BB962C8B-B14F-4D97-AF65-F5344CB8AC3E}">
        <p14:creationId xmlns:p14="http://schemas.microsoft.com/office/powerpoint/2010/main" val="250210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useEffect</a:t>
            </a:r>
            <a:r>
              <a:rPr lang="en-US" dirty="0"/>
              <a:t> </a:t>
            </a:r>
            <a:r>
              <a:rPr lang="en-US" dirty="0" err="1"/>
              <a:t>không</a:t>
            </a:r>
            <a:r>
              <a:rPr lang="en-US" dirty="0"/>
              <a:t> </a:t>
            </a:r>
            <a:r>
              <a:rPr lang="en-US" dirty="0" err="1"/>
              <a:t>có</a:t>
            </a:r>
            <a:r>
              <a:rPr lang="en-US" dirty="0"/>
              <a:t> dependencies :</a:t>
            </a:r>
          </a:p>
        </p:txBody>
      </p:sp>
      <p:pic>
        <p:nvPicPr>
          <p:cNvPr id="4" name="Picture 3">
            <a:extLst>
              <a:ext uri="{FF2B5EF4-FFF2-40B4-BE49-F238E27FC236}">
                <a16:creationId xmlns:a16="http://schemas.microsoft.com/office/drawing/2014/main" id="{06FBB9D9-66FA-4613-9D24-573D3B529965}"/>
              </a:ext>
            </a:extLst>
          </p:cNvPr>
          <p:cNvPicPr>
            <a:picLocks noChangeAspect="1"/>
          </p:cNvPicPr>
          <p:nvPr/>
        </p:nvPicPr>
        <p:blipFill>
          <a:blip r:embed="rId3"/>
          <a:stretch>
            <a:fillRect/>
          </a:stretch>
        </p:blipFill>
        <p:spPr>
          <a:xfrm>
            <a:off x="2551876" y="2265841"/>
            <a:ext cx="7088247" cy="3157641"/>
          </a:xfrm>
          <a:prstGeom prst="rect">
            <a:avLst/>
          </a:prstGeom>
        </p:spPr>
      </p:pic>
    </p:spTree>
    <p:extLst>
      <p:ext uri="{BB962C8B-B14F-4D97-AF65-F5344CB8AC3E}">
        <p14:creationId xmlns:p14="http://schemas.microsoft.com/office/powerpoint/2010/main" val="412838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useEffect</a:t>
            </a:r>
            <a:r>
              <a:rPr lang="en-US" dirty="0"/>
              <a:t> </a:t>
            </a:r>
            <a:r>
              <a:rPr lang="en-US" dirty="0" err="1"/>
              <a:t>không</a:t>
            </a:r>
            <a:r>
              <a:rPr lang="en-US" dirty="0"/>
              <a:t> </a:t>
            </a:r>
            <a:r>
              <a:rPr lang="en-US" dirty="0" err="1"/>
              <a:t>có</a:t>
            </a:r>
            <a:r>
              <a:rPr lang="en-US" dirty="0"/>
              <a:t> dependencies :</a:t>
            </a:r>
          </a:p>
        </p:txBody>
      </p:sp>
      <p:pic>
        <p:nvPicPr>
          <p:cNvPr id="4" name="Picture 3">
            <a:extLst>
              <a:ext uri="{FF2B5EF4-FFF2-40B4-BE49-F238E27FC236}">
                <a16:creationId xmlns:a16="http://schemas.microsoft.com/office/drawing/2014/main" id="{06FBB9D9-66FA-4613-9D24-573D3B529965}"/>
              </a:ext>
            </a:extLst>
          </p:cNvPr>
          <p:cNvPicPr>
            <a:picLocks noChangeAspect="1"/>
          </p:cNvPicPr>
          <p:nvPr/>
        </p:nvPicPr>
        <p:blipFill>
          <a:blip r:embed="rId3"/>
          <a:stretch>
            <a:fillRect/>
          </a:stretch>
        </p:blipFill>
        <p:spPr>
          <a:xfrm>
            <a:off x="2551876" y="2265841"/>
            <a:ext cx="7088247" cy="3157641"/>
          </a:xfrm>
          <a:prstGeom prst="rect">
            <a:avLst/>
          </a:prstGeom>
        </p:spPr>
      </p:pic>
    </p:spTree>
    <p:extLst>
      <p:ext uri="{BB962C8B-B14F-4D97-AF65-F5344CB8AC3E}">
        <p14:creationId xmlns:p14="http://schemas.microsoft.com/office/powerpoint/2010/main" val="305909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useEffect</a:t>
            </a:r>
            <a:r>
              <a:rPr lang="en-US" dirty="0"/>
              <a:t> </a:t>
            </a:r>
            <a:r>
              <a:rPr lang="en-US" dirty="0" err="1"/>
              <a:t>có</a:t>
            </a:r>
            <a:r>
              <a:rPr lang="en-US" dirty="0"/>
              <a:t> dependencies </a:t>
            </a:r>
            <a:r>
              <a:rPr lang="en-US" dirty="0" err="1"/>
              <a:t>là</a:t>
            </a:r>
            <a:r>
              <a:rPr lang="en-US" dirty="0"/>
              <a:t> empty :</a:t>
            </a:r>
          </a:p>
        </p:txBody>
      </p:sp>
      <p:pic>
        <p:nvPicPr>
          <p:cNvPr id="5" name="Picture 4">
            <a:extLst>
              <a:ext uri="{FF2B5EF4-FFF2-40B4-BE49-F238E27FC236}">
                <a16:creationId xmlns:a16="http://schemas.microsoft.com/office/drawing/2014/main" id="{012710A7-11A8-40B3-BAE3-BE906A990671}"/>
              </a:ext>
            </a:extLst>
          </p:cNvPr>
          <p:cNvPicPr>
            <a:picLocks noChangeAspect="1"/>
          </p:cNvPicPr>
          <p:nvPr/>
        </p:nvPicPr>
        <p:blipFill>
          <a:blip r:embed="rId3"/>
          <a:stretch>
            <a:fillRect/>
          </a:stretch>
        </p:blipFill>
        <p:spPr>
          <a:xfrm>
            <a:off x="2396221" y="2303946"/>
            <a:ext cx="7764931" cy="3119536"/>
          </a:xfrm>
          <a:prstGeom prst="rect">
            <a:avLst/>
          </a:prstGeom>
        </p:spPr>
      </p:pic>
    </p:spTree>
    <p:extLst>
      <p:ext uri="{BB962C8B-B14F-4D97-AF65-F5344CB8AC3E}">
        <p14:creationId xmlns:p14="http://schemas.microsoft.com/office/powerpoint/2010/main" val="357509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useEffect</a:t>
            </a:r>
            <a:r>
              <a:rPr lang="en-US" dirty="0"/>
              <a:t> </a:t>
            </a:r>
            <a:r>
              <a:rPr lang="en-US" dirty="0" err="1"/>
              <a:t>có</a:t>
            </a:r>
            <a:r>
              <a:rPr lang="en-US" dirty="0"/>
              <a:t> dependencies </a:t>
            </a:r>
            <a:r>
              <a:rPr lang="en-US" dirty="0" err="1"/>
              <a:t>là</a:t>
            </a:r>
            <a:r>
              <a:rPr lang="en-US" dirty="0"/>
              <a:t> empty :</a:t>
            </a:r>
          </a:p>
        </p:txBody>
      </p:sp>
      <p:pic>
        <p:nvPicPr>
          <p:cNvPr id="5" name="Picture 4">
            <a:extLst>
              <a:ext uri="{FF2B5EF4-FFF2-40B4-BE49-F238E27FC236}">
                <a16:creationId xmlns:a16="http://schemas.microsoft.com/office/drawing/2014/main" id="{012710A7-11A8-40B3-BAE3-BE906A990671}"/>
              </a:ext>
            </a:extLst>
          </p:cNvPr>
          <p:cNvPicPr>
            <a:picLocks noChangeAspect="1"/>
          </p:cNvPicPr>
          <p:nvPr/>
        </p:nvPicPr>
        <p:blipFill>
          <a:blip r:embed="rId3"/>
          <a:stretch>
            <a:fillRect/>
          </a:stretch>
        </p:blipFill>
        <p:spPr>
          <a:xfrm>
            <a:off x="2396221" y="2303946"/>
            <a:ext cx="7764931" cy="3119536"/>
          </a:xfrm>
          <a:prstGeom prst="rect">
            <a:avLst/>
          </a:prstGeom>
        </p:spPr>
      </p:pic>
    </p:spTree>
    <p:extLst>
      <p:ext uri="{BB962C8B-B14F-4D97-AF65-F5344CB8AC3E}">
        <p14:creationId xmlns:p14="http://schemas.microsoft.com/office/powerpoint/2010/main" val="316105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2021983" y="875763"/>
            <a:ext cx="8397025" cy="646331"/>
          </a:xfrm>
          <a:prstGeom prst="rect">
            <a:avLst/>
          </a:prstGeom>
          <a:noFill/>
        </p:spPr>
        <p:txBody>
          <a:bodyPr wrap="square" rtlCol="0">
            <a:spAutoFit/>
          </a:bodyPr>
          <a:lstStyle/>
          <a:p>
            <a:r>
              <a:rPr lang="en-US" sz="3600" dirty="0" err="1">
                <a:solidFill>
                  <a:schemeClr val="accent1">
                    <a:lumMod val="60000"/>
                    <a:lumOff val="40000"/>
                  </a:schemeClr>
                </a:solidFill>
                <a:latin typeface="+mj-lt"/>
              </a:rPr>
              <a:t>ReactJs</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là</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gì</a:t>
            </a:r>
            <a:r>
              <a:rPr lang="en-US" sz="3600" dirty="0">
                <a:solidFill>
                  <a:schemeClr val="accent1">
                    <a:lumMod val="60000"/>
                    <a:lumOff val="40000"/>
                  </a:schemeClr>
                </a:solidFill>
                <a:latin typeface="+mj-lt"/>
              </a:rPr>
              <a:t> ?</a:t>
            </a:r>
          </a:p>
        </p:txBody>
      </p:sp>
      <p:pic>
        <p:nvPicPr>
          <p:cNvPr id="10" name="Picture 9">
            <a:extLst>
              <a:ext uri="{FF2B5EF4-FFF2-40B4-BE49-F238E27FC236}">
                <a16:creationId xmlns:a16="http://schemas.microsoft.com/office/drawing/2014/main" id="{D43C6EFA-B73C-4B22-917B-21240111A9D8}"/>
              </a:ext>
            </a:extLst>
          </p:cNvPr>
          <p:cNvPicPr>
            <a:picLocks noChangeAspect="1"/>
          </p:cNvPicPr>
          <p:nvPr/>
        </p:nvPicPr>
        <p:blipFill>
          <a:blip r:embed="rId2"/>
          <a:stretch>
            <a:fillRect/>
          </a:stretch>
        </p:blipFill>
        <p:spPr>
          <a:xfrm>
            <a:off x="2397291" y="2208672"/>
            <a:ext cx="6573167" cy="4029637"/>
          </a:xfrm>
          <a:prstGeom prst="rect">
            <a:avLst/>
          </a:prstGeom>
        </p:spPr>
      </p:pic>
      <p:sp>
        <p:nvSpPr>
          <p:cNvPr id="11" name="TextBox 10">
            <a:extLst>
              <a:ext uri="{FF2B5EF4-FFF2-40B4-BE49-F238E27FC236}">
                <a16:creationId xmlns:a16="http://schemas.microsoft.com/office/drawing/2014/main" id="{B5EF675E-CA01-494B-98D4-4BBEFB15FBFA}"/>
              </a:ext>
            </a:extLst>
          </p:cNvPr>
          <p:cNvSpPr txBox="1"/>
          <p:nvPr/>
        </p:nvSpPr>
        <p:spPr>
          <a:xfrm>
            <a:off x="4159876" y="1835185"/>
            <a:ext cx="6890197" cy="373487"/>
          </a:xfrm>
          <a:prstGeom prst="rect">
            <a:avLst/>
          </a:prstGeom>
          <a:noFill/>
        </p:spPr>
        <p:txBody>
          <a:bodyPr wrap="square" rtlCol="0">
            <a:spAutoFit/>
          </a:bodyPr>
          <a:lstStyle/>
          <a:p>
            <a:r>
              <a:rPr lang="en-US" dirty="0"/>
              <a:t>C</a:t>
            </a:r>
            <a:r>
              <a:rPr lang="vi-VN" dirty="0"/>
              <a:t>ơ</a:t>
            </a:r>
            <a:r>
              <a:rPr lang="en-US" dirty="0"/>
              <a:t> </a:t>
            </a:r>
            <a:r>
              <a:rPr lang="en-US" dirty="0" err="1"/>
              <a:t>chế</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ReactJs</a:t>
            </a:r>
            <a:endParaRPr lang="en-US" dirty="0"/>
          </a:p>
        </p:txBody>
      </p:sp>
    </p:spTree>
    <p:extLst>
      <p:ext uri="{BB962C8B-B14F-4D97-AF65-F5344CB8AC3E}">
        <p14:creationId xmlns:p14="http://schemas.microsoft.com/office/powerpoint/2010/main" val="1252215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t>useEffect</a:t>
            </a:r>
            <a:r>
              <a:rPr lang="en-US" dirty="0"/>
              <a:t> </a:t>
            </a:r>
            <a:r>
              <a:rPr lang="en-US" dirty="0" err="1"/>
              <a:t>có</a:t>
            </a:r>
            <a:r>
              <a:rPr lang="en-US" dirty="0"/>
              <a:t> dependencies :</a:t>
            </a:r>
          </a:p>
        </p:txBody>
      </p:sp>
      <p:pic>
        <p:nvPicPr>
          <p:cNvPr id="4" name="Picture 3">
            <a:extLst>
              <a:ext uri="{FF2B5EF4-FFF2-40B4-BE49-F238E27FC236}">
                <a16:creationId xmlns:a16="http://schemas.microsoft.com/office/drawing/2014/main" id="{BBFF39BA-8DDB-436E-8938-D947A167973E}"/>
              </a:ext>
            </a:extLst>
          </p:cNvPr>
          <p:cNvPicPr>
            <a:picLocks noChangeAspect="1"/>
          </p:cNvPicPr>
          <p:nvPr/>
        </p:nvPicPr>
        <p:blipFill>
          <a:blip r:embed="rId3"/>
          <a:stretch>
            <a:fillRect/>
          </a:stretch>
        </p:blipFill>
        <p:spPr>
          <a:xfrm>
            <a:off x="2323810" y="2443025"/>
            <a:ext cx="8221454" cy="2980457"/>
          </a:xfrm>
          <a:prstGeom prst="rect">
            <a:avLst/>
          </a:prstGeom>
        </p:spPr>
      </p:pic>
    </p:spTree>
    <p:extLst>
      <p:ext uri="{BB962C8B-B14F-4D97-AF65-F5344CB8AC3E}">
        <p14:creationId xmlns:p14="http://schemas.microsoft.com/office/powerpoint/2010/main" val="2748447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226655" y="539555"/>
            <a:ext cx="8397025" cy="646331"/>
          </a:xfrm>
          <a:prstGeom prst="rect">
            <a:avLst/>
          </a:prstGeom>
          <a:noFill/>
        </p:spPr>
        <p:txBody>
          <a:bodyPr wrap="square" rtlCol="0">
            <a:spAutoFit/>
          </a:bodyPr>
          <a:lstStyle/>
          <a:p>
            <a:r>
              <a:rPr lang="en-US" sz="3600" dirty="0">
                <a:solidFill>
                  <a:schemeClr val="accent1">
                    <a:lumMod val="60000"/>
                    <a:lumOff val="40000"/>
                  </a:schemeClr>
                </a:solidFill>
              </a:rPr>
              <a:t>          React Hook</a:t>
            </a:r>
          </a:p>
        </p:txBody>
      </p:sp>
      <p:sp>
        <p:nvSpPr>
          <p:cNvPr id="7" name="TextBox 6">
            <a:extLst>
              <a:ext uri="{FF2B5EF4-FFF2-40B4-BE49-F238E27FC236}">
                <a16:creationId xmlns:a16="http://schemas.microsoft.com/office/drawing/2014/main" id="{A4B08C7F-C293-4CD1-B812-E19F2F95AC36}"/>
              </a:ext>
            </a:extLst>
          </p:cNvPr>
          <p:cNvSpPr txBox="1"/>
          <p:nvPr/>
        </p:nvSpPr>
        <p:spPr>
          <a:xfrm>
            <a:off x="1190446" y="1434518"/>
            <a:ext cx="458925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Lifecycle </a:t>
            </a:r>
            <a:r>
              <a:rPr lang="en-US" dirty="0" err="1"/>
              <a:t>của</a:t>
            </a:r>
            <a:r>
              <a:rPr lang="en-US" dirty="0"/>
              <a:t> Hook :</a:t>
            </a:r>
          </a:p>
        </p:txBody>
      </p:sp>
      <p:pic>
        <p:nvPicPr>
          <p:cNvPr id="4" name="Picture 3">
            <a:extLst>
              <a:ext uri="{FF2B5EF4-FFF2-40B4-BE49-F238E27FC236}">
                <a16:creationId xmlns:a16="http://schemas.microsoft.com/office/drawing/2014/main" id="{4EE1EF80-48B5-4FCF-BCF9-D390BBACC526}"/>
              </a:ext>
            </a:extLst>
          </p:cNvPr>
          <p:cNvPicPr>
            <a:picLocks noChangeAspect="1"/>
          </p:cNvPicPr>
          <p:nvPr/>
        </p:nvPicPr>
        <p:blipFill>
          <a:blip r:embed="rId3"/>
          <a:stretch>
            <a:fillRect/>
          </a:stretch>
        </p:blipFill>
        <p:spPr>
          <a:xfrm>
            <a:off x="2589289" y="2191676"/>
            <a:ext cx="7013422" cy="3231806"/>
          </a:xfrm>
          <a:prstGeom prst="rect">
            <a:avLst/>
          </a:prstGeom>
        </p:spPr>
      </p:pic>
    </p:spTree>
    <p:extLst>
      <p:ext uri="{BB962C8B-B14F-4D97-AF65-F5344CB8AC3E}">
        <p14:creationId xmlns:p14="http://schemas.microsoft.com/office/powerpoint/2010/main" val="92336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509A02-A2A7-4458-B2C2-46E59A23E3AD}"/>
              </a:ext>
            </a:extLst>
          </p:cNvPr>
          <p:cNvSpPr txBox="1"/>
          <p:nvPr/>
        </p:nvSpPr>
        <p:spPr>
          <a:xfrm>
            <a:off x="2904307" y="2931280"/>
            <a:ext cx="7188599" cy="677108"/>
          </a:xfrm>
          <a:prstGeom prst="rect">
            <a:avLst/>
          </a:prstGeom>
          <a:noFill/>
        </p:spPr>
        <p:txBody>
          <a:bodyPr wrap="square" rtlCol="0">
            <a:spAutoFit/>
          </a:bodyPr>
          <a:lstStyle/>
          <a:p>
            <a:r>
              <a:rPr lang="en-US" sz="3800" dirty="0" err="1">
                <a:solidFill>
                  <a:schemeClr val="accent3">
                    <a:lumMod val="75000"/>
                  </a:schemeClr>
                </a:solidFill>
                <a:latin typeface="Times New Roman" panose="02020603050405020304" pitchFamily="18" charset="0"/>
                <a:cs typeface="Times New Roman" panose="02020603050405020304" pitchFamily="18" charset="0"/>
              </a:rPr>
              <a:t>Cảm</a:t>
            </a:r>
            <a:r>
              <a:rPr lang="en-US" sz="3800" dirty="0">
                <a:solidFill>
                  <a:schemeClr val="accent3">
                    <a:lumMod val="75000"/>
                  </a:schemeClr>
                </a:solidFill>
                <a:latin typeface="Times New Roman" panose="02020603050405020304" pitchFamily="18" charset="0"/>
                <a:cs typeface="Times New Roman" panose="02020603050405020304" pitchFamily="18" charset="0"/>
              </a:rPr>
              <a:t> </a:t>
            </a:r>
            <a:r>
              <a:rPr lang="vi-VN" sz="3800" dirty="0">
                <a:solidFill>
                  <a:schemeClr val="accent3">
                    <a:lumMod val="75000"/>
                  </a:schemeClr>
                </a:solidFill>
                <a:latin typeface="Times New Roman" panose="02020603050405020304" pitchFamily="18" charset="0"/>
                <a:cs typeface="Times New Roman" panose="02020603050405020304" pitchFamily="18" charset="0"/>
              </a:rPr>
              <a:t>ơ</a:t>
            </a:r>
            <a:r>
              <a:rPr lang="en-US" sz="3800" dirty="0">
                <a:solidFill>
                  <a:schemeClr val="accent3">
                    <a:lumMod val="75000"/>
                  </a:schemeClr>
                </a:solidFill>
                <a:latin typeface="Times New Roman" panose="02020603050405020304" pitchFamily="18" charset="0"/>
                <a:cs typeface="Times New Roman" panose="02020603050405020304" pitchFamily="18" charset="0"/>
              </a:rPr>
              <a:t>n </a:t>
            </a:r>
            <a:r>
              <a:rPr lang="en-US" sz="3800" dirty="0" err="1">
                <a:solidFill>
                  <a:schemeClr val="accent3">
                    <a:lumMod val="75000"/>
                  </a:schemeClr>
                </a:solidFill>
                <a:latin typeface="Times New Roman" panose="02020603050405020304" pitchFamily="18" charset="0"/>
                <a:cs typeface="Times New Roman" panose="02020603050405020304" pitchFamily="18" charset="0"/>
              </a:rPr>
              <a:t>mọi</a:t>
            </a:r>
            <a:r>
              <a:rPr lang="en-US" sz="3800" dirty="0">
                <a:solidFill>
                  <a:schemeClr val="accent3">
                    <a:lumMod val="75000"/>
                  </a:schemeClr>
                </a:solidFill>
                <a:latin typeface="Times New Roman" panose="02020603050405020304" pitchFamily="18" charset="0"/>
                <a:cs typeface="Times New Roman" panose="02020603050405020304" pitchFamily="18" charset="0"/>
              </a:rPr>
              <a:t> ng</a:t>
            </a:r>
            <a:r>
              <a:rPr lang="vi-VN" sz="3800" dirty="0">
                <a:solidFill>
                  <a:schemeClr val="accent3">
                    <a:lumMod val="75000"/>
                  </a:schemeClr>
                </a:solidFill>
                <a:latin typeface="Times New Roman" panose="02020603050405020304" pitchFamily="18" charset="0"/>
                <a:cs typeface="Times New Roman" panose="02020603050405020304" pitchFamily="18" charset="0"/>
              </a:rPr>
              <a:t>ư</a:t>
            </a:r>
            <a:r>
              <a:rPr lang="en-US" sz="3800" dirty="0" err="1">
                <a:solidFill>
                  <a:schemeClr val="accent3">
                    <a:lumMod val="75000"/>
                  </a:schemeClr>
                </a:solidFill>
                <a:latin typeface="Times New Roman" panose="02020603050405020304" pitchFamily="18" charset="0"/>
                <a:cs typeface="Times New Roman" panose="02020603050405020304" pitchFamily="18" charset="0"/>
              </a:rPr>
              <a:t>ời</a:t>
            </a:r>
            <a:r>
              <a:rPr lang="en-US" sz="3800" dirty="0">
                <a:solidFill>
                  <a:schemeClr val="accent3">
                    <a:lumMod val="75000"/>
                  </a:schemeClr>
                </a:solidFill>
                <a:latin typeface="Times New Roman" panose="02020603050405020304" pitchFamily="18" charset="0"/>
                <a:cs typeface="Times New Roman" panose="02020603050405020304" pitchFamily="18" charset="0"/>
              </a:rPr>
              <a:t> </a:t>
            </a:r>
            <a:r>
              <a:rPr lang="en-US" sz="3800" dirty="0" err="1">
                <a:solidFill>
                  <a:schemeClr val="accent3">
                    <a:lumMod val="75000"/>
                  </a:schemeClr>
                </a:solidFill>
                <a:latin typeface="Times New Roman" panose="02020603050405020304" pitchFamily="18" charset="0"/>
                <a:cs typeface="Times New Roman" panose="02020603050405020304" pitchFamily="18" charset="0"/>
              </a:rPr>
              <a:t>đã</a:t>
            </a:r>
            <a:r>
              <a:rPr lang="en-US" sz="3800" dirty="0">
                <a:solidFill>
                  <a:schemeClr val="accent3">
                    <a:lumMod val="75000"/>
                  </a:schemeClr>
                </a:solidFill>
                <a:latin typeface="Times New Roman" panose="02020603050405020304" pitchFamily="18" charset="0"/>
                <a:cs typeface="Times New Roman" panose="02020603050405020304" pitchFamily="18" charset="0"/>
              </a:rPr>
              <a:t> </a:t>
            </a:r>
            <a:r>
              <a:rPr lang="en-US" sz="3800" dirty="0" err="1">
                <a:solidFill>
                  <a:schemeClr val="accent3">
                    <a:lumMod val="75000"/>
                  </a:schemeClr>
                </a:solidFill>
                <a:latin typeface="Times New Roman" panose="02020603050405020304" pitchFamily="18" charset="0"/>
                <a:cs typeface="Times New Roman" panose="02020603050405020304" pitchFamily="18" charset="0"/>
              </a:rPr>
              <a:t>lắng</a:t>
            </a:r>
            <a:r>
              <a:rPr lang="en-US" sz="3800" dirty="0">
                <a:solidFill>
                  <a:schemeClr val="accent3">
                    <a:lumMod val="75000"/>
                  </a:schemeClr>
                </a:solidFill>
                <a:latin typeface="Times New Roman" panose="02020603050405020304" pitchFamily="18" charset="0"/>
                <a:cs typeface="Times New Roman" panose="02020603050405020304" pitchFamily="18" charset="0"/>
              </a:rPr>
              <a:t> </a:t>
            </a:r>
            <a:r>
              <a:rPr lang="en-US" sz="3800" dirty="0" err="1">
                <a:solidFill>
                  <a:schemeClr val="accent3">
                    <a:lumMod val="75000"/>
                  </a:schemeClr>
                </a:solidFill>
                <a:latin typeface="Times New Roman" panose="02020603050405020304" pitchFamily="18" charset="0"/>
                <a:cs typeface="Times New Roman" panose="02020603050405020304" pitchFamily="18" charset="0"/>
              </a:rPr>
              <a:t>nghe</a:t>
            </a:r>
            <a:endParaRPr lang="en-US" sz="38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6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DOM – Dom </a:t>
            </a:r>
            <a:r>
              <a:rPr lang="en-US" dirty="0" err="1"/>
              <a:t>là</a:t>
            </a:r>
            <a:r>
              <a:rPr lang="en-US" dirty="0"/>
              <a:t> </a:t>
            </a:r>
            <a:r>
              <a:rPr lang="en-US" dirty="0" err="1"/>
              <a:t>gì</a:t>
            </a:r>
            <a:r>
              <a:rPr lang="en-US" dirty="0"/>
              <a:t>?</a:t>
            </a:r>
          </a:p>
        </p:txBody>
      </p:sp>
      <p:pic>
        <p:nvPicPr>
          <p:cNvPr id="7" name="Picture 6">
            <a:extLst>
              <a:ext uri="{FF2B5EF4-FFF2-40B4-BE49-F238E27FC236}">
                <a16:creationId xmlns:a16="http://schemas.microsoft.com/office/drawing/2014/main" id="{49ED2E60-C885-4D9D-A0F8-5964982B02A4}"/>
              </a:ext>
            </a:extLst>
          </p:cNvPr>
          <p:cNvPicPr>
            <a:picLocks noChangeAspect="1"/>
          </p:cNvPicPr>
          <p:nvPr/>
        </p:nvPicPr>
        <p:blipFill>
          <a:blip r:embed="rId3"/>
          <a:stretch>
            <a:fillRect/>
          </a:stretch>
        </p:blipFill>
        <p:spPr>
          <a:xfrm>
            <a:off x="4842322" y="2629886"/>
            <a:ext cx="7143750" cy="3333750"/>
          </a:xfrm>
          <a:prstGeom prst="rect">
            <a:avLst/>
          </a:prstGeom>
        </p:spPr>
      </p:pic>
      <p:sp>
        <p:nvSpPr>
          <p:cNvPr id="8" name="TextBox 7">
            <a:extLst>
              <a:ext uri="{FF2B5EF4-FFF2-40B4-BE49-F238E27FC236}">
                <a16:creationId xmlns:a16="http://schemas.microsoft.com/office/drawing/2014/main" id="{B3DDC1D2-FBA4-4B17-B2E3-1BE852EDE28B}"/>
              </a:ext>
            </a:extLst>
          </p:cNvPr>
          <p:cNvSpPr txBox="1"/>
          <p:nvPr/>
        </p:nvSpPr>
        <p:spPr>
          <a:xfrm>
            <a:off x="1000664" y="2474611"/>
            <a:ext cx="3502325" cy="2862322"/>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itchFamily="18" charset="0"/>
                <a:cs typeface="Times New Roman" pitchFamily="18" charset="0"/>
              </a:rPr>
              <a:t>DOM là viết tắt của chữ </a:t>
            </a:r>
            <a:r>
              <a:rPr lang="vi-VN" b="1" dirty="0">
                <a:latin typeface="Times New Roman" pitchFamily="18" charset="0"/>
                <a:cs typeface="Times New Roman" pitchFamily="18" charset="0"/>
              </a:rPr>
              <a:t>D</a:t>
            </a:r>
            <a:r>
              <a:rPr lang="vi-VN" dirty="0">
                <a:latin typeface="Times New Roman" pitchFamily="18" charset="0"/>
                <a:cs typeface="Times New Roman" pitchFamily="18" charset="0"/>
              </a:rPr>
              <a:t>ocument </a:t>
            </a:r>
            <a:r>
              <a:rPr lang="vi-VN" b="1" dirty="0">
                <a:latin typeface="Times New Roman" pitchFamily="18" charset="0"/>
                <a:cs typeface="Times New Roman" pitchFamily="18" charset="0"/>
              </a:rPr>
              <a:t>O</a:t>
            </a:r>
            <a:r>
              <a:rPr lang="vi-VN" dirty="0">
                <a:latin typeface="Times New Roman" pitchFamily="18" charset="0"/>
                <a:cs typeface="Times New Roman" pitchFamily="18" charset="0"/>
              </a:rPr>
              <a:t>bject </a:t>
            </a:r>
            <a:r>
              <a:rPr lang="vi-VN" b="1" dirty="0">
                <a:latin typeface="Times New Roman" pitchFamily="18" charset="0"/>
                <a:cs typeface="Times New Roman" pitchFamily="18" charset="0"/>
              </a:rPr>
              <a:t>M</a:t>
            </a:r>
            <a:r>
              <a:rPr lang="vi-VN" dirty="0">
                <a:latin typeface="Times New Roman" pitchFamily="18" charset="0"/>
                <a:cs typeface="Times New Roman" pitchFamily="18" charset="0"/>
              </a:rPr>
              <a:t>odel, dịch tạm ra là mô hình các đối tượng trong tài liệu HTML.</a:t>
            </a:r>
            <a:endParaRPr lang="en-US" dirty="0">
              <a:latin typeface="Times New Roman" pitchFamily="18" charset="0"/>
              <a:cs typeface="Times New Roman" pitchFamily="18" charset="0"/>
            </a:endParaRPr>
          </a:p>
          <a:p>
            <a:pPr marL="285750" indent="-285750">
              <a:buFont typeface="Arial" panose="020B0604020202020204" pitchFamily="34" charset="0"/>
              <a:buChar char="•"/>
            </a:pPr>
            <a:r>
              <a:rPr lang="vi-VN" dirty="0">
                <a:latin typeface="Times New Roman" pitchFamily="18" charset="0"/>
                <a:cs typeface="Times New Roman" pitchFamily="18" charset="0"/>
              </a:rPr>
              <a:t>DOM sẽ được tạo ra khi trang web vừa tải xong DOM và tồn tại dưới dạng tree nodes được dùng để quản lí, truy xuất, chỉnh sửa tới bất kì phần tử nào thông qua đối tượng gốc là document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808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897922"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DOM – Nh</a:t>
            </a:r>
            <a:r>
              <a:rPr lang="vi-VN" dirty="0"/>
              <a:t>ư</a:t>
            </a:r>
            <a:r>
              <a:rPr lang="en-US" dirty="0" err="1"/>
              <a:t>ợc</a:t>
            </a:r>
            <a:r>
              <a:rPr lang="en-US" dirty="0"/>
              <a:t> </a:t>
            </a:r>
            <a:r>
              <a:rPr lang="en-US" dirty="0" err="1"/>
              <a:t>điểm</a:t>
            </a:r>
            <a:endParaRPr lang="en-US" dirty="0"/>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474611"/>
            <a:ext cx="3502325" cy="2539157"/>
          </a:xfrm>
          <a:prstGeom prst="rect">
            <a:avLst/>
          </a:prstGeom>
          <a:noFill/>
        </p:spPr>
        <p:txBody>
          <a:bodyPr wrap="square" rtlCol="0">
            <a:spAutoFit/>
          </a:bodyPr>
          <a:lstStyle/>
          <a:p>
            <a:pPr marL="285750" indent="-285750">
              <a:spcBef>
                <a:spcPts val="600"/>
              </a:spcBef>
              <a:spcAft>
                <a:spcPts val="1200"/>
              </a:spcAft>
              <a:buFont typeface="Arial" panose="020B0604020202020204" pitchFamily="34" charset="0"/>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CSS,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web.</a:t>
            </a: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SPA ,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nhật</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diễn</a:t>
            </a:r>
            <a:r>
              <a:rPr lang="en-US" dirty="0">
                <a:latin typeface="Times New Roman" pitchFamily="18" charset="0"/>
                <a:cs typeface="Times New Roman" pitchFamily="18" charset="0"/>
              </a:rPr>
              <a:t> ra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Do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rebuilt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quất</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0655335-BA9E-4439-9246-0A2D3006BCD4}"/>
              </a:ext>
            </a:extLst>
          </p:cNvPr>
          <p:cNvPicPr>
            <a:picLocks noChangeAspect="1"/>
          </p:cNvPicPr>
          <p:nvPr/>
        </p:nvPicPr>
        <p:blipFill>
          <a:blip r:embed="rId3"/>
          <a:stretch>
            <a:fillRect/>
          </a:stretch>
        </p:blipFill>
        <p:spPr>
          <a:xfrm>
            <a:off x="5430803" y="1911447"/>
            <a:ext cx="6338231" cy="3665483"/>
          </a:xfrm>
          <a:prstGeom prst="rect">
            <a:avLst/>
          </a:prstGeom>
        </p:spPr>
      </p:pic>
    </p:spTree>
    <p:extLst>
      <p:ext uri="{BB962C8B-B14F-4D97-AF65-F5344CB8AC3E}">
        <p14:creationId xmlns:p14="http://schemas.microsoft.com/office/powerpoint/2010/main" val="46082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Virtual Dom </a:t>
            </a:r>
            <a:r>
              <a:rPr lang="en-US" dirty="0" err="1"/>
              <a:t>là</a:t>
            </a:r>
            <a:r>
              <a:rPr lang="en-US" dirty="0"/>
              <a:t> </a:t>
            </a:r>
            <a:r>
              <a:rPr lang="en-US" dirty="0" err="1"/>
              <a:t>gì</a:t>
            </a:r>
            <a:r>
              <a:rPr lang="en-US" dirty="0"/>
              <a:t> </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310225"/>
            <a:ext cx="3900109"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DOM ảo là một bản sao chép trừu tượng của DOM thật (HTML DOM)..</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vi-VN" dirty="0">
                <a:latin typeface="Times New Roman" pitchFamily="18" charset="0"/>
                <a:cs typeface="Times New Roman" pitchFamily="18" charset="0"/>
              </a:rPr>
              <a:t>Nó có tất cả các thuộc tính giống như </a:t>
            </a:r>
            <a:r>
              <a:rPr lang="vi-VN" b="1" dirty="0">
                <a:latin typeface="Times New Roman" pitchFamily="18" charset="0"/>
                <a:cs typeface="Times New Roman" pitchFamily="18" charset="0"/>
              </a:rPr>
              <a:t>DOM</a:t>
            </a:r>
            <a:r>
              <a:rPr lang="vi-VN" dirty="0">
                <a:latin typeface="Times New Roman" pitchFamily="18" charset="0"/>
                <a:cs typeface="Times New Roman" pitchFamily="18" charset="0"/>
              </a:rPr>
              <a:t> nhưng không có khả năng tương tác lên màn hình như </a:t>
            </a:r>
            <a:r>
              <a:rPr lang="vi-VN" b="1" dirty="0">
                <a:latin typeface="Times New Roman" pitchFamily="18" charset="0"/>
                <a:cs typeface="Times New Roman" pitchFamily="18" charset="0"/>
              </a:rPr>
              <a:t>DOM</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Nhờ</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DOM </a:t>
            </a:r>
            <a:r>
              <a:rPr lang="en-US" dirty="0" err="1">
                <a:latin typeface="Times New Roman" pitchFamily="18" charset="0"/>
                <a:cs typeface="Times New Roman" pitchFamily="18" charset="0"/>
              </a:rPr>
              <a:t>ảo</a:t>
            </a:r>
            <a:r>
              <a:rPr lang="en-US" dirty="0">
                <a:latin typeface="Times New Roman" pitchFamily="18" charset="0"/>
                <a:cs typeface="Times New Roman" pitchFamily="18" charset="0"/>
              </a:rPr>
              <a:t>, React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ra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update ở DOM </a:t>
            </a:r>
            <a:r>
              <a:rPr lang="en-US" dirty="0" err="1">
                <a:latin typeface="Times New Roman" pitchFamily="18" charset="0"/>
                <a:cs typeface="Times New Roman" pitchFamily="18" charset="0"/>
              </a:rPr>
              <a:t>thật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chỉ</a:t>
            </a:r>
            <a:r>
              <a:rPr lang="en-US" dirty="0">
                <a:latin typeface="Times New Roman" pitchFamily="18" charset="0"/>
                <a:cs typeface="Times New Roman" pitchFamily="18" charset="0"/>
              </a:rPr>
              <a:t> ở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cái</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node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5680A12-45DA-404E-9B75-3290F6627DD2}"/>
              </a:ext>
            </a:extLst>
          </p:cNvPr>
          <p:cNvPicPr>
            <a:picLocks noChangeAspect="1"/>
          </p:cNvPicPr>
          <p:nvPr/>
        </p:nvPicPr>
        <p:blipFill>
          <a:blip r:embed="rId3"/>
          <a:stretch>
            <a:fillRect/>
          </a:stretch>
        </p:blipFill>
        <p:spPr>
          <a:xfrm>
            <a:off x="5942328" y="2680094"/>
            <a:ext cx="5249008" cy="2648320"/>
          </a:xfrm>
          <a:prstGeom prst="rect">
            <a:avLst/>
          </a:prstGeom>
        </p:spPr>
      </p:pic>
    </p:spTree>
    <p:extLst>
      <p:ext uri="{BB962C8B-B14F-4D97-AF65-F5344CB8AC3E}">
        <p14:creationId xmlns:p14="http://schemas.microsoft.com/office/powerpoint/2010/main" val="339376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3065171" y="544653"/>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Virtual DOM </a:t>
            </a:r>
            <a:r>
              <a:rPr lang="en-US" sz="3600" dirty="0" err="1">
                <a:solidFill>
                  <a:schemeClr val="accent1">
                    <a:lumMod val="60000"/>
                    <a:lumOff val="40000"/>
                  </a:schemeClr>
                </a:solidFill>
                <a:latin typeface="+mj-lt"/>
              </a:rPr>
              <a:t>trong</a:t>
            </a:r>
            <a:r>
              <a:rPr lang="en-US" sz="3600" dirty="0">
                <a:solidFill>
                  <a:schemeClr val="accent1">
                    <a:lumMod val="60000"/>
                    <a:lumOff val="40000"/>
                  </a:schemeClr>
                </a:solidFill>
                <a:latin typeface="+mj-lt"/>
              </a:rPr>
              <a:t> </a:t>
            </a:r>
            <a:r>
              <a:rPr lang="en-US" sz="3600" dirty="0" err="1">
                <a:solidFill>
                  <a:schemeClr val="accent1">
                    <a:lumMod val="60000"/>
                    <a:lumOff val="40000"/>
                  </a:schemeClr>
                </a:solidFill>
                <a:latin typeface="+mj-lt"/>
              </a:rPr>
              <a:t>ReactJs</a:t>
            </a:r>
            <a:endParaRPr lang="en-US" sz="3600" dirty="0">
              <a:solidFill>
                <a:schemeClr val="accent1">
                  <a:lumMod val="60000"/>
                  <a:lumOff val="40000"/>
                </a:schemeClr>
              </a:solidFill>
              <a:latin typeface="+mj-lt"/>
            </a:endParaRP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itchFamily="18" charset="0"/>
                <a:cs typeface="Times New Roman" pitchFamily="18" charset="0"/>
              </a:rPr>
              <a:t>Virtual Dom – </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474611"/>
            <a:ext cx="3704900" cy="2662267"/>
          </a:xfrm>
          <a:prstGeom prst="rect">
            <a:avLst/>
          </a:prstGeom>
          <a:noFill/>
        </p:spPr>
        <p:txBody>
          <a:bodyPr wrap="square" rtlCol="0">
            <a:spAutoFit/>
          </a:bodyPr>
          <a:lstStyle/>
          <a:p>
            <a:pPr marL="285750" indent="-285750">
              <a:lnSpc>
                <a:spcPct val="150000"/>
              </a:lnSpc>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Tăng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web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rebuild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những</a:t>
            </a:r>
            <a:r>
              <a:rPr lang="en-US" dirty="0">
                <a:latin typeface="Times New Roman" pitchFamily="18" charset="0"/>
                <a:cs typeface="Times New Roman" pitchFamily="18" charset="0"/>
              </a:rPr>
              <a:t> item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DOM</a:t>
            </a:r>
          </a:p>
          <a:p>
            <a:pPr marL="285750" indent="-285750">
              <a:lnSpc>
                <a:spcPct val="150000"/>
              </a:lnSpc>
              <a:buFont typeface="Arial" panose="020B0604020202020204" pitchFamily="34" charset="0"/>
              <a:buChar char="•"/>
            </a:pP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render component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qua </a:t>
            </a:r>
            <a:r>
              <a:rPr lang="vi-VN" dirty="0">
                <a:latin typeface="Times New Roman" pitchFamily="18" charset="0"/>
                <a:cs typeface="Times New Roman" pitchFamily="18" charset="0"/>
              </a:rPr>
              <a:t>shouldComponentUpdate</a:t>
            </a: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B638655-6296-4787-B2CB-107185099497}"/>
              </a:ext>
            </a:extLst>
          </p:cNvPr>
          <p:cNvPicPr>
            <a:picLocks noChangeAspect="1"/>
          </p:cNvPicPr>
          <p:nvPr/>
        </p:nvPicPr>
        <p:blipFill>
          <a:blip r:embed="rId3"/>
          <a:stretch>
            <a:fillRect/>
          </a:stretch>
        </p:blipFill>
        <p:spPr>
          <a:xfrm>
            <a:off x="4962230" y="1832797"/>
            <a:ext cx="6951621" cy="3876055"/>
          </a:xfrm>
          <a:prstGeom prst="rect">
            <a:avLst/>
          </a:prstGeom>
        </p:spPr>
      </p:pic>
    </p:spTree>
    <p:extLst>
      <p:ext uri="{BB962C8B-B14F-4D97-AF65-F5344CB8AC3E}">
        <p14:creationId xmlns:p14="http://schemas.microsoft.com/office/powerpoint/2010/main" val="349042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4824960" y="502817"/>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JSX </a:t>
            </a:r>
          </a:p>
        </p:txBody>
      </p:sp>
      <p:sp>
        <p:nvSpPr>
          <p:cNvPr id="4" name="TextBox 3">
            <a:extLst>
              <a:ext uri="{FF2B5EF4-FFF2-40B4-BE49-F238E27FC236}">
                <a16:creationId xmlns:a16="http://schemas.microsoft.com/office/drawing/2014/main" id="{2ECD7FA6-9DBD-427F-9360-AB6E421C5E85}"/>
              </a:ext>
            </a:extLst>
          </p:cNvPr>
          <p:cNvSpPr txBox="1"/>
          <p:nvPr/>
        </p:nvSpPr>
        <p:spPr>
          <a:xfrm>
            <a:off x="1000664" y="1648131"/>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JSX </a:t>
            </a:r>
            <a:r>
              <a:rPr lang="en-US" dirty="0" err="1"/>
              <a:t>là</a:t>
            </a:r>
            <a:r>
              <a:rPr lang="en-US" dirty="0"/>
              <a:t> </a:t>
            </a:r>
            <a:r>
              <a:rPr lang="en-US" dirty="0" err="1"/>
              <a:t>gì</a:t>
            </a:r>
            <a:r>
              <a:rPr lang="en-US" dirty="0">
                <a:solidFill>
                  <a:schemeClr val="bg1">
                    <a:lumMod val="95000"/>
                    <a:lumOff val="5000"/>
                  </a:schemeClr>
                </a:solidFill>
              </a:rPr>
              <a:t>?</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4" y="2026276"/>
            <a:ext cx="3824296" cy="360098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cú</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JavaScript. Facebook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JSX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UI</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giữa</a:t>
            </a:r>
            <a:r>
              <a:rPr lang="en-US" dirty="0">
                <a:latin typeface="Times New Roman" pitchFamily="18" charset="0"/>
                <a:cs typeface="Times New Roman" pitchFamily="18" charset="0"/>
              </a:rPr>
              <a:t> XML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javascript</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JSX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bắt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buộc,chúng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JS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JSX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đ</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ợc</a:t>
            </a:r>
            <a:r>
              <a:rPr lang="en-US" dirty="0">
                <a:latin typeface="Times New Roman" pitchFamily="18" charset="0"/>
                <a:cs typeface="Times New Roman" pitchFamily="18" charset="0"/>
              </a:rPr>
              <a:t> bao </a:t>
            </a:r>
            <a:r>
              <a:rPr lang="en-US" dirty="0" err="1">
                <a:latin typeface="Times New Roman" pitchFamily="18" charset="0"/>
                <a:cs typeface="Times New Roman" pitchFamily="18" charset="0"/>
              </a:rPr>
              <a:t>bọc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bởi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thẻ</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chẳng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dung &lt;div&gt;&lt;/div&gt;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bao </a:t>
            </a:r>
            <a:r>
              <a:rPr lang="en-US" dirty="0" err="1">
                <a:latin typeface="Times New Roman" pitchFamily="18" charset="0"/>
                <a:cs typeface="Times New Roman" pitchFamily="18" charset="0"/>
              </a:rPr>
              <a:t>bọc</a:t>
            </a: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179" y="2170007"/>
            <a:ext cx="69542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42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801D4-74F9-46A0-8843-E18659672DE9}"/>
              </a:ext>
            </a:extLst>
          </p:cNvPr>
          <p:cNvSpPr txBox="1"/>
          <p:nvPr/>
        </p:nvSpPr>
        <p:spPr>
          <a:xfrm>
            <a:off x="4824960" y="502817"/>
            <a:ext cx="8397025"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JSX </a:t>
            </a:r>
          </a:p>
        </p:txBody>
      </p:sp>
      <p:sp>
        <p:nvSpPr>
          <p:cNvPr id="4" name="TextBox 3">
            <a:extLst>
              <a:ext uri="{FF2B5EF4-FFF2-40B4-BE49-F238E27FC236}">
                <a16:creationId xmlns:a16="http://schemas.microsoft.com/office/drawing/2014/main" id="{2ECD7FA6-9DBD-427F-9360-AB6E421C5E85}"/>
              </a:ext>
            </a:extLst>
          </p:cNvPr>
          <p:cNvSpPr txBox="1"/>
          <p:nvPr/>
        </p:nvSpPr>
        <p:spPr>
          <a:xfrm>
            <a:off x="1000663" y="1497092"/>
            <a:ext cx="839702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latin typeface="Times New Roman" pitchFamily="18" charset="0"/>
                <a:cs typeface="Times New Roman" pitchFamily="18" charset="0"/>
              </a:rPr>
              <a:t>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JSX</a:t>
            </a:r>
          </a:p>
        </p:txBody>
      </p:sp>
      <p:sp>
        <p:nvSpPr>
          <p:cNvPr id="8" name="TextBox 7">
            <a:extLst>
              <a:ext uri="{FF2B5EF4-FFF2-40B4-BE49-F238E27FC236}">
                <a16:creationId xmlns:a16="http://schemas.microsoft.com/office/drawing/2014/main" id="{B3DDC1D2-FBA4-4B17-B2E3-1BE852EDE28B}"/>
              </a:ext>
            </a:extLst>
          </p:cNvPr>
          <p:cNvSpPr txBox="1"/>
          <p:nvPr/>
        </p:nvSpPr>
        <p:spPr>
          <a:xfrm>
            <a:off x="1000663" y="1851884"/>
            <a:ext cx="3502325" cy="317009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 html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t>
            </a:r>
            <a:r>
              <a:rPr lang="vi-VN" dirty="0">
                <a:latin typeface="Times New Roman" pitchFamily="18" charset="0"/>
                <a:cs typeface="Times New Roman" pitchFamily="18" charset="0"/>
              </a:rPr>
              <a:t>ư</a:t>
            </a:r>
            <a:r>
              <a:rPr lang="en-US" dirty="0" err="1">
                <a:latin typeface="Times New Roman" pitchFamily="18" charset="0"/>
                <a:cs typeface="Times New Roman" pitchFamily="18" charset="0"/>
              </a:rPr>
              <a:t>ờng</a:t>
            </a:r>
            <a:r>
              <a:rPr lang="en-US" dirty="0">
                <a:latin typeface="Times New Roman" pitchFamily="18" charset="0"/>
                <a:cs typeface="Times New Roman" pitchFamily="18" charset="0"/>
              </a:rPr>
              <a:t> , do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a:t>
            </a:r>
            <a:r>
              <a:rPr lang="en-US" dirty="0">
                <a:latin typeface="Times New Roman" pitchFamily="18" charset="0"/>
                <a:cs typeface="Times New Roman" pitchFamily="18" charset="0"/>
              </a:rPr>
              <a:t> code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itchFamily="18" charset="0"/>
                <a:cs typeface="Times New Roman" pitchFamily="18" charset="0"/>
              </a:rPr>
              <a:t>Code </a:t>
            </a:r>
            <a:r>
              <a:rPr lang="en-US" dirty="0" err="1">
                <a:latin typeface="Times New Roman" pitchFamily="18" charset="0"/>
                <a:cs typeface="Times New Roman" pitchFamily="18" charset="0"/>
              </a:rPr>
              <a:t>ngắn</a:t>
            </a:r>
            <a:r>
              <a:rPr lang="en-US" dirty="0">
                <a:latin typeface="Times New Roman" pitchFamily="18" charset="0"/>
                <a:cs typeface="Times New Roman" pitchFamily="18" charset="0"/>
              </a:rPr>
              <a:t> h</a:t>
            </a:r>
            <a:r>
              <a:rPr lang="vi-VN" dirty="0">
                <a:latin typeface="Times New Roman" pitchFamily="18" charset="0"/>
                <a:cs typeface="Times New Roman" pitchFamily="18" charset="0"/>
              </a:rPr>
              <a:t>ơ</a:t>
            </a:r>
            <a:r>
              <a:rPr lang="en-US" dirty="0">
                <a:latin typeface="Times New Roman" pitchFamily="18" charset="0"/>
                <a:cs typeface="Times New Roman" pitchFamily="18" charset="0"/>
              </a:rPr>
              <a:t>n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JS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phần,do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dễ</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component,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gọi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object </a:t>
            </a:r>
            <a:r>
              <a:rPr lang="en-US" dirty="0" err="1">
                <a:latin typeface="Times New Roman" pitchFamily="18" charset="0"/>
                <a:cs typeface="Times New Roman" pitchFamily="18" charset="0"/>
              </a:rPr>
              <a:t>nh</a:t>
            </a:r>
            <a:r>
              <a:rPr lang="vi-VN" dirty="0">
                <a:latin typeface="Times New Roman" pitchFamily="18" charset="0"/>
                <a:cs typeface="Times New Roman" pitchFamily="18" charset="0"/>
              </a:rPr>
              <a:t>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thuần</a:t>
            </a:r>
            <a:endParaRPr lang="en-US"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943" y="1236658"/>
            <a:ext cx="5124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3235" y="3761473"/>
            <a:ext cx="47053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15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1002</TotalTime>
  <Words>3073</Words>
  <Application>Microsoft Office PowerPoint</Application>
  <PresentationFormat>Widescreen</PresentationFormat>
  <Paragraphs>266</Paragraphs>
  <Slides>32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dc:creator>
  <cp:lastModifiedBy>OS</cp:lastModifiedBy>
  <cp:revision>100</cp:revision>
  <dcterms:created xsi:type="dcterms:W3CDTF">2020-06-07T12:14:06Z</dcterms:created>
  <dcterms:modified xsi:type="dcterms:W3CDTF">2020-06-08T23:49:27Z</dcterms:modified>
</cp:coreProperties>
</file>