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lata" panose="020B0604020202020204" charset="0"/>
      <p:regular r:id="rId16"/>
    </p:embeddedFont>
    <p:embeddedFont>
      <p:font typeface="Alfa Slab One" panose="020B0604020202020204" charset="0"/>
      <p:regular r:id="rId17"/>
    </p:embeddedFont>
    <p:embeddedFont>
      <p:font typeface="Feeling Passionat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sv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6593" y="2301954"/>
            <a:ext cx="2058827" cy="205882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25420" y="2301954"/>
            <a:ext cx="2058827" cy="2058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84246" y="2301954"/>
            <a:ext cx="2058827" cy="2058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143073" y="2301954"/>
            <a:ext cx="2058827" cy="2058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200473" y="2301954"/>
            <a:ext cx="2058827" cy="2058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08440" y="8055376"/>
            <a:ext cx="5850860" cy="1202924"/>
            <a:chOff x="0" y="0"/>
            <a:chExt cx="1540967" cy="3168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0967" cy="316820"/>
            </a:xfrm>
            <a:custGeom>
              <a:avLst/>
              <a:gdLst/>
              <a:ahLst/>
              <a:cxnLst/>
              <a:rect l="l" t="t" r="r" b="b"/>
              <a:pathLst>
                <a:path w="1540967" h="316820">
                  <a:moveTo>
                    <a:pt x="132321" y="0"/>
                  </a:moveTo>
                  <a:lnTo>
                    <a:pt x="1408646" y="0"/>
                  </a:lnTo>
                  <a:cubicBezTo>
                    <a:pt x="1481725" y="0"/>
                    <a:pt x="1540967" y="59242"/>
                    <a:pt x="1540967" y="132321"/>
                  </a:cubicBezTo>
                  <a:lnTo>
                    <a:pt x="1540967" y="184499"/>
                  </a:lnTo>
                  <a:cubicBezTo>
                    <a:pt x="1540967" y="219592"/>
                    <a:pt x="1527026" y="253249"/>
                    <a:pt x="1502211" y="278064"/>
                  </a:cubicBezTo>
                  <a:cubicBezTo>
                    <a:pt x="1477396" y="302879"/>
                    <a:pt x="1443740" y="316820"/>
                    <a:pt x="1408646" y="316820"/>
                  </a:cubicBezTo>
                  <a:lnTo>
                    <a:pt x="132321" y="316820"/>
                  </a:lnTo>
                  <a:cubicBezTo>
                    <a:pt x="97227" y="316820"/>
                    <a:pt x="63571" y="302879"/>
                    <a:pt x="38756" y="278064"/>
                  </a:cubicBezTo>
                  <a:cubicBezTo>
                    <a:pt x="13941" y="253249"/>
                    <a:pt x="0" y="219592"/>
                    <a:pt x="0" y="184499"/>
                  </a:cubicBezTo>
                  <a:lnTo>
                    <a:pt x="0" y="132321"/>
                  </a:lnTo>
                  <a:cubicBezTo>
                    <a:pt x="0" y="97227"/>
                    <a:pt x="13941" y="63571"/>
                    <a:pt x="38756" y="38756"/>
                  </a:cubicBezTo>
                  <a:cubicBezTo>
                    <a:pt x="63571" y="13941"/>
                    <a:pt x="97227" y="0"/>
                    <a:pt x="13232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0967" cy="3549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384040" y="2347749"/>
            <a:ext cx="1223933" cy="176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FFFFFF"/>
                </a:solidFill>
                <a:latin typeface="Alfa Slab One"/>
              </a:rPr>
              <a:t>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4143" y="2347749"/>
            <a:ext cx="1641380" cy="176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FFFFFF"/>
                </a:solidFill>
                <a:latin typeface="Alfa Slab One"/>
              </a:rPr>
              <a:t>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293796" y="2347749"/>
            <a:ext cx="1641380" cy="176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FFFFFF"/>
                </a:solidFill>
                <a:latin typeface="Alfa Slab One"/>
              </a:rPr>
              <a:t>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51083" y="2347749"/>
            <a:ext cx="1641380" cy="176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FFFFFF"/>
                </a:solidFill>
                <a:latin typeface="Alfa Slab One"/>
              </a:rPr>
              <a:t>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409197" y="2347749"/>
            <a:ext cx="1641380" cy="176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>
                <a:solidFill>
                  <a:srgbClr val="FFFFFF"/>
                </a:solidFill>
                <a:latin typeface="Alfa Slab One"/>
              </a:rPr>
              <a:t>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78443" y="4334440"/>
            <a:ext cx="9824460" cy="346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76"/>
              </a:lnSpc>
            </a:pPr>
            <a:r>
              <a:rPr lang="en-US" sz="20197">
                <a:solidFill>
                  <a:srgbClr val="0097B2"/>
                </a:solidFill>
                <a:latin typeface="Feeling Passionate"/>
              </a:rPr>
              <a:t>Question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79600" y="8302226"/>
            <a:ext cx="41085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lata"/>
              </a:rPr>
              <a:t>Vũ Duy Dũng</a:t>
            </a:r>
          </a:p>
        </p:txBody>
      </p:sp>
      <p:sp>
        <p:nvSpPr>
          <p:cNvPr id="27" name="Freeform 27"/>
          <p:cNvSpPr/>
          <p:nvPr/>
        </p:nvSpPr>
        <p:spPr>
          <a:xfrm rot="-10800000">
            <a:off x="0" y="7049173"/>
            <a:ext cx="7707755" cy="3153173"/>
          </a:xfrm>
          <a:custGeom>
            <a:avLst/>
            <a:gdLst/>
            <a:ahLst/>
            <a:cxnLst/>
            <a:rect l="l" t="t" r="r" b="b"/>
            <a:pathLst>
              <a:path w="7707755" h="3153173">
                <a:moveTo>
                  <a:pt x="0" y="0"/>
                </a:moveTo>
                <a:lnTo>
                  <a:pt x="7707755" y="0"/>
                </a:lnTo>
                <a:lnTo>
                  <a:pt x="7707755" y="3153172"/>
                </a:lnTo>
                <a:lnTo>
                  <a:pt x="0" y="3153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0" y="4518413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>
            <a:off x="0" y="2529156"/>
            <a:ext cx="4909193" cy="2008306"/>
          </a:xfrm>
          <a:custGeom>
            <a:avLst/>
            <a:gdLst/>
            <a:ahLst/>
            <a:cxnLst/>
            <a:rect l="l" t="t" r="r" b="b"/>
            <a:pathLst>
              <a:path w="4909193" h="2008306">
                <a:moveTo>
                  <a:pt x="0" y="0"/>
                </a:moveTo>
                <a:lnTo>
                  <a:pt x="4909193" y="0"/>
                </a:lnTo>
                <a:lnTo>
                  <a:pt x="4909193" y="2008307"/>
                </a:lnTo>
                <a:lnTo>
                  <a:pt x="0" y="2008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10800000">
            <a:off x="0" y="1041585"/>
            <a:ext cx="3681795" cy="1506189"/>
          </a:xfrm>
          <a:custGeom>
            <a:avLst/>
            <a:gdLst/>
            <a:ahLst/>
            <a:cxnLst/>
            <a:rect l="l" t="t" r="r" b="b"/>
            <a:pathLst>
              <a:path w="3681795" h="1506189">
                <a:moveTo>
                  <a:pt x="0" y="0"/>
                </a:moveTo>
                <a:lnTo>
                  <a:pt x="3681795" y="0"/>
                </a:lnTo>
                <a:lnTo>
                  <a:pt x="3681795" y="1506189"/>
                </a:lnTo>
                <a:lnTo>
                  <a:pt x="0" y="15061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>
            <a:off x="-85725" y="-188411"/>
            <a:ext cx="3006657" cy="1229996"/>
          </a:xfrm>
          <a:custGeom>
            <a:avLst/>
            <a:gdLst/>
            <a:ahLst/>
            <a:cxnLst/>
            <a:rect l="l" t="t" r="r" b="b"/>
            <a:pathLst>
              <a:path w="3006657" h="1229996">
                <a:moveTo>
                  <a:pt x="0" y="0"/>
                </a:moveTo>
                <a:lnTo>
                  <a:pt x="3006657" y="0"/>
                </a:lnTo>
                <a:lnTo>
                  <a:pt x="3006657" y="1229996"/>
                </a:lnTo>
                <a:lnTo>
                  <a:pt x="0" y="122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8415" y="7746715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78415" y="516782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78415" y="258391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8415" y="0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6911" y="1136792"/>
            <a:ext cx="1481015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Alata"/>
              </a:rPr>
              <a:t>How to ask Smart questions?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161" y="3012249"/>
            <a:ext cx="10069077" cy="5533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1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Step 1: Think about what you already know</a:t>
            </a:r>
          </a:p>
          <a:p>
            <a:pPr>
              <a:lnSpc>
                <a:spcPts val="2949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Step 2: Confirm what you want to learn</a:t>
            </a:r>
          </a:p>
          <a:p>
            <a:pPr>
              <a:lnSpc>
                <a:spcPts val="2950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Step 3: Create a draft</a:t>
            </a:r>
          </a:p>
          <a:p>
            <a:pPr>
              <a:lnSpc>
                <a:spcPts val="2949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Step 4: Refine your questions</a:t>
            </a:r>
          </a:p>
          <a:p>
            <a:pPr>
              <a:lnSpc>
                <a:spcPts val="2949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Step 5: Ask your questions confidently and politely</a:t>
            </a:r>
          </a:p>
          <a:p>
            <a:pPr>
              <a:lnSpc>
                <a:spcPts val="4011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endParaRPr lang="en-US" sz="3399">
              <a:solidFill>
                <a:srgbClr val="000000"/>
              </a:solidFill>
              <a:latin typeface="A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8415" y="7746715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78415" y="516782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78415" y="258391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8415" y="0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52161" y="3014313"/>
            <a:ext cx="10069077" cy="461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lata Bold"/>
              </a:rPr>
              <a:t>Leading Questions</a:t>
            </a:r>
          </a:p>
          <a:p>
            <a:pPr marL="863599" lvl="1" indent="-431800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lata Bold"/>
              </a:rPr>
              <a:t>Closed-Ended Questions</a:t>
            </a:r>
          </a:p>
          <a:p>
            <a:pPr marL="863599" lvl="1" indent="-431800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lata Bold"/>
              </a:rPr>
              <a:t>Vague Questions</a:t>
            </a:r>
          </a:p>
          <a:p>
            <a:pPr>
              <a:lnSpc>
                <a:spcPts val="2949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900604" y="2702503"/>
            <a:ext cx="1518179" cy="1571000"/>
          </a:xfrm>
          <a:custGeom>
            <a:avLst/>
            <a:gdLst/>
            <a:ahLst/>
            <a:cxnLst/>
            <a:rect l="l" t="t" r="r" b="b"/>
            <a:pathLst>
              <a:path w="1518179" h="1571000">
                <a:moveTo>
                  <a:pt x="0" y="0"/>
                </a:moveTo>
                <a:lnTo>
                  <a:pt x="1518179" y="0"/>
                </a:lnTo>
                <a:lnTo>
                  <a:pt x="1518179" y="1571000"/>
                </a:lnTo>
                <a:lnTo>
                  <a:pt x="0" y="1571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72" r="-67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18783" y="3854053"/>
            <a:ext cx="1429128" cy="1028050"/>
          </a:xfrm>
          <a:custGeom>
            <a:avLst/>
            <a:gdLst/>
            <a:ahLst/>
            <a:cxnLst/>
            <a:rect l="l" t="t" r="r" b="b"/>
            <a:pathLst>
              <a:path w="1429128" h="1028050">
                <a:moveTo>
                  <a:pt x="0" y="0"/>
                </a:moveTo>
                <a:lnTo>
                  <a:pt x="1429128" y="0"/>
                </a:lnTo>
                <a:lnTo>
                  <a:pt x="1429128" y="1028050"/>
                </a:lnTo>
                <a:lnTo>
                  <a:pt x="0" y="10280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49960" y="4555669"/>
            <a:ext cx="1270073" cy="1224305"/>
          </a:xfrm>
          <a:custGeom>
            <a:avLst/>
            <a:gdLst/>
            <a:ahLst/>
            <a:cxnLst/>
            <a:rect l="l" t="t" r="r" b="b"/>
            <a:pathLst>
              <a:path w="1270073" h="1224305">
                <a:moveTo>
                  <a:pt x="0" y="0"/>
                </a:moveTo>
                <a:lnTo>
                  <a:pt x="1270073" y="0"/>
                </a:lnTo>
                <a:lnTo>
                  <a:pt x="1270073" y="1224305"/>
                </a:lnTo>
                <a:lnTo>
                  <a:pt x="0" y="12243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56911" y="1108217"/>
            <a:ext cx="1481015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97B2"/>
                </a:solidFill>
                <a:latin typeface="Alata"/>
              </a:rPr>
              <a:t>Thing to avoid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8415" y="7746715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78415" y="516782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78415" y="258391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8415" y="0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77614" y="2658984"/>
            <a:ext cx="687248" cy="709799"/>
          </a:xfrm>
          <a:custGeom>
            <a:avLst/>
            <a:gdLst/>
            <a:ahLst/>
            <a:cxnLst/>
            <a:rect l="l" t="t" r="r" b="b"/>
            <a:pathLst>
              <a:path w="687248" h="709799">
                <a:moveTo>
                  <a:pt x="0" y="0"/>
                </a:moveTo>
                <a:lnTo>
                  <a:pt x="687248" y="0"/>
                </a:lnTo>
                <a:lnTo>
                  <a:pt x="687248" y="709800"/>
                </a:lnTo>
                <a:lnTo>
                  <a:pt x="0" y="7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40" r="-16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52161" y="2064288"/>
            <a:ext cx="10069077" cy="9948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 Bold"/>
              </a:rPr>
              <a:t>How I can improve my programming skill?</a:t>
            </a: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 Bold"/>
              </a:rPr>
              <a:t>How I can improve my programming skill with java?</a:t>
            </a: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 Bold"/>
              </a:rPr>
              <a:t>What specific actions can I take in the next 6 months to enhance my programming skills with java?</a:t>
            </a: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 Bold"/>
              </a:rPr>
              <a:t>I have 5 hours of free time every day, what will I do to develop my programming skills with java?</a:t>
            </a:r>
          </a:p>
          <a:p>
            <a:pPr>
              <a:lnSpc>
                <a:spcPts val="5250"/>
              </a:lnSpc>
            </a:pPr>
            <a:endParaRPr lang="en-US" sz="3000">
              <a:solidFill>
                <a:srgbClr val="000000"/>
              </a:solidFill>
              <a:latin typeface="Alata Bold"/>
            </a:endParaRP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"/>
              </a:rPr>
              <a:t>Are you satisfied with my service?</a:t>
            </a: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"/>
              </a:rPr>
              <a:t>What are the things you were looking forward to my service?</a:t>
            </a:r>
          </a:p>
          <a:p>
            <a:pPr marL="647700" lvl="1" indent="-323850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a"/>
              </a:rPr>
              <a:t>From 1 to 10, how many points would you rate my service?</a:t>
            </a:r>
          </a:p>
          <a:p>
            <a:pPr>
              <a:lnSpc>
                <a:spcPts val="2949"/>
              </a:lnSpc>
            </a:pPr>
            <a:endParaRPr lang="en-US" sz="3000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endParaRPr lang="en-US" sz="3000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endParaRPr lang="en-US" sz="3000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011"/>
              </a:lnSpc>
            </a:pPr>
            <a:endParaRPr lang="en-US" sz="3000">
              <a:solidFill>
                <a:srgbClr val="000000"/>
              </a:solidFill>
              <a:latin typeface="Alata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9595439" y="1793441"/>
            <a:ext cx="721217" cy="865543"/>
          </a:xfrm>
          <a:custGeom>
            <a:avLst/>
            <a:gdLst/>
            <a:ahLst/>
            <a:cxnLst/>
            <a:rect l="l" t="t" r="r" b="b"/>
            <a:pathLst>
              <a:path w="721217" h="865543">
                <a:moveTo>
                  <a:pt x="0" y="0"/>
                </a:moveTo>
                <a:lnTo>
                  <a:pt x="721218" y="0"/>
                </a:lnTo>
                <a:lnTo>
                  <a:pt x="721218" y="865543"/>
                </a:lnTo>
                <a:lnTo>
                  <a:pt x="0" y="8655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888" t="-3235" r="-13888" b="-323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36020" y="6686688"/>
            <a:ext cx="721217" cy="865543"/>
          </a:xfrm>
          <a:custGeom>
            <a:avLst/>
            <a:gdLst/>
            <a:ahLst/>
            <a:cxnLst/>
            <a:rect l="l" t="t" r="r" b="b"/>
            <a:pathLst>
              <a:path w="721217" h="865543">
                <a:moveTo>
                  <a:pt x="0" y="0"/>
                </a:moveTo>
                <a:lnTo>
                  <a:pt x="721218" y="0"/>
                </a:lnTo>
                <a:lnTo>
                  <a:pt x="721218" y="865543"/>
                </a:lnTo>
                <a:lnTo>
                  <a:pt x="0" y="8655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888" t="-3235" r="-13888" b="-323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2161" y="742950"/>
            <a:ext cx="1481015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97B2"/>
                </a:solidFill>
                <a:latin typeface="Alata"/>
              </a:rPr>
              <a:t>Example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101576" y="4015155"/>
            <a:ext cx="687248" cy="709799"/>
          </a:xfrm>
          <a:custGeom>
            <a:avLst/>
            <a:gdLst/>
            <a:ahLst/>
            <a:cxnLst/>
            <a:rect l="l" t="t" r="r" b="b"/>
            <a:pathLst>
              <a:path w="687248" h="709799">
                <a:moveTo>
                  <a:pt x="0" y="0"/>
                </a:moveTo>
                <a:lnTo>
                  <a:pt x="687248" y="0"/>
                </a:lnTo>
                <a:lnTo>
                  <a:pt x="687248" y="709799"/>
                </a:lnTo>
                <a:lnTo>
                  <a:pt x="0" y="709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40" r="-164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595439" y="5309037"/>
            <a:ext cx="687248" cy="709799"/>
          </a:xfrm>
          <a:custGeom>
            <a:avLst/>
            <a:gdLst/>
            <a:ahLst/>
            <a:cxnLst/>
            <a:rect l="l" t="t" r="r" b="b"/>
            <a:pathLst>
              <a:path w="687248" h="709799">
                <a:moveTo>
                  <a:pt x="0" y="0"/>
                </a:moveTo>
                <a:lnTo>
                  <a:pt x="687248" y="0"/>
                </a:lnTo>
                <a:lnTo>
                  <a:pt x="687248" y="709799"/>
                </a:lnTo>
                <a:lnTo>
                  <a:pt x="0" y="709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40" r="-16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647174" y="8061567"/>
            <a:ext cx="687248" cy="709799"/>
          </a:xfrm>
          <a:custGeom>
            <a:avLst/>
            <a:gdLst/>
            <a:ahLst/>
            <a:cxnLst/>
            <a:rect l="l" t="t" r="r" b="b"/>
            <a:pathLst>
              <a:path w="687248" h="709799">
                <a:moveTo>
                  <a:pt x="0" y="0"/>
                </a:moveTo>
                <a:lnTo>
                  <a:pt x="687248" y="0"/>
                </a:lnTo>
                <a:lnTo>
                  <a:pt x="687248" y="709799"/>
                </a:lnTo>
                <a:lnTo>
                  <a:pt x="0" y="709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40" r="-164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647174" y="9414506"/>
            <a:ext cx="687248" cy="709799"/>
          </a:xfrm>
          <a:custGeom>
            <a:avLst/>
            <a:gdLst/>
            <a:ahLst/>
            <a:cxnLst/>
            <a:rect l="l" t="t" r="r" b="b"/>
            <a:pathLst>
              <a:path w="687248" h="709799">
                <a:moveTo>
                  <a:pt x="0" y="0"/>
                </a:moveTo>
                <a:lnTo>
                  <a:pt x="687248" y="0"/>
                </a:lnTo>
                <a:lnTo>
                  <a:pt x="687248" y="709799"/>
                </a:lnTo>
                <a:lnTo>
                  <a:pt x="0" y="709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40" r="-164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8415" y="7746715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78415" y="516782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78415" y="258391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8415" y="0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6911" y="1108217"/>
            <a:ext cx="1481015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97B2"/>
                </a:solidFill>
                <a:latin typeface="Alata"/>
              </a:rPr>
              <a:t>How to use effectively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161" y="3014313"/>
            <a:ext cx="10069077" cy="461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lata Bold"/>
              </a:rPr>
              <a:t>Think before ask</a:t>
            </a:r>
          </a:p>
          <a:p>
            <a:pPr marL="863599" lvl="1" indent="-431800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lata Bold"/>
              </a:rPr>
              <a:t>Make it a habit</a:t>
            </a:r>
          </a:p>
          <a:p>
            <a:pPr>
              <a:lnSpc>
                <a:spcPts val="6999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2949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  <a:p>
            <a:pPr>
              <a:lnSpc>
                <a:spcPts val="4011"/>
              </a:lnSpc>
            </a:pPr>
            <a:endParaRPr lang="en-US" sz="3999">
              <a:solidFill>
                <a:srgbClr val="000000"/>
              </a:solidFill>
              <a:latin typeface="Alata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0"/>
                </a:moveTo>
                <a:lnTo>
                  <a:pt x="5115440" y="0"/>
                </a:lnTo>
                <a:lnTo>
                  <a:pt x="5115440" y="2557720"/>
                </a:lnTo>
                <a:lnTo>
                  <a:pt x="0" y="2557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0600" y="1154212"/>
            <a:ext cx="648441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97B2"/>
                </a:solidFill>
                <a:latin typeface="Alata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3913065" y="6459137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1391830" y="7737997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8870595" y="9318419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64185" y="2920244"/>
            <a:ext cx="10376142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lata"/>
              </a:rPr>
              <a:t>Crafting smart questions is a strategic process that enhances the precision and effectiveness of inquiries to achieving desired outcomes. It is an effective tool to help us learn, work and apply in life better.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Alata"/>
            </a:endParaRP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A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3853" y="1032309"/>
            <a:ext cx="6095030" cy="146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00"/>
              </a:lnSpc>
            </a:pPr>
            <a:r>
              <a:rPr lang="en-US" sz="8500">
                <a:solidFill>
                  <a:srgbClr val="0097B2"/>
                </a:solidFill>
                <a:latin typeface="Alata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1408" y="2227369"/>
            <a:ext cx="11005392" cy="125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9"/>
              </a:lnSpc>
            </a:pPr>
            <a:r>
              <a:rPr lang="en-US" sz="7299">
                <a:solidFill>
                  <a:srgbClr val="000000"/>
                </a:solidFill>
                <a:latin typeface="Alata"/>
              </a:rPr>
              <a:t>What?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1820939" y="5879624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719346" y="7609151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3250106" y="9338678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4"/>
                </a:lnTo>
                <a:lnTo>
                  <a:pt x="0" y="254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789918" y="3978299"/>
            <a:ext cx="809376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Questions are crafted to foster clarity, precision, and effectiveness in problem-solving and decision-making, providing a structured approach for goal-oriented communication and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086880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633953" y="10605582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4028560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81487" y="10605582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6" y="0"/>
                </a:lnTo>
                <a:lnTo>
                  <a:pt x="6209586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9144000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8596927" y="10605582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6" y="0"/>
                </a:lnTo>
                <a:lnTo>
                  <a:pt x="6209586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4259440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3712368" y="10605582"/>
            <a:ext cx="6209585" cy="2540285"/>
          </a:xfrm>
          <a:custGeom>
            <a:avLst/>
            <a:gdLst/>
            <a:ahLst/>
            <a:cxnLst/>
            <a:rect l="l" t="t" r="r" b="b"/>
            <a:pathLst>
              <a:path w="6209585" h="2540285">
                <a:moveTo>
                  <a:pt x="0" y="0"/>
                </a:moveTo>
                <a:lnTo>
                  <a:pt x="6209585" y="0"/>
                </a:lnTo>
                <a:lnTo>
                  <a:pt x="6209585" y="2540285"/>
                </a:lnTo>
                <a:lnTo>
                  <a:pt x="0" y="2540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37719" y="885825"/>
            <a:ext cx="13197210" cy="125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9"/>
              </a:lnSpc>
            </a:pPr>
            <a:r>
              <a:rPr lang="en-US" sz="7299">
                <a:solidFill>
                  <a:srgbClr val="000000"/>
                </a:solidFill>
                <a:latin typeface="Alata"/>
              </a:rPr>
              <a:t>Why need a Smart question?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5964" y="2596530"/>
            <a:ext cx="1398119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Alata"/>
              </a:rPr>
              <a:t>Some benefits of smart question: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55996" y="3510310"/>
            <a:ext cx="13859908" cy="424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686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a"/>
              </a:rPr>
              <a:t>Learn more effectively</a:t>
            </a:r>
          </a:p>
          <a:p>
            <a:pPr marL="734059" lvl="1" indent="-367030">
              <a:lnSpc>
                <a:spcPts val="686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a"/>
              </a:rPr>
              <a:t>Get closer to solving the problem.</a:t>
            </a:r>
          </a:p>
          <a:p>
            <a:pPr marL="734059" lvl="1" indent="-367030">
              <a:lnSpc>
                <a:spcPts val="686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a"/>
              </a:rPr>
              <a:t>Expand your professional expertise.</a:t>
            </a:r>
          </a:p>
          <a:p>
            <a:pPr marL="734059" lvl="1" indent="-367030">
              <a:lnSpc>
                <a:spcPts val="686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a"/>
              </a:rPr>
              <a:t>Build strong professional relationships.</a:t>
            </a:r>
          </a:p>
          <a:p>
            <a:pPr marL="734059" lvl="1" indent="-367030">
              <a:lnSpc>
                <a:spcPts val="686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a"/>
              </a:rPr>
              <a:t>Resource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5481" y="-81882"/>
            <a:ext cx="7316381" cy="10450763"/>
            <a:chOff x="0" y="0"/>
            <a:chExt cx="1926948" cy="2752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6948" cy="2752464"/>
            </a:xfrm>
            <a:custGeom>
              <a:avLst/>
              <a:gdLst/>
              <a:ahLst/>
              <a:cxnLst/>
              <a:rect l="l" t="t" r="r" b="b"/>
              <a:pathLst>
                <a:path w="1926948" h="2752464">
                  <a:moveTo>
                    <a:pt x="0" y="0"/>
                  </a:moveTo>
                  <a:lnTo>
                    <a:pt x="1926948" y="0"/>
                  </a:lnTo>
                  <a:lnTo>
                    <a:pt x="1926948" y="2752464"/>
                  </a:lnTo>
                  <a:lnTo>
                    <a:pt x="0" y="2752464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26948" cy="2790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5847" y="2347912"/>
            <a:ext cx="4385266" cy="4714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Alata"/>
              </a:rPr>
              <a:t>To get a meaningful and effective answer, we can use the SMART question criteria.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359810" y="1180678"/>
            <a:ext cx="1568380" cy="15683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78172" y="1312404"/>
            <a:ext cx="1531655" cy="127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Alfa Slab One"/>
              </a:rPr>
              <a:t>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59810" y="2749057"/>
            <a:ext cx="1568380" cy="15683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96534" y="2861734"/>
            <a:ext cx="1531655" cy="127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Alfa Slab One"/>
              </a:rPr>
              <a:t>M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359810" y="4317437"/>
            <a:ext cx="1568380" cy="156838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396534" y="4433887"/>
            <a:ext cx="1531655" cy="127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Alfa Slab One"/>
              </a:rPr>
              <a:t>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359810" y="5885817"/>
            <a:ext cx="1568380" cy="156838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396534" y="6009642"/>
            <a:ext cx="1531655" cy="127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Alfa Slab One"/>
              </a:rPr>
              <a:t>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359810" y="7454196"/>
            <a:ext cx="1568380" cy="156838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396534" y="7568496"/>
            <a:ext cx="1531655" cy="127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Alfa Slab One"/>
              </a:rPr>
              <a:t>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71667" y="1507280"/>
            <a:ext cx="39477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EF4B77"/>
                </a:solidFill>
                <a:latin typeface="Alata"/>
              </a:rPr>
              <a:t>Specific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71667" y="3023025"/>
            <a:ext cx="39477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EF4B77"/>
                </a:solidFill>
                <a:latin typeface="Alata"/>
              </a:rPr>
              <a:t>Measurable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71667" y="4538770"/>
            <a:ext cx="492750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EF4B77"/>
                </a:solidFill>
                <a:latin typeface="Alata"/>
              </a:rPr>
              <a:t>Achievable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171667" y="6057267"/>
            <a:ext cx="39477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EF4B77"/>
                </a:solidFill>
                <a:latin typeface="Alata"/>
              </a:rPr>
              <a:t>Relevant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171667" y="7573012"/>
            <a:ext cx="39477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EF4B77"/>
                </a:solidFill>
                <a:latin typeface="Alata"/>
              </a:rPr>
              <a:t>Time Bound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10287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544877" y="1249342"/>
            <a:ext cx="1122256" cy="238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7"/>
              </a:lnSpc>
            </a:pPr>
            <a:r>
              <a:rPr lang="en-US" sz="13998">
                <a:solidFill>
                  <a:srgbClr val="FFFFFF"/>
                </a:solidFill>
                <a:latin typeface="Alfa Slab One"/>
              </a:rPr>
              <a:t>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81439" y="4405311"/>
            <a:ext cx="3249133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4B77"/>
                </a:solidFill>
                <a:latin typeface="Alata"/>
              </a:rPr>
              <a:t>Specific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789" y="5605186"/>
            <a:ext cx="135584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Is the question specific? Will it uncover any information?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178877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5294317" y="8580356"/>
            <a:ext cx="3413288" cy="1706644"/>
          </a:xfrm>
          <a:custGeom>
            <a:avLst/>
            <a:gdLst/>
            <a:ahLst/>
            <a:cxnLst/>
            <a:rect l="l" t="t" r="r" b="b"/>
            <a:pathLst>
              <a:path w="3413288" h="1706644">
                <a:moveTo>
                  <a:pt x="0" y="1706644"/>
                </a:moveTo>
                <a:lnTo>
                  <a:pt x="3413288" y="1706644"/>
                </a:lnTo>
                <a:lnTo>
                  <a:pt x="3413288" y="0"/>
                </a:lnTo>
                <a:lnTo>
                  <a:pt x="0" y="0"/>
                </a:lnTo>
                <a:lnTo>
                  <a:pt x="0" y="17066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8038003" flipV="1">
            <a:off x="12954456" y="1087317"/>
            <a:ext cx="6166332" cy="3083166"/>
          </a:xfrm>
          <a:custGeom>
            <a:avLst/>
            <a:gdLst/>
            <a:ahLst/>
            <a:cxnLst/>
            <a:rect l="l" t="t" r="r" b="b"/>
            <a:pathLst>
              <a:path w="6166332" h="3083166">
                <a:moveTo>
                  <a:pt x="0" y="3083166"/>
                </a:moveTo>
                <a:lnTo>
                  <a:pt x="6166332" y="3083166"/>
                </a:lnTo>
                <a:lnTo>
                  <a:pt x="6166332" y="0"/>
                </a:lnTo>
                <a:lnTo>
                  <a:pt x="0" y="0"/>
                </a:lnTo>
                <a:lnTo>
                  <a:pt x="0" y="30831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10287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25620" y="1287442"/>
            <a:ext cx="2236760" cy="238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7"/>
              </a:lnSpc>
            </a:pPr>
            <a:r>
              <a:rPr lang="en-US" sz="13998">
                <a:solidFill>
                  <a:srgbClr val="FFFFFF"/>
                </a:solidFill>
                <a:latin typeface="Alfa Slab One"/>
              </a:rPr>
              <a:t>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00961" y="4405311"/>
            <a:ext cx="4464955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4B77"/>
                </a:solidFill>
                <a:latin typeface="Alata"/>
              </a:rPr>
              <a:t>Measurable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789" y="5605186"/>
            <a:ext cx="135584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Will the question provide answers which are measurable?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178877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5294317" y="8580356"/>
            <a:ext cx="3413288" cy="1706644"/>
          </a:xfrm>
          <a:custGeom>
            <a:avLst/>
            <a:gdLst/>
            <a:ahLst/>
            <a:cxnLst/>
            <a:rect l="l" t="t" r="r" b="b"/>
            <a:pathLst>
              <a:path w="3413288" h="1706644">
                <a:moveTo>
                  <a:pt x="0" y="1706644"/>
                </a:moveTo>
                <a:lnTo>
                  <a:pt x="3413288" y="1706644"/>
                </a:lnTo>
                <a:lnTo>
                  <a:pt x="3413288" y="0"/>
                </a:lnTo>
                <a:lnTo>
                  <a:pt x="0" y="0"/>
                </a:lnTo>
                <a:lnTo>
                  <a:pt x="0" y="17066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971141" flipV="1">
            <a:off x="12802056" y="1068267"/>
            <a:ext cx="6166332" cy="3083166"/>
          </a:xfrm>
          <a:custGeom>
            <a:avLst/>
            <a:gdLst/>
            <a:ahLst/>
            <a:cxnLst/>
            <a:rect l="l" t="t" r="r" b="b"/>
            <a:pathLst>
              <a:path w="6166332" h="3083166">
                <a:moveTo>
                  <a:pt x="0" y="3083166"/>
                </a:moveTo>
                <a:lnTo>
                  <a:pt x="6166332" y="3083166"/>
                </a:lnTo>
                <a:lnTo>
                  <a:pt x="6166332" y="0"/>
                </a:lnTo>
                <a:lnTo>
                  <a:pt x="0" y="0"/>
                </a:lnTo>
                <a:lnTo>
                  <a:pt x="0" y="30831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10287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25620" y="1287442"/>
            <a:ext cx="2236760" cy="238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7"/>
              </a:lnSpc>
            </a:pPr>
            <a:r>
              <a:rPr lang="en-US" sz="13998">
                <a:solidFill>
                  <a:srgbClr val="FFFFFF"/>
                </a:solidFill>
                <a:latin typeface="Alfa Slab One"/>
              </a:rPr>
              <a:t>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43761" y="4405311"/>
            <a:ext cx="5444670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4B77"/>
                </a:solidFill>
                <a:latin typeface="Alata"/>
              </a:rPr>
              <a:t>Achievable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789" y="5605186"/>
            <a:ext cx="1355843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Will the question be realistic and feasible?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Can the answers that are found from the question provide details upon which action could be taken?  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178877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5294317" y="8580356"/>
            <a:ext cx="3413288" cy="1706644"/>
          </a:xfrm>
          <a:custGeom>
            <a:avLst/>
            <a:gdLst/>
            <a:ahLst/>
            <a:cxnLst/>
            <a:rect l="l" t="t" r="r" b="b"/>
            <a:pathLst>
              <a:path w="3413288" h="1706644">
                <a:moveTo>
                  <a:pt x="0" y="1706644"/>
                </a:moveTo>
                <a:lnTo>
                  <a:pt x="3413288" y="1706644"/>
                </a:lnTo>
                <a:lnTo>
                  <a:pt x="3413288" y="0"/>
                </a:lnTo>
                <a:lnTo>
                  <a:pt x="0" y="0"/>
                </a:lnTo>
                <a:lnTo>
                  <a:pt x="0" y="17066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971141" flipV="1">
            <a:off x="12802056" y="1068267"/>
            <a:ext cx="6166332" cy="3083166"/>
          </a:xfrm>
          <a:custGeom>
            <a:avLst/>
            <a:gdLst/>
            <a:ahLst/>
            <a:cxnLst/>
            <a:rect l="l" t="t" r="r" b="b"/>
            <a:pathLst>
              <a:path w="6166332" h="3083166">
                <a:moveTo>
                  <a:pt x="0" y="3083166"/>
                </a:moveTo>
                <a:lnTo>
                  <a:pt x="6166332" y="3083166"/>
                </a:lnTo>
                <a:lnTo>
                  <a:pt x="6166332" y="0"/>
                </a:lnTo>
                <a:lnTo>
                  <a:pt x="0" y="0"/>
                </a:lnTo>
                <a:lnTo>
                  <a:pt x="0" y="30831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10287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25620" y="1287442"/>
            <a:ext cx="2236760" cy="238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7"/>
              </a:lnSpc>
            </a:pPr>
            <a:r>
              <a:rPr lang="en-US" sz="13998">
                <a:solidFill>
                  <a:srgbClr val="FFFFFF"/>
                </a:solidFill>
                <a:latin typeface="Alfa Slab One"/>
              </a:rPr>
              <a:t>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00961" y="4405311"/>
            <a:ext cx="4464955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4B77"/>
                </a:solidFill>
                <a:latin typeface="Alata"/>
              </a:rPr>
              <a:t>Relevant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789" y="5605186"/>
            <a:ext cx="1355843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Is the question relevant to the particular problem need to be solved?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Will question be pertinent to your objectives or the context?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178877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5294317" y="8580356"/>
            <a:ext cx="3413288" cy="1706644"/>
          </a:xfrm>
          <a:custGeom>
            <a:avLst/>
            <a:gdLst/>
            <a:ahLst/>
            <a:cxnLst/>
            <a:rect l="l" t="t" r="r" b="b"/>
            <a:pathLst>
              <a:path w="3413288" h="1706644">
                <a:moveTo>
                  <a:pt x="0" y="1706644"/>
                </a:moveTo>
                <a:lnTo>
                  <a:pt x="3413288" y="1706644"/>
                </a:lnTo>
                <a:lnTo>
                  <a:pt x="3413288" y="0"/>
                </a:lnTo>
                <a:lnTo>
                  <a:pt x="0" y="0"/>
                </a:lnTo>
                <a:lnTo>
                  <a:pt x="0" y="17066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971141" flipV="1">
            <a:off x="12802056" y="1068267"/>
            <a:ext cx="6166332" cy="3083166"/>
          </a:xfrm>
          <a:custGeom>
            <a:avLst/>
            <a:gdLst/>
            <a:ahLst/>
            <a:cxnLst/>
            <a:rect l="l" t="t" r="r" b="b"/>
            <a:pathLst>
              <a:path w="6166332" h="3083166">
                <a:moveTo>
                  <a:pt x="0" y="3083166"/>
                </a:moveTo>
                <a:lnTo>
                  <a:pt x="6166332" y="3083166"/>
                </a:lnTo>
                <a:lnTo>
                  <a:pt x="6166332" y="0"/>
                </a:lnTo>
                <a:lnTo>
                  <a:pt x="0" y="0"/>
                </a:lnTo>
                <a:lnTo>
                  <a:pt x="0" y="30831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10287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4B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25620" y="1287442"/>
            <a:ext cx="2236760" cy="238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7"/>
              </a:lnSpc>
            </a:pPr>
            <a:r>
              <a:rPr lang="en-US" sz="13998">
                <a:solidFill>
                  <a:srgbClr val="FFFFFF"/>
                </a:solidFill>
                <a:latin typeface="Alfa Slab One"/>
              </a:rPr>
              <a:t>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00961" y="4405311"/>
            <a:ext cx="4464955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4B77"/>
                </a:solidFill>
                <a:latin typeface="Alata"/>
              </a:rPr>
              <a:t>Time Bound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789" y="5605186"/>
            <a:ext cx="135584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a"/>
              </a:rPr>
              <a:t>Are the answers relevant to a specific period of time? 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178877" y="7729280"/>
            <a:ext cx="5115440" cy="2557720"/>
          </a:xfrm>
          <a:custGeom>
            <a:avLst/>
            <a:gdLst/>
            <a:ahLst/>
            <a:cxnLst/>
            <a:rect l="l" t="t" r="r" b="b"/>
            <a:pathLst>
              <a:path w="5115440" h="2557720">
                <a:moveTo>
                  <a:pt x="0" y="2557720"/>
                </a:moveTo>
                <a:lnTo>
                  <a:pt x="5115440" y="2557720"/>
                </a:lnTo>
                <a:lnTo>
                  <a:pt x="5115440" y="0"/>
                </a:lnTo>
                <a:lnTo>
                  <a:pt x="0" y="0"/>
                </a:lnTo>
                <a:lnTo>
                  <a:pt x="0" y="25577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5294317" y="8580356"/>
            <a:ext cx="3413288" cy="1706644"/>
          </a:xfrm>
          <a:custGeom>
            <a:avLst/>
            <a:gdLst/>
            <a:ahLst/>
            <a:cxnLst/>
            <a:rect l="l" t="t" r="r" b="b"/>
            <a:pathLst>
              <a:path w="3413288" h="1706644">
                <a:moveTo>
                  <a:pt x="0" y="1706644"/>
                </a:moveTo>
                <a:lnTo>
                  <a:pt x="3413288" y="1706644"/>
                </a:lnTo>
                <a:lnTo>
                  <a:pt x="3413288" y="0"/>
                </a:lnTo>
                <a:lnTo>
                  <a:pt x="0" y="0"/>
                </a:lnTo>
                <a:lnTo>
                  <a:pt x="0" y="17066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971141" flipV="1">
            <a:off x="12802056" y="1068267"/>
            <a:ext cx="6166332" cy="3083166"/>
          </a:xfrm>
          <a:custGeom>
            <a:avLst/>
            <a:gdLst/>
            <a:ahLst/>
            <a:cxnLst/>
            <a:rect l="l" t="t" r="r" b="b"/>
            <a:pathLst>
              <a:path w="6166332" h="3083166">
                <a:moveTo>
                  <a:pt x="0" y="3083166"/>
                </a:moveTo>
                <a:lnTo>
                  <a:pt x="6166332" y="3083166"/>
                </a:lnTo>
                <a:lnTo>
                  <a:pt x="6166332" y="0"/>
                </a:lnTo>
                <a:lnTo>
                  <a:pt x="0" y="0"/>
                </a:lnTo>
                <a:lnTo>
                  <a:pt x="0" y="30831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Feeling Passionate</vt:lpstr>
      <vt:lpstr>Alata Bold</vt:lpstr>
      <vt:lpstr>Alfa Slab One</vt:lpstr>
      <vt:lpstr>Arial</vt:lpstr>
      <vt:lpstr>Alata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cp:lastModifiedBy>Dung Duy</cp:lastModifiedBy>
  <cp:revision>2</cp:revision>
  <dcterms:created xsi:type="dcterms:W3CDTF">2006-08-16T00:00:00Z</dcterms:created>
  <dcterms:modified xsi:type="dcterms:W3CDTF">2024-01-21T10:18:11Z</dcterms:modified>
  <dc:identifier>DAF6e8p7Jqw</dc:identifier>
</cp:coreProperties>
</file>