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Montserrat Classic" panose="020B0604020202020204" charset="0"/>
      <p:regular r:id="rId13"/>
    </p:embeddedFont>
    <p:embeddedFont>
      <p:font typeface="Montserrat Classic Bold" panose="020B0604020202020204" charset="0"/>
      <p:regular r:id="rId14"/>
    </p:embeddedFont>
    <p:embeddedFont>
      <p:font typeface="Montserrat Semi-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432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4EC82-4061-439D-8B12-E4C4C715725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1DC32-A882-4D8D-A899-92FA79A0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77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1DC32-A882-4D8D-A899-92FA79A0D2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2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9.svg"/><Relationship Id="rId7" Type="http://schemas.openxmlformats.org/officeDocument/2006/relationships/slide" Target="slide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10" Type="http://schemas.openxmlformats.org/officeDocument/2006/relationships/image" Target="../media/image5.svg"/><Relationship Id="rId4" Type="http://schemas.openxmlformats.org/officeDocument/2006/relationships/slide" Target="slide3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slide" Target="slide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5.sv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slide" Target="slide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52704" y="-150548"/>
            <a:ext cx="8757453" cy="7583464"/>
            <a:chOff x="0" y="0"/>
            <a:chExt cx="7029450" cy="6087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29450" cy="6088380"/>
            </a:xfrm>
            <a:custGeom>
              <a:avLst/>
              <a:gdLst/>
              <a:ahLst/>
              <a:cxnLst/>
              <a:rect l="l" t="t" r="r" b="b"/>
              <a:pathLst>
                <a:path w="7029450" h="6088380">
                  <a:moveTo>
                    <a:pt x="5271770" y="0"/>
                  </a:moveTo>
                  <a:lnTo>
                    <a:pt x="1757680" y="0"/>
                  </a:lnTo>
                  <a:lnTo>
                    <a:pt x="0" y="3044190"/>
                  </a:lnTo>
                  <a:lnTo>
                    <a:pt x="0" y="4330700"/>
                  </a:lnTo>
                  <a:cubicBezTo>
                    <a:pt x="0" y="5300980"/>
                    <a:pt x="787400" y="6088380"/>
                    <a:pt x="1757680" y="6088380"/>
                  </a:cubicBezTo>
                  <a:lnTo>
                    <a:pt x="5271770" y="6088380"/>
                  </a:lnTo>
                  <a:lnTo>
                    <a:pt x="7029450" y="3044190"/>
                  </a:lnTo>
                  <a:lnTo>
                    <a:pt x="7029450" y="1757680"/>
                  </a:lnTo>
                  <a:cubicBezTo>
                    <a:pt x="7029450" y="787400"/>
                    <a:pt x="6242050" y="0"/>
                    <a:pt x="5271770" y="0"/>
                  </a:cubicBezTo>
                  <a:close/>
                </a:path>
              </a:pathLst>
            </a:custGeom>
            <a:blipFill>
              <a:blip r:embed="rId2"/>
              <a:stretch>
                <a:fillRect l="-7838" r="-7838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8395202" y="1028700"/>
            <a:ext cx="4746577" cy="648050"/>
            <a:chOff x="0" y="0"/>
            <a:chExt cx="6328770" cy="864067"/>
          </a:xfrm>
        </p:grpSpPr>
        <p:sp>
          <p:nvSpPr>
            <p:cNvPr id="5" name="TextBox 5"/>
            <p:cNvSpPr txBox="1"/>
            <p:nvPr/>
          </p:nvSpPr>
          <p:spPr>
            <a:xfrm>
              <a:off x="1239405" y="246402"/>
              <a:ext cx="5089365" cy="3426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40"/>
                </a:lnSpc>
              </a:pPr>
              <a:r>
                <a:rPr lang="en-US" sz="1600">
                  <a:solidFill>
                    <a:srgbClr val="E5E5E5"/>
                  </a:solidFill>
                  <a:latin typeface="Montserrat Classic"/>
                </a:rPr>
                <a:t>JOURNEY TO YOUR BEST</a:t>
              </a:r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998397" cy="864067"/>
            </a:xfrm>
            <a:custGeom>
              <a:avLst/>
              <a:gdLst/>
              <a:ahLst/>
              <a:cxnLst/>
              <a:rect l="l" t="t" r="r" b="b"/>
              <a:pathLst>
                <a:path w="998397" h="864067">
                  <a:moveTo>
                    <a:pt x="0" y="0"/>
                  </a:moveTo>
                  <a:lnTo>
                    <a:pt x="998397" y="0"/>
                  </a:lnTo>
                  <a:lnTo>
                    <a:pt x="998397" y="864067"/>
                  </a:lnTo>
                  <a:lnTo>
                    <a:pt x="0" y="8640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 flipH="1">
            <a:off x="-2052704" y="8243721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8757453" y="0"/>
                </a:moveTo>
                <a:lnTo>
                  <a:pt x="0" y="0"/>
                </a:lnTo>
                <a:lnTo>
                  <a:pt x="0" y="7571877"/>
                </a:lnTo>
                <a:lnTo>
                  <a:pt x="8757453" y="7571877"/>
                </a:lnTo>
                <a:lnTo>
                  <a:pt x="875745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485119" y="5878058"/>
            <a:ext cx="338117" cy="338117"/>
          </a:xfrm>
          <a:custGeom>
            <a:avLst/>
            <a:gdLst/>
            <a:ahLst/>
            <a:cxnLst/>
            <a:rect l="l" t="t" r="r" b="b"/>
            <a:pathLst>
              <a:path w="338117" h="338117">
                <a:moveTo>
                  <a:pt x="0" y="0"/>
                </a:moveTo>
                <a:lnTo>
                  <a:pt x="338117" y="0"/>
                </a:lnTo>
                <a:lnTo>
                  <a:pt x="338117" y="338118"/>
                </a:lnTo>
                <a:lnTo>
                  <a:pt x="0" y="3381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8395202" y="2871225"/>
            <a:ext cx="8864098" cy="4381981"/>
            <a:chOff x="0" y="0"/>
            <a:chExt cx="11818797" cy="584264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76200"/>
              <a:ext cx="11818797" cy="4792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9349"/>
                </a:lnSpc>
              </a:pPr>
              <a:r>
                <a:rPr lang="en-US" sz="8499">
                  <a:solidFill>
                    <a:srgbClr val="E5E5E5"/>
                  </a:solidFill>
                  <a:latin typeface="Montserrat Classic Bold"/>
                </a:rPr>
                <a:t>TOP-DOWN APPROACH PRESENTATION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295482"/>
              <a:ext cx="11818797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395202" y="8407675"/>
            <a:ext cx="5029911" cy="850625"/>
            <a:chOff x="0" y="0"/>
            <a:chExt cx="6706548" cy="1134166"/>
          </a:xfrm>
        </p:grpSpPr>
        <p:sp>
          <p:nvSpPr>
            <p:cNvPr id="13" name="TextBox 13"/>
            <p:cNvSpPr txBox="1"/>
            <p:nvPr/>
          </p:nvSpPr>
          <p:spPr>
            <a:xfrm>
              <a:off x="0" y="587008"/>
              <a:ext cx="6706548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E5E5E5"/>
                  </a:solidFill>
                  <a:latin typeface="Montserrat Classic"/>
                </a:rPr>
                <a:t>Vũ Duy Dũng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6706548" cy="457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760"/>
                </a:lnSpc>
              </a:pPr>
              <a:r>
                <a:rPr lang="en-US" sz="2300">
                  <a:solidFill>
                    <a:srgbClr val="FDA715"/>
                  </a:solidFill>
                  <a:latin typeface="Montserrat Semi-Bold"/>
                </a:rPr>
                <a:t>PRESENTED BY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142362" cy="314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>
            <a:hlinkClick r:id="rId4" action="ppaction://hlinksldjump"/>
          </p:cNvPr>
          <p:cNvSpPr txBox="1"/>
          <p:nvPr/>
        </p:nvSpPr>
        <p:spPr>
          <a:xfrm>
            <a:off x="1028700" y="9610567"/>
            <a:ext cx="2882524" cy="253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dirty="0">
                <a:solidFill>
                  <a:srgbClr val="E5E5E5"/>
                </a:solidFill>
                <a:latin typeface="Montserrat Classic"/>
              </a:rPr>
              <a:t>Back to contents</a:t>
            </a:r>
          </a:p>
        </p:txBody>
      </p:sp>
      <p:sp>
        <p:nvSpPr>
          <p:cNvPr id="8" name="Freeform 8"/>
          <p:cNvSpPr/>
          <p:nvPr/>
        </p:nvSpPr>
        <p:spPr>
          <a:xfrm>
            <a:off x="3874294" y="471999"/>
            <a:ext cx="12089955" cy="9853101"/>
          </a:xfrm>
          <a:custGeom>
            <a:avLst/>
            <a:gdLst/>
            <a:ahLst/>
            <a:cxnLst/>
            <a:rect l="l" t="t" r="r" b="b"/>
            <a:pathLst>
              <a:path w="12089955" h="9853101">
                <a:moveTo>
                  <a:pt x="0" y="0"/>
                </a:moveTo>
                <a:lnTo>
                  <a:pt x="12089955" y="0"/>
                </a:lnTo>
                <a:lnTo>
                  <a:pt x="12089955" y="9853101"/>
                </a:lnTo>
                <a:lnTo>
                  <a:pt x="0" y="98531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7" t="-7410" r="-77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10</a:t>
            </a:r>
          </a:p>
        </p:txBody>
      </p:sp>
      <p:sp>
        <p:nvSpPr>
          <p:cNvPr id="2" name="TextBox 2"/>
          <p:cNvSpPr txBox="1"/>
          <p:nvPr/>
        </p:nvSpPr>
        <p:spPr>
          <a:xfrm>
            <a:off x="1028700" y="957878"/>
            <a:ext cx="16688815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00"/>
              </a:lnSpc>
              <a:spcBef>
                <a:spcPct val="0"/>
              </a:spcBef>
            </a:pPr>
            <a:r>
              <a:rPr lang="en-US" sz="5000" dirty="0">
                <a:solidFill>
                  <a:srgbClr val="1B4444"/>
                </a:solidFill>
                <a:latin typeface="Montserrat Classic Bold"/>
              </a:rPr>
              <a:t>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1289068" y="8457499"/>
            <a:ext cx="6614674" cy="5722407"/>
          </a:xfrm>
          <a:custGeom>
            <a:avLst/>
            <a:gdLst/>
            <a:ahLst/>
            <a:cxnLst/>
            <a:rect l="l" t="t" r="r" b="b"/>
            <a:pathLst>
              <a:path w="6614674" h="5722407">
                <a:moveTo>
                  <a:pt x="0" y="5722407"/>
                </a:moveTo>
                <a:lnTo>
                  <a:pt x="6614674" y="5722407"/>
                </a:lnTo>
                <a:lnTo>
                  <a:pt x="6614674" y="0"/>
                </a:lnTo>
                <a:lnTo>
                  <a:pt x="0" y="0"/>
                </a:lnTo>
                <a:lnTo>
                  <a:pt x="0" y="572240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733148"/>
              </p:ext>
            </p:extLst>
          </p:nvPr>
        </p:nvGraphicFramePr>
        <p:xfrm>
          <a:off x="7646711" y="1049126"/>
          <a:ext cx="12042939" cy="8055398"/>
        </p:xfrm>
        <a:graphic>
          <a:graphicData uri="http://schemas.openxmlformats.org/drawingml/2006/table">
            <a:tbl>
              <a:tblPr/>
              <a:tblGrid>
                <a:gridCol w="197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48">
                <a:tc>
                  <a:txBody>
                    <a:bodyPr/>
                    <a:lstStyle/>
                    <a:p>
                      <a:pPr algn="ctr">
                        <a:lnSpc>
                          <a:spcPts val="5193"/>
                        </a:lnSpc>
                        <a:defRPr/>
                      </a:pPr>
                      <a:r>
                        <a:rPr lang="en-US" sz="3709">
                          <a:solidFill>
                            <a:srgbClr val="1B4444"/>
                          </a:solidFill>
                          <a:latin typeface="Montserrat Classic Bold"/>
                        </a:rPr>
                        <a:t>1</a:t>
                      </a:r>
                      <a:endParaRPr lang="en-US" sz="1100"/>
                    </a:p>
                  </a:txBody>
                  <a:tcPr marL="282698" marR="282698" marT="282698" marB="282698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155"/>
                        </a:lnSpc>
                        <a:defRPr/>
                      </a:pPr>
                      <a:r>
                        <a:rPr lang="en-US" sz="2967" dirty="0">
                          <a:solidFill>
                            <a:schemeClr val="bg1"/>
                          </a:solidFill>
                          <a:latin typeface="Montserrat Classic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Introduction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282698" marR="282698" marT="282698" marB="282698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2448">
                <a:tc>
                  <a:txBody>
                    <a:bodyPr/>
                    <a:lstStyle/>
                    <a:p>
                      <a:pPr algn="ctr">
                        <a:lnSpc>
                          <a:spcPts val="5193"/>
                        </a:lnSpc>
                        <a:defRPr/>
                      </a:pPr>
                      <a:r>
                        <a:rPr lang="en-US" sz="3709">
                          <a:solidFill>
                            <a:srgbClr val="1B4444"/>
                          </a:solidFill>
                          <a:latin typeface="Montserrat Classic Bold"/>
                        </a:rPr>
                        <a:t>2</a:t>
                      </a:r>
                      <a:endParaRPr lang="en-US" sz="1100"/>
                    </a:p>
                  </a:txBody>
                  <a:tcPr marL="282698" marR="282698" marT="282698" marB="282698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155"/>
                        </a:lnSpc>
                        <a:defRPr/>
                      </a:pPr>
                      <a:r>
                        <a:rPr lang="en-US" sz="2967" u="none" dirty="0">
                          <a:solidFill>
                            <a:schemeClr val="bg1"/>
                          </a:solidFill>
                          <a:latin typeface="Montserrat Classic"/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How it works</a:t>
                      </a:r>
                      <a:endParaRPr lang="en-US" sz="1100" u="none" dirty="0">
                        <a:solidFill>
                          <a:schemeClr val="bg1"/>
                        </a:solidFill>
                      </a:endParaRPr>
                    </a:p>
                  </a:txBody>
                  <a:tcPr marL="282698" marR="282698" marT="282698" marB="282698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209">
                <a:tc>
                  <a:txBody>
                    <a:bodyPr/>
                    <a:lstStyle/>
                    <a:p>
                      <a:pPr algn="ctr">
                        <a:lnSpc>
                          <a:spcPts val="5193"/>
                        </a:lnSpc>
                        <a:defRPr/>
                      </a:pPr>
                      <a:r>
                        <a:rPr lang="en-US" sz="3709">
                          <a:solidFill>
                            <a:srgbClr val="1B4444"/>
                          </a:solidFill>
                          <a:latin typeface="Montserrat Classic Bold"/>
                        </a:rPr>
                        <a:t>3</a:t>
                      </a:r>
                      <a:endParaRPr lang="en-US" sz="1100"/>
                    </a:p>
                  </a:txBody>
                  <a:tcPr marL="282698" marR="282698" marT="282698" marB="282698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155"/>
                        </a:lnSpc>
                        <a:defRPr/>
                      </a:pPr>
                      <a:r>
                        <a:rPr lang="en-US" sz="2967" dirty="0">
                          <a:solidFill>
                            <a:schemeClr val="bg1"/>
                          </a:solidFill>
                          <a:latin typeface="Montserrat Classic"/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Benefits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282698" marR="282698" marT="282698" marB="282698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209">
                <a:tc>
                  <a:txBody>
                    <a:bodyPr/>
                    <a:lstStyle/>
                    <a:p>
                      <a:pPr algn="ctr">
                        <a:lnSpc>
                          <a:spcPts val="5193"/>
                        </a:lnSpc>
                        <a:defRPr/>
                      </a:pPr>
                      <a:r>
                        <a:rPr lang="en-US" sz="3709">
                          <a:solidFill>
                            <a:srgbClr val="1B4444"/>
                          </a:solidFill>
                          <a:latin typeface="Montserrat Classic Bold"/>
                        </a:rPr>
                        <a:t>4</a:t>
                      </a:r>
                      <a:endParaRPr lang="en-US" sz="1100"/>
                    </a:p>
                  </a:txBody>
                  <a:tcPr marL="282698" marR="282698" marT="282698" marB="282698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155"/>
                        </a:lnSpc>
                        <a:defRPr/>
                      </a:pPr>
                      <a:r>
                        <a:rPr lang="en-US" sz="2967" dirty="0">
                          <a:solidFill>
                            <a:schemeClr val="bg1"/>
                          </a:solidFill>
                          <a:latin typeface="Montserrat Classic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Notes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282698" marR="282698" marT="282698" marB="282698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0084">
                <a:tc>
                  <a:txBody>
                    <a:bodyPr/>
                    <a:lstStyle/>
                    <a:p>
                      <a:pPr algn="ctr">
                        <a:lnSpc>
                          <a:spcPts val="5193"/>
                        </a:lnSpc>
                        <a:defRPr/>
                      </a:pPr>
                      <a:r>
                        <a:rPr lang="en-US" sz="3709">
                          <a:solidFill>
                            <a:srgbClr val="1B4444"/>
                          </a:solidFill>
                          <a:latin typeface="Montserrat Classic Bold"/>
                        </a:rPr>
                        <a:t>5</a:t>
                      </a:r>
                      <a:endParaRPr lang="en-US" sz="1100"/>
                    </a:p>
                  </a:txBody>
                  <a:tcPr marL="282698" marR="282698" marT="282698" marB="282698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155"/>
                        </a:lnSpc>
                        <a:defRPr/>
                      </a:pPr>
                      <a:r>
                        <a:rPr lang="en-US" sz="2967" u="sng" dirty="0">
                          <a:solidFill>
                            <a:schemeClr val="bg1"/>
                          </a:solidFill>
                          <a:latin typeface="Montserrat Classic"/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How to apply on program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282698" marR="282698" marT="282698" marB="282698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028700" y="4602162"/>
            <a:ext cx="5966751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00"/>
              </a:lnSpc>
              <a:spcBef>
                <a:spcPct val="0"/>
              </a:spcBef>
            </a:pPr>
            <a:r>
              <a:rPr lang="en-US" sz="8000">
                <a:solidFill>
                  <a:srgbClr val="E5E5E5"/>
                </a:solidFill>
                <a:latin typeface="Montserrat Classic Bold"/>
              </a:rPr>
              <a:t>CONTENTS</a:t>
            </a:r>
          </a:p>
        </p:txBody>
      </p:sp>
      <p:sp>
        <p:nvSpPr>
          <p:cNvPr id="5" name="Freeform 5"/>
          <p:cNvSpPr/>
          <p:nvPr/>
        </p:nvSpPr>
        <p:spPr>
          <a:xfrm rot="-10800000" flipH="1" flipV="1">
            <a:off x="-1289068" y="-3575372"/>
            <a:ext cx="6252172" cy="5405759"/>
          </a:xfrm>
          <a:custGeom>
            <a:avLst/>
            <a:gdLst/>
            <a:ahLst/>
            <a:cxnLst/>
            <a:rect l="l" t="t" r="r" b="b"/>
            <a:pathLst>
              <a:path w="6252172" h="5405759">
                <a:moveTo>
                  <a:pt x="6252172" y="5405759"/>
                </a:moveTo>
                <a:lnTo>
                  <a:pt x="0" y="5405759"/>
                </a:lnTo>
                <a:lnTo>
                  <a:pt x="0" y="0"/>
                </a:lnTo>
                <a:lnTo>
                  <a:pt x="6252172" y="0"/>
                </a:lnTo>
                <a:lnTo>
                  <a:pt x="6252172" y="5405759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142362" cy="314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432813" y="1028700"/>
            <a:ext cx="8290366" cy="7178993"/>
            <a:chOff x="0" y="0"/>
            <a:chExt cx="7029450" cy="60871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029450" cy="6088380"/>
            </a:xfrm>
            <a:custGeom>
              <a:avLst/>
              <a:gdLst/>
              <a:ahLst/>
              <a:cxnLst/>
              <a:rect l="l" t="t" r="r" b="b"/>
              <a:pathLst>
                <a:path w="7029450" h="6088380">
                  <a:moveTo>
                    <a:pt x="5271770" y="0"/>
                  </a:moveTo>
                  <a:lnTo>
                    <a:pt x="1757680" y="0"/>
                  </a:lnTo>
                  <a:lnTo>
                    <a:pt x="0" y="3044190"/>
                  </a:lnTo>
                  <a:lnTo>
                    <a:pt x="0" y="4330700"/>
                  </a:lnTo>
                  <a:cubicBezTo>
                    <a:pt x="0" y="5300980"/>
                    <a:pt x="787400" y="6088380"/>
                    <a:pt x="1757680" y="6088380"/>
                  </a:cubicBezTo>
                  <a:lnTo>
                    <a:pt x="5271770" y="6088380"/>
                  </a:lnTo>
                  <a:lnTo>
                    <a:pt x="7029450" y="3044190"/>
                  </a:lnTo>
                  <a:lnTo>
                    <a:pt x="7029450" y="1757680"/>
                  </a:lnTo>
                  <a:cubicBezTo>
                    <a:pt x="7029450" y="787400"/>
                    <a:pt x="6242050" y="0"/>
                    <a:pt x="5271770" y="0"/>
                  </a:cubicBezTo>
                  <a:close/>
                </a:path>
              </a:pathLst>
            </a:custGeom>
            <a:blipFill>
              <a:blip r:embed="rId4"/>
              <a:stretch>
                <a:fillRect l="-2989" r="-26928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-743643" y="-4954688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0" y="0"/>
                </a:moveTo>
                <a:lnTo>
                  <a:pt x="7666059" y="0"/>
                </a:lnTo>
                <a:lnTo>
                  <a:pt x="7666059" y="6631969"/>
                </a:lnTo>
                <a:lnTo>
                  <a:pt x="0" y="66319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>
            <a:hlinkClick r:id="rId7" action="ppaction://hlinksldjump"/>
          </p:cNvPr>
          <p:cNvSpPr txBox="1"/>
          <p:nvPr/>
        </p:nvSpPr>
        <p:spPr>
          <a:xfrm>
            <a:off x="1028700" y="9610567"/>
            <a:ext cx="2882524" cy="253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dirty="0">
                <a:solidFill>
                  <a:srgbClr val="E5E5E5"/>
                </a:solidFill>
                <a:latin typeface="Montserrat Classic"/>
              </a:rPr>
              <a:t>Back to contents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03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28700" y="2972260"/>
            <a:ext cx="8628484" cy="4342481"/>
            <a:chOff x="0" y="0"/>
            <a:chExt cx="11504645" cy="578997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2268899"/>
              <a:ext cx="11504645" cy="35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1B4444"/>
                  </a:solidFill>
                  <a:latin typeface="Montserrat Classic"/>
                </a:rPr>
                <a:t>A problem-solving, design methodology</a:t>
              </a:r>
            </a:p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1B4444"/>
                  </a:solidFill>
                  <a:latin typeface="Montserrat Classic"/>
                </a:rPr>
                <a:t>Top to down, general to detail</a:t>
              </a:r>
            </a:p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1B4444"/>
                  </a:solidFill>
                  <a:latin typeface="Montserrat Classic"/>
                </a:rPr>
                <a:t>Divide and conquer</a:t>
              </a:r>
            </a:p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1B4444"/>
                  </a:solidFill>
                  <a:latin typeface="Montserrat Classic"/>
                </a:rPr>
                <a:t>Apply in many fields</a:t>
              </a:r>
            </a:p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1B4444"/>
                  </a:solidFill>
                  <a:latin typeface="Montserrat Classic"/>
                </a:rPr>
                <a:t>Used by many companies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66675"/>
              <a:ext cx="11504645" cy="1457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250"/>
                </a:lnSpc>
                <a:spcBef>
                  <a:spcPct val="0"/>
                </a:spcBef>
              </a:pPr>
              <a:r>
                <a:rPr lang="en-US" sz="7500">
                  <a:solidFill>
                    <a:srgbClr val="1B4444"/>
                  </a:solidFill>
                  <a:latin typeface="Montserrat Classic Bold"/>
                </a:rPr>
                <a:t>INTRODUCTION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142362" cy="314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-339114" y="3508864"/>
            <a:ext cx="5541952" cy="4799020"/>
            <a:chOff x="0" y="0"/>
            <a:chExt cx="7029450" cy="60871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029450" cy="6088380"/>
            </a:xfrm>
            <a:custGeom>
              <a:avLst/>
              <a:gdLst/>
              <a:ahLst/>
              <a:cxnLst/>
              <a:rect l="l" t="t" r="r" b="b"/>
              <a:pathLst>
                <a:path w="7029450" h="6088380">
                  <a:moveTo>
                    <a:pt x="5271770" y="0"/>
                  </a:moveTo>
                  <a:lnTo>
                    <a:pt x="1757680" y="0"/>
                  </a:lnTo>
                  <a:lnTo>
                    <a:pt x="0" y="3044190"/>
                  </a:lnTo>
                  <a:lnTo>
                    <a:pt x="0" y="4330700"/>
                  </a:lnTo>
                  <a:cubicBezTo>
                    <a:pt x="0" y="5300980"/>
                    <a:pt x="787400" y="6088380"/>
                    <a:pt x="1757680" y="6088380"/>
                  </a:cubicBezTo>
                  <a:lnTo>
                    <a:pt x="5271770" y="6088380"/>
                  </a:lnTo>
                  <a:lnTo>
                    <a:pt x="7029450" y="3044190"/>
                  </a:lnTo>
                  <a:lnTo>
                    <a:pt x="7029450" y="1757680"/>
                  </a:lnTo>
                  <a:cubicBezTo>
                    <a:pt x="7029450" y="787400"/>
                    <a:pt x="6242050" y="0"/>
                    <a:pt x="5271770" y="0"/>
                  </a:cubicBezTo>
                  <a:close/>
                </a:path>
              </a:pathLst>
            </a:custGeom>
            <a:blipFill>
              <a:blip r:embed="rId4"/>
              <a:stretch>
                <a:fillRect l="-26141" r="-3777"/>
              </a:stretch>
            </a:blipFill>
          </p:spPr>
        </p:sp>
      </p:grp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7697237" y="3309887"/>
          <a:ext cx="10798369" cy="4916448"/>
        </p:xfrm>
        <a:graphic>
          <a:graphicData uri="http://schemas.openxmlformats.org/drawingml/2006/table">
            <a:tbl>
              <a:tblPr/>
              <a:tblGrid>
                <a:gridCol w="766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9112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B4444"/>
                          </a:solidFill>
                          <a:latin typeface="Montserrat Classic Bold"/>
                        </a:rPr>
                        <a:t>Start with big picture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112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B4444"/>
                          </a:solidFill>
                          <a:latin typeface="Montserrat Classic Bold"/>
                        </a:rPr>
                        <a:t>Define Major Components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9112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B4444"/>
                          </a:solidFill>
                          <a:latin typeface="Montserrat Classic Bold"/>
                        </a:rPr>
                        <a:t>Hierarchy of Detail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9112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B4444"/>
                          </a:solidFill>
                          <a:latin typeface="Montserrat Classic Bold"/>
                        </a:rPr>
                        <a:t>Implement and Integration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9">
            <a:hlinkClick r:id="rId5" action="ppaction://hlinksldjump"/>
          </p:cNvPr>
          <p:cNvSpPr txBox="1"/>
          <p:nvPr/>
        </p:nvSpPr>
        <p:spPr>
          <a:xfrm>
            <a:off x="1028700" y="9610567"/>
            <a:ext cx="2882524" cy="253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dirty="0">
                <a:solidFill>
                  <a:srgbClr val="E5E5E5"/>
                </a:solidFill>
                <a:latin typeface="Montserrat Classic"/>
              </a:rPr>
              <a:t>Back to contents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04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28700" y="1028700"/>
            <a:ext cx="11849259" cy="1396081"/>
            <a:chOff x="0" y="0"/>
            <a:chExt cx="15799012" cy="1861441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314283"/>
              <a:ext cx="15799012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7625"/>
              <a:ext cx="15799012" cy="1061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049"/>
                </a:lnSpc>
                <a:spcBef>
                  <a:spcPct val="0"/>
                </a:spcBef>
              </a:pPr>
              <a:r>
                <a:rPr lang="en-US" sz="5499">
                  <a:solidFill>
                    <a:srgbClr val="1B4444"/>
                  </a:solidFill>
                  <a:latin typeface="Montserrat Classic Bold"/>
                </a:rPr>
                <a:t>HOW IT WORKS</a:t>
              </a:r>
            </a:p>
          </p:txBody>
        </p:sp>
      </p:grpSp>
      <p:sp>
        <p:nvSpPr>
          <p:cNvPr id="14" name="Freeform 14"/>
          <p:cNvSpPr/>
          <p:nvPr/>
        </p:nvSpPr>
        <p:spPr>
          <a:xfrm flipH="1">
            <a:off x="12877959" y="-4827441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60" y="0"/>
                </a:moveTo>
                <a:lnTo>
                  <a:pt x="0" y="0"/>
                </a:lnTo>
                <a:lnTo>
                  <a:pt x="0" y="6631969"/>
                </a:lnTo>
                <a:lnTo>
                  <a:pt x="7666060" y="6631969"/>
                </a:lnTo>
                <a:lnTo>
                  <a:pt x="76660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142362" cy="314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hlinkClick r:id="rId4" action="ppaction://hlinksldjump"/>
          </p:cNvPr>
          <p:cNvSpPr txBox="1"/>
          <p:nvPr/>
        </p:nvSpPr>
        <p:spPr>
          <a:xfrm>
            <a:off x="1028700" y="9610567"/>
            <a:ext cx="2882524" cy="253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dirty="0">
                <a:solidFill>
                  <a:srgbClr val="E5E5E5"/>
                </a:solidFill>
                <a:latin typeface="Montserrat Classic"/>
              </a:rPr>
              <a:t>Back to contents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05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8700" y="1028700"/>
            <a:ext cx="11849259" cy="1396081"/>
            <a:chOff x="0" y="0"/>
            <a:chExt cx="15799012" cy="1861441"/>
          </a:xfrm>
        </p:grpSpPr>
        <p:sp>
          <p:nvSpPr>
            <p:cNvPr id="9" name="TextBox 9"/>
            <p:cNvSpPr txBox="1"/>
            <p:nvPr/>
          </p:nvSpPr>
          <p:spPr>
            <a:xfrm>
              <a:off x="0" y="1314283"/>
              <a:ext cx="15799012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7625"/>
              <a:ext cx="15799012" cy="1061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049"/>
                </a:lnSpc>
                <a:spcBef>
                  <a:spcPct val="0"/>
                </a:spcBef>
              </a:pPr>
              <a:r>
                <a:rPr lang="en-US" sz="5499">
                  <a:solidFill>
                    <a:srgbClr val="1B4444"/>
                  </a:solidFill>
                  <a:latin typeface="Montserrat Classic Bold"/>
                </a:rPr>
                <a:t>HOW IT WORKS</a:t>
              </a:r>
            </a:p>
          </p:txBody>
        </p:sp>
      </p:grpSp>
      <p:sp>
        <p:nvSpPr>
          <p:cNvPr id="11" name="Freeform 11"/>
          <p:cNvSpPr/>
          <p:nvPr/>
        </p:nvSpPr>
        <p:spPr>
          <a:xfrm flipH="1">
            <a:off x="12877959" y="-4827441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60" y="0"/>
                </a:moveTo>
                <a:lnTo>
                  <a:pt x="0" y="0"/>
                </a:lnTo>
                <a:lnTo>
                  <a:pt x="0" y="6631969"/>
                </a:lnTo>
                <a:lnTo>
                  <a:pt x="7666060" y="6631969"/>
                </a:lnTo>
                <a:lnTo>
                  <a:pt x="76660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12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515949"/>
              </p:ext>
            </p:extLst>
          </p:nvPr>
        </p:nvGraphicFramePr>
        <p:xfrm>
          <a:off x="8114518" y="2758156"/>
          <a:ext cx="2858282" cy="1086237"/>
        </p:xfrm>
        <a:graphic>
          <a:graphicData uri="http://schemas.openxmlformats.org/drawingml/2006/table">
            <a:tbl>
              <a:tblPr/>
              <a:tblGrid>
                <a:gridCol w="285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6237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1B4444"/>
                          </a:solidFill>
                          <a:latin typeface="Montserrat Classic Bold"/>
                        </a:rPr>
                        <a:t>Big picture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3"/>
          <p:cNvGraphicFramePr>
            <a:graphicFrameLocks noGrp="1"/>
          </p:cNvGraphicFramePr>
          <p:nvPr/>
        </p:nvGraphicFramePr>
        <p:xfrm>
          <a:off x="12789676" y="4376432"/>
          <a:ext cx="2334713" cy="1086237"/>
        </p:xfrm>
        <a:graphic>
          <a:graphicData uri="http://schemas.openxmlformats.org/drawingml/2006/table">
            <a:tbl>
              <a:tblPr/>
              <a:tblGrid>
                <a:gridCol w="233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6237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B4444"/>
                          </a:solidFill>
                          <a:latin typeface="Montserrat Classic Bold"/>
                        </a:rPr>
                        <a:t>Component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4"/>
          <p:cNvGraphicFramePr>
            <a:graphicFrameLocks noGrp="1"/>
          </p:cNvGraphicFramePr>
          <p:nvPr/>
        </p:nvGraphicFramePr>
        <p:xfrm>
          <a:off x="4165019" y="6324975"/>
          <a:ext cx="2041741" cy="1682496"/>
        </p:xfrm>
        <a:graphic>
          <a:graphicData uri="http://schemas.openxmlformats.org/drawingml/2006/table">
            <a:tbl>
              <a:tblPr/>
              <a:tblGrid>
                <a:gridCol w="2041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6237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B4444"/>
                          </a:solidFill>
                          <a:latin typeface="Montserrat Classic Bold"/>
                        </a:rPr>
                        <a:t>Sub-component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5"/>
          <p:cNvGraphicFramePr>
            <a:graphicFrameLocks noGrp="1"/>
          </p:cNvGraphicFramePr>
          <p:nvPr/>
        </p:nvGraphicFramePr>
        <p:xfrm>
          <a:off x="7649831" y="6324975"/>
          <a:ext cx="2041741" cy="1682496"/>
        </p:xfrm>
        <a:graphic>
          <a:graphicData uri="http://schemas.openxmlformats.org/drawingml/2006/table">
            <a:tbl>
              <a:tblPr/>
              <a:tblGrid>
                <a:gridCol w="2041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6237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B4444"/>
                          </a:solidFill>
                          <a:latin typeface="Montserrat Classic Bold"/>
                        </a:rPr>
                        <a:t>Sub-component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675798" y="6324975"/>
          <a:ext cx="2053525" cy="1682496"/>
        </p:xfrm>
        <a:graphic>
          <a:graphicData uri="http://schemas.openxmlformats.org/drawingml/2006/table">
            <a:tbl>
              <a:tblPr/>
              <a:tblGrid>
                <a:gridCol w="205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6237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B4444"/>
                          </a:solidFill>
                          <a:latin typeface="Montserrat Classic Bold"/>
                        </a:rPr>
                        <a:t>Sub-component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7"/>
          <p:cNvGraphicFramePr>
            <a:graphicFrameLocks noGrp="1"/>
          </p:cNvGraphicFramePr>
          <p:nvPr/>
        </p:nvGraphicFramePr>
        <p:xfrm>
          <a:off x="11285394" y="6324975"/>
          <a:ext cx="2041741" cy="1682496"/>
        </p:xfrm>
        <a:graphic>
          <a:graphicData uri="http://schemas.openxmlformats.org/drawingml/2006/table">
            <a:tbl>
              <a:tblPr/>
              <a:tblGrid>
                <a:gridCol w="2041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6237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B4444"/>
                          </a:solidFill>
                          <a:latin typeface="Montserrat Classic Bold"/>
                        </a:rPr>
                        <a:t>Sub-component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8"/>
          <p:cNvGraphicFramePr>
            <a:graphicFrameLocks noGrp="1"/>
          </p:cNvGraphicFramePr>
          <p:nvPr/>
        </p:nvGraphicFramePr>
        <p:xfrm>
          <a:off x="14770207" y="6324975"/>
          <a:ext cx="2041741" cy="1682496"/>
        </p:xfrm>
        <a:graphic>
          <a:graphicData uri="http://schemas.openxmlformats.org/drawingml/2006/table">
            <a:tbl>
              <a:tblPr/>
              <a:tblGrid>
                <a:gridCol w="2041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6237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B4444"/>
                          </a:solidFill>
                          <a:latin typeface="Montserrat Classic Bold"/>
                        </a:rPr>
                        <a:t>Sub-component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Freeform 19"/>
          <p:cNvSpPr/>
          <p:nvPr/>
        </p:nvSpPr>
        <p:spPr>
          <a:xfrm rot="7036922">
            <a:off x="11445928" y="3217034"/>
            <a:ext cx="686771" cy="1813468"/>
          </a:xfrm>
          <a:custGeom>
            <a:avLst/>
            <a:gdLst/>
            <a:ahLst/>
            <a:cxnLst/>
            <a:rect l="l" t="t" r="r" b="b"/>
            <a:pathLst>
              <a:path w="686771" h="1813468">
                <a:moveTo>
                  <a:pt x="0" y="0"/>
                </a:moveTo>
                <a:lnTo>
                  <a:pt x="686771" y="0"/>
                </a:lnTo>
                <a:lnTo>
                  <a:pt x="686771" y="1813468"/>
                </a:lnTo>
                <a:lnTo>
                  <a:pt x="0" y="18134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b="-24723"/>
            </a:stretch>
          </a:blipFill>
        </p:spPr>
      </p:sp>
      <p:sp>
        <p:nvSpPr>
          <p:cNvPr id="20" name="Freeform 20"/>
          <p:cNvSpPr/>
          <p:nvPr/>
        </p:nvSpPr>
        <p:spPr>
          <a:xfrm rot="7036922">
            <a:off x="14961725" y="5004730"/>
            <a:ext cx="686771" cy="1813468"/>
          </a:xfrm>
          <a:custGeom>
            <a:avLst/>
            <a:gdLst/>
            <a:ahLst/>
            <a:cxnLst/>
            <a:rect l="l" t="t" r="r" b="b"/>
            <a:pathLst>
              <a:path w="686771" h="1813468">
                <a:moveTo>
                  <a:pt x="0" y="0"/>
                </a:moveTo>
                <a:lnTo>
                  <a:pt x="686771" y="0"/>
                </a:lnTo>
                <a:lnTo>
                  <a:pt x="686771" y="1813468"/>
                </a:lnTo>
                <a:lnTo>
                  <a:pt x="0" y="18134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b="-24723"/>
            </a:stretch>
          </a:blipFill>
        </p:spPr>
      </p:sp>
      <p:sp>
        <p:nvSpPr>
          <p:cNvPr id="21" name="Freeform 21"/>
          <p:cNvSpPr/>
          <p:nvPr/>
        </p:nvSpPr>
        <p:spPr>
          <a:xfrm rot="-7147342">
            <a:off x="12272380" y="5025182"/>
            <a:ext cx="686771" cy="1813468"/>
          </a:xfrm>
          <a:custGeom>
            <a:avLst/>
            <a:gdLst/>
            <a:ahLst/>
            <a:cxnLst/>
            <a:rect l="l" t="t" r="r" b="b"/>
            <a:pathLst>
              <a:path w="686771" h="1813468">
                <a:moveTo>
                  <a:pt x="0" y="0"/>
                </a:moveTo>
                <a:lnTo>
                  <a:pt x="686771" y="0"/>
                </a:lnTo>
                <a:lnTo>
                  <a:pt x="686771" y="1813468"/>
                </a:lnTo>
                <a:lnTo>
                  <a:pt x="0" y="18134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b="-24723"/>
            </a:stretch>
          </a:blipFill>
        </p:spPr>
      </p:sp>
      <p:sp>
        <p:nvSpPr>
          <p:cNvPr id="22" name="Freeform 22"/>
          <p:cNvSpPr/>
          <p:nvPr/>
        </p:nvSpPr>
        <p:spPr>
          <a:xfrm rot="7036922">
            <a:off x="6813684" y="4972908"/>
            <a:ext cx="686771" cy="1813468"/>
          </a:xfrm>
          <a:custGeom>
            <a:avLst/>
            <a:gdLst/>
            <a:ahLst/>
            <a:cxnLst/>
            <a:rect l="l" t="t" r="r" b="b"/>
            <a:pathLst>
              <a:path w="686771" h="1813468">
                <a:moveTo>
                  <a:pt x="0" y="0"/>
                </a:moveTo>
                <a:lnTo>
                  <a:pt x="686770" y="0"/>
                </a:lnTo>
                <a:lnTo>
                  <a:pt x="686770" y="1813468"/>
                </a:lnTo>
                <a:lnTo>
                  <a:pt x="0" y="18134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b="-24723"/>
            </a:stretch>
          </a:blipFill>
        </p:spPr>
      </p:sp>
      <p:sp>
        <p:nvSpPr>
          <p:cNvPr id="23" name="Freeform 23"/>
          <p:cNvSpPr/>
          <p:nvPr/>
        </p:nvSpPr>
        <p:spPr>
          <a:xfrm rot="-7215049">
            <a:off x="3095789" y="4948962"/>
            <a:ext cx="686771" cy="1813468"/>
          </a:xfrm>
          <a:custGeom>
            <a:avLst/>
            <a:gdLst/>
            <a:ahLst/>
            <a:cxnLst/>
            <a:rect l="l" t="t" r="r" b="b"/>
            <a:pathLst>
              <a:path w="686771" h="1813468">
                <a:moveTo>
                  <a:pt x="0" y="0"/>
                </a:moveTo>
                <a:lnTo>
                  <a:pt x="686770" y="0"/>
                </a:lnTo>
                <a:lnTo>
                  <a:pt x="686770" y="1813468"/>
                </a:lnTo>
                <a:lnTo>
                  <a:pt x="0" y="18134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b="-24723"/>
            </a:stretch>
          </a:blipFill>
        </p:spPr>
      </p:sp>
      <p:sp>
        <p:nvSpPr>
          <p:cNvPr id="24" name="Freeform 24"/>
          <p:cNvSpPr/>
          <p:nvPr/>
        </p:nvSpPr>
        <p:spPr>
          <a:xfrm rot="-10800000">
            <a:off x="4834051" y="4582879"/>
            <a:ext cx="686771" cy="1813468"/>
          </a:xfrm>
          <a:custGeom>
            <a:avLst/>
            <a:gdLst/>
            <a:ahLst/>
            <a:cxnLst/>
            <a:rect l="l" t="t" r="r" b="b"/>
            <a:pathLst>
              <a:path w="686771" h="1813468">
                <a:moveTo>
                  <a:pt x="0" y="0"/>
                </a:moveTo>
                <a:lnTo>
                  <a:pt x="686770" y="0"/>
                </a:lnTo>
                <a:lnTo>
                  <a:pt x="686770" y="1813468"/>
                </a:lnTo>
                <a:lnTo>
                  <a:pt x="0" y="18134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b="-24723"/>
            </a:stretch>
          </a:blipFill>
        </p:spPr>
      </p:sp>
      <p:graphicFrame>
        <p:nvGraphicFramePr>
          <p:cNvPr id="25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70447"/>
              </p:ext>
            </p:extLst>
          </p:nvPr>
        </p:nvGraphicFramePr>
        <p:xfrm>
          <a:off x="4165018" y="4376432"/>
          <a:ext cx="2464381" cy="1086237"/>
        </p:xfrm>
        <a:graphic>
          <a:graphicData uri="http://schemas.openxmlformats.org/drawingml/2006/table">
            <a:tbl>
              <a:tblPr/>
              <a:tblGrid>
                <a:gridCol w="246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6237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1B4444"/>
                          </a:solidFill>
                          <a:latin typeface="Montserrat Classic Bold"/>
                        </a:rPr>
                        <a:t>Component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Freeform 26"/>
          <p:cNvSpPr/>
          <p:nvPr/>
        </p:nvSpPr>
        <p:spPr>
          <a:xfrm rot="-6565827">
            <a:off x="6868296" y="3217034"/>
            <a:ext cx="686771" cy="1813468"/>
          </a:xfrm>
          <a:custGeom>
            <a:avLst/>
            <a:gdLst/>
            <a:ahLst/>
            <a:cxnLst/>
            <a:rect l="l" t="t" r="r" b="b"/>
            <a:pathLst>
              <a:path w="686771" h="1813468">
                <a:moveTo>
                  <a:pt x="0" y="0"/>
                </a:moveTo>
                <a:lnTo>
                  <a:pt x="686771" y="0"/>
                </a:lnTo>
                <a:lnTo>
                  <a:pt x="686771" y="1813467"/>
                </a:lnTo>
                <a:lnTo>
                  <a:pt x="0" y="18134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b="-24723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439418"/>
            <a:chOff x="0" y="0"/>
            <a:chExt cx="4816593" cy="9058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05855"/>
            </a:xfrm>
            <a:custGeom>
              <a:avLst/>
              <a:gdLst/>
              <a:ahLst/>
              <a:cxnLst/>
              <a:rect l="l" t="t" r="r" b="b"/>
              <a:pathLst>
                <a:path w="4816592" h="905855">
                  <a:moveTo>
                    <a:pt x="0" y="0"/>
                  </a:moveTo>
                  <a:lnTo>
                    <a:pt x="4816592" y="0"/>
                  </a:lnTo>
                  <a:lnTo>
                    <a:pt x="4816592" y="905855"/>
                  </a:lnTo>
                  <a:lnTo>
                    <a:pt x="0" y="905855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943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0965931" cy="1396081"/>
            <a:chOff x="0" y="0"/>
            <a:chExt cx="14621242" cy="1861441"/>
          </a:xfrm>
        </p:grpSpPr>
        <p:sp>
          <p:nvSpPr>
            <p:cNvPr id="6" name="TextBox 6"/>
            <p:cNvSpPr txBox="1"/>
            <p:nvPr/>
          </p:nvSpPr>
          <p:spPr>
            <a:xfrm>
              <a:off x="0" y="1314283"/>
              <a:ext cx="14621242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7625"/>
              <a:ext cx="14621242" cy="1061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049"/>
                </a:lnSpc>
                <a:spcBef>
                  <a:spcPct val="0"/>
                </a:spcBef>
              </a:pPr>
              <a:r>
                <a:rPr lang="en-US" sz="5499">
                  <a:solidFill>
                    <a:srgbClr val="E5E5E5"/>
                  </a:solidFill>
                  <a:latin typeface="Montserrat Classic Bold"/>
                </a:rPr>
                <a:t>BENEFITS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376776" y="1009650"/>
            <a:ext cx="2882524" cy="253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 u="sng" dirty="0">
                <a:solidFill>
                  <a:schemeClr val="bg1"/>
                </a:solidFill>
                <a:latin typeface="Montserrat Classic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contents</a:t>
            </a:r>
            <a:endParaRPr lang="en-US" sz="1700" u="sng" dirty="0">
              <a:solidFill>
                <a:schemeClr val="bg1"/>
              </a:solidFill>
              <a:latin typeface="Montserrat Classic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028700" y="4764710"/>
            <a:ext cx="4057650" cy="913081"/>
            <a:chOff x="0" y="0"/>
            <a:chExt cx="1038470" cy="2336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38470" cy="233684"/>
            </a:xfrm>
            <a:custGeom>
              <a:avLst/>
              <a:gdLst/>
              <a:ahLst/>
              <a:cxnLst/>
              <a:rect l="l" t="t" r="r" b="b"/>
              <a:pathLst>
                <a:path w="1038470" h="233684">
                  <a:moveTo>
                    <a:pt x="0" y="0"/>
                  </a:moveTo>
                  <a:lnTo>
                    <a:pt x="1038470" y="0"/>
                  </a:lnTo>
                  <a:lnTo>
                    <a:pt x="1038470" y="233684"/>
                  </a:lnTo>
                  <a:lnTo>
                    <a:pt x="0" y="233684"/>
                  </a:lnTo>
                  <a:close/>
                </a:path>
              </a:pathLst>
            </a:custGeom>
            <a:solidFill>
              <a:srgbClr val="FDA715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1038470" cy="3003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1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B4444"/>
                  </a:solidFill>
                  <a:latin typeface="Montserrat Classic"/>
                </a:rPr>
                <a:t>Clarity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>
            <a:off x="3057525" y="5677791"/>
            <a:ext cx="0" cy="526051"/>
          </a:xfrm>
          <a:prstGeom prst="line">
            <a:avLst/>
          </a:prstGeom>
          <a:ln w="28575" cap="flat">
            <a:solidFill>
              <a:srgbClr val="1B44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690397" y="6367614"/>
            <a:ext cx="4547643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B4444"/>
                </a:solidFill>
                <a:latin typeface="Montserrat Classic"/>
              </a:rPr>
              <a:t>Comprehensive understanding of the overall 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5086350" y="4764710"/>
            <a:ext cx="4057650" cy="910680"/>
            <a:chOff x="0" y="0"/>
            <a:chExt cx="1038470" cy="23306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38470" cy="233069"/>
            </a:xfrm>
            <a:custGeom>
              <a:avLst/>
              <a:gdLst/>
              <a:ahLst/>
              <a:cxnLst/>
              <a:rect l="l" t="t" r="r" b="b"/>
              <a:pathLst>
                <a:path w="1038470" h="233069">
                  <a:moveTo>
                    <a:pt x="0" y="0"/>
                  </a:moveTo>
                  <a:lnTo>
                    <a:pt x="1038470" y="0"/>
                  </a:lnTo>
                  <a:lnTo>
                    <a:pt x="1038470" y="233069"/>
                  </a:lnTo>
                  <a:lnTo>
                    <a:pt x="0" y="23306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FDA715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66675"/>
              <a:ext cx="1038470" cy="2997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1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B4444"/>
                  </a:solidFill>
                  <a:latin typeface="Montserrat Classic"/>
                </a:rPr>
                <a:t>Organized</a:t>
              </a:r>
            </a:p>
          </p:txBody>
        </p:sp>
      </p:grpSp>
      <p:sp>
        <p:nvSpPr>
          <p:cNvPr id="17" name="AutoShape 17"/>
          <p:cNvSpPr/>
          <p:nvPr/>
        </p:nvSpPr>
        <p:spPr>
          <a:xfrm>
            <a:off x="7115175" y="5675390"/>
            <a:ext cx="4901" cy="644598"/>
          </a:xfrm>
          <a:prstGeom prst="line">
            <a:avLst/>
          </a:prstGeom>
          <a:ln w="28575" cap="flat">
            <a:solidFill>
              <a:srgbClr val="1B44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5447843" y="6434289"/>
            <a:ext cx="3334664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B4444"/>
                </a:solidFill>
                <a:latin typeface="Montserrat Classic"/>
              </a:rPr>
              <a:t> Easier to plan and execute tasks in a structured manner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144000" y="4764710"/>
            <a:ext cx="4057650" cy="913081"/>
            <a:chOff x="0" y="0"/>
            <a:chExt cx="1038470" cy="23368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38470" cy="233684"/>
            </a:xfrm>
            <a:custGeom>
              <a:avLst/>
              <a:gdLst/>
              <a:ahLst/>
              <a:cxnLst/>
              <a:rect l="l" t="t" r="r" b="b"/>
              <a:pathLst>
                <a:path w="1038470" h="233684">
                  <a:moveTo>
                    <a:pt x="0" y="0"/>
                  </a:moveTo>
                  <a:lnTo>
                    <a:pt x="1038470" y="0"/>
                  </a:lnTo>
                  <a:lnTo>
                    <a:pt x="1038470" y="233684"/>
                  </a:lnTo>
                  <a:lnTo>
                    <a:pt x="0" y="233684"/>
                  </a:lnTo>
                  <a:close/>
                </a:path>
              </a:pathLst>
            </a:custGeom>
            <a:solidFill>
              <a:srgbClr val="1B4444"/>
            </a:solid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1038470" cy="3003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1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E5E5E5"/>
                  </a:solidFill>
                  <a:latin typeface="Montserrat Classic"/>
                </a:rPr>
                <a:t>Efficient</a:t>
              </a:r>
            </a:p>
          </p:txBody>
        </p:sp>
      </p:grpSp>
      <p:sp>
        <p:nvSpPr>
          <p:cNvPr id="22" name="AutoShape 22"/>
          <p:cNvSpPr/>
          <p:nvPr/>
        </p:nvSpPr>
        <p:spPr>
          <a:xfrm>
            <a:off x="11172825" y="5677791"/>
            <a:ext cx="0" cy="927948"/>
          </a:xfrm>
          <a:prstGeom prst="line">
            <a:avLst/>
          </a:prstGeom>
          <a:ln w="28575" cap="flat">
            <a:solidFill>
              <a:srgbClr val="1B44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3"/>
          <p:cNvSpPr txBox="1"/>
          <p:nvPr/>
        </p:nvSpPr>
        <p:spPr>
          <a:xfrm>
            <a:off x="9144000" y="6939114"/>
            <a:ext cx="4419143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B4444"/>
                </a:solidFill>
                <a:latin typeface="Montserrat Classic"/>
              </a:rPr>
              <a:t>Concentrate on key factors, avoid wasting time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3201650" y="4764710"/>
            <a:ext cx="4057650" cy="910572"/>
            <a:chOff x="0" y="0"/>
            <a:chExt cx="1038470" cy="23304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38470" cy="233042"/>
            </a:xfrm>
            <a:custGeom>
              <a:avLst/>
              <a:gdLst/>
              <a:ahLst/>
              <a:cxnLst/>
              <a:rect l="l" t="t" r="r" b="b"/>
              <a:pathLst>
                <a:path w="1038470" h="233042">
                  <a:moveTo>
                    <a:pt x="0" y="0"/>
                  </a:moveTo>
                  <a:lnTo>
                    <a:pt x="1038470" y="0"/>
                  </a:lnTo>
                  <a:lnTo>
                    <a:pt x="1038470" y="233042"/>
                  </a:lnTo>
                  <a:lnTo>
                    <a:pt x="0" y="2330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B4444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66675"/>
              <a:ext cx="1038470" cy="299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1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B4444"/>
                  </a:solidFill>
                  <a:latin typeface="Montserrat Classic"/>
                </a:rPr>
                <a:t>Simple</a:t>
              </a:r>
            </a:p>
          </p:txBody>
        </p:sp>
      </p:grpSp>
      <p:sp>
        <p:nvSpPr>
          <p:cNvPr id="27" name="AutoShape 27"/>
          <p:cNvSpPr/>
          <p:nvPr/>
        </p:nvSpPr>
        <p:spPr>
          <a:xfrm>
            <a:off x="15230475" y="5675282"/>
            <a:ext cx="4901" cy="1311457"/>
          </a:xfrm>
          <a:prstGeom prst="line">
            <a:avLst/>
          </a:prstGeom>
          <a:ln w="28575" cap="flat">
            <a:solidFill>
              <a:srgbClr val="1B44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28"/>
          <p:cNvSpPr txBox="1"/>
          <p:nvPr/>
        </p:nvSpPr>
        <p:spPr>
          <a:xfrm>
            <a:off x="13563143" y="7224864"/>
            <a:ext cx="4454337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B4444"/>
                </a:solidFill>
                <a:latin typeface="Montserrat Classic"/>
              </a:rPr>
              <a:t>Simplifies complex projects by breaking them down</a:t>
            </a:r>
          </a:p>
        </p:txBody>
      </p:sp>
      <p:sp>
        <p:nvSpPr>
          <p:cNvPr id="29" name="Freeform 29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28700" y="3533987"/>
          <a:ext cx="16230600" cy="4657632"/>
        </p:xfrm>
        <a:graphic>
          <a:graphicData uri="http://schemas.openxmlformats.org/drawingml/2006/table">
            <a:tbl>
              <a:tblPr/>
              <a:tblGrid>
                <a:gridCol w="162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11758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B4444"/>
                          </a:solidFill>
                          <a:latin typeface="Montserrat Classic Bold"/>
                        </a:rPr>
                        <a:t>THE KEY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5874">
                <a:tc>
                  <a:txBody>
                    <a:bodyPr/>
                    <a:lstStyle/>
                    <a:p>
                      <a:pPr marL="734055" lvl="1" indent="-367027" algn="l">
                        <a:lnSpc>
                          <a:spcPts val="47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399">
                          <a:solidFill>
                            <a:srgbClr val="1B4444"/>
                          </a:solidFill>
                          <a:latin typeface="Montserrat Classic"/>
                        </a:rPr>
                        <a:t>Defining the goal is the most important</a:t>
                      </a:r>
                      <a:endParaRPr lang="en-US" sz="1100"/>
                    </a:p>
                    <a:p>
                      <a:pPr marL="734055" lvl="1" indent="-367027">
                        <a:lnSpc>
                          <a:spcPts val="4759"/>
                        </a:lnSpc>
                        <a:buFont typeface="Arial"/>
                        <a:buChar char="•"/>
                      </a:pPr>
                      <a:r>
                        <a:rPr lang="en-US" sz="3399">
                          <a:solidFill>
                            <a:srgbClr val="1B4444"/>
                          </a:solidFill>
                          <a:latin typeface="Montserrat Classic"/>
                        </a:rPr>
                        <a:t>The hierarchy structure will determine performance</a:t>
                      </a: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142362" cy="314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>
            <a:hlinkClick r:id="rId4" action="ppaction://hlinksldjump"/>
          </p:cNvPr>
          <p:cNvSpPr txBox="1"/>
          <p:nvPr/>
        </p:nvSpPr>
        <p:spPr>
          <a:xfrm>
            <a:off x="1028700" y="9610567"/>
            <a:ext cx="2882524" cy="253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dirty="0">
                <a:solidFill>
                  <a:srgbClr val="E5E5E5"/>
                </a:solidFill>
                <a:latin typeface="Montserrat Classic"/>
              </a:rPr>
              <a:t>Back to contents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07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217619"/>
            <a:ext cx="10543512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00"/>
              </a:lnSpc>
              <a:spcBef>
                <a:spcPct val="0"/>
              </a:spcBef>
            </a:pPr>
            <a:r>
              <a:rPr lang="en-US" sz="8000">
                <a:solidFill>
                  <a:srgbClr val="1B4444"/>
                </a:solidFill>
                <a:latin typeface="Montserrat Classic Bold"/>
              </a:rPr>
              <a:t>NOTES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12877959" y="-4827441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60" y="0"/>
                </a:moveTo>
                <a:lnTo>
                  <a:pt x="0" y="0"/>
                </a:lnTo>
                <a:lnTo>
                  <a:pt x="0" y="6631969"/>
                </a:lnTo>
                <a:lnTo>
                  <a:pt x="7666060" y="6631969"/>
                </a:lnTo>
                <a:lnTo>
                  <a:pt x="76660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28700" y="3182563"/>
          <a:ext cx="16230600" cy="4704837"/>
        </p:xfrm>
        <a:graphic>
          <a:graphicData uri="http://schemas.openxmlformats.org/drawingml/2006/table">
            <a:tbl>
              <a:tblPr/>
              <a:tblGrid>
                <a:gridCol w="162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11283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1B4444"/>
                          </a:solidFill>
                          <a:latin typeface="Montserrat Classic Bold"/>
                        </a:rPr>
                        <a:t>HOW TO USE EFFECTIVELY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3554">
                <a:tc>
                  <a:txBody>
                    <a:bodyPr/>
                    <a:lstStyle/>
                    <a:p>
                      <a:pPr marL="734055" lvl="1" indent="-367027" algn="l">
                        <a:lnSpc>
                          <a:spcPts val="47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399">
                          <a:solidFill>
                            <a:srgbClr val="1B4444"/>
                          </a:solidFill>
                          <a:latin typeface="Montserrat Classic"/>
                        </a:rPr>
                        <a:t>Thorough Research</a:t>
                      </a:r>
                      <a:endParaRPr lang="en-US" sz="1100"/>
                    </a:p>
                    <a:p>
                      <a:pPr marL="734055" lvl="1" indent="-367027">
                        <a:lnSpc>
                          <a:spcPts val="4759"/>
                        </a:lnSpc>
                        <a:buFont typeface="Arial"/>
                        <a:buChar char="•"/>
                      </a:pPr>
                      <a:r>
                        <a:rPr lang="en-US" sz="3399">
                          <a:solidFill>
                            <a:srgbClr val="1B4444"/>
                          </a:solidFill>
                          <a:latin typeface="Montserrat Classic"/>
                        </a:rPr>
                        <a:t>Discuss with Stakeholders</a:t>
                      </a:r>
                    </a:p>
                    <a:p>
                      <a:pPr marL="734055" lvl="1" indent="-367027">
                        <a:lnSpc>
                          <a:spcPts val="4759"/>
                        </a:lnSpc>
                        <a:buFont typeface="Arial"/>
                        <a:buChar char="•"/>
                      </a:pPr>
                      <a:r>
                        <a:rPr lang="en-US" sz="3399">
                          <a:solidFill>
                            <a:srgbClr val="1B4444"/>
                          </a:solidFill>
                          <a:latin typeface="Montserrat Classic"/>
                        </a:rPr>
                        <a:t>Smart question</a:t>
                      </a:r>
                    </a:p>
                    <a:p>
                      <a:pPr marL="734055" lvl="1" indent="-367027">
                        <a:lnSpc>
                          <a:spcPts val="4759"/>
                        </a:lnSpc>
                        <a:buFont typeface="Arial"/>
                        <a:buChar char="•"/>
                      </a:pPr>
                      <a:r>
                        <a:rPr lang="en-US" sz="3399">
                          <a:solidFill>
                            <a:srgbClr val="1B4444"/>
                          </a:solidFill>
                          <a:latin typeface="Montserrat Classic"/>
                        </a:rPr>
                        <a:t>Synthesize and Create a Comprehensive Vision</a:t>
                      </a:r>
                    </a:p>
                    <a:p>
                      <a:pPr marL="734055" lvl="1" indent="-367027">
                        <a:lnSpc>
                          <a:spcPts val="4759"/>
                        </a:lnSpc>
                        <a:buFont typeface="Arial"/>
                        <a:buChar char="•"/>
                      </a:pPr>
                      <a:r>
                        <a:rPr lang="en-US" sz="3399">
                          <a:solidFill>
                            <a:srgbClr val="1B4444"/>
                          </a:solidFill>
                          <a:latin typeface="Montserrat Classic"/>
                        </a:rPr>
                        <a:t>Repeat</a:t>
                      </a: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142362" cy="314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>
            <a:hlinkClick r:id="rId5" action="ppaction://hlinksldjump"/>
          </p:cNvPr>
          <p:cNvSpPr txBox="1"/>
          <p:nvPr/>
        </p:nvSpPr>
        <p:spPr>
          <a:xfrm>
            <a:off x="1028700" y="9610567"/>
            <a:ext cx="2882524" cy="253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dirty="0">
                <a:solidFill>
                  <a:srgbClr val="E5E5E5"/>
                </a:solidFill>
                <a:latin typeface="Montserrat Classic"/>
              </a:rPr>
              <a:t>Back to contents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08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217619"/>
            <a:ext cx="10543512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00"/>
              </a:lnSpc>
              <a:spcBef>
                <a:spcPct val="0"/>
              </a:spcBef>
            </a:pPr>
            <a:r>
              <a:rPr lang="en-US" sz="8000">
                <a:solidFill>
                  <a:srgbClr val="1B4444"/>
                </a:solidFill>
                <a:latin typeface="Montserrat Classic Bold"/>
              </a:rPr>
              <a:t>NOTES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12877959" y="-4827441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60" y="0"/>
                </a:moveTo>
                <a:lnTo>
                  <a:pt x="0" y="0"/>
                </a:lnTo>
                <a:lnTo>
                  <a:pt x="0" y="6631969"/>
                </a:lnTo>
                <a:lnTo>
                  <a:pt x="7666060" y="6631969"/>
                </a:lnTo>
                <a:lnTo>
                  <a:pt x="76660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142362" cy="314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hlinkClick r:id="rId4" action="ppaction://hlinksldjump"/>
          </p:cNvPr>
          <p:cNvSpPr txBox="1"/>
          <p:nvPr/>
        </p:nvSpPr>
        <p:spPr>
          <a:xfrm>
            <a:off x="1028700" y="9610567"/>
            <a:ext cx="2882524" cy="253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10"/>
              </a:lnSpc>
              <a:spcBef>
                <a:spcPct val="0"/>
              </a:spcBef>
            </a:pPr>
            <a:r>
              <a:rPr lang="en-US" sz="1700" dirty="0">
                <a:solidFill>
                  <a:srgbClr val="E5E5E5"/>
                </a:solidFill>
                <a:latin typeface="Montserrat Classic"/>
              </a:rPr>
              <a:t>Back to contents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710989" y="9610567"/>
            <a:ext cx="54831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10"/>
              </a:lnSpc>
              <a:spcBef>
                <a:spcPct val="0"/>
              </a:spcBef>
            </a:pPr>
            <a:r>
              <a:rPr lang="en-US" sz="1700">
                <a:solidFill>
                  <a:srgbClr val="1B4444"/>
                </a:solidFill>
                <a:latin typeface="Montserrat Classic Bold"/>
              </a:rPr>
              <a:t>09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12877959" y="-4827441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60" y="0"/>
                </a:moveTo>
                <a:lnTo>
                  <a:pt x="0" y="0"/>
                </a:lnTo>
                <a:lnTo>
                  <a:pt x="0" y="6631969"/>
                </a:lnTo>
                <a:lnTo>
                  <a:pt x="7666060" y="6631969"/>
                </a:lnTo>
                <a:lnTo>
                  <a:pt x="76660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1217619"/>
            <a:ext cx="16688815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00"/>
              </a:lnSpc>
              <a:spcBef>
                <a:spcPct val="0"/>
              </a:spcBef>
            </a:pPr>
            <a:r>
              <a:rPr lang="en-US" sz="8000">
                <a:solidFill>
                  <a:srgbClr val="1B4444"/>
                </a:solidFill>
                <a:latin typeface="Montserrat Classic Bold"/>
              </a:rPr>
              <a:t>HOW TO APPLY ON PROGRAM</a:t>
            </a:r>
          </a:p>
        </p:txBody>
      </p:sp>
      <p:graphicFrame>
        <p:nvGraphicFramePr>
          <p:cNvPr id="10" name="Table 10"/>
          <p:cNvGraphicFramePr>
            <a:graphicFrameLocks noGrp="1"/>
          </p:cNvGraphicFramePr>
          <p:nvPr/>
        </p:nvGraphicFramePr>
        <p:xfrm>
          <a:off x="3390971" y="2600507"/>
          <a:ext cx="12571185" cy="6226755"/>
        </p:xfrm>
        <a:graphic>
          <a:graphicData uri="http://schemas.openxmlformats.org/drawingml/2006/table">
            <a:tbl>
              <a:tblPr/>
              <a:tblGrid>
                <a:gridCol w="1206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9449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B4444"/>
                          </a:solidFill>
                          <a:latin typeface="Montserrat Classic Bold"/>
                        </a:rPr>
                        <a:t>Follow up mentor requirement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7701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B4444"/>
                          </a:solidFill>
                          <a:latin typeface="Montserrat Classic Bold"/>
                        </a:rPr>
                        <a:t>Use smart questions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5952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B4444"/>
                          </a:solidFill>
                          <a:latin typeface="Montserrat Classic Bold"/>
                        </a:rPr>
                        <a:t>Use AI and support tools ( Chat GPT, Copilot, XMind...)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5952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B4444"/>
                          </a:solidFill>
                          <a:latin typeface="Montserrat Classic Bold"/>
                        </a:rPr>
                        <a:t>Practice breaking down problems in work and life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7701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B4444"/>
                          </a:solidFill>
                          <a:latin typeface="Montserrat Classic Bold"/>
                        </a:rPr>
                        <a:t>Exercise more and optimize to find your best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227</Words>
  <Application>Microsoft Office PowerPoint</Application>
  <PresentationFormat>Custom</PresentationFormat>
  <Paragraphs>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Montserrat Classic</vt:lpstr>
      <vt:lpstr>Arial</vt:lpstr>
      <vt:lpstr>Montserrat Classic Bold</vt:lpstr>
      <vt:lpstr>Montserrat Semi-Bold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Research Proposal Business Presentation in Dark Green Orange Geometric Style</dc:title>
  <cp:lastModifiedBy>Dung Duy</cp:lastModifiedBy>
  <cp:revision>4</cp:revision>
  <dcterms:created xsi:type="dcterms:W3CDTF">2006-08-16T00:00:00Z</dcterms:created>
  <dcterms:modified xsi:type="dcterms:W3CDTF">2024-01-22T13:45:59Z</dcterms:modified>
  <dc:identifier>DAF6bXtGdig</dc:identifier>
</cp:coreProperties>
</file>