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
  </p:notesMasterIdLst>
  <p:handoutMasterIdLst>
    <p:handoutMasterId r:id="rId11"/>
  </p:handoutMasterIdLst>
  <p:sldIdLst>
    <p:sldId id="275" r:id="rId2"/>
    <p:sldId id="257" r:id="rId3"/>
    <p:sldId id="265" r:id="rId4"/>
    <p:sldId id="266" r:id="rId5"/>
    <p:sldId id="272" r:id="rId6"/>
    <p:sldId id="276" r:id="rId7"/>
    <p:sldId id="267"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90" d="100"/>
          <a:sy n="90"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1/6/2025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1/6/2025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83" r:id="rId5"/>
    <p:sldLayoutId id="2147483676" r:id="rId6"/>
    <p:sldLayoutId id="2147483679" r:id="rId7"/>
    <p:sldLayoutId id="2147483680" r:id="rId8"/>
    <p:sldLayoutId id="2147483681" r:id="rId9"/>
    <p:sldLayoutId id="2147483682" r:id="rId10"/>
    <p:sldLayoutId id="21474836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B370F-1EEC-0A6B-28E6-9FA27944E522}"/>
              </a:ext>
            </a:extLst>
          </p:cNvPr>
          <p:cNvSpPr txBox="1"/>
          <p:nvPr/>
        </p:nvSpPr>
        <p:spPr>
          <a:xfrm>
            <a:off x="1737826" y="4180115"/>
            <a:ext cx="5668347" cy="1077218"/>
          </a:xfrm>
          <a:prstGeom prst="rect">
            <a:avLst/>
          </a:prstGeom>
          <a:noFill/>
        </p:spPr>
        <p:txBody>
          <a:bodyPr wrap="square" rtlCol="0">
            <a:spAutoFit/>
          </a:bodyPr>
          <a:lstStyle/>
          <a:p>
            <a:pPr algn="ctr"/>
            <a:r>
              <a:rPr lang="en-US" sz="3200" dirty="0">
                <a:solidFill>
                  <a:schemeClr val="bg1"/>
                </a:solidFill>
              </a:rPr>
              <a:t>Digital Image Processing</a:t>
            </a:r>
          </a:p>
          <a:p>
            <a:pPr algn="ctr"/>
            <a:r>
              <a:rPr lang="en-US" sz="3200" dirty="0">
                <a:solidFill>
                  <a:schemeClr val="bg1"/>
                </a:solidFill>
              </a:rPr>
              <a:t>ET4591E</a:t>
            </a:r>
          </a:p>
        </p:txBody>
      </p:sp>
    </p:spTree>
    <p:extLst>
      <p:ext uri="{BB962C8B-B14F-4D97-AF65-F5344CB8AC3E}">
        <p14:creationId xmlns:p14="http://schemas.microsoft.com/office/powerpoint/2010/main" val="108208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Image to Cartoon</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3187741"/>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just"/>
            <a:r>
              <a:rPr lang="en-US" sz="1600" b="0" dirty="0"/>
              <a:t>Student:   Vu Minh Dung – 20224279</a:t>
            </a:r>
          </a:p>
          <a:p>
            <a:pPr algn="just"/>
            <a:r>
              <a:rPr lang="en-US" sz="1600" b="0" dirty="0"/>
              <a:t>	Nguyen Duy Anh – 20224278</a:t>
            </a:r>
          </a:p>
          <a:p>
            <a:pPr algn="just"/>
            <a:r>
              <a:rPr lang="en-US" sz="1600" b="0" dirty="0"/>
              <a:t>Lecturer: PhD. Tran </a:t>
            </a:r>
            <a:r>
              <a:rPr lang="en-US" sz="1600" b="0" dirty="0" err="1"/>
              <a:t>Thi</a:t>
            </a:r>
            <a:r>
              <a:rPr lang="en-US" sz="1600" b="0" dirty="0"/>
              <a:t> Thanh Hai</a:t>
            </a:r>
          </a:p>
          <a:p>
            <a:pPr algn="just"/>
            <a:r>
              <a:rPr lang="en-US" sz="1800" dirty="0"/>
              <a:t>SCHOOL OF ELECTRICAL AND ELETROCNIC ENGINEERING</a:t>
            </a:r>
          </a:p>
          <a:p>
            <a:pPr algn="just"/>
            <a:r>
              <a:rPr lang="en-US" sz="2000" dirty="0"/>
              <a:t>HANOI UNIVERSITY OF SCIENCE AND TECHNOLOGY</a:t>
            </a:r>
          </a:p>
          <a:p>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Introduction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674100" cy="3208239"/>
          </a:xfrm>
        </p:spPr>
        <p:txBody>
          <a:bodyPr/>
          <a:lstStyle/>
          <a:p>
            <a:r>
              <a:rPr lang="vi-VN" sz="2400" b="1" dirty="0">
                <a:latin typeface="+mj-lt"/>
              </a:rPr>
              <a:t>Problem statement</a:t>
            </a:r>
          </a:p>
          <a:p>
            <a:r>
              <a:rPr lang="vi-VN" sz="2400" b="1" dirty="0">
                <a:latin typeface="+mj-lt"/>
              </a:rPr>
              <a:t>Input/Output</a:t>
            </a:r>
          </a:p>
          <a:p>
            <a:r>
              <a:rPr lang="vi-VN" sz="2400" b="1" dirty="0">
                <a:latin typeface="+mj-lt"/>
              </a:rPr>
              <a:t>Challenge</a:t>
            </a:r>
          </a:p>
          <a:p>
            <a:pPr marL="0" indent="0">
              <a:buNone/>
            </a:pPr>
            <a:r>
              <a:rPr lang="en-US" sz="2400" dirty="0">
                <a:latin typeface="Times New Roman" panose="02020603050405020304" pitchFamily="18" charset="0"/>
                <a:cs typeface="Times New Roman" panose="02020603050405020304" pitchFamily="18" charset="0"/>
              </a:rPr>
              <a:t>- Transforming real-life images into cartoon-style representations is a complex image processing challenge. This project utilizes Generative Adversarial Networks (GANs) to automatically convert real-world images into high-quality cartoons, maintaining essential features and enabling applications in animation, design, and creative industries.</a:t>
            </a:r>
            <a:endParaRPr lang="vi-VN" sz="2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026" name="Picture 2" descr="Mở ảnh">
            <a:extLst>
              <a:ext uri="{FF2B5EF4-FFF2-40B4-BE49-F238E27FC236}">
                <a16:creationId xmlns:a16="http://schemas.microsoft.com/office/drawing/2014/main" id="{32446452-AF88-C8DE-5174-6C8A7E04A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02" y="2276670"/>
            <a:ext cx="2833396" cy="2833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ở ảnh">
            <a:extLst>
              <a:ext uri="{FF2B5EF4-FFF2-40B4-BE49-F238E27FC236}">
                <a16:creationId xmlns:a16="http://schemas.microsoft.com/office/drawing/2014/main" id="{259450CF-D549-8CB8-4657-066CEC405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688" y="2276671"/>
            <a:ext cx="2833395" cy="28333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88CCFA-F2A0-2325-D762-3E01BF71503D}"/>
              </a:ext>
            </a:extLst>
          </p:cNvPr>
          <p:cNvSpPr txBox="1"/>
          <p:nvPr/>
        </p:nvSpPr>
        <p:spPr>
          <a:xfrm>
            <a:off x="839755" y="5299788"/>
            <a:ext cx="2481943" cy="369332"/>
          </a:xfrm>
          <a:prstGeom prst="rect">
            <a:avLst/>
          </a:prstGeom>
          <a:noFill/>
        </p:spPr>
        <p:txBody>
          <a:bodyPr wrap="square" rtlCol="0">
            <a:spAutoFit/>
          </a:bodyPr>
          <a:lstStyle/>
          <a:p>
            <a:r>
              <a:rPr lang="en-US" dirty="0"/>
              <a:t>Figure 1: Reality</a:t>
            </a:r>
          </a:p>
        </p:txBody>
      </p:sp>
      <p:sp>
        <p:nvSpPr>
          <p:cNvPr id="8" name="TextBox 7">
            <a:extLst>
              <a:ext uri="{FF2B5EF4-FFF2-40B4-BE49-F238E27FC236}">
                <a16:creationId xmlns:a16="http://schemas.microsoft.com/office/drawing/2014/main" id="{BC17AE8C-5AA4-33FF-2F8B-AB05C9E968C1}"/>
              </a:ext>
            </a:extLst>
          </p:cNvPr>
          <p:cNvSpPr txBox="1"/>
          <p:nvPr/>
        </p:nvSpPr>
        <p:spPr>
          <a:xfrm>
            <a:off x="5397034" y="5299788"/>
            <a:ext cx="2164702" cy="369332"/>
          </a:xfrm>
          <a:prstGeom prst="rect">
            <a:avLst/>
          </a:prstGeom>
          <a:noFill/>
        </p:spPr>
        <p:txBody>
          <a:bodyPr wrap="square" rtlCol="0">
            <a:spAutoFit/>
          </a:bodyPr>
          <a:lstStyle/>
          <a:p>
            <a:r>
              <a:rPr lang="en-US" dirty="0"/>
              <a:t>Figure 2: Cartoon</a:t>
            </a:r>
          </a:p>
        </p:txBody>
      </p:sp>
      <p:sp>
        <p:nvSpPr>
          <p:cNvPr id="9" name="Arrow: Right 8">
            <a:extLst>
              <a:ext uri="{FF2B5EF4-FFF2-40B4-BE49-F238E27FC236}">
                <a16:creationId xmlns:a16="http://schemas.microsoft.com/office/drawing/2014/main" id="{14B5ECF1-A96D-B543-E259-27FF9158DB31}"/>
              </a:ext>
            </a:extLst>
          </p:cNvPr>
          <p:cNvSpPr/>
          <p:nvPr/>
        </p:nvSpPr>
        <p:spPr>
          <a:xfrm>
            <a:off x="3704253" y="3498980"/>
            <a:ext cx="1259633" cy="623930"/>
          </a:xfrm>
          <a:prstGeom prst="rightArrow">
            <a:avLst/>
          </a:prstGeom>
          <a:solidFill>
            <a:srgbClr val="FFC000"/>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6580BB-87A5-EA08-9988-1F0A35C8AF0C}"/>
              </a:ext>
            </a:extLst>
          </p:cNvPr>
          <p:cNvSpPr txBox="1"/>
          <p:nvPr/>
        </p:nvSpPr>
        <p:spPr>
          <a:xfrm>
            <a:off x="234823" y="2146041"/>
            <a:ext cx="7893698" cy="2308324"/>
          </a:xfrm>
          <a:prstGeom prst="rect">
            <a:avLst/>
          </a:prstGeom>
          <a:noFill/>
        </p:spPr>
        <p:txBody>
          <a:bodyPr wrap="square" rtlCol="0">
            <a:spAutoFit/>
          </a:bodyPr>
          <a:lstStyle/>
          <a:p>
            <a:pPr marL="285750" indent="-285750">
              <a:buFontTx/>
              <a:buChar char="-"/>
            </a:pPr>
            <a:r>
              <a:rPr lang="en-US" sz="2400" dirty="0">
                <a:latin typeface="Times New Roman" panose="02020603050405020304" pitchFamily="18" charset="0"/>
                <a:cs typeface="Times New Roman" panose="02020603050405020304" pitchFamily="18" charset="0"/>
              </a:rPr>
              <a:t>Gathering diverse, high-quality data was challenging, requiring meticulous preprocessing to handle noise and inconsistencies.</a:t>
            </a:r>
          </a:p>
          <a:p>
            <a:pPr marL="285750" indent="-285750">
              <a:buFontTx/>
              <a:buChar char="-"/>
            </a:pPr>
            <a:r>
              <a:rPr lang="en-US" sz="2400" dirty="0">
                <a:latin typeface="Times New Roman" panose="02020603050405020304" pitchFamily="18" charset="0"/>
                <a:cs typeface="Times New Roman" panose="02020603050405020304" pitchFamily="18" charset="0"/>
              </a:rPr>
              <a:t>Training demanded careful hyperparameter tuning, prevention of overfitting, and efficient handling of large datasets within computational limits.</a:t>
            </a:r>
          </a:p>
        </p:txBody>
      </p:sp>
    </p:spTree>
    <p:extLst>
      <p:ext uri="{BB962C8B-B14F-4D97-AF65-F5344CB8AC3E}">
        <p14:creationId xmlns:p14="http://schemas.microsoft.com/office/powerpoint/2010/main" val="2923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xEl>
                                              <p:pRg st="3" end="3"/>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1000"/>
                                        <p:tgtEl>
                                          <p:spTgt spid="1026"/>
                                        </p:tgtEl>
                                      </p:cBhvr>
                                    </p:animEffect>
                                    <p:anim calcmode="lin" valueType="num">
                                      <p:cBhvr>
                                        <p:cTn id="26" dur="1000" fill="hold"/>
                                        <p:tgtEl>
                                          <p:spTgt spid="1026"/>
                                        </p:tgtEl>
                                        <p:attrNameLst>
                                          <p:attrName>ppt_x</p:attrName>
                                        </p:attrNameLst>
                                      </p:cBhvr>
                                      <p:tavLst>
                                        <p:tav tm="0">
                                          <p:val>
                                            <p:strVal val="#ppt_x"/>
                                          </p:val>
                                        </p:tav>
                                        <p:tav tm="100000">
                                          <p:val>
                                            <p:strVal val="#ppt_x"/>
                                          </p:val>
                                        </p:tav>
                                      </p:tavLst>
                                    </p:anim>
                                    <p:anim calcmode="lin" valueType="num">
                                      <p:cBhvr>
                                        <p:cTn id="27" dur="1000" fill="hold"/>
                                        <p:tgtEl>
                                          <p:spTgt spid="102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26"/>
                                        </p:tgtEl>
                                        <p:attrNameLst>
                                          <p:attrName>style.visibility</p:attrName>
                                        </p:attrNameLst>
                                      </p:cBhvr>
                                      <p:to>
                                        <p:strVal val="hidden"/>
                                      </p:to>
                                    </p:set>
                                  </p:sub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par>
                                <p:cTn id="38" presetID="42" presetClass="entr" presetSubtype="0" fill="hold" nodeType="withEffect">
                                  <p:stCondLst>
                                    <p:cond delay="0"/>
                                  </p:stCondLst>
                                  <p:childTnLst>
                                    <p:set>
                                      <p:cBhvr>
                                        <p:cTn id="39" dur="1" fill="hold">
                                          <p:stCondLst>
                                            <p:cond delay="0"/>
                                          </p:stCondLst>
                                        </p:cTn>
                                        <p:tgtEl>
                                          <p:spTgt spid="1032"/>
                                        </p:tgtEl>
                                        <p:attrNameLst>
                                          <p:attrName>style.visibility</p:attrName>
                                        </p:attrNameLst>
                                      </p:cBhvr>
                                      <p:to>
                                        <p:strVal val="visible"/>
                                      </p:to>
                                    </p:set>
                                    <p:animEffect transition="in" filter="fade">
                                      <p:cBhvr>
                                        <p:cTn id="40" dur="1000"/>
                                        <p:tgtEl>
                                          <p:spTgt spid="1032"/>
                                        </p:tgtEl>
                                      </p:cBhvr>
                                    </p:animEffect>
                                    <p:anim calcmode="lin" valueType="num">
                                      <p:cBhvr>
                                        <p:cTn id="41" dur="1000" fill="hold"/>
                                        <p:tgtEl>
                                          <p:spTgt spid="1032"/>
                                        </p:tgtEl>
                                        <p:attrNameLst>
                                          <p:attrName>ppt_x</p:attrName>
                                        </p:attrNameLst>
                                      </p:cBhvr>
                                      <p:tavLst>
                                        <p:tav tm="0">
                                          <p:val>
                                            <p:strVal val="#ppt_x"/>
                                          </p:val>
                                        </p:tav>
                                        <p:tav tm="100000">
                                          <p:val>
                                            <p:strVal val="#ppt_x"/>
                                          </p:val>
                                        </p:tav>
                                      </p:tavLst>
                                    </p:anim>
                                    <p:anim calcmode="lin" valueType="num">
                                      <p:cBhvr>
                                        <p:cTn id="42" dur="1000" fill="hold"/>
                                        <p:tgtEl>
                                          <p:spTgt spid="103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32"/>
                                        </p:tgtEl>
                                        <p:attrNameLst>
                                          <p:attrName>style.visibility</p:attrName>
                                        </p:attrNameLst>
                                      </p:cBhvr>
                                      <p:to>
                                        <p:strVal val="hidden"/>
                                      </p:to>
                                    </p:set>
                                  </p:sub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a:t>Related works</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a:xfrm>
            <a:off x="175683" y="971635"/>
            <a:ext cx="4337050" cy="5132832"/>
          </a:xfrm>
        </p:spPr>
        <p:txBody>
          <a:bodyPr/>
          <a:lstStyle/>
          <a:p>
            <a:pPr algn="just">
              <a:buFontTx/>
              <a:buChar char="-"/>
            </a:pPr>
            <a:r>
              <a:rPr lang="en-US" b="1" dirty="0">
                <a:latin typeface="Times New Roman" panose="02020603050405020304" pitchFamily="18" charset="0"/>
                <a:cs typeface="Times New Roman" panose="02020603050405020304" pitchFamily="18" charset="0"/>
              </a:rPr>
              <a:t>Non-photorealistic rendering (NPR)</a:t>
            </a:r>
          </a:p>
          <a:p>
            <a:pPr marL="0" indent="0" algn="just">
              <a:buNone/>
            </a:pPr>
            <a:r>
              <a:rPr lang="en-US" sz="17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Algorithms replicating artistic styles like cartoons often use cel shading to achieve flat shading effects commonly seen in games and animations.</a:t>
            </a:r>
            <a:endParaRPr lang="vi-VN"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t>
            </a:r>
            <a:r>
              <a:rPr lang="vi-VN" sz="1600" dirty="0">
                <a:latin typeface="Times New Roman" panose="02020603050405020304" pitchFamily="18" charset="0"/>
                <a:cs typeface="Times New Roman" panose="02020603050405020304" pitchFamily="18" charset="0"/>
              </a:rPr>
              <a:t> F</a:t>
            </a:r>
            <a:r>
              <a:rPr lang="en-US" sz="1600" dirty="0">
                <a:latin typeface="Times New Roman" panose="02020603050405020304" pitchFamily="18" charset="0"/>
                <a:cs typeface="Times New Roman" panose="02020603050405020304" pitchFamily="18" charset="0"/>
              </a:rPr>
              <a:t>ace challenges in capturing complex abstractions and general applicability.</a:t>
            </a:r>
            <a:endParaRPr lang="vi-V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CC256D-355C-5614-FE74-AA6BA21B64E2}"/>
              </a:ext>
            </a:extLst>
          </p:cNvPr>
          <p:cNvSpPr txBox="1"/>
          <p:nvPr/>
        </p:nvSpPr>
        <p:spPr>
          <a:xfrm>
            <a:off x="4674673" y="859065"/>
            <a:ext cx="4234250" cy="2677656"/>
          </a:xfrm>
          <a:prstGeom prst="rect">
            <a:avLst/>
          </a:prstGeom>
          <a:noFill/>
        </p:spPr>
        <p:txBody>
          <a:bodyPr wrap="square" rtlCol="0">
            <a:spAutoFit/>
          </a:bodyPr>
          <a:lstStyle/>
          <a:p>
            <a:pPr marL="285750" indent="-285750" algn="just">
              <a:buFontTx/>
              <a:buChar char="-"/>
            </a:pPr>
            <a:r>
              <a:rPr lang="en-US" sz="2800" b="1" dirty="0">
                <a:latin typeface="Times New Roman" panose="02020603050405020304" pitchFamily="18" charset="0"/>
                <a:cs typeface="Times New Roman" panose="02020603050405020304" pitchFamily="18" charset="0"/>
              </a:rPr>
              <a:t>Image synthesis with GANs</a:t>
            </a:r>
          </a:p>
          <a:p>
            <a:pPr algn="just"/>
            <a:r>
              <a:rPr lang="en-US" sz="1600" dirty="0">
                <a:latin typeface="Times New Roman" panose="02020603050405020304" pitchFamily="18" charset="0"/>
                <a:cs typeface="Times New Roman" panose="02020603050405020304" pitchFamily="18" charset="0"/>
              </a:rPr>
              <a:t>+ GANs excel in image synthesis tasks but face challenges in stylization; while </a:t>
            </a:r>
            <a:r>
              <a:rPr lang="en-US" sz="1600" dirty="0" err="1">
                <a:latin typeface="Times New Roman" panose="02020603050405020304" pitchFamily="18" charset="0"/>
                <a:cs typeface="Times New Roman" panose="02020603050405020304" pitchFamily="18" charset="0"/>
              </a:rPr>
              <a:t>CycleGAN</a:t>
            </a:r>
            <a:r>
              <a:rPr lang="en-US" sz="1600" dirty="0">
                <a:latin typeface="Times New Roman" panose="02020603050405020304" pitchFamily="18" charset="0"/>
                <a:cs typeface="Times New Roman" panose="02020603050405020304" pitchFamily="18" charset="0"/>
              </a:rPr>
              <a:t> enables unpaired image translation, it struggles with cartoon stylization, which the proposed method addresses through a specialized GAN model and tailored loss functions for efficient photo-to-cartoon translation.</a:t>
            </a:r>
            <a:endParaRPr lang="en-US" sz="17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8490B57-4A97-DFD1-31B0-0F732A694D87}"/>
              </a:ext>
            </a:extLst>
          </p:cNvPr>
          <p:cNvCxnSpPr/>
          <p:nvPr/>
        </p:nvCxnSpPr>
        <p:spPr>
          <a:xfrm>
            <a:off x="4572000" y="859065"/>
            <a:ext cx="0" cy="55710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5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
                                            <p:txEl>
                                              <p:charRg st="26" end="330"/>
                                            </p:txEl>
                                          </p:spTgt>
                                        </p:tgtEl>
                                        <p:attrNameLst>
                                          <p:attrName>style.visibility</p:attrName>
                                        </p:attrNameLst>
                                      </p:cBhvr>
                                      <p:to>
                                        <p:strVal val="visible"/>
                                      </p:to>
                                    </p:set>
                                    <p:anim calcmode="lin" valueType="num">
                                      <p:cBhvr additive="base">
                                        <p:cTn id="25" dur="500" fill="hold"/>
                                        <p:tgtEl>
                                          <p:spTgt spid="5">
                                            <p:txEl>
                                              <p:charRg st="26" end="33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charRg st="26" end="33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en-US" dirty="0"/>
              <a:t>Proposed method</a:t>
            </a:r>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pPr>
              <a:buFontTx/>
              <a:buChar char="-"/>
            </a:pPr>
            <a:r>
              <a:rPr lang="en-US" b="1" dirty="0">
                <a:latin typeface="Times New Roman" panose="02020603050405020304" pitchFamily="18" charset="0"/>
                <a:cs typeface="Times New Roman" panose="02020603050405020304" pitchFamily="18" charset="0"/>
              </a:rPr>
              <a:t>Cartoon GANs architecture</a:t>
            </a:r>
          </a:p>
          <a:p>
            <a:pPr marL="0" indent="0">
              <a:buNone/>
            </a:pPr>
            <a:r>
              <a:rPr lang="en-US"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The process of converting images into cartoon-style uses a generator network with convolutional layers and residual blocks to encode, construct, and reconstruct features, while a patch-level discriminator evaluates local features with reduced complexity, focusing on distinguishing real cartoons from generated ones.</a:t>
            </a:r>
          </a:p>
          <a:p>
            <a:pPr>
              <a:buFontTx/>
              <a:buChar char="-"/>
            </a:pPr>
            <a:r>
              <a:rPr lang="en-US" b="1" dirty="0">
                <a:latin typeface="Times New Roman" panose="02020603050405020304" pitchFamily="18" charset="0"/>
                <a:cs typeface="Times New Roman" panose="02020603050405020304" pitchFamily="18" charset="0"/>
              </a:rPr>
              <a:t>Loss Function</a:t>
            </a:r>
          </a:p>
          <a:p>
            <a:pPr marL="0" indent="0" algn="ctr">
              <a:buNone/>
            </a:pPr>
            <a:r>
              <a:rPr lang="en-US" sz="2000" dirty="0">
                <a:latin typeface="Times New Roman" panose="02020603050405020304" pitchFamily="18" charset="0"/>
                <a:cs typeface="Times New Roman" panose="02020603050405020304" pitchFamily="18" charset="0"/>
              </a:rPr>
              <a:t>  </a:t>
            </a:r>
            <a:r>
              <a:rPr lang="pl-PL" sz="2000" dirty="0">
                <a:latin typeface="Times New Roman" panose="02020603050405020304" pitchFamily="18" charset="0"/>
                <a:cs typeface="Times New Roman" panose="02020603050405020304" pitchFamily="18" charset="0"/>
              </a:rPr>
              <a:t>L(G, D) = Ladv(G, D) + w · Lcon(G, D)</a:t>
            </a:r>
            <a:endParaRPr lang="en-US" sz="2000" dirty="0">
              <a:latin typeface="Times New Roman" panose="02020603050405020304" pitchFamily="18" charset="0"/>
              <a:cs typeface="Times New Roman" panose="02020603050405020304" pitchFamily="18" charset="0"/>
            </a:endParaRPr>
          </a:p>
          <a:p>
            <a:pPr marL="0" indent="0">
              <a:buNone/>
            </a:pPr>
            <a:endParaRPr lang="pl-PL" sz="20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Adversarial Loss (</a:t>
            </a:r>
            <a:r>
              <a:rPr lang="pl-PL" sz="1700" dirty="0">
                <a:latin typeface="Times New Roman" panose="02020603050405020304" pitchFamily="18" charset="0"/>
                <a:cs typeface="Times New Roman" panose="02020603050405020304" pitchFamily="18" charset="0"/>
              </a:rPr>
              <a:t>L_adv(G, D) </a:t>
            </a:r>
            <a:r>
              <a:rPr lang="en-US" sz="1700" dirty="0">
                <a:latin typeface="Times New Roman" panose="02020603050405020304" pitchFamily="18" charset="0"/>
                <a:cs typeface="Times New Roman" panose="02020603050405020304" pitchFamily="18" charset="0"/>
              </a:rPr>
              <a:t>): Encourages the generator (G) to produce realistic cartoon-style images that fool the discriminator (D).</a:t>
            </a:r>
          </a:p>
          <a:p>
            <a:pPr marL="0" indent="0">
              <a:buNone/>
            </a:pPr>
            <a:r>
              <a:rPr lang="en-US" sz="1700" dirty="0">
                <a:latin typeface="Times New Roman" panose="02020603050405020304" pitchFamily="18" charset="0"/>
                <a:cs typeface="Times New Roman" panose="02020603050405020304" pitchFamily="18" charset="0"/>
              </a:rPr>
              <a:t>+ Content Loss (</a:t>
            </a:r>
            <a:r>
              <a:rPr lang="pl-PL" sz="1700" dirty="0">
                <a:latin typeface="Times New Roman" panose="02020603050405020304" pitchFamily="18" charset="0"/>
                <a:cs typeface="Times New Roman" panose="02020603050405020304" pitchFamily="18" charset="0"/>
              </a:rPr>
              <a:t>L_con(G, D)</a:t>
            </a:r>
            <a:r>
              <a:rPr lang="en-US" sz="1700" dirty="0">
                <a:latin typeface="Times New Roman" panose="02020603050405020304" pitchFamily="18" charset="0"/>
                <a:cs typeface="Times New Roman" panose="02020603050405020304" pitchFamily="18" charset="0"/>
              </a:rPr>
              <a:t>): Preserves content features between the input image and generated cartoon image.</a:t>
            </a:r>
          </a:p>
          <a:p>
            <a:pPr marL="0" indent="0">
              <a:buNone/>
            </a:pPr>
            <a:r>
              <a:rPr lang="en-US" sz="1700" dirty="0">
                <a:latin typeface="Times New Roman" panose="02020603050405020304" pitchFamily="18" charset="0"/>
                <a:cs typeface="Times New Roman" panose="02020603050405020304" pitchFamily="18" charset="0"/>
              </a:rPr>
              <a:t>+ Weight (w): Balances the contributions of adversarial and content losses.</a:t>
            </a:r>
          </a:p>
          <a:p>
            <a:pPr marL="0" indent="0">
              <a:buNone/>
            </a:pPr>
            <a:endParaRPr lang="en-US" sz="1200" dirty="0"/>
          </a:p>
          <a:p>
            <a:pPr marL="0" indent="0">
              <a:buNone/>
            </a:pPr>
            <a:endParaRPr lang="en-US" sz="1200" dirty="0"/>
          </a:p>
          <a:p>
            <a:pPr marL="0" indent="0">
              <a:buNone/>
            </a:pPr>
            <a:endParaRPr lang="en-US" sz="17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3236472-33B2-DCB9-5B65-1B81317FEBDC}"/>
                  </a:ext>
                </a:extLst>
              </p:cNvPr>
              <p:cNvSpPr txBox="1"/>
              <p:nvPr/>
            </p:nvSpPr>
            <p:spPr>
              <a:xfrm>
                <a:off x="46566" y="4215256"/>
                <a:ext cx="9050867" cy="1854610"/>
              </a:xfrm>
              <a:prstGeom prst="rect">
                <a:avLst/>
              </a:prstGeom>
              <a:noFill/>
            </p:spPr>
            <p:txBody>
              <a:bodyPr wrap="square" rtlCol="0">
                <a:spAutoFit/>
              </a:bodyPr>
              <a:lstStyle/>
              <a:p>
                <a:pPr marL="0" marR="0"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𝑎𝑑𝑣</m:t>
                              </m:r>
                            </m:e>
                          </m:d>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𝐺</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𝐷</m:t>
                              </m:r>
                            </m:e>
                          </m:d>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𝑑𝑎𝑡𝑎</m:t>
                                      </m:r>
                                    </m:e>
                                  </m:d>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𝑐</m:t>
                                      </m:r>
                                    </m:e>
                                  </m:d>
                                </m:sub>
                              </m:sSub>
                            </m:e>
                          </m:d>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𝑙𝑜𝑔</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d>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𝑑𝑎𝑡𝑎</m:t>
                                      </m:r>
                                    </m:e>
                                  </m:d>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𝑒</m:t>
                                      </m:r>
                                    </m:e>
                                  </m:d>
                                </m:sub>
                              </m:sSub>
                            </m:e>
                          </m:d>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1 −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e>
                              </m:d>
                            </m:e>
                          </m:d>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𝑑𝑎𝑡𝑎</m:t>
                                      </m:r>
                                    </m:e>
                                  </m:d>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e>
                                  </m:d>
                                </m:sub>
                              </m:sSub>
                            </m:e>
                          </m:d>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1 −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e>
                              </m:d>
                            </m:e>
                          </m:d>
                        </m:sub>
                      </m:sSub>
                    </m:oMath>
                  </m:oMathPara>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𝑐𝑜𝑛</m:t>
                              </m:r>
                            </m:e>
                          </m:d>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𝐺</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𝐷</m:t>
                              </m:r>
                            </m:e>
                          </m:d>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𝑑𝑎𝑡𝑎</m:t>
                                      </m:r>
                                    </m:e>
                                  </m:d>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e>
                                  </m:d>
                                </m:sub>
                              </m:sSub>
                            </m:e>
                          </m:d>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m:rPr>
                                      <m:lit/>
                                    </m:r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𝑉𝐺</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𝑙</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𝐺</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d>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𝑉𝐺</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𝑙</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lit/>
                                            </m:r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e>
                              </m:d>
                            </m:e>
                          </m:d>
                        </m:sub>
                      </m:sSub>
                    </m:oMath>
                  </m:oMathPara>
                </a14:m>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mc:Choice>
        <mc:Fallback>
          <p:sp>
            <p:nvSpPr>
              <p:cNvPr id="5" name="TextBox 4">
                <a:extLst>
                  <a:ext uri="{FF2B5EF4-FFF2-40B4-BE49-F238E27FC236}">
                    <a16:creationId xmlns:a16="http://schemas.microsoft.com/office/drawing/2014/main" id="{D3236472-33B2-DCB9-5B65-1B81317FEBDC}"/>
                  </a:ext>
                </a:extLst>
              </p:cNvPr>
              <p:cNvSpPr txBox="1">
                <a:spLocks noRot="1" noChangeAspect="1" noMove="1" noResize="1" noEditPoints="1" noAdjustHandles="1" noChangeArrowheads="1" noChangeShapeType="1" noTextEdit="1"/>
              </p:cNvSpPr>
              <p:nvPr/>
            </p:nvSpPr>
            <p:spPr>
              <a:xfrm>
                <a:off x="46566" y="4215256"/>
                <a:ext cx="9050867" cy="18546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472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4">
                                            <p:txEl>
                                              <p:pRg st="5" end="5"/>
                                            </p:txEl>
                                          </p:spTgt>
                                        </p:tgtEl>
                                      </p:cBhvr>
                                    </p:animEffect>
                                    <p:set>
                                      <p:cBhvr>
                                        <p:cTn id="7" dur="1" fill="hold">
                                          <p:stCondLst>
                                            <p:cond delay="499"/>
                                          </p:stCondLst>
                                        </p:cTn>
                                        <p:tgtEl>
                                          <p:spTgt spid="4">
                                            <p:txEl>
                                              <p:pRg st="5" end="5"/>
                                            </p:txEl>
                                          </p:spTgt>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4">
                                            <p:txEl>
                                              <p:pRg st="6" end="6"/>
                                            </p:txEl>
                                          </p:spTgt>
                                        </p:tgtEl>
                                      </p:cBhvr>
                                    </p:animEffect>
                                    <p:set>
                                      <p:cBhvr>
                                        <p:cTn id="10" dur="1" fill="hold">
                                          <p:stCondLst>
                                            <p:cond delay="499"/>
                                          </p:stCondLst>
                                        </p:cTn>
                                        <p:tgtEl>
                                          <p:spTgt spid="4">
                                            <p:txEl>
                                              <p:pRg st="6" end="6"/>
                                            </p:txEl>
                                          </p:spTgt>
                                        </p:tgtEl>
                                        <p:attrNameLst>
                                          <p:attrName>style.visibility</p:attrName>
                                        </p:attrNameLst>
                                      </p:cBhvr>
                                      <p:to>
                                        <p:strVal val="hidden"/>
                                      </p:to>
                                    </p:set>
                                  </p:childTnLst>
                                </p:cTn>
                              </p:par>
                              <p:par>
                                <p:cTn id="11" presetID="16" presetClass="exit" presetSubtype="21" fill="hold" nodeType="withEffect">
                                  <p:stCondLst>
                                    <p:cond delay="0"/>
                                  </p:stCondLst>
                                  <p:childTnLst>
                                    <p:animEffect transition="out" filter="barn(inVertical)">
                                      <p:cBhvr>
                                        <p:cTn id="12" dur="500"/>
                                        <p:tgtEl>
                                          <p:spTgt spid="4">
                                            <p:txEl>
                                              <p:pRg st="7" end="7"/>
                                            </p:txEl>
                                          </p:spTgt>
                                        </p:tgtEl>
                                      </p:cBhvr>
                                    </p:animEffect>
                                    <p:set>
                                      <p:cBhvr>
                                        <p:cTn id="13" dur="1" fill="hold">
                                          <p:stCondLst>
                                            <p:cond delay="499"/>
                                          </p:stCondLst>
                                        </p:cTn>
                                        <p:tgtEl>
                                          <p:spTgt spid="4">
                                            <p:txEl>
                                              <p:pRg st="7" end="7"/>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CA161-7458-0091-8140-288D4AC56CA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90A86-FD1C-F46D-0E67-7A9230E4E55F}"/>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A68CA193-C470-E83F-EFA8-BCD15F69CE2B}"/>
              </a:ext>
            </a:extLst>
          </p:cNvPr>
          <p:cNvSpPr>
            <a:spLocks noGrp="1"/>
          </p:cNvSpPr>
          <p:nvPr>
            <p:ph type="title"/>
          </p:nvPr>
        </p:nvSpPr>
        <p:spPr/>
        <p:txBody>
          <a:bodyPr/>
          <a:lstStyle/>
          <a:p>
            <a:r>
              <a:rPr lang="en-US" dirty="0"/>
              <a:t>Experiments</a:t>
            </a:r>
          </a:p>
        </p:txBody>
      </p:sp>
      <p:sp>
        <p:nvSpPr>
          <p:cNvPr id="4" name="Text Placeholder 3">
            <a:extLst>
              <a:ext uri="{FF2B5EF4-FFF2-40B4-BE49-F238E27FC236}">
                <a16:creationId xmlns:a16="http://schemas.microsoft.com/office/drawing/2014/main" id="{67BD1470-9378-3DB8-FBC2-1A50D5DC1BFD}"/>
              </a:ext>
            </a:extLst>
          </p:cNvPr>
          <p:cNvSpPr>
            <a:spLocks noGrp="1"/>
          </p:cNvSpPr>
          <p:nvPr>
            <p:ph type="body" sz="quarter" idx="13"/>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 The training data consists of 4,000 real-world photos from cocodataset.org and 4,000 cartoon images from safebooru.org, with 80% used for training and all images resized and cropped to 256×256.</a:t>
            </a:r>
          </a:p>
          <a:p>
            <a:pPr marL="0" indent="0" algn="just">
              <a:buNone/>
            </a:pPr>
            <a:r>
              <a:rPr lang="en-US" sz="2000" dirty="0">
                <a:latin typeface="Times New Roman" panose="02020603050405020304" pitchFamily="18" charset="0"/>
                <a:cs typeface="Times New Roman" panose="02020603050405020304" pitchFamily="18" charset="0"/>
              </a:rPr>
              <a:t>- An ablation experiment on </a:t>
            </a:r>
            <a:r>
              <a:rPr lang="en-US" sz="2000" dirty="0" err="1">
                <a:latin typeface="Times New Roman" panose="02020603050405020304" pitchFamily="18" charset="0"/>
                <a:cs typeface="Times New Roman" panose="02020603050405020304" pitchFamily="18" charset="0"/>
              </a:rPr>
              <a:t>CartoonGAN</a:t>
            </a:r>
            <a:r>
              <a:rPr lang="en-US" sz="2000" dirty="0">
                <a:latin typeface="Times New Roman" panose="02020603050405020304" pitchFamily="18" charset="0"/>
                <a:cs typeface="Times New Roman" panose="02020603050405020304" pitchFamily="18" charset="0"/>
              </a:rPr>
              <a:t> showed that the initialization phase helps the generator converge quickly, VGG feature maps address style differences between cartoon and photo images, and edge loss enhances the clarity of edges, improving the cartoon style of the generated images.</a:t>
            </a:r>
          </a:p>
        </p:txBody>
      </p:sp>
    </p:spTree>
    <p:extLst>
      <p:ext uri="{BB962C8B-B14F-4D97-AF65-F5344CB8AC3E}">
        <p14:creationId xmlns:p14="http://schemas.microsoft.com/office/powerpoint/2010/main" val="331184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pPr algn="ctr"/>
            <a:r>
              <a:rPr lang="en-US" sz="3000" dirty="0">
                <a:latin typeface="Times New Roman" panose="02020603050405020304" pitchFamily="18" charset="0"/>
                <a:cs typeface="Times New Roman" panose="02020603050405020304" pitchFamily="18" charset="0"/>
              </a:rPr>
              <a:t>Conclusions</a:t>
            </a:r>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a:xfrm>
            <a:off x="2389717" y="6476999"/>
            <a:ext cx="48683" cy="69049"/>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7</a:t>
            </a:fld>
            <a:endParaRPr lang="en-US" dirty="0"/>
          </a:p>
        </p:txBody>
      </p:sp>
      <p:pic>
        <p:nvPicPr>
          <p:cNvPr id="10" name="Picture 9" descr="A couple of people in clothing&#10;&#10;Description automatically generated">
            <a:extLst>
              <a:ext uri="{FF2B5EF4-FFF2-40B4-BE49-F238E27FC236}">
                <a16:creationId xmlns:a16="http://schemas.microsoft.com/office/drawing/2014/main" id="{545FC72F-E57A-D7E0-95B9-8FB911E2D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975" y="1659468"/>
            <a:ext cx="2438400" cy="2438400"/>
          </a:xfrm>
          <a:prstGeom prst="rect">
            <a:avLst/>
          </a:prstGeom>
        </p:spPr>
      </p:pic>
      <p:pic>
        <p:nvPicPr>
          <p:cNvPr id="2058" name="Picture 10" descr="Mở ảnh">
            <a:extLst>
              <a:ext uri="{FF2B5EF4-FFF2-40B4-BE49-F238E27FC236}">
                <a16:creationId xmlns:a16="http://schemas.microsoft.com/office/drawing/2014/main" id="{7F67B7CC-B21A-2A08-1978-535585D9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659468"/>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1D283D-E841-BC4B-76A8-FAA683865010}"/>
              </a:ext>
            </a:extLst>
          </p:cNvPr>
          <p:cNvSpPr txBox="1"/>
          <p:nvPr/>
        </p:nvSpPr>
        <p:spPr>
          <a:xfrm>
            <a:off x="3352800" y="4301067"/>
            <a:ext cx="2438400" cy="369332"/>
          </a:xfrm>
          <a:prstGeom prst="rect">
            <a:avLst/>
          </a:prstGeom>
          <a:noFill/>
        </p:spPr>
        <p:txBody>
          <a:bodyPr wrap="square" rtlCol="0">
            <a:spAutoFit/>
          </a:bodyPr>
          <a:lstStyle/>
          <a:p>
            <a:r>
              <a:rPr lang="en-US" dirty="0"/>
              <a:t>Fig.3 : Input</a:t>
            </a:r>
          </a:p>
        </p:txBody>
      </p:sp>
      <p:sp>
        <p:nvSpPr>
          <p:cNvPr id="12" name="TextBox 11">
            <a:extLst>
              <a:ext uri="{FF2B5EF4-FFF2-40B4-BE49-F238E27FC236}">
                <a16:creationId xmlns:a16="http://schemas.microsoft.com/office/drawing/2014/main" id="{821371A3-09AC-92C9-3A47-5F480EF0D5D1}"/>
              </a:ext>
            </a:extLst>
          </p:cNvPr>
          <p:cNvSpPr txBox="1"/>
          <p:nvPr/>
        </p:nvSpPr>
        <p:spPr>
          <a:xfrm>
            <a:off x="6624975" y="4301067"/>
            <a:ext cx="2299808" cy="369332"/>
          </a:xfrm>
          <a:prstGeom prst="rect">
            <a:avLst/>
          </a:prstGeom>
          <a:noFill/>
        </p:spPr>
        <p:txBody>
          <a:bodyPr wrap="square" rtlCol="0">
            <a:spAutoFit/>
          </a:bodyPr>
          <a:lstStyle/>
          <a:p>
            <a:r>
              <a:rPr lang="en-US" dirty="0"/>
              <a:t>Fig.4: Output</a:t>
            </a:r>
          </a:p>
        </p:txBody>
      </p:sp>
    </p:spTree>
    <p:extLst>
      <p:ext uri="{BB962C8B-B14F-4D97-AF65-F5344CB8AC3E}">
        <p14:creationId xmlns:p14="http://schemas.microsoft.com/office/powerpoint/2010/main" val="319401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493</Words>
  <Application>Microsoft Office PowerPoint</Application>
  <PresentationFormat>On-screen Show (4:3)</PresentationFormat>
  <Paragraphs>50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vt:lpstr>
      <vt:lpstr>Cambria Math</vt:lpstr>
      <vt:lpstr>Lato</vt:lpstr>
      <vt:lpstr>Times New Roman</vt:lpstr>
      <vt:lpstr>Office Theme</vt:lpstr>
      <vt:lpstr>PowerPoint Presentation</vt:lpstr>
      <vt:lpstr>PowerPoint Presentation</vt:lpstr>
      <vt:lpstr>Introduction</vt:lpstr>
      <vt:lpstr>Related works</vt:lpstr>
      <vt:lpstr>Proposed method</vt:lpstr>
      <vt:lpstr>Experiments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Duy Anh 20224278</cp:lastModifiedBy>
  <cp:revision>18</cp:revision>
  <dcterms:created xsi:type="dcterms:W3CDTF">2021-05-28T04:32:29Z</dcterms:created>
  <dcterms:modified xsi:type="dcterms:W3CDTF">2025-01-06T06:10:43Z</dcterms:modified>
</cp:coreProperties>
</file>