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9B73-676A-4C08-BB50-A39A0794E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FBC84-F4E8-4118-BF67-0D424F0C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1405-9188-4AC7-B6FC-5041207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CC659-429F-4BB1-9B52-B2D33F24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C21D-324C-4B9E-ABEB-4F06C41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3F38-32BD-40A2-8281-8C92BCEA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AF63D-7146-4370-A45D-A1849B36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7D5D-5BF7-4B7E-81E2-6DC69883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E96D-1D81-4B2A-BCC7-335BDF74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8DE9-384F-49BD-8077-D3E5AA24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7D204-4418-4295-9B64-F76B2DF9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4203C-E3F0-462A-A846-FC932C1E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64514-73E5-4F2C-9244-B101D890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99A-6DF8-4F73-94D8-6F220B78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B75C-C103-4E0D-9F1B-98511868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B7D8-E1C2-487F-B911-51F55C93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F5AD-F085-4F4D-A4B6-A5C917FF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63F5-70A6-4A76-A808-394A63B2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5578-B716-4F70-AAC4-3A0517BE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828B-3BBA-4A27-A763-5B42B20F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A9D0-F1BA-4659-842D-2FB3F2DF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383C8-3FBF-4BD7-9F6C-B7BCFBB8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7187-F8E2-414B-ABF6-E3DCC51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69584-B50D-4601-9380-338DCA09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1DB5-8EF3-467D-99A6-84ACE5DA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4FE3-E467-4197-A574-ADDAB5B6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8302-16CA-4766-889D-D2404965F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7A1-C0C9-4057-9BAF-8B586ABC9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BE99-9276-44D2-8843-E1C85058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36B0-57ED-425C-9EE4-64F1C464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15FE-1D5F-42FE-BA7E-63CE79E1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9E32-EC53-4EB0-8632-65559896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34AD-0220-4C4C-AFEB-935CEE5A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49BD2-7F71-4B95-9302-89E860B4C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90C4B-3B9C-4E9F-922E-CC1B34DB6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52229-CA1A-44FB-8AB3-83890E8CF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5FEE7-FBE7-4881-B804-2F9DBA40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9D8AF-D162-40B3-952F-440EEFAC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73B5B-CE55-41E0-AD4F-1FD03C3F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5A05-C6E8-43A3-9EC7-0C0848D1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04BF-C827-47D2-932F-D39930A3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39D14-E448-468A-B605-689F1798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45C1C-ACB1-42D9-BD97-F6F5A78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BD9B-D376-4A15-9C10-987001F8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094CC-7453-4A41-AEEF-39FA5A5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7A53-082D-4D40-BC16-D90B27AD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434D-8E22-49D5-BB16-98EF1F45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A0A8-DEE9-40C2-AC39-D42EDE33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AFFF-9D84-43DC-AC62-75329A95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C4DBB-92F4-40AD-9BAA-E5C36B0D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721C-1A28-4394-98FF-6C841A36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83F28-05B6-4D6F-9E03-1D137C42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ED8F-3DEF-40BA-BF1D-7613123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EA98E-D59E-432E-9497-6E3D5ECFD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74CC3-D12A-4117-939C-8BEC1FFDA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954D-853B-4787-8550-3723FD24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E9F4-05D8-4C8F-A6D6-F63D5FD4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7C97-369D-4D31-923A-6DFAF577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616E9-CC63-4445-9C95-87108C46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A39E-123B-406E-8394-7B82028F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F24E-B151-4133-AD43-DAF3A6F13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5C21-9B4A-44B1-B4A4-811A22C2BFED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6DC8-16F2-40A2-8102-F9CC657BB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9255-F8AA-4B02-8249-AEE76F7A1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37BED2-5194-E990-8C1B-9C284E84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53" y="4628564"/>
            <a:ext cx="7004484" cy="2142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672D1-BFDE-429F-9C9D-4EA299125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759" y="1122363"/>
            <a:ext cx="9144000" cy="2387600"/>
          </a:xfrm>
        </p:spPr>
        <p:txBody>
          <a:bodyPr/>
          <a:lstStyle/>
          <a:p>
            <a:pPr algn="l"/>
            <a:r>
              <a:rPr lang="en-US"/>
              <a:t>Mid-term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EC8F-C1C6-462A-833A-FDDF12D26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759" y="3602038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Calculator 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486AF-BA5A-8566-0FCA-5E0F4E577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09"/>
          <a:stretch/>
        </p:blipFill>
        <p:spPr>
          <a:xfrm>
            <a:off x="4527148" y="59808"/>
            <a:ext cx="7466583" cy="476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C0E9-2C58-EAD8-A74B-5EE465A8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BA96B-23CD-84CA-C517-8755E39B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1" y="144355"/>
            <a:ext cx="7610475" cy="6267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0E9B0-B85A-FD4A-B95A-B7F1F701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250" y="117721"/>
            <a:ext cx="4257675" cy="451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15E367-5FE6-0CA0-3C9F-42BFA614C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850" y="4800074"/>
            <a:ext cx="4467319" cy="19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4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6532-8BE7-08F1-B4C9-9F6A634D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0FA17-487E-1EB5-B92E-6BEEE7F52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37" y="202633"/>
            <a:ext cx="4839550" cy="6452734"/>
          </a:xfrm>
        </p:spPr>
      </p:pic>
    </p:spTree>
    <p:extLst>
      <p:ext uri="{BB962C8B-B14F-4D97-AF65-F5344CB8AC3E}">
        <p14:creationId xmlns:p14="http://schemas.microsoft.com/office/powerpoint/2010/main" val="156288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A43B-885C-05FD-90AA-2F78EAD7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7B2A-4E30-5751-91C3-FE9906F8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5141"/>
            <a:ext cx="10515600" cy="3211821"/>
          </a:xfrm>
        </p:spPr>
        <p:txBody>
          <a:bodyPr/>
          <a:lstStyle/>
          <a:p>
            <a:r>
              <a:rPr lang="en-US"/>
              <a:t>Causal signal: x(n&lt;0) = 0</a:t>
            </a:r>
          </a:p>
          <a:p>
            <a:r>
              <a:rPr lang="en-US"/>
              <a:t>x(0) = -1</a:t>
            </a:r>
          </a:p>
          <a:p>
            <a:r>
              <a:rPr lang="en-US"/>
              <a:t>x(1) = -0,25</a:t>
            </a:r>
          </a:p>
          <a:p>
            <a:r>
              <a:rPr lang="en-US"/>
              <a:t>x(0) = 1,75</a:t>
            </a:r>
          </a:p>
          <a:p>
            <a:r>
              <a:rPr lang="en-US"/>
              <a:t>x(0) = 2,25</a:t>
            </a:r>
          </a:p>
          <a:p>
            <a:r>
              <a:rPr lang="en-US"/>
              <a:t>x(0) = -1,25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3E9E1-0412-F15D-2873-89B144DF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69" y="139083"/>
            <a:ext cx="10999828" cy="21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8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72D1-BFDE-429F-9C9D-4EA299125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759" y="1122363"/>
            <a:ext cx="9144000" cy="2387600"/>
          </a:xfrm>
        </p:spPr>
        <p:txBody>
          <a:bodyPr/>
          <a:lstStyle/>
          <a:p>
            <a:pPr algn="l"/>
            <a:r>
              <a:rPr lang="en-US"/>
              <a:t>Mid-term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EC8F-C1C6-462A-833A-FDDF12D26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759" y="3602038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Calculator 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CB90F-17A2-FE9B-E9C0-CD383A1A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611" y="0"/>
            <a:ext cx="6273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826F-2A12-6CD4-2C2E-2982CF3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F993-EF43-5F3A-1BAD-A8BB3B54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x(n) = {  6^;  5;  4;  3;  2; 1  }</a:t>
            </a:r>
          </a:p>
          <a:p>
            <a:r>
              <a:rPr lang="en-US"/>
              <a:t>y</a:t>
            </a:r>
            <a:r>
              <a:rPr lang="en-US" baseline="-25000"/>
              <a:t>1</a:t>
            </a:r>
            <a:r>
              <a:rPr lang="en-US"/>
              <a:t>(n) = {  ;  ;  ;  ;  ;   }</a:t>
            </a:r>
          </a:p>
          <a:p>
            <a:r>
              <a:rPr lang="en-US"/>
              <a:t>y</a:t>
            </a:r>
            <a:r>
              <a:rPr lang="en-US" baseline="-25000"/>
              <a:t>2</a:t>
            </a:r>
            <a:r>
              <a:rPr lang="en-US"/>
              <a:t>(n) = {  ;  ;  ;  ;  ;   }</a:t>
            </a:r>
          </a:p>
          <a:p>
            <a:r>
              <a:rPr lang="en-US"/>
              <a:t>y</a:t>
            </a:r>
            <a:r>
              <a:rPr lang="en-US" baseline="-25000"/>
              <a:t>3</a:t>
            </a:r>
            <a:r>
              <a:rPr lang="en-US"/>
              <a:t>(n) = {  ;  ;  ;  ;  ;   }</a:t>
            </a:r>
          </a:p>
          <a:p>
            <a:r>
              <a:rPr lang="en-US"/>
              <a:t>y</a:t>
            </a:r>
            <a:r>
              <a:rPr lang="en-US" baseline="-25000"/>
              <a:t>4</a:t>
            </a:r>
            <a:r>
              <a:rPr lang="en-US"/>
              <a:t>(n) = {  ;  ;  ;  ;  ;   }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8249C-D406-19DD-DC7C-A1D86BE7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1" y="123680"/>
            <a:ext cx="10693894" cy="16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6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4252-1CFA-17B7-EA72-2EF148A4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071"/>
            <a:ext cx="10515600" cy="3859891"/>
          </a:xfrm>
        </p:spPr>
        <p:txBody>
          <a:bodyPr/>
          <a:lstStyle/>
          <a:p>
            <a:r>
              <a:rPr lang="en-US"/>
              <a:t>x(n) = {  0^; 0.5; 1; 1.5; 2; 2.5 }</a:t>
            </a:r>
          </a:p>
          <a:p>
            <a:r>
              <a:rPr lang="en-US"/>
              <a:t>h(n) = {  2; 0; -2; 0^; 2; 0; -2 }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8EC0A-CD78-C1DE-E52F-428DC9A7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" y="73283"/>
            <a:ext cx="10591245" cy="19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5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DD9604-59FE-0C23-8D89-74786A69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96"/>
            <a:ext cx="10515600" cy="3119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EEFB6-A17D-B950-3FA4-5DEFECF4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56" y="3312431"/>
            <a:ext cx="10342485" cy="327766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4255D2-64AF-50DD-FC08-46A958CB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713" y="2885242"/>
            <a:ext cx="4545368" cy="952131"/>
          </a:xfrm>
        </p:spPr>
        <p:txBody>
          <a:bodyPr>
            <a:normAutofit/>
          </a:bodyPr>
          <a:lstStyle/>
          <a:p>
            <a:r>
              <a:rPr lang="en-US" sz="2400"/>
              <a:t>sampling period </a:t>
            </a:r>
            <a:r>
              <a:rPr lang="en-US" sz="2400">
                <a:solidFill>
                  <a:schemeClr val="accent1"/>
                </a:solidFill>
              </a:rPr>
              <a:t>T</a:t>
            </a:r>
            <a:r>
              <a:rPr lang="en-US" sz="2400" baseline="-25000">
                <a:solidFill>
                  <a:schemeClr val="accent1"/>
                </a:solidFill>
              </a:rPr>
              <a:t>s</a:t>
            </a:r>
            <a:r>
              <a:rPr lang="en-US" sz="2400">
                <a:solidFill>
                  <a:schemeClr val="accent1"/>
                </a:solidFill>
              </a:rPr>
              <a:t> = 1/F</a:t>
            </a:r>
            <a:r>
              <a:rPr lang="en-US" sz="2400" baseline="-25000">
                <a:solidFill>
                  <a:schemeClr val="accent1"/>
                </a:solidFill>
              </a:rPr>
              <a:t>s</a:t>
            </a:r>
            <a:endParaRPr lang="en-US" sz="2400">
              <a:solidFill>
                <a:schemeClr val="accent1"/>
              </a:solidFill>
            </a:endParaRPr>
          </a:p>
          <a:p>
            <a:r>
              <a:rPr lang="en-US" sz="2400"/>
              <a:t>sampled signal </a:t>
            </a:r>
            <a:r>
              <a:rPr lang="en-US" sz="2400">
                <a:solidFill>
                  <a:srgbClr val="FF0000"/>
                </a:solidFill>
              </a:rPr>
              <a:t>x(n) = x(t=nT</a:t>
            </a:r>
            <a:r>
              <a:rPr lang="en-US" sz="2400" baseline="-25000">
                <a:solidFill>
                  <a:srgbClr val="FF0000"/>
                </a:solidFill>
              </a:rPr>
              <a:t>s</a:t>
            </a:r>
            <a:r>
              <a:rPr lang="en-US" sz="2400">
                <a:solidFill>
                  <a:srgbClr val="FF0000"/>
                </a:solidFill>
              </a:rPr>
              <a:t>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6052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7EEC5-0316-AA06-4559-50ABD8B7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93" y="45266"/>
            <a:ext cx="10515601" cy="2895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8EDAE-81CB-5D7D-994E-AEC5D65C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4" y="3067287"/>
            <a:ext cx="7199791" cy="1240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405A78-22B2-697F-0B64-5238EF68A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430" y="2932350"/>
            <a:ext cx="4162425" cy="2581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71D5D5-A70C-980C-2E1F-EEC4C1F7A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198" y="5460857"/>
            <a:ext cx="2984609" cy="1161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CD6D02-07EC-B1DB-F9E2-E1B8A0C73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215" y="5561574"/>
            <a:ext cx="2538413" cy="1104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737B6C-FB86-C319-4CDD-8C23B7E0F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342" y="5502521"/>
            <a:ext cx="3296852" cy="11728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81DA62-9BBE-B508-0FF1-45EF5B208B2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494" t="12912" r="44368" b="50771"/>
          <a:stretch/>
        </p:blipFill>
        <p:spPr>
          <a:xfrm>
            <a:off x="142039" y="4463487"/>
            <a:ext cx="2379219" cy="9007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8E31A4-AEE3-8331-E62D-8A15497930A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926" t="63683" r="35229" b="6231"/>
          <a:stretch/>
        </p:blipFill>
        <p:spPr>
          <a:xfrm>
            <a:off x="2703584" y="4498998"/>
            <a:ext cx="5241928" cy="7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7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7D330-2CA1-416E-26E4-56722CE03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55" y="57844"/>
            <a:ext cx="9553575" cy="52863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BD48E3-4DD8-66E9-332B-C9BF3DF100C7}"/>
              </a:ext>
            </a:extLst>
          </p:cNvPr>
          <p:cNvGrpSpPr/>
          <p:nvPr/>
        </p:nvGrpSpPr>
        <p:grpSpPr>
          <a:xfrm>
            <a:off x="3742822" y="5480820"/>
            <a:ext cx="7920036" cy="914400"/>
            <a:chOff x="680020" y="5578475"/>
            <a:chExt cx="7920036" cy="914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E25AB7-B200-52C0-E454-243370EFF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020" y="5578475"/>
              <a:ext cx="7105650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D63995-B2F8-EED2-1746-3F0A0BEDA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9956" y="6005745"/>
              <a:ext cx="800100" cy="4572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1EFE1-11CF-CCD4-810B-07D3A0517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132" y="3369076"/>
            <a:ext cx="3855868" cy="4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6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BA96B-23CD-84CA-C517-8755E39B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1" y="117722"/>
            <a:ext cx="7610475" cy="62674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B33090-6E1D-B91C-5716-F58E06DD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314" y="170990"/>
            <a:ext cx="3808520" cy="6398488"/>
          </a:xfrm>
        </p:spPr>
        <p:txBody>
          <a:bodyPr>
            <a:normAutofit/>
          </a:bodyPr>
          <a:lstStyle/>
          <a:p>
            <a:r>
              <a:rPr lang="en-US"/>
              <a:t>k</a:t>
            </a:r>
            <a:r>
              <a:rPr lang="en-US" baseline="-25000"/>
              <a:t>1</a:t>
            </a:r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(n – D</a:t>
            </a:r>
            <a:r>
              <a:rPr lang="en-US" baseline="-25000"/>
              <a:t>1</a:t>
            </a:r>
            <a:r>
              <a:rPr lang="en-US"/>
              <a:t>) + k</a:t>
            </a:r>
            <a:r>
              <a:rPr lang="en-US" baseline="-25000"/>
              <a:t>2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(n – D</a:t>
            </a:r>
            <a:r>
              <a:rPr lang="en-US" baseline="-25000"/>
              <a:t>2</a:t>
            </a:r>
            <a:r>
              <a:rPr lang="en-US"/>
              <a:t>) + k</a:t>
            </a:r>
            <a:r>
              <a:rPr lang="en-US" baseline="-25000"/>
              <a:t>3</a:t>
            </a:r>
            <a:r>
              <a:rPr lang="en-US"/>
              <a:t>x</a:t>
            </a:r>
            <a:r>
              <a:rPr lang="en-US" baseline="-25000"/>
              <a:t>3</a:t>
            </a:r>
            <a:r>
              <a:rPr lang="en-US"/>
              <a:t>(n – D</a:t>
            </a:r>
            <a:r>
              <a:rPr lang="en-US" baseline="-25000"/>
              <a:t>3</a:t>
            </a:r>
            <a:r>
              <a:rPr lang="en-US"/>
              <a:t>) = 0</a:t>
            </a:r>
          </a:p>
          <a:p>
            <a:r>
              <a:rPr lang="en-US"/>
              <a:t>if k</a:t>
            </a:r>
            <a:r>
              <a:rPr lang="en-US" baseline="-25000"/>
              <a:t>1</a:t>
            </a:r>
            <a:r>
              <a:rPr lang="en-US"/>
              <a:t>y</a:t>
            </a:r>
            <a:r>
              <a:rPr lang="en-US" baseline="-25000"/>
              <a:t>1</a:t>
            </a:r>
            <a:r>
              <a:rPr lang="en-US"/>
              <a:t>(n – D</a:t>
            </a:r>
            <a:r>
              <a:rPr lang="en-US" baseline="-25000"/>
              <a:t>1</a:t>
            </a:r>
            <a:r>
              <a:rPr lang="en-US"/>
              <a:t>) + k</a:t>
            </a:r>
            <a:r>
              <a:rPr lang="en-US" baseline="-25000"/>
              <a:t>2</a:t>
            </a:r>
            <a:r>
              <a:rPr lang="en-US"/>
              <a:t>y</a:t>
            </a:r>
            <a:r>
              <a:rPr lang="en-US" baseline="-25000"/>
              <a:t>2</a:t>
            </a:r>
            <a:r>
              <a:rPr lang="en-US"/>
              <a:t>(n – D</a:t>
            </a:r>
            <a:r>
              <a:rPr lang="en-US" baseline="-25000"/>
              <a:t>2</a:t>
            </a:r>
            <a:r>
              <a:rPr lang="en-US"/>
              <a:t>) + k</a:t>
            </a:r>
            <a:r>
              <a:rPr lang="en-US" baseline="-25000"/>
              <a:t>3</a:t>
            </a:r>
            <a:r>
              <a:rPr lang="en-US"/>
              <a:t>y</a:t>
            </a:r>
            <a:r>
              <a:rPr lang="en-US" baseline="-25000"/>
              <a:t>3</a:t>
            </a:r>
            <a:r>
              <a:rPr lang="en-US"/>
              <a:t>(n – D</a:t>
            </a:r>
            <a:r>
              <a:rPr lang="en-US" baseline="-25000"/>
              <a:t>3</a:t>
            </a:r>
            <a:r>
              <a:rPr lang="en-US"/>
              <a:t>) </a:t>
            </a:r>
            <a:r>
              <a:rPr lang="en-US">
                <a:sym typeface="Symbol" panose="05050102010706020507" pitchFamily="18" charset="2"/>
              </a:rPr>
              <a:t></a:t>
            </a:r>
            <a:r>
              <a:rPr lang="en-US"/>
              <a:t> 0: not time-invariant</a:t>
            </a:r>
          </a:p>
          <a:p>
            <a:r>
              <a:rPr lang="en-US"/>
              <a:t>if k</a:t>
            </a:r>
            <a:r>
              <a:rPr lang="en-US" baseline="-25000"/>
              <a:t>1</a:t>
            </a:r>
            <a:r>
              <a:rPr lang="en-US"/>
              <a:t>y</a:t>
            </a:r>
            <a:r>
              <a:rPr lang="en-US" baseline="-25000"/>
              <a:t>1</a:t>
            </a:r>
            <a:r>
              <a:rPr lang="en-US"/>
              <a:t>(n – D</a:t>
            </a:r>
            <a:r>
              <a:rPr lang="en-US" baseline="-25000"/>
              <a:t>1</a:t>
            </a:r>
            <a:r>
              <a:rPr lang="en-US"/>
              <a:t>) + k</a:t>
            </a:r>
            <a:r>
              <a:rPr lang="en-US" baseline="-25000"/>
              <a:t>2</a:t>
            </a:r>
            <a:r>
              <a:rPr lang="en-US"/>
              <a:t>y</a:t>
            </a:r>
            <a:r>
              <a:rPr lang="en-US" baseline="-25000"/>
              <a:t>2</a:t>
            </a:r>
            <a:r>
              <a:rPr lang="en-US"/>
              <a:t>(n – D</a:t>
            </a:r>
            <a:r>
              <a:rPr lang="en-US" baseline="-25000"/>
              <a:t>2</a:t>
            </a:r>
            <a:r>
              <a:rPr lang="en-US"/>
              <a:t>) + k</a:t>
            </a:r>
            <a:r>
              <a:rPr lang="en-US" baseline="-25000"/>
              <a:t>3</a:t>
            </a:r>
            <a:r>
              <a:rPr lang="en-US"/>
              <a:t>y</a:t>
            </a:r>
            <a:r>
              <a:rPr lang="en-US" baseline="-25000"/>
              <a:t>3</a:t>
            </a:r>
            <a:r>
              <a:rPr lang="en-US"/>
              <a:t>(n – D</a:t>
            </a:r>
            <a:r>
              <a:rPr lang="en-US" baseline="-25000"/>
              <a:t>3</a:t>
            </a:r>
            <a:r>
              <a:rPr lang="en-US"/>
              <a:t>) </a:t>
            </a:r>
            <a:r>
              <a:rPr lang="en-US">
                <a:sym typeface="Symbol" panose="05050102010706020507" pitchFamily="18" charset="2"/>
              </a:rPr>
              <a:t>=</a:t>
            </a:r>
            <a:r>
              <a:rPr lang="en-US"/>
              <a:t> 0: maybe time-invariant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ym typeface="Symbol" panose="05050102010706020507" pitchFamily="18" charset="2"/>
              </a:rPr>
              <a:t></a:t>
            </a:r>
            <a:r>
              <a:rPr lang="en-US"/>
              <a:t>(n) = c</a:t>
            </a:r>
            <a:r>
              <a:rPr lang="en-US" baseline="-25000"/>
              <a:t>1</a:t>
            </a:r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(n) + c</a:t>
            </a:r>
            <a:r>
              <a:rPr lang="en-US" baseline="-25000"/>
              <a:t>2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(n) + c</a:t>
            </a:r>
            <a:r>
              <a:rPr lang="en-US" baseline="-25000"/>
              <a:t>3</a:t>
            </a:r>
            <a:r>
              <a:rPr lang="en-US"/>
              <a:t>x</a:t>
            </a:r>
            <a:r>
              <a:rPr lang="en-US" baseline="-25000"/>
              <a:t>3</a:t>
            </a:r>
            <a:r>
              <a:rPr lang="en-US"/>
              <a:t>(n)</a:t>
            </a:r>
          </a:p>
          <a:p>
            <a:r>
              <a:rPr lang="en-US"/>
              <a:t>h(n) = c</a:t>
            </a:r>
            <a:r>
              <a:rPr lang="en-US" baseline="-25000"/>
              <a:t>1</a:t>
            </a:r>
            <a:r>
              <a:rPr lang="en-US"/>
              <a:t>y</a:t>
            </a:r>
            <a:r>
              <a:rPr lang="en-US" baseline="-25000"/>
              <a:t>1</a:t>
            </a:r>
            <a:r>
              <a:rPr lang="en-US"/>
              <a:t>(n) + c</a:t>
            </a:r>
            <a:r>
              <a:rPr lang="en-US" baseline="-25000"/>
              <a:t>2</a:t>
            </a:r>
            <a:r>
              <a:rPr lang="en-US"/>
              <a:t>y</a:t>
            </a:r>
            <a:r>
              <a:rPr lang="en-US" baseline="-25000"/>
              <a:t>2</a:t>
            </a:r>
            <a:r>
              <a:rPr lang="en-US"/>
              <a:t>(n) + c</a:t>
            </a:r>
            <a:r>
              <a:rPr lang="en-US" baseline="-25000"/>
              <a:t>3</a:t>
            </a:r>
            <a:r>
              <a:rPr lang="en-US"/>
              <a:t>y</a:t>
            </a:r>
            <a:r>
              <a:rPr lang="en-US" baseline="-25000"/>
              <a:t>3</a:t>
            </a:r>
            <a:r>
              <a:rPr lang="en-US"/>
              <a:t>(n)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BA96B-23CD-84CA-C517-8755E39B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1" y="117722"/>
            <a:ext cx="7610475" cy="62674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B33090-6E1D-B91C-5716-F58E06DD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314" y="170990"/>
            <a:ext cx="3808520" cy="639848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x</a:t>
            </a:r>
            <a:r>
              <a:rPr lang="en-US" baseline="-25000"/>
              <a:t>4</a:t>
            </a:r>
            <a:r>
              <a:rPr lang="en-US"/>
              <a:t>(n) = a</a:t>
            </a:r>
            <a:r>
              <a:rPr lang="en-US" baseline="-25000"/>
              <a:t>1</a:t>
            </a:r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(n) + a</a:t>
            </a:r>
            <a:r>
              <a:rPr lang="en-US" baseline="-25000"/>
              <a:t>2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(n) + a</a:t>
            </a:r>
            <a:r>
              <a:rPr lang="en-US" baseline="-25000"/>
              <a:t>3</a:t>
            </a:r>
            <a:r>
              <a:rPr lang="en-US"/>
              <a:t>x</a:t>
            </a:r>
            <a:r>
              <a:rPr lang="en-US" baseline="-25000"/>
              <a:t>3</a:t>
            </a:r>
            <a:r>
              <a:rPr lang="en-US"/>
              <a:t>(n)</a:t>
            </a:r>
          </a:p>
          <a:p>
            <a:r>
              <a:rPr lang="en-US"/>
              <a:t>x</a:t>
            </a:r>
            <a:r>
              <a:rPr lang="en-US" baseline="-25000"/>
              <a:t>5</a:t>
            </a:r>
            <a:r>
              <a:rPr lang="en-US"/>
              <a:t>(n) = b</a:t>
            </a:r>
            <a:r>
              <a:rPr lang="en-US" baseline="-25000"/>
              <a:t>1</a:t>
            </a:r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(n) + b</a:t>
            </a:r>
            <a:r>
              <a:rPr lang="en-US" baseline="-25000"/>
              <a:t>2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(n) + b</a:t>
            </a:r>
            <a:r>
              <a:rPr lang="en-US" baseline="-25000"/>
              <a:t>3</a:t>
            </a:r>
            <a:r>
              <a:rPr lang="en-US"/>
              <a:t>x</a:t>
            </a:r>
            <a:r>
              <a:rPr lang="en-US" baseline="-25000"/>
              <a:t>3</a:t>
            </a:r>
            <a:r>
              <a:rPr lang="en-US"/>
              <a:t>(n)</a:t>
            </a:r>
          </a:p>
          <a:p>
            <a:r>
              <a:rPr lang="en-US"/>
              <a:t>x</a:t>
            </a:r>
            <a:r>
              <a:rPr lang="en-US" baseline="-25000"/>
              <a:t>5</a:t>
            </a:r>
            <a:r>
              <a:rPr lang="en-US"/>
              <a:t>(n) = x</a:t>
            </a:r>
            <a:r>
              <a:rPr lang="en-US" baseline="-25000"/>
              <a:t>4</a:t>
            </a:r>
            <a:r>
              <a:rPr lang="en-US"/>
              <a:t>(n – D)</a:t>
            </a:r>
          </a:p>
          <a:p>
            <a:r>
              <a:rPr lang="en-US"/>
              <a:t>y</a:t>
            </a:r>
            <a:r>
              <a:rPr lang="en-US" baseline="-25000"/>
              <a:t>4</a:t>
            </a:r>
            <a:r>
              <a:rPr lang="en-US"/>
              <a:t>(n) = a</a:t>
            </a:r>
            <a:r>
              <a:rPr lang="en-US" baseline="-25000"/>
              <a:t>1</a:t>
            </a:r>
            <a:r>
              <a:rPr lang="en-US"/>
              <a:t>y</a:t>
            </a:r>
            <a:r>
              <a:rPr lang="en-US" baseline="-25000"/>
              <a:t>1</a:t>
            </a:r>
            <a:r>
              <a:rPr lang="en-US"/>
              <a:t>(n) + a</a:t>
            </a:r>
            <a:r>
              <a:rPr lang="en-US" baseline="-25000"/>
              <a:t>2</a:t>
            </a:r>
            <a:r>
              <a:rPr lang="en-US"/>
              <a:t>y</a:t>
            </a:r>
            <a:r>
              <a:rPr lang="en-US" baseline="-25000"/>
              <a:t>2</a:t>
            </a:r>
            <a:r>
              <a:rPr lang="en-US"/>
              <a:t>(n) + a</a:t>
            </a:r>
            <a:r>
              <a:rPr lang="en-US" baseline="-25000"/>
              <a:t>3</a:t>
            </a:r>
            <a:r>
              <a:rPr lang="en-US"/>
              <a:t>y</a:t>
            </a:r>
            <a:r>
              <a:rPr lang="en-US" baseline="-25000"/>
              <a:t>3</a:t>
            </a:r>
            <a:r>
              <a:rPr lang="en-US"/>
              <a:t>(n)</a:t>
            </a:r>
          </a:p>
          <a:p>
            <a:r>
              <a:rPr lang="en-US"/>
              <a:t>y</a:t>
            </a:r>
            <a:r>
              <a:rPr lang="en-US" baseline="-25000"/>
              <a:t>5</a:t>
            </a:r>
            <a:r>
              <a:rPr lang="en-US"/>
              <a:t>(n) = b</a:t>
            </a:r>
            <a:r>
              <a:rPr lang="en-US" baseline="-25000"/>
              <a:t>1</a:t>
            </a:r>
            <a:r>
              <a:rPr lang="en-US"/>
              <a:t>y</a:t>
            </a:r>
            <a:r>
              <a:rPr lang="en-US" baseline="-25000"/>
              <a:t>1</a:t>
            </a:r>
            <a:r>
              <a:rPr lang="en-US"/>
              <a:t>(n) + b</a:t>
            </a:r>
            <a:r>
              <a:rPr lang="en-US" baseline="-25000"/>
              <a:t>2</a:t>
            </a:r>
            <a:r>
              <a:rPr lang="en-US"/>
              <a:t>y</a:t>
            </a:r>
            <a:r>
              <a:rPr lang="en-US" baseline="-25000"/>
              <a:t>2</a:t>
            </a:r>
            <a:r>
              <a:rPr lang="en-US"/>
              <a:t>(n) + b</a:t>
            </a:r>
            <a:r>
              <a:rPr lang="en-US" baseline="-25000"/>
              <a:t>3</a:t>
            </a:r>
            <a:r>
              <a:rPr lang="en-US"/>
              <a:t>y</a:t>
            </a:r>
            <a:r>
              <a:rPr lang="en-US" baseline="-25000"/>
              <a:t>3</a:t>
            </a:r>
            <a:r>
              <a:rPr lang="en-US"/>
              <a:t>(n)</a:t>
            </a:r>
          </a:p>
          <a:p>
            <a:r>
              <a:rPr lang="en-US"/>
              <a:t>if y</a:t>
            </a:r>
            <a:r>
              <a:rPr lang="en-US" baseline="-25000"/>
              <a:t>5</a:t>
            </a:r>
            <a:r>
              <a:rPr lang="en-US"/>
              <a:t>(n) </a:t>
            </a:r>
            <a:r>
              <a:rPr lang="en-US">
                <a:sym typeface="Symbol" panose="05050102010706020507" pitchFamily="18" charset="2"/>
              </a:rPr>
              <a:t>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(n – D): not time-invariant</a:t>
            </a:r>
          </a:p>
          <a:p>
            <a:r>
              <a:rPr lang="en-US"/>
              <a:t>if y</a:t>
            </a:r>
            <a:r>
              <a:rPr lang="en-US" baseline="-25000"/>
              <a:t>5</a:t>
            </a:r>
            <a:r>
              <a:rPr lang="en-US"/>
              <a:t>(n) </a:t>
            </a:r>
            <a:r>
              <a:rPr lang="en-US">
                <a:sym typeface="Symbol" panose="05050102010706020507" pitchFamily="18" charset="2"/>
              </a:rPr>
              <a:t>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(n – D): maybe time-invariant</a:t>
            </a:r>
          </a:p>
          <a:p>
            <a:endParaRPr lang="en-US"/>
          </a:p>
          <a:p>
            <a:r>
              <a:rPr lang="en-US">
                <a:sym typeface="Symbol" panose="05050102010706020507" pitchFamily="18" charset="2"/>
              </a:rPr>
              <a:t></a:t>
            </a:r>
            <a:r>
              <a:rPr lang="en-US"/>
              <a:t>(n) = c</a:t>
            </a:r>
            <a:r>
              <a:rPr lang="en-US" baseline="-25000"/>
              <a:t>1</a:t>
            </a:r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(n) + c</a:t>
            </a:r>
            <a:r>
              <a:rPr lang="en-US" baseline="-25000"/>
              <a:t>2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(n) + c</a:t>
            </a:r>
            <a:r>
              <a:rPr lang="en-US" baseline="-25000"/>
              <a:t>3</a:t>
            </a:r>
            <a:r>
              <a:rPr lang="en-US"/>
              <a:t>x</a:t>
            </a:r>
            <a:r>
              <a:rPr lang="en-US" baseline="-25000"/>
              <a:t>3</a:t>
            </a:r>
            <a:r>
              <a:rPr lang="en-US"/>
              <a:t>(n)</a:t>
            </a:r>
          </a:p>
          <a:p>
            <a:r>
              <a:rPr lang="en-US"/>
              <a:t>h(n) = c</a:t>
            </a:r>
            <a:r>
              <a:rPr lang="en-US" baseline="-25000"/>
              <a:t>1</a:t>
            </a:r>
            <a:r>
              <a:rPr lang="en-US"/>
              <a:t>y</a:t>
            </a:r>
            <a:r>
              <a:rPr lang="en-US" baseline="-25000"/>
              <a:t>1</a:t>
            </a:r>
            <a:r>
              <a:rPr lang="en-US"/>
              <a:t>(n) + c</a:t>
            </a:r>
            <a:r>
              <a:rPr lang="en-US" baseline="-25000"/>
              <a:t>2</a:t>
            </a:r>
            <a:r>
              <a:rPr lang="en-US"/>
              <a:t>y</a:t>
            </a:r>
            <a:r>
              <a:rPr lang="en-US" baseline="-25000"/>
              <a:t>2</a:t>
            </a:r>
            <a:r>
              <a:rPr lang="en-US"/>
              <a:t>(n) + c</a:t>
            </a:r>
            <a:r>
              <a:rPr lang="en-US" baseline="-25000"/>
              <a:t>3</a:t>
            </a:r>
            <a:r>
              <a:rPr lang="en-US"/>
              <a:t>y</a:t>
            </a:r>
            <a:r>
              <a:rPr lang="en-US" baseline="-25000"/>
              <a:t>3</a:t>
            </a:r>
            <a:r>
              <a:rPr lang="en-US"/>
              <a:t>(n)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443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Mid-term</vt:lpstr>
      <vt:lpstr>Mid-term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10</dc:title>
  <dc:creator>Tuan Nguyen</dc:creator>
  <cp:lastModifiedBy>Tuan Nguyen</cp:lastModifiedBy>
  <cp:revision>52</cp:revision>
  <dcterms:created xsi:type="dcterms:W3CDTF">2021-06-21T09:26:21Z</dcterms:created>
  <dcterms:modified xsi:type="dcterms:W3CDTF">2022-10-28T09:45:34Z</dcterms:modified>
</cp:coreProperties>
</file>