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9" r:id="rId5"/>
    <p:sldId id="285" r:id="rId6"/>
    <p:sldId id="286" r:id="rId7"/>
    <p:sldId id="260" r:id="rId8"/>
    <p:sldId id="268" r:id="rId9"/>
    <p:sldId id="262" r:id="rId10"/>
    <p:sldId id="269" r:id="rId11"/>
    <p:sldId id="270" r:id="rId12"/>
    <p:sldId id="271" r:id="rId13"/>
    <p:sldId id="276" r:id="rId14"/>
    <p:sldId id="272" r:id="rId15"/>
    <p:sldId id="273" r:id="rId16"/>
    <p:sldId id="277" r:id="rId17"/>
    <p:sldId id="281" r:id="rId18"/>
    <p:sldId id="282" r:id="rId19"/>
    <p:sldId id="274" r:id="rId20"/>
    <p:sldId id="283" r:id="rId21"/>
    <p:sldId id="275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B73-676A-4C08-BB50-A39A0794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BC84-F4E8-4118-BF67-0D424F0C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1405-9188-4AC7-B6FC-504120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659-429F-4BB1-9B52-B2D33F2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C21D-324C-4B9E-ABEB-4F06C41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F38-32BD-40A2-8281-8C92BCE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F63D-7146-4370-A45D-A1849B36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7D5D-5BF7-4B7E-81E2-6DC6988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96D-1D81-4B2A-BCC7-335BDF7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8DE9-384F-49BD-8077-D3E5AA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D204-4418-4295-9B64-F76B2DF9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203C-E3F0-462A-A846-FC932C1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514-73E5-4F2C-9244-B101D89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99A-6DF8-4F73-94D8-6F220B7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B75C-C103-4E0D-9F1B-98511868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7D8-E1C2-487F-B911-51F55C93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5AD-F085-4F4D-A4B6-A5C917F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63F5-70A6-4A76-A808-394A63B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578-B716-4F70-AAC4-3A0517B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828B-3BBA-4A27-A763-5B42B20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D0-F1BA-4659-842D-2FB3F2D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83C8-3FBF-4BD7-9F6C-B7BCFBB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187-F8E2-414B-ABF6-E3DCC5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9584-B50D-4601-9380-338DCA0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DB5-8EF3-467D-99A6-84ACE5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E3-E467-4197-A574-ADDAB5B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8302-16CA-4766-889D-D2404965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7A1-C0C9-4057-9BAF-8B586ABC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BE99-9276-44D2-8843-E1C8505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36B0-57ED-425C-9EE4-64F1C46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5FE-1D5F-42FE-BA7E-63CE79E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E32-EC53-4EB0-8632-6555989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34AD-0220-4C4C-AFEB-935CEE5A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9BD2-7F71-4B95-9302-89E860B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C4B-3B9C-4E9F-922E-CC1B34DB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52229-CA1A-44FB-8AB3-83890E8C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FEE7-FBE7-4881-B804-2F9DBA4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D8AF-D162-40B3-952F-440EEFAC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3B5B-CE55-41E0-AD4F-1FD03C3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A05-C6E8-43A3-9EC7-0C0848D1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04BF-C827-47D2-932F-D39930A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9D14-E448-468A-B605-689F17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C1C-ACB1-42D9-BD97-F6F5A78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9B-D376-4A15-9C10-987001F8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094CC-7453-4A41-AEEF-39FA5A5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7A53-082D-4D40-BC16-D90B27A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34D-8E22-49D5-BB16-98EF1F4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0A8-DEE9-40C2-AC39-D42EDE3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AFFF-9D84-43DC-AC62-75329A95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4DBB-92F4-40AD-9BAA-E5C36B0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721C-1A28-4394-98FF-6C841A3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3F28-05B6-4D6F-9E03-1D137C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D8F-3DEF-40BA-BF1D-7613123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A98E-D59E-432E-9497-6E3D5ECF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4CC3-D12A-4117-939C-8BEC1FF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954D-853B-4787-8550-3723FD2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E9F4-05D8-4C8F-A6D6-F63D5FD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C97-369D-4D31-923A-6DFAF57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16E9-CC63-4445-9C95-87108C4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9E-123B-406E-8394-7B82028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F24E-B151-4133-AD43-DAF3A6F1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5C21-9B4A-44B1-B4A4-811A22C2BFED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6DC8-16F2-40A2-8102-F9CC657B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9255-F8AA-4B02-8249-AEE76F7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Calculator 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A9BCE2-A3B9-4BA5-B2D5-77B4144D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01" y="88778"/>
            <a:ext cx="5555888" cy="66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43C24-2431-4107-86BB-7A7BDFE3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95426" cy="49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E5A8-058B-4A84-96B1-34D29FC3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4986-900C-45F1-906C-B88D9495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Sampling period T</a:t>
            </a:r>
          </a:p>
          <a:p>
            <a:endParaRPr lang="en-US"/>
          </a:p>
          <a:p>
            <a:r>
              <a:rPr lang="en-US"/>
              <a:t>x(n) = x</a:t>
            </a:r>
            <a:r>
              <a:rPr lang="en-US" baseline="-25000"/>
              <a:t>a</a:t>
            </a:r>
            <a:r>
              <a:rPr lang="en-US"/>
              <a:t>(t = n.T)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5D2FAA-F6F1-4CBF-BCB2-96F86BED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81"/>
            <a:ext cx="12192000" cy="2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2FE50-37E8-483D-BAA2-12C6F40F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956"/>
            <a:ext cx="8416462" cy="48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66F8-7D28-455A-A930-A89F0885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/>
          <a:stretch/>
        </p:blipFill>
        <p:spPr>
          <a:xfrm>
            <a:off x="852255" y="1830764"/>
            <a:ext cx="10120543" cy="37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E912-9B45-4F85-9C3B-6BC1C7D3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9956-8F4D-4F7C-A412-22C310FB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61295" cy="4879975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CT Fourier Transform of x</a:t>
            </a:r>
            <a:r>
              <a:rPr lang="en-US" baseline="-25000"/>
              <a:t>a</a:t>
            </a:r>
            <a:r>
              <a:rPr lang="en-US"/>
              <a:t>(t) = cos(w</a:t>
            </a:r>
            <a:r>
              <a:rPr lang="en-US" baseline="-25000"/>
              <a:t>0</a:t>
            </a:r>
            <a:r>
              <a:rPr lang="en-US"/>
              <a:t>.t) = cos(2.pi.f</a:t>
            </a:r>
            <a:r>
              <a:rPr lang="en-US" baseline="-25000"/>
              <a:t>0</a:t>
            </a:r>
            <a:r>
              <a:rPr lang="en-US"/>
              <a:t>.t):</a:t>
            </a:r>
          </a:p>
          <a:p>
            <a:r>
              <a:rPr lang="en-US">
                <a:solidFill>
                  <a:schemeClr val="accent1"/>
                </a:solidFill>
                <a:sym typeface="Symbol" panose="05050102010706020507" pitchFamily="18" charset="2"/>
              </a:rPr>
              <a:t>X</a:t>
            </a:r>
            <a:r>
              <a:rPr lang="en-US" baseline="-2500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>
                <a:solidFill>
                  <a:schemeClr val="accent1"/>
                </a:solidFill>
                <a:sym typeface="Symbol" panose="05050102010706020507" pitchFamily="18" charset="2"/>
              </a:rPr>
              <a:t>(w) = pi.(w + w</a:t>
            </a:r>
            <a:r>
              <a:rPr lang="en-US" baseline="-25000">
                <a:solidFill>
                  <a:schemeClr val="accent1"/>
                </a:solidFill>
                <a:sym typeface="Symbol" panose="05050102010706020507" pitchFamily="18" charset="2"/>
              </a:rPr>
              <a:t>0</a:t>
            </a:r>
            <a:r>
              <a:rPr lang="en-US">
                <a:solidFill>
                  <a:schemeClr val="accent1"/>
                </a:solidFill>
                <a:sym typeface="Symbol" panose="05050102010706020507" pitchFamily="18" charset="2"/>
              </a:rPr>
              <a:t>) + pi.(w - w</a:t>
            </a:r>
            <a:r>
              <a:rPr lang="en-US" baseline="-25000">
                <a:solidFill>
                  <a:schemeClr val="accent1"/>
                </a:solidFill>
                <a:sym typeface="Symbol" panose="05050102010706020507" pitchFamily="18" charset="2"/>
              </a:rPr>
              <a:t>0</a:t>
            </a:r>
            <a:r>
              <a:rPr lang="en-US">
                <a:solidFill>
                  <a:schemeClr val="accent1"/>
                </a:solidFill>
                <a:sym typeface="Symbol" panose="05050102010706020507" pitchFamily="18" charset="2"/>
              </a:rPr>
              <a:t>)          </a:t>
            </a:r>
            <a:r>
              <a:rPr lang="en-US">
                <a:sym typeface="Symbol" panose="05050102010706020507" pitchFamily="18" charset="2"/>
              </a:rPr>
              <a:t>{or </a:t>
            </a:r>
            <a:r>
              <a:rPr lang="en-US">
                <a:solidFill>
                  <a:srgbClr val="00B050"/>
                </a:solidFill>
              </a:rPr>
              <a:t>X</a:t>
            </a:r>
            <a:r>
              <a:rPr lang="en-US" baseline="-25000">
                <a:solidFill>
                  <a:srgbClr val="00B050"/>
                </a:solidFill>
              </a:rPr>
              <a:t>a</a:t>
            </a:r>
            <a:r>
              <a:rPr lang="en-US">
                <a:solidFill>
                  <a:srgbClr val="00B050"/>
                </a:solidFill>
              </a:rPr>
              <a:t>(f) = 0.5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(f + f</a:t>
            </a:r>
            <a:r>
              <a:rPr lang="en-US" baseline="-25000">
                <a:solidFill>
                  <a:srgbClr val="00B050"/>
                </a:solidFill>
                <a:sym typeface="Symbol" panose="05050102010706020507" pitchFamily="18" charset="2"/>
              </a:rPr>
              <a:t>0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) + 0.5(f - f</a:t>
            </a:r>
            <a:r>
              <a:rPr lang="en-US" baseline="-25000">
                <a:solidFill>
                  <a:srgbClr val="00B050"/>
                </a:solidFill>
                <a:sym typeface="Symbol" panose="05050102010706020507" pitchFamily="18" charset="2"/>
              </a:rPr>
              <a:t>0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) </a:t>
            </a:r>
            <a:r>
              <a:rPr lang="en-US">
                <a:sym typeface="Symbol" panose="05050102010706020507" pitchFamily="18" charset="2"/>
              </a:rPr>
              <a:t>}</a:t>
            </a:r>
          </a:p>
          <a:p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Sampling period T</a:t>
            </a:r>
          </a:p>
          <a:p>
            <a:r>
              <a:rPr lang="en-US"/>
              <a:t>DT Fourier Transform of x</a:t>
            </a:r>
            <a:r>
              <a:rPr lang="en-US" baseline="-25000"/>
              <a:t>d</a:t>
            </a:r>
            <a:r>
              <a:rPr lang="en-US"/>
              <a:t>(n) = x</a:t>
            </a:r>
            <a:r>
              <a:rPr lang="en-US" baseline="-25000"/>
              <a:t>a</a:t>
            </a:r>
            <a:r>
              <a:rPr lang="en-US"/>
              <a:t>(t=nT) = cos(w</a:t>
            </a:r>
            <a:r>
              <a:rPr lang="en-US" baseline="-25000"/>
              <a:t>n</a:t>
            </a:r>
            <a:r>
              <a:rPr lang="en-US"/>
              <a:t>.n)</a:t>
            </a:r>
          </a:p>
          <a:p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rgbClr val="FF0000"/>
                </a:solidFill>
              </a:rPr>
              <a:t>(w) = pi.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(w + w</a:t>
            </a:r>
            <a:r>
              <a:rPr 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) + pi.(w - w</a:t>
            </a:r>
            <a:r>
              <a:rPr 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) but w</a:t>
            </a:r>
            <a:r>
              <a:rPr 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 [-pi  pi]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F61326-78A7-47BC-841F-672E7F0E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095"/>
            <a:ext cx="12192000" cy="27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 (answer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6A610-1FBE-4078-AA82-EDD22896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1" y="1825625"/>
            <a:ext cx="8039246" cy="47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7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FEA19-A978-465F-8F30-A82DC6F8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880"/>
            <a:ext cx="10515600" cy="3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0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4AB3-2F40-4CE2-A6C0-BA2E16D1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 (answer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D5B3-3277-4F29-89F5-0C6BD251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 = 2ms</a:t>
            </a:r>
          </a:p>
          <a:p>
            <a:r>
              <a:rPr lang="en-US"/>
              <a:t>x(n) = cos(800.pi.n.2/1000) = cos(</a:t>
            </a:r>
            <a:r>
              <a:rPr lang="en-US">
                <a:solidFill>
                  <a:srgbClr val="FF0000"/>
                </a:solidFill>
              </a:rPr>
              <a:t>1,6.pi</a:t>
            </a:r>
            <a:r>
              <a:rPr lang="en-US"/>
              <a:t>.n) = cos(1,6.pi.n – 2.pi.n) = cos(</a:t>
            </a:r>
            <a:r>
              <a:rPr lang="en-US">
                <a:solidFill>
                  <a:srgbClr val="00B050"/>
                </a:solidFill>
              </a:rPr>
              <a:t>-0,4.pi</a:t>
            </a:r>
            <a:r>
              <a:rPr lang="en-US"/>
              <a:t>.n) = cos(</a:t>
            </a:r>
            <a:r>
              <a:rPr lang="en-US">
                <a:solidFill>
                  <a:srgbClr val="00B050"/>
                </a:solidFill>
              </a:rPr>
              <a:t>0,4.pi</a:t>
            </a:r>
            <a:r>
              <a:rPr lang="en-US"/>
              <a:t>.n)</a:t>
            </a:r>
          </a:p>
          <a:p>
            <a:r>
              <a:rPr lang="en-US"/>
              <a:t>X</a:t>
            </a:r>
            <a:r>
              <a:rPr lang="en-US" baseline="-25000"/>
              <a:t>d</a:t>
            </a:r>
            <a:r>
              <a:rPr lang="en-US"/>
              <a:t>(w) = pi.</a:t>
            </a:r>
            <a:r>
              <a:rPr lang="en-US">
                <a:sym typeface="Symbol" panose="05050102010706020507" pitchFamily="18" charset="2"/>
              </a:rPr>
              <a:t>(w – 0,4.pi) + pi.(w + 0,4.pi) 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              = </a:t>
            </a:r>
            <a:r>
              <a:rPr lang="en-US"/>
              <a:t>pi.</a:t>
            </a:r>
            <a:r>
              <a:rPr lang="en-US">
                <a:sym typeface="Symbol" panose="05050102010706020507" pitchFamily="18" charset="2"/>
              </a:rPr>
              <a:t>(w + 0,4.pi) + pi.(w - 0,4.pi)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AA39-CBEE-4988-A73D-83E57B5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 (answer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B7B8-BB42-40DE-B9A3-4BFF46BD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Tmax = ? (no aliasing)</a:t>
            </a:r>
          </a:p>
          <a:p>
            <a:endParaRPr lang="en-US"/>
          </a:p>
          <a:p>
            <a:r>
              <a:rPr lang="en-US"/>
              <a:t>w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= pi  w</a:t>
            </a:r>
            <a:r>
              <a:rPr lang="en-US" baseline="-25000">
                <a:sym typeface="Wingdings" panose="05000000000000000000" pitchFamily="2" charset="2"/>
              </a:rPr>
              <a:t>0</a:t>
            </a:r>
            <a:r>
              <a:rPr lang="en-US">
                <a:sym typeface="Wingdings" panose="05000000000000000000" pitchFamily="2" charset="2"/>
              </a:rPr>
              <a:t>.Tmax = pi  Tmax = pi/w</a:t>
            </a:r>
            <a:r>
              <a:rPr lang="en-US" baseline="-25000">
                <a:sym typeface="Wingdings" panose="05000000000000000000" pitchFamily="2" charset="2"/>
              </a:rPr>
              <a:t>0</a:t>
            </a:r>
            <a:r>
              <a:rPr lang="en-US">
                <a:sym typeface="Wingdings" panose="05000000000000000000" pitchFamily="2" charset="2"/>
              </a:rPr>
              <a:t> = pi/(800.pi) = 1/800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B972-94DB-4FD3-85DB-3CAE5520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BA6E-DA7D-4F0F-A350-B9E1EF5E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556DF-9B89-4B48-90EE-8A0F5520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211"/>
            <a:ext cx="12192000" cy="48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1-B071-4848-9BD8-FB80856F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>
            <a:normAutofit fontScale="92500" lnSpcReduction="20000"/>
          </a:bodyPr>
          <a:lstStyle/>
          <a:p>
            <a:endParaRPr lang="en-US" sz="3600"/>
          </a:p>
          <a:p>
            <a:r>
              <a:rPr lang="en-US" sz="3600"/>
              <a:t>sampling period </a:t>
            </a:r>
            <a:r>
              <a:rPr lang="en-US" sz="3600">
                <a:solidFill>
                  <a:schemeClr val="accent1"/>
                </a:solidFill>
              </a:rPr>
              <a:t>T = 1/F</a:t>
            </a:r>
            <a:r>
              <a:rPr lang="en-US" sz="3600" baseline="-25000">
                <a:solidFill>
                  <a:schemeClr val="accent1"/>
                </a:solidFill>
              </a:rPr>
              <a:t>s</a:t>
            </a:r>
            <a:endParaRPr lang="en-US" sz="3600">
              <a:solidFill>
                <a:schemeClr val="accent1"/>
              </a:solidFill>
            </a:endParaRPr>
          </a:p>
          <a:p>
            <a:endParaRPr lang="en-US" sz="3600"/>
          </a:p>
          <a:p>
            <a:r>
              <a:rPr lang="en-US" sz="3600"/>
              <a:t>sampled signal </a:t>
            </a:r>
            <a:r>
              <a:rPr lang="en-US" sz="3600">
                <a:solidFill>
                  <a:srgbClr val="FF0000"/>
                </a:solidFill>
              </a:rPr>
              <a:t>x(n) = x(nT) = x(t=nT)</a:t>
            </a:r>
          </a:p>
          <a:p>
            <a:endParaRPr lang="en-US" sz="3600"/>
          </a:p>
          <a:p>
            <a:r>
              <a:rPr lang="en-US" sz="3600"/>
              <a:t>x(t) with frequency F</a:t>
            </a:r>
            <a:r>
              <a:rPr lang="en-US" sz="3600" baseline="-25000"/>
              <a:t>x </a:t>
            </a:r>
            <a:r>
              <a:rPr lang="en-US" sz="3600">
                <a:sym typeface="Wingdings" panose="05000000000000000000" pitchFamily="2" charset="2"/>
              </a:rPr>
              <a:t> aliased signal x</a:t>
            </a:r>
            <a:r>
              <a:rPr lang="en-US" sz="3600" baseline="-25000">
                <a:sym typeface="Wingdings" panose="05000000000000000000" pitchFamily="2" charset="2"/>
              </a:rPr>
              <a:t>a</a:t>
            </a:r>
            <a:r>
              <a:rPr lang="en-US" sz="3600">
                <a:sym typeface="Wingdings" panose="05000000000000000000" pitchFamily="2" charset="2"/>
              </a:rPr>
              <a:t>(t) with frequency F</a:t>
            </a:r>
            <a:r>
              <a:rPr lang="en-US" sz="3600" baseline="-25000">
                <a:sym typeface="Wingdings" panose="05000000000000000000" pitchFamily="2" charset="2"/>
              </a:rPr>
              <a:t>a</a:t>
            </a:r>
            <a:r>
              <a:rPr lang="en-US" sz="3600">
                <a:sym typeface="Wingdings" panose="05000000000000000000" pitchFamily="2" charset="2"/>
              </a:rPr>
              <a:t> </a:t>
            </a:r>
            <a:r>
              <a:rPr lang="en-US" sz="3600">
                <a:sym typeface="Symbol" panose="05050102010706020507" pitchFamily="18" charset="2"/>
              </a:rPr>
              <a:t></a:t>
            </a:r>
            <a:r>
              <a:rPr lang="en-US" sz="3600">
                <a:sym typeface="Wingdings" panose="05000000000000000000" pitchFamily="2" charset="2"/>
              </a:rPr>
              <a:t> F</a:t>
            </a:r>
            <a:r>
              <a:rPr lang="en-US" sz="3600" baseline="-25000">
                <a:sym typeface="Wingdings" panose="05000000000000000000" pitchFamily="2" charset="2"/>
              </a:rPr>
              <a:t>x</a:t>
            </a:r>
            <a:endParaRPr lang="en-US" sz="360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sz="3200">
                <a:solidFill>
                  <a:srgbClr val="C00000"/>
                </a:solidFill>
                <a:sym typeface="Wingdings" panose="05000000000000000000" pitchFamily="2" charset="2"/>
              </a:rPr>
              <a:t>Definition 1 (based on sampling): F</a:t>
            </a:r>
            <a:r>
              <a:rPr lang="en-US" sz="3200" baseline="-2500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r>
              <a:rPr lang="en-US" sz="3200">
                <a:solidFill>
                  <a:srgbClr val="C00000"/>
                </a:solidFill>
                <a:sym typeface="Wingdings" panose="05000000000000000000" pitchFamily="2" charset="2"/>
              </a:rPr>
              <a:t> = F</a:t>
            </a:r>
            <a:r>
              <a:rPr lang="en-US" sz="3200" baseline="-2500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sz="3200">
                <a:solidFill>
                  <a:srgbClr val="C00000"/>
                </a:solidFill>
                <a:sym typeface="Wingdings" panose="05000000000000000000" pitchFamily="2" charset="2"/>
              </a:rPr>
              <a:t> + k.F</a:t>
            </a:r>
            <a:r>
              <a:rPr lang="en-US" sz="3200" baseline="-25000">
                <a:solidFill>
                  <a:srgbClr val="C00000"/>
                </a:solidFill>
                <a:sym typeface="Wingdings" panose="05000000000000000000" pitchFamily="2" charset="2"/>
              </a:rPr>
              <a:t>s</a:t>
            </a:r>
            <a:r>
              <a:rPr lang="en-US" sz="3200">
                <a:solidFill>
                  <a:srgbClr val="C00000"/>
                </a:solidFill>
                <a:sym typeface="Wingdings" panose="05000000000000000000" pitchFamily="2" charset="2"/>
              </a:rPr>
              <a:t>  many sols</a:t>
            </a:r>
            <a:endParaRPr lang="en-US" sz="320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Definition 2 (based on rescontruction): F</a:t>
            </a:r>
            <a:r>
              <a:rPr lang="en-US" sz="3200" baseline="-25000">
                <a:solidFill>
                  <a:srgbClr val="00B050"/>
                </a:solidFill>
                <a:sym typeface="Wingdings" panose="05000000000000000000" pitchFamily="2" charset="2"/>
              </a:rPr>
              <a:t>a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 = (F</a:t>
            </a:r>
            <a:r>
              <a:rPr lang="en-US" sz="3200" baseline="-25000">
                <a:solidFill>
                  <a:srgbClr val="00B050"/>
                </a:solidFill>
                <a:sym typeface="Wingdings" panose="05000000000000000000" pitchFamily="2" charset="2"/>
              </a:rPr>
              <a:t>x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 + k.F</a:t>
            </a:r>
            <a:r>
              <a:rPr lang="en-US" sz="3200" baseline="-25000">
                <a:solidFill>
                  <a:srgbClr val="00B050"/>
                </a:solidFill>
                <a:sym typeface="Wingdings" panose="05000000000000000000" pitchFamily="2" charset="2"/>
              </a:rPr>
              <a:t>s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en-US" sz="3600">
                <a:solidFill>
                  <a:srgbClr val="00B050"/>
                </a:solidFill>
                <a:sym typeface="Symbol" panose="05050102010706020507" pitchFamily="18" charset="2"/>
              </a:rPr>
              <a:t> </a:t>
            </a:r>
            <a:r>
              <a:rPr lang="en-US" sz="3600">
                <a:solidFill>
                  <a:srgbClr val="00B050"/>
                </a:solidFill>
              </a:rPr>
              <a:t>[-F</a:t>
            </a:r>
            <a:r>
              <a:rPr lang="en-US" sz="3600" baseline="-25000">
                <a:solidFill>
                  <a:srgbClr val="00B050"/>
                </a:solidFill>
              </a:rPr>
              <a:t>s</a:t>
            </a:r>
            <a:r>
              <a:rPr lang="en-US" sz="3600">
                <a:solidFill>
                  <a:srgbClr val="00B050"/>
                </a:solidFill>
              </a:rPr>
              <a:t>/2 </a:t>
            </a:r>
            <a:r>
              <a:rPr lang="en-US" sz="3600">
                <a:solidFill>
                  <a:srgbClr val="00B050"/>
                </a:solidFill>
                <a:sym typeface="Symbol" panose="05050102010706020507" pitchFamily="18" charset="2"/>
              </a:rPr>
              <a:t> F</a:t>
            </a:r>
            <a:r>
              <a:rPr lang="en-US" sz="3600" baseline="-25000">
                <a:solidFill>
                  <a:srgbClr val="00B050"/>
                </a:solidFill>
                <a:sym typeface="Symbol" panose="05050102010706020507" pitchFamily="18" charset="2"/>
              </a:rPr>
              <a:t>s</a:t>
            </a:r>
            <a:r>
              <a:rPr lang="en-US" sz="3600">
                <a:solidFill>
                  <a:srgbClr val="00B050"/>
                </a:solidFill>
                <a:sym typeface="Symbol" panose="05050102010706020507" pitchFamily="18" charset="2"/>
              </a:rPr>
              <a:t>/2] </a:t>
            </a:r>
            <a:r>
              <a:rPr lang="en-US" sz="3600">
                <a:solidFill>
                  <a:srgbClr val="00B050"/>
                </a:solidFill>
                <a:sym typeface="Wingdings" panose="05000000000000000000" pitchFamily="2" charset="2"/>
              </a:rPr>
              <a:t> only 1 sol</a:t>
            </a:r>
            <a:endParaRPr lang="en-US" sz="360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971550" lvl="1" indent="-514350">
              <a:buFont typeface="+mj-lt"/>
              <a:buAutoNum type="arabicParenR"/>
            </a:pPr>
            <a:endParaRPr lang="en-US" sz="3200"/>
          </a:p>
          <a:p>
            <a:pPr lvl="1"/>
            <a:endParaRPr lang="en-US" sz="32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DBA2EA-6883-4264-A170-9E4CE635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80"/>
            <a:ext cx="12192000" cy="16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5FAC-C1CD-4B02-B386-197DAA1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B8DE-BCA4-4745-A847-25B95EA4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HdB = 20.log</a:t>
            </a:r>
            <a:r>
              <a:rPr lang="en-US" baseline="-25000"/>
              <a:t>10</a:t>
            </a:r>
            <a:r>
              <a:rPr lang="en-US"/>
              <a:t>(H) </a:t>
            </a:r>
            <a:r>
              <a:rPr lang="en-US">
                <a:sym typeface="Wingdings" panose="05000000000000000000" pitchFamily="2" charset="2"/>
              </a:rPr>
              <a:t> H = 10^(HdB/20)</a:t>
            </a:r>
            <a:endParaRPr lang="en-US"/>
          </a:p>
          <a:p>
            <a:endParaRPr lang="en-US"/>
          </a:p>
          <a:p>
            <a:r>
              <a:rPr lang="en-US"/>
              <a:t>H = 1 </a:t>
            </a:r>
            <a:r>
              <a:rPr lang="en-US">
                <a:sym typeface="Wingdings" panose="05000000000000000000" pitchFamily="2" charset="2"/>
              </a:rPr>
              <a:t> HdB = 0 dB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1 octave = 2 times, 2 octaves = 4 times, 3 octaves = 8 times, …</a:t>
            </a:r>
          </a:p>
          <a:p>
            <a:r>
              <a:rPr lang="en-US">
                <a:sym typeface="Wingdings" panose="05000000000000000000" pitchFamily="2" charset="2"/>
              </a:rPr>
              <a:t>1 decade = 10 times, 2 decades = 100 times, 3 decades = 1000 times, …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Q6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E08C8-42EC-4427-97FA-185C1CE4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63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9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Q6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269C4-3343-4EBF-8849-2E6D8E08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4" y="1825624"/>
            <a:ext cx="10258246" cy="30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4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Q6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E565D-E176-4C20-BA3D-5B400676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52" y="1843381"/>
            <a:ext cx="7135221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BAB80-ACD3-4B88-9DD1-DACFD715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12" y="4198975"/>
            <a:ext cx="6192114" cy="2267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0317E-664C-4F77-B066-C9BF3ACDD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869" y="4127205"/>
            <a:ext cx="379147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1-B071-4848-9BD8-FB80856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3200"/>
          </a:p>
          <a:p>
            <a:r>
              <a:rPr lang="en-US" sz="3200"/>
              <a:t>x(t) with frequency F</a:t>
            </a:r>
            <a:r>
              <a:rPr lang="en-US" sz="3200" baseline="-25000"/>
              <a:t>x </a:t>
            </a:r>
            <a:r>
              <a:rPr lang="en-US" sz="3200">
                <a:sym typeface="Wingdings" panose="05000000000000000000" pitchFamily="2" charset="2"/>
              </a:rPr>
              <a:t> aliased signal x</a:t>
            </a:r>
            <a:r>
              <a:rPr lang="en-US" sz="3200" baseline="-25000">
                <a:sym typeface="Wingdings" panose="05000000000000000000" pitchFamily="2" charset="2"/>
              </a:rPr>
              <a:t>a</a:t>
            </a:r>
            <a:r>
              <a:rPr lang="en-US" sz="3200">
                <a:sym typeface="Wingdings" panose="05000000000000000000" pitchFamily="2" charset="2"/>
              </a:rPr>
              <a:t>(t) with frequency F</a:t>
            </a:r>
            <a:r>
              <a:rPr lang="en-US" sz="3200" baseline="-25000">
                <a:sym typeface="Wingdings" panose="05000000000000000000" pitchFamily="2" charset="2"/>
              </a:rPr>
              <a:t>a</a:t>
            </a:r>
            <a:r>
              <a:rPr lang="en-US" sz="3200">
                <a:sym typeface="Wingdings" panose="05000000000000000000" pitchFamily="2" charset="2"/>
              </a:rPr>
              <a:t> = (F</a:t>
            </a:r>
            <a:r>
              <a:rPr lang="en-US" sz="3200" baseline="-25000">
                <a:sym typeface="Wingdings" panose="05000000000000000000" pitchFamily="2" charset="2"/>
              </a:rPr>
              <a:t>x</a:t>
            </a:r>
            <a:r>
              <a:rPr lang="en-US" sz="3200">
                <a:sym typeface="Wingdings" panose="05000000000000000000" pitchFamily="2" charset="2"/>
              </a:rPr>
              <a:t> + k.F</a:t>
            </a:r>
            <a:r>
              <a:rPr lang="en-US" sz="3200" baseline="-25000">
                <a:sym typeface="Wingdings" panose="05000000000000000000" pitchFamily="2" charset="2"/>
              </a:rPr>
              <a:t>s</a:t>
            </a:r>
            <a:r>
              <a:rPr lang="en-US" sz="3200">
                <a:sym typeface="Symbol" panose="05050102010706020507" pitchFamily="18" charset="2"/>
              </a:rPr>
              <a:t>)  </a:t>
            </a:r>
            <a:r>
              <a:rPr lang="en-US" sz="3200"/>
              <a:t>[-F</a:t>
            </a:r>
            <a:r>
              <a:rPr lang="en-US" sz="3200" baseline="-25000"/>
              <a:t>s</a:t>
            </a:r>
            <a:r>
              <a:rPr lang="en-US" sz="3200"/>
              <a:t>/2 </a:t>
            </a:r>
            <a:r>
              <a:rPr lang="en-US" sz="3200">
                <a:sym typeface="Symbol" panose="05050102010706020507" pitchFamily="18" charset="2"/>
              </a:rPr>
              <a:t> F</a:t>
            </a:r>
            <a:r>
              <a:rPr lang="en-US" sz="3200" baseline="-25000">
                <a:sym typeface="Symbol" panose="05050102010706020507" pitchFamily="18" charset="2"/>
              </a:rPr>
              <a:t>s</a:t>
            </a:r>
            <a:r>
              <a:rPr lang="en-US" sz="3200">
                <a:sym typeface="Symbol" panose="05050102010706020507" pitchFamily="18" charset="2"/>
              </a:rPr>
              <a:t>/2]</a:t>
            </a:r>
          </a:p>
          <a:p>
            <a:r>
              <a:rPr lang="en-US" sz="3200">
                <a:sym typeface="Symbol" panose="05050102010706020507" pitchFamily="18" charset="2"/>
              </a:rPr>
              <a:t>F</a:t>
            </a:r>
            <a:r>
              <a:rPr lang="en-US" sz="3200" baseline="-25000">
                <a:sym typeface="Symbol" panose="05050102010706020507" pitchFamily="18" charset="2"/>
              </a:rPr>
              <a:t>1</a:t>
            </a:r>
            <a:r>
              <a:rPr lang="en-US" sz="3200">
                <a:sym typeface="Symbol" panose="05050102010706020507" pitchFamily="18" charset="2"/>
              </a:rPr>
              <a:t> = 2, F</a:t>
            </a:r>
            <a:r>
              <a:rPr lang="en-US" sz="3200" baseline="-25000">
                <a:sym typeface="Symbol" panose="05050102010706020507" pitchFamily="18" charset="2"/>
              </a:rPr>
              <a:t>2</a:t>
            </a:r>
            <a:r>
              <a:rPr lang="en-US" sz="3200">
                <a:sym typeface="Symbol" panose="05050102010706020507" pitchFamily="18" charset="2"/>
              </a:rPr>
              <a:t> = 6, F</a:t>
            </a:r>
            <a:r>
              <a:rPr lang="en-US" sz="3200" baseline="-25000">
                <a:sym typeface="Symbol" panose="05050102010706020507" pitchFamily="18" charset="2"/>
              </a:rPr>
              <a:t>3</a:t>
            </a:r>
            <a:r>
              <a:rPr lang="en-US" sz="3200">
                <a:sym typeface="Symbol" panose="05050102010706020507" pitchFamily="18" charset="2"/>
              </a:rPr>
              <a:t> = 10 (Hz)</a:t>
            </a:r>
          </a:p>
          <a:p>
            <a:r>
              <a:rPr lang="en-US" sz="3200">
                <a:sym typeface="Symbol" panose="05050102010706020507" pitchFamily="18" charset="2"/>
              </a:rPr>
              <a:t>F</a:t>
            </a:r>
            <a:r>
              <a:rPr lang="en-US" sz="3200" baseline="-25000">
                <a:sym typeface="Symbol" panose="05050102010706020507" pitchFamily="18" charset="2"/>
              </a:rPr>
              <a:t>1aliased</a:t>
            </a:r>
            <a:r>
              <a:rPr lang="en-US" sz="3200">
                <a:sym typeface="Symbol" panose="05050102010706020507" pitchFamily="18" charset="2"/>
              </a:rPr>
              <a:t> = 2, F</a:t>
            </a:r>
            <a:r>
              <a:rPr lang="en-US" sz="3200" baseline="-25000">
                <a:sym typeface="Symbol" panose="05050102010706020507" pitchFamily="18" charset="2"/>
              </a:rPr>
              <a:t>2aliased</a:t>
            </a:r>
            <a:r>
              <a:rPr lang="en-US" sz="3200">
                <a:sym typeface="Symbol" panose="05050102010706020507" pitchFamily="18" charset="2"/>
              </a:rPr>
              <a:t> = -2, F</a:t>
            </a:r>
            <a:r>
              <a:rPr lang="en-US" sz="3200" baseline="-25000">
                <a:sym typeface="Symbol" panose="05050102010706020507" pitchFamily="18" charset="2"/>
              </a:rPr>
              <a:t>3aliased</a:t>
            </a:r>
            <a:r>
              <a:rPr lang="en-US" sz="3200">
                <a:sym typeface="Symbol" panose="05050102010706020507" pitchFamily="18" charset="2"/>
              </a:rPr>
              <a:t> = 2</a:t>
            </a:r>
          </a:p>
          <a:p>
            <a:r>
              <a:rPr lang="en-US" sz="3200">
                <a:sym typeface="Wingdings" panose="05000000000000000000" pitchFamily="2" charset="2"/>
              </a:rPr>
              <a:t></a:t>
            </a:r>
            <a:r>
              <a:rPr lang="en-US" sz="3200">
                <a:sym typeface="Symbol" panose="05050102010706020507" pitchFamily="18" charset="2"/>
              </a:rPr>
              <a:t> x</a:t>
            </a:r>
            <a:r>
              <a:rPr lang="en-US" sz="3200" baseline="-25000">
                <a:sym typeface="Symbol" panose="05050102010706020507" pitchFamily="18" charset="2"/>
              </a:rPr>
              <a:t>aliased</a:t>
            </a:r>
            <a:r>
              <a:rPr lang="en-US" sz="3200">
                <a:sym typeface="Symbol" panose="05050102010706020507" pitchFamily="18" charset="2"/>
              </a:rPr>
              <a:t>(t) = 10sin(2..2.t) + 10sin(2..(-2).t) + 5sin(2..2.t) </a:t>
            </a:r>
          </a:p>
          <a:p>
            <a:r>
              <a:rPr lang="en-US" sz="3200">
                <a:sym typeface="Symbol" panose="05050102010706020507" pitchFamily="18" charset="2"/>
              </a:rPr>
              <a:t>x</a:t>
            </a:r>
            <a:r>
              <a:rPr lang="en-US" sz="3200" baseline="-25000">
                <a:sym typeface="Symbol" panose="05050102010706020507" pitchFamily="18" charset="2"/>
              </a:rPr>
              <a:t>aliased</a:t>
            </a:r>
            <a:r>
              <a:rPr lang="en-US" sz="3200">
                <a:sym typeface="Symbol" panose="05050102010706020507" pitchFamily="18" charset="2"/>
              </a:rPr>
              <a:t>(t) x(t) ?</a:t>
            </a:r>
          </a:p>
          <a:p>
            <a:r>
              <a:rPr lang="en-US" sz="3200">
                <a:sym typeface="Symbol" panose="05050102010706020507" pitchFamily="18" charset="2"/>
              </a:rPr>
              <a:t>x</a:t>
            </a:r>
            <a:r>
              <a:rPr lang="en-US" sz="3200" baseline="-25000">
                <a:sym typeface="Symbol" panose="05050102010706020507" pitchFamily="18" charset="2"/>
              </a:rPr>
              <a:t>aliased</a:t>
            </a:r>
            <a:r>
              <a:rPr lang="en-US" sz="3200">
                <a:sym typeface="Symbol" panose="05050102010706020507" pitchFamily="18" charset="2"/>
              </a:rPr>
              <a:t>(n) = x(n) ?</a:t>
            </a:r>
          </a:p>
          <a:p>
            <a:r>
              <a:rPr lang="en-US" sz="3200">
                <a:solidFill>
                  <a:schemeClr val="accent1"/>
                </a:solidFill>
                <a:sym typeface="Symbol" panose="05050102010706020507" pitchFamily="18" charset="2"/>
              </a:rPr>
              <a:t>x(n) = 10sin(4..n.T) + </a:t>
            </a:r>
            <a:r>
              <a:rPr lang="en-US" sz="3200" b="1">
                <a:solidFill>
                  <a:schemeClr val="accent1"/>
                </a:solidFill>
                <a:sym typeface="Symbol" panose="05050102010706020507" pitchFamily="18" charset="2"/>
              </a:rPr>
              <a:t>10sin(12..n.T)</a:t>
            </a:r>
            <a:r>
              <a:rPr lang="en-US" sz="3200">
                <a:solidFill>
                  <a:schemeClr val="accent1"/>
                </a:solidFill>
                <a:sym typeface="Symbol" panose="05050102010706020507" pitchFamily="18" charset="2"/>
              </a:rPr>
              <a:t> + 5sin(20..n.T) </a:t>
            </a:r>
          </a:p>
          <a:p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n-US" sz="3200" baseline="-25000">
                <a:solidFill>
                  <a:srgbClr val="00B050"/>
                </a:solidFill>
                <a:sym typeface="Symbol" panose="05050102010706020507" pitchFamily="18" charset="2"/>
              </a:rPr>
              <a:t>aliased</a:t>
            </a:r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(n) = 10sin(2..2.n.T) + </a:t>
            </a:r>
            <a:r>
              <a:rPr lang="en-US" sz="3200" b="1">
                <a:solidFill>
                  <a:srgbClr val="00B050"/>
                </a:solidFill>
                <a:sym typeface="Symbol" panose="05050102010706020507" pitchFamily="18" charset="2"/>
              </a:rPr>
              <a:t>10sin(2..(-2).n.T)</a:t>
            </a:r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 + 5sin(2..2.n.T) </a:t>
            </a:r>
          </a:p>
          <a:p>
            <a:r>
              <a:rPr lang="en-US" sz="3200">
                <a:sym typeface="Symbol" panose="05050102010706020507" pitchFamily="18" charset="2"/>
              </a:rPr>
              <a:t>T = 1/8</a:t>
            </a:r>
          </a:p>
          <a:p>
            <a:r>
              <a:rPr lang="en-US" sz="3200" b="1">
                <a:solidFill>
                  <a:schemeClr val="accent1"/>
                </a:solidFill>
                <a:sym typeface="Symbol" panose="05050102010706020507" pitchFamily="18" charset="2"/>
              </a:rPr>
              <a:t>10sin(12..n.T) = </a:t>
            </a:r>
            <a:r>
              <a:rPr lang="en-US" sz="3200">
                <a:sym typeface="Symbol" panose="05050102010706020507" pitchFamily="18" charset="2"/>
              </a:rPr>
              <a:t>10sin(12..n/8)= 10sin(12..n/8-2..n)= 10sin(-4..n/8)</a:t>
            </a:r>
            <a:endParaRPr lang="en-US" sz="3200"/>
          </a:p>
          <a:p>
            <a:r>
              <a:rPr lang="en-US" sz="3200" b="1">
                <a:solidFill>
                  <a:srgbClr val="00B050"/>
                </a:solidFill>
                <a:sym typeface="Symbol" panose="05050102010706020507" pitchFamily="18" charset="2"/>
              </a:rPr>
              <a:t>10sin(2..(-2).n.T)</a:t>
            </a:r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 = </a:t>
            </a:r>
            <a:r>
              <a:rPr lang="en-US" sz="3200">
                <a:sym typeface="Symbol" panose="05050102010706020507" pitchFamily="18" charset="2"/>
              </a:rPr>
              <a:t>10sin(-4..n/8)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DBA2EA-6883-4264-A170-9E4CE635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80"/>
            <a:ext cx="12192000" cy="16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(answer_def2)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en-US" baseline="-25000"/>
              <a:t>s</a:t>
            </a:r>
            <a:r>
              <a:rPr lang="en-US"/>
              <a:t> = 8Hz</a:t>
            </a:r>
          </a:p>
          <a:p>
            <a:r>
              <a:rPr lang="en-US"/>
              <a:t>x</a:t>
            </a:r>
            <a:r>
              <a:rPr lang="en-US" baseline="-25000"/>
              <a:t>a_only1</a:t>
            </a:r>
            <a:r>
              <a:rPr lang="en-US"/>
              <a:t>(t) = </a:t>
            </a:r>
            <a:r>
              <a:rPr lang="en-US" sz="2800">
                <a:sym typeface="Symbol" panose="05050102010706020507" pitchFamily="18" charset="2"/>
              </a:rPr>
              <a:t>10sin(2..2.t) + 10sin(2..(-2).t) + 5sin(2..2.t) </a:t>
            </a:r>
            <a:endParaRPr lang="en-US"/>
          </a:p>
          <a:p>
            <a:endParaRPr lang="en-US"/>
          </a:p>
          <a:p>
            <a:r>
              <a:rPr lang="en-US"/>
              <a:t>F</a:t>
            </a:r>
            <a:r>
              <a:rPr lang="en-US" baseline="-25000"/>
              <a:t>s</a:t>
            </a:r>
            <a:r>
              <a:rPr lang="en-US"/>
              <a:t> = 14Hz</a:t>
            </a:r>
          </a:p>
          <a:p>
            <a:r>
              <a:rPr lang="en-US"/>
              <a:t>x</a:t>
            </a:r>
            <a:r>
              <a:rPr lang="en-US" baseline="-25000"/>
              <a:t>a_only1</a:t>
            </a:r>
            <a:r>
              <a:rPr lang="en-US"/>
              <a:t>(t) = 10sin</a:t>
            </a:r>
            <a:r>
              <a:rPr lang="en-US" sz="2800">
                <a:sym typeface="Symbol" panose="05050102010706020507" pitchFamily="18" charset="2"/>
              </a:rPr>
              <a:t>(2..2.t) + 10sin(2..6.t) + 5sin(2..3.t)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1-B071-4848-9BD8-FB80856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3200"/>
          </a:p>
          <a:p>
            <a:r>
              <a:rPr lang="en-US" sz="3200"/>
              <a:t>x(t) with frequency F</a:t>
            </a:r>
            <a:r>
              <a:rPr lang="en-US" sz="3200" baseline="-25000"/>
              <a:t>x </a:t>
            </a:r>
            <a:r>
              <a:rPr lang="en-US" sz="3200">
                <a:sym typeface="Wingdings" panose="05000000000000000000" pitchFamily="2" charset="2"/>
              </a:rPr>
              <a:t> aliased signal x</a:t>
            </a:r>
            <a:r>
              <a:rPr lang="en-US" sz="3200" baseline="-25000">
                <a:sym typeface="Wingdings" panose="05000000000000000000" pitchFamily="2" charset="2"/>
              </a:rPr>
              <a:t>a</a:t>
            </a:r>
            <a:r>
              <a:rPr lang="en-US" sz="3200">
                <a:sym typeface="Wingdings" panose="05000000000000000000" pitchFamily="2" charset="2"/>
              </a:rPr>
              <a:t>(t) with frequency F</a:t>
            </a:r>
            <a:r>
              <a:rPr lang="en-US" sz="3200" baseline="-25000">
                <a:sym typeface="Wingdings" panose="05000000000000000000" pitchFamily="2" charset="2"/>
              </a:rPr>
              <a:t>a</a:t>
            </a:r>
            <a:r>
              <a:rPr lang="en-US" sz="3200">
                <a:sym typeface="Wingdings" panose="05000000000000000000" pitchFamily="2" charset="2"/>
              </a:rPr>
              <a:t> = F</a:t>
            </a:r>
            <a:r>
              <a:rPr lang="en-US" sz="3200" baseline="-25000">
                <a:sym typeface="Wingdings" panose="05000000000000000000" pitchFamily="2" charset="2"/>
              </a:rPr>
              <a:t>x</a:t>
            </a:r>
            <a:r>
              <a:rPr lang="en-US" sz="3200">
                <a:sym typeface="Wingdings" panose="05000000000000000000" pitchFamily="2" charset="2"/>
              </a:rPr>
              <a:t> + k.F</a:t>
            </a:r>
            <a:r>
              <a:rPr lang="en-US" sz="3200" baseline="-25000">
                <a:sym typeface="Wingdings" panose="05000000000000000000" pitchFamily="2" charset="2"/>
              </a:rPr>
              <a:t>s</a:t>
            </a:r>
            <a:r>
              <a:rPr lang="en-US" sz="3200">
                <a:sym typeface="Wingdings" panose="05000000000000000000" pitchFamily="2" charset="2"/>
              </a:rPr>
              <a:t> (k </a:t>
            </a:r>
            <a:r>
              <a:rPr lang="en-US" sz="3200">
                <a:sym typeface="Symbol" panose="05050102010706020507" pitchFamily="18" charset="2"/>
              </a:rPr>
              <a:t> 0)</a:t>
            </a:r>
          </a:p>
          <a:p>
            <a:r>
              <a:rPr lang="en-US" sz="3200">
                <a:sym typeface="Symbol" panose="05050102010706020507" pitchFamily="18" charset="2"/>
              </a:rPr>
              <a:t>F</a:t>
            </a:r>
            <a:r>
              <a:rPr lang="en-US" sz="3200" baseline="-25000">
                <a:sym typeface="Symbol" panose="05050102010706020507" pitchFamily="18" charset="2"/>
              </a:rPr>
              <a:t>1</a:t>
            </a:r>
            <a:r>
              <a:rPr lang="en-US" sz="3200">
                <a:sym typeface="Symbol" panose="05050102010706020507" pitchFamily="18" charset="2"/>
              </a:rPr>
              <a:t> = 2, F</a:t>
            </a:r>
            <a:r>
              <a:rPr lang="en-US" sz="3200" baseline="-25000">
                <a:sym typeface="Symbol" panose="05050102010706020507" pitchFamily="18" charset="2"/>
              </a:rPr>
              <a:t>2</a:t>
            </a:r>
            <a:r>
              <a:rPr lang="en-US" sz="3200">
                <a:sym typeface="Symbol" panose="05050102010706020507" pitchFamily="18" charset="2"/>
              </a:rPr>
              <a:t> = 6, F</a:t>
            </a:r>
            <a:r>
              <a:rPr lang="en-US" sz="3200" baseline="-25000">
                <a:sym typeface="Symbol" panose="05050102010706020507" pitchFamily="18" charset="2"/>
              </a:rPr>
              <a:t>3</a:t>
            </a:r>
            <a:r>
              <a:rPr lang="en-US" sz="3200">
                <a:sym typeface="Symbol" panose="05050102010706020507" pitchFamily="18" charset="2"/>
              </a:rPr>
              <a:t> = 10 (Hz)</a:t>
            </a:r>
          </a:p>
          <a:p>
            <a:r>
              <a:rPr lang="en-US" sz="3200">
                <a:sym typeface="Symbol" panose="05050102010706020507" pitchFamily="18" charset="2"/>
              </a:rPr>
              <a:t>F</a:t>
            </a:r>
            <a:r>
              <a:rPr lang="en-US" sz="3200" baseline="-25000">
                <a:sym typeface="Symbol" panose="05050102010706020507" pitchFamily="18" charset="2"/>
              </a:rPr>
              <a:t>1aliased</a:t>
            </a:r>
            <a:r>
              <a:rPr lang="en-US" sz="3200">
                <a:sym typeface="Symbol" panose="05050102010706020507" pitchFamily="18" charset="2"/>
              </a:rPr>
              <a:t> = 10 (or -6, 18, …), …</a:t>
            </a:r>
          </a:p>
          <a:p>
            <a:r>
              <a:rPr lang="en-US" sz="3200">
                <a:sym typeface="Wingdings" panose="05000000000000000000" pitchFamily="2" charset="2"/>
              </a:rPr>
              <a:t></a:t>
            </a:r>
            <a:r>
              <a:rPr lang="en-US" sz="3200">
                <a:sym typeface="Symbol" panose="05050102010706020507" pitchFamily="18" charset="2"/>
              </a:rPr>
              <a:t> x</a:t>
            </a:r>
            <a:r>
              <a:rPr lang="en-US" sz="3200" baseline="-25000">
                <a:sym typeface="Symbol" panose="05050102010706020507" pitchFamily="18" charset="2"/>
              </a:rPr>
              <a:t>aliased</a:t>
            </a:r>
            <a:r>
              <a:rPr lang="en-US" sz="3200">
                <a:sym typeface="Symbol" panose="05050102010706020507" pitchFamily="18" charset="2"/>
              </a:rPr>
              <a:t>(t) = 10sin(2..10.t) + 10sin(12..t) + 5sin(20..t) </a:t>
            </a:r>
          </a:p>
          <a:p>
            <a:r>
              <a:rPr lang="en-US" sz="3200">
                <a:sym typeface="Symbol" panose="05050102010706020507" pitchFamily="18" charset="2"/>
              </a:rPr>
              <a:t>x</a:t>
            </a:r>
            <a:r>
              <a:rPr lang="en-US" sz="3200" baseline="-25000">
                <a:sym typeface="Symbol" panose="05050102010706020507" pitchFamily="18" charset="2"/>
              </a:rPr>
              <a:t>aliased</a:t>
            </a:r>
            <a:r>
              <a:rPr lang="en-US" sz="3200">
                <a:sym typeface="Symbol" panose="05050102010706020507" pitchFamily="18" charset="2"/>
              </a:rPr>
              <a:t>(t) x(t) ?</a:t>
            </a:r>
          </a:p>
          <a:p>
            <a:r>
              <a:rPr lang="en-US" sz="3200">
                <a:sym typeface="Symbol" panose="05050102010706020507" pitchFamily="18" charset="2"/>
              </a:rPr>
              <a:t>x</a:t>
            </a:r>
            <a:r>
              <a:rPr lang="en-US" sz="3200" baseline="-25000">
                <a:sym typeface="Symbol" panose="05050102010706020507" pitchFamily="18" charset="2"/>
              </a:rPr>
              <a:t>aliased</a:t>
            </a:r>
            <a:r>
              <a:rPr lang="en-US" sz="3200">
                <a:sym typeface="Symbol" panose="05050102010706020507" pitchFamily="18" charset="2"/>
              </a:rPr>
              <a:t>(n) = x(n) ?</a:t>
            </a:r>
          </a:p>
          <a:p>
            <a:r>
              <a:rPr lang="en-US" sz="3200">
                <a:solidFill>
                  <a:schemeClr val="accent1"/>
                </a:solidFill>
                <a:sym typeface="Symbol" panose="05050102010706020507" pitchFamily="18" charset="2"/>
              </a:rPr>
              <a:t>x(n) = </a:t>
            </a:r>
            <a:r>
              <a:rPr lang="en-US" sz="3200" b="1">
                <a:solidFill>
                  <a:schemeClr val="accent1"/>
                </a:solidFill>
                <a:sym typeface="Symbol" panose="05050102010706020507" pitchFamily="18" charset="2"/>
              </a:rPr>
              <a:t>10sin(4..n.T)</a:t>
            </a:r>
            <a:r>
              <a:rPr lang="en-US" sz="3200">
                <a:solidFill>
                  <a:schemeClr val="accent1"/>
                </a:solidFill>
                <a:sym typeface="Symbol" panose="05050102010706020507" pitchFamily="18" charset="2"/>
              </a:rPr>
              <a:t> + 10sin(12..n.T) + 5sin(20..n.T) </a:t>
            </a:r>
          </a:p>
          <a:p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n-US" sz="3200" baseline="-25000">
                <a:solidFill>
                  <a:srgbClr val="00B050"/>
                </a:solidFill>
                <a:sym typeface="Symbol" panose="05050102010706020507" pitchFamily="18" charset="2"/>
              </a:rPr>
              <a:t>aliased</a:t>
            </a:r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(n) = </a:t>
            </a:r>
            <a:r>
              <a:rPr lang="en-US" sz="3200" b="1">
                <a:solidFill>
                  <a:srgbClr val="00B050"/>
                </a:solidFill>
                <a:sym typeface="Symbol" panose="05050102010706020507" pitchFamily="18" charset="2"/>
              </a:rPr>
              <a:t>10sin(2..10.n.T)</a:t>
            </a:r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 + 10sin(12..n.T) + 5sin(20..n.T) </a:t>
            </a:r>
          </a:p>
          <a:p>
            <a:r>
              <a:rPr lang="en-US" sz="3200">
                <a:sym typeface="Symbol" panose="05050102010706020507" pitchFamily="18" charset="2"/>
              </a:rPr>
              <a:t>T = 1/8</a:t>
            </a:r>
          </a:p>
          <a:p>
            <a:r>
              <a:rPr lang="en-US" sz="3200" b="1">
                <a:solidFill>
                  <a:schemeClr val="accent1"/>
                </a:solidFill>
                <a:sym typeface="Symbol" panose="05050102010706020507" pitchFamily="18" charset="2"/>
              </a:rPr>
              <a:t>10sin(4..n.T) = </a:t>
            </a:r>
            <a:r>
              <a:rPr lang="en-US" sz="3200">
                <a:sym typeface="Symbol" panose="05050102010706020507" pitchFamily="18" charset="2"/>
              </a:rPr>
              <a:t>10sin(4..n/8)= 10sin(.n/2)</a:t>
            </a:r>
            <a:endParaRPr lang="en-US" sz="3200"/>
          </a:p>
          <a:p>
            <a:r>
              <a:rPr lang="en-US" sz="3200" b="1">
                <a:solidFill>
                  <a:srgbClr val="00B050"/>
                </a:solidFill>
                <a:sym typeface="Symbol" panose="05050102010706020507" pitchFamily="18" charset="2"/>
              </a:rPr>
              <a:t>10sin(2..10.n.T)</a:t>
            </a:r>
            <a:r>
              <a:rPr lang="en-US" sz="3200">
                <a:solidFill>
                  <a:srgbClr val="00B050"/>
                </a:solidFill>
                <a:sym typeface="Symbol" panose="05050102010706020507" pitchFamily="18" charset="2"/>
              </a:rPr>
              <a:t> = </a:t>
            </a:r>
            <a:r>
              <a:rPr lang="en-US" sz="3200">
                <a:sym typeface="Symbol" panose="05050102010706020507" pitchFamily="18" charset="2"/>
              </a:rPr>
              <a:t>10sin(2..10.n/8)=10sin(2..10.n/8 – 2..n)=10sin(.n/2)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DBA2EA-6883-4264-A170-9E4CE635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80"/>
            <a:ext cx="12192000" cy="16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(answer_def1)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en-US" baseline="-25000"/>
              <a:t>s</a:t>
            </a:r>
            <a:r>
              <a:rPr lang="en-US"/>
              <a:t> = 8Hz</a:t>
            </a:r>
          </a:p>
          <a:p>
            <a:r>
              <a:rPr lang="en-US"/>
              <a:t>x</a:t>
            </a:r>
            <a:r>
              <a:rPr lang="en-US" baseline="-25000"/>
              <a:t>a1</a:t>
            </a:r>
            <a:r>
              <a:rPr lang="en-US"/>
              <a:t>(t) = 10sin(20</a:t>
            </a:r>
            <a:r>
              <a:rPr lang="en-US">
                <a:sym typeface="Symbol" panose="05050102010706020507" pitchFamily="18" charset="2"/>
              </a:rPr>
              <a:t>t) + 10sin(12t) + 5sin(20t) </a:t>
            </a:r>
            <a:endParaRPr lang="en-US"/>
          </a:p>
          <a:p>
            <a:r>
              <a:rPr lang="en-US"/>
              <a:t>x</a:t>
            </a:r>
            <a:r>
              <a:rPr lang="en-US" baseline="-25000"/>
              <a:t>a2</a:t>
            </a:r>
            <a:r>
              <a:rPr lang="en-US"/>
              <a:t>(t) = 10sin(36</a:t>
            </a:r>
            <a:r>
              <a:rPr lang="en-US">
                <a:sym typeface="Symbol" panose="05050102010706020507" pitchFamily="18" charset="2"/>
              </a:rPr>
              <a:t>t) + 10sin(12t) + 5sin(20t) </a:t>
            </a:r>
            <a:endParaRPr lang="en-US"/>
          </a:p>
          <a:p>
            <a:endParaRPr lang="en-US"/>
          </a:p>
          <a:p>
            <a:r>
              <a:rPr lang="en-US"/>
              <a:t>F</a:t>
            </a:r>
            <a:r>
              <a:rPr lang="en-US" baseline="-25000"/>
              <a:t>s</a:t>
            </a:r>
            <a:r>
              <a:rPr lang="en-US"/>
              <a:t> = 14Hz</a:t>
            </a:r>
          </a:p>
          <a:p>
            <a:r>
              <a:rPr lang="en-US"/>
              <a:t>x</a:t>
            </a:r>
            <a:r>
              <a:rPr lang="en-US" baseline="-25000"/>
              <a:t>a1</a:t>
            </a:r>
            <a:r>
              <a:rPr lang="en-US"/>
              <a:t>(t) = 10sin(32</a:t>
            </a:r>
            <a:r>
              <a:rPr lang="en-US">
                <a:sym typeface="Symbol" panose="05050102010706020507" pitchFamily="18" charset="2"/>
              </a:rPr>
              <a:t>t) + 10sin(12t) + 5sin(20t) </a:t>
            </a:r>
            <a:endParaRPr lang="en-US"/>
          </a:p>
          <a:p>
            <a:r>
              <a:rPr lang="en-US"/>
              <a:t>x</a:t>
            </a:r>
            <a:r>
              <a:rPr lang="en-US" baseline="-25000"/>
              <a:t>a2</a:t>
            </a:r>
            <a:r>
              <a:rPr lang="en-US"/>
              <a:t>(t) = 10sin(60</a:t>
            </a:r>
            <a:r>
              <a:rPr lang="en-US">
                <a:sym typeface="Symbol" panose="05050102010706020507" pitchFamily="18" charset="2"/>
              </a:rPr>
              <a:t>t) + 10sin(12t) + 5sin(20t)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BE97-0B62-4644-8796-A2F3CB9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7916-3147-446B-A7EE-36409E54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Nyquist reconstructed frequency range: [-F</a:t>
            </a:r>
            <a:r>
              <a:rPr lang="en-US" baseline="-25000"/>
              <a:t>s</a:t>
            </a:r>
            <a:r>
              <a:rPr lang="en-US"/>
              <a:t>/2 </a:t>
            </a:r>
            <a:r>
              <a:rPr lang="en-US">
                <a:sym typeface="Symbol" panose="05050102010706020507" pitchFamily="18" charset="2"/>
              </a:rPr>
              <a:t> F</a:t>
            </a:r>
            <a:r>
              <a:rPr lang="en-US" baseline="-25000">
                <a:sym typeface="Symbol" panose="05050102010706020507" pitchFamily="18" charset="2"/>
              </a:rPr>
              <a:t>s</a:t>
            </a:r>
            <a:r>
              <a:rPr lang="en-US">
                <a:sym typeface="Symbol" panose="05050102010706020507" pitchFamily="18" charset="2"/>
              </a:rPr>
              <a:t>/2]</a:t>
            </a:r>
          </a:p>
          <a:p>
            <a:endParaRPr lang="en-US">
              <a:sym typeface="Symbol" panose="05050102010706020507" pitchFamily="18" charset="2"/>
            </a:endParaRPr>
          </a:p>
          <a:p>
            <a:r>
              <a:rPr lang="en-US"/>
              <a:t>Sampling signal x(t) with frequency F </a:t>
            </a:r>
            <a:r>
              <a:rPr lang="en-US">
                <a:sym typeface="Wingdings" panose="05000000000000000000" pitchFamily="2" charset="2"/>
              </a:rPr>
              <a:t> reconstructed signal x</a:t>
            </a:r>
            <a:r>
              <a:rPr lang="en-US" baseline="-25000"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(t) with frequency F</a:t>
            </a:r>
            <a:r>
              <a:rPr lang="en-US" baseline="-25000"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 = (F + k.F</a:t>
            </a:r>
            <a:r>
              <a:rPr lang="en-US" baseline="-25000">
                <a:sym typeface="Wingdings" panose="05000000000000000000" pitchFamily="2" charset="2"/>
              </a:rPr>
              <a:t>s</a:t>
            </a:r>
            <a:r>
              <a:rPr lang="en-US">
                <a:sym typeface="Wingdings" panose="05000000000000000000" pitchFamily="2" charset="2"/>
              </a:rPr>
              <a:t>)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[-F</a:t>
            </a:r>
            <a:r>
              <a:rPr lang="en-US" baseline="-25000"/>
              <a:t>s</a:t>
            </a:r>
            <a:r>
              <a:rPr lang="en-US"/>
              <a:t>/2 </a:t>
            </a:r>
            <a:r>
              <a:rPr lang="en-US">
                <a:sym typeface="Symbol" panose="05050102010706020507" pitchFamily="18" charset="2"/>
              </a:rPr>
              <a:t> F</a:t>
            </a:r>
            <a:r>
              <a:rPr lang="en-US" baseline="-25000">
                <a:sym typeface="Symbol" panose="05050102010706020507" pitchFamily="18" charset="2"/>
              </a:rPr>
              <a:t>s</a:t>
            </a:r>
            <a:r>
              <a:rPr lang="en-US">
                <a:sym typeface="Symbol" panose="05050102010706020507" pitchFamily="18" charset="2"/>
              </a:rPr>
              <a:t>/2]</a:t>
            </a:r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51BFAA-53C3-4356-8C65-31F28B88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390"/>
            <a:ext cx="12192000" cy="12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x(t) = sin(6</a:t>
            </a:r>
            <a:r>
              <a:rPr lang="en-US">
                <a:sym typeface="Symbol" panose="05050102010706020507" pitchFamily="18" charset="2"/>
              </a:rPr>
              <a:t>t) + 2sin(6t).cos(4t) = sin(6t) + sin(10t) + sin(2t)</a:t>
            </a:r>
            <a:endParaRPr lang="en-US"/>
          </a:p>
          <a:p>
            <a:endParaRPr lang="en-US"/>
          </a:p>
          <a:p>
            <a:r>
              <a:rPr lang="en-US"/>
              <a:t>Fs = 4 </a:t>
            </a:r>
          </a:p>
          <a:p>
            <a:r>
              <a:rPr lang="en-US"/>
              <a:t>Nyquist reconstructed frequency range: [-2 </a:t>
            </a:r>
            <a:r>
              <a:rPr lang="en-US">
                <a:sym typeface="Symbol" panose="05050102010706020507" pitchFamily="18" charset="2"/>
              </a:rPr>
              <a:t> 2]</a:t>
            </a:r>
          </a:p>
          <a:p>
            <a:r>
              <a:rPr lang="en-US"/>
              <a:t>f</a:t>
            </a:r>
            <a:r>
              <a:rPr lang="en-US" baseline="-25000"/>
              <a:t>a1</a:t>
            </a:r>
            <a:r>
              <a:rPr lang="en-US"/>
              <a:t> = (3 + k</a:t>
            </a:r>
            <a:r>
              <a:rPr lang="en-US" baseline="-25000"/>
              <a:t>1</a:t>
            </a:r>
            <a:r>
              <a:rPr lang="en-US"/>
              <a:t>4)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[-2 </a:t>
            </a:r>
            <a:r>
              <a:rPr lang="en-US">
                <a:sym typeface="Symbol" panose="05050102010706020507" pitchFamily="18" charset="2"/>
              </a:rPr>
              <a:t> 2] = -1</a:t>
            </a:r>
          </a:p>
          <a:p>
            <a:r>
              <a:rPr lang="en-US"/>
              <a:t>f</a:t>
            </a:r>
            <a:r>
              <a:rPr lang="en-US" baseline="-25000"/>
              <a:t>a2</a:t>
            </a:r>
            <a:r>
              <a:rPr lang="en-US"/>
              <a:t> = (5 + k</a:t>
            </a:r>
            <a:r>
              <a:rPr lang="en-US" baseline="-25000"/>
              <a:t>2</a:t>
            </a:r>
            <a:r>
              <a:rPr lang="en-US"/>
              <a:t>4)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[-2 </a:t>
            </a:r>
            <a:r>
              <a:rPr lang="en-US">
                <a:sym typeface="Symbol" panose="05050102010706020507" pitchFamily="18" charset="2"/>
              </a:rPr>
              <a:t> 2] = 1</a:t>
            </a:r>
          </a:p>
          <a:p>
            <a:r>
              <a:rPr lang="en-US"/>
              <a:t>f</a:t>
            </a:r>
            <a:r>
              <a:rPr lang="en-US" baseline="-25000"/>
              <a:t>a3</a:t>
            </a:r>
            <a:r>
              <a:rPr lang="en-US"/>
              <a:t> = (1 + k</a:t>
            </a:r>
            <a:r>
              <a:rPr lang="en-US" baseline="-25000"/>
              <a:t>3</a:t>
            </a:r>
            <a:r>
              <a:rPr lang="en-US"/>
              <a:t>4)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[-2 </a:t>
            </a:r>
            <a:r>
              <a:rPr lang="en-US">
                <a:sym typeface="Symbol" panose="05050102010706020507" pitchFamily="18" charset="2"/>
              </a:rPr>
              <a:t> 2] = 1</a:t>
            </a:r>
          </a:p>
          <a:p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Wingdings" panose="05000000000000000000" pitchFamily="2" charset="2"/>
              </a:rPr>
              <a:t>Reconstructed signal x</a:t>
            </a:r>
            <a:r>
              <a:rPr lang="en-US" baseline="-25000"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(t) = </a:t>
            </a:r>
            <a:r>
              <a:rPr lang="en-US">
                <a:sym typeface="Symbol" panose="05050102010706020507" pitchFamily="18" charset="2"/>
              </a:rPr>
              <a:t>sin(-2t) + sin(2t) + sin(2t) = sin(2t)</a:t>
            </a:r>
            <a:endParaRPr lang="en-US"/>
          </a:p>
          <a:p>
            <a:endParaRPr lang="en-US">
              <a:sym typeface="Symbol" panose="05050102010706020507" pitchFamily="18" charset="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D2B7-9935-41BD-8DCD-C8F06B3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0DFF-1447-4753-A923-D6B8F682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Sampling period T = 1/F</a:t>
            </a:r>
            <a:r>
              <a:rPr lang="en-US" baseline="-25000"/>
              <a:t>s</a:t>
            </a:r>
            <a:endParaRPr lang="en-US"/>
          </a:p>
          <a:p>
            <a:endParaRPr lang="en-US"/>
          </a:p>
          <a:p>
            <a:r>
              <a:rPr lang="en-US"/>
              <a:t>x(n) = x</a:t>
            </a:r>
            <a:r>
              <a:rPr lang="en-US" baseline="-25000"/>
              <a:t>a</a:t>
            </a:r>
            <a:r>
              <a:rPr lang="en-US"/>
              <a:t>(t = nT)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371B-B0AB-44FE-ABA0-2415F423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34"/>
            <a:ext cx="12192000" cy="17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1433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Tutorial 2</vt:lpstr>
      <vt:lpstr>PowerPoint Presentation</vt:lpstr>
      <vt:lpstr>PowerPoint Presentation</vt:lpstr>
      <vt:lpstr>Q1 (answer_def2)</vt:lpstr>
      <vt:lpstr>PowerPoint Presentation</vt:lpstr>
      <vt:lpstr>Q1 (answer_def1)</vt:lpstr>
      <vt:lpstr>PowerPoint Presentation</vt:lpstr>
      <vt:lpstr>Q2 (answer)</vt:lpstr>
      <vt:lpstr>PowerPoint Presentation</vt:lpstr>
      <vt:lpstr>Q3 (answer)</vt:lpstr>
      <vt:lpstr>PowerPoint Presentation</vt:lpstr>
      <vt:lpstr>Q4 (answer)</vt:lpstr>
      <vt:lpstr>Q4 (answer)</vt:lpstr>
      <vt:lpstr>PowerPoint Presentation</vt:lpstr>
      <vt:lpstr>Q5 (answer a)</vt:lpstr>
      <vt:lpstr>Q5 (answer)</vt:lpstr>
      <vt:lpstr>Q5 (answer b)</vt:lpstr>
      <vt:lpstr>Q5 (answer c)</vt:lpstr>
      <vt:lpstr>PowerPoint Presentation</vt:lpstr>
      <vt:lpstr>PowerPoint Presentation</vt:lpstr>
      <vt:lpstr>Q6 (answer)</vt:lpstr>
      <vt:lpstr>Q6 (answer)</vt:lpstr>
      <vt:lpstr>Q6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10</dc:title>
  <dc:creator>Tuan Nguyen</dc:creator>
  <cp:lastModifiedBy>Tuan Nguyen</cp:lastModifiedBy>
  <cp:revision>45</cp:revision>
  <dcterms:created xsi:type="dcterms:W3CDTF">2021-06-21T09:26:21Z</dcterms:created>
  <dcterms:modified xsi:type="dcterms:W3CDTF">2022-10-14T07:12:35Z</dcterms:modified>
</cp:coreProperties>
</file>