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6" r:id="rId5"/>
    <p:sldId id="260" r:id="rId6"/>
    <p:sldId id="268" r:id="rId7"/>
    <p:sldId id="277" r:id="rId8"/>
    <p:sldId id="262" r:id="rId9"/>
    <p:sldId id="269" r:id="rId10"/>
    <p:sldId id="274" r:id="rId11"/>
    <p:sldId id="270" r:id="rId12"/>
    <p:sldId id="271" r:id="rId13"/>
    <p:sldId id="272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9B73-676A-4C08-BB50-A39A0794E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FBC84-F4E8-4118-BF67-0D424F0C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1405-9188-4AC7-B6FC-5041207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CC659-429F-4BB1-9B52-B2D33F24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C21D-324C-4B9E-ABEB-4F06C41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3F38-32BD-40A2-8281-8C92BCEA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AF63D-7146-4370-A45D-A1849B36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7D5D-5BF7-4B7E-81E2-6DC69883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E96D-1D81-4B2A-BCC7-335BDF74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8DE9-384F-49BD-8077-D3E5AA24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7D204-4418-4295-9B64-F76B2DF9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4203C-E3F0-462A-A846-FC932C1E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4514-73E5-4F2C-9244-B101D890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99A-6DF8-4F73-94D8-6F220B78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B75C-C103-4E0D-9F1B-98511868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B7D8-E1C2-487F-B911-51F55C93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F5AD-F085-4F4D-A4B6-A5C917FF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63F5-70A6-4A76-A808-394A63B2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5578-B716-4F70-AAC4-3A0517BE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828B-3BBA-4A27-A763-5B42B20F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A9D0-F1BA-4659-842D-2FB3F2DF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383C8-3FBF-4BD7-9F6C-B7BCFBB8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7187-F8E2-414B-ABF6-E3DCC51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9584-B50D-4601-9380-338DCA09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1DB5-8EF3-467D-99A6-84ACE5DA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4FE3-E467-4197-A574-ADDAB5B6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8302-16CA-4766-889D-D2404965F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7A1-C0C9-4057-9BAF-8B586ABC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BE99-9276-44D2-8843-E1C85058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36B0-57ED-425C-9EE4-64F1C464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15FE-1D5F-42FE-BA7E-63CE79E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9E32-EC53-4EB0-8632-65559896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34AD-0220-4C4C-AFEB-935CEE5A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49BD2-7F71-4B95-9302-89E860B4C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90C4B-3B9C-4E9F-922E-CC1B34DB6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52229-CA1A-44FB-8AB3-83890E8CF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5FEE7-FBE7-4881-B804-2F9DBA40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9D8AF-D162-40B3-952F-440EEFAC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73B5B-CE55-41E0-AD4F-1FD03C3F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5A05-C6E8-43A3-9EC7-0C0848D1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04BF-C827-47D2-932F-D39930A3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39D14-E448-468A-B605-689F1798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45C1C-ACB1-42D9-BD97-F6F5A78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BD9B-D376-4A15-9C10-987001F8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094CC-7453-4A41-AEEF-39FA5A5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7A53-082D-4D40-BC16-D90B27AD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434D-8E22-49D5-BB16-98EF1F45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A0A8-DEE9-40C2-AC39-D42EDE33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AFFF-9D84-43DC-AC62-75329A95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C4DBB-92F4-40AD-9BAA-E5C36B0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721C-1A28-4394-98FF-6C841A36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83F28-05B6-4D6F-9E03-1D137C42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ED8F-3DEF-40BA-BF1D-7613123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EA98E-D59E-432E-9497-6E3D5ECFD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74CC3-D12A-4117-939C-8BEC1FFD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954D-853B-4787-8550-3723FD24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E9F4-05D8-4C8F-A6D6-F63D5FD4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7C97-369D-4D31-923A-6DFAF577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616E9-CC63-4445-9C95-87108C46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A39E-123B-406E-8394-7B82028F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F24E-B151-4133-AD43-DAF3A6F13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6DC8-16F2-40A2-8102-F9CC657BB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9255-F8AA-4B02-8249-AEE76F7A1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72D1-BFDE-429F-9C9D-4EA299125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EC8F-C1C6-462A-833A-FDDF12D26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Calculator  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6860B-4F3C-4FF2-BBE0-1D4F7546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08" y="46656"/>
            <a:ext cx="5355698" cy="67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Q3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B0ECF-36D0-4895-A02F-C69A5DC3A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70"/>
          <a:stretch/>
        </p:blipFill>
        <p:spPr>
          <a:xfrm>
            <a:off x="917472" y="1825625"/>
            <a:ext cx="10515601" cy="32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E5A8-058B-4A84-96B1-34D29FC3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4986-900C-45F1-906C-B88D9495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F84CFB-40FB-4885-9559-5EEB8071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39" y="397120"/>
            <a:ext cx="10136015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7F01DB-A30B-4E6D-8E25-0AF2EA9DF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4" t="12912" r="44368" b="50771"/>
          <a:stretch/>
        </p:blipFill>
        <p:spPr>
          <a:xfrm>
            <a:off x="1162972" y="4578896"/>
            <a:ext cx="2485749" cy="941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D27E19-E594-4A16-AA89-79A40E1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6" t="63683" r="35229" b="6231"/>
          <a:stretch/>
        </p:blipFill>
        <p:spPr>
          <a:xfrm>
            <a:off x="5544442" y="4578896"/>
            <a:ext cx="5442012" cy="7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Q4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64434-55A2-494B-A3A9-CEBECE8C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831576"/>
            <a:ext cx="1029796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4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E912-9B45-4F85-9C3B-6BC1C7D3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9956-8F4D-4F7C-A412-22C310FB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6EA79-6331-449A-BAAF-10DB3CCE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881"/>
            <a:ext cx="10107436" cy="1505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D192B-D3CE-45FF-9A79-5558F16D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15" y="3268270"/>
            <a:ext cx="10176769" cy="3251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4F5DB-0886-491E-B605-8BAAA0CD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827" y="1861650"/>
            <a:ext cx="7814708" cy="145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8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09AB-D79D-4358-A441-7799E2ED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9803F4-BD4B-4525-AF62-9449C33FE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17264"/>
              </p:ext>
            </p:extLst>
          </p:nvPr>
        </p:nvGraphicFramePr>
        <p:xfrm>
          <a:off x="838200" y="1825624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034233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224991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0208596"/>
                    </a:ext>
                  </a:extLst>
                </a:gridCol>
              </a:tblGrid>
              <a:tr h="1639680"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Without oversampled noiseshaping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With oversampled noiseshaping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524369"/>
                  </a:ext>
                </a:extLst>
              </a:tr>
              <a:tr h="636141">
                <a:tc>
                  <a:txBody>
                    <a:bodyPr/>
                    <a:lstStyle/>
                    <a:p>
                      <a:r>
                        <a:rPr lang="en-US" sz="360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014065"/>
                  </a:ext>
                </a:extLst>
              </a:tr>
              <a:tr h="636141">
                <a:tc>
                  <a:txBody>
                    <a:bodyPr/>
                    <a:lstStyle/>
                    <a:p>
                      <a:r>
                        <a:rPr lang="en-US" sz="3600"/>
                        <a:t>Sampling fre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Fs</a:t>
                      </a:r>
                      <a:r>
                        <a:rPr lang="en-US" sz="3600" baseline="0"/>
                        <a:t>’=L.Fs</a:t>
                      </a:r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38696"/>
                  </a:ext>
                </a:extLst>
              </a:tr>
              <a:tr h="1119147">
                <a:tc>
                  <a:txBody>
                    <a:bodyPr/>
                    <a:lstStyle/>
                    <a:p>
                      <a:r>
                        <a:rPr lang="en-US" sz="3600"/>
                        <a:t>Noiseshaping filter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p=0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p</a:t>
                      </a:r>
                      <a:r>
                        <a:rPr lang="en-US" sz="3600">
                          <a:sym typeface="Symbol" panose="05050102010706020507" pitchFamily="18" charset="2"/>
                        </a:rPr>
                        <a:t>0</a:t>
                      </a:r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4683"/>
                  </a:ext>
                </a:extLst>
              </a:tr>
              <a:tr h="636141"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>
                          <a:sym typeface="Symbol" panose="05050102010706020507" pitchFamily="18" charset="2"/>
                        </a:rPr>
                        <a:t>B=B - </a:t>
                      </a:r>
                      <a:r>
                        <a:rPr lang="en-US" sz="360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L = Fs</a:t>
                      </a:r>
                      <a:r>
                        <a:rPr lang="en-US" sz="3600" baseline="0"/>
                        <a:t>’</a:t>
                      </a:r>
                      <a:r>
                        <a:rPr lang="en-US" sz="3600"/>
                        <a:t>/Fs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6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67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Q5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ym typeface="Symbol" panose="05050102010706020507" pitchFamily="18" charset="2"/>
              </a:rPr>
              <a:t>B = 7 </a:t>
            </a:r>
            <a:r>
              <a:rPr lang="en-US" sz="2800">
                <a:sym typeface="Wingdings" panose="05000000000000000000" pitchFamily="2" charset="2"/>
              </a:rPr>
              <a:t>bits  4</a:t>
            </a:r>
          </a:p>
          <a:p>
            <a:r>
              <a:rPr lang="en-US">
                <a:sym typeface="Wingdings" panose="05000000000000000000" pitchFamily="2" charset="2"/>
              </a:rPr>
              <a:t>Fs = 8 kHz  44.1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C3C8A-F3B6-4987-8FD5-49D6F264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79" y="3962418"/>
            <a:ext cx="780206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7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2C87C9-9FF2-4E11-9016-F5DABC829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65" y="3160450"/>
            <a:ext cx="6139444" cy="2194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002E2-1700-407F-8F77-C2AB1FE5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A691-B071-4848-9BD8-FB80856F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Unipolar binary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Bipolar offset binary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3E15E-730D-42F2-BC9A-8C839405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68" y="5058795"/>
            <a:ext cx="7783011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F262B-C816-4140-A597-122391136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60" y="2977671"/>
            <a:ext cx="6887536" cy="790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ACFB78-A757-45D2-AF7B-B728029DE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331" y="365125"/>
            <a:ext cx="12192000" cy="18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9FA-F13E-48CA-B689-A80835E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1ADE-F5E4-4346-B7EA-C8895C8C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R = 4, B = 3 </a:t>
            </a:r>
            <a:r>
              <a:rPr lang="en-US">
                <a:sym typeface="Wingdings" panose="05000000000000000000" pitchFamily="2" charset="2"/>
              </a:rPr>
              <a:t> Q = R/2</a:t>
            </a:r>
            <a:r>
              <a:rPr lang="en-US" baseline="30000">
                <a:sym typeface="Wingdings" panose="05000000000000000000" pitchFamily="2" charset="2"/>
              </a:rPr>
              <a:t>B</a:t>
            </a:r>
            <a:r>
              <a:rPr lang="en-US">
                <a:sym typeface="Wingdings" panose="05000000000000000000" pitchFamily="2" charset="2"/>
              </a:rPr>
              <a:t> =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Nearest rounding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7030A0"/>
                </a:solidFill>
                <a:sym typeface="Wingdings" panose="05000000000000000000" pitchFamily="2" charset="2"/>
              </a:rPr>
              <a:t>Mid-point: up rounding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ym typeface="Wingdings" panose="05000000000000000000" pitchFamily="2" charset="2"/>
              </a:rPr>
              <a:t>Input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1.9</a:t>
            </a:r>
            <a:r>
              <a:rPr lang="en-US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Unipolar quantized value =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Offset quantized value =</a:t>
            </a:r>
          </a:p>
          <a:p>
            <a:pPr>
              <a:buFont typeface="Wingdings" panose="05000000000000000000" pitchFamily="2" charset="2"/>
              <a:buChar char="à"/>
            </a:pP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ym typeface="Wingdings" panose="05000000000000000000" pitchFamily="2" charset="2"/>
              </a:rPr>
              <a:t>Input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1.25</a:t>
            </a:r>
            <a:r>
              <a:rPr lang="en-US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ym typeface="Wingdings" panose="05000000000000000000" pitchFamily="2" charset="2"/>
              </a:rPr>
              <a:t>Unipolar quantized value =</a:t>
            </a:r>
            <a:endParaRPr lang="en-US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ym typeface="Wingdings" panose="05000000000000000000" pitchFamily="2" charset="2"/>
              </a:rPr>
              <a:t>Offset quantized value =</a:t>
            </a:r>
            <a:endParaRPr lang="en-US">
              <a:solidFill>
                <a:srgbClr val="7030A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D63997-4035-4FF2-96C5-67C16CD52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51459"/>
              </p:ext>
            </p:extLst>
          </p:nvPr>
        </p:nvGraphicFramePr>
        <p:xfrm>
          <a:off x="6441233" y="1311177"/>
          <a:ext cx="5057191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05">
                  <a:extLst>
                    <a:ext uri="{9D8B030D-6E8A-4147-A177-3AD203B41FA5}">
                      <a16:colId xmlns:a16="http://schemas.microsoft.com/office/drawing/2014/main" val="2052356796"/>
                    </a:ext>
                  </a:extLst>
                </a:gridCol>
                <a:gridCol w="1558558">
                  <a:extLst>
                    <a:ext uri="{9D8B030D-6E8A-4147-A177-3AD203B41FA5}">
                      <a16:colId xmlns:a16="http://schemas.microsoft.com/office/drawing/2014/main" val="71286584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573874993"/>
                    </a:ext>
                  </a:extLst>
                </a:gridCol>
              </a:tblGrid>
              <a:tr h="446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Codeword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Quantized 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76688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C000"/>
                          </a:solidFill>
                        </a:rPr>
                        <a:t>Unipolar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75682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93266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70488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30756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90953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01639"/>
                  </a:ext>
                </a:extLst>
              </a:tr>
              <a:tr h="499977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40320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42903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7864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BA254C3-A824-458A-A475-6961D80C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739" y="51841"/>
            <a:ext cx="4993944" cy="57330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E2B04-9649-4B41-90A7-057BF453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76" y="689333"/>
            <a:ext cx="5843348" cy="56502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2776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9FA-F13E-48CA-B689-A80835E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1ADE-F5E4-4346-B7EA-C8895C8C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R = 4, B = 3 </a:t>
            </a:r>
            <a:r>
              <a:rPr lang="en-US">
                <a:sym typeface="Wingdings" panose="05000000000000000000" pitchFamily="2" charset="2"/>
              </a:rPr>
              <a:t> Q = R/2</a:t>
            </a:r>
            <a:r>
              <a:rPr lang="en-US" baseline="30000">
                <a:sym typeface="Wingdings" panose="05000000000000000000" pitchFamily="2" charset="2"/>
              </a:rPr>
              <a:t>B</a:t>
            </a:r>
            <a:r>
              <a:rPr lang="en-US">
                <a:sym typeface="Wingdings" panose="05000000000000000000" pitchFamily="2" charset="2"/>
              </a:rPr>
              <a:t> = 0.5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Nearest rounding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7030A0"/>
                </a:solidFill>
                <a:sym typeface="Wingdings" panose="05000000000000000000" pitchFamily="2" charset="2"/>
              </a:rPr>
              <a:t>Mid-point: up rounding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ym typeface="Wingdings" panose="05000000000000000000" pitchFamily="2" charset="2"/>
              </a:rPr>
              <a:t>Input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1.9</a:t>
            </a:r>
            <a:r>
              <a:rPr lang="en-US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 Unipolar quantized value = </a:t>
            </a:r>
            <a:r>
              <a:rPr lang="en-US">
                <a:solidFill>
                  <a:srgbClr val="FFC000"/>
                </a:solidFill>
                <a:sym typeface="Wingdings" panose="05000000000000000000" pitchFamily="2" charset="2"/>
              </a:rPr>
              <a:t>2 (100)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 Offset quantized value = 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1.5 (111)</a:t>
            </a:r>
            <a:r>
              <a:rPr lang="en-US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à"/>
            </a:pP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ym typeface="Wingdings" panose="05000000000000000000" pitchFamily="2" charset="2"/>
              </a:rPr>
              <a:t>Input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1.25</a:t>
            </a:r>
            <a:r>
              <a:rPr lang="en-US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ym typeface="Wingdings" panose="05000000000000000000" pitchFamily="2" charset="2"/>
              </a:rPr>
              <a:t>Unipolar quantized value = </a:t>
            </a:r>
            <a:r>
              <a:rPr lang="en-US">
                <a:solidFill>
                  <a:srgbClr val="7030A0"/>
                </a:solidFill>
                <a:sym typeface="Wingdings" panose="05000000000000000000" pitchFamily="2" charset="2"/>
              </a:rPr>
              <a:t>1.5 (011)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ym typeface="Wingdings" panose="05000000000000000000" pitchFamily="2" charset="2"/>
              </a:rPr>
              <a:t>Offset quantized value = </a:t>
            </a:r>
            <a:r>
              <a:rPr lang="en-US">
                <a:solidFill>
                  <a:srgbClr val="7030A0"/>
                </a:solidFill>
                <a:sym typeface="Wingdings" panose="05000000000000000000" pitchFamily="2" charset="2"/>
              </a:rPr>
              <a:t>1.5 (111)</a:t>
            </a:r>
            <a:endParaRPr lang="en-US">
              <a:solidFill>
                <a:srgbClr val="7030A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D63997-4035-4FF2-96C5-67C16CD5207E}"/>
              </a:ext>
            </a:extLst>
          </p:cNvPr>
          <p:cNvGraphicFramePr>
            <a:graphicFrameLocks noGrp="1"/>
          </p:cNvGraphicFramePr>
          <p:nvPr/>
        </p:nvGraphicFramePr>
        <p:xfrm>
          <a:off x="6441233" y="1311177"/>
          <a:ext cx="5057191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05">
                  <a:extLst>
                    <a:ext uri="{9D8B030D-6E8A-4147-A177-3AD203B41FA5}">
                      <a16:colId xmlns:a16="http://schemas.microsoft.com/office/drawing/2014/main" val="2052356796"/>
                    </a:ext>
                  </a:extLst>
                </a:gridCol>
                <a:gridCol w="1558558">
                  <a:extLst>
                    <a:ext uri="{9D8B030D-6E8A-4147-A177-3AD203B41FA5}">
                      <a16:colId xmlns:a16="http://schemas.microsoft.com/office/drawing/2014/main" val="71286584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573874993"/>
                    </a:ext>
                  </a:extLst>
                </a:gridCol>
              </a:tblGrid>
              <a:tr h="446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Codeword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Quantized 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76688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C000"/>
                          </a:solidFill>
                        </a:rPr>
                        <a:t>Unipolar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75682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C000"/>
                          </a:solidFill>
                        </a:rP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93266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70488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C000"/>
                          </a:solidFill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30756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90953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C000"/>
                          </a:solidFill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01639"/>
                  </a:ext>
                </a:extLst>
              </a:tr>
              <a:tr h="499977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40320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C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42903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78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14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BE97-0B62-4644-8796-A2F3CB94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7916-3147-446B-A7EE-36409E54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Bipolar offset binary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Two’s complement 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6C700-9B3A-41FC-95A0-8D77FB15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4918249"/>
            <a:ext cx="7849695" cy="809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4F01E-957C-46C6-8198-5956D21F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176"/>
            <a:ext cx="12192000" cy="2164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AC79B-04EC-42DF-A08F-890E95647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494" y="3374376"/>
            <a:ext cx="778301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8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E82-72B3-4FAB-A685-4397215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CC7-6795-4B72-AAFA-E0A42678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 = 8, B = 4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 Q = R/2</a:t>
            </a:r>
            <a:r>
              <a:rPr lang="en-US" baseline="30000">
                <a:sym typeface="Wingdings" panose="05000000000000000000" pitchFamily="2" charset="2"/>
              </a:rPr>
              <a:t>B</a:t>
            </a:r>
            <a:r>
              <a:rPr lang="en-US">
                <a:sym typeface="Wingdings" panose="05000000000000000000" pitchFamily="2" charset="2"/>
              </a:rPr>
              <a:t> = 0.5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Nearest rounding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sym typeface="Wingdings" panose="05000000000000000000" pitchFamily="2" charset="2"/>
              </a:rPr>
              <a:t>Mid-point: up rounding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50A2F6-1DF4-41A7-88E1-20C47353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34174"/>
              </p:ext>
            </p:extLst>
          </p:nvPr>
        </p:nvGraphicFramePr>
        <p:xfrm>
          <a:off x="4870578" y="1292515"/>
          <a:ext cx="692331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469">
                  <a:extLst>
                    <a:ext uri="{9D8B030D-6E8A-4147-A177-3AD203B41FA5}">
                      <a16:colId xmlns:a16="http://schemas.microsoft.com/office/drawing/2014/main" val="2052356796"/>
                    </a:ext>
                  </a:extLst>
                </a:gridCol>
                <a:gridCol w="1847462">
                  <a:extLst>
                    <a:ext uri="{9D8B030D-6E8A-4147-A177-3AD203B41FA5}">
                      <a16:colId xmlns:a16="http://schemas.microsoft.com/office/drawing/2014/main" val="712865848"/>
                    </a:ext>
                  </a:extLst>
                </a:gridCol>
                <a:gridCol w="3256382">
                  <a:extLst>
                    <a:ext uri="{9D8B030D-6E8A-4147-A177-3AD203B41FA5}">
                      <a16:colId xmlns:a16="http://schemas.microsoft.com/office/drawing/2014/main" val="573874993"/>
                    </a:ext>
                  </a:extLst>
                </a:gridCol>
              </a:tblGrid>
              <a:tr h="446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Codeword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Quantized 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76688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Two’s complement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75682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93266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70488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30756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90953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01639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40320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42903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7864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5B9B366-80C7-40E1-A9FB-436BB84F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5618"/>
            <a:ext cx="5697891" cy="58776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61187-5084-45C7-A5B8-50FCE7C6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39" y="50142"/>
            <a:ext cx="5843348" cy="56502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80964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E82-72B3-4FAB-A685-4397215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CC7-6795-4B72-AAFA-E0A42678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 = 8, B = 4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 Q = R/2</a:t>
            </a:r>
            <a:r>
              <a:rPr lang="en-US" baseline="30000">
                <a:sym typeface="Wingdings" panose="05000000000000000000" pitchFamily="2" charset="2"/>
              </a:rPr>
              <a:t>B</a:t>
            </a:r>
            <a:r>
              <a:rPr lang="en-US">
                <a:sym typeface="Wingdings" panose="05000000000000000000" pitchFamily="2" charset="2"/>
              </a:rPr>
              <a:t> = 0.5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Nearest rounding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sym typeface="Wingdings" panose="05000000000000000000" pitchFamily="2" charset="2"/>
              </a:rPr>
              <a:t>Mid-point: up rounding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50A2F6-1DF4-41A7-88E1-20C47353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32534"/>
              </p:ext>
            </p:extLst>
          </p:nvPr>
        </p:nvGraphicFramePr>
        <p:xfrm>
          <a:off x="4870578" y="1292515"/>
          <a:ext cx="692331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469">
                  <a:extLst>
                    <a:ext uri="{9D8B030D-6E8A-4147-A177-3AD203B41FA5}">
                      <a16:colId xmlns:a16="http://schemas.microsoft.com/office/drawing/2014/main" val="2052356796"/>
                    </a:ext>
                  </a:extLst>
                </a:gridCol>
                <a:gridCol w="1847462">
                  <a:extLst>
                    <a:ext uri="{9D8B030D-6E8A-4147-A177-3AD203B41FA5}">
                      <a16:colId xmlns:a16="http://schemas.microsoft.com/office/drawing/2014/main" val="712865848"/>
                    </a:ext>
                  </a:extLst>
                </a:gridCol>
                <a:gridCol w="3256382">
                  <a:extLst>
                    <a:ext uri="{9D8B030D-6E8A-4147-A177-3AD203B41FA5}">
                      <a16:colId xmlns:a16="http://schemas.microsoft.com/office/drawing/2014/main" val="573874993"/>
                    </a:ext>
                  </a:extLst>
                </a:gridCol>
              </a:tblGrid>
              <a:tr h="446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Codeword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Quantized 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76688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Two’s complement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75682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93266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70488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30756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90953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01639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40320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42903"/>
                  </a:ext>
                </a:extLst>
              </a:tr>
              <a:tr h="4463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78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93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D2B7-9935-41BD-8DCD-C8F06B3E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0DFF-1447-4753-A923-D6B8F682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Real-time processing: T_processing &lt; T_sampling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1BB131-003E-4848-BB1B-2EBB49D21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9" y="370935"/>
            <a:ext cx="10126488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9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Q3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48000 samples/sec </a:t>
            </a:r>
            <a:r>
              <a:rPr lang="en-US">
                <a:sym typeface="Wingdings" panose="05000000000000000000" pitchFamily="2" charset="2"/>
              </a:rPr>
              <a:t> 44100</a:t>
            </a:r>
          </a:p>
          <a:p>
            <a:r>
              <a:rPr lang="en-US">
                <a:sym typeface="Wingdings" panose="05000000000000000000" pitchFamily="2" charset="2"/>
              </a:rPr>
              <a:t>20 bits/sample  16</a:t>
            </a:r>
          </a:p>
          <a:p>
            <a:r>
              <a:rPr lang="en-US">
                <a:sym typeface="Wingdings" panose="05000000000000000000" pitchFamily="2" charset="2"/>
              </a:rPr>
              <a:t>35 MAC  25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242,25MB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B0ECF-36D0-4895-A02F-C69A5DC3A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560"/>
          <a:stretch/>
        </p:blipFill>
        <p:spPr>
          <a:xfrm>
            <a:off x="3773994" y="3200397"/>
            <a:ext cx="7822401" cy="31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0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365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Wingdings</vt:lpstr>
      <vt:lpstr>Office Theme</vt:lpstr>
      <vt:lpstr>Tutorial 3</vt:lpstr>
      <vt:lpstr>PowerPoint Presentation</vt:lpstr>
      <vt:lpstr>Q1 (answer)</vt:lpstr>
      <vt:lpstr>Q1 (answer)</vt:lpstr>
      <vt:lpstr>PowerPoint Presentation</vt:lpstr>
      <vt:lpstr>Q2 (answer)</vt:lpstr>
      <vt:lpstr>Q2 (answer)</vt:lpstr>
      <vt:lpstr>PowerPoint Presentation</vt:lpstr>
      <vt:lpstr>Q3 (answer)</vt:lpstr>
      <vt:lpstr>Q3 (answer)</vt:lpstr>
      <vt:lpstr>PowerPoint Presentation</vt:lpstr>
      <vt:lpstr>Q4 (answer)</vt:lpstr>
      <vt:lpstr>PowerPoint Presentation</vt:lpstr>
      <vt:lpstr>PowerPoint Presentation</vt:lpstr>
      <vt:lpstr>Q5 (answer)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10</dc:title>
  <dc:creator>Tuan Nguyen</dc:creator>
  <cp:lastModifiedBy>Tuan Nguyen</cp:lastModifiedBy>
  <cp:revision>42</cp:revision>
  <dcterms:created xsi:type="dcterms:W3CDTF">2021-06-21T09:26:21Z</dcterms:created>
  <dcterms:modified xsi:type="dcterms:W3CDTF">2022-10-19T07:13:20Z</dcterms:modified>
</cp:coreProperties>
</file>