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7" r:id="rId4"/>
    <p:sldId id="273" r:id="rId5"/>
    <p:sldId id="259" r:id="rId6"/>
    <p:sldId id="274" r:id="rId7"/>
    <p:sldId id="260" r:id="rId8"/>
    <p:sldId id="276" r:id="rId9"/>
    <p:sldId id="268" r:id="rId10"/>
    <p:sldId id="262" r:id="rId11"/>
    <p:sldId id="269" r:id="rId12"/>
    <p:sldId id="270" r:id="rId13"/>
    <p:sldId id="275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2-04-25T06:17:48.16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543 49 0,'0'25'125,"-25"-25"-125,0 0 16,1 0-16,24 25 15,-25-1-15,-24-24 16,49 25-16,-25 0 15,25-1-15,0 1 16,0 0-16,0-1 16,-25 1 15,1 0-15,24-1-16,0 26 15,0-26 1,0 1 78,0 0-48,24-1 1,1 1-47,-25 24 16,25-24-16,-25 0 31,24-1-31,-24 1 47,25-25-47,-25 25 16,25-25-1,-25 24-15,24-24 16,-24 25-16,0 0 16,0-1-1,25-24 16,-25 25-15,0 0 0,25-25-1,-25 24 17,0 1-17,0 0 1,0-1 31,0 1-47,-25-25 234,0-49-218,1 49-16,-1 0 0,0 0 15,1 0 1,-1 0-16,-49 0 16,49 0-16,1 0 15,-1 0-15,1 0 16,-1 0-16,0 0 15,1 0 1,-1 0-16,-24 0 16,24 0 93,0 0-78</inkml:trace>
  <inkml:trace contextRef="#ctx0" brushRef="#br0" timeOffset="2324">493 148 0,'25'0'625,"0"0"-610,-1-25 1,1 1-16,24-1 0,-24 25 15,0 0-15,-1 0 32,1 0 30,0-25-31,24 1-15,-49-1-16,49 25 16,-24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2-04-25T06:17:53.97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469 26 0,'-49'25'125,"24"0"-110,25-1-15,-25-24 16,1 25-16,-1 0 16,0-1-16,1 1 15,-1 0-15,25-1 16,-25-24-16,1 25 15,-1 0-15,25-1 16,0 1-16,0 24 47,0-24 0,0 0-32,0-1-15,0 1 0,0 0 32,0-1-17,0 1 1,0 0 15</inkml:trace>
  <inkml:trace contextRef="#ctx0" brushRef="#br0" timeOffset="889">222 717 0</inkml:trace>
  <inkml:trace contextRef="#ctx0" brushRef="#br0" timeOffset="2981">222 618 0,'25'25'93,"0"-25"-77,-1 0 0,1 25-16,0-25 15,-1 0 32,1 0-31,0 0-1,-1 0 1,1 0-16,-1 0 16,1 0-1,-25-25 16,0 0-31,25 25 16,24-24-16,-49-1 16,0 0-16,25 25 31,-25-24-31,0-1 31,0 0-15,0 1 15,0-1-15,24-24-1,-24-1-15,0 26 16,0-50 0,0 49-16,0 0 0,0 1 15,0-1 16,0 0 32,-24 25-63,-26 0 16,26-49-1,24 24 1,-25 1-16,0 24 62</inkml:trace>
  <inkml:trace contextRef="#ctx0" brushRef="#br0" timeOffset="5260">666 446 0,'0'24'313,"0"1"-313,0 24 15,0-24 1,-25-25-16,25 25 0,0-1 16,-24 26-16,-1-26 15,25 1-15,0 0 16,0 24-1,-25 0-15,25-24 16,0 0-16,-24-1 16,-1 1-16,0 0 15,25 24 1,0-25-16,0 1 16,0 0-1,0-1 1,-24 1-1,-1 0-15,25 24 16,0-24-16,-24-1 16,-1 1-1,25 0 17,-25-25-1,-24 0-16,24 0 1,1 0 0,-1 0-16,0 0 15,1 0 1,-26 0 0,26 0-16,-1 0 15,0 0 1,1 0-1,-1 0 17,0 0 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9B73-676A-4C08-BB50-A39A0794E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FBC84-F4E8-4118-BF67-0D424F0C7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31405-9188-4AC7-B6FC-50412078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19-Oct-22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CC659-429F-4BB1-9B52-B2D33F24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BC21D-324C-4B9E-ABEB-4F06C415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8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3F38-32BD-40A2-8281-8C92BCEA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AF63D-7146-4370-A45D-A1849B362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87D5D-5BF7-4B7E-81E2-6DC69883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19-Oct-22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CE96D-1D81-4B2A-BCC7-335BDF741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F8DE9-384F-49BD-8077-D3E5AA24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2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7D204-4418-4295-9B64-F76B2DF9A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4203C-E3F0-462A-A846-FC932C1E9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64514-73E5-4F2C-9244-B101D8904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19-Oct-22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7B99A-6DF8-4F73-94D8-6F220B789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AB75C-C103-4E0D-9F1B-98511868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2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B7D8-E1C2-487F-B911-51F55C93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FF5AD-F085-4F4D-A4B6-A5C917FF1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F63F5-70A6-4A76-A808-394A63B23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19-Oct-22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F5578-B716-4F70-AAC4-3A0517BE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D828B-3BBA-4A27-A763-5B42B20F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0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A9D0-F1BA-4659-842D-2FB3F2DF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383C8-3FBF-4BD7-9F6C-B7BCFBB85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A7187-F8E2-414B-ABF6-E3DCC517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19-Oct-22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69584-B50D-4601-9380-338DCA09B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31DB5-8EF3-467D-99A6-84ACE5DA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3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4FE3-E467-4197-A574-ADDAB5B6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D8302-16CA-4766-889D-D2404965F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727A1-C0C9-4057-9BAF-8B586ABC9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ABE99-9276-44D2-8843-E1C850585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19-Oct-22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A36B0-57ED-425C-9EE4-64F1C4640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815FE-1D5F-42FE-BA7E-63CE79E1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1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9E32-EC53-4EB0-8632-65559896E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734AD-0220-4C4C-AFEB-935CEE5A3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49BD2-7F71-4B95-9302-89E860B4C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190C4B-3B9C-4E9F-922E-CC1B34DB6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52229-CA1A-44FB-8AB3-83890E8CF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5FEE7-FBE7-4881-B804-2F9DBA40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19-Oct-22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9D8AF-D162-40B3-952F-440EEFAC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73B5B-CE55-41E0-AD4F-1FD03C3F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5A05-C6E8-43A3-9EC7-0C0848D1A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404BF-C827-47D2-932F-D39930A3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19-Oct-22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39D14-E448-468A-B605-689F1798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45C1C-ACB1-42D9-BD97-F6F5A78E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9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DBD9B-D376-4A15-9C10-987001F8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19-Oct-22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094CC-7453-4A41-AEEF-39FA5A52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17A53-082D-4D40-BC16-D90B27AD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434D-8E22-49D5-BB16-98EF1F45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6A0A8-DEE9-40C2-AC39-D42EDE336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3AFFF-9D84-43DC-AC62-75329A954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C4DBB-92F4-40AD-9BAA-E5C36B0D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19-Oct-22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B721C-1A28-4394-98FF-6C841A36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83F28-05B6-4D6F-9E03-1D137C42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0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ED8F-3DEF-40BA-BF1D-7613123E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AEA98E-D59E-432E-9497-6E3D5ECFD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74CC3-D12A-4117-939C-8BEC1FFDA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C954D-853B-4787-8550-3723FD24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5C21-9B4A-44B1-B4A4-811A22C2BFED}" type="datetimeFigureOut">
              <a:rPr lang="en-US" smtClean="0"/>
              <a:t>19-Oct-22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0E9F4-05D8-4C8F-A6D6-F63D5FD4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D7C97-369D-4D31-923A-6DFAF577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0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A616E9-CC63-4445-9C95-87108C46D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3A39E-123B-406E-8394-7B82028FC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6F24E-B151-4133-AD43-DAF3A6F13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45C21-9B4A-44B1-B4A4-811A22C2BFED}" type="datetimeFigureOut">
              <a:rPr lang="en-US" smtClean="0"/>
              <a:t>19-Oct-22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76DC8-16F2-40A2-8102-F9CC657BB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E9255-F8AA-4B02-8249-AEE76F7A1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F37E4-9AB9-4B4D-AAA3-3D8BFAE4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7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72D1-BFDE-429F-9C9D-4EA299125F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/>
              <a:t>Tutorial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BEC8F-C1C6-462A-833A-FDDF12D26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Paper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Pen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Calculator 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455222-EFBC-428C-8C89-8D1C22AAD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796" y="0"/>
            <a:ext cx="56214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40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30DFF-1447-4753-A923-D6B8F682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x(n) = </a:t>
            </a:r>
            <a:r>
              <a:rPr lang="en-US">
                <a:sym typeface="Symbol" panose="05050102010706020507" pitchFamily="18" charset="2"/>
              </a:rPr>
              <a:t>(n) </a:t>
            </a:r>
            <a:r>
              <a:rPr lang="en-US">
                <a:sym typeface="Wingdings" panose="05000000000000000000" pitchFamily="2" charset="2"/>
              </a:rPr>
              <a:t> y(n) = h(n)			</a:t>
            </a:r>
          </a:p>
          <a:p>
            <a:endParaRPr lang="en-US">
              <a:latin typeface="Symbol" panose="05050102010706020507" pitchFamily="18" charset="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Stable: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Frequency response:			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0D2B7-9935-41BD-8DCD-C8F06B3E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97AC91-DC81-411D-BDEB-D566F4E88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7" y="389499"/>
            <a:ext cx="11717385" cy="2705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B07BCC-4902-4D75-8731-4BDEB44F4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460" y="4163623"/>
            <a:ext cx="2627967" cy="994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6B87DC-BB1E-4DA9-9E0E-228E68906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435" y="5234256"/>
            <a:ext cx="3023616" cy="992754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3614743D-655A-403E-ADEC-8F8EB8E94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788" y="3156413"/>
            <a:ext cx="5472155" cy="1350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98E4A1-6F8D-5C23-D7B0-E0D8CBC190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5472" y="5444883"/>
            <a:ext cx="33909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96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93BB-E5C3-4121-B7DC-DD92AE8D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Q3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5CCE-1F8D-46DA-BE21-9C64EF8D7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h(n) = </a:t>
            </a:r>
            <a:r>
              <a:rPr lang="en-US">
                <a:sym typeface="Symbol" panose="05050102010706020507" pitchFamily="18" charset="2"/>
              </a:rPr>
              <a:t>(n) + 2(n-1) + (n-2) = {1^, 2, 1}</a:t>
            </a:r>
          </a:p>
          <a:p>
            <a:r>
              <a:rPr lang="en-US">
                <a:sym typeface="Symbol" panose="05050102010706020507" pitchFamily="18" charset="2"/>
              </a:rPr>
              <a:t>h(0) =</a:t>
            </a:r>
            <a:r>
              <a:rPr lang="en-US"/>
              <a:t> 1, h(1) = 2, h(2) = 1</a:t>
            </a:r>
          </a:p>
          <a:p>
            <a:endParaRPr lang="en-US"/>
          </a:p>
          <a:p>
            <a:r>
              <a:rPr lang="en-US"/>
              <a:t>sum{|h(n)|} = 4 &lt; </a:t>
            </a:r>
            <a:r>
              <a:rPr lang="en-US">
                <a:sym typeface="Symbol" panose="05050102010706020507" pitchFamily="18" charset="2"/>
              </a:rPr>
              <a:t> </a:t>
            </a:r>
            <a:r>
              <a:rPr lang="en-US">
                <a:sym typeface="Wingdings" panose="05000000000000000000" pitchFamily="2" charset="2"/>
              </a:rPr>
              <a:t> stable</a:t>
            </a:r>
            <a:endParaRPr lang="en-US"/>
          </a:p>
          <a:p>
            <a:endParaRPr lang="en-US"/>
          </a:p>
          <a:p>
            <a:r>
              <a:rPr lang="en-US"/>
              <a:t>H(w) = h(0).e</a:t>
            </a:r>
            <a:r>
              <a:rPr lang="en-US" baseline="30000"/>
              <a:t>-jw.0 </a:t>
            </a:r>
            <a:r>
              <a:rPr lang="en-US"/>
              <a:t>+ h(1).e</a:t>
            </a:r>
            <a:r>
              <a:rPr lang="en-US" baseline="30000"/>
              <a:t>-jw.1</a:t>
            </a:r>
            <a:r>
              <a:rPr lang="en-US"/>
              <a:t> + h(2).e</a:t>
            </a:r>
            <a:r>
              <a:rPr lang="en-US" baseline="30000"/>
              <a:t>-jw.2</a:t>
            </a:r>
            <a:endParaRPr lang="en-US"/>
          </a:p>
          <a:p>
            <a:pPr marL="0" indent="0">
              <a:buNone/>
            </a:pPr>
            <a:r>
              <a:rPr lang="en-US"/>
              <a:t>             = 1.1 + 2.{cos(w) – j.sin(w)} + 1.{cos(2w) – j.sin(2w)}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30C123-3380-41A8-BB4F-70EAAD25B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227" y="3867093"/>
            <a:ext cx="3023616" cy="99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00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E5A8-058B-4A84-96B1-34D29FC3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B4986-900C-45F1-906C-B88D94954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2071"/>
          </a:xfrm>
        </p:spPr>
        <p:txBody>
          <a:bodyPr>
            <a:normAutofit lnSpcReduction="1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sz="6600"/>
          </a:p>
          <a:p>
            <a:r>
              <a:rPr lang="en-US"/>
              <a:t>A.x</a:t>
            </a:r>
            <a:r>
              <a:rPr lang="en-US" baseline="-25000"/>
              <a:t>A</a:t>
            </a:r>
            <a:r>
              <a:rPr lang="en-US"/>
              <a:t>(n – D</a:t>
            </a:r>
            <a:r>
              <a:rPr lang="en-US" baseline="-25000"/>
              <a:t>A</a:t>
            </a:r>
            <a:r>
              <a:rPr lang="en-US"/>
              <a:t>) + B.x</a:t>
            </a:r>
            <a:r>
              <a:rPr lang="en-US" baseline="-25000"/>
              <a:t>B</a:t>
            </a:r>
            <a:r>
              <a:rPr lang="en-US"/>
              <a:t>(n – D</a:t>
            </a:r>
            <a:r>
              <a:rPr lang="en-US" baseline="-25000"/>
              <a:t>B</a:t>
            </a:r>
            <a:r>
              <a:rPr lang="en-US"/>
              <a:t>)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A.y</a:t>
            </a:r>
            <a:r>
              <a:rPr lang="en-US" baseline="-25000"/>
              <a:t>A</a:t>
            </a:r>
            <a:r>
              <a:rPr lang="en-US"/>
              <a:t>(n – D</a:t>
            </a:r>
            <a:r>
              <a:rPr lang="en-US" baseline="-25000"/>
              <a:t>A</a:t>
            </a:r>
            <a:r>
              <a:rPr lang="en-US"/>
              <a:t>) + B.y</a:t>
            </a:r>
            <a:r>
              <a:rPr lang="en-US" baseline="-25000"/>
              <a:t>B</a:t>
            </a:r>
            <a:r>
              <a:rPr lang="en-US"/>
              <a:t>(n – D</a:t>
            </a:r>
            <a:r>
              <a:rPr lang="en-US" baseline="-25000"/>
              <a:t>B</a:t>
            </a:r>
            <a:r>
              <a:rPr lang="en-US"/>
              <a:t>)</a:t>
            </a:r>
          </a:p>
          <a:p>
            <a:endParaRPr lang="en-US" sz="2400"/>
          </a:p>
          <a:p>
            <a:pPr marL="514350" indent="-514350">
              <a:buAutoNum type="alphaLcPeriod"/>
            </a:pPr>
            <a:r>
              <a:rPr lang="en-US"/>
              <a:t>x</a:t>
            </a:r>
            <a:r>
              <a:rPr lang="en-US" baseline="-25000"/>
              <a:t>1</a:t>
            </a:r>
            <a:r>
              <a:rPr lang="en-US"/>
              <a:t>(n) = A.x</a:t>
            </a:r>
            <a:r>
              <a:rPr lang="en-US" baseline="-25000"/>
              <a:t>0</a:t>
            </a:r>
            <a:r>
              <a:rPr lang="en-US"/>
              <a:t>(n – D</a:t>
            </a:r>
            <a:r>
              <a:rPr lang="en-US" baseline="-25000"/>
              <a:t>A</a:t>
            </a:r>
            <a:r>
              <a:rPr lang="en-US"/>
              <a:t>) + B.x</a:t>
            </a:r>
            <a:r>
              <a:rPr lang="en-US" baseline="-25000"/>
              <a:t>0</a:t>
            </a:r>
            <a:r>
              <a:rPr lang="en-US"/>
              <a:t>(n – D</a:t>
            </a:r>
            <a:r>
              <a:rPr lang="en-US" baseline="-25000"/>
              <a:t>B</a:t>
            </a:r>
            <a:r>
              <a:rPr lang="en-US"/>
              <a:t>) + … </a:t>
            </a:r>
          </a:p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 y</a:t>
            </a:r>
            <a:r>
              <a:rPr lang="en-US" baseline="-25000"/>
              <a:t>1</a:t>
            </a:r>
            <a:r>
              <a:rPr lang="en-US"/>
              <a:t>(n) = A.y</a:t>
            </a:r>
            <a:r>
              <a:rPr lang="en-US" baseline="-25000"/>
              <a:t>0</a:t>
            </a:r>
            <a:r>
              <a:rPr lang="en-US"/>
              <a:t>(n – D</a:t>
            </a:r>
            <a:r>
              <a:rPr lang="en-US" baseline="-25000"/>
              <a:t>A</a:t>
            </a:r>
            <a:r>
              <a:rPr lang="en-US"/>
              <a:t>) + B.y</a:t>
            </a:r>
            <a:r>
              <a:rPr lang="en-US" baseline="-25000"/>
              <a:t>0</a:t>
            </a:r>
            <a:r>
              <a:rPr lang="en-US"/>
              <a:t>(n – D</a:t>
            </a:r>
            <a:r>
              <a:rPr lang="en-US" baseline="-25000"/>
              <a:t>B</a:t>
            </a:r>
            <a:r>
              <a:rPr lang="en-US"/>
              <a:t>) + 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3163CE-69EF-43D1-8E56-BDA4564AE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" y="343671"/>
            <a:ext cx="12184175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71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93BB-E5C3-4121-B7DC-DD92AE8D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Q4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5CCE-1F8D-46DA-BE21-9C64EF8D7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a. x</a:t>
            </a:r>
            <a:r>
              <a:rPr lang="en-US" baseline="-25000"/>
              <a:t>1</a:t>
            </a:r>
            <a:r>
              <a:rPr lang="en-US"/>
              <a:t>(n) = x</a:t>
            </a:r>
            <a:r>
              <a:rPr lang="en-US" baseline="-25000"/>
              <a:t>0</a:t>
            </a:r>
            <a:r>
              <a:rPr lang="en-US"/>
              <a:t>(n – 2) + 2x</a:t>
            </a:r>
            <a:r>
              <a:rPr lang="en-US" baseline="-25000"/>
              <a:t>0</a:t>
            </a:r>
            <a:r>
              <a:rPr lang="en-US"/>
              <a:t>(n – 4) + x</a:t>
            </a:r>
            <a:r>
              <a:rPr lang="en-US" baseline="-25000"/>
              <a:t>0</a:t>
            </a:r>
            <a:r>
              <a:rPr lang="en-US"/>
              <a:t>(n – 6)</a:t>
            </a:r>
          </a:p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 y</a:t>
            </a:r>
            <a:r>
              <a:rPr lang="en-US" baseline="-25000"/>
              <a:t>1</a:t>
            </a:r>
            <a:r>
              <a:rPr lang="en-US"/>
              <a:t>(n) = y</a:t>
            </a:r>
            <a:r>
              <a:rPr lang="en-US" baseline="-25000"/>
              <a:t>0</a:t>
            </a:r>
            <a:r>
              <a:rPr lang="en-US"/>
              <a:t>(n – 2) + 2y</a:t>
            </a:r>
            <a:r>
              <a:rPr lang="en-US" baseline="-25000"/>
              <a:t>0</a:t>
            </a:r>
            <a:r>
              <a:rPr lang="en-US"/>
              <a:t>(n – 4) + y</a:t>
            </a:r>
            <a:r>
              <a:rPr lang="en-US" baseline="-25000"/>
              <a:t>0</a:t>
            </a:r>
            <a:r>
              <a:rPr lang="en-US"/>
              <a:t>(n – 6)</a:t>
            </a:r>
          </a:p>
          <a:p>
            <a:pPr marL="0" indent="0">
              <a:buNone/>
            </a:pPr>
            <a:r>
              <a:rPr lang="en-US"/>
              <a:t>               = …</a:t>
            </a:r>
          </a:p>
          <a:p>
            <a:pPr marL="0" indent="0">
              <a:buNone/>
            </a:pPr>
            <a:r>
              <a:rPr lang="en-US"/>
              <a:t> </a:t>
            </a:r>
          </a:p>
          <a:p>
            <a:pPr marL="0" indent="0">
              <a:buNone/>
            </a:pPr>
            <a:r>
              <a:rPr lang="en-US"/>
              <a:t>b. x(n) = </a:t>
            </a:r>
            <a:r>
              <a:rPr lang="en-US">
                <a:sym typeface="Symbol" panose="05050102010706020507" pitchFamily="18" charset="2"/>
              </a:rPr>
              <a:t>(n) </a:t>
            </a:r>
            <a:r>
              <a:rPr lang="en-US">
                <a:sym typeface="Wingdings" panose="05000000000000000000" pitchFamily="2" charset="2"/>
              </a:rPr>
              <a:t> y(n) = h(n)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From the given graph, we have: x</a:t>
            </a:r>
            <a:r>
              <a:rPr lang="en-US" baseline="-25000"/>
              <a:t>0</a:t>
            </a:r>
            <a:r>
              <a:rPr lang="en-US"/>
              <a:t>(n) = </a:t>
            </a:r>
            <a:r>
              <a:rPr lang="en-US">
                <a:sym typeface="Symbol" panose="05050102010706020507" pitchFamily="18" charset="2"/>
              </a:rPr>
              <a:t>(n+1) + </a:t>
            </a:r>
            <a:r>
              <a:rPr lang="en-US"/>
              <a:t>2</a:t>
            </a:r>
            <a:r>
              <a:rPr lang="en-US">
                <a:sym typeface="Symbol" panose="05050102010706020507" pitchFamily="18" charset="2"/>
              </a:rPr>
              <a:t>(n) + (n-1)</a:t>
            </a:r>
            <a:endParaRPr lang="en-US"/>
          </a:p>
          <a:p>
            <a:pPr>
              <a:buFont typeface="Wingdings" panose="05000000000000000000" pitchFamily="2" charset="2"/>
              <a:buChar char="à"/>
            </a:pPr>
            <a:r>
              <a:rPr lang="en-US">
                <a:sym typeface="Symbol" panose="05050102010706020507" pitchFamily="18" charset="2"/>
              </a:rPr>
              <a:t> y</a:t>
            </a:r>
            <a:r>
              <a:rPr lang="en-US" baseline="-25000">
                <a:sym typeface="Symbol" panose="05050102010706020507" pitchFamily="18" charset="2"/>
              </a:rPr>
              <a:t>0</a:t>
            </a:r>
            <a:r>
              <a:rPr lang="en-US">
                <a:sym typeface="Symbol" panose="05050102010706020507" pitchFamily="18" charset="2"/>
              </a:rPr>
              <a:t>(n) = h(n+1) + 2h(n) + h(n-1)</a:t>
            </a:r>
            <a:endParaRPr lang="en-US"/>
          </a:p>
          <a:p>
            <a:pPr marL="0" indent="0">
              <a:buNone/>
            </a:pPr>
            <a:r>
              <a:rPr lang="en-US"/>
              <a:t>From the given graph, we have: y</a:t>
            </a:r>
            <a:r>
              <a:rPr lang="en-US" baseline="-25000"/>
              <a:t>0</a:t>
            </a:r>
            <a:r>
              <a:rPr lang="en-US"/>
              <a:t>(n) = -</a:t>
            </a:r>
            <a:r>
              <a:rPr lang="en-US">
                <a:sym typeface="Symbol" panose="05050102010706020507" pitchFamily="18" charset="2"/>
              </a:rPr>
              <a:t>(n+2) - </a:t>
            </a:r>
            <a:r>
              <a:rPr lang="en-US"/>
              <a:t>2</a:t>
            </a:r>
            <a:r>
              <a:rPr lang="en-US">
                <a:sym typeface="Symbol" panose="05050102010706020507" pitchFamily="18" charset="2"/>
              </a:rPr>
              <a:t>(n+1) + 2(n-1) + (n-2) </a:t>
            </a:r>
          </a:p>
          <a:p>
            <a:pPr marL="0" indent="0">
              <a:buNone/>
            </a:pPr>
            <a:endParaRPr lang="en-US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>
                <a:sym typeface="Symbol" panose="05050102010706020507" pitchFamily="18" charset="2"/>
              </a:rPr>
              <a:t> h(n) = …</a:t>
            </a: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222834-C321-4FB9-901F-D6025CADFD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91" t="25323" r="36205" b="25522"/>
          <a:stretch/>
        </p:blipFill>
        <p:spPr>
          <a:xfrm>
            <a:off x="7767399" y="1554480"/>
            <a:ext cx="4398205" cy="22348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413BA3-B7FB-4E0D-96C9-F3FD32F37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876" y="54229"/>
            <a:ext cx="2686425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04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93BB-E5C3-4121-B7DC-DD92AE8D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Q4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5CCE-1F8D-46DA-BE21-9C64EF8D7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a. x</a:t>
            </a:r>
            <a:r>
              <a:rPr lang="en-US" baseline="-25000"/>
              <a:t>1</a:t>
            </a:r>
            <a:r>
              <a:rPr lang="en-US"/>
              <a:t>(n) = x</a:t>
            </a:r>
            <a:r>
              <a:rPr lang="en-US" baseline="-25000"/>
              <a:t>0</a:t>
            </a:r>
            <a:r>
              <a:rPr lang="en-US"/>
              <a:t>(n – 2) + 2x</a:t>
            </a:r>
            <a:r>
              <a:rPr lang="en-US" baseline="-25000"/>
              <a:t>0</a:t>
            </a:r>
            <a:r>
              <a:rPr lang="en-US"/>
              <a:t>(n – 4) + x</a:t>
            </a:r>
            <a:r>
              <a:rPr lang="en-US" baseline="-25000"/>
              <a:t>0</a:t>
            </a:r>
            <a:r>
              <a:rPr lang="en-US"/>
              <a:t>(n – 6)</a:t>
            </a:r>
          </a:p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 y</a:t>
            </a:r>
            <a:r>
              <a:rPr lang="en-US" baseline="-25000"/>
              <a:t>1</a:t>
            </a:r>
            <a:r>
              <a:rPr lang="en-US"/>
              <a:t>(n) = y</a:t>
            </a:r>
            <a:r>
              <a:rPr lang="en-US" baseline="-25000"/>
              <a:t>0</a:t>
            </a:r>
            <a:r>
              <a:rPr lang="en-US"/>
              <a:t>(n – 2) + 2y</a:t>
            </a:r>
            <a:r>
              <a:rPr lang="en-US" baseline="-25000"/>
              <a:t>0</a:t>
            </a:r>
            <a:r>
              <a:rPr lang="en-US"/>
              <a:t>(n – 4) + y</a:t>
            </a:r>
            <a:r>
              <a:rPr lang="en-US" baseline="-25000"/>
              <a:t>0</a:t>
            </a:r>
            <a:r>
              <a:rPr lang="en-US"/>
              <a:t>(n – 6)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b. x</a:t>
            </a:r>
            <a:r>
              <a:rPr lang="en-US" baseline="-25000"/>
              <a:t>0</a:t>
            </a:r>
            <a:r>
              <a:rPr lang="en-US"/>
              <a:t>(n) = </a:t>
            </a:r>
            <a:r>
              <a:rPr lang="en-US">
                <a:sym typeface="Symbol" panose="05050102010706020507" pitchFamily="18" charset="2"/>
              </a:rPr>
              <a:t>(n+1) + </a:t>
            </a:r>
            <a:r>
              <a:rPr lang="en-US"/>
              <a:t>2</a:t>
            </a:r>
            <a:r>
              <a:rPr lang="en-US">
                <a:sym typeface="Symbol" panose="05050102010706020507" pitchFamily="18" charset="2"/>
              </a:rPr>
              <a:t>(n) + (n-1) = (n+1) + (n-1) + </a:t>
            </a:r>
            <a:r>
              <a:rPr lang="en-US"/>
              <a:t>2</a:t>
            </a:r>
            <a:r>
              <a:rPr lang="en-US">
                <a:sym typeface="Symbol" panose="05050102010706020507" pitchFamily="18" charset="2"/>
              </a:rPr>
              <a:t>(n)</a:t>
            </a:r>
            <a:endParaRPr lang="en-US"/>
          </a:p>
          <a:p>
            <a:pPr marL="0" indent="0">
              <a:buNone/>
            </a:pPr>
            <a:r>
              <a:rPr lang="en-US"/>
              <a:t>y</a:t>
            </a:r>
            <a:r>
              <a:rPr lang="en-US" baseline="-25000"/>
              <a:t>0</a:t>
            </a:r>
            <a:r>
              <a:rPr lang="en-US"/>
              <a:t>(n) = -</a:t>
            </a:r>
            <a:r>
              <a:rPr lang="en-US">
                <a:sym typeface="Symbol" panose="05050102010706020507" pitchFamily="18" charset="2"/>
              </a:rPr>
              <a:t>(n+2) - </a:t>
            </a:r>
            <a:r>
              <a:rPr lang="en-US"/>
              <a:t>2</a:t>
            </a:r>
            <a:r>
              <a:rPr lang="en-US">
                <a:sym typeface="Symbol" panose="05050102010706020507" pitchFamily="18" charset="2"/>
              </a:rPr>
              <a:t>(n+1) + 2(n-1) + (n-2) </a:t>
            </a:r>
          </a:p>
          <a:p>
            <a:pPr marL="0" indent="0">
              <a:buNone/>
            </a:pPr>
            <a:r>
              <a:rPr lang="en-US">
                <a:sym typeface="Symbol" panose="05050102010706020507" pitchFamily="18" charset="2"/>
              </a:rPr>
              <a:t>= </a:t>
            </a:r>
            <a:r>
              <a:rPr lang="en-US">
                <a:solidFill>
                  <a:srgbClr val="00B050"/>
                </a:solidFill>
                <a:sym typeface="Symbol" panose="05050102010706020507" pitchFamily="18" charset="2"/>
              </a:rPr>
              <a:t>[-(n+2) + (n)] </a:t>
            </a:r>
            <a:r>
              <a:rPr lang="en-US">
                <a:sym typeface="Symbol" panose="05050102010706020507" pitchFamily="18" charset="2"/>
              </a:rPr>
              <a:t>+ [-(n) + (n-2)] + 2</a:t>
            </a:r>
            <a:r>
              <a:rPr lang="en-US">
                <a:solidFill>
                  <a:srgbClr val="FF0000"/>
                </a:solidFill>
                <a:sym typeface="Symbol" panose="05050102010706020507" pitchFamily="18" charset="2"/>
              </a:rPr>
              <a:t>[-(n+1) + (n-1)]</a:t>
            </a:r>
          </a:p>
          <a:p>
            <a:pPr marL="0" indent="0">
              <a:buNone/>
            </a:pPr>
            <a:r>
              <a:rPr lang="en-US">
                <a:sym typeface="Symbol" panose="05050102010706020507" pitchFamily="18" charset="2"/>
              </a:rPr>
              <a:t>= </a:t>
            </a:r>
            <a:r>
              <a:rPr lang="en-US">
                <a:solidFill>
                  <a:srgbClr val="00B050"/>
                </a:solidFill>
                <a:sym typeface="Symbol" panose="05050102010706020507" pitchFamily="18" charset="2"/>
              </a:rPr>
              <a:t>h(n+1)</a:t>
            </a:r>
            <a:r>
              <a:rPr lang="en-US">
                <a:sym typeface="Symbol" panose="05050102010706020507" pitchFamily="18" charset="2"/>
              </a:rPr>
              <a:t> + h(n-1) + 2</a:t>
            </a:r>
            <a:r>
              <a:rPr lang="en-US">
                <a:solidFill>
                  <a:srgbClr val="FF0000"/>
                </a:solidFill>
                <a:sym typeface="Symbol" panose="05050102010706020507" pitchFamily="18" charset="2"/>
              </a:rPr>
              <a:t>h(n)</a:t>
            </a:r>
          </a:p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>
                <a:sym typeface="Symbol" panose="05050102010706020507" pitchFamily="18" charset="2"/>
              </a:rPr>
              <a:t> </a:t>
            </a:r>
            <a:r>
              <a:rPr lang="en-US">
                <a:solidFill>
                  <a:srgbClr val="FF0000"/>
                </a:solidFill>
                <a:sym typeface="Symbol" panose="05050102010706020507" pitchFamily="18" charset="2"/>
              </a:rPr>
              <a:t>h(n) = -(n+1) + (n-1)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62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93BB-E5C3-4121-B7DC-DD92AE8D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Q4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5CCE-1F8D-46DA-BE21-9C64EF8D7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H(z) = Y</a:t>
            </a:r>
            <a:r>
              <a:rPr lang="en-US" baseline="-25000"/>
              <a:t>0</a:t>
            </a:r>
            <a:r>
              <a:rPr lang="en-US"/>
              <a:t>(z)/X</a:t>
            </a:r>
            <a:r>
              <a:rPr lang="en-US" baseline="-25000"/>
              <a:t>0</a:t>
            </a:r>
            <a:r>
              <a:rPr lang="en-US"/>
              <a:t>(z)</a:t>
            </a:r>
          </a:p>
          <a:p>
            <a:endParaRPr lang="en-US"/>
          </a:p>
          <a:p>
            <a:pPr>
              <a:buFont typeface="Wingdings" panose="05000000000000000000" pitchFamily="2" charset="2"/>
              <a:buChar char="à"/>
            </a:pPr>
            <a:r>
              <a:rPr lang="en-US">
                <a:sym typeface="Wingdings" panose="05000000000000000000" pitchFamily="2" charset="2"/>
              </a:rPr>
              <a:t>Y</a:t>
            </a:r>
            <a:r>
              <a:rPr lang="en-US" baseline="-25000">
                <a:sym typeface="Wingdings" panose="05000000000000000000" pitchFamily="2" charset="2"/>
              </a:rPr>
              <a:t>1</a:t>
            </a:r>
            <a:r>
              <a:rPr lang="en-US">
                <a:sym typeface="Wingdings" panose="05000000000000000000" pitchFamily="2" charset="2"/>
              </a:rPr>
              <a:t>(z) = H(z).X</a:t>
            </a:r>
            <a:r>
              <a:rPr lang="en-US" baseline="-25000">
                <a:sym typeface="Wingdings" panose="05000000000000000000" pitchFamily="2" charset="2"/>
              </a:rPr>
              <a:t>1</a:t>
            </a:r>
            <a:r>
              <a:rPr lang="en-US">
                <a:sym typeface="Wingdings" panose="05000000000000000000" pitchFamily="2" charset="2"/>
              </a:rPr>
              <a:t>(z)  y</a:t>
            </a:r>
            <a:r>
              <a:rPr lang="en-US" baseline="-25000">
                <a:sym typeface="Wingdings" panose="05000000000000000000" pitchFamily="2" charset="2"/>
              </a:rPr>
              <a:t>1</a:t>
            </a:r>
            <a:r>
              <a:rPr lang="en-US">
                <a:sym typeface="Wingdings" panose="05000000000000000000" pitchFamily="2" charset="2"/>
              </a:rPr>
              <a:t>(n)</a:t>
            </a:r>
          </a:p>
          <a:p>
            <a:pPr>
              <a:buFont typeface="Wingdings" panose="05000000000000000000" pitchFamily="2" charset="2"/>
              <a:buChar char="à"/>
            </a:pPr>
            <a:endParaRPr lang="en-US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/>
              <a:t>h(n)</a:t>
            </a:r>
          </a:p>
          <a:p>
            <a:pPr>
              <a:buFont typeface="Wingdings" panose="05000000000000000000" pitchFamily="2" charset="2"/>
              <a:buChar char="à"/>
            </a:pPr>
            <a:endParaRPr lang="en-US"/>
          </a:p>
          <a:p>
            <a:pPr>
              <a:buFont typeface="Wingdings" panose="05000000000000000000" pitchFamily="2" charset="2"/>
              <a:buChar char="à"/>
            </a:pPr>
            <a:r>
              <a:rPr lang="en-US"/>
              <a:t>y</a:t>
            </a:r>
            <a:r>
              <a:rPr lang="en-US" baseline="-25000"/>
              <a:t>1</a:t>
            </a:r>
            <a:r>
              <a:rPr lang="en-US"/>
              <a:t>(n) = h(n)*x</a:t>
            </a:r>
            <a:r>
              <a:rPr lang="en-US" baseline="-25000"/>
              <a:t>1</a:t>
            </a:r>
            <a:r>
              <a:rPr lang="en-US"/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89079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002E2-1700-407F-8F77-C2AB1FE5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EDDB957-389D-4944-9779-B1B1E0CE5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3931"/>
            <a:ext cx="9373178" cy="5779766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7D9F7EF-993A-4161-84D0-707034C921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257357"/>
              </p:ext>
            </p:extLst>
          </p:nvPr>
        </p:nvGraphicFramePr>
        <p:xfrm>
          <a:off x="4478694" y="4102295"/>
          <a:ext cx="69590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644">
                  <a:extLst>
                    <a:ext uri="{9D8B030D-6E8A-4147-A177-3AD203B41FA5}">
                      <a16:colId xmlns:a16="http://schemas.microsoft.com/office/drawing/2014/main" val="2555422413"/>
                    </a:ext>
                  </a:extLst>
                </a:gridCol>
                <a:gridCol w="632644">
                  <a:extLst>
                    <a:ext uri="{9D8B030D-6E8A-4147-A177-3AD203B41FA5}">
                      <a16:colId xmlns:a16="http://schemas.microsoft.com/office/drawing/2014/main" val="2691603015"/>
                    </a:ext>
                  </a:extLst>
                </a:gridCol>
                <a:gridCol w="632644">
                  <a:extLst>
                    <a:ext uri="{9D8B030D-6E8A-4147-A177-3AD203B41FA5}">
                      <a16:colId xmlns:a16="http://schemas.microsoft.com/office/drawing/2014/main" val="2216747814"/>
                    </a:ext>
                  </a:extLst>
                </a:gridCol>
                <a:gridCol w="632644">
                  <a:extLst>
                    <a:ext uri="{9D8B030D-6E8A-4147-A177-3AD203B41FA5}">
                      <a16:colId xmlns:a16="http://schemas.microsoft.com/office/drawing/2014/main" val="3607936123"/>
                    </a:ext>
                  </a:extLst>
                </a:gridCol>
                <a:gridCol w="632644">
                  <a:extLst>
                    <a:ext uri="{9D8B030D-6E8A-4147-A177-3AD203B41FA5}">
                      <a16:colId xmlns:a16="http://schemas.microsoft.com/office/drawing/2014/main" val="3265334491"/>
                    </a:ext>
                  </a:extLst>
                </a:gridCol>
                <a:gridCol w="632644">
                  <a:extLst>
                    <a:ext uri="{9D8B030D-6E8A-4147-A177-3AD203B41FA5}">
                      <a16:colId xmlns:a16="http://schemas.microsoft.com/office/drawing/2014/main" val="499173654"/>
                    </a:ext>
                  </a:extLst>
                </a:gridCol>
                <a:gridCol w="632644">
                  <a:extLst>
                    <a:ext uri="{9D8B030D-6E8A-4147-A177-3AD203B41FA5}">
                      <a16:colId xmlns:a16="http://schemas.microsoft.com/office/drawing/2014/main" val="2588681152"/>
                    </a:ext>
                  </a:extLst>
                </a:gridCol>
                <a:gridCol w="632644">
                  <a:extLst>
                    <a:ext uri="{9D8B030D-6E8A-4147-A177-3AD203B41FA5}">
                      <a16:colId xmlns:a16="http://schemas.microsoft.com/office/drawing/2014/main" val="1383722593"/>
                    </a:ext>
                  </a:extLst>
                </a:gridCol>
                <a:gridCol w="632644">
                  <a:extLst>
                    <a:ext uri="{9D8B030D-6E8A-4147-A177-3AD203B41FA5}">
                      <a16:colId xmlns:a16="http://schemas.microsoft.com/office/drawing/2014/main" val="410080915"/>
                    </a:ext>
                  </a:extLst>
                </a:gridCol>
                <a:gridCol w="632644">
                  <a:extLst>
                    <a:ext uri="{9D8B030D-6E8A-4147-A177-3AD203B41FA5}">
                      <a16:colId xmlns:a16="http://schemas.microsoft.com/office/drawing/2014/main" val="1388714387"/>
                    </a:ext>
                  </a:extLst>
                </a:gridCol>
                <a:gridCol w="632644">
                  <a:extLst>
                    <a:ext uri="{9D8B030D-6E8A-4147-A177-3AD203B41FA5}">
                      <a16:colId xmlns:a16="http://schemas.microsoft.com/office/drawing/2014/main" val="482934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486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x(n)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72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  <a:r>
                        <a:rPr lang="en-US" baseline="-25000"/>
                        <a:t>a</a:t>
                      </a:r>
                      <a:r>
                        <a:rPr lang="en-US"/>
                        <a:t>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77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x</a:t>
                      </a:r>
                      <a:r>
                        <a:rPr lang="en-US" baseline="-25000"/>
                        <a:t>b</a:t>
                      </a:r>
                      <a:r>
                        <a:rPr lang="en-US"/>
                        <a:t>(n)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02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x</a:t>
                      </a:r>
                      <a:r>
                        <a:rPr lang="en-US" baseline="-25000"/>
                        <a:t>c</a:t>
                      </a:r>
                      <a:r>
                        <a:rPr lang="en-US"/>
                        <a:t>(n)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3033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576B00A-41AC-4C23-8DEF-3E48737D0344}"/>
                  </a:ext>
                </a:extLst>
              </p14:cNvPr>
              <p14:cNvContentPartPr/>
              <p14:nvPr/>
            </p14:nvContentPartPr>
            <p14:xfrm>
              <a:off x="8256153" y="2929593"/>
              <a:ext cx="320040" cy="346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576B00A-41AC-4C23-8DEF-3E48737D03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50033" y="2923473"/>
                <a:ext cx="33228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551F3D0-F33E-4F7B-85E0-803B65D68108}"/>
                  </a:ext>
                </a:extLst>
              </p14:cNvPr>
              <p14:cNvContentPartPr/>
              <p14:nvPr/>
            </p14:nvContentPartPr>
            <p14:xfrm>
              <a:off x="9534513" y="2937873"/>
              <a:ext cx="240120" cy="471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551F3D0-F33E-4F7B-85E0-803B65D681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28393" y="2931753"/>
                <a:ext cx="252360" cy="48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570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FBBE-285E-45A4-8A73-3C34F1F7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C6847-55E6-4EE4-815C-B2CB5F6A2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x(n) = [1 ; 1^ ; 1; 1 ; 1; ½ ] = [0 ; 1 ; 1^ ; 1; 1 ; 1; ½ ; 0]</a:t>
            </a:r>
          </a:p>
          <a:p>
            <a:r>
              <a:rPr lang="en-US"/>
              <a:t>x</a:t>
            </a:r>
            <a:r>
              <a:rPr lang="en-US" baseline="-25000"/>
              <a:t>a</a:t>
            </a:r>
            <a:r>
              <a:rPr lang="en-US"/>
              <a:t>(n) = x(n-2)</a:t>
            </a:r>
          </a:p>
          <a:p>
            <a:r>
              <a:rPr lang="en-US"/>
              <a:t>x</a:t>
            </a:r>
            <a:r>
              <a:rPr lang="en-US" baseline="-25000"/>
              <a:t>a</a:t>
            </a:r>
            <a:r>
              <a:rPr lang="en-US"/>
              <a:t>(n=0) = x(0-2) = x(-2) = 0</a:t>
            </a:r>
          </a:p>
          <a:p>
            <a:r>
              <a:rPr lang="en-US"/>
              <a:t>x</a:t>
            </a:r>
            <a:r>
              <a:rPr lang="en-US" baseline="-25000"/>
              <a:t>a</a:t>
            </a:r>
            <a:r>
              <a:rPr lang="en-US"/>
              <a:t>(n=1) = x(1-2) = x(-1) = 1</a:t>
            </a:r>
          </a:p>
          <a:p>
            <a:r>
              <a:rPr lang="en-US"/>
              <a:t>x</a:t>
            </a:r>
            <a:r>
              <a:rPr lang="en-US" baseline="-25000"/>
              <a:t>a</a:t>
            </a:r>
            <a:r>
              <a:rPr lang="en-US"/>
              <a:t>(n=-1) = x(-1-2) = x(-3) = 0</a:t>
            </a:r>
          </a:p>
          <a:p>
            <a:r>
              <a:rPr lang="en-US"/>
              <a:t>x</a:t>
            </a:r>
            <a:r>
              <a:rPr lang="en-US" baseline="-25000"/>
              <a:t>a</a:t>
            </a:r>
            <a:r>
              <a:rPr lang="en-US"/>
              <a:t>(n=</a:t>
            </a:r>
            <a:r>
              <a:rPr lang="en-US">
                <a:sym typeface="Symbol" panose="05050102010706020507" pitchFamily="18" charset="2"/>
              </a:rPr>
              <a:t></a:t>
            </a:r>
            <a:r>
              <a:rPr lang="en-US"/>
              <a:t>2,3,…) = …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9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BFD0-ED8D-4A66-8B80-676F5A26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D42AD-94CD-4634-916A-8895F2EEC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27761FF-D14F-418F-97AF-AE53902CE2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7782524"/>
              </p:ext>
            </p:extLst>
          </p:nvPr>
        </p:nvGraphicFramePr>
        <p:xfrm>
          <a:off x="4372163" y="1825625"/>
          <a:ext cx="6959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644">
                  <a:extLst>
                    <a:ext uri="{9D8B030D-6E8A-4147-A177-3AD203B41FA5}">
                      <a16:colId xmlns:a16="http://schemas.microsoft.com/office/drawing/2014/main" val="2555422413"/>
                    </a:ext>
                  </a:extLst>
                </a:gridCol>
                <a:gridCol w="632644">
                  <a:extLst>
                    <a:ext uri="{9D8B030D-6E8A-4147-A177-3AD203B41FA5}">
                      <a16:colId xmlns:a16="http://schemas.microsoft.com/office/drawing/2014/main" val="2691603015"/>
                    </a:ext>
                  </a:extLst>
                </a:gridCol>
                <a:gridCol w="632644">
                  <a:extLst>
                    <a:ext uri="{9D8B030D-6E8A-4147-A177-3AD203B41FA5}">
                      <a16:colId xmlns:a16="http://schemas.microsoft.com/office/drawing/2014/main" val="2216747814"/>
                    </a:ext>
                  </a:extLst>
                </a:gridCol>
                <a:gridCol w="632644">
                  <a:extLst>
                    <a:ext uri="{9D8B030D-6E8A-4147-A177-3AD203B41FA5}">
                      <a16:colId xmlns:a16="http://schemas.microsoft.com/office/drawing/2014/main" val="3607936123"/>
                    </a:ext>
                  </a:extLst>
                </a:gridCol>
                <a:gridCol w="632644">
                  <a:extLst>
                    <a:ext uri="{9D8B030D-6E8A-4147-A177-3AD203B41FA5}">
                      <a16:colId xmlns:a16="http://schemas.microsoft.com/office/drawing/2014/main" val="3265334491"/>
                    </a:ext>
                  </a:extLst>
                </a:gridCol>
                <a:gridCol w="632644">
                  <a:extLst>
                    <a:ext uri="{9D8B030D-6E8A-4147-A177-3AD203B41FA5}">
                      <a16:colId xmlns:a16="http://schemas.microsoft.com/office/drawing/2014/main" val="499173654"/>
                    </a:ext>
                  </a:extLst>
                </a:gridCol>
                <a:gridCol w="632644">
                  <a:extLst>
                    <a:ext uri="{9D8B030D-6E8A-4147-A177-3AD203B41FA5}">
                      <a16:colId xmlns:a16="http://schemas.microsoft.com/office/drawing/2014/main" val="2588681152"/>
                    </a:ext>
                  </a:extLst>
                </a:gridCol>
                <a:gridCol w="632644">
                  <a:extLst>
                    <a:ext uri="{9D8B030D-6E8A-4147-A177-3AD203B41FA5}">
                      <a16:colId xmlns:a16="http://schemas.microsoft.com/office/drawing/2014/main" val="1383722593"/>
                    </a:ext>
                  </a:extLst>
                </a:gridCol>
                <a:gridCol w="632644">
                  <a:extLst>
                    <a:ext uri="{9D8B030D-6E8A-4147-A177-3AD203B41FA5}">
                      <a16:colId xmlns:a16="http://schemas.microsoft.com/office/drawing/2014/main" val="410080915"/>
                    </a:ext>
                  </a:extLst>
                </a:gridCol>
                <a:gridCol w="632644">
                  <a:extLst>
                    <a:ext uri="{9D8B030D-6E8A-4147-A177-3AD203B41FA5}">
                      <a16:colId xmlns:a16="http://schemas.microsoft.com/office/drawing/2014/main" val="1388714387"/>
                    </a:ext>
                  </a:extLst>
                </a:gridCol>
                <a:gridCol w="632644">
                  <a:extLst>
                    <a:ext uri="{9D8B030D-6E8A-4147-A177-3AD203B41FA5}">
                      <a16:colId xmlns:a16="http://schemas.microsoft.com/office/drawing/2014/main" val="482934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 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&gt;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486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x(n)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72582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841C6D35-822A-465A-B15B-4CCAD61F59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0388206"/>
              </p:ext>
            </p:extLst>
          </p:nvPr>
        </p:nvGraphicFramePr>
        <p:xfrm>
          <a:off x="815643" y="3124677"/>
          <a:ext cx="10515600" cy="1758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25">
                  <a:extLst>
                    <a:ext uri="{9D8B030D-6E8A-4147-A177-3AD203B41FA5}">
                      <a16:colId xmlns:a16="http://schemas.microsoft.com/office/drawing/2014/main" val="255542241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52252879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379715936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99583159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69160301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216747814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60793612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26533449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99173654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588681152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38372259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1008091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38871438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8293438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25418499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14333574"/>
                    </a:ext>
                  </a:extLst>
                </a:gridCol>
              </a:tblGrid>
              <a:tr h="43957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486266"/>
                  </a:ext>
                </a:extLst>
              </a:tr>
              <a:tr h="43957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  <a:r>
                        <a:rPr lang="en-US" baseline="-25000"/>
                        <a:t>a</a:t>
                      </a:r>
                      <a:r>
                        <a:rPr lang="en-US"/>
                        <a:t>(n)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0^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725827"/>
                  </a:ext>
                </a:extLst>
              </a:tr>
              <a:tr h="4395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x</a:t>
                      </a:r>
                      <a:r>
                        <a:rPr lang="en-US" baseline="-25000"/>
                        <a:t>b</a:t>
                      </a:r>
                      <a:r>
                        <a:rPr lang="en-US"/>
                        <a:t>(n)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1/2^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988390"/>
                  </a:ext>
                </a:extLst>
              </a:tr>
              <a:tr h="4395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x</a:t>
                      </a:r>
                      <a:r>
                        <a:rPr lang="en-US" baseline="-25000"/>
                        <a:t>c</a:t>
                      </a:r>
                      <a:r>
                        <a:rPr lang="en-US"/>
                        <a:t>(n)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136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385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A09FA-F13E-48CA-B689-A80835E5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 (answer)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A92D4D2-68C0-42B9-8582-3E66753E3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712" y="1756252"/>
            <a:ext cx="4663440" cy="1963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F6EC9D75-7294-4B96-9008-B3980DC736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488516"/>
              </p:ext>
            </p:extLst>
          </p:nvPr>
        </p:nvGraphicFramePr>
        <p:xfrm>
          <a:off x="2085392" y="2653005"/>
          <a:ext cx="246538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71600" imgH="457200" progId="Equation.DSMT4">
                  <p:embed/>
                </p:oleObj>
              </mc:Choice>
              <mc:Fallback>
                <p:oleObj name="Equation" r:id="rId3" imgW="1371600" imgH="457200" progId="Equation.DSMT4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392" y="2653005"/>
                        <a:ext cx="2465388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5F5497DD-275B-4FEF-9805-A836BEB608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022094"/>
              </p:ext>
            </p:extLst>
          </p:nvPr>
        </p:nvGraphicFramePr>
        <p:xfrm>
          <a:off x="2141375" y="5005877"/>
          <a:ext cx="244316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58900" imgH="457200" progId="Equation.DSMT4">
                  <p:embed/>
                </p:oleObj>
              </mc:Choice>
              <mc:Fallback>
                <p:oleObj name="Equation" r:id="rId5" imgW="1358900" imgH="457200" progId="Equation.DSMT4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375" y="5005877"/>
                        <a:ext cx="2443163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4">
            <a:extLst>
              <a:ext uri="{FF2B5EF4-FFF2-40B4-BE49-F238E27FC236}">
                <a16:creationId xmlns:a16="http://schemas.microsoft.com/office/drawing/2014/main" id="{DA06E9B9-3578-44B4-A321-404A383C6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575" y="4381037"/>
            <a:ext cx="4648200" cy="177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766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BFD0-ED8D-4A66-8B80-676F5A26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D42AD-94CD-4634-916A-8895F2EEC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27761FF-D14F-418F-97AF-AE53902CE2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0643956"/>
              </p:ext>
            </p:extLst>
          </p:nvPr>
        </p:nvGraphicFramePr>
        <p:xfrm>
          <a:off x="3082205" y="1825625"/>
          <a:ext cx="6959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644">
                  <a:extLst>
                    <a:ext uri="{9D8B030D-6E8A-4147-A177-3AD203B41FA5}">
                      <a16:colId xmlns:a16="http://schemas.microsoft.com/office/drawing/2014/main" val="2555422413"/>
                    </a:ext>
                  </a:extLst>
                </a:gridCol>
                <a:gridCol w="632644">
                  <a:extLst>
                    <a:ext uri="{9D8B030D-6E8A-4147-A177-3AD203B41FA5}">
                      <a16:colId xmlns:a16="http://schemas.microsoft.com/office/drawing/2014/main" val="2691603015"/>
                    </a:ext>
                  </a:extLst>
                </a:gridCol>
                <a:gridCol w="632644">
                  <a:extLst>
                    <a:ext uri="{9D8B030D-6E8A-4147-A177-3AD203B41FA5}">
                      <a16:colId xmlns:a16="http://schemas.microsoft.com/office/drawing/2014/main" val="2216747814"/>
                    </a:ext>
                  </a:extLst>
                </a:gridCol>
                <a:gridCol w="632644">
                  <a:extLst>
                    <a:ext uri="{9D8B030D-6E8A-4147-A177-3AD203B41FA5}">
                      <a16:colId xmlns:a16="http://schemas.microsoft.com/office/drawing/2014/main" val="3607936123"/>
                    </a:ext>
                  </a:extLst>
                </a:gridCol>
                <a:gridCol w="632644">
                  <a:extLst>
                    <a:ext uri="{9D8B030D-6E8A-4147-A177-3AD203B41FA5}">
                      <a16:colId xmlns:a16="http://schemas.microsoft.com/office/drawing/2014/main" val="3265334491"/>
                    </a:ext>
                  </a:extLst>
                </a:gridCol>
                <a:gridCol w="632644">
                  <a:extLst>
                    <a:ext uri="{9D8B030D-6E8A-4147-A177-3AD203B41FA5}">
                      <a16:colId xmlns:a16="http://schemas.microsoft.com/office/drawing/2014/main" val="499173654"/>
                    </a:ext>
                  </a:extLst>
                </a:gridCol>
                <a:gridCol w="632644">
                  <a:extLst>
                    <a:ext uri="{9D8B030D-6E8A-4147-A177-3AD203B41FA5}">
                      <a16:colId xmlns:a16="http://schemas.microsoft.com/office/drawing/2014/main" val="2588681152"/>
                    </a:ext>
                  </a:extLst>
                </a:gridCol>
                <a:gridCol w="632644">
                  <a:extLst>
                    <a:ext uri="{9D8B030D-6E8A-4147-A177-3AD203B41FA5}">
                      <a16:colId xmlns:a16="http://schemas.microsoft.com/office/drawing/2014/main" val="1383722593"/>
                    </a:ext>
                  </a:extLst>
                </a:gridCol>
                <a:gridCol w="632644">
                  <a:extLst>
                    <a:ext uri="{9D8B030D-6E8A-4147-A177-3AD203B41FA5}">
                      <a16:colId xmlns:a16="http://schemas.microsoft.com/office/drawing/2014/main" val="410080915"/>
                    </a:ext>
                  </a:extLst>
                </a:gridCol>
                <a:gridCol w="632644">
                  <a:extLst>
                    <a:ext uri="{9D8B030D-6E8A-4147-A177-3AD203B41FA5}">
                      <a16:colId xmlns:a16="http://schemas.microsoft.com/office/drawing/2014/main" val="1388714387"/>
                    </a:ext>
                  </a:extLst>
                </a:gridCol>
                <a:gridCol w="632644">
                  <a:extLst>
                    <a:ext uri="{9D8B030D-6E8A-4147-A177-3AD203B41FA5}">
                      <a16:colId xmlns:a16="http://schemas.microsoft.com/office/drawing/2014/main" val="482934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 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&gt;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486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x(n)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72582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841C6D35-822A-465A-B15B-4CCAD61F59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3623091"/>
              </p:ext>
            </p:extLst>
          </p:nvPr>
        </p:nvGraphicFramePr>
        <p:xfrm>
          <a:off x="1003175" y="3124677"/>
          <a:ext cx="10335148" cy="3077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068">
                  <a:extLst>
                    <a:ext uri="{9D8B030D-6E8A-4147-A177-3AD203B41FA5}">
                      <a16:colId xmlns:a16="http://schemas.microsoft.com/office/drawing/2014/main" val="2555422413"/>
                    </a:ext>
                  </a:extLst>
                </a:gridCol>
                <a:gridCol w="636072">
                  <a:extLst>
                    <a:ext uri="{9D8B030D-6E8A-4147-A177-3AD203B41FA5}">
                      <a16:colId xmlns:a16="http://schemas.microsoft.com/office/drawing/2014/main" val="2522528790"/>
                    </a:ext>
                  </a:extLst>
                </a:gridCol>
                <a:gridCol w="636072">
                  <a:extLst>
                    <a:ext uri="{9D8B030D-6E8A-4147-A177-3AD203B41FA5}">
                      <a16:colId xmlns:a16="http://schemas.microsoft.com/office/drawing/2014/main" val="2379715936"/>
                    </a:ext>
                  </a:extLst>
                </a:gridCol>
                <a:gridCol w="636072">
                  <a:extLst>
                    <a:ext uri="{9D8B030D-6E8A-4147-A177-3AD203B41FA5}">
                      <a16:colId xmlns:a16="http://schemas.microsoft.com/office/drawing/2014/main" val="995831593"/>
                    </a:ext>
                  </a:extLst>
                </a:gridCol>
                <a:gridCol w="636072">
                  <a:extLst>
                    <a:ext uri="{9D8B030D-6E8A-4147-A177-3AD203B41FA5}">
                      <a16:colId xmlns:a16="http://schemas.microsoft.com/office/drawing/2014/main" val="2691603015"/>
                    </a:ext>
                  </a:extLst>
                </a:gridCol>
                <a:gridCol w="636072">
                  <a:extLst>
                    <a:ext uri="{9D8B030D-6E8A-4147-A177-3AD203B41FA5}">
                      <a16:colId xmlns:a16="http://schemas.microsoft.com/office/drawing/2014/main" val="2216747814"/>
                    </a:ext>
                  </a:extLst>
                </a:gridCol>
                <a:gridCol w="636072">
                  <a:extLst>
                    <a:ext uri="{9D8B030D-6E8A-4147-A177-3AD203B41FA5}">
                      <a16:colId xmlns:a16="http://schemas.microsoft.com/office/drawing/2014/main" val="3607936123"/>
                    </a:ext>
                  </a:extLst>
                </a:gridCol>
                <a:gridCol w="636072">
                  <a:extLst>
                    <a:ext uri="{9D8B030D-6E8A-4147-A177-3AD203B41FA5}">
                      <a16:colId xmlns:a16="http://schemas.microsoft.com/office/drawing/2014/main" val="3265334491"/>
                    </a:ext>
                  </a:extLst>
                </a:gridCol>
                <a:gridCol w="636072">
                  <a:extLst>
                    <a:ext uri="{9D8B030D-6E8A-4147-A177-3AD203B41FA5}">
                      <a16:colId xmlns:a16="http://schemas.microsoft.com/office/drawing/2014/main" val="499173654"/>
                    </a:ext>
                  </a:extLst>
                </a:gridCol>
                <a:gridCol w="636072">
                  <a:extLst>
                    <a:ext uri="{9D8B030D-6E8A-4147-A177-3AD203B41FA5}">
                      <a16:colId xmlns:a16="http://schemas.microsoft.com/office/drawing/2014/main" val="2588681152"/>
                    </a:ext>
                  </a:extLst>
                </a:gridCol>
                <a:gridCol w="636072">
                  <a:extLst>
                    <a:ext uri="{9D8B030D-6E8A-4147-A177-3AD203B41FA5}">
                      <a16:colId xmlns:a16="http://schemas.microsoft.com/office/drawing/2014/main" val="1383722593"/>
                    </a:ext>
                  </a:extLst>
                </a:gridCol>
                <a:gridCol w="636072">
                  <a:extLst>
                    <a:ext uri="{9D8B030D-6E8A-4147-A177-3AD203B41FA5}">
                      <a16:colId xmlns:a16="http://schemas.microsoft.com/office/drawing/2014/main" val="410080915"/>
                    </a:ext>
                  </a:extLst>
                </a:gridCol>
                <a:gridCol w="636072">
                  <a:extLst>
                    <a:ext uri="{9D8B030D-6E8A-4147-A177-3AD203B41FA5}">
                      <a16:colId xmlns:a16="http://schemas.microsoft.com/office/drawing/2014/main" val="1388714387"/>
                    </a:ext>
                  </a:extLst>
                </a:gridCol>
                <a:gridCol w="636072">
                  <a:extLst>
                    <a:ext uri="{9D8B030D-6E8A-4147-A177-3AD203B41FA5}">
                      <a16:colId xmlns:a16="http://schemas.microsoft.com/office/drawing/2014/main" val="482934385"/>
                    </a:ext>
                  </a:extLst>
                </a:gridCol>
                <a:gridCol w="636072">
                  <a:extLst>
                    <a:ext uri="{9D8B030D-6E8A-4147-A177-3AD203B41FA5}">
                      <a16:colId xmlns:a16="http://schemas.microsoft.com/office/drawing/2014/main" val="2254184995"/>
                    </a:ext>
                  </a:extLst>
                </a:gridCol>
                <a:gridCol w="636072">
                  <a:extLst>
                    <a:ext uri="{9D8B030D-6E8A-4147-A177-3AD203B41FA5}">
                      <a16:colId xmlns:a16="http://schemas.microsoft.com/office/drawing/2014/main" val="314333574"/>
                    </a:ext>
                  </a:extLst>
                </a:gridCol>
              </a:tblGrid>
              <a:tr h="43957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486266"/>
                  </a:ext>
                </a:extLst>
              </a:tr>
              <a:tr h="4395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u(2-n)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725827"/>
                  </a:ext>
                </a:extLst>
              </a:tr>
              <a:tr h="4395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x</a:t>
                      </a:r>
                      <a:r>
                        <a:rPr lang="en-US" baseline="-25000"/>
                        <a:t>d</a:t>
                      </a:r>
                      <a:r>
                        <a:rPr lang="en-US"/>
                        <a:t>(n)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988390"/>
                  </a:ext>
                </a:extLst>
              </a:tr>
              <a:tr h="4395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969889"/>
                  </a:ext>
                </a:extLst>
              </a:tr>
              <a:tr h="4395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x(n-1)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389291"/>
                  </a:ext>
                </a:extLst>
              </a:tr>
              <a:tr h="4395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ym typeface="Symbol" panose="05050102010706020507" pitchFamily="18" charset="2"/>
                        </a:rPr>
                        <a:t>(n-3)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0^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32547"/>
                  </a:ext>
                </a:extLst>
              </a:tr>
              <a:tr h="4395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x</a:t>
                      </a:r>
                      <a:r>
                        <a:rPr lang="en-US" baseline="-25000"/>
                        <a:t>e</a:t>
                      </a:r>
                      <a:r>
                        <a:rPr lang="en-US"/>
                        <a:t>(n)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0^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136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056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BE97-0B62-4644-8796-A2F3CB94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A7916-3147-446B-A7EE-36409E54D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Input signal x(n)=cos(0.5</a:t>
            </a:r>
            <a:r>
              <a:rPr lang="en-US">
                <a:sym typeface="Symbol" panose="05050102010706020507" pitchFamily="18" charset="2"/>
              </a:rPr>
              <a:t>n</a:t>
            </a:r>
            <a:r>
              <a:rPr lang="en-US"/>
              <a:t>) has frequency: w</a:t>
            </a:r>
            <a:r>
              <a:rPr lang="en-US" baseline="-25000"/>
              <a:t>x</a:t>
            </a:r>
            <a:r>
              <a:rPr lang="en-US"/>
              <a:t> = 0.5</a:t>
            </a:r>
            <a:r>
              <a:rPr lang="en-US">
                <a:sym typeface="Symbol" panose="05050102010706020507" pitchFamily="18" charset="2"/>
              </a:rPr>
              <a:t></a:t>
            </a:r>
          </a:p>
          <a:p>
            <a:endParaRPr lang="en-US">
              <a:sym typeface="Symbol" panose="05050102010706020507" pitchFamily="18" charset="2"/>
            </a:endParaRPr>
          </a:p>
          <a:p>
            <a:r>
              <a:rPr lang="en-US">
                <a:sym typeface="Symbol" panose="05050102010706020507" pitchFamily="18" charset="2"/>
              </a:rPr>
              <a:t>Frequency response H(w</a:t>
            </a:r>
            <a:r>
              <a:rPr lang="en-US" baseline="-25000">
                <a:sym typeface="Symbol" panose="05050102010706020507" pitchFamily="18" charset="2"/>
              </a:rPr>
              <a:t>x</a:t>
            </a:r>
            <a:r>
              <a:rPr lang="en-US">
                <a:sym typeface="Symbol" panose="05050102010706020507" pitchFamily="18" charset="2"/>
              </a:rPr>
              <a:t>)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>
                <a:solidFill>
                  <a:srgbClr val="00B050"/>
                </a:solidFill>
                <a:sym typeface="Wingdings" panose="05000000000000000000" pitchFamily="2" charset="2"/>
              </a:rPr>
              <a:t>|H(w</a:t>
            </a:r>
            <a:r>
              <a:rPr lang="en-US" baseline="-25000">
                <a:solidFill>
                  <a:srgbClr val="00B050"/>
                </a:solidFill>
                <a:sym typeface="Wingdings" panose="05000000000000000000" pitchFamily="2" charset="2"/>
              </a:rPr>
              <a:t>x</a:t>
            </a:r>
            <a:r>
              <a:rPr lang="en-US">
                <a:solidFill>
                  <a:srgbClr val="00B050"/>
                </a:solidFill>
                <a:sym typeface="Wingdings" panose="05000000000000000000" pitchFamily="2" charset="2"/>
              </a:rPr>
              <a:t>)| and argH(w</a:t>
            </a:r>
            <a:r>
              <a:rPr lang="en-US" baseline="-25000">
                <a:solidFill>
                  <a:srgbClr val="00B050"/>
                </a:solidFill>
                <a:sym typeface="Wingdings" panose="05000000000000000000" pitchFamily="2" charset="2"/>
              </a:rPr>
              <a:t>x</a:t>
            </a:r>
            <a:r>
              <a:rPr lang="en-US">
                <a:solidFill>
                  <a:srgbClr val="00B050"/>
                </a:solidFill>
                <a:sym typeface="Wingdings" panose="05000000000000000000" pitchFamily="2" charset="2"/>
              </a:rPr>
              <a:t>)</a:t>
            </a:r>
            <a:endParaRPr lang="en-US">
              <a:solidFill>
                <a:srgbClr val="00B050"/>
              </a:solidFill>
              <a:sym typeface="Symbol" panose="05050102010706020507" pitchFamily="18" charset="2"/>
            </a:endParaRPr>
          </a:p>
          <a:p>
            <a:endParaRPr lang="en-US">
              <a:sym typeface="Symbol" panose="05050102010706020507" pitchFamily="18" charset="2"/>
            </a:endParaRPr>
          </a:p>
          <a:p>
            <a:r>
              <a:rPr lang="en-US">
                <a:sym typeface="Symbol" panose="05050102010706020507" pitchFamily="18" charset="2"/>
              </a:rPr>
              <a:t>Output</a:t>
            </a:r>
            <a:r>
              <a:rPr lang="en-US"/>
              <a:t> signal y(n) = </a:t>
            </a:r>
            <a:r>
              <a:rPr lang="en-US">
                <a:solidFill>
                  <a:srgbClr val="00B050"/>
                </a:solidFill>
              </a:rPr>
              <a:t>|H(w</a:t>
            </a:r>
            <a:r>
              <a:rPr lang="en-US" baseline="-25000">
                <a:solidFill>
                  <a:srgbClr val="00B050"/>
                </a:solidFill>
              </a:rPr>
              <a:t>x</a:t>
            </a:r>
            <a:r>
              <a:rPr lang="en-US">
                <a:solidFill>
                  <a:srgbClr val="00B050"/>
                </a:solidFill>
              </a:rPr>
              <a:t>)|.</a:t>
            </a:r>
            <a:r>
              <a:rPr lang="en-US"/>
              <a:t>cos(w</a:t>
            </a:r>
            <a:r>
              <a:rPr lang="en-US" baseline="-25000"/>
              <a:t>x</a:t>
            </a:r>
            <a:r>
              <a:rPr lang="en-US"/>
              <a:t>n </a:t>
            </a:r>
            <a:r>
              <a:rPr lang="en-US">
                <a:solidFill>
                  <a:srgbClr val="00B050"/>
                </a:solidFill>
              </a:rPr>
              <a:t>+ argH(w</a:t>
            </a:r>
            <a:r>
              <a:rPr lang="en-US" baseline="-25000">
                <a:solidFill>
                  <a:srgbClr val="00B050"/>
                </a:solidFill>
              </a:rPr>
              <a:t>x</a:t>
            </a:r>
            <a:r>
              <a:rPr lang="en-US">
                <a:solidFill>
                  <a:srgbClr val="00B050"/>
                </a:solidFill>
              </a:rPr>
              <a:t>)</a:t>
            </a:r>
            <a:r>
              <a:rPr lang="en-US"/>
              <a:t>)</a:t>
            </a:r>
          </a:p>
          <a:p>
            <a:r>
              <a:rPr lang="en-US"/>
              <a:t> </a:t>
            </a:r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</a:t>
            </a:r>
            <a:r>
              <a:rPr lang="en-US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cos() + j.sin()</a:t>
            </a:r>
            <a:endParaRPr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3320DEC-CEE8-4E8A-A738-A2D03839E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55" y="365125"/>
            <a:ext cx="10536760" cy="248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82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BA6D-528D-48E1-A86D-ACD71FE69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8567F-0813-46CC-9A97-18D2CFE07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Exp(-j(pi/2-pi/4)=exp(-j*pi/4) = 0.7 – j*0.7</a:t>
            </a:r>
          </a:p>
          <a:p>
            <a:r>
              <a:rPr lang="en-US"/>
              <a:t>Exp(-j(2*pi/2))=exp(-j*pi)= -1</a:t>
            </a:r>
          </a:p>
          <a:p>
            <a:r>
              <a:rPr lang="en-US"/>
              <a:t>Exp(-j(4*pi/2))=exp(-j*2*pi)= 1</a:t>
            </a:r>
          </a:p>
          <a:p>
            <a:endParaRPr lang="en-US"/>
          </a:p>
          <a:p>
            <a:r>
              <a:rPr lang="en-US"/>
              <a:t>H(pi/2)=(0.7 – j*0.7).(1+(-1) + 4.1)/(1+0.5 x (-1)) = 8*(0.7 – j*0.7)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22D5B1-7BD4-4465-9364-2F0760793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55" y="365125"/>
            <a:ext cx="10536760" cy="248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4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8E82-72B3-4FAB-A685-4397215E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Q2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87CC7-6795-4B72-AAFA-E0A426785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H(0.5</a:t>
            </a:r>
            <a:r>
              <a:rPr lang="en-US">
                <a:sym typeface="Symbol" panose="05050102010706020507" pitchFamily="18" charset="2"/>
              </a:rPr>
              <a:t></a:t>
            </a:r>
            <a:r>
              <a:rPr lang="en-US"/>
              <a:t>) = 5.6569 - 5.6569j</a:t>
            </a:r>
          </a:p>
          <a:p>
            <a:r>
              <a:rPr lang="en-US">
                <a:solidFill>
                  <a:srgbClr val="00B050"/>
                </a:solidFill>
              </a:rPr>
              <a:t>|H(0.5</a:t>
            </a:r>
            <a:r>
              <a:rPr lang="en-US">
                <a:solidFill>
                  <a:srgbClr val="00B050"/>
                </a:solidFill>
                <a:sym typeface="Symbol" panose="05050102010706020507" pitchFamily="18" charset="2"/>
              </a:rPr>
              <a:t></a:t>
            </a:r>
            <a:r>
              <a:rPr lang="en-US">
                <a:solidFill>
                  <a:srgbClr val="00B050"/>
                </a:solidFill>
              </a:rPr>
              <a:t>)|=8</a:t>
            </a:r>
          </a:p>
          <a:p>
            <a:r>
              <a:rPr lang="en-US">
                <a:solidFill>
                  <a:srgbClr val="00B050"/>
                </a:solidFill>
              </a:rPr>
              <a:t>argH(0.5</a:t>
            </a:r>
            <a:r>
              <a:rPr lang="en-US">
                <a:solidFill>
                  <a:srgbClr val="00B050"/>
                </a:solidFill>
                <a:sym typeface="Symbol" panose="05050102010706020507" pitchFamily="18" charset="2"/>
              </a:rPr>
              <a:t></a:t>
            </a:r>
            <a:r>
              <a:rPr lang="en-US">
                <a:solidFill>
                  <a:srgbClr val="00B050"/>
                </a:solidFill>
              </a:rPr>
              <a:t>) = -0.7854 rad = -</a:t>
            </a:r>
            <a:r>
              <a:rPr lang="en-US">
                <a:solidFill>
                  <a:srgbClr val="00B050"/>
                </a:solidFill>
                <a:sym typeface="Symbol" panose="05050102010706020507" pitchFamily="18" charset="2"/>
              </a:rPr>
              <a:t>/4 = -45</a:t>
            </a:r>
            <a:r>
              <a:rPr lang="en-US" baseline="30000">
                <a:solidFill>
                  <a:srgbClr val="00B050"/>
                </a:solidFill>
                <a:sym typeface="Symbol" panose="05050102010706020507" pitchFamily="18" charset="2"/>
              </a:rPr>
              <a:t>o</a:t>
            </a:r>
            <a:endParaRPr lang="en-US">
              <a:solidFill>
                <a:srgbClr val="00B050"/>
              </a:solidFill>
              <a:sym typeface="Symbol" panose="05050102010706020507" pitchFamily="18" charset="2"/>
            </a:endParaRPr>
          </a:p>
          <a:p>
            <a:endParaRPr lang="en-US"/>
          </a:p>
          <a:p>
            <a:r>
              <a:rPr lang="en-US"/>
              <a:t>y(n) = </a:t>
            </a:r>
            <a:r>
              <a:rPr lang="en-US">
                <a:solidFill>
                  <a:srgbClr val="00B050"/>
                </a:solidFill>
              </a:rPr>
              <a:t>8</a:t>
            </a:r>
            <a:r>
              <a:rPr lang="en-US"/>
              <a:t>.cos(0.5</a:t>
            </a:r>
            <a:r>
              <a:rPr lang="en-US">
                <a:sym typeface="Symbol" panose="05050102010706020507" pitchFamily="18" charset="2"/>
              </a:rPr>
              <a:t>n </a:t>
            </a:r>
            <a:r>
              <a:rPr lang="en-US">
                <a:solidFill>
                  <a:srgbClr val="00B050"/>
                </a:solidFill>
                <a:sym typeface="Symbol" panose="05050102010706020507" pitchFamily="18" charset="2"/>
              </a:rPr>
              <a:t>- /4</a:t>
            </a:r>
            <a:r>
              <a:rPr lang="en-US">
                <a:sym typeface="Symbol" panose="05050102010706020507" pitchFamily="18" charset="2"/>
              </a:rPr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44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1310</Words>
  <Application>Microsoft Office PowerPoint</Application>
  <PresentationFormat>Widescreen</PresentationFormat>
  <Paragraphs>310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Equation</vt:lpstr>
      <vt:lpstr>Tutorial 4</vt:lpstr>
      <vt:lpstr>PowerPoint Presentation</vt:lpstr>
      <vt:lpstr>PowerPoint Presentation</vt:lpstr>
      <vt:lpstr>Q1 (answer)</vt:lpstr>
      <vt:lpstr>Q1 (answer)</vt:lpstr>
      <vt:lpstr>Q1 (answer)</vt:lpstr>
      <vt:lpstr>PowerPoint Presentation</vt:lpstr>
      <vt:lpstr>PowerPoint Presentation</vt:lpstr>
      <vt:lpstr>Q2 (answer)</vt:lpstr>
      <vt:lpstr>PowerPoint Presentation</vt:lpstr>
      <vt:lpstr>Q3 (answer)</vt:lpstr>
      <vt:lpstr>PowerPoint Presentation</vt:lpstr>
      <vt:lpstr>Q4 (answer)</vt:lpstr>
      <vt:lpstr>Q4 (answer)</vt:lpstr>
      <vt:lpstr>Q4 (answer)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10</dc:title>
  <dc:creator>Tuan Nguyen</dc:creator>
  <cp:lastModifiedBy>Tuan Nguyen</cp:lastModifiedBy>
  <cp:revision>51</cp:revision>
  <dcterms:created xsi:type="dcterms:W3CDTF">2021-06-21T09:26:21Z</dcterms:created>
  <dcterms:modified xsi:type="dcterms:W3CDTF">2022-10-19T05:05:55Z</dcterms:modified>
</cp:coreProperties>
</file>