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4" r:id="rId5"/>
    <p:sldId id="282" r:id="rId6"/>
    <p:sldId id="260" r:id="rId7"/>
    <p:sldId id="268" r:id="rId8"/>
    <p:sldId id="275" r:id="rId9"/>
    <p:sldId id="283" r:id="rId10"/>
    <p:sldId id="276" r:id="rId11"/>
    <p:sldId id="277" r:id="rId12"/>
    <p:sldId id="284" r:id="rId13"/>
    <p:sldId id="262" r:id="rId14"/>
    <p:sldId id="269" r:id="rId15"/>
    <p:sldId id="278" r:id="rId16"/>
    <p:sldId id="279" r:id="rId17"/>
    <p:sldId id="280" r:id="rId18"/>
    <p:sldId id="281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9B73-676A-4C08-BB50-A39A0794E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FBC84-F4E8-4118-BF67-0D424F0C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1405-9188-4AC7-B6FC-5041207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CC659-429F-4BB1-9B52-B2D33F24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C21D-324C-4B9E-ABEB-4F06C41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3F38-32BD-40A2-8281-8C92BCEA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AF63D-7146-4370-A45D-A1849B36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7D5D-5BF7-4B7E-81E2-6DC69883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E96D-1D81-4B2A-BCC7-335BDF74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8DE9-384F-49BD-8077-D3E5AA24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7D204-4418-4295-9B64-F76B2DF9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4203C-E3F0-462A-A846-FC932C1E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4514-73E5-4F2C-9244-B101D890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99A-6DF8-4F73-94D8-6F220B78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B75C-C103-4E0D-9F1B-98511868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B7D8-E1C2-487F-B911-51F55C93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F5AD-F085-4F4D-A4B6-A5C917FF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63F5-70A6-4A76-A808-394A63B2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5578-B716-4F70-AAC4-3A0517BE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828B-3BBA-4A27-A763-5B42B20F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A9D0-F1BA-4659-842D-2FB3F2DF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383C8-3FBF-4BD7-9F6C-B7BCFBB8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7187-F8E2-414B-ABF6-E3DCC51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9584-B50D-4601-9380-338DCA09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1DB5-8EF3-467D-99A6-84ACE5DA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4FE3-E467-4197-A574-ADDAB5B6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8302-16CA-4766-889D-D2404965F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7A1-C0C9-4057-9BAF-8B586ABC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BE99-9276-44D2-8843-E1C85058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36B0-57ED-425C-9EE4-64F1C464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15FE-1D5F-42FE-BA7E-63CE79E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9E32-EC53-4EB0-8632-65559896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34AD-0220-4C4C-AFEB-935CEE5A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49BD2-7F71-4B95-9302-89E860B4C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90C4B-3B9C-4E9F-922E-CC1B34DB6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52229-CA1A-44FB-8AB3-83890E8CF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5FEE7-FBE7-4881-B804-2F9DBA40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9D8AF-D162-40B3-952F-440EEFAC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73B5B-CE55-41E0-AD4F-1FD03C3F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5A05-C6E8-43A3-9EC7-0C0848D1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04BF-C827-47D2-932F-D39930A3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39D14-E448-468A-B605-689F1798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45C1C-ACB1-42D9-BD97-F6F5A78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BD9B-D376-4A15-9C10-987001F8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094CC-7453-4A41-AEEF-39FA5A5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7A53-082D-4D40-BC16-D90B27AD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434D-8E22-49D5-BB16-98EF1F45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A0A8-DEE9-40C2-AC39-D42EDE33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AFFF-9D84-43DC-AC62-75329A95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C4DBB-92F4-40AD-9BAA-E5C36B0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721C-1A28-4394-98FF-6C841A36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83F28-05B6-4D6F-9E03-1D137C42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ED8F-3DEF-40BA-BF1D-7613123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EA98E-D59E-432E-9497-6E3D5ECFD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74CC3-D12A-4117-939C-8BEC1FFD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954D-853B-4787-8550-3723FD24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E9F4-05D8-4C8F-A6D6-F63D5FD4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7C97-369D-4D31-923A-6DFAF577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616E9-CC63-4445-9C95-87108C46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A39E-123B-406E-8394-7B82028F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F24E-B151-4133-AD43-DAF3A6F13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5C21-9B4A-44B1-B4A4-811A22C2BFED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6DC8-16F2-40A2-8102-F9CC657BB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9255-F8AA-4B02-8249-AEE76F7A1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72D1-BFDE-429F-9C9D-4EA299125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Tutorial 7 </a:t>
            </a:r>
            <a:br>
              <a:rPr lang="en-US"/>
            </a:br>
            <a:r>
              <a:rPr lang="en-US"/>
              <a:t>(8 new)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EC8F-C1C6-462A-833A-FDDF12D26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74FB83-88DD-40F4-8BF8-8006E352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56" y="0"/>
            <a:ext cx="5042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E82-72B3-4FAB-A685-4397215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Q2c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CC7-6795-4B72-AAFA-E0A42678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X(z) = 1/(1 + z</a:t>
            </a:r>
            <a:r>
              <a:rPr lang="en-US" baseline="30000"/>
              <a:t>-1</a:t>
            </a:r>
            <a:r>
              <a:rPr lang="en-US"/>
              <a:t>), ROC</a:t>
            </a:r>
            <a:r>
              <a:rPr lang="en-US" baseline="-25000"/>
              <a:t>X</a:t>
            </a:r>
            <a:r>
              <a:rPr lang="en-US"/>
              <a:t> = </a:t>
            </a:r>
          </a:p>
          <a:p>
            <a:r>
              <a:rPr lang="en-US"/>
              <a:t>H(z) = 1/(1 - e</a:t>
            </a:r>
            <a:r>
              <a:rPr lang="en-US" baseline="30000"/>
              <a:t>-1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), ROC</a:t>
            </a:r>
            <a:r>
              <a:rPr lang="en-US" baseline="-25000"/>
              <a:t>H</a:t>
            </a:r>
            <a:r>
              <a:rPr lang="en-US"/>
              <a:t> =</a:t>
            </a:r>
          </a:p>
          <a:p>
            <a:r>
              <a:rPr lang="en-US"/>
              <a:t>Y(z) = H(z).X(z) = 1/{(1 - e</a:t>
            </a:r>
            <a:r>
              <a:rPr lang="en-US" baseline="30000"/>
              <a:t>-1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).(1 + 0.25z</a:t>
            </a:r>
            <a:r>
              <a:rPr lang="en-US" baseline="30000"/>
              <a:t>-1</a:t>
            </a:r>
            <a:r>
              <a:rPr lang="en-US"/>
              <a:t>)] = A</a:t>
            </a:r>
            <a:r>
              <a:rPr lang="en-US" baseline="-25000"/>
              <a:t>1</a:t>
            </a:r>
            <a:r>
              <a:rPr lang="en-US"/>
              <a:t>/(1 - e</a:t>
            </a:r>
            <a:r>
              <a:rPr lang="en-US" baseline="30000"/>
              <a:t>-1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 + A</a:t>
            </a:r>
            <a:r>
              <a:rPr lang="en-US" baseline="-25000"/>
              <a:t>2</a:t>
            </a:r>
            <a:r>
              <a:rPr lang="en-US"/>
              <a:t>/(1 + z</a:t>
            </a:r>
            <a:r>
              <a:rPr lang="en-US" baseline="30000"/>
              <a:t>-1</a:t>
            </a:r>
            <a:r>
              <a:rPr lang="en-US"/>
              <a:t>)</a:t>
            </a:r>
          </a:p>
          <a:p>
            <a:r>
              <a:rPr lang="en-US"/>
              <a:t>ROC</a:t>
            </a:r>
            <a:r>
              <a:rPr lang="en-US" baseline="-25000"/>
              <a:t>Y</a:t>
            </a:r>
            <a:r>
              <a:rPr lang="en-US"/>
              <a:t> = </a:t>
            </a:r>
            <a:r>
              <a:rPr lang="en-US">
                <a:sym typeface="Wingdings" panose="05000000000000000000" pitchFamily="2" charset="2"/>
              </a:rPr>
              <a:t>ROC</a:t>
            </a:r>
            <a:r>
              <a:rPr lang="en-US" baseline="-25000">
                <a:sym typeface="Wingdings" panose="05000000000000000000" pitchFamily="2" charset="2"/>
              </a:rPr>
              <a:t>X</a:t>
            </a:r>
            <a:r>
              <a:rPr lang="en-US">
                <a:latin typeface="Matura MT Script Capitals" panose="03020802060602070202" pitchFamily="66" charset="0"/>
                <a:sym typeface="Symbol" panose="05050102010706020507" pitchFamily="18" charset="2"/>
              </a:rPr>
              <a:t></a:t>
            </a:r>
            <a:r>
              <a:rPr lang="en-US">
                <a:latin typeface="Matura MT Script Capitals" panose="03020802060602070202" pitchFamily="66" charset="0"/>
                <a:sym typeface="Symbol Tiger Expert" panose="05050102010706020507" pitchFamily="18" charset="2"/>
              </a:rPr>
              <a:t></a:t>
            </a:r>
            <a:r>
              <a:rPr lang="en-US">
                <a:sym typeface="Wingdings" panose="05000000000000000000" pitchFamily="2" charset="2"/>
              </a:rPr>
              <a:t> ROC</a:t>
            </a:r>
            <a:r>
              <a:rPr lang="en-US" baseline="-25000">
                <a:sym typeface="Wingdings" panose="05000000000000000000" pitchFamily="2" charset="2"/>
              </a:rPr>
              <a:t>H</a:t>
            </a:r>
            <a:r>
              <a:rPr lang="en-US">
                <a:sym typeface="Wingdings" panose="05000000000000000000" pitchFamily="2" charset="2"/>
              </a:rPr>
              <a:t> =</a:t>
            </a:r>
          </a:p>
          <a:p>
            <a:endParaRPr lang="en-US"/>
          </a:p>
          <a:p>
            <a:r>
              <a:rPr lang="en-US"/>
              <a:t>y(n) = </a:t>
            </a:r>
            <a:r>
              <a:rPr lang="en-US">
                <a:sym typeface="Symbol" panose="05050102010706020507" pitchFamily="18" charset="2"/>
              </a:rPr>
              <a:t>A</a:t>
            </a:r>
            <a:r>
              <a:rPr lang="en-US" baseline="-25000">
                <a:sym typeface="Symbol" panose="05050102010706020507" pitchFamily="18" charset="2"/>
              </a:rPr>
              <a:t>1</a:t>
            </a:r>
            <a:r>
              <a:rPr lang="en-US">
                <a:sym typeface="Symbol" panose="05050102010706020507" pitchFamily="18" charset="2"/>
              </a:rPr>
              <a:t>(e</a:t>
            </a:r>
            <a:r>
              <a:rPr lang="en-US" baseline="30000">
                <a:sym typeface="Symbol" panose="05050102010706020507" pitchFamily="18" charset="2"/>
              </a:rPr>
              <a:t>-1</a:t>
            </a:r>
            <a:r>
              <a:rPr lang="en-US">
                <a:sym typeface="Wingdings" panose="05000000000000000000" pitchFamily="2" charset="2"/>
              </a:rPr>
              <a:t>)</a:t>
            </a:r>
            <a:r>
              <a:rPr lang="en-US" baseline="30000">
                <a:sym typeface="Wingdings" panose="05000000000000000000" pitchFamily="2" charset="2"/>
              </a:rPr>
              <a:t>n</a:t>
            </a:r>
            <a:r>
              <a:rPr lang="en-US">
                <a:sym typeface="Wingdings" panose="05000000000000000000" pitchFamily="2" charset="2"/>
              </a:rPr>
              <a:t>u(n) </a:t>
            </a:r>
            <a:r>
              <a:rPr lang="en-US">
                <a:sym typeface="Symbol" panose="05050102010706020507" pitchFamily="18" charset="2"/>
              </a:rPr>
              <a:t>+ A</a:t>
            </a:r>
            <a:r>
              <a:rPr lang="en-US" baseline="-25000">
                <a:sym typeface="Symbol" panose="05050102010706020507" pitchFamily="18" charset="2"/>
              </a:rPr>
              <a:t>2</a:t>
            </a:r>
            <a:r>
              <a:rPr lang="en-US">
                <a:sym typeface="Symbol" panose="05050102010706020507" pitchFamily="18" charset="2"/>
              </a:rPr>
              <a:t>(-1</a:t>
            </a:r>
            <a:r>
              <a:rPr lang="en-US">
                <a:sym typeface="Wingdings" panose="05000000000000000000" pitchFamily="2" charset="2"/>
              </a:rPr>
              <a:t>)</a:t>
            </a:r>
            <a:r>
              <a:rPr lang="en-US" baseline="30000">
                <a:sym typeface="Wingdings" panose="05000000000000000000" pitchFamily="2" charset="2"/>
              </a:rPr>
              <a:t>n</a:t>
            </a:r>
            <a:r>
              <a:rPr lang="en-US">
                <a:sym typeface="Wingdings" panose="05000000000000000000" pitchFamily="2" charset="2"/>
              </a:rPr>
              <a:t>u(n)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FDF3F-ED6E-4BDD-A0EC-78586106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2703"/>
            <a:ext cx="593490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E82-72B3-4FAB-A685-4397215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Q2d (answer using z-transform)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CC7-6795-4B72-AAFA-E0A42678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  <a:p>
            <a:r>
              <a:rPr lang="en-US"/>
              <a:t>g(n) = v(n – 1) </a:t>
            </a:r>
            <a:r>
              <a:rPr lang="en-US">
                <a:sym typeface="Wingdings" panose="05000000000000000000" pitchFamily="2" charset="2"/>
              </a:rPr>
              <a:t> G(z) = z</a:t>
            </a:r>
            <a:r>
              <a:rPr lang="en-US" baseline="30000">
                <a:sym typeface="Wingdings" panose="05000000000000000000" pitchFamily="2" charset="2"/>
              </a:rPr>
              <a:t>-1</a:t>
            </a:r>
            <a:r>
              <a:rPr lang="en-US">
                <a:sym typeface="Wingdings" panose="05000000000000000000" pitchFamily="2" charset="2"/>
              </a:rPr>
              <a:t>V(z)</a:t>
            </a:r>
          </a:p>
          <a:p>
            <a:r>
              <a:rPr lang="en-US"/>
              <a:t>f(n) = u(-n-1) </a:t>
            </a:r>
            <a:r>
              <a:rPr lang="en-US">
                <a:sym typeface="Wingdings" panose="05000000000000000000" pitchFamily="2" charset="2"/>
              </a:rPr>
              <a:t> F(z) = -1/(1 – z</a:t>
            </a:r>
            <a:r>
              <a:rPr lang="en-US" baseline="30000">
                <a:sym typeface="Wingdings" panose="05000000000000000000" pitchFamily="2" charset="2"/>
              </a:rPr>
              <a:t>-1</a:t>
            </a:r>
            <a:r>
              <a:rPr lang="en-US">
                <a:sym typeface="Wingdings" panose="05000000000000000000" pitchFamily="2" charset="2"/>
              </a:rPr>
              <a:t>)</a:t>
            </a:r>
            <a:endParaRPr lang="en-US"/>
          </a:p>
          <a:p>
            <a:r>
              <a:rPr lang="en-US"/>
              <a:t>f(n-1) = u(-(n-1)-1) = u(-n) = x(n) </a:t>
            </a:r>
            <a:r>
              <a:rPr lang="en-US">
                <a:sym typeface="Wingdings" panose="05000000000000000000" pitchFamily="2" charset="2"/>
              </a:rPr>
              <a:t> X(z) = </a:t>
            </a:r>
            <a:endParaRPr lang="en-US"/>
          </a:p>
          <a:p>
            <a:endParaRPr lang="en-US"/>
          </a:p>
          <a:p>
            <a:r>
              <a:rPr lang="en-US"/>
              <a:t>x(n) = u(-(n-1) - 1)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X(z) = -z</a:t>
            </a:r>
            <a:r>
              <a:rPr lang="en-US" baseline="30000"/>
              <a:t>-1</a:t>
            </a:r>
            <a:r>
              <a:rPr lang="en-US"/>
              <a:t>/(1 - z</a:t>
            </a:r>
            <a:r>
              <a:rPr lang="en-US" baseline="30000"/>
              <a:t>-1</a:t>
            </a:r>
            <a:r>
              <a:rPr lang="en-US"/>
              <a:t>), ROC</a:t>
            </a:r>
            <a:r>
              <a:rPr lang="en-US" baseline="-25000"/>
              <a:t>X </a:t>
            </a:r>
            <a:r>
              <a:rPr lang="en-US"/>
              <a:t>= |z|&lt;1</a:t>
            </a:r>
          </a:p>
          <a:p>
            <a:r>
              <a:rPr lang="en-US"/>
              <a:t>h(n) = {0^, 1, 2} </a:t>
            </a:r>
            <a:r>
              <a:rPr lang="en-US">
                <a:sym typeface="Wingdings" panose="05000000000000000000" pitchFamily="2" charset="2"/>
              </a:rPr>
              <a:t> H(z) =</a:t>
            </a:r>
            <a:r>
              <a:rPr lang="en-US"/>
              <a:t> z</a:t>
            </a:r>
            <a:r>
              <a:rPr lang="en-US" baseline="30000"/>
              <a:t>-1</a:t>
            </a:r>
            <a:r>
              <a:rPr lang="en-US"/>
              <a:t> + 2z</a:t>
            </a:r>
            <a:r>
              <a:rPr lang="en-US" baseline="30000"/>
              <a:t>-2</a:t>
            </a:r>
            <a:r>
              <a:rPr lang="en-US"/>
              <a:t> </a:t>
            </a:r>
          </a:p>
          <a:p>
            <a:r>
              <a:rPr lang="en-US"/>
              <a:t>Y(z) = H(z).X(z) = -(z</a:t>
            </a:r>
            <a:r>
              <a:rPr lang="en-US" baseline="30000"/>
              <a:t>-1</a:t>
            </a:r>
            <a:r>
              <a:rPr lang="en-US"/>
              <a:t> + 2z</a:t>
            </a:r>
            <a:r>
              <a:rPr lang="en-US" baseline="30000"/>
              <a:t>-2</a:t>
            </a:r>
            <a:r>
              <a:rPr lang="en-US"/>
              <a:t>)z</a:t>
            </a:r>
            <a:r>
              <a:rPr lang="en-US" baseline="30000"/>
              <a:t>-1</a:t>
            </a:r>
            <a:r>
              <a:rPr lang="en-US"/>
              <a:t>/(1 - z</a:t>
            </a:r>
            <a:r>
              <a:rPr lang="en-US" baseline="30000"/>
              <a:t>-1</a:t>
            </a:r>
            <a:r>
              <a:rPr lang="en-US"/>
              <a:t>) = A</a:t>
            </a:r>
            <a:r>
              <a:rPr lang="en-US" baseline="-25000"/>
              <a:t>0</a:t>
            </a:r>
            <a:r>
              <a:rPr lang="en-US"/>
              <a:t> + A</a:t>
            </a:r>
            <a:r>
              <a:rPr lang="en-US" baseline="-25000"/>
              <a:t>1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 + A</a:t>
            </a:r>
            <a:r>
              <a:rPr lang="en-US" baseline="-25000"/>
              <a:t>2</a:t>
            </a:r>
            <a:r>
              <a:rPr lang="en-US"/>
              <a:t>z</a:t>
            </a:r>
            <a:r>
              <a:rPr lang="en-US" baseline="30000"/>
              <a:t>-2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+ A</a:t>
            </a:r>
            <a:r>
              <a:rPr lang="en-US" baseline="-25000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/(1 - z</a:t>
            </a:r>
            <a:r>
              <a:rPr lang="en-US" baseline="30000">
                <a:solidFill>
                  <a:srgbClr val="FF0000"/>
                </a:solidFill>
              </a:rPr>
              <a:t>-1</a:t>
            </a:r>
            <a:r>
              <a:rPr lang="en-US">
                <a:solidFill>
                  <a:srgbClr val="FF0000"/>
                </a:solidFill>
              </a:rPr>
              <a:t>)</a:t>
            </a:r>
          </a:p>
          <a:p>
            <a:r>
              <a:rPr lang="en-US"/>
              <a:t>ROC</a:t>
            </a:r>
            <a:r>
              <a:rPr lang="en-US" baseline="-25000"/>
              <a:t>Y </a:t>
            </a:r>
            <a:r>
              <a:rPr lang="en-US"/>
              <a:t>= </a:t>
            </a:r>
            <a:r>
              <a:rPr lang="en-US">
                <a:sym typeface="Wingdings" panose="05000000000000000000" pitchFamily="2" charset="2"/>
              </a:rPr>
              <a:t>ROC</a:t>
            </a:r>
            <a:r>
              <a:rPr lang="en-US" baseline="-25000">
                <a:sym typeface="Wingdings" panose="05000000000000000000" pitchFamily="2" charset="2"/>
              </a:rPr>
              <a:t>X</a:t>
            </a:r>
            <a:r>
              <a:rPr lang="en-US">
                <a:latin typeface="Matura MT Script Capitals" panose="03020802060602070202" pitchFamily="66" charset="0"/>
                <a:sym typeface="Symbol" panose="05050102010706020507" pitchFamily="18" charset="2"/>
              </a:rPr>
              <a:t></a:t>
            </a:r>
            <a:r>
              <a:rPr lang="en-US">
                <a:latin typeface="Matura MT Script Capitals" panose="03020802060602070202" pitchFamily="66" charset="0"/>
                <a:sym typeface="Symbol Tiger Expert" panose="05050102010706020507" pitchFamily="18" charset="2"/>
              </a:rPr>
              <a:t></a:t>
            </a:r>
            <a:r>
              <a:rPr lang="en-US">
                <a:sym typeface="Wingdings" panose="05000000000000000000" pitchFamily="2" charset="2"/>
              </a:rPr>
              <a:t> ROC</a:t>
            </a:r>
            <a:r>
              <a:rPr lang="en-US" baseline="-25000">
                <a:sym typeface="Wingdings" panose="05000000000000000000" pitchFamily="2" charset="2"/>
              </a:rPr>
              <a:t>H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>
                <a:solidFill>
                  <a:srgbClr val="FF0000"/>
                </a:solidFill>
              </a:rPr>
              <a:t>|z|&lt;1</a:t>
            </a:r>
          </a:p>
          <a:p>
            <a:r>
              <a:rPr lang="en-US"/>
              <a:t>y(n) = </a:t>
            </a:r>
            <a:r>
              <a:rPr lang="en-US">
                <a:sym typeface="Wingdings" panose="05000000000000000000" pitchFamily="2" charset="2"/>
              </a:rPr>
              <a:t>A</a:t>
            </a:r>
            <a:r>
              <a:rPr lang="en-US" baseline="-25000">
                <a:sym typeface="Wingdings" panose="05000000000000000000" pitchFamily="2" charset="2"/>
              </a:rPr>
              <a:t>0</a:t>
            </a:r>
            <a:r>
              <a:rPr lang="en-US">
                <a:sym typeface="Symbol" panose="05050102010706020507" pitchFamily="18" charset="2"/>
              </a:rPr>
              <a:t>(n) + </a:t>
            </a:r>
            <a:r>
              <a:rPr lang="en-US">
                <a:sym typeface="Wingdings" panose="05000000000000000000" pitchFamily="2" charset="2"/>
              </a:rPr>
              <a:t>A</a:t>
            </a:r>
            <a:r>
              <a:rPr lang="en-US" baseline="-25000">
                <a:sym typeface="Wingdings" panose="05000000000000000000" pitchFamily="2" charset="2"/>
              </a:rPr>
              <a:t>1</a:t>
            </a:r>
            <a:r>
              <a:rPr lang="en-US">
                <a:sym typeface="Symbol" panose="05050102010706020507" pitchFamily="18" charset="2"/>
              </a:rPr>
              <a:t>(n-1) + </a:t>
            </a:r>
            <a:r>
              <a:rPr lang="en-US">
                <a:sym typeface="Wingdings" panose="05000000000000000000" pitchFamily="2" charset="2"/>
              </a:rPr>
              <a:t>A</a:t>
            </a:r>
            <a:r>
              <a:rPr lang="en-US" baseline="-25000">
                <a:sym typeface="Wingdings" panose="05000000000000000000" pitchFamily="2" charset="2"/>
              </a:rPr>
              <a:t>2</a:t>
            </a:r>
            <a:r>
              <a:rPr lang="en-US">
                <a:sym typeface="Symbol" panose="05050102010706020507" pitchFamily="18" charset="2"/>
              </a:rPr>
              <a:t>(n-2) </a:t>
            </a: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- A</a:t>
            </a:r>
            <a:r>
              <a:rPr 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u(-n-1)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5CC1C-B745-4B83-B93B-B3E69F3A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85" y="1690688"/>
            <a:ext cx="595395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9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E82-72B3-4FAB-A685-4397215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Q2d (answer using convolution)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CC7-6795-4B72-AAFA-E0A42678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h(n) = {0^, 1, 2} </a:t>
            </a:r>
            <a:r>
              <a:rPr lang="en-US">
                <a:sym typeface="Wingdings" panose="05000000000000000000" pitchFamily="2" charset="2"/>
              </a:rPr>
              <a:t>= </a:t>
            </a:r>
            <a:r>
              <a:rPr lang="en-US">
                <a:sym typeface="Symbol" panose="05050102010706020507" pitchFamily="18" charset="2"/>
              </a:rPr>
              <a:t>(</a:t>
            </a:r>
            <a:r>
              <a:rPr lang="en-US">
                <a:sym typeface="Wingdings" panose="05000000000000000000" pitchFamily="2" charset="2"/>
              </a:rPr>
              <a:t>n-1) + 2</a:t>
            </a:r>
            <a:r>
              <a:rPr lang="en-US">
                <a:sym typeface="Symbol" panose="05050102010706020507" pitchFamily="18" charset="2"/>
              </a:rPr>
              <a:t>(</a:t>
            </a:r>
            <a:r>
              <a:rPr lang="en-US">
                <a:sym typeface="Wingdings" panose="05000000000000000000" pitchFamily="2" charset="2"/>
              </a:rPr>
              <a:t>n-2)</a:t>
            </a:r>
            <a:endParaRPr lang="en-US"/>
          </a:p>
          <a:p>
            <a:r>
              <a:rPr lang="en-US"/>
              <a:t>y(n) = x(n)*h(n) = x(n)*(</a:t>
            </a:r>
            <a:r>
              <a:rPr lang="en-US">
                <a:sym typeface="Symbol" panose="05050102010706020507" pitchFamily="18" charset="2"/>
              </a:rPr>
              <a:t>(</a:t>
            </a:r>
            <a:r>
              <a:rPr lang="en-US">
                <a:sym typeface="Wingdings" panose="05000000000000000000" pitchFamily="2" charset="2"/>
              </a:rPr>
              <a:t>n-1) + 2</a:t>
            </a:r>
            <a:r>
              <a:rPr lang="en-US">
                <a:sym typeface="Symbol" panose="05050102010706020507" pitchFamily="18" charset="2"/>
              </a:rPr>
              <a:t>(</a:t>
            </a:r>
            <a:r>
              <a:rPr lang="en-US">
                <a:sym typeface="Wingdings" panose="05000000000000000000" pitchFamily="2" charset="2"/>
              </a:rPr>
              <a:t>n-2)) = x(n)*</a:t>
            </a:r>
            <a:r>
              <a:rPr lang="en-US">
                <a:sym typeface="Symbol" panose="05050102010706020507" pitchFamily="18" charset="2"/>
              </a:rPr>
              <a:t>(</a:t>
            </a:r>
            <a:r>
              <a:rPr lang="en-US">
                <a:sym typeface="Wingdings" panose="05000000000000000000" pitchFamily="2" charset="2"/>
              </a:rPr>
              <a:t>n-1) + 2x(n)*</a:t>
            </a:r>
            <a:r>
              <a:rPr lang="en-US">
                <a:sym typeface="Symbol" panose="05050102010706020507" pitchFamily="18" charset="2"/>
              </a:rPr>
              <a:t>(</a:t>
            </a:r>
            <a:r>
              <a:rPr lang="en-US">
                <a:sym typeface="Wingdings" panose="05000000000000000000" pitchFamily="2" charset="2"/>
              </a:rPr>
              <a:t>n-2)</a:t>
            </a:r>
            <a:endParaRPr lang="en-US"/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= </a:t>
            </a:r>
            <a:r>
              <a:rPr lang="en-US"/>
              <a:t>x(n-1) + 2x(n-2) = u(-(n-1)) + 2u(-(n-2))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5CC1C-B745-4B83-B93B-B3E69F3A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85" y="1690688"/>
            <a:ext cx="595395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8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D2B7-9935-41BD-8DCD-C8F06B3E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0DFF-1447-4753-A923-D6B8F682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8AEBD3-185B-4F4A-97C4-77AFE2FE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34" y="402978"/>
            <a:ext cx="10212225" cy="3743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F2E5A-DF65-4D95-B987-BCA635DE0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80" y="4490288"/>
            <a:ext cx="620164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9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Q3a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X(z) = 1 – z</a:t>
            </a:r>
            <a:r>
              <a:rPr lang="en-US" baseline="30000"/>
              <a:t>-2</a:t>
            </a:r>
            <a:r>
              <a:rPr lang="en-US"/>
              <a:t> + z</a:t>
            </a:r>
            <a:r>
              <a:rPr lang="en-US" baseline="30000"/>
              <a:t>-4</a:t>
            </a:r>
            <a:r>
              <a:rPr lang="en-US"/>
              <a:t> + 3z</a:t>
            </a:r>
            <a:r>
              <a:rPr lang="en-US" baseline="30000"/>
              <a:t>-5</a:t>
            </a:r>
            <a:endParaRPr lang="en-US"/>
          </a:p>
          <a:p>
            <a:r>
              <a:rPr lang="en-US"/>
              <a:t>ROC = </a:t>
            </a:r>
            <a:r>
              <a:rPr lang="en-US">
                <a:sym typeface="Symbol" panose="05050102010706020507" pitchFamily="18" charset="2"/>
              </a:rPr>
              <a:t>z  0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43A54-22F2-4E32-AF95-97F25405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17226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0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Q3b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X(z) = 1/(1-2z</a:t>
            </a:r>
            <a:r>
              <a:rPr lang="en-US" baseline="30000"/>
              <a:t>-1</a:t>
            </a:r>
            <a:r>
              <a:rPr lang="en-US"/>
              <a:t>) + 1/(1-3z</a:t>
            </a:r>
            <a:r>
              <a:rPr lang="en-US" baseline="30000"/>
              <a:t>-1</a:t>
            </a:r>
            <a:r>
              <a:rPr lang="en-US"/>
              <a:t>)</a:t>
            </a:r>
          </a:p>
          <a:p>
            <a:r>
              <a:rPr lang="en-US"/>
              <a:t>ROC = (|z|&gt;2)</a:t>
            </a:r>
            <a:r>
              <a:rPr lang="en-US">
                <a:sym typeface="Symbol Tiger Expert" panose="05050102010706020507" pitchFamily="18" charset="2"/>
              </a:rPr>
              <a:t>(|z|&lt;3)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81F7A-9168-44FF-939D-2F285DB8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34374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0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Q3c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X(z) = 1/(1-0.8z</a:t>
            </a:r>
            <a:r>
              <a:rPr lang="en-US" baseline="30000"/>
              <a:t>-1</a:t>
            </a:r>
            <a:r>
              <a:rPr lang="en-US"/>
              <a:t>) - 1/(1-0.9z</a:t>
            </a:r>
            <a:r>
              <a:rPr lang="en-US" baseline="30000"/>
              <a:t>-1</a:t>
            </a:r>
            <a:r>
              <a:rPr lang="en-US"/>
              <a:t>)</a:t>
            </a:r>
          </a:p>
          <a:p>
            <a:r>
              <a:rPr lang="en-US"/>
              <a:t>ROC = (|z|&gt;0.8)</a:t>
            </a:r>
            <a:r>
              <a:rPr lang="en-US">
                <a:sym typeface="Symbol Tiger Expert" panose="05050102010706020507" pitchFamily="18" charset="2"/>
              </a:rPr>
              <a:t>(|z|&lt;0.9)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A3D38-E372-432D-B746-C4C2B963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51548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3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Q3d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x(n) = (0.5)</a:t>
            </a:r>
            <a:r>
              <a:rPr lang="en-US" baseline="30000"/>
              <a:t>n</a:t>
            </a:r>
            <a:r>
              <a:rPr lang="en-US"/>
              <a:t>u(n) - (0.5)</a:t>
            </a:r>
            <a:r>
              <a:rPr lang="en-US" baseline="30000"/>
              <a:t>n</a:t>
            </a:r>
            <a:r>
              <a:rPr lang="en-US"/>
              <a:t>u(n-26) = (0.5)</a:t>
            </a:r>
            <a:r>
              <a:rPr lang="en-US" baseline="30000"/>
              <a:t>n</a:t>
            </a:r>
            <a:r>
              <a:rPr lang="en-US"/>
              <a:t>u(n) – (0.5)</a:t>
            </a:r>
            <a:r>
              <a:rPr lang="en-US" baseline="30000"/>
              <a:t>26</a:t>
            </a:r>
            <a:r>
              <a:rPr lang="en-US">
                <a:solidFill>
                  <a:srgbClr val="FF0000"/>
                </a:solidFill>
              </a:rPr>
              <a:t>(0.5)</a:t>
            </a:r>
            <a:r>
              <a:rPr lang="en-US" baseline="30000">
                <a:solidFill>
                  <a:srgbClr val="FF0000"/>
                </a:solidFill>
              </a:rPr>
              <a:t>n-26</a:t>
            </a:r>
            <a:r>
              <a:rPr lang="en-US">
                <a:solidFill>
                  <a:srgbClr val="FF0000"/>
                </a:solidFill>
              </a:rPr>
              <a:t>u(n-26) </a:t>
            </a:r>
          </a:p>
          <a:p>
            <a:r>
              <a:rPr lang="en-US"/>
              <a:t>X(z) = 1/(1-0.5z</a:t>
            </a:r>
            <a:r>
              <a:rPr lang="en-US" baseline="30000"/>
              <a:t>-1</a:t>
            </a:r>
            <a:r>
              <a:rPr lang="en-US"/>
              <a:t>) – (0.5)</a:t>
            </a:r>
            <a:r>
              <a:rPr lang="en-US" baseline="30000"/>
              <a:t>26</a:t>
            </a:r>
            <a:r>
              <a:rPr lang="en-US"/>
              <a:t>z</a:t>
            </a:r>
            <a:r>
              <a:rPr lang="en-US" baseline="30000"/>
              <a:t>-26</a:t>
            </a:r>
            <a:r>
              <a:rPr lang="en-US"/>
              <a:t>/(1-0.5z</a:t>
            </a:r>
            <a:r>
              <a:rPr lang="en-US" baseline="30000"/>
              <a:t>-1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x(n) = {1^, 0.5, 0.5</a:t>
            </a:r>
            <a:r>
              <a:rPr lang="en-US" baseline="30000"/>
              <a:t>2</a:t>
            </a:r>
            <a:r>
              <a:rPr lang="en-US"/>
              <a:t>, … , 0.5</a:t>
            </a:r>
            <a:r>
              <a:rPr lang="en-US" baseline="30000"/>
              <a:t>25</a:t>
            </a:r>
            <a:r>
              <a:rPr lang="en-US"/>
              <a:t>} is </a:t>
            </a:r>
            <a:r>
              <a:rPr lang="en-US">
                <a:solidFill>
                  <a:srgbClr val="00B050"/>
                </a:solidFill>
              </a:rPr>
              <a:t>finite</a:t>
            </a:r>
          </a:p>
          <a:p>
            <a:r>
              <a:rPr lang="en-US"/>
              <a:t>X(z) = 1 + 0.5z</a:t>
            </a:r>
            <a:r>
              <a:rPr lang="en-US" baseline="30000"/>
              <a:t>-1</a:t>
            </a:r>
            <a:r>
              <a:rPr lang="en-US"/>
              <a:t> + 0.5z</a:t>
            </a:r>
            <a:r>
              <a:rPr lang="en-US" baseline="30000"/>
              <a:t>-2</a:t>
            </a:r>
            <a:r>
              <a:rPr lang="en-US"/>
              <a:t> + … + 0.5</a:t>
            </a:r>
            <a:r>
              <a:rPr lang="en-US" baseline="30000"/>
              <a:t>25</a:t>
            </a:r>
            <a:r>
              <a:rPr lang="en-US"/>
              <a:t>z</a:t>
            </a:r>
            <a:r>
              <a:rPr lang="en-US" baseline="30000"/>
              <a:t>-25</a:t>
            </a:r>
            <a:r>
              <a:rPr lang="en-US"/>
              <a:t> </a:t>
            </a:r>
          </a:p>
          <a:p>
            <a:r>
              <a:rPr lang="en-US">
                <a:solidFill>
                  <a:srgbClr val="00B050"/>
                </a:solidFill>
              </a:rPr>
              <a:t>ROC = </a:t>
            </a:r>
            <a:r>
              <a:rPr lang="en-US">
                <a:solidFill>
                  <a:srgbClr val="00B050"/>
                </a:solidFill>
                <a:sym typeface="Symbol" panose="05050102010706020507" pitchFamily="18" charset="2"/>
              </a:rPr>
              <a:t>z  0</a:t>
            </a:r>
            <a:endParaRPr lang="en-US">
              <a:solidFill>
                <a:srgbClr val="00B050"/>
              </a:solidFill>
            </a:endParaRP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F925B-AF8C-4793-BDAB-F3F72ABC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0290"/>
            <a:ext cx="374384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3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Q3e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cos(pi.n/3+pi/4) = 0.5e</a:t>
            </a:r>
            <a:r>
              <a:rPr lang="en-US" baseline="30000"/>
              <a:t>j(pi.n/3+pi/4)</a:t>
            </a:r>
            <a:r>
              <a:rPr lang="en-US"/>
              <a:t> + 0.5e</a:t>
            </a:r>
            <a:r>
              <a:rPr lang="en-US" baseline="30000"/>
              <a:t>-j(pi.n/3+pi/4) </a:t>
            </a:r>
            <a:r>
              <a:rPr lang="en-US"/>
              <a:t>= 0.5e</a:t>
            </a:r>
            <a:r>
              <a:rPr lang="en-US" baseline="30000"/>
              <a:t>j.pi/4</a:t>
            </a:r>
            <a:r>
              <a:rPr lang="en-US"/>
              <a:t>.e</a:t>
            </a:r>
            <a:r>
              <a:rPr lang="en-US" baseline="30000"/>
              <a:t>j(pi.n/3)</a:t>
            </a:r>
            <a:r>
              <a:rPr lang="en-US"/>
              <a:t> + 0.5e</a:t>
            </a:r>
            <a:r>
              <a:rPr lang="en-US" baseline="30000"/>
              <a:t>-j.pi/4</a:t>
            </a:r>
            <a:r>
              <a:rPr lang="en-US"/>
              <a:t>.e</a:t>
            </a:r>
            <a:r>
              <a:rPr lang="en-US" baseline="30000"/>
              <a:t>-j(pi.n/3) </a:t>
            </a:r>
            <a:r>
              <a:rPr lang="en-US"/>
              <a:t>= A</a:t>
            </a:r>
            <a:r>
              <a:rPr lang="en-US" baseline="-25000"/>
              <a:t>1</a:t>
            </a:r>
            <a:r>
              <a:rPr lang="en-US"/>
              <a:t>.p</a:t>
            </a:r>
            <a:r>
              <a:rPr lang="en-US" baseline="-25000"/>
              <a:t>1</a:t>
            </a:r>
            <a:r>
              <a:rPr lang="en-US" baseline="30000"/>
              <a:t>n</a:t>
            </a:r>
            <a:r>
              <a:rPr lang="en-US"/>
              <a:t> + A</a:t>
            </a:r>
            <a:r>
              <a:rPr lang="en-US" baseline="-25000"/>
              <a:t>2</a:t>
            </a:r>
            <a:r>
              <a:rPr lang="en-US"/>
              <a:t>.p</a:t>
            </a:r>
            <a:r>
              <a:rPr lang="en-US" baseline="-25000"/>
              <a:t>2</a:t>
            </a:r>
            <a:r>
              <a:rPr lang="en-US" baseline="30000"/>
              <a:t>n</a:t>
            </a:r>
            <a:r>
              <a:rPr lang="en-US"/>
              <a:t> </a:t>
            </a:r>
          </a:p>
          <a:p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 = 0.5e</a:t>
            </a:r>
            <a:r>
              <a:rPr lang="en-US" baseline="30000"/>
              <a:t>j.pi/4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 = 0.5e</a:t>
            </a:r>
            <a:r>
              <a:rPr lang="en-US" baseline="30000"/>
              <a:t>-j.pi/4</a:t>
            </a:r>
            <a:endParaRPr lang="en-US"/>
          </a:p>
          <a:p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e</a:t>
            </a:r>
            <a:r>
              <a:rPr lang="en-US" baseline="30000"/>
              <a:t>j.pi/3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 = e</a:t>
            </a:r>
            <a:r>
              <a:rPr lang="en-US" baseline="30000"/>
              <a:t>-j.pi/3</a:t>
            </a:r>
            <a:endParaRPr lang="en-US"/>
          </a:p>
          <a:p>
            <a:r>
              <a:rPr lang="en-US"/>
              <a:t>x(n) = A</a:t>
            </a:r>
            <a:r>
              <a:rPr lang="en-US" baseline="-25000"/>
              <a:t>1</a:t>
            </a:r>
            <a:r>
              <a:rPr lang="en-US"/>
              <a:t>.(0.5p</a:t>
            </a:r>
            <a:r>
              <a:rPr lang="en-US" baseline="-25000"/>
              <a:t>1</a:t>
            </a:r>
            <a:r>
              <a:rPr lang="en-US"/>
              <a:t>)</a:t>
            </a:r>
            <a:r>
              <a:rPr lang="en-US" baseline="30000"/>
              <a:t>n</a:t>
            </a:r>
            <a:r>
              <a:rPr lang="en-US"/>
              <a:t>u(n) + A</a:t>
            </a:r>
            <a:r>
              <a:rPr lang="en-US" baseline="-25000"/>
              <a:t>2</a:t>
            </a:r>
            <a:r>
              <a:rPr lang="en-US"/>
              <a:t>.(0.5p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baseline="30000"/>
              <a:t>n</a:t>
            </a:r>
            <a:r>
              <a:rPr lang="en-US"/>
              <a:t>u(n)</a:t>
            </a:r>
          </a:p>
          <a:p>
            <a:r>
              <a:rPr lang="en-US"/>
              <a:t>X(z) = A</a:t>
            </a:r>
            <a:r>
              <a:rPr lang="en-US" baseline="-25000"/>
              <a:t>1</a:t>
            </a:r>
            <a:r>
              <a:rPr lang="en-US"/>
              <a:t>/(1-0.5p</a:t>
            </a:r>
            <a:r>
              <a:rPr lang="en-US" baseline="-25000"/>
              <a:t>1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 + A</a:t>
            </a:r>
            <a:r>
              <a:rPr lang="en-US" baseline="-25000"/>
              <a:t>2</a:t>
            </a:r>
            <a:r>
              <a:rPr lang="en-US"/>
              <a:t>/(1-0.5p</a:t>
            </a:r>
            <a:r>
              <a:rPr lang="en-US" baseline="-25000"/>
              <a:t>2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 </a:t>
            </a:r>
          </a:p>
          <a:p>
            <a:r>
              <a:rPr lang="en-US"/>
              <a:t>ROC = |z|&gt;|0.5p</a:t>
            </a:r>
            <a:r>
              <a:rPr lang="en-US" baseline="-25000"/>
              <a:t>1</a:t>
            </a:r>
            <a:r>
              <a:rPr lang="en-US"/>
              <a:t>|= |0.5p</a:t>
            </a:r>
            <a:r>
              <a:rPr lang="en-US" baseline="-25000"/>
              <a:t>2</a:t>
            </a:r>
            <a:r>
              <a:rPr lang="en-US"/>
              <a:t>|=0.5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1A3FB-55C2-403E-8136-422C0FD8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87" y="1825625"/>
            <a:ext cx="464884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E5A8-058B-4A84-96B1-34D29FC3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4986-900C-45F1-906C-B88D9495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Xa(z) = (1 - 4z</a:t>
            </a:r>
            <a:r>
              <a:rPr lang="en-US" baseline="30000"/>
              <a:t>-1</a:t>
            </a:r>
            <a:r>
              <a:rPr lang="en-US"/>
              <a:t>)/(1 - 6z</a:t>
            </a:r>
            <a:r>
              <a:rPr lang="en-US" baseline="30000"/>
              <a:t>-1 </a:t>
            </a:r>
            <a:r>
              <a:rPr lang="en-US"/>
              <a:t>+ 6z</a:t>
            </a:r>
            <a:r>
              <a:rPr lang="en-US" baseline="30000"/>
              <a:t>-2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Xb(z) = 1/(1 + 9z</a:t>
            </a:r>
            <a:r>
              <a:rPr lang="en-US" baseline="30000"/>
              <a:t>-2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Xc(z) = z</a:t>
            </a:r>
            <a:r>
              <a:rPr lang="en-US" baseline="30000"/>
              <a:t>-12</a:t>
            </a:r>
            <a:r>
              <a:rPr lang="en-US"/>
              <a:t>/(1 + 2z</a:t>
            </a:r>
            <a:r>
              <a:rPr lang="en-US" baseline="30000"/>
              <a:t>-1 </a:t>
            </a:r>
            <a:r>
              <a:rPr lang="en-US"/>
              <a:t>+ z</a:t>
            </a:r>
            <a:r>
              <a:rPr lang="en-US" baseline="30000"/>
              <a:t>-2</a:t>
            </a:r>
            <a:r>
              <a:rPr lang="en-US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AFE78-9354-4DC0-B9F3-2065510D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392725"/>
            <a:ext cx="1079333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02E2-1700-407F-8F77-C2AB1FE5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A691-B071-4848-9BD8-FB80856F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/>
          </a:p>
          <a:p>
            <a:r>
              <a:rPr lang="en-US"/>
              <a:t>x(n) = </a:t>
            </a:r>
            <a:r>
              <a:rPr lang="en-US">
                <a:sym typeface="Symbol" panose="05050102010706020507" pitchFamily="18" charset="2"/>
              </a:rPr>
              <a:t>(n) </a:t>
            </a:r>
            <a:r>
              <a:rPr lang="en-US">
                <a:sym typeface="Wingdings" panose="05000000000000000000" pitchFamily="2" charset="2"/>
              </a:rPr>
              <a:t> y(n) = h(n)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H(z) = Y(z) / X(z)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1CC2E5-9090-4BC1-B1F6-532FE0FB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499176" cy="188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468BB-CB26-48F7-88FB-5D8A16DC3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55" y="3181204"/>
            <a:ext cx="8649483" cy="21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Q4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Xa(z) = A</a:t>
            </a:r>
            <a:r>
              <a:rPr lang="en-US" baseline="-25000"/>
              <a:t>1a</a:t>
            </a:r>
            <a:r>
              <a:rPr lang="en-US"/>
              <a:t>/(1 – p</a:t>
            </a:r>
            <a:r>
              <a:rPr lang="en-US" baseline="-25000"/>
              <a:t>1a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 + A</a:t>
            </a:r>
            <a:r>
              <a:rPr lang="en-US" baseline="-25000"/>
              <a:t>2a</a:t>
            </a:r>
            <a:r>
              <a:rPr lang="en-US"/>
              <a:t>/(1 – p</a:t>
            </a:r>
            <a:r>
              <a:rPr lang="en-US" baseline="-25000"/>
              <a:t>2a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 </a:t>
            </a:r>
          </a:p>
          <a:p>
            <a:endParaRPr lang="en-US"/>
          </a:p>
          <a:p>
            <a:r>
              <a:rPr lang="en-US"/>
              <a:t>Xb(z) = A</a:t>
            </a:r>
            <a:r>
              <a:rPr lang="en-US" baseline="-25000"/>
              <a:t>1b</a:t>
            </a:r>
            <a:r>
              <a:rPr lang="en-US"/>
              <a:t>/(1 – p</a:t>
            </a:r>
            <a:r>
              <a:rPr lang="en-US" baseline="-25000"/>
              <a:t>1b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 + A</a:t>
            </a:r>
            <a:r>
              <a:rPr lang="en-US" baseline="-25000"/>
              <a:t>2b</a:t>
            </a:r>
            <a:r>
              <a:rPr lang="en-US"/>
              <a:t>/(1 – p</a:t>
            </a:r>
            <a:r>
              <a:rPr lang="en-US" baseline="-25000"/>
              <a:t>2b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Xc(z) = B</a:t>
            </a:r>
            <a:r>
              <a:rPr lang="en-US" baseline="-25000"/>
              <a:t>0</a:t>
            </a:r>
            <a:r>
              <a:rPr lang="en-US"/>
              <a:t> + B</a:t>
            </a:r>
            <a:r>
              <a:rPr lang="en-US" baseline="-25000"/>
              <a:t>1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 + B</a:t>
            </a:r>
            <a:r>
              <a:rPr lang="en-US" baseline="-25000"/>
              <a:t>2</a:t>
            </a:r>
            <a:r>
              <a:rPr lang="en-US"/>
              <a:t>z</a:t>
            </a:r>
            <a:r>
              <a:rPr lang="en-US" baseline="30000"/>
              <a:t>-2</a:t>
            </a:r>
            <a:r>
              <a:rPr lang="en-US"/>
              <a:t> + … + B</a:t>
            </a:r>
            <a:r>
              <a:rPr lang="en-US" baseline="-25000"/>
              <a:t>10</a:t>
            </a:r>
            <a:r>
              <a:rPr lang="en-US"/>
              <a:t>z</a:t>
            </a:r>
            <a:r>
              <a:rPr lang="en-US" baseline="30000"/>
              <a:t>-10</a:t>
            </a:r>
            <a:r>
              <a:rPr lang="en-US"/>
              <a:t> + A</a:t>
            </a:r>
            <a:r>
              <a:rPr lang="en-US" baseline="-25000"/>
              <a:t>1c</a:t>
            </a:r>
            <a:r>
              <a:rPr lang="en-US"/>
              <a:t>/(1 – p</a:t>
            </a:r>
            <a:r>
              <a:rPr lang="en-US" baseline="-25000"/>
              <a:t>1c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 + A</a:t>
            </a:r>
            <a:r>
              <a:rPr lang="en-US" baseline="-25000"/>
              <a:t>2c</a:t>
            </a:r>
            <a:r>
              <a:rPr lang="en-US"/>
              <a:t>/(1 – p</a:t>
            </a:r>
            <a:r>
              <a:rPr lang="en-US" baseline="-25000"/>
              <a:t>2c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Xc(z) = z</a:t>
            </a:r>
            <a:r>
              <a:rPr lang="en-US" baseline="30000"/>
              <a:t>-12</a:t>
            </a:r>
            <a:r>
              <a:rPr lang="en-US"/>
              <a:t>G(z) with G(z) = 1/(1 + 2z</a:t>
            </a:r>
            <a:r>
              <a:rPr lang="en-US" baseline="30000"/>
              <a:t>-1 </a:t>
            </a:r>
            <a:r>
              <a:rPr lang="en-US"/>
              <a:t>+ z</a:t>
            </a:r>
            <a:r>
              <a:rPr lang="en-US" baseline="30000"/>
              <a:t>-2</a:t>
            </a:r>
            <a:r>
              <a:rPr lang="en-US"/>
              <a:t>) = G</a:t>
            </a:r>
            <a:r>
              <a:rPr lang="en-US" baseline="-25000"/>
              <a:t>1c</a:t>
            </a:r>
            <a:r>
              <a:rPr lang="en-US"/>
              <a:t>/(1 – p</a:t>
            </a:r>
            <a:r>
              <a:rPr lang="en-US" baseline="-25000"/>
              <a:t>1c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 + G</a:t>
            </a:r>
            <a:r>
              <a:rPr lang="en-US" baseline="-25000"/>
              <a:t>2c</a:t>
            </a:r>
            <a:r>
              <a:rPr lang="en-US"/>
              <a:t>/(1 – p</a:t>
            </a:r>
            <a:r>
              <a:rPr lang="en-US" baseline="-25000"/>
              <a:t>2c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) </a:t>
            </a:r>
            <a:r>
              <a:rPr lang="en-US">
                <a:sym typeface="Wingdings" panose="05000000000000000000" pitchFamily="2" charset="2"/>
              </a:rPr>
              <a:t> g(n)</a:t>
            </a:r>
            <a:endParaRPr lang="en-US"/>
          </a:p>
          <a:p>
            <a:r>
              <a:rPr lang="en-US"/>
              <a:t>xc(n) = g(n – 12)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0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EE6B-5689-41C4-AF1A-9C29422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3438-CC6E-4C3C-971E-5DC0B635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C44A6-CB7A-422F-98D7-94354283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9734"/>
            <a:ext cx="10559185" cy="42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74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Q5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X(z) = </a:t>
            </a:r>
            <a:r>
              <a:rPr lang="en-US">
                <a:solidFill>
                  <a:srgbClr val="00B050"/>
                </a:solidFill>
              </a:rPr>
              <a:t>A</a:t>
            </a:r>
            <a:r>
              <a:rPr lang="en-US" baseline="-25000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rgbClr val="00B050"/>
                </a:solidFill>
              </a:rPr>
              <a:t>/(1 – 3z</a:t>
            </a:r>
            <a:r>
              <a:rPr lang="en-US" baseline="30000">
                <a:solidFill>
                  <a:srgbClr val="00B050"/>
                </a:solidFill>
              </a:rPr>
              <a:t>-1</a:t>
            </a:r>
            <a:r>
              <a:rPr lang="en-US">
                <a:solidFill>
                  <a:srgbClr val="00B050"/>
                </a:solidFill>
              </a:rPr>
              <a:t>) </a:t>
            </a:r>
            <a:r>
              <a:rPr lang="en-US"/>
              <a:t>+ A</a:t>
            </a:r>
            <a:r>
              <a:rPr lang="en-US" baseline="-25000"/>
              <a:t>2</a:t>
            </a:r>
            <a:r>
              <a:rPr lang="en-US"/>
              <a:t>/(1 – 5z</a:t>
            </a:r>
            <a:r>
              <a:rPr lang="en-US" baseline="30000"/>
              <a:t>-1</a:t>
            </a:r>
            <a:r>
              <a:rPr lang="en-US"/>
              <a:t>) </a:t>
            </a:r>
          </a:p>
          <a:p>
            <a:endParaRPr lang="en-US"/>
          </a:p>
          <a:p>
            <a:r>
              <a:rPr lang="en-US"/>
              <a:t>ROC</a:t>
            </a:r>
            <a:r>
              <a:rPr lang="en-US" baseline="-25000"/>
              <a:t>1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(|z|&lt;3) </a:t>
            </a:r>
            <a:r>
              <a:rPr lang="en-US">
                <a:sym typeface="Symbol Tiger Expert" panose="05050102010706020507" pitchFamily="18" charset="2"/>
              </a:rPr>
              <a:t> (|z|&lt;5) : inside (anticausal), </a:t>
            </a:r>
            <a:r>
              <a:rPr lang="en-US">
                <a:solidFill>
                  <a:srgbClr val="FFC000"/>
                </a:solidFill>
                <a:sym typeface="Symbol Tiger Expert" panose="05050102010706020507" pitchFamily="18" charset="2"/>
              </a:rPr>
              <a:t>contains the unit circle </a:t>
            </a:r>
            <a:r>
              <a:rPr lang="en-US">
                <a:sym typeface="Symbol Tiger Expert" panose="05050102010706020507" pitchFamily="18" charset="2"/>
              </a:rPr>
              <a:t>(stable) </a:t>
            </a:r>
            <a:r>
              <a:rPr lang="en-US">
                <a:sym typeface="Wingdings" panose="05000000000000000000" pitchFamily="2" charset="2"/>
              </a:rPr>
              <a:t> x</a:t>
            </a:r>
            <a:r>
              <a:rPr lang="en-US" baseline="-25000">
                <a:sym typeface="Wingdings" panose="05000000000000000000" pitchFamily="2" charset="2"/>
              </a:rPr>
              <a:t>1</a:t>
            </a:r>
            <a:r>
              <a:rPr lang="en-US">
                <a:sym typeface="Wingdings" panose="05000000000000000000" pitchFamily="2" charset="2"/>
              </a:rPr>
              <a:t>(n) = -A</a:t>
            </a:r>
            <a:r>
              <a:rPr lang="en-US" baseline="-25000">
                <a:sym typeface="Wingdings" panose="05000000000000000000" pitchFamily="2" charset="2"/>
              </a:rPr>
              <a:t>1</a:t>
            </a:r>
            <a:r>
              <a:rPr lang="en-US">
                <a:sym typeface="Wingdings" panose="05000000000000000000" pitchFamily="2" charset="2"/>
              </a:rPr>
              <a:t>3</a:t>
            </a:r>
            <a:r>
              <a:rPr lang="en-US" baseline="30000">
                <a:sym typeface="Wingdings" panose="05000000000000000000" pitchFamily="2" charset="2"/>
              </a:rPr>
              <a:t>n</a:t>
            </a:r>
            <a:r>
              <a:rPr lang="en-US">
                <a:sym typeface="Wingdings" panose="05000000000000000000" pitchFamily="2" charset="2"/>
              </a:rPr>
              <a:t>u(-n-1)  -A</a:t>
            </a:r>
            <a:r>
              <a:rPr lang="en-US" baseline="-25000">
                <a:sym typeface="Wingdings" panose="05000000000000000000" pitchFamily="2" charset="2"/>
              </a:rPr>
              <a:t>2</a:t>
            </a:r>
            <a:r>
              <a:rPr lang="en-US">
                <a:sym typeface="Wingdings" panose="05000000000000000000" pitchFamily="2" charset="2"/>
              </a:rPr>
              <a:t>5</a:t>
            </a:r>
            <a:r>
              <a:rPr lang="en-US" baseline="30000">
                <a:sym typeface="Wingdings" panose="05000000000000000000" pitchFamily="2" charset="2"/>
              </a:rPr>
              <a:t>n</a:t>
            </a:r>
            <a:r>
              <a:rPr lang="en-US">
                <a:sym typeface="Wingdings" panose="05000000000000000000" pitchFamily="2" charset="2"/>
              </a:rPr>
              <a:t>u(-n-1) </a:t>
            </a:r>
            <a:endParaRPr lang="en-US">
              <a:sym typeface="Symbol Tiger Expert" panose="05050102010706020507" pitchFamily="18" charset="2"/>
            </a:endParaRPr>
          </a:p>
          <a:p>
            <a:r>
              <a:rPr lang="en-US"/>
              <a:t>ROC</a:t>
            </a:r>
            <a:r>
              <a:rPr lang="en-US" baseline="-25000"/>
              <a:t>2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(|z|&gt;3) </a:t>
            </a:r>
            <a:r>
              <a:rPr lang="en-US">
                <a:sym typeface="Symbol Tiger Expert" panose="05050102010706020507" pitchFamily="18" charset="2"/>
              </a:rPr>
              <a:t> (|z|&gt;5) : outside (causal), unstable </a:t>
            </a:r>
            <a:r>
              <a:rPr lang="en-US">
                <a:sym typeface="Wingdings" panose="05000000000000000000" pitchFamily="2" charset="2"/>
              </a:rPr>
              <a:t> x</a:t>
            </a:r>
            <a:r>
              <a:rPr lang="en-US" baseline="-25000">
                <a:sym typeface="Wingdings" panose="05000000000000000000" pitchFamily="2" charset="2"/>
              </a:rPr>
              <a:t>2</a:t>
            </a:r>
            <a:r>
              <a:rPr lang="en-US">
                <a:sym typeface="Wingdings" panose="05000000000000000000" pitchFamily="2" charset="2"/>
              </a:rPr>
              <a:t>(n) = A</a:t>
            </a:r>
            <a:r>
              <a:rPr lang="en-US" baseline="-25000">
                <a:sym typeface="Wingdings" panose="05000000000000000000" pitchFamily="2" charset="2"/>
              </a:rPr>
              <a:t>1</a:t>
            </a:r>
            <a:r>
              <a:rPr lang="en-US">
                <a:sym typeface="Wingdings" panose="05000000000000000000" pitchFamily="2" charset="2"/>
              </a:rPr>
              <a:t>3</a:t>
            </a:r>
            <a:r>
              <a:rPr lang="en-US" baseline="30000">
                <a:sym typeface="Wingdings" panose="05000000000000000000" pitchFamily="2" charset="2"/>
              </a:rPr>
              <a:t>n</a:t>
            </a:r>
            <a:r>
              <a:rPr lang="en-US">
                <a:sym typeface="Wingdings" panose="05000000000000000000" pitchFamily="2" charset="2"/>
              </a:rPr>
              <a:t>u(n)  +A</a:t>
            </a:r>
            <a:r>
              <a:rPr lang="en-US" baseline="-25000">
                <a:sym typeface="Wingdings" panose="05000000000000000000" pitchFamily="2" charset="2"/>
              </a:rPr>
              <a:t>2</a:t>
            </a:r>
            <a:r>
              <a:rPr lang="en-US">
                <a:sym typeface="Wingdings" panose="05000000000000000000" pitchFamily="2" charset="2"/>
              </a:rPr>
              <a:t>5</a:t>
            </a:r>
            <a:r>
              <a:rPr lang="en-US" baseline="30000">
                <a:sym typeface="Wingdings" panose="05000000000000000000" pitchFamily="2" charset="2"/>
              </a:rPr>
              <a:t>n</a:t>
            </a:r>
            <a:r>
              <a:rPr lang="en-US">
                <a:sym typeface="Wingdings" panose="05000000000000000000" pitchFamily="2" charset="2"/>
              </a:rPr>
              <a:t>u(n) </a:t>
            </a:r>
            <a:endParaRPr lang="en-US">
              <a:sym typeface="Symbol Tiger Expert" panose="05050102010706020507" pitchFamily="18" charset="2"/>
            </a:endParaRPr>
          </a:p>
          <a:p>
            <a:r>
              <a:rPr lang="en-US"/>
              <a:t>ROC</a:t>
            </a:r>
            <a:r>
              <a:rPr lang="en-US" baseline="-25000"/>
              <a:t>3</a:t>
            </a:r>
            <a:r>
              <a:rPr lang="en-US"/>
              <a:t> = (|z|&gt;3) </a:t>
            </a:r>
            <a:r>
              <a:rPr lang="en-US">
                <a:sym typeface="Symbol Tiger Expert" panose="05050102010706020507" pitchFamily="18" charset="2"/>
              </a:rPr>
              <a:t> (|z|&lt;5) : mixed (two-sided), unstable </a:t>
            </a:r>
            <a:r>
              <a:rPr lang="en-US">
                <a:sym typeface="Wingdings" panose="05000000000000000000" pitchFamily="2" charset="2"/>
              </a:rPr>
              <a:t> x</a:t>
            </a:r>
            <a:r>
              <a:rPr lang="en-US" baseline="-25000">
                <a:sym typeface="Wingdings" panose="05000000000000000000" pitchFamily="2" charset="2"/>
              </a:rPr>
              <a:t>3</a:t>
            </a:r>
            <a:r>
              <a:rPr lang="en-US">
                <a:sym typeface="Wingdings" panose="05000000000000000000" pitchFamily="2" charset="2"/>
              </a:rPr>
              <a:t>(n) = </a:t>
            </a:r>
            <a:endParaRPr lang="en-US">
              <a:sym typeface="Symbol Tiger Expert" panose="05050102010706020507" pitchFamily="18" charset="2"/>
            </a:endParaRPr>
          </a:p>
          <a:p>
            <a:r>
              <a:rPr lang="en-US"/>
              <a:t>ROC</a:t>
            </a:r>
            <a:r>
              <a:rPr lang="en-US" baseline="-25000"/>
              <a:t>4</a:t>
            </a:r>
            <a:r>
              <a:rPr lang="en-US"/>
              <a:t> = (|z|&lt;3) </a:t>
            </a:r>
            <a:r>
              <a:rPr lang="en-US">
                <a:sym typeface="Symbol Tiger Expert" panose="05050102010706020507" pitchFamily="18" charset="2"/>
              </a:rPr>
              <a:t> (|z|&gt;5) =  : none</a:t>
            </a:r>
          </a:p>
          <a:p>
            <a:endParaRPr lang="en-US">
              <a:sym typeface="Symbol Tiger Expert" panose="05050102010706020507" pitchFamily="18" charset="2"/>
            </a:endParaRPr>
          </a:p>
          <a:p>
            <a:endParaRPr lang="en-US">
              <a:sym typeface="Symbol Tiger Expert" panose="05050102010706020507" pitchFamily="18" charset="2"/>
            </a:endParaRPr>
          </a:p>
          <a:p>
            <a:endParaRPr lang="en-US">
              <a:sym typeface="Symbol Tiger Expert" panose="05050102010706020507" pitchFamily="18" charset="2"/>
            </a:endParaRPr>
          </a:p>
          <a:p>
            <a:endParaRPr lang="en-US">
              <a:sym typeface="Symbol Tiger Expert" panose="05050102010706020507" pitchFamily="18" charset="2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9FA-F13E-48CA-B689-A80835E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 with LTI system properties)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1ADE-F5E4-4346-B7EA-C8895C8C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x(n) = 2</a:t>
            </a:r>
            <a:r>
              <a:rPr lang="en-US" baseline="30000"/>
              <a:t>-n</a:t>
            </a:r>
            <a:r>
              <a:rPr lang="en-US"/>
              <a:t>u(n) = {1</a:t>
            </a:r>
            <a:r>
              <a:rPr lang="en-US">
                <a:sym typeface="Symbol" panose="05050102010706020507" pitchFamily="18" charset="2"/>
              </a:rPr>
              <a:t>^</a:t>
            </a:r>
            <a:r>
              <a:rPr lang="en-US"/>
              <a:t>, 2</a:t>
            </a:r>
            <a:r>
              <a:rPr lang="en-US" baseline="30000"/>
              <a:t>-1</a:t>
            </a:r>
            <a:r>
              <a:rPr lang="en-US"/>
              <a:t>, 2</a:t>
            </a:r>
            <a:r>
              <a:rPr lang="en-US" baseline="30000"/>
              <a:t>-2</a:t>
            </a:r>
            <a:r>
              <a:rPr lang="en-US"/>
              <a:t>, …}</a:t>
            </a:r>
          </a:p>
          <a:p>
            <a:r>
              <a:rPr lang="en-US">
                <a:sym typeface="Wingdings" panose="05000000000000000000" pitchFamily="2" charset="2"/>
              </a:rPr>
              <a:t>x(n – 1) = 2</a:t>
            </a:r>
            <a:r>
              <a:rPr lang="en-US" baseline="30000">
                <a:sym typeface="Wingdings" panose="05000000000000000000" pitchFamily="2" charset="2"/>
              </a:rPr>
              <a:t>-(n-1)</a:t>
            </a:r>
            <a:r>
              <a:rPr lang="en-US">
                <a:sym typeface="Wingdings" panose="05000000000000000000" pitchFamily="2" charset="2"/>
              </a:rPr>
              <a:t>u(n – 1) = {0^, 1, 2</a:t>
            </a:r>
            <a:r>
              <a:rPr lang="en-US" baseline="30000">
                <a:sym typeface="Wingdings" panose="05000000000000000000" pitchFamily="2" charset="2"/>
              </a:rPr>
              <a:t>-1</a:t>
            </a:r>
            <a:r>
              <a:rPr lang="en-US">
                <a:sym typeface="Wingdings" panose="05000000000000000000" pitchFamily="2" charset="2"/>
              </a:rPr>
              <a:t>, 2</a:t>
            </a:r>
            <a:r>
              <a:rPr lang="en-US" baseline="30000">
                <a:sym typeface="Wingdings" panose="05000000000000000000" pitchFamily="2" charset="2"/>
              </a:rPr>
              <a:t>-2</a:t>
            </a:r>
            <a:r>
              <a:rPr lang="en-US">
                <a:sym typeface="Wingdings" panose="05000000000000000000" pitchFamily="2" charset="2"/>
              </a:rPr>
              <a:t>, …}</a:t>
            </a:r>
          </a:p>
          <a:p>
            <a:r>
              <a:rPr lang="en-US">
                <a:sym typeface="Wingdings" panose="05000000000000000000" pitchFamily="2" charset="2"/>
              </a:rPr>
              <a:t>2</a:t>
            </a:r>
            <a:r>
              <a:rPr lang="en-US" baseline="30000">
                <a:sym typeface="Wingdings" panose="05000000000000000000" pitchFamily="2" charset="2"/>
              </a:rPr>
              <a:t>-1</a:t>
            </a:r>
            <a:r>
              <a:rPr lang="en-US">
                <a:sym typeface="Wingdings" panose="05000000000000000000" pitchFamily="2" charset="2"/>
              </a:rPr>
              <a:t>x(n – 1) = </a:t>
            </a:r>
            <a:r>
              <a:rPr lang="en-US"/>
              <a:t>{0</a:t>
            </a:r>
            <a:r>
              <a:rPr lang="en-US">
                <a:sym typeface="Symbol" panose="05050102010706020507" pitchFamily="18" charset="2"/>
              </a:rPr>
              <a:t>^</a:t>
            </a:r>
            <a:r>
              <a:rPr lang="en-US"/>
              <a:t>, 2</a:t>
            </a:r>
            <a:r>
              <a:rPr lang="en-US" baseline="30000"/>
              <a:t>-1</a:t>
            </a:r>
            <a:r>
              <a:rPr lang="en-US"/>
              <a:t>, 2</a:t>
            </a:r>
            <a:r>
              <a:rPr lang="en-US" baseline="30000"/>
              <a:t>-2</a:t>
            </a:r>
            <a:r>
              <a:rPr lang="en-US"/>
              <a:t>, …}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x(n) – 2</a:t>
            </a:r>
            <a:r>
              <a:rPr lang="en-US" baseline="30000">
                <a:solidFill>
                  <a:srgbClr val="00B050"/>
                </a:solidFill>
                <a:sym typeface="Wingdings" panose="05000000000000000000" pitchFamily="2" charset="2"/>
              </a:rPr>
              <a:t>-1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x(n – 1) = {1^} = </a:t>
            </a:r>
            <a:r>
              <a:rPr lang="en-US">
                <a:solidFill>
                  <a:srgbClr val="00B050"/>
                </a:solidFill>
                <a:sym typeface="Symbol" panose="05050102010706020507" pitchFamily="18" charset="2"/>
              </a:rPr>
              <a:t>(n)</a:t>
            </a:r>
            <a:endParaRPr lang="en-US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h(n) = y(n) – 2</a:t>
            </a:r>
            <a:r>
              <a:rPr lang="en-US" baseline="30000">
                <a:sym typeface="Wingdings" panose="05000000000000000000" pitchFamily="2" charset="2"/>
              </a:rPr>
              <a:t>-1</a:t>
            </a:r>
            <a:r>
              <a:rPr lang="en-US">
                <a:sym typeface="Wingdings" panose="05000000000000000000" pitchFamily="2" charset="2"/>
              </a:rPr>
              <a:t>y(n – 1) = (1/3)</a:t>
            </a:r>
            <a:r>
              <a:rPr lang="en-US" baseline="30000">
                <a:sym typeface="Wingdings" panose="05000000000000000000" pitchFamily="2" charset="2"/>
              </a:rPr>
              <a:t>n</a:t>
            </a:r>
            <a:r>
              <a:rPr lang="en-US">
                <a:sym typeface="Wingdings" panose="05000000000000000000" pitchFamily="2" charset="2"/>
              </a:rPr>
              <a:t>u(n)  - 2</a:t>
            </a:r>
            <a:r>
              <a:rPr lang="en-US" baseline="30000">
                <a:sym typeface="Wingdings" panose="05000000000000000000" pitchFamily="2" charset="2"/>
              </a:rPr>
              <a:t>-1</a:t>
            </a:r>
            <a:r>
              <a:rPr lang="en-US">
                <a:sym typeface="Wingdings" panose="05000000000000000000" pitchFamily="2" charset="2"/>
              </a:rPr>
              <a:t>(1/3)</a:t>
            </a:r>
            <a:r>
              <a:rPr lang="en-US" baseline="30000">
                <a:sym typeface="Wingdings" panose="05000000000000000000" pitchFamily="2" charset="2"/>
              </a:rPr>
              <a:t>n-1</a:t>
            </a:r>
            <a:r>
              <a:rPr lang="en-US">
                <a:sym typeface="Wingdings" panose="05000000000000000000" pitchFamily="2" charset="2"/>
              </a:rPr>
              <a:t>u(n-1) 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9FA-F13E-48CA-B689-A80835E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 with z transform)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1ADE-F5E4-4346-B7EA-C8895C8C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x(n) = 2</a:t>
            </a:r>
            <a:r>
              <a:rPr lang="en-US" baseline="30000"/>
              <a:t>-n</a:t>
            </a:r>
            <a:r>
              <a:rPr lang="en-US"/>
              <a:t>u(n) = (2</a:t>
            </a:r>
            <a:r>
              <a:rPr lang="en-US" baseline="30000"/>
              <a:t>-1</a:t>
            </a:r>
            <a:r>
              <a:rPr lang="en-US"/>
              <a:t>)</a:t>
            </a:r>
            <a:r>
              <a:rPr lang="en-US" baseline="30000"/>
              <a:t>n</a:t>
            </a:r>
            <a:r>
              <a:rPr lang="en-US"/>
              <a:t>u(n) = (0.5)</a:t>
            </a:r>
            <a:r>
              <a:rPr lang="en-US" baseline="30000"/>
              <a:t>n</a:t>
            </a:r>
            <a:r>
              <a:rPr lang="en-US"/>
              <a:t>u(n) </a:t>
            </a:r>
            <a:r>
              <a:rPr lang="en-US">
                <a:sym typeface="Wingdings" panose="05000000000000000000" pitchFamily="2" charset="2"/>
              </a:rPr>
              <a:t> X(z) = 1/(1 – 0.5z</a:t>
            </a:r>
            <a:r>
              <a:rPr lang="en-US" baseline="30000">
                <a:sym typeface="Wingdings" panose="05000000000000000000" pitchFamily="2" charset="2"/>
              </a:rPr>
              <a:t>-1</a:t>
            </a:r>
            <a:r>
              <a:rPr lang="en-US">
                <a:sym typeface="Wingdings" panose="05000000000000000000" pitchFamily="2" charset="2"/>
              </a:rPr>
              <a:t>)</a:t>
            </a:r>
          </a:p>
          <a:p>
            <a:r>
              <a:rPr lang="en-US">
                <a:sym typeface="Wingdings" panose="05000000000000000000" pitchFamily="2" charset="2"/>
              </a:rPr>
              <a:t>ROC</a:t>
            </a:r>
            <a:r>
              <a:rPr lang="en-US" baseline="-25000">
                <a:sym typeface="Wingdings" panose="05000000000000000000" pitchFamily="2" charset="2"/>
              </a:rPr>
              <a:t>X</a:t>
            </a:r>
            <a:r>
              <a:rPr lang="en-US">
                <a:sym typeface="Wingdings" panose="05000000000000000000" pitchFamily="2" charset="2"/>
              </a:rPr>
              <a:t> = |z| &gt; 0.5</a:t>
            </a:r>
          </a:p>
          <a:p>
            <a:r>
              <a:rPr lang="en-US">
                <a:sym typeface="Wingdings" panose="05000000000000000000" pitchFamily="2" charset="2"/>
              </a:rPr>
              <a:t>y(n) = (1/3)</a:t>
            </a:r>
            <a:r>
              <a:rPr lang="en-US" baseline="30000">
                <a:sym typeface="Wingdings" panose="05000000000000000000" pitchFamily="2" charset="2"/>
              </a:rPr>
              <a:t>n</a:t>
            </a:r>
            <a:r>
              <a:rPr lang="en-US">
                <a:sym typeface="Wingdings" panose="05000000000000000000" pitchFamily="2" charset="2"/>
              </a:rPr>
              <a:t>u(n)  </a:t>
            </a:r>
            <a:r>
              <a:rPr lang="en-US"/>
              <a:t> Y</a:t>
            </a:r>
            <a:r>
              <a:rPr lang="en-US">
                <a:sym typeface="Wingdings" panose="05000000000000000000" pitchFamily="2" charset="2"/>
              </a:rPr>
              <a:t>(z) = 1/(1 – (1/3)z</a:t>
            </a:r>
            <a:r>
              <a:rPr lang="en-US" baseline="30000">
                <a:sym typeface="Wingdings" panose="05000000000000000000" pitchFamily="2" charset="2"/>
              </a:rPr>
              <a:t>-1</a:t>
            </a:r>
            <a:r>
              <a:rPr lang="en-US">
                <a:sym typeface="Wingdings" panose="05000000000000000000" pitchFamily="2" charset="2"/>
              </a:rPr>
              <a:t>)</a:t>
            </a:r>
          </a:p>
          <a:p>
            <a:r>
              <a:rPr lang="en-US">
                <a:sym typeface="Wingdings" panose="05000000000000000000" pitchFamily="2" charset="2"/>
              </a:rPr>
              <a:t>ROC</a:t>
            </a:r>
            <a:r>
              <a:rPr lang="en-US" baseline="-25000">
                <a:sym typeface="Wingdings" panose="05000000000000000000" pitchFamily="2" charset="2"/>
              </a:rPr>
              <a:t>Y</a:t>
            </a:r>
            <a:r>
              <a:rPr lang="en-US">
                <a:sym typeface="Wingdings" panose="05000000000000000000" pitchFamily="2" charset="2"/>
              </a:rPr>
              <a:t> = |z| &gt; 1/3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H(z) = Y(z) / X(z) = (1 – 0.5z</a:t>
            </a:r>
            <a:r>
              <a:rPr lang="en-US" baseline="30000">
                <a:sym typeface="Wingdings" panose="05000000000000000000" pitchFamily="2" charset="2"/>
              </a:rPr>
              <a:t>-1</a:t>
            </a:r>
            <a:r>
              <a:rPr lang="en-US">
                <a:sym typeface="Wingdings" panose="05000000000000000000" pitchFamily="2" charset="2"/>
              </a:rPr>
              <a:t>)/(1 – (1/3)z</a:t>
            </a:r>
            <a:r>
              <a:rPr lang="en-US" baseline="30000">
                <a:sym typeface="Wingdings" panose="05000000000000000000" pitchFamily="2" charset="2"/>
              </a:rPr>
              <a:t>-1</a:t>
            </a:r>
            <a:r>
              <a:rPr lang="en-US">
                <a:sym typeface="Wingdings" panose="05000000000000000000" pitchFamily="2" charset="2"/>
              </a:rPr>
              <a:t>) = A</a:t>
            </a:r>
            <a:r>
              <a:rPr lang="en-US" baseline="-25000">
                <a:sym typeface="Wingdings" panose="05000000000000000000" pitchFamily="2" charset="2"/>
              </a:rPr>
              <a:t>0</a:t>
            </a:r>
            <a:r>
              <a:rPr lang="en-US">
                <a:sym typeface="Wingdings" panose="05000000000000000000" pitchFamily="2" charset="2"/>
              </a:rPr>
              <a:t> + A</a:t>
            </a:r>
            <a:r>
              <a:rPr lang="en-US" baseline="-25000">
                <a:sym typeface="Wingdings" panose="05000000000000000000" pitchFamily="2" charset="2"/>
              </a:rPr>
              <a:t>1</a:t>
            </a:r>
            <a:r>
              <a:rPr lang="en-US">
                <a:sym typeface="Wingdings" panose="05000000000000000000" pitchFamily="2" charset="2"/>
              </a:rPr>
              <a:t>/(1 – (1/3)z</a:t>
            </a:r>
            <a:r>
              <a:rPr lang="en-US" baseline="30000">
                <a:sym typeface="Wingdings" panose="05000000000000000000" pitchFamily="2" charset="2"/>
              </a:rPr>
              <a:t>-1</a:t>
            </a:r>
            <a:r>
              <a:rPr lang="en-US">
                <a:sym typeface="Wingdings" panose="05000000000000000000" pitchFamily="2" charset="2"/>
              </a:rPr>
              <a:t>)</a:t>
            </a:r>
          </a:p>
          <a:p>
            <a:r>
              <a:rPr lang="en-US">
                <a:sym typeface="Wingdings" panose="05000000000000000000" pitchFamily="2" charset="2"/>
              </a:rPr>
              <a:t>ROC</a:t>
            </a:r>
            <a:r>
              <a:rPr lang="en-US" baseline="-25000">
                <a:sym typeface="Wingdings" panose="05000000000000000000" pitchFamily="2" charset="2"/>
              </a:rPr>
              <a:t>Y</a:t>
            </a:r>
            <a:r>
              <a:rPr lang="en-US">
                <a:sym typeface="Wingdings" panose="05000000000000000000" pitchFamily="2" charset="2"/>
              </a:rPr>
              <a:t> = ROC</a:t>
            </a:r>
            <a:r>
              <a:rPr lang="en-US" baseline="-25000">
                <a:sym typeface="Wingdings" panose="05000000000000000000" pitchFamily="2" charset="2"/>
              </a:rPr>
              <a:t>X</a:t>
            </a:r>
            <a:r>
              <a:rPr lang="en-US">
                <a:latin typeface="Matura MT Script Capitals" panose="03020802060602070202" pitchFamily="66" charset="0"/>
                <a:sym typeface="Symbol" panose="05050102010706020507" pitchFamily="18" charset="2"/>
              </a:rPr>
              <a:t></a:t>
            </a:r>
            <a:r>
              <a:rPr lang="en-US">
                <a:latin typeface="Matura MT Script Capitals" panose="03020802060602070202" pitchFamily="66" charset="0"/>
                <a:sym typeface="Symbol Tiger Expert" panose="05050102010706020507" pitchFamily="18" charset="2"/>
              </a:rPr>
              <a:t></a:t>
            </a:r>
            <a:r>
              <a:rPr lang="en-US">
                <a:sym typeface="Wingdings" panose="05000000000000000000" pitchFamily="2" charset="2"/>
              </a:rPr>
              <a:t> ROC</a:t>
            </a:r>
            <a:r>
              <a:rPr lang="en-US" baseline="-25000">
                <a:sym typeface="Wingdings" panose="05000000000000000000" pitchFamily="2" charset="2"/>
              </a:rPr>
              <a:t>H</a:t>
            </a:r>
            <a:r>
              <a:rPr lang="en-US">
                <a:sym typeface="Wingdings" panose="05000000000000000000" pitchFamily="2" charset="2"/>
              </a:rPr>
              <a:t>  ROC</a:t>
            </a:r>
            <a:r>
              <a:rPr lang="en-US" baseline="-25000">
                <a:sym typeface="Wingdings" panose="05000000000000000000" pitchFamily="2" charset="2"/>
              </a:rPr>
              <a:t>H</a:t>
            </a:r>
            <a:r>
              <a:rPr lang="en-US">
                <a:sym typeface="Wingdings" panose="05000000000000000000" pitchFamily="2" charset="2"/>
              </a:rPr>
              <a:t> = |z| &gt; 1/3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h(n) = A</a:t>
            </a:r>
            <a:r>
              <a:rPr lang="en-US" baseline="-25000">
                <a:sym typeface="Wingdings" panose="05000000000000000000" pitchFamily="2" charset="2"/>
              </a:rPr>
              <a:t>0</a:t>
            </a:r>
            <a:r>
              <a:rPr lang="en-US">
                <a:sym typeface="Symbol" panose="05050102010706020507" pitchFamily="18" charset="2"/>
              </a:rPr>
              <a:t>(n) + A</a:t>
            </a:r>
            <a:r>
              <a:rPr lang="en-US" baseline="-25000">
                <a:sym typeface="Symbol" panose="05050102010706020507" pitchFamily="18" charset="2"/>
              </a:rPr>
              <a:t>1</a:t>
            </a:r>
            <a:r>
              <a:rPr lang="en-US">
                <a:sym typeface="Symbol" panose="05050102010706020507" pitchFamily="18" charset="2"/>
              </a:rPr>
              <a:t>(</a:t>
            </a:r>
            <a:r>
              <a:rPr lang="en-US">
                <a:sym typeface="Wingdings" panose="05000000000000000000" pitchFamily="2" charset="2"/>
              </a:rPr>
              <a:t>1/3)</a:t>
            </a:r>
            <a:r>
              <a:rPr lang="en-US" baseline="30000">
                <a:sym typeface="Wingdings" panose="05000000000000000000" pitchFamily="2" charset="2"/>
              </a:rPr>
              <a:t>n</a:t>
            </a:r>
            <a:r>
              <a:rPr lang="en-US">
                <a:sym typeface="Wingdings" panose="05000000000000000000" pitchFamily="2" charset="2"/>
              </a:rPr>
              <a:t>u(n) 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6EA2-752C-42EC-AA94-E55705EE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EBCA-D674-4F58-8CCB-E52A4CCA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34C93-11E8-4B88-9D73-3F26B77B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1876270"/>
            <a:ext cx="7535327" cy="219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5CFD6-95C9-4962-B1A0-62B9FD9EF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57" y="4896320"/>
            <a:ext cx="6719246" cy="12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1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BE97-0B62-4644-8796-A2F3CB94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7916-3147-446B-A7EE-36409E54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30B22D-B5BA-4A84-A7CE-82325C596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82521" cy="28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8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E82-72B3-4FAB-A685-4397215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Q2a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CC7-6795-4B72-AAFA-E0A42678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X(z) = -1 + 2z</a:t>
            </a:r>
            <a:r>
              <a:rPr lang="en-US" baseline="30000"/>
              <a:t>-1</a:t>
            </a:r>
            <a:r>
              <a:rPr lang="en-US"/>
              <a:t> + z</a:t>
            </a:r>
            <a:r>
              <a:rPr lang="en-US" baseline="30000"/>
              <a:t>-2</a:t>
            </a:r>
            <a:endParaRPr lang="en-US"/>
          </a:p>
          <a:p>
            <a:r>
              <a:rPr lang="en-US"/>
              <a:t>H(z) = 1 – z</a:t>
            </a:r>
            <a:r>
              <a:rPr lang="en-US" baseline="30000"/>
              <a:t>-2</a:t>
            </a:r>
            <a:r>
              <a:rPr lang="en-US"/>
              <a:t> + 2z</a:t>
            </a:r>
            <a:r>
              <a:rPr lang="en-US" baseline="30000"/>
              <a:t>-3</a:t>
            </a:r>
            <a:endParaRPr lang="en-US"/>
          </a:p>
          <a:p>
            <a:r>
              <a:rPr lang="en-US"/>
              <a:t>Y(z) = H(z).X(z) = (1 – z</a:t>
            </a:r>
            <a:r>
              <a:rPr lang="en-US" baseline="30000"/>
              <a:t>-2</a:t>
            </a:r>
            <a:r>
              <a:rPr lang="en-US"/>
              <a:t> + 2z</a:t>
            </a:r>
            <a:r>
              <a:rPr lang="en-US" baseline="30000"/>
              <a:t>-3</a:t>
            </a:r>
            <a:r>
              <a:rPr lang="en-US"/>
              <a:t>).(-1 + 2z</a:t>
            </a:r>
            <a:r>
              <a:rPr lang="en-US" baseline="30000"/>
              <a:t>-1</a:t>
            </a:r>
            <a:r>
              <a:rPr lang="en-US"/>
              <a:t> + z</a:t>
            </a:r>
            <a:r>
              <a:rPr lang="en-US" baseline="30000"/>
              <a:t>-2</a:t>
            </a:r>
            <a:r>
              <a:rPr lang="en-US"/>
              <a:t>) = </a:t>
            </a:r>
          </a:p>
          <a:p>
            <a:endParaRPr lang="en-US"/>
          </a:p>
          <a:p>
            <a:r>
              <a:rPr lang="en-US"/>
              <a:t>y(n) =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5799A-B678-477F-8D2B-6B0EDD0D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3958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4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E82-72B3-4FAB-A685-4397215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Q2b (answer using z-transform)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CC7-6795-4B72-AAFA-E0A42678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X(z) = 1/(1 + 0.25z</a:t>
            </a:r>
            <a:r>
              <a:rPr lang="en-US" baseline="30000"/>
              <a:t>-1</a:t>
            </a:r>
            <a:r>
              <a:rPr lang="en-US"/>
              <a:t>), ROC</a:t>
            </a:r>
            <a:r>
              <a:rPr lang="en-US" baseline="-25000"/>
              <a:t>X</a:t>
            </a:r>
            <a:r>
              <a:rPr lang="en-US"/>
              <a:t> = |z| &gt; |-0.25| = 0.25</a:t>
            </a:r>
          </a:p>
          <a:p>
            <a:r>
              <a:rPr lang="en-US"/>
              <a:t>H(z) = 1 +2z</a:t>
            </a:r>
            <a:r>
              <a:rPr lang="en-US" baseline="30000"/>
              <a:t>-1</a:t>
            </a:r>
            <a:r>
              <a:rPr lang="en-US"/>
              <a:t> - 3z</a:t>
            </a:r>
            <a:r>
              <a:rPr lang="en-US" baseline="30000"/>
              <a:t>-2</a:t>
            </a:r>
            <a:r>
              <a:rPr lang="en-US"/>
              <a:t> , ROC</a:t>
            </a:r>
            <a:r>
              <a:rPr lang="en-US" baseline="-25000"/>
              <a:t>H</a:t>
            </a:r>
            <a:r>
              <a:rPr lang="en-US"/>
              <a:t> = </a:t>
            </a:r>
            <a:r>
              <a:rPr lang="en-US">
                <a:sym typeface="Symbol" panose="05050102010706020507" pitchFamily="18" charset="2"/>
              </a:rPr>
              <a:t>z  0</a:t>
            </a:r>
            <a:endParaRPr lang="en-US"/>
          </a:p>
          <a:p>
            <a:r>
              <a:rPr lang="en-US"/>
              <a:t>Y(z) = H(z).X(z) = (1 +2z</a:t>
            </a:r>
            <a:r>
              <a:rPr lang="en-US" baseline="30000"/>
              <a:t>-1</a:t>
            </a:r>
            <a:r>
              <a:rPr lang="en-US"/>
              <a:t> - 3z</a:t>
            </a:r>
            <a:r>
              <a:rPr lang="en-US" baseline="30000"/>
              <a:t>-2</a:t>
            </a:r>
            <a:r>
              <a:rPr lang="en-US"/>
              <a:t>)/(1 + 0.25z</a:t>
            </a:r>
            <a:r>
              <a:rPr lang="en-US" baseline="30000"/>
              <a:t>-1</a:t>
            </a:r>
            <a:r>
              <a:rPr lang="en-US"/>
              <a:t>) = A</a:t>
            </a:r>
            <a:r>
              <a:rPr lang="en-US" baseline="-25000"/>
              <a:t>0</a:t>
            </a:r>
            <a:r>
              <a:rPr lang="en-US"/>
              <a:t> + A</a:t>
            </a:r>
            <a:r>
              <a:rPr lang="en-US" baseline="-25000"/>
              <a:t>1</a:t>
            </a:r>
            <a:r>
              <a:rPr lang="en-US"/>
              <a:t>z</a:t>
            </a:r>
            <a:r>
              <a:rPr lang="en-US" baseline="30000"/>
              <a:t>-1</a:t>
            </a:r>
            <a:r>
              <a:rPr lang="en-US"/>
              <a:t> + A</a:t>
            </a:r>
            <a:r>
              <a:rPr lang="en-US" baseline="-25000"/>
              <a:t>2</a:t>
            </a:r>
            <a:r>
              <a:rPr lang="en-US"/>
              <a:t>/(1 + 0.25z</a:t>
            </a:r>
            <a:r>
              <a:rPr lang="en-US" baseline="30000"/>
              <a:t>-1</a:t>
            </a:r>
            <a:r>
              <a:rPr lang="en-US"/>
              <a:t>)</a:t>
            </a:r>
          </a:p>
          <a:p>
            <a:r>
              <a:rPr lang="en-US"/>
              <a:t>ROC</a:t>
            </a:r>
            <a:r>
              <a:rPr lang="en-US" baseline="-25000"/>
              <a:t>Y</a:t>
            </a:r>
            <a:r>
              <a:rPr lang="en-US"/>
              <a:t> = </a:t>
            </a:r>
            <a:r>
              <a:rPr lang="en-US">
                <a:sym typeface="Wingdings" panose="05000000000000000000" pitchFamily="2" charset="2"/>
              </a:rPr>
              <a:t>ROC</a:t>
            </a:r>
            <a:r>
              <a:rPr lang="en-US" baseline="-25000">
                <a:sym typeface="Wingdings" panose="05000000000000000000" pitchFamily="2" charset="2"/>
              </a:rPr>
              <a:t>X</a:t>
            </a:r>
            <a:r>
              <a:rPr lang="en-US">
                <a:latin typeface="Matura MT Script Capitals" panose="03020802060602070202" pitchFamily="66" charset="0"/>
                <a:sym typeface="Symbol" panose="05050102010706020507" pitchFamily="18" charset="2"/>
              </a:rPr>
              <a:t></a:t>
            </a:r>
            <a:r>
              <a:rPr lang="en-US">
                <a:latin typeface="Matura MT Script Capitals" panose="03020802060602070202" pitchFamily="66" charset="0"/>
                <a:sym typeface="Symbol Tiger Expert" panose="05050102010706020507" pitchFamily="18" charset="2"/>
              </a:rPr>
              <a:t></a:t>
            </a:r>
            <a:r>
              <a:rPr lang="en-US">
                <a:sym typeface="Wingdings" panose="05000000000000000000" pitchFamily="2" charset="2"/>
              </a:rPr>
              <a:t> ROC</a:t>
            </a:r>
            <a:r>
              <a:rPr lang="en-US" baseline="-25000">
                <a:sym typeface="Wingdings" panose="05000000000000000000" pitchFamily="2" charset="2"/>
              </a:rPr>
              <a:t>H</a:t>
            </a:r>
            <a:r>
              <a:rPr lang="en-US">
                <a:sym typeface="Wingdings" panose="05000000000000000000" pitchFamily="2" charset="2"/>
              </a:rPr>
              <a:t> = |z| &gt; 0.25</a:t>
            </a:r>
            <a:endParaRPr lang="en-US"/>
          </a:p>
          <a:p>
            <a:endParaRPr lang="en-US"/>
          </a:p>
          <a:p>
            <a:r>
              <a:rPr lang="en-US"/>
              <a:t>y(n) = </a:t>
            </a:r>
            <a:r>
              <a:rPr lang="en-US">
                <a:sym typeface="Wingdings" panose="05000000000000000000" pitchFamily="2" charset="2"/>
              </a:rPr>
              <a:t>A</a:t>
            </a:r>
            <a:r>
              <a:rPr lang="en-US" baseline="-25000">
                <a:sym typeface="Wingdings" panose="05000000000000000000" pitchFamily="2" charset="2"/>
              </a:rPr>
              <a:t>0</a:t>
            </a:r>
            <a:r>
              <a:rPr lang="en-US">
                <a:sym typeface="Symbol" panose="05050102010706020507" pitchFamily="18" charset="2"/>
              </a:rPr>
              <a:t>(n) + </a:t>
            </a:r>
            <a:r>
              <a:rPr lang="en-US">
                <a:sym typeface="Wingdings" panose="05000000000000000000" pitchFamily="2" charset="2"/>
              </a:rPr>
              <a:t>A</a:t>
            </a:r>
            <a:r>
              <a:rPr lang="en-US" baseline="-25000">
                <a:sym typeface="Wingdings" panose="05000000000000000000" pitchFamily="2" charset="2"/>
              </a:rPr>
              <a:t>1</a:t>
            </a:r>
            <a:r>
              <a:rPr lang="en-US">
                <a:sym typeface="Symbol" panose="05050102010706020507" pitchFamily="18" charset="2"/>
              </a:rPr>
              <a:t>(n-1) + A</a:t>
            </a:r>
            <a:r>
              <a:rPr lang="en-US" baseline="-25000">
                <a:sym typeface="Symbol" panose="05050102010706020507" pitchFamily="18" charset="2"/>
              </a:rPr>
              <a:t>2</a:t>
            </a:r>
            <a:r>
              <a:rPr lang="en-US">
                <a:sym typeface="Symbol" panose="05050102010706020507" pitchFamily="18" charset="2"/>
              </a:rPr>
              <a:t>(-0.25</a:t>
            </a:r>
            <a:r>
              <a:rPr lang="en-US">
                <a:sym typeface="Wingdings" panose="05000000000000000000" pitchFamily="2" charset="2"/>
              </a:rPr>
              <a:t>)</a:t>
            </a:r>
            <a:r>
              <a:rPr lang="en-US" baseline="30000">
                <a:sym typeface="Wingdings" panose="05000000000000000000" pitchFamily="2" charset="2"/>
              </a:rPr>
              <a:t>n</a:t>
            </a:r>
            <a:r>
              <a:rPr lang="en-US">
                <a:sym typeface="Wingdings" panose="05000000000000000000" pitchFamily="2" charset="2"/>
              </a:rPr>
              <a:t>u(n)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E4067-C979-4BB3-8E51-67BF5F0E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9674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E82-72B3-4FAB-A685-4397215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Q2b (answer using convolution property)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CC7-6795-4B72-AAFA-E0A42678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x(n – N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)*</a:t>
            </a: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(n – N</a:t>
            </a:r>
            <a:r>
              <a:rPr 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) = </a:t>
            </a:r>
            <a:r>
              <a:rPr lang="en-US">
                <a:solidFill>
                  <a:srgbClr val="FF0000"/>
                </a:solidFill>
              </a:rPr>
              <a:t>x(n – N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– N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</a:t>
            </a:r>
          </a:p>
          <a:p>
            <a:endParaRPr lang="en-US"/>
          </a:p>
          <a:p>
            <a:r>
              <a:rPr lang="en-US"/>
              <a:t>h(n) = </a:t>
            </a:r>
            <a:r>
              <a:rPr lang="en-US">
                <a:sym typeface="Symbol" panose="05050102010706020507" pitchFamily="18" charset="2"/>
              </a:rPr>
              <a:t>(n) + 2(n-1) - 3(n-2)</a:t>
            </a:r>
          </a:p>
          <a:p>
            <a:endParaRPr lang="en-US">
              <a:sym typeface="Symbol" panose="05050102010706020507" pitchFamily="18" charset="2"/>
            </a:endParaRPr>
          </a:p>
          <a:p>
            <a:r>
              <a:rPr lang="en-US"/>
              <a:t>y(n) = x(n)*h(n) = x(n)*</a:t>
            </a:r>
            <a:r>
              <a:rPr lang="en-US">
                <a:sym typeface="Symbol" panose="05050102010706020507" pitchFamily="18" charset="2"/>
              </a:rPr>
              <a:t>(n) + 2x(n)*(n-1) – 3x(n)*(n-2)</a:t>
            </a:r>
          </a:p>
          <a:p>
            <a:pPr marL="0" indent="0">
              <a:buNone/>
            </a:pPr>
            <a:r>
              <a:rPr lang="en-US"/>
              <a:t>= x(n) + 2x(n-1) – 3x(n-2)</a:t>
            </a:r>
          </a:p>
          <a:p>
            <a:pPr marL="0" indent="0">
              <a:buNone/>
            </a:pPr>
            <a:r>
              <a:rPr lang="en-US"/>
              <a:t>= (-4)</a:t>
            </a:r>
            <a:r>
              <a:rPr lang="en-US" baseline="30000"/>
              <a:t>-n</a:t>
            </a:r>
            <a:r>
              <a:rPr lang="en-US"/>
              <a:t>u(n) + 2.(-4)</a:t>
            </a:r>
            <a:r>
              <a:rPr lang="en-US" baseline="30000"/>
              <a:t>-(n-1)</a:t>
            </a:r>
            <a:r>
              <a:rPr lang="en-US"/>
              <a:t>u(n-1) – 3.(-4)</a:t>
            </a:r>
            <a:r>
              <a:rPr lang="en-US" baseline="30000"/>
              <a:t>-(n-2)</a:t>
            </a:r>
            <a:r>
              <a:rPr lang="en-US"/>
              <a:t>u(n-2) 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E4067-C979-4BB3-8E51-67BF5F0E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9674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0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1650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Matura MT Script Capitals</vt:lpstr>
      <vt:lpstr>Office Theme</vt:lpstr>
      <vt:lpstr>Tutorial 7  (8 new)</vt:lpstr>
      <vt:lpstr>PowerPoint Presentation</vt:lpstr>
      <vt:lpstr>Q1 (answer with LTI system properties)</vt:lpstr>
      <vt:lpstr>Q1 (answer with z transform)</vt:lpstr>
      <vt:lpstr>PowerPoint Presentation</vt:lpstr>
      <vt:lpstr>PowerPoint Presentation</vt:lpstr>
      <vt:lpstr>Q2a (answer)</vt:lpstr>
      <vt:lpstr>Q2b (answer using z-transform)</vt:lpstr>
      <vt:lpstr>Q2b (answer using convolution property)</vt:lpstr>
      <vt:lpstr>Q2c (answer)</vt:lpstr>
      <vt:lpstr>Q2d (answer using z-transform)</vt:lpstr>
      <vt:lpstr>Q2d (answer using convolution)</vt:lpstr>
      <vt:lpstr>PowerPoint Presentation</vt:lpstr>
      <vt:lpstr>Q3a (answer)</vt:lpstr>
      <vt:lpstr>Q3b (answer)</vt:lpstr>
      <vt:lpstr>Q3c (answer)</vt:lpstr>
      <vt:lpstr>Q3d (answer)</vt:lpstr>
      <vt:lpstr>Q3e (answer)</vt:lpstr>
      <vt:lpstr>PowerPoint Presentation</vt:lpstr>
      <vt:lpstr>Q4 (answer)</vt:lpstr>
      <vt:lpstr>PowerPoint Presentation</vt:lpstr>
      <vt:lpstr>Q5 (answer)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10</dc:title>
  <dc:creator>Tuan Nguyen</dc:creator>
  <cp:lastModifiedBy>Tuan Nguyen</cp:lastModifiedBy>
  <cp:revision>37</cp:revision>
  <dcterms:created xsi:type="dcterms:W3CDTF">2021-06-21T09:26:21Z</dcterms:created>
  <dcterms:modified xsi:type="dcterms:W3CDTF">2021-11-21T07:41:52Z</dcterms:modified>
</cp:coreProperties>
</file>