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 type="screen16x9"/>
  <p:notesSz cx="6858000" cy="9144000"/>
  <p:embeddedFontLst>
    <p:embeddedFont>
      <p:font typeface="Oswald SemiBold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C90DD-9F86-448E-A403-C0718BAC005D}" v="1" dt="2022-04-14T14:50:49.407"/>
    <p1510:client id="{ADEAF1E8-A458-4AE7-98A1-FD48EDD8EDCB}" v="2" dt="2022-04-12T14:47:07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Huy Hoang 20206282" userId="S::hoang.th206282@sis.hust.edu.vn::b0f56dbc-6626-4f80-a762-e79ab9102bca" providerId="AD" clId="Web-{ADEAF1E8-A458-4AE7-98A1-FD48EDD8EDCB}"/>
    <pc:docChg chg="modSld">
      <pc:chgData name="Tran Huy Hoang 20206282" userId="S::hoang.th206282@sis.hust.edu.vn::b0f56dbc-6626-4f80-a762-e79ab9102bca" providerId="AD" clId="Web-{ADEAF1E8-A458-4AE7-98A1-FD48EDD8EDCB}" dt="2022-04-12T14:47:07.650" v="1" actId="1076"/>
      <pc:docMkLst>
        <pc:docMk/>
      </pc:docMkLst>
      <pc:sldChg chg="modSp">
        <pc:chgData name="Tran Huy Hoang 20206282" userId="S::hoang.th206282@sis.hust.edu.vn::b0f56dbc-6626-4f80-a762-e79ab9102bca" providerId="AD" clId="Web-{ADEAF1E8-A458-4AE7-98A1-FD48EDD8EDCB}" dt="2022-04-12T14:47:07.650" v="1" actId="1076"/>
        <pc:sldMkLst>
          <pc:docMk/>
          <pc:sldMk cId="0" sldId="256"/>
        </pc:sldMkLst>
        <pc:picChg chg="mod">
          <ac:chgData name="Tran Huy Hoang 20206282" userId="S::hoang.th206282@sis.hust.edu.vn::b0f56dbc-6626-4f80-a762-e79ab9102bca" providerId="AD" clId="Web-{ADEAF1E8-A458-4AE7-98A1-FD48EDD8EDCB}" dt="2022-04-12T14:47:07.650" v="1" actId="1076"/>
          <ac:picMkLst>
            <pc:docMk/>
            <pc:sldMk cId="0" sldId="256"/>
            <ac:picMk id="54" creationId="{00000000-0000-0000-0000-000000000000}"/>
          </ac:picMkLst>
        </pc:picChg>
      </pc:sldChg>
    </pc:docChg>
  </pc:docChgLst>
  <pc:docChgLst>
    <pc:chgData name="NGUYEN VAN VU 20195942" userId="S::vu.nv195942@sis.hust.edu.vn::77ef4cbe-f778-4836-968c-d01a83e6be2e" providerId="AD" clId="Web-{03EC90DD-9F86-448E-A403-C0718BAC005D}"/>
    <pc:docChg chg="modSld">
      <pc:chgData name="NGUYEN VAN VU 20195942" userId="S::vu.nv195942@sis.hust.edu.vn::77ef4cbe-f778-4836-968c-d01a83e6be2e" providerId="AD" clId="Web-{03EC90DD-9F86-448E-A403-C0718BAC005D}" dt="2022-04-14T14:50:49.407" v="0" actId="1076"/>
      <pc:docMkLst>
        <pc:docMk/>
      </pc:docMkLst>
      <pc:sldChg chg="modSp">
        <pc:chgData name="NGUYEN VAN VU 20195942" userId="S::vu.nv195942@sis.hust.edu.vn::77ef4cbe-f778-4836-968c-d01a83e6be2e" providerId="AD" clId="Web-{03EC90DD-9F86-448E-A403-C0718BAC005D}" dt="2022-04-14T14:50:49.407" v="0" actId="1076"/>
        <pc:sldMkLst>
          <pc:docMk/>
          <pc:sldMk cId="0" sldId="256"/>
        </pc:sldMkLst>
        <pc:picChg chg="mod">
          <ac:chgData name="NGUYEN VAN VU 20195942" userId="S::vu.nv195942@sis.hust.edu.vn::77ef4cbe-f778-4836-968c-d01a83e6be2e" providerId="AD" clId="Web-{03EC90DD-9F86-448E-A403-C0718BAC005D}" dt="2022-04-14T14:50:49.407" v="0" actId="1076"/>
          <ac:picMkLst>
            <pc:docMk/>
            <pc:sldMk cId="0" sldId="256"/>
            <ac:picMk id="5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6ef7491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6ef7491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b43d688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b43d688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f6d9a85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f6d9a85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57d6ae4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57d6ae4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6d05a3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76d05a3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9435b60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9435b60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af6d0f6d81df8b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af6d0f6d81df8b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ed37edd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ed37edd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0d8abec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0d8abec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1267541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1267541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76" y="343725"/>
            <a:ext cx="8287578" cy="47032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938975" y="552482"/>
            <a:ext cx="448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THỰC HÀNH </a:t>
            </a:r>
            <a:r>
              <a:rPr lang="en" sz="2400">
                <a:solidFill>
                  <a:srgbClr val="FFFFFF"/>
                </a:solidFill>
              </a:rPr>
              <a:t>1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25450" y="2687775"/>
            <a:ext cx="10563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E733C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#1</a:t>
            </a:r>
            <a:endParaRPr sz="4100">
              <a:solidFill>
                <a:srgbClr val="0E733C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066900" y="1652875"/>
            <a:ext cx="58935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Cài đặt một trình soạn thảo, biên dịch C#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Viết các chương trình:</a:t>
            </a:r>
            <a:endParaRPr>
              <a:solidFill>
                <a:srgbClr val="FFFFFF"/>
              </a:solidFill>
            </a:endParaRPr>
          </a:p>
          <a:p>
            <a:pPr marL="13716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Chạy chương trình "Chào bạn, mình đến với thế giới lập trình"</a:t>
            </a:r>
            <a:endParaRPr>
              <a:solidFill>
                <a:srgbClr val="FFFFFF"/>
              </a:solidFill>
            </a:endParaRPr>
          </a:p>
          <a:p>
            <a:pPr marL="13716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Chạy chương trình "Chào bạn, mình đến với thế giới lập trình" có nhập tên mình</a:t>
            </a:r>
            <a:endParaRPr>
              <a:solidFill>
                <a:srgbClr val="FFFFFF"/>
              </a:solidFill>
            </a:endParaRPr>
          </a:p>
          <a:p>
            <a:pPr marL="13716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Giải phương trình bậc 2 với số thực và số phức</a:t>
            </a:r>
            <a:endParaRPr>
              <a:solidFill>
                <a:srgbClr val="FFFFFF"/>
              </a:solidFill>
            </a:endParaRPr>
          </a:p>
          <a:p>
            <a:pPr marL="13716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In được cây thông nô en theo chiều cao nhập vào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00" y="211700"/>
            <a:ext cx="8287578" cy="470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3938975" y="552482"/>
            <a:ext cx="448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THỰC HÀNH </a:t>
            </a:r>
            <a:r>
              <a:rPr lang="en" sz="2400">
                <a:solidFill>
                  <a:srgbClr val="FFFFFF"/>
                </a:solidFill>
              </a:rPr>
              <a:t>10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725450" y="2687775"/>
            <a:ext cx="10563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E733C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#10</a:t>
            </a:r>
            <a:endParaRPr sz="4100">
              <a:solidFill>
                <a:srgbClr val="0E733C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2066900" y="1757375"/>
            <a:ext cx="62280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Xây dựng và triển khai coding convention trong nhóm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Nhóm thống nhất Coding convention 1.0 của nhóm mình (Dạng Slide)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Mỗi thành viên chọn ra 2 bài thực hành của mình và sửa lại theo Coding convention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Nhóm ngồi với nhau (Offline hoặc online). Phân tích mã nguồn đã đúng coding convention chưa. Xem coding convention có điểm gì cần bổ sung hoặc nâng cấp không?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Nâng cấp Coding convention lên bản 2.0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00" y="211700"/>
            <a:ext cx="8287578" cy="470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3938975" y="552482"/>
            <a:ext cx="448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THỰC HÀNH </a:t>
            </a:r>
            <a:r>
              <a:rPr lang="en" sz="2400">
                <a:solidFill>
                  <a:srgbClr val="FFFFFF"/>
                </a:solidFill>
              </a:rPr>
              <a:t>11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725450" y="2687775"/>
            <a:ext cx="10563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E733C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#11</a:t>
            </a:r>
            <a:endParaRPr sz="4100">
              <a:solidFill>
                <a:srgbClr val="0E733C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2066900" y="1681175"/>
            <a:ext cx="62280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Tăng hiệu năng chương trình mình đã viết bằng các phương pháp sau: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Nâng cấp giải thuật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Loại bỏ, đơn giản hóa vòng lặp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Đổi thứ tự các câu lệnh điều kiện (UT khả năng xảy ra cao lên trước)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Sử dụng int thay cho char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Đặt các biến nhớ để giảm bớt thời gian truy cập (VD: con trỏ, hàm tính một giá trị nhiều lần như hàm sigmoid )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Đổi thứ tự khai báo biến để tận dụng CPU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Sử dụng các phép toán đơn giản (+ thay cho nhân, nhân thay cho chia, tối ưu các hàm sin, cos, exp, sqrt,...)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00" y="211700"/>
            <a:ext cx="8287578" cy="47032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938975" y="552482"/>
            <a:ext cx="448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THỰC HÀNH </a:t>
            </a:r>
            <a:r>
              <a:rPr lang="en" sz="2400">
                <a:solidFill>
                  <a:srgbClr val="FFFFFF"/>
                </a:solidFill>
              </a:rPr>
              <a:t>2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25450" y="2687775"/>
            <a:ext cx="10563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E733C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#2</a:t>
            </a:r>
            <a:endParaRPr sz="4100">
              <a:solidFill>
                <a:srgbClr val="0E733C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066900" y="1652875"/>
            <a:ext cx="6228000" cy="2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Nhập được đầu vào/đầu ra</a:t>
            </a:r>
            <a:endParaRPr sz="1300">
              <a:solidFill>
                <a:srgbClr val="FFFFFF"/>
              </a:solidFill>
            </a:endParaRPr>
          </a:p>
          <a:p>
            <a:pPr marL="13716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file&lt;-&gt;màn hình:Viết chương trình hiển thị dữ liệu từ file/thêm dữ liệu vào file, xóa dữ liệu từ file, cập nhật dữ liệu từ file.</a:t>
            </a:r>
            <a:endParaRPr sz="1300">
              <a:solidFill>
                <a:srgbClr val="FFFFFF"/>
              </a:solidFill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Thực hiện rẽ nhánh và lặp</a:t>
            </a:r>
            <a:endParaRPr sz="1300">
              <a:solidFill>
                <a:srgbClr val="FFFFFF"/>
              </a:solidFill>
            </a:endParaRPr>
          </a:p>
          <a:p>
            <a:pPr marL="13716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Sử dụng vòng for để in hết ký tự A-&gt;Z</a:t>
            </a:r>
            <a:endParaRPr sz="1300">
              <a:solidFill>
                <a:srgbClr val="FFFFFF"/>
              </a:solidFill>
            </a:endParaRPr>
          </a:p>
          <a:p>
            <a:pPr marL="13716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Viết chương trình kiểm tra một số có phải số nguyên tố hay không</a:t>
            </a:r>
            <a:endParaRPr sz="1300">
              <a:solidFill>
                <a:srgbClr val="FFFFFF"/>
              </a:solidFill>
            </a:endParaRPr>
          </a:p>
          <a:p>
            <a:pPr marL="13716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In được một số loại cây theo tùy chọn người dùng nhập</a:t>
            </a:r>
            <a:endParaRPr sz="1300">
              <a:solidFill>
                <a:srgbClr val="FFFFFF"/>
              </a:solidFill>
            </a:endParaRPr>
          </a:p>
          <a:p>
            <a:pPr marL="13716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Tìm ước số chung lớn nhất, bội số chung nhỏ nhất của hai số nhập từ màn hình</a:t>
            </a:r>
            <a:endParaRPr sz="1300">
              <a:solidFill>
                <a:srgbClr val="FFFFFF"/>
              </a:solidFill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00" y="211700"/>
            <a:ext cx="8287578" cy="47032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938975" y="552482"/>
            <a:ext cx="448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THỰC HÀNH </a:t>
            </a:r>
            <a:r>
              <a:rPr lang="en" sz="2400">
                <a:solidFill>
                  <a:srgbClr val="FFFFFF"/>
                </a:solidFill>
              </a:rPr>
              <a:t>3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725450" y="2687775"/>
            <a:ext cx="10563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E733C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#3</a:t>
            </a:r>
            <a:endParaRPr sz="4100">
              <a:solidFill>
                <a:srgbClr val="0E733C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066900" y="1652875"/>
            <a:ext cx="62280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Nhập được đầu vào/đầu ra</a:t>
            </a:r>
            <a:endParaRPr sz="1300">
              <a:solidFill>
                <a:srgbClr val="FFFFFF"/>
              </a:solidFill>
            </a:endParaRPr>
          </a:p>
          <a:p>
            <a:pPr marL="13716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file-&gt;file:Đọc được 1 file ảnh và hiển thị chấm ra màn hình/file text.</a:t>
            </a:r>
            <a:endParaRPr sz="1300">
              <a:solidFill>
                <a:srgbClr val="FFFFFF"/>
              </a:solidFill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Làm việc với con trỏ</a:t>
            </a:r>
            <a:endParaRPr sz="1300">
              <a:solidFill>
                <a:srgbClr val="FFFFFF"/>
              </a:solidFill>
            </a:endParaRPr>
          </a:p>
          <a:p>
            <a:pPr marL="13716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Cộng hai số bởi sử dụng con trỏ trong C</a:t>
            </a:r>
            <a:endParaRPr sz="1300">
              <a:solidFill>
                <a:srgbClr val="FFFFFF"/>
              </a:solidFill>
            </a:endParaRPr>
          </a:p>
          <a:p>
            <a:pPr marL="13716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Tráo đổi hai giá trị bởi sử dụng con trỏ trong C</a:t>
            </a:r>
            <a:endParaRPr sz="1300">
              <a:solidFill>
                <a:srgbClr val="FFFFFF"/>
              </a:solidFill>
            </a:endParaRPr>
          </a:p>
          <a:p>
            <a:pPr marL="13716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Chương trình C để tính tổng giá trị các phần tử trong mảng bởi sử dụng con trỏ</a:t>
            </a:r>
            <a:endParaRPr sz="1300">
              <a:solidFill>
                <a:srgbClr val="FFFFFF"/>
              </a:solidFill>
            </a:endParaRPr>
          </a:p>
          <a:p>
            <a:pPr marL="13716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Tìm độ dài chuỗi bởi sử dụng con trỏ trong C</a:t>
            </a:r>
            <a:endParaRPr sz="1300">
              <a:solidFill>
                <a:srgbClr val="FFFFFF"/>
              </a:solidFill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00" y="211700"/>
            <a:ext cx="8287578" cy="47032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938975" y="552482"/>
            <a:ext cx="448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THỰC HÀNH </a:t>
            </a:r>
            <a:r>
              <a:rPr lang="en" sz="2400">
                <a:solidFill>
                  <a:srgbClr val="FFFFFF"/>
                </a:solidFill>
              </a:rPr>
              <a:t>4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725450" y="2687775"/>
            <a:ext cx="10563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E733C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#4</a:t>
            </a:r>
            <a:endParaRPr sz="4100">
              <a:solidFill>
                <a:srgbClr val="0E733C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2066900" y="1652875"/>
            <a:ext cx="62280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Làm việc với mảng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Tìm kiếm 1 giá trị có trong mảng hay không, tìm min, max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Tìm kiếm 1 giá trị trong mảng đã được sắp xếp (tìm kiếm nhị phân)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Tìm kiếm bảng băm (OPTION)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Liệt kê các số có số lần xuất hiện nhiều nhất trong mảng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Thực hiện các phép toán của vector và ma trận (+,-, tích ) qua hàm.</a:t>
            </a:r>
            <a:endParaRPr sz="1200">
              <a:solidFill>
                <a:srgbClr val="FFFFFF"/>
              </a:solidFill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Làm việc với con trỏ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Chương trình C sử dụng con trỏ để duyệt một mảng các số nguyên và in các giá trị theo thứ tự đảo ngược</a:t>
            </a:r>
            <a:endParaRPr sz="1200">
              <a:solidFill>
                <a:srgbClr val="FFFFFF"/>
              </a:solidFill>
            </a:endParaRPr>
          </a:p>
          <a:p>
            <a:pPr marL="137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00" y="211700"/>
            <a:ext cx="8287578" cy="47032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3938975" y="552482"/>
            <a:ext cx="448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THỰC HÀNH </a:t>
            </a:r>
            <a:r>
              <a:rPr lang="en" sz="2400">
                <a:solidFill>
                  <a:srgbClr val="FFFFFF"/>
                </a:solidFill>
              </a:rPr>
              <a:t>5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725450" y="2687775"/>
            <a:ext cx="10563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E733C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#5</a:t>
            </a:r>
            <a:endParaRPr sz="4100">
              <a:solidFill>
                <a:srgbClr val="0E733C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2066900" y="1652875"/>
            <a:ext cx="62280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Cài đặt giải thuật sắp xếp (ít nhất 2 giải thuật)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Insertion sort, Selection sort, Bubble sort, 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Merge sort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Heap sort, Quick sort , Shell Sort (OPTIONAL)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Counting sort (OPTIONAL).</a:t>
            </a:r>
            <a:endParaRPr sz="1200">
              <a:solidFill>
                <a:srgbClr val="FFFFFF"/>
              </a:solidFill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Làm việc với con trỏ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Xây dựng chương trình chồng toán tử cho số phức, vecto, ma trận</a:t>
            </a:r>
            <a:endParaRPr sz="1200">
              <a:solidFill>
                <a:srgbClr val="FFFFFF"/>
              </a:solidFill>
            </a:endParaRPr>
          </a:p>
          <a:p>
            <a:pPr marL="137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00" y="211700"/>
            <a:ext cx="8287578" cy="47032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3938975" y="552482"/>
            <a:ext cx="448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THỰC HÀNH </a:t>
            </a:r>
            <a:r>
              <a:rPr lang="en" sz="2400">
                <a:solidFill>
                  <a:srgbClr val="FFFFFF"/>
                </a:solidFill>
              </a:rPr>
              <a:t>6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725450" y="2687775"/>
            <a:ext cx="10563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E733C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#6</a:t>
            </a:r>
            <a:endParaRPr sz="4100">
              <a:solidFill>
                <a:srgbClr val="0E733C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2066900" y="1652875"/>
            <a:ext cx="62280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Thực hành đệ quy qua cài đặt các bài toán sau (1 bài nào đó)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Tính số Fibonaci F(n)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Bài toán n hậu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Bài toán tháp Hà Nội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Bài toán mã đi tuần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Bài toán liệt kê hoán vị</a:t>
            </a:r>
            <a:endParaRPr sz="1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137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00" y="211700"/>
            <a:ext cx="8287578" cy="470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3938975" y="552482"/>
            <a:ext cx="448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THỰC HÀNH </a:t>
            </a:r>
            <a:r>
              <a:rPr lang="en" sz="2400">
                <a:solidFill>
                  <a:srgbClr val="FFFFFF"/>
                </a:solidFill>
              </a:rPr>
              <a:t>7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725450" y="2687775"/>
            <a:ext cx="10563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E733C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#7</a:t>
            </a:r>
            <a:endParaRPr sz="4100">
              <a:solidFill>
                <a:srgbClr val="0E733C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2066900" y="1652875"/>
            <a:ext cx="62280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Thuật toán trên cấu trúc dữ liệu mảng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Tính khoảng cách trung bình giữa các giá trị trong mảng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Xóa các phần tử trùng nhau trong một mảng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Cho mảng a, số nguyên M. Tìm 1 mảng con sao cho tổng các phần tử bằng M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Tìm dãy con toàn dương có tổng lớn nhất</a:t>
            </a:r>
            <a:endParaRPr sz="1200">
              <a:solidFill>
                <a:srgbClr val="FFFFFF"/>
              </a:solidFill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Thuật toán trên cấu trúc dữ liệu danh sách</a:t>
            </a:r>
            <a:endParaRPr sz="1200">
              <a:solidFill>
                <a:srgbClr val="FFFFFF"/>
              </a:solidFill>
            </a:endParaRPr>
          </a:p>
          <a:p>
            <a:pPr marL="13716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Thêm, sửa, xóa, tìm kiểm một phần tử trong danh sách</a:t>
            </a:r>
            <a:endParaRPr sz="1200">
              <a:solidFill>
                <a:srgbClr val="FFFFFF"/>
              </a:solidFill>
            </a:endParaRPr>
          </a:p>
          <a:p>
            <a:pPr marL="13716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Hãy khai báo cấu trúc dữ liệu cho danh sách liên kết đơn: MSSV, họ và tên, học phần, điểm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00" y="211700"/>
            <a:ext cx="8287578" cy="470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3938975" y="552482"/>
            <a:ext cx="448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THỰC HÀNH </a:t>
            </a:r>
            <a:r>
              <a:rPr lang="en" sz="2400">
                <a:solidFill>
                  <a:srgbClr val="FFFFFF"/>
                </a:solidFill>
              </a:rPr>
              <a:t>8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725450" y="2687775"/>
            <a:ext cx="10563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E733C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#8</a:t>
            </a:r>
            <a:endParaRPr sz="4100">
              <a:solidFill>
                <a:srgbClr val="0E733C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2066900" y="1652875"/>
            <a:ext cx="62280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Thuật toán trên cấu trúc dữ liệu ngăn xếp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Xây dựng được chương trình soạn thảo có undo và redo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Xây dựng chương trình tính được giá trị của một biểu thức toán học</a:t>
            </a:r>
            <a:endParaRPr sz="1200">
              <a:solidFill>
                <a:srgbClr val="FFFFFF"/>
              </a:solidFill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Thuật toán trên cấu trúc dữ liệu hàng đợi</a:t>
            </a:r>
            <a:endParaRPr sz="1200">
              <a:solidFill>
                <a:srgbClr val="FFFFFF"/>
              </a:solidFill>
            </a:endParaRPr>
          </a:p>
          <a:p>
            <a:pPr marL="13716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Xây dựng chương trình mô phỏng hàng đợi thực hiện các yêu cầu đến một server (Một yêu cầu gồm: Tên yêu cầu, từ địa chỉ IP nào, Nội dung, thời gian thực hiện)</a:t>
            </a:r>
            <a:endParaRPr sz="1200">
              <a:solidFill>
                <a:srgbClr val="FFFFFF"/>
              </a:solidFill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Xây dựng chương trình mô phỏng một cây nhị phân tìm kiếm với các thao tác: thêm, xóa, kiểm tra một phần tử, đếm số phần tử của cây.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00" y="211700"/>
            <a:ext cx="8287578" cy="470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3938975" y="552482"/>
            <a:ext cx="448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THỰC HÀNH </a:t>
            </a:r>
            <a:r>
              <a:rPr lang="en" sz="2400">
                <a:solidFill>
                  <a:srgbClr val="FFFFFF"/>
                </a:solidFill>
              </a:rPr>
              <a:t>9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725450" y="2687775"/>
            <a:ext cx="10563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E733C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#9</a:t>
            </a:r>
            <a:endParaRPr sz="4100">
              <a:solidFill>
                <a:srgbClr val="0E733C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2066900" y="2028800"/>
            <a:ext cx="62280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Xây dựng chương trình quản lý đầu vào đầu ra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file-&gt;file: Thực hiện phép toán (+,-,*,/) với số lớn nhập từ file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webcam-&gt;file: Đọc từ webcam và lưu vào file ảnh/file text (OPTIONAL)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file-&gt;màn hình/file: Nhập một hình từ file. Thực hiện các phép biến hình: đối xứng trục, đối xứng điểm, quay, phóng to thu nhỏ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430292968D67458ADB534040B70FA6" ma:contentTypeVersion="2" ma:contentTypeDescription="Create a new document." ma:contentTypeScope="" ma:versionID="deec1b4f69ca73c35acaec2dd696f2c7">
  <xsd:schema xmlns:xsd="http://www.w3.org/2001/XMLSchema" xmlns:xs="http://www.w3.org/2001/XMLSchema" xmlns:p="http://schemas.microsoft.com/office/2006/metadata/properties" xmlns:ns2="d8a964f5-5408-4aff-8fe3-5b8c9b0126bd" targetNamespace="http://schemas.microsoft.com/office/2006/metadata/properties" ma:root="true" ma:fieldsID="12766acf4e9893628e74edf2d3783efd" ns2:_="">
    <xsd:import namespace="d8a964f5-5408-4aff-8fe3-5b8c9b0126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a964f5-5408-4aff-8fe3-5b8c9b0126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588985-62A9-4943-9E26-5E3B413CB9ED}">
  <ds:schemaRefs>
    <ds:schemaRef ds:uri="d8a964f5-5408-4aff-8fe3-5b8c9b0126b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3CDD8DE-F859-4B64-B8DB-31A75D6E29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F198E6-8AA7-4DB9-9B4C-A5587284D0C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HUST 2021</Template>
  <Application>Microsoft Office PowerPoint</Application>
  <PresentationFormat>On-screen Show (16:9)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vtnam</dc:creator>
  <cp:revision>1</cp:revision>
  <dcterms:modified xsi:type="dcterms:W3CDTF">2022-04-14T14:51:29Z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0x01010059430292968D67458ADB534040B70FA6</vt:lpwstr>
  </property>
</Properties>
</file>