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F863C-1B7B-4867-BA39-B8FA7207D656}" type="datetimeFigureOut">
              <a:rPr lang="en-US" smtClean="0"/>
              <a:pPr/>
              <a:t>8/29/2014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985F3-82C8-4310-A266-3236478F9FD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575374-8397-4D8B-81CC-553E5E67936C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6B696-E7DA-40D9-B59F-C495A13F20F4}" type="slidenum">
              <a:rPr lang="en-US"/>
              <a:pPr/>
              <a:t>10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C7D68-1C36-4ACE-98E0-78280D99D101}" type="slidenum">
              <a:rPr lang="en-US"/>
              <a:pPr/>
              <a:t>11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082A9E-7A65-4B08-94C0-338AF95020EB}" type="slidenum">
              <a:rPr lang="en-US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1AED7-3D10-40ED-BAED-7150B5CFA2B4}" type="slidenum">
              <a:rPr lang="en-US"/>
              <a:pPr/>
              <a:t>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5FDC75-2C3A-467E-B598-C1F20F153BA9}" type="slidenum">
              <a:rPr lang="en-US"/>
              <a:pPr/>
              <a:t>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DB2FB-3B97-4768-B071-DB668D3AF199}" type="slidenum">
              <a:rPr lang="en-US"/>
              <a:pPr/>
              <a:t>5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9F0C10-CC30-4B98-82A8-FA7C44FC5413}" type="slidenum">
              <a:rPr lang="en-US"/>
              <a:pPr/>
              <a:t>6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9A522-BB52-4129-BB87-CA66DBB57DE1}" type="slidenum">
              <a:rPr lang="en-US"/>
              <a:pPr/>
              <a:t>7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16498F-BEC6-4AE7-BAA3-21F57D80884D}" type="slidenum">
              <a:rPr lang="en-US"/>
              <a:pPr/>
              <a:t>8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44AF44-1AD9-42CD-9177-8899B531EA6B}" type="slidenum">
              <a:rPr lang="en-US"/>
              <a:pPr/>
              <a:t>9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The Stack and Introduction to procedures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Executing a CALL Instruction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return address of the calling program is saved on the stack. This is the offset of the next instruction after the CALL statement. </a:t>
            </a:r>
          </a:p>
          <a:p>
            <a:pPr eaLnBrk="1" hangingPunct="1">
              <a:defRPr/>
            </a:pPr>
            <a:r>
              <a:rPr lang="en-US" smtClean="0"/>
              <a:t>IP gets the offset address of the first instruction of the procedure. This transfers control to the procedure.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Executing a RET Instruction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RET pop value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The integer argument pop value is optional.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For a NEAR procedure, execution of RET causes the stack to be popped into IP.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If a pop value N is specified, it is added to SP and thus has the effect of removing N additional bytes from the stack.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CS:IP now contains the segment:offset of the return address and control returns to the calling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to pass Parameters to Procedure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Two/three ways:</a:t>
            </a:r>
          </a:p>
          <a:p>
            <a:pPr>
              <a:buNone/>
            </a:pPr>
            <a:endParaRPr lang="en-GB" dirty="0" smtClean="0"/>
          </a:p>
          <a:p>
            <a:pPr marL="514350" indent="-514350">
              <a:buAutoNum type="arabicPeriod"/>
            </a:pPr>
            <a:r>
              <a:rPr lang="en-GB" dirty="0" smtClean="0"/>
              <a:t>Using registers and variables.</a:t>
            </a:r>
          </a:p>
          <a:p>
            <a:pPr marL="514350" indent="-514350">
              <a:buAutoNum type="arabicPeriod"/>
            </a:pPr>
            <a:r>
              <a:rPr lang="en-GB" dirty="0" smtClean="0"/>
              <a:t>Passing address of data</a:t>
            </a:r>
            <a:r>
              <a:rPr lang="en-GB" dirty="0" smtClean="0">
                <a:solidFill>
                  <a:srgbClr val="FF0000"/>
                </a:solidFill>
              </a:rPr>
              <a:t>.{will be seen letter after reading addressing mode of array}</a:t>
            </a:r>
          </a:p>
          <a:p>
            <a:pPr marL="514350" indent="-514350">
              <a:buAutoNum type="arabicPeriod"/>
            </a:pPr>
            <a:r>
              <a:rPr lang="en-GB" dirty="0" smtClean="0"/>
              <a:t>Stack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Register and variable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Main proc</a:t>
            </a:r>
          </a:p>
          <a:p>
            <a:pPr>
              <a:buNone/>
            </a:pPr>
            <a:r>
              <a:rPr lang="en-GB" dirty="0" err="1" smtClean="0"/>
              <a:t>Mov</a:t>
            </a:r>
            <a:r>
              <a:rPr lang="en-GB" dirty="0" smtClean="0"/>
              <a:t> ax,5</a:t>
            </a:r>
          </a:p>
          <a:p>
            <a:pPr>
              <a:buNone/>
            </a:pPr>
            <a:r>
              <a:rPr lang="en-GB" dirty="0" smtClean="0"/>
              <a:t>Call Fact</a:t>
            </a:r>
          </a:p>
          <a:p>
            <a:pPr>
              <a:buNone/>
            </a:pPr>
            <a:r>
              <a:rPr lang="en-GB" dirty="0" smtClean="0"/>
              <a:t>Main </a:t>
            </a:r>
            <a:r>
              <a:rPr lang="en-GB" dirty="0" err="1" smtClean="0"/>
              <a:t>endp</a:t>
            </a:r>
            <a:endParaRPr lang="en-GB" dirty="0" smtClean="0"/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Fact proc</a:t>
            </a:r>
          </a:p>
          <a:p>
            <a:pPr>
              <a:buNone/>
            </a:pPr>
            <a:r>
              <a:rPr lang="en-GB" dirty="0" err="1" smtClean="0"/>
              <a:t>Mov</a:t>
            </a:r>
            <a:r>
              <a:rPr lang="en-GB" dirty="0" smtClean="0"/>
              <a:t> </a:t>
            </a:r>
            <a:r>
              <a:rPr lang="en-GB" dirty="0" err="1" smtClean="0"/>
              <a:t>bx,ax</a:t>
            </a:r>
            <a:r>
              <a:rPr lang="en-GB" dirty="0" smtClean="0"/>
              <a:t>                    </a:t>
            </a:r>
            <a:r>
              <a:rPr lang="en-GB" dirty="0" err="1" smtClean="0"/>
              <a:t>Bx</a:t>
            </a:r>
            <a:r>
              <a:rPr lang="en-GB" dirty="0" smtClean="0"/>
              <a:t>=5</a:t>
            </a:r>
          </a:p>
          <a:p>
            <a:pPr>
              <a:buNone/>
            </a:pPr>
            <a:r>
              <a:rPr lang="en-GB" dirty="0" smtClean="0"/>
              <a:t>Fact </a:t>
            </a:r>
            <a:r>
              <a:rPr lang="en-GB" dirty="0" err="1" smtClean="0"/>
              <a:t>endp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                                               </a:t>
            </a:r>
            <a:endParaRPr lang="en-GB" dirty="0"/>
          </a:p>
        </p:txBody>
      </p:sp>
      <p:cxnSp>
        <p:nvCxnSpPr>
          <p:cNvPr id="5" name="Straight Connector 4"/>
          <p:cNvCxnSpPr>
            <a:stCxn id="3" idx="0"/>
            <a:endCxn id="3" idx="2"/>
          </p:cNvCxnSpPr>
          <p:nvPr/>
        </p:nvCxnSpPr>
        <p:spPr>
          <a:xfrm rot="16200000" flipH="1">
            <a:off x="2309018" y="3863181"/>
            <a:ext cx="45259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7200" y="1600200"/>
            <a:ext cx="4114800" cy="449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 smtClean="0">
                <a:solidFill>
                  <a:schemeClr val="tx1"/>
                </a:solidFill>
              </a:rPr>
              <a:t>Main proc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sz="2800" dirty="0" err="1" smtClean="0">
                <a:solidFill>
                  <a:schemeClr val="tx1"/>
                </a:solidFill>
              </a:rPr>
              <a:t>Mov</a:t>
            </a:r>
            <a:r>
              <a:rPr lang="en-GB" sz="2800" dirty="0" smtClean="0">
                <a:solidFill>
                  <a:schemeClr val="tx1"/>
                </a:solidFill>
              </a:rPr>
              <a:t> ax,5		</a:t>
            </a:r>
          </a:p>
          <a:p>
            <a:pPr>
              <a:buNone/>
            </a:pPr>
            <a:r>
              <a:rPr lang="en-GB" sz="2800" dirty="0" err="1" smtClean="0">
                <a:solidFill>
                  <a:schemeClr val="tx1"/>
                </a:solidFill>
              </a:rPr>
              <a:t>Mov</a:t>
            </a:r>
            <a:r>
              <a:rPr lang="en-GB" sz="2800" dirty="0" smtClean="0">
                <a:solidFill>
                  <a:schemeClr val="tx1"/>
                </a:solidFill>
              </a:rPr>
              <a:t> bx,3</a:t>
            </a:r>
          </a:p>
          <a:p>
            <a:pPr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Push </a:t>
            </a:r>
            <a:r>
              <a:rPr lang="en-GB" sz="2800" dirty="0" err="1" smtClean="0">
                <a:solidFill>
                  <a:schemeClr val="tx1"/>
                </a:solidFill>
              </a:rPr>
              <a:t>ax</a:t>
            </a:r>
            <a:endParaRPr lang="en-GB" sz="2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Push </a:t>
            </a:r>
            <a:r>
              <a:rPr lang="en-GB" sz="2800" dirty="0" err="1" smtClean="0">
                <a:solidFill>
                  <a:schemeClr val="tx1"/>
                </a:solidFill>
              </a:rPr>
              <a:t>bx</a:t>
            </a:r>
            <a:endParaRPr lang="en-GB" sz="2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GB" sz="2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Call Addition</a:t>
            </a:r>
          </a:p>
          <a:p>
            <a:pPr>
              <a:buNone/>
            </a:pPr>
            <a:endParaRPr lang="en-GB" sz="2800" dirty="0" smtClean="0">
              <a:solidFill>
                <a:schemeClr val="tx1"/>
              </a:solidFill>
            </a:endParaRPr>
          </a:p>
          <a:p>
            <a:r>
              <a:rPr lang="en-GB" sz="2800" dirty="0" smtClean="0">
                <a:solidFill>
                  <a:schemeClr val="tx1"/>
                </a:solidFill>
              </a:rPr>
              <a:t>Main </a:t>
            </a:r>
            <a:r>
              <a:rPr lang="en-GB" sz="2800" dirty="0" err="1" smtClean="0">
                <a:solidFill>
                  <a:schemeClr val="tx1"/>
                </a:solidFill>
              </a:rPr>
              <a:t>endp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1600200"/>
            <a:ext cx="3886200" cy="464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 smtClean="0">
                <a:solidFill>
                  <a:schemeClr val="tx1"/>
                </a:solidFill>
              </a:rPr>
              <a:t>Addition proc</a:t>
            </a:r>
          </a:p>
          <a:p>
            <a:endParaRPr lang="en-GB" sz="2800" dirty="0" smtClean="0">
              <a:solidFill>
                <a:schemeClr val="tx1"/>
              </a:solidFill>
            </a:endParaRPr>
          </a:p>
          <a:p>
            <a:r>
              <a:rPr lang="en-GB" sz="2800" dirty="0" smtClean="0">
                <a:solidFill>
                  <a:srgbClr val="FF0000"/>
                </a:solidFill>
              </a:rPr>
              <a:t>Push </a:t>
            </a:r>
            <a:r>
              <a:rPr lang="en-GB" sz="2800" dirty="0" err="1" smtClean="0">
                <a:solidFill>
                  <a:srgbClr val="FF0000"/>
                </a:solidFill>
              </a:rPr>
              <a:t>bp</a:t>
            </a:r>
            <a:endParaRPr lang="en-GB" sz="2800" dirty="0" smtClean="0">
              <a:solidFill>
                <a:srgbClr val="FF0000"/>
              </a:solidFill>
            </a:endParaRPr>
          </a:p>
          <a:p>
            <a:r>
              <a:rPr lang="en-GB" sz="2800" dirty="0" err="1" smtClean="0">
                <a:solidFill>
                  <a:srgbClr val="FF0000"/>
                </a:solidFill>
              </a:rPr>
              <a:t>Mov</a:t>
            </a:r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800" dirty="0" err="1" smtClean="0">
                <a:solidFill>
                  <a:srgbClr val="FF0000"/>
                </a:solidFill>
              </a:rPr>
              <a:t>bp,sp</a:t>
            </a:r>
            <a:endParaRPr lang="en-GB" sz="2800" dirty="0" smtClean="0">
              <a:solidFill>
                <a:srgbClr val="FF0000"/>
              </a:solidFill>
            </a:endParaRPr>
          </a:p>
          <a:p>
            <a:r>
              <a:rPr lang="en-GB" sz="2800" dirty="0" smtClean="0">
                <a:solidFill>
                  <a:schemeClr val="tx1"/>
                </a:solidFill>
              </a:rPr>
              <a:t>Add </a:t>
            </a:r>
            <a:r>
              <a:rPr lang="en-GB" sz="2800" dirty="0" err="1" smtClean="0">
                <a:solidFill>
                  <a:schemeClr val="tx1"/>
                </a:solidFill>
              </a:rPr>
              <a:t>dx</a:t>
            </a:r>
            <a:r>
              <a:rPr lang="en-GB" sz="2800" dirty="0" smtClean="0">
                <a:solidFill>
                  <a:schemeClr val="tx1"/>
                </a:solidFill>
              </a:rPr>
              <a:t>, </a:t>
            </a:r>
            <a:r>
              <a:rPr lang="en-GB" sz="2800" dirty="0" smtClean="0">
                <a:solidFill>
                  <a:srgbClr val="FF0000"/>
                </a:solidFill>
              </a:rPr>
              <a:t>[bp+6]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Add </a:t>
            </a:r>
            <a:r>
              <a:rPr lang="en-GB" sz="2800" dirty="0" err="1" smtClean="0">
                <a:solidFill>
                  <a:schemeClr val="tx1"/>
                </a:solidFill>
              </a:rPr>
              <a:t>dx</a:t>
            </a:r>
            <a:r>
              <a:rPr lang="en-GB" sz="2800" dirty="0" smtClean="0">
                <a:solidFill>
                  <a:srgbClr val="FF0000"/>
                </a:solidFill>
              </a:rPr>
              <a:t>,[</a:t>
            </a:r>
            <a:r>
              <a:rPr lang="en-GB" sz="2800" dirty="0" smtClean="0">
                <a:solidFill>
                  <a:srgbClr val="FF0000"/>
                </a:solidFill>
              </a:rPr>
              <a:t>bp+4]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Pop </a:t>
            </a:r>
            <a:r>
              <a:rPr lang="en-GB" sz="2800" dirty="0" err="1" smtClean="0">
                <a:solidFill>
                  <a:schemeClr val="tx1"/>
                </a:solidFill>
              </a:rPr>
              <a:t>bp</a:t>
            </a:r>
            <a:endParaRPr lang="en-GB" sz="2800" dirty="0" smtClean="0">
              <a:solidFill>
                <a:schemeClr val="tx1"/>
              </a:solidFill>
            </a:endParaRPr>
          </a:p>
          <a:p>
            <a:r>
              <a:rPr lang="en-GB" sz="2800" dirty="0" smtClean="0">
                <a:solidFill>
                  <a:srgbClr val="FF0000"/>
                </a:solidFill>
              </a:rPr>
              <a:t>Ret 4</a:t>
            </a:r>
          </a:p>
          <a:p>
            <a:endParaRPr lang="en-GB" sz="2800" dirty="0" smtClean="0">
              <a:solidFill>
                <a:schemeClr val="tx1"/>
              </a:solidFill>
            </a:endParaRPr>
          </a:p>
          <a:p>
            <a:r>
              <a:rPr lang="en-GB" sz="2800" dirty="0" smtClean="0">
                <a:solidFill>
                  <a:schemeClr val="tx1"/>
                </a:solidFill>
              </a:rPr>
              <a:t>Addition </a:t>
            </a:r>
            <a:r>
              <a:rPr lang="en-GB" sz="2800" dirty="0" err="1" smtClean="0">
                <a:solidFill>
                  <a:schemeClr val="tx1"/>
                </a:solidFill>
              </a:rPr>
              <a:t>endp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Stack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stack is a one dimensional data structure. Items are added and removed from one end of the structure in a last in first out manner.</a:t>
            </a:r>
          </a:p>
          <a:p>
            <a:pPr eaLnBrk="1" hangingPunct="1">
              <a:defRPr/>
            </a:pPr>
            <a:r>
              <a:rPr lang="en-US" smtClean="0"/>
              <a:t>The most recent addition to the stack is called the </a:t>
            </a:r>
            <a:r>
              <a:rPr lang="en-US" b="1" smtClean="0"/>
              <a:t>top of the stack</a:t>
            </a:r>
            <a:r>
              <a:rPr lang="en-US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Stack Instructions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PUSH source</a:t>
            </a:r>
          </a:p>
          <a:p>
            <a:pPr eaLnBrk="1" hangingPunct="1">
              <a:defRPr/>
            </a:pPr>
            <a:r>
              <a:rPr lang="en-US" smtClean="0"/>
              <a:t>Source is a 16 bit register or memory word.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789113" y="37338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789113" y="40386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789113" y="43434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789113" y="46482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789113" y="49530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789113" y="52578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789113" y="55626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950913" y="36718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00F0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950913" y="39766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00F2</a:t>
            </a: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950913" y="42814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00F4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950913" y="55006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0100</a:t>
            </a:r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 flipH="1">
            <a:off x="3236913" y="571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3754438" y="5519738"/>
            <a:ext cx="436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SP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5715000" y="4343400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AX=1234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5715000" y="3733800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SP=0100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Stack Instructions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PUSH AX</a:t>
            </a:r>
          </a:p>
          <a:p>
            <a:pPr eaLnBrk="1" hangingPunct="1">
              <a:defRPr/>
            </a:pPr>
            <a:r>
              <a:rPr lang="en-US" sz="2400" dirty="0" smtClean="0"/>
              <a:t>SP is decreased by 2</a:t>
            </a:r>
          </a:p>
          <a:p>
            <a:pPr eaLnBrk="1" hangingPunct="1">
              <a:defRPr/>
            </a:pPr>
            <a:r>
              <a:rPr lang="en-US" sz="2400" dirty="0" smtClean="0"/>
              <a:t>A copy of the source content is moved to the address specified by SS:SP. The source is unchanged.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789113" y="38862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789113" y="41910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789113" y="44958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789113" y="48006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789113" y="51054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789113" y="54102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1234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789113" y="57150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950913" y="38242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00F0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950913" y="41290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00F2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990600" y="44338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00F4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950913" y="56530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0100</a:t>
            </a: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>
            <a:off x="3236913" y="59245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3754438" y="5729288"/>
            <a:ext cx="436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SP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5715000" y="4495800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AX=1234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5715000" y="3886200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SP=0100</a:t>
            </a:r>
          </a:p>
        </p:txBody>
      </p:sp>
      <p:sp>
        <p:nvSpPr>
          <p:cNvPr id="6163" name="Text Box 20"/>
          <p:cNvSpPr txBox="1">
            <a:spLocks noChangeArrowheads="1"/>
          </p:cNvSpPr>
          <p:nvPr/>
        </p:nvSpPr>
        <p:spPr bwMode="auto">
          <a:xfrm>
            <a:off x="990600" y="53482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00FE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3810000" y="5089525"/>
            <a:ext cx="52816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FF99"/>
                </a:solidFill>
              </a:rPr>
              <a:t>Initially SP contains the offset address of the </a:t>
            </a:r>
          </a:p>
          <a:p>
            <a:pPr algn="ctr"/>
            <a:r>
              <a:rPr lang="en-US" sz="2000" dirty="0">
                <a:solidFill>
                  <a:srgbClr val="FFFF99"/>
                </a:solidFill>
              </a:rPr>
              <a:t>memory location immediately following</a:t>
            </a:r>
          </a:p>
          <a:p>
            <a:pPr algn="ctr"/>
            <a:r>
              <a:rPr lang="en-US" sz="2000" dirty="0">
                <a:solidFill>
                  <a:srgbClr val="FFFF99"/>
                </a:solidFill>
              </a:rPr>
              <a:t> the stack segment</a:t>
            </a:r>
          </a:p>
        </p:txBody>
      </p:sp>
      <p:sp>
        <p:nvSpPr>
          <p:cNvPr id="26647" name="AutoShape 23"/>
          <p:cNvSpPr>
            <a:spLocks noChangeArrowheads="1"/>
          </p:cNvSpPr>
          <p:nvPr/>
        </p:nvSpPr>
        <p:spPr bwMode="auto">
          <a:xfrm>
            <a:off x="4114800" y="1219200"/>
            <a:ext cx="4724400" cy="1676400"/>
          </a:xfrm>
          <a:prstGeom prst="flowChartPunchedTape">
            <a:avLst/>
          </a:prstGeom>
          <a:gradFill rotWithShape="1">
            <a:gsLst>
              <a:gs pos="0">
                <a:schemeClr val="folHlink"/>
              </a:gs>
              <a:gs pos="50000">
                <a:srgbClr val="99FFCC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4140200" y="1692275"/>
            <a:ext cx="4699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The stack grows towards the </a:t>
            </a:r>
          </a:p>
          <a:p>
            <a:pPr algn="ctr"/>
            <a:r>
              <a:rPr lang="en-US" sz="2400" b="1">
                <a:solidFill>
                  <a:schemeClr val="bg1"/>
                </a:solidFill>
              </a:rPr>
              <a:t>beginning of the memory</a:t>
            </a: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5715000" y="3886200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SP=00FE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00017 -0.0527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2.96296E-6 L -0.00104 -0.0509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9" grpId="0" animBg="1"/>
      <p:bldP spid="26640" grpId="0"/>
      <p:bldP spid="26646" grpId="0"/>
      <p:bldP spid="26647" grpId="0" animBg="1"/>
      <p:bldP spid="26648" grpId="0"/>
      <p:bldP spid="266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Stack Instructions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PUSHF </a:t>
            </a:r>
          </a:p>
          <a:p>
            <a:pPr eaLnBrk="1" hangingPunct="1">
              <a:defRPr/>
            </a:pPr>
            <a:r>
              <a:rPr lang="en-US" smtClean="0"/>
              <a:t>Pushes the contents of the flag register onto the stack.</a:t>
            </a:r>
          </a:p>
          <a:p>
            <a:pPr eaLnBrk="1" hangingPunct="1">
              <a:defRPr/>
            </a:pPr>
            <a:r>
              <a:rPr lang="en-US" smtClean="0"/>
              <a:t>POP destination</a:t>
            </a:r>
          </a:p>
          <a:p>
            <a:pPr eaLnBrk="1" hangingPunct="1">
              <a:defRPr/>
            </a:pPr>
            <a:r>
              <a:rPr lang="en-US" smtClean="0"/>
              <a:t>Destination is a 16 bit register (except IP) or memory word.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Stack Instructions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POP BX </a:t>
            </a:r>
          </a:p>
          <a:p>
            <a:pPr eaLnBrk="1" hangingPunct="1">
              <a:defRPr/>
            </a:pPr>
            <a:r>
              <a:rPr lang="en-US" sz="2400" smtClean="0"/>
              <a:t>The content of SS:SP (top of the stack) is moved to the destination</a:t>
            </a:r>
          </a:p>
          <a:p>
            <a:pPr eaLnBrk="1" hangingPunct="1">
              <a:defRPr/>
            </a:pPr>
            <a:r>
              <a:rPr lang="en-US" sz="2400" smtClean="0"/>
              <a:t>SP is increased by 2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789113" y="36433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789113" y="39481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789113" y="42529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789113" y="45577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789113" y="48625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789113" y="51673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1234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1789113" y="55483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950913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00F0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950913" y="3886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00F2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990600" y="4191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00F4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950913" y="5486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0100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 flipH="1">
            <a:off x="3333750" y="53959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3830638" y="5243513"/>
            <a:ext cx="436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SP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990600" y="5181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00FE</a:t>
            </a: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5715000" y="4252913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BX=ffff</a:t>
            </a: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5715000" y="3643313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SP=00FE</a:t>
            </a: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5715000" y="4252913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BX=1234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1828800" y="36433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1828800" y="39481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1828800" y="42529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1828800" y="45577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1828800" y="48625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1828800" y="55483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1828800" y="51673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5715000" y="3643313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SP=0100</a:t>
            </a:r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568325" y="6034088"/>
            <a:ext cx="761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POPF pops the top of the stack into the flags register.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00209 0.0555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3.33333E-6 0.0555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5" grpId="0" animBg="1"/>
      <p:bldP spid="30736" grpId="0"/>
      <p:bldP spid="30740" grpId="0" animBg="1"/>
      <p:bldP spid="30746" grpId="0" animBg="1"/>
      <p:bldP spid="30747" grpId="0" animBg="1"/>
      <p:bldP spid="30748" grpId="0" animBg="1"/>
      <p:bldP spid="30749" grpId="0" animBg="1"/>
      <p:bldP spid="30750" grpId="0" animBg="1"/>
      <p:bldP spid="30752" grpId="0" animBg="1"/>
      <p:bldP spid="30753" grpId="0" animBg="1"/>
      <p:bldP spid="307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Procedures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name PROC type</a:t>
            </a:r>
          </a:p>
          <a:p>
            <a:pPr lvl="1" eaLnBrk="1" hangingPunct="1">
              <a:lnSpc>
                <a:spcPct val="90000"/>
              </a:lnSpc>
              <a:buFont typeface="Tahoma" pitchFamily="34" charset="0"/>
              <a:buNone/>
              <a:defRPr/>
            </a:pPr>
            <a:r>
              <a:rPr lang="en-US" sz="2400" smtClean="0"/>
              <a:t>	;body of the procedure</a:t>
            </a:r>
          </a:p>
          <a:p>
            <a:pPr lvl="1" eaLnBrk="1" hangingPunct="1">
              <a:lnSpc>
                <a:spcPct val="90000"/>
              </a:lnSpc>
              <a:buFont typeface="Tahoma" pitchFamily="34" charset="0"/>
              <a:buNone/>
              <a:defRPr/>
            </a:pPr>
            <a:r>
              <a:rPr lang="en-US" sz="2400" smtClean="0"/>
              <a:t>	ret</a:t>
            </a:r>
          </a:p>
          <a:p>
            <a:pPr lvl="1" eaLnBrk="1" hangingPunct="1">
              <a:lnSpc>
                <a:spcPct val="90000"/>
              </a:lnSpc>
              <a:buFont typeface="Tahoma" pitchFamily="34" charset="0"/>
              <a:buNone/>
              <a:defRPr/>
            </a:pPr>
            <a:r>
              <a:rPr lang="en-US" sz="2400" smtClean="0"/>
              <a:t>name endp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Type (near or far) is optional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Near: the statement that calls the procedure is in the same segment as the procedure itself.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Far: the statement that calls the procedure is in a different segment. </a:t>
            </a:r>
          </a:p>
          <a:p>
            <a:pPr lvl="1" eaLnBrk="1" hangingPunct="1">
              <a:lnSpc>
                <a:spcPct val="90000"/>
              </a:lnSpc>
              <a:buFont typeface="Tahoma" pitchFamily="34" charset="0"/>
              <a:buNone/>
              <a:defRPr/>
            </a:pPr>
            <a:endParaRPr lang="en-US" sz="2400" smtClean="0"/>
          </a:p>
          <a:p>
            <a:pPr lvl="1" eaLnBrk="1" hangingPunct="1">
              <a:lnSpc>
                <a:spcPct val="90000"/>
              </a:lnSpc>
              <a:buFont typeface="Tahoma" pitchFamily="34" charset="0"/>
              <a:buNone/>
              <a:defRPr/>
            </a:pPr>
            <a:endParaRPr lang="en-US" sz="2400" smtClean="0"/>
          </a:p>
          <a:p>
            <a:pPr lvl="1" eaLnBrk="1" hangingPunct="1">
              <a:lnSpc>
                <a:spcPct val="90000"/>
              </a:lnSpc>
              <a:buFont typeface="Tahoma" pitchFamily="34" charset="0"/>
              <a:buNone/>
              <a:defRPr/>
            </a:pPr>
            <a:endParaRPr lang="en-US" sz="2400" smtClean="0"/>
          </a:p>
          <a:p>
            <a:pPr lvl="1" eaLnBrk="1" hangingPunct="1">
              <a:lnSpc>
                <a:spcPct val="90000"/>
              </a:lnSpc>
              <a:buFont typeface="Tahoma" pitchFamily="34" charset="0"/>
              <a:buNone/>
              <a:defRPr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Procedures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RET instruction causes control to transfer back to the calling procedure.</a:t>
            </a:r>
          </a:p>
          <a:p>
            <a:pPr eaLnBrk="1" hangingPunct="1">
              <a:defRPr/>
            </a:pPr>
            <a:r>
              <a:rPr lang="en-US" smtClean="0"/>
              <a:t>Every procedure should have a RET someplace.</a:t>
            </a:r>
          </a:p>
          <a:p>
            <a:pPr eaLnBrk="1" hangingPunct="1">
              <a:defRPr/>
            </a:pPr>
            <a:r>
              <a:rPr lang="en-US" smtClean="0"/>
              <a:t>Usually it is the last statement in the procedure.</a:t>
            </a:r>
          </a:p>
          <a:p>
            <a:pPr lvl="1" eaLnBrk="1" hangingPunct="1">
              <a:buFont typeface="Tahoma" pitchFamily="34" charset="0"/>
              <a:buNone/>
              <a:defRPr/>
            </a:pPr>
            <a:endParaRPr lang="en-US" smtClean="0"/>
          </a:p>
          <a:p>
            <a:pPr lvl="1" eaLnBrk="1" hangingPunct="1">
              <a:buFont typeface="Tahoma" pitchFamily="34" charset="0"/>
              <a:buNone/>
              <a:defRPr/>
            </a:pPr>
            <a:endParaRPr lang="en-US" smtClean="0"/>
          </a:p>
          <a:p>
            <a:pPr lvl="1" eaLnBrk="1" hangingPunct="1">
              <a:buFont typeface="Tahoma" pitchFamily="34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CALL and RET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To invoke a procedure, the CALL instruction is used.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There are two kinds of procedure calls, direct and indirect.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CALL name (direct)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CALL address expression (indirect)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Address expression specifies a register or memory location containing the address of a procedure.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219</TotalTime>
  <Words>528</Words>
  <Application>Microsoft Office PowerPoint</Application>
  <PresentationFormat>On-screen Show (4:3)</PresentationFormat>
  <Paragraphs>141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Foundry</vt:lpstr>
      <vt:lpstr>The Stack and Introduction to procedures</vt:lpstr>
      <vt:lpstr>The Stack</vt:lpstr>
      <vt:lpstr>Stack Instructions</vt:lpstr>
      <vt:lpstr>Stack Instructions</vt:lpstr>
      <vt:lpstr>Stack Instructions</vt:lpstr>
      <vt:lpstr>Stack Instructions</vt:lpstr>
      <vt:lpstr>Procedures</vt:lpstr>
      <vt:lpstr>Procedures</vt:lpstr>
      <vt:lpstr>CALL and RET</vt:lpstr>
      <vt:lpstr>Executing a CALL Instruction</vt:lpstr>
      <vt:lpstr>Executing a RET Instruction</vt:lpstr>
      <vt:lpstr>How to pass Parameters to Procedure</vt:lpstr>
      <vt:lpstr>Using Register and variable</vt:lpstr>
      <vt:lpstr>Using Stack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Stack and Introduction to procedures</dc:title>
  <dc:creator>parag1</dc:creator>
  <cp:lastModifiedBy>parag1</cp:lastModifiedBy>
  <cp:revision>22</cp:revision>
  <dcterms:created xsi:type="dcterms:W3CDTF">2006-08-16T00:00:00Z</dcterms:created>
  <dcterms:modified xsi:type="dcterms:W3CDTF">2014-08-29T17:53:10Z</dcterms:modified>
</cp:coreProperties>
</file>