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94" r:id="rId3"/>
    <p:sldId id="295" r:id="rId4"/>
    <p:sldId id="296" r:id="rId5"/>
    <p:sldId id="297" r:id="rId6"/>
    <p:sldId id="299" r:id="rId7"/>
    <p:sldId id="301" r:id="rId8"/>
    <p:sldId id="302" r:id="rId9"/>
    <p:sldId id="303" r:id="rId10"/>
    <p:sldId id="304" r:id="rId11"/>
    <p:sldId id="305" r:id="rId12"/>
    <p:sldId id="293" r:id="rId13"/>
    <p:sldId id="257" r:id="rId14"/>
    <p:sldId id="258" r:id="rId15"/>
    <p:sldId id="259" r:id="rId16"/>
    <p:sldId id="262" r:id="rId17"/>
    <p:sldId id="260" r:id="rId18"/>
    <p:sldId id="263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0" r:id="rId34"/>
    <p:sldId id="279" r:id="rId35"/>
    <p:sldId id="281" r:id="rId36"/>
    <p:sldId id="283" r:id="rId37"/>
    <p:sldId id="282" r:id="rId38"/>
    <p:sldId id="284" r:id="rId39"/>
    <p:sldId id="285" r:id="rId40"/>
    <p:sldId id="287" r:id="rId41"/>
    <p:sldId id="288" r:id="rId42"/>
    <p:sldId id="289" r:id="rId43"/>
    <p:sldId id="290" r:id="rId44"/>
    <p:sldId id="291" r:id="rId45"/>
    <p:sldId id="292" r:id="rId46"/>
    <p:sldId id="286" r:id="rId47"/>
    <p:sldId id="261" r:id="rId48"/>
    <p:sldId id="26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9EE4B-C8BE-4523-9BA1-A711FEE2E7B7}" type="datetimeFigureOut">
              <a:rPr lang="en-US" smtClean="0"/>
              <a:pPr/>
              <a:t>31-Mar-13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9C4D6-F9CC-43DE-804B-68062B82E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0EF41-4B30-48E6-B823-ABD3F6ED691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3B204-496E-45EC-9A2D-A6B575AA96AA}" type="slidenum">
              <a:rPr lang="en-US"/>
              <a:pPr/>
              <a:t>14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FC852-DCFD-40A2-9C98-C26D96D9815E}" type="slidenum">
              <a:rPr lang="en-US"/>
              <a:pPr/>
              <a:t>15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83A1B-5877-4682-A275-361ACF6FFB67}" type="slidenum">
              <a:rPr lang="en-US"/>
              <a:pPr/>
              <a:t>17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12EF-72D2-4667-9474-A7C83D710426}" type="datetime1">
              <a:rPr lang="en-US" smtClean="0"/>
              <a:t>31-Mar-13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9CAA-33FA-4998-8260-E4FEE2B4FD7A}" type="datetime1">
              <a:rPr lang="en-US" smtClean="0"/>
              <a:t>31-Mar-13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FA9A-C66E-4DED-A1BD-89B47DB71789}" type="datetime1">
              <a:rPr lang="en-US" smtClean="0"/>
              <a:t>31-Mar-13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5399-5611-479C-9244-0A23467292E7}" type="datetime1">
              <a:rPr lang="en-US" smtClean="0"/>
              <a:t>31-Mar-13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BA6D-10C6-4F2A-B27E-EB81F90003CB}" type="datetime1">
              <a:rPr lang="en-US" smtClean="0"/>
              <a:t>31-Mar-13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C48-D1ED-4B14-8CBC-88B4104D5D41}" type="datetime1">
              <a:rPr lang="en-US" smtClean="0"/>
              <a:t>31-Mar-13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CE02-76E7-469B-8F45-DCD883B07AD7}" type="datetime1">
              <a:rPr lang="en-US" smtClean="0"/>
              <a:t>31-Mar-13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4ADB-0D20-4BD2-9C56-77D92F6BAA50}" type="datetime1">
              <a:rPr lang="en-US" smtClean="0"/>
              <a:t>31-Mar-13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5E7E-D7BF-4150-A8F7-D351C37A5584}" type="datetime1">
              <a:rPr lang="en-US" smtClean="0"/>
              <a:t>31-Mar-13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5E39-015A-4C6D-9936-21132E430F6C}" type="datetime1">
              <a:rPr lang="en-US" smtClean="0"/>
              <a:t>31-Mar-13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2CD-3777-4E98-AF12-DD238AB3C1A9}" type="datetime1">
              <a:rPr lang="en-US" smtClean="0"/>
              <a:t>31-Mar-13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51DC-D2E9-480B-A5A3-021A183F2BDB}" type="datetime1">
              <a:rPr lang="en-US" smtClean="0"/>
              <a:t>31-Mar-13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su.ed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447800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Status and FLAGS Register (Ch-5)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Flow Control Instructions (Ch-6)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Logic, Shift and Rotate Instructions (7)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Multiplication and Division Instructions (9)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43434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Dr. Tim McGuire</a:t>
            </a:r>
          </a:p>
          <a:p>
            <a:r>
              <a:rPr lang="en-US" b="1" i="1" dirty="0" smtClean="0">
                <a:hlinkClick r:id="rId2"/>
              </a:rPr>
              <a:t>Sam Houston State University</a:t>
            </a:r>
            <a:r>
              <a:rPr lang="en-US" b="1" i="1" dirty="0" smtClean="0"/>
              <a:t> </a:t>
            </a:r>
          </a:p>
          <a:p>
            <a:r>
              <a:rPr lang="en-US" b="1" i="1" dirty="0" smtClean="0"/>
              <a:t>(Course: CS272 online material)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3962400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Credits: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Unsigned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carry flag is used to indicate if an unsigned operation overflowed</a:t>
            </a:r>
          </a:p>
          <a:p>
            <a:r>
              <a:rPr lang="en-US" dirty="0" smtClean="0"/>
              <a:t>The processor only adds or subtracts - it does not care if the data is signed or unsigned!</a:t>
            </a:r>
          </a:p>
          <a:p>
            <a:pPr>
              <a:buNone/>
            </a:pPr>
            <a:r>
              <a:rPr lang="en-US" b="1" dirty="0" smtClean="0"/>
              <a:t>       10010110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u="sng" dirty="0" smtClean="0"/>
              <a:t>+ 11110011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   10001001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 smtClean="0"/>
              <a:t>     Carry out = 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i="1" dirty="0" smtClean="0"/>
              <a:t>Unsigned overflow occurred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i="1" dirty="0" smtClean="0"/>
              <a:t>CF = 1 (set)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Instructions and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 and XCHG - no flags are changed</a:t>
            </a:r>
          </a:p>
          <a:p>
            <a:r>
              <a:rPr lang="en-US" dirty="0" smtClean="0"/>
              <a:t>ADD and SUB - all flags affected</a:t>
            </a:r>
          </a:p>
          <a:p>
            <a:r>
              <a:rPr lang="en-US" dirty="0" smtClean="0"/>
              <a:t>INC and DEC - all except CF</a:t>
            </a:r>
          </a:p>
          <a:p>
            <a:r>
              <a:rPr lang="en-US" dirty="0" smtClean="0"/>
              <a:t>NEG - all flags affected</a:t>
            </a:r>
          </a:p>
          <a:p>
            <a:pPr lvl="1"/>
            <a:r>
              <a:rPr lang="en-US" dirty="0" smtClean="0"/>
              <a:t>CF=0 only if value is 0</a:t>
            </a:r>
          </a:p>
          <a:p>
            <a:pPr lvl="1"/>
            <a:r>
              <a:rPr lang="en-US" dirty="0" smtClean="0"/>
              <a:t>OF=1 only if value is -MAXINT</a:t>
            </a:r>
          </a:p>
          <a:p>
            <a:pPr lvl="2"/>
            <a:r>
              <a:rPr lang="en-US" dirty="0" smtClean="0"/>
              <a:t>80h or 8000h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Flow Control Instructions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Instructions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Jump</a:t>
            </a:r>
            <a:r>
              <a:rPr lang="en-US" dirty="0"/>
              <a:t> and </a:t>
            </a:r>
            <a:r>
              <a:rPr lang="en-US" b="1" dirty="0"/>
              <a:t>Loop</a:t>
            </a:r>
            <a:r>
              <a:rPr lang="en-US" dirty="0"/>
              <a:t> instructions transfer control to another part of the program.</a:t>
            </a:r>
          </a:p>
          <a:p>
            <a:r>
              <a:rPr lang="en-US" dirty="0"/>
              <a:t>The transfer can be unconditional or can depend on status flags.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jumps: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Jxxx</a:t>
            </a: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destination label</a:t>
            </a:r>
            <a:r>
              <a:rPr lang="en-US" dirty="0" smtClean="0"/>
              <a:t>; </a:t>
            </a:r>
            <a:endParaRPr lang="en-US" dirty="0"/>
          </a:p>
          <a:p>
            <a:pPr lvl="1"/>
            <a:r>
              <a:rPr lang="en-US" dirty="0"/>
              <a:t>Destination label must precede the jump instruction by no more than 126 bytes, or follow it by no more than 127 </a:t>
            </a:r>
            <a:r>
              <a:rPr lang="en-US" dirty="0" smtClean="0"/>
              <a:t>bytes</a:t>
            </a:r>
          </a:p>
          <a:p>
            <a:pPr lvl="1"/>
            <a:r>
              <a:rPr lang="en-US" b="1" dirty="0" smtClean="0"/>
              <a:t>Important note: </a:t>
            </a:r>
          </a:p>
          <a:p>
            <a:pPr lvl="2"/>
            <a:r>
              <a:rPr lang="en-US" b="1" dirty="0" smtClean="0"/>
              <a:t>Instruction's size is always 2 bytes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Flow Control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3733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Code= </a:t>
            </a:r>
            <a:r>
              <a:rPr lang="en-US" dirty="0" err="1" smtClean="0"/>
              <a:t>Opcode</a:t>
            </a:r>
            <a:r>
              <a:rPr lang="en-US" dirty="0" smtClean="0"/>
              <a:t> Bytes</a:t>
            </a:r>
          </a:p>
          <a:p>
            <a:r>
              <a:rPr lang="en-US" dirty="0" smtClean="0"/>
              <a:t>                                    7x     </a:t>
            </a:r>
            <a:r>
              <a:rPr lang="en-US" dirty="0" err="1" smtClean="0"/>
              <a:t>yy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CMP instruction:</a:t>
            </a:r>
          </a:p>
          <a:p>
            <a:pPr lvl="1"/>
            <a:r>
              <a:rPr lang="en-US" dirty="0" smtClean="0"/>
              <a:t>CMP destination, source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smtClean="0"/>
              <a:t>CMP </a:t>
            </a:r>
            <a:r>
              <a:rPr lang="en-US" b="1" dirty="0" err="1" smtClean="0"/>
              <a:t>ax,bx</a:t>
            </a:r>
            <a:r>
              <a:rPr lang="en-US" b="1" dirty="0" smtClean="0"/>
              <a:t> </a:t>
            </a:r>
            <a:r>
              <a:rPr lang="en-US" dirty="0" smtClean="0"/>
              <a:t>; ax=7FFFh, </a:t>
            </a:r>
            <a:r>
              <a:rPr lang="en-US" dirty="0" err="1" smtClean="0"/>
              <a:t>bx</a:t>
            </a:r>
            <a:r>
              <a:rPr lang="en-US" dirty="0" smtClean="0"/>
              <a:t>=0001h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; ax-</a:t>
            </a:r>
            <a:r>
              <a:rPr lang="en-US" dirty="0" err="1" smtClean="0"/>
              <a:t>bx</a:t>
            </a:r>
            <a:r>
              <a:rPr lang="en-US" dirty="0" smtClean="0"/>
              <a:t> = 7FFFEh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/>
              <a:t>JG </a:t>
            </a:r>
            <a:r>
              <a:rPr lang="en-US" b="1" dirty="0" smtClean="0"/>
              <a:t>Below </a:t>
            </a:r>
            <a:r>
              <a:rPr lang="en-US" dirty="0" smtClean="0"/>
              <a:t>;    </a:t>
            </a:r>
            <a:r>
              <a:rPr lang="en-US" b="1" dirty="0" smtClean="0"/>
              <a:t>STATUS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ZF=SF=OF=0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/>
              <a:t>Add </a:t>
            </a:r>
            <a:r>
              <a:rPr lang="en-US" b="1" dirty="0" err="1" smtClean="0"/>
              <a:t>bx,cx</a:t>
            </a:r>
            <a:endParaRPr lang="en-US" b="1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....</a:t>
            </a:r>
          </a:p>
          <a:p>
            <a:pPr lvl="1">
              <a:buFont typeface="Wingdings" pitchFamily="2" charset="2"/>
              <a:buNone/>
            </a:pPr>
            <a:r>
              <a:rPr lang="en-US" b="1" dirty="0"/>
              <a:t>Below: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….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Conditional jumps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Vs Unsigned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;ax=7FFFh, </a:t>
            </a:r>
            <a:r>
              <a:rPr lang="en-US" dirty="0" err="1" smtClean="0"/>
              <a:t>bx</a:t>
            </a:r>
            <a:r>
              <a:rPr lang="en-US" dirty="0" smtClean="0"/>
              <a:t>= 8000h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CMP </a:t>
            </a:r>
            <a:r>
              <a:rPr lang="en-US" b="1" dirty="0" err="1" smtClean="0"/>
              <a:t>ax,bx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JA BELOW 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0000"/>
                </a:solidFill>
              </a:rPr>
              <a:t>incorrect in a signed sense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unconditional jumps: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/>
              <a:t>JMP</a:t>
            </a:r>
            <a:r>
              <a:rPr lang="en-US" dirty="0" smtClean="0"/>
              <a:t> </a:t>
            </a:r>
            <a:r>
              <a:rPr lang="en-US" b="1" dirty="0" smtClean="0"/>
              <a:t>destination label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0000"/>
                </a:solidFill>
              </a:rPr>
              <a:t>OPCODE= EB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Flow Control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Branching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IF-THEN</a:t>
            </a:r>
            <a:endParaRPr lang="en-US" dirty="0" smtClean="0"/>
          </a:p>
          <a:p>
            <a:r>
              <a:rPr lang="en-US" b="1" dirty="0" smtClean="0"/>
              <a:t>IF-THEN-ELSE</a:t>
            </a:r>
            <a:endParaRPr lang="en-US" dirty="0" smtClean="0"/>
          </a:p>
          <a:p>
            <a:r>
              <a:rPr lang="en-US" b="1" dirty="0" smtClean="0"/>
              <a:t>CASE</a:t>
            </a:r>
            <a:endParaRPr lang="en-US" dirty="0" smtClean="0"/>
          </a:p>
          <a:p>
            <a:r>
              <a:rPr lang="en-US" b="1" dirty="0" smtClean="0"/>
              <a:t>AND conditions</a:t>
            </a:r>
            <a:endParaRPr lang="en-US" dirty="0" smtClean="0"/>
          </a:p>
          <a:p>
            <a:r>
              <a:rPr lang="en-US" b="1" dirty="0" smtClean="0"/>
              <a:t>OR conditions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IF-THEN-ELSE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mov</a:t>
            </a:r>
            <a:r>
              <a:rPr lang="en-US" b="1" dirty="0" smtClean="0"/>
              <a:t> ah, 2     ; </a:t>
            </a:r>
            <a:r>
              <a:rPr lang="en-US" dirty="0" smtClean="0"/>
              <a:t>prepare for display ; if al &lt;= </a:t>
            </a:r>
            <a:r>
              <a:rPr lang="en-US" dirty="0" err="1" smtClean="0"/>
              <a:t>bl</a:t>
            </a:r>
            <a:r>
              <a:rPr lang="en-US" dirty="0" smtClean="0"/>
              <a:t> </a:t>
            </a:r>
            <a:r>
              <a:rPr lang="en-US" b="1" dirty="0" err="1" smtClean="0"/>
              <a:t>cmp</a:t>
            </a:r>
            <a:r>
              <a:rPr lang="en-US" b="1" dirty="0" smtClean="0"/>
              <a:t> al, </a:t>
            </a:r>
            <a:r>
              <a:rPr lang="en-US" b="1" dirty="0" err="1" smtClean="0"/>
              <a:t>bl</a:t>
            </a:r>
            <a:r>
              <a:rPr lang="en-US" b="1" dirty="0" smtClean="0"/>
              <a:t>    ; </a:t>
            </a:r>
            <a:r>
              <a:rPr lang="en-US" dirty="0" smtClean="0"/>
              <a:t>al &lt;= </a:t>
            </a:r>
            <a:r>
              <a:rPr lang="en-US" dirty="0" err="1" smtClean="0"/>
              <a:t>bl</a:t>
            </a:r>
            <a:r>
              <a:rPr lang="en-US" dirty="0" smtClean="0"/>
              <a:t> ? </a:t>
            </a:r>
            <a:br>
              <a:rPr lang="en-US" dirty="0" smtClean="0"/>
            </a:br>
            <a:r>
              <a:rPr lang="en-US" b="1" dirty="0" err="1" smtClean="0"/>
              <a:t>jnbe</a:t>
            </a:r>
            <a:r>
              <a:rPr lang="en-US" b="1" dirty="0" smtClean="0"/>
              <a:t> else_    ; </a:t>
            </a:r>
            <a:r>
              <a:rPr lang="en-US" dirty="0" smtClean="0"/>
              <a:t>no, display </a:t>
            </a:r>
            <a:r>
              <a:rPr lang="en-US" dirty="0" err="1" smtClean="0"/>
              <a:t>bl</a:t>
            </a:r>
            <a:r>
              <a:rPr lang="en-US" dirty="0" smtClean="0"/>
              <a:t> ; then ; al &lt;= </a:t>
            </a:r>
            <a:r>
              <a:rPr lang="en-US" dirty="0" err="1" smtClean="0"/>
              <a:t>bl</a:t>
            </a:r>
            <a:r>
              <a:rPr lang="en-US" dirty="0" smtClean="0"/>
              <a:t> </a:t>
            </a:r>
            <a:r>
              <a:rPr lang="en-US" b="1" dirty="0" err="1" smtClean="0"/>
              <a:t>mov</a:t>
            </a:r>
            <a:r>
              <a:rPr lang="en-US" b="1" dirty="0" smtClean="0"/>
              <a:t> dl, al    ; </a:t>
            </a:r>
            <a:r>
              <a:rPr lang="en-US" dirty="0" smtClean="0"/>
              <a:t>move it to dl </a:t>
            </a:r>
            <a:br>
              <a:rPr lang="en-US" dirty="0" smtClean="0"/>
            </a:br>
            <a:r>
              <a:rPr lang="en-US" b="1" dirty="0" err="1" smtClean="0"/>
              <a:t>jmp</a:t>
            </a:r>
            <a:r>
              <a:rPr lang="en-US" b="1" dirty="0" smtClean="0"/>
              <a:t> display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else_:            ; </a:t>
            </a:r>
            <a:r>
              <a:rPr lang="en-US" dirty="0" err="1" smtClean="0"/>
              <a:t>bl</a:t>
            </a:r>
            <a:r>
              <a:rPr lang="en-US" dirty="0" smtClean="0"/>
              <a:t> &lt; al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mov</a:t>
            </a:r>
            <a:r>
              <a:rPr lang="en-US" b="1" dirty="0" smtClean="0"/>
              <a:t> dl, </a:t>
            </a:r>
            <a:r>
              <a:rPr lang="en-US" b="1" dirty="0" err="1" smtClean="0"/>
              <a:t>bl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display: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21h       ; </a:t>
            </a:r>
            <a:r>
              <a:rPr lang="en-US" dirty="0" smtClean="0"/>
              <a:t>display it ; </a:t>
            </a:r>
            <a:r>
              <a:rPr lang="en-US" dirty="0" err="1" smtClean="0"/>
              <a:t>endif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3352800"/>
            <a:ext cx="3081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if al &lt;= </a:t>
            </a:r>
            <a:r>
              <a:rPr lang="en-US" b="1" dirty="0" err="1" smtClean="0"/>
              <a:t>bl</a:t>
            </a:r>
            <a:r>
              <a:rPr lang="en-US" b="1" dirty="0" smtClean="0"/>
              <a:t> then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i="1" dirty="0" smtClean="0"/>
              <a:t>        display the character in</a:t>
            </a:r>
            <a:r>
              <a:rPr lang="en-US" b="1" dirty="0" smtClean="0"/>
              <a:t> al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else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i="1" dirty="0" smtClean="0"/>
              <a:t>        display the character</a:t>
            </a:r>
            <a:r>
              <a:rPr lang="en-US" b="1" dirty="0" smtClean="0"/>
              <a:t> in </a:t>
            </a:r>
            <a:r>
              <a:rPr lang="en-US" b="1" dirty="0" err="1" smtClean="0"/>
              <a:t>bl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endif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Processor Status and FLAGS Register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CASE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; </a:t>
            </a:r>
            <a:r>
              <a:rPr lang="en-US" dirty="0" smtClean="0"/>
              <a:t>case ax </a:t>
            </a:r>
          </a:p>
          <a:p>
            <a:pPr>
              <a:buNone/>
            </a:pPr>
            <a:r>
              <a:rPr lang="en-US" b="1" dirty="0" smtClean="0"/>
              <a:t>    		        </a:t>
            </a:r>
            <a:r>
              <a:rPr lang="en-US" b="1" dirty="0" err="1" smtClean="0"/>
              <a:t>cmp</a:t>
            </a:r>
            <a:r>
              <a:rPr lang="en-US" b="1" dirty="0" smtClean="0"/>
              <a:t> ax, 0     ; </a:t>
            </a:r>
            <a:r>
              <a:rPr lang="en-US" dirty="0" smtClean="0"/>
              <a:t>test ax </a:t>
            </a:r>
            <a:br>
              <a:rPr lang="en-US" dirty="0" smtClean="0"/>
            </a:br>
            <a:r>
              <a:rPr lang="en-US" dirty="0" smtClean="0"/>
              <a:t>	        </a:t>
            </a:r>
            <a:r>
              <a:rPr lang="en-US" b="1" dirty="0" err="1" smtClean="0"/>
              <a:t>jl</a:t>
            </a:r>
            <a:r>
              <a:rPr lang="en-US" b="1" dirty="0" smtClean="0"/>
              <a:t> </a:t>
            </a:r>
            <a:r>
              <a:rPr lang="en-US" b="1" dirty="0" err="1" smtClean="0"/>
              <a:t>neg</a:t>
            </a:r>
            <a:r>
              <a:rPr lang="en-US" b="1" dirty="0" smtClean="0"/>
              <a:t>            ; </a:t>
            </a:r>
            <a:r>
              <a:rPr lang="en-US" dirty="0" smtClean="0"/>
              <a:t>ax &lt; 0 </a:t>
            </a:r>
            <a:br>
              <a:rPr lang="en-US" dirty="0" smtClean="0"/>
            </a:br>
            <a:r>
              <a:rPr lang="en-US" dirty="0" smtClean="0"/>
              <a:t>	        </a:t>
            </a:r>
            <a:r>
              <a:rPr lang="en-US" b="1" dirty="0" smtClean="0"/>
              <a:t>je zero          ; </a:t>
            </a:r>
            <a:r>
              <a:rPr lang="en-US" dirty="0" smtClean="0"/>
              <a:t>ax = 0 </a:t>
            </a:r>
            <a:br>
              <a:rPr lang="en-US" dirty="0" smtClean="0"/>
            </a:br>
            <a:r>
              <a:rPr lang="en-US" dirty="0" smtClean="0"/>
              <a:t>	        </a:t>
            </a:r>
            <a:r>
              <a:rPr lang="en-US" b="1" dirty="0" err="1" smtClean="0"/>
              <a:t>jg</a:t>
            </a:r>
            <a:r>
              <a:rPr lang="en-US" b="1" dirty="0" smtClean="0"/>
              <a:t> pos           ; </a:t>
            </a:r>
            <a:r>
              <a:rPr lang="en-US" dirty="0" smtClean="0"/>
              <a:t>ax &gt; 0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neg</a:t>
            </a:r>
            <a:r>
              <a:rPr lang="en-US" b="1" dirty="0" smtClean="0"/>
              <a:t>:</a:t>
            </a:r>
            <a:r>
              <a:rPr lang="en-US" dirty="0" smtClean="0"/>
              <a:t>        </a:t>
            </a:r>
            <a:r>
              <a:rPr lang="en-US" b="1" dirty="0" err="1" smtClean="0"/>
              <a:t>mov</a:t>
            </a:r>
            <a:r>
              <a:rPr lang="en-US" b="1" dirty="0" smtClean="0"/>
              <a:t> </a:t>
            </a:r>
            <a:r>
              <a:rPr lang="en-US" b="1" dirty="0" err="1" smtClean="0"/>
              <a:t>bx</a:t>
            </a:r>
            <a:r>
              <a:rPr lang="en-US" b="1" dirty="0" smtClean="0"/>
              <a:t>, -1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b="1" dirty="0" err="1" smtClean="0"/>
              <a:t>jmp</a:t>
            </a:r>
            <a:r>
              <a:rPr lang="en-US" b="1" dirty="0" smtClean="0"/>
              <a:t> </a:t>
            </a:r>
            <a:r>
              <a:rPr lang="en-US" b="1" dirty="0" err="1" smtClean="0"/>
              <a:t>endcase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zero:</a:t>
            </a:r>
            <a:r>
              <a:rPr lang="en-US" dirty="0" smtClean="0"/>
              <a:t>       </a:t>
            </a:r>
            <a:r>
              <a:rPr lang="en-US" b="1" dirty="0" err="1" smtClean="0"/>
              <a:t>mov</a:t>
            </a:r>
            <a:r>
              <a:rPr lang="en-US" b="1" dirty="0" smtClean="0"/>
              <a:t> bx,0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b="1" dirty="0" err="1" smtClean="0"/>
              <a:t>jmp</a:t>
            </a:r>
            <a:r>
              <a:rPr lang="en-US" b="1" dirty="0" smtClean="0"/>
              <a:t> </a:t>
            </a:r>
            <a:r>
              <a:rPr lang="en-US" b="1" dirty="0" err="1" smtClean="0"/>
              <a:t>endcase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pos:</a:t>
            </a:r>
            <a:r>
              <a:rPr lang="en-US" dirty="0" smtClean="0"/>
              <a:t>        </a:t>
            </a:r>
            <a:r>
              <a:rPr lang="en-US" b="1" dirty="0" err="1" smtClean="0"/>
              <a:t>mov</a:t>
            </a:r>
            <a:r>
              <a:rPr lang="en-US" b="1" dirty="0" smtClean="0"/>
              <a:t> </a:t>
            </a:r>
            <a:r>
              <a:rPr lang="en-US" b="1" dirty="0" err="1" smtClean="0"/>
              <a:t>bx</a:t>
            </a:r>
            <a:r>
              <a:rPr lang="en-US" b="1" dirty="0" smtClean="0"/>
              <a:t>, 1     ; </a:t>
            </a:r>
            <a:r>
              <a:rPr lang="en-US" dirty="0" smtClean="0"/>
              <a:t>put 1 in </a:t>
            </a:r>
            <a:r>
              <a:rPr lang="en-US" dirty="0" err="1" smtClean="0"/>
              <a:t>bx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endcase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2743200"/>
            <a:ext cx="2020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 </a:t>
            </a:r>
          </a:p>
          <a:p>
            <a:r>
              <a:rPr lang="en-US" b="1" dirty="0" smtClean="0"/>
              <a:t>ax</a:t>
            </a:r>
            <a:r>
              <a:rPr lang="en-US" dirty="0" smtClean="0"/>
              <a:t> </a:t>
            </a:r>
            <a:r>
              <a:rPr lang="en-US" b="1" dirty="0" smtClean="0"/>
              <a:t>&lt; 0 : </a:t>
            </a:r>
            <a:r>
              <a:rPr lang="en-US" i="1" dirty="0" smtClean="0"/>
              <a:t>put </a:t>
            </a:r>
            <a:r>
              <a:rPr lang="en-US" b="1" dirty="0" smtClean="0"/>
              <a:t>-1</a:t>
            </a:r>
            <a:r>
              <a:rPr lang="en-US" i="1" dirty="0" smtClean="0"/>
              <a:t> in </a:t>
            </a:r>
            <a:r>
              <a:rPr lang="en-US" b="1" dirty="0" err="1" smtClean="0"/>
              <a:t>bx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= 0 : </a:t>
            </a:r>
            <a:r>
              <a:rPr lang="en-US" i="1" dirty="0" smtClean="0"/>
              <a:t>put </a:t>
            </a:r>
            <a:r>
              <a:rPr lang="en-US" b="1" dirty="0" smtClean="0"/>
              <a:t>0</a:t>
            </a:r>
            <a:r>
              <a:rPr lang="en-US" i="1" dirty="0" smtClean="0"/>
              <a:t> in </a:t>
            </a:r>
            <a:r>
              <a:rPr lang="en-US" b="1" dirty="0" err="1" smtClean="0"/>
              <a:t>bx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&gt; 0 : </a:t>
            </a:r>
            <a:r>
              <a:rPr lang="en-US" i="1" dirty="0" smtClean="0"/>
              <a:t>put </a:t>
            </a:r>
            <a:r>
              <a:rPr lang="en-US" b="1" dirty="0" smtClean="0"/>
              <a:t>1</a:t>
            </a:r>
            <a:r>
              <a:rPr lang="en-US" i="1" dirty="0" smtClean="0"/>
              <a:t> in </a:t>
            </a:r>
            <a:r>
              <a:rPr lang="en-US" b="1" dirty="0" err="1" smtClean="0"/>
              <a:t>bx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endcase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; </a:t>
            </a:r>
            <a:r>
              <a:rPr lang="en-US" dirty="0" smtClean="0"/>
              <a:t>read a character </a:t>
            </a:r>
          </a:p>
          <a:p>
            <a:pPr>
              <a:buNone/>
            </a:pPr>
            <a:r>
              <a:rPr lang="en-US" b="1" dirty="0" err="1" smtClean="0"/>
              <a:t>mov</a:t>
            </a:r>
            <a:r>
              <a:rPr lang="en-US" b="1" dirty="0" smtClean="0"/>
              <a:t> ah, 1       ;</a:t>
            </a:r>
            <a:r>
              <a:rPr lang="en-US" dirty="0" smtClean="0"/>
              <a:t>prepare to read 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21h         ;</a:t>
            </a:r>
            <a:r>
              <a:rPr lang="en-US" dirty="0" smtClean="0"/>
              <a:t>char in al </a:t>
            </a:r>
          </a:p>
          <a:p>
            <a:pPr>
              <a:buNone/>
            </a:pPr>
            <a:r>
              <a:rPr lang="en-US" b="1" dirty="0" smtClean="0"/>
              <a:t>; </a:t>
            </a:r>
            <a:r>
              <a:rPr lang="en-US" dirty="0" smtClean="0"/>
              <a:t>if char &gt;= 'A' and char &lt;= 'Z' 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cmp</a:t>
            </a:r>
            <a:r>
              <a:rPr lang="en-US" b="1" dirty="0" smtClean="0"/>
              <a:t> </a:t>
            </a:r>
            <a:r>
              <a:rPr lang="en-US" b="1" dirty="0" err="1" smtClean="0"/>
              <a:t>al,'A</a:t>
            </a:r>
            <a:r>
              <a:rPr lang="en-US" b="1" dirty="0" smtClean="0"/>
              <a:t>'      ;</a:t>
            </a:r>
            <a:r>
              <a:rPr lang="en-US" dirty="0" smtClean="0"/>
              <a:t>char &gt;= 'A'? </a:t>
            </a:r>
            <a:br>
              <a:rPr lang="en-US" dirty="0" smtClean="0"/>
            </a:br>
            <a:r>
              <a:rPr lang="en-US" b="1" dirty="0" err="1" smtClean="0"/>
              <a:t>jnge</a:t>
            </a:r>
            <a:r>
              <a:rPr lang="en-US" b="1" dirty="0" smtClean="0"/>
              <a:t> </a:t>
            </a:r>
            <a:r>
              <a:rPr lang="en-US" b="1" dirty="0" err="1" smtClean="0"/>
              <a:t>endif</a:t>
            </a:r>
            <a:r>
              <a:rPr lang="en-US" b="1" dirty="0" smtClean="0"/>
              <a:t>      ;</a:t>
            </a:r>
            <a:r>
              <a:rPr lang="en-US" dirty="0" smtClean="0"/>
              <a:t>no, exit </a:t>
            </a:r>
            <a:br>
              <a:rPr lang="en-US" dirty="0" smtClean="0"/>
            </a:br>
            <a:r>
              <a:rPr lang="en-US" b="1" dirty="0" err="1" smtClean="0"/>
              <a:t>cmp</a:t>
            </a:r>
            <a:r>
              <a:rPr lang="en-US" b="1" dirty="0" smtClean="0"/>
              <a:t> </a:t>
            </a:r>
            <a:r>
              <a:rPr lang="en-US" b="1" dirty="0" err="1" smtClean="0"/>
              <a:t>al,'Z</a:t>
            </a:r>
            <a:r>
              <a:rPr lang="en-US" b="1" dirty="0" smtClean="0"/>
              <a:t>'      ;</a:t>
            </a:r>
            <a:r>
              <a:rPr lang="en-US" dirty="0" smtClean="0"/>
              <a:t>char &lt;= 'Z'? </a:t>
            </a:r>
            <a:br>
              <a:rPr lang="en-US" dirty="0" smtClean="0"/>
            </a:br>
            <a:r>
              <a:rPr lang="en-US" b="1" dirty="0" err="1" smtClean="0"/>
              <a:t>jnle</a:t>
            </a:r>
            <a:r>
              <a:rPr lang="en-US" b="1" dirty="0" smtClean="0"/>
              <a:t> </a:t>
            </a:r>
            <a:r>
              <a:rPr lang="en-US" b="1" dirty="0" err="1" smtClean="0"/>
              <a:t>endif</a:t>
            </a:r>
            <a:r>
              <a:rPr lang="en-US" b="1" dirty="0" smtClean="0"/>
              <a:t>      ;</a:t>
            </a:r>
            <a:r>
              <a:rPr lang="en-US" dirty="0" smtClean="0"/>
              <a:t>no, exit </a:t>
            </a:r>
          </a:p>
          <a:p>
            <a:pPr>
              <a:buNone/>
            </a:pPr>
            <a:r>
              <a:rPr lang="en-US" b="1" dirty="0" smtClean="0"/>
              <a:t>;then display character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mov</a:t>
            </a:r>
            <a:r>
              <a:rPr lang="en-US" b="1" dirty="0" smtClean="0"/>
              <a:t> </a:t>
            </a:r>
            <a:r>
              <a:rPr lang="en-US" b="1" dirty="0" err="1" smtClean="0"/>
              <a:t>dl,al</a:t>
            </a:r>
            <a:r>
              <a:rPr lang="en-US" b="1" dirty="0" smtClean="0"/>
              <a:t>       ;</a:t>
            </a:r>
            <a:r>
              <a:rPr lang="en-US" dirty="0" smtClean="0"/>
              <a:t>get char </a:t>
            </a:r>
            <a:br>
              <a:rPr lang="en-US" dirty="0" smtClean="0"/>
            </a:br>
            <a:r>
              <a:rPr lang="en-US" b="1" dirty="0" err="1" smtClean="0"/>
              <a:t>mov</a:t>
            </a:r>
            <a:r>
              <a:rPr lang="en-US" b="1" dirty="0" smtClean="0"/>
              <a:t> ah,2        ;</a:t>
            </a:r>
            <a:r>
              <a:rPr lang="en-US" dirty="0" smtClean="0"/>
              <a:t>prep for display </a:t>
            </a:r>
            <a:br>
              <a:rPr lang="en-US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 21h         ;</a:t>
            </a:r>
            <a:r>
              <a:rPr lang="en-US" dirty="0" smtClean="0"/>
              <a:t>display char </a:t>
            </a:r>
          </a:p>
          <a:p>
            <a:pPr>
              <a:buNone/>
            </a:pPr>
            <a:r>
              <a:rPr lang="en-US" b="1" dirty="0" err="1" smtClean="0"/>
              <a:t>endif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819400"/>
            <a:ext cx="3324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 a character into</a:t>
            </a:r>
            <a:r>
              <a:rPr lang="en-US" dirty="0" smtClean="0"/>
              <a:t> al </a:t>
            </a:r>
            <a:br>
              <a:rPr lang="en-US" dirty="0" smtClean="0"/>
            </a:br>
            <a:r>
              <a:rPr lang="en-US" b="1" dirty="0" smtClean="0"/>
              <a:t>if</a:t>
            </a:r>
            <a:r>
              <a:rPr lang="en-US" i="1" dirty="0" smtClean="0"/>
              <a:t> char</a:t>
            </a:r>
            <a:r>
              <a:rPr lang="en-US" dirty="0" smtClean="0"/>
              <a:t> &gt;= 'A'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i="1" dirty="0" smtClean="0"/>
              <a:t>char</a:t>
            </a:r>
            <a:r>
              <a:rPr lang="en-US" dirty="0" smtClean="0"/>
              <a:t> &lt;= 'Z'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    display character</a:t>
            </a:r>
          </a:p>
          <a:p>
            <a:r>
              <a:rPr lang="en-US" b="1" dirty="0" err="1" smtClean="0"/>
              <a:t>endif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 smtClean="0"/>
          </a:p>
          <a:p>
            <a:r>
              <a:rPr lang="en-US" b="1" dirty="0" smtClean="0"/>
              <a:t>WHILE loop</a:t>
            </a:r>
            <a:endParaRPr lang="en-US" dirty="0" smtClean="0"/>
          </a:p>
          <a:p>
            <a:r>
              <a:rPr lang="en-US" b="1" dirty="0" smtClean="0"/>
              <a:t>REPEAT loop</a:t>
            </a:r>
            <a:endParaRPr lang="en-US" dirty="0" smtClean="0"/>
          </a:p>
          <a:p>
            <a:r>
              <a:rPr lang="en-US" dirty="0" smtClean="0"/>
              <a:t>Loop structure:</a:t>
            </a:r>
          </a:p>
          <a:p>
            <a:pPr lvl="2">
              <a:buFont typeface="Wingdings" pitchFamily="2" charset="2"/>
              <a:buNone/>
            </a:pPr>
            <a:r>
              <a:rPr lang="en-US" dirty="0" smtClean="0"/>
              <a:t>Top:</a:t>
            </a:r>
          </a:p>
          <a:p>
            <a:pPr lvl="2">
              <a:buFont typeface="Wingdings" pitchFamily="2" charset="2"/>
              <a:buNone/>
            </a:pPr>
            <a:r>
              <a:rPr lang="en-US" dirty="0" smtClean="0"/>
              <a:t>	;loop body</a:t>
            </a:r>
          </a:p>
          <a:p>
            <a:pPr lvl="2">
              <a:buFont typeface="Wingdings" pitchFamily="2" charset="2"/>
              <a:buNone/>
            </a:pPr>
            <a:r>
              <a:rPr lang="en-US" dirty="0" smtClean="0"/>
              <a:t>	Loop Top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33800" y="4038600"/>
            <a:ext cx="44691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660066"/>
                </a:solidFill>
              </a:rPr>
              <a:t>CX </a:t>
            </a:r>
            <a:r>
              <a:rPr lang="en-US" sz="2800" b="1" dirty="0">
                <a:solidFill>
                  <a:srgbClr val="660066"/>
                </a:solidFill>
              </a:rPr>
              <a:t>contains the loop counter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counter-controlled loop to display a row of 80 stars</a:t>
            </a:r>
          </a:p>
          <a:p>
            <a:r>
              <a:rPr lang="en-US" b="1" dirty="0" err="1" smtClean="0"/>
              <a:t>mov</a:t>
            </a:r>
            <a:r>
              <a:rPr lang="en-US" b="1" dirty="0" smtClean="0"/>
              <a:t> cx,80   ; # of stars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mov</a:t>
            </a:r>
            <a:r>
              <a:rPr lang="en-US" b="1" dirty="0" smtClean="0"/>
              <a:t> ah,2     ; </a:t>
            </a:r>
            <a:r>
              <a:rPr lang="en-US" b="1" dirty="0" err="1" smtClean="0"/>
              <a:t>disp</a:t>
            </a:r>
            <a:r>
              <a:rPr lang="en-US" b="1" dirty="0" smtClean="0"/>
              <a:t> char </a:t>
            </a:r>
            <a:r>
              <a:rPr lang="en-US" b="1" dirty="0" err="1" smtClean="0"/>
              <a:t>fnctn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mov</a:t>
            </a:r>
            <a:r>
              <a:rPr lang="en-US" b="1" dirty="0" smtClean="0"/>
              <a:t> dl,'*'    ; char to display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TOP: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int</a:t>
            </a:r>
            <a:r>
              <a:rPr lang="en-US" b="1" dirty="0" smtClean="0"/>
              <a:t> 21h     ; display a star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loop TOP      ; repeat 80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Loophole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FOR loop implemented with the loop instruction always executes at least once</a:t>
            </a:r>
            <a:endParaRPr lang="en-US" dirty="0" smtClean="0"/>
          </a:p>
          <a:p>
            <a:r>
              <a:rPr lang="en-US" b="1" dirty="0" smtClean="0"/>
              <a:t>If </a:t>
            </a:r>
            <a:r>
              <a:rPr lang="en-US" b="1" dirty="0" err="1" smtClean="0"/>
              <a:t>cx</a:t>
            </a:r>
            <a:r>
              <a:rPr lang="en-US" dirty="0" smtClean="0"/>
              <a:t> </a:t>
            </a:r>
            <a:r>
              <a:rPr lang="en-US" b="1" dirty="0" smtClean="0"/>
              <a:t>= 0 </a:t>
            </a:r>
            <a:r>
              <a:rPr lang="en-US" dirty="0" smtClean="0"/>
              <a:t>at the beginning, the loop will execute 65536 times!</a:t>
            </a:r>
          </a:p>
          <a:p>
            <a:r>
              <a:rPr lang="en-US" dirty="0" smtClean="0"/>
              <a:t>To prevent this, use a </a:t>
            </a:r>
            <a:r>
              <a:rPr lang="en-US" b="1" dirty="0" err="1" smtClean="0"/>
              <a:t>jcxz</a:t>
            </a:r>
            <a:r>
              <a:rPr lang="en-US" dirty="0" smtClean="0"/>
              <a:t> before the loop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4419600"/>
            <a:ext cx="16161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jcxz</a:t>
            </a:r>
            <a:r>
              <a:rPr lang="en-US" b="1" dirty="0" smtClean="0"/>
              <a:t> SKIP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TOP: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; body of loop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. . 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loop TOP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SKIP: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Count the number of characters in an input line</a:t>
            </a:r>
          </a:p>
          <a:p>
            <a:pPr>
              <a:buNone/>
            </a:pPr>
            <a:r>
              <a:rPr lang="en-US" sz="2000" b="1" dirty="0" smtClean="0"/>
              <a:t>      </a:t>
            </a:r>
            <a:r>
              <a:rPr lang="en-US" sz="2000" b="1" dirty="0" err="1" smtClean="0"/>
              <a:t>mov</a:t>
            </a:r>
            <a:r>
              <a:rPr lang="en-US" sz="2000" b="1" dirty="0" smtClean="0"/>
              <a:t> dx,0     ;</a:t>
            </a:r>
            <a:r>
              <a:rPr lang="en-US" sz="2000" dirty="0" smtClean="0"/>
              <a:t>DX counts chars </a:t>
            </a:r>
            <a:br>
              <a:rPr lang="en-US" sz="2000" dirty="0" smtClean="0"/>
            </a:br>
            <a:r>
              <a:rPr lang="en-US" sz="2000" b="1" dirty="0" err="1" smtClean="0"/>
              <a:t>mov</a:t>
            </a:r>
            <a:r>
              <a:rPr lang="en-US" sz="2000" b="1" dirty="0" smtClean="0"/>
              <a:t> ah,1     ;</a:t>
            </a:r>
            <a:r>
              <a:rPr lang="en-US" sz="2000" dirty="0" smtClean="0"/>
              <a:t>read char </a:t>
            </a:r>
            <a:br>
              <a:rPr lang="en-US" sz="2000" dirty="0" smtClean="0"/>
            </a:br>
            <a:r>
              <a:rPr lang="en-US" sz="2000" b="1" dirty="0" err="1" smtClean="0"/>
              <a:t>int</a:t>
            </a:r>
            <a:r>
              <a:rPr lang="en-US" sz="2000" b="1" dirty="0" smtClean="0"/>
              <a:t> 21h      ;</a:t>
            </a:r>
            <a:r>
              <a:rPr lang="en-US" sz="2000" dirty="0" smtClean="0"/>
              <a:t>read char into al </a:t>
            </a:r>
          </a:p>
          <a:p>
            <a:pPr>
              <a:buNone/>
            </a:pPr>
            <a:r>
              <a:rPr lang="en-US" sz="2000" b="1" dirty="0" smtClean="0"/>
              <a:t>WHILE_: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      </a:t>
            </a:r>
            <a:r>
              <a:rPr lang="en-US" sz="2000" b="1" dirty="0" err="1" smtClean="0"/>
              <a:t>cmp</a:t>
            </a:r>
            <a:r>
              <a:rPr lang="en-US" sz="2000" b="1" dirty="0" smtClean="0"/>
              <a:t> al,0Dh   ;</a:t>
            </a:r>
            <a:r>
              <a:rPr lang="en-US" sz="2000" dirty="0" smtClean="0"/>
              <a:t>ASCII CR? </a:t>
            </a:r>
            <a:br>
              <a:rPr lang="en-US" sz="2000" dirty="0" smtClean="0"/>
            </a:br>
            <a:r>
              <a:rPr lang="en-US" sz="2000" b="1" dirty="0" smtClean="0"/>
              <a:t>je ENDWHILE  ;</a:t>
            </a:r>
            <a:r>
              <a:rPr lang="en-US" sz="2000" dirty="0" smtClean="0"/>
              <a:t>yes, exit </a:t>
            </a:r>
            <a:br>
              <a:rPr lang="en-US" sz="2000" dirty="0" smtClean="0"/>
            </a:br>
            <a:r>
              <a:rPr lang="en-US" sz="2000" b="1" dirty="0" smtClean="0"/>
              <a:t>inc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       ;</a:t>
            </a:r>
            <a:r>
              <a:rPr lang="en-US" sz="2000" dirty="0" smtClean="0"/>
              <a:t>not CR, inc count </a:t>
            </a:r>
            <a:br>
              <a:rPr lang="en-US" sz="2000" dirty="0" smtClean="0"/>
            </a:br>
            <a:r>
              <a:rPr lang="en-US" sz="2000" b="1" dirty="0" err="1" smtClean="0"/>
              <a:t>int</a:t>
            </a:r>
            <a:r>
              <a:rPr lang="en-US" sz="2000" b="1" dirty="0" smtClean="0"/>
              <a:t> 21h      ;</a:t>
            </a:r>
            <a:r>
              <a:rPr lang="en-US" sz="2000" dirty="0" smtClean="0"/>
              <a:t>read another char </a:t>
            </a:r>
            <a:br>
              <a:rPr lang="en-US" sz="2000" dirty="0" smtClean="0"/>
            </a:br>
            <a:r>
              <a:rPr lang="en-US" sz="2000" b="1" dirty="0" err="1" smtClean="0"/>
              <a:t>jmp</a:t>
            </a:r>
            <a:r>
              <a:rPr lang="en-US" sz="2000" b="1" dirty="0" smtClean="0"/>
              <a:t> WHILE_   ;</a:t>
            </a:r>
            <a:r>
              <a:rPr lang="en-US" sz="2000" dirty="0" smtClean="0"/>
              <a:t>loop back </a:t>
            </a:r>
          </a:p>
          <a:p>
            <a:pPr>
              <a:buNone/>
            </a:pPr>
            <a:r>
              <a:rPr lang="en-US" sz="2000" b="1" dirty="0" smtClean="0"/>
              <a:t>ENDWHILE: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76800" y="2819400"/>
            <a:ext cx="33286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count</a:t>
            </a:r>
            <a:r>
              <a:rPr lang="en-US" dirty="0" smtClean="0"/>
              <a:t> = 0 </a:t>
            </a:r>
            <a:br>
              <a:rPr lang="en-US" dirty="0" smtClean="0"/>
            </a:br>
            <a:r>
              <a:rPr lang="en-US" i="1" dirty="0" smtClean="0"/>
              <a:t>read char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i="1" dirty="0" smtClean="0"/>
              <a:t>char &lt;&gt;</a:t>
            </a:r>
            <a:r>
              <a:rPr lang="en-US" dirty="0" smtClean="0"/>
              <a:t> </a:t>
            </a:r>
            <a:r>
              <a:rPr lang="en-US" i="1" dirty="0" err="1" smtClean="0"/>
              <a:t>carriage_return</a:t>
            </a:r>
            <a:r>
              <a:rPr lang="en-US" i="1" dirty="0" smtClean="0"/>
              <a:t> </a:t>
            </a:r>
            <a:r>
              <a:rPr lang="en-US" b="1" dirty="0" smtClean="0"/>
              <a:t>do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   Increment count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/>
              <a:t>read char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endwhile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repeat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 smtClean="0"/>
              <a:t>    read character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until </a:t>
            </a:r>
            <a:r>
              <a:rPr lang="en-US" i="1" dirty="0" smtClean="0"/>
              <a:t>character is a blank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mov</a:t>
            </a:r>
            <a:r>
              <a:rPr lang="en-US" b="1" dirty="0" smtClean="0"/>
              <a:t> ah,1     ;</a:t>
            </a:r>
            <a:r>
              <a:rPr lang="en-US" dirty="0" smtClean="0"/>
              <a:t>read char function </a:t>
            </a:r>
          </a:p>
          <a:p>
            <a:pPr>
              <a:buNone/>
            </a:pPr>
            <a:r>
              <a:rPr lang="en-US" b="1" dirty="0" smtClean="0"/>
              <a:t>REPEAT: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21h      ;</a:t>
            </a:r>
            <a:r>
              <a:rPr lang="en-US" dirty="0" smtClean="0"/>
              <a:t>read char into al </a:t>
            </a:r>
          </a:p>
          <a:p>
            <a:pPr>
              <a:buNone/>
            </a:pPr>
            <a:r>
              <a:rPr lang="en-US" b="1" dirty="0" smtClean="0"/>
              <a:t>;until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cmp</a:t>
            </a:r>
            <a:r>
              <a:rPr lang="en-US" b="1" dirty="0" smtClean="0"/>
              <a:t> al,' '   ;</a:t>
            </a:r>
            <a:r>
              <a:rPr lang="en-US" dirty="0" smtClean="0"/>
              <a:t>a blank? </a:t>
            </a:r>
            <a:br>
              <a:rPr lang="en-US" dirty="0" smtClean="0"/>
            </a:br>
            <a:r>
              <a:rPr lang="en-US" b="1" dirty="0" err="1" smtClean="0"/>
              <a:t>jne</a:t>
            </a:r>
            <a:r>
              <a:rPr lang="en-US" b="1" dirty="0" smtClean="0"/>
              <a:t> REPEAT   ;</a:t>
            </a:r>
            <a:r>
              <a:rPr lang="en-US" dirty="0" smtClean="0"/>
              <a:t>no, keep reading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Logic, Shift and 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Boolean Data</a:t>
            </a:r>
            <a:r>
              <a:rPr lang="en-US" dirty="0" smtClean="0"/>
              <a:t> 0 or 1</a:t>
            </a:r>
          </a:p>
          <a:p>
            <a:pPr lvl="1"/>
            <a:r>
              <a:rPr lang="en-US" dirty="0" smtClean="0"/>
              <a:t>Requires only a single bit</a:t>
            </a:r>
          </a:p>
          <a:p>
            <a:pPr lvl="1"/>
            <a:r>
              <a:rPr lang="en-US" dirty="0" smtClean="0"/>
              <a:t>0 = FALSE</a:t>
            </a:r>
          </a:p>
          <a:p>
            <a:pPr lvl="1"/>
            <a:r>
              <a:rPr lang="en-US" dirty="0" smtClean="0"/>
              <a:t>1 = TRUE</a:t>
            </a:r>
          </a:p>
          <a:p>
            <a:r>
              <a:rPr lang="en-US" dirty="0" smtClean="0"/>
              <a:t>Boolean operators</a:t>
            </a:r>
          </a:p>
          <a:p>
            <a:pPr lvl="1"/>
            <a:r>
              <a:rPr lang="en-US" dirty="0" smtClean="0"/>
              <a:t>Unary: NOT</a:t>
            </a:r>
          </a:p>
          <a:p>
            <a:pPr lvl="1"/>
            <a:r>
              <a:rPr lang="en-US" dirty="0" smtClean="0"/>
              <a:t>Binary: AND, OR, XOR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Logic Instructions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81000" y="990600"/>
            <a:ext cx="63434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and </a:t>
            </a:r>
            <a:r>
              <a:rPr lang="en-US" sz="2400" b="1" i="1" dirty="0" smtClean="0"/>
              <a:t>destination, source</a:t>
            </a:r>
            <a:endParaRPr lang="en-US" sz="2400" dirty="0" smtClean="0"/>
          </a:p>
          <a:p>
            <a:pPr lvl="1"/>
            <a:r>
              <a:rPr lang="en-US" sz="2000" dirty="0" smtClean="0"/>
              <a:t>Logical AND</a:t>
            </a:r>
          </a:p>
          <a:p>
            <a:pPr lvl="1"/>
            <a:r>
              <a:rPr lang="en-US" sz="2000" dirty="0" smtClean="0"/>
              <a:t>can be used to clear specific destination bits</a:t>
            </a:r>
          </a:p>
          <a:p>
            <a:r>
              <a:rPr lang="en-US" sz="2400" b="1" dirty="0" smtClean="0"/>
              <a:t>not </a:t>
            </a:r>
            <a:r>
              <a:rPr lang="en-US" sz="2400" b="1" i="1" dirty="0" smtClean="0"/>
              <a:t>destination</a:t>
            </a:r>
            <a:endParaRPr lang="en-US" sz="2400" dirty="0" smtClean="0"/>
          </a:p>
          <a:p>
            <a:pPr lvl="1"/>
            <a:r>
              <a:rPr lang="en-US" sz="2000" dirty="0" smtClean="0"/>
              <a:t>Logical NOT (one's complement)</a:t>
            </a:r>
          </a:p>
          <a:p>
            <a:r>
              <a:rPr lang="en-US" sz="2400" b="1" dirty="0" smtClean="0"/>
              <a:t>or </a:t>
            </a:r>
            <a:r>
              <a:rPr lang="en-US" sz="2400" b="1" i="1" dirty="0" smtClean="0"/>
              <a:t>destination, source</a:t>
            </a:r>
            <a:endParaRPr lang="en-US" sz="2400" dirty="0" smtClean="0"/>
          </a:p>
          <a:p>
            <a:pPr lvl="1"/>
            <a:r>
              <a:rPr lang="en-US" sz="2000" dirty="0" smtClean="0"/>
              <a:t>Logical OR</a:t>
            </a:r>
          </a:p>
          <a:p>
            <a:pPr lvl="1"/>
            <a:r>
              <a:rPr lang="en-US" sz="2000" dirty="0" smtClean="0"/>
              <a:t>can be used to set specific destination bits</a:t>
            </a:r>
          </a:p>
          <a:p>
            <a:r>
              <a:rPr lang="en-US" sz="2400" b="1" dirty="0" smtClean="0"/>
              <a:t>test </a:t>
            </a:r>
            <a:r>
              <a:rPr lang="en-US" sz="2400" b="1" i="1" dirty="0" smtClean="0"/>
              <a:t>destination, source</a:t>
            </a:r>
            <a:endParaRPr lang="en-US" sz="2400" dirty="0" smtClean="0"/>
          </a:p>
          <a:p>
            <a:pPr lvl="1"/>
            <a:r>
              <a:rPr lang="en-US" sz="2000" dirty="0" smtClean="0"/>
              <a:t>Test bits</a:t>
            </a:r>
          </a:p>
          <a:p>
            <a:r>
              <a:rPr lang="en-US" sz="2400" b="1" dirty="0" err="1" smtClean="0"/>
              <a:t>xor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destination, source</a:t>
            </a:r>
            <a:endParaRPr lang="en-US" sz="2400" dirty="0" smtClean="0"/>
          </a:p>
          <a:p>
            <a:pPr lvl="1"/>
            <a:r>
              <a:rPr lang="en-US" sz="2000" dirty="0" smtClean="0"/>
              <a:t>Logical Exclusive OR</a:t>
            </a:r>
          </a:p>
          <a:p>
            <a:pPr lvl="1"/>
            <a:r>
              <a:rPr lang="en-US" sz="2000" dirty="0" smtClean="0"/>
              <a:t>can be used to complement specific destination bits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81601" y="26670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selectively modify the bits</a:t>
            </a:r>
          </a:p>
          <a:p>
            <a:r>
              <a:rPr lang="en-US" dirty="0" smtClean="0"/>
              <a:t>in the destination using </a:t>
            </a:r>
          </a:p>
          <a:p>
            <a:r>
              <a:rPr lang="en-US" dirty="0" smtClean="0"/>
              <a:t>a bit pattern (</a:t>
            </a:r>
            <a:r>
              <a:rPr lang="en-US" i="1" dirty="0" smtClean="0"/>
              <a:t>mask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clear the sign bit of </a:t>
            </a:r>
            <a:r>
              <a:rPr lang="en-US" b="1" dirty="0" smtClean="0"/>
              <a:t>al</a:t>
            </a:r>
            <a:r>
              <a:rPr lang="en-US" dirty="0" smtClean="0"/>
              <a:t> while leaving the other bits unchanged, </a:t>
            </a:r>
          </a:p>
          <a:p>
            <a:pPr lvl="1"/>
            <a:r>
              <a:rPr lang="en-US" b="1" dirty="0" smtClean="0"/>
              <a:t>01111111b =</a:t>
            </a:r>
            <a:r>
              <a:rPr lang="en-US" dirty="0" smtClean="0"/>
              <a:t> </a:t>
            </a:r>
            <a:r>
              <a:rPr lang="en-US" b="1" dirty="0" smtClean="0"/>
              <a:t>7Fh</a:t>
            </a:r>
            <a:r>
              <a:rPr lang="en-US" dirty="0" smtClean="0"/>
              <a:t> </a:t>
            </a:r>
            <a:r>
              <a:rPr lang="en-US" sz="2400" dirty="0" smtClean="0"/>
              <a:t>(mask) </a:t>
            </a:r>
            <a:endParaRPr lang="en-US" dirty="0" smtClean="0"/>
          </a:p>
          <a:p>
            <a:pPr lvl="1"/>
            <a:r>
              <a:rPr lang="en-US" b="1" dirty="0" smtClean="0"/>
              <a:t>and al,7Fh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set the MSB and LSB of </a:t>
            </a:r>
            <a:r>
              <a:rPr lang="en-US" b="1" dirty="0" smtClean="0"/>
              <a:t>al</a:t>
            </a:r>
            <a:r>
              <a:rPr lang="en-US" dirty="0" smtClean="0"/>
              <a:t> while preserving the other bits, </a:t>
            </a:r>
          </a:p>
          <a:p>
            <a:pPr lvl="1"/>
            <a:r>
              <a:rPr lang="en-US" b="1" dirty="0" smtClean="0"/>
              <a:t>10000001b = 81h</a:t>
            </a:r>
            <a:r>
              <a:rPr lang="en-US" dirty="0" smtClean="0"/>
              <a:t> (mask)</a:t>
            </a:r>
          </a:p>
          <a:p>
            <a:pPr lvl="1"/>
            <a:r>
              <a:rPr lang="en-US" b="1" dirty="0" smtClean="0"/>
              <a:t>or al,81h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change the sign bit of </a:t>
            </a:r>
            <a:r>
              <a:rPr lang="en-US" b="1" dirty="0" err="1" smtClean="0"/>
              <a:t>dx</a:t>
            </a:r>
            <a:r>
              <a:rPr lang="en-US" dirty="0" smtClean="0"/>
              <a:t>, </a:t>
            </a:r>
          </a:p>
          <a:p>
            <a:pPr lvl="1"/>
            <a:r>
              <a:rPr lang="en-US" b="1" dirty="0" smtClean="0"/>
              <a:t>8000h </a:t>
            </a:r>
            <a:r>
              <a:rPr lang="en-US" dirty="0" smtClean="0"/>
              <a:t>(mask)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err="1" smtClean="0"/>
              <a:t>xor</a:t>
            </a:r>
            <a:r>
              <a:rPr lang="en-US" b="1" dirty="0" smtClean="0"/>
              <a:t> dx,8000h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FLAGS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bits control the action or represent the status of the processor</a:t>
            </a:r>
          </a:p>
          <a:p>
            <a:pPr lvl="1"/>
            <a:r>
              <a:rPr lang="en-US" dirty="0" smtClean="0"/>
              <a:t>Control flags (TF, IF, DF)</a:t>
            </a:r>
          </a:p>
          <a:p>
            <a:pPr lvl="2"/>
            <a:r>
              <a:rPr lang="en-US" dirty="0" smtClean="0"/>
              <a:t>Determine how the processor responds to certain situations</a:t>
            </a:r>
          </a:p>
          <a:p>
            <a:pPr lvl="1"/>
            <a:r>
              <a:rPr lang="en-US" dirty="0" smtClean="0"/>
              <a:t>Status flags (CF, PF, AF, ZF, SF, OF)</a:t>
            </a:r>
          </a:p>
          <a:p>
            <a:pPr lvl="2"/>
            <a:r>
              <a:rPr lang="en-US" dirty="0" smtClean="0"/>
              <a:t>Set to represent the result of certain operations</a:t>
            </a:r>
          </a:p>
          <a:p>
            <a:pPr lvl="2"/>
            <a:r>
              <a:rPr lang="en-US" dirty="0" smtClean="0"/>
              <a:t>Used to control conditional jump instructions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TEST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TEST </a:t>
            </a:r>
            <a:r>
              <a:rPr lang="en-US" b="1" i="1" dirty="0" smtClean="0"/>
              <a:t>destination, source</a:t>
            </a:r>
            <a:endParaRPr lang="en-US" dirty="0" smtClean="0"/>
          </a:p>
          <a:p>
            <a:pPr lvl="1"/>
            <a:r>
              <a:rPr lang="en-US" dirty="0" smtClean="0"/>
              <a:t>Performs AND, does not store result</a:t>
            </a:r>
          </a:p>
          <a:p>
            <a:pPr lvl="1"/>
            <a:r>
              <a:rPr lang="en-US" dirty="0" smtClean="0"/>
              <a:t>Flags are set as if the AND were executed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b="1" dirty="0" smtClean="0"/>
              <a:t>    TEST CL, 10000001b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JZ </a:t>
            </a:r>
            <a:r>
              <a:rPr lang="en-US" b="1" dirty="0" err="1" smtClean="0"/>
              <a:t>EvenAndNonNegative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JS Negative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; </a:t>
            </a:r>
            <a:r>
              <a:rPr lang="en-US" dirty="0" smtClean="0"/>
              <a:t>must be odd and positive if it gets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Bit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bits in byte or word to left or right</a:t>
            </a:r>
          </a:p>
          <a:p>
            <a:pPr lvl="1"/>
            <a:r>
              <a:rPr lang="en-US" dirty="0" smtClean="0"/>
              <a:t>What happens to bit that is shifted out?</a:t>
            </a:r>
          </a:p>
          <a:p>
            <a:pPr lvl="2"/>
            <a:r>
              <a:rPr lang="en-US" dirty="0" smtClean="0"/>
              <a:t>It is copied into the </a:t>
            </a:r>
            <a:r>
              <a:rPr lang="en-US" b="1" dirty="0" smtClean="0"/>
              <a:t>CF</a:t>
            </a:r>
            <a:endParaRPr lang="en-US" dirty="0" smtClean="0"/>
          </a:p>
          <a:p>
            <a:pPr lvl="1"/>
            <a:r>
              <a:rPr lang="en-US" dirty="0" smtClean="0"/>
              <a:t>What bit value is shifted in?</a:t>
            </a:r>
          </a:p>
          <a:p>
            <a:pPr lvl="2"/>
            <a:r>
              <a:rPr lang="en-US" b="1" dirty="0" smtClean="0"/>
              <a:t>SHR, SHL, SAL</a:t>
            </a:r>
            <a:r>
              <a:rPr lang="en-US" dirty="0" smtClean="0"/>
              <a:t>: =0</a:t>
            </a:r>
          </a:p>
          <a:p>
            <a:pPr lvl="2"/>
            <a:r>
              <a:rPr lang="en-US" b="1" dirty="0" smtClean="0"/>
              <a:t>SAR</a:t>
            </a:r>
            <a:r>
              <a:rPr lang="en-US" dirty="0" smtClean="0"/>
              <a:t>: =sign bit</a:t>
            </a:r>
          </a:p>
          <a:p>
            <a:pPr lvl="2"/>
            <a:r>
              <a:rPr lang="en-US" b="1" dirty="0" smtClean="0"/>
              <a:t>ROR, ROL</a:t>
            </a:r>
            <a:r>
              <a:rPr lang="en-US" dirty="0" smtClean="0"/>
              <a:t>: =bit shifted out</a:t>
            </a:r>
          </a:p>
          <a:p>
            <a:pPr lvl="2"/>
            <a:r>
              <a:rPr lang="en-US" b="1" dirty="0" smtClean="0"/>
              <a:t>RCR, RCL</a:t>
            </a:r>
            <a:r>
              <a:rPr lang="en-US" dirty="0" smtClean="0"/>
              <a:t>: =CF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0800" y="533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Left Shift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Shl</a:t>
            </a:r>
            <a:endParaRPr lang="en-US" b="1" dirty="0" smtClean="0"/>
          </a:p>
          <a:p>
            <a:pPr lvl="1"/>
            <a:r>
              <a:rPr lang="en-US" dirty="0" smtClean="0"/>
              <a:t>Zeros are shifted into the </a:t>
            </a:r>
            <a:r>
              <a:rPr lang="en-US" b="1" dirty="0" smtClean="0"/>
              <a:t>rightmost</a:t>
            </a:r>
            <a:r>
              <a:rPr lang="en-US" dirty="0" smtClean="0"/>
              <a:t> bit positions</a:t>
            </a:r>
          </a:p>
          <a:p>
            <a:pPr lvl="1"/>
            <a:r>
              <a:rPr lang="en-US" b="1" dirty="0" smtClean="0"/>
              <a:t>last</a:t>
            </a:r>
            <a:r>
              <a:rPr lang="en-US" dirty="0" smtClean="0"/>
              <a:t> bit shifted out goes into CF</a:t>
            </a:r>
          </a:p>
          <a:p>
            <a:r>
              <a:rPr lang="en-US" dirty="0" smtClean="0"/>
              <a:t>Effect on flags:</a:t>
            </a:r>
          </a:p>
          <a:p>
            <a:pPr lvl="1"/>
            <a:r>
              <a:rPr lang="en-US" dirty="0" smtClean="0"/>
              <a:t>SF, PF, ZF reflect the result</a:t>
            </a:r>
          </a:p>
          <a:p>
            <a:pPr lvl="1"/>
            <a:r>
              <a:rPr lang="en-US" dirty="0" smtClean="0"/>
              <a:t>AF is undefined</a:t>
            </a:r>
          </a:p>
          <a:p>
            <a:pPr lvl="1"/>
            <a:r>
              <a:rPr lang="en-US" dirty="0" smtClean="0"/>
              <a:t>CF = last bit shifted out</a:t>
            </a:r>
          </a:p>
          <a:p>
            <a:pPr lvl="1"/>
            <a:r>
              <a:rPr lang="en-US" dirty="0" smtClean="0"/>
              <a:t>OF = 1 if result changes sign on last shift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3352800"/>
            <a:ext cx="3009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dh = 10001010</a:t>
            </a:r>
            <a:r>
              <a:rPr lang="en-US" dirty="0" smtClean="0"/>
              <a:t>, </a:t>
            </a:r>
            <a:r>
              <a:rPr lang="en-US" b="1" dirty="0" err="1" smtClean="0"/>
              <a:t>cl</a:t>
            </a:r>
            <a:r>
              <a:rPr lang="en-US" b="1" dirty="0" smtClean="0"/>
              <a:t> = 00000011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b="1" dirty="0" err="1" smtClean="0"/>
              <a:t>shl</a:t>
            </a:r>
            <a:r>
              <a:rPr lang="en-US" b="1" dirty="0" smtClean="0"/>
              <a:t> </a:t>
            </a:r>
            <a:r>
              <a:rPr lang="en-US" b="1" dirty="0" err="1" smtClean="0"/>
              <a:t>dh,cl</a:t>
            </a:r>
            <a:endParaRPr lang="en-US" dirty="0" smtClean="0"/>
          </a:p>
          <a:p>
            <a:pPr lvl="1"/>
            <a:r>
              <a:rPr lang="en-US" b="1" dirty="0" smtClean="0"/>
              <a:t>dh = 01010000, </a:t>
            </a:r>
            <a:r>
              <a:rPr lang="en-US" b="1" dirty="0" err="1" smtClean="0"/>
              <a:t>cf</a:t>
            </a:r>
            <a:r>
              <a:rPr lang="en-US" b="1" dirty="0" smtClean="0"/>
              <a:t> = 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shl</a:t>
            </a:r>
            <a:r>
              <a:rPr lang="en-US" dirty="0" smtClean="0"/>
              <a:t> :multiply an operand by powers of 2</a:t>
            </a:r>
          </a:p>
          <a:p>
            <a:r>
              <a:rPr lang="en-US" b="1" dirty="0" err="1" smtClean="0"/>
              <a:t>sal</a:t>
            </a:r>
            <a:r>
              <a:rPr lang="en-US" dirty="0" smtClean="0"/>
              <a:t>(</a:t>
            </a:r>
            <a:r>
              <a:rPr lang="en-US" i="1" dirty="0" smtClean="0"/>
              <a:t>shift arithmetic left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in instances where multiplication is intended</a:t>
            </a:r>
          </a:p>
          <a:p>
            <a:r>
              <a:rPr lang="en-US" b="1" i="1" dirty="0" smtClean="0"/>
              <a:t>Both instructions generate the same machine code!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Rotate Instructions</a:t>
            </a:r>
            <a:r>
              <a:rPr lang="en-US" dirty="0" smtClean="0"/>
              <a:t> </a:t>
            </a:r>
            <a:r>
              <a:rPr lang="en-US" b="1" dirty="0" smtClean="0"/>
              <a:t>Rotate Left</a:t>
            </a:r>
            <a:endParaRPr lang="en-US" dirty="0" smtClean="0"/>
          </a:p>
          <a:p>
            <a:pPr lvl="1"/>
            <a:r>
              <a:rPr lang="en-US" b="1" dirty="0" err="1" smtClean="0"/>
              <a:t>rol</a:t>
            </a:r>
            <a:r>
              <a:rPr lang="en-US" dirty="0" smtClean="0"/>
              <a:t> (</a:t>
            </a:r>
            <a:r>
              <a:rPr lang="en-US" i="1" dirty="0" smtClean="0"/>
              <a:t>rotate left</a:t>
            </a:r>
            <a:r>
              <a:rPr lang="en-US" dirty="0" smtClean="0"/>
              <a:t>) shifts bits to the left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msb</a:t>
            </a:r>
            <a:r>
              <a:rPr lang="en-US" dirty="0" smtClean="0"/>
              <a:t> is shifted into the </a:t>
            </a:r>
            <a:r>
              <a:rPr lang="en-US" b="1" dirty="0" smtClean="0"/>
              <a:t>rightmost</a:t>
            </a:r>
            <a:r>
              <a:rPr lang="en-US" dirty="0" smtClean="0"/>
              <a:t> bit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cf</a:t>
            </a:r>
            <a:r>
              <a:rPr lang="en-US" dirty="0" smtClean="0"/>
              <a:t> also gets the </a:t>
            </a:r>
            <a:r>
              <a:rPr lang="en-US" dirty="0" err="1" smtClean="0"/>
              <a:t>the</a:t>
            </a:r>
            <a:r>
              <a:rPr lang="en-US" dirty="0" smtClean="0"/>
              <a:t> bit shifted out of the </a:t>
            </a:r>
            <a:r>
              <a:rPr lang="en-US" b="1" dirty="0" err="1" smtClean="0"/>
              <a:t>msb</a:t>
            </a:r>
            <a:endParaRPr lang="en-US" b="1" dirty="0" smtClean="0"/>
          </a:p>
          <a:p>
            <a:r>
              <a:rPr lang="en-US" b="1" dirty="0" smtClean="0"/>
              <a:t>Rotate Right</a:t>
            </a:r>
            <a:endParaRPr lang="en-US" dirty="0" smtClean="0"/>
          </a:p>
          <a:p>
            <a:pPr lvl="1"/>
            <a:r>
              <a:rPr lang="en-US" b="1" dirty="0" err="1" smtClean="0"/>
              <a:t>ror</a:t>
            </a:r>
            <a:r>
              <a:rPr lang="en-US" dirty="0" smtClean="0"/>
              <a:t> (</a:t>
            </a:r>
            <a:r>
              <a:rPr lang="en-US" i="1" dirty="0" smtClean="0"/>
              <a:t>rotate right</a:t>
            </a:r>
            <a:r>
              <a:rPr lang="en-US" dirty="0" smtClean="0"/>
              <a:t>) rotates bits to the right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rightmost</a:t>
            </a:r>
            <a:r>
              <a:rPr lang="en-US" dirty="0" smtClean="0"/>
              <a:t> bit is shifted into the </a:t>
            </a:r>
            <a:r>
              <a:rPr lang="en-US" b="1" dirty="0" err="1" smtClean="0"/>
              <a:t>msb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into </a:t>
            </a:r>
            <a:r>
              <a:rPr lang="en-US" b="1" dirty="0" err="1" smtClean="0"/>
              <a:t>cf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Rotate through Carry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Rotate through Carry Left</a:t>
            </a:r>
            <a:endParaRPr lang="en-US" dirty="0" smtClean="0"/>
          </a:p>
          <a:p>
            <a:pPr lvl="1"/>
            <a:r>
              <a:rPr lang="en-US" dirty="0" smtClean="0"/>
              <a:t>The instruction </a:t>
            </a:r>
            <a:r>
              <a:rPr lang="en-US" b="1" dirty="0" err="1" smtClean="0"/>
              <a:t>rcl</a:t>
            </a:r>
            <a:r>
              <a:rPr lang="en-US" dirty="0" smtClean="0"/>
              <a:t> shifts bits to the left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msb</a:t>
            </a:r>
            <a:r>
              <a:rPr lang="en-US" dirty="0" smtClean="0"/>
              <a:t> is shifted into </a:t>
            </a:r>
            <a:r>
              <a:rPr lang="en-US" b="1" dirty="0" err="1" smtClean="0"/>
              <a:t>cf</a:t>
            </a:r>
            <a:endParaRPr lang="en-US" dirty="0" smtClean="0"/>
          </a:p>
          <a:p>
            <a:pPr lvl="1"/>
            <a:r>
              <a:rPr lang="en-US" b="1" dirty="0" err="1" smtClean="0"/>
              <a:t>cf</a:t>
            </a:r>
            <a:r>
              <a:rPr lang="en-US" dirty="0" smtClean="0"/>
              <a:t> is shifted into the rightmost bit</a:t>
            </a:r>
          </a:p>
          <a:p>
            <a:r>
              <a:rPr lang="en-US" b="1" dirty="0" smtClean="0"/>
              <a:t>Rotate through Carry Right</a:t>
            </a:r>
            <a:endParaRPr lang="en-US" dirty="0" smtClean="0"/>
          </a:p>
          <a:p>
            <a:pPr lvl="1"/>
            <a:r>
              <a:rPr lang="en-US" dirty="0" err="1" smtClean="0"/>
              <a:t>rcr</a:t>
            </a:r>
            <a:r>
              <a:rPr lang="en-US" dirty="0" smtClean="0"/>
              <a:t> rotates bits to the right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lsb</a:t>
            </a:r>
            <a:r>
              <a:rPr lang="en-US" dirty="0" smtClean="0"/>
              <a:t> bit is shifted into </a:t>
            </a:r>
            <a:r>
              <a:rPr lang="en-US" b="1" dirty="0" err="1" smtClean="0"/>
              <a:t>cf</a:t>
            </a:r>
            <a:endParaRPr lang="en-US" dirty="0" smtClean="0"/>
          </a:p>
          <a:p>
            <a:pPr lvl="1"/>
            <a:r>
              <a:rPr lang="en-US" b="1" dirty="0" err="1" smtClean="0"/>
              <a:t>cf</a:t>
            </a:r>
            <a:r>
              <a:rPr lang="en-US" dirty="0" smtClean="0"/>
              <a:t> is shifted into the </a:t>
            </a:r>
            <a:r>
              <a:rPr lang="en-US" b="1" dirty="0" err="1" smtClean="0"/>
              <a:t>msb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Multiplication and Division Instructions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Multiplication instructions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imul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Signed multiply</a:t>
            </a:r>
          </a:p>
          <a:p>
            <a:r>
              <a:rPr lang="en-US" b="1" dirty="0" err="1" smtClean="0"/>
              <a:t>mul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Unsigned multiply</a:t>
            </a:r>
          </a:p>
          <a:p>
            <a:r>
              <a:rPr lang="en-US" b="1" dirty="0" smtClean="0"/>
              <a:t>Byte and Word Multiplication</a:t>
            </a:r>
            <a:r>
              <a:rPr lang="en-US" dirty="0" smtClean="0"/>
              <a:t> (A X B)</a:t>
            </a:r>
          </a:p>
          <a:p>
            <a:pPr lvl="1"/>
            <a:r>
              <a:rPr lang="en-US" dirty="0" smtClean="0"/>
              <a:t>If two </a:t>
            </a:r>
            <a:r>
              <a:rPr lang="en-US" b="1" dirty="0" smtClean="0"/>
              <a:t>bytes</a:t>
            </a:r>
            <a:r>
              <a:rPr lang="en-US" dirty="0" smtClean="0"/>
              <a:t> are multiplied, the result is a 16-bit </a:t>
            </a:r>
            <a:r>
              <a:rPr lang="en-US" b="1" dirty="0" smtClean="0"/>
              <a:t>word</a:t>
            </a:r>
          </a:p>
          <a:p>
            <a:pPr lvl="2"/>
            <a:r>
              <a:rPr lang="en-US" dirty="0" smtClean="0"/>
              <a:t>A: </a:t>
            </a:r>
            <a:r>
              <a:rPr lang="en-US" b="1" dirty="0" smtClean="0"/>
              <a:t>source </a:t>
            </a:r>
          </a:p>
          <a:p>
            <a:pPr lvl="2"/>
            <a:r>
              <a:rPr lang="en-US" dirty="0" smtClean="0"/>
              <a:t>B: </a:t>
            </a:r>
            <a:r>
              <a:rPr lang="en-US" b="1" dirty="0" smtClean="0"/>
              <a:t>al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product: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If two </a:t>
            </a:r>
            <a:r>
              <a:rPr lang="en-US" b="1" dirty="0" smtClean="0"/>
              <a:t>words</a:t>
            </a:r>
            <a:r>
              <a:rPr lang="en-US" dirty="0" smtClean="0"/>
              <a:t> are multiplied, the result is a 32-bit </a:t>
            </a:r>
            <a:r>
              <a:rPr lang="en-US" b="1" i="1" dirty="0" err="1" smtClean="0"/>
              <a:t>doubleword</a:t>
            </a:r>
            <a:endParaRPr lang="en-US" dirty="0" smtClean="0"/>
          </a:p>
          <a:p>
            <a:pPr lvl="2"/>
            <a:r>
              <a:rPr lang="en-US" dirty="0" smtClean="0"/>
              <a:t>A: </a:t>
            </a:r>
            <a:r>
              <a:rPr lang="en-US" b="1" dirty="0" smtClean="0"/>
              <a:t>source</a:t>
            </a:r>
          </a:p>
          <a:p>
            <a:pPr lvl="2"/>
            <a:r>
              <a:rPr lang="en-US" dirty="0" smtClean="0"/>
              <a:t>B: </a:t>
            </a:r>
            <a:r>
              <a:rPr lang="en-US" b="1" dirty="0" smtClean="0"/>
              <a:t>ax</a:t>
            </a:r>
          </a:p>
          <a:p>
            <a:pPr lvl="2"/>
            <a:r>
              <a:rPr lang="en-US" dirty="0" smtClean="0"/>
              <a:t>Product (ms 16 bits): </a:t>
            </a:r>
            <a:r>
              <a:rPr lang="en-US" b="1" dirty="0" err="1" smtClean="0"/>
              <a:t>dx</a:t>
            </a:r>
            <a:r>
              <a:rPr lang="en-US" b="1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Product (</a:t>
            </a:r>
            <a:r>
              <a:rPr lang="en-US" dirty="0" err="1" smtClean="0"/>
              <a:t>ls</a:t>
            </a:r>
            <a:r>
              <a:rPr lang="en-US" dirty="0" smtClean="0"/>
              <a:t> 16 bits):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Multiplication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source</a:t>
            </a:r>
            <a:r>
              <a:rPr lang="en-US" dirty="0" smtClean="0"/>
              <a:t> can be a register or memory location (not a constant)</a:t>
            </a:r>
          </a:p>
          <a:p>
            <a:r>
              <a:rPr lang="en-US" dirty="0" smtClean="0"/>
              <a:t>Byte form</a:t>
            </a:r>
          </a:p>
          <a:p>
            <a:pPr lvl="1"/>
            <a:r>
              <a:rPr lang="en-US" dirty="0" smtClean="0"/>
              <a:t>AX=AL*</a:t>
            </a:r>
            <a:r>
              <a:rPr lang="en-US" i="1" dirty="0" smtClean="0"/>
              <a:t>source</a:t>
            </a:r>
            <a:endParaRPr lang="en-US" dirty="0" smtClean="0"/>
          </a:p>
          <a:p>
            <a:r>
              <a:rPr lang="en-US" dirty="0" smtClean="0"/>
              <a:t>Word form</a:t>
            </a:r>
          </a:p>
          <a:p>
            <a:pPr lvl="1"/>
            <a:r>
              <a:rPr lang="en-US" dirty="0" smtClean="0"/>
              <a:t>DX:AX=AX*</a:t>
            </a:r>
            <a:r>
              <a:rPr lang="en-US" i="1" dirty="0" smtClean="0"/>
              <a:t>source</a:t>
            </a:r>
            <a:endParaRPr lang="en-US" dirty="0" smtClean="0"/>
          </a:p>
          <a:p>
            <a:r>
              <a:rPr lang="en-US" dirty="0" smtClean="0"/>
              <a:t>CF/OF</a:t>
            </a:r>
            <a:endParaRPr lang="en-US" dirty="0" smtClean="0"/>
          </a:p>
          <a:p>
            <a:pPr lvl="1"/>
            <a:r>
              <a:rPr lang="en-US" dirty="0" smtClean="0"/>
              <a:t>MUL </a:t>
            </a:r>
          </a:p>
          <a:p>
            <a:pPr lvl="2"/>
            <a:r>
              <a:rPr lang="en-US" dirty="0" smtClean="0"/>
              <a:t>0: upper half result 0</a:t>
            </a:r>
          </a:p>
          <a:p>
            <a:pPr lvl="1"/>
            <a:r>
              <a:rPr lang="en-US" dirty="0" smtClean="0"/>
              <a:t>IMUL</a:t>
            </a:r>
          </a:p>
          <a:p>
            <a:pPr lvl="2"/>
            <a:r>
              <a:rPr lang="en-US" dirty="0" smtClean="0"/>
              <a:t>0: if upper half is sign extension of lower half.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1336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b="1" dirty="0" smtClean="0"/>
              <a:t>ax</a:t>
            </a:r>
            <a:r>
              <a:rPr lang="en-US" sz="2000" dirty="0" smtClean="0"/>
              <a:t> contains </a:t>
            </a:r>
            <a:r>
              <a:rPr lang="en-US" sz="2000" b="1" dirty="0" smtClean="0"/>
              <a:t>0001h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contains </a:t>
            </a:r>
            <a:r>
              <a:rPr lang="en-US" sz="2000" b="1" dirty="0" err="1" smtClean="0"/>
              <a:t>FFFFh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b="1" dirty="0" smtClean="0"/>
              <a:t>;   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0000h     ax = </a:t>
            </a:r>
            <a:r>
              <a:rPr lang="en-US" sz="2000" b="1" dirty="0" err="1" smtClean="0"/>
              <a:t>FFFFh</a:t>
            </a:r>
            <a:r>
              <a:rPr lang="en-US" sz="20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imul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;  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     ax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  (-1)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34290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SF, ZF, AF, and PF</a:t>
            </a:r>
          </a:p>
          <a:p>
            <a:pPr lvl="1"/>
            <a:r>
              <a:rPr lang="en-US" b="1" dirty="0" smtClean="0"/>
              <a:t>Undefined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137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FFFE0001</a:t>
                      </a:r>
                    </a:p>
                    <a:p>
                      <a:r>
                        <a:rPr lang="en-US" dirty="0" smtClean="0"/>
                        <a:t>(4294836225)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 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7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</a:t>
            </a:r>
            <a:r>
              <a:rPr lang="en-US" dirty="0" err="1" smtClean="0"/>
              <a:t>FFFFh,BX</a:t>
            </a:r>
            <a:r>
              <a:rPr lang="en-US" dirty="0" smtClean="0"/>
              <a:t>=</a:t>
            </a:r>
            <a:r>
              <a:rPr lang="en-US" dirty="0" err="1" smtClean="0"/>
              <a:t>FFFFh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657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AX=80h,BX=</a:t>
            </a:r>
            <a:r>
              <a:rPr lang="en-US" dirty="0" err="1" smtClean="0"/>
              <a:t>FFh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9600" y="4267200"/>
          <a:ext cx="82296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7F80</a:t>
                      </a:r>
                    </a:p>
                    <a:p>
                      <a:r>
                        <a:rPr lang="en-US" dirty="0" smtClean="0"/>
                        <a:t>(128)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 (no sign extension)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828675"/>
            <a:ext cx="74866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Division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cbw</a:t>
            </a:r>
            <a:endParaRPr lang="en-US" dirty="0" smtClean="0"/>
          </a:p>
          <a:p>
            <a:pPr lvl="1"/>
            <a:r>
              <a:rPr lang="en-US" dirty="0" smtClean="0"/>
              <a:t>convert byte to word</a:t>
            </a:r>
          </a:p>
          <a:p>
            <a:r>
              <a:rPr lang="en-US" b="1" dirty="0" err="1" smtClean="0"/>
              <a:t>cwd</a:t>
            </a:r>
            <a:endParaRPr lang="en-US" dirty="0" smtClean="0"/>
          </a:p>
          <a:p>
            <a:pPr lvl="1"/>
            <a:r>
              <a:rPr lang="en-US" dirty="0" smtClean="0"/>
              <a:t>convert word to </a:t>
            </a:r>
            <a:r>
              <a:rPr lang="en-US" dirty="0" err="1" smtClean="0"/>
              <a:t>doubleword</a:t>
            </a:r>
            <a:endParaRPr lang="en-US" dirty="0" smtClean="0"/>
          </a:p>
          <a:p>
            <a:r>
              <a:rPr lang="en-US" b="1" dirty="0" smtClean="0"/>
              <a:t>div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unsigned divide</a:t>
            </a:r>
          </a:p>
          <a:p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signed divide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Byte and Word Division (A/B)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division is performed</a:t>
            </a:r>
          </a:p>
          <a:p>
            <a:pPr lvl="1"/>
            <a:r>
              <a:rPr lang="en-US" dirty="0" smtClean="0"/>
              <a:t>two results: the quotient and the remainder</a:t>
            </a:r>
          </a:p>
          <a:p>
            <a:pPr lvl="1"/>
            <a:r>
              <a:rPr lang="en-US" dirty="0" smtClean="0"/>
              <a:t>Quotient and remainder are same </a:t>
            </a:r>
            <a:r>
              <a:rPr lang="en-US" b="1" dirty="0" smtClean="0"/>
              <a:t>size</a:t>
            </a:r>
            <a:r>
              <a:rPr lang="en-US" dirty="0" smtClean="0"/>
              <a:t> as the divisor</a:t>
            </a:r>
          </a:p>
          <a:p>
            <a:r>
              <a:rPr lang="en-US" dirty="0" smtClean="0"/>
              <a:t>For the byte form,</a:t>
            </a:r>
          </a:p>
          <a:p>
            <a:pPr lvl="1"/>
            <a:r>
              <a:rPr lang="en-US" dirty="0" smtClean="0"/>
              <a:t>Divisor, B: </a:t>
            </a:r>
            <a:r>
              <a:rPr lang="en-US" b="1" dirty="0" smtClean="0"/>
              <a:t>source</a:t>
            </a:r>
            <a:r>
              <a:rPr lang="en-US" dirty="0" smtClean="0"/>
              <a:t> ;Dividend , A: </a:t>
            </a:r>
            <a:r>
              <a:rPr lang="en-US" b="1" dirty="0" smtClean="0"/>
              <a:t>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 :</a:t>
            </a:r>
            <a:r>
              <a:rPr lang="en-US" b="1" dirty="0" smtClean="0"/>
              <a:t>al ;</a:t>
            </a:r>
            <a:r>
              <a:rPr lang="en-US" dirty="0" smtClean="0"/>
              <a:t>Remainder: </a:t>
            </a:r>
            <a:r>
              <a:rPr lang="en-US" b="1" dirty="0" smtClean="0"/>
              <a:t>ah</a:t>
            </a:r>
            <a:endParaRPr lang="en-US" dirty="0" smtClean="0"/>
          </a:p>
          <a:p>
            <a:r>
              <a:rPr lang="en-US" dirty="0" smtClean="0"/>
              <a:t>For the word form, </a:t>
            </a:r>
          </a:p>
          <a:p>
            <a:pPr lvl="1"/>
            <a:r>
              <a:rPr lang="en-US" dirty="0" smtClean="0"/>
              <a:t>Divisor, B: </a:t>
            </a:r>
            <a:r>
              <a:rPr lang="en-US" b="1" dirty="0" smtClean="0"/>
              <a:t>source</a:t>
            </a:r>
            <a:r>
              <a:rPr lang="en-US" dirty="0" smtClean="0"/>
              <a:t> ;Dividend , A: </a:t>
            </a:r>
            <a:r>
              <a:rPr lang="en-US" b="1" dirty="0" err="1" smtClean="0"/>
              <a:t>dx:ax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 :</a:t>
            </a:r>
            <a:r>
              <a:rPr lang="en-US" b="1" dirty="0" smtClean="0"/>
              <a:t>ax ; </a:t>
            </a:r>
            <a:r>
              <a:rPr lang="en-US" dirty="0" smtClean="0"/>
              <a:t>Remainder: </a:t>
            </a:r>
            <a:r>
              <a:rPr lang="en-US" b="1" dirty="0" err="1" smtClean="0"/>
              <a:t>dx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;If </a:t>
            </a:r>
            <a:r>
              <a:rPr lang="en-US" b="1" dirty="0" err="1" smtClean="0"/>
              <a:t>dx</a:t>
            </a:r>
            <a:r>
              <a:rPr lang="en-US" dirty="0" smtClean="0"/>
              <a:t> = </a:t>
            </a:r>
            <a:r>
              <a:rPr lang="en-US" b="1" dirty="0" smtClean="0"/>
              <a:t>0000h</a:t>
            </a:r>
            <a:r>
              <a:rPr lang="en-US" dirty="0" smtClean="0"/>
              <a:t>, </a:t>
            </a:r>
            <a:r>
              <a:rPr lang="en-US" b="1" dirty="0" smtClean="0"/>
              <a:t>ax</a:t>
            </a:r>
            <a:r>
              <a:rPr lang="en-US" dirty="0" smtClean="0"/>
              <a:t> = </a:t>
            </a:r>
            <a:r>
              <a:rPr lang="en-US" b="1" dirty="0" smtClean="0"/>
              <a:t>0005h</a:t>
            </a:r>
            <a:r>
              <a:rPr lang="en-US" dirty="0" smtClean="0"/>
              <a:t>, and </a:t>
            </a:r>
            <a:r>
              <a:rPr lang="en-US" b="1" dirty="0" err="1" smtClean="0"/>
              <a:t>bx</a:t>
            </a:r>
            <a:r>
              <a:rPr lang="en-US" dirty="0" smtClean="0"/>
              <a:t> = </a:t>
            </a:r>
            <a:r>
              <a:rPr lang="en-US" b="1" dirty="0" err="1" smtClean="0"/>
              <a:t>FFFEh</a:t>
            </a:r>
            <a:r>
              <a:rPr lang="en-US" b="1" dirty="0" smtClean="0"/>
              <a:t> (-2)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div </a:t>
            </a:r>
            <a:r>
              <a:rPr lang="en-US" b="1" dirty="0" err="1" smtClean="0"/>
              <a:t>bx</a:t>
            </a:r>
            <a:r>
              <a:rPr lang="en-US" b="1" dirty="0" smtClean="0"/>
              <a:t>;   ax = 0000h    </a:t>
            </a:r>
            <a:r>
              <a:rPr lang="en-US" b="1" dirty="0" err="1" smtClean="0"/>
              <a:t>dx</a:t>
            </a:r>
            <a:r>
              <a:rPr lang="en-US" b="1" dirty="0" smtClean="0"/>
              <a:t> = 0005h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en-US" b="1" dirty="0" err="1" smtClean="0"/>
              <a:t>bx</a:t>
            </a:r>
            <a:r>
              <a:rPr lang="en-US" b="1" dirty="0" smtClean="0"/>
              <a:t>; </a:t>
            </a:r>
            <a:r>
              <a:rPr lang="en-US" dirty="0" smtClean="0"/>
              <a:t> </a:t>
            </a:r>
            <a:r>
              <a:rPr lang="en-US" b="1" dirty="0" smtClean="0"/>
              <a:t>ax = </a:t>
            </a:r>
            <a:r>
              <a:rPr lang="en-US" b="1" dirty="0" err="1" smtClean="0"/>
              <a:t>FFFEh</a:t>
            </a:r>
            <a:r>
              <a:rPr lang="en-US" b="1" dirty="0" smtClean="0"/>
              <a:t>     </a:t>
            </a:r>
            <a:r>
              <a:rPr lang="en-US" b="1" dirty="0" err="1" smtClean="0"/>
              <a:t>dx</a:t>
            </a:r>
            <a:r>
              <a:rPr lang="en-US" b="1" dirty="0" smtClean="0"/>
              <a:t> = 0001h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Divide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that the </a:t>
            </a:r>
            <a:r>
              <a:rPr lang="en-US" b="1" dirty="0" smtClean="0"/>
              <a:t>quotient</a:t>
            </a:r>
            <a:r>
              <a:rPr lang="en-US" dirty="0" smtClean="0"/>
              <a:t> will be too big to fit in the specified destination (</a:t>
            </a:r>
            <a:r>
              <a:rPr lang="en-US" b="1" dirty="0" smtClean="0"/>
              <a:t>al</a:t>
            </a:r>
            <a:r>
              <a:rPr lang="en-US" dirty="0" smtClean="0"/>
              <a:t> or </a:t>
            </a:r>
            <a:r>
              <a:rPr lang="en-US" b="1" dirty="0" smtClean="0"/>
              <a:t>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 </a:t>
            </a:r>
            <a:r>
              <a:rPr lang="en-US" b="1" dirty="0" smtClean="0"/>
              <a:t>divisor</a:t>
            </a:r>
            <a:r>
              <a:rPr lang="en-US" dirty="0" smtClean="0"/>
              <a:t> is much smaller than the </a:t>
            </a:r>
            <a:r>
              <a:rPr lang="en-US" b="1" dirty="0" smtClean="0"/>
              <a:t>dividend</a:t>
            </a:r>
          </a:p>
          <a:p>
            <a:r>
              <a:rPr lang="en-US" dirty="0" smtClean="0"/>
              <a:t>the program terminates and the system displays the message "</a:t>
            </a:r>
            <a:r>
              <a:rPr lang="en-US" b="1" dirty="0" smtClean="0"/>
              <a:t>Divide Overflow</a:t>
            </a:r>
            <a:r>
              <a:rPr lang="en-US" dirty="0" smtClean="0"/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 Extension of the Dividend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err="1" smtClean="0"/>
              <a:t>dx:ax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ax</a:t>
            </a:r>
            <a:r>
              <a:rPr lang="en-US" dirty="0" smtClean="0"/>
              <a:t> using </a:t>
            </a:r>
            <a:r>
              <a:rPr lang="en-US" b="1" dirty="0" err="1" smtClean="0"/>
              <a:t>cwd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343400"/>
            <a:ext cx="19223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-1250/7</a:t>
            </a:r>
          </a:p>
          <a:p>
            <a:endParaRPr lang="en-US" b="1" dirty="0" smtClean="0"/>
          </a:p>
          <a:p>
            <a:r>
              <a:rPr lang="en-US" b="1" dirty="0" smtClean="0"/>
              <a:t>MOV AX,-1250 </a:t>
            </a:r>
          </a:p>
          <a:p>
            <a:r>
              <a:rPr lang="en-US" b="1" dirty="0" smtClean="0"/>
              <a:t>CWD ; </a:t>
            </a:r>
            <a:r>
              <a:rPr lang="en-US" i="1" dirty="0" smtClean="0"/>
              <a:t>sign extend</a:t>
            </a:r>
          </a:p>
          <a:p>
            <a:r>
              <a:rPr lang="en-US" b="1" dirty="0" smtClean="0"/>
              <a:t>MOV BX,7</a:t>
            </a:r>
          </a:p>
          <a:p>
            <a:r>
              <a:rPr lang="en-US" b="1" dirty="0" smtClean="0"/>
              <a:t>IDIV BX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 Extension of the Dividend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smtClean="0"/>
              <a:t>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al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al</a:t>
            </a:r>
            <a:r>
              <a:rPr lang="en-US" dirty="0" smtClean="0"/>
              <a:t> using </a:t>
            </a:r>
            <a:r>
              <a:rPr lang="en-US" b="1" dirty="0" err="1" smtClean="0"/>
              <a:t>cbw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Multiplication by 5</a:t>
            </a:r>
            <a:r>
              <a:rPr lang="en-US" dirty="0" smtClean="0"/>
              <a:t> </a:t>
            </a:r>
          </a:p>
          <a:p>
            <a:r>
              <a:rPr lang="en-US" dirty="0" smtClean="0"/>
              <a:t>;Assume AX contains a number N to be multiplied by 5</a:t>
            </a:r>
          </a:p>
          <a:p>
            <a:r>
              <a:rPr lang="en-US" b="1" dirty="0" smtClean="0"/>
              <a:t>MOV  DX,AX     ;DX=N also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SHL  AX,2      ;AX=2N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ADD  AX,DX     ;AX=4N+N=5N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IF-THEN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; if ax &lt; 0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        </a:t>
            </a:r>
            <a:r>
              <a:rPr lang="en-US" b="1" dirty="0" err="1" smtClean="0"/>
              <a:t>cmp</a:t>
            </a:r>
            <a:r>
              <a:rPr lang="en-US" b="1" dirty="0" smtClean="0"/>
              <a:t> ax, 0     ; ax &lt; 0 ?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        </a:t>
            </a:r>
            <a:r>
              <a:rPr lang="en-US" b="1" dirty="0" err="1" smtClean="0"/>
              <a:t>jnl</a:t>
            </a:r>
            <a:r>
              <a:rPr lang="en-US" b="1" dirty="0" smtClean="0"/>
              <a:t> </a:t>
            </a:r>
            <a:r>
              <a:rPr lang="en-US" b="1" dirty="0" err="1" smtClean="0"/>
              <a:t>endif</a:t>
            </a:r>
            <a:r>
              <a:rPr lang="en-US" b="1" dirty="0" smtClean="0"/>
              <a:t>     ; no, exit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; then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        </a:t>
            </a:r>
            <a:r>
              <a:rPr lang="en-US" b="1" dirty="0" err="1" smtClean="0"/>
              <a:t>neg</a:t>
            </a:r>
            <a:r>
              <a:rPr lang="en-US" b="1" dirty="0" smtClean="0"/>
              <a:t> ax        ; yes, change sign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endif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1600200"/>
            <a:ext cx="2889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-- to compute |ax</a:t>
            </a:r>
            <a:r>
              <a:rPr lang="en-US" dirty="0" smtClean="0"/>
              <a:t>|:</a:t>
            </a:r>
          </a:p>
          <a:p>
            <a:r>
              <a:rPr lang="en-US" b="1" dirty="0" smtClean="0"/>
              <a:t>if ax &lt; 0 then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    ax = -ax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endif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Control Flags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DF - Direction flag [String access direction]</a:t>
            </a:r>
          </a:p>
          <a:p>
            <a:pPr lvl="1"/>
            <a:r>
              <a:rPr lang="en-US" dirty="0" smtClean="0"/>
              <a:t>STD: direction = down </a:t>
            </a:r>
          </a:p>
          <a:p>
            <a:pPr lvl="1"/>
            <a:r>
              <a:rPr lang="en-US" dirty="0" smtClean="0"/>
              <a:t>CLD: direction = up</a:t>
            </a:r>
          </a:p>
          <a:p>
            <a:r>
              <a:rPr lang="en-US" dirty="0" smtClean="0"/>
              <a:t>IF - Interrupt enable</a:t>
            </a:r>
          </a:p>
          <a:p>
            <a:pPr lvl="1"/>
            <a:r>
              <a:rPr lang="en-US" dirty="0" smtClean="0"/>
              <a:t>STI: enable external interrupts</a:t>
            </a:r>
          </a:p>
          <a:p>
            <a:pPr lvl="1"/>
            <a:r>
              <a:rPr lang="en-US" dirty="0" smtClean="0"/>
              <a:t>CLI: disable </a:t>
            </a:r>
            <a:r>
              <a:rPr lang="en-US" dirty="0" err="1" smtClean="0"/>
              <a:t>maskable</a:t>
            </a:r>
            <a:r>
              <a:rPr lang="en-US" dirty="0" smtClean="0"/>
              <a:t> external interrupts</a:t>
            </a:r>
          </a:p>
          <a:p>
            <a:r>
              <a:rPr lang="en-US" dirty="0" smtClean="0"/>
              <a:t>TF - Trace flag</a:t>
            </a:r>
          </a:p>
          <a:p>
            <a:pPr lvl="1"/>
            <a:r>
              <a:rPr lang="en-US" dirty="0" smtClean="0"/>
              <a:t>Interrupt 1 after executing instruction, if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Status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The Carry Flag (CF)</a:t>
            </a:r>
            <a:r>
              <a:rPr lang="en-US" dirty="0" smtClean="0"/>
              <a:t> CF = 1 if there is a carry out from the </a:t>
            </a:r>
            <a:r>
              <a:rPr lang="en-US" dirty="0" err="1" smtClean="0"/>
              <a:t>msb</a:t>
            </a:r>
            <a:r>
              <a:rPr lang="en-US" dirty="0" smtClean="0"/>
              <a:t> (most significant bit) on addition, or there is a borrow into the </a:t>
            </a:r>
            <a:r>
              <a:rPr lang="en-US" dirty="0" err="1" smtClean="0"/>
              <a:t>msb</a:t>
            </a:r>
            <a:r>
              <a:rPr lang="en-US" dirty="0" smtClean="0"/>
              <a:t> on subtraction</a:t>
            </a:r>
          </a:p>
          <a:p>
            <a:pPr lvl="1"/>
            <a:r>
              <a:rPr lang="en-US" dirty="0" smtClean="0"/>
              <a:t>CF = 0 otherwise</a:t>
            </a:r>
          </a:p>
          <a:p>
            <a:pPr lvl="1"/>
            <a:r>
              <a:rPr lang="en-US" dirty="0" smtClean="0"/>
              <a:t>CF is also affected by shift and rotate instructions</a:t>
            </a:r>
          </a:p>
          <a:p>
            <a:r>
              <a:rPr lang="en-US" b="1" dirty="0" smtClean="0"/>
              <a:t>The Parity Flag (PF)</a:t>
            </a:r>
            <a:r>
              <a:rPr lang="en-US" dirty="0" smtClean="0"/>
              <a:t> PF = 1 if the low byte of a result has an even number of one bits (even parity)</a:t>
            </a:r>
          </a:p>
          <a:p>
            <a:pPr lvl="1"/>
            <a:r>
              <a:rPr lang="en-US" dirty="0" smtClean="0"/>
              <a:t>PF = 0 otherwise (odd parity)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Status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Auxiliary Carry Flag (AF)</a:t>
            </a:r>
            <a:r>
              <a:rPr lang="en-US" dirty="0" smtClean="0"/>
              <a:t> AF = 1 if there is a carry out from bit 3 on addition, or there is a borrow into the bit 3 on subtraction</a:t>
            </a:r>
          </a:p>
          <a:p>
            <a:pPr lvl="1"/>
            <a:r>
              <a:rPr lang="en-US" dirty="0" smtClean="0"/>
              <a:t>AF = 0 otherwise</a:t>
            </a:r>
          </a:p>
          <a:p>
            <a:pPr lvl="1"/>
            <a:r>
              <a:rPr lang="en-US" dirty="0" smtClean="0"/>
              <a:t>AF is used in binary-coded decimal (BCD) operations</a:t>
            </a:r>
          </a:p>
          <a:p>
            <a:r>
              <a:rPr lang="en-US" b="1" dirty="0" smtClean="0"/>
              <a:t>The Zero Flag (ZF)</a:t>
            </a:r>
            <a:r>
              <a:rPr lang="en-US" dirty="0" smtClean="0"/>
              <a:t> ZF = 1 for a zero result</a:t>
            </a:r>
          </a:p>
          <a:p>
            <a:pPr lvl="1"/>
            <a:r>
              <a:rPr lang="en-US" dirty="0" smtClean="0"/>
              <a:t>ZF = 0 for a non-zero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Status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Sign Flag (SF)</a:t>
            </a:r>
            <a:r>
              <a:rPr lang="en-US" dirty="0" smtClean="0"/>
              <a:t> SF = 1 if the </a:t>
            </a:r>
            <a:r>
              <a:rPr lang="en-US" dirty="0" err="1" smtClean="0"/>
              <a:t>msb</a:t>
            </a:r>
            <a:r>
              <a:rPr lang="en-US" dirty="0" smtClean="0"/>
              <a:t> of a result is 1; it means the result is negative if you are giving a signed interpretation</a:t>
            </a:r>
          </a:p>
          <a:p>
            <a:pPr lvl="1"/>
            <a:r>
              <a:rPr lang="en-US" dirty="0" smtClean="0"/>
              <a:t>SF = 0 if the </a:t>
            </a:r>
            <a:r>
              <a:rPr lang="en-US" dirty="0" err="1" smtClean="0"/>
              <a:t>msb</a:t>
            </a:r>
            <a:r>
              <a:rPr lang="en-US" dirty="0" smtClean="0"/>
              <a:t> is 0</a:t>
            </a:r>
          </a:p>
          <a:p>
            <a:r>
              <a:rPr lang="en-US" b="1" dirty="0" smtClean="0"/>
              <a:t>The Overflow Flag (OF)</a:t>
            </a:r>
            <a:r>
              <a:rPr lang="en-US" dirty="0" smtClean="0"/>
              <a:t> OF = 1 if signed overflow occurred</a:t>
            </a:r>
          </a:p>
          <a:p>
            <a:pPr lvl="1"/>
            <a:r>
              <a:rPr lang="en-US" dirty="0" smtClean="0"/>
              <a:t>OF = 0 otherwise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smtClean="0"/>
              <a:t>(Signed)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Can only occur when adding numbers of the same sign (subtracting with different signs)</a:t>
            </a:r>
          </a:p>
          <a:p>
            <a:r>
              <a:rPr lang="en-US" sz="2400" dirty="0" smtClean="0"/>
              <a:t>Detected when carry into MSB is not equal to carry out of MSB</a:t>
            </a:r>
          </a:p>
          <a:p>
            <a:pPr lvl="1"/>
            <a:r>
              <a:rPr lang="en-US" sz="2000" dirty="0" smtClean="0"/>
              <a:t>Easily detected because this implies the result has a different sign than the sign of the operands</a:t>
            </a:r>
          </a:p>
          <a:p>
            <a:r>
              <a:rPr lang="en-US" sz="2400" dirty="0" smtClean="0"/>
              <a:t>Programs can ignore the Flags!</a:t>
            </a:r>
          </a:p>
          <a:p>
            <a:r>
              <a:rPr lang="en-US" sz="2800" b="1" dirty="0" smtClean="0"/>
              <a:t>Signed Overflow Example</a:t>
            </a:r>
            <a:r>
              <a:rPr lang="en-US" sz="2800" dirty="0" smtClean="0"/>
              <a:t> </a:t>
            </a:r>
            <a:r>
              <a:rPr lang="en-US" b="1" dirty="0" smtClean="0"/>
              <a:t>  </a:t>
            </a:r>
          </a:p>
          <a:p>
            <a:pPr>
              <a:buNone/>
            </a:pPr>
            <a:r>
              <a:rPr lang="en-US" sz="1900" b="1" dirty="0" smtClean="0"/>
              <a:t>         10010110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b="1" u="sng" dirty="0" smtClean="0"/>
              <a:t>+ 10100011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b="1" dirty="0" smtClean="0"/>
              <a:t>   00111001</a:t>
            </a:r>
          </a:p>
          <a:p>
            <a:pPr>
              <a:buNone/>
            </a:pPr>
            <a:r>
              <a:rPr lang="en-US" sz="1900" b="1" dirty="0" smtClean="0"/>
              <a:t>       </a:t>
            </a:r>
            <a:r>
              <a:rPr lang="en-US" sz="1900" dirty="0" smtClean="0"/>
              <a:t> </a:t>
            </a:r>
            <a:r>
              <a:rPr lang="en-US" sz="1900" i="1" dirty="0" smtClean="0"/>
              <a:t>Carry in = 0, Carry out = 1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err="1" smtClean="0"/>
              <a:t>Neg+Neg</a:t>
            </a:r>
            <a:r>
              <a:rPr lang="en-US" sz="1900" i="1" dirty="0" smtClean="0"/>
              <a:t>=Pos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smtClean="0"/>
              <a:t>Signed overflow occurred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smtClean="0"/>
              <a:t>OF = 1 (set)</a:t>
            </a:r>
            <a:r>
              <a:rPr lang="en-US" sz="1900" dirty="0" smtClean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4038600"/>
            <a:ext cx="320040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   00110110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b="1" u="sng" dirty="0" smtClean="0"/>
              <a:t>+ 01100011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b="1" dirty="0" smtClean="0"/>
              <a:t>   10011001</a:t>
            </a:r>
            <a:r>
              <a:rPr lang="en-US" sz="1900" dirty="0" smtClean="0"/>
              <a:t> </a:t>
            </a:r>
          </a:p>
          <a:p>
            <a:pPr>
              <a:buNone/>
            </a:pPr>
            <a:r>
              <a:rPr lang="en-US" sz="1900" i="1" dirty="0" smtClean="0"/>
              <a:t> Carry in = 1, Carry out = 0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err="1" smtClean="0"/>
              <a:t>Pos+Pos</a:t>
            </a:r>
            <a:r>
              <a:rPr lang="en-US" sz="1900" i="1" dirty="0" smtClean="0"/>
              <a:t>=</a:t>
            </a:r>
            <a:r>
              <a:rPr lang="en-US" sz="1900" i="1" dirty="0" err="1" smtClean="0"/>
              <a:t>Neg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smtClean="0"/>
              <a:t>Signed overflow occurred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smtClean="0"/>
              <a:t>OF = 1 (set)</a:t>
            </a:r>
            <a:endParaRPr lang="en-US" sz="19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1808</Words>
  <Application>Microsoft Office PowerPoint</Application>
  <PresentationFormat>On-screen Show (4:3)</PresentationFormat>
  <Paragraphs>428</Paragraphs>
  <Slides>48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Processor Status and FLAGS Register</vt:lpstr>
      <vt:lpstr>FLAGS Register</vt:lpstr>
      <vt:lpstr>Slide 4</vt:lpstr>
      <vt:lpstr>Control Flags </vt:lpstr>
      <vt:lpstr>Status Flags</vt:lpstr>
      <vt:lpstr>Status Flags</vt:lpstr>
      <vt:lpstr>Status Flags</vt:lpstr>
      <vt:lpstr>(Signed) Overflow</vt:lpstr>
      <vt:lpstr>Unsigned Overflow</vt:lpstr>
      <vt:lpstr>Instructions and Flags</vt:lpstr>
      <vt:lpstr>Flow Control Instructions</vt:lpstr>
      <vt:lpstr>Flow Control Instructions</vt:lpstr>
      <vt:lpstr>Flow Control Instructions</vt:lpstr>
      <vt:lpstr>Conditional jumps</vt:lpstr>
      <vt:lpstr>Signed Vs Unsigned Jumps</vt:lpstr>
      <vt:lpstr>Flow Control Instructions</vt:lpstr>
      <vt:lpstr>Branching Structures</vt:lpstr>
      <vt:lpstr>IF-THEN-ELSE structure</vt:lpstr>
      <vt:lpstr>The CASE structure</vt:lpstr>
      <vt:lpstr>AND conditions</vt:lpstr>
      <vt:lpstr>Looping Structures</vt:lpstr>
      <vt:lpstr>FOR Loop</vt:lpstr>
      <vt:lpstr>A Loophole</vt:lpstr>
      <vt:lpstr>WHILE LOOP</vt:lpstr>
      <vt:lpstr>REPEAT LOOP</vt:lpstr>
      <vt:lpstr>Logic, Shift and Rotate</vt:lpstr>
      <vt:lpstr>Logic Instructions </vt:lpstr>
      <vt:lpstr>Examples</vt:lpstr>
      <vt:lpstr>The TEST instruction</vt:lpstr>
      <vt:lpstr>Bit Shifting</vt:lpstr>
      <vt:lpstr>Left Shift Instructions</vt:lpstr>
      <vt:lpstr>The SAL instruction</vt:lpstr>
      <vt:lpstr>Rotate</vt:lpstr>
      <vt:lpstr>Rotate through Carry</vt:lpstr>
      <vt:lpstr>Multiplication and Division Instructions</vt:lpstr>
      <vt:lpstr>Multiplication instructions </vt:lpstr>
      <vt:lpstr>Multiplication instructions</vt:lpstr>
      <vt:lpstr>More Examples</vt:lpstr>
      <vt:lpstr>Division instructions</vt:lpstr>
      <vt:lpstr>Byte and Word Division (A/B)</vt:lpstr>
      <vt:lpstr>An Example</vt:lpstr>
      <vt:lpstr>Divide Overflow</vt:lpstr>
      <vt:lpstr>Sign Extension of the Dividend</vt:lpstr>
      <vt:lpstr>Sign Extension of the Dividend</vt:lpstr>
      <vt:lpstr>Thank You</vt:lpstr>
      <vt:lpstr>An example</vt:lpstr>
      <vt:lpstr>IF-THEN structure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sunny</dc:creator>
  <cp:lastModifiedBy>sunny</cp:lastModifiedBy>
  <cp:revision>161</cp:revision>
  <dcterms:created xsi:type="dcterms:W3CDTF">2006-08-16T00:00:00Z</dcterms:created>
  <dcterms:modified xsi:type="dcterms:W3CDTF">2013-03-31T05:07:55Z</dcterms:modified>
</cp:coreProperties>
</file>