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57" r:id="rId4"/>
    <p:sldId id="278" r:id="rId5"/>
    <p:sldId id="258" r:id="rId6"/>
    <p:sldId id="259" r:id="rId7"/>
    <p:sldId id="279" r:id="rId8"/>
    <p:sldId id="260" r:id="rId9"/>
    <p:sldId id="261" r:id="rId10"/>
    <p:sldId id="262" r:id="rId11"/>
    <p:sldId id="280" r:id="rId12"/>
    <p:sldId id="263" r:id="rId13"/>
    <p:sldId id="264" r:id="rId14"/>
    <p:sldId id="265" r:id="rId15"/>
    <p:sldId id="281" r:id="rId16"/>
    <p:sldId id="266" r:id="rId17"/>
    <p:sldId id="267" r:id="rId18"/>
    <p:sldId id="268" r:id="rId19"/>
    <p:sldId id="269" r:id="rId20"/>
    <p:sldId id="270" r:id="rId21"/>
    <p:sldId id="282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</a:rPr>
              <a:t>CHAPTER 7</a:t>
            </a:r>
          </a:p>
          <a:p>
            <a:pPr lvl="0">
              <a:spcBef>
                <a:spcPct val="0"/>
              </a:spcBef>
            </a:pPr>
            <a:endParaRPr lang="en-US" sz="3600" b="1" dirty="0" smtClean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</a:pP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Logic</a:t>
            </a: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Shift, </a:t>
            </a: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and Rotate </a:t>
            </a: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Instructions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shl</a:t>
            </a:r>
            <a:r>
              <a:rPr lang="en-US" dirty="0" smtClean="0"/>
              <a:t> :multiply an operand by powers of 2</a:t>
            </a:r>
          </a:p>
          <a:p>
            <a:r>
              <a:rPr lang="en-US" b="1" dirty="0" err="1" smtClean="0"/>
              <a:t>sal</a:t>
            </a:r>
            <a:r>
              <a:rPr lang="en-US" dirty="0" smtClean="0"/>
              <a:t>(</a:t>
            </a:r>
            <a:r>
              <a:rPr lang="en-US" i="1" dirty="0" smtClean="0"/>
              <a:t>shift arithmetic left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in instances where multiplication is intended</a:t>
            </a:r>
          </a:p>
          <a:p>
            <a:r>
              <a:rPr lang="en-US" b="1" i="1" dirty="0" smtClean="0"/>
              <a:t>Both instructions generate the same machine code!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SAL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SHR – for logical shifting and unsigned division</a:t>
            </a:r>
          </a:p>
          <a:p>
            <a:r>
              <a:rPr lang="en-US" dirty="0" smtClean="0"/>
              <a:t>SAR – for signed division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Shifts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Rotate Instructions</a:t>
            </a:r>
            <a:r>
              <a:rPr lang="en-US" dirty="0" smtClean="0"/>
              <a:t> </a:t>
            </a:r>
            <a:r>
              <a:rPr lang="en-US" b="1" dirty="0" smtClean="0"/>
              <a:t>Rotate Left</a:t>
            </a:r>
            <a:endParaRPr lang="en-US" dirty="0" smtClean="0"/>
          </a:p>
          <a:p>
            <a:pPr lvl="1"/>
            <a:r>
              <a:rPr lang="en-US" b="1" dirty="0" err="1" smtClean="0"/>
              <a:t>rol</a:t>
            </a:r>
            <a:r>
              <a:rPr lang="en-US" dirty="0" smtClean="0"/>
              <a:t> (</a:t>
            </a:r>
            <a:r>
              <a:rPr lang="en-US" i="1" dirty="0" smtClean="0"/>
              <a:t>rotate left</a:t>
            </a:r>
            <a:r>
              <a:rPr lang="en-US" dirty="0" smtClean="0"/>
              <a:t>) shifts bits to the left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msb</a:t>
            </a:r>
            <a:r>
              <a:rPr lang="en-US" dirty="0" smtClean="0"/>
              <a:t> is shifted into the </a:t>
            </a:r>
            <a:r>
              <a:rPr lang="en-US" b="1" dirty="0" smtClean="0"/>
              <a:t>rightmost</a:t>
            </a:r>
            <a:r>
              <a:rPr lang="en-US" dirty="0" smtClean="0"/>
              <a:t> bit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cf</a:t>
            </a:r>
            <a:r>
              <a:rPr lang="en-US" dirty="0" smtClean="0"/>
              <a:t> also gets the </a:t>
            </a:r>
            <a:r>
              <a:rPr lang="en-US" dirty="0" err="1" smtClean="0"/>
              <a:t>the</a:t>
            </a:r>
            <a:r>
              <a:rPr lang="en-US" dirty="0" smtClean="0"/>
              <a:t> bit shifted out of the </a:t>
            </a:r>
            <a:r>
              <a:rPr lang="en-US" b="1" dirty="0" err="1" smtClean="0"/>
              <a:t>msb</a:t>
            </a:r>
            <a:endParaRPr lang="en-US" b="1" dirty="0" smtClean="0"/>
          </a:p>
          <a:p>
            <a:r>
              <a:rPr lang="en-US" b="1" dirty="0" smtClean="0"/>
              <a:t>Rotate Right</a:t>
            </a:r>
            <a:endParaRPr lang="en-US" dirty="0" smtClean="0"/>
          </a:p>
          <a:p>
            <a:pPr lvl="1"/>
            <a:r>
              <a:rPr lang="en-US" b="1" dirty="0" err="1" smtClean="0"/>
              <a:t>ror</a:t>
            </a:r>
            <a:r>
              <a:rPr lang="en-US" dirty="0" smtClean="0"/>
              <a:t> (</a:t>
            </a:r>
            <a:r>
              <a:rPr lang="en-US" i="1" dirty="0" smtClean="0"/>
              <a:t>rotate right</a:t>
            </a:r>
            <a:r>
              <a:rPr lang="en-US" dirty="0" smtClean="0"/>
              <a:t>) rotates bits to the right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rightmost</a:t>
            </a:r>
            <a:r>
              <a:rPr lang="en-US" dirty="0" smtClean="0"/>
              <a:t> bit is shifted into the </a:t>
            </a:r>
            <a:r>
              <a:rPr lang="en-US" b="1" dirty="0" err="1" smtClean="0"/>
              <a:t>msb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into </a:t>
            </a:r>
            <a:r>
              <a:rPr lang="en-US" b="1" dirty="0" err="1" smtClean="0"/>
              <a:t>cf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Rotate through Carry Left</a:t>
            </a:r>
            <a:endParaRPr lang="en-US" dirty="0" smtClean="0"/>
          </a:p>
          <a:p>
            <a:pPr lvl="1"/>
            <a:r>
              <a:rPr lang="en-US" dirty="0" smtClean="0"/>
              <a:t>The instruction </a:t>
            </a:r>
            <a:r>
              <a:rPr lang="en-US" b="1" dirty="0" err="1" smtClean="0"/>
              <a:t>rcl</a:t>
            </a:r>
            <a:r>
              <a:rPr lang="en-US" dirty="0" smtClean="0"/>
              <a:t> shifts bits to the left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msb</a:t>
            </a:r>
            <a:r>
              <a:rPr lang="en-US" dirty="0" smtClean="0"/>
              <a:t> is shifted into </a:t>
            </a:r>
            <a:r>
              <a:rPr lang="en-US" b="1" dirty="0" err="1" smtClean="0"/>
              <a:t>cf</a:t>
            </a:r>
            <a:endParaRPr lang="en-US" dirty="0" smtClean="0"/>
          </a:p>
          <a:p>
            <a:pPr lvl="1"/>
            <a:r>
              <a:rPr lang="en-US" b="1" dirty="0" err="1" smtClean="0"/>
              <a:t>cf</a:t>
            </a:r>
            <a:r>
              <a:rPr lang="en-US" dirty="0" smtClean="0"/>
              <a:t> is shifted into the rightmost bit</a:t>
            </a:r>
          </a:p>
          <a:p>
            <a:r>
              <a:rPr lang="en-US" b="1" dirty="0" smtClean="0"/>
              <a:t>Rotate through Carry Right</a:t>
            </a:r>
            <a:endParaRPr lang="en-US" dirty="0" smtClean="0"/>
          </a:p>
          <a:p>
            <a:pPr lvl="1"/>
            <a:r>
              <a:rPr lang="en-US" dirty="0" err="1" smtClean="0"/>
              <a:t>rcr</a:t>
            </a:r>
            <a:r>
              <a:rPr lang="en-US" dirty="0" smtClean="0"/>
              <a:t> rotates bits to the right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lsb</a:t>
            </a:r>
            <a:r>
              <a:rPr lang="en-US" dirty="0" smtClean="0"/>
              <a:t> bit is shifted into </a:t>
            </a:r>
            <a:r>
              <a:rPr lang="en-US" b="1" dirty="0" err="1" smtClean="0"/>
              <a:t>cf</a:t>
            </a:r>
            <a:endParaRPr lang="en-US" dirty="0" smtClean="0"/>
          </a:p>
          <a:p>
            <a:pPr lvl="1"/>
            <a:r>
              <a:rPr lang="en-US" b="1" dirty="0" err="1" smtClean="0"/>
              <a:t>cf</a:t>
            </a:r>
            <a:r>
              <a:rPr lang="en-US" dirty="0" smtClean="0"/>
              <a:t> is shifted into the </a:t>
            </a:r>
            <a:r>
              <a:rPr lang="en-US" b="1" dirty="0" err="1" smtClean="0"/>
              <a:t>msb</a:t>
            </a:r>
            <a:endParaRPr lang="en-US" b="1" dirty="0" smtClean="0"/>
          </a:p>
          <a:p>
            <a:pPr lvl="1"/>
            <a:endParaRPr lang="en-US" b="1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Refer to figure 7.5 to 7.8 for the illustrations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Rotate through Carry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CHAPTER 9</a:t>
            </a:r>
            <a:br>
              <a:rPr lang="en-US" b="1" dirty="0" smtClean="0"/>
            </a:b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Multiplication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and Division Instructions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Signed and Unsigned numbers must be interpreted accordingly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 = 10000000 * 11111111 </a:t>
            </a:r>
          </a:p>
          <a:p>
            <a:endParaRPr lang="en-US" dirty="0" smtClean="0"/>
          </a:p>
          <a:p>
            <a:r>
              <a:rPr lang="en-US" dirty="0" smtClean="0"/>
              <a:t>Unsigned Interpretation</a:t>
            </a:r>
          </a:p>
          <a:p>
            <a:pPr lvl="1"/>
            <a:r>
              <a:rPr lang="en-US" dirty="0" smtClean="0"/>
              <a:t>P = 128 * 255  = 32640</a:t>
            </a:r>
          </a:p>
          <a:p>
            <a:r>
              <a:rPr lang="en-US" dirty="0" smtClean="0"/>
              <a:t>Signed Interpretation</a:t>
            </a:r>
          </a:p>
          <a:p>
            <a:pPr lvl="1"/>
            <a:r>
              <a:rPr lang="en-US" dirty="0" smtClean="0"/>
              <a:t> P = -128 * -1 = 128</a:t>
            </a:r>
          </a:p>
          <a:p>
            <a:r>
              <a:rPr lang="en-US" dirty="0" smtClean="0"/>
              <a:t>Hence</a:t>
            </a:r>
          </a:p>
          <a:p>
            <a:pPr lvl="1"/>
            <a:r>
              <a:rPr lang="en-US" dirty="0" smtClean="0"/>
              <a:t>P = 0111111110000000b ; unsigned multiplication</a:t>
            </a:r>
          </a:p>
          <a:p>
            <a:pPr lvl="1"/>
            <a:r>
              <a:rPr lang="en-US" dirty="0" smtClean="0"/>
              <a:t>P = 0000000010000000b ; signed multiplication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PRODUCT IS DIFFERENT with respect to INTERPRETATION ( for numbers that are negative 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Signed Vs Unsigned Multiplication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imul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Signed </a:t>
            </a:r>
            <a:r>
              <a:rPr lang="en-US" dirty="0" smtClean="0"/>
              <a:t>multiply [Integer </a:t>
            </a:r>
            <a:r>
              <a:rPr lang="en-US" dirty="0" err="1" smtClean="0"/>
              <a:t>MULtiply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b="1" dirty="0" err="1" smtClean="0"/>
              <a:t>mul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Unsigned multiply</a:t>
            </a:r>
          </a:p>
          <a:p>
            <a:r>
              <a:rPr lang="en-US" b="1" dirty="0" smtClean="0"/>
              <a:t>Byte and Word Multiplication</a:t>
            </a:r>
            <a:r>
              <a:rPr lang="en-US" dirty="0" smtClean="0"/>
              <a:t> (A X B)</a:t>
            </a:r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bytes</a:t>
            </a:r>
            <a:r>
              <a:rPr lang="en-US" dirty="0" smtClean="0"/>
              <a:t> are multiplied, the result is a 16-bit </a:t>
            </a:r>
            <a:r>
              <a:rPr lang="en-US" b="1" dirty="0" smtClean="0"/>
              <a:t>word</a:t>
            </a:r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</a:t>
            </a:r>
            <a:endParaRPr lang="en-US" b="1" dirty="0" smtClean="0"/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AL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product: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words</a:t>
            </a:r>
            <a:r>
              <a:rPr lang="en-US" dirty="0" smtClean="0"/>
              <a:t> are multiplied, the result is a 32-bit </a:t>
            </a:r>
            <a:r>
              <a:rPr lang="en-US" b="1" i="1" dirty="0" err="1" smtClean="0"/>
              <a:t>doubleword</a:t>
            </a:r>
            <a:endParaRPr lang="en-US" dirty="0" smtClean="0"/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</a:t>
            </a:r>
            <a:endParaRPr lang="en-US" b="1" dirty="0" smtClean="0"/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AX</a:t>
            </a:r>
          </a:p>
          <a:p>
            <a:pPr lvl="2"/>
            <a:r>
              <a:rPr lang="en-US" dirty="0" smtClean="0"/>
              <a:t>Product: DX:AX</a:t>
            </a:r>
            <a:endParaRPr lang="en-US" dirty="0" smtClean="0"/>
          </a:p>
          <a:p>
            <a:pPr lvl="3"/>
            <a:r>
              <a:rPr lang="en-US" dirty="0" smtClean="0"/>
              <a:t>Product (ms 16 bits): </a:t>
            </a:r>
            <a:r>
              <a:rPr lang="en-US" b="1" dirty="0" smtClean="0"/>
              <a:t>DX </a:t>
            </a:r>
            <a:endParaRPr lang="en-US" dirty="0" smtClean="0"/>
          </a:p>
          <a:p>
            <a:pPr lvl="3"/>
            <a:r>
              <a:rPr lang="en-US" dirty="0" smtClean="0"/>
              <a:t>Product (</a:t>
            </a:r>
            <a:r>
              <a:rPr lang="en-US" dirty="0" err="1" smtClean="0"/>
              <a:t>ls</a:t>
            </a:r>
            <a:r>
              <a:rPr lang="en-US" dirty="0" smtClean="0"/>
              <a:t> 16 bits):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Multiplication instructions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source</a:t>
            </a:r>
            <a:r>
              <a:rPr lang="en-US" dirty="0" smtClean="0"/>
              <a:t> </a:t>
            </a:r>
            <a:r>
              <a:rPr lang="en-US" dirty="0" smtClean="0"/>
              <a:t> can be a</a:t>
            </a:r>
            <a:r>
              <a:rPr lang="en-US" b="1" dirty="0" smtClean="0"/>
              <a:t> </a:t>
            </a:r>
            <a:r>
              <a:rPr lang="en-US" b="1" dirty="0" smtClean="0"/>
              <a:t>register </a:t>
            </a:r>
            <a:r>
              <a:rPr lang="en-US" dirty="0" smtClean="0"/>
              <a:t>or</a:t>
            </a:r>
            <a:r>
              <a:rPr lang="en-US" b="1" dirty="0" smtClean="0"/>
              <a:t> memory </a:t>
            </a:r>
            <a:r>
              <a:rPr lang="en-US" b="1" dirty="0" smtClean="0"/>
              <a:t>byte/word, </a:t>
            </a:r>
            <a:r>
              <a:rPr lang="en-US" b="1" dirty="0" smtClean="0"/>
              <a:t>but </a:t>
            </a:r>
            <a:r>
              <a:rPr lang="en-US" b="1" dirty="0" smtClean="0">
                <a:solidFill>
                  <a:srgbClr val="C00000"/>
                </a:solidFill>
              </a:rPr>
              <a:t>can not be </a:t>
            </a:r>
            <a:r>
              <a:rPr lang="en-US" b="1" dirty="0" smtClean="0">
                <a:solidFill>
                  <a:srgbClr val="C00000"/>
                </a:solidFill>
              </a:rPr>
              <a:t>a constant</a:t>
            </a:r>
            <a:endParaRPr lang="en-US" dirty="0" smtClean="0"/>
          </a:p>
          <a:p>
            <a:r>
              <a:rPr lang="en-US" dirty="0" smtClean="0"/>
              <a:t>Byte form</a:t>
            </a:r>
          </a:p>
          <a:p>
            <a:pPr lvl="1"/>
            <a:r>
              <a:rPr lang="en-US" dirty="0" smtClean="0"/>
              <a:t>AX=AL*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Word form</a:t>
            </a:r>
          </a:p>
          <a:p>
            <a:pPr lvl="1"/>
            <a:r>
              <a:rPr lang="en-US" dirty="0" smtClean="0"/>
              <a:t>DX:AX=AX*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CF/OF</a:t>
            </a:r>
          </a:p>
          <a:p>
            <a:pPr lvl="1"/>
            <a:r>
              <a:rPr lang="en-US" dirty="0" smtClean="0"/>
              <a:t>MUL </a:t>
            </a:r>
          </a:p>
          <a:p>
            <a:pPr lvl="2"/>
            <a:r>
              <a:rPr lang="en-US" dirty="0" smtClean="0"/>
              <a:t>0: upper half result 0</a:t>
            </a:r>
          </a:p>
          <a:p>
            <a:pPr lvl="1"/>
            <a:r>
              <a:rPr lang="en-US" dirty="0" smtClean="0"/>
              <a:t>IMUL</a:t>
            </a:r>
          </a:p>
          <a:p>
            <a:pPr lvl="2"/>
            <a:r>
              <a:rPr lang="en-US" dirty="0" smtClean="0"/>
              <a:t>0: if upper half is sign extension of lower half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CF/OF = 1 means product is too big for lower half of the destination (AL for byte and AX for word)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Multiplication instructions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24384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b="1" dirty="0" smtClean="0"/>
              <a:t>ax</a:t>
            </a:r>
            <a:r>
              <a:rPr lang="en-US" sz="2000" dirty="0" smtClean="0"/>
              <a:t> contains </a:t>
            </a:r>
            <a:r>
              <a:rPr lang="en-US" sz="2000" b="1" dirty="0" smtClean="0"/>
              <a:t>0001h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contains </a:t>
            </a:r>
            <a:r>
              <a:rPr lang="en-US" sz="2000" b="1" dirty="0" err="1" smtClean="0"/>
              <a:t>FFFFh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b="1" dirty="0" smtClean="0"/>
              <a:t>;  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0000h     ax = </a:t>
            </a:r>
            <a:r>
              <a:rPr lang="en-US" sz="2000" b="1" dirty="0" err="1" smtClean="0"/>
              <a:t>FFFFh</a:t>
            </a:r>
            <a:r>
              <a:rPr lang="en-US" sz="20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imul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;  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     ax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  (-1)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3434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SF, ZF, AF, and PF</a:t>
            </a:r>
          </a:p>
          <a:p>
            <a:pPr lvl="1"/>
            <a:r>
              <a:rPr lang="en-US" b="1" dirty="0" smtClean="0"/>
              <a:t>Undefined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FFFE0001</a:t>
                      </a:r>
                    </a:p>
                    <a:p>
                      <a:r>
                        <a:rPr lang="en-US" dirty="0" smtClean="0"/>
                        <a:t>(4294836225)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 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</a:t>
            </a:r>
            <a:r>
              <a:rPr lang="en-US" dirty="0" err="1" smtClean="0"/>
              <a:t>FFFFh,BX</a:t>
            </a:r>
            <a:r>
              <a:rPr lang="en-US" dirty="0" smtClean="0"/>
              <a:t>=</a:t>
            </a:r>
            <a:r>
              <a:rPr lang="en-US" dirty="0" err="1" smtClean="0"/>
              <a:t>FFFFh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AX=80h,BX=</a:t>
            </a:r>
            <a:r>
              <a:rPr lang="en-US" dirty="0" err="1" smtClean="0"/>
              <a:t>FFh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4267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7F80</a:t>
                      </a:r>
                    </a:p>
                    <a:p>
                      <a:r>
                        <a:rPr lang="en-US" dirty="0" smtClean="0"/>
                        <a:t>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(no sign extension)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cbw</a:t>
            </a:r>
            <a:endParaRPr lang="en-US" dirty="0" smtClean="0"/>
          </a:p>
          <a:p>
            <a:pPr lvl="1"/>
            <a:r>
              <a:rPr lang="en-US" dirty="0" smtClean="0"/>
              <a:t>convert byte to word</a:t>
            </a:r>
          </a:p>
          <a:p>
            <a:r>
              <a:rPr lang="en-US" b="1" dirty="0" err="1" smtClean="0"/>
              <a:t>cwd</a:t>
            </a:r>
            <a:endParaRPr lang="en-US" dirty="0" smtClean="0"/>
          </a:p>
          <a:p>
            <a:pPr lvl="1"/>
            <a:r>
              <a:rPr lang="en-US" dirty="0" smtClean="0"/>
              <a:t>convert word to </a:t>
            </a:r>
            <a:r>
              <a:rPr lang="en-US" dirty="0" err="1" smtClean="0"/>
              <a:t>doubleword</a:t>
            </a:r>
            <a:endParaRPr lang="en-US" dirty="0" smtClean="0"/>
          </a:p>
          <a:p>
            <a:r>
              <a:rPr lang="en-US" b="1" dirty="0" smtClean="0"/>
              <a:t>div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unsigned divide</a:t>
            </a:r>
          </a:p>
          <a:p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i="1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signed divide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Division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Boolean Data</a:t>
            </a:r>
            <a:r>
              <a:rPr lang="en-US" dirty="0" smtClean="0"/>
              <a:t> 0 or 1</a:t>
            </a:r>
          </a:p>
          <a:p>
            <a:pPr lvl="1"/>
            <a:r>
              <a:rPr lang="en-US" dirty="0" smtClean="0"/>
              <a:t>Requires only a single bit</a:t>
            </a:r>
          </a:p>
          <a:p>
            <a:pPr lvl="1"/>
            <a:r>
              <a:rPr lang="en-US" dirty="0" smtClean="0"/>
              <a:t>0 = FALSE</a:t>
            </a:r>
          </a:p>
          <a:p>
            <a:pPr lvl="1"/>
            <a:r>
              <a:rPr lang="en-US" dirty="0" smtClean="0"/>
              <a:t>1 = TRUE</a:t>
            </a:r>
          </a:p>
          <a:p>
            <a:r>
              <a:rPr lang="en-US" dirty="0" smtClean="0"/>
              <a:t>Boolean operators</a:t>
            </a:r>
          </a:p>
          <a:p>
            <a:pPr lvl="1"/>
            <a:r>
              <a:rPr lang="en-US" dirty="0" smtClean="0"/>
              <a:t>Unary: NOT</a:t>
            </a:r>
          </a:p>
          <a:p>
            <a:pPr lvl="1"/>
            <a:r>
              <a:rPr lang="en-US" dirty="0" smtClean="0"/>
              <a:t>Binary: AND, OR, XOR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Logic, Shift and Rotate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When division is performed</a:t>
            </a:r>
          </a:p>
          <a:p>
            <a:pPr lvl="1"/>
            <a:r>
              <a:rPr lang="en-US" dirty="0" smtClean="0"/>
              <a:t>two results: the quotient and the remainder</a:t>
            </a:r>
          </a:p>
          <a:p>
            <a:pPr lvl="1"/>
            <a:r>
              <a:rPr lang="en-US" dirty="0" smtClean="0"/>
              <a:t>Quotient and remainder are same </a:t>
            </a:r>
            <a:r>
              <a:rPr lang="en-US" b="1" dirty="0" smtClean="0"/>
              <a:t>size</a:t>
            </a:r>
            <a:r>
              <a:rPr lang="en-US" dirty="0" smtClean="0"/>
              <a:t> as the </a:t>
            </a:r>
            <a:r>
              <a:rPr lang="en-US" dirty="0" smtClean="0"/>
              <a:t>divisor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Divisor can not be a constant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Byte and Word Division (A/B)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For the byte form,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smtClean="0"/>
              <a:t>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 : </a:t>
            </a:r>
            <a:r>
              <a:rPr lang="en-US" b="1" dirty="0" smtClean="0"/>
              <a:t>AL ;</a:t>
            </a:r>
            <a:r>
              <a:rPr lang="en-US" dirty="0" smtClean="0"/>
              <a:t>Remainder: </a:t>
            </a:r>
            <a:r>
              <a:rPr lang="en-US" b="1" dirty="0" smtClean="0"/>
              <a:t>AH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 = AX / divisor; divisor is BYTE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AH = AX % divisor; </a:t>
            </a:r>
          </a:p>
          <a:p>
            <a:r>
              <a:rPr lang="en-US" dirty="0" smtClean="0"/>
              <a:t>For the word form, 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smtClean="0"/>
              <a:t>DX:AX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Quotient: </a:t>
            </a:r>
            <a:r>
              <a:rPr lang="en-US" b="1" dirty="0" smtClean="0"/>
              <a:t>AX ; </a:t>
            </a:r>
            <a:r>
              <a:rPr lang="en-US" dirty="0" smtClean="0"/>
              <a:t>Remainder: </a:t>
            </a:r>
            <a:r>
              <a:rPr lang="en-US" b="1" dirty="0" smtClean="0"/>
              <a:t>DX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AX = DX:AX / divisor ; divisor is WORD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DX = DX:AX % divisor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Byte and Word Division (A/B</a:t>
            </a:r>
            <a:r>
              <a:rPr lang="en-US" dirty="0" smtClean="0"/>
              <a:t>) (contd.)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;If </a:t>
            </a:r>
            <a:r>
              <a:rPr lang="en-US" b="1" dirty="0" err="1" smtClean="0"/>
              <a:t>dx</a:t>
            </a:r>
            <a:r>
              <a:rPr lang="en-US" dirty="0" smtClean="0"/>
              <a:t> = </a:t>
            </a:r>
            <a:r>
              <a:rPr lang="en-US" b="1" dirty="0" smtClean="0"/>
              <a:t>0000h</a:t>
            </a:r>
            <a:r>
              <a:rPr lang="en-US" dirty="0" smtClean="0"/>
              <a:t>, </a:t>
            </a:r>
            <a:r>
              <a:rPr lang="en-US" b="1" dirty="0" smtClean="0"/>
              <a:t>ax</a:t>
            </a:r>
            <a:r>
              <a:rPr lang="en-US" dirty="0" smtClean="0"/>
              <a:t> = </a:t>
            </a:r>
            <a:r>
              <a:rPr lang="en-US" b="1" dirty="0" smtClean="0"/>
              <a:t>0005h</a:t>
            </a:r>
            <a:r>
              <a:rPr lang="en-US" dirty="0" smtClean="0"/>
              <a:t>, and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          </a:t>
            </a:r>
            <a:r>
              <a:rPr lang="en-US" b="1" dirty="0" err="1" smtClean="0"/>
              <a:t>bx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err="1" smtClean="0"/>
              <a:t>FFFEh</a:t>
            </a:r>
            <a:r>
              <a:rPr lang="en-US" b="1" dirty="0" smtClean="0"/>
              <a:t> (-2)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div </a:t>
            </a:r>
            <a:r>
              <a:rPr lang="en-US" b="1" dirty="0" err="1" smtClean="0"/>
              <a:t>bx</a:t>
            </a:r>
            <a:r>
              <a:rPr lang="en-US" b="1" dirty="0" smtClean="0"/>
              <a:t>;   ax = 0000h    </a:t>
            </a:r>
            <a:r>
              <a:rPr lang="en-US" b="1" dirty="0" err="1" smtClean="0"/>
              <a:t>dx</a:t>
            </a:r>
            <a:r>
              <a:rPr lang="en-US" b="1" dirty="0" smtClean="0"/>
              <a:t> = 0005h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; </a:t>
            </a:r>
            <a:r>
              <a:rPr lang="en-US" dirty="0" smtClean="0"/>
              <a:t> </a:t>
            </a:r>
            <a:r>
              <a:rPr lang="en-US" b="1" dirty="0" smtClean="0"/>
              <a:t>ax = </a:t>
            </a:r>
            <a:r>
              <a:rPr lang="en-US" b="1" dirty="0" err="1" smtClean="0"/>
              <a:t>FFFEh</a:t>
            </a:r>
            <a:r>
              <a:rPr lang="en-US" b="1" dirty="0" smtClean="0"/>
              <a:t>     </a:t>
            </a:r>
            <a:r>
              <a:rPr lang="en-US" b="1" dirty="0" err="1" smtClean="0"/>
              <a:t>dx</a:t>
            </a:r>
            <a:r>
              <a:rPr lang="en-US" b="1" dirty="0" smtClean="0"/>
              <a:t> = 0001h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that the </a:t>
            </a:r>
            <a:r>
              <a:rPr lang="en-US" b="1" dirty="0" smtClean="0"/>
              <a:t>quotient</a:t>
            </a:r>
            <a:r>
              <a:rPr lang="en-US" dirty="0" smtClean="0"/>
              <a:t> will be too big to fit in the specified destination (</a:t>
            </a:r>
            <a:r>
              <a:rPr lang="en-US" b="1" dirty="0" smtClean="0"/>
              <a:t>al</a:t>
            </a:r>
            <a:r>
              <a:rPr lang="en-US" dirty="0" smtClean="0"/>
              <a:t> or </a:t>
            </a:r>
            <a:r>
              <a:rPr lang="en-US" b="1" dirty="0" smtClean="0"/>
              <a:t>ax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if the </a:t>
            </a:r>
            <a:r>
              <a:rPr lang="en-US" b="1" dirty="0" smtClean="0">
                <a:solidFill>
                  <a:srgbClr val="C00000"/>
                </a:solidFill>
              </a:rPr>
              <a:t>divisor</a:t>
            </a:r>
            <a:r>
              <a:rPr lang="en-US" dirty="0" smtClean="0">
                <a:solidFill>
                  <a:srgbClr val="C00000"/>
                </a:solidFill>
              </a:rPr>
              <a:t> is much smaller than the </a:t>
            </a:r>
            <a:r>
              <a:rPr lang="en-US" b="1" dirty="0" smtClean="0">
                <a:solidFill>
                  <a:srgbClr val="C00000"/>
                </a:solidFill>
              </a:rPr>
              <a:t>dividend</a:t>
            </a:r>
          </a:p>
          <a:p>
            <a:r>
              <a:rPr lang="en-US" dirty="0" smtClean="0"/>
              <a:t>the program terminates and the system displays the message "</a:t>
            </a:r>
            <a:r>
              <a:rPr lang="en-US" b="1" dirty="0" smtClean="0"/>
              <a:t>Divide Overflow</a:t>
            </a:r>
            <a:r>
              <a:rPr lang="en-US" dirty="0" smtClean="0"/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Divide Overflow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err="1" smtClean="0"/>
              <a:t>dx:ax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ax</a:t>
            </a:r>
            <a:r>
              <a:rPr lang="en-US" dirty="0" smtClean="0"/>
              <a:t> using </a:t>
            </a:r>
            <a:r>
              <a:rPr lang="en-US" b="1" dirty="0" err="1" smtClean="0"/>
              <a:t>cwd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 Extension of the Dividend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343400"/>
            <a:ext cx="1922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-1250/7</a:t>
            </a:r>
          </a:p>
          <a:p>
            <a:endParaRPr lang="en-US" b="1" dirty="0" smtClean="0"/>
          </a:p>
          <a:p>
            <a:r>
              <a:rPr lang="en-US" b="1" dirty="0" smtClean="0"/>
              <a:t>MOV AX,-1250 </a:t>
            </a:r>
          </a:p>
          <a:p>
            <a:r>
              <a:rPr lang="en-US" b="1" dirty="0" smtClean="0"/>
              <a:t>CWD ; </a:t>
            </a:r>
            <a:r>
              <a:rPr lang="en-US" i="1" dirty="0" smtClean="0"/>
              <a:t>sign extend</a:t>
            </a:r>
          </a:p>
          <a:p>
            <a:r>
              <a:rPr lang="en-US" b="1" dirty="0" smtClean="0"/>
              <a:t>MOV BX,7</a:t>
            </a:r>
          </a:p>
          <a:p>
            <a:r>
              <a:rPr lang="en-US" b="1" dirty="0" smtClean="0"/>
              <a:t>IDIV BX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smtClean="0"/>
              <a:t>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al</a:t>
            </a:r>
            <a:r>
              <a:rPr lang="en-US" dirty="0" smtClean="0"/>
              <a:t> using </a:t>
            </a:r>
            <a:r>
              <a:rPr lang="en-US" b="1" dirty="0" err="1" smtClean="0"/>
              <a:t>cbw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 Extension of the Dividend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81000" y="990600"/>
            <a:ext cx="63434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and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Logical AND</a:t>
            </a:r>
          </a:p>
          <a:p>
            <a:pPr lvl="1"/>
            <a:r>
              <a:rPr lang="en-US" sz="2000" dirty="0" smtClean="0"/>
              <a:t>can be used to clear specific destination bits</a:t>
            </a:r>
          </a:p>
          <a:p>
            <a:r>
              <a:rPr lang="en-US" sz="2400" b="1" dirty="0" smtClean="0"/>
              <a:t>not </a:t>
            </a:r>
            <a:r>
              <a:rPr lang="en-US" sz="2400" b="1" i="1" dirty="0" smtClean="0"/>
              <a:t>destination</a:t>
            </a:r>
            <a:endParaRPr lang="en-US" sz="2400" dirty="0" smtClean="0"/>
          </a:p>
          <a:p>
            <a:pPr lvl="1"/>
            <a:r>
              <a:rPr lang="en-US" sz="2000" dirty="0" smtClean="0"/>
              <a:t>Logical NOT (one's complement)</a:t>
            </a:r>
          </a:p>
          <a:p>
            <a:r>
              <a:rPr lang="en-US" sz="2400" b="1" dirty="0" smtClean="0"/>
              <a:t>or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Logical OR</a:t>
            </a:r>
          </a:p>
          <a:p>
            <a:pPr lvl="1"/>
            <a:r>
              <a:rPr lang="en-US" sz="2000" dirty="0" smtClean="0"/>
              <a:t>can be used to set specific destination bits</a:t>
            </a:r>
          </a:p>
          <a:p>
            <a:r>
              <a:rPr lang="en-US" sz="2400" b="1" dirty="0" smtClean="0"/>
              <a:t>test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Test bits</a:t>
            </a:r>
          </a:p>
          <a:p>
            <a:r>
              <a:rPr lang="en-US" sz="2400" b="1" dirty="0" err="1" smtClean="0"/>
              <a:t>xor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destination, source</a:t>
            </a:r>
            <a:endParaRPr lang="en-US" sz="2400" dirty="0" smtClean="0"/>
          </a:p>
          <a:p>
            <a:pPr lvl="1"/>
            <a:r>
              <a:rPr lang="en-US" sz="2000" dirty="0" smtClean="0"/>
              <a:t>Logical Exclusive OR</a:t>
            </a:r>
          </a:p>
          <a:p>
            <a:pPr lvl="1"/>
            <a:r>
              <a:rPr lang="en-US" sz="2000" dirty="0" smtClean="0"/>
              <a:t>can be used to complement specific destination bits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Logic Instructions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23622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selectively modify the bits</a:t>
            </a:r>
          </a:p>
          <a:p>
            <a:r>
              <a:rPr lang="en-US" dirty="0" smtClean="0"/>
              <a:t>in the destination using </a:t>
            </a:r>
          </a:p>
          <a:p>
            <a:r>
              <a:rPr lang="en-US" dirty="0" smtClean="0"/>
              <a:t>a bit pattern (</a:t>
            </a:r>
            <a:r>
              <a:rPr lang="en-US" i="1" dirty="0" smtClean="0"/>
              <a:t>mask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AND destination, source</a:t>
            </a:r>
          </a:p>
          <a:p>
            <a:pPr lvl="1"/>
            <a:r>
              <a:rPr lang="en-US" dirty="0" smtClean="0"/>
              <a:t> destination = destination AND source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Destination : </a:t>
            </a:r>
          </a:p>
          <a:p>
            <a:pPr lvl="1"/>
            <a:r>
              <a:rPr lang="en-US" dirty="0" smtClean="0"/>
              <a:t>The result is stored in destination</a:t>
            </a:r>
          </a:p>
          <a:p>
            <a:pPr lvl="1"/>
            <a:r>
              <a:rPr lang="en-US" dirty="0" smtClean="0"/>
              <a:t>Must be register/ memory location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Can be a constant, register or memory location.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No memory to memory operation</a:t>
            </a:r>
          </a:p>
          <a:p>
            <a:endParaRPr lang="en-US" dirty="0" smtClean="0"/>
          </a:p>
          <a:p>
            <a:r>
              <a:rPr lang="en-US" dirty="0" smtClean="0"/>
              <a:t>Same with OR, XOR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 and 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clear the sign bit of </a:t>
            </a:r>
            <a:r>
              <a:rPr lang="en-US" b="1" dirty="0" smtClean="0"/>
              <a:t>al</a:t>
            </a:r>
            <a:r>
              <a:rPr lang="en-US" dirty="0" smtClean="0"/>
              <a:t> while leaving the other bits unchanged, </a:t>
            </a:r>
          </a:p>
          <a:p>
            <a:pPr lvl="1"/>
            <a:r>
              <a:rPr lang="en-US" b="1" dirty="0" smtClean="0"/>
              <a:t>01111111b =</a:t>
            </a:r>
            <a:r>
              <a:rPr lang="en-US" dirty="0" smtClean="0"/>
              <a:t> </a:t>
            </a:r>
            <a:r>
              <a:rPr lang="en-US" b="1" dirty="0" smtClean="0"/>
              <a:t>7Fh</a:t>
            </a:r>
            <a:r>
              <a:rPr lang="en-US" dirty="0" smtClean="0"/>
              <a:t> </a:t>
            </a:r>
            <a:r>
              <a:rPr lang="en-US" sz="2400" dirty="0" smtClean="0"/>
              <a:t>(mask) </a:t>
            </a:r>
            <a:endParaRPr lang="en-US" dirty="0" smtClean="0"/>
          </a:p>
          <a:p>
            <a:pPr lvl="1"/>
            <a:r>
              <a:rPr lang="en-US" b="1" dirty="0" smtClean="0"/>
              <a:t>and al,7Fh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set the MSB and LSB of </a:t>
            </a:r>
            <a:r>
              <a:rPr lang="en-US" b="1" dirty="0" smtClean="0"/>
              <a:t>al</a:t>
            </a:r>
            <a:r>
              <a:rPr lang="en-US" dirty="0" smtClean="0"/>
              <a:t> while preserving the other bits, </a:t>
            </a:r>
          </a:p>
          <a:p>
            <a:pPr lvl="1"/>
            <a:r>
              <a:rPr lang="en-US" b="1" dirty="0" smtClean="0"/>
              <a:t>10000001b = 81h</a:t>
            </a:r>
            <a:r>
              <a:rPr lang="en-US" dirty="0" smtClean="0"/>
              <a:t> (mask)</a:t>
            </a:r>
          </a:p>
          <a:p>
            <a:pPr lvl="1"/>
            <a:r>
              <a:rPr lang="en-US" b="1" dirty="0" smtClean="0"/>
              <a:t>or al,81h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change the sign bit of </a:t>
            </a:r>
            <a:r>
              <a:rPr lang="en-US" b="1" dirty="0" err="1" smtClean="0"/>
              <a:t>dx</a:t>
            </a:r>
            <a:r>
              <a:rPr lang="en-US" dirty="0" smtClean="0"/>
              <a:t>, </a:t>
            </a:r>
          </a:p>
          <a:p>
            <a:pPr lvl="1"/>
            <a:r>
              <a:rPr lang="en-US" b="1" dirty="0" smtClean="0"/>
              <a:t>8000h </a:t>
            </a:r>
            <a:r>
              <a:rPr lang="en-US" dirty="0" smtClean="0"/>
              <a:t>(mask)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err="1" smtClean="0"/>
              <a:t>xor</a:t>
            </a:r>
            <a:r>
              <a:rPr lang="en-US" b="1" dirty="0" smtClean="0"/>
              <a:t> dx,8000h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TEST </a:t>
            </a:r>
            <a:r>
              <a:rPr lang="en-US" b="1" i="1" dirty="0" smtClean="0"/>
              <a:t>destination, source</a:t>
            </a:r>
            <a:endParaRPr lang="en-US" dirty="0" smtClean="0"/>
          </a:p>
          <a:p>
            <a:pPr lvl="1"/>
            <a:r>
              <a:rPr lang="en-US" dirty="0" smtClean="0"/>
              <a:t>Performs AND, does not store result</a:t>
            </a:r>
          </a:p>
          <a:p>
            <a:pPr lvl="1"/>
            <a:r>
              <a:rPr lang="en-US" dirty="0" smtClean="0"/>
              <a:t>Flags are set as if the AND were executed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b="1" dirty="0" smtClean="0"/>
              <a:t>    TEST CL, 10000001b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JZ </a:t>
            </a:r>
            <a:r>
              <a:rPr lang="en-US" b="1" dirty="0" err="1" smtClean="0"/>
              <a:t>EvenAndNonNegative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JS Negative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; </a:t>
            </a:r>
            <a:r>
              <a:rPr lang="en-US" dirty="0" smtClean="0"/>
              <a:t>must be odd and positive if it gets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TEST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1’s complement</a:t>
            </a:r>
          </a:p>
          <a:p>
            <a:r>
              <a:rPr lang="en-US" dirty="0" smtClean="0"/>
              <a:t>Flips every bit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EFFECT ON STATUS FLAGS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Instruction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bits in byte or word to left or right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What happens to bit that is shifted out?</a:t>
            </a:r>
          </a:p>
          <a:p>
            <a:pPr lvl="2"/>
            <a:r>
              <a:rPr lang="en-US" sz="2400" dirty="0" smtClean="0">
                <a:solidFill>
                  <a:schemeClr val="accent2"/>
                </a:solidFill>
              </a:rPr>
              <a:t>It is copied into the </a:t>
            </a:r>
            <a:r>
              <a:rPr lang="en-US" sz="2400" b="1" dirty="0" smtClean="0">
                <a:solidFill>
                  <a:schemeClr val="accent2"/>
                </a:solidFill>
              </a:rPr>
              <a:t>CF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What bit value is shifted in?</a:t>
            </a:r>
          </a:p>
          <a:p>
            <a:pPr lvl="2"/>
            <a:r>
              <a:rPr lang="en-US" b="1" dirty="0" smtClean="0"/>
              <a:t>SHR, SHL, SAL</a:t>
            </a:r>
            <a:r>
              <a:rPr lang="en-US" dirty="0" smtClean="0"/>
              <a:t>: =0</a:t>
            </a:r>
          </a:p>
          <a:p>
            <a:pPr lvl="2"/>
            <a:r>
              <a:rPr lang="en-US" b="1" dirty="0" smtClean="0"/>
              <a:t>SAR</a:t>
            </a:r>
            <a:r>
              <a:rPr lang="en-US" dirty="0" smtClean="0"/>
              <a:t>: =sign bit</a:t>
            </a:r>
          </a:p>
          <a:p>
            <a:pPr lvl="2"/>
            <a:r>
              <a:rPr lang="en-US" b="1" dirty="0" smtClean="0"/>
              <a:t>ROR, ROL</a:t>
            </a:r>
            <a:r>
              <a:rPr lang="en-US" dirty="0" smtClean="0"/>
              <a:t>: =bit shifted out</a:t>
            </a:r>
          </a:p>
          <a:p>
            <a:pPr lvl="2"/>
            <a:r>
              <a:rPr lang="en-US" b="1" dirty="0" smtClean="0"/>
              <a:t>RCR, RCL</a:t>
            </a:r>
            <a:r>
              <a:rPr lang="en-US" dirty="0" smtClean="0"/>
              <a:t>: =CF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Bit Shifting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0800" y="533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SHL</a:t>
            </a:r>
          </a:p>
          <a:p>
            <a:pPr lvl="1"/>
            <a:r>
              <a:rPr lang="en-US" dirty="0" smtClean="0"/>
              <a:t>Zeros are shifted into the </a:t>
            </a:r>
            <a:r>
              <a:rPr lang="en-US" b="1" dirty="0" smtClean="0"/>
              <a:t>rightmost</a:t>
            </a:r>
            <a:r>
              <a:rPr lang="en-US" dirty="0" smtClean="0"/>
              <a:t> bit positions</a:t>
            </a:r>
          </a:p>
          <a:p>
            <a:pPr lvl="1"/>
            <a:r>
              <a:rPr lang="en-US" b="1" dirty="0" smtClean="0"/>
              <a:t>last</a:t>
            </a:r>
            <a:r>
              <a:rPr lang="en-US" dirty="0" smtClean="0"/>
              <a:t> bit shifted out goes into CF</a:t>
            </a:r>
          </a:p>
          <a:p>
            <a:r>
              <a:rPr lang="en-US" dirty="0" smtClean="0"/>
              <a:t>Effect on flags:</a:t>
            </a:r>
          </a:p>
          <a:p>
            <a:pPr lvl="1"/>
            <a:r>
              <a:rPr lang="en-US" dirty="0" smtClean="0"/>
              <a:t>SF, PF, ZF reflect the result</a:t>
            </a:r>
          </a:p>
          <a:p>
            <a:pPr lvl="1"/>
            <a:r>
              <a:rPr lang="en-US" dirty="0" smtClean="0"/>
              <a:t>AF is undefined</a:t>
            </a:r>
          </a:p>
          <a:p>
            <a:pPr lvl="1"/>
            <a:r>
              <a:rPr lang="en-US" dirty="0" smtClean="0"/>
              <a:t>CF = last bit shifted out</a:t>
            </a:r>
          </a:p>
          <a:p>
            <a:pPr lvl="1"/>
            <a:r>
              <a:rPr lang="en-US" dirty="0" smtClean="0"/>
              <a:t>OF = 1 if result changes sign on last shift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Left Shift Instructions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971800"/>
            <a:ext cx="3009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dh = 10001010</a:t>
            </a:r>
            <a:r>
              <a:rPr lang="en-US" dirty="0" smtClean="0"/>
              <a:t>, </a:t>
            </a:r>
            <a:r>
              <a:rPr lang="en-US" b="1" dirty="0" err="1" smtClean="0"/>
              <a:t>cl</a:t>
            </a:r>
            <a:r>
              <a:rPr lang="en-US" b="1" dirty="0" smtClean="0"/>
              <a:t> = 00000011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b="1" dirty="0" err="1" smtClean="0"/>
              <a:t>shl</a:t>
            </a:r>
            <a:r>
              <a:rPr lang="en-US" b="1" dirty="0" smtClean="0"/>
              <a:t> </a:t>
            </a:r>
            <a:r>
              <a:rPr lang="en-US" b="1" dirty="0" err="1" smtClean="0"/>
              <a:t>dh,cl</a:t>
            </a:r>
            <a:endParaRPr lang="en-US" dirty="0" smtClean="0"/>
          </a:p>
          <a:p>
            <a:pPr lvl="1"/>
            <a:r>
              <a:rPr lang="en-US" b="1" dirty="0" smtClean="0"/>
              <a:t>dh = 01010000, </a:t>
            </a:r>
            <a:r>
              <a:rPr lang="en-US" b="1" dirty="0" err="1" smtClean="0"/>
              <a:t>cf</a:t>
            </a:r>
            <a:r>
              <a:rPr lang="en-US" b="1" dirty="0" smtClean="0"/>
              <a:t> = 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189</TotalTime>
  <Words>1181</Words>
  <Application>Microsoft Office PowerPoint</Application>
  <PresentationFormat>On-screen Show (4:3)</PresentationFormat>
  <Paragraphs>266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Slide 1</vt:lpstr>
      <vt:lpstr>Logic, Shift and Rotate</vt:lpstr>
      <vt:lpstr>Logic Instructions </vt:lpstr>
      <vt:lpstr>Destination and Source</vt:lpstr>
      <vt:lpstr>Examples</vt:lpstr>
      <vt:lpstr>The TEST instruction</vt:lpstr>
      <vt:lpstr>The NOT Instruction</vt:lpstr>
      <vt:lpstr>Bit Shifting</vt:lpstr>
      <vt:lpstr>Left Shift Instructions</vt:lpstr>
      <vt:lpstr>The SAL instruction</vt:lpstr>
      <vt:lpstr>Right Shifts</vt:lpstr>
      <vt:lpstr>Rotate</vt:lpstr>
      <vt:lpstr>Rotate through Carry</vt:lpstr>
      <vt:lpstr>CHAPTER 9 Multiplication and Division Instructions</vt:lpstr>
      <vt:lpstr>Signed Vs Unsigned Multiplication</vt:lpstr>
      <vt:lpstr>Multiplication instructions </vt:lpstr>
      <vt:lpstr>Multiplication instructions</vt:lpstr>
      <vt:lpstr>More Examples</vt:lpstr>
      <vt:lpstr>Division instructions</vt:lpstr>
      <vt:lpstr>Byte and Word Division (A/B)</vt:lpstr>
      <vt:lpstr>Byte and Word Division (A/B) (contd.)</vt:lpstr>
      <vt:lpstr>An Example</vt:lpstr>
      <vt:lpstr>Divide Overflow</vt:lpstr>
      <vt:lpstr>Sign Extension of the Dividend</vt:lpstr>
      <vt:lpstr>Sign Extension of the Dividend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parag1</dc:creator>
  <cp:lastModifiedBy>Azad</cp:lastModifiedBy>
  <cp:revision>59</cp:revision>
  <dcterms:created xsi:type="dcterms:W3CDTF">2006-08-16T00:00:00Z</dcterms:created>
  <dcterms:modified xsi:type="dcterms:W3CDTF">2014-08-15T09:35:04Z</dcterms:modified>
</cp:coreProperties>
</file>