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71780" y="299085"/>
            <a:ext cx="502920" cy="502920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361950"/>
            <a:ext cx="182372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CHC </a:t>
            </a:r>
            <a:r>
              <a:rPr lang="zh-CN" altLang="en-US" sz="1200"/>
              <a:t>数据分析仪表盘</a:t>
            </a:r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2313305" y="1147445"/>
            <a:ext cx="5986780" cy="611857"/>
            <a:chOff x="1236" y="1655"/>
            <a:chExt cx="9428" cy="1740"/>
          </a:xfrm>
        </p:grpSpPr>
        <p:grpSp>
          <p:nvGrpSpPr>
            <p:cNvPr id="18" name="组合 17"/>
            <p:cNvGrpSpPr/>
            <p:nvPr/>
          </p:nvGrpSpPr>
          <p:grpSpPr>
            <a:xfrm>
              <a:off x="3643" y="1656"/>
              <a:ext cx="2171" cy="1739"/>
              <a:chOff x="818" y="1912"/>
              <a:chExt cx="2171" cy="173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18" y="1912"/>
                <a:ext cx="1874" cy="1739"/>
              </a:xfrm>
              <a:prstGeom prst="rect">
                <a:avLst/>
              </a:prstGeom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pPr algn="l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4" y="2621"/>
                <a:ext cx="1875" cy="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项目总数</a:t>
                </a:r>
                <a:endParaRPr lang="zh-CN" altLang="en-US" sz="14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88" y="1913"/>
                <a:ext cx="748" cy="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/>
                  <a:t>8</a:t>
                </a:r>
                <a:endParaRPr lang="en-US" altLang="zh-CN" sz="140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236" y="1655"/>
              <a:ext cx="1959" cy="1739"/>
              <a:chOff x="3946" y="1912"/>
              <a:chExt cx="1959" cy="173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946" y="1912"/>
                <a:ext cx="1874" cy="1739"/>
              </a:xfrm>
              <a:prstGeom prst="rect">
                <a:avLst/>
              </a:prstGeom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pPr algn="l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030" y="2621"/>
                <a:ext cx="1875" cy="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平台总数</a:t>
                </a:r>
                <a:endParaRPr lang="zh-CN" altLang="en-US" sz="14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533" y="1913"/>
                <a:ext cx="748" cy="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/>
                  <a:t>35</a:t>
                </a:r>
                <a:endParaRPr lang="en-US" altLang="zh-CN" sz="140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263" y="1656"/>
              <a:ext cx="1976" cy="1739"/>
              <a:chOff x="6881" y="1912"/>
              <a:chExt cx="1976" cy="173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81" y="1912"/>
                <a:ext cx="1874" cy="1739"/>
              </a:xfrm>
              <a:prstGeom prst="rect">
                <a:avLst/>
              </a:prstGeom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pPr algn="l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982" y="2621"/>
                <a:ext cx="1875" cy="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400"/>
                  <a:t>产品总数</a:t>
                </a:r>
                <a:endParaRPr lang="zh-CN" altLang="en-US" sz="14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468" y="1913"/>
                <a:ext cx="748" cy="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/>
                  <a:t>35</a:t>
                </a:r>
                <a:endParaRPr lang="en-US" altLang="zh-CN" sz="140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789" y="1655"/>
              <a:ext cx="1875" cy="1740"/>
              <a:chOff x="6881" y="1911"/>
              <a:chExt cx="1875" cy="174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6881" y="1912"/>
                <a:ext cx="1874" cy="1739"/>
              </a:xfrm>
              <a:prstGeom prst="rect">
                <a:avLst/>
              </a:prstGeom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pPr algn="l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7531" y="1911"/>
                <a:ext cx="748" cy="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/>
                  <a:t>35</a:t>
                </a:r>
                <a:endParaRPr lang="en-US" altLang="zh-CN" sz="140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881" y="2621"/>
                <a:ext cx="1875" cy="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返件总数</a:t>
                </a:r>
                <a:endParaRPr lang="zh-CN" altLang="en-US" sz="1400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8697595" y="1148715"/>
            <a:ext cx="1190625" cy="611505"/>
            <a:chOff x="12208" y="6815"/>
            <a:chExt cx="1875" cy="963"/>
          </a:xfrm>
        </p:grpSpPr>
        <p:grpSp>
          <p:nvGrpSpPr>
            <p:cNvPr id="23" name="组合 22"/>
            <p:cNvGrpSpPr/>
            <p:nvPr/>
          </p:nvGrpSpPr>
          <p:grpSpPr>
            <a:xfrm>
              <a:off x="12209" y="6815"/>
              <a:ext cx="1874" cy="962"/>
              <a:chOff x="12572" y="2622"/>
              <a:chExt cx="1874" cy="96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572" y="2622"/>
                <a:ext cx="1874" cy="963"/>
              </a:xfrm>
              <a:prstGeom prst="rect">
                <a:avLst/>
              </a:prstGeom>
              <a:ln>
                <a:solidFill>
                  <a:srgbClr val="0AB79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p>
                <a:pPr algn="l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135" y="2622"/>
                <a:ext cx="748" cy="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/>
                  <a:t>35</a:t>
                </a:r>
                <a:endParaRPr lang="en-US" altLang="zh-CN" sz="14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2208" y="7295"/>
              <a:ext cx="18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测试效率</a:t>
              </a:r>
              <a:endParaRPr lang="zh-CN" altLang="en-US" sz="140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48285" y="1148715"/>
            <a:ext cx="1726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近一个月数据分析与洞察，主在反应进行中的体量，洞悉总体项目分配和资源占用情况。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589260" y="1397000"/>
            <a:ext cx="144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线体，流程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26945" y="2361565"/>
            <a:ext cx="8362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从现象到本质，</a:t>
            </a:r>
            <a:r>
              <a:rPr lang="zh-CN" altLang="en-US"/>
              <a:t>从整体到局部，从新车质量到生产研发品质，从客户满意度到质量改进与创新。四从理论。分性能还是功能？五感分析：形（眼）、声（耳）、闻（鼻）、味（口）、触（四肢），知（心脏）。人车合一是五感的统一。</a:t>
            </a:r>
            <a:endParaRPr lang="zh-CN" altLang="en-US"/>
          </a:p>
          <a:p>
            <a:r>
              <a:rPr lang="zh-CN" altLang="en-US"/>
              <a:t>视觉</a:t>
            </a:r>
            <a:endParaRPr lang="zh-CN" altLang="en-US"/>
          </a:p>
          <a:p>
            <a:r>
              <a:rPr lang="zh-CN" altLang="en-US"/>
              <a:t>风格、灯光、仪表面貌等所有眼睛能看到的。</a:t>
            </a:r>
            <a:endParaRPr lang="zh-CN" altLang="en-US"/>
          </a:p>
          <a:p>
            <a:r>
              <a:rPr lang="zh-CN" altLang="en-US"/>
              <a:t>听觉</a:t>
            </a:r>
            <a:endParaRPr lang="zh-CN" altLang="en-US"/>
          </a:p>
          <a:p>
            <a:r>
              <a:rPr lang="zh-CN" altLang="en-US"/>
              <a:t>操作声、说话声、走路声等所有耳朵能听到的。</a:t>
            </a:r>
            <a:endParaRPr lang="zh-CN" altLang="en-US"/>
          </a:p>
          <a:p>
            <a:r>
              <a:rPr lang="zh-CN" altLang="en-US"/>
              <a:t>触觉</a:t>
            </a:r>
            <a:endParaRPr lang="zh-CN" altLang="en-US"/>
          </a:p>
          <a:p>
            <a:r>
              <a:rPr lang="zh-CN" altLang="en-US"/>
              <a:t>匙牌、椅子、水温等所有客人能触摸到的。</a:t>
            </a:r>
            <a:endParaRPr lang="zh-CN" altLang="en-US"/>
          </a:p>
          <a:p>
            <a:r>
              <a:rPr lang="zh-CN" altLang="en-US"/>
              <a:t>嗅觉</a:t>
            </a:r>
            <a:endParaRPr lang="zh-CN" altLang="en-US"/>
          </a:p>
          <a:p>
            <a:r>
              <a:rPr lang="zh-CN" altLang="en-US"/>
              <a:t>空气、布草、体味等所有鼻子能闻到的。</a:t>
            </a:r>
            <a:endParaRPr lang="zh-CN" altLang="en-US"/>
          </a:p>
          <a:p>
            <a:r>
              <a:rPr lang="zh-CN" altLang="en-US"/>
              <a:t>味觉</a:t>
            </a:r>
            <a:endParaRPr lang="zh-CN" altLang="en-US"/>
          </a:p>
          <a:p>
            <a:r>
              <a:rPr lang="zh-CN" altLang="en-US"/>
              <a:t>食物、饮料、水质等所有客人吃到嘴里的。</a:t>
            </a:r>
            <a:endParaRPr lang="zh-CN" altLang="en-US"/>
          </a:p>
          <a:p>
            <a:r>
              <a:rPr lang="zh-CN" altLang="en-US"/>
              <a:t>知觉</a:t>
            </a:r>
            <a:endParaRPr lang="zh-CN" altLang="en-US"/>
          </a:p>
          <a:p>
            <a:r>
              <a:rPr lang="zh-CN" altLang="en-US"/>
              <a:t>客人的第六感觉，也是顾客的下意识，是所有感受的综合。顾客通过这种意识来判断事物。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08305" y="3779520"/>
            <a:ext cx="156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IQS</a:t>
            </a:r>
            <a:r>
              <a:rPr lang="zh-CN" altLang="en-US"/>
              <a:t>版块：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2790" y="4304030"/>
            <a:ext cx="67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屏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782310" y="4304030"/>
            <a:ext cx="67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911715" y="4304030"/>
            <a:ext cx="67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线束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9420" y="5896610"/>
            <a:ext cx="11164570" cy="346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1469370" y="235839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尊重感</a:t>
            </a:r>
            <a:endParaRPr lang="zh-CN" altLang="en-US"/>
          </a:p>
          <a:p>
            <a:r>
              <a:rPr lang="zh-CN" altLang="en-US"/>
              <a:t>要求被尊重是客人消费的第一需求。</a:t>
            </a:r>
            <a:endParaRPr lang="zh-CN" altLang="en-US"/>
          </a:p>
          <a:p>
            <a:r>
              <a:rPr lang="zh-CN" altLang="en-US"/>
              <a:t>高贵感</a:t>
            </a:r>
            <a:endParaRPr lang="zh-CN" altLang="en-US"/>
          </a:p>
          <a:p>
            <a:r>
              <a:rPr lang="zh-CN" altLang="en-US"/>
              <a:t>要从各个方面衬托出客人的优越性。</a:t>
            </a:r>
            <a:endParaRPr lang="zh-CN" altLang="en-US"/>
          </a:p>
          <a:p>
            <a:r>
              <a:rPr lang="zh-CN" altLang="en-US"/>
              <a:t>安全感</a:t>
            </a:r>
            <a:endParaRPr lang="zh-CN" altLang="en-US"/>
          </a:p>
          <a:p>
            <a:r>
              <a:rPr lang="zh-CN" altLang="en-US"/>
              <a:t>安全不仅仅指财产人身安全，更多的是心理安全。</a:t>
            </a:r>
            <a:endParaRPr lang="zh-CN" altLang="en-US"/>
          </a:p>
          <a:p>
            <a:r>
              <a:rPr lang="zh-CN" altLang="en-US"/>
              <a:t>舒适感</a:t>
            </a:r>
            <a:endParaRPr lang="zh-CN" altLang="en-US"/>
          </a:p>
          <a:p>
            <a:r>
              <a:rPr lang="zh-CN" altLang="en-US"/>
              <a:t>环境氛围的优劣是在较大程度上影响客人对企业的舒适感。</a:t>
            </a:r>
            <a:endParaRPr lang="zh-CN" altLang="en-US"/>
          </a:p>
          <a:p>
            <a:r>
              <a:rPr lang="zh-CN" altLang="en-US"/>
              <a:t>愉悦感</a:t>
            </a:r>
            <a:endParaRPr lang="zh-CN" altLang="en-US"/>
          </a:p>
          <a:p>
            <a:r>
              <a:rPr lang="zh-CN" altLang="en-US"/>
              <a:t>提高客人心情愉悦度，注重言谈技巧。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演示</Application>
  <PresentationFormat>宽屏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Calibri</vt:lpstr>
      <vt:lpstr>WPS​​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wang.yumei7</dc:creator>
  <cp:lastModifiedBy>wang.yumei7</cp:lastModifiedBy>
  <cp:revision>13</cp:revision>
  <dcterms:created xsi:type="dcterms:W3CDTF">2023-07-11T07:43:00Z</dcterms:created>
  <dcterms:modified xsi:type="dcterms:W3CDTF">2024-05-20T05:57:38Z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2052-12.8.2.15209</vt:lpwstr>
  </property>
  <property fmtid="{D5CDD505-2E9C-101B-9397-08002B2CF9AE}" pid="3" name="ICV">
    <vt:lpwstr>4083215BECE1427A8D1332B4F0915B45_11</vt:lpwstr>
  </property>
</Properties>
</file>