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60" r:id="rId2"/>
  </p:sldMasterIdLst>
  <p:notesMasterIdLst>
    <p:notesMasterId r:id="rId22"/>
  </p:notesMasterIdLst>
  <p:handoutMasterIdLst>
    <p:handoutMasterId r:id="rId23"/>
  </p:handoutMasterIdLst>
  <p:sldIdLst>
    <p:sldId id="270" r:id="rId3"/>
    <p:sldId id="274" r:id="rId4"/>
    <p:sldId id="284" r:id="rId5"/>
    <p:sldId id="285" r:id="rId6"/>
    <p:sldId id="286" r:id="rId7"/>
    <p:sldId id="287" r:id="rId8"/>
    <p:sldId id="275" r:id="rId9"/>
    <p:sldId id="288" r:id="rId10"/>
    <p:sldId id="293" r:id="rId11"/>
    <p:sldId id="289" r:id="rId12"/>
    <p:sldId id="290" r:id="rId13"/>
    <p:sldId id="291" r:id="rId14"/>
    <p:sldId id="294" r:id="rId15"/>
    <p:sldId id="295" r:id="rId16"/>
    <p:sldId id="292" r:id="rId17"/>
    <p:sldId id="296" r:id="rId18"/>
    <p:sldId id="298" r:id="rId19"/>
    <p:sldId id="297" r:id="rId20"/>
    <p:sldId id="30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Pavlović" initials="LP" lastIdx="1" clrIdx="0">
    <p:extLst>
      <p:ext uri="{19B8F6BF-5375-455C-9EA6-DF929625EA0E}">
        <p15:presenceInfo xmlns:p15="http://schemas.microsoft.com/office/powerpoint/2012/main" userId="116bc70440b0917a" providerId="Windows Live"/>
      </p:ext>
    </p:extLst>
  </p:cmAuthor>
  <p:cmAuthor id="2" name="Dunja 274" initials="D2" lastIdx="1" clrIdx="1">
    <p:extLst>
      <p:ext uri="{19B8F6BF-5375-455C-9EA6-DF929625EA0E}">
        <p15:presenceInfo xmlns:p15="http://schemas.microsoft.com/office/powerpoint/2012/main" userId="b0180efcce2562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50B4C8"/>
    <a:srgbClr val="AFE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8AA1A-1D58-43C1-84C6-8F165F09E9B2}" v="229" dt="2021-01-20T20:30:55.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5" autoAdjust="0"/>
    <p:restoredTop sz="94660"/>
  </p:normalViewPr>
  <p:slideViewPr>
    <p:cSldViewPr snapToGrid="0">
      <p:cViewPr varScale="1">
        <p:scale>
          <a:sx n="104" d="100"/>
          <a:sy n="104" d="100"/>
        </p:scale>
        <p:origin x="120" y="114"/>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a:extLst>
              <a:ext uri="{FF2B5EF4-FFF2-40B4-BE49-F238E27FC236}">
                <a16:creationId xmlns:a16="http://schemas.microsoft.com/office/drawing/2014/main" id="{12EE874C-9297-4347-A4B6-B7D616612F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Rezervirano mjesto datuma 2">
            <a:extLst>
              <a:ext uri="{FF2B5EF4-FFF2-40B4-BE49-F238E27FC236}">
                <a16:creationId xmlns:a16="http://schemas.microsoft.com/office/drawing/2014/main" id="{8D420663-4C84-4190-899E-F9532C019F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A162B-F0D6-4F2D-B92F-44A9F5D1E201}" type="datetimeFigureOut">
              <a:rPr lang="en-US" smtClean="0"/>
              <a:t>1/22/2021</a:t>
            </a:fld>
            <a:endParaRPr lang="en-US"/>
          </a:p>
        </p:txBody>
      </p:sp>
      <p:sp>
        <p:nvSpPr>
          <p:cNvPr id="4" name="Rezervirano mjesto podnožja 3">
            <a:extLst>
              <a:ext uri="{FF2B5EF4-FFF2-40B4-BE49-F238E27FC236}">
                <a16:creationId xmlns:a16="http://schemas.microsoft.com/office/drawing/2014/main" id="{086D88D4-3801-4C34-9A58-7A26112AE6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Rezervirano mjesto broja slajda 4">
            <a:extLst>
              <a:ext uri="{FF2B5EF4-FFF2-40B4-BE49-F238E27FC236}">
                <a16:creationId xmlns:a16="http://schemas.microsoft.com/office/drawing/2014/main" id="{033D9A66-4340-4B70-9251-9DA050606D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D7D9F9-91CB-41C9-A89E-D2FDF1230BA3}" type="slidenum">
              <a:rPr lang="en-US" smtClean="0"/>
              <a:t>‹#›</a:t>
            </a:fld>
            <a:endParaRPr lang="en-US"/>
          </a:p>
        </p:txBody>
      </p:sp>
    </p:spTree>
    <p:extLst>
      <p:ext uri="{BB962C8B-B14F-4D97-AF65-F5344CB8AC3E}">
        <p14:creationId xmlns:p14="http://schemas.microsoft.com/office/powerpoint/2010/main" val="3372482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CA41A-0B61-4683-A257-61C7C95A3B8F}" type="datetimeFigureOut">
              <a:rPr lang="en-US" smtClean="0"/>
              <a:t>1/22/2021</a:t>
            </a:fld>
            <a:endParaRPr lang="en-US"/>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648E6-5322-46B1-AECF-0A6B3914516E}" type="slidenum">
              <a:rPr lang="en-US" smtClean="0"/>
              <a:t>‹#›</a:t>
            </a:fld>
            <a:endParaRPr lang="en-US"/>
          </a:p>
        </p:txBody>
      </p:sp>
    </p:spTree>
    <p:extLst>
      <p:ext uri="{BB962C8B-B14F-4D97-AF65-F5344CB8AC3E}">
        <p14:creationId xmlns:p14="http://schemas.microsoft.com/office/powerpoint/2010/main" val="43813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648E6-5322-46B1-AECF-0A6B3914516E}" type="slidenum">
              <a:rPr lang="en-US" smtClean="0"/>
              <a:t>1</a:t>
            </a:fld>
            <a:endParaRPr lang="en-US"/>
          </a:p>
        </p:txBody>
      </p:sp>
    </p:spTree>
    <p:extLst>
      <p:ext uri="{BB962C8B-B14F-4D97-AF65-F5344CB8AC3E}">
        <p14:creationId xmlns:p14="http://schemas.microsoft.com/office/powerpoint/2010/main" val="155309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1ACF1CA-7C20-4D4A-B0FC-6F284C0410A0}" type="datetime4">
              <a:rPr lang="hr-HR" smtClean="0"/>
              <a:t>22. siječnja 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Fakultet elektrotehnike i računarstva Sveučilišta u Zagrebu</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1EFADD3-13CC-40BC-803C-EDF9E1B3B217}" type="slidenum">
              <a:rPr lang="en-US" smtClean="0"/>
              <a:t>‹#›</a:t>
            </a:fld>
            <a:endParaRPr lang="en-US"/>
          </a:p>
        </p:txBody>
      </p:sp>
    </p:spTree>
    <p:extLst>
      <p:ext uri="{BB962C8B-B14F-4D97-AF65-F5344CB8AC3E}">
        <p14:creationId xmlns:p14="http://schemas.microsoft.com/office/powerpoint/2010/main" val="428525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97EE375E-EC3C-4FA7-A784-6E42CE06B753}" type="datetime4">
              <a:rPr lang="hr-HR" smtClean="0"/>
              <a:t>22. siječnja 2021.</a:t>
            </a:fld>
            <a:endParaRPr lang="en-US"/>
          </a:p>
        </p:txBody>
      </p:sp>
      <p:sp>
        <p:nvSpPr>
          <p:cNvPr id="5" name="Footer Placeholder 4"/>
          <p:cNvSpPr>
            <a:spLocks noGrp="1"/>
          </p:cNvSpPr>
          <p:nvPr>
            <p:ph type="ftr" sz="quarter" idx="11"/>
          </p:nvPr>
        </p:nvSpPr>
        <p:spPr/>
        <p:txBody>
          <a:bodyPr/>
          <a:lstStyle/>
          <a:p>
            <a:r>
              <a:rPr lang="en-US"/>
              <a:t>Fakultet elektrotehnike i računarstva Sveučilišta u Zagrebu</a:t>
            </a:r>
          </a:p>
        </p:txBody>
      </p:sp>
      <p:sp>
        <p:nvSpPr>
          <p:cNvPr id="6" name="Slide Number Placeholder 5"/>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208302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84988DE0-8DD6-441B-B415-87480D226A2E}" type="datetime4">
              <a:rPr lang="hr-HR" smtClean="0"/>
              <a:t>22. siječnja 2021.</a:t>
            </a:fld>
            <a:endParaRPr lang="en-US"/>
          </a:p>
        </p:txBody>
      </p:sp>
      <p:sp>
        <p:nvSpPr>
          <p:cNvPr id="5" name="Footer Placeholder 4"/>
          <p:cNvSpPr>
            <a:spLocks noGrp="1"/>
          </p:cNvSpPr>
          <p:nvPr>
            <p:ph type="ftr" sz="quarter" idx="11"/>
          </p:nvPr>
        </p:nvSpPr>
        <p:spPr/>
        <p:txBody>
          <a:bodyPr/>
          <a:lstStyle/>
          <a:p>
            <a:r>
              <a:rPr lang="en-US"/>
              <a:t>Fakultet elektrotehnike i računarstva Sveučilišta u Zagrebu</a:t>
            </a:r>
          </a:p>
        </p:txBody>
      </p:sp>
      <p:sp>
        <p:nvSpPr>
          <p:cNvPr id="6" name="Slide Number Placeholder 5"/>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389997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7A03E-F149-4C77-A209-E77EA18F7B72}"/>
              </a:ext>
            </a:extLst>
          </p:cNvPr>
          <p:cNvSpPr>
            <a:spLocks noGrp="1"/>
          </p:cNvSpPr>
          <p:nvPr>
            <p:ph type="dt" sz="half" idx="10"/>
          </p:nvPr>
        </p:nvSpPr>
        <p:spPr>
          <a:xfrm>
            <a:off x="838200" y="6356350"/>
            <a:ext cx="2743200" cy="365125"/>
          </a:xfrm>
          <a:prstGeom prst="rect">
            <a:avLst/>
          </a:prstGeom>
        </p:spPr>
        <p:txBody>
          <a:bodyPr/>
          <a:lstStyle/>
          <a:p>
            <a:fld id="{B49B2F57-915F-4E7E-BFDF-8B013C4F070D}" type="datetime1">
              <a:rPr lang="en-US" smtClean="0"/>
              <a:t>1/22/2021</a:t>
            </a:fld>
            <a:endParaRPr lang="en-US"/>
          </a:p>
        </p:txBody>
      </p:sp>
      <p:sp>
        <p:nvSpPr>
          <p:cNvPr id="3" name="Footer Placeholder 2">
            <a:extLst>
              <a:ext uri="{FF2B5EF4-FFF2-40B4-BE49-F238E27FC236}">
                <a16:creationId xmlns:a16="http://schemas.microsoft.com/office/drawing/2014/main" id="{B9481727-AA96-4BD1-865D-9DFFAADBBE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FAA659-747B-4F3D-9E94-E78AC71DC775}"/>
              </a:ext>
            </a:extLst>
          </p:cNvPr>
          <p:cNvSpPr>
            <a:spLocks noGrp="1"/>
          </p:cNvSpPr>
          <p:nvPr>
            <p:ph type="sldNum" sz="quarter" idx="12"/>
          </p:nvPr>
        </p:nvSpPr>
        <p:spPr>
          <a:xfrm>
            <a:off x="8298473" y="6356350"/>
            <a:ext cx="2743200" cy="365125"/>
          </a:xfrm>
          <a:prstGeom prst="rect">
            <a:avLst/>
          </a:prstGeom>
        </p:spPr>
        <p:txBody>
          <a:bodyPr/>
          <a:lstStyle/>
          <a:p>
            <a:fld id="{0E6D2D96-CE0C-47F3-AA52-6D2D640B8A56}" type="slidenum">
              <a:rPr lang="en-US" smtClean="0"/>
              <a:t>‹#›</a:t>
            </a:fld>
            <a:endParaRPr lang="en-US"/>
          </a:p>
        </p:txBody>
      </p:sp>
    </p:spTree>
    <p:extLst>
      <p:ext uri="{BB962C8B-B14F-4D97-AF65-F5344CB8AC3E}">
        <p14:creationId xmlns:p14="http://schemas.microsoft.com/office/powerpoint/2010/main" val="43155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dirty="0"/>
              <a:t>Kliknite da biste uredili matrice</a:t>
            </a:r>
          </a:p>
          <a:p>
            <a:pPr lvl="1"/>
            <a:r>
              <a:rPr lang="hr-HR" dirty="0"/>
              <a:t>Druga razina</a:t>
            </a:r>
          </a:p>
          <a:p>
            <a:pPr lvl="2"/>
            <a:r>
              <a:rPr lang="hr-HR" dirty="0"/>
              <a:t>Treća razina</a:t>
            </a:r>
          </a:p>
          <a:p>
            <a:pPr lvl="3"/>
            <a:r>
              <a:rPr lang="hr-HR" dirty="0"/>
              <a:t>Četvrta razina</a:t>
            </a:r>
          </a:p>
          <a:p>
            <a:pPr lvl="4"/>
            <a:r>
              <a:rPr lang="hr-HR" dirty="0"/>
              <a:t>Peta razina stilove teksta</a:t>
            </a:r>
            <a:endParaRPr lang="en-US" dirty="0"/>
          </a:p>
        </p:txBody>
      </p:sp>
      <p:sp>
        <p:nvSpPr>
          <p:cNvPr id="4" name="Date Placeholder 3"/>
          <p:cNvSpPr>
            <a:spLocks noGrp="1"/>
          </p:cNvSpPr>
          <p:nvPr>
            <p:ph type="dt" sz="half" idx="10"/>
          </p:nvPr>
        </p:nvSpPr>
        <p:spPr>
          <a:xfrm>
            <a:off x="423297" y="6412447"/>
            <a:ext cx="4114800" cy="228600"/>
          </a:xfrm>
        </p:spPr>
        <p:txBody>
          <a:bodyPr/>
          <a:lstStyle/>
          <a:p>
            <a:fld id="{4A35A0EF-F452-4CB0-B503-3515069AA2A2}" type="datetime4">
              <a:rPr lang="hr-HR" smtClean="0"/>
              <a:t>22. siječnja 2021.</a:t>
            </a:fld>
            <a:endParaRPr lang="en-US"/>
          </a:p>
        </p:txBody>
      </p:sp>
      <p:grpSp>
        <p:nvGrpSpPr>
          <p:cNvPr id="15" name="Grupa 14">
            <a:extLst>
              <a:ext uri="{FF2B5EF4-FFF2-40B4-BE49-F238E27FC236}">
                <a16:creationId xmlns:a16="http://schemas.microsoft.com/office/drawing/2014/main" id="{093BAC33-B5DA-434E-95C5-C87A544C7B96}"/>
              </a:ext>
            </a:extLst>
          </p:cNvPr>
          <p:cNvGrpSpPr/>
          <p:nvPr userDrawn="1"/>
        </p:nvGrpSpPr>
        <p:grpSpPr>
          <a:xfrm>
            <a:off x="8143326" y="5777865"/>
            <a:ext cx="4037415" cy="1080135"/>
            <a:chOff x="8143326" y="5777865"/>
            <a:chExt cx="4037415" cy="1080135"/>
          </a:xfrm>
        </p:grpSpPr>
        <p:pic>
          <p:nvPicPr>
            <p:cNvPr id="8" name="Slika 7">
              <a:extLst>
                <a:ext uri="{FF2B5EF4-FFF2-40B4-BE49-F238E27FC236}">
                  <a16:creationId xmlns:a16="http://schemas.microsoft.com/office/drawing/2014/main" id="{FF1BBC35-1F4D-43A4-A392-9E8C1A0589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0606" y="5777865"/>
              <a:ext cx="1080135" cy="1080135"/>
            </a:xfrm>
            <a:prstGeom prst="rect">
              <a:avLst/>
            </a:prstGeom>
          </p:spPr>
        </p:pic>
        <p:pic>
          <p:nvPicPr>
            <p:cNvPr id="12" name="Slika 11">
              <a:extLst>
                <a:ext uri="{FF2B5EF4-FFF2-40B4-BE49-F238E27FC236}">
                  <a16:creationId xmlns:a16="http://schemas.microsoft.com/office/drawing/2014/main" id="{6DAE0EC9-4594-4567-83F7-EED7F92F26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3326" y="5784163"/>
              <a:ext cx="1067538" cy="1067538"/>
            </a:xfrm>
            <a:prstGeom prst="rect">
              <a:avLst/>
            </a:prstGeom>
          </p:spPr>
        </p:pic>
        <p:pic>
          <p:nvPicPr>
            <p:cNvPr id="14" name="Slika 13" descr="Slika na kojoj se prikazuje tekst&#10;&#10;Opis je automatski generiran">
              <a:extLst>
                <a:ext uri="{FF2B5EF4-FFF2-40B4-BE49-F238E27FC236}">
                  <a16:creationId xmlns:a16="http://schemas.microsoft.com/office/drawing/2014/main" id="{6E5AD0C6-7FE3-4A34-9817-CDCDE56B28B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3647" t="38829" r="23903" b="38892"/>
            <a:stretch/>
          </p:blipFill>
          <p:spPr>
            <a:xfrm>
              <a:off x="9281886" y="5918987"/>
              <a:ext cx="1747698" cy="750163"/>
            </a:xfrm>
            <a:prstGeom prst="rect">
              <a:avLst/>
            </a:prstGeom>
          </p:spPr>
        </p:pic>
      </p:grpSp>
    </p:spTree>
    <p:extLst>
      <p:ext uri="{BB962C8B-B14F-4D97-AF65-F5344CB8AC3E}">
        <p14:creationId xmlns:p14="http://schemas.microsoft.com/office/powerpoint/2010/main" val="24737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D53CBCFA-7EBA-40F0-B3CE-D4DF36ABB053}" type="datetime4">
              <a:rPr lang="hr-HR" smtClean="0"/>
              <a:t>22. siječnja 2021.</a:t>
            </a:fld>
            <a:endParaRPr lang="en-US"/>
          </a:p>
        </p:txBody>
      </p:sp>
      <p:sp>
        <p:nvSpPr>
          <p:cNvPr id="5" name="Footer Placeholder 4"/>
          <p:cNvSpPr>
            <a:spLocks noGrp="1"/>
          </p:cNvSpPr>
          <p:nvPr>
            <p:ph type="ftr" sz="quarter" idx="11"/>
          </p:nvPr>
        </p:nvSpPr>
        <p:spPr/>
        <p:txBody>
          <a:bodyPr/>
          <a:lstStyle/>
          <a:p>
            <a:r>
              <a:rPr lang="en-US"/>
              <a:t>Fakultet elektrotehnike i računarstva Sveučilišta u Zagrebu</a:t>
            </a:r>
          </a:p>
        </p:txBody>
      </p:sp>
      <p:sp>
        <p:nvSpPr>
          <p:cNvPr id="6" name="Slide Number Placeholder 5"/>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209711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9CE3A95-89CB-4E58-9A77-34061C417797}" type="datetime4">
              <a:rPr lang="hr-HR" smtClean="0"/>
              <a:t>22. siječnja 2021.</a:t>
            </a:fld>
            <a:endParaRPr lang="en-US"/>
          </a:p>
        </p:txBody>
      </p:sp>
      <p:sp>
        <p:nvSpPr>
          <p:cNvPr id="6" name="Footer Placeholder 5"/>
          <p:cNvSpPr>
            <a:spLocks noGrp="1"/>
          </p:cNvSpPr>
          <p:nvPr>
            <p:ph type="ftr" sz="quarter" idx="11"/>
          </p:nvPr>
        </p:nvSpPr>
        <p:spPr/>
        <p:txBody>
          <a:bodyPr/>
          <a:lstStyle/>
          <a:p>
            <a:r>
              <a:rPr lang="en-US"/>
              <a:t>Fakultet elektrotehnike i računarstva Sveučilišta u Zagrebu</a:t>
            </a:r>
          </a:p>
        </p:txBody>
      </p:sp>
      <p:grpSp>
        <p:nvGrpSpPr>
          <p:cNvPr id="8" name="Grupa 7">
            <a:extLst>
              <a:ext uri="{FF2B5EF4-FFF2-40B4-BE49-F238E27FC236}">
                <a16:creationId xmlns:a16="http://schemas.microsoft.com/office/drawing/2014/main" id="{9DAAE195-D88E-447D-9971-B4DB9CF7811E}"/>
              </a:ext>
            </a:extLst>
          </p:cNvPr>
          <p:cNvGrpSpPr/>
          <p:nvPr userDrawn="1"/>
        </p:nvGrpSpPr>
        <p:grpSpPr>
          <a:xfrm>
            <a:off x="8143326" y="5777865"/>
            <a:ext cx="4037415" cy="1080135"/>
            <a:chOff x="8143326" y="5777865"/>
            <a:chExt cx="4037415" cy="1080135"/>
          </a:xfrm>
        </p:grpSpPr>
        <p:pic>
          <p:nvPicPr>
            <p:cNvPr id="9" name="Slika 8">
              <a:extLst>
                <a:ext uri="{FF2B5EF4-FFF2-40B4-BE49-F238E27FC236}">
                  <a16:creationId xmlns:a16="http://schemas.microsoft.com/office/drawing/2014/main" id="{E27A5B3A-AB17-499C-9D17-90EA59A26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0606" y="5777865"/>
              <a:ext cx="1080135" cy="1080135"/>
            </a:xfrm>
            <a:prstGeom prst="rect">
              <a:avLst/>
            </a:prstGeom>
          </p:spPr>
        </p:pic>
        <p:pic>
          <p:nvPicPr>
            <p:cNvPr id="10" name="Slika 9">
              <a:extLst>
                <a:ext uri="{FF2B5EF4-FFF2-40B4-BE49-F238E27FC236}">
                  <a16:creationId xmlns:a16="http://schemas.microsoft.com/office/drawing/2014/main" id="{98C13EF3-E4B3-4F90-8A46-30C6BA7404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3326" y="5784163"/>
              <a:ext cx="1067538" cy="1067538"/>
            </a:xfrm>
            <a:prstGeom prst="rect">
              <a:avLst/>
            </a:prstGeom>
          </p:spPr>
        </p:pic>
        <p:pic>
          <p:nvPicPr>
            <p:cNvPr id="11" name="Slika 10" descr="Slika na kojoj se prikazuje tekst&#10;&#10;Opis je automatski generiran">
              <a:extLst>
                <a:ext uri="{FF2B5EF4-FFF2-40B4-BE49-F238E27FC236}">
                  <a16:creationId xmlns:a16="http://schemas.microsoft.com/office/drawing/2014/main" id="{5FBE1FD2-8E7D-4E3A-B5B8-B7D03593803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3647" t="38829" r="23903" b="38892"/>
            <a:stretch/>
          </p:blipFill>
          <p:spPr>
            <a:xfrm>
              <a:off x="9281886" y="5918987"/>
              <a:ext cx="1747698" cy="750163"/>
            </a:xfrm>
            <a:prstGeom prst="rect">
              <a:avLst/>
            </a:prstGeom>
          </p:spPr>
        </p:pic>
      </p:grpSp>
    </p:spTree>
    <p:extLst>
      <p:ext uri="{BB962C8B-B14F-4D97-AF65-F5344CB8AC3E}">
        <p14:creationId xmlns:p14="http://schemas.microsoft.com/office/powerpoint/2010/main" val="387724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99698559-F3FD-41D4-A3DE-9EC23B8B5B0E}" type="datetime4">
              <a:rPr lang="hr-HR" smtClean="0"/>
              <a:t>22. siječnja 2021.</a:t>
            </a:fld>
            <a:endParaRPr lang="en-US"/>
          </a:p>
        </p:txBody>
      </p:sp>
      <p:sp>
        <p:nvSpPr>
          <p:cNvPr id="8" name="Footer Placeholder 7"/>
          <p:cNvSpPr>
            <a:spLocks noGrp="1"/>
          </p:cNvSpPr>
          <p:nvPr>
            <p:ph type="ftr" sz="quarter" idx="11"/>
          </p:nvPr>
        </p:nvSpPr>
        <p:spPr/>
        <p:txBody>
          <a:bodyPr/>
          <a:lstStyle/>
          <a:p>
            <a:r>
              <a:rPr lang="en-US"/>
              <a:t>Fakultet elektrotehnike i računarstva Sveučilišta u Zagrebu</a:t>
            </a:r>
          </a:p>
        </p:txBody>
      </p:sp>
      <p:sp>
        <p:nvSpPr>
          <p:cNvPr id="9" name="Slide Number Placeholder 8"/>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223433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35E3F9B9-3A54-4369-B264-674AC1ABAFBF}" type="datetime4">
              <a:rPr lang="hr-HR" smtClean="0"/>
              <a:t>22. siječnja 2021.</a:t>
            </a:fld>
            <a:endParaRPr lang="en-US"/>
          </a:p>
        </p:txBody>
      </p:sp>
      <p:sp>
        <p:nvSpPr>
          <p:cNvPr id="4" name="Footer Placeholder 3"/>
          <p:cNvSpPr>
            <a:spLocks noGrp="1"/>
          </p:cNvSpPr>
          <p:nvPr>
            <p:ph type="ftr" sz="quarter" idx="11"/>
          </p:nvPr>
        </p:nvSpPr>
        <p:spPr/>
        <p:txBody>
          <a:bodyPr/>
          <a:lstStyle/>
          <a:p>
            <a:r>
              <a:rPr lang="en-US"/>
              <a:t>Fakultet elektrotehnike i računarstva Sveučilišta u Zagrebu</a:t>
            </a:r>
          </a:p>
        </p:txBody>
      </p:sp>
      <p:sp>
        <p:nvSpPr>
          <p:cNvPr id="5" name="Slide Number Placeholder 4"/>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130560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880CA-2937-4D5B-9E43-A96C77650329}" type="datetime4">
              <a:rPr lang="hr-HR" smtClean="0"/>
              <a:t>22. siječnja 2021.</a:t>
            </a:fld>
            <a:endParaRPr lang="en-US"/>
          </a:p>
        </p:txBody>
      </p:sp>
      <p:sp>
        <p:nvSpPr>
          <p:cNvPr id="3" name="Footer Placeholder 2"/>
          <p:cNvSpPr>
            <a:spLocks noGrp="1"/>
          </p:cNvSpPr>
          <p:nvPr>
            <p:ph type="ftr" sz="quarter" idx="11"/>
          </p:nvPr>
        </p:nvSpPr>
        <p:spPr/>
        <p:txBody>
          <a:bodyPr/>
          <a:lstStyle/>
          <a:p>
            <a:r>
              <a:rPr lang="en-US"/>
              <a:t>Fakultet elektrotehnike i računarstva Sveučilišta u Zagrebu</a:t>
            </a:r>
          </a:p>
        </p:txBody>
      </p:sp>
      <p:sp>
        <p:nvSpPr>
          <p:cNvPr id="4" name="Slide Number Placeholder 3"/>
          <p:cNvSpPr>
            <a:spLocks noGrp="1"/>
          </p:cNvSpPr>
          <p:nvPr>
            <p:ph type="sldNum" sz="quarter" idx="12"/>
          </p:nvPr>
        </p:nvSpPr>
        <p:spPr/>
        <p:txBody>
          <a:bodyPr/>
          <a:lstStyle/>
          <a:p>
            <a:fld id="{31EFADD3-13CC-40BC-803C-EDF9E1B3B217}" type="slidenum">
              <a:rPr lang="en-US" smtClean="0"/>
              <a:t>‹#›</a:t>
            </a:fld>
            <a:endParaRPr lang="en-US"/>
          </a:p>
        </p:txBody>
      </p:sp>
    </p:spTree>
    <p:extLst>
      <p:ext uri="{BB962C8B-B14F-4D97-AF65-F5344CB8AC3E}">
        <p14:creationId xmlns:p14="http://schemas.microsoft.com/office/powerpoint/2010/main" val="360344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hr-HR"/>
              <a:t>Kliknite da biste uredili matrice</a:t>
            </a:r>
          </a:p>
        </p:txBody>
      </p:sp>
      <p:sp>
        <p:nvSpPr>
          <p:cNvPr id="5" name="Date Placeholder 4"/>
          <p:cNvSpPr>
            <a:spLocks noGrp="1"/>
          </p:cNvSpPr>
          <p:nvPr>
            <p:ph type="dt" sz="half" idx="10"/>
          </p:nvPr>
        </p:nvSpPr>
        <p:spPr/>
        <p:txBody>
          <a:bodyPr/>
          <a:lstStyle/>
          <a:p>
            <a:fld id="{9D1A3C5E-2664-4ADF-8713-47276A399ACA}" type="datetime4">
              <a:rPr lang="hr-HR" smtClean="0"/>
              <a:t>22. siječnja 2021.</a:t>
            </a:fld>
            <a:endParaRPr lang="en-US"/>
          </a:p>
        </p:txBody>
      </p:sp>
      <p:sp>
        <p:nvSpPr>
          <p:cNvPr id="6" name="Footer Placeholder 5"/>
          <p:cNvSpPr>
            <a:spLocks noGrp="1"/>
          </p:cNvSpPr>
          <p:nvPr>
            <p:ph type="ftr" sz="quarter" idx="11"/>
          </p:nvPr>
        </p:nvSpPr>
        <p:spPr/>
        <p:txBody>
          <a:bodyPr/>
          <a:lstStyle/>
          <a:p>
            <a:r>
              <a:rPr lang="en-US"/>
              <a:t>Fakultet elektrotehnike i računarstva Sveučilišta u Zagrebu</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1EFADD3-13CC-40BC-803C-EDF9E1B3B217}" type="slidenum">
              <a:rPr lang="en-US" smtClean="0"/>
              <a:t>‹#›</a:t>
            </a:fld>
            <a:endParaRPr lang="en-US"/>
          </a:p>
        </p:txBody>
      </p:sp>
    </p:spTree>
    <p:extLst>
      <p:ext uri="{BB962C8B-B14F-4D97-AF65-F5344CB8AC3E}">
        <p14:creationId xmlns:p14="http://schemas.microsoft.com/office/powerpoint/2010/main" val="19683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976BF52-2C7A-453E-8136-37BBD418F139}" type="datetime4">
              <a:rPr lang="hr-HR" smtClean="0"/>
              <a:t>22. siječnja 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Fakultet elektrotehnike i računarstva Sveučilišta u Zagrebu</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1EFADD3-13CC-40BC-803C-EDF9E1B3B217}" type="slidenum">
              <a:rPr lang="en-US" smtClean="0"/>
              <a:t>‹#›</a:t>
            </a:fld>
            <a:endParaRPr lang="en-US"/>
          </a:p>
        </p:txBody>
      </p:sp>
    </p:spTree>
    <p:extLst>
      <p:ext uri="{BB962C8B-B14F-4D97-AF65-F5344CB8AC3E}">
        <p14:creationId xmlns:p14="http://schemas.microsoft.com/office/powerpoint/2010/main" val="37764232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CC953AF-91C6-49EE-939B-6084AE90D693}" type="datetime4">
              <a:rPr lang="hr-HR" smtClean="0"/>
              <a:t>22. siječnja 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Fakultet elektrotehnike i računarstva Sveučilišta u Zagrebu</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1EFADD3-13CC-40BC-803C-EDF9E1B3B217}" type="slidenum">
              <a:rPr lang="en-US" smtClean="0"/>
              <a:t>‹#›</a:t>
            </a:fld>
            <a:endParaRPr lang="en-US"/>
          </a:p>
        </p:txBody>
      </p:sp>
    </p:spTree>
    <p:extLst>
      <p:ext uri="{BB962C8B-B14F-4D97-AF65-F5344CB8AC3E}">
        <p14:creationId xmlns:p14="http://schemas.microsoft.com/office/powerpoint/2010/main" val="2626452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9ACBED-A8E5-4767-B1CD-1D210DF9D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D2D96-CE0C-47F3-AA52-6D2D640B8A56}" type="slidenum">
              <a:rPr lang="en-US" smtClean="0"/>
              <a:t>‹#›</a:t>
            </a:fld>
            <a:endParaRPr lang="en-US"/>
          </a:p>
        </p:txBody>
      </p:sp>
      <p:pic>
        <p:nvPicPr>
          <p:cNvPr id="7" name="Picture 6">
            <a:extLst>
              <a:ext uri="{FF2B5EF4-FFF2-40B4-BE49-F238E27FC236}">
                <a16:creationId xmlns:a16="http://schemas.microsoft.com/office/drawing/2014/main" id="{2E2E2D73-EC68-4B73-B404-173889DA5D8D}"/>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63419411"/>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8" Type="http://schemas.openxmlformats.org/officeDocument/2006/relationships/hyperlink" Target="mailto:dunja.smigovec@fer.hr" TargetMode="External"/><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hyperlink" Target="mailto:luka.pavlovic@fer.hr" TargetMode="External"/><Relationship Id="rId12" Type="http://schemas.openxmlformats.org/officeDocument/2006/relationships/hyperlink" Target="mailto:martin.tutek@fer.h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mailto:vedran.kurdija@fer.hr" TargetMode="External"/><Relationship Id="rId11" Type="http://schemas.openxmlformats.org/officeDocument/2006/relationships/hyperlink" Target="mailto:josip.jukic@fer.hr" TargetMode="External"/><Relationship Id="rId5" Type="http://schemas.openxmlformats.org/officeDocument/2006/relationships/hyperlink" Target="mailto:miho.hren@fer.hr" TargetMode="External"/><Relationship Id="rId10" Type="http://schemas.openxmlformats.org/officeDocument/2006/relationships/hyperlink" Target="mailto:ivan.crnomarkovic@fer.hr" TargetMode="External"/><Relationship Id="rId4" Type="http://schemas.openxmlformats.org/officeDocument/2006/relationships/image" Target="../media/image7.jpeg"/><Relationship Id="rId9" Type="http://schemas.openxmlformats.org/officeDocument/2006/relationships/hyperlink" Target="mailto:jan.snajder@fer.h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tes.google.com/view/toxicspans"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radar chart&#10;&#10;Description automatically generated">
            <a:extLst>
              <a:ext uri="{FF2B5EF4-FFF2-40B4-BE49-F238E27FC236}">
                <a16:creationId xmlns:a16="http://schemas.microsoft.com/office/drawing/2014/main" id="{2D86FCA7-E711-42B2-9088-E1574B89B440}"/>
              </a:ext>
            </a:extLst>
          </p:cNvPr>
          <p:cNvPicPr>
            <a:picLocks noChangeAspect="1"/>
          </p:cNvPicPr>
          <p:nvPr/>
        </p:nvPicPr>
        <p:blipFill rotWithShape="1">
          <a:blip r:embed="rId3">
            <a:extLst>
              <a:ext uri="{28A0092B-C50C-407E-A947-70E740481C1C}">
                <a14:useLocalDpi xmlns:a14="http://schemas.microsoft.com/office/drawing/2010/main" val="0"/>
              </a:ext>
            </a:extLst>
          </a:blip>
          <a:srcRect l="1" t="27463" r="116"/>
          <a:stretch/>
        </p:blipFill>
        <p:spPr>
          <a:xfrm rot="16200000">
            <a:off x="-943248" y="943248"/>
            <a:ext cx="6890550" cy="5004054"/>
          </a:xfrm>
          <a:prstGeom prst="rect">
            <a:avLst/>
          </a:prstGeom>
        </p:spPr>
      </p:pic>
      <p:sp>
        <p:nvSpPr>
          <p:cNvPr id="5" name="Naslov 1">
            <a:extLst>
              <a:ext uri="{FF2B5EF4-FFF2-40B4-BE49-F238E27FC236}">
                <a16:creationId xmlns:a16="http://schemas.microsoft.com/office/drawing/2014/main" id="{41DEDAC3-1507-47F7-ACC9-8D10EA11670E}"/>
              </a:ext>
            </a:extLst>
          </p:cNvPr>
          <p:cNvSpPr txBox="1">
            <a:spLocks/>
          </p:cNvSpPr>
          <p:nvPr/>
        </p:nvSpPr>
        <p:spPr>
          <a:xfrm>
            <a:off x="5616119" y="2094792"/>
            <a:ext cx="5550645" cy="2668416"/>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b="0" kern="1200" spc="-120" baseline="0">
                <a:solidFill>
                  <a:schemeClr val="accent1"/>
                </a:solidFill>
                <a:latin typeface="+mj-lt"/>
                <a:ea typeface="+mj-ea"/>
                <a:cs typeface="+mj-cs"/>
              </a:defRPr>
            </a:lvl1pPr>
          </a:lstStyle>
          <a:p>
            <a:r>
              <a:rPr lang="en-US" sz="7200">
                <a:solidFill>
                  <a:srgbClr val="00AEEF"/>
                </a:solidFill>
                <a:latin typeface="Roboto Mono Light" panose="00000009000000000000" pitchFamily="49" charset="0"/>
                <a:ea typeface="Roboto Mono Light" panose="00000009000000000000" pitchFamily="49" charset="0"/>
              </a:rPr>
              <a:t>[</a:t>
            </a:r>
            <a:r>
              <a:rPr lang="hr-HR" sz="7200">
                <a:solidFill>
                  <a:srgbClr val="00AEEF"/>
                </a:solidFill>
                <a:latin typeface="Roboto Mono Light" panose="00000009000000000000" pitchFamily="49" charset="0"/>
                <a:ea typeface="Roboto Mono Light" panose="00000009000000000000" pitchFamily="49" charset="0"/>
              </a:rPr>
              <a:t>Toxic</a:t>
            </a:r>
            <a:r>
              <a:rPr lang="en-US" sz="7200">
                <a:solidFill>
                  <a:srgbClr val="00AEEF"/>
                </a:solidFill>
                <a:latin typeface="Roboto Mono Light" panose="00000009000000000000" pitchFamily="49" charset="0"/>
                <a:ea typeface="Roboto Mono Light" panose="00000009000000000000" pitchFamily="49" charset="0"/>
              </a:rPr>
              <a:t>]</a:t>
            </a:r>
            <a:r>
              <a:rPr lang="hr-HR" sz="7200">
                <a:solidFill>
                  <a:srgbClr val="00AEEF"/>
                </a:solidFill>
                <a:latin typeface="Roboto Mono Light" panose="00000009000000000000" pitchFamily="49" charset="0"/>
                <a:ea typeface="Roboto Mono Light" panose="00000009000000000000" pitchFamily="49" charset="0"/>
              </a:rPr>
              <a:t> span</a:t>
            </a:r>
            <a:r>
              <a:rPr lang="en-US" sz="7200">
                <a:solidFill>
                  <a:srgbClr val="00AEEF"/>
                </a:solidFill>
                <a:latin typeface="Roboto Mono Light" panose="00000009000000000000" pitchFamily="49" charset="0"/>
                <a:ea typeface="Roboto Mono Light" panose="00000009000000000000" pitchFamily="49" charset="0"/>
              </a:rPr>
              <a:t>s</a:t>
            </a:r>
            <a:r>
              <a:rPr lang="hr-HR" sz="7200">
                <a:solidFill>
                  <a:srgbClr val="00AEEF"/>
                </a:solidFill>
                <a:latin typeface="Roboto Mono Light" panose="00000009000000000000" pitchFamily="49" charset="0"/>
                <a:ea typeface="Roboto Mono Light" panose="00000009000000000000" pitchFamily="49" charset="0"/>
              </a:rPr>
              <a:t> detect</a:t>
            </a:r>
            <a:r>
              <a:rPr lang="en-US" sz="7200">
                <a:solidFill>
                  <a:srgbClr val="00AEEF"/>
                </a:solidFill>
                <a:latin typeface="Roboto Mono Light" panose="00000009000000000000" pitchFamily="49" charset="0"/>
                <a:ea typeface="Roboto Mono Light" panose="00000009000000000000" pitchFamily="49" charset="0"/>
              </a:rPr>
              <a:t>i</a:t>
            </a:r>
            <a:r>
              <a:rPr lang="hr-HR" sz="7200">
                <a:solidFill>
                  <a:srgbClr val="00AEEF"/>
                </a:solidFill>
                <a:latin typeface="Roboto Mono Light" panose="00000009000000000000" pitchFamily="49" charset="0"/>
                <a:ea typeface="Roboto Mono Light" panose="00000009000000000000" pitchFamily="49" charset="0"/>
              </a:rPr>
              <a:t>on</a:t>
            </a:r>
            <a:endParaRPr lang="en-US" sz="7200" dirty="0">
              <a:solidFill>
                <a:srgbClr val="00AEEF"/>
              </a:solidFill>
              <a:latin typeface="Roboto Mono Light" panose="00000009000000000000" pitchFamily="49" charset="0"/>
              <a:ea typeface="Roboto Mono Light" panose="00000009000000000000" pitchFamily="49" charset="0"/>
            </a:endParaRPr>
          </a:p>
        </p:txBody>
      </p:sp>
    </p:spTree>
    <p:extLst>
      <p:ext uri="{BB962C8B-B14F-4D97-AF65-F5344CB8AC3E}">
        <p14:creationId xmlns:p14="http://schemas.microsoft.com/office/powerpoint/2010/main" val="85143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504898" y="966419"/>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LSTM</a:t>
            </a:r>
          </a:p>
        </p:txBody>
      </p:sp>
      <p:pic>
        <p:nvPicPr>
          <p:cNvPr id="10" name="Rezervirano mjesto sadržaja 9">
            <a:extLst>
              <a:ext uri="{FF2B5EF4-FFF2-40B4-BE49-F238E27FC236}">
                <a16:creationId xmlns:a16="http://schemas.microsoft.com/office/drawing/2014/main" id="{BDE6853C-6333-410C-B8E4-A9A4BAB6B44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152" b="98848" l="3500" r="96250">
                        <a14:foregroundMark x1="14500" y1="71063" x2="6750" y2="71191"/>
                        <a14:foregroundMark x1="6750" y1="71191" x2="7750" y2="70423"/>
                        <a14:foregroundMark x1="7667" y1="69398" x2="5500" y2="69014"/>
                        <a14:foregroundMark x1="6750" y1="66709" x2="7417" y2="72855"/>
                        <a14:foregroundMark x1="7167" y1="67093" x2="8583" y2="75416"/>
                        <a14:foregroundMark x1="10333" y1="68118" x2="12667" y2="72855"/>
                        <a14:foregroundMark x1="12833" y1="68246" x2="13583" y2="73624"/>
                        <a14:foregroundMark x1="6750" y1="91805" x2="12167" y2="85019"/>
                        <a14:foregroundMark x1="12167" y1="85019" x2="18667" y2="85147"/>
                        <a14:foregroundMark x1="18667" y1="85147" x2="15917" y2="85019"/>
                        <a14:foregroundMark x1="8833" y1="97823" x2="7250" y2="97823"/>
                        <a14:foregroundMark x1="8083" y1="97311" x2="3667" y2="95519"/>
                        <a14:foregroundMark x1="7167" y1="97055" x2="5500" y2="97055"/>
                        <a14:foregroundMark x1="8083" y1="98464" x2="4583" y2="96671"/>
                        <a14:foregroundMark x1="8083" y1="98848" x2="5083" y2="95647"/>
                        <a14:foregroundMark x1="7250" y1="97439" x2="6667" y2="95262"/>
                        <a14:foregroundMark x1="8583" y1="98207" x2="6250" y2="95647"/>
                        <a14:foregroundMark x1="8167" y1="98207" x2="4167" y2="95903"/>
                        <a14:foregroundMark x1="6417" y1="19334" x2="9750" y2="24200"/>
                        <a14:foregroundMark x1="7500" y1="17542" x2="11000" y2="23303"/>
                        <a14:foregroundMark x1="8083" y1="18694" x2="13417" y2="28553"/>
                        <a14:foregroundMark x1="10833" y1="20487" x2="12833" y2="24840"/>
                        <a14:foregroundMark x1="9583" y1="20871" x2="12417" y2="25864"/>
                        <a14:foregroundMark x1="9750" y1="19718" x2="11500" y2="25096"/>
                        <a14:foregroundMark x1="9333" y1="22535" x2="3583" y2="17926"/>
                        <a14:foregroundMark x1="3583" y1="17926" x2="3583" y2="17926"/>
                        <a14:foregroundMark x1="7167" y1="20743" x2="9167" y2="22151"/>
                        <a14:foregroundMark x1="11667" y1="19974" x2="15750" y2="26376"/>
                        <a14:foregroundMark x1="10833" y1="18694" x2="14083" y2="22919"/>
                        <a14:foregroundMark x1="81083" y1="8835" x2="75833" y2="9091"/>
                        <a14:foregroundMark x1="86167" y1="8323" x2="80083" y2="8323"/>
                        <a14:foregroundMark x1="82000" y1="7682" x2="76667" y2="5122"/>
                        <a14:foregroundMark x1="82167" y1="3585" x2="79417" y2="3329"/>
                        <a14:foregroundMark x1="82250" y1="4481" x2="79083" y2="1536"/>
                        <a14:foregroundMark x1="82250" y1="5122" x2="81500" y2="1921"/>
                        <a14:foregroundMark x1="81417" y1="1921" x2="78667" y2="1793"/>
                        <a14:foregroundMark x1="83083" y1="4097" x2="79083" y2="2561"/>
                        <a14:foregroundMark x1="83083" y1="8323" x2="79167" y2="3329"/>
                        <a14:foregroundMark x1="87583" y1="18694" x2="93167" y2="22151"/>
                        <a14:foregroundMark x1="94500" y1="20743" x2="95000" y2="22919"/>
                        <a14:foregroundMark x1="92333" y1="18182" x2="94500" y2="25096"/>
                        <a14:foregroundMark x1="95250" y1="21639" x2="96250" y2="24200"/>
                        <a14:foregroundMark x1="93833" y1="19974" x2="95750" y2="26248"/>
                        <a14:foregroundMark x1="94083" y1="19462" x2="95083" y2="25224"/>
                        <a14:foregroundMark x1="91917" y1="72855" x2="94083" y2="68630"/>
                        <a14:foregroundMark x1="94500" y1="73752" x2="92417" y2="65045"/>
                        <a14:foregroundMark x1="93833" y1="72471" x2="92667" y2="68502"/>
                        <a14:foregroundMark x1="95500" y1="72983" x2="92167" y2="66837"/>
                        <a14:foregroundMark x1="94250" y1="73367" x2="92000" y2="67734"/>
                        <a14:foregroundMark x1="95417" y1="71831" x2="93333" y2="67222"/>
                        <a14:foregroundMark x1="95750" y1="73624" x2="90750" y2="67093"/>
                        <a14:foregroundMark x1="90750" y1="67093" x2="90750" y2="67093"/>
                        <a14:foregroundMark x1="95250" y1="72983" x2="92417" y2="66837"/>
                        <a14:foregroundMark x1="94583" y1="72471" x2="91250" y2="65557"/>
                        <a14:foregroundMark x1="93833" y1="71959" x2="92333" y2="66069"/>
                        <a14:foregroundMark x1="95250" y1="74392" x2="91750" y2="67478"/>
                        <a14:foregroundMark x1="95000" y1="70038" x2="94833" y2="75032"/>
                        <a14:foregroundMark x1="94500" y1="72471" x2="93583" y2="72215"/>
                      </a14:backgroundRemoval>
                    </a14:imgEffect>
                  </a14:imgLayer>
                </a14:imgProps>
              </a:ext>
              <a:ext uri="{28A0092B-C50C-407E-A947-70E740481C1C}">
                <a14:useLocalDpi xmlns:a14="http://schemas.microsoft.com/office/drawing/2010/main" val="0"/>
              </a:ext>
            </a:extLst>
          </a:blip>
          <a:stretch>
            <a:fillRect/>
          </a:stretch>
        </p:blipFill>
        <p:spPr>
          <a:xfrm>
            <a:off x="5228889" y="1463449"/>
            <a:ext cx="5686361" cy="3700874"/>
          </a:xfrm>
          <a:prstGeom prst="rect">
            <a:avLst/>
          </a:prstGeom>
        </p:spPr>
      </p:pic>
      <p:grpSp>
        <p:nvGrpSpPr>
          <p:cNvPr id="4" name="Group 3">
            <a:extLst>
              <a:ext uri="{FF2B5EF4-FFF2-40B4-BE49-F238E27FC236}">
                <a16:creationId xmlns:a16="http://schemas.microsoft.com/office/drawing/2014/main" id="{94199B92-F271-4E90-B598-07AFB906D9FE}"/>
              </a:ext>
            </a:extLst>
          </p:cNvPr>
          <p:cNvGrpSpPr/>
          <p:nvPr/>
        </p:nvGrpSpPr>
        <p:grpSpPr>
          <a:xfrm>
            <a:off x="504898" y="1859394"/>
            <a:ext cx="5391003" cy="3139211"/>
            <a:chOff x="504898" y="1981528"/>
            <a:chExt cx="5391003" cy="3139211"/>
          </a:xfrm>
        </p:grpSpPr>
        <p:sp>
          <p:nvSpPr>
            <p:cNvPr id="13" name="Rezervirano mjesto sadržaja 2">
              <a:extLst>
                <a:ext uri="{FF2B5EF4-FFF2-40B4-BE49-F238E27FC236}">
                  <a16:creationId xmlns:a16="http://schemas.microsoft.com/office/drawing/2014/main" id="{013BAD98-B111-4ED8-B742-FCC0DCC9A7F7}"/>
                </a:ext>
              </a:extLst>
            </p:cNvPr>
            <p:cNvSpPr txBox="1">
              <a:spLocks/>
            </p:cNvSpPr>
            <p:nvPr/>
          </p:nvSpPr>
          <p:spPr>
            <a:xfrm>
              <a:off x="504898" y="1981528"/>
              <a:ext cx="5391003" cy="2322618"/>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a:t>
              </a:r>
              <a:r>
                <a:rPr lang="en-US" sz="1800" b="0" i="0" u="none" strike="noStrike" baseline="0" dirty="0">
                  <a:latin typeface="Roboto Mono Light" panose="00000009000000000000" pitchFamily="49" charset="0"/>
                  <a:ea typeface="Roboto Mono Light" panose="00000009000000000000" pitchFamily="49" charset="0"/>
                </a:rPr>
                <a:t>sequence labeling</a:t>
              </a:r>
            </a:p>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LSTM s GloVe vektorizacijom</a:t>
              </a:r>
              <a:endParaRPr lang="en-US" sz="1800" dirty="0">
                <a:latin typeface="Roboto Mono Light" panose="00000009000000000000" pitchFamily="49" charset="0"/>
                <a:ea typeface="Roboto Mono Light" panose="00000009000000000000" pitchFamily="49" charset="0"/>
              </a:endParaRPr>
            </a:p>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Korištena dva modela:</a:t>
              </a:r>
              <a:endParaRPr lang="en-US" sz="1800" dirty="0">
                <a:latin typeface="Roboto Mono Light" panose="00000009000000000000" pitchFamily="49" charset="0"/>
                <a:ea typeface="Roboto Mono Light" panose="00000009000000000000" pitchFamily="49" charset="0"/>
              </a:endParaRPr>
            </a:p>
          </p:txBody>
        </p:sp>
        <p:sp>
          <p:nvSpPr>
            <p:cNvPr id="14" name="Rezervirano mjesto sadržaja 2">
              <a:extLst>
                <a:ext uri="{FF2B5EF4-FFF2-40B4-BE49-F238E27FC236}">
                  <a16:creationId xmlns:a16="http://schemas.microsoft.com/office/drawing/2014/main" id="{2B59FAC4-C742-43E9-BFCA-5384E6E2A10C}"/>
                </a:ext>
              </a:extLst>
            </p:cNvPr>
            <p:cNvSpPr txBox="1">
              <a:spLocks/>
            </p:cNvSpPr>
            <p:nvPr/>
          </p:nvSpPr>
          <p:spPr>
            <a:xfrm>
              <a:off x="1025653" y="3890423"/>
              <a:ext cx="2715075" cy="1230316"/>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a:t>
              </a:r>
              <a:r>
                <a:rPr lang="en-US" sz="1800" b="0" i="0" u="none" strike="noStrike" baseline="0" dirty="0">
                  <a:latin typeface="Roboto Mono Light" panose="00000009000000000000" pitchFamily="49" charset="0"/>
                  <a:ea typeface="Roboto Mono Light" panose="00000009000000000000" pitchFamily="49" charset="0"/>
                </a:rPr>
                <a:t>bez </a:t>
              </a:r>
              <a:r>
                <a:rPr lang="en-US" sz="1800" b="0" i="0" u="none" strike="noStrike" baseline="0" dirty="0" err="1">
                  <a:latin typeface="Roboto Mono Light" panose="00000009000000000000" pitchFamily="49" charset="0"/>
                  <a:ea typeface="Roboto Mono Light" panose="00000009000000000000" pitchFamily="49" charset="0"/>
                </a:rPr>
                <a:t>batcheva</a:t>
              </a:r>
              <a:endParaRPr lang="en-US" sz="1800" b="0" i="0" u="none" strike="noStrike" baseline="0" dirty="0">
                <a:latin typeface="Roboto Mono Light" panose="00000009000000000000" pitchFamily="49" charset="0"/>
                <a:ea typeface="Roboto Mono Light" panose="00000009000000000000" pitchFamily="49" charset="0"/>
              </a:endParaRPr>
            </a:p>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s </a:t>
              </a:r>
              <a:r>
                <a:rPr lang="en-US" sz="1800" dirty="0" err="1">
                  <a:latin typeface="Roboto Mono Light" panose="00000009000000000000" pitchFamily="49" charset="0"/>
                  <a:ea typeface="Roboto Mono Light" panose="00000009000000000000" pitchFamily="49" charset="0"/>
                </a:rPr>
                <a:t>batchevima</a:t>
              </a:r>
              <a:endParaRPr lang="en-US" sz="1800" dirty="0">
                <a:latin typeface="Roboto Mono Light" panose="00000009000000000000" pitchFamily="49" charset="0"/>
                <a:ea typeface="Roboto Mono Light" panose="00000009000000000000" pitchFamily="49" charset="0"/>
              </a:endParaRPr>
            </a:p>
          </p:txBody>
        </p:sp>
      </p:grpSp>
      <p:sp>
        <p:nvSpPr>
          <p:cNvPr id="15" name="Date Placeholder 1">
            <a:extLst>
              <a:ext uri="{FF2B5EF4-FFF2-40B4-BE49-F238E27FC236}">
                <a16:creationId xmlns:a16="http://schemas.microsoft.com/office/drawing/2014/main" id="{63650353-3304-4641-8E4D-A2904C21A545}"/>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49825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grpSp>
        <p:nvGrpSpPr>
          <p:cNvPr id="6" name="Group 5">
            <a:extLst>
              <a:ext uri="{FF2B5EF4-FFF2-40B4-BE49-F238E27FC236}">
                <a16:creationId xmlns:a16="http://schemas.microsoft.com/office/drawing/2014/main" id="{2386487D-F8D8-4BD3-903F-56D3DA55CC6D}"/>
              </a:ext>
            </a:extLst>
          </p:cNvPr>
          <p:cNvGrpSpPr/>
          <p:nvPr/>
        </p:nvGrpSpPr>
        <p:grpSpPr>
          <a:xfrm>
            <a:off x="9948803" y="6194565"/>
            <a:ext cx="1926139" cy="640357"/>
            <a:chOff x="9948803" y="6194565"/>
            <a:chExt cx="1926139" cy="640357"/>
          </a:xfrm>
        </p:grpSpPr>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Naslov 1">
            <a:extLst>
              <a:ext uri="{FF2B5EF4-FFF2-40B4-BE49-F238E27FC236}">
                <a16:creationId xmlns:a16="http://schemas.microsoft.com/office/drawing/2014/main" id="{60E25581-F365-44E0-981E-D81C8877CFB3}"/>
              </a:ext>
            </a:extLst>
          </p:cNvPr>
          <p:cNvSpPr txBox="1">
            <a:spLocks/>
          </p:cNvSpPr>
          <p:nvPr/>
        </p:nvSpPr>
        <p:spPr>
          <a:xfrm>
            <a:off x="558314" y="823287"/>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LSTM – bez </a:t>
            </a:r>
            <a:r>
              <a:rPr lang="en-US" sz="4800" b="1" dirty="0" err="1">
                <a:solidFill>
                  <a:srgbClr val="00AEEF"/>
                </a:solidFill>
                <a:latin typeface="Roboto Mono Light" panose="00000009000000000000" pitchFamily="49" charset="0"/>
                <a:ea typeface="Roboto Mono Light" panose="00000009000000000000" pitchFamily="49" charset="0"/>
              </a:rPr>
              <a:t>batcheva</a:t>
            </a:r>
            <a:endParaRPr lang="en-US" sz="4800" dirty="0">
              <a:solidFill>
                <a:srgbClr val="00AEEF"/>
              </a:solidFill>
              <a:latin typeface="Roboto Mono Light" panose="00000009000000000000" pitchFamily="49" charset="0"/>
              <a:ea typeface="Roboto Mono Light" panose="00000009000000000000" pitchFamily="49" charset="0"/>
            </a:endParaRPr>
          </a:p>
        </p:txBody>
      </p:sp>
      <p:pic>
        <p:nvPicPr>
          <p:cNvPr id="12" name="Google Shape;180;p24" descr="Slika na kojoj se prikazuje tekst&#10;&#10;Opis je automatski generiran">
            <a:extLst>
              <a:ext uri="{FF2B5EF4-FFF2-40B4-BE49-F238E27FC236}">
                <a16:creationId xmlns:a16="http://schemas.microsoft.com/office/drawing/2014/main" id="{893179E9-B0F8-415F-943C-C28865DD57FC}"/>
              </a:ext>
            </a:extLst>
          </p:cNvPr>
          <p:cNvPicPr preferRelativeResize="0">
            <a:picLocks/>
          </p:cNvPicPr>
          <p:nvPr/>
        </p:nvPicPr>
        <p:blipFill rotWithShape="1">
          <a:blip r:embed="rId5">
            <a:alphaModFix/>
          </a:blip>
          <a:srcRect l="-1" r="22653"/>
          <a:stretch/>
        </p:blipFill>
        <p:spPr>
          <a:xfrm>
            <a:off x="685800" y="1822900"/>
            <a:ext cx="5022825" cy="3146260"/>
          </a:xfrm>
          <a:prstGeom prst="rect">
            <a:avLst/>
          </a:prstGeom>
          <a:noFill/>
          <a:ln w="9525" cap="flat" cmpd="sng">
            <a:solidFill>
              <a:schemeClr val="dk1"/>
            </a:solidFill>
            <a:prstDash val="solid"/>
            <a:round/>
            <a:headEnd type="none" w="sm" len="sm"/>
            <a:tailEnd type="none" w="sm" len="sm"/>
          </a:ln>
        </p:spPr>
      </p:pic>
      <p:sp>
        <p:nvSpPr>
          <p:cNvPr id="15" name="Google Shape;182;p24">
            <a:extLst>
              <a:ext uri="{FF2B5EF4-FFF2-40B4-BE49-F238E27FC236}">
                <a16:creationId xmlns:a16="http://schemas.microsoft.com/office/drawing/2014/main" id="{931EB2A6-C588-420D-A6DD-9130CF988EAA}"/>
              </a:ext>
            </a:extLst>
          </p:cNvPr>
          <p:cNvSpPr txBox="1"/>
          <p:nvPr/>
        </p:nvSpPr>
        <p:spPr>
          <a:xfrm>
            <a:off x="685799" y="5218048"/>
            <a:ext cx="5022825" cy="461665"/>
          </a:xfrm>
          <a:prstGeom prst="rect">
            <a:avLst/>
          </a:prstGeom>
          <a:solidFill>
            <a:srgbClr val="00AEEF">
              <a:alpha val="3803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r-HR" sz="2400" b="1" i="0" u="none" strike="noStrike" cap="none">
                <a:solidFill>
                  <a:schemeClr val="lt1"/>
                </a:solidFill>
                <a:latin typeface="Calibri"/>
                <a:ea typeface="Calibri"/>
                <a:cs typeface="Calibri"/>
                <a:sym typeface="Calibri"/>
              </a:rPr>
              <a:t>F1 = 0.</a:t>
            </a:r>
            <a:r>
              <a:rPr lang="hr-HR" sz="2400" b="1">
                <a:solidFill>
                  <a:schemeClr val="lt1"/>
                </a:solidFill>
                <a:latin typeface="Calibri"/>
                <a:ea typeface="Calibri"/>
                <a:cs typeface="Calibri"/>
                <a:sym typeface="Calibri"/>
              </a:rPr>
              <a:t>6</a:t>
            </a:r>
            <a:endParaRPr sz="24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7CE265D6-A631-41C7-83AD-BEE253C1BB10}"/>
              </a:ext>
            </a:extLst>
          </p:cNvPr>
          <p:cNvSpPr txBox="1"/>
          <p:nvPr/>
        </p:nvSpPr>
        <p:spPr>
          <a:xfrm>
            <a:off x="7148945" y="1822900"/>
            <a:ext cx="3629891" cy="3784882"/>
          </a:xfrm>
          <a:prstGeom prst="rect">
            <a:avLst/>
          </a:prstGeom>
          <a:noFill/>
        </p:spPr>
        <p:txBody>
          <a:bodyPr wrap="square" rtlCol="0">
            <a:spAutoFit/>
          </a:bodyPr>
          <a:lstStyle/>
          <a:p>
            <a:pPr>
              <a:lnSpc>
                <a:spcPct val="150000"/>
              </a:lnSpc>
            </a:pPr>
            <a:r>
              <a:rPr lang="en-US" dirty="0">
                <a:latin typeface="Roboto Mono Light" panose="00000009000000000000" pitchFamily="49" charset="0"/>
                <a:ea typeface="Roboto Mono Light" panose="00000009000000000000" pitchFamily="49" charset="0"/>
              </a:rPr>
              <a:t>Word embeddings: </a:t>
            </a:r>
            <a:r>
              <a:rPr lang="en-US" b="1" dirty="0" err="1">
                <a:latin typeface="Roboto Mono Light" panose="00000009000000000000" pitchFamily="49" charset="0"/>
                <a:ea typeface="Roboto Mono Light" panose="00000009000000000000" pitchFamily="49" charset="0"/>
              </a:rPr>
              <a:t>FastText</a:t>
            </a:r>
            <a:br>
              <a:rPr lang="en-US" dirty="0">
                <a:latin typeface="Roboto Mono Light" panose="00000009000000000000" pitchFamily="49" charset="0"/>
                <a:ea typeface="Roboto Mono Light" panose="00000009000000000000" pitchFamily="49" charset="0"/>
              </a:rPr>
            </a:br>
            <a:r>
              <a:rPr lang="en-US" dirty="0">
                <a:latin typeface="Roboto Mono Light" panose="00000009000000000000" pitchFamily="49" charset="0"/>
                <a:ea typeface="Roboto Mono Light" panose="00000009000000000000" pitchFamily="49" charset="0"/>
              </a:rPr>
              <a:t>Architecture: </a:t>
            </a:r>
            <a:r>
              <a:rPr lang="en-US" b="1" dirty="0">
                <a:latin typeface="Roboto Mono Light" panose="00000009000000000000" pitchFamily="49" charset="0"/>
                <a:ea typeface="Roboto Mono Light" panose="00000009000000000000" pitchFamily="49" charset="0"/>
              </a:rPr>
              <a:t>LSTM</a:t>
            </a:r>
            <a:br>
              <a:rPr lang="en-US" dirty="0">
                <a:latin typeface="Roboto Mono Light" panose="00000009000000000000" pitchFamily="49" charset="0"/>
                <a:ea typeface="Roboto Mono Light" panose="00000009000000000000" pitchFamily="49" charset="0"/>
              </a:rPr>
            </a:br>
            <a:r>
              <a:rPr lang="en-US" dirty="0">
                <a:latin typeface="Roboto Mono Light" panose="00000009000000000000" pitchFamily="49" charset="0"/>
                <a:ea typeface="Roboto Mono Light" panose="00000009000000000000" pitchFamily="49" charset="0"/>
              </a:rPr>
              <a:t>Input dimension: 300</a:t>
            </a:r>
          </a:p>
          <a:p>
            <a:pPr>
              <a:lnSpc>
                <a:spcPct val="150000"/>
              </a:lnSpc>
            </a:pPr>
            <a:r>
              <a:rPr lang="en-US" dirty="0">
                <a:latin typeface="Roboto Mono Light" panose="00000009000000000000" pitchFamily="49" charset="0"/>
                <a:ea typeface="Roboto Mono Light" panose="00000009000000000000" pitchFamily="49" charset="0"/>
              </a:rPr>
              <a:t>Hidden dimension: 6</a:t>
            </a:r>
          </a:p>
          <a:p>
            <a:pPr>
              <a:lnSpc>
                <a:spcPct val="150000"/>
              </a:lnSpc>
            </a:pPr>
            <a:r>
              <a:rPr lang="en-US" dirty="0">
                <a:latin typeface="Roboto Mono Light" panose="00000009000000000000" pitchFamily="49" charset="0"/>
                <a:ea typeface="Roboto Mono Light" panose="00000009000000000000" pitchFamily="49" charset="0"/>
              </a:rPr>
              <a:t>Optimizer: </a:t>
            </a:r>
            <a:r>
              <a:rPr lang="en-US" b="1" dirty="0">
                <a:latin typeface="Roboto Mono Light" panose="00000009000000000000" pitchFamily="49" charset="0"/>
                <a:ea typeface="Roboto Mono Light" panose="00000009000000000000" pitchFamily="49" charset="0"/>
              </a:rPr>
              <a:t>Adam</a:t>
            </a:r>
          </a:p>
          <a:p>
            <a:pPr>
              <a:lnSpc>
                <a:spcPct val="150000"/>
              </a:lnSpc>
            </a:pPr>
            <a:r>
              <a:rPr lang="en-US" dirty="0">
                <a:latin typeface="Roboto Mono Light" panose="00000009000000000000" pitchFamily="49" charset="0"/>
                <a:ea typeface="Roboto Mono Light" panose="00000009000000000000" pitchFamily="49" charset="0"/>
              </a:rPr>
              <a:t>Learning rate: 0.001</a:t>
            </a:r>
          </a:p>
          <a:p>
            <a:pPr>
              <a:lnSpc>
                <a:spcPct val="150000"/>
              </a:lnSpc>
            </a:pPr>
            <a:r>
              <a:rPr lang="en-US" dirty="0">
                <a:latin typeface="Roboto Mono Light" panose="00000009000000000000" pitchFamily="49" charset="0"/>
                <a:ea typeface="Roboto Mono Light" panose="00000009000000000000" pitchFamily="49" charset="0"/>
              </a:rPr>
              <a:t>Loss function: </a:t>
            </a:r>
            <a:r>
              <a:rPr lang="en-US" b="1" dirty="0">
                <a:latin typeface="Roboto Mono Light" panose="00000009000000000000" pitchFamily="49" charset="0"/>
                <a:ea typeface="Roboto Mono Light" panose="00000009000000000000" pitchFamily="49" charset="0"/>
              </a:rPr>
              <a:t>NLL</a:t>
            </a:r>
          </a:p>
          <a:p>
            <a:pPr>
              <a:lnSpc>
                <a:spcPct val="150000"/>
              </a:lnSpc>
            </a:pPr>
            <a:r>
              <a:rPr lang="en-US" dirty="0">
                <a:latin typeface="Roboto Mono Light" panose="00000009000000000000" pitchFamily="49" charset="0"/>
                <a:ea typeface="Roboto Mono Light" panose="00000009000000000000" pitchFamily="49" charset="0"/>
              </a:rPr>
              <a:t>Epochs: 6</a:t>
            </a:r>
          </a:p>
          <a:p>
            <a:pPr>
              <a:lnSpc>
                <a:spcPct val="150000"/>
              </a:lnSpc>
            </a:pPr>
            <a:r>
              <a:rPr lang="en-US" dirty="0">
                <a:latin typeface="Roboto Mono Light" panose="00000009000000000000" pitchFamily="49" charset="0"/>
                <a:ea typeface="Roboto Mono Light" panose="00000009000000000000" pitchFamily="49" charset="0"/>
              </a:rPr>
              <a:t>Batch size: 1</a:t>
            </a:r>
          </a:p>
        </p:txBody>
      </p:sp>
      <p:sp>
        <p:nvSpPr>
          <p:cNvPr id="20" name="Date Placeholder 1">
            <a:extLst>
              <a:ext uri="{FF2B5EF4-FFF2-40B4-BE49-F238E27FC236}">
                <a16:creationId xmlns:a16="http://schemas.microsoft.com/office/drawing/2014/main" id="{B3EF6D09-C479-42AC-A9D6-C728DB4AC6BC}"/>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88117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51876" y="847156"/>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LSTM – s </a:t>
            </a:r>
            <a:r>
              <a:rPr lang="en-US" sz="4800" b="1" dirty="0" err="1">
                <a:solidFill>
                  <a:srgbClr val="00AEEF"/>
                </a:solidFill>
                <a:latin typeface="Roboto Mono Light" panose="00000009000000000000" pitchFamily="49" charset="0"/>
                <a:ea typeface="Roboto Mono Light" panose="00000009000000000000" pitchFamily="49" charset="0"/>
              </a:rPr>
              <a:t>batchevima</a:t>
            </a:r>
            <a:endParaRPr lang="en-US" sz="4800" dirty="0">
              <a:solidFill>
                <a:srgbClr val="00AEEF"/>
              </a:solidFill>
              <a:latin typeface="Roboto Mono Light" panose="00000009000000000000" pitchFamily="49" charset="0"/>
              <a:ea typeface="Roboto Mono Light" panose="00000009000000000000" pitchFamily="49" charset="0"/>
            </a:endParaRPr>
          </a:p>
        </p:txBody>
      </p:sp>
      <p:sp>
        <p:nvSpPr>
          <p:cNvPr id="5" name="TextBox 4">
            <a:extLst>
              <a:ext uri="{FF2B5EF4-FFF2-40B4-BE49-F238E27FC236}">
                <a16:creationId xmlns:a16="http://schemas.microsoft.com/office/drawing/2014/main" id="{7CE265D6-A631-41C7-83AD-BEE253C1BB10}"/>
              </a:ext>
            </a:extLst>
          </p:cNvPr>
          <p:cNvSpPr txBox="1"/>
          <p:nvPr/>
        </p:nvSpPr>
        <p:spPr>
          <a:xfrm>
            <a:off x="7148945" y="2127700"/>
            <a:ext cx="4201104" cy="3369384"/>
          </a:xfrm>
          <a:prstGeom prst="rect">
            <a:avLst/>
          </a:prstGeom>
          <a:solidFill>
            <a:schemeClr val="bg1">
              <a:lumMod val="85000"/>
              <a:alpha val="38039"/>
            </a:schemeClr>
          </a:solidFill>
        </p:spPr>
        <p:txBody>
          <a:bodyPr wrap="square" rtlCol="0">
            <a:spAutoFit/>
          </a:bodyPr>
          <a:lstStyle/>
          <a:p>
            <a:pPr>
              <a:lnSpc>
                <a:spcPct val="150000"/>
              </a:lnSpc>
            </a:pPr>
            <a:r>
              <a:rPr lang="en-US" dirty="0">
                <a:latin typeface="Roboto Mono Light" panose="00000009000000000000" pitchFamily="49" charset="0"/>
                <a:ea typeface="Roboto Mono Light" panose="00000009000000000000" pitchFamily="49" charset="0"/>
              </a:rPr>
              <a:t>Word embeddings: </a:t>
            </a:r>
            <a:r>
              <a:rPr lang="en-US" b="1" dirty="0" err="1">
                <a:latin typeface="Roboto Mono Light" panose="00000009000000000000" pitchFamily="49" charset="0"/>
                <a:ea typeface="Roboto Mono Light" panose="00000009000000000000" pitchFamily="49" charset="0"/>
              </a:rPr>
              <a:t>GloVe</a:t>
            </a:r>
            <a:br>
              <a:rPr lang="en-US" dirty="0">
                <a:latin typeface="Roboto Mono Light" panose="00000009000000000000" pitchFamily="49" charset="0"/>
                <a:ea typeface="Roboto Mono Light" panose="00000009000000000000" pitchFamily="49" charset="0"/>
              </a:rPr>
            </a:br>
            <a:r>
              <a:rPr lang="en-US" dirty="0">
                <a:latin typeface="Roboto Mono Light" panose="00000009000000000000" pitchFamily="49" charset="0"/>
                <a:ea typeface="Roboto Mono Light" panose="00000009000000000000" pitchFamily="49" charset="0"/>
              </a:rPr>
              <a:t>Architecture: </a:t>
            </a:r>
            <a:r>
              <a:rPr lang="en-US" b="1" dirty="0">
                <a:latin typeface="Roboto Mono Light" panose="00000009000000000000" pitchFamily="49" charset="0"/>
                <a:ea typeface="Roboto Mono Light" panose="00000009000000000000" pitchFamily="49" charset="0"/>
              </a:rPr>
              <a:t>RNN,GRU,LSTM</a:t>
            </a:r>
            <a:br>
              <a:rPr lang="en-US" dirty="0">
                <a:latin typeface="Roboto Mono Light" panose="00000009000000000000" pitchFamily="49" charset="0"/>
                <a:ea typeface="Roboto Mono Light" panose="00000009000000000000" pitchFamily="49" charset="0"/>
              </a:rPr>
            </a:br>
            <a:r>
              <a:rPr lang="en-US" dirty="0">
                <a:latin typeface="Roboto Mono Light" panose="00000009000000000000" pitchFamily="49" charset="0"/>
                <a:ea typeface="Roboto Mono Light" panose="00000009000000000000" pitchFamily="49" charset="0"/>
              </a:rPr>
              <a:t>Input dimension: 300</a:t>
            </a:r>
          </a:p>
          <a:p>
            <a:pPr>
              <a:lnSpc>
                <a:spcPct val="150000"/>
              </a:lnSpc>
            </a:pPr>
            <a:r>
              <a:rPr lang="en-US" dirty="0">
                <a:latin typeface="Roboto Mono Light" panose="00000009000000000000" pitchFamily="49" charset="0"/>
                <a:ea typeface="Roboto Mono Light" panose="00000009000000000000" pitchFamily="49" charset="0"/>
              </a:rPr>
              <a:t>Hidden dimension: 6</a:t>
            </a:r>
          </a:p>
          <a:p>
            <a:pPr>
              <a:lnSpc>
                <a:spcPct val="150000"/>
              </a:lnSpc>
            </a:pPr>
            <a:r>
              <a:rPr lang="en-US" dirty="0">
                <a:latin typeface="Roboto Mono Light" panose="00000009000000000000" pitchFamily="49" charset="0"/>
                <a:ea typeface="Roboto Mono Light" panose="00000009000000000000" pitchFamily="49" charset="0"/>
              </a:rPr>
              <a:t>Optimizer: </a:t>
            </a:r>
            <a:r>
              <a:rPr lang="en-US" b="1" dirty="0">
                <a:latin typeface="Roboto Mono Light" panose="00000009000000000000" pitchFamily="49" charset="0"/>
                <a:ea typeface="Roboto Mono Light" panose="00000009000000000000" pitchFamily="49" charset="0"/>
              </a:rPr>
              <a:t>Adam</a:t>
            </a:r>
          </a:p>
          <a:p>
            <a:pPr>
              <a:lnSpc>
                <a:spcPct val="150000"/>
              </a:lnSpc>
            </a:pPr>
            <a:r>
              <a:rPr lang="en-US" dirty="0">
                <a:latin typeface="Roboto Mono Light" panose="00000009000000000000" pitchFamily="49" charset="0"/>
                <a:ea typeface="Roboto Mono Light" panose="00000009000000000000" pitchFamily="49" charset="0"/>
              </a:rPr>
              <a:t>Learning rate: 0.001</a:t>
            </a:r>
          </a:p>
          <a:p>
            <a:pPr>
              <a:lnSpc>
                <a:spcPct val="150000"/>
              </a:lnSpc>
            </a:pPr>
            <a:r>
              <a:rPr lang="en-US" dirty="0">
                <a:latin typeface="Roboto Mono Light" panose="00000009000000000000" pitchFamily="49" charset="0"/>
                <a:ea typeface="Roboto Mono Light" panose="00000009000000000000" pitchFamily="49" charset="0"/>
              </a:rPr>
              <a:t>Loss function: </a:t>
            </a:r>
            <a:r>
              <a:rPr lang="en-US" b="1" dirty="0">
                <a:latin typeface="Roboto Mono Light" panose="00000009000000000000" pitchFamily="49" charset="0"/>
                <a:ea typeface="Roboto Mono Light" panose="00000009000000000000" pitchFamily="49" charset="0"/>
              </a:rPr>
              <a:t>Cross Entropy</a:t>
            </a:r>
          </a:p>
          <a:p>
            <a:pPr>
              <a:lnSpc>
                <a:spcPct val="150000"/>
              </a:lnSpc>
            </a:pPr>
            <a:r>
              <a:rPr lang="en-US" dirty="0">
                <a:latin typeface="Roboto Mono Light" panose="00000009000000000000" pitchFamily="49" charset="0"/>
                <a:ea typeface="Roboto Mono Light" panose="00000009000000000000" pitchFamily="49" charset="0"/>
              </a:rPr>
              <a:t>Batch size: 64,128,256</a:t>
            </a:r>
          </a:p>
        </p:txBody>
      </p:sp>
      <p:sp>
        <p:nvSpPr>
          <p:cNvPr id="14" name="Google Shape;190;p25">
            <a:extLst>
              <a:ext uri="{FF2B5EF4-FFF2-40B4-BE49-F238E27FC236}">
                <a16:creationId xmlns:a16="http://schemas.microsoft.com/office/drawing/2014/main" id="{E9C17D87-7F40-4F2C-A5EC-819DC271D6B9}"/>
              </a:ext>
            </a:extLst>
          </p:cNvPr>
          <p:cNvSpPr txBox="1">
            <a:spLocks/>
          </p:cNvSpPr>
          <p:nvPr/>
        </p:nvSpPr>
        <p:spPr>
          <a:xfrm>
            <a:off x="676656" y="2011680"/>
            <a:ext cx="6102835" cy="2689629"/>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spcBef>
                <a:spcPts val="0"/>
              </a:spcBef>
              <a:buClr>
                <a:srgbClr val="262626"/>
              </a:buClr>
              <a:buSzPts val="2400"/>
              <a:buFont typeface="Arial" pitchFamily="34" charset="0"/>
              <a:buChar char="•"/>
            </a:pP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nakon</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uvođenja</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batcheva</a:t>
            </a:r>
            <a:r>
              <a:rPr lang="en-US" sz="1800" dirty="0">
                <a:latin typeface="Roboto Mono Light" panose="00000009000000000000" pitchFamily="49" charset="0"/>
                <a:ea typeface="Roboto Mono Light" panose="00000009000000000000" pitchFamily="49" charset="0"/>
              </a:rPr>
              <a:t> F1 </a:t>
            </a:r>
            <a:r>
              <a:rPr lang="en-US" sz="1800" dirty="0" err="1">
                <a:latin typeface="Roboto Mono Light" panose="00000009000000000000" pitchFamily="49" charset="0"/>
                <a:ea typeface="Roboto Mono Light" panose="00000009000000000000" pitchFamily="49" charset="0"/>
              </a:rPr>
              <a:t>drastično</a:t>
            </a:r>
            <a:r>
              <a:rPr lang="en-US" sz="1800" dirty="0">
                <a:latin typeface="Roboto Mono Light" panose="00000009000000000000" pitchFamily="49" charset="0"/>
                <a:ea typeface="Roboto Mono Light" panose="00000009000000000000" pitchFamily="49" charset="0"/>
              </a:rPr>
              <a:t> pada</a:t>
            </a:r>
          </a:p>
          <a:p>
            <a:pPr>
              <a:lnSpc>
                <a:spcPct val="150000"/>
              </a:lnSpc>
              <a:buClr>
                <a:srgbClr val="262626"/>
              </a:buClr>
              <a:buSzPts val="2400"/>
              <a:buFont typeface="Arial" pitchFamily="34" charset="0"/>
              <a:buChar char="•"/>
            </a:pP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sumnja</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na</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logičku</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pogrešku</a:t>
            </a:r>
            <a:r>
              <a:rPr lang="en-US" sz="1800" dirty="0">
                <a:latin typeface="Roboto Mono Light" panose="00000009000000000000" pitchFamily="49" charset="0"/>
                <a:ea typeface="Roboto Mono Light" panose="00000009000000000000" pitchFamily="49" charset="0"/>
              </a:rPr>
              <a:t> u </a:t>
            </a:r>
            <a:r>
              <a:rPr lang="en-US" sz="1800" dirty="0" err="1">
                <a:latin typeface="Roboto Mono Light" panose="00000009000000000000" pitchFamily="49" charset="0"/>
                <a:ea typeface="Roboto Mono Light" panose="00000009000000000000" pitchFamily="49" charset="0"/>
              </a:rPr>
              <a:t>batchiranju</a:t>
            </a:r>
            <a:endParaRPr lang="en-US" sz="1800" dirty="0">
              <a:latin typeface="Roboto Mono Light" panose="00000009000000000000" pitchFamily="49" charset="0"/>
              <a:ea typeface="Roboto Mono Light" panose="00000009000000000000" pitchFamily="49" charset="0"/>
            </a:endParaRPr>
          </a:p>
          <a:p>
            <a:pPr>
              <a:lnSpc>
                <a:spcPct val="150000"/>
              </a:lnSpc>
              <a:buClr>
                <a:srgbClr val="262626"/>
              </a:buClr>
              <a:buSzPts val="2400"/>
              <a:buFont typeface="Arial" pitchFamily="34" charset="0"/>
              <a:buChar char="•"/>
            </a:pPr>
            <a:r>
              <a:rPr lang="en-US" sz="1800" dirty="0">
                <a:latin typeface="Roboto Mono Light" panose="00000009000000000000" pitchFamily="49" charset="0"/>
                <a:ea typeface="Roboto Mono Light" panose="00000009000000000000" pitchFamily="49" charset="0"/>
              </a:rPr>
              <a:t> model </a:t>
            </a:r>
            <a:r>
              <a:rPr lang="en-US" sz="1800" dirty="0" err="1">
                <a:latin typeface="Roboto Mono Light" panose="00000009000000000000" pitchFamily="49" charset="0"/>
                <a:ea typeface="Roboto Mono Light" panose="00000009000000000000" pitchFamily="49" charset="0"/>
              </a:rPr>
              <a:t>uz</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iste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parametre</a:t>
            </a:r>
            <a:r>
              <a:rPr lang="en-US" sz="1800" dirty="0">
                <a:latin typeface="Roboto Mono Light" panose="00000009000000000000" pitchFamily="49" charset="0"/>
                <a:ea typeface="Roboto Mono Light" panose="00000009000000000000" pitchFamily="49" charset="0"/>
              </a:rPr>
              <a:t> ne </a:t>
            </a:r>
            <a:r>
              <a:rPr lang="en-US" sz="1800" dirty="0" err="1">
                <a:latin typeface="Roboto Mono Light" panose="00000009000000000000" pitchFamily="49" charset="0"/>
                <a:ea typeface="Roboto Mono Light" panose="00000009000000000000" pitchFamily="49" charset="0"/>
              </a:rPr>
              <a:t>dostiže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niti</a:t>
            </a:r>
            <a:br>
              <a:rPr lang="en-US" sz="1800" dirty="0">
                <a:latin typeface="Roboto Mono Light" panose="00000009000000000000" pitchFamily="49" charset="0"/>
                <a:ea typeface="Roboto Mono Light" panose="00000009000000000000" pitchFamily="49" charset="0"/>
              </a:rPr>
            </a:b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približno</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isti</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rezultat</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kao</a:t>
            </a:r>
            <a:r>
              <a:rPr lang="en-US" sz="1800" dirty="0">
                <a:latin typeface="Roboto Mono Light" panose="00000009000000000000" pitchFamily="49" charset="0"/>
                <a:ea typeface="Roboto Mono Light" panose="00000009000000000000" pitchFamily="49" charset="0"/>
              </a:rPr>
              <a:t> bez</a:t>
            </a:r>
            <a:br>
              <a:rPr lang="en-US" sz="1800" dirty="0">
                <a:latin typeface="Roboto Mono Light" panose="00000009000000000000" pitchFamily="49" charset="0"/>
                <a:ea typeface="Roboto Mono Light" panose="00000009000000000000" pitchFamily="49" charset="0"/>
              </a:rPr>
            </a:b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batchiranja</a:t>
            </a:r>
            <a:endParaRPr lang="en-US" sz="1800" dirty="0">
              <a:latin typeface="Roboto Mono Light" panose="00000009000000000000" pitchFamily="49" charset="0"/>
              <a:ea typeface="Roboto Mono Light" panose="00000009000000000000" pitchFamily="49" charset="0"/>
            </a:endParaRPr>
          </a:p>
        </p:txBody>
      </p:sp>
      <p:pic>
        <p:nvPicPr>
          <p:cNvPr id="16" name="Google Shape;192;p25">
            <a:extLst>
              <a:ext uri="{FF2B5EF4-FFF2-40B4-BE49-F238E27FC236}">
                <a16:creationId xmlns:a16="http://schemas.microsoft.com/office/drawing/2014/main" id="{8A99102A-6805-4B0F-89AA-E2AC71A41B75}"/>
              </a:ext>
            </a:extLst>
          </p:cNvPr>
          <p:cNvPicPr preferRelativeResize="0"/>
          <p:nvPr/>
        </p:nvPicPr>
        <p:blipFill>
          <a:blip r:embed="rId5">
            <a:alphaModFix/>
          </a:blip>
          <a:stretch>
            <a:fillRect/>
          </a:stretch>
        </p:blipFill>
        <p:spPr>
          <a:xfrm>
            <a:off x="841951" y="4700270"/>
            <a:ext cx="4773758" cy="1085460"/>
          </a:xfrm>
          <a:prstGeom prst="rect">
            <a:avLst/>
          </a:prstGeom>
          <a:noFill/>
          <a:ln>
            <a:noFill/>
          </a:ln>
        </p:spPr>
      </p:pic>
      <p:sp>
        <p:nvSpPr>
          <p:cNvPr id="17" name="Date Placeholder 1">
            <a:extLst>
              <a:ext uri="{FF2B5EF4-FFF2-40B4-BE49-F238E27FC236}">
                <a16:creationId xmlns:a16="http://schemas.microsoft.com/office/drawing/2014/main" id="{46028867-4891-4616-BBF4-45B4F0EF14F1}"/>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126409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dirty="0" err="1"/>
              <a:t>Fakultet</a:t>
            </a:r>
            <a:r>
              <a:rPr lang="en-US" dirty="0"/>
              <a:t> </a:t>
            </a:r>
            <a:r>
              <a:rPr lang="en-US" dirty="0" err="1"/>
              <a:t>elektrotehnike</a:t>
            </a:r>
            <a:r>
              <a:rPr lang="en-US" dirty="0"/>
              <a:t> i </a:t>
            </a:r>
            <a:r>
              <a:rPr lang="en-US" dirty="0" err="1"/>
              <a:t>računarstva</a:t>
            </a:r>
            <a:r>
              <a:rPr lang="en-US" dirty="0"/>
              <a:t> </a:t>
            </a:r>
            <a:r>
              <a:rPr lang="en-US" dirty="0" err="1"/>
              <a:t>Sveučilišta</a:t>
            </a:r>
            <a:r>
              <a:rPr lang="en-US" dirty="0"/>
              <a:t> u </a:t>
            </a:r>
            <a:r>
              <a:rPr lang="en-US" dirty="0" err="1"/>
              <a:t>Zagrebu</a:t>
            </a:r>
            <a:endParaRPr lang="en-US" dirty="0"/>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42199" y="768506"/>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BERT</a:t>
            </a:r>
          </a:p>
        </p:txBody>
      </p:sp>
      <p:sp>
        <p:nvSpPr>
          <p:cNvPr id="14" name="Google Shape;190;p25">
            <a:extLst>
              <a:ext uri="{FF2B5EF4-FFF2-40B4-BE49-F238E27FC236}">
                <a16:creationId xmlns:a16="http://schemas.microsoft.com/office/drawing/2014/main" id="{E9C17D87-7F40-4F2C-A5EC-819DC271D6B9}"/>
              </a:ext>
            </a:extLst>
          </p:cNvPr>
          <p:cNvSpPr txBox="1">
            <a:spLocks/>
          </p:cNvSpPr>
          <p:nvPr/>
        </p:nvSpPr>
        <p:spPr>
          <a:xfrm>
            <a:off x="602765" y="1783080"/>
            <a:ext cx="6065890" cy="3493193"/>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lvl="0" indent="-342900" algn="l" rtl="0">
              <a:lnSpc>
                <a:spcPct val="150000"/>
              </a:lnSpc>
              <a:spcBef>
                <a:spcPts val="1300"/>
              </a:spcBef>
              <a:spcAft>
                <a:spcPts val="0"/>
              </a:spcAft>
              <a:buSzPts val="1800"/>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Hugging Face</a:t>
            </a:r>
          </a:p>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dugačko i skupo treniranje</a:t>
            </a:r>
            <a:endParaRPr lang="en-US" sz="1800" dirty="0">
              <a:latin typeface="Roboto Mono Light" panose="00000009000000000000" pitchFamily="49" charset="0"/>
              <a:ea typeface="Roboto Mono Light" panose="00000009000000000000" pitchFamily="49" charset="0"/>
            </a:endParaRPr>
          </a:p>
          <a:p>
            <a:pPr marL="457200" lvl="0" indent="-342900" algn="l" rtl="0">
              <a:lnSpc>
                <a:spcPct val="150000"/>
              </a:lnSpc>
              <a:spcBef>
                <a:spcPts val="1300"/>
              </a:spcBef>
              <a:spcAft>
                <a:spcPts val="0"/>
              </a:spcAft>
              <a:buSzPts val="1800"/>
              <a:buFont typeface="Arial" panose="020B0604020202020204" pitchFamily="34" charset="0"/>
              <a:buChar char="•"/>
            </a:pPr>
            <a:r>
              <a:rPr lang="en-US" sz="1800" dirty="0" err="1">
                <a:latin typeface="Roboto Mono Light" panose="00000009000000000000" pitchFamily="49" charset="0"/>
                <a:ea typeface="Roboto Mono Light" panose="00000009000000000000" pitchFamily="49" charset="0"/>
              </a:rPr>
              <a:t>problemi</a:t>
            </a:r>
            <a:r>
              <a:rPr lang="en-US" sz="1800" dirty="0">
                <a:latin typeface="Roboto Mono Light" panose="00000009000000000000" pitchFamily="49" charset="0"/>
                <a:ea typeface="Roboto Mono Light" panose="00000009000000000000" pitchFamily="49" charset="0"/>
              </a:rPr>
              <a:t> s </a:t>
            </a:r>
            <a:r>
              <a:rPr lang="hr-HR" sz="1800" dirty="0">
                <a:latin typeface="Roboto Mono Light" panose="00000009000000000000" pitchFamily="49" charset="0"/>
                <a:ea typeface="Roboto Mono Light" panose="00000009000000000000" pitchFamily="49" charset="0"/>
              </a:rPr>
              <a:t>konverzi</a:t>
            </a:r>
            <a:r>
              <a:rPr lang="en-US" sz="1800" dirty="0" err="1">
                <a:latin typeface="Roboto Mono Light" panose="00000009000000000000" pitchFamily="49" charset="0"/>
                <a:ea typeface="Roboto Mono Light" panose="00000009000000000000" pitchFamily="49" charset="0"/>
              </a:rPr>
              <a:t>jom</a:t>
            </a:r>
            <a:r>
              <a:rPr lang="hr-HR" sz="1800" dirty="0">
                <a:latin typeface="Roboto Mono Light" panose="00000009000000000000" pitchFamily="49" charset="0"/>
                <a:ea typeface="Roboto Mono Light" panose="00000009000000000000" pitchFamily="49" charset="0"/>
              </a:rPr>
              <a:t> </a:t>
            </a: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BERT koristi svoj tokenizer</a:t>
            </a:r>
          </a:p>
        </p:txBody>
      </p:sp>
      <p:pic>
        <p:nvPicPr>
          <p:cNvPr id="13316" name="Picture 4" descr="Hugging Face Company and Culture Profile — SheCanCode">
            <a:extLst>
              <a:ext uri="{FF2B5EF4-FFF2-40B4-BE49-F238E27FC236}">
                <a16:creationId xmlns:a16="http://schemas.microsoft.com/office/drawing/2014/main" id="{5CEB6178-0687-47CF-96DC-8F214A3462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290" t="6180" r="27935" b="31731"/>
          <a:stretch/>
        </p:blipFill>
        <p:spPr bwMode="auto">
          <a:xfrm>
            <a:off x="7725646" y="1783080"/>
            <a:ext cx="3154790" cy="267405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
            <a:extLst>
              <a:ext uri="{FF2B5EF4-FFF2-40B4-BE49-F238E27FC236}">
                <a16:creationId xmlns:a16="http://schemas.microsoft.com/office/drawing/2014/main" id="{3594E762-FF1F-43AB-BA46-059098B3335A}"/>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222148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Chart&#10;&#10;Description automatically generated">
            <a:extLst>
              <a:ext uri="{FF2B5EF4-FFF2-40B4-BE49-F238E27FC236}">
                <a16:creationId xmlns:a16="http://schemas.microsoft.com/office/drawing/2014/main" id="{091A9267-75E3-4C6B-A340-9D47F8A968F1}"/>
              </a:ext>
            </a:extLst>
          </p:cNvPr>
          <p:cNvPicPr>
            <a:picLocks noChangeAspect="1"/>
          </p:cNvPicPr>
          <p:nvPr/>
        </p:nvPicPr>
        <p:blipFill>
          <a:blip r:embed="rId2"/>
          <a:stretch>
            <a:fillRect/>
          </a:stretch>
        </p:blipFill>
        <p:spPr>
          <a:xfrm>
            <a:off x="643467" y="689103"/>
            <a:ext cx="10905066" cy="5479794"/>
          </a:xfrm>
          <a:prstGeom prst="rect">
            <a:avLst/>
          </a:prstGeom>
          <a:ln>
            <a:solidFill>
              <a:schemeClr val="tx1"/>
            </a:solidFill>
          </a:ln>
        </p:spPr>
      </p:pic>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a:xfrm>
            <a:off x="685800" y="6554697"/>
            <a:ext cx="5029200" cy="228600"/>
          </a:xfrm>
        </p:spPr>
        <p:txBody>
          <a:bodyPr>
            <a:normAutofit/>
          </a:bodyPr>
          <a:lstStyle/>
          <a:p>
            <a:pPr>
              <a:lnSpc>
                <a:spcPct val="90000"/>
              </a:lnSpc>
              <a:spcAft>
                <a:spcPts val="600"/>
              </a:spcAft>
            </a:pPr>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
            <a:extLst>
              <a:ext uri="{FF2B5EF4-FFF2-40B4-BE49-F238E27FC236}">
                <a16:creationId xmlns:a16="http://schemas.microsoft.com/office/drawing/2014/main" id="{BA4CFE62-3348-4EF5-8A3F-8F6E1F2181F0}"/>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63582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32523" y="936455"/>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hr-HR" sz="4800" b="1" dirty="0">
                <a:solidFill>
                  <a:srgbClr val="00AEEF"/>
                </a:solidFill>
                <a:latin typeface="Roboto Mono Light" panose="00000009000000000000" pitchFamily="49" charset="0"/>
                <a:ea typeface="Roboto Mono Light" panose="00000009000000000000" pitchFamily="49" charset="0"/>
              </a:rPr>
              <a:t>Što smo naučili</a:t>
            </a:r>
            <a:endParaRPr lang="en-US" sz="4800" b="1" dirty="0">
              <a:solidFill>
                <a:srgbClr val="00AEEF"/>
              </a:solidFill>
              <a:latin typeface="Roboto Mono Light" panose="00000009000000000000" pitchFamily="49" charset="0"/>
              <a:ea typeface="Roboto Mono Light" panose="00000009000000000000" pitchFamily="49" charset="0"/>
            </a:endParaRPr>
          </a:p>
        </p:txBody>
      </p:sp>
      <p:sp>
        <p:nvSpPr>
          <p:cNvPr id="14" name="Google Shape;190;p25">
            <a:extLst>
              <a:ext uri="{FF2B5EF4-FFF2-40B4-BE49-F238E27FC236}">
                <a16:creationId xmlns:a16="http://schemas.microsoft.com/office/drawing/2014/main" id="{E9C17D87-7F40-4F2C-A5EC-819DC271D6B9}"/>
              </a:ext>
            </a:extLst>
          </p:cNvPr>
          <p:cNvSpPr txBox="1">
            <a:spLocks/>
          </p:cNvSpPr>
          <p:nvPr/>
        </p:nvSpPr>
        <p:spPr>
          <a:xfrm>
            <a:off x="580669" y="1970011"/>
            <a:ext cx="7100362" cy="4017356"/>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istražiti i razumjeti teorijsku podlogu prije implementacije</a:t>
            </a:r>
            <a:endParaRPr lang="en-US" sz="1800" dirty="0">
              <a:latin typeface="Roboto Mono Light" panose="00000009000000000000" pitchFamily="49" charset="0"/>
              <a:ea typeface="Roboto Mono Light" panose="00000009000000000000" pitchFamily="49" charset="0"/>
            </a:endParaRPr>
          </a:p>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dobro proučiti dokumentaciju frameworkova koji se koriste</a:t>
            </a:r>
            <a:endParaRPr lang="en-US" sz="1800" dirty="0">
              <a:latin typeface="Roboto Mono Light" panose="00000009000000000000" pitchFamily="49" charset="0"/>
              <a:ea typeface="Roboto Mono Light" panose="00000009000000000000" pitchFamily="49" charset="0"/>
            </a:endParaRPr>
          </a:p>
          <a:p>
            <a:pPr marL="457200" lvl="0" indent="-342900" algn="l" rtl="0">
              <a:lnSpc>
                <a:spcPct val="150000"/>
              </a:lnSpc>
              <a:spcBef>
                <a:spcPts val="1300"/>
              </a:spcBef>
              <a:spcAft>
                <a:spcPts val="0"/>
              </a:spcAft>
              <a:buSzPts val="1800"/>
              <a:buFont typeface="Arial" panose="020B0604020202020204" pitchFamily="34" charset="0"/>
              <a:buChar char="•"/>
            </a:pPr>
            <a:r>
              <a:rPr lang="hr-HR" sz="1800" b="1" dirty="0">
                <a:solidFill>
                  <a:srgbClr val="00AEEF"/>
                </a:solidFill>
                <a:latin typeface="Roboto Mono Light" panose="00000009000000000000" pitchFamily="49" charset="0"/>
                <a:ea typeface="Roboto Mono Light" panose="00000009000000000000" pitchFamily="49" charset="0"/>
              </a:rPr>
              <a:t>ne bojati se pitati za pomoć </a:t>
            </a:r>
          </a:p>
          <a:p>
            <a:pPr marL="457200" lvl="0" indent="-342900" algn="l" rtl="0">
              <a:lnSpc>
                <a:spcPct val="150000"/>
              </a:lnSpc>
              <a:spcBef>
                <a:spcPts val="1300"/>
              </a:spcBef>
              <a:spcAft>
                <a:spcPts val="0"/>
              </a:spcAft>
              <a:buSzPts val="1800"/>
              <a:buFont typeface="Arial" panose="020B0604020202020204" pitchFamily="34" charset="0"/>
              <a:buChar char="•"/>
            </a:pPr>
            <a:endParaRPr lang="hr-HR" sz="1800" dirty="0">
              <a:latin typeface="Roboto Mono Light" panose="00000009000000000000" pitchFamily="49" charset="0"/>
              <a:ea typeface="Roboto Mono Light" panose="00000009000000000000" pitchFamily="49" charset="0"/>
            </a:endParaRPr>
          </a:p>
        </p:txBody>
      </p:sp>
      <p:pic>
        <p:nvPicPr>
          <p:cNvPr id="6" name="Graphic 5" descr="Lightbulb and gear outline">
            <a:extLst>
              <a:ext uri="{FF2B5EF4-FFF2-40B4-BE49-F238E27FC236}">
                <a16:creationId xmlns:a16="http://schemas.microsoft.com/office/drawing/2014/main" id="{2820B804-E921-4E49-92A4-71658F62FF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61151" y="1690716"/>
            <a:ext cx="2923078" cy="2923078"/>
          </a:xfrm>
          <a:prstGeom prst="rect">
            <a:avLst/>
          </a:prstGeom>
        </p:spPr>
      </p:pic>
      <p:sp>
        <p:nvSpPr>
          <p:cNvPr id="15" name="Date Placeholder 1">
            <a:extLst>
              <a:ext uri="{FF2B5EF4-FFF2-40B4-BE49-F238E27FC236}">
                <a16:creationId xmlns:a16="http://schemas.microsoft.com/office/drawing/2014/main" id="{94ACF3E2-CF51-4510-953A-64168B595EF5}"/>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293584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47037" y="1013928"/>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err="1">
                <a:solidFill>
                  <a:srgbClr val="00AEEF"/>
                </a:solidFill>
                <a:latin typeface="Roboto Mono Light" panose="00000009000000000000" pitchFamily="49" charset="0"/>
                <a:ea typeface="Roboto Mono Light" panose="00000009000000000000" pitchFamily="49" charset="0"/>
              </a:rPr>
              <a:t>Sljedeći</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koraci</a:t>
            </a:r>
            <a:endParaRPr lang="en-US" sz="4800" b="1" dirty="0">
              <a:solidFill>
                <a:srgbClr val="00AEEF"/>
              </a:solidFill>
              <a:latin typeface="Roboto Mono Light" panose="00000009000000000000" pitchFamily="49" charset="0"/>
              <a:ea typeface="Roboto Mono Light" panose="00000009000000000000" pitchFamily="49" charset="0"/>
            </a:endParaRPr>
          </a:p>
        </p:txBody>
      </p:sp>
      <p:sp>
        <p:nvSpPr>
          <p:cNvPr id="14" name="Google Shape;190;p25">
            <a:extLst>
              <a:ext uri="{FF2B5EF4-FFF2-40B4-BE49-F238E27FC236}">
                <a16:creationId xmlns:a16="http://schemas.microsoft.com/office/drawing/2014/main" id="{E9C17D87-7F40-4F2C-A5EC-819DC271D6B9}"/>
              </a:ext>
            </a:extLst>
          </p:cNvPr>
          <p:cNvSpPr txBox="1">
            <a:spLocks/>
          </p:cNvSpPr>
          <p:nvPr/>
        </p:nvSpPr>
        <p:spPr>
          <a:xfrm>
            <a:off x="602765" y="2098938"/>
            <a:ext cx="5825744" cy="256032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implementacija BERT-a</a:t>
            </a:r>
            <a:endParaRPr lang="en-US" sz="1800" dirty="0">
              <a:latin typeface="Roboto Mono Light" panose="00000009000000000000" pitchFamily="49" charset="0"/>
              <a:ea typeface="Roboto Mono Light" panose="00000009000000000000" pitchFamily="49" charset="0"/>
            </a:endParaRPr>
          </a:p>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povećavanje broja layera u LSTM-u</a:t>
            </a:r>
            <a:endParaRPr lang="en-US" sz="1800" dirty="0">
              <a:latin typeface="Roboto Mono Light" panose="00000009000000000000" pitchFamily="49" charset="0"/>
              <a:ea typeface="Roboto Mono Light" panose="00000009000000000000" pitchFamily="49" charset="0"/>
            </a:endParaRPr>
          </a:p>
          <a:p>
            <a:pPr marL="457200" lvl="0" indent="-342900" algn="l" rtl="0">
              <a:lnSpc>
                <a:spcPct val="150000"/>
              </a:lnSpc>
              <a:spcBef>
                <a:spcPts val="1300"/>
              </a:spcBef>
              <a:spcAft>
                <a:spcPts val="0"/>
              </a:spcAft>
              <a:buSzPts val="1800"/>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CRF, CNN na razini znakova</a:t>
            </a:r>
          </a:p>
          <a:p>
            <a:pPr marL="457200" lvl="0" indent="-342900" algn="l" rtl="0">
              <a:lnSpc>
                <a:spcPct val="150000"/>
              </a:lnSpc>
              <a:spcBef>
                <a:spcPts val="1300"/>
              </a:spcBef>
              <a:spcAft>
                <a:spcPts val="0"/>
              </a:spcAft>
              <a:buSzPts val="1800"/>
              <a:buFont typeface="Arial" panose="020B0604020202020204" pitchFamily="34" charset="0"/>
              <a:buChar char="•"/>
            </a:pPr>
            <a:endParaRPr lang="hr-HR" sz="1800" dirty="0">
              <a:latin typeface="Roboto Mono Light" panose="00000009000000000000" pitchFamily="49" charset="0"/>
              <a:ea typeface="Roboto Mono Light" panose="00000009000000000000" pitchFamily="49" charset="0"/>
            </a:endParaRPr>
          </a:p>
        </p:txBody>
      </p:sp>
      <p:pic>
        <p:nvPicPr>
          <p:cNvPr id="10" name="Graphic 9" descr="Dance steps outline">
            <a:extLst>
              <a:ext uri="{FF2B5EF4-FFF2-40B4-BE49-F238E27FC236}">
                <a16:creationId xmlns:a16="http://schemas.microsoft.com/office/drawing/2014/main" id="{D2B1EBEC-99CC-4A10-BDF9-2ED835EDB2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89410" y="1798978"/>
            <a:ext cx="3390295" cy="3390295"/>
          </a:xfrm>
          <a:prstGeom prst="rect">
            <a:avLst/>
          </a:prstGeom>
        </p:spPr>
      </p:pic>
      <p:sp>
        <p:nvSpPr>
          <p:cNvPr id="13" name="Date Placeholder 1">
            <a:extLst>
              <a:ext uri="{FF2B5EF4-FFF2-40B4-BE49-F238E27FC236}">
                <a16:creationId xmlns:a16="http://schemas.microsoft.com/office/drawing/2014/main" id="{583EDCF9-AFE9-4880-81D6-76D6CC2C07ED}"/>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125763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32523" y="848971"/>
            <a:ext cx="11442419" cy="1558738"/>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err="1">
                <a:solidFill>
                  <a:srgbClr val="00AEEF"/>
                </a:solidFill>
                <a:latin typeface="Roboto Mono Light" panose="00000009000000000000" pitchFamily="49" charset="0"/>
                <a:ea typeface="Roboto Mono Light" panose="00000009000000000000" pitchFamily="49" charset="0"/>
              </a:rPr>
              <a:t>Korišteni</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radni</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okviri</a:t>
            </a:r>
            <a:r>
              <a:rPr lang="en-US" sz="4800" b="1" dirty="0">
                <a:solidFill>
                  <a:srgbClr val="00AEEF"/>
                </a:solidFill>
                <a:latin typeface="Roboto Mono Light" panose="00000009000000000000" pitchFamily="49" charset="0"/>
                <a:ea typeface="Roboto Mono Light" panose="00000009000000000000" pitchFamily="49" charset="0"/>
              </a:rPr>
              <a:t> i </a:t>
            </a:r>
            <a:r>
              <a:rPr lang="en-US" sz="4800" b="1" dirty="0" err="1">
                <a:solidFill>
                  <a:srgbClr val="00AEEF"/>
                </a:solidFill>
                <a:latin typeface="Roboto Mono Light" panose="00000009000000000000" pitchFamily="49" charset="0"/>
                <a:ea typeface="Roboto Mono Light" panose="00000009000000000000" pitchFamily="49" charset="0"/>
              </a:rPr>
              <a:t>alati</a:t>
            </a:r>
            <a:endParaRPr lang="en-US" sz="4800" b="1" dirty="0">
              <a:solidFill>
                <a:srgbClr val="00AEEF"/>
              </a:solidFill>
              <a:latin typeface="Roboto Mono Light" panose="00000009000000000000" pitchFamily="49" charset="0"/>
              <a:ea typeface="Roboto Mono Light" panose="00000009000000000000" pitchFamily="49" charset="0"/>
            </a:endParaRPr>
          </a:p>
        </p:txBody>
      </p:sp>
      <p:grpSp>
        <p:nvGrpSpPr>
          <p:cNvPr id="4" name="Group 3">
            <a:extLst>
              <a:ext uri="{FF2B5EF4-FFF2-40B4-BE49-F238E27FC236}">
                <a16:creationId xmlns:a16="http://schemas.microsoft.com/office/drawing/2014/main" id="{F8CDDFDA-3404-42F7-8618-B2F4B662C3F6}"/>
              </a:ext>
            </a:extLst>
          </p:cNvPr>
          <p:cNvGrpSpPr/>
          <p:nvPr/>
        </p:nvGrpSpPr>
        <p:grpSpPr>
          <a:xfrm>
            <a:off x="1342271" y="2076842"/>
            <a:ext cx="9280930" cy="3406943"/>
            <a:chOff x="1342271" y="2076842"/>
            <a:chExt cx="9280930" cy="3406943"/>
          </a:xfrm>
        </p:grpSpPr>
        <p:pic>
          <p:nvPicPr>
            <p:cNvPr id="11" name="Slika 13">
              <a:extLst>
                <a:ext uri="{FF2B5EF4-FFF2-40B4-BE49-F238E27FC236}">
                  <a16:creationId xmlns:a16="http://schemas.microsoft.com/office/drawing/2014/main" id="{20A05509-DF58-4539-AC61-5D12C14C4431}"/>
                </a:ext>
              </a:extLst>
            </p:cNvPr>
            <p:cNvPicPr>
              <a:picLocks noChangeAspect="1"/>
            </p:cNvPicPr>
            <p:nvPr/>
          </p:nvPicPr>
          <p:blipFill rotWithShape="1">
            <a:blip r:embed="rId5"/>
            <a:srcRect t="38600" r="51259"/>
            <a:stretch/>
          </p:blipFill>
          <p:spPr>
            <a:xfrm>
              <a:off x="2901509" y="3324068"/>
              <a:ext cx="2226833" cy="2159717"/>
            </a:xfrm>
            <a:prstGeom prst="rect">
              <a:avLst/>
            </a:prstGeom>
          </p:spPr>
        </p:pic>
        <p:pic>
          <p:nvPicPr>
            <p:cNvPr id="12" name="Picture 2" descr="GitHub - huggingface/transformers: 🤗Transformers: State-of-the-art Natural  Language Processing for Pytorch and TensorFlow 2.0.">
              <a:extLst>
                <a:ext uri="{FF2B5EF4-FFF2-40B4-BE49-F238E27FC236}">
                  <a16:creationId xmlns:a16="http://schemas.microsoft.com/office/drawing/2014/main" id="{7C425CBE-923A-4129-8974-FEF975CCE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7629" y="4392485"/>
              <a:ext cx="3885572" cy="665889"/>
            </a:xfrm>
            <a:prstGeom prst="rect">
              <a:avLst/>
            </a:prstGeom>
            <a:noFill/>
            <a:extLst>
              <a:ext uri="{909E8E84-426E-40DD-AFC4-6F175D3DCCD1}">
                <a14:hiddenFill xmlns:a14="http://schemas.microsoft.com/office/drawing/2010/main">
                  <a:solidFill>
                    <a:srgbClr val="FFFFFF"/>
                  </a:solidFill>
                </a14:hiddenFill>
              </a:ext>
            </a:extLst>
          </p:spPr>
        </p:pic>
        <p:pic>
          <p:nvPicPr>
            <p:cNvPr id="13" name="Slika 13">
              <a:extLst>
                <a:ext uri="{FF2B5EF4-FFF2-40B4-BE49-F238E27FC236}">
                  <a16:creationId xmlns:a16="http://schemas.microsoft.com/office/drawing/2014/main" id="{5B7A151A-158A-4DDA-B8B1-4330D9640AA9}"/>
                </a:ext>
              </a:extLst>
            </p:cNvPr>
            <p:cNvPicPr>
              <a:picLocks noChangeAspect="1"/>
            </p:cNvPicPr>
            <p:nvPr/>
          </p:nvPicPr>
          <p:blipFill rotWithShape="1">
            <a:blip r:embed="rId5"/>
            <a:srcRect l="51259" t="58556" b="17793"/>
            <a:stretch/>
          </p:blipFill>
          <p:spPr>
            <a:xfrm>
              <a:off x="4545861" y="2226993"/>
              <a:ext cx="2338277" cy="873550"/>
            </a:xfrm>
            <a:prstGeom prst="rect">
              <a:avLst/>
            </a:prstGeom>
          </p:spPr>
        </p:pic>
        <p:pic>
          <p:nvPicPr>
            <p:cNvPr id="15" name="Slika 13">
              <a:extLst>
                <a:ext uri="{FF2B5EF4-FFF2-40B4-BE49-F238E27FC236}">
                  <a16:creationId xmlns:a16="http://schemas.microsoft.com/office/drawing/2014/main" id="{87F57F17-4460-4645-A183-FC650EC91820}"/>
                </a:ext>
              </a:extLst>
            </p:cNvPr>
            <p:cNvPicPr>
              <a:picLocks noChangeAspect="1"/>
            </p:cNvPicPr>
            <p:nvPr/>
          </p:nvPicPr>
          <p:blipFill rotWithShape="1">
            <a:blip r:embed="rId5"/>
            <a:srcRect r="51259" b="73952"/>
            <a:stretch/>
          </p:blipFill>
          <p:spPr>
            <a:xfrm>
              <a:off x="7372491" y="2076842"/>
              <a:ext cx="3100090" cy="1275534"/>
            </a:xfrm>
            <a:prstGeom prst="rect">
              <a:avLst/>
            </a:prstGeom>
          </p:spPr>
        </p:pic>
        <p:pic>
          <p:nvPicPr>
            <p:cNvPr id="16" name="Slika 13">
              <a:extLst>
                <a:ext uri="{FF2B5EF4-FFF2-40B4-BE49-F238E27FC236}">
                  <a16:creationId xmlns:a16="http://schemas.microsoft.com/office/drawing/2014/main" id="{3497B63A-5C45-4FCE-BD70-2F4C56CCBEE8}"/>
                </a:ext>
              </a:extLst>
            </p:cNvPr>
            <p:cNvPicPr>
              <a:picLocks noChangeAspect="1"/>
            </p:cNvPicPr>
            <p:nvPr/>
          </p:nvPicPr>
          <p:blipFill rotWithShape="1">
            <a:blip r:embed="rId5"/>
            <a:srcRect l="51259" b="76349"/>
            <a:stretch/>
          </p:blipFill>
          <p:spPr>
            <a:xfrm>
              <a:off x="1342271" y="2256568"/>
              <a:ext cx="2495577" cy="932315"/>
            </a:xfrm>
            <a:prstGeom prst="rect">
              <a:avLst/>
            </a:prstGeom>
          </p:spPr>
        </p:pic>
      </p:grpSp>
      <p:sp>
        <p:nvSpPr>
          <p:cNvPr id="18" name="Date Placeholder 1">
            <a:extLst>
              <a:ext uri="{FF2B5EF4-FFF2-40B4-BE49-F238E27FC236}">
                <a16:creationId xmlns:a16="http://schemas.microsoft.com/office/drawing/2014/main" id="{48FC142C-2234-46D5-ADBD-173BF3C7D596}"/>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411368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BD246-3FFF-4668-9D08-30D4CCAA4C3A}"/>
              </a:ext>
            </a:extLst>
          </p:cNvPr>
          <p:cNvSpPr>
            <a:spLocks noGrp="1"/>
          </p:cNvSpPr>
          <p:nvPr>
            <p:ph type="dt" sz="half" idx="10"/>
          </p:nvPr>
        </p:nvSpPr>
        <p:spPr/>
        <p:txBody>
          <a:bodyPr/>
          <a:lstStyle/>
          <a:p>
            <a:r>
              <a:rPr lang="en-US" dirty="0"/>
              <a:t>22. </a:t>
            </a:r>
            <a:r>
              <a:rPr lang="en-US" dirty="0" err="1"/>
              <a:t>siječnja</a:t>
            </a:r>
            <a:r>
              <a:rPr lang="en-US" dirty="0"/>
              <a:t> 2021.</a:t>
            </a:r>
          </a:p>
        </p:txBody>
      </p:sp>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dirty="0" err="1"/>
              <a:t>Fakultet</a:t>
            </a:r>
            <a:r>
              <a:rPr lang="en-US" dirty="0"/>
              <a:t> </a:t>
            </a:r>
            <a:r>
              <a:rPr lang="en-US" dirty="0" err="1"/>
              <a:t>elektrotehnike</a:t>
            </a:r>
            <a:r>
              <a:rPr lang="en-US" dirty="0"/>
              <a:t> i </a:t>
            </a:r>
            <a:r>
              <a:rPr lang="en-US" dirty="0" err="1"/>
              <a:t>računarstva</a:t>
            </a:r>
            <a:r>
              <a:rPr lang="en-US" dirty="0"/>
              <a:t> </a:t>
            </a:r>
            <a:r>
              <a:rPr lang="en-US" dirty="0" err="1"/>
              <a:t>Sveučilišta</a:t>
            </a:r>
            <a:r>
              <a:rPr lang="en-US" dirty="0"/>
              <a:t> u </a:t>
            </a:r>
            <a:r>
              <a:rPr lang="en-US" dirty="0" err="1"/>
              <a:t>Zagrebu</a:t>
            </a:r>
            <a:endParaRPr lang="en-US" dirty="0"/>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22847" y="730250"/>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err="1">
                <a:solidFill>
                  <a:srgbClr val="00AEEF"/>
                </a:solidFill>
                <a:latin typeface="Roboto Mono Light" panose="00000009000000000000" pitchFamily="49" charset="0"/>
                <a:ea typeface="Roboto Mono Light" panose="00000009000000000000" pitchFamily="49" charset="0"/>
              </a:rPr>
              <a:t>Članovi</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grupe</a:t>
            </a:r>
            <a:endParaRPr lang="en-US" sz="4800" b="1" dirty="0">
              <a:solidFill>
                <a:srgbClr val="00AEEF"/>
              </a:solidFill>
              <a:latin typeface="Roboto Mono Light" panose="00000009000000000000" pitchFamily="49" charset="0"/>
              <a:ea typeface="Roboto Mono Light" panose="00000009000000000000" pitchFamily="49" charset="0"/>
            </a:endParaRPr>
          </a:p>
        </p:txBody>
      </p:sp>
      <p:sp>
        <p:nvSpPr>
          <p:cNvPr id="11" name="Rezervirano mjesto sadržaja 2">
            <a:extLst>
              <a:ext uri="{FF2B5EF4-FFF2-40B4-BE49-F238E27FC236}">
                <a16:creationId xmlns:a16="http://schemas.microsoft.com/office/drawing/2014/main" id="{AED4B67B-F0EE-4BEE-868E-76BB67DEF91A}"/>
              </a:ext>
            </a:extLst>
          </p:cNvPr>
          <p:cNvSpPr txBox="1">
            <a:spLocks/>
          </p:cNvSpPr>
          <p:nvPr/>
        </p:nvSpPr>
        <p:spPr>
          <a:xfrm>
            <a:off x="631370" y="1623225"/>
            <a:ext cx="8121944" cy="4537766"/>
          </a:xfrm>
          <a:prstGeom prst="rect">
            <a:avLst/>
          </a:prstGeom>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chemeClr val="tx1"/>
                </a:solidFill>
                <a:latin typeface="+mj-lt"/>
                <a:ea typeface="+mn-ea"/>
                <a:cs typeface="+mn-cs"/>
              </a:defRPr>
            </a:lvl1pPr>
            <a:lvl2pPr marL="457200" indent="0" algn="l" defTabSz="914400" rtl="0" eaLnBrk="1" latinLnBrk="0" hangingPunct="1">
              <a:lnSpc>
                <a:spcPct val="85000"/>
              </a:lnSpc>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600" i="1" kern="1200">
                <a:solidFill>
                  <a:schemeClr val="tx1">
                    <a:tint val="7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9pPr>
          </a:lstStyle>
          <a:p>
            <a:pPr>
              <a:lnSpc>
                <a:spcPct val="150000"/>
              </a:lnSpc>
            </a:pPr>
            <a:r>
              <a:rPr lang="hr-HR" sz="1800" dirty="0">
                <a:latin typeface="Roboto Mono Light" panose="00000009000000000000" pitchFamily="49" charset="0"/>
                <a:ea typeface="Roboto Mono Light" panose="00000009000000000000" pitchFamily="49" charset="0"/>
              </a:rPr>
              <a:t>Miho Hren, </a:t>
            </a:r>
            <a:r>
              <a:rPr lang="hr-HR" sz="1800" dirty="0">
                <a:latin typeface="Roboto Mono Light" panose="00000009000000000000" pitchFamily="49" charset="0"/>
                <a:ea typeface="Roboto Mono Light" panose="00000009000000000000" pitchFamily="49" charset="0"/>
                <a:hlinkClick r:id="rId5"/>
              </a:rPr>
              <a:t>miho.hren@fer.hr</a:t>
            </a:r>
            <a:br>
              <a:rPr lang="en-US" sz="1800" dirty="0">
                <a:latin typeface="Roboto Mono Light" panose="00000009000000000000" pitchFamily="49" charset="0"/>
                <a:ea typeface="Roboto Mono Light" panose="00000009000000000000" pitchFamily="49" charset="0"/>
              </a:rPr>
            </a:br>
            <a:r>
              <a:rPr lang="hr-HR" sz="1800" dirty="0">
                <a:latin typeface="Roboto Mono Light" panose="00000009000000000000" pitchFamily="49" charset="0"/>
                <a:ea typeface="Roboto Mono Light" panose="00000009000000000000" pitchFamily="49" charset="0"/>
              </a:rPr>
              <a:t>Vedran Kurdija, </a:t>
            </a:r>
            <a:r>
              <a:rPr lang="hr-HR" sz="1800" dirty="0">
                <a:latin typeface="Roboto Mono Light" panose="00000009000000000000" pitchFamily="49" charset="0"/>
                <a:ea typeface="Roboto Mono Light" panose="00000009000000000000" pitchFamily="49" charset="0"/>
                <a:hlinkClick r:id="rId6"/>
              </a:rPr>
              <a:t>vedran.kurdija@fer.hr</a:t>
            </a:r>
            <a:br>
              <a:rPr lang="en-US" sz="1800" dirty="0">
                <a:latin typeface="Roboto Mono Light" panose="00000009000000000000" pitchFamily="49" charset="0"/>
                <a:ea typeface="Roboto Mono Light" panose="00000009000000000000" pitchFamily="49" charset="0"/>
              </a:rPr>
            </a:br>
            <a:r>
              <a:rPr lang="hr-HR" sz="1800" dirty="0">
                <a:latin typeface="Roboto Mono Light" panose="00000009000000000000" pitchFamily="49" charset="0"/>
                <a:ea typeface="Roboto Mono Light" panose="00000009000000000000" pitchFamily="49" charset="0"/>
              </a:rPr>
              <a:t>Luka Pavlović, </a:t>
            </a:r>
            <a:r>
              <a:rPr lang="hr-HR" sz="1800" dirty="0">
                <a:latin typeface="Roboto Mono Light" panose="00000009000000000000" pitchFamily="49" charset="0"/>
                <a:ea typeface="Roboto Mono Light" panose="00000009000000000000" pitchFamily="49" charset="0"/>
                <a:hlinkClick r:id="rId7"/>
              </a:rPr>
              <a:t>luka.pavlovic@fer.hr</a:t>
            </a:r>
            <a:br>
              <a:rPr lang="en-US" sz="1800" dirty="0">
                <a:latin typeface="Roboto Mono Light" panose="00000009000000000000" pitchFamily="49" charset="0"/>
                <a:ea typeface="Roboto Mono Light" panose="00000009000000000000" pitchFamily="49" charset="0"/>
              </a:rPr>
            </a:br>
            <a:r>
              <a:rPr lang="hr-HR" sz="1800" dirty="0">
                <a:latin typeface="Roboto Mono Light" panose="00000009000000000000" pitchFamily="49" charset="0"/>
                <a:ea typeface="Roboto Mono Light" panose="00000009000000000000" pitchFamily="49" charset="0"/>
              </a:rPr>
              <a:t>Dunja Šmigovec, </a:t>
            </a:r>
            <a:r>
              <a:rPr lang="hr-HR" sz="1800" dirty="0">
                <a:latin typeface="Roboto Mono Light" panose="00000009000000000000" pitchFamily="49" charset="0"/>
                <a:ea typeface="Roboto Mono Light" panose="00000009000000000000" pitchFamily="49" charset="0"/>
                <a:hlinkClick r:id="rId8"/>
              </a:rPr>
              <a:t>dunja.smigovec@fer.hr</a:t>
            </a:r>
            <a:endParaRPr lang="hr-HR" sz="1800" dirty="0">
              <a:latin typeface="Roboto Mono Light" panose="00000009000000000000" pitchFamily="49" charset="0"/>
              <a:ea typeface="Roboto Mono Light" panose="00000009000000000000" pitchFamily="49" charset="0"/>
            </a:endParaRPr>
          </a:p>
          <a:p>
            <a:pPr>
              <a:lnSpc>
                <a:spcPct val="150000"/>
              </a:lnSpc>
            </a:pPr>
            <a:r>
              <a:rPr lang="hr-HR" sz="1800" dirty="0">
                <a:solidFill>
                  <a:srgbClr val="00AEEF"/>
                </a:solidFill>
                <a:latin typeface="Roboto Mono Light" panose="00000009000000000000" pitchFamily="49" charset="0"/>
                <a:ea typeface="Roboto Mono Light" panose="00000009000000000000" pitchFamily="49" charset="0"/>
              </a:rPr>
              <a:t>Mentor</a:t>
            </a:r>
            <a:r>
              <a:rPr lang="hr-HR" sz="1800" dirty="0">
                <a:solidFill>
                  <a:srgbClr val="50B4C8"/>
                </a:solidFill>
                <a:latin typeface="Roboto Mono Light" panose="00000009000000000000" pitchFamily="49" charset="0"/>
                <a:ea typeface="Roboto Mono Light" panose="00000009000000000000" pitchFamily="49" charset="0"/>
              </a:rPr>
              <a:t>:</a:t>
            </a:r>
            <a:r>
              <a:rPr lang="hr-HR" sz="1800" dirty="0">
                <a:solidFill>
                  <a:srgbClr val="00AEEF"/>
                </a:solidFill>
                <a:latin typeface="Roboto Mono Light" panose="00000009000000000000" pitchFamily="49" charset="0"/>
                <a:ea typeface="Roboto Mono Light" panose="00000009000000000000" pitchFamily="49" charset="0"/>
              </a:rPr>
              <a:t> </a:t>
            </a:r>
            <a:br>
              <a:rPr lang="en-US" sz="1800" dirty="0">
                <a:latin typeface="Roboto Mono Light" panose="00000009000000000000" pitchFamily="49" charset="0"/>
                <a:ea typeface="Roboto Mono Light" panose="00000009000000000000" pitchFamily="49" charset="0"/>
              </a:rPr>
            </a:br>
            <a:r>
              <a:rPr lang="hr-HR" sz="1800" dirty="0">
                <a:latin typeface="Roboto Mono Light" panose="00000009000000000000" pitchFamily="49" charset="0"/>
                <a:ea typeface="Roboto Mono Light" panose="00000009000000000000" pitchFamily="49" charset="0"/>
              </a:rPr>
              <a:t>Izv.prof.dr.sc. Jan Šnajder, </a:t>
            </a:r>
            <a:r>
              <a:rPr lang="hr-HR" sz="1800" dirty="0">
                <a:latin typeface="Roboto Mono Light" panose="00000009000000000000" pitchFamily="49" charset="0"/>
                <a:ea typeface="Roboto Mono Light" panose="00000009000000000000" pitchFamily="49" charset="0"/>
                <a:hlinkClick r:id="rId9"/>
              </a:rPr>
              <a:t>jan.snajder@fer.hr</a:t>
            </a:r>
            <a:endParaRPr lang="hr-HR" sz="1800" dirty="0">
              <a:latin typeface="Roboto Mono Light" panose="00000009000000000000" pitchFamily="49" charset="0"/>
              <a:ea typeface="Roboto Mono Light" panose="00000009000000000000" pitchFamily="49" charset="0"/>
            </a:endParaRPr>
          </a:p>
          <a:p>
            <a:pPr>
              <a:lnSpc>
                <a:spcPct val="150000"/>
              </a:lnSpc>
            </a:pPr>
            <a:r>
              <a:rPr lang="hr-HR" sz="1800" dirty="0">
                <a:solidFill>
                  <a:srgbClr val="00AEEF"/>
                </a:solidFill>
                <a:latin typeface="Roboto Mono Light" panose="00000009000000000000" pitchFamily="49" charset="0"/>
                <a:ea typeface="Roboto Mono Light" panose="00000009000000000000" pitchFamily="49" charset="0"/>
              </a:rPr>
              <a:t>Asistent</a:t>
            </a:r>
            <a:r>
              <a:rPr lang="en-US" sz="1800" dirty="0">
                <a:solidFill>
                  <a:srgbClr val="00AEEF"/>
                </a:solidFill>
                <a:latin typeface="Roboto Mono Light" panose="00000009000000000000" pitchFamily="49" charset="0"/>
                <a:ea typeface="Roboto Mono Light" panose="00000009000000000000" pitchFamily="49" charset="0"/>
              </a:rPr>
              <a:t>i</a:t>
            </a:r>
            <a:r>
              <a:rPr lang="hr-HR" sz="1800" dirty="0">
                <a:solidFill>
                  <a:srgbClr val="00AEEF"/>
                </a:solidFill>
                <a:latin typeface="Roboto Mono Light" panose="00000009000000000000" pitchFamily="49" charset="0"/>
                <a:ea typeface="Roboto Mono Light" panose="00000009000000000000" pitchFamily="49" charset="0"/>
              </a:rPr>
              <a:t>:</a:t>
            </a:r>
            <a:r>
              <a:rPr lang="hr-HR" sz="1800" dirty="0">
                <a:latin typeface="Roboto Mono Light" panose="00000009000000000000" pitchFamily="49" charset="0"/>
                <a:ea typeface="Roboto Mono Light" panose="00000009000000000000" pitchFamily="49" charset="0"/>
              </a:rPr>
              <a:t> </a:t>
            </a:r>
            <a:br>
              <a:rPr lang="en-US" sz="1800" dirty="0">
                <a:latin typeface="Roboto Mono Light" panose="00000009000000000000" pitchFamily="49" charset="0"/>
                <a:ea typeface="Roboto Mono Light" panose="00000009000000000000" pitchFamily="49" charset="0"/>
              </a:rPr>
            </a:br>
            <a:r>
              <a:rPr lang="hr-HR" sz="1800" dirty="0">
                <a:latin typeface="Roboto Mono Light" panose="00000009000000000000" pitchFamily="49" charset="0"/>
                <a:ea typeface="Roboto Mono Light" panose="00000009000000000000" pitchFamily="49" charset="0"/>
              </a:rPr>
              <a:t>Ivan Crnomarković, mag.ing,</a:t>
            </a: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hlinkClick r:id="rId10"/>
              </a:rPr>
              <a:t>ivan.crnomarkovic@fer.hr</a:t>
            </a:r>
            <a:br>
              <a:rPr lang="en-US" sz="1800" dirty="0">
                <a:latin typeface="Roboto Mono Light" panose="00000009000000000000" pitchFamily="49" charset="0"/>
                <a:ea typeface="Roboto Mono Light" panose="00000009000000000000" pitchFamily="49" charset="0"/>
              </a:rPr>
            </a:br>
            <a:r>
              <a:rPr lang="en-US" sz="1800" dirty="0">
                <a:effectLst/>
                <a:latin typeface="Roboto Mono Light" panose="00000009000000000000" pitchFamily="49" charset="0"/>
                <a:ea typeface="Roboto Mono Light" panose="00000009000000000000" pitchFamily="49" charset="0"/>
              </a:rPr>
              <a:t>Josip </a:t>
            </a:r>
            <a:r>
              <a:rPr lang="en-US" sz="1800" dirty="0" err="1">
                <a:effectLst/>
                <a:latin typeface="Roboto Mono Light" panose="00000009000000000000" pitchFamily="49" charset="0"/>
                <a:ea typeface="Roboto Mono Light" panose="00000009000000000000" pitchFamily="49" charset="0"/>
              </a:rPr>
              <a:t>Jukić</a:t>
            </a:r>
            <a:r>
              <a:rPr lang="en-US" sz="1800" dirty="0">
                <a:effectLst/>
                <a:latin typeface="Roboto Mono Light" panose="00000009000000000000" pitchFamily="49" charset="0"/>
                <a:ea typeface="Roboto Mono Light" panose="00000009000000000000" pitchFamily="49" charset="0"/>
              </a:rPr>
              <a:t>, </a:t>
            </a:r>
            <a:r>
              <a:rPr lang="en-US" sz="1800" dirty="0" err="1">
                <a:effectLst/>
                <a:latin typeface="Roboto Mono Light" panose="00000009000000000000" pitchFamily="49" charset="0"/>
                <a:ea typeface="Roboto Mono Light" panose="00000009000000000000" pitchFamily="49" charset="0"/>
              </a:rPr>
              <a:t>mag.ing</a:t>
            </a:r>
            <a:r>
              <a:rPr lang="en-US" sz="1800" dirty="0">
                <a:latin typeface="Roboto Mono Light" panose="00000009000000000000" pitchFamily="49" charset="0"/>
                <a:ea typeface="Roboto Mono Light" panose="00000009000000000000" pitchFamily="49" charset="0"/>
              </a:rPr>
              <a:t>., </a:t>
            </a:r>
            <a:r>
              <a:rPr lang="en-US" sz="1800" dirty="0">
                <a:effectLst/>
                <a:latin typeface="Roboto Mono Light" panose="00000009000000000000" pitchFamily="49" charset="0"/>
                <a:ea typeface="Roboto Mono Light" panose="00000009000000000000" pitchFamily="49" charset="0"/>
                <a:hlinkClick r:id="rId11"/>
              </a:rPr>
              <a:t>josip.jukic@fer.hr</a:t>
            </a:r>
            <a:br>
              <a:rPr lang="en-US" sz="1800" dirty="0">
                <a:effectLst/>
                <a:latin typeface="Roboto Mono Light" panose="00000009000000000000" pitchFamily="49" charset="0"/>
                <a:ea typeface="Roboto Mono Light" panose="00000009000000000000" pitchFamily="49" charset="0"/>
              </a:rPr>
            </a:br>
            <a:r>
              <a:rPr lang="en-US" sz="1800" dirty="0">
                <a:effectLst/>
                <a:latin typeface="Roboto Mono Light" panose="00000009000000000000" pitchFamily="49" charset="0"/>
                <a:ea typeface="Roboto Mono Light" panose="00000009000000000000" pitchFamily="49" charset="0"/>
              </a:rPr>
              <a:t>Martin </a:t>
            </a:r>
            <a:r>
              <a:rPr lang="en-US" sz="1800" dirty="0" err="1">
                <a:effectLst/>
                <a:latin typeface="Roboto Mono Light" panose="00000009000000000000" pitchFamily="49" charset="0"/>
                <a:ea typeface="Roboto Mono Light" panose="00000009000000000000" pitchFamily="49" charset="0"/>
              </a:rPr>
              <a:t>Tutek</a:t>
            </a:r>
            <a:r>
              <a:rPr lang="en-US" sz="1800" dirty="0">
                <a:effectLst/>
                <a:latin typeface="Roboto Mono Light" panose="00000009000000000000" pitchFamily="49" charset="0"/>
                <a:ea typeface="Roboto Mono Light" panose="00000009000000000000" pitchFamily="49" charset="0"/>
              </a:rPr>
              <a:t>, </a:t>
            </a:r>
            <a:r>
              <a:rPr lang="en-US" sz="1800" dirty="0" err="1">
                <a:effectLst/>
                <a:latin typeface="Roboto Mono Light" panose="00000009000000000000" pitchFamily="49" charset="0"/>
                <a:ea typeface="Roboto Mono Light" panose="00000009000000000000" pitchFamily="49" charset="0"/>
              </a:rPr>
              <a:t>mag.ing</a:t>
            </a:r>
            <a:r>
              <a:rPr lang="en-US" sz="1800" dirty="0">
                <a:effectLst/>
                <a:latin typeface="Roboto Mono Light" panose="00000009000000000000" pitchFamily="49" charset="0"/>
                <a:ea typeface="Roboto Mono Light" panose="00000009000000000000" pitchFamily="49" charset="0"/>
              </a:rPr>
              <a:t>., </a:t>
            </a:r>
            <a:r>
              <a:rPr lang="en-US" sz="1800" dirty="0">
                <a:effectLst/>
                <a:latin typeface="Roboto Mono Light" panose="00000009000000000000" pitchFamily="49" charset="0"/>
                <a:ea typeface="Roboto Mono Light" panose="00000009000000000000" pitchFamily="49" charset="0"/>
                <a:hlinkClick r:id="rId12"/>
              </a:rPr>
              <a:t>martin.tutek@fer.hr</a:t>
            </a:r>
            <a:endParaRPr lang="en-US" sz="1800" dirty="0">
              <a:effectLst/>
              <a:latin typeface="Roboto Mono Light" panose="00000009000000000000" pitchFamily="49" charset="0"/>
              <a:ea typeface="Roboto Mono Light" panose="00000009000000000000" pitchFamily="49" charset="0"/>
            </a:endParaRPr>
          </a:p>
        </p:txBody>
      </p:sp>
      <p:pic>
        <p:nvPicPr>
          <p:cNvPr id="17414" name="Picture 6" descr="Users 4 Icon | IconExperience - Professional Icons » O-Collection">
            <a:extLst>
              <a:ext uri="{FF2B5EF4-FFF2-40B4-BE49-F238E27FC236}">
                <a16:creationId xmlns:a16="http://schemas.microsoft.com/office/drawing/2014/main" id="{470D842B-EEB9-407A-8542-D21954F380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37532" y="1272375"/>
            <a:ext cx="3698725" cy="36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28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BD246-3FFF-4668-9D08-30D4CCAA4C3A}"/>
              </a:ext>
            </a:extLst>
          </p:cNvPr>
          <p:cNvSpPr>
            <a:spLocks noGrp="1"/>
          </p:cNvSpPr>
          <p:nvPr>
            <p:ph type="dt" sz="half" idx="10"/>
          </p:nvPr>
        </p:nvSpPr>
        <p:spPr/>
        <p:txBody>
          <a:bodyPr/>
          <a:lstStyle/>
          <a:p>
            <a:r>
              <a:rPr lang="en-US" dirty="0"/>
              <a:t>22. </a:t>
            </a:r>
            <a:r>
              <a:rPr lang="en-US" dirty="0" err="1"/>
              <a:t>siječnja</a:t>
            </a:r>
            <a:r>
              <a:rPr lang="en-US" dirty="0"/>
              <a:t> 2021.</a:t>
            </a:r>
          </a:p>
        </p:txBody>
      </p:sp>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dirty="0" err="1"/>
              <a:t>Fakultet</a:t>
            </a:r>
            <a:r>
              <a:rPr lang="en-US" dirty="0"/>
              <a:t> </a:t>
            </a:r>
            <a:r>
              <a:rPr lang="en-US" dirty="0" err="1"/>
              <a:t>elektrotehnike</a:t>
            </a:r>
            <a:r>
              <a:rPr lang="en-US" dirty="0"/>
              <a:t> i </a:t>
            </a:r>
            <a:r>
              <a:rPr lang="en-US" dirty="0" err="1"/>
              <a:t>računarstva</a:t>
            </a:r>
            <a:r>
              <a:rPr lang="en-US" dirty="0"/>
              <a:t> </a:t>
            </a:r>
            <a:r>
              <a:rPr lang="en-US" dirty="0" err="1"/>
              <a:t>Sveučilišta</a:t>
            </a:r>
            <a:r>
              <a:rPr lang="en-US" dirty="0"/>
              <a:t> u </a:t>
            </a:r>
            <a:r>
              <a:rPr lang="en-US" dirty="0" err="1"/>
              <a:t>Zagrebu</a:t>
            </a:r>
            <a:endParaRPr lang="en-US" dirty="0"/>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2559994" y="2899947"/>
            <a:ext cx="9090167"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err="1">
                <a:solidFill>
                  <a:srgbClr val="00AEEF"/>
                </a:solidFill>
                <a:latin typeface="Roboto Mono Light" panose="00000009000000000000" pitchFamily="49" charset="0"/>
                <a:ea typeface="Roboto Mono Light" panose="00000009000000000000" pitchFamily="49" charset="0"/>
              </a:rPr>
              <a:t>Hvala</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na</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pozornosti</a:t>
            </a:r>
            <a:r>
              <a:rPr lang="en-US" sz="4800" b="1" dirty="0">
                <a:solidFill>
                  <a:srgbClr val="00AEEF"/>
                </a:solidFill>
                <a:latin typeface="Roboto Mono Light" panose="00000009000000000000" pitchFamily="49" charset="0"/>
                <a:ea typeface="Roboto Mono Light" panose="00000009000000000000" pitchFamily="49" charset="0"/>
              </a:rPr>
              <a:t>!</a:t>
            </a:r>
          </a:p>
        </p:txBody>
      </p:sp>
    </p:spTree>
    <p:extLst>
      <p:ext uri="{BB962C8B-B14F-4D97-AF65-F5344CB8AC3E}">
        <p14:creationId xmlns:p14="http://schemas.microsoft.com/office/powerpoint/2010/main" val="14473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sp>
        <p:nvSpPr>
          <p:cNvPr id="8" name="Naslov 1">
            <a:extLst>
              <a:ext uri="{FF2B5EF4-FFF2-40B4-BE49-F238E27FC236}">
                <a16:creationId xmlns:a16="http://schemas.microsoft.com/office/drawing/2014/main" id="{60E25581-F365-44E0-981E-D81C8877CFB3}"/>
              </a:ext>
            </a:extLst>
          </p:cNvPr>
          <p:cNvSpPr txBox="1">
            <a:spLocks/>
          </p:cNvSpPr>
          <p:nvPr/>
        </p:nvSpPr>
        <p:spPr>
          <a:xfrm>
            <a:off x="437362" y="846096"/>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err="1">
                <a:solidFill>
                  <a:srgbClr val="00AEEF"/>
                </a:solidFill>
                <a:latin typeface="Roboto Mono Light" panose="00000009000000000000" pitchFamily="49" charset="0"/>
                <a:ea typeface="Roboto Mono Light" panose="00000009000000000000" pitchFamily="49" charset="0"/>
              </a:rPr>
              <a:t>Projektni</a:t>
            </a:r>
            <a:r>
              <a:rPr lang="en-US" sz="4800" b="1" dirty="0">
                <a:solidFill>
                  <a:srgbClr val="00AEEF"/>
                </a:solidFill>
                <a:latin typeface="Roboto Mono Light" panose="00000009000000000000" pitchFamily="49" charset="0"/>
                <a:ea typeface="Roboto Mono Light" panose="00000009000000000000" pitchFamily="49" charset="0"/>
              </a:rPr>
              <a:t> </a:t>
            </a:r>
            <a:r>
              <a:rPr lang="en-US" sz="4800" b="1" dirty="0" err="1">
                <a:solidFill>
                  <a:srgbClr val="00AEEF"/>
                </a:solidFill>
                <a:latin typeface="Roboto Mono Light" panose="00000009000000000000" pitchFamily="49" charset="0"/>
                <a:ea typeface="Roboto Mono Light" panose="00000009000000000000" pitchFamily="49" charset="0"/>
              </a:rPr>
              <a:t>zadatak</a:t>
            </a:r>
            <a:endParaRPr lang="en-US" sz="4800" b="1" dirty="0">
              <a:solidFill>
                <a:srgbClr val="00AEEF"/>
              </a:solidFill>
              <a:latin typeface="Roboto Mono Light" panose="00000009000000000000" pitchFamily="49" charset="0"/>
              <a:ea typeface="Roboto Mono Light" panose="00000009000000000000" pitchFamily="49" charset="0"/>
            </a:endParaRPr>
          </a:p>
        </p:txBody>
      </p:sp>
      <p:sp>
        <p:nvSpPr>
          <p:cNvPr id="9" name="Rezervirano mjesto sadržaja 2">
            <a:extLst>
              <a:ext uri="{FF2B5EF4-FFF2-40B4-BE49-F238E27FC236}">
                <a16:creationId xmlns:a16="http://schemas.microsoft.com/office/drawing/2014/main" id="{0F767D6B-C86E-4A75-BD7A-B5E4A365D822}"/>
              </a:ext>
            </a:extLst>
          </p:cNvPr>
          <p:cNvSpPr txBox="1">
            <a:spLocks/>
          </p:cNvSpPr>
          <p:nvPr/>
        </p:nvSpPr>
        <p:spPr>
          <a:xfrm>
            <a:off x="570343" y="1821873"/>
            <a:ext cx="6569365" cy="3389745"/>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lvl="1">
              <a:lnSpc>
                <a:spcPct val="20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SemEval-2021 (Task 5): </a:t>
            </a:r>
            <a:r>
              <a:rPr lang="en-US" sz="1800" dirty="0">
                <a:latin typeface="Roboto Mono Light" panose="00000009000000000000" pitchFamily="49" charset="0"/>
                <a:ea typeface="Roboto Mono Light" panose="00000009000000000000" pitchFamily="49" charset="0"/>
                <a:hlinkClick r:id="rId2"/>
              </a:rPr>
              <a:t>Toxic Spans </a:t>
            </a:r>
            <a:r>
              <a:rPr lang="en-US" sz="1800" dirty="0" err="1">
                <a:latin typeface="Roboto Mono Light" panose="00000009000000000000" pitchFamily="49" charset="0"/>
                <a:ea typeface="Roboto Mono Light" panose="00000009000000000000" pitchFamily="49" charset="0"/>
                <a:hlinkClick r:id="rId2"/>
              </a:rPr>
              <a:t>Detectio</a:t>
            </a:r>
            <a:r>
              <a:rPr lang="hr-HR" sz="1800" dirty="0">
                <a:latin typeface="Roboto Mono Light" panose="00000009000000000000" pitchFamily="49" charset="0"/>
                <a:ea typeface="Roboto Mono Light" panose="00000009000000000000" pitchFamily="49" charset="0"/>
                <a:hlinkClick r:id="rId2"/>
              </a:rPr>
              <a:t>n</a:t>
            </a:r>
            <a:endParaRPr lang="en-US" sz="1800" dirty="0">
              <a:latin typeface="Roboto Mono Light" panose="00000009000000000000" pitchFamily="49" charset="0"/>
              <a:ea typeface="Roboto Mono Light" panose="00000009000000000000" pitchFamily="49" charset="0"/>
            </a:endParaRPr>
          </a:p>
          <a:p>
            <a:pPr lvl="1">
              <a:lnSpc>
                <a:spcPct val="20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za </a:t>
            </a:r>
            <a:r>
              <a:rPr lang="en-US" sz="1800" dirty="0" err="1">
                <a:latin typeface="Roboto Mono Light" panose="00000009000000000000" pitchFamily="49" charset="0"/>
                <a:ea typeface="Roboto Mono Light" panose="00000009000000000000" pitchFamily="49" charset="0"/>
              </a:rPr>
              <a:t>zadani</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tekst</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odrediti</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raspone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znakova</a:t>
            </a:r>
            <a:r>
              <a:rPr lang="en-US" sz="1800" dirty="0">
                <a:latin typeface="Roboto Mono Light" panose="00000009000000000000" pitchFamily="49" charset="0"/>
                <a:ea typeface="Roboto Mono Light" panose="00000009000000000000" pitchFamily="49" charset="0"/>
              </a:rPr>
              <a:t> koji </a:t>
            </a:r>
            <a:r>
              <a:rPr lang="en-US" sz="1800" dirty="0" err="1">
                <a:latin typeface="Roboto Mono Light" panose="00000009000000000000" pitchFamily="49" charset="0"/>
                <a:ea typeface="Roboto Mono Light" panose="00000009000000000000" pitchFamily="49" charset="0"/>
              </a:rPr>
              <a:t>čine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toksične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cjeline</a:t>
            </a:r>
            <a:endParaRPr lang="en-US" sz="1800" dirty="0">
              <a:latin typeface="Roboto Mono Light" panose="00000009000000000000" pitchFamily="49" charset="0"/>
              <a:ea typeface="Roboto Mono Light" panose="00000009000000000000" pitchFamily="49" charset="0"/>
            </a:endParaRPr>
          </a:p>
          <a:p>
            <a:pPr lvl="1">
              <a:lnSpc>
                <a:spcPct val="200000"/>
              </a:lnSpc>
              <a:buFont typeface="Arial" panose="020B0604020202020204" pitchFamily="34" charset="0"/>
              <a:buChar char="•"/>
            </a:pPr>
            <a:r>
              <a:rPr lang="hr-HR" sz="1800" dirty="0">
                <a:latin typeface="Roboto Mono Light" panose="00000009000000000000" pitchFamily="49" charset="0"/>
                <a:ea typeface="Roboto Mono Light" panose="00000009000000000000" pitchFamily="49" charset="0"/>
              </a:rPr>
              <a:t>Dataset – Civil Comments dataset</a:t>
            </a:r>
          </a:p>
        </p:txBody>
      </p:sp>
      <p:grpSp>
        <p:nvGrpSpPr>
          <p:cNvPr id="10" name="Group 9">
            <a:extLst>
              <a:ext uri="{FF2B5EF4-FFF2-40B4-BE49-F238E27FC236}">
                <a16:creationId xmlns:a16="http://schemas.microsoft.com/office/drawing/2014/main" id="{3A72CEFF-8EBA-4F90-A939-A7E253C5AC8D}"/>
              </a:ext>
            </a:extLst>
          </p:cNvPr>
          <p:cNvGrpSpPr/>
          <p:nvPr/>
        </p:nvGrpSpPr>
        <p:grpSpPr>
          <a:xfrm>
            <a:off x="9948803" y="6194565"/>
            <a:ext cx="1926139" cy="640357"/>
            <a:chOff x="9948803" y="6194565"/>
            <a:chExt cx="1926139" cy="640357"/>
          </a:xfrm>
        </p:grpSpPr>
        <p:pic>
          <p:nvPicPr>
            <p:cNvPr id="11" name="Picture 2" descr="Sveučilište u Zagrebu – Wikipedija">
              <a:extLst>
                <a:ext uri="{FF2B5EF4-FFF2-40B4-BE49-F238E27FC236}">
                  <a16:creationId xmlns:a16="http://schemas.microsoft.com/office/drawing/2014/main" id="{9D9FFFBE-57A0-4AFB-B4CE-C021D00BF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okrovitelji - Akademski muški zbor FER-a">
              <a:extLst>
                <a:ext uri="{FF2B5EF4-FFF2-40B4-BE49-F238E27FC236}">
                  <a16:creationId xmlns:a16="http://schemas.microsoft.com/office/drawing/2014/main" id="{B0EA726B-3165-4859-B809-C9A579ADF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TakeLab - YouTube">
              <a:extLst>
                <a:ext uri="{FF2B5EF4-FFF2-40B4-BE49-F238E27FC236}">
                  <a16:creationId xmlns:a16="http://schemas.microsoft.com/office/drawing/2014/main" id="{246B6FA9-81AA-4E4D-B97E-C452973511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Date Placeholder 1">
            <a:extLst>
              <a:ext uri="{FF2B5EF4-FFF2-40B4-BE49-F238E27FC236}">
                <a16:creationId xmlns:a16="http://schemas.microsoft.com/office/drawing/2014/main" id="{58B8E16B-1591-4D23-BB93-05457E92FD7B}"/>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pic>
        <p:nvPicPr>
          <p:cNvPr id="15" name="Google Shape;130;p17" descr="Slika na kojoj se prikazuje tekst&#10;&#10;Opis je automatski generiran">
            <a:extLst>
              <a:ext uri="{FF2B5EF4-FFF2-40B4-BE49-F238E27FC236}">
                <a16:creationId xmlns:a16="http://schemas.microsoft.com/office/drawing/2014/main" id="{AC7D2E6F-372A-437F-BD71-169611DDC9C4}"/>
              </a:ext>
            </a:extLst>
          </p:cNvPr>
          <p:cNvPicPr preferRelativeResize="0"/>
          <p:nvPr/>
        </p:nvPicPr>
        <p:blipFill rotWithShape="1">
          <a:blip r:embed="rId6">
            <a:alphaModFix/>
          </a:blip>
          <a:srcRect/>
          <a:stretch/>
        </p:blipFill>
        <p:spPr>
          <a:xfrm>
            <a:off x="7459507" y="2419731"/>
            <a:ext cx="3688783" cy="2194028"/>
          </a:xfrm>
          <a:prstGeom prst="rect">
            <a:avLst/>
          </a:prstGeom>
          <a:noFill/>
          <a:ln w="9525" cap="flat" cmpd="sng">
            <a:solidFill>
              <a:srgbClr val="002060"/>
            </a:solidFill>
            <a:prstDash val="solid"/>
            <a:round/>
            <a:headEnd type="none" w="sm" len="sm"/>
            <a:tailEnd type="none" w="sm" len="sm"/>
          </a:ln>
        </p:spPr>
      </p:pic>
    </p:spTree>
    <p:extLst>
      <p:ext uri="{BB962C8B-B14F-4D97-AF65-F5344CB8AC3E}">
        <p14:creationId xmlns:p14="http://schemas.microsoft.com/office/powerpoint/2010/main" val="37831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sp>
        <p:nvSpPr>
          <p:cNvPr id="8" name="Naslov 1">
            <a:extLst>
              <a:ext uri="{FF2B5EF4-FFF2-40B4-BE49-F238E27FC236}">
                <a16:creationId xmlns:a16="http://schemas.microsoft.com/office/drawing/2014/main" id="{60E25581-F365-44E0-981E-D81C8877CFB3}"/>
              </a:ext>
            </a:extLst>
          </p:cNvPr>
          <p:cNvSpPr txBox="1">
            <a:spLocks/>
          </p:cNvSpPr>
          <p:nvPr/>
        </p:nvSpPr>
        <p:spPr>
          <a:xfrm>
            <a:off x="432524" y="796532"/>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Dataset</a:t>
            </a:r>
          </a:p>
        </p:txBody>
      </p:sp>
      <p:pic>
        <p:nvPicPr>
          <p:cNvPr id="10" name="Rezervirano mjesto sadržaja 5" descr="Slika na kojoj se prikazuje stol&#10;&#10;Opis je automatski generiran">
            <a:extLst>
              <a:ext uri="{FF2B5EF4-FFF2-40B4-BE49-F238E27FC236}">
                <a16:creationId xmlns:a16="http://schemas.microsoft.com/office/drawing/2014/main" id="{5B0CD0BD-1B53-4396-A9B6-6ADBB0E1F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658" y="2089401"/>
            <a:ext cx="9584683" cy="3030177"/>
          </a:xfrm>
          <a:prstGeom prst="rect">
            <a:avLst/>
          </a:prstGeom>
        </p:spPr>
      </p:pic>
      <p:grpSp>
        <p:nvGrpSpPr>
          <p:cNvPr id="15" name="Group 14">
            <a:extLst>
              <a:ext uri="{FF2B5EF4-FFF2-40B4-BE49-F238E27FC236}">
                <a16:creationId xmlns:a16="http://schemas.microsoft.com/office/drawing/2014/main" id="{CE8ECB8A-80CE-43B9-BE93-C03702C607DB}"/>
              </a:ext>
            </a:extLst>
          </p:cNvPr>
          <p:cNvGrpSpPr/>
          <p:nvPr/>
        </p:nvGrpSpPr>
        <p:grpSpPr>
          <a:xfrm>
            <a:off x="9948803" y="6194565"/>
            <a:ext cx="1926139" cy="640357"/>
            <a:chOff x="9948803" y="6194565"/>
            <a:chExt cx="1926139" cy="640357"/>
          </a:xfrm>
        </p:grpSpPr>
        <p:pic>
          <p:nvPicPr>
            <p:cNvPr id="16" name="Picture 2" descr="Sveučilište u Zagrebu – Wikipedija">
              <a:extLst>
                <a:ext uri="{FF2B5EF4-FFF2-40B4-BE49-F238E27FC236}">
                  <a16:creationId xmlns:a16="http://schemas.microsoft.com/office/drawing/2014/main" id="{D5170A75-F91E-4ED2-84F5-1EAD46A0D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Pokrovitelji - Akademski muški zbor FER-a">
              <a:extLst>
                <a:ext uri="{FF2B5EF4-FFF2-40B4-BE49-F238E27FC236}">
                  <a16:creationId xmlns:a16="http://schemas.microsoft.com/office/drawing/2014/main" id="{67648F66-19FF-4B10-88D9-1AB4FDFD6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akeLab - YouTube">
              <a:extLst>
                <a:ext uri="{FF2B5EF4-FFF2-40B4-BE49-F238E27FC236}">
                  <a16:creationId xmlns:a16="http://schemas.microsoft.com/office/drawing/2014/main" id="{386F5C71-B466-46FA-A0B7-47AA163844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Date Placeholder 1">
            <a:extLst>
              <a:ext uri="{FF2B5EF4-FFF2-40B4-BE49-F238E27FC236}">
                <a16:creationId xmlns:a16="http://schemas.microsoft.com/office/drawing/2014/main" id="{30B401E6-EBF9-455A-9775-14B30356D811}"/>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423814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dirty="0" err="1"/>
              <a:t>Fakultet</a:t>
            </a:r>
            <a:r>
              <a:rPr lang="en-US" dirty="0"/>
              <a:t> </a:t>
            </a:r>
            <a:r>
              <a:rPr lang="en-US" dirty="0" err="1"/>
              <a:t>elektrotehnike</a:t>
            </a:r>
            <a:r>
              <a:rPr lang="en-US" dirty="0"/>
              <a:t> i </a:t>
            </a:r>
            <a:r>
              <a:rPr lang="en-US" dirty="0" err="1"/>
              <a:t>računarstva</a:t>
            </a:r>
            <a:r>
              <a:rPr lang="en-US" dirty="0"/>
              <a:t> </a:t>
            </a:r>
            <a:r>
              <a:rPr lang="en-US" dirty="0" err="1"/>
              <a:t>Sveučilišta</a:t>
            </a:r>
            <a:r>
              <a:rPr lang="en-US" dirty="0"/>
              <a:t> u </a:t>
            </a:r>
            <a:r>
              <a:rPr lang="en-US" dirty="0" err="1"/>
              <a:t>Zagrebu</a:t>
            </a:r>
            <a:endParaRPr lang="en-US" dirty="0"/>
          </a:p>
        </p:txBody>
      </p:sp>
      <p:sp>
        <p:nvSpPr>
          <p:cNvPr id="9" name="Rezervirano mjesto sadržaja 2">
            <a:extLst>
              <a:ext uri="{FF2B5EF4-FFF2-40B4-BE49-F238E27FC236}">
                <a16:creationId xmlns:a16="http://schemas.microsoft.com/office/drawing/2014/main" id="{5A7F5901-0EEA-4EF5-AFC6-A46A9A022D04}"/>
              </a:ext>
            </a:extLst>
          </p:cNvPr>
          <p:cNvSpPr txBox="1">
            <a:spLocks/>
          </p:cNvSpPr>
          <p:nvPr/>
        </p:nvSpPr>
        <p:spPr>
          <a:xfrm>
            <a:off x="561219" y="1781964"/>
            <a:ext cx="10864162" cy="2857769"/>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just">
              <a:lnSpc>
                <a:spcPct val="150000"/>
              </a:lnSpc>
            </a:pPr>
            <a:r>
              <a:rPr lang="en-US" sz="1800" dirty="0">
                <a:latin typeface="Roboto Mono Light" panose="00000009000000000000" pitchFamily="49" charset="0"/>
                <a:ea typeface="Roboto Mono Light" panose="00000009000000000000" pitchFamily="49" charset="0"/>
              </a:rPr>
              <a:t>„Those who inject illegal and dangerous </a:t>
            </a:r>
            <a:r>
              <a:rPr lang="en-US" sz="1800" b="1" dirty="0">
                <a:solidFill>
                  <a:srgbClr val="00AEEF"/>
                </a:solidFill>
                <a:latin typeface="Roboto Mono Light" panose="00000009000000000000" pitchFamily="49" charset="0"/>
                <a:ea typeface="Roboto Mono Light" panose="00000009000000000000" pitchFamily="49" charset="0"/>
              </a:rPr>
              <a:t>[drugs]</a:t>
            </a:r>
            <a:r>
              <a:rPr lang="en-US" sz="1800" dirty="0">
                <a:latin typeface="Roboto Mono Light" panose="00000009000000000000" pitchFamily="49" charset="0"/>
                <a:ea typeface="Roboto Mono Light" panose="00000009000000000000" pitchFamily="49" charset="0"/>
              </a:rPr>
              <a:t> into their bodies are idiots and losers of the lowest kind.  If I had my way, there would be a lot more jails built. Those maggots are responsible for the decline of society. Who cares if they kill themselves with dirty needles. Where do they get the drugs, and why are the pushers running around free? What kind of a clown show do you have for police, anyway?”</a:t>
            </a:r>
            <a:endParaRPr lang="hr-HR" sz="1800" dirty="0">
              <a:latin typeface="Roboto Mono Light" panose="00000009000000000000" pitchFamily="49" charset="0"/>
              <a:ea typeface="Roboto Mono Light" panose="00000009000000000000" pitchFamily="49" charset="0"/>
            </a:endParaRPr>
          </a:p>
          <a:p>
            <a:pPr algn="just">
              <a:lnSpc>
                <a:spcPct val="150000"/>
              </a:lnSpc>
            </a:pPr>
            <a:endParaRPr lang="en-US" sz="1800" dirty="0">
              <a:latin typeface="Roboto Mono Light" panose="00000009000000000000" pitchFamily="49" charset="0"/>
              <a:ea typeface="Roboto Mono Light" panose="00000009000000000000" pitchFamily="49" charset="0"/>
            </a:endParaRPr>
          </a:p>
          <a:p>
            <a:pPr algn="just">
              <a:lnSpc>
                <a:spcPct val="150000"/>
              </a:lnSpc>
            </a:pPr>
            <a:r>
              <a:rPr lang="hr-HR" sz="1800" dirty="0">
                <a:latin typeface="Roboto Mono Light" panose="00000009000000000000" pitchFamily="49" charset="0"/>
                <a:ea typeface="Roboto Mono Light" panose="00000009000000000000" pitchFamily="49" charset="0"/>
              </a:rPr>
              <a:t>„</a:t>
            </a:r>
            <a:r>
              <a:rPr lang="en-US" sz="1800" dirty="0">
                <a:latin typeface="Roboto Mono Light" panose="00000009000000000000" pitchFamily="49" charset="0"/>
                <a:ea typeface="Roboto Mono Light" panose="00000009000000000000" pitchFamily="49" charset="0"/>
              </a:rPr>
              <a:t>Imagine </a:t>
            </a:r>
            <a:r>
              <a:rPr lang="en-US" sz="1800" b="1" dirty="0">
                <a:solidFill>
                  <a:srgbClr val="00AEEF"/>
                </a:solidFill>
                <a:latin typeface="Roboto Mono Light" panose="00000009000000000000" pitchFamily="49" charset="0"/>
                <a:ea typeface="Roboto Mono Light" panose="00000009000000000000" pitchFamily="49" charset="0"/>
              </a:rPr>
              <a:t>[all]</a:t>
            </a:r>
            <a:r>
              <a:rPr lang="en-US" sz="1800" dirty="0">
                <a:latin typeface="Roboto Mono Light" panose="00000009000000000000" pitchFamily="49" charset="0"/>
                <a:ea typeface="Roboto Mono Light" panose="00000009000000000000" pitchFamily="49" charset="0"/>
              </a:rPr>
              <a:t> the </a:t>
            </a:r>
            <a:r>
              <a:rPr lang="en-US" sz="1800" b="1" dirty="0">
                <a:solidFill>
                  <a:srgbClr val="00AEEF"/>
                </a:solidFill>
                <a:latin typeface="Roboto Mono Light" panose="00000009000000000000" pitchFamily="49" charset="0"/>
                <a:ea typeface="Roboto Mono Light" panose="00000009000000000000" pitchFamily="49" charset="0"/>
              </a:rPr>
              <a:t>[clowns]</a:t>
            </a:r>
            <a:r>
              <a:rPr lang="en-US" sz="1800" dirty="0">
                <a:latin typeface="Roboto Mono Light" panose="00000009000000000000" pitchFamily="49" charset="0"/>
                <a:ea typeface="Roboto Mono Light" panose="00000009000000000000" pitchFamily="49" charset="0"/>
              </a:rPr>
              <a:t> that could be packed into a clown limousine!</a:t>
            </a:r>
            <a:r>
              <a:rPr lang="hr-HR" sz="1800" dirty="0">
                <a:latin typeface="Roboto Mono Light" panose="00000009000000000000" pitchFamily="49" charset="0"/>
                <a:ea typeface="Roboto Mono Light" panose="00000009000000000000" pitchFamily="49" charset="0"/>
              </a:rPr>
              <a:t>”</a:t>
            </a:r>
            <a:endParaRPr lang="en-US" sz="1800" dirty="0">
              <a:latin typeface="Roboto Mono Light" panose="00000009000000000000" pitchFamily="49" charset="0"/>
              <a:ea typeface="Roboto Mono Light" panose="00000009000000000000" pitchFamily="49" charset="0"/>
            </a:endParaRPr>
          </a:p>
          <a:p>
            <a:pPr marL="0" indent="0" algn="just">
              <a:lnSpc>
                <a:spcPct val="150000"/>
              </a:lnSpc>
              <a:buNone/>
            </a:pPr>
            <a:endParaRPr lang="en-US" sz="1800" dirty="0">
              <a:latin typeface="Roboto Mono Light" panose="00000009000000000000" pitchFamily="49" charset="0"/>
              <a:ea typeface="Roboto Mono Light" panose="00000009000000000000" pitchFamily="49" charset="0"/>
            </a:endParaRPr>
          </a:p>
          <a:p>
            <a:pPr marL="0" indent="0" algn="just">
              <a:lnSpc>
                <a:spcPct val="150000"/>
              </a:lnSpc>
              <a:buNone/>
            </a:pPr>
            <a:endParaRPr lang="en-US" sz="1800" dirty="0">
              <a:latin typeface="Roboto Mono Light" panose="00000009000000000000" pitchFamily="49" charset="0"/>
              <a:ea typeface="Roboto Mono Light" panose="00000009000000000000" pitchFamily="49" charset="0"/>
            </a:endParaRPr>
          </a:p>
        </p:txBody>
      </p:sp>
      <p:grpSp>
        <p:nvGrpSpPr>
          <p:cNvPr id="14" name="Group 13">
            <a:extLst>
              <a:ext uri="{FF2B5EF4-FFF2-40B4-BE49-F238E27FC236}">
                <a16:creationId xmlns:a16="http://schemas.microsoft.com/office/drawing/2014/main" id="{399C457D-6241-46C4-8031-BA291938DC54}"/>
              </a:ext>
            </a:extLst>
          </p:cNvPr>
          <p:cNvGrpSpPr/>
          <p:nvPr/>
        </p:nvGrpSpPr>
        <p:grpSpPr>
          <a:xfrm>
            <a:off x="9948803" y="6194565"/>
            <a:ext cx="1926139" cy="640357"/>
            <a:chOff x="9948803" y="6194565"/>
            <a:chExt cx="1926139" cy="640357"/>
          </a:xfrm>
        </p:grpSpPr>
        <p:pic>
          <p:nvPicPr>
            <p:cNvPr id="15" name="Picture 2" descr="Sveučilište u Zagrebu – Wikipedija">
              <a:extLst>
                <a:ext uri="{FF2B5EF4-FFF2-40B4-BE49-F238E27FC236}">
                  <a16:creationId xmlns:a16="http://schemas.microsoft.com/office/drawing/2014/main" id="{431C5764-6980-4452-A31D-7E55FFC00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Pokrovitelji - Akademski muški zbor FER-a">
              <a:extLst>
                <a:ext uri="{FF2B5EF4-FFF2-40B4-BE49-F238E27FC236}">
                  <a16:creationId xmlns:a16="http://schemas.microsoft.com/office/drawing/2014/main" id="{5B2366F4-FDF2-4E27-BAB3-FDA464895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TakeLab - YouTube">
              <a:extLst>
                <a:ext uri="{FF2B5EF4-FFF2-40B4-BE49-F238E27FC236}">
                  <a16:creationId xmlns:a16="http://schemas.microsoft.com/office/drawing/2014/main" id="{3D94834E-F7B6-4810-A24D-272EC4065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Date Placeholder 1">
            <a:extLst>
              <a:ext uri="{FF2B5EF4-FFF2-40B4-BE49-F238E27FC236}">
                <a16:creationId xmlns:a16="http://schemas.microsoft.com/office/drawing/2014/main" id="{71D887FA-FDAC-4CF0-8F8E-FDFAA8739FE1}"/>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
        <p:nvSpPr>
          <p:cNvPr id="19" name="Naslov 1">
            <a:extLst>
              <a:ext uri="{FF2B5EF4-FFF2-40B4-BE49-F238E27FC236}">
                <a16:creationId xmlns:a16="http://schemas.microsoft.com/office/drawing/2014/main" id="{AF76F1FB-A94F-4E7F-A8EF-91933EC82AEE}"/>
              </a:ext>
            </a:extLst>
          </p:cNvPr>
          <p:cNvSpPr txBox="1">
            <a:spLocks/>
          </p:cNvSpPr>
          <p:nvPr/>
        </p:nvSpPr>
        <p:spPr>
          <a:xfrm>
            <a:off x="471229" y="877462"/>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Problem </a:t>
            </a:r>
            <a:r>
              <a:rPr lang="en-US" sz="4800" b="1" dirty="0" err="1">
                <a:solidFill>
                  <a:srgbClr val="00AEEF"/>
                </a:solidFill>
                <a:latin typeface="Roboto Mono Light" panose="00000009000000000000" pitchFamily="49" charset="0"/>
                <a:ea typeface="Roboto Mono Light" panose="00000009000000000000" pitchFamily="49" charset="0"/>
              </a:rPr>
              <a:t>dataseta</a:t>
            </a:r>
            <a:endParaRPr lang="en-US" sz="4800" b="1" dirty="0">
              <a:solidFill>
                <a:srgbClr val="00AEEF"/>
              </a:solidFill>
              <a:latin typeface="Roboto Mono Light" panose="00000009000000000000" pitchFamily="49" charset="0"/>
              <a:ea typeface="Roboto Mono Light" panose="00000009000000000000" pitchFamily="49" charset="0"/>
            </a:endParaRPr>
          </a:p>
        </p:txBody>
      </p:sp>
    </p:spTree>
    <p:extLst>
      <p:ext uri="{BB962C8B-B14F-4D97-AF65-F5344CB8AC3E}">
        <p14:creationId xmlns:p14="http://schemas.microsoft.com/office/powerpoint/2010/main" val="12960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sp>
        <p:nvSpPr>
          <p:cNvPr id="8" name="Naslov 1">
            <a:extLst>
              <a:ext uri="{FF2B5EF4-FFF2-40B4-BE49-F238E27FC236}">
                <a16:creationId xmlns:a16="http://schemas.microsoft.com/office/drawing/2014/main" id="{60E25581-F365-44E0-981E-D81C8877CFB3}"/>
              </a:ext>
            </a:extLst>
          </p:cNvPr>
          <p:cNvSpPr txBox="1">
            <a:spLocks/>
          </p:cNvSpPr>
          <p:nvPr/>
        </p:nvSpPr>
        <p:spPr>
          <a:xfrm>
            <a:off x="471229" y="877462"/>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Problem </a:t>
            </a:r>
            <a:r>
              <a:rPr lang="en-US" sz="4800" b="1" dirty="0" err="1">
                <a:solidFill>
                  <a:srgbClr val="00AEEF"/>
                </a:solidFill>
                <a:latin typeface="Roboto Mono Light" panose="00000009000000000000" pitchFamily="49" charset="0"/>
                <a:ea typeface="Roboto Mono Light" panose="00000009000000000000" pitchFamily="49" charset="0"/>
              </a:rPr>
              <a:t>dataseta</a:t>
            </a:r>
            <a:endParaRPr lang="en-US" sz="4800" b="1" dirty="0">
              <a:solidFill>
                <a:srgbClr val="00AEEF"/>
              </a:solidFill>
              <a:latin typeface="Roboto Mono Light" panose="00000009000000000000" pitchFamily="49" charset="0"/>
              <a:ea typeface="Roboto Mono Light" panose="00000009000000000000" pitchFamily="49" charset="0"/>
            </a:endParaRPr>
          </a:p>
        </p:txBody>
      </p:sp>
      <p:sp>
        <p:nvSpPr>
          <p:cNvPr id="9" name="Rezervirano mjesto sadržaja 2">
            <a:extLst>
              <a:ext uri="{FF2B5EF4-FFF2-40B4-BE49-F238E27FC236}">
                <a16:creationId xmlns:a16="http://schemas.microsoft.com/office/drawing/2014/main" id="{5A7F5901-0EEA-4EF5-AFC6-A46A9A022D04}"/>
              </a:ext>
            </a:extLst>
          </p:cNvPr>
          <p:cNvSpPr txBox="1">
            <a:spLocks/>
          </p:cNvSpPr>
          <p:nvPr/>
        </p:nvSpPr>
        <p:spPr>
          <a:xfrm>
            <a:off x="685800" y="2198598"/>
            <a:ext cx="9339263" cy="2641257"/>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nSpc>
                <a:spcPct val="150000"/>
              </a:lnSpc>
              <a:buNone/>
            </a:pPr>
            <a:r>
              <a:rPr lang="en-US" sz="1800" dirty="0">
                <a:latin typeface="Roboto Mono Light" panose="00000009000000000000" pitchFamily="49" charset="0"/>
                <a:ea typeface="Roboto Mono Light" panose="00000009000000000000" pitchFamily="49" charset="0"/>
              </a:rPr>
              <a:t>„Cory Gardner is an evil piece of garbage.”</a:t>
            </a:r>
            <a:br>
              <a:rPr lang="en-US" sz="1800" dirty="0">
                <a:latin typeface="Roboto Mono Light" panose="00000009000000000000" pitchFamily="49" charset="0"/>
                <a:ea typeface="Roboto Mono Light" panose="00000009000000000000" pitchFamily="49" charset="0"/>
              </a:rPr>
            </a:br>
            <a:br>
              <a:rPr lang="en-US" sz="1800" dirty="0">
                <a:latin typeface="Roboto Mono Light" panose="00000009000000000000" pitchFamily="49" charset="0"/>
                <a:ea typeface="Roboto Mono Light" panose="00000009000000000000" pitchFamily="49" charset="0"/>
              </a:rPr>
            </a:br>
            <a:r>
              <a:rPr lang="en-US" sz="1800" dirty="0">
                <a:latin typeface="Roboto Mono Light" panose="00000009000000000000" pitchFamily="49" charset="0"/>
                <a:ea typeface="Roboto Mono Light" panose="00000009000000000000" pitchFamily="49" charset="0"/>
              </a:rPr>
              <a:t>„</a:t>
            </a:r>
            <a:r>
              <a:rPr lang="en-US" sz="1800" b="0" i="0" u="none" strike="noStrike" dirty="0">
                <a:solidFill>
                  <a:srgbClr val="000000"/>
                </a:solidFill>
                <a:effectLst/>
                <a:latin typeface="Roboto Mono Light" panose="00000009000000000000" pitchFamily="49" charset="0"/>
                <a:ea typeface="Roboto Mono Light" panose="00000009000000000000" pitchFamily="49" charset="0"/>
              </a:rPr>
              <a:t>Dianne f is pathetic.”</a:t>
            </a:r>
          </a:p>
          <a:p>
            <a:pPr marL="0" indent="0" rtl="0">
              <a:lnSpc>
                <a:spcPct val="150000"/>
              </a:lnSpc>
              <a:spcBef>
                <a:spcPts val="0"/>
              </a:spcBef>
              <a:spcAft>
                <a:spcPts val="0"/>
              </a:spcAft>
              <a:buNone/>
            </a:pPr>
            <a:endParaRPr lang="en-US" sz="1800" dirty="0">
              <a:latin typeface="Roboto Mono Light" panose="00000009000000000000" pitchFamily="49" charset="0"/>
              <a:ea typeface="Roboto Mono Light" panose="00000009000000000000" pitchFamily="49" charset="0"/>
            </a:endParaRPr>
          </a:p>
          <a:p>
            <a:pPr marL="0" indent="0" rtl="0">
              <a:lnSpc>
                <a:spcPct val="150000"/>
              </a:lnSpc>
              <a:spcBef>
                <a:spcPts val="0"/>
              </a:spcBef>
              <a:spcAft>
                <a:spcPts val="0"/>
              </a:spcAft>
              <a:buNone/>
            </a:pPr>
            <a:r>
              <a:rPr lang="en-US" sz="1800" dirty="0">
                <a:latin typeface="Roboto Mono Light" panose="00000009000000000000" pitchFamily="49" charset="0"/>
                <a:ea typeface="Roboto Mono Light" panose="00000009000000000000" pitchFamily="49" charset="0"/>
              </a:rPr>
              <a:t>„</a:t>
            </a:r>
            <a:r>
              <a:rPr lang="en-US" sz="1800" b="0" u="none" strike="noStrike" dirty="0">
                <a:solidFill>
                  <a:srgbClr val="000000"/>
                </a:solidFill>
                <a:effectLst/>
                <a:latin typeface="Roboto Mono Light" panose="00000009000000000000" pitchFamily="49" charset="0"/>
                <a:ea typeface="Roboto Mono Light" panose="00000009000000000000" pitchFamily="49" charset="0"/>
              </a:rPr>
              <a:t>Trudeau is </a:t>
            </a:r>
            <a:r>
              <a:rPr lang="en-US" sz="1800" b="1" u="none" strike="noStrike" dirty="0">
                <a:solidFill>
                  <a:srgbClr val="00AEEF"/>
                </a:solidFill>
                <a:effectLst/>
                <a:latin typeface="Roboto Mono Light" panose="00000009000000000000" pitchFamily="49" charset="0"/>
                <a:ea typeface="Roboto Mono Light" panose="00000009000000000000" pitchFamily="49" charset="0"/>
              </a:rPr>
              <a:t>[pathetic]</a:t>
            </a:r>
            <a:r>
              <a:rPr lang="en-US" sz="1800" b="0" u="none" strike="noStrike" dirty="0">
                <a:solidFill>
                  <a:srgbClr val="000000"/>
                </a:solidFill>
                <a:effectLst/>
                <a:latin typeface="Roboto Mono Light" panose="00000009000000000000" pitchFamily="49" charset="0"/>
                <a:ea typeface="Roboto Mono Light" panose="00000009000000000000" pitchFamily="49" charset="0"/>
              </a:rPr>
              <a:t>. End of discussion”</a:t>
            </a:r>
            <a:endParaRPr lang="hr-HR" sz="1800" dirty="0">
              <a:latin typeface="Roboto Mono Light" panose="00000009000000000000" pitchFamily="49" charset="0"/>
              <a:ea typeface="Roboto Mono Light" panose="00000009000000000000" pitchFamily="49" charset="0"/>
            </a:endParaRPr>
          </a:p>
          <a:p>
            <a:pPr>
              <a:lnSpc>
                <a:spcPct val="150000"/>
              </a:lnSpc>
            </a:pPr>
            <a:endParaRPr lang="en-US" sz="1800" dirty="0">
              <a:latin typeface="Roboto Mono Light" panose="00000009000000000000" pitchFamily="49" charset="0"/>
              <a:ea typeface="Roboto Mono Light" panose="00000009000000000000" pitchFamily="49" charset="0"/>
            </a:endParaRPr>
          </a:p>
        </p:txBody>
      </p:sp>
      <p:grpSp>
        <p:nvGrpSpPr>
          <p:cNvPr id="10" name="Group 9">
            <a:extLst>
              <a:ext uri="{FF2B5EF4-FFF2-40B4-BE49-F238E27FC236}">
                <a16:creationId xmlns:a16="http://schemas.microsoft.com/office/drawing/2014/main" id="{870C54EF-5D9F-4E85-89D1-C804C69718DD}"/>
              </a:ext>
            </a:extLst>
          </p:cNvPr>
          <p:cNvGrpSpPr/>
          <p:nvPr/>
        </p:nvGrpSpPr>
        <p:grpSpPr>
          <a:xfrm>
            <a:off x="9948803" y="6194565"/>
            <a:ext cx="1926139" cy="640357"/>
            <a:chOff x="9948803" y="6194565"/>
            <a:chExt cx="1926139" cy="640357"/>
          </a:xfrm>
        </p:grpSpPr>
        <p:pic>
          <p:nvPicPr>
            <p:cNvPr id="11" name="Picture 2" descr="Sveučilište u Zagrebu – Wikipedija">
              <a:extLst>
                <a:ext uri="{FF2B5EF4-FFF2-40B4-BE49-F238E27FC236}">
                  <a16:creationId xmlns:a16="http://schemas.microsoft.com/office/drawing/2014/main" id="{F482874B-B455-45A3-89B8-2EFF2BCAD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okrovitelji - Akademski muški zbor FER-a">
              <a:extLst>
                <a:ext uri="{FF2B5EF4-FFF2-40B4-BE49-F238E27FC236}">
                  <a16:creationId xmlns:a16="http://schemas.microsoft.com/office/drawing/2014/main" id="{B78B41BB-BA49-460C-B6BA-4EEFE6FF1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TakeLab - YouTube">
              <a:extLst>
                <a:ext uri="{FF2B5EF4-FFF2-40B4-BE49-F238E27FC236}">
                  <a16:creationId xmlns:a16="http://schemas.microsoft.com/office/drawing/2014/main" id="{A4358F35-8153-4A1E-A695-6EC41A152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Date Placeholder 1">
            <a:extLst>
              <a:ext uri="{FF2B5EF4-FFF2-40B4-BE49-F238E27FC236}">
                <a16:creationId xmlns:a16="http://schemas.microsoft.com/office/drawing/2014/main" id="{A6F3474A-879E-421F-AB9C-305CB1E42F9D}"/>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276097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32524" y="880584"/>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hr-HR" sz="4800" b="1" dirty="0">
                <a:solidFill>
                  <a:srgbClr val="00AEEF"/>
                </a:solidFill>
                <a:latin typeface="Roboto Mono Light" panose="00000009000000000000" pitchFamily="49" charset="0"/>
                <a:ea typeface="Roboto Mono Light" panose="00000009000000000000" pitchFamily="49" charset="0"/>
              </a:rPr>
              <a:t>Ad hoc model</a:t>
            </a:r>
            <a:endParaRPr lang="en-US" sz="4800" dirty="0">
              <a:solidFill>
                <a:srgbClr val="00AEEF"/>
              </a:solidFill>
              <a:latin typeface="Roboto Mono Light" panose="00000009000000000000" pitchFamily="49" charset="0"/>
              <a:ea typeface="Roboto Mono Light" panose="00000009000000000000" pitchFamily="49" charset="0"/>
            </a:endParaRPr>
          </a:p>
        </p:txBody>
      </p:sp>
      <p:sp>
        <p:nvSpPr>
          <p:cNvPr id="12" name="Rectangle 2">
            <a:extLst>
              <a:ext uri="{FF2B5EF4-FFF2-40B4-BE49-F238E27FC236}">
                <a16:creationId xmlns:a16="http://schemas.microsoft.com/office/drawing/2014/main" id="{D458A4BB-C50C-4FCE-867E-433D9AC19DD3}"/>
              </a:ext>
            </a:extLst>
          </p:cNvPr>
          <p:cNvSpPr>
            <a:spLocks noChangeArrowheads="1"/>
          </p:cNvSpPr>
          <p:nvPr/>
        </p:nvSpPr>
        <p:spPr bwMode="auto">
          <a:xfrm>
            <a:off x="5731091" y="2425817"/>
            <a:ext cx="5977585" cy="2308324"/>
          </a:xfrm>
          <a:prstGeom prst="rect">
            <a:avLst/>
          </a:prstGeom>
          <a:solidFill>
            <a:schemeClr val="bg1">
              <a:lumMod val="75000"/>
              <a:alpha val="16863"/>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idiot : 0.9144518272425249</a:t>
            </a:r>
            <a:endParaRPr kumimoji="0" lang="hr-HR"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hypocrite : 0.8831168831168831</a:t>
            </a:r>
            <a:endParaRPr kumimoji="0" lang="hr-HR"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asshole : 0.8723404255319149</a:t>
            </a:r>
            <a:endParaRPr kumimoji="0" lang="hr-HR"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stupidity : 0.8575851393188855</a:t>
            </a:r>
            <a:endParaRPr kumimoji="0" lang="hr-HR"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bastard : 0.8571428571428571</a:t>
            </a:r>
            <a:endParaRPr kumimoji="0" lang="hr-HR"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400" dirty="0">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Rezervirano mjesto sadržaja 2">
            <a:extLst>
              <a:ext uri="{FF2B5EF4-FFF2-40B4-BE49-F238E27FC236}">
                <a16:creationId xmlns:a16="http://schemas.microsoft.com/office/drawing/2014/main" id="{013BAD98-B111-4ED8-B742-FCC0DCC9A7F7}"/>
              </a:ext>
            </a:extLst>
          </p:cNvPr>
          <p:cNvSpPr txBox="1">
            <a:spLocks/>
          </p:cNvSpPr>
          <p:nvPr/>
        </p:nvSpPr>
        <p:spPr>
          <a:xfrm>
            <a:off x="483324" y="1520035"/>
            <a:ext cx="5391003" cy="4354291"/>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i</a:t>
            </a:r>
            <a:r>
              <a:rPr lang="hr-HR" sz="1800" dirty="0">
                <a:latin typeface="Roboto Mono Light" panose="00000009000000000000" pitchFamily="49" charset="0"/>
                <a:ea typeface="Roboto Mono Light" panose="00000009000000000000" pitchFamily="49" charset="0"/>
              </a:rPr>
              <a:t>zvlačenje svih toksičnih riječi</a:t>
            </a:r>
            <a:br>
              <a:rPr lang="en-US" sz="1800" dirty="0">
                <a:latin typeface="Roboto Mono Light" panose="00000009000000000000" pitchFamily="49" charset="0"/>
                <a:ea typeface="Roboto Mono Light" panose="00000009000000000000" pitchFamily="49" charset="0"/>
              </a:rPr>
            </a:b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iz dataseta</a:t>
            </a:r>
            <a:endParaRPr lang="en-US" sz="1800" dirty="0">
              <a:latin typeface="Roboto Mono Light" panose="00000009000000000000" pitchFamily="49" charset="0"/>
              <a:ea typeface="Roboto Mono Light" panose="00000009000000000000" pitchFamily="49" charset="0"/>
            </a:endParaRPr>
          </a:p>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u</a:t>
            </a:r>
            <a:r>
              <a:rPr lang="hr-HR" sz="1800" dirty="0">
                <a:latin typeface="Roboto Mono Light" panose="00000009000000000000" pitchFamily="49" charset="0"/>
                <a:ea typeface="Roboto Mono Light" panose="00000009000000000000" pitchFamily="49" charset="0"/>
              </a:rPr>
              <a:t>spoređivanje </a:t>
            </a:r>
            <a:r>
              <a:rPr lang="en-US" sz="1800" dirty="0" err="1">
                <a:latin typeface="Roboto Mono Light" panose="00000009000000000000" pitchFamily="49" charset="0"/>
                <a:ea typeface="Roboto Mono Light" panose="00000009000000000000" pitchFamily="49" charset="0"/>
              </a:rPr>
              <a:t>svake</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riječi</a:t>
            </a:r>
            <a:r>
              <a:rPr lang="en-US" sz="1800" dirty="0">
                <a:latin typeface="Roboto Mono Light" panose="00000009000000000000" pitchFamily="49" charset="0"/>
                <a:ea typeface="Roboto Mono Light" panose="00000009000000000000" pitchFamily="49" charset="0"/>
              </a:rPr>
              <a:t> u</a:t>
            </a:r>
            <a:br>
              <a:rPr lang="en-US" sz="1800" dirty="0">
                <a:latin typeface="Roboto Mono Light" panose="00000009000000000000" pitchFamily="49" charset="0"/>
                <a:ea typeface="Roboto Mono Light" panose="00000009000000000000" pitchFamily="49" charset="0"/>
              </a:rPr>
            </a:b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tekstu</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sa</a:t>
            </a: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skup</a:t>
            </a:r>
            <a:r>
              <a:rPr lang="en-US" sz="1800" dirty="0">
                <a:latin typeface="Roboto Mono Light" panose="00000009000000000000" pitchFamily="49" charset="0"/>
                <a:ea typeface="Roboto Mono Light" panose="00000009000000000000" pitchFamily="49" charset="0"/>
              </a:rPr>
              <a:t>om</a:t>
            </a:r>
            <a:r>
              <a:rPr lang="hr-HR" sz="1800" dirty="0">
                <a:latin typeface="Roboto Mono Light" panose="00000009000000000000" pitchFamily="49" charset="0"/>
                <a:ea typeface="Roboto Mono Light" panose="00000009000000000000" pitchFamily="49" charset="0"/>
              </a:rPr>
              <a:t> toksičnih</a:t>
            </a: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riječi</a:t>
            </a:r>
            <a:endParaRPr lang="en-US" sz="1800" dirty="0">
              <a:latin typeface="Roboto Mono Light" panose="00000009000000000000" pitchFamily="49" charset="0"/>
              <a:ea typeface="Roboto Mono Light" panose="00000009000000000000" pitchFamily="49" charset="0"/>
            </a:endParaRPr>
          </a:p>
          <a:p>
            <a:pPr>
              <a:lnSpc>
                <a:spcPct val="150000"/>
              </a:lnSpc>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a:t>
            </a:r>
            <a:r>
              <a:rPr lang="hr-HR" sz="1800" dirty="0">
                <a:latin typeface="Roboto Mono Light" panose="00000009000000000000" pitchFamily="49" charset="0"/>
                <a:ea typeface="Roboto Mono Light" panose="00000009000000000000" pitchFamily="49" charset="0"/>
              </a:rPr>
              <a:t>F1 = 0,57</a:t>
            </a:r>
          </a:p>
        </p:txBody>
      </p:sp>
      <p:sp>
        <p:nvSpPr>
          <p:cNvPr id="14" name="Date Placeholder 1">
            <a:extLst>
              <a:ext uri="{FF2B5EF4-FFF2-40B4-BE49-F238E27FC236}">
                <a16:creationId xmlns:a16="http://schemas.microsoft.com/office/drawing/2014/main" id="{96CBC487-2324-436D-95A0-F19E20BC8F23}"/>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383657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dirty="0" err="1"/>
              <a:t>Fakultet</a:t>
            </a:r>
            <a:r>
              <a:rPr lang="en-US" dirty="0"/>
              <a:t> </a:t>
            </a:r>
            <a:r>
              <a:rPr lang="en-US" dirty="0" err="1"/>
              <a:t>elektrotehnike</a:t>
            </a:r>
            <a:r>
              <a:rPr lang="en-US" dirty="0"/>
              <a:t> i </a:t>
            </a:r>
            <a:r>
              <a:rPr lang="en-US" dirty="0" err="1"/>
              <a:t>računarstva</a:t>
            </a:r>
            <a:r>
              <a:rPr lang="en-US" dirty="0"/>
              <a:t> </a:t>
            </a:r>
            <a:r>
              <a:rPr lang="en-US" dirty="0" err="1"/>
              <a:t>Sveučilišta</a:t>
            </a:r>
            <a:r>
              <a:rPr lang="en-US" dirty="0"/>
              <a:t> u </a:t>
            </a:r>
            <a:r>
              <a:rPr lang="en-US" dirty="0" err="1"/>
              <a:t>Zagrebu</a:t>
            </a:r>
            <a:endParaRPr lang="en-US" dirty="0"/>
          </a:p>
        </p:txBody>
      </p:sp>
      <p:pic>
        <p:nvPicPr>
          <p:cNvPr id="7" name="Rezervirano mjesto sadržaja 9">
            <a:extLst>
              <a:ext uri="{FF2B5EF4-FFF2-40B4-BE49-F238E27FC236}">
                <a16:creationId xmlns:a16="http://schemas.microsoft.com/office/drawing/2014/main" id="{671E6FC6-E69A-46E1-AFBF-E6E7E2B257D6}"/>
              </a:ext>
            </a:extLst>
          </p:cNvPr>
          <p:cNvPicPr>
            <a:picLocks noChangeAspect="1"/>
          </p:cNvPicPr>
          <p:nvPr/>
        </p:nvPicPr>
        <p:blipFill rotWithShape="1">
          <a:blip r:embed="rId2">
            <a:extLst>
              <a:ext uri="{28A0092B-C50C-407E-A947-70E740481C1C}">
                <a14:useLocalDpi xmlns:a14="http://schemas.microsoft.com/office/drawing/2010/main" val="0"/>
              </a:ext>
            </a:extLst>
          </a:blip>
          <a:srcRect l="-1" r="48545" b="88733"/>
          <a:stretch/>
        </p:blipFill>
        <p:spPr>
          <a:xfrm>
            <a:off x="2964317" y="5297148"/>
            <a:ext cx="3362015" cy="427595"/>
          </a:xfrm>
          <a:prstGeom prst="rect">
            <a:avLst/>
          </a:prstGeom>
          <a:ln>
            <a:solidFill>
              <a:schemeClr val="tx1"/>
            </a:solidFill>
          </a:ln>
        </p:spPr>
      </p:pic>
      <p:pic>
        <p:nvPicPr>
          <p:cNvPr id="8" name="Slika 11" descr="Slika na kojoj se prikazuje tekst&#10;&#10;Opis je automatski generiran">
            <a:extLst>
              <a:ext uri="{FF2B5EF4-FFF2-40B4-BE49-F238E27FC236}">
                <a16:creationId xmlns:a16="http://schemas.microsoft.com/office/drawing/2014/main" id="{F5ACAB94-514A-4D93-99E6-5650EAE0D74F}"/>
              </a:ext>
            </a:extLst>
          </p:cNvPr>
          <p:cNvPicPr>
            <a:picLocks noChangeAspect="1"/>
          </p:cNvPicPr>
          <p:nvPr/>
        </p:nvPicPr>
        <p:blipFill rotWithShape="1">
          <a:blip r:embed="rId3">
            <a:extLst>
              <a:ext uri="{28A0092B-C50C-407E-A947-70E740481C1C}">
                <a14:useLocalDpi xmlns:a14="http://schemas.microsoft.com/office/drawing/2010/main" val="0"/>
              </a:ext>
            </a:extLst>
          </a:blip>
          <a:srcRect r="31266"/>
          <a:stretch/>
        </p:blipFill>
        <p:spPr>
          <a:xfrm>
            <a:off x="2964317" y="2417269"/>
            <a:ext cx="6263366" cy="2710546"/>
          </a:xfrm>
          <a:prstGeom prst="rect">
            <a:avLst/>
          </a:prstGeom>
          <a:ln>
            <a:solidFill>
              <a:schemeClr val="tx1"/>
            </a:solidFill>
          </a:ln>
        </p:spPr>
      </p:pic>
      <p:pic>
        <p:nvPicPr>
          <p:cNvPr id="9" name="Slika 13" descr="Slika na kojoj se prikazuje tekst&#10;&#10;Opis je automatski generiran">
            <a:extLst>
              <a:ext uri="{FF2B5EF4-FFF2-40B4-BE49-F238E27FC236}">
                <a16:creationId xmlns:a16="http://schemas.microsoft.com/office/drawing/2014/main" id="{60077BFD-0E4E-4A30-A88E-93450E9C4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317" y="587183"/>
            <a:ext cx="6263365" cy="1687836"/>
          </a:xfrm>
          <a:prstGeom prst="rect">
            <a:avLst/>
          </a:prstGeom>
          <a:ln>
            <a:solidFill>
              <a:schemeClr val="tx1"/>
            </a:solidFill>
          </a:ln>
        </p:spPr>
      </p:pic>
      <p:grpSp>
        <p:nvGrpSpPr>
          <p:cNvPr id="10" name="Group 9">
            <a:extLst>
              <a:ext uri="{FF2B5EF4-FFF2-40B4-BE49-F238E27FC236}">
                <a16:creationId xmlns:a16="http://schemas.microsoft.com/office/drawing/2014/main" id="{EF5066AF-4F1E-447E-A0F7-6EE40D7F595D}"/>
              </a:ext>
            </a:extLst>
          </p:cNvPr>
          <p:cNvGrpSpPr/>
          <p:nvPr/>
        </p:nvGrpSpPr>
        <p:grpSpPr>
          <a:xfrm>
            <a:off x="9948803" y="6194565"/>
            <a:ext cx="1926139" cy="640357"/>
            <a:chOff x="9948803" y="6194565"/>
            <a:chExt cx="1926139" cy="640357"/>
          </a:xfrm>
        </p:grpSpPr>
        <p:pic>
          <p:nvPicPr>
            <p:cNvPr id="11" name="Picture 2" descr="Sveučilište u Zagrebu – Wikipedija">
              <a:extLst>
                <a:ext uri="{FF2B5EF4-FFF2-40B4-BE49-F238E27FC236}">
                  <a16:creationId xmlns:a16="http://schemas.microsoft.com/office/drawing/2014/main" id="{BB7D132D-4A51-4BC2-8224-E21D15B7B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okrovitelji - Akademski muški zbor FER-a">
              <a:extLst>
                <a:ext uri="{FF2B5EF4-FFF2-40B4-BE49-F238E27FC236}">
                  <a16:creationId xmlns:a16="http://schemas.microsoft.com/office/drawing/2014/main" id="{104D3BB3-562E-47A9-B929-8FBD0D3C19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TakeLab - YouTube">
              <a:extLst>
                <a:ext uri="{FF2B5EF4-FFF2-40B4-BE49-F238E27FC236}">
                  <a16:creationId xmlns:a16="http://schemas.microsoft.com/office/drawing/2014/main" id="{5095481E-C6EF-4CA6-85FB-3E3879B55C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Date Placeholder 1">
            <a:extLst>
              <a:ext uri="{FF2B5EF4-FFF2-40B4-BE49-F238E27FC236}">
                <a16:creationId xmlns:a16="http://schemas.microsoft.com/office/drawing/2014/main" id="{C7F5F2ED-F3E2-405D-96FF-4D8F027C3454}"/>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318518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2" name="Rezervirano mjesto sadržaja 5" descr="Slika na kojoj se prikazuje stol&#10;&#10;Opis je automatski generiran">
            <a:extLst>
              <a:ext uri="{FF2B5EF4-FFF2-40B4-BE49-F238E27FC236}">
                <a16:creationId xmlns:a16="http://schemas.microsoft.com/office/drawing/2014/main" id="{339749BB-C168-4AE1-B447-9BB405E4513F}"/>
              </a:ext>
            </a:extLst>
          </p:cNvPr>
          <p:cNvPicPr>
            <a:picLocks noChangeAspect="1"/>
          </p:cNvPicPr>
          <p:nvPr/>
        </p:nvPicPr>
        <p:blipFill rotWithShape="1">
          <a:blip r:embed="rId2">
            <a:extLst>
              <a:ext uri="{28A0092B-C50C-407E-A947-70E740481C1C}">
                <a14:useLocalDpi xmlns:a14="http://schemas.microsoft.com/office/drawing/2010/main" val="0"/>
              </a:ext>
            </a:extLst>
          </a:blip>
          <a:srcRect l="219" t="1262" r="78"/>
          <a:stretch/>
        </p:blipFill>
        <p:spPr>
          <a:xfrm>
            <a:off x="1787236" y="557314"/>
            <a:ext cx="8617527" cy="5195498"/>
          </a:xfrm>
          <a:prstGeom prst="rect">
            <a:avLst/>
          </a:prstGeom>
          <a:ln>
            <a:solidFill>
              <a:schemeClr val="tx1"/>
            </a:solidFill>
          </a:ln>
        </p:spPr>
      </p:pic>
      <p:grpSp>
        <p:nvGrpSpPr>
          <p:cNvPr id="13" name="Group 12">
            <a:extLst>
              <a:ext uri="{FF2B5EF4-FFF2-40B4-BE49-F238E27FC236}">
                <a16:creationId xmlns:a16="http://schemas.microsoft.com/office/drawing/2014/main" id="{6CF853AD-F008-4801-B7E2-CE45C9F49918}"/>
              </a:ext>
            </a:extLst>
          </p:cNvPr>
          <p:cNvGrpSpPr/>
          <p:nvPr/>
        </p:nvGrpSpPr>
        <p:grpSpPr>
          <a:xfrm>
            <a:off x="9948803" y="6194565"/>
            <a:ext cx="1926139" cy="640357"/>
            <a:chOff x="9948803" y="6194565"/>
            <a:chExt cx="1926139" cy="640357"/>
          </a:xfrm>
        </p:grpSpPr>
        <p:pic>
          <p:nvPicPr>
            <p:cNvPr id="14" name="Picture 2" descr="Sveučilište u Zagrebu – Wikipedija">
              <a:extLst>
                <a:ext uri="{FF2B5EF4-FFF2-40B4-BE49-F238E27FC236}">
                  <a16:creationId xmlns:a16="http://schemas.microsoft.com/office/drawing/2014/main" id="{AB032B0C-CDD5-4423-B6A4-0B7C5E879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Pokrovitelji - Akademski muški zbor FER-a">
              <a:extLst>
                <a:ext uri="{FF2B5EF4-FFF2-40B4-BE49-F238E27FC236}">
                  <a16:creationId xmlns:a16="http://schemas.microsoft.com/office/drawing/2014/main" id="{3EF25096-89A1-4FB7-A905-FCCA41BAE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akeLab - YouTube">
              <a:extLst>
                <a:ext uri="{FF2B5EF4-FFF2-40B4-BE49-F238E27FC236}">
                  <a16:creationId xmlns:a16="http://schemas.microsoft.com/office/drawing/2014/main" id="{C9D600DC-06C5-4DB0-8A0F-A80610358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Date Placeholder 1">
            <a:extLst>
              <a:ext uri="{FF2B5EF4-FFF2-40B4-BE49-F238E27FC236}">
                <a16:creationId xmlns:a16="http://schemas.microsoft.com/office/drawing/2014/main" id="{11303BC9-D13E-49DF-A184-71C9FC7ACDBD}"/>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313769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0DBAA6-4456-4014-9EF9-D48A9B49B359}"/>
              </a:ext>
            </a:extLst>
          </p:cNvPr>
          <p:cNvSpPr>
            <a:spLocks noGrp="1"/>
          </p:cNvSpPr>
          <p:nvPr>
            <p:ph type="ftr" sz="quarter" idx="11"/>
          </p:nvPr>
        </p:nvSpPr>
        <p:spPr/>
        <p:txBody>
          <a:bodyPr/>
          <a:lstStyle/>
          <a:p>
            <a:r>
              <a:rPr lang="en-US"/>
              <a:t>Fakultet elektrotehnike i računarstva Sveučilišta u Zagrebu</a:t>
            </a:r>
          </a:p>
        </p:txBody>
      </p:sp>
      <p:pic>
        <p:nvPicPr>
          <p:cNvPr id="1026" name="Picture 2" descr="Sveučilište u Zagrebu – Wikipedija">
            <a:extLst>
              <a:ext uri="{FF2B5EF4-FFF2-40B4-BE49-F238E27FC236}">
                <a16:creationId xmlns:a16="http://schemas.microsoft.com/office/drawing/2014/main" id="{F7B6295F-5C7B-4235-935C-5555F011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48803" y="6286245"/>
            <a:ext cx="449562" cy="449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krovitelji - Akademski muški zbor FER-a">
            <a:extLst>
              <a:ext uri="{FF2B5EF4-FFF2-40B4-BE49-F238E27FC236}">
                <a16:creationId xmlns:a16="http://schemas.microsoft.com/office/drawing/2014/main" id="{AD853EF8-22A5-4894-A922-89D070D4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5" y="6194565"/>
            <a:ext cx="1027016" cy="6403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Lab - YouTube">
            <a:extLst>
              <a:ext uri="{FF2B5EF4-FFF2-40B4-BE49-F238E27FC236}">
                <a16:creationId xmlns:a16="http://schemas.microsoft.com/office/drawing/2014/main" id="{012A9733-3D2E-4DA7-9C5D-C6B8EEC0F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381" y="6289964"/>
            <a:ext cx="449561" cy="449561"/>
          </a:xfrm>
          <a:prstGeom prst="rect">
            <a:avLst/>
          </a:prstGeom>
          <a:noFill/>
          <a:extLst>
            <a:ext uri="{909E8E84-426E-40DD-AFC4-6F175D3DCCD1}">
              <a14:hiddenFill xmlns:a14="http://schemas.microsoft.com/office/drawing/2010/main">
                <a:solidFill>
                  <a:srgbClr val="FFFFFF"/>
                </a:solidFill>
              </a14:hiddenFill>
            </a:ext>
          </a:extLst>
        </p:spPr>
      </p:pic>
      <p:sp>
        <p:nvSpPr>
          <p:cNvPr id="8" name="Naslov 1">
            <a:extLst>
              <a:ext uri="{FF2B5EF4-FFF2-40B4-BE49-F238E27FC236}">
                <a16:creationId xmlns:a16="http://schemas.microsoft.com/office/drawing/2014/main" id="{60E25581-F365-44E0-981E-D81C8877CFB3}"/>
              </a:ext>
            </a:extLst>
          </p:cNvPr>
          <p:cNvSpPr txBox="1">
            <a:spLocks/>
          </p:cNvSpPr>
          <p:nvPr/>
        </p:nvSpPr>
        <p:spPr>
          <a:xfrm>
            <a:off x="432524" y="853273"/>
            <a:ext cx="8101876" cy="750725"/>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b="1" dirty="0">
                <a:solidFill>
                  <a:srgbClr val="00AEEF"/>
                </a:solidFill>
                <a:latin typeface="Roboto Mono Light" panose="00000009000000000000" pitchFamily="49" charset="0"/>
                <a:ea typeface="Roboto Mono Light" panose="00000009000000000000" pitchFamily="49" charset="0"/>
              </a:rPr>
              <a:t>Preprocessing</a:t>
            </a:r>
            <a:endParaRPr lang="en-US" sz="4800" dirty="0">
              <a:solidFill>
                <a:srgbClr val="00AEEF"/>
              </a:solidFill>
              <a:latin typeface="Roboto Mono Light" panose="00000009000000000000" pitchFamily="49" charset="0"/>
              <a:ea typeface="Roboto Mono Light" panose="00000009000000000000" pitchFamily="49" charset="0"/>
            </a:endParaRPr>
          </a:p>
        </p:txBody>
      </p:sp>
      <p:grpSp>
        <p:nvGrpSpPr>
          <p:cNvPr id="4" name="Group 3">
            <a:extLst>
              <a:ext uri="{FF2B5EF4-FFF2-40B4-BE49-F238E27FC236}">
                <a16:creationId xmlns:a16="http://schemas.microsoft.com/office/drawing/2014/main" id="{94199B92-F271-4E90-B598-07AFB906D9FE}"/>
              </a:ext>
            </a:extLst>
          </p:cNvPr>
          <p:cNvGrpSpPr/>
          <p:nvPr/>
        </p:nvGrpSpPr>
        <p:grpSpPr>
          <a:xfrm>
            <a:off x="685800" y="1868630"/>
            <a:ext cx="4907611" cy="2888097"/>
            <a:chOff x="504898" y="1981528"/>
            <a:chExt cx="5391003" cy="3824073"/>
          </a:xfrm>
        </p:grpSpPr>
        <p:sp>
          <p:nvSpPr>
            <p:cNvPr id="13" name="Rezervirano mjesto sadržaja 2">
              <a:extLst>
                <a:ext uri="{FF2B5EF4-FFF2-40B4-BE49-F238E27FC236}">
                  <a16:creationId xmlns:a16="http://schemas.microsoft.com/office/drawing/2014/main" id="{013BAD98-B111-4ED8-B742-FCC0DCC9A7F7}"/>
                </a:ext>
              </a:extLst>
            </p:cNvPr>
            <p:cNvSpPr txBox="1">
              <a:spLocks/>
            </p:cNvSpPr>
            <p:nvPr/>
          </p:nvSpPr>
          <p:spPr>
            <a:xfrm>
              <a:off x="504898" y="1981528"/>
              <a:ext cx="5391003" cy="2322618"/>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l">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Podium</a:t>
              </a:r>
            </a:p>
            <a:p>
              <a:pPr algn="l">
                <a:buFont typeface="Arial" panose="020B0604020202020204" pitchFamily="34" charset="0"/>
                <a:buChar char="•"/>
              </a:pPr>
              <a:r>
                <a:rPr lang="en-US" sz="1800" dirty="0">
                  <a:latin typeface="Roboto Mono Light" panose="00000009000000000000" pitchFamily="49" charset="0"/>
                  <a:ea typeface="Roboto Mono Light" panose="00000009000000000000" pitchFamily="49" charset="0"/>
                </a:rPr>
                <a:t> 3 </a:t>
              </a:r>
              <a:r>
                <a:rPr lang="en-US" sz="1800" dirty="0" err="1">
                  <a:latin typeface="Roboto Mono Light" panose="00000009000000000000" pitchFamily="49" charset="0"/>
                  <a:ea typeface="Roboto Mono Light" panose="00000009000000000000" pitchFamily="49" charset="0"/>
                </a:rPr>
                <a:t>labele</a:t>
              </a:r>
              <a:endParaRPr lang="en-US" sz="1800" dirty="0">
                <a:latin typeface="Roboto Mono Light" panose="00000009000000000000" pitchFamily="49" charset="0"/>
                <a:ea typeface="Roboto Mono Light" panose="00000009000000000000" pitchFamily="49" charset="0"/>
              </a:endParaRPr>
            </a:p>
          </p:txBody>
        </p:sp>
        <p:sp>
          <p:nvSpPr>
            <p:cNvPr id="14" name="Rezervirano mjesto sadržaja 2">
              <a:extLst>
                <a:ext uri="{FF2B5EF4-FFF2-40B4-BE49-F238E27FC236}">
                  <a16:creationId xmlns:a16="http://schemas.microsoft.com/office/drawing/2014/main" id="{2B59FAC4-C742-43E9-BFCA-5384E6E2A10C}"/>
                </a:ext>
              </a:extLst>
            </p:cNvPr>
            <p:cNvSpPr txBox="1">
              <a:spLocks/>
            </p:cNvSpPr>
            <p:nvPr/>
          </p:nvSpPr>
          <p:spPr>
            <a:xfrm>
              <a:off x="1025653" y="3890423"/>
              <a:ext cx="4748495" cy="1915178"/>
            </a:xfrm>
            <a:prstGeom prst="rect">
              <a:avLst/>
            </a:prstGeom>
          </p:spPr>
          <p:txBody>
            <a:bodyPr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l">
                <a:buFont typeface="Arial" panose="020B0604020202020204" pitchFamily="34" charset="0"/>
                <a:buChar char="•"/>
              </a:pPr>
              <a:r>
                <a:rPr lang="en-US" sz="1800" b="0" i="0" u="none" strike="noStrike" baseline="0" dirty="0">
                  <a:latin typeface="Roboto Mono Light" panose="00000009000000000000" pitchFamily="49" charset="0"/>
                  <a:ea typeface="Roboto Mono Light" panose="00000009000000000000" pitchFamily="49" charset="0"/>
                </a:rPr>
                <a:t> 0 – </a:t>
              </a:r>
              <a:r>
                <a:rPr lang="en-US" sz="1800" b="0" i="0" u="none" strike="noStrike" baseline="0" dirty="0" err="1">
                  <a:latin typeface="Roboto Mono Light" panose="00000009000000000000" pitchFamily="49" charset="0"/>
                  <a:ea typeface="Roboto Mono Light" panose="00000009000000000000" pitchFamily="49" charset="0"/>
                </a:rPr>
                <a:t>nije</a:t>
              </a:r>
              <a:r>
                <a:rPr lang="en-US" sz="1800" b="0" i="0" u="none" strike="noStrike" baseline="0" dirty="0">
                  <a:latin typeface="Roboto Mono Light" panose="00000009000000000000" pitchFamily="49" charset="0"/>
                  <a:ea typeface="Roboto Mono Light" panose="00000009000000000000" pitchFamily="49" charset="0"/>
                </a:rPr>
                <a:t> </a:t>
              </a:r>
              <a:r>
                <a:rPr lang="en-US" sz="1800" b="0" i="0" u="none" strike="noStrike" baseline="0" dirty="0" err="1">
                  <a:latin typeface="Roboto Mono Light" panose="00000009000000000000" pitchFamily="49" charset="0"/>
                  <a:ea typeface="Roboto Mono Light" panose="00000009000000000000" pitchFamily="49" charset="0"/>
                </a:rPr>
                <a:t>toksično</a:t>
              </a:r>
              <a:endParaRPr lang="en-US" sz="1800" b="0" i="0" u="none" strike="noStrike" baseline="0" dirty="0">
                <a:latin typeface="Roboto Mono Light" panose="00000009000000000000" pitchFamily="49" charset="0"/>
                <a:ea typeface="Roboto Mono Light" panose="00000009000000000000" pitchFamily="49" charset="0"/>
              </a:endParaRPr>
            </a:p>
            <a:p>
              <a:pPr algn="l">
                <a:buFont typeface="Arial" panose="020B0604020202020204" pitchFamily="34" charset="0"/>
                <a:buChar char="•"/>
              </a:pPr>
              <a:r>
                <a:rPr lang="en-US" sz="1800" b="0" i="0" u="none" strike="noStrike" baseline="0" dirty="0">
                  <a:latin typeface="Roboto Mono Light" panose="00000009000000000000" pitchFamily="49" charset="0"/>
                  <a:ea typeface="Roboto Mono Light" panose="00000009000000000000" pitchFamily="49" charset="0"/>
                </a:rPr>
                <a:t> 1 – </a:t>
              </a:r>
              <a:r>
                <a:rPr lang="en-US" sz="1800" b="0" i="0" u="none" strike="noStrike" baseline="0" dirty="0" err="1">
                  <a:latin typeface="Roboto Mono Light" panose="00000009000000000000" pitchFamily="49" charset="0"/>
                  <a:ea typeface="Roboto Mono Light" panose="00000009000000000000" pitchFamily="49" charset="0"/>
                </a:rPr>
                <a:t>početak</a:t>
              </a:r>
              <a:r>
                <a:rPr lang="en-US" sz="1800" b="0" i="0" u="none" strike="noStrike" baseline="0" dirty="0">
                  <a:latin typeface="Roboto Mono Light" panose="00000009000000000000" pitchFamily="49" charset="0"/>
                  <a:ea typeface="Roboto Mono Light" panose="00000009000000000000" pitchFamily="49" charset="0"/>
                </a:rPr>
                <a:t> </a:t>
              </a:r>
              <a:r>
                <a:rPr lang="en-US" sz="1800" b="0" i="0" u="none" strike="noStrike" baseline="0" dirty="0" err="1">
                  <a:latin typeface="Roboto Mono Light" panose="00000009000000000000" pitchFamily="49" charset="0"/>
                  <a:ea typeface="Roboto Mono Light" panose="00000009000000000000" pitchFamily="49" charset="0"/>
                </a:rPr>
                <a:t>toksi</a:t>
              </a:r>
              <a:r>
                <a:rPr lang="en-US" sz="1800" dirty="0" err="1">
                  <a:latin typeface="Roboto Mono Light" panose="00000009000000000000" pitchFamily="49" charset="0"/>
                  <a:ea typeface="Roboto Mono Light" panose="00000009000000000000" pitchFamily="49" charset="0"/>
                </a:rPr>
                <a:t>čnog</a:t>
              </a:r>
              <a:r>
                <a:rPr lang="en-US" sz="1800" dirty="0">
                  <a:latin typeface="Roboto Mono Light" panose="00000009000000000000" pitchFamily="49" charset="0"/>
                  <a:ea typeface="Roboto Mono Light" panose="00000009000000000000" pitchFamily="49" charset="0"/>
                </a:rPr>
                <a:t> </a:t>
              </a:r>
              <a:r>
                <a:rPr lang="en-US" sz="1800" dirty="0" err="1">
                  <a:latin typeface="Roboto Mono Light" panose="00000009000000000000" pitchFamily="49" charset="0"/>
                  <a:ea typeface="Roboto Mono Light" panose="00000009000000000000" pitchFamily="49" charset="0"/>
                </a:rPr>
                <a:t>spana</a:t>
              </a:r>
              <a:endParaRPr lang="en-US" sz="1800" b="0" i="0" u="none" strike="noStrike" baseline="0" dirty="0">
                <a:latin typeface="Roboto Mono Light" panose="00000009000000000000" pitchFamily="49" charset="0"/>
                <a:ea typeface="Roboto Mono Light" panose="00000009000000000000" pitchFamily="49" charset="0"/>
              </a:endParaRPr>
            </a:p>
            <a:p>
              <a:pPr algn="l">
                <a:buFont typeface="Arial" panose="020B0604020202020204" pitchFamily="34" charset="0"/>
                <a:buChar char="•"/>
              </a:pPr>
              <a:r>
                <a:rPr lang="en-US" sz="1800" b="0" i="0" u="none" strike="noStrike" baseline="0" dirty="0">
                  <a:latin typeface="Roboto Mono Light" panose="00000009000000000000" pitchFamily="49" charset="0"/>
                  <a:ea typeface="Roboto Mono Light" panose="00000009000000000000" pitchFamily="49" charset="0"/>
                </a:rPr>
                <a:t> 2 – </a:t>
              </a:r>
              <a:r>
                <a:rPr lang="en-US" sz="1800" b="0" i="0" u="none" strike="noStrike" baseline="0" dirty="0" err="1">
                  <a:latin typeface="Roboto Mono Light" panose="00000009000000000000" pitchFamily="49" charset="0"/>
                  <a:ea typeface="Roboto Mono Light" panose="00000009000000000000" pitchFamily="49" charset="0"/>
                </a:rPr>
                <a:t>unutar</a:t>
              </a:r>
              <a:r>
                <a:rPr lang="en-US" sz="1800" b="0" i="0" u="none" strike="noStrike" baseline="0" dirty="0">
                  <a:latin typeface="Roboto Mono Light" panose="00000009000000000000" pitchFamily="49" charset="0"/>
                  <a:ea typeface="Roboto Mono Light" panose="00000009000000000000" pitchFamily="49" charset="0"/>
                </a:rPr>
                <a:t> </a:t>
              </a:r>
              <a:r>
                <a:rPr lang="en-US" sz="1800" b="0" i="0" u="none" strike="noStrike" baseline="0" dirty="0" err="1">
                  <a:latin typeface="Roboto Mono Light" panose="00000009000000000000" pitchFamily="49" charset="0"/>
                  <a:ea typeface="Roboto Mono Light" panose="00000009000000000000" pitchFamily="49" charset="0"/>
                </a:rPr>
                <a:t>toksičnog</a:t>
              </a:r>
              <a:r>
                <a:rPr lang="en-US" sz="1800" b="0" i="0" u="none" strike="noStrike" baseline="0" dirty="0">
                  <a:latin typeface="Roboto Mono Light" panose="00000009000000000000" pitchFamily="49" charset="0"/>
                  <a:ea typeface="Roboto Mono Light" panose="00000009000000000000" pitchFamily="49" charset="0"/>
                </a:rPr>
                <a:t> </a:t>
              </a:r>
              <a:r>
                <a:rPr lang="en-US" sz="1800" b="0" i="0" u="none" strike="noStrike" baseline="0" dirty="0" err="1">
                  <a:latin typeface="Roboto Mono Light" panose="00000009000000000000" pitchFamily="49" charset="0"/>
                  <a:ea typeface="Roboto Mono Light" panose="00000009000000000000" pitchFamily="49" charset="0"/>
                </a:rPr>
                <a:t>spana</a:t>
              </a:r>
              <a:endParaRPr lang="en-US" sz="1800" dirty="0">
                <a:latin typeface="Roboto Mono Light" panose="00000009000000000000" pitchFamily="49" charset="0"/>
                <a:ea typeface="Roboto Mono Light" panose="00000009000000000000" pitchFamily="49" charset="0"/>
              </a:endParaRPr>
            </a:p>
          </p:txBody>
        </p:sp>
      </p:grpSp>
      <p:sp>
        <p:nvSpPr>
          <p:cNvPr id="5" name="Rectangle 1">
            <a:extLst>
              <a:ext uri="{FF2B5EF4-FFF2-40B4-BE49-F238E27FC236}">
                <a16:creationId xmlns:a16="http://schemas.microsoft.com/office/drawing/2014/main" id="{D60E3DC7-70DC-4C18-A3E2-287B1E1A344C}"/>
              </a:ext>
            </a:extLst>
          </p:cNvPr>
          <p:cNvSpPr>
            <a:spLocks noChangeArrowheads="1"/>
          </p:cNvSpPr>
          <p:nvPr/>
        </p:nvSpPr>
        <p:spPr bwMode="auto">
          <a:xfrm>
            <a:off x="6625310" y="2202310"/>
            <a:ext cx="4406829" cy="2215991"/>
          </a:xfrm>
          <a:prstGeom prst="rect">
            <a:avLst/>
          </a:prstGeom>
          <a:solidFill>
            <a:schemeClr val="bg1">
              <a:lumMod val="75000"/>
              <a:alpha val="16863"/>
            </a:schemeClr>
          </a:solidFill>
          <a:ln w="76200">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Roboto Mono Light" panose="00000009000000000000" pitchFamily="49" charset="0"/>
                <a:ea typeface="Roboto Mono Light" panose="00000009000000000000" pitchFamily="49" charset="0"/>
              </a:rPr>
              <a:t>['another', 'violent', 'and', 'aggressive', 'immigrant', 'killing', 'a', 'innocent', 'and', 'intelligent', 'us', 'citizen', '....', 'sarcasm']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Roboto Mono Light" panose="00000009000000000000" pitchFamily="49" charset="0"/>
              <a:ea typeface="Roboto Mono Light"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Roboto Mono Light" panose="00000009000000000000" pitchFamily="49" charset="0"/>
                <a:ea typeface="Roboto Mono Light" panose="00000009000000000000" pitchFamily="49" charset="0"/>
              </a:rPr>
              <a:t>[0, 1, 2, 2, 2, 0, 0, 0, 0, 0, 0, 0, 0, 0]</a:t>
            </a:r>
            <a:endParaRPr kumimoji="0" lang="en-US" altLang="en-US" b="0" i="0" u="none" strike="noStrike" cap="none" normalizeH="0" baseline="0" dirty="0">
              <a:ln>
                <a:noFill/>
              </a:ln>
              <a:solidFill>
                <a:schemeClr val="tx1"/>
              </a:solidFill>
              <a:effectLst/>
              <a:latin typeface="Roboto Mono Light" panose="00000009000000000000" pitchFamily="49" charset="0"/>
              <a:ea typeface="Roboto Mono Light" panose="00000009000000000000" pitchFamily="49" charset="0"/>
            </a:endParaRPr>
          </a:p>
        </p:txBody>
      </p:sp>
      <p:sp>
        <p:nvSpPr>
          <p:cNvPr id="15" name="Date Placeholder 1">
            <a:extLst>
              <a:ext uri="{FF2B5EF4-FFF2-40B4-BE49-F238E27FC236}">
                <a16:creationId xmlns:a16="http://schemas.microsoft.com/office/drawing/2014/main" id="{6AC9D00B-7BEA-49F1-9AEC-9D97D72DDEF6}"/>
              </a:ext>
            </a:extLst>
          </p:cNvPr>
          <p:cNvSpPr>
            <a:spLocks noGrp="1"/>
          </p:cNvSpPr>
          <p:nvPr>
            <p:ph type="dt" sz="half" idx="10"/>
          </p:nvPr>
        </p:nvSpPr>
        <p:spPr>
          <a:xfrm>
            <a:off x="685800" y="6412447"/>
            <a:ext cx="4114800" cy="228600"/>
          </a:xfrm>
        </p:spPr>
        <p:txBody>
          <a:bodyPr/>
          <a:lstStyle/>
          <a:p>
            <a:r>
              <a:rPr lang="en-US" dirty="0"/>
              <a:t>22. </a:t>
            </a:r>
            <a:r>
              <a:rPr lang="en-US" dirty="0" err="1"/>
              <a:t>siječnja</a:t>
            </a:r>
            <a:r>
              <a:rPr lang="en-US" dirty="0"/>
              <a:t> 2021.</a:t>
            </a:r>
          </a:p>
        </p:txBody>
      </p:sp>
    </p:spTree>
    <p:extLst>
      <p:ext uri="{BB962C8B-B14F-4D97-AF65-F5344CB8AC3E}">
        <p14:creationId xmlns:p14="http://schemas.microsoft.com/office/powerpoint/2010/main" val="1480402364"/>
      </p:ext>
    </p:extLst>
  </p:cSld>
  <p:clrMapOvr>
    <a:masterClrMapping/>
  </p:clrMapOvr>
</p:sld>
</file>

<file path=ppt/theme/theme1.xml><?xml version="1.0" encoding="utf-8"?>
<a:theme xmlns:a="http://schemas.openxmlformats.org/drawingml/2006/main" name="Gradsko">
  <a:themeElements>
    <a:clrScheme name="Gradsk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Gradsk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adsk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829</Words>
  <Application>Microsoft Office PowerPoint</Application>
  <PresentationFormat>Widescreen</PresentationFormat>
  <Paragraphs>113</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Courier New</vt:lpstr>
      <vt:lpstr>Roboto Mono Light</vt:lpstr>
      <vt:lpstr>Gradsko</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spans detection</dc:title>
  <dc:creator>Dunja 274</dc:creator>
  <cp:lastModifiedBy>Dunja 274</cp:lastModifiedBy>
  <cp:revision>19</cp:revision>
  <dcterms:created xsi:type="dcterms:W3CDTF">2021-01-21T22:17:52Z</dcterms:created>
  <dcterms:modified xsi:type="dcterms:W3CDTF">2021-01-22T12:52:19Z</dcterms:modified>
</cp:coreProperties>
</file>