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8" r:id="rId2"/>
    <p:sldId id="259" r:id="rId3"/>
    <p:sldId id="260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19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F7543-C75F-49A0-9063-CA40C9C6841E}" type="datetimeFigureOut">
              <a:rPr lang="fr-CH" smtClean="0"/>
              <a:t>27.02.2018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A2DE1-513D-47C5-887E-49F50733BD3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2814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2628" rtl="0" eaLnBrk="1" latinLnBrk="0" hangingPunct="1">
      <a:defRPr sz="594" kern="1200">
        <a:solidFill>
          <a:schemeClr val="tx1"/>
        </a:solidFill>
        <a:latin typeface="+mn-lt"/>
        <a:ea typeface="+mn-ea"/>
        <a:cs typeface="+mn-cs"/>
      </a:defRPr>
    </a:lvl1pPr>
    <a:lvl2pPr marL="226314" algn="l" defTabSz="452628" rtl="0" eaLnBrk="1" latinLnBrk="0" hangingPunct="1">
      <a:defRPr sz="594" kern="1200">
        <a:solidFill>
          <a:schemeClr val="tx1"/>
        </a:solidFill>
        <a:latin typeface="+mn-lt"/>
        <a:ea typeface="+mn-ea"/>
        <a:cs typeface="+mn-cs"/>
      </a:defRPr>
    </a:lvl2pPr>
    <a:lvl3pPr marL="452628" algn="l" defTabSz="452628" rtl="0" eaLnBrk="1" latinLnBrk="0" hangingPunct="1">
      <a:defRPr sz="594" kern="1200">
        <a:solidFill>
          <a:schemeClr val="tx1"/>
        </a:solidFill>
        <a:latin typeface="+mn-lt"/>
        <a:ea typeface="+mn-ea"/>
        <a:cs typeface="+mn-cs"/>
      </a:defRPr>
    </a:lvl3pPr>
    <a:lvl4pPr marL="678942" algn="l" defTabSz="452628" rtl="0" eaLnBrk="1" latinLnBrk="0" hangingPunct="1">
      <a:defRPr sz="594" kern="1200">
        <a:solidFill>
          <a:schemeClr val="tx1"/>
        </a:solidFill>
        <a:latin typeface="+mn-lt"/>
        <a:ea typeface="+mn-ea"/>
        <a:cs typeface="+mn-cs"/>
      </a:defRPr>
    </a:lvl4pPr>
    <a:lvl5pPr marL="905256" algn="l" defTabSz="452628" rtl="0" eaLnBrk="1" latinLnBrk="0" hangingPunct="1">
      <a:defRPr sz="594" kern="1200">
        <a:solidFill>
          <a:schemeClr val="tx1"/>
        </a:solidFill>
        <a:latin typeface="+mn-lt"/>
        <a:ea typeface="+mn-ea"/>
        <a:cs typeface="+mn-cs"/>
      </a:defRPr>
    </a:lvl5pPr>
    <a:lvl6pPr marL="1131570" algn="l" defTabSz="452628" rtl="0" eaLnBrk="1" latinLnBrk="0" hangingPunct="1">
      <a:defRPr sz="594" kern="1200">
        <a:solidFill>
          <a:schemeClr val="tx1"/>
        </a:solidFill>
        <a:latin typeface="+mn-lt"/>
        <a:ea typeface="+mn-ea"/>
        <a:cs typeface="+mn-cs"/>
      </a:defRPr>
    </a:lvl6pPr>
    <a:lvl7pPr marL="1357884" algn="l" defTabSz="452628" rtl="0" eaLnBrk="1" latinLnBrk="0" hangingPunct="1">
      <a:defRPr sz="594" kern="1200">
        <a:solidFill>
          <a:schemeClr val="tx1"/>
        </a:solidFill>
        <a:latin typeface="+mn-lt"/>
        <a:ea typeface="+mn-ea"/>
        <a:cs typeface="+mn-cs"/>
      </a:defRPr>
    </a:lvl7pPr>
    <a:lvl8pPr marL="1584198" algn="l" defTabSz="452628" rtl="0" eaLnBrk="1" latinLnBrk="0" hangingPunct="1">
      <a:defRPr sz="594" kern="1200">
        <a:solidFill>
          <a:schemeClr val="tx1"/>
        </a:solidFill>
        <a:latin typeface="+mn-lt"/>
        <a:ea typeface="+mn-ea"/>
        <a:cs typeface="+mn-cs"/>
      </a:defRPr>
    </a:lvl8pPr>
    <a:lvl9pPr marL="1810512" algn="l" defTabSz="452628" rtl="0" eaLnBrk="1" latinLnBrk="0" hangingPunct="1">
      <a:defRPr sz="5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9480-93B4-4230-8B47-95101D63C2FD}" type="datetime1">
              <a:rPr lang="fr-CH" smtClean="0"/>
              <a:t>27.02.2018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TESTS ET EVALUATIONS - RÉSUMÉ GLOBAL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5457-6792-4402-8589-DE818F09A16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6054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623F-A522-4940-A20F-C6EB2F2BB6ED}" type="datetime1">
              <a:rPr lang="fr-CH" smtClean="0"/>
              <a:t>27.02.2018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TESTS ET EVALUATIONS - RÉSUMÉ GLOBAL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5457-6792-4402-8589-DE818F09A16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3920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D6B5-9D40-43FE-A8A8-AF1B68A5283F}" type="datetime1">
              <a:rPr lang="fr-CH" smtClean="0"/>
              <a:t>27.02.2018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TESTS ET EVALUATIONS - RÉSUMÉ GLOBAL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5457-6792-4402-8589-DE818F09A16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893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1B55-39D6-4F10-BC03-2960B3E8E246}" type="datetime1">
              <a:rPr lang="fr-CH" smtClean="0"/>
              <a:t>27.02.2018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TESTS ET EVALUATIONS - RÉSUMÉ GLOBAL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5457-6792-4402-8589-DE818F09A16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3790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FC9E-7E00-4ADD-B601-CEA8EF77148A}" type="datetime1">
              <a:rPr lang="fr-CH" smtClean="0"/>
              <a:t>27.02.2018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TESTS ET EVALUATIONS - RÉSUMÉ GLOBAL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5457-6792-4402-8589-DE818F09A16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5703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5E19-BD83-421D-8784-0687D7C97AFF}" type="datetime1">
              <a:rPr lang="fr-CH" smtClean="0"/>
              <a:t>27.02.2018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TESTS ET EVALUATIONS - RÉSUMÉ GLOBAL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5457-6792-4402-8589-DE818F09A16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8878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5034-0A98-41E3-B491-39309B56479D}" type="datetime1">
              <a:rPr lang="fr-CH" smtClean="0"/>
              <a:t>27.02.2018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TESTS ET EVALUATIONS - RÉSUMÉ GLOBAL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5457-6792-4402-8589-DE818F09A16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7933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07B-FD4B-45CF-83AD-613E373D5C39}" type="datetime1">
              <a:rPr lang="fr-CH" smtClean="0"/>
              <a:t>27.02.2018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TESTS ET EVALUATIONS - RÉSUMÉ GLOBAL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5457-6792-4402-8589-DE818F09A16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06395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2334-9EB9-4F20-BDA6-7EEBF6159975}" type="datetime1">
              <a:rPr lang="fr-CH" smtClean="0"/>
              <a:t>27.02.2018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TESTS ET EVALUATIONS - RÉSUMÉ GLOBAL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5457-6792-4402-8589-DE818F09A16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040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FB40-768B-4D7A-940C-CFAE15207084}" type="datetime1">
              <a:rPr lang="fr-CH" smtClean="0"/>
              <a:t>27.02.2018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TESTS ET EVALUATIONS - RÉSUMÉ GLOBAL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5457-6792-4402-8589-DE818F09A16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8438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128E-1E43-444D-8CF7-07B6FBBC6490}" type="datetime1">
              <a:rPr lang="fr-CH" smtClean="0"/>
              <a:t>27.02.2018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TESTS ET EVALUATIONS - RÉSUMÉ GLOBAL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5457-6792-4402-8589-DE818F09A16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406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1B6C4-C563-48F5-8EF7-E976A9F790F0}" type="datetime1">
              <a:rPr lang="fr-CH" smtClean="0"/>
              <a:t>27.02.2018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TESTS ET EVALUATIONS - RÉSUMÉ GLOBAL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65457-6792-4402-8589-DE818F09A16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5870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ous-titre 2">
            <a:extLst>
              <a:ext uri="{FF2B5EF4-FFF2-40B4-BE49-F238E27FC236}">
                <a16:creationId xmlns:a16="http://schemas.microsoft.com/office/drawing/2014/main" id="{4AC5D725-0EF4-490D-8D8A-8D0B8F5FCE10}"/>
              </a:ext>
            </a:extLst>
          </p:cNvPr>
          <p:cNvSpPr txBox="1">
            <a:spLocks/>
          </p:cNvSpPr>
          <p:nvPr/>
        </p:nvSpPr>
        <p:spPr>
          <a:xfrm>
            <a:off x="3224689" y="3985078"/>
            <a:ext cx="1274159" cy="2191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2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+mj-ea"/>
                <a:cs typeface="Carlito" panose="020F0502020204030204" pitchFamily="34" charset="0"/>
                <a:sym typeface="Wingdings" panose="05000000000000000000" pitchFamily="2" charset="2"/>
              </a:rPr>
              <a:t>D’un échantillon</a:t>
            </a:r>
          </a:p>
        </p:txBody>
      </p:sp>
      <p:sp>
        <p:nvSpPr>
          <p:cNvPr id="25" name="Sous-titre 2">
            <a:extLst>
              <a:ext uri="{FF2B5EF4-FFF2-40B4-BE49-F238E27FC236}">
                <a16:creationId xmlns:a16="http://schemas.microsoft.com/office/drawing/2014/main" id="{660946D2-EA8E-4078-86C0-744DF1FA0129}"/>
              </a:ext>
            </a:extLst>
          </p:cNvPr>
          <p:cNvSpPr txBox="1">
            <a:spLocks/>
          </p:cNvSpPr>
          <p:nvPr/>
        </p:nvSpPr>
        <p:spPr>
          <a:xfrm>
            <a:off x="2378251" y="2323068"/>
            <a:ext cx="1274159" cy="2191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2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+mj-ea"/>
                <a:cs typeface="Carlito" panose="020F0502020204030204" pitchFamily="34" charset="0"/>
                <a:sym typeface="Wingdings" panose="05000000000000000000" pitchFamily="2" charset="2"/>
              </a:rPr>
              <a:t>Zéro</a:t>
            </a:r>
          </a:p>
        </p:txBody>
      </p:sp>
      <p:sp>
        <p:nvSpPr>
          <p:cNvPr id="22" name="Sous-titre 2">
            <a:extLst>
              <a:ext uri="{FF2B5EF4-FFF2-40B4-BE49-F238E27FC236}">
                <a16:creationId xmlns:a16="http://schemas.microsoft.com/office/drawing/2014/main" id="{74572D02-BCC0-4B7C-A8B9-18FEFE7682FE}"/>
              </a:ext>
            </a:extLst>
          </p:cNvPr>
          <p:cNvSpPr txBox="1">
            <a:spLocks/>
          </p:cNvSpPr>
          <p:nvPr/>
        </p:nvSpPr>
        <p:spPr>
          <a:xfrm>
            <a:off x="1873851" y="2533946"/>
            <a:ext cx="1646589" cy="2174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200" dirty="0">
                <a:latin typeface="Cambria" panose="02040503050406030204" pitchFamily="18" charset="0"/>
                <a:ea typeface="+mj-ea"/>
                <a:cs typeface="Carlito" panose="020F0502020204030204" pitchFamily="34" charset="0"/>
                <a:sym typeface="Wingdings" panose="05000000000000000000" pitchFamily="2" charset="2"/>
              </a:rPr>
              <a:t>Unités constante de mesure</a:t>
            </a:r>
          </a:p>
        </p:txBody>
      </p:sp>
      <p:sp>
        <p:nvSpPr>
          <p:cNvPr id="24" name="Sous-titre 2">
            <a:extLst>
              <a:ext uri="{FF2B5EF4-FFF2-40B4-BE49-F238E27FC236}">
                <a16:creationId xmlns:a16="http://schemas.microsoft.com/office/drawing/2014/main" id="{011BC17B-BFF0-4B06-AD31-C1525ECDF965}"/>
              </a:ext>
            </a:extLst>
          </p:cNvPr>
          <p:cNvSpPr txBox="1">
            <a:spLocks/>
          </p:cNvSpPr>
          <p:nvPr/>
        </p:nvSpPr>
        <p:spPr>
          <a:xfrm>
            <a:off x="2350819" y="1766053"/>
            <a:ext cx="1274159" cy="2191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2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+mj-ea"/>
                <a:cs typeface="Carlito" panose="020F0502020204030204" pitchFamily="34" charset="0"/>
                <a:sym typeface="Wingdings" panose="05000000000000000000" pitchFamily="2" charset="2"/>
              </a:rPr>
              <a:t>Pas de zéro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731BF4-6E5E-4138-ABB2-87E3B03CB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" y="267879"/>
            <a:ext cx="6373367" cy="39048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fr-CH" sz="1800" b="1" dirty="0">
                <a:latin typeface="Cambria" panose="02040503050406030204" pitchFamily="18" charset="0"/>
                <a:cs typeface="Carlito" panose="020F0502020204030204" pitchFamily="34" charset="0"/>
              </a:rPr>
              <a:t>STATISTIQUES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A3CD93E-3EDC-4E0A-9119-4209B55C4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000" y="733459"/>
            <a:ext cx="2958702" cy="390489"/>
          </a:xfrm>
        </p:spPr>
        <p:txBody>
          <a:bodyPr>
            <a:normAutofit fontScale="92500"/>
          </a:bodyPr>
          <a:lstStyle/>
          <a:p>
            <a:pPr algn="l"/>
            <a:r>
              <a:rPr lang="fr-CH" sz="1400" b="1" u="sng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Carlito" panose="020F0502020204030204" pitchFamily="34" charset="0"/>
              </a:rPr>
              <a:t>STAT DESCRIPTIVES </a:t>
            </a:r>
            <a:r>
              <a:rPr lang="fr-CH" sz="1400" b="1" u="sng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Carlito" panose="020F0502020204030204" pitchFamily="34" charset="0"/>
                <a:sym typeface="Wingdings" panose="05000000000000000000" pitchFamily="2" charset="2"/>
              </a:rPr>
              <a:t> UNIVARIÉES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005B787F-E9CF-4C94-8920-35DD350B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TESTS ET EVALUATIONS - RÉSUMÉ GLOBAL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8CAF07F-97A6-4C26-B2F6-01CA3625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5457-6792-4402-8589-DE818F09A164}" type="slidenum">
              <a:rPr lang="fr-CH" smtClean="0"/>
              <a:t>1</a:t>
            </a:fld>
            <a:endParaRPr lang="fr-CH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C06C4A7A-EE3F-4817-8274-CCAEE453AE26}"/>
              </a:ext>
            </a:extLst>
          </p:cNvPr>
          <p:cNvSpPr txBox="1">
            <a:spLocks/>
          </p:cNvSpPr>
          <p:nvPr/>
        </p:nvSpPr>
        <p:spPr>
          <a:xfrm>
            <a:off x="591786" y="1272877"/>
            <a:ext cx="1168146" cy="390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400" b="1" u="sng" dirty="0">
                <a:latin typeface="Cambria" panose="02040503050406030204" pitchFamily="18" charset="0"/>
                <a:ea typeface="+mj-ea"/>
                <a:cs typeface="Carlito" panose="020F0502020204030204" pitchFamily="34" charset="0"/>
              </a:rPr>
              <a:t>VARIABLES</a:t>
            </a:r>
            <a:endParaRPr lang="fr-CH" sz="1400" b="1" u="sng" dirty="0">
              <a:latin typeface="Cambria" panose="02040503050406030204" pitchFamily="18" charset="0"/>
              <a:ea typeface="+mj-ea"/>
              <a:cs typeface="Carlito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9DE189-220F-4F0F-B7FF-F26CCFB2B319}"/>
              </a:ext>
            </a:extLst>
          </p:cNvPr>
          <p:cNvSpPr/>
          <p:nvPr/>
        </p:nvSpPr>
        <p:spPr>
          <a:xfrm>
            <a:off x="514349" y="1588951"/>
            <a:ext cx="1307592" cy="219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>
                <a:solidFill>
                  <a:schemeClr val="tx1"/>
                </a:solidFill>
                <a:latin typeface="Cambria" panose="02040503050406030204" pitchFamily="18" charset="0"/>
              </a:rPr>
              <a:t>QUALITATIVES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9F9D8944-8C4D-4446-A8B6-C3AC2B19821D}"/>
              </a:ext>
            </a:extLst>
          </p:cNvPr>
          <p:cNvSpPr txBox="1">
            <a:spLocks/>
          </p:cNvSpPr>
          <p:nvPr/>
        </p:nvSpPr>
        <p:spPr>
          <a:xfrm>
            <a:off x="4174331" y="1289169"/>
            <a:ext cx="1168146" cy="390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400" b="1" u="sng" dirty="0">
                <a:latin typeface="Cambria" panose="02040503050406030204" pitchFamily="18" charset="0"/>
                <a:ea typeface="+mj-ea"/>
                <a:cs typeface="Carlito" panose="020F0502020204030204" pitchFamily="34" charset="0"/>
              </a:rPr>
              <a:t>ECHELLES</a:t>
            </a:r>
            <a:endParaRPr lang="fr-CH" sz="1400" b="1" u="sng" dirty="0">
              <a:latin typeface="Cambria" panose="02040503050406030204" pitchFamily="18" charset="0"/>
              <a:ea typeface="+mj-ea"/>
              <a:cs typeface="Carlito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8D2C3F-7963-4720-A28E-4D46E585846A}"/>
              </a:ext>
            </a:extLst>
          </p:cNvPr>
          <p:cNvSpPr/>
          <p:nvPr/>
        </p:nvSpPr>
        <p:spPr>
          <a:xfrm>
            <a:off x="522063" y="2007186"/>
            <a:ext cx="1307592" cy="219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>
                <a:solidFill>
                  <a:schemeClr val="tx1"/>
                </a:solidFill>
                <a:latin typeface="Cambria" panose="02040503050406030204" pitchFamily="18" charset="0"/>
              </a:rPr>
              <a:t>ORDINALES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4D712D-3B89-477D-A427-BD3213AABE3F}"/>
              </a:ext>
            </a:extLst>
          </p:cNvPr>
          <p:cNvSpPr/>
          <p:nvPr/>
        </p:nvSpPr>
        <p:spPr>
          <a:xfrm>
            <a:off x="514349" y="2467956"/>
            <a:ext cx="1307592" cy="249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>
                <a:solidFill>
                  <a:schemeClr val="tx1"/>
                </a:solidFill>
                <a:latin typeface="Cambria" panose="02040503050406030204" pitchFamily="18" charset="0"/>
              </a:rPr>
              <a:t>QUANTITATIVES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B8E3BE-E1D0-4FEA-9BC6-9D7DA6B71EF7}"/>
              </a:ext>
            </a:extLst>
          </p:cNvPr>
          <p:cNvSpPr/>
          <p:nvPr/>
        </p:nvSpPr>
        <p:spPr>
          <a:xfrm>
            <a:off x="3728466" y="1990951"/>
            <a:ext cx="1307592" cy="219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>
                <a:solidFill>
                  <a:schemeClr val="tx1"/>
                </a:solidFill>
                <a:latin typeface="Cambria" panose="02040503050406030204" pitchFamily="18" charset="0"/>
              </a:rPr>
              <a:t>ORDINALES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DD1C4F-ABB6-4558-9C72-09F4AE066C00}"/>
              </a:ext>
            </a:extLst>
          </p:cNvPr>
          <p:cNvSpPr/>
          <p:nvPr/>
        </p:nvSpPr>
        <p:spPr>
          <a:xfrm>
            <a:off x="3719419" y="2485118"/>
            <a:ext cx="1307592" cy="249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>
                <a:solidFill>
                  <a:schemeClr val="tx1"/>
                </a:solidFill>
                <a:latin typeface="Cambria" panose="02040503050406030204" pitchFamily="18" charset="0"/>
              </a:rPr>
              <a:t>INTERVALLE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43D6C5-9D16-4D9C-A8C5-4925BC9577D9}"/>
              </a:ext>
            </a:extLst>
          </p:cNvPr>
          <p:cNvSpPr/>
          <p:nvPr/>
        </p:nvSpPr>
        <p:spPr>
          <a:xfrm>
            <a:off x="5078920" y="2485119"/>
            <a:ext cx="1307592" cy="2568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>
                <a:solidFill>
                  <a:schemeClr val="tx1"/>
                </a:solidFill>
                <a:latin typeface="Cambria" panose="02040503050406030204" pitchFamily="18" charset="0"/>
              </a:rPr>
              <a:t>RAPPORT</a:t>
            </a:r>
          </a:p>
        </p:txBody>
      </p:sp>
      <p:sp>
        <p:nvSpPr>
          <p:cNvPr id="21" name="Sous-titre 2">
            <a:extLst>
              <a:ext uri="{FF2B5EF4-FFF2-40B4-BE49-F238E27FC236}">
                <a16:creationId xmlns:a16="http://schemas.microsoft.com/office/drawing/2014/main" id="{7B9B8894-CF0B-4BDE-823A-2B36D3B5489B}"/>
              </a:ext>
            </a:extLst>
          </p:cNvPr>
          <p:cNvSpPr txBox="1">
            <a:spLocks/>
          </p:cNvSpPr>
          <p:nvPr/>
        </p:nvSpPr>
        <p:spPr>
          <a:xfrm>
            <a:off x="2332484" y="1935005"/>
            <a:ext cx="1274159" cy="2191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2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+mj-ea"/>
                <a:cs typeface="Carlito" panose="020F0502020204030204" pitchFamily="34" charset="0"/>
                <a:sym typeface="Wingdings" panose="05000000000000000000" pitchFamily="2" charset="2"/>
              </a:rPr>
              <a:t>1</a:t>
            </a:r>
            <a:r>
              <a:rPr lang="fr-CH" sz="1200" baseline="30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+mj-ea"/>
                <a:cs typeface="Carlito" panose="020F0502020204030204" pitchFamily="34" charset="0"/>
                <a:sym typeface="Wingdings" panose="05000000000000000000" pitchFamily="2" charset="2"/>
              </a:rPr>
              <a:t>er</a:t>
            </a:r>
            <a:r>
              <a:rPr lang="fr-CH" sz="12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+mj-ea"/>
                <a:cs typeface="Carlito" panose="020F0502020204030204" pitchFamily="34" charset="0"/>
                <a:sym typeface="Wingdings" panose="05000000000000000000" pitchFamily="2" charset="2"/>
              </a:rPr>
              <a:t>, 2</a:t>
            </a:r>
            <a:r>
              <a:rPr lang="fr-CH" sz="1200" baseline="30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+mj-ea"/>
                <a:cs typeface="Carlito" panose="020F0502020204030204" pitchFamily="34" charset="0"/>
                <a:sym typeface="Wingdings" panose="05000000000000000000" pitchFamily="2" charset="2"/>
              </a:rPr>
              <a:t>ème</a:t>
            </a:r>
            <a:r>
              <a:rPr lang="fr-CH" sz="12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+mj-ea"/>
                <a:cs typeface="Carlito" panose="020F0502020204030204" pitchFamily="34" charset="0"/>
                <a:sym typeface="Wingdings" panose="05000000000000000000" pitchFamily="2" charset="2"/>
              </a:rPr>
              <a:t>, 3ème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A6FF3A7-7758-4DAF-88C2-7679E5C7E30F}"/>
              </a:ext>
            </a:extLst>
          </p:cNvPr>
          <p:cNvCxnSpPr>
            <a:cxnSpLocks/>
          </p:cNvCxnSpPr>
          <p:nvPr/>
        </p:nvCxnSpPr>
        <p:spPr>
          <a:xfrm>
            <a:off x="1821941" y="2485118"/>
            <a:ext cx="1906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ous-titre 2">
            <a:extLst>
              <a:ext uri="{FF2B5EF4-FFF2-40B4-BE49-F238E27FC236}">
                <a16:creationId xmlns:a16="http://schemas.microsoft.com/office/drawing/2014/main" id="{BD742931-8903-4F81-BA9B-E614E35168D6}"/>
              </a:ext>
            </a:extLst>
          </p:cNvPr>
          <p:cNvSpPr txBox="1">
            <a:spLocks/>
          </p:cNvSpPr>
          <p:nvPr/>
        </p:nvSpPr>
        <p:spPr>
          <a:xfrm>
            <a:off x="3719419" y="2756112"/>
            <a:ext cx="1316639" cy="3091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000" b="1" dirty="0">
                <a:latin typeface="Cambria" panose="02040503050406030204" pitchFamily="18" charset="0"/>
                <a:ea typeface="+mj-ea"/>
                <a:cs typeface="Carlito" panose="020F0502020204030204" pitchFamily="34" charset="0"/>
                <a:sym typeface="Wingdings" panose="05000000000000000000" pitchFamily="2" charset="2"/>
              </a:rPr>
              <a:t>0</a:t>
            </a:r>
            <a:r>
              <a:rPr lang="fr-CH" sz="1000" dirty="0">
                <a:latin typeface="Cambria" panose="02040503050406030204" pitchFamily="18" charset="0"/>
                <a:ea typeface="+mj-ea"/>
                <a:cs typeface="Carlito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fr-CH" sz="1000" b="1" dirty="0">
                <a:latin typeface="Cambria" panose="02040503050406030204" pitchFamily="18" charset="0"/>
                <a:ea typeface="+mj-ea"/>
                <a:cs typeface="Carlito" panose="020F0502020204030204" pitchFamily="34" charset="0"/>
                <a:sym typeface="Wingdings" panose="05000000000000000000" pitchFamily="2" charset="2"/>
              </a:rPr>
              <a:t>RELATIF</a:t>
            </a:r>
          </a:p>
        </p:txBody>
      </p:sp>
      <p:sp>
        <p:nvSpPr>
          <p:cNvPr id="29" name="Sous-titre 2">
            <a:extLst>
              <a:ext uri="{FF2B5EF4-FFF2-40B4-BE49-F238E27FC236}">
                <a16:creationId xmlns:a16="http://schemas.microsoft.com/office/drawing/2014/main" id="{E19A8E68-02EE-41C2-9334-4B918B6045CF}"/>
              </a:ext>
            </a:extLst>
          </p:cNvPr>
          <p:cNvSpPr txBox="1">
            <a:spLocks/>
          </p:cNvSpPr>
          <p:nvPr/>
        </p:nvSpPr>
        <p:spPr>
          <a:xfrm>
            <a:off x="5078920" y="2754786"/>
            <a:ext cx="1307592" cy="6955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000" b="1" dirty="0">
                <a:latin typeface="Cambria" panose="02040503050406030204" pitchFamily="18" charset="0"/>
                <a:ea typeface="+mj-ea"/>
                <a:cs typeface="Carlito" panose="020F0502020204030204" pitchFamily="34" charset="0"/>
                <a:sym typeface="Wingdings" panose="05000000000000000000" pitchFamily="2" charset="2"/>
              </a:rPr>
              <a:t>0 ABSOLU = RIEN</a:t>
            </a:r>
          </a:p>
          <a:p>
            <a:pPr algn="l"/>
            <a:r>
              <a:rPr lang="fr-CH" sz="1000" dirty="0">
                <a:latin typeface="Cambria" panose="02040503050406030204" pitchFamily="18" charset="0"/>
                <a:ea typeface="+mj-ea"/>
                <a:cs typeface="Carlito" panose="020F0502020204030204" pitchFamily="34" charset="0"/>
                <a:sym typeface="Wingdings" panose="05000000000000000000" pitchFamily="2" charset="2"/>
              </a:rPr>
              <a:t>0 à l’origine de l’échelle, pas de -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E021156-2FEE-4D76-98CC-E93FAB24F459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 flipV="1">
            <a:off x="1829655" y="2100507"/>
            <a:ext cx="1898811" cy="16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ous-titre 2">
            <a:extLst>
              <a:ext uri="{FF2B5EF4-FFF2-40B4-BE49-F238E27FC236}">
                <a16:creationId xmlns:a16="http://schemas.microsoft.com/office/drawing/2014/main" id="{5CCE8FFB-333D-4BF1-9BBC-C4EE8CD25ACB}"/>
              </a:ext>
            </a:extLst>
          </p:cNvPr>
          <p:cNvSpPr txBox="1">
            <a:spLocks/>
          </p:cNvSpPr>
          <p:nvPr/>
        </p:nvSpPr>
        <p:spPr>
          <a:xfrm>
            <a:off x="3709607" y="3087705"/>
            <a:ext cx="1274159" cy="2191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2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+mj-ea"/>
                <a:cs typeface="Carlito" panose="020F0502020204030204" pitchFamily="34" charset="0"/>
                <a:sym typeface="Wingdings" panose="05000000000000000000" pitchFamily="2" charset="2"/>
              </a:rPr>
              <a:t>QI, °C</a:t>
            </a:r>
          </a:p>
        </p:txBody>
      </p:sp>
      <p:sp>
        <p:nvSpPr>
          <p:cNvPr id="37" name="Sous-titre 2">
            <a:extLst>
              <a:ext uri="{FF2B5EF4-FFF2-40B4-BE49-F238E27FC236}">
                <a16:creationId xmlns:a16="http://schemas.microsoft.com/office/drawing/2014/main" id="{FCB2D7AF-3727-43DC-A311-A1D07FD58B78}"/>
              </a:ext>
            </a:extLst>
          </p:cNvPr>
          <p:cNvSpPr txBox="1">
            <a:spLocks/>
          </p:cNvSpPr>
          <p:nvPr/>
        </p:nvSpPr>
        <p:spPr>
          <a:xfrm>
            <a:off x="5078920" y="3353678"/>
            <a:ext cx="1307592" cy="21248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2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+mj-ea"/>
                <a:cs typeface="Carlito" panose="020F0502020204030204" pitchFamily="34" charset="0"/>
                <a:sym typeface="Wingdings" panose="05000000000000000000" pitchFamily="2" charset="2"/>
              </a:rPr>
              <a:t>cm, kg</a:t>
            </a:r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3971EF1-4254-443B-B105-5C33F74965B3}"/>
              </a:ext>
            </a:extLst>
          </p:cNvPr>
          <p:cNvCxnSpPr/>
          <p:nvPr/>
        </p:nvCxnSpPr>
        <p:spPr>
          <a:xfrm>
            <a:off x="3719419" y="3553293"/>
            <a:ext cx="26580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574C16BF-088F-4078-95E9-8502A3980B28}"/>
              </a:ext>
            </a:extLst>
          </p:cNvPr>
          <p:cNvCxnSpPr/>
          <p:nvPr/>
        </p:nvCxnSpPr>
        <p:spPr>
          <a:xfrm>
            <a:off x="5048059" y="3553293"/>
            <a:ext cx="0" cy="143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369EF88B-A7FD-4FEB-87B9-8483BB5F3C71}"/>
              </a:ext>
            </a:extLst>
          </p:cNvPr>
          <p:cNvSpPr/>
          <p:nvPr/>
        </p:nvSpPr>
        <p:spPr>
          <a:xfrm>
            <a:off x="4430839" y="3694213"/>
            <a:ext cx="1307592" cy="219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>
                <a:solidFill>
                  <a:schemeClr val="tx1"/>
                </a:solidFill>
                <a:latin typeface="Cambria" panose="02040503050406030204" pitchFamily="18" charset="0"/>
              </a:rPr>
              <a:t>SCORES BRUTS</a:t>
            </a:r>
          </a:p>
        </p:txBody>
      </p:sp>
      <p:sp>
        <p:nvSpPr>
          <p:cNvPr id="73" name="Sous-titre 2">
            <a:extLst>
              <a:ext uri="{FF2B5EF4-FFF2-40B4-BE49-F238E27FC236}">
                <a16:creationId xmlns:a16="http://schemas.microsoft.com/office/drawing/2014/main" id="{83534039-4C40-4EE7-B912-1438CF52D723}"/>
              </a:ext>
            </a:extLst>
          </p:cNvPr>
          <p:cNvSpPr txBox="1">
            <a:spLocks/>
          </p:cNvSpPr>
          <p:nvPr/>
        </p:nvSpPr>
        <p:spPr>
          <a:xfrm>
            <a:off x="4430840" y="3938396"/>
            <a:ext cx="1307591" cy="4937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000" dirty="0">
                <a:latin typeface="Cambria" panose="02040503050406030204" pitchFamily="18" charset="0"/>
                <a:ea typeface="+mj-ea"/>
                <a:cs typeface="Carlito" panose="020F0502020204030204" pitchFamily="34" charset="0"/>
                <a:sym typeface="Wingdings" panose="05000000000000000000" pitchFamily="2" charset="2"/>
              </a:rPr>
              <a:t>rencontre entre l’individu et le chiffre</a:t>
            </a:r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A9BF9788-B24B-47C7-8042-2065694AF339}"/>
              </a:ext>
            </a:extLst>
          </p:cNvPr>
          <p:cNvCxnSpPr>
            <a:cxnSpLocks/>
            <a:stCxn id="73" idx="1"/>
          </p:cNvCxnSpPr>
          <p:nvPr/>
        </p:nvCxnSpPr>
        <p:spPr>
          <a:xfrm flipH="1" flipV="1">
            <a:off x="3191256" y="4177641"/>
            <a:ext cx="1239584" cy="7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8BA7447C-858C-438A-9A48-ACB9B10F4A12}"/>
              </a:ext>
            </a:extLst>
          </p:cNvPr>
          <p:cNvSpPr/>
          <p:nvPr/>
        </p:nvSpPr>
        <p:spPr>
          <a:xfrm>
            <a:off x="1883664" y="4038274"/>
            <a:ext cx="1307592" cy="219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>
                <a:solidFill>
                  <a:schemeClr val="tx1"/>
                </a:solidFill>
                <a:latin typeface="Cambria" panose="02040503050406030204" pitchFamily="18" charset="0"/>
              </a:rPr>
              <a:t>EMPIRIQUE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96A1EEDC-11C9-4AD6-BBBF-B4D19073F71C}"/>
              </a:ext>
            </a:extLst>
          </p:cNvPr>
          <p:cNvSpPr txBox="1"/>
          <p:nvPr/>
        </p:nvSpPr>
        <p:spPr>
          <a:xfrm>
            <a:off x="704829" y="1767561"/>
            <a:ext cx="107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solidFill>
                  <a:srgbClr val="FF0000"/>
                </a:solidFill>
              </a:rPr>
              <a:t>Catégorielle?</a:t>
            </a:r>
          </a:p>
        </p:txBody>
      </p: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F7C890A3-12ED-4B15-83DA-263F1CFDCA5B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flipH="1">
            <a:off x="4373215" y="2210062"/>
            <a:ext cx="9047" cy="2750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ZoneTexte 83">
            <a:extLst>
              <a:ext uri="{FF2B5EF4-FFF2-40B4-BE49-F238E27FC236}">
                <a16:creationId xmlns:a16="http://schemas.microsoft.com/office/drawing/2014/main" id="{BB120DFB-DE56-4C21-989C-C890AE4FAA47}"/>
              </a:ext>
            </a:extLst>
          </p:cNvPr>
          <p:cNvSpPr txBox="1"/>
          <p:nvPr/>
        </p:nvSpPr>
        <p:spPr>
          <a:xfrm>
            <a:off x="4382261" y="2207586"/>
            <a:ext cx="1374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>
                <a:solidFill>
                  <a:srgbClr val="FF0000"/>
                </a:solidFill>
              </a:rPr>
              <a:t>Paramètrisation</a:t>
            </a:r>
            <a:r>
              <a:rPr lang="fr-CH" sz="12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87" name="Sous-titre 2">
            <a:extLst>
              <a:ext uri="{FF2B5EF4-FFF2-40B4-BE49-F238E27FC236}">
                <a16:creationId xmlns:a16="http://schemas.microsoft.com/office/drawing/2014/main" id="{301A5441-7814-4C00-A4E9-760486F99060}"/>
              </a:ext>
            </a:extLst>
          </p:cNvPr>
          <p:cNvSpPr txBox="1">
            <a:spLocks/>
          </p:cNvSpPr>
          <p:nvPr/>
        </p:nvSpPr>
        <p:spPr>
          <a:xfrm>
            <a:off x="274320" y="4613727"/>
            <a:ext cx="4818484" cy="390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400" b="1" u="sng" dirty="0">
                <a:latin typeface="Cambria" panose="02040503050406030204" pitchFamily="18" charset="0"/>
                <a:ea typeface="+mj-ea"/>
                <a:cs typeface="Carlito" panose="020F0502020204030204" pitchFamily="34" charset="0"/>
              </a:rPr>
              <a:t>NOTIONS STATISTIQUES DE VARIABLES QUANTITATIVES </a:t>
            </a:r>
            <a:endParaRPr lang="fr-CH" sz="1400" b="1" u="sng" dirty="0">
              <a:latin typeface="Cambria" panose="02040503050406030204" pitchFamily="18" charset="0"/>
              <a:ea typeface="+mj-ea"/>
              <a:cs typeface="Carlito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88" name="Sous-titre 2">
            <a:extLst>
              <a:ext uri="{FF2B5EF4-FFF2-40B4-BE49-F238E27FC236}">
                <a16:creationId xmlns:a16="http://schemas.microsoft.com/office/drawing/2014/main" id="{4F22F6F0-F539-4D23-94D0-92B0E7BD256B}"/>
              </a:ext>
            </a:extLst>
          </p:cNvPr>
          <p:cNvSpPr txBox="1">
            <a:spLocks/>
          </p:cNvSpPr>
          <p:nvPr/>
        </p:nvSpPr>
        <p:spPr>
          <a:xfrm>
            <a:off x="229575" y="700003"/>
            <a:ext cx="4818484" cy="390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400" b="1" u="sng" dirty="0">
                <a:latin typeface="Cambria" panose="02040503050406030204" pitchFamily="18" charset="0"/>
                <a:ea typeface="+mj-ea"/>
                <a:cs typeface="Carlito" panose="020F0502020204030204" pitchFamily="34" charset="0"/>
              </a:rPr>
              <a:t>NOTIONS THEORIQUES DE BASE</a:t>
            </a:r>
            <a:endParaRPr lang="fr-CH" sz="1400" b="1" u="sng" dirty="0">
              <a:latin typeface="Cambria" panose="02040503050406030204" pitchFamily="18" charset="0"/>
              <a:ea typeface="+mj-ea"/>
              <a:cs typeface="Carlito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89" name="Sous-titre 2">
            <a:extLst>
              <a:ext uri="{FF2B5EF4-FFF2-40B4-BE49-F238E27FC236}">
                <a16:creationId xmlns:a16="http://schemas.microsoft.com/office/drawing/2014/main" id="{D130E804-0602-41A0-B8AD-D3038E3FCD81}"/>
              </a:ext>
            </a:extLst>
          </p:cNvPr>
          <p:cNvSpPr txBox="1">
            <a:spLocks/>
          </p:cNvSpPr>
          <p:nvPr/>
        </p:nvSpPr>
        <p:spPr>
          <a:xfrm>
            <a:off x="3434382" y="950557"/>
            <a:ext cx="2803019" cy="23272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2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+mj-ea"/>
                <a:cs typeface="Carlito" panose="020F0502020204030204" pitchFamily="34" charset="0"/>
                <a:sym typeface="Wingdings" panose="05000000000000000000" pitchFamily="2" charset="2"/>
              </a:rPr>
              <a:t>Description d’une variable qui donne 1 info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2" name="Tableau 91">
                <a:extLst>
                  <a:ext uri="{FF2B5EF4-FFF2-40B4-BE49-F238E27FC236}">
                    <a16:creationId xmlns:a16="http://schemas.microsoft.com/office/drawing/2014/main" id="{3E3D1604-1BC2-4882-9960-0EE1CD52F7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8826293"/>
                  </p:ext>
                </p:extLst>
              </p:nvPr>
            </p:nvGraphicFramePr>
            <p:xfrm>
              <a:off x="348566" y="4910174"/>
              <a:ext cx="6186115" cy="43753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7223">
                      <a:extLst>
                        <a:ext uri="{9D8B030D-6E8A-4147-A177-3AD203B41FA5}">
                          <a16:colId xmlns:a16="http://schemas.microsoft.com/office/drawing/2014/main" val="4175587265"/>
                        </a:ext>
                      </a:extLst>
                    </a:gridCol>
                    <a:gridCol w="1237223">
                      <a:extLst>
                        <a:ext uri="{9D8B030D-6E8A-4147-A177-3AD203B41FA5}">
                          <a16:colId xmlns:a16="http://schemas.microsoft.com/office/drawing/2014/main" val="879426832"/>
                        </a:ext>
                      </a:extLst>
                    </a:gridCol>
                    <a:gridCol w="1237223">
                      <a:extLst>
                        <a:ext uri="{9D8B030D-6E8A-4147-A177-3AD203B41FA5}">
                          <a16:colId xmlns:a16="http://schemas.microsoft.com/office/drawing/2014/main" val="1819362529"/>
                        </a:ext>
                      </a:extLst>
                    </a:gridCol>
                    <a:gridCol w="1237223">
                      <a:extLst>
                        <a:ext uri="{9D8B030D-6E8A-4147-A177-3AD203B41FA5}">
                          <a16:colId xmlns:a16="http://schemas.microsoft.com/office/drawing/2014/main" val="3376051216"/>
                        </a:ext>
                      </a:extLst>
                    </a:gridCol>
                    <a:gridCol w="1237223">
                      <a:extLst>
                        <a:ext uri="{9D8B030D-6E8A-4147-A177-3AD203B41FA5}">
                          <a16:colId xmlns:a16="http://schemas.microsoft.com/office/drawing/2014/main" val="2513868591"/>
                        </a:ext>
                      </a:extLst>
                    </a:gridCol>
                  </a:tblGrid>
                  <a:tr h="404487">
                    <a:tc>
                      <a:txBody>
                        <a:bodyPr/>
                        <a:lstStyle/>
                        <a:p>
                          <a:r>
                            <a:rPr lang="fr-CH" sz="1100" b="1" dirty="0">
                              <a:latin typeface="Cambria" panose="02040503050406030204" pitchFamily="18" charset="0"/>
                            </a:rPr>
                            <a:t>Terme théorique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H" sz="1100" b="1" dirty="0">
                              <a:latin typeface="Cambria" panose="02040503050406030204" pitchFamily="18" charset="0"/>
                            </a:rPr>
                            <a:t>Précision théorique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H" sz="1100" b="1" dirty="0">
                              <a:latin typeface="Cambria" panose="02040503050406030204" pitchFamily="18" charset="0"/>
                            </a:rPr>
                            <a:t>Signe / Formule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H" sz="1100" b="1" dirty="0">
                              <a:latin typeface="Cambria" panose="02040503050406030204" pitchFamily="18" charset="0"/>
                            </a:rPr>
                            <a:t>Illustration 1</a:t>
                          </a:r>
                        </a:p>
                        <a:p>
                          <a:r>
                            <a:rPr lang="fr-CH" sz="1100" b="1" dirty="0">
                              <a:latin typeface="Cambria" panose="02040503050406030204" pitchFamily="18" charset="0"/>
                            </a:rPr>
                            <a:t>cm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H" sz="1100" b="1" dirty="0">
                              <a:latin typeface="Cambria" panose="02040503050406030204" pitchFamily="18" charset="0"/>
                            </a:rPr>
                            <a:t>Illustration 2</a:t>
                          </a:r>
                        </a:p>
                        <a:p>
                          <a:r>
                            <a:rPr lang="fr-CH" sz="1100" b="1" dirty="0">
                              <a:latin typeface="Cambria" panose="02040503050406030204" pitchFamily="18" charset="0"/>
                            </a:rPr>
                            <a:t>cm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4538588"/>
                      </a:ext>
                    </a:extLst>
                  </a:tr>
                  <a:tr h="245581">
                    <a:tc>
                      <a:txBody>
                        <a:bodyPr/>
                        <a:lstStyle/>
                        <a:p>
                          <a:r>
                            <a:rPr lang="fr-CH" sz="1100" dirty="0">
                              <a:latin typeface="Cambria" panose="02040503050406030204" pitchFamily="18" charset="0"/>
                            </a:rPr>
                            <a:t>Scores bruts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H" sz="1100" dirty="0" err="1">
                              <a:latin typeface="Cambria" panose="02040503050406030204" pitchFamily="18" charset="0"/>
                            </a:rPr>
                            <a:t>x+x+x+x+x+x</a:t>
                          </a:r>
                          <a:r>
                            <a:rPr lang="fr-CH" sz="1100" dirty="0">
                              <a:latin typeface="Cambria" panose="02040503050406030204" pitchFamily="18" charset="0"/>
                            </a:rPr>
                            <a:t>=x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H" sz="900" dirty="0">
                              <a:latin typeface="Cambria" panose="02040503050406030204" pitchFamily="18" charset="0"/>
                            </a:rPr>
                            <a:t>1+4+2+6+0+5 = 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latinLnBrk="0" hangingPunct="1"/>
                          <a:r>
                            <a:rPr lang="fr-CH" sz="900" kern="12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+mn-ea"/>
                              <a:cs typeface="+mn-cs"/>
                            </a:rPr>
                            <a:t>3+3+3+3+3+3=18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628953"/>
                      </a:ext>
                    </a:extLst>
                  </a:tr>
                  <a:tr h="346703">
                    <a:tc>
                      <a:txBody>
                        <a:bodyPr/>
                        <a:lstStyle/>
                        <a:p>
                          <a:r>
                            <a:rPr lang="fr-CH" sz="1100" dirty="0">
                              <a:latin typeface="Cambria" panose="02040503050406030204" pitchFamily="18" charset="0"/>
                            </a:rPr>
                            <a:t>MOYENNE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fr-CH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H" sz="11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H" sz="900" kern="12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+mn-ea"/>
                              <a:cs typeface="+mn-cs"/>
                            </a:rPr>
                            <a:t>18/6 =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H" sz="900" kern="12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+mn-ea"/>
                              <a:cs typeface="+mn-cs"/>
                            </a:rPr>
                            <a:t>18/6 = 3</a:t>
                          </a:r>
                        </a:p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0354958"/>
                      </a:ext>
                    </a:extLst>
                  </a:tr>
                  <a:tr h="245581">
                    <a:tc>
                      <a:txBody>
                        <a:bodyPr/>
                        <a:lstStyle/>
                        <a:p>
                          <a:r>
                            <a:rPr lang="fr-CH" sz="1100" dirty="0">
                              <a:latin typeface="Cambria" panose="02040503050406030204" pitchFamily="18" charset="0"/>
                            </a:rPr>
                            <a:t>Ecart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H" sz="11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CH" sz="1100" i="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fr-CH" sz="11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H" sz="11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H" sz="900" kern="12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+mn-ea"/>
                              <a:cs typeface="+mn-cs"/>
                            </a:rPr>
                            <a:t>1-3=-2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H" sz="900" kern="12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+mn-ea"/>
                              <a:cs typeface="+mn-cs"/>
                            </a:rPr>
                            <a:t>3-3=0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6055438"/>
                      </a:ext>
                    </a:extLst>
                  </a:tr>
                  <a:tr h="460533">
                    <a:tc>
                      <a:txBody>
                        <a:bodyPr/>
                        <a:lstStyle/>
                        <a:p>
                          <a:r>
                            <a:rPr lang="fr-CH" sz="1100" dirty="0">
                              <a:highlight>
                                <a:srgbClr val="FFFF00"/>
                              </a:highlight>
                              <a:latin typeface="Cambria" panose="02040503050406030204" pitchFamily="18" charset="0"/>
                            </a:rPr>
                            <a:t>Somme des écarts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grow m:val="on"/>
                                    <m:subHide m:val="on"/>
                                    <m:supHide m:val="on"/>
                                    <m:ctrlPr>
                                      <a:rPr lang="fr-CH" sz="9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d>
                                      <m:dPr>
                                        <m:ctrlPr>
                                          <a:rPr lang="fr-CH" sz="9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CH" sz="9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CH" sz="900" i="0" dirty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fr-CH" sz="9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CH" sz="900" i="1" dirty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fr-CH" sz="9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H" sz="900" kern="12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+mn-ea"/>
                              <a:cs typeface="+mn-cs"/>
                            </a:rPr>
                            <a:t>-2+1-1+3-3+2=0 cm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H" sz="900" kern="12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+mn-ea"/>
                              <a:cs typeface="+mn-cs"/>
                            </a:rPr>
                            <a:t>0+0+0+0+0+0 = 0 cm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2640968"/>
                      </a:ext>
                    </a:extLst>
                  </a:tr>
                  <a:tr h="460533">
                    <a:tc>
                      <a:txBody>
                        <a:bodyPr/>
                        <a:lstStyle/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6672035"/>
                      </a:ext>
                    </a:extLst>
                  </a:tr>
                  <a:tr h="460533">
                    <a:tc>
                      <a:txBody>
                        <a:bodyPr/>
                        <a:lstStyle/>
                        <a:p>
                          <a:r>
                            <a:rPr lang="fr-CH" sz="1100" dirty="0">
                              <a:latin typeface="Cambria" panose="02040503050406030204" pitchFamily="18" charset="0"/>
                            </a:rPr>
                            <a:t>VARIANCE</a:t>
                          </a:r>
                        </a:p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CH" sz="9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H" sz="900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fr-CH" sz="900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fr-CH" sz="900" i="0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CH" sz="9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grow m:val="on"/>
                                        <m:subHide m:val="on"/>
                                        <m:supHide m:val="on"/>
                                        <m:ctrlPr>
                                          <a:rPr lang="fr-CH" sz="9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fr-CH" sz="9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fr-CH" sz="9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fr-CH" sz="9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fr-CH" sz="900" i="0" dirty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fr-CH" sz="9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fr-CH" sz="9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fr-CH" sz="900" i="0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num>
                                  <m:den>
                                    <m:r>
                                      <a:rPr lang="fr-CH" sz="9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CH" sz="9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274546"/>
                      </a:ext>
                    </a:extLst>
                  </a:tr>
                  <a:tr h="460533">
                    <a:tc>
                      <a:txBody>
                        <a:bodyPr/>
                        <a:lstStyle/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4592071"/>
                      </a:ext>
                    </a:extLst>
                  </a:tr>
                  <a:tr h="460533">
                    <a:tc>
                      <a:txBody>
                        <a:bodyPr/>
                        <a:lstStyle/>
                        <a:p>
                          <a:r>
                            <a:rPr lang="fr-CH" sz="1100" dirty="0">
                              <a:latin typeface="Cambria" panose="02040503050406030204" pitchFamily="18" charset="0"/>
                            </a:rPr>
                            <a:t>ECART-TYPE</a:t>
                          </a:r>
                        </a:p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H" sz="1000" dirty="0">
                              <a:latin typeface="Cambria" panose="02040503050406030204" pitchFamily="18" charset="0"/>
                            </a:rPr>
                            <a:t>Standard </a:t>
                          </a:r>
                          <a:r>
                            <a:rPr lang="fr-CH" sz="1000" dirty="0" err="1">
                              <a:latin typeface="Cambria" panose="02040503050406030204" pitchFamily="18" charset="0"/>
                            </a:rPr>
                            <a:t>deviation</a:t>
                          </a:r>
                          <a:endParaRPr lang="fr-CH" sz="10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H" sz="900" dirty="0"/>
                            <a:t>S</a:t>
                          </a:r>
                          <a:r>
                            <a:rPr lang="fr-CH" sz="9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r-CH" sz="900" i="0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fr-CH" sz="9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fr-CH" sz="9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CH" sz="900" i="1" dirty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fr-CH" sz="900" i="0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endParaRPr lang="fr-CH" sz="9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282915"/>
                      </a:ext>
                    </a:extLst>
                  </a:tr>
                  <a:tr h="460533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H" sz="1000" dirty="0">
                              <a:latin typeface="Cambria" panose="02040503050406030204" pitchFamily="18" charset="0"/>
                            </a:rPr>
                            <a:t>DISPERSION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H" sz="900" dirty="0">
                              <a:latin typeface="Cambria" panose="02040503050406030204" pitchFamily="18" charset="0"/>
                            </a:rPr>
                            <a:t>Espace dans lequel fluctuent les données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fr-CH" sz="9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H" sz="9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fr-CH" sz="9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H" sz="900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fr-CH" sz="9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H" sz="900" b="0" i="1" dirty="0" smtClean="0">
                                  <a:latin typeface="Cambria Math" panose="02040503050406030204" pitchFamily="18" charset="0"/>
                                </a:rPr>
                                <m:t>𝑒𝑡</m:t>
                              </m:r>
                              <m:r>
                                <a:rPr lang="fr-CH" sz="9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fr-CH" sz="900" dirty="0">
                              <a:latin typeface="Cambria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fr-CH" sz="9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H" sz="9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fr-CH" sz="900" dirty="0">
                              <a:latin typeface="Cambria" panose="02040503050406030204" pitchFamily="18" charset="0"/>
                            </a:rPr>
                            <a:t> + 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48113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2" name="Tableau 91">
                <a:extLst>
                  <a:ext uri="{FF2B5EF4-FFF2-40B4-BE49-F238E27FC236}">
                    <a16:creationId xmlns:a16="http://schemas.microsoft.com/office/drawing/2014/main" id="{3E3D1604-1BC2-4882-9960-0EE1CD52F7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8826293"/>
                  </p:ext>
                </p:extLst>
              </p:nvPr>
            </p:nvGraphicFramePr>
            <p:xfrm>
              <a:off x="348566" y="4910174"/>
              <a:ext cx="6186115" cy="43753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7223">
                      <a:extLst>
                        <a:ext uri="{9D8B030D-6E8A-4147-A177-3AD203B41FA5}">
                          <a16:colId xmlns:a16="http://schemas.microsoft.com/office/drawing/2014/main" val="4175587265"/>
                        </a:ext>
                      </a:extLst>
                    </a:gridCol>
                    <a:gridCol w="1237223">
                      <a:extLst>
                        <a:ext uri="{9D8B030D-6E8A-4147-A177-3AD203B41FA5}">
                          <a16:colId xmlns:a16="http://schemas.microsoft.com/office/drawing/2014/main" val="879426832"/>
                        </a:ext>
                      </a:extLst>
                    </a:gridCol>
                    <a:gridCol w="1237223">
                      <a:extLst>
                        <a:ext uri="{9D8B030D-6E8A-4147-A177-3AD203B41FA5}">
                          <a16:colId xmlns:a16="http://schemas.microsoft.com/office/drawing/2014/main" val="1819362529"/>
                        </a:ext>
                      </a:extLst>
                    </a:gridCol>
                    <a:gridCol w="1237223">
                      <a:extLst>
                        <a:ext uri="{9D8B030D-6E8A-4147-A177-3AD203B41FA5}">
                          <a16:colId xmlns:a16="http://schemas.microsoft.com/office/drawing/2014/main" val="3376051216"/>
                        </a:ext>
                      </a:extLst>
                    </a:gridCol>
                    <a:gridCol w="1237223">
                      <a:extLst>
                        <a:ext uri="{9D8B030D-6E8A-4147-A177-3AD203B41FA5}">
                          <a16:colId xmlns:a16="http://schemas.microsoft.com/office/drawing/2014/main" val="2513868591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r>
                            <a:rPr lang="fr-CH" sz="1100" b="1" dirty="0">
                              <a:latin typeface="Cambria" panose="02040503050406030204" pitchFamily="18" charset="0"/>
                            </a:rPr>
                            <a:t>Terme théorique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H" sz="1100" b="1" dirty="0">
                              <a:latin typeface="Cambria" panose="02040503050406030204" pitchFamily="18" charset="0"/>
                            </a:rPr>
                            <a:t>Précision théorique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H" sz="1100" b="1" dirty="0">
                              <a:latin typeface="Cambria" panose="02040503050406030204" pitchFamily="18" charset="0"/>
                            </a:rPr>
                            <a:t>Signe / Formule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H" sz="1100" b="1" dirty="0">
                              <a:latin typeface="Cambria" panose="02040503050406030204" pitchFamily="18" charset="0"/>
                            </a:rPr>
                            <a:t>Illustration 1</a:t>
                          </a:r>
                        </a:p>
                        <a:p>
                          <a:r>
                            <a:rPr lang="fr-CH" sz="1100" b="1" dirty="0">
                              <a:latin typeface="Cambria" panose="02040503050406030204" pitchFamily="18" charset="0"/>
                            </a:rPr>
                            <a:t>cm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H" sz="1100" b="1" dirty="0">
                              <a:latin typeface="Cambria" panose="02040503050406030204" pitchFamily="18" charset="0"/>
                            </a:rPr>
                            <a:t>Illustration 2</a:t>
                          </a:r>
                        </a:p>
                        <a:p>
                          <a:r>
                            <a:rPr lang="fr-CH" sz="1100" b="1" dirty="0">
                              <a:latin typeface="Cambria" panose="02040503050406030204" pitchFamily="18" charset="0"/>
                            </a:rPr>
                            <a:t>cm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453858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fr-CH" sz="1100" dirty="0">
                              <a:latin typeface="Cambria" panose="02040503050406030204" pitchFamily="18" charset="0"/>
                            </a:rPr>
                            <a:t>Scores bruts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H" sz="1100" dirty="0" err="1">
                              <a:latin typeface="Cambria" panose="02040503050406030204" pitchFamily="18" charset="0"/>
                            </a:rPr>
                            <a:t>x+x+x+x+x+x</a:t>
                          </a:r>
                          <a:r>
                            <a:rPr lang="fr-CH" sz="1100" dirty="0">
                              <a:latin typeface="Cambria" panose="02040503050406030204" pitchFamily="18" charset="0"/>
                            </a:rPr>
                            <a:t>=x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H" sz="900" dirty="0">
                              <a:latin typeface="Cambria" panose="02040503050406030204" pitchFamily="18" charset="0"/>
                            </a:rPr>
                            <a:t>1+4+2+6+0+5 = 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latinLnBrk="0" hangingPunct="1"/>
                          <a:r>
                            <a:rPr lang="fr-CH" sz="900" kern="12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+mn-ea"/>
                              <a:cs typeface="+mn-cs"/>
                            </a:rPr>
                            <a:t>3+3+3+3+3+3=18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6289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fr-CH" sz="1100" dirty="0">
                              <a:latin typeface="Cambria" panose="02040503050406030204" pitchFamily="18" charset="0"/>
                            </a:rPr>
                            <a:t>MOYENNE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493" t="-190000" r="-201478" b="-9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H" sz="900" kern="12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+mn-ea"/>
                              <a:cs typeface="+mn-cs"/>
                            </a:rPr>
                            <a:t>18/6 =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H" sz="900" kern="12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+mn-ea"/>
                              <a:cs typeface="+mn-cs"/>
                            </a:rPr>
                            <a:t>18/6 = 3</a:t>
                          </a:r>
                        </a:p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035495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fr-CH" sz="1100" dirty="0">
                              <a:latin typeface="Cambria" panose="02040503050406030204" pitchFamily="18" charset="0"/>
                            </a:rPr>
                            <a:t>Ecart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493" t="-414286" r="-201478" b="-1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H" sz="900" kern="12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+mn-ea"/>
                              <a:cs typeface="+mn-cs"/>
                            </a:rPr>
                            <a:t>1-3=-2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H" sz="900" kern="12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+mn-ea"/>
                              <a:cs typeface="+mn-cs"/>
                            </a:rPr>
                            <a:t>3-3=0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6055438"/>
                      </a:ext>
                    </a:extLst>
                  </a:tr>
                  <a:tr h="460533">
                    <a:tc>
                      <a:txBody>
                        <a:bodyPr/>
                        <a:lstStyle/>
                        <a:p>
                          <a:r>
                            <a:rPr lang="fr-CH" sz="1100" dirty="0">
                              <a:highlight>
                                <a:srgbClr val="FFFF00"/>
                              </a:highlight>
                              <a:latin typeface="Cambria" panose="02040503050406030204" pitchFamily="18" charset="0"/>
                            </a:rPr>
                            <a:t>Somme des écarts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493" t="-284211" r="-201478" b="-56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H" sz="900" kern="12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+mn-ea"/>
                              <a:cs typeface="+mn-cs"/>
                            </a:rPr>
                            <a:t>-2+1-1+3-3+2=0 cm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H" sz="900" kern="12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+mn-ea"/>
                              <a:cs typeface="+mn-cs"/>
                            </a:rPr>
                            <a:t>0+0+0+0+0+0 = 0 cm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2640968"/>
                      </a:ext>
                    </a:extLst>
                  </a:tr>
                  <a:tr h="460533">
                    <a:tc>
                      <a:txBody>
                        <a:bodyPr/>
                        <a:lstStyle/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6672035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r>
                            <a:rPr lang="fr-CH" sz="1100" dirty="0">
                              <a:latin typeface="Cambria" panose="02040503050406030204" pitchFamily="18" charset="0"/>
                            </a:rPr>
                            <a:t>VARIANCE</a:t>
                          </a:r>
                        </a:p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493" t="-294400" r="-201478" b="-18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274546"/>
                      </a:ext>
                    </a:extLst>
                  </a:tr>
                  <a:tr h="460533">
                    <a:tc>
                      <a:txBody>
                        <a:bodyPr/>
                        <a:lstStyle/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4592071"/>
                      </a:ext>
                    </a:extLst>
                  </a:tr>
                  <a:tr h="460533">
                    <a:tc>
                      <a:txBody>
                        <a:bodyPr/>
                        <a:lstStyle/>
                        <a:p>
                          <a:r>
                            <a:rPr lang="fr-CH" sz="1100" dirty="0">
                              <a:latin typeface="Cambria" panose="02040503050406030204" pitchFamily="18" charset="0"/>
                            </a:rPr>
                            <a:t>ECART-TYPE</a:t>
                          </a:r>
                        </a:p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H" sz="1000" dirty="0">
                              <a:latin typeface="Cambria" panose="02040503050406030204" pitchFamily="18" charset="0"/>
                            </a:rPr>
                            <a:t>Standard </a:t>
                          </a:r>
                          <a:r>
                            <a:rPr lang="fr-CH" sz="1000" dirty="0" err="1">
                              <a:latin typeface="Cambria" panose="02040503050406030204" pitchFamily="18" charset="0"/>
                            </a:rPr>
                            <a:t>deviation</a:t>
                          </a:r>
                          <a:endParaRPr lang="fr-CH" sz="10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493" t="-758667" r="-201478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282915"/>
                      </a:ext>
                    </a:extLst>
                  </a:tr>
                  <a:tr h="460533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H" sz="1000" dirty="0">
                              <a:latin typeface="Cambria" panose="02040503050406030204" pitchFamily="18" charset="0"/>
                            </a:rPr>
                            <a:t>DISPERSION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H" sz="900" dirty="0">
                              <a:latin typeface="Cambria" panose="02040503050406030204" pitchFamily="18" charset="0"/>
                            </a:rPr>
                            <a:t>Espace dans lequel fluctuent les données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493" t="-847368" r="-201478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48113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3" name="Sous-titre 2">
            <a:extLst>
              <a:ext uri="{FF2B5EF4-FFF2-40B4-BE49-F238E27FC236}">
                <a16:creationId xmlns:a16="http://schemas.microsoft.com/office/drawing/2014/main" id="{A0344D59-DADA-4F77-A500-ADBD783AAEEE}"/>
              </a:ext>
            </a:extLst>
          </p:cNvPr>
          <p:cNvSpPr txBox="1">
            <a:spLocks/>
          </p:cNvSpPr>
          <p:nvPr/>
        </p:nvSpPr>
        <p:spPr>
          <a:xfrm>
            <a:off x="1593965" y="5601399"/>
            <a:ext cx="1221296" cy="10708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000" dirty="0">
                <a:latin typeface="Cambria" panose="02040503050406030204" pitchFamily="18" charset="0"/>
                <a:ea typeface="+mj-ea"/>
                <a:cs typeface="Carlito" panose="020F0502020204030204" pitchFamily="34" charset="0"/>
                <a:sym typeface="Wingdings" panose="05000000000000000000" pitchFamily="2" charset="2"/>
              </a:rPr>
              <a:t>Propriété de la moyenne  Somme des écarts toujours zéro!</a:t>
            </a:r>
          </a:p>
          <a:p>
            <a:pPr algn="l"/>
            <a:r>
              <a:rPr lang="fr-CH" sz="1000" b="1" dirty="0">
                <a:latin typeface="Cambria" panose="02040503050406030204" pitchFamily="18" charset="0"/>
                <a:ea typeface="+mj-ea"/>
                <a:cs typeface="Carlito" panose="020F0502020204030204" pitchFamily="34" charset="0"/>
                <a:sym typeface="Wingdings" panose="05000000000000000000" pitchFamily="2" charset="2"/>
              </a:rPr>
              <a:t>= Déviance nulle</a:t>
            </a:r>
          </a:p>
        </p:txBody>
      </p:sp>
      <p:sp>
        <p:nvSpPr>
          <p:cNvPr id="94" name="Sous-titre 2">
            <a:extLst>
              <a:ext uri="{FF2B5EF4-FFF2-40B4-BE49-F238E27FC236}">
                <a16:creationId xmlns:a16="http://schemas.microsoft.com/office/drawing/2014/main" id="{13BEA5ED-F904-4AB6-9A55-C4F82E2670D4}"/>
              </a:ext>
            </a:extLst>
          </p:cNvPr>
          <p:cNvSpPr txBox="1">
            <a:spLocks/>
          </p:cNvSpPr>
          <p:nvPr/>
        </p:nvSpPr>
        <p:spPr>
          <a:xfrm>
            <a:off x="329187" y="6694387"/>
            <a:ext cx="6343747" cy="41603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000" b="1" dirty="0">
                <a:solidFill>
                  <a:srgbClr val="FF0000"/>
                </a:solidFill>
                <a:latin typeface="Cambria" panose="02040503050406030204" pitchFamily="18" charset="0"/>
                <a:ea typeface="+mj-ea"/>
                <a:cs typeface="Carlito" panose="020F0502020204030204" pitchFamily="34" charset="0"/>
                <a:sym typeface="Wingdings" panose="05000000000000000000" pitchFamily="2" charset="2"/>
              </a:rPr>
              <a:t>Mis au carré </a:t>
            </a:r>
            <a:r>
              <a:rPr lang="fr-CH" sz="1000" b="1" dirty="0">
                <a:latin typeface="Cambria" panose="02040503050406030204" pitchFamily="18" charset="0"/>
                <a:ea typeface="+mj-ea"/>
                <a:cs typeface="Carlito" panose="020F0502020204030204" pitchFamily="34" charset="0"/>
                <a:sym typeface="Wingdings" panose="05000000000000000000" pitchFamily="2" charset="2"/>
              </a:rPr>
              <a:t>pour éviter qu’elle soit nulle =&gt; mais change l’unité =&gt; cm à cm2</a:t>
            </a:r>
          </a:p>
          <a:p>
            <a:pPr algn="l"/>
            <a:r>
              <a:rPr lang="fr-CH" sz="1000" b="1" dirty="0">
                <a:latin typeface="Cambria" panose="02040503050406030204" pitchFamily="18" charset="0"/>
                <a:ea typeface="+mj-ea"/>
                <a:cs typeface="Carlito" panose="020F0502020204030204" pitchFamily="34" charset="0"/>
                <a:sym typeface="Wingdings" panose="05000000000000000000" pitchFamily="2" charset="2"/>
              </a:rPr>
              <a:t>On en fait la moyenne</a:t>
            </a:r>
          </a:p>
        </p:txBody>
      </p:sp>
      <p:sp>
        <p:nvSpPr>
          <p:cNvPr id="96" name="Flèche : courbe vers la droite 95">
            <a:extLst>
              <a:ext uri="{FF2B5EF4-FFF2-40B4-BE49-F238E27FC236}">
                <a16:creationId xmlns:a16="http://schemas.microsoft.com/office/drawing/2014/main" id="{C8522084-6015-4F19-8736-02E68B0CB0D9}"/>
              </a:ext>
            </a:extLst>
          </p:cNvPr>
          <p:cNvSpPr/>
          <p:nvPr/>
        </p:nvSpPr>
        <p:spPr>
          <a:xfrm>
            <a:off x="229575" y="6363197"/>
            <a:ext cx="118991" cy="416030"/>
          </a:xfrm>
          <a:prstGeom prst="curved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97" name="Flèche : courbe vers la droite 96">
            <a:extLst>
              <a:ext uri="{FF2B5EF4-FFF2-40B4-BE49-F238E27FC236}">
                <a16:creationId xmlns:a16="http://schemas.microsoft.com/office/drawing/2014/main" id="{47504A15-D83A-47B5-B153-B98145222541}"/>
              </a:ext>
            </a:extLst>
          </p:cNvPr>
          <p:cNvSpPr/>
          <p:nvPr/>
        </p:nvSpPr>
        <p:spPr>
          <a:xfrm>
            <a:off x="210195" y="7000035"/>
            <a:ext cx="118991" cy="416030"/>
          </a:xfrm>
          <a:prstGeom prst="curved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98" name="Flèche : bas 97">
            <a:extLst>
              <a:ext uri="{FF2B5EF4-FFF2-40B4-BE49-F238E27FC236}">
                <a16:creationId xmlns:a16="http://schemas.microsoft.com/office/drawing/2014/main" id="{15D34133-1F05-4568-829E-0953C1EE9667}"/>
              </a:ext>
            </a:extLst>
          </p:cNvPr>
          <p:cNvSpPr/>
          <p:nvPr/>
        </p:nvSpPr>
        <p:spPr>
          <a:xfrm>
            <a:off x="4765077" y="6660148"/>
            <a:ext cx="102869" cy="200542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9" name="Flèche : bas 98">
            <a:extLst>
              <a:ext uri="{FF2B5EF4-FFF2-40B4-BE49-F238E27FC236}">
                <a16:creationId xmlns:a16="http://schemas.microsoft.com/office/drawing/2014/main" id="{7013CE06-7965-4C70-8317-C3F849DA8479}"/>
              </a:ext>
            </a:extLst>
          </p:cNvPr>
          <p:cNvSpPr/>
          <p:nvPr/>
        </p:nvSpPr>
        <p:spPr>
          <a:xfrm>
            <a:off x="5482833" y="6604227"/>
            <a:ext cx="102869" cy="200542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0" name="Sous-titre 2">
            <a:extLst>
              <a:ext uri="{FF2B5EF4-FFF2-40B4-BE49-F238E27FC236}">
                <a16:creationId xmlns:a16="http://schemas.microsoft.com/office/drawing/2014/main" id="{9F5C5D5A-B002-4A15-946C-AF45CF7571DF}"/>
              </a:ext>
            </a:extLst>
          </p:cNvPr>
          <p:cNvSpPr txBox="1">
            <a:spLocks/>
          </p:cNvSpPr>
          <p:nvPr/>
        </p:nvSpPr>
        <p:spPr>
          <a:xfrm>
            <a:off x="1593965" y="7158252"/>
            <a:ext cx="1221296" cy="739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000" dirty="0">
                <a:latin typeface="Cambria" panose="02040503050406030204" pitchFamily="18" charset="0"/>
                <a:ea typeface="+mj-ea"/>
                <a:cs typeface="Carlito" panose="020F0502020204030204" pitchFamily="34" charset="0"/>
                <a:sym typeface="Wingdings" panose="05000000000000000000" pitchFamily="2" charset="2"/>
              </a:rPr>
              <a:t>Variance = Moyenne des écarts au carré</a:t>
            </a:r>
          </a:p>
          <a:p>
            <a:pPr algn="l"/>
            <a:r>
              <a:rPr lang="fr-CH" sz="1000" dirty="0">
                <a:latin typeface="Cambria" panose="02040503050406030204" pitchFamily="18" charset="0"/>
                <a:ea typeface="+mj-ea"/>
                <a:cs typeface="Carlito" panose="020F0502020204030204" pitchFamily="34" charset="0"/>
                <a:sym typeface="Wingdings" panose="05000000000000000000" pitchFamily="2" charset="2"/>
              </a:rPr>
              <a:t>Résultat indique la variabilité des réponses  situe le niveau d’info donnée</a:t>
            </a:r>
          </a:p>
        </p:txBody>
      </p:sp>
      <p:sp>
        <p:nvSpPr>
          <p:cNvPr id="101" name="Flèche : bas 100">
            <a:extLst>
              <a:ext uri="{FF2B5EF4-FFF2-40B4-BE49-F238E27FC236}">
                <a16:creationId xmlns:a16="http://schemas.microsoft.com/office/drawing/2014/main" id="{6B2B2AEA-6EB5-4643-A593-06A48544BC08}"/>
              </a:ext>
            </a:extLst>
          </p:cNvPr>
          <p:cNvSpPr/>
          <p:nvPr/>
        </p:nvSpPr>
        <p:spPr>
          <a:xfrm>
            <a:off x="4772649" y="7100306"/>
            <a:ext cx="102869" cy="200542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2" name="Flèche : bas 101">
            <a:extLst>
              <a:ext uri="{FF2B5EF4-FFF2-40B4-BE49-F238E27FC236}">
                <a16:creationId xmlns:a16="http://schemas.microsoft.com/office/drawing/2014/main" id="{656828DB-77F4-4A5F-9AB5-C0344DBA4449}"/>
              </a:ext>
            </a:extLst>
          </p:cNvPr>
          <p:cNvSpPr/>
          <p:nvPr/>
        </p:nvSpPr>
        <p:spPr>
          <a:xfrm>
            <a:off x="5477046" y="7057981"/>
            <a:ext cx="102869" cy="200542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3" name="Sous-titre 2">
            <a:extLst>
              <a:ext uri="{FF2B5EF4-FFF2-40B4-BE49-F238E27FC236}">
                <a16:creationId xmlns:a16="http://schemas.microsoft.com/office/drawing/2014/main" id="{F4F2B39A-5885-4BFC-B572-47A19B899416}"/>
              </a:ext>
            </a:extLst>
          </p:cNvPr>
          <p:cNvSpPr txBox="1">
            <a:spLocks/>
          </p:cNvSpPr>
          <p:nvPr/>
        </p:nvSpPr>
        <p:spPr>
          <a:xfrm>
            <a:off x="312513" y="7915935"/>
            <a:ext cx="6343747" cy="41603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000" b="1" dirty="0">
                <a:latin typeface="Cambria" panose="02040503050406030204" pitchFamily="18" charset="0"/>
                <a:ea typeface="+mj-ea"/>
                <a:cs typeface="Carlito" panose="020F0502020204030204" pitchFamily="34" charset="0"/>
                <a:sym typeface="Wingdings" panose="05000000000000000000" pitchFamily="2" charset="2"/>
              </a:rPr>
              <a:t>Niveau de Variance  	Elevé (données instables)</a:t>
            </a:r>
          </a:p>
          <a:p>
            <a:pPr algn="l"/>
            <a:r>
              <a:rPr lang="fr-CH" sz="1000" b="1" dirty="0">
                <a:latin typeface="Cambria" panose="02040503050406030204" pitchFamily="18" charset="0"/>
                <a:ea typeface="+mj-ea"/>
                <a:cs typeface="Carlito" panose="020F0502020204030204" pitchFamily="34" charset="0"/>
                <a:sym typeface="Wingdings" panose="05000000000000000000" pitchFamily="2" charset="2"/>
              </a:rPr>
              <a:t>		Faible =&gt; = INFO	Nulle =&gt; pas d’INFO</a:t>
            </a:r>
          </a:p>
        </p:txBody>
      </p:sp>
      <p:sp>
        <p:nvSpPr>
          <p:cNvPr id="104" name="Flèche : courbe vers la droite 103">
            <a:extLst>
              <a:ext uri="{FF2B5EF4-FFF2-40B4-BE49-F238E27FC236}">
                <a16:creationId xmlns:a16="http://schemas.microsoft.com/office/drawing/2014/main" id="{9B8FB374-81D2-44EE-9A43-92A1B54C6B8F}"/>
              </a:ext>
            </a:extLst>
          </p:cNvPr>
          <p:cNvSpPr/>
          <p:nvPr/>
        </p:nvSpPr>
        <p:spPr>
          <a:xfrm>
            <a:off x="88617" y="6804768"/>
            <a:ext cx="240569" cy="1784213"/>
          </a:xfrm>
          <a:prstGeom prst="curved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105" name="Sous-titre 2">
            <a:extLst>
              <a:ext uri="{FF2B5EF4-FFF2-40B4-BE49-F238E27FC236}">
                <a16:creationId xmlns:a16="http://schemas.microsoft.com/office/drawing/2014/main" id="{0C24BC54-532B-4676-9D60-46B87FE8EC33}"/>
              </a:ext>
            </a:extLst>
          </p:cNvPr>
          <p:cNvSpPr txBox="1">
            <a:spLocks/>
          </p:cNvSpPr>
          <p:nvPr/>
        </p:nvSpPr>
        <p:spPr>
          <a:xfrm>
            <a:off x="1593965" y="8383048"/>
            <a:ext cx="1221296" cy="416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900" dirty="0">
                <a:latin typeface="Cambria" panose="02040503050406030204" pitchFamily="18" charset="0"/>
                <a:ea typeface="+mj-ea"/>
                <a:cs typeface="Carlito" panose="020F0502020204030204" pitchFamily="34" charset="0"/>
                <a:sym typeface="Wingdings" panose="05000000000000000000" pitchFamily="2" charset="2"/>
              </a:rPr>
              <a:t>Ramène à l’unité d’origine</a:t>
            </a:r>
          </a:p>
        </p:txBody>
      </p:sp>
      <p:sp>
        <p:nvSpPr>
          <p:cNvPr id="106" name="Flèche : bas 105">
            <a:extLst>
              <a:ext uri="{FF2B5EF4-FFF2-40B4-BE49-F238E27FC236}">
                <a16:creationId xmlns:a16="http://schemas.microsoft.com/office/drawing/2014/main" id="{52B38E1C-D9B8-4E4A-B413-A5A217E600CB}"/>
              </a:ext>
            </a:extLst>
          </p:cNvPr>
          <p:cNvSpPr/>
          <p:nvPr/>
        </p:nvSpPr>
        <p:spPr>
          <a:xfrm>
            <a:off x="4739025" y="7864852"/>
            <a:ext cx="102869" cy="200542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7" name="Sous-titre 2">
            <a:extLst>
              <a:ext uri="{FF2B5EF4-FFF2-40B4-BE49-F238E27FC236}">
                <a16:creationId xmlns:a16="http://schemas.microsoft.com/office/drawing/2014/main" id="{AEAE66EC-C402-498F-A751-E4602DE56B8C}"/>
              </a:ext>
            </a:extLst>
          </p:cNvPr>
          <p:cNvSpPr txBox="1">
            <a:spLocks/>
          </p:cNvSpPr>
          <p:nvPr/>
        </p:nvSpPr>
        <p:spPr>
          <a:xfrm>
            <a:off x="2223807" y="9143464"/>
            <a:ext cx="4057027" cy="20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900" dirty="0">
                <a:latin typeface="Cambria" panose="02040503050406030204" pitchFamily="18" charset="0"/>
                <a:ea typeface="+mj-ea"/>
                <a:cs typeface="Carlito" panose="020F0502020204030204" pitchFamily="34" charset="0"/>
                <a:sym typeface="Wingdings" panose="05000000000000000000" pitchFamily="2" charset="2"/>
              </a:rPr>
              <a:t>Plus la </a:t>
            </a:r>
            <a:r>
              <a:rPr lang="fr-CH" sz="900" dirty="0" err="1">
                <a:latin typeface="Cambria" panose="02040503050406030204" pitchFamily="18" charset="0"/>
                <a:ea typeface="+mj-ea"/>
                <a:cs typeface="Carlito" panose="020F0502020204030204" pitchFamily="34" charset="0"/>
                <a:sym typeface="Wingdings" panose="05000000000000000000" pitchFamily="2" charset="2"/>
              </a:rPr>
              <a:t>dispertion</a:t>
            </a:r>
            <a:r>
              <a:rPr lang="fr-CH" sz="900" dirty="0">
                <a:latin typeface="Cambria" panose="02040503050406030204" pitchFamily="18" charset="0"/>
                <a:ea typeface="+mj-ea"/>
                <a:cs typeface="Carlito" panose="020F0502020204030204" pitchFamily="34" charset="0"/>
                <a:sym typeface="Wingdings" panose="05000000000000000000" pitchFamily="2" charset="2"/>
              </a:rPr>
              <a:t> est faible, plus les données sont stables = concentrées vers la moyenne</a:t>
            </a:r>
          </a:p>
        </p:txBody>
      </p:sp>
    </p:spTree>
    <p:extLst>
      <p:ext uri="{BB962C8B-B14F-4D97-AF65-F5344CB8AC3E}">
        <p14:creationId xmlns:p14="http://schemas.microsoft.com/office/powerpoint/2010/main" val="45179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ous-titre 2">
            <a:extLst>
              <a:ext uri="{FF2B5EF4-FFF2-40B4-BE49-F238E27FC236}">
                <a16:creationId xmlns:a16="http://schemas.microsoft.com/office/drawing/2014/main" id="{6D44611B-309E-4270-A362-8F98877C3677}"/>
              </a:ext>
            </a:extLst>
          </p:cNvPr>
          <p:cNvSpPr txBox="1">
            <a:spLocks/>
          </p:cNvSpPr>
          <p:nvPr/>
        </p:nvSpPr>
        <p:spPr>
          <a:xfrm>
            <a:off x="600312" y="6153717"/>
            <a:ext cx="1438609" cy="219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200" b="1" dirty="0">
                <a:latin typeface="Cambria" panose="02040503050406030204" pitchFamily="18" charset="0"/>
                <a:ea typeface="+mj-ea"/>
                <a:cs typeface="Carlito" panose="020F0502020204030204" pitchFamily="34" charset="0"/>
                <a:sym typeface="Wingdings" panose="05000000000000000000" pitchFamily="2" charset="2"/>
              </a:rPr>
              <a:t>STANDARDISER</a:t>
            </a:r>
          </a:p>
        </p:txBody>
      </p:sp>
      <p:sp>
        <p:nvSpPr>
          <p:cNvPr id="87" name="Sous-titre 2">
            <a:extLst>
              <a:ext uri="{FF2B5EF4-FFF2-40B4-BE49-F238E27FC236}">
                <a16:creationId xmlns:a16="http://schemas.microsoft.com/office/drawing/2014/main" id="{31523909-21F2-4360-AF85-0CF6032313C9}"/>
              </a:ext>
            </a:extLst>
          </p:cNvPr>
          <p:cNvSpPr txBox="1">
            <a:spLocks/>
          </p:cNvSpPr>
          <p:nvPr/>
        </p:nvSpPr>
        <p:spPr>
          <a:xfrm>
            <a:off x="3943942" y="5755472"/>
            <a:ext cx="1061373" cy="22702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2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+mj-ea"/>
                <a:cs typeface="Carlito" panose="020F0502020204030204" pitchFamily="34" charset="0"/>
                <a:sym typeface="Wingdings" panose="05000000000000000000" pitchFamily="2" charset="2"/>
              </a:rPr>
              <a:t>Suit une loi</a:t>
            </a:r>
          </a:p>
        </p:txBody>
      </p:sp>
      <p:sp>
        <p:nvSpPr>
          <p:cNvPr id="88" name="Sous-titre 2">
            <a:extLst>
              <a:ext uri="{FF2B5EF4-FFF2-40B4-BE49-F238E27FC236}">
                <a16:creationId xmlns:a16="http://schemas.microsoft.com/office/drawing/2014/main" id="{36822D2D-FD14-4337-9108-0FDF0E3D95FD}"/>
              </a:ext>
            </a:extLst>
          </p:cNvPr>
          <p:cNvSpPr txBox="1">
            <a:spLocks/>
          </p:cNvSpPr>
          <p:nvPr/>
        </p:nvSpPr>
        <p:spPr>
          <a:xfrm>
            <a:off x="2172279" y="5739312"/>
            <a:ext cx="1298049" cy="23653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2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+mj-ea"/>
                <a:cs typeface="Carlito" panose="020F0502020204030204" pitchFamily="34" charset="0"/>
                <a:sym typeface="Wingdings" panose="05000000000000000000" pitchFamily="2" charset="2"/>
              </a:rPr>
              <a:t>Ne suit pas une loi</a:t>
            </a:r>
          </a:p>
        </p:txBody>
      </p:sp>
      <p:sp>
        <p:nvSpPr>
          <p:cNvPr id="75" name="Sous-titre 2">
            <a:extLst>
              <a:ext uri="{FF2B5EF4-FFF2-40B4-BE49-F238E27FC236}">
                <a16:creationId xmlns:a16="http://schemas.microsoft.com/office/drawing/2014/main" id="{EE71ED44-2900-41A9-B400-30E23830790A}"/>
              </a:ext>
            </a:extLst>
          </p:cNvPr>
          <p:cNvSpPr txBox="1">
            <a:spLocks/>
          </p:cNvSpPr>
          <p:nvPr/>
        </p:nvSpPr>
        <p:spPr>
          <a:xfrm>
            <a:off x="1821941" y="4617523"/>
            <a:ext cx="1721238" cy="3983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2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+mj-ea"/>
                <a:cs typeface="Carlito" panose="020F0502020204030204" pitchFamily="34" charset="0"/>
                <a:sym typeface="Wingdings" panose="05000000000000000000" pitchFamily="2" charset="2"/>
              </a:rPr>
              <a:t>Relation entre l’observation et sa position</a:t>
            </a:r>
          </a:p>
        </p:txBody>
      </p:sp>
      <p:sp>
        <p:nvSpPr>
          <p:cNvPr id="58" name="Sous-titre 2">
            <a:extLst>
              <a:ext uri="{FF2B5EF4-FFF2-40B4-BE49-F238E27FC236}">
                <a16:creationId xmlns:a16="http://schemas.microsoft.com/office/drawing/2014/main" id="{9B05B11C-17AF-44D1-B55B-9E7CA7DC3847}"/>
              </a:ext>
            </a:extLst>
          </p:cNvPr>
          <p:cNvSpPr txBox="1">
            <a:spLocks/>
          </p:cNvSpPr>
          <p:nvPr/>
        </p:nvSpPr>
        <p:spPr>
          <a:xfrm>
            <a:off x="455523" y="2056423"/>
            <a:ext cx="1061373" cy="22702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2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+mj-ea"/>
                <a:cs typeface="Carlito" panose="020F0502020204030204" pitchFamily="34" charset="0"/>
                <a:sym typeface="Wingdings" panose="05000000000000000000" pitchFamily="2" charset="2"/>
              </a:rPr>
              <a:t>Echantillon</a:t>
            </a:r>
          </a:p>
        </p:txBody>
      </p:sp>
      <p:sp>
        <p:nvSpPr>
          <p:cNvPr id="57" name="Sous-titre 2">
            <a:extLst>
              <a:ext uri="{FF2B5EF4-FFF2-40B4-BE49-F238E27FC236}">
                <a16:creationId xmlns:a16="http://schemas.microsoft.com/office/drawing/2014/main" id="{57D00187-9207-4C71-9FCC-E00E48E91CB9}"/>
              </a:ext>
            </a:extLst>
          </p:cNvPr>
          <p:cNvSpPr txBox="1">
            <a:spLocks/>
          </p:cNvSpPr>
          <p:nvPr/>
        </p:nvSpPr>
        <p:spPr>
          <a:xfrm>
            <a:off x="4870895" y="2075070"/>
            <a:ext cx="1061373" cy="22702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2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+mj-ea"/>
                <a:cs typeface="Carlito" panose="020F0502020204030204" pitchFamily="34" charset="0"/>
                <a:sym typeface="Wingdings" panose="05000000000000000000" pitchFamily="2" charset="2"/>
              </a:rPr>
              <a:t>Population</a:t>
            </a:r>
          </a:p>
        </p:txBody>
      </p:sp>
      <p:sp>
        <p:nvSpPr>
          <p:cNvPr id="40" name="Sous-titre 2">
            <a:extLst>
              <a:ext uri="{FF2B5EF4-FFF2-40B4-BE49-F238E27FC236}">
                <a16:creationId xmlns:a16="http://schemas.microsoft.com/office/drawing/2014/main" id="{5A34CD88-A6DA-493B-BA44-EB94227BEC43}"/>
              </a:ext>
            </a:extLst>
          </p:cNvPr>
          <p:cNvSpPr txBox="1">
            <a:spLocks/>
          </p:cNvSpPr>
          <p:nvPr/>
        </p:nvSpPr>
        <p:spPr>
          <a:xfrm>
            <a:off x="3875530" y="1288597"/>
            <a:ext cx="1061373" cy="22702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2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+mj-ea"/>
                <a:cs typeface="Carlito" panose="020F0502020204030204" pitchFamily="34" charset="0"/>
                <a:sym typeface="Wingdings" panose="05000000000000000000" pitchFamily="2" charset="2"/>
              </a:rPr>
              <a:t>D’une population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731BF4-6E5E-4138-ABB2-87E3B03CB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7" y="267879"/>
            <a:ext cx="6075616" cy="39048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fr-CH" sz="1800" b="1" dirty="0">
                <a:latin typeface="Cambria" panose="02040503050406030204" pitchFamily="18" charset="0"/>
                <a:cs typeface="Carlito" panose="020F0502020204030204" pitchFamily="34" charset="0"/>
              </a:rPr>
              <a:t>STATISTIQUES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005B787F-E9CF-4C94-8920-35DD350B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TESTS ET EVALUATIONS - RÉSUMÉ GLOBAL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8CAF07F-97A6-4C26-B2F6-01CA3625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5457-6792-4402-8589-DE818F09A164}" type="slidenum">
              <a:rPr lang="fr-CH" smtClean="0"/>
              <a:t>2</a:t>
            </a:fld>
            <a:endParaRPr lang="fr-CH"/>
          </a:p>
        </p:txBody>
      </p:sp>
      <p:sp>
        <p:nvSpPr>
          <p:cNvPr id="27" name="Sous-titre 2">
            <a:extLst>
              <a:ext uri="{FF2B5EF4-FFF2-40B4-BE49-F238E27FC236}">
                <a16:creationId xmlns:a16="http://schemas.microsoft.com/office/drawing/2014/main" id="{88820B20-2255-408F-9DFE-67193171AFD9}"/>
              </a:ext>
            </a:extLst>
          </p:cNvPr>
          <p:cNvSpPr txBox="1">
            <a:spLocks/>
          </p:cNvSpPr>
          <p:nvPr/>
        </p:nvSpPr>
        <p:spPr>
          <a:xfrm>
            <a:off x="514349" y="683007"/>
            <a:ext cx="4818484" cy="390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400" b="1" u="sng" dirty="0">
                <a:latin typeface="Cambria" panose="02040503050406030204" pitchFamily="18" charset="0"/>
                <a:ea typeface="+mj-ea"/>
                <a:cs typeface="Carlito" panose="020F0502020204030204" pitchFamily="34" charset="0"/>
              </a:rPr>
              <a:t>NOTIONS STATISTIQUES DE VARIABLES QUANTITATIVES </a:t>
            </a:r>
            <a:endParaRPr lang="fr-CH" sz="1400" b="1" u="sng" dirty="0">
              <a:latin typeface="Cambria" panose="02040503050406030204" pitchFamily="18" charset="0"/>
              <a:ea typeface="+mj-ea"/>
              <a:cs typeface="Carlito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30" name="Sous-titre 2">
            <a:extLst>
              <a:ext uri="{FF2B5EF4-FFF2-40B4-BE49-F238E27FC236}">
                <a16:creationId xmlns:a16="http://schemas.microsoft.com/office/drawing/2014/main" id="{EB7C28FD-F547-4A84-B58D-8A0F43C1E49D}"/>
              </a:ext>
            </a:extLst>
          </p:cNvPr>
          <p:cNvSpPr txBox="1">
            <a:spLocks/>
          </p:cNvSpPr>
          <p:nvPr/>
        </p:nvSpPr>
        <p:spPr>
          <a:xfrm>
            <a:off x="1840418" y="1324250"/>
            <a:ext cx="1061373" cy="22702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2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+mj-ea"/>
                <a:cs typeface="Carlito" panose="020F0502020204030204" pitchFamily="34" charset="0"/>
                <a:sym typeface="Wingdings" panose="05000000000000000000" pitchFamily="2" charset="2"/>
              </a:rPr>
              <a:t>D’un échantillon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3E84455-6837-42C2-87A4-28F7A600D48D}"/>
              </a:ext>
            </a:extLst>
          </p:cNvPr>
          <p:cNvSpPr/>
          <p:nvPr/>
        </p:nvSpPr>
        <p:spPr>
          <a:xfrm>
            <a:off x="2822496" y="1332166"/>
            <a:ext cx="1061373" cy="227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>
                <a:solidFill>
                  <a:schemeClr val="tx1"/>
                </a:solidFill>
                <a:latin typeface="Cambria" panose="02040503050406030204" pitchFamily="18" charset="0"/>
              </a:rPr>
              <a:t>SCORES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042710CC-2974-4DD8-A79A-C78BA65382C1}"/>
              </a:ext>
            </a:extLst>
          </p:cNvPr>
          <p:cNvCxnSpPr>
            <a:cxnSpLocks/>
          </p:cNvCxnSpPr>
          <p:nvPr/>
        </p:nvCxnSpPr>
        <p:spPr>
          <a:xfrm flipH="1">
            <a:off x="1840418" y="1471533"/>
            <a:ext cx="982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A20C36C-3422-48EA-A012-B9CC651811B5}"/>
              </a:ext>
            </a:extLst>
          </p:cNvPr>
          <p:cNvSpPr/>
          <p:nvPr/>
        </p:nvSpPr>
        <p:spPr>
          <a:xfrm>
            <a:off x="532826" y="1332166"/>
            <a:ext cx="1307592" cy="219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>
                <a:solidFill>
                  <a:schemeClr val="tx1"/>
                </a:solidFill>
                <a:latin typeface="Cambria" panose="02040503050406030204" pitchFamily="18" charset="0"/>
              </a:rPr>
              <a:t>EMPIRIQUE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D37FC199-0FB1-48DC-8545-A68665C8FF2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3883869" y="1437763"/>
            <a:ext cx="1077323" cy="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7B9D453-242D-48FF-89C3-763536B8E841}"/>
              </a:ext>
            </a:extLst>
          </p:cNvPr>
          <p:cNvSpPr/>
          <p:nvPr/>
        </p:nvSpPr>
        <p:spPr>
          <a:xfrm>
            <a:off x="4961192" y="1328207"/>
            <a:ext cx="1307592" cy="219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>
                <a:solidFill>
                  <a:schemeClr val="tx1"/>
                </a:solidFill>
                <a:latin typeface="Cambria" panose="02040503050406030204" pitchFamily="18" charset="0"/>
              </a:rPr>
              <a:t>THEORIQUE</a:t>
            </a:r>
          </a:p>
        </p:txBody>
      </p: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307A6A17-D4E6-4F4B-BF4F-B8D390D69F1E}"/>
              </a:ext>
            </a:extLst>
          </p:cNvPr>
          <p:cNvCxnSpPr>
            <a:stCxn id="34" idx="2"/>
            <a:endCxn id="38" idx="2"/>
          </p:cNvCxnSpPr>
          <p:nvPr/>
        </p:nvCxnSpPr>
        <p:spPr>
          <a:xfrm rot="5400000" flipH="1" flipV="1">
            <a:off x="3398825" y="-664885"/>
            <a:ext cx="3959" cy="4428366"/>
          </a:xfrm>
          <a:prstGeom prst="bentConnector3">
            <a:avLst>
              <a:gd name="adj1" fmla="val -57741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ous-titre 2">
            <a:extLst>
              <a:ext uri="{FF2B5EF4-FFF2-40B4-BE49-F238E27FC236}">
                <a16:creationId xmlns:a16="http://schemas.microsoft.com/office/drawing/2014/main" id="{8D1F2FC7-3E71-46FE-99F9-360AA2EE3A82}"/>
              </a:ext>
            </a:extLst>
          </p:cNvPr>
          <p:cNvSpPr txBox="1">
            <a:spLocks/>
          </p:cNvSpPr>
          <p:nvPr/>
        </p:nvSpPr>
        <p:spPr>
          <a:xfrm>
            <a:off x="2814157" y="1807806"/>
            <a:ext cx="1061373" cy="22702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2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+mj-ea"/>
                <a:cs typeface="Carlito" panose="020F0502020204030204" pitchFamily="34" charset="0"/>
                <a:sym typeface="Wingdings" panose="05000000000000000000" pitchFamily="2" charset="2"/>
              </a:rPr>
              <a:t>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Tableau 43">
                <a:extLst>
                  <a:ext uri="{FF2B5EF4-FFF2-40B4-BE49-F238E27FC236}">
                    <a16:creationId xmlns:a16="http://schemas.microsoft.com/office/drawing/2014/main" id="{95CFAD98-612A-4B94-8D9F-7C4C6A683E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5839416"/>
                  </p:ext>
                </p:extLst>
              </p:nvPr>
            </p:nvGraphicFramePr>
            <p:xfrm>
              <a:off x="532826" y="2320743"/>
              <a:ext cx="5734694" cy="9677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68542">
                      <a:extLst>
                        <a:ext uri="{9D8B030D-6E8A-4147-A177-3AD203B41FA5}">
                          <a16:colId xmlns:a16="http://schemas.microsoft.com/office/drawing/2014/main" val="3923120667"/>
                        </a:ext>
                      </a:extLst>
                    </a:gridCol>
                    <a:gridCol w="1024128">
                      <a:extLst>
                        <a:ext uri="{9D8B030D-6E8A-4147-A177-3AD203B41FA5}">
                          <a16:colId xmlns:a16="http://schemas.microsoft.com/office/drawing/2014/main" val="194961081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310151176"/>
                        </a:ext>
                      </a:extLst>
                    </a:gridCol>
                    <a:gridCol w="1338904">
                      <a:extLst>
                        <a:ext uri="{9D8B030D-6E8A-4147-A177-3AD203B41FA5}">
                          <a16:colId xmlns:a16="http://schemas.microsoft.com/office/drawing/2014/main" val="4005876196"/>
                        </a:ext>
                      </a:extLst>
                    </a:gridCol>
                  </a:tblGrid>
                  <a:tr h="514915">
                    <a:tc>
                      <a:txBody>
                        <a:bodyPr/>
                        <a:lstStyle/>
                        <a:p>
                          <a:r>
                            <a:rPr lang="fr-CH" sz="1100" dirty="0">
                              <a:latin typeface="Cambria" panose="02040503050406030204" pitchFamily="18" charset="0"/>
                            </a:rPr>
                            <a:t>ECART-TYPE</a:t>
                          </a:r>
                        </a:p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H" sz="1000" dirty="0">
                              <a:latin typeface="Cambria" panose="02040503050406030204" pitchFamily="18" charset="0"/>
                            </a:rPr>
                            <a:t>Standard </a:t>
                          </a:r>
                          <a:r>
                            <a:rPr lang="fr-CH" sz="1000" dirty="0" err="1">
                              <a:latin typeface="Cambria" panose="02040503050406030204" pitchFamily="18" charset="0"/>
                            </a:rPr>
                            <a:t>deviation</a:t>
                          </a:r>
                          <a:endParaRPr lang="fr-CH" sz="1000" dirty="0">
                            <a:latin typeface="Cambria" panose="02040503050406030204" pitchFamily="18" charset="0"/>
                          </a:endParaRPr>
                        </a:p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H" sz="1000" b="1" dirty="0">
                              <a:latin typeface="Cambria" panose="020405030504060302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H" sz="1100" dirty="0"/>
                            <a:t>S</a:t>
                          </a:r>
                          <a:r>
                            <a:rPr lang="fr-CH" sz="11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r-CH" sz="1100" i="0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fr-CH" sz="11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fr-CH" sz="11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CH" sz="1100" i="1" dirty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fr-CH" sz="1100" i="0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fr-CH" sz="90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CH" sz="900" i="0" dirty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fr-CH" sz="9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CH" sz="9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fr-CH" sz="9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CH" sz="900" i="0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oMath>
                          </a14:m>
                          <a:r>
                            <a:rPr lang="fr-CH" sz="900" dirty="0">
                              <a:latin typeface="Cambria" panose="02040503050406030204" pitchFamily="18" charset="0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r>
                                <a:rPr lang="fr-CH" sz="9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𝝈</m:t>
                              </m:r>
                            </m:oMath>
                          </a14:m>
                          <a:endParaRPr lang="fr-CH" sz="900" b="1" i="1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endParaRPr lang="fr-CH" sz="9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H" sz="1050" dirty="0">
                              <a:latin typeface="Cambria" panose="02040503050406030204" pitchFamily="18" charset="0"/>
                            </a:rPr>
                            <a:t>ECART-TYPE</a:t>
                          </a:r>
                        </a:p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H" sz="900" dirty="0">
                              <a:latin typeface="Cambria" panose="02040503050406030204" pitchFamily="18" charset="0"/>
                            </a:rPr>
                            <a:t>Standard </a:t>
                          </a:r>
                          <a:r>
                            <a:rPr lang="fr-CH" sz="900" dirty="0" err="1">
                              <a:latin typeface="Cambria" panose="02040503050406030204" pitchFamily="18" charset="0"/>
                            </a:rPr>
                            <a:t>deviation</a:t>
                          </a:r>
                          <a:endParaRPr lang="fr-CH" sz="900" dirty="0">
                            <a:latin typeface="Cambria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fr-CH" sz="1400" b="1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𝝈</m:t>
                                </m:r>
                              </m:oMath>
                            </m:oMathPara>
                          </a14:m>
                          <a:endParaRPr lang="fr-CH" sz="1400" b="1" i="1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5670200"/>
                      </a:ext>
                    </a:extLst>
                  </a:tr>
                  <a:tr h="31675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H" sz="1000" b="1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H" sz="900" b="1" dirty="0">
                              <a:latin typeface="Cambria" panose="02040503050406030204" pitchFamily="18" charset="0"/>
                            </a:rPr>
                            <a:t>ERREUR TYPE DE L’ESTIMATION</a:t>
                          </a:r>
                        </a:p>
                        <a:p>
                          <a:endParaRPr lang="fr-CH" sz="9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400" b="1" i="1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31761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Tableau 43">
                <a:extLst>
                  <a:ext uri="{FF2B5EF4-FFF2-40B4-BE49-F238E27FC236}">
                    <a16:creationId xmlns:a16="http://schemas.microsoft.com/office/drawing/2014/main" id="{95CFAD98-612A-4B94-8D9F-7C4C6A683E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5839416"/>
                  </p:ext>
                </p:extLst>
              </p:nvPr>
            </p:nvGraphicFramePr>
            <p:xfrm>
              <a:off x="532826" y="2320743"/>
              <a:ext cx="5734694" cy="9677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68542">
                      <a:extLst>
                        <a:ext uri="{9D8B030D-6E8A-4147-A177-3AD203B41FA5}">
                          <a16:colId xmlns:a16="http://schemas.microsoft.com/office/drawing/2014/main" val="3923120667"/>
                        </a:ext>
                      </a:extLst>
                    </a:gridCol>
                    <a:gridCol w="1024128">
                      <a:extLst>
                        <a:ext uri="{9D8B030D-6E8A-4147-A177-3AD203B41FA5}">
                          <a16:colId xmlns:a16="http://schemas.microsoft.com/office/drawing/2014/main" val="194961081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310151176"/>
                        </a:ext>
                      </a:extLst>
                    </a:gridCol>
                    <a:gridCol w="1338904">
                      <a:extLst>
                        <a:ext uri="{9D8B030D-6E8A-4147-A177-3AD203B41FA5}">
                          <a16:colId xmlns:a16="http://schemas.microsoft.com/office/drawing/2014/main" val="4005876196"/>
                        </a:ext>
                      </a:extLst>
                    </a:gridCol>
                  </a:tblGrid>
                  <a:tr h="601980">
                    <a:tc>
                      <a:txBody>
                        <a:bodyPr/>
                        <a:lstStyle/>
                        <a:p>
                          <a:r>
                            <a:rPr lang="fr-CH" sz="1100" dirty="0">
                              <a:latin typeface="Cambria" panose="02040503050406030204" pitchFamily="18" charset="0"/>
                            </a:rPr>
                            <a:t>ECART-TYPE</a:t>
                          </a:r>
                        </a:p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H" sz="1000" dirty="0">
                              <a:latin typeface="Cambria" panose="02040503050406030204" pitchFamily="18" charset="0"/>
                            </a:rPr>
                            <a:t>Standard </a:t>
                          </a:r>
                          <a:r>
                            <a:rPr lang="fr-CH" sz="1000" dirty="0" err="1">
                              <a:latin typeface="Cambria" panose="02040503050406030204" pitchFamily="18" charset="0"/>
                            </a:rPr>
                            <a:t>deviation</a:t>
                          </a:r>
                          <a:endParaRPr lang="fr-CH" sz="1000" dirty="0">
                            <a:latin typeface="Cambria" panose="02040503050406030204" pitchFamily="18" charset="0"/>
                          </a:endParaRPr>
                        </a:p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H" sz="1000" b="1" dirty="0">
                              <a:latin typeface="Cambria" panose="020405030504060302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23669" t="-1000" r="-335503" b="-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9565" t="-1000" r="-64348" b="-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28636" t="-1000" r="-909" b="-6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56702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H" sz="1000" b="1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H" sz="900" b="1" dirty="0">
                              <a:latin typeface="Cambria" panose="02040503050406030204" pitchFamily="18" charset="0"/>
                            </a:rPr>
                            <a:t>ERREUR TYPE DE L’ESTIMATION</a:t>
                          </a:r>
                        </a:p>
                        <a:p>
                          <a:endParaRPr lang="fr-CH" sz="9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fr-CH" sz="1400" b="1" i="1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317616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BDA2EEE7-B036-40B4-87D7-65D04663922E}"/>
              </a:ext>
            </a:extLst>
          </p:cNvPr>
          <p:cNvCxnSpPr/>
          <p:nvPr/>
        </p:nvCxnSpPr>
        <p:spPr>
          <a:xfrm>
            <a:off x="1042416" y="1559189"/>
            <a:ext cx="0" cy="72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A39B97E7-B559-4C3A-BEDB-36907F1323B0}"/>
              </a:ext>
            </a:extLst>
          </p:cNvPr>
          <p:cNvCxnSpPr/>
          <p:nvPr/>
        </p:nvCxnSpPr>
        <p:spPr>
          <a:xfrm>
            <a:off x="5812536" y="1559189"/>
            <a:ext cx="0" cy="72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ous-titre 2">
            <a:extLst>
              <a:ext uri="{FF2B5EF4-FFF2-40B4-BE49-F238E27FC236}">
                <a16:creationId xmlns:a16="http://schemas.microsoft.com/office/drawing/2014/main" id="{2D4A0772-F1F8-43DC-8EC6-957CB39309F3}"/>
              </a:ext>
            </a:extLst>
          </p:cNvPr>
          <p:cNvSpPr txBox="1">
            <a:spLocks/>
          </p:cNvSpPr>
          <p:nvPr/>
        </p:nvSpPr>
        <p:spPr>
          <a:xfrm>
            <a:off x="2821775" y="2056423"/>
            <a:ext cx="1375319" cy="22702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2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+mj-ea"/>
                <a:cs typeface="Carlito" panose="020F0502020204030204" pitchFamily="34" charset="0"/>
                <a:sym typeface="Wingdings" panose="05000000000000000000" pitchFamily="2" charset="2"/>
              </a:rPr>
              <a:t>BIAIS D’ESTIMATION</a:t>
            </a:r>
          </a:p>
        </p:txBody>
      </p:sp>
      <p:sp>
        <p:nvSpPr>
          <p:cNvPr id="53" name="Flèche : courbe vers la droite 52">
            <a:extLst>
              <a:ext uri="{FF2B5EF4-FFF2-40B4-BE49-F238E27FC236}">
                <a16:creationId xmlns:a16="http://schemas.microsoft.com/office/drawing/2014/main" id="{C11A6253-5071-411C-8013-0A3D0583F413}"/>
              </a:ext>
            </a:extLst>
          </p:cNvPr>
          <p:cNvSpPr/>
          <p:nvPr/>
        </p:nvSpPr>
        <p:spPr>
          <a:xfrm>
            <a:off x="2754662" y="1889561"/>
            <a:ext cx="118990" cy="290542"/>
          </a:xfrm>
          <a:prstGeom prst="curved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54" name="Sous-titre 2">
            <a:extLst>
              <a:ext uri="{FF2B5EF4-FFF2-40B4-BE49-F238E27FC236}">
                <a16:creationId xmlns:a16="http://schemas.microsoft.com/office/drawing/2014/main" id="{F68B0D14-83BF-4ADA-932E-4253C1FB39B4}"/>
              </a:ext>
            </a:extLst>
          </p:cNvPr>
          <p:cNvSpPr txBox="1">
            <a:spLocks/>
          </p:cNvSpPr>
          <p:nvPr/>
        </p:nvSpPr>
        <p:spPr>
          <a:xfrm>
            <a:off x="2845207" y="2676104"/>
            <a:ext cx="1998256" cy="2374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200" dirty="0">
                <a:latin typeface="Cambria" panose="02040503050406030204" pitchFamily="18" charset="0"/>
                <a:ea typeface="+mj-ea"/>
                <a:cs typeface="Carlito" panose="020F0502020204030204" pitchFamily="34" charset="0"/>
                <a:sym typeface="Wingdings" panose="05000000000000000000" pitchFamily="2" charset="2"/>
              </a:rPr>
              <a:t>Corrige le biais d’estimation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0AF3DD8-206B-4B31-898D-95440A4B4D4A}"/>
              </a:ext>
            </a:extLst>
          </p:cNvPr>
          <p:cNvSpPr/>
          <p:nvPr/>
        </p:nvSpPr>
        <p:spPr>
          <a:xfrm>
            <a:off x="2810986" y="4963088"/>
            <a:ext cx="1061373" cy="227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>
                <a:solidFill>
                  <a:schemeClr val="tx1"/>
                </a:solidFill>
                <a:latin typeface="Cambria" panose="02040503050406030204" pitchFamily="18" charset="0"/>
              </a:rPr>
              <a:t>MODELE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84318E-FED1-47C8-A63A-D22AEFA2722A}"/>
              </a:ext>
            </a:extLst>
          </p:cNvPr>
          <p:cNvSpPr/>
          <p:nvPr/>
        </p:nvSpPr>
        <p:spPr>
          <a:xfrm>
            <a:off x="537060" y="4652568"/>
            <a:ext cx="1307592" cy="219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>
                <a:solidFill>
                  <a:schemeClr val="tx1"/>
                </a:solidFill>
                <a:latin typeface="Cambria" panose="02040503050406030204" pitchFamily="18" charset="0"/>
              </a:rPr>
              <a:t>OBSERVATION</a:t>
            </a:r>
          </a:p>
        </p:txBody>
      </p:sp>
      <p:sp>
        <p:nvSpPr>
          <p:cNvPr id="64" name="Sous-titre 2">
            <a:extLst>
              <a:ext uri="{FF2B5EF4-FFF2-40B4-BE49-F238E27FC236}">
                <a16:creationId xmlns:a16="http://schemas.microsoft.com/office/drawing/2014/main" id="{AAE229BA-FA43-4037-A63C-C84C094A7AF4}"/>
              </a:ext>
            </a:extLst>
          </p:cNvPr>
          <p:cNvSpPr txBox="1">
            <a:spLocks/>
          </p:cNvSpPr>
          <p:nvPr/>
        </p:nvSpPr>
        <p:spPr>
          <a:xfrm>
            <a:off x="437046" y="3891936"/>
            <a:ext cx="4818484" cy="390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400" b="1" u="sng" dirty="0">
                <a:latin typeface="Cambria" panose="02040503050406030204" pitchFamily="18" charset="0"/>
                <a:ea typeface="+mj-ea"/>
                <a:cs typeface="Carlito" panose="020F0502020204030204" pitchFamily="34" charset="0"/>
              </a:rPr>
              <a:t>STANDARDISATION, NORMALISATION, ETALLONAGE</a:t>
            </a:r>
            <a:endParaRPr lang="fr-CH" sz="1400" b="1" u="sng" dirty="0">
              <a:latin typeface="Cambria" panose="02040503050406030204" pitchFamily="18" charset="0"/>
              <a:ea typeface="+mj-ea"/>
              <a:cs typeface="Carlito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66" name="Sous-titre 2">
            <a:extLst>
              <a:ext uri="{FF2B5EF4-FFF2-40B4-BE49-F238E27FC236}">
                <a16:creationId xmlns:a16="http://schemas.microsoft.com/office/drawing/2014/main" id="{C5C8D02E-F9FF-4566-8118-B1EAF126DFB9}"/>
              </a:ext>
            </a:extLst>
          </p:cNvPr>
          <p:cNvSpPr txBox="1">
            <a:spLocks/>
          </p:cNvSpPr>
          <p:nvPr/>
        </p:nvSpPr>
        <p:spPr>
          <a:xfrm>
            <a:off x="495872" y="4160338"/>
            <a:ext cx="5711983" cy="226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200" dirty="0">
                <a:latin typeface="Cambria" panose="02040503050406030204" pitchFamily="18" charset="0"/>
                <a:ea typeface="+mj-ea"/>
                <a:cs typeface="Carlito" panose="020F0502020204030204" pitchFamily="34" charset="0"/>
                <a:sym typeface="Wingdings" panose="05000000000000000000" pitchFamily="2" charset="2"/>
              </a:rPr>
              <a:t>Pour ramener les scores ou les comparer à une population, ils doivent avoir des mesures communes = cm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147D632-085E-437D-8D00-04420A924DD5}"/>
              </a:ext>
            </a:extLst>
          </p:cNvPr>
          <p:cNvSpPr/>
          <p:nvPr/>
        </p:nvSpPr>
        <p:spPr>
          <a:xfrm>
            <a:off x="537060" y="5051142"/>
            <a:ext cx="1307592" cy="219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>
                <a:solidFill>
                  <a:schemeClr val="tx1"/>
                </a:solidFill>
                <a:latin typeface="Cambria" panose="02040503050406030204" pitchFamily="18" charset="0"/>
              </a:rPr>
              <a:t>SCORE BRUT</a:t>
            </a:r>
          </a:p>
        </p:txBody>
      </p:sp>
      <p:sp>
        <p:nvSpPr>
          <p:cNvPr id="68" name="Sous-titre 2">
            <a:extLst>
              <a:ext uri="{FF2B5EF4-FFF2-40B4-BE49-F238E27FC236}">
                <a16:creationId xmlns:a16="http://schemas.microsoft.com/office/drawing/2014/main" id="{1EBFEFB9-C2A7-4DFA-860B-33CAF1BE21B2}"/>
              </a:ext>
            </a:extLst>
          </p:cNvPr>
          <p:cNvSpPr txBox="1">
            <a:spLocks/>
          </p:cNvSpPr>
          <p:nvPr/>
        </p:nvSpPr>
        <p:spPr>
          <a:xfrm>
            <a:off x="4641541" y="6884401"/>
            <a:ext cx="1607502" cy="553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200" dirty="0">
                <a:latin typeface="Cambria" panose="02040503050406030204" pitchFamily="18" charset="0"/>
                <a:ea typeface="+mj-ea"/>
                <a:cs typeface="Carlito" panose="020F0502020204030204" pitchFamily="34" charset="0"/>
                <a:sym typeface="Wingdings" panose="05000000000000000000" pitchFamily="2" charset="2"/>
              </a:rPr>
              <a:t>Force la distribution, moyenne correspond au médiant</a:t>
            </a:r>
          </a:p>
          <a:p>
            <a:pPr algn="l"/>
            <a:r>
              <a:rPr lang="fr-CH" sz="1200" dirty="0">
                <a:latin typeface="Cambria" panose="02040503050406030204" pitchFamily="18" charset="0"/>
                <a:ea typeface="+mj-ea"/>
                <a:cs typeface="Carlito" panose="020F0502020204030204" pitchFamily="34" charset="0"/>
                <a:sym typeface="Wingdings" panose="05000000000000000000" pitchFamily="2" charset="2"/>
              </a:rPr>
              <a:t>Population coupée en 2 en son centre                                     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C160F21-FCD6-4FAA-AE00-BB353B9F1132}"/>
              </a:ext>
            </a:extLst>
          </p:cNvPr>
          <p:cNvSpPr/>
          <p:nvPr/>
        </p:nvSpPr>
        <p:spPr>
          <a:xfrm>
            <a:off x="2826730" y="5247551"/>
            <a:ext cx="1432898" cy="3983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>
                <a:solidFill>
                  <a:schemeClr val="tx1"/>
                </a:solidFill>
                <a:latin typeface="Cambria" panose="02040503050406030204" pitchFamily="18" charset="0"/>
              </a:rPr>
              <a:t>FORME DE LA DISTRIBUTION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5E55A35-5F59-4608-B924-C324BD3FB4A9}"/>
              </a:ext>
            </a:extLst>
          </p:cNvPr>
          <p:cNvSpPr/>
          <p:nvPr/>
        </p:nvSpPr>
        <p:spPr>
          <a:xfrm>
            <a:off x="4625821" y="5252430"/>
            <a:ext cx="1442557" cy="248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>
                <a:solidFill>
                  <a:schemeClr val="tx1"/>
                </a:solidFill>
                <a:latin typeface="Cambria" panose="02040503050406030204" pitchFamily="18" charset="0"/>
              </a:rPr>
              <a:t>UNIFORME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DE8A4D1-9067-44C5-AB07-465E816C8D75}"/>
              </a:ext>
            </a:extLst>
          </p:cNvPr>
          <p:cNvSpPr/>
          <p:nvPr/>
        </p:nvSpPr>
        <p:spPr>
          <a:xfrm>
            <a:off x="1591701" y="6324185"/>
            <a:ext cx="1442557" cy="184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>
                <a:solidFill>
                  <a:schemeClr val="tx1"/>
                </a:solidFill>
                <a:latin typeface="Cambria" panose="02040503050406030204" pitchFamily="18" charset="0"/>
              </a:rPr>
              <a:t>PAS SPECIFIQUE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53DC864-8E33-40D8-A263-480B3B9BE953}"/>
              </a:ext>
            </a:extLst>
          </p:cNvPr>
          <p:cNvSpPr/>
          <p:nvPr/>
        </p:nvSpPr>
        <p:spPr>
          <a:xfrm>
            <a:off x="4642493" y="6529996"/>
            <a:ext cx="1441125" cy="339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>
                <a:solidFill>
                  <a:schemeClr val="tx1"/>
                </a:solidFill>
                <a:latin typeface="Cambria" panose="02040503050406030204" pitchFamily="18" charset="0"/>
              </a:rPr>
              <a:t>MODELE GAUSSIEN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CA3FDC6-BE92-4B27-9043-EC84F672F8FE}"/>
              </a:ext>
            </a:extLst>
          </p:cNvPr>
          <p:cNvSpPr/>
          <p:nvPr/>
        </p:nvSpPr>
        <p:spPr>
          <a:xfrm>
            <a:off x="809794" y="5242637"/>
            <a:ext cx="19263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1000" dirty="0">
                <a:solidFill>
                  <a:srgbClr val="FF0000"/>
                </a:solidFill>
              </a:rPr>
              <a:t>Étalonnage = étape de création d’un </a:t>
            </a:r>
            <a:r>
              <a:rPr lang="fr-CH" sz="1000" dirty="0" err="1">
                <a:solidFill>
                  <a:srgbClr val="FF0000"/>
                </a:solidFill>
              </a:rPr>
              <a:t>barême</a:t>
            </a:r>
            <a:r>
              <a:rPr lang="fr-CH" sz="1000" dirty="0">
                <a:solidFill>
                  <a:srgbClr val="FF0000"/>
                </a:solidFill>
              </a:rPr>
              <a:t> = normer</a:t>
            </a:r>
          </a:p>
        </p:txBody>
      </p: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8E69F21D-629F-4CC8-A3B4-D170CF1CF3D9}"/>
              </a:ext>
            </a:extLst>
          </p:cNvPr>
          <p:cNvCxnSpPr/>
          <p:nvPr/>
        </p:nvCxnSpPr>
        <p:spPr>
          <a:xfrm>
            <a:off x="2038921" y="5927228"/>
            <a:ext cx="0" cy="37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18A3E8BD-C031-43DD-8E96-D49C1D143812}"/>
              </a:ext>
            </a:extLst>
          </p:cNvPr>
          <p:cNvCxnSpPr>
            <a:cxnSpLocks/>
          </p:cNvCxnSpPr>
          <p:nvPr/>
        </p:nvCxnSpPr>
        <p:spPr>
          <a:xfrm>
            <a:off x="5350246" y="6324186"/>
            <a:ext cx="237264" cy="92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E0A6DD88-8A30-4269-A06A-B521229F42A8}"/>
              </a:ext>
            </a:extLst>
          </p:cNvPr>
          <p:cNvCxnSpPr>
            <a:cxnSpLocks/>
          </p:cNvCxnSpPr>
          <p:nvPr/>
        </p:nvCxnSpPr>
        <p:spPr>
          <a:xfrm>
            <a:off x="3543179" y="5645916"/>
            <a:ext cx="0" cy="28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E2686D7D-9ACD-4C55-9163-8B3F53F0CB98}"/>
              </a:ext>
            </a:extLst>
          </p:cNvPr>
          <p:cNvCxnSpPr/>
          <p:nvPr/>
        </p:nvCxnSpPr>
        <p:spPr>
          <a:xfrm>
            <a:off x="2038923" y="5927228"/>
            <a:ext cx="3308176" cy="21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F871CE8A-A55C-4329-B0D0-1497807E0620}"/>
              </a:ext>
            </a:extLst>
          </p:cNvPr>
          <p:cNvCxnSpPr>
            <a:cxnSpLocks/>
          </p:cNvCxnSpPr>
          <p:nvPr/>
        </p:nvCxnSpPr>
        <p:spPr>
          <a:xfrm flipV="1">
            <a:off x="5326859" y="5501293"/>
            <a:ext cx="0" cy="42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C16237C-D097-4FEE-A258-37DAB7205AE1}"/>
              </a:ext>
            </a:extLst>
          </p:cNvPr>
          <p:cNvSpPr/>
          <p:nvPr/>
        </p:nvSpPr>
        <p:spPr>
          <a:xfrm>
            <a:off x="4641061" y="6201048"/>
            <a:ext cx="1442557" cy="248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>
                <a:solidFill>
                  <a:schemeClr val="tx1"/>
                </a:solidFill>
                <a:latin typeface="Cambria" panose="02040503050406030204" pitchFamily="18" charset="0"/>
              </a:rPr>
              <a:t>NORMALE</a:t>
            </a:r>
          </a:p>
        </p:txBody>
      </p: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8058B2E5-D51C-4064-BAF1-0D077D940623}"/>
              </a:ext>
            </a:extLst>
          </p:cNvPr>
          <p:cNvCxnSpPr/>
          <p:nvPr/>
        </p:nvCxnSpPr>
        <p:spPr>
          <a:xfrm>
            <a:off x="1567162" y="5574053"/>
            <a:ext cx="125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9734467F-815A-458E-9058-7D7ECA82BF35}"/>
              </a:ext>
            </a:extLst>
          </p:cNvPr>
          <p:cNvSpPr/>
          <p:nvPr/>
        </p:nvSpPr>
        <p:spPr>
          <a:xfrm>
            <a:off x="1599440" y="6557600"/>
            <a:ext cx="1307592" cy="219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>
                <a:solidFill>
                  <a:schemeClr val="tx1"/>
                </a:solidFill>
                <a:latin typeface="Cambria" panose="02040503050406030204" pitchFamily="18" charset="0"/>
              </a:rPr>
              <a:t>SCORE U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C2DC235-ADFA-46A6-A143-4F192A646A8C}"/>
              </a:ext>
            </a:extLst>
          </p:cNvPr>
          <p:cNvSpPr/>
          <p:nvPr/>
        </p:nvSpPr>
        <p:spPr>
          <a:xfrm>
            <a:off x="4641061" y="7454171"/>
            <a:ext cx="1307592" cy="219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>
                <a:solidFill>
                  <a:schemeClr val="tx1"/>
                </a:solidFill>
                <a:latin typeface="Cambria" panose="02040503050406030204" pitchFamily="18" charset="0"/>
              </a:rPr>
              <a:t>SCORE Z</a:t>
            </a:r>
          </a:p>
        </p:txBody>
      </p:sp>
      <p:cxnSp>
        <p:nvCxnSpPr>
          <p:cNvPr id="99" name="Connecteur : en angle 98">
            <a:extLst>
              <a:ext uri="{FF2B5EF4-FFF2-40B4-BE49-F238E27FC236}">
                <a16:creationId xmlns:a16="http://schemas.microsoft.com/office/drawing/2014/main" id="{627888C7-FDFB-47B7-B577-960A00F1D3DE}"/>
              </a:ext>
            </a:extLst>
          </p:cNvPr>
          <p:cNvCxnSpPr>
            <a:cxnSpLocks/>
            <a:endCxn id="72" idx="1"/>
          </p:cNvCxnSpPr>
          <p:nvPr/>
        </p:nvCxnSpPr>
        <p:spPr>
          <a:xfrm rot="16200000" flipH="1">
            <a:off x="512364" y="5336860"/>
            <a:ext cx="1150877" cy="100779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 : en angle 100">
            <a:extLst>
              <a:ext uri="{FF2B5EF4-FFF2-40B4-BE49-F238E27FC236}">
                <a16:creationId xmlns:a16="http://schemas.microsoft.com/office/drawing/2014/main" id="{7D9F3AC4-5B64-49D0-8AA7-784D6480EA11}"/>
              </a:ext>
            </a:extLst>
          </p:cNvPr>
          <p:cNvCxnSpPr>
            <a:cxnSpLocks/>
            <a:stCxn id="67" idx="1"/>
            <a:endCxn id="93" idx="3"/>
          </p:cNvCxnSpPr>
          <p:nvPr/>
        </p:nvCxnSpPr>
        <p:spPr>
          <a:xfrm rot="10800000" flipH="1" flipV="1">
            <a:off x="537060" y="5160698"/>
            <a:ext cx="5546558" cy="1164782"/>
          </a:xfrm>
          <a:prstGeom prst="bentConnector5">
            <a:avLst>
              <a:gd name="adj1" fmla="val 990"/>
              <a:gd name="adj2" fmla="val 220500"/>
              <a:gd name="adj3" fmla="val 104121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Sous-titre 2">
            <a:extLst>
              <a:ext uri="{FF2B5EF4-FFF2-40B4-BE49-F238E27FC236}">
                <a16:creationId xmlns:a16="http://schemas.microsoft.com/office/drawing/2014/main" id="{DE3084EB-C07D-4B16-B555-D6DF352609D6}"/>
              </a:ext>
            </a:extLst>
          </p:cNvPr>
          <p:cNvSpPr txBox="1">
            <a:spLocks/>
          </p:cNvSpPr>
          <p:nvPr/>
        </p:nvSpPr>
        <p:spPr>
          <a:xfrm>
            <a:off x="600312" y="7437844"/>
            <a:ext cx="1998256" cy="2374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200" b="1" dirty="0">
                <a:latin typeface="Cambria" panose="02040503050406030204" pitchFamily="18" charset="0"/>
                <a:ea typeface="+mj-ea"/>
                <a:cs typeface="Carlito" panose="020F0502020204030204" pitchFamily="34" charset="0"/>
                <a:sym typeface="Wingdings" panose="05000000000000000000" pitchFamily="2" charset="2"/>
              </a:rPr>
              <a:t>NORMALISER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8A339B7-AA72-4D72-B101-DA087491F900}"/>
              </a:ext>
            </a:extLst>
          </p:cNvPr>
          <p:cNvSpPr/>
          <p:nvPr/>
        </p:nvSpPr>
        <p:spPr>
          <a:xfrm>
            <a:off x="557304" y="6417764"/>
            <a:ext cx="19263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1000" dirty="0">
                <a:solidFill>
                  <a:schemeClr val="bg1">
                    <a:lumMod val="50000"/>
                  </a:schemeClr>
                </a:solidFill>
              </a:rPr>
              <a:t>calcul</a:t>
            </a:r>
          </a:p>
        </p:txBody>
      </p:sp>
      <p:sp>
        <p:nvSpPr>
          <p:cNvPr id="111" name="Sous-titre 2">
            <a:extLst>
              <a:ext uri="{FF2B5EF4-FFF2-40B4-BE49-F238E27FC236}">
                <a16:creationId xmlns:a16="http://schemas.microsoft.com/office/drawing/2014/main" id="{8749808D-2430-4DB3-B1AD-45C504A9F76E}"/>
              </a:ext>
            </a:extLst>
          </p:cNvPr>
          <p:cNvSpPr txBox="1">
            <a:spLocks/>
          </p:cNvSpPr>
          <p:nvPr/>
        </p:nvSpPr>
        <p:spPr>
          <a:xfrm>
            <a:off x="1602524" y="6801233"/>
            <a:ext cx="1426837" cy="3644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200" dirty="0">
                <a:latin typeface="Cambria" panose="02040503050406030204" pitchFamily="18" charset="0"/>
                <a:ea typeface="+mj-ea"/>
                <a:cs typeface="Carlito" panose="020F0502020204030204" pitchFamily="34" charset="0"/>
                <a:sym typeface="Wingdings" panose="05000000000000000000" pitchFamily="2" charset="2"/>
              </a:rPr>
              <a:t>Moyenne et écart-type choisis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C3FC581-6DEC-48E9-89FC-3207ECB2D1E1}"/>
              </a:ext>
            </a:extLst>
          </p:cNvPr>
          <p:cNvSpPr/>
          <p:nvPr/>
        </p:nvSpPr>
        <p:spPr>
          <a:xfrm>
            <a:off x="514349" y="7726466"/>
            <a:ext cx="374527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1000" dirty="0">
                <a:solidFill>
                  <a:schemeClr val="bg1">
                    <a:lumMod val="50000"/>
                  </a:schemeClr>
                </a:solidFill>
              </a:rPr>
              <a:t>Procédé particulier de la standardisation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AE8512A-21B6-4B89-A145-4F1AA4E9805A}"/>
              </a:ext>
            </a:extLst>
          </p:cNvPr>
          <p:cNvSpPr/>
          <p:nvPr/>
        </p:nvSpPr>
        <p:spPr>
          <a:xfrm>
            <a:off x="4547666" y="5042489"/>
            <a:ext cx="2079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1000" dirty="0">
                <a:solidFill>
                  <a:schemeClr val="bg1">
                    <a:lumMod val="50000"/>
                  </a:schemeClr>
                </a:solidFill>
              </a:rPr>
              <a:t>Ex : signes astrologique 1/12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0AEB40A-2369-4949-9D61-B69A44CB5840}"/>
              </a:ext>
            </a:extLst>
          </p:cNvPr>
          <p:cNvSpPr/>
          <p:nvPr/>
        </p:nvSpPr>
        <p:spPr>
          <a:xfrm>
            <a:off x="5371821" y="5570631"/>
            <a:ext cx="134396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1000" dirty="0">
                <a:solidFill>
                  <a:schemeClr val="bg1">
                    <a:lumMod val="50000"/>
                  </a:schemeClr>
                </a:solidFill>
              </a:rPr>
              <a:t>Répartition de la population selon une loi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8D877AA-8F67-44A6-8744-5572339D2862}"/>
              </a:ext>
            </a:extLst>
          </p:cNvPr>
          <p:cNvSpPr/>
          <p:nvPr/>
        </p:nvSpPr>
        <p:spPr>
          <a:xfrm>
            <a:off x="3049441" y="6438641"/>
            <a:ext cx="19263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1000" dirty="0">
                <a:solidFill>
                  <a:srgbClr val="FF0000"/>
                </a:solidFill>
              </a:rPr>
              <a:t>Table =&gt; fait correspondre le score normé à un centile 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9C5E360-9243-41AA-908B-31DF18B116DB}"/>
              </a:ext>
            </a:extLst>
          </p:cNvPr>
          <p:cNvSpPr/>
          <p:nvPr/>
        </p:nvSpPr>
        <p:spPr>
          <a:xfrm>
            <a:off x="4322658" y="7984637"/>
            <a:ext cx="19263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1000" dirty="0" err="1">
                <a:solidFill>
                  <a:srgbClr val="FF0000"/>
                </a:solidFill>
              </a:rPr>
              <a:t>Stanine</a:t>
            </a:r>
            <a:r>
              <a:rPr lang="fr-CH" sz="1000" dirty="0">
                <a:solidFill>
                  <a:srgbClr val="FF0000"/>
                </a:solidFill>
              </a:rPr>
              <a:t>, score G, score T, QI</a:t>
            </a:r>
          </a:p>
        </p:txBody>
      </p:sp>
      <p:cxnSp>
        <p:nvCxnSpPr>
          <p:cNvPr id="121" name="Connecteur droit avec flèche 120">
            <a:extLst>
              <a:ext uri="{FF2B5EF4-FFF2-40B4-BE49-F238E27FC236}">
                <a16:creationId xmlns:a16="http://schemas.microsoft.com/office/drawing/2014/main" id="{CCA900C6-56D7-4767-BBD8-6C373355942D}"/>
              </a:ext>
            </a:extLst>
          </p:cNvPr>
          <p:cNvCxnSpPr>
            <a:cxnSpLocks/>
          </p:cNvCxnSpPr>
          <p:nvPr/>
        </p:nvCxnSpPr>
        <p:spPr>
          <a:xfrm>
            <a:off x="5326859" y="5919736"/>
            <a:ext cx="0" cy="28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17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731BF4-6E5E-4138-ABB2-87E3B03CB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" y="267879"/>
            <a:ext cx="6373367" cy="39048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fr-CH" sz="1800" b="1" dirty="0">
                <a:latin typeface="Cambria" panose="02040503050406030204" pitchFamily="18" charset="0"/>
                <a:cs typeface="Carlito" panose="020F0502020204030204" pitchFamily="34" charset="0"/>
              </a:rPr>
              <a:t>STATISTIQUES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A3CD93E-3EDC-4E0A-9119-4209B55C4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000" y="733459"/>
            <a:ext cx="2958702" cy="390489"/>
          </a:xfrm>
        </p:spPr>
        <p:txBody>
          <a:bodyPr>
            <a:normAutofit fontScale="92500"/>
          </a:bodyPr>
          <a:lstStyle/>
          <a:p>
            <a:pPr algn="l"/>
            <a:r>
              <a:rPr lang="fr-CH" sz="1400" b="1" u="sng" dirty="0">
                <a:solidFill>
                  <a:srgbClr val="FF9900"/>
                </a:solidFill>
                <a:latin typeface="Cambria" panose="02040503050406030204" pitchFamily="18" charset="0"/>
                <a:ea typeface="+mj-ea"/>
                <a:cs typeface="Carlito" panose="020F0502020204030204" pitchFamily="34" charset="0"/>
              </a:rPr>
              <a:t>STAT COMPARATIVES </a:t>
            </a:r>
            <a:r>
              <a:rPr lang="fr-CH" sz="1400" b="1" u="sng" dirty="0">
                <a:solidFill>
                  <a:srgbClr val="FF9900"/>
                </a:solidFill>
                <a:latin typeface="Cambria" panose="02040503050406030204" pitchFamily="18" charset="0"/>
                <a:ea typeface="+mj-ea"/>
                <a:cs typeface="Carlito" panose="020F0502020204030204" pitchFamily="34" charset="0"/>
                <a:sym typeface="Wingdings" panose="05000000000000000000" pitchFamily="2" charset="2"/>
              </a:rPr>
              <a:t> BIVARIÉES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005B787F-E9CF-4C94-8920-35DD350B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TESTS ET EVALUATIONS - RÉSUMÉ GLOBAL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8CAF07F-97A6-4C26-B2F6-01CA3625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5457-6792-4402-8589-DE818F09A164}" type="slidenum">
              <a:rPr lang="fr-CH" smtClean="0"/>
              <a:t>3</a:t>
            </a:fld>
            <a:endParaRPr lang="fr-CH"/>
          </a:p>
        </p:txBody>
      </p:sp>
      <p:sp>
        <p:nvSpPr>
          <p:cNvPr id="87" name="Sous-titre 2">
            <a:extLst>
              <a:ext uri="{FF2B5EF4-FFF2-40B4-BE49-F238E27FC236}">
                <a16:creationId xmlns:a16="http://schemas.microsoft.com/office/drawing/2014/main" id="{301A5441-7814-4C00-A4E9-760486F99060}"/>
              </a:ext>
            </a:extLst>
          </p:cNvPr>
          <p:cNvSpPr txBox="1">
            <a:spLocks/>
          </p:cNvSpPr>
          <p:nvPr/>
        </p:nvSpPr>
        <p:spPr>
          <a:xfrm>
            <a:off x="208901" y="681686"/>
            <a:ext cx="4818484" cy="390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400" b="1" u="sng" dirty="0">
                <a:latin typeface="Cambria" panose="02040503050406030204" pitchFamily="18" charset="0"/>
                <a:ea typeface="+mj-ea"/>
                <a:cs typeface="Carlito" panose="020F0502020204030204" pitchFamily="34" charset="0"/>
              </a:rPr>
              <a:t>NOTIONS STATISTIQUES</a:t>
            </a:r>
            <a:endParaRPr lang="fr-CH" sz="1400" b="1" u="sng" dirty="0">
              <a:latin typeface="Cambria" panose="02040503050406030204" pitchFamily="18" charset="0"/>
              <a:ea typeface="+mj-ea"/>
              <a:cs typeface="Carlito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89" name="Sous-titre 2">
            <a:extLst>
              <a:ext uri="{FF2B5EF4-FFF2-40B4-BE49-F238E27FC236}">
                <a16:creationId xmlns:a16="http://schemas.microsoft.com/office/drawing/2014/main" id="{D130E804-0602-41A0-B8AD-D3038E3FCD81}"/>
              </a:ext>
            </a:extLst>
          </p:cNvPr>
          <p:cNvSpPr txBox="1">
            <a:spLocks/>
          </p:cNvSpPr>
          <p:nvPr/>
        </p:nvSpPr>
        <p:spPr>
          <a:xfrm>
            <a:off x="3434382" y="950556"/>
            <a:ext cx="2803019" cy="3860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2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+mj-ea"/>
                <a:cs typeface="Carlito" panose="020F0502020204030204" pitchFamily="34" charset="0"/>
                <a:sym typeface="Wingdings" panose="05000000000000000000" pitchFamily="2" charset="2"/>
              </a:rPr>
              <a:t>2 variables permettent de fournir 1 info supplémentaire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2" name="Tableau 91">
                <a:extLst>
                  <a:ext uri="{FF2B5EF4-FFF2-40B4-BE49-F238E27FC236}">
                    <a16:creationId xmlns:a16="http://schemas.microsoft.com/office/drawing/2014/main" id="{3E3D1604-1BC2-4882-9960-0EE1CD52F7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872526"/>
                  </p:ext>
                </p:extLst>
              </p:nvPr>
            </p:nvGraphicFramePr>
            <p:xfrm>
              <a:off x="306225" y="1412803"/>
              <a:ext cx="6245550" cy="76263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49110">
                      <a:extLst>
                        <a:ext uri="{9D8B030D-6E8A-4147-A177-3AD203B41FA5}">
                          <a16:colId xmlns:a16="http://schemas.microsoft.com/office/drawing/2014/main" val="4175587265"/>
                        </a:ext>
                      </a:extLst>
                    </a:gridCol>
                    <a:gridCol w="1054084">
                      <a:extLst>
                        <a:ext uri="{9D8B030D-6E8A-4147-A177-3AD203B41FA5}">
                          <a16:colId xmlns:a16="http://schemas.microsoft.com/office/drawing/2014/main" val="879426832"/>
                        </a:ext>
                      </a:extLst>
                    </a:gridCol>
                    <a:gridCol w="1618488">
                      <a:extLst>
                        <a:ext uri="{9D8B030D-6E8A-4147-A177-3AD203B41FA5}">
                          <a16:colId xmlns:a16="http://schemas.microsoft.com/office/drawing/2014/main" val="1819362529"/>
                        </a:ext>
                      </a:extLst>
                    </a:gridCol>
                    <a:gridCol w="1074758">
                      <a:extLst>
                        <a:ext uri="{9D8B030D-6E8A-4147-A177-3AD203B41FA5}">
                          <a16:colId xmlns:a16="http://schemas.microsoft.com/office/drawing/2014/main" val="3376051216"/>
                        </a:ext>
                      </a:extLst>
                    </a:gridCol>
                    <a:gridCol w="1249110">
                      <a:extLst>
                        <a:ext uri="{9D8B030D-6E8A-4147-A177-3AD203B41FA5}">
                          <a16:colId xmlns:a16="http://schemas.microsoft.com/office/drawing/2014/main" val="2513868591"/>
                        </a:ext>
                      </a:extLst>
                    </a:gridCol>
                  </a:tblGrid>
                  <a:tr h="404487">
                    <a:tc gridSpan="2">
                      <a:txBody>
                        <a:bodyPr/>
                        <a:lstStyle/>
                        <a:p>
                          <a:r>
                            <a:rPr lang="fr-CH" sz="1100" b="1" dirty="0">
                              <a:latin typeface="Cambria" panose="02040503050406030204" pitchFamily="18" charset="0"/>
                            </a:rPr>
                            <a:t>NON STANDARDISES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CH" sz="1100" b="1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H" sz="1100" b="1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fr-CH" sz="1100" b="1" dirty="0">
                              <a:latin typeface="Cambria" panose="02040503050406030204" pitchFamily="18" charset="0"/>
                            </a:rPr>
                            <a:t>STANDARDISÉS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CH" sz="1100" b="1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8110663"/>
                      </a:ext>
                    </a:extLst>
                  </a:tr>
                  <a:tr h="404487">
                    <a:tc>
                      <a:txBody>
                        <a:bodyPr/>
                        <a:lstStyle/>
                        <a:p>
                          <a:r>
                            <a:rPr lang="fr-CH" sz="1100" b="1" dirty="0">
                              <a:latin typeface="Cambria" panose="02040503050406030204" pitchFamily="18" charset="0"/>
                            </a:rPr>
                            <a:t>Terme théorique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H" sz="1100" b="1" dirty="0">
                              <a:latin typeface="Cambria" panose="02040503050406030204" pitchFamily="18" charset="0"/>
                            </a:rPr>
                            <a:t>Formule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H" sz="1100" b="1" dirty="0">
                              <a:latin typeface="Cambria" panose="02040503050406030204" pitchFamily="18" charset="0"/>
                            </a:rPr>
                            <a:t>Précision théorique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H" sz="1100" b="1" dirty="0">
                              <a:latin typeface="Cambria" panose="02040503050406030204" pitchFamily="18" charset="0"/>
                            </a:rPr>
                            <a:t>Terme Théorique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H" sz="1100" b="1" dirty="0">
                              <a:latin typeface="Cambria" panose="02040503050406030204" pitchFamily="18" charset="0"/>
                            </a:rPr>
                            <a:t>Formule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4538588"/>
                      </a:ext>
                    </a:extLst>
                  </a:tr>
                  <a:tr h="530328">
                    <a:tc>
                      <a:txBody>
                        <a:bodyPr/>
                        <a:lstStyle/>
                        <a:p>
                          <a:r>
                            <a:rPr lang="fr-CH" sz="1100" dirty="0">
                              <a:latin typeface="Cambria" panose="02040503050406030204" pitchFamily="18" charset="0"/>
                            </a:rPr>
                            <a:t>COVARIANCE</a:t>
                          </a:r>
                        </a:p>
                        <a:p>
                          <a:r>
                            <a:rPr lang="fr-CH" sz="1100" dirty="0">
                              <a:latin typeface="Cambria" panose="02040503050406030204" pitchFamily="18" charset="0"/>
                            </a:rPr>
                            <a:t>Moyenne !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H" sz="1100" dirty="0" err="1">
                              <a:latin typeface="Cambria" panose="02040503050406030204" pitchFamily="18" charset="0"/>
                            </a:rPr>
                            <a:t>Cov</a:t>
                          </a:r>
                          <a:r>
                            <a:rPr lang="fr-CH" sz="1100" dirty="0">
                              <a:latin typeface="Cambria" panose="02040503050406030204" pitchFamily="18" charset="0"/>
                            </a:rPr>
                            <a:t> (X, Y)=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grow m:val="on"/>
                                  <m:subHide m:val="on"/>
                                  <m:supHide m:val="on"/>
                                  <m:ctrlPr>
                                    <a:rPr lang="fr-CH" sz="11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d>
                                    <m:dPr>
                                      <m:ctrlPr>
                                        <a:rPr lang="fr-CH" sz="11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H" sz="11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H" sz="11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CH" sz="11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CH" sz="1100" i="0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fr-CH" sz="11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CH" sz="11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  <m:r>
                                <a:rPr lang="fr-CH" sz="1100" i="0" dirty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fr-CH" sz="11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H" sz="11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H" sz="11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CH" sz="11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H" sz="1100" i="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fr-CH" sz="11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CH" sz="11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H" sz="1100" b="1" dirty="0">
                              <a:latin typeface="Cambria" panose="02040503050406030204" pitchFamily="18" charset="0"/>
                            </a:rPr>
                            <a:t>Covariance</a:t>
                          </a:r>
                          <a:r>
                            <a:rPr lang="fr-CH" sz="1100" dirty="0">
                              <a:latin typeface="Cambria" panose="02040503050406030204" pitchFamily="18" charset="0"/>
                            </a:rPr>
                            <a:t> est un </a:t>
                          </a:r>
                          <a:r>
                            <a:rPr lang="fr-CH" sz="1100" i="1" dirty="0">
                              <a:latin typeface="Cambria" panose="02040503050406030204" pitchFamily="18" charset="0"/>
                            </a:rPr>
                            <a:t>coefficient</a:t>
                          </a:r>
                          <a:r>
                            <a:rPr lang="fr-CH" sz="1100" dirty="0">
                              <a:latin typeface="Cambria" panose="02040503050406030204" pitchFamily="18" charset="0"/>
                            </a:rPr>
                            <a:t> de </a:t>
                          </a:r>
                          <a:r>
                            <a:rPr lang="fr-CH" sz="1100" b="1" dirty="0">
                              <a:latin typeface="Cambria" panose="02040503050406030204" pitchFamily="18" charset="0"/>
                            </a:rPr>
                            <a:t>scores non standardisés</a:t>
                          </a:r>
                        </a:p>
                        <a:p>
                          <a:r>
                            <a:rPr lang="fr-CH" sz="1100" dirty="0">
                              <a:latin typeface="Cambria" panose="02040503050406030204" pitchFamily="18" charset="0"/>
                            </a:rPr>
                            <a:t>COV(</a:t>
                          </a:r>
                          <a:r>
                            <a:rPr lang="fr-CH" sz="1100" dirty="0" err="1">
                              <a:latin typeface="Cambria" panose="02040503050406030204" pitchFamily="18" charset="0"/>
                            </a:rPr>
                            <a:t>zx</a:t>
                          </a:r>
                          <a:r>
                            <a:rPr lang="fr-CH" sz="1100" dirty="0">
                              <a:latin typeface="Cambria" panose="02040503050406030204" pitchFamily="18" charset="0"/>
                            </a:rPr>
                            <a:t>, </a:t>
                          </a:r>
                          <a:r>
                            <a:rPr lang="fr-CH" sz="1100" dirty="0" err="1">
                              <a:latin typeface="Cambria" panose="02040503050406030204" pitchFamily="18" charset="0"/>
                            </a:rPr>
                            <a:t>zy</a:t>
                          </a:r>
                          <a:r>
                            <a:rPr lang="fr-CH" sz="1100" dirty="0">
                              <a:latin typeface="Cambria" panose="02040503050406030204" pitchFamily="18" charset="0"/>
                            </a:rPr>
                            <a:t>) = r(</a:t>
                          </a:r>
                          <a:r>
                            <a:rPr lang="fr-CH" sz="1100" dirty="0" err="1">
                              <a:latin typeface="Cambria" panose="02040503050406030204" pitchFamily="18" charset="0"/>
                            </a:rPr>
                            <a:t>x,y</a:t>
                          </a:r>
                          <a:r>
                            <a:rPr lang="fr-CH" sz="1100" dirty="0">
                              <a:latin typeface="Cambria" panose="020405030504060302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H" sz="900" dirty="0">
                              <a:latin typeface="Cambria" panose="02040503050406030204" pitchFamily="18" charset="0"/>
                            </a:rPr>
                            <a:t>CORRELATION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latinLnBrk="0" hangingPunct="1"/>
                          <a:r>
                            <a:rPr lang="fr-CH" sz="900" kern="12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+mn-ea"/>
                              <a:cs typeface="+mn-cs"/>
                            </a:rPr>
                            <a:t>r ( x ; 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628953"/>
                      </a:ext>
                    </a:extLst>
                  </a:tr>
                  <a:tr h="346703">
                    <a:tc>
                      <a:txBody>
                        <a:bodyPr/>
                        <a:lstStyle/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H" sz="1100" dirty="0">
                              <a:latin typeface="Cambria" panose="02040503050406030204" pitchFamily="18" charset="0"/>
                            </a:rPr>
                            <a:t>FORCE DU LIEN + forme et direction</a:t>
                          </a:r>
                        </a:p>
                        <a:p>
                          <a:r>
                            <a:rPr lang="fr-CH" sz="1100" dirty="0">
                              <a:latin typeface="Cambria" panose="02040503050406030204" pitchFamily="18" charset="0"/>
                            </a:rPr>
                            <a:t>(corrélation d’effectifs =&gt; Phi </a:t>
                          </a:r>
                          <a14:m>
                            <m:oMath xmlns:m="http://schemas.openxmlformats.org/officeDocument/2006/math">
                              <m:r>
                                <a:rPr lang="fr-CH" sz="1100" i="1" dirty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oMath>
                          </a14:m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H" sz="900" kern="12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+mn-ea"/>
                              <a:cs typeface="+mn-cs"/>
                            </a:rPr>
                            <a:t>Coefficient compris entre -1 et 1</a:t>
                          </a:r>
                        </a:p>
                        <a:p>
                          <a:r>
                            <a:rPr lang="fr-CH" sz="900" kern="12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+mn-ea"/>
                              <a:cs typeface="+mn-cs"/>
                            </a:rPr>
                            <a:t>0 =&gt; pas de lien</a:t>
                          </a:r>
                        </a:p>
                        <a:p>
                          <a:r>
                            <a:rPr lang="fr-CH" sz="900" kern="12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+mn-ea"/>
                              <a:cs typeface="+mn-cs"/>
                            </a:rPr>
                            <a:t>1 = orthogonal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089996"/>
                      </a:ext>
                    </a:extLst>
                  </a:tr>
                  <a:tr h="346703">
                    <a:tc>
                      <a:txBody>
                        <a:bodyPr/>
                        <a:lstStyle/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H" sz="1100" dirty="0">
                              <a:latin typeface="Cambria" panose="02040503050406030204" pitchFamily="18" charset="0"/>
                            </a:rPr>
                            <a:t>CORRELATION MULTIPLE</a:t>
                          </a:r>
                        </a:p>
                        <a:p>
                          <a:r>
                            <a:rPr lang="fr-CH" sz="1100" dirty="0">
                              <a:latin typeface="Cambria" panose="02040503050406030204" pitchFamily="18" charset="0"/>
                            </a:rPr>
                            <a:t>R=r(y;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fr-CH" sz="11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H" sz="11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fr-CH" sz="1100" dirty="0">
                              <a:latin typeface="Cambria" panose="02040503050406030204" pitchFamily="18" charset="0"/>
                            </a:rPr>
                            <a:t>)</a:t>
                          </a:r>
                        </a:p>
                        <a:p>
                          <a:r>
                            <a:rPr lang="fr-CH" sz="1100" dirty="0">
                              <a:latin typeface="Cambria" panose="02040503050406030204" pitchFamily="18" charset="0"/>
                            </a:rPr>
                            <a:t>Lien entre score et prédiction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6774670"/>
                      </a:ext>
                    </a:extLst>
                  </a:tr>
                  <a:tr h="346703">
                    <a:tc>
                      <a:txBody>
                        <a:bodyPr/>
                        <a:lstStyle/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H" sz="1100" dirty="0">
                              <a:latin typeface="Cambria" panose="02040503050406030204" pitchFamily="18" charset="0"/>
                            </a:rPr>
                            <a:t>CARRÉ DE LA CORRÉLATION</a:t>
                          </a:r>
                        </a:p>
                        <a:p>
                          <a:r>
                            <a:rPr lang="fr-CH" sz="1100" dirty="0">
                              <a:latin typeface="Cambria" panose="02040503050406030204" pitchFamily="18" charset="0"/>
                            </a:rPr>
                            <a:t>r2 =&gt; % variance </a:t>
                          </a:r>
                          <a:r>
                            <a:rPr lang="fr-CH" sz="1100" dirty="0" err="1">
                              <a:latin typeface="Cambria" panose="02040503050406030204" pitchFamily="18" charset="0"/>
                            </a:rPr>
                            <a:t>expli</a:t>
                          </a:r>
                          <a:r>
                            <a:rPr lang="fr-CH" sz="1100" dirty="0">
                              <a:latin typeface="Cambria" panose="02040503050406030204" pitchFamily="18" charset="0"/>
                            </a:rPr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0482371"/>
                      </a:ext>
                    </a:extLst>
                  </a:tr>
                  <a:tr h="346703">
                    <a:tc>
                      <a:txBody>
                        <a:bodyPr/>
                        <a:lstStyle/>
                        <a:p>
                          <a:r>
                            <a:rPr lang="fr-CH" sz="1100" dirty="0">
                              <a:latin typeface="Cambria" panose="02040503050406030204" pitchFamily="18" charset="0"/>
                            </a:rPr>
                            <a:t>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fr-CH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H" sz="1100" i="1" dirty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  <m:r>
                                  <a:rPr lang="fr-CH" sz="1100" i="0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CH" sz="1100" i="1" dirty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fr-CH" sz="1100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CH" sz="11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H" sz="1100" dirty="0">
                              <a:latin typeface="Cambria" panose="02040503050406030204" pitchFamily="18" charset="0"/>
                            </a:rPr>
                            <a:t>Amplitude de la corrélation entre toutes les variables de 2 informations </a:t>
                          </a:r>
                          <a:r>
                            <a:rPr lang="fr-CH" sz="1100" dirty="0">
                              <a:latin typeface="Cambria" panose="02040503050406030204" pitchFamily="18" charset="0"/>
                              <a:sym typeface="Wingdings" panose="05000000000000000000" pitchFamily="2" charset="2"/>
                            </a:rPr>
                            <a:t> permet la prédiction de Y connaissant X</a:t>
                          </a:r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H" sz="900" kern="12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+mn-ea"/>
                              <a:cs typeface="+mn-cs"/>
                            </a:rPr>
                            <a:t>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H" sz="9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fr-CH" sz="900" i="1" kern="12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H" sz="900" i="1" kern="12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𝑌</m:t>
                                    </m:r>
                                  </m:e>
                                </m:acc>
                                <m:r>
                                  <a:rPr lang="fr-CH" sz="900" i="0" kern="12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fr-CH" sz="900" i="1" kern="12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fr-CH" sz="900" i="1" kern="12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fr-CH" sz="900" i="1" kern="12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lang="fr-CH" sz="900" i="0" kern="12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fr-CH" sz="900" i="1" kern="12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fr-CH" sz="900" i="0" kern="12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⋅</m:t>
                                </m:r>
                                <m:r>
                                  <a:rPr lang="fr-CH" sz="900" i="1" kern="12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𝑧𝑋</m:t>
                                </m:r>
                              </m:oMath>
                            </m:oMathPara>
                          </a14:m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0354958"/>
                      </a:ext>
                    </a:extLst>
                  </a:tr>
                  <a:tr h="460533">
                    <a:tc>
                      <a:txBody>
                        <a:bodyPr/>
                        <a:lstStyle/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H" sz="900" dirty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</a:rPr>
                            <a:t>ERREUR TYPE</a:t>
                          </a:r>
                        </a:p>
                        <a:p>
                          <a:r>
                            <a:rPr lang="fr-CH" sz="900" dirty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</a:rPr>
                            <a:t>Différence entre modèle et réalité</a:t>
                          </a:r>
                        </a:p>
                        <a:p>
                          <a:r>
                            <a:rPr lang="fr-CH" sz="900" dirty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</a:rPr>
                            <a:t>Suit la forme du modèle?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6672035"/>
                      </a:ext>
                    </a:extLst>
                  </a:tr>
                  <a:tr h="460533">
                    <a:tc>
                      <a:txBody>
                        <a:bodyPr/>
                        <a:lstStyle/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H" sz="900" dirty="0">
                              <a:latin typeface="Cambria" panose="02040503050406030204" pitchFamily="18" charset="0"/>
                            </a:rPr>
                            <a:t>INTERVALLE DE CONFIANCE</a:t>
                          </a:r>
                        </a:p>
                        <a:p>
                          <a:r>
                            <a:rPr lang="fr-CH" sz="900" dirty="0">
                              <a:latin typeface="Cambria" panose="02040503050406030204" pitchFamily="18" charset="0"/>
                            </a:rPr>
                            <a:t>1.96 x l’erreur (à 95%)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274546"/>
                      </a:ext>
                    </a:extLst>
                  </a:tr>
                  <a:tr h="460533">
                    <a:tc>
                      <a:txBody>
                        <a:bodyPr/>
                        <a:lstStyle/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H" sz="900" dirty="0">
                              <a:latin typeface="Cambria" panose="02040503050406030204" pitchFamily="18" charset="0"/>
                            </a:rPr>
                            <a:t>ERREUR D’ESTIMATION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4592071"/>
                      </a:ext>
                    </a:extLst>
                  </a:tr>
                  <a:tr h="460533">
                    <a:tc>
                      <a:txBody>
                        <a:bodyPr/>
                        <a:lstStyle/>
                        <a:p>
                          <a:endParaRPr lang="fr-CH" sz="10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H" sz="900" dirty="0">
                              <a:latin typeface="Cambria" panose="02040503050406030204" pitchFamily="18" charset="0"/>
                            </a:rPr>
                            <a:t>ECART TYPE DE l’ERREUR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282915"/>
                      </a:ext>
                    </a:extLst>
                  </a:tr>
                  <a:tr h="460533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H" sz="10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48113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2" name="Tableau 91">
                <a:extLst>
                  <a:ext uri="{FF2B5EF4-FFF2-40B4-BE49-F238E27FC236}">
                    <a16:creationId xmlns:a16="http://schemas.microsoft.com/office/drawing/2014/main" id="{3E3D1604-1BC2-4882-9960-0EE1CD52F7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872526"/>
                  </p:ext>
                </p:extLst>
              </p:nvPr>
            </p:nvGraphicFramePr>
            <p:xfrm>
              <a:off x="306225" y="1412803"/>
              <a:ext cx="6245550" cy="76263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49110">
                      <a:extLst>
                        <a:ext uri="{9D8B030D-6E8A-4147-A177-3AD203B41FA5}">
                          <a16:colId xmlns:a16="http://schemas.microsoft.com/office/drawing/2014/main" val="4175587265"/>
                        </a:ext>
                      </a:extLst>
                    </a:gridCol>
                    <a:gridCol w="1054084">
                      <a:extLst>
                        <a:ext uri="{9D8B030D-6E8A-4147-A177-3AD203B41FA5}">
                          <a16:colId xmlns:a16="http://schemas.microsoft.com/office/drawing/2014/main" val="879426832"/>
                        </a:ext>
                      </a:extLst>
                    </a:gridCol>
                    <a:gridCol w="1618488">
                      <a:extLst>
                        <a:ext uri="{9D8B030D-6E8A-4147-A177-3AD203B41FA5}">
                          <a16:colId xmlns:a16="http://schemas.microsoft.com/office/drawing/2014/main" val="1819362529"/>
                        </a:ext>
                      </a:extLst>
                    </a:gridCol>
                    <a:gridCol w="1074758">
                      <a:extLst>
                        <a:ext uri="{9D8B030D-6E8A-4147-A177-3AD203B41FA5}">
                          <a16:colId xmlns:a16="http://schemas.microsoft.com/office/drawing/2014/main" val="3376051216"/>
                        </a:ext>
                      </a:extLst>
                    </a:gridCol>
                    <a:gridCol w="1249110">
                      <a:extLst>
                        <a:ext uri="{9D8B030D-6E8A-4147-A177-3AD203B41FA5}">
                          <a16:colId xmlns:a16="http://schemas.microsoft.com/office/drawing/2014/main" val="2513868591"/>
                        </a:ext>
                      </a:extLst>
                    </a:gridCol>
                  </a:tblGrid>
                  <a:tr h="404487">
                    <a:tc gridSpan="2">
                      <a:txBody>
                        <a:bodyPr/>
                        <a:lstStyle/>
                        <a:p>
                          <a:r>
                            <a:rPr lang="fr-CH" sz="1100" b="1" dirty="0">
                              <a:latin typeface="Cambria" panose="02040503050406030204" pitchFamily="18" charset="0"/>
                            </a:rPr>
                            <a:t>NON STANDARDISES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CH" sz="1100" b="1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H" sz="1100" b="1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fr-CH" sz="1100" b="1" dirty="0">
                              <a:latin typeface="Cambria" panose="02040503050406030204" pitchFamily="18" charset="0"/>
                            </a:rPr>
                            <a:t>STANDARDISÉS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CH" sz="1100" b="1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811066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r>
                            <a:rPr lang="fr-CH" sz="1100" b="1" dirty="0">
                              <a:latin typeface="Cambria" panose="02040503050406030204" pitchFamily="18" charset="0"/>
                            </a:rPr>
                            <a:t>Terme théorique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H" sz="1100" b="1" dirty="0">
                              <a:latin typeface="Cambria" panose="02040503050406030204" pitchFamily="18" charset="0"/>
                            </a:rPr>
                            <a:t>Formule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H" sz="1100" b="1" dirty="0">
                              <a:latin typeface="Cambria" panose="02040503050406030204" pitchFamily="18" charset="0"/>
                            </a:rPr>
                            <a:t>Précision théorique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H" sz="1100" b="1" dirty="0">
                              <a:latin typeface="Cambria" panose="02040503050406030204" pitchFamily="18" charset="0"/>
                            </a:rPr>
                            <a:t>Terme Théorique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H" sz="1100" b="1" dirty="0">
                              <a:latin typeface="Cambria" panose="02040503050406030204" pitchFamily="18" charset="0"/>
                            </a:rPr>
                            <a:t>Formule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453858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r>
                            <a:rPr lang="fr-CH" sz="1100" dirty="0">
                              <a:latin typeface="Cambria" panose="02040503050406030204" pitchFamily="18" charset="0"/>
                            </a:rPr>
                            <a:t>COVARIANCE</a:t>
                          </a:r>
                        </a:p>
                        <a:p>
                          <a:r>
                            <a:rPr lang="fr-CH" sz="1100" dirty="0">
                              <a:latin typeface="Cambria" panose="02040503050406030204" pitchFamily="18" charset="0"/>
                            </a:rPr>
                            <a:t>Moyenne !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19075" t="-108730" r="-375145" b="-787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H" sz="1100" b="1" dirty="0">
                              <a:latin typeface="Cambria" panose="02040503050406030204" pitchFamily="18" charset="0"/>
                            </a:rPr>
                            <a:t>Covariance</a:t>
                          </a:r>
                          <a:r>
                            <a:rPr lang="fr-CH" sz="1100" dirty="0">
                              <a:latin typeface="Cambria" panose="02040503050406030204" pitchFamily="18" charset="0"/>
                            </a:rPr>
                            <a:t> est un </a:t>
                          </a:r>
                          <a:r>
                            <a:rPr lang="fr-CH" sz="1100" i="1" dirty="0">
                              <a:latin typeface="Cambria" panose="02040503050406030204" pitchFamily="18" charset="0"/>
                            </a:rPr>
                            <a:t>coefficient</a:t>
                          </a:r>
                          <a:r>
                            <a:rPr lang="fr-CH" sz="1100" dirty="0">
                              <a:latin typeface="Cambria" panose="02040503050406030204" pitchFamily="18" charset="0"/>
                            </a:rPr>
                            <a:t> de </a:t>
                          </a:r>
                          <a:r>
                            <a:rPr lang="fr-CH" sz="1100" b="1" dirty="0">
                              <a:latin typeface="Cambria" panose="02040503050406030204" pitchFamily="18" charset="0"/>
                            </a:rPr>
                            <a:t>scores non standardisés</a:t>
                          </a:r>
                        </a:p>
                        <a:p>
                          <a:r>
                            <a:rPr lang="fr-CH" sz="1100" dirty="0">
                              <a:latin typeface="Cambria" panose="02040503050406030204" pitchFamily="18" charset="0"/>
                            </a:rPr>
                            <a:t>COV(</a:t>
                          </a:r>
                          <a:r>
                            <a:rPr lang="fr-CH" sz="1100" dirty="0" err="1">
                              <a:latin typeface="Cambria" panose="02040503050406030204" pitchFamily="18" charset="0"/>
                            </a:rPr>
                            <a:t>zx</a:t>
                          </a:r>
                          <a:r>
                            <a:rPr lang="fr-CH" sz="1100" dirty="0">
                              <a:latin typeface="Cambria" panose="02040503050406030204" pitchFamily="18" charset="0"/>
                            </a:rPr>
                            <a:t>, </a:t>
                          </a:r>
                          <a:r>
                            <a:rPr lang="fr-CH" sz="1100" dirty="0" err="1">
                              <a:latin typeface="Cambria" panose="02040503050406030204" pitchFamily="18" charset="0"/>
                            </a:rPr>
                            <a:t>zy</a:t>
                          </a:r>
                          <a:r>
                            <a:rPr lang="fr-CH" sz="1100" dirty="0">
                              <a:latin typeface="Cambria" panose="02040503050406030204" pitchFamily="18" charset="0"/>
                            </a:rPr>
                            <a:t>) = r(</a:t>
                          </a:r>
                          <a:r>
                            <a:rPr lang="fr-CH" sz="1100" dirty="0" err="1">
                              <a:latin typeface="Cambria" panose="02040503050406030204" pitchFamily="18" charset="0"/>
                            </a:rPr>
                            <a:t>x,y</a:t>
                          </a:r>
                          <a:r>
                            <a:rPr lang="fr-CH" sz="1100" dirty="0">
                              <a:latin typeface="Cambria" panose="020405030504060302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H" sz="900" dirty="0">
                              <a:latin typeface="Cambria" panose="02040503050406030204" pitchFamily="18" charset="0"/>
                            </a:rPr>
                            <a:t>CORRELATION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latinLnBrk="0" hangingPunct="1"/>
                          <a:r>
                            <a:rPr lang="fr-CH" sz="900" kern="12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+mn-ea"/>
                              <a:cs typeface="+mn-cs"/>
                            </a:rPr>
                            <a:t>r ( x ; 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628953"/>
                      </a:ext>
                    </a:extLst>
                  </a:tr>
                  <a:tr h="929640">
                    <a:tc>
                      <a:txBody>
                        <a:bodyPr/>
                        <a:lstStyle/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42481" t="-173026" r="-143985" b="-55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H" sz="900" kern="12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+mn-ea"/>
                              <a:cs typeface="+mn-cs"/>
                            </a:rPr>
                            <a:t>Coefficient compris entre -1 et 1</a:t>
                          </a:r>
                        </a:p>
                        <a:p>
                          <a:r>
                            <a:rPr lang="fr-CH" sz="900" kern="12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+mn-ea"/>
                              <a:cs typeface="+mn-cs"/>
                            </a:rPr>
                            <a:t>0 =&gt; pas de lien</a:t>
                          </a:r>
                        </a:p>
                        <a:p>
                          <a:r>
                            <a:rPr lang="fr-CH" sz="900" kern="12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+mn-ea"/>
                              <a:cs typeface="+mn-cs"/>
                            </a:rPr>
                            <a:t>1 = orthogonal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089996"/>
                      </a:ext>
                    </a:extLst>
                  </a:tr>
                  <a:tr h="929640">
                    <a:tc>
                      <a:txBody>
                        <a:bodyPr/>
                        <a:lstStyle/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42481" t="-271242" r="-143985" b="-449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6774670"/>
                      </a:ext>
                    </a:extLst>
                  </a:tr>
                  <a:tr h="594360">
                    <a:tc>
                      <a:txBody>
                        <a:bodyPr/>
                        <a:lstStyle/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H" sz="1100" dirty="0">
                              <a:latin typeface="Cambria" panose="02040503050406030204" pitchFamily="18" charset="0"/>
                            </a:rPr>
                            <a:t>CARRÉ DE LA CORRÉLATION</a:t>
                          </a:r>
                        </a:p>
                        <a:p>
                          <a:r>
                            <a:rPr lang="fr-CH" sz="1100" dirty="0">
                              <a:latin typeface="Cambria" panose="02040503050406030204" pitchFamily="18" charset="0"/>
                            </a:rPr>
                            <a:t>r2 =&gt; % variance </a:t>
                          </a:r>
                          <a:r>
                            <a:rPr lang="fr-CH" sz="1100" dirty="0" err="1">
                              <a:latin typeface="Cambria" panose="02040503050406030204" pitchFamily="18" charset="0"/>
                            </a:rPr>
                            <a:t>expli</a:t>
                          </a:r>
                          <a:r>
                            <a:rPr lang="fr-CH" sz="1100" dirty="0">
                              <a:latin typeface="Cambria" panose="02040503050406030204" pitchFamily="18" charset="0"/>
                            </a:rPr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0482371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r>
                            <a:rPr lang="fr-CH" sz="1100" dirty="0">
                              <a:latin typeface="Cambria" panose="02040503050406030204" pitchFamily="18" charset="0"/>
                            </a:rPr>
                            <a:t>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19075" t="-367403" r="-375145" b="-225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H" sz="1100" dirty="0">
                              <a:latin typeface="Cambria" panose="02040503050406030204" pitchFamily="18" charset="0"/>
                            </a:rPr>
                            <a:t>Amplitude de la corrélation entre toutes les variables de 2 informations </a:t>
                          </a:r>
                          <a:r>
                            <a:rPr lang="fr-CH" sz="1100" dirty="0">
                              <a:latin typeface="Cambria" panose="02040503050406030204" pitchFamily="18" charset="0"/>
                              <a:sym typeface="Wingdings" panose="05000000000000000000" pitchFamily="2" charset="2"/>
                            </a:rPr>
                            <a:t> permet la prédiction de Y connaissant X</a:t>
                          </a:r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H" sz="900" kern="12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+mn-ea"/>
                              <a:cs typeface="+mn-cs"/>
                            </a:rPr>
                            <a:t>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00488" t="-367403" r="-976" b="-2259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035495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H" sz="900" dirty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</a:rPr>
                            <a:t>ERREUR TYPE</a:t>
                          </a:r>
                        </a:p>
                        <a:p>
                          <a:r>
                            <a:rPr lang="fr-CH" sz="900" dirty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</a:rPr>
                            <a:t>Différence entre modèle et réalité</a:t>
                          </a:r>
                        </a:p>
                        <a:p>
                          <a:r>
                            <a:rPr lang="fr-CH" sz="900" dirty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</a:rPr>
                            <a:t>Suit la forme du modèle?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6672035"/>
                      </a:ext>
                    </a:extLst>
                  </a:tr>
                  <a:tr h="460533">
                    <a:tc>
                      <a:txBody>
                        <a:bodyPr/>
                        <a:lstStyle/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H" sz="900" dirty="0">
                              <a:latin typeface="Cambria" panose="02040503050406030204" pitchFamily="18" charset="0"/>
                            </a:rPr>
                            <a:t>INTERVALLE DE CONFIANCE</a:t>
                          </a:r>
                        </a:p>
                        <a:p>
                          <a:r>
                            <a:rPr lang="fr-CH" sz="900" dirty="0">
                              <a:latin typeface="Cambria" panose="02040503050406030204" pitchFamily="18" charset="0"/>
                            </a:rPr>
                            <a:t>1.96 x l’erreur (à 95%)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274546"/>
                      </a:ext>
                    </a:extLst>
                  </a:tr>
                  <a:tr h="460533">
                    <a:tc>
                      <a:txBody>
                        <a:bodyPr/>
                        <a:lstStyle/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H" sz="900" dirty="0">
                              <a:latin typeface="Cambria" panose="02040503050406030204" pitchFamily="18" charset="0"/>
                            </a:rPr>
                            <a:t>ERREUR D’ESTIMATION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4592071"/>
                      </a:ext>
                    </a:extLst>
                  </a:tr>
                  <a:tr h="460533">
                    <a:tc>
                      <a:txBody>
                        <a:bodyPr/>
                        <a:lstStyle/>
                        <a:p>
                          <a:endParaRPr lang="fr-CH" sz="10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1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H" sz="900" dirty="0">
                              <a:latin typeface="Cambria" panose="02040503050406030204" pitchFamily="18" charset="0"/>
                            </a:rPr>
                            <a:t>ECART TYPE DE l’ERREUR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282915"/>
                      </a:ext>
                    </a:extLst>
                  </a:tr>
                  <a:tr h="460533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H" sz="10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9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48113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223754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12959</TotalTime>
  <Words>607</Words>
  <Application>Microsoft Office PowerPoint</Application>
  <PresentationFormat>Format A4 (210 x 297 mm)</PresentationFormat>
  <Paragraphs>164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Cambria Math</vt:lpstr>
      <vt:lpstr>Carlito</vt:lpstr>
      <vt:lpstr>Wingdings</vt:lpstr>
      <vt:lpstr>Thème Office</vt:lpstr>
      <vt:lpstr>STATISTIQUES</vt:lpstr>
      <vt:lpstr>STATISTIQUES</vt:lpstr>
      <vt:lpstr>STATISTIQUES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STATISTIQUES</dc:title>
  <dc:creator>Menoud Marie</dc:creator>
  <cp:lastModifiedBy>Menoud Marie</cp:lastModifiedBy>
  <cp:revision>38</cp:revision>
  <dcterms:created xsi:type="dcterms:W3CDTF">2018-02-08T12:51:05Z</dcterms:created>
  <dcterms:modified xsi:type="dcterms:W3CDTF">2018-02-27T07:09:01Z</dcterms:modified>
</cp:coreProperties>
</file>