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59" autoAdjust="0"/>
    <p:restoredTop sz="50000" autoAdjust="0"/>
  </p:normalViewPr>
  <p:slideViewPr>
    <p:cSldViewPr snapToGrid="0" snapToObjects="1">
      <p:cViewPr varScale="1">
        <p:scale>
          <a:sx n="49" d="100"/>
          <a:sy n="49" d="100"/>
        </p:scale>
        <p:origin x="42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8A432-64C7-0A47-9707-EF7F621D7F8A}" type="datetimeFigureOut">
              <a:rPr lang="fr-FR" smtClean="0"/>
              <a:t>17/10/2018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4F84E-3269-5D49-B253-9F59D64229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861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CC0F-F62C-DE41-9B23-D0313619AB8B}" type="datetimeFigureOut">
              <a:rPr lang="fr-FR" smtClean="0"/>
              <a:t>17/10/2018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A5446-19E1-AF45-A9CF-32EF6B3D4B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8522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3082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n>
                  <a:noFill/>
                </a:ln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83FA-496F-BF48-9FE9-A56420A8ED95}" type="datetime1">
              <a:rPr lang="fr-CH" smtClean="0"/>
              <a:t>17.10.2018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11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CA19-AA39-2940-A721-E0F72FC5EDAC}" type="datetime1">
              <a:rPr lang="fr-CH" smtClean="0"/>
              <a:t>17.10.2018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726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B5F5-97AC-3443-B42E-371E6D09749E}" type="datetime1">
              <a:rPr lang="fr-CH" smtClean="0"/>
              <a:t>17.10.2018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977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D659-DA60-A543-A0F2-033D77F6D4E2}" type="datetime1">
              <a:rPr lang="fr-CH" smtClean="0"/>
              <a:t>17.10.2018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4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0AB9-AC7F-1742-B4F8-9372FF8D4A84}" type="datetime1">
              <a:rPr lang="fr-CH" smtClean="0"/>
              <a:t>17.10.2018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75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606-0EA7-214B-9662-B6A3AB019DCC}" type="datetime1">
              <a:rPr lang="fr-CH" smtClean="0"/>
              <a:t>17.10.2018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73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2A0F-E060-A44A-8B8F-00BAA3496F67}" type="datetime1">
              <a:rPr lang="fr-CH" smtClean="0"/>
              <a:t>17.10.2018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75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E7D-4092-1247-8D76-BACB2D537E01}" type="datetime1">
              <a:rPr lang="fr-CH" smtClean="0"/>
              <a:t>17.10.2018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52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A6A1-E1DA-6540-8921-14744379E622}" type="datetime1">
              <a:rPr lang="fr-CH" smtClean="0"/>
              <a:t>17.10.2018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61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3D1-0222-F845-B65A-402748259B1D}" type="datetime1">
              <a:rPr lang="fr-CH" smtClean="0"/>
              <a:t>17.10.2018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8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BB99-299F-4F42-ABC9-B966778AF0D9}" type="datetime1">
              <a:rPr lang="fr-CH" smtClean="0"/>
              <a:t>17.10.2018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8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Cliquez pour modifier les styles du texte du masque</a:t>
            </a:r>
          </a:p>
          <a:p>
            <a:pPr lvl="1"/>
            <a:r>
              <a:rPr lang="fr-CH" dirty="0"/>
              <a:t>Deuxième niveau</a:t>
            </a:r>
          </a:p>
          <a:p>
            <a:pPr lvl="2"/>
            <a:r>
              <a:rPr lang="fr-CH" dirty="0"/>
              <a:t>Troisième niveau</a:t>
            </a:r>
          </a:p>
          <a:p>
            <a:pPr lvl="3"/>
            <a:r>
              <a:rPr lang="fr-CH" dirty="0"/>
              <a:t>Quatrième niveau</a:t>
            </a:r>
          </a:p>
          <a:p>
            <a:pPr lvl="4"/>
            <a:r>
              <a:rPr lang="fr-CH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A951-8B6F-0C43-8E34-71D84A0199F2}" type="datetime1">
              <a:rPr lang="fr-CH" smtClean="0"/>
              <a:t>17.10.2018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60EF-4379-EB4E-90A7-364FE84F6632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80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ln>
            <a:solidFill>
              <a:schemeClr val="accent2">
                <a:lumMod val="75000"/>
              </a:schemeClr>
            </a:solidFill>
          </a:ln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noFill/>
          </a:ln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noFill/>
          </a:ln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noFill/>
          </a:ln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noFill/>
          </a:ln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735012"/>
            <a:ext cx="9144000" cy="1466321"/>
          </a:xfrm>
        </p:spPr>
        <p:txBody>
          <a:bodyPr>
            <a:normAutofit fontScale="90000"/>
          </a:bodyPr>
          <a:lstStyle/>
          <a:p>
            <a:br>
              <a:rPr lang="fr-CH" b="1" dirty="0"/>
            </a:br>
            <a:r>
              <a:rPr lang="fr-CH" b="1" dirty="0"/>
              <a:t>Réviser les cours 3 à 5</a:t>
            </a:r>
            <a:br>
              <a:rPr lang="fr-CH" b="1" dirty="0"/>
            </a:br>
            <a:endParaRPr lang="fr-CH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1</a:t>
            </a:fld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F2A81E-5C6C-4948-9667-8917BC07080F}"/>
              </a:ext>
            </a:extLst>
          </p:cNvPr>
          <p:cNvSpPr txBox="1"/>
          <p:nvPr/>
        </p:nvSpPr>
        <p:spPr>
          <a:xfrm>
            <a:off x="440267" y="2604095"/>
            <a:ext cx="824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N.B. Prenez ces questions comme différentes manières de vérifier  que: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1°) vous avez identifié les notions principales;  celles-ci sont à retenir.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2°) vous êtes capable de les définir</a:t>
            </a:r>
          </a:p>
          <a:p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6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4384"/>
            <a:ext cx="9144000" cy="1143000"/>
          </a:xfrm>
        </p:spPr>
        <p:txBody>
          <a:bodyPr>
            <a:noAutofit/>
          </a:bodyPr>
          <a:lstStyle/>
          <a:p>
            <a:r>
              <a:rPr lang="fr-CH" sz="3200" dirty="0"/>
              <a:t>Chapitre 1</a:t>
            </a:r>
            <a:br>
              <a:rPr lang="fr-CH" sz="3200" dirty="0"/>
            </a:br>
            <a:r>
              <a:rPr lang="fr-CH" sz="3200" dirty="0"/>
              <a:t>1. L.S. </a:t>
            </a:r>
            <a:r>
              <a:rPr lang="fr-CH" sz="3200" dirty="0" err="1"/>
              <a:t>Vygotski</a:t>
            </a:r>
            <a:r>
              <a:rPr lang="fr-CH" sz="3200" dirty="0"/>
              <a:t>: l’approche historico-socio-culturelle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829"/>
            <a:ext cx="8229600" cy="480808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fr-CH" sz="2500" dirty="0"/>
              <a:t>Pouvez-vous en quelques mots situer </a:t>
            </a:r>
            <a:r>
              <a:rPr lang="fr-CH" sz="2500" dirty="0" err="1"/>
              <a:t>Vygotski</a:t>
            </a:r>
            <a:r>
              <a:rPr lang="fr-CH" sz="2500" dirty="0"/>
              <a:t> et dire quels sont les psychologues de son époque qui l’ont influencé?</a:t>
            </a:r>
          </a:p>
          <a:p>
            <a:pPr>
              <a:spcBef>
                <a:spcPts val="300"/>
              </a:spcBef>
            </a:pPr>
            <a:r>
              <a:rPr lang="fr-CH" sz="2500" dirty="0"/>
              <a:t>Pouvez-vous poser les grandes lignes de sa pensée (sans entrer dans les détails, juste pour en donner une idée générale)?</a:t>
            </a:r>
          </a:p>
          <a:p>
            <a:pPr>
              <a:spcBef>
                <a:spcPts val="300"/>
              </a:spcBef>
            </a:pPr>
            <a:r>
              <a:rPr lang="fr-CH" sz="2500" dirty="0"/>
              <a:t>Quelle analogie fait-il entre le rôle de l’outil tel que décrit dans la théorie de Marx et la notion d’instrument psychologique? Etes-vous capable de définir la notion d’instrument psychologique et de donner un exemple? En quoi le signe est-il un instrument psychologique? </a:t>
            </a:r>
            <a:r>
              <a:rPr lang="fr-FR" sz="2500" dirty="0"/>
              <a:t>Le développement est artificiel: qu’est-ce que cela signifie?</a:t>
            </a:r>
          </a:p>
          <a:p>
            <a:pPr>
              <a:spcBef>
                <a:spcPts val="300"/>
              </a:spcBef>
            </a:pPr>
            <a:endParaRPr lang="fr-CH" sz="2500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73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69976-8375-6641-91B0-1CAC43BF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3200" dirty="0"/>
              <a:t>Chapitre 1</a:t>
            </a:r>
            <a:br>
              <a:rPr lang="fr-CH" sz="3200" dirty="0"/>
            </a:br>
            <a:r>
              <a:rPr lang="fr-CH" sz="3200" dirty="0"/>
              <a:t>1. L.S. </a:t>
            </a:r>
            <a:r>
              <a:rPr lang="fr-CH" sz="3200" dirty="0" err="1"/>
              <a:t>Vygotski</a:t>
            </a:r>
            <a:r>
              <a:rPr lang="fr-CH" sz="3200" dirty="0"/>
              <a:t>: l’approche historico-socio-culturelle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CA687-8DCC-E042-8BC1-CC09D73D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fr-FR" sz="2500" dirty="0"/>
              <a:t>Avez-vous compris ce qu’est un signe? Avez-vous compris l’exemple de M. Sigma (Umberto Eco)? Ou pourquoi « Ceci n’est pas une pipe »?</a:t>
            </a:r>
          </a:p>
          <a:p>
            <a:pPr>
              <a:spcBef>
                <a:spcPts val="300"/>
              </a:spcBef>
            </a:pPr>
            <a:r>
              <a:rPr lang="fr-FR" sz="2500" dirty="0"/>
              <a:t>Sauriez-vous reformuler en vos propres mots la citation de Friedrich donnée sur la dia 24?</a:t>
            </a:r>
          </a:p>
          <a:p>
            <a:pPr>
              <a:spcBef>
                <a:spcPts val="300"/>
              </a:spcBef>
            </a:pPr>
            <a:r>
              <a:rPr lang="fr-FR" sz="2500" dirty="0"/>
              <a:t>Que signifie cette histoire de « stimulation double »??? Pouvez-vous l’expliquer? Comment cela </a:t>
            </a:r>
            <a:r>
              <a:rPr lang="fr-FR" sz="2500" dirty="0" err="1"/>
              <a:t>a-t-il</a:t>
            </a:r>
            <a:r>
              <a:rPr lang="fr-FR" sz="2500" dirty="0"/>
              <a:t> été investigué sur le plan de la recherche?</a:t>
            </a:r>
          </a:p>
          <a:p>
            <a:pPr>
              <a:spcBef>
                <a:spcPts val="300"/>
              </a:spcBef>
            </a:pPr>
            <a:r>
              <a:rPr lang="fr-FR" sz="2500" dirty="0"/>
              <a:t>Dans les exemples données, par ex celui de la dia 30, pourquoi peut-on dire que le locuteur (=celui qui parle) est à la fois sujet et objet?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78C0BC-B3AD-0347-B3A6-8BE143A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66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54550-C02F-4448-8D8A-CFEEF755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1143000"/>
          </a:xfrm>
        </p:spPr>
        <p:txBody>
          <a:bodyPr>
            <a:noAutofit/>
          </a:bodyPr>
          <a:lstStyle/>
          <a:p>
            <a:r>
              <a:rPr lang="fr-CH" sz="3200" dirty="0"/>
              <a:t>Chapitre 1</a:t>
            </a:r>
            <a:br>
              <a:rPr lang="fr-CH" sz="3200" dirty="0"/>
            </a:br>
            <a:r>
              <a:rPr lang="fr-CH" sz="3200" dirty="0"/>
              <a:t>1. L.S. </a:t>
            </a:r>
            <a:r>
              <a:rPr lang="fr-CH" sz="3200" dirty="0" err="1"/>
              <a:t>Vygotski</a:t>
            </a:r>
            <a:r>
              <a:rPr lang="fr-CH" sz="3200" dirty="0"/>
              <a:t>: l’approche historico-socio-culturelle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61CB8-4248-1746-B783-E2F990DA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500" dirty="0"/>
              <a:t>Quelle est la thèse de </a:t>
            </a:r>
            <a:r>
              <a:rPr lang="fr-FR" sz="2500" dirty="0" err="1"/>
              <a:t>Vygotski</a:t>
            </a:r>
            <a:r>
              <a:rPr lang="fr-FR" sz="2500" dirty="0"/>
              <a:t> concernant les liens entre apprentissage et développement? Entrevoyez-vous les conséquences d’une telle thèse sur la manière dont on va étudier l’apprentissage? Savez-vous définir la notion de zone proximale de développement? Quel est l’intérêt de cette notion?</a:t>
            </a:r>
          </a:p>
          <a:p>
            <a:r>
              <a:rPr lang="fr-FR" sz="2500" dirty="0"/>
              <a:t>Qu’est-ce que la loi de la double formation? </a:t>
            </a:r>
          </a:p>
          <a:p>
            <a:r>
              <a:rPr lang="fr-FR" sz="2500" dirty="0"/>
              <a:t>Parler du rôle fondamental des interactions sociales dans le développement de la personne revient-il à dire que la personne est le produit de son environnement social? Mettez cette question en lien avec la citation de la dia 57.</a:t>
            </a:r>
          </a:p>
          <a:p>
            <a:pPr marL="0" indent="0">
              <a:buNone/>
            </a:pPr>
            <a:endParaRPr lang="fr-FR" sz="25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5AB6FC-8CE5-8C4A-820B-E10FF351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30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CB70D-C558-5C4C-9B04-CC780B76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3200" dirty="0"/>
              <a:t>Chapitre 1</a:t>
            </a:r>
            <a:br>
              <a:rPr lang="fr-CH" sz="3200" dirty="0"/>
            </a:br>
            <a:r>
              <a:rPr lang="fr-CH" sz="3200" dirty="0"/>
              <a:t>1. L.S. </a:t>
            </a:r>
            <a:r>
              <a:rPr lang="fr-CH" sz="3200" dirty="0" err="1"/>
              <a:t>Vygotski</a:t>
            </a:r>
            <a:r>
              <a:rPr lang="fr-CH" sz="3200" dirty="0"/>
              <a:t>: l’approche historico-socio-culturelle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0DFE2-C444-1C44-93B3-D2695156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Quelle est la position de </a:t>
            </a:r>
            <a:r>
              <a:rPr lang="fr-FR" sz="2500" dirty="0" err="1"/>
              <a:t>Vygotski</a:t>
            </a:r>
            <a:r>
              <a:rPr lang="fr-FR" sz="2500" dirty="0"/>
              <a:t> concernant les liens entre langage et pensée? En quoi cette position se différencie-t-elle d’autres positions possibles? « Pensée préverbale » et « Langage </a:t>
            </a:r>
            <a:r>
              <a:rPr lang="fr-FR" sz="2500" dirty="0" err="1"/>
              <a:t>préintellectuel</a:t>
            </a:r>
            <a:r>
              <a:rPr lang="fr-FR" sz="2500" dirty="0"/>
              <a:t> »: est-ce compris?</a:t>
            </a:r>
          </a:p>
          <a:p>
            <a:pPr marL="400050" lvl="1" indent="0">
              <a:buNone/>
            </a:pPr>
            <a:r>
              <a:rPr lang="fr-FR" sz="2500" dirty="0"/>
              <a:t>Commentez la citation de la dia 38: « La pensée ne s’exprime pas dans le mot mais se réalise dans le mot » (</a:t>
            </a:r>
            <a:r>
              <a:rPr lang="fr-FR" sz="2500" dirty="0" err="1"/>
              <a:t>Vygotski</a:t>
            </a:r>
            <a:r>
              <a:rPr lang="fr-FR" sz="2500" dirty="0"/>
              <a:t>, 1934/1985, p. 329)</a:t>
            </a:r>
          </a:p>
          <a:p>
            <a:r>
              <a:rPr lang="fr-FR" sz="2500" dirty="0"/>
              <a:t>Comment </a:t>
            </a:r>
            <a:r>
              <a:rPr lang="fr-FR" sz="2500" dirty="0" err="1"/>
              <a:t>Vygotski</a:t>
            </a:r>
            <a:r>
              <a:rPr lang="fr-FR" sz="2500" dirty="0"/>
              <a:t> interprète-t-il le monologue enfantin?</a:t>
            </a:r>
          </a:p>
          <a:p>
            <a:r>
              <a:rPr lang="fr-FR" sz="2500" dirty="0"/>
              <a:t>Quelle conception </a:t>
            </a:r>
            <a:r>
              <a:rPr lang="fr-FR" sz="2500" dirty="0" err="1"/>
              <a:t>a-t-il</a:t>
            </a:r>
            <a:r>
              <a:rPr lang="fr-FR" sz="2500" dirty="0"/>
              <a:t> des liens entre pensée scientifique et pensée quotidienne? Avez-vous compris le schéma de la dia 54 et sauriez-vous trouver d’autres exemples?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83BB95-BB1B-2846-BD67-AECF6F19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60EF-4379-EB4E-90A7-364FE84F6632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0757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50">
      <a:dk1>
        <a:sysClr val="windowText" lastClr="000000"/>
      </a:dk1>
      <a:lt1>
        <a:sysClr val="window" lastClr="FFFFFF"/>
      </a:lt1>
      <a:dk2>
        <a:srgbClr val="265B9E"/>
      </a:dk2>
      <a:lt2>
        <a:srgbClr val="D6D5C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ésentation2" id="{4F57BD9F-6DED-4749-A9E6-8E1E80ADC6F6}" vid="{FA085C5D-5160-7E42-8A2C-0AF02E5D9ABE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46</TotalTime>
  <Words>288</Words>
  <Application>Microsoft Office PowerPoint</Application>
  <PresentationFormat>Affichage à l'écran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 Réviser les cours 3 à 5 </vt:lpstr>
      <vt:lpstr>Chapitre 1 1. L.S. Vygotski: l’approche historico-socio-culturelle</vt:lpstr>
      <vt:lpstr>Chapitre 1 1. L.S. Vygotski: l’approche historico-socio-culturelle</vt:lpstr>
      <vt:lpstr>Chapitre 1 1. L.S. Vygotski: l’approche historico-socio-culturelle</vt:lpstr>
      <vt:lpstr>Chapitre 1 1. L.S. Vygotski: l’approche historico-socio-culturelle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MG</dc:creator>
  <cp:lastModifiedBy>Dunja J. Vulliemin</cp:lastModifiedBy>
  <cp:revision>10</cp:revision>
  <dcterms:created xsi:type="dcterms:W3CDTF">2018-10-04T15:43:44Z</dcterms:created>
  <dcterms:modified xsi:type="dcterms:W3CDTF">2018-10-17T07:27:18Z</dcterms:modified>
</cp:coreProperties>
</file>