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C5E99-4672-9418-4ABB-FB97B805A383}" v="9" dt="2025-10-23T14:22:46.721"/>
    <p1510:client id="{54A3694F-9728-F414-A9D7-66466647A3D6}" v="95" dt="2025-10-23T17:52:53.906"/>
    <p1510:client id="{599F6E8D-2510-AD50-E06F-7CC97932C9F1}" v="8" dt="2025-10-23T17:55:46.276"/>
    <p1510:client id="{842B1D1F-0393-019C-CF09-4C600C1D1E1F}" v="95" dt="2025-10-23T14:26:31.486"/>
    <p1510:client id="{8C02B69E-3F66-273A-F199-BA36035CFFC1}" v="1" dt="2025-10-23T14:23:02.644"/>
    <p1510:client id="{9DA1A941-F361-0FAD-2EAA-2B9A83210DFB}" v="125" dt="2025-10-23T17:43:17.198"/>
    <p1510:client id="{E0FCB909-256C-54E1-F9DD-017F821DAE15}" v="2399" dt="2025-10-23T17:18:56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16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1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87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3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7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86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95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7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5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0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50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515155" y="1422870"/>
            <a:ext cx="9144000" cy="2387600"/>
          </a:xfrm>
        </p:spPr>
        <p:txBody>
          <a:bodyPr/>
          <a:lstStyle/>
          <a:p>
            <a:r>
              <a:rPr lang="hr-HR" err="1"/>
              <a:t>Skriptomat</a:t>
            </a: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515155" y="390254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sz="3200"/>
              <a:t>Programsko inženjerstvo 2025/2026</a:t>
            </a:r>
          </a:p>
        </p:txBody>
      </p:sp>
      <p:pic>
        <p:nvPicPr>
          <p:cNvPr id="6" name="Slika 5" descr="482,900+ Book Cartoon Stock Photos, Pictures &amp; Royalty-Free Images - iStock  | Open book cartoon, Comic book cartoon humor, Reading book cartoon">
            <a:extLst>
              <a:ext uri="{FF2B5EF4-FFF2-40B4-BE49-F238E27FC236}">
                <a16:creationId xmlns:a16="http://schemas.microsoft.com/office/drawing/2014/main" id="{A564A5B2-2091-7AB2-A118-97CB4D14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560" y="1423384"/>
            <a:ext cx="4342460" cy="279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4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C5DA58-9248-8339-EDAD-05D022D6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Tim </a:t>
            </a:r>
            <a:r>
              <a:rPr lang="hr-HR" b="1" err="1"/>
              <a:t>JedanManje</a:t>
            </a:r>
            <a:endParaRPr lang="hr-HR" b="1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28A2F37-E00F-1FB6-F912-2E1B4BE8D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5174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r-HR"/>
              <a:t>Voditeljica: Leonarda Laušić</a:t>
            </a:r>
          </a:p>
          <a:p>
            <a:pPr marL="0" indent="0">
              <a:buNone/>
            </a:pPr>
            <a:r>
              <a:rPr lang="hr-HR"/>
              <a:t>Dunja </a:t>
            </a:r>
            <a:r>
              <a:rPr lang="hr-HR" err="1"/>
              <a:t>Međurečan</a:t>
            </a:r>
            <a:endParaRPr lang="hr-HR"/>
          </a:p>
          <a:p>
            <a:pPr marL="0" indent="0">
              <a:buNone/>
            </a:pPr>
            <a:r>
              <a:rPr lang="hr-HR"/>
              <a:t>Lorena </a:t>
            </a:r>
            <a:r>
              <a:rPr lang="hr-HR" err="1"/>
              <a:t>Pratljačić</a:t>
            </a:r>
            <a:r>
              <a:rPr lang="hr-HR"/>
              <a:t> </a:t>
            </a:r>
          </a:p>
          <a:p>
            <a:pPr marL="0" indent="0">
              <a:buNone/>
            </a:pPr>
            <a:r>
              <a:rPr lang="hr-HR"/>
              <a:t>Daniela Jovanović</a:t>
            </a:r>
          </a:p>
          <a:p>
            <a:pPr marL="0" indent="0">
              <a:buNone/>
            </a:pPr>
            <a:r>
              <a:rPr lang="hr-HR"/>
              <a:t>Jakov Miličić</a:t>
            </a:r>
          </a:p>
          <a:p>
            <a:pPr marL="0" indent="0">
              <a:buNone/>
            </a:pPr>
            <a:r>
              <a:rPr lang="hr-HR"/>
              <a:t>Mihael </a:t>
            </a:r>
            <a:r>
              <a:rPr lang="hr-HR" err="1"/>
              <a:t>Smud</a:t>
            </a:r>
            <a:endParaRPr lang="hr-HR"/>
          </a:p>
        </p:txBody>
      </p:sp>
      <p:pic>
        <p:nvPicPr>
          <p:cNvPr id="5" name="Slika 4" descr="14+ Thousand Cartoon Teamwork Funny Royalty-Free Images, Stock Photos &amp;  Pictures | Shutterstock">
            <a:extLst>
              <a:ext uri="{FF2B5EF4-FFF2-40B4-BE49-F238E27FC236}">
                <a16:creationId xmlns:a16="http://schemas.microsoft.com/office/drawing/2014/main" id="{C8B62F92-97D0-AE8A-387D-022A3A4A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231" y="3916444"/>
            <a:ext cx="6724918" cy="239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8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756E4CB-77C8-5412-0C16-58B6A7383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041" y="390853"/>
            <a:ext cx="10515600" cy="1325563"/>
          </a:xfrm>
        </p:spPr>
        <p:txBody>
          <a:bodyPr>
            <a:normAutofit/>
          </a:bodyPr>
          <a:lstStyle/>
          <a:p>
            <a:r>
              <a:rPr lang="hr-HR" sz="3600"/>
              <a:t>Ciljevi projekta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A1D4B81A-30EF-1B87-320E-DB22117E0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884" y="2066296"/>
            <a:ext cx="11309797" cy="527432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hr-HR" sz="3000"/>
              <a:t>stvaranje web platforme </a:t>
            </a:r>
            <a:r>
              <a:rPr lang="hr-HR" sz="3000" b="1" err="1"/>
              <a:t>Skriptomat</a:t>
            </a:r>
            <a:r>
              <a:rPr lang="hr-HR" sz="3000" i="1"/>
              <a:t> </a:t>
            </a:r>
            <a:r>
              <a:rPr lang="hr-HR" sz="3000"/>
              <a:t>namijenjene dijeljenju bilješki s predavanja</a:t>
            </a:r>
            <a:endParaRPr lang="en-US"/>
          </a:p>
          <a:p>
            <a:pPr>
              <a:buFont typeface="Calibri" panose="020B0604020202020204" pitchFamily="34" charset="0"/>
              <a:buChar char="-"/>
            </a:pPr>
            <a:r>
              <a:rPr lang="hr-HR" sz="3000"/>
              <a:t>funkcionalnost mini društvene mreže, podjela korisnika na </a:t>
            </a:r>
            <a:r>
              <a:rPr lang="hr-HR" sz="3000" b="1"/>
              <a:t>administratore, moderatore i regularne korisnike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hr-HR" sz="3000" b="1"/>
              <a:t>recenziranje i ocjenjivanje</a:t>
            </a:r>
            <a:r>
              <a:rPr lang="hr-HR" sz="3000"/>
              <a:t> </a:t>
            </a:r>
            <a:r>
              <a:rPr lang="hr-HR" sz="3200"/>
              <a:t>objavljenih</a:t>
            </a:r>
            <a:r>
              <a:rPr lang="hr-HR" sz="3000"/>
              <a:t> materijala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hr-HR" sz="3000" b="1"/>
              <a:t>web chat</a:t>
            </a:r>
            <a:r>
              <a:rPr lang="hr-HR" sz="3000"/>
              <a:t> funkcionalnost za komunikaciju među korisnicima 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hr-HR" sz="3000"/>
              <a:t>opcija </a:t>
            </a:r>
            <a:r>
              <a:rPr lang="hr-HR" sz="3000" b="1"/>
              <a:t>"Buy me a </a:t>
            </a:r>
            <a:r>
              <a:rPr lang="hr-HR" sz="3000" b="1" err="1"/>
              <a:t>coffee</a:t>
            </a:r>
            <a:r>
              <a:rPr lang="hr-HR" sz="3000" b="1"/>
              <a:t>"</a:t>
            </a:r>
            <a:r>
              <a:rPr lang="hr-HR" sz="3000"/>
              <a:t> poticajne donacije</a:t>
            </a:r>
          </a:p>
        </p:txBody>
      </p:sp>
    </p:spTree>
    <p:extLst>
      <p:ext uri="{BB962C8B-B14F-4D97-AF65-F5344CB8AC3E}">
        <p14:creationId xmlns:p14="http://schemas.microsoft.com/office/powerpoint/2010/main" val="254329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86E0F1B-9C83-CE37-2743-D070F85FF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864" y="419851"/>
            <a:ext cx="10168128" cy="1179576"/>
          </a:xfrm>
        </p:spPr>
        <p:txBody>
          <a:bodyPr/>
          <a:lstStyle/>
          <a:p>
            <a:r>
              <a:rPr lang="hr-HR"/>
              <a:t>Funkcijski zahtjevi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D6761E7-3D6C-8226-30D6-E3E2A3618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01" y="2478024"/>
            <a:ext cx="11466747" cy="4509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r-HR"/>
              <a:t>-tri vrste korisnika</a:t>
            </a:r>
          </a:p>
          <a:p>
            <a:pPr marL="0" indent="0">
              <a:buNone/>
            </a:pPr>
            <a:r>
              <a:rPr lang="hr-HR" b="1"/>
              <a:t>Administratori</a:t>
            </a:r>
            <a:r>
              <a:rPr lang="hr-HR"/>
              <a:t>: </a:t>
            </a:r>
            <a:r>
              <a:rPr lang="hr-HR">
                <a:ea typeface="+mn-lt"/>
                <a:cs typeface="+mn-lt"/>
              </a:rPr>
              <a:t>odobravanje novih moderatora, uklanjanje i uređivanje objava, upozoravanje i uklanjanje korisnika</a:t>
            </a:r>
          </a:p>
          <a:p>
            <a:pPr marL="0" indent="0">
              <a:buNone/>
            </a:pPr>
            <a:r>
              <a:rPr lang="hr-HR" b="1">
                <a:ea typeface="+mn-lt"/>
                <a:cs typeface="+mn-lt"/>
              </a:rPr>
              <a:t>Moderatori</a:t>
            </a:r>
            <a:r>
              <a:rPr lang="hr-HR">
                <a:ea typeface="+mn-lt"/>
                <a:cs typeface="+mn-lt"/>
              </a:rPr>
              <a:t>: provjera validnosti objavljenih materijala – prikladnost, primjerenost, pogreške, ukazuju administratoru što ukloniti</a:t>
            </a:r>
          </a:p>
          <a:p>
            <a:pPr marL="0" indent="0">
              <a:buNone/>
            </a:pPr>
            <a:r>
              <a:rPr lang="hr-HR" b="1">
                <a:ea typeface="+mn-lt"/>
                <a:cs typeface="+mn-lt"/>
              </a:rPr>
              <a:t>Regularni korisnici</a:t>
            </a:r>
            <a:r>
              <a:rPr lang="hr-HR">
                <a:ea typeface="+mn-lt"/>
                <a:cs typeface="+mn-lt"/>
              </a:rPr>
              <a:t>: objava materijala, recenziranje i ocjenjivanje materijala, slanje donacija, razgovor u web chatu</a:t>
            </a:r>
          </a:p>
        </p:txBody>
      </p:sp>
    </p:spTree>
    <p:extLst>
      <p:ext uri="{BB962C8B-B14F-4D97-AF65-F5344CB8AC3E}">
        <p14:creationId xmlns:p14="http://schemas.microsoft.com/office/powerpoint/2010/main" val="3526670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AD57676-7A62-FE84-AB58-55404D44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Funkcijski zahtjevi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E295B9B-63E1-1EEC-FD71-38336DBDB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234" y="2188412"/>
            <a:ext cx="11756522" cy="46708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materijali se objavljuju u </a:t>
            </a:r>
            <a:r>
              <a:rPr lang="hr-HR" b="1"/>
              <a:t>pdf </a:t>
            </a:r>
            <a:r>
              <a:rPr lang="hr-HR"/>
              <a:t>formatu</a:t>
            </a:r>
            <a:br>
              <a:rPr lang="hr-HR"/>
            </a:br>
            <a:br>
              <a:rPr lang="hr-HR"/>
            </a:br>
            <a:endParaRPr lang="hr-HR"/>
          </a:p>
          <a:p>
            <a:r>
              <a:rPr lang="hr-HR" b="1"/>
              <a:t>recenzije </a:t>
            </a:r>
            <a:r>
              <a:rPr lang="hr-HR"/>
              <a:t>u obliku komentara, "</a:t>
            </a:r>
            <a:r>
              <a:rPr lang="hr-HR" b="1" err="1"/>
              <a:t>upvote</a:t>
            </a:r>
            <a:r>
              <a:rPr lang="hr-HR" b="1"/>
              <a:t>/</a:t>
            </a:r>
            <a:r>
              <a:rPr lang="hr-HR" b="1" err="1"/>
              <a:t>downvote</a:t>
            </a:r>
            <a:r>
              <a:rPr lang="hr-HR"/>
              <a:t>" ocjene na objavi</a:t>
            </a:r>
          </a:p>
          <a:p>
            <a:r>
              <a:rPr lang="hr-HR" b="1"/>
              <a:t>razgovor</a:t>
            </a:r>
            <a:r>
              <a:rPr lang="hr-HR"/>
              <a:t>/</a:t>
            </a:r>
            <a:r>
              <a:rPr lang="hr-HR" b="1"/>
              <a:t>čavrljanje</a:t>
            </a:r>
            <a:r>
              <a:rPr lang="hr-HR"/>
              <a:t> ostvaren </a:t>
            </a:r>
            <a:r>
              <a:rPr lang="hr-HR" b="1" err="1"/>
              <a:t>FreeChat</a:t>
            </a:r>
            <a:r>
              <a:rPr lang="hr-HR" b="1"/>
              <a:t> </a:t>
            </a:r>
            <a:r>
              <a:rPr lang="hr-HR"/>
              <a:t>aplikacijom, glavna svrha razgovor moderatora i korisnika o </a:t>
            </a:r>
            <a:r>
              <a:rPr lang="hr-HR" b="1"/>
              <a:t>odobrenju</a:t>
            </a:r>
            <a:r>
              <a:rPr lang="hr-HR"/>
              <a:t>/</a:t>
            </a:r>
            <a:r>
              <a:rPr lang="hr-HR" b="1"/>
              <a:t>neodobrenju </a:t>
            </a:r>
            <a:r>
              <a:rPr lang="hr-HR"/>
              <a:t>materijala</a:t>
            </a:r>
          </a:p>
          <a:p>
            <a:endParaRPr lang="hr-HR" sz="240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99EDD6F0-0B52-5DE1-20AB-173EADBF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E3178-C240-450D-8C0D-53D922C6D28B}" type="datetime1">
              <a:t>23.10.2025.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D2117FA-4259-83BB-00E5-5B00F930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662ABAD9-50D8-364E-492C-687F1AD8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5</a:t>
            </a:fld>
            <a:endParaRPr lang="en-US"/>
          </a:p>
        </p:txBody>
      </p:sp>
      <p:pic>
        <p:nvPicPr>
          <p:cNvPr id="7" name="Slika 6" descr="Cartoon pdf download icon in comic style Vector Image">
            <a:extLst>
              <a:ext uri="{FF2B5EF4-FFF2-40B4-BE49-F238E27FC236}">
                <a16:creationId xmlns:a16="http://schemas.microsoft.com/office/drawing/2014/main" id="{08E20F12-67D1-2FC8-B806-37C4B4125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907" y="1723233"/>
            <a:ext cx="1605567" cy="1616300"/>
          </a:xfrm>
          <a:prstGeom prst="rect">
            <a:avLst/>
          </a:prstGeom>
        </p:spPr>
      </p:pic>
      <p:pic>
        <p:nvPicPr>
          <p:cNvPr id="8" name="Slika 7" descr="Hands Like Dislike Stock Illustrations – 524 Hands Like Dislike Stock  Illustrations, Vectors &amp; Clipart - Dreamstime">
            <a:extLst>
              <a:ext uri="{FF2B5EF4-FFF2-40B4-BE49-F238E27FC236}">
                <a16:creationId xmlns:a16="http://schemas.microsoft.com/office/drawing/2014/main" id="{32236045-5332-66A7-6DC1-A36639F94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8333" y="2703759"/>
            <a:ext cx="2373471" cy="1171443"/>
          </a:xfrm>
          <a:prstGeom prst="rect">
            <a:avLst/>
          </a:prstGeom>
        </p:spPr>
      </p:pic>
      <p:pic>
        <p:nvPicPr>
          <p:cNvPr id="10" name="Slika 9" descr="Chat illustration Images - Free Download on Freepik">
            <a:extLst>
              <a:ext uri="{FF2B5EF4-FFF2-40B4-BE49-F238E27FC236}">
                <a16:creationId xmlns:a16="http://schemas.microsoft.com/office/drawing/2014/main" id="{2AE51269-DE38-C54B-076E-A3123D7A2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309" y="5251491"/>
            <a:ext cx="2616200" cy="178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88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93BD37A-8D65-4680-68E0-A01D6844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Funkcijski zahtjevi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FF3D18E9-D013-C27B-D44D-6D711248B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54" y="2478024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sz="2600"/>
              <a:t>"</a:t>
            </a:r>
            <a:r>
              <a:rPr lang="hr-HR" sz="2600" b="1"/>
              <a:t>Buy me a </a:t>
            </a:r>
            <a:r>
              <a:rPr lang="hr-HR" sz="2600" b="1" err="1"/>
              <a:t>coffee</a:t>
            </a:r>
            <a:r>
              <a:rPr lang="hr-HR" sz="2600"/>
              <a:t>" inicijativa korisnik korisniku za dobre materijale poslana </a:t>
            </a:r>
            <a:r>
              <a:rPr lang="hr-HR" sz="2600" b="1"/>
              <a:t>PayPal-om ili kreditnom karticom</a:t>
            </a:r>
            <a:r>
              <a:rPr lang="hr-HR" sz="2600"/>
              <a:t> korištenjem vanjskog servisa</a:t>
            </a:r>
            <a:endParaRPr lang="en-US" sz="2600"/>
          </a:p>
          <a:p>
            <a:r>
              <a:rPr lang="hr-HR" sz="2600" b="1"/>
              <a:t>obavijesti </a:t>
            </a:r>
            <a:r>
              <a:rPr lang="hr-HR" sz="2600"/>
              <a:t>za aktivnosti na platformi dolaze na korisnikov mail: </a:t>
            </a:r>
            <a:r>
              <a:rPr lang="hr-HR" sz="2600" err="1"/>
              <a:t>moderatorovo</a:t>
            </a:r>
            <a:r>
              <a:rPr lang="hr-HR" sz="2600"/>
              <a:t> odobrenje materijala, nova recenzija, donacija, nova chat poruka </a:t>
            </a:r>
            <a:endParaRPr lang="en-US" sz="2600"/>
          </a:p>
          <a:p>
            <a:r>
              <a:rPr lang="hr-HR" sz="2600" b="1"/>
              <a:t>login </a:t>
            </a:r>
            <a:r>
              <a:rPr lang="hr-HR" sz="2600" err="1"/>
              <a:t>gmailom</a:t>
            </a:r>
            <a:r>
              <a:rPr lang="hr-HR" sz="2600"/>
              <a:t> </a:t>
            </a:r>
            <a:endParaRPr lang="hr-HR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C2BADB83-D7CC-1827-B272-6F3EFD49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04C52-163A-4C16-9B89-F7CB4206C45E}" type="datetime1">
              <a:t>23.10.2025.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62A3D56-F958-28A6-092A-37E2380E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BAC3706-7FB6-3C50-F04E-38F2701B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/>
          </a:p>
        </p:txBody>
      </p:sp>
      <p:pic>
        <p:nvPicPr>
          <p:cNvPr id="7" name="Slika 6" descr="Coffee And Money Cliparts, Stock Vector and Royalty Free Coffee And Money  Illustrations">
            <a:extLst>
              <a:ext uri="{FF2B5EF4-FFF2-40B4-BE49-F238E27FC236}">
                <a16:creationId xmlns:a16="http://schemas.microsoft.com/office/drawing/2014/main" id="{AD4A3778-AEAD-6500-11E7-B8F34F515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060" y="1036749"/>
            <a:ext cx="2734614" cy="2702416"/>
          </a:xfrm>
          <a:prstGeom prst="rect">
            <a:avLst/>
          </a:prstGeom>
        </p:spPr>
      </p:pic>
      <p:pic>
        <p:nvPicPr>
          <p:cNvPr id="8" name="Slika 7" descr="Gmail - Free logo icons">
            <a:extLst>
              <a:ext uri="{FF2B5EF4-FFF2-40B4-BE49-F238E27FC236}">
                <a16:creationId xmlns:a16="http://schemas.microsoft.com/office/drawing/2014/main" id="{2B99628B-AA75-3351-62DC-C0AE84778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3074" y="4897438"/>
            <a:ext cx="1750580" cy="180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72150A-FA35-C46B-704E-E94E9F06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err="1"/>
              <a:t>Nefunkcijski</a:t>
            </a:r>
            <a:r>
              <a:rPr lang="hr-HR"/>
              <a:t> zahtjevi 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5B4750E-C4FC-C18E-6B7E-DA63F082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649" y="2180769"/>
            <a:ext cx="11761400" cy="369417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r-HR" err="1"/>
              <a:t>upload</a:t>
            </a:r>
            <a:r>
              <a:rPr lang="hr-HR"/>
              <a:t> materijala izvršava se unutar maksimalno dvije minute</a:t>
            </a:r>
          </a:p>
          <a:p>
            <a:r>
              <a:rPr lang="hr-HR"/>
              <a:t> veličina pdf datoteke ne veća od 50 MB</a:t>
            </a:r>
          </a:p>
          <a:p>
            <a:r>
              <a:rPr lang="hr-HR">
                <a:ea typeface="+mn-lt"/>
                <a:cs typeface="+mn-lt"/>
              </a:rPr>
              <a:t>svi korisnici se prijavljuju svojim mailom </a:t>
            </a:r>
            <a:r>
              <a:rPr lang="hr-HR" err="1">
                <a:ea typeface="+mn-lt"/>
                <a:cs typeface="+mn-lt"/>
              </a:rPr>
              <a:t>OAuth</a:t>
            </a:r>
            <a:r>
              <a:rPr lang="hr-HR">
                <a:ea typeface="+mn-lt"/>
                <a:cs typeface="+mn-lt"/>
              </a:rPr>
              <a:t> 2.0 tehnologijom </a:t>
            </a:r>
          </a:p>
          <a:p>
            <a:r>
              <a:rPr lang="hr-HR">
                <a:ea typeface="+mn-lt"/>
                <a:cs typeface="+mn-lt"/>
              </a:rPr>
              <a:t>korištenje HTTPS-a za prijenos podataka</a:t>
            </a:r>
            <a:endParaRPr lang="hr-HR"/>
          </a:p>
          <a:p>
            <a:r>
              <a:rPr lang="hr-HR"/>
              <a:t>jednostavnost korištenja i mogućnost nadogradnje</a:t>
            </a:r>
          </a:p>
          <a:p>
            <a:r>
              <a:rPr lang="hr-HR"/>
              <a:t>cjelodnevno dostupna platforma, iznimno nedostupna za vrijeme </a:t>
            </a:r>
            <a:r>
              <a:rPr lang="hr-HR" err="1"/>
              <a:t>odžavanja</a:t>
            </a:r>
            <a:endParaRPr lang="hr-HR"/>
          </a:p>
          <a:p>
            <a:endParaRPr lang="hr-HR"/>
          </a:p>
          <a:p>
            <a:endParaRPr lang="hr-HR"/>
          </a:p>
          <a:p>
            <a:endParaRPr lang="hr-HR"/>
          </a:p>
          <a:p>
            <a:endParaRPr lang="hr-HR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0FC230C-400B-3203-5D4F-2A374EB0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B829-21C4-40E5-889D-9B28B67515CA}" type="datetime1">
              <a:t>23.10.2025.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A1FF728-2A0B-63CB-489C-26A242216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75A4026-426A-D89C-2DBC-B5F2F224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0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D0BB5D5-8F8F-46E6-DD6F-C514345A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Izbor tehnologije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D1ED2ED-5E6B-86C8-EBB9-59C5C1993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553" y="2381432"/>
            <a:ext cx="10168128" cy="36941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 err="1"/>
              <a:t>Frontend</a:t>
            </a:r>
            <a:r>
              <a:rPr lang="hr-HR"/>
              <a:t>: </a:t>
            </a:r>
            <a:r>
              <a:rPr lang="hr-HR" err="1"/>
              <a:t>React</a:t>
            </a:r>
            <a:endParaRPr lang="hr-HR"/>
          </a:p>
          <a:p>
            <a:r>
              <a:rPr lang="hr-HR" err="1"/>
              <a:t>Backend</a:t>
            </a:r>
            <a:r>
              <a:rPr lang="hr-HR"/>
              <a:t>: </a:t>
            </a:r>
            <a:r>
              <a:rPr lang="hr-HR" err="1"/>
              <a:t>Django</a:t>
            </a:r>
          </a:p>
          <a:p>
            <a:r>
              <a:rPr lang="hr-HR"/>
              <a:t>Baza podataka: </a:t>
            </a:r>
            <a:r>
              <a:rPr lang="hr-HR" err="1"/>
              <a:t>PostgreSql</a:t>
            </a:r>
            <a:endParaRPr lang="hr-HR"/>
          </a:p>
          <a:p>
            <a:endParaRPr lang="hr-HR"/>
          </a:p>
          <a:p>
            <a:pPr marL="0" indent="0">
              <a:buNone/>
            </a:pPr>
            <a:r>
              <a:rPr lang="hr-HR"/>
              <a:t>Stanje projekta: inicijaliziran </a:t>
            </a:r>
            <a:r>
              <a:rPr lang="hr-HR" err="1"/>
              <a:t>frontend</a:t>
            </a:r>
            <a:r>
              <a:rPr lang="hr-HR"/>
              <a:t> i </a:t>
            </a:r>
            <a:r>
              <a:rPr lang="hr-HR" err="1"/>
              <a:t>backend</a:t>
            </a:r>
          </a:p>
          <a:p>
            <a:pPr marL="0" indent="0">
              <a:buNone/>
            </a:pPr>
            <a:endParaRPr lang="hr-HR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14AA824F-D60D-95FF-4A20-77A083A3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F8C6E-836D-4885-A863-82E5E2D68765}" type="datetime1">
              <a:t>23.10.2025.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9C3B1CD2-CEA9-BD9D-C652-9D8C6C74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986450C-51B1-AA95-ADC2-D11053764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215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Široki zaslon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9" baseType="lpstr">
      <vt:lpstr>AccentBoxVTI</vt:lpstr>
      <vt:lpstr>Skriptomat</vt:lpstr>
      <vt:lpstr>Tim JedanManje</vt:lpstr>
      <vt:lpstr>Ciljevi projekta</vt:lpstr>
      <vt:lpstr>Funkcijski zahtjevi</vt:lpstr>
      <vt:lpstr>Funkcijski zahtjevi</vt:lpstr>
      <vt:lpstr>Funkcijski zahtjevi</vt:lpstr>
      <vt:lpstr>Nefunkcijski zahtjevi </vt:lpstr>
      <vt:lpstr>Izbor tehnologije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2025-10-23T14:06:05Z</dcterms:created>
  <dcterms:modified xsi:type="dcterms:W3CDTF">2025-10-23T18:08:54Z</dcterms:modified>
</cp:coreProperties>
</file>