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unja Milijic 184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Dunja Milijic 1842</a:t>
            </a:r>
          </a:p>
        </p:txBody>
      </p:sp>
      <p:sp>
        <p:nvSpPr>
          <p:cNvPr id="152" name="Kotlin Multiplatfor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Multiplatform </a:t>
            </a:r>
          </a:p>
        </p:txBody>
      </p:sp>
      <p:sp>
        <p:nvSpPr>
          <p:cNvPr id="153" name="Razvoj cross-platform aplikacij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Razvoj cross-platform aplikacija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NotesApp"/>
          <p:cNvSpPr txBox="1"/>
          <p:nvPr>
            <p:ph type="title"/>
          </p:nvPr>
        </p:nvSpPr>
        <p:spPr>
          <a:xfrm>
            <a:off x="1206500" y="1288946"/>
            <a:ext cx="9779000" cy="4042200"/>
          </a:xfrm>
          <a:prstGeom prst="rect">
            <a:avLst/>
          </a:prstGeom>
        </p:spPr>
        <p:txBody>
          <a:bodyPr/>
          <a:lstStyle/>
          <a:p>
            <a:pPr/>
            <a:r>
              <a:t>NotesApp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5305" y="1333045"/>
            <a:ext cx="2624203" cy="5754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5576" y="1294788"/>
            <a:ext cx="2679444" cy="5830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85305" y="7725243"/>
            <a:ext cx="2624203" cy="5329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85576" y="7668490"/>
            <a:ext cx="2679444" cy="544328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Jednostavna mobilna CRUD aplikacija…"/>
          <p:cNvSpPr txBox="1"/>
          <p:nvPr/>
        </p:nvSpPr>
        <p:spPr>
          <a:xfrm>
            <a:off x="1045587" y="5585837"/>
            <a:ext cx="9779001" cy="5754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  <a:r>
              <a:t>Jednostavna mobilna CRUD aplikacija</a:t>
            </a:r>
          </a:p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</a:p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  <a:r>
              <a:t>Demonstrira deljenje sloja pistupa podacima i funkcionalnosti</a:t>
            </a:r>
          </a:p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</a:p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  <a:r>
              <a:t>Omogucava pregled, pretragu, dodavanje, izmenu i brisanje beleski</a:t>
            </a:r>
          </a:p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</a:p>
          <a:p>
            <a:pPr algn="l" defTabSz="1682453">
              <a:lnSpc>
                <a:spcPct val="80000"/>
              </a:lnSpc>
              <a:defRPr spc="-82" sz="4140">
                <a:solidFill>
                  <a:srgbClr val="000000"/>
                </a:solidFill>
              </a:defRPr>
            </a:pPr>
            <a:r>
              <a:t>Tehnologije : Kotlin, Swift i SwiftUI, SqlDelight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odesavanje okruzenja…"/>
          <p:cNvSpPr txBox="1"/>
          <p:nvPr>
            <p:ph type="body" sz="half" idx="1"/>
          </p:nvPr>
        </p:nvSpPr>
        <p:spPr>
          <a:xfrm>
            <a:off x="1206500" y="3753654"/>
            <a:ext cx="9779000" cy="8751480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Podesavanje okruzenja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Preporuceno kreiranje projekta je preko wizarda sa slike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Moguce i kroz okruzenje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Po kreiranju porojketa dobija se osnovna struktura : android aplikacija, iOS aplikacija kao i shared modul za deljivi kod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Targeti i source stovi su po default-u iskonfigurisani</a:t>
            </a:r>
          </a:p>
        </p:txBody>
      </p:sp>
      <p:sp>
        <p:nvSpPr>
          <p:cNvPr id="206" name="NotesApp…"/>
          <p:cNvSpPr txBox="1"/>
          <p:nvPr>
            <p:ph type="title"/>
          </p:nvPr>
        </p:nvSpPr>
        <p:spPr>
          <a:xfrm>
            <a:off x="1206500" y="1079500"/>
            <a:ext cx="9779000" cy="2197447"/>
          </a:xfrm>
          <a:prstGeom prst="rect">
            <a:avLst/>
          </a:prstGeom>
        </p:spPr>
        <p:txBody>
          <a:bodyPr/>
          <a:lstStyle/>
          <a:p>
            <a:pPr>
              <a:defRPr spc="-110" sz="5500"/>
            </a:pPr>
            <a:r>
              <a:t>NotesApp</a:t>
            </a:r>
          </a:p>
          <a:p>
            <a:pPr/>
            <a:r>
              <a:t>Kreiranje projekta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2352" y="1746250"/>
            <a:ext cx="6565901" cy="1022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05105" y="1931542"/>
            <a:ext cx="5421622" cy="9852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odaju se u dependency { } blok svakog source seta…"/>
          <p:cNvSpPr txBox="1"/>
          <p:nvPr>
            <p:ph type="body" sz="half" idx="1"/>
          </p:nvPr>
        </p:nvSpPr>
        <p:spPr>
          <a:xfrm>
            <a:off x="1206500" y="4247885"/>
            <a:ext cx="9779000" cy="8257249"/>
          </a:xfrm>
          <a:prstGeom prst="rect">
            <a:avLst/>
          </a:prstGeom>
        </p:spPr>
        <p:txBody>
          <a:bodyPr/>
          <a:lstStyle/>
          <a:p>
            <a:pPr/>
            <a:r>
              <a:t>Dodaju se u dependency { } blok svakog source seta</a:t>
            </a:r>
          </a:p>
          <a:p>
            <a:pPr/>
            <a:r>
              <a:t>Biblioteka za rad sa datumom i vremenom</a:t>
            </a:r>
          </a:p>
          <a:p>
            <a:pPr/>
            <a:r>
              <a:t>SqlDelight</a:t>
            </a:r>
          </a:p>
          <a:p>
            <a:pPr/>
            <a:r>
              <a:t>gradle/libs.versions.toml </a:t>
            </a:r>
          </a:p>
          <a:p>
            <a:pPr/>
            <a:r>
              <a:t>shared/build.gradle.kts</a:t>
            </a:r>
          </a:p>
        </p:txBody>
      </p:sp>
      <p:sp>
        <p:nvSpPr>
          <p:cNvPr id="211" name="NotesApp…"/>
          <p:cNvSpPr txBox="1"/>
          <p:nvPr>
            <p:ph type="title"/>
          </p:nvPr>
        </p:nvSpPr>
        <p:spPr>
          <a:xfrm>
            <a:off x="1206500" y="1079500"/>
            <a:ext cx="9652347" cy="2997599"/>
          </a:xfrm>
          <a:prstGeom prst="rect">
            <a:avLst/>
          </a:prstGeom>
        </p:spPr>
        <p:txBody>
          <a:bodyPr/>
          <a:lstStyle/>
          <a:p>
            <a:pPr defTabSz="2316421">
              <a:defRPr spc="-104" sz="5225"/>
            </a:pPr>
            <a:r>
              <a:t>NotesApp</a:t>
            </a:r>
          </a:p>
          <a:p>
            <a:pPr defTabSz="2316421">
              <a:defRPr spc="-161" sz="8075"/>
            </a:pPr>
            <a:r>
              <a:t>Dodavanje gradle zavisnosti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7815" y="2719751"/>
            <a:ext cx="12194971" cy="333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6899" y="6105749"/>
            <a:ext cx="12576802" cy="5798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Note data klasa osnovni i jedini domenski model…"/>
          <p:cNvSpPr txBox="1"/>
          <p:nvPr>
            <p:ph type="body" sz="half" idx="4294967295"/>
          </p:nvPr>
        </p:nvSpPr>
        <p:spPr>
          <a:xfrm>
            <a:off x="1206500" y="5025716"/>
            <a:ext cx="9779000" cy="6858174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Note data klasa osnovni i jedini domenski model 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Pretraga beleski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Konverzija datuma i vremena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Napisano na “cistom” Kotlinu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Dostupno svima - nalazi se u commonMain direktorijumu</a:t>
            </a:r>
          </a:p>
        </p:txBody>
      </p:sp>
      <p:sp>
        <p:nvSpPr>
          <p:cNvPr id="216" name="NotesApp…"/>
          <p:cNvSpPr txBox="1"/>
          <p:nvPr>
            <p:ph type="title" idx="4294967295"/>
          </p:nvPr>
        </p:nvSpPr>
        <p:spPr>
          <a:xfrm>
            <a:off x="1206500" y="1079500"/>
            <a:ext cx="11287775" cy="3222617"/>
          </a:xfrm>
          <a:prstGeom prst="rect">
            <a:avLst/>
          </a:prstGeom>
        </p:spPr>
        <p:txBody>
          <a:bodyPr/>
          <a:lstStyle/>
          <a:p>
            <a:pPr>
              <a:defRPr spc="-110" sz="5500"/>
            </a:pPr>
            <a:r>
              <a:t>NotesApp</a:t>
            </a:r>
          </a:p>
          <a:p>
            <a:pPr/>
            <a:r>
              <a:t>Domenski model i deljive funkcionalnosti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0269" y="937765"/>
            <a:ext cx="7848601" cy="407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80226" y="5456632"/>
            <a:ext cx="8168686" cy="3222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23788" y="9121414"/>
            <a:ext cx="8681563" cy="3318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qlLight I SqlDelight zbog svoje jednostanosti i minimalne konfiguracije…"/>
          <p:cNvSpPr txBox="1"/>
          <p:nvPr>
            <p:ph type="body" sz="quarter" idx="4294967295"/>
          </p:nvPr>
        </p:nvSpPr>
        <p:spPr>
          <a:xfrm>
            <a:off x="1206500" y="3677769"/>
            <a:ext cx="9779000" cy="5117028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SqlLight I SqlDelight zbog svoje jednostanosti i minimalne konfiguracije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U pozadini izgenerisan API koji manipulise podacima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NoteDateSource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SqlDelightNoteDataSource</a:t>
            </a:r>
          </a:p>
        </p:txBody>
      </p:sp>
      <p:sp>
        <p:nvSpPr>
          <p:cNvPr id="222" name="NotesApp…"/>
          <p:cNvSpPr txBox="1"/>
          <p:nvPr>
            <p:ph type="title" idx="4294967295"/>
          </p:nvPr>
        </p:nvSpPr>
        <p:spPr>
          <a:xfrm>
            <a:off x="1206500" y="1079500"/>
            <a:ext cx="12130751" cy="2517109"/>
          </a:xfrm>
          <a:prstGeom prst="rect">
            <a:avLst/>
          </a:prstGeom>
        </p:spPr>
        <p:txBody>
          <a:bodyPr/>
          <a:lstStyle/>
          <a:p>
            <a:pPr>
              <a:defRPr spc="-110" sz="5500"/>
            </a:pPr>
            <a:r>
              <a:t>NotesApp</a:t>
            </a:r>
          </a:p>
          <a:p>
            <a:pPr/>
            <a:r>
              <a:t>Sloj pristupa podacima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282" y="9203138"/>
            <a:ext cx="8607436" cy="3900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40483" y="3088060"/>
            <a:ext cx="7960896" cy="10031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ako bi se omogucila manipulacija podacima, tj. Instanciranje SqlDelightNoteDateSource klase - DatabaseDriverFactory…"/>
          <p:cNvSpPr txBox="1"/>
          <p:nvPr>
            <p:ph type="body" sz="half" idx="4294967295"/>
          </p:nvPr>
        </p:nvSpPr>
        <p:spPr>
          <a:xfrm>
            <a:off x="1450118" y="4496954"/>
            <a:ext cx="12230240" cy="7619914"/>
          </a:xfrm>
          <a:prstGeom prst="rect">
            <a:avLst/>
          </a:prstGeom>
        </p:spPr>
        <p:txBody>
          <a:bodyPr anchor="ctr"/>
          <a:lstStyle/>
          <a:p>
            <a:pPr/>
            <a:r>
              <a:t>Kako bi se omogucila manipulacija podacima, tj. Instanciranje SqlDelightNoteDateSource klase - DatabaseDriverFactory</a:t>
            </a:r>
          </a:p>
          <a:p>
            <a:pPr/>
            <a:r>
              <a:t>expect I actual</a:t>
            </a:r>
          </a:p>
          <a:p>
            <a:pPr/>
            <a:r>
              <a:t>Implementacija ovih factory-ja unutar source setova koji su platformski zavisni </a:t>
            </a:r>
          </a:p>
        </p:txBody>
      </p:sp>
      <p:sp>
        <p:nvSpPr>
          <p:cNvPr id="227" name="NotesApp…"/>
          <p:cNvSpPr txBox="1"/>
          <p:nvPr>
            <p:ph type="title" idx="4294967295"/>
          </p:nvPr>
        </p:nvSpPr>
        <p:spPr>
          <a:xfrm>
            <a:off x="1206500" y="1079500"/>
            <a:ext cx="12130751" cy="3328595"/>
          </a:xfrm>
          <a:prstGeom prst="rect">
            <a:avLst/>
          </a:prstGeom>
        </p:spPr>
        <p:txBody>
          <a:bodyPr/>
          <a:lstStyle/>
          <a:p>
            <a:pPr defTabSz="2267655">
              <a:defRPr spc="-102" sz="5115"/>
            </a:pPr>
            <a:r>
              <a:t>NotesApp</a:t>
            </a:r>
          </a:p>
          <a:p>
            <a:pPr defTabSz="2267655">
              <a:defRPr spc="-158" sz="7905"/>
            </a:pPr>
            <a:r>
              <a:t>Platformski zavisan kod -</a:t>
            </a:r>
          </a:p>
          <a:p>
            <a:pPr defTabSz="2267655">
              <a:defRPr spc="-158" sz="7905"/>
            </a:pPr>
            <a:r>
              <a:t>Kreiranje drajvera za bazu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5047" y="2263225"/>
            <a:ext cx="7953416" cy="2936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76046" y="6600016"/>
            <a:ext cx="8131417" cy="155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76046" y="9558784"/>
            <a:ext cx="8131417" cy="1770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Hilt biblioteka za dependecy injection…"/>
          <p:cNvSpPr txBox="1"/>
          <p:nvPr>
            <p:ph type="body" sz="half" idx="4294967295"/>
          </p:nvPr>
        </p:nvSpPr>
        <p:spPr>
          <a:xfrm>
            <a:off x="1450118" y="4496954"/>
            <a:ext cx="12230240" cy="7619914"/>
          </a:xfrm>
          <a:prstGeom prst="rect">
            <a:avLst/>
          </a:prstGeom>
        </p:spPr>
        <p:txBody>
          <a:bodyPr anchor="ctr"/>
          <a:lstStyle/>
          <a:p>
            <a:pPr/>
            <a:r>
              <a:t>Hilt biblioteka za dependecy injection</a:t>
            </a:r>
          </a:p>
          <a:p>
            <a:pPr/>
            <a:r>
              <a:t>Pristup domenskog modela direktno</a:t>
            </a:r>
          </a:p>
          <a:p>
            <a:pPr/>
            <a:r>
              <a:t>Pristup klasi SearchNotes direktno</a:t>
            </a:r>
          </a:p>
          <a:p>
            <a:pPr/>
            <a:r>
              <a:t>Pristup DateTimeUtil objektu direktno</a:t>
            </a:r>
          </a:p>
        </p:txBody>
      </p:sp>
      <p:sp>
        <p:nvSpPr>
          <p:cNvPr id="233" name="NotesApp…"/>
          <p:cNvSpPr txBox="1"/>
          <p:nvPr>
            <p:ph type="title" idx="4294967295"/>
          </p:nvPr>
        </p:nvSpPr>
        <p:spPr>
          <a:xfrm>
            <a:off x="1206500" y="1079500"/>
            <a:ext cx="12130751" cy="3328595"/>
          </a:xfrm>
          <a:prstGeom prst="rect">
            <a:avLst/>
          </a:prstGeom>
        </p:spPr>
        <p:txBody>
          <a:bodyPr/>
          <a:lstStyle/>
          <a:p>
            <a:pPr>
              <a:defRPr spc="-110" sz="5500"/>
            </a:pPr>
            <a:r>
              <a:t>NotesApp</a:t>
            </a:r>
          </a:p>
          <a:p>
            <a:pPr/>
            <a:r>
              <a:t>Android aplikacija - pristup deljivom kodu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8026" y="2890964"/>
            <a:ext cx="9347906" cy="5546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07416" y="9435403"/>
            <a:ext cx="9449128" cy="2615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wift dependecy injection - prosledjivanjem parametara kroz konstruktor…"/>
          <p:cNvSpPr txBox="1"/>
          <p:nvPr>
            <p:ph type="body" sz="half" idx="4294967295"/>
          </p:nvPr>
        </p:nvSpPr>
        <p:spPr>
          <a:xfrm>
            <a:off x="1450118" y="4496954"/>
            <a:ext cx="12230240" cy="7619914"/>
          </a:xfrm>
          <a:prstGeom prst="rect">
            <a:avLst/>
          </a:prstGeom>
        </p:spPr>
        <p:txBody>
          <a:bodyPr anchor="ctr"/>
          <a:lstStyle/>
          <a:p>
            <a:pPr/>
            <a:r>
              <a:t>Swift dependecy injection - prosledjivanjem parametara kroz konstruktor</a:t>
            </a:r>
          </a:p>
          <a:p>
            <a:pPr/>
            <a:r>
              <a:t>DatabaseModule klasa</a:t>
            </a:r>
          </a:p>
          <a:p>
            <a:pPr/>
            <a:r>
              <a:t>Pristup domenskog modela direktno</a:t>
            </a:r>
          </a:p>
          <a:p>
            <a:pPr/>
            <a:r>
              <a:t>Pristup klasi SearchNotes direktno</a:t>
            </a:r>
          </a:p>
          <a:p>
            <a:pPr/>
            <a:r>
              <a:t>Pristup DateTimeUtil objektu direktno</a:t>
            </a:r>
          </a:p>
        </p:txBody>
      </p:sp>
      <p:sp>
        <p:nvSpPr>
          <p:cNvPr id="238" name="NotesApp…"/>
          <p:cNvSpPr txBox="1"/>
          <p:nvPr>
            <p:ph type="title" idx="4294967295"/>
          </p:nvPr>
        </p:nvSpPr>
        <p:spPr>
          <a:xfrm>
            <a:off x="1206500" y="1079500"/>
            <a:ext cx="12130751" cy="3328595"/>
          </a:xfrm>
          <a:prstGeom prst="rect">
            <a:avLst/>
          </a:prstGeom>
        </p:spPr>
        <p:txBody>
          <a:bodyPr/>
          <a:lstStyle/>
          <a:p>
            <a:pPr>
              <a:defRPr spc="-110" sz="5500"/>
            </a:pPr>
            <a:r>
              <a:t>NotesApp</a:t>
            </a:r>
          </a:p>
          <a:p>
            <a:pPr/>
            <a:r>
              <a:t>iOS aplikacija - pristup deljivom kodu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4246" y="4199830"/>
            <a:ext cx="10128279" cy="2516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64246" y="7547753"/>
            <a:ext cx="10128279" cy="4044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Hvala na paznji!"/>
          <p:cNvSpPr txBox="1"/>
          <p:nvPr>
            <p:ph type="title"/>
          </p:nvPr>
        </p:nvSpPr>
        <p:spPr>
          <a:xfrm>
            <a:off x="1148761" y="1299017"/>
            <a:ext cx="11823153" cy="11117966"/>
          </a:xfrm>
          <a:prstGeom prst="rect">
            <a:avLst/>
          </a:prstGeom>
        </p:spPr>
        <p:txBody>
          <a:bodyPr anchor="ctr"/>
          <a:lstStyle>
            <a:lvl1pPr algn="ctr">
              <a:defRPr spc="-204" sz="10200"/>
            </a:lvl1pPr>
          </a:lstStyle>
          <a:p>
            <a:pPr/>
            <a:r>
              <a:t>Hvala na paznji!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6903" t="0" r="26903" b="2153"/>
          <a:stretch>
            <a:fillRect/>
          </a:stretch>
        </p:blipFill>
        <p:spPr>
          <a:xfrm>
            <a:off x="14316669" y="3625656"/>
            <a:ext cx="6639947" cy="6464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pen-source tehnologija razvijena od strane JetBrains-a…"/>
          <p:cNvSpPr txBox="1"/>
          <p:nvPr>
            <p:ph type="body" sz="half" idx="1"/>
          </p:nvPr>
        </p:nvSpPr>
        <p:spPr>
          <a:xfrm>
            <a:off x="1206500" y="2555719"/>
            <a:ext cx="12169940" cy="9949415"/>
          </a:xfrm>
          <a:prstGeom prst="rect">
            <a:avLst/>
          </a:prstGeom>
        </p:spPr>
        <p:txBody>
          <a:bodyPr anchor="ctr"/>
          <a:lstStyle/>
          <a:p>
            <a:pPr/>
            <a:r>
              <a:t>Open-source tehnologija razvijena od strane JetBrains-a </a:t>
            </a:r>
          </a:p>
          <a:p>
            <a:pPr/>
            <a:r>
              <a:t>Objavljena prvi put 2017. godine, prva stabilna verzija 2020. godine</a:t>
            </a:r>
          </a:p>
          <a:p>
            <a:pPr/>
            <a:r>
              <a:t>Omogucava pisanje jednog koda koji se moze koristiti na vise platformi </a:t>
            </a:r>
          </a:p>
          <a:p>
            <a:pPr/>
            <a:r>
              <a:t>Deljiva biznis logika, modeli podataka, funkcionalnosti</a:t>
            </a:r>
          </a:p>
          <a:p>
            <a:pPr/>
            <a:r>
              <a:t>Bazira se na Kotlin programskom jeziku</a:t>
            </a:r>
          </a:p>
        </p:txBody>
      </p:sp>
      <p:sp>
        <p:nvSpPr>
          <p:cNvPr id="156" name="Kotlin Multipltform (KMP)"/>
          <p:cNvSpPr txBox="1"/>
          <p:nvPr>
            <p:ph type="title"/>
          </p:nvPr>
        </p:nvSpPr>
        <p:spPr>
          <a:xfrm>
            <a:off x="1206500" y="1079500"/>
            <a:ext cx="12169940" cy="1435100"/>
          </a:xfrm>
          <a:prstGeom prst="rect">
            <a:avLst/>
          </a:prstGeom>
        </p:spPr>
        <p:txBody>
          <a:bodyPr/>
          <a:lstStyle>
            <a:lvl1pPr>
              <a:defRPr spc="-150" sz="7500"/>
            </a:lvl1pPr>
          </a:lstStyle>
          <a:p>
            <a:pPr/>
            <a:r>
              <a:t>Kotlin Multipltform (KMP)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4883" y="2261776"/>
            <a:ext cx="9748243" cy="519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3248" y="7810943"/>
            <a:ext cx="10051514" cy="5025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Kotlin"/>
          <p:cNvSpPr txBox="1"/>
          <p:nvPr>
            <p:ph type="title"/>
          </p:nvPr>
        </p:nvSpPr>
        <p:spPr>
          <a:xfrm>
            <a:off x="11938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Kotlin</a:t>
            </a:r>
          </a:p>
        </p:txBody>
      </p:sp>
      <p:sp>
        <p:nvSpPr>
          <p:cNvPr id="161" name="Razvijen od strane JetBrainsa 2016. godine…"/>
          <p:cNvSpPr txBox="1"/>
          <p:nvPr>
            <p:ph type="body" idx="1"/>
          </p:nvPr>
        </p:nvSpPr>
        <p:spPr>
          <a:xfrm>
            <a:off x="1206500" y="3039928"/>
            <a:ext cx="21971000" cy="9464588"/>
          </a:xfrm>
          <a:prstGeom prst="rect">
            <a:avLst/>
          </a:prstGeom>
        </p:spPr>
        <p:txBody>
          <a:bodyPr/>
          <a:lstStyle/>
          <a:p>
            <a:pPr/>
            <a:r>
              <a:t>Razvijen od strane JetBrainsa 2016. godine</a:t>
            </a:r>
          </a:p>
          <a:p>
            <a:pPr/>
            <a:r>
              <a:t>Jednostavan, funkcionalan I </a:t>
            </a:r>
            <a:r>
              <a:rPr b="1"/>
              <a:t>interoprabilan sa Javom</a:t>
            </a:r>
            <a:endParaRPr b="1"/>
          </a:p>
          <a:p>
            <a:pPr/>
            <a:r>
              <a:t>Null safety, funcionalno programiranje</a:t>
            </a:r>
          </a:p>
          <a:p>
            <a:pPr/>
            <a:r>
              <a:t>Inicijalno zamisljen kao jezik za razvoj Android aplikacija (pandan Javi)</a:t>
            </a:r>
          </a:p>
          <a:p>
            <a:pPr/>
            <a:r>
              <a:t>Kotlin/Native 2017 - prosiruje upotrebu izvan JVM-a uz pomoc LLVM (Low Level Virtual Machine)</a:t>
            </a:r>
          </a:p>
          <a:p>
            <a:pPr/>
            <a:r>
              <a:t>2020. stabilna verzija KMP-a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otlin Multiplat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Kotlin Multiplatform</a:t>
            </a:r>
          </a:p>
        </p:txBody>
      </p:sp>
      <p:sp>
        <p:nvSpPr>
          <p:cNvPr id="164" name="Koje probleme resava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Koje probleme resava?</a:t>
            </a:r>
          </a:p>
        </p:txBody>
      </p:sp>
      <p:sp>
        <p:nvSpPr>
          <p:cNvPr id="165" name="Ponovo pisanje koda za razlicite platfor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889000" indent="-889000">
              <a:buSzPct val="100000"/>
              <a:buAutoNum type="arabicPeriod" startAt="1"/>
            </a:pPr>
            <a:r>
              <a:t>Ponovo pisanje koda za razlicite platforme</a:t>
            </a:r>
          </a:p>
          <a:p>
            <a:pPr marL="889000" indent="-889000">
              <a:buSzPct val="100000"/>
              <a:buAutoNum type="arabicPeriod" startAt="1"/>
            </a:pPr>
            <a:r>
              <a:t>Fragmentacija izmedju razlicitih platformi</a:t>
            </a:r>
          </a:p>
          <a:p>
            <a:pPr marL="889000" indent="-889000">
              <a:buSzPct val="100000"/>
              <a:buAutoNum type="arabicPeriod" startAt="1"/>
            </a:pPr>
            <a:r>
              <a:t>Odrzavanje koda</a:t>
            </a:r>
          </a:p>
          <a:p>
            <a:pPr marL="889000" indent="-889000">
              <a:buSzPct val="100000"/>
              <a:buAutoNum type="arabicPeriod" startAt="1"/>
            </a:pPr>
            <a:r>
              <a:t>Podrska za nove platforme</a:t>
            </a:r>
          </a:p>
          <a:p>
            <a:pPr marL="889000" indent="-889000">
              <a:buSzPct val="100000"/>
              <a:buAutoNum type="arabicPeriod" startAt="1"/>
            </a:pPr>
            <a:r>
              <a:t>Kompleksnost u testiranju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lavni koncep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Glavni koncepti</a:t>
            </a:r>
          </a:p>
        </p:txBody>
      </p:sp>
      <p:sp>
        <p:nvSpPr>
          <p:cNvPr id="168" name="TARGET"/>
          <p:cNvSpPr txBox="1"/>
          <p:nvPr>
            <p:ph type="body" idx="21"/>
          </p:nvPr>
        </p:nvSpPr>
        <p:spPr>
          <a:xfrm>
            <a:off x="1206500" y="25634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98500" indent="-698500">
              <a:buSzPct val="123000"/>
              <a:buChar char="•"/>
              <a:defRPr>
                <a:solidFill>
                  <a:srgbClr val="8B35ED"/>
                </a:solidFill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169" name="Target = Platforma na kojoj ne potrebno pokrenuti aplikaciju…"/>
          <p:cNvSpPr txBox="1"/>
          <p:nvPr>
            <p:ph type="body" sz="half" idx="1"/>
          </p:nvPr>
        </p:nvSpPr>
        <p:spPr>
          <a:xfrm>
            <a:off x="1079811" y="3903741"/>
            <a:ext cx="12764885" cy="6218578"/>
          </a:xfrm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  <a:defRPr sz="4600"/>
            </a:pPr>
            <a:r>
              <a:t>Target = Platforma na kojoj ne potrebno pokrenuti aplikaciju</a:t>
            </a:r>
          </a:p>
          <a:p>
            <a:pPr lvl="1" marL="0" indent="457200">
              <a:buSzTx/>
              <a:buNone/>
              <a:defRPr sz="4600"/>
            </a:pPr>
            <a:r>
              <a:t>Definise kog formata ce biti izvrsna datoteka, kao i koja ogranicenja treba da  ima kod koji se izvrsava</a:t>
            </a:r>
          </a:p>
          <a:p>
            <a:pPr lvl="1" marL="0" indent="457200">
              <a:buSzTx/>
              <a:buNone/>
              <a:defRPr sz="4600"/>
            </a:pPr>
            <a:r>
              <a:t>Definisu se u Gradle fajl-u unutar kotlin { } bloka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532" y="10217758"/>
            <a:ext cx="12251643" cy="212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2195" y="3342610"/>
            <a:ext cx="10019562" cy="7340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lavni koncep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Glavni koncepti</a:t>
            </a:r>
          </a:p>
        </p:txBody>
      </p:sp>
      <p:sp>
        <p:nvSpPr>
          <p:cNvPr id="174" name="Zajednicki (common) kod"/>
          <p:cNvSpPr txBox="1"/>
          <p:nvPr>
            <p:ph type="body" idx="21"/>
          </p:nvPr>
        </p:nvSpPr>
        <p:spPr>
          <a:xfrm>
            <a:off x="1206500" y="25380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98500" indent="-698500">
              <a:buSzPct val="123000"/>
              <a:buChar char="•"/>
              <a:defRPr>
                <a:solidFill>
                  <a:srgbClr val="8B35ED"/>
                </a:solidFill>
              </a:defRPr>
            </a:lvl1pPr>
          </a:lstStyle>
          <a:p>
            <a:pPr/>
            <a:r>
              <a:t>Zajednicki (common) kod</a:t>
            </a:r>
          </a:p>
        </p:txBody>
      </p:sp>
      <p:sp>
        <p:nvSpPr>
          <p:cNvPr id="175" name="Kod koji se deli i koristi od strane svih platformi…"/>
          <p:cNvSpPr txBox="1"/>
          <p:nvPr>
            <p:ph type="body" sz="half" idx="1"/>
          </p:nvPr>
        </p:nvSpPr>
        <p:spPr>
          <a:xfrm>
            <a:off x="1206500" y="4248504"/>
            <a:ext cx="13724219" cy="8256012"/>
          </a:xfrm>
          <a:prstGeom prst="rect">
            <a:avLst/>
          </a:prstGeom>
        </p:spPr>
        <p:txBody>
          <a:bodyPr anchor="ctr"/>
          <a:lstStyle/>
          <a:p>
            <a:pPr lvl="1" marL="0" indent="457200">
              <a:buSzTx/>
              <a:buNone/>
            </a:pPr>
            <a:r>
              <a:t>Kod koji se deli i koristi od strane svih platformi </a:t>
            </a:r>
          </a:p>
          <a:p>
            <a:pPr lvl="1" marL="0" indent="457200">
              <a:buSzTx/>
              <a:buNone/>
            </a:pPr>
            <a:r>
              <a:t>Unutar shared/src/commonMain direktorijumu </a:t>
            </a:r>
          </a:p>
          <a:p>
            <a:pPr lvl="1" marL="0" indent="457200">
              <a:buSzTx/>
              <a:buNone/>
            </a:pPr>
            <a:r>
              <a:t>Moguce je direktno prevodjenje ovog koda za konkretnu platformu</a:t>
            </a:r>
          </a:p>
          <a:p>
            <a:pPr lvl="1" marL="0" indent="457200">
              <a:buSzTx/>
              <a:buNone/>
            </a:pPr>
            <a:r>
              <a:t>Zabranjeno koriscenje platformski zavisnih biblioteka</a:t>
            </a:r>
          </a:p>
          <a:p>
            <a:pPr lvl="1" marL="0" indent="457200">
              <a:buSzTx/>
              <a:buNone/>
            </a:pPr>
            <a:r>
              <a:t>Kotlin Multiplaform biblioteke</a:t>
            </a:r>
          </a:p>
        </p:txBody>
      </p:sp>
      <p:pic>
        <p:nvPicPr>
          <p:cNvPr id="176" name="AD_4nXcIKxAovE45AnIJtYiYLenjHJfliUfZMXEaTcddJaBE7R3151T9NFUg2KqiHenp1WeQ486yJ1x6YOH0nnTUM1Jz_stJ23CX5lE_YGFiPrr_DHf2zKrh_1VHm1diIWu0eH0rhTaj6Q.png" descr="AD_4nXcIKxAovE45AnIJtYiYLenjHJfliUfZMXEaTcddJaBE7R3151T9NFUg2KqiHenp1WeQ486yJ1x6YOH0nnTUM1Jz_stJ23CX5lE_YGFiPrr_DHf2zKrh_1VHm1diIWu0eH0rhTaj6Q.png"/>
          <p:cNvPicPr>
            <a:picLocks noChangeAspect="1"/>
          </p:cNvPicPr>
          <p:nvPr/>
        </p:nvPicPr>
        <p:blipFill>
          <a:blip r:embed="rId2">
            <a:extLst/>
          </a:blip>
          <a:srcRect l="8171" t="0" r="8171" b="0"/>
          <a:stretch>
            <a:fillRect/>
          </a:stretch>
        </p:blipFill>
        <p:spPr>
          <a:xfrm>
            <a:off x="14916358" y="3763940"/>
            <a:ext cx="8851018" cy="4076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0710" y="8736077"/>
            <a:ext cx="9159091" cy="2343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lavni koncepti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Glavni koncepti</a:t>
            </a:r>
          </a:p>
        </p:txBody>
      </p:sp>
      <p:sp>
        <p:nvSpPr>
          <p:cNvPr id="180" name="Source set = folder sa platformski zavisnim kodom…"/>
          <p:cNvSpPr txBox="1"/>
          <p:nvPr>
            <p:ph type="body" sz="half" idx="4294967295"/>
          </p:nvPr>
        </p:nvSpPr>
        <p:spPr>
          <a:xfrm>
            <a:off x="1206500" y="4248504"/>
            <a:ext cx="14773872" cy="8256012"/>
          </a:xfrm>
          <a:prstGeom prst="rect">
            <a:avLst/>
          </a:prstGeom>
        </p:spPr>
        <p:txBody>
          <a:bodyPr anchor="ctr"/>
          <a:lstStyle/>
          <a:p>
            <a:pPr lvl="1" marL="0" indent="420623" defTabSz="2243271">
              <a:spcBef>
                <a:spcPts val="4100"/>
              </a:spcBef>
              <a:buSzTx/>
              <a:buNone/>
              <a:defRPr sz="4416"/>
            </a:pPr>
            <a:r>
              <a:t>Source set = folder sa platformski zavisnim kodom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/>
            </a:pPr>
            <a:r>
              <a:t>Fajlovi izvornog koda koji koriste platformski zavisne, prilagodjenje biblioteke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/>
            </a:pPr>
            <a:r>
              <a:t>commonMain je jedini source set koji je platformski nezavistan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/>
            </a:pPr>
            <a:r>
              <a:t>Nalaze se unutar shared/src direktorijuma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/>
            </a:pPr>
            <a:r>
              <a:t>Target                   Source set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/>
            </a:pPr>
            <a:r>
              <a:t>Konfiguracija source seta vrsi se unutar Gradle fajla u sourceSets { } bloku</a:t>
            </a:r>
          </a:p>
        </p:txBody>
      </p:sp>
      <p:sp>
        <p:nvSpPr>
          <p:cNvPr id="181" name="Source set"/>
          <p:cNvSpPr txBox="1"/>
          <p:nvPr/>
        </p:nvSpPr>
        <p:spPr>
          <a:xfrm>
            <a:off x="1206500" y="25380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698500" indent="-698500" algn="l" defTabSz="825500">
              <a:buSzPct val="123000"/>
              <a:buChar char="•"/>
              <a:defRPr b="1" sz="5500">
                <a:solidFill>
                  <a:srgbClr val="8B35ED"/>
                </a:solidFill>
              </a:defRPr>
            </a:lvl1pPr>
          </a:lstStyle>
          <a:p>
            <a:pPr/>
            <a:r>
              <a:t>Source set</a:t>
            </a:r>
          </a:p>
        </p:txBody>
      </p:sp>
      <p:sp>
        <p:nvSpPr>
          <p:cNvPr id="182" name="Line"/>
          <p:cNvSpPr/>
          <p:nvPr/>
        </p:nvSpPr>
        <p:spPr>
          <a:xfrm>
            <a:off x="3717518" y="10382823"/>
            <a:ext cx="2074322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3" name="AD_4nXcB_Rx4_ClElwYygO4EGdlILdKo5A8ZoZwkSX-ZPDUYbUM77LVQzPrpI1DGOf6FmTE3FQwaO3qg5wM6I8UrB8Pmv4y585ZAUXWdSrGNTakf7B6aU9qaQLSqskTnF6dSiuoGswCf2g.png" descr="AD_4nXcB_Rx4_ClElwYygO4EGdlILdKo5A8ZoZwkSX-ZPDUYbUM77LVQzPrpI1DGOf6FmTE3FQwaO3qg5wM6I8UrB8Pmv4y585ZAUXWdSrGNTakf7B6aU9qaQLSqskTnF6dSiuoGswCf2g.png"/>
          <p:cNvPicPr>
            <a:picLocks noChangeAspect="1"/>
          </p:cNvPicPr>
          <p:nvPr/>
        </p:nvPicPr>
        <p:blipFill>
          <a:blip r:embed="rId2">
            <a:extLst/>
          </a:blip>
          <a:srcRect l="15299" t="1901" r="13565" b="1901"/>
          <a:stretch>
            <a:fillRect/>
          </a:stretch>
        </p:blipFill>
        <p:spPr>
          <a:xfrm>
            <a:off x="15844828" y="2259671"/>
            <a:ext cx="7764143" cy="5279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25091" y="7978154"/>
            <a:ext cx="7603543" cy="4201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lavni koncepti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Glavni koncepti</a:t>
            </a:r>
          </a:p>
        </p:txBody>
      </p:sp>
      <p:sp>
        <p:nvSpPr>
          <p:cNvPr id="187" name="Nekad je neophodno da se unutar zajednickog modula izvrsi kod koji je zavistan od platforme…"/>
          <p:cNvSpPr txBox="1"/>
          <p:nvPr>
            <p:ph type="body" sz="half" idx="4294967295"/>
          </p:nvPr>
        </p:nvSpPr>
        <p:spPr>
          <a:xfrm>
            <a:off x="1206500" y="4248504"/>
            <a:ext cx="11341672" cy="8256012"/>
          </a:xfrm>
          <a:prstGeom prst="rect">
            <a:avLst/>
          </a:prstGeom>
        </p:spPr>
        <p:txBody>
          <a:bodyPr anchor="ctr"/>
          <a:lstStyle/>
          <a:p>
            <a:pPr lvl="1" marL="0" indent="365760" defTabSz="1950671">
              <a:spcBef>
                <a:spcPts val="3600"/>
              </a:spcBef>
              <a:buSzTx/>
              <a:buNone/>
              <a:defRPr sz="3840"/>
            </a:pPr>
            <a:r>
              <a:t>Nekad je neophodno da se unutar zajednickog modula izvrsi kod koji je zavistan od platforme</a:t>
            </a:r>
          </a:p>
          <a:p>
            <a:pPr lvl="1" marL="0" indent="365760" defTabSz="1950671">
              <a:spcBef>
                <a:spcPts val="3600"/>
              </a:spcBef>
              <a:buSzTx/>
              <a:buNone/>
              <a:defRPr sz="3840"/>
            </a:pPr>
            <a:r>
              <a:t>To omogucavaju expect i actual</a:t>
            </a:r>
          </a:p>
          <a:p>
            <a:pPr lvl="1" marL="0" indent="365760" defTabSz="1950671">
              <a:spcBef>
                <a:spcPts val="3600"/>
              </a:spcBef>
              <a:buSzTx/>
              <a:buNone/>
              <a:defRPr sz="3840"/>
            </a:pPr>
            <a:r>
              <a:t>Slicnost implementaciji interfejsa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Deklarise se konstrukcija sa expect u common kodu, ali se ne implementira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U ostalim source setovima se deklarise identicna konstrukcija oznacena kao actual koja ima platformski specificnu implementaciju</a:t>
            </a:r>
          </a:p>
        </p:txBody>
      </p:sp>
      <p:sp>
        <p:nvSpPr>
          <p:cNvPr id="188" name="expect i actual"/>
          <p:cNvSpPr txBox="1"/>
          <p:nvPr/>
        </p:nvSpPr>
        <p:spPr>
          <a:xfrm>
            <a:off x="1206500" y="25380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698500" indent="-698500" algn="l" defTabSz="825500">
              <a:buSzPct val="123000"/>
              <a:buChar char="•"/>
              <a:defRPr b="1" sz="5500">
                <a:solidFill>
                  <a:srgbClr val="8B35ED"/>
                </a:solidFill>
              </a:defRPr>
            </a:lvl1pPr>
          </a:lstStyle>
          <a:p>
            <a:pPr/>
            <a:r>
              <a:t>expect i actual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1019" y="2316282"/>
            <a:ext cx="10283134" cy="9083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Kada koristiti KM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Kada koristiti KMP</a:t>
            </a:r>
          </a:p>
        </p:txBody>
      </p:sp>
      <p:sp>
        <p:nvSpPr>
          <p:cNvPr id="192" name="Pregled primera koriscenja:…"/>
          <p:cNvSpPr txBox="1"/>
          <p:nvPr>
            <p:ph type="body" sz="quarter" idx="1"/>
          </p:nvPr>
        </p:nvSpPr>
        <p:spPr>
          <a:xfrm>
            <a:off x="1206500" y="7532068"/>
            <a:ext cx="9779000" cy="4913933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Pregled primera koriscenja:</a:t>
            </a:r>
          </a:p>
          <a:p>
            <a:pPr>
              <a:defRPr b="0" sz="1500"/>
            </a:pPr>
          </a:p>
          <a:p>
            <a:pPr>
              <a:defRPr b="0" sz="3000"/>
            </a:pPr>
            <a:r>
              <a:t>https://www.jetbrains.com/help/kotlin-multiplatform-dev/multiplatform-samples.html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034" t="0" r="2151" b="0"/>
          <a:stretch>
            <a:fillRect/>
          </a:stretch>
        </p:blipFill>
        <p:spPr>
          <a:xfrm>
            <a:off x="13118710" y="1195565"/>
            <a:ext cx="10440863" cy="3261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560" t="6964" r="2810" b="6964"/>
          <a:stretch>
            <a:fillRect/>
          </a:stretch>
        </p:blipFill>
        <p:spPr>
          <a:xfrm>
            <a:off x="13074006" y="4223837"/>
            <a:ext cx="10530519" cy="2899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91" t="0" r="1198" b="0"/>
          <a:stretch>
            <a:fillRect/>
          </a:stretch>
        </p:blipFill>
        <p:spPr>
          <a:xfrm>
            <a:off x="13035936" y="7181118"/>
            <a:ext cx="10530344" cy="2933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44742" y="10121187"/>
            <a:ext cx="10788923" cy="2902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