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449" r:id="rId5"/>
    <p:sldId id="467" r:id="rId6"/>
    <p:sldId id="460" r:id="rId7"/>
    <p:sldId id="376" r:id="rId8"/>
    <p:sldId id="435" r:id="rId9"/>
    <p:sldId id="436" r:id="rId10"/>
    <p:sldId id="453" r:id="rId11"/>
    <p:sldId id="455" r:id="rId12"/>
    <p:sldId id="457" r:id="rId13"/>
    <p:sldId id="459" r:id="rId14"/>
    <p:sldId id="461" r:id="rId15"/>
    <p:sldId id="463" r:id="rId16"/>
    <p:sldId id="412" r:id="rId17"/>
    <p:sldId id="464" r:id="rId18"/>
    <p:sldId id="465" r:id="rId19"/>
    <p:sldId id="442" r:id="rId20"/>
    <p:sldId id="441" r:id="rId21"/>
    <p:sldId id="471" r:id="rId22"/>
    <p:sldId id="451" r:id="rId23"/>
    <p:sldId id="468" r:id="rId24"/>
    <p:sldId id="395" r:id="rId25"/>
    <p:sldId id="470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puano, Dave" initials="C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178B5"/>
    <a:srgbClr val="FFFFFF"/>
    <a:srgbClr val="0099CC"/>
    <a:srgbClr val="184177"/>
    <a:srgbClr val="97D7E8"/>
    <a:srgbClr val="ACCFE5"/>
    <a:srgbClr val="0092CC"/>
    <a:srgbClr val="DCE2E6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0286" autoAdjust="0"/>
  </p:normalViewPr>
  <p:slideViewPr>
    <p:cSldViewPr>
      <p:cViewPr>
        <p:scale>
          <a:sx n="100" d="100"/>
          <a:sy n="100" d="100"/>
        </p:scale>
        <p:origin x="-72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23815-03CA-425D-89C8-825B06672081}" type="doc">
      <dgm:prSet loTypeId="urn:microsoft.com/office/officeart/2005/8/layout/pyramid2" loCatId="pyramid" qsTypeId="urn:microsoft.com/office/officeart/2005/8/quickstyle/simple3" qsCatId="simple" csTypeId="urn:microsoft.com/office/officeart/2005/8/colors/colorful4" csCatId="colorful" phldr="1"/>
      <dgm:spPr/>
    </dgm:pt>
    <dgm:pt modelId="{0EBAFAE0-743A-4CFB-9C24-CF39F544F504}">
      <dgm:prSet phldrT="[Text]" custT="1"/>
      <dgm:spPr/>
      <dgm:t>
        <a:bodyPr/>
        <a:lstStyle/>
        <a:p>
          <a:r>
            <a:rPr lang="en-US" sz="3600" dirty="0" smtClean="0"/>
            <a:t>Micro service Arch</a:t>
          </a:r>
          <a:endParaRPr lang="en-US" sz="3600" dirty="0"/>
        </a:p>
      </dgm:t>
    </dgm:pt>
    <dgm:pt modelId="{9CC9EF03-13EF-42EE-B5F9-E36BF3CF39C8}" type="parTrans" cxnId="{85EA6DD5-9602-45DF-8F0D-93346EFB696C}">
      <dgm:prSet/>
      <dgm:spPr/>
      <dgm:t>
        <a:bodyPr/>
        <a:lstStyle/>
        <a:p>
          <a:endParaRPr lang="en-US"/>
        </a:p>
      </dgm:t>
    </dgm:pt>
    <dgm:pt modelId="{15DCCB0A-065D-4BC2-B3FA-5A3A924499E7}" type="sibTrans" cxnId="{85EA6DD5-9602-45DF-8F0D-93346EFB696C}">
      <dgm:prSet/>
      <dgm:spPr/>
      <dgm:t>
        <a:bodyPr/>
        <a:lstStyle/>
        <a:p>
          <a:endParaRPr lang="en-US"/>
        </a:p>
      </dgm:t>
    </dgm:pt>
    <dgm:pt modelId="{C6A4EF41-282D-4942-A8FC-ABFF46A75149}">
      <dgm:prSet phldrT="[Text]" custT="1"/>
      <dgm:spPr/>
      <dgm:t>
        <a:bodyPr/>
        <a:lstStyle/>
        <a:p>
          <a:r>
            <a:rPr lang="en-US" sz="3600" dirty="0" smtClean="0"/>
            <a:t>Service Containers</a:t>
          </a:r>
          <a:endParaRPr lang="en-US" sz="3600" dirty="0"/>
        </a:p>
      </dgm:t>
    </dgm:pt>
    <dgm:pt modelId="{A3D73EA9-11C6-4BD7-95A8-95986505BC37}" type="parTrans" cxnId="{68C32459-5DEF-46A1-897B-6648EAA2E07C}">
      <dgm:prSet/>
      <dgm:spPr/>
      <dgm:t>
        <a:bodyPr/>
        <a:lstStyle/>
        <a:p>
          <a:endParaRPr lang="en-US"/>
        </a:p>
      </dgm:t>
    </dgm:pt>
    <dgm:pt modelId="{5D2D8000-E1F8-4FDF-9512-F54827D8A349}" type="sibTrans" cxnId="{68C32459-5DEF-46A1-897B-6648EAA2E07C}">
      <dgm:prSet/>
      <dgm:spPr/>
      <dgm:t>
        <a:bodyPr/>
        <a:lstStyle/>
        <a:p>
          <a:endParaRPr lang="en-US"/>
        </a:p>
      </dgm:t>
    </dgm:pt>
    <dgm:pt modelId="{D6C93C16-5D7E-4DEA-B731-2D9A9BD2D222}">
      <dgm:prSet phldrT="[Text]" custT="1"/>
      <dgm:spPr/>
      <dgm:t>
        <a:bodyPr/>
        <a:lstStyle/>
        <a:p>
          <a:r>
            <a:rPr lang="en-US" sz="3600" dirty="0" smtClean="0"/>
            <a:t>II Concept</a:t>
          </a:r>
          <a:endParaRPr lang="en-US" sz="3600" dirty="0"/>
        </a:p>
      </dgm:t>
    </dgm:pt>
    <dgm:pt modelId="{57EA30A0-8C5E-492F-BFF4-24EB31986D9F}" type="parTrans" cxnId="{A7193194-0AB0-4305-9AC1-D9C4F2FD65A1}">
      <dgm:prSet/>
      <dgm:spPr/>
      <dgm:t>
        <a:bodyPr/>
        <a:lstStyle/>
        <a:p>
          <a:endParaRPr lang="en-US"/>
        </a:p>
      </dgm:t>
    </dgm:pt>
    <dgm:pt modelId="{A7B07787-385F-4D8C-B418-B606F441B90E}" type="sibTrans" cxnId="{A7193194-0AB0-4305-9AC1-D9C4F2FD65A1}">
      <dgm:prSet/>
      <dgm:spPr/>
      <dgm:t>
        <a:bodyPr/>
        <a:lstStyle/>
        <a:p>
          <a:endParaRPr lang="en-US"/>
        </a:p>
      </dgm:t>
    </dgm:pt>
    <dgm:pt modelId="{69279BDA-5EB4-4395-9FA8-D628BAC5C64D}" type="pres">
      <dgm:prSet presAssocID="{20B23815-03CA-425D-89C8-825B06672081}" presName="compositeShape" presStyleCnt="0">
        <dgm:presLayoutVars>
          <dgm:dir/>
          <dgm:resizeHandles/>
        </dgm:presLayoutVars>
      </dgm:prSet>
      <dgm:spPr/>
    </dgm:pt>
    <dgm:pt modelId="{D45526CC-A4B0-42D3-A0E4-59E71DECDDD2}" type="pres">
      <dgm:prSet presAssocID="{20B23815-03CA-425D-89C8-825B06672081}" presName="pyramid" presStyleLbl="node1" presStyleIdx="0" presStyleCnt="1" custLinFactNeighborX="2648"/>
      <dgm:spPr/>
    </dgm:pt>
    <dgm:pt modelId="{881576D7-CDFD-457F-A5E0-75C64A6A280B}" type="pres">
      <dgm:prSet presAssocID="{20B23815-03CA-425D-89C8-825B06672081}" presName="theList" presStyleCnt="0"/>
      <dgm:spPr/>
    </dgm:pt>
    <dgm:pt modelId="{DC3FD399-B869-4088-A1BF-3E82B4651981}" type="pres">
      <dgm:prSet presAssocID="{0EBAFAE0-743A-4CFB-9C24-CF39F544F504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54AE0-488D-4687-9F08-3DF0585EC4ED}" type="pres">
      <dgm:prSet presAssocID="{0EBAFAE0-743A-4CFB-9C24-CF39F544F504}" presName="aSpace" presStyleCnt="0"/>
      <dgm:spPr/>
    </dgm:pt>
    <dgm:pt modelId="{DDF25875-9863-4143-AE44-EDA910D66A1B}" type="pres">
      <dgm:prSet presAssocID="{C6A4EF41-282D-4942-A8FC-ABFF46A7514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26BB9-61CF-47BA-88A6-24B659242F1D}" type="pres">
      <dgm:prSet presAssocID="{C6A4EF41-282D-4942-A8FC-ABFF46A75149}" presName="aSpace" presStyleCnt="0"/>
      <dgm:spPr/>
    </dgm:pt>
    <dgm:pt modelId="{696D4EA1-0634-4B63-AEC6-7156BCDCDC9B}" type="pres">
      <dgm:prSet presAssocID="{D6C93C16-5D7E-4DEA-B731-2D9A9BD2D222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81237-FB6D-4EC3-9C65-181C560F1B1F}" type="pres">
      <dgm:prSet presAssocID="{D6C93C16-5D7E-4DEA-B731-2D9A9BD2D222}" presName="aSpace" presStyleCnt="0"/>
      <dgm:spPr/>
    </dgm:pt>
  </dgm:ptLst>
  <dgm:cxnLst>
    <dgm:cxn modelId="{68C32459-5DEF-46A1-897B-6648EAA2E07C}" srcId="{20B23815-03CA-425D-89C8-825B06672081}" destId="{C6A4EF41-282D-4942-A8FC-ABFF46A75149}" srcOrd="1" destOrd="0" parTransId="{A3D73EA9-11C6-4BD7-95A8-95986505BC37}" sibTransId="{5D2D8000-E1F8-4FDF-9512-F54827D8A349}"/>
    <dgm:cxn modelId="{A7193194-0AB0-4305-9AC1-D9C4F2FD65A1}" srcId="{20B23815-03CA-425D-89C8-825B06672081}" destId="{D6C93C16-5D7E-4DEA-B731-2D9A9BD2D222}" srcOrd="2" destOrd="0" parTransId="{57EA30A0-8C5E-492F-BFF4-24EB31986D9F}" sibTransId="{A7B07787-385F-4D8C-B418-B606F441B90E}"/>
    <dgm:cxn modelId="{A982251F-E4A5-49D7-941A-B9CE9DE7A56E}" type="presOf" srcId="{20B23815-03CA-425D-89C8-825B06672081}" destId="{69279BDA-5EB4-4395-9FA8-D628BAC5C64D}" srcOrd="0" destOrd="0" presId="urn:microsoft.com/office/officeart/2005/8/layout/pyramid2"/>
    <dgm:cxn modelId="{2159B9B8-2C43-4219-B826-74C4118054EC}" type="presOf" srcId="{0EBAFAE0-743A-4CFB-9C24-CF39F544F504}" destId="{DC3FD399-B869-4088-A1BF-3E82B4651981}" srcOrd="0" destOrd="0" presId="urn:microsoft.com/office/officeart/2005/8/layout/pyramid2"/>
    <dgm:cxn modelId="{0A3F04AF-F1E9-471F-8E25-CC4D28893FA4}" type="presOf" srcId="{D6C93C16-5D7E-4DEA-B731-2D9A9BD2D222}" destId="{696D4EA1-0634-4B63-AEC6-7156BCDCDC9B}" srcOrd="0" destOrd="0" presId="urn:microsoft.com/office/officeart/2005/8/layout/pyramid2"/>
    <dgm:cxn modelId="{85EA6DD5-9602-45DF-8F0D-93346EFB696C}" srcId="{20B23815-03CA-425D-89C8-825B06672081}" destId="{0EBAFAE0-743A-4CFB-9C24-CF39F544F504}" srcOrd="0" destOrd="0" parTransId="{9CC9EF03-13EF-42EE-B5F9-E36BF3CF39C8}" sibTransId="{15DCCB0A-065D-4BC2-B3FA-5A3A924499E7}"/>
    <dgm:cxn modelId="{CDDA4353-3DE1-4ACC-9D14-F68FB21E3237}" type="presOf" srcId="{C6A4EF41-282D-4942-A8FC-ABFF46A75149}" destId="{DDF25875-9863-4143-AE44-EDA910D66A1B}" srcOrd="0" destOrd="0" presId="urn:microsoft.com/office/officeart/2005/8/layout/pyramid2"/>
    <dgm:cxn modelId="{124AAF57-3088-49DC-9989-50603978616B}" type="presParOf" srcId="{69279BDA-5EB4-4395-9FA8-D628BAC5C64D}" destId="{D45526CC-A4B0-42D3-A0E4-59E71DECDDD2}" srcOrd="0" destOrd="0" presId="urn:microsoft.com/office/officeart/2005/8/layout/pyramid2"/>
    <dgm:cxn modelId="{9E7BE766-527C-4274-A563-B2AA8FFBAAAA}" type="presParOf" srcId="{69279BDA-5EB4-4395-9FA8-D628BAC5C64D}" destId="{881576D7-CDFD-457F-A5E0-75C64A6A280B}" srcOrd="1" destOrd="0" presId="urn:microsoft.com/office/officeart/2005/8/layout/pyramid2"/>
    <dgm:cxn modelId="{4769843F-A321-4D57-BA19-139F60A9824E}" type="presParOf" srcId="{881576D7-CDFD-457F-A5E0-75C64A6A280B}" destId="{DC3FD399-B869-4088-A1BF-3E82B4651981}" srcOrd="0" destOrd="0" presId="urn:microsoft.com/office/officeart/2005/8/layout/pyramid2"/>
    <dgm:cxn modelId="{B808BAE9-0980-46D8-A678-94B2AF722194}" type="presParOf" srcId="{881576D7-CDFD-457F-A5E0-75C64A6A280B}" destId="{0F854AE0-488D-4687-9F08-3DF0585EC4ED}" srcOrd="1" destOrd="0" presId="urn:microsoft.com/office/officeart/2005/8/layout/pyramid2"/>
    <dgm:cxn modelId="{F96C3AC6-7217-4E09-9692-2A308ECF82F5}" type="presParOf" srcId="{881576D7-CDFD-457F-A5E0-75C64A6A280B}" destId="{DDF25875-9863-4143-AE44-EDA910D66A1B}" srcOrd="2" destOrd="0" presId="urn:microsoft.com/office/officeart/2005/8/layout/pyramid2"/>
    <dgm:cxn modelId="{C108C216-A231-451C-973E-59223B5A531C}" type="presParOf" srcId="{881576D7-CDFD-457F-A5E0-75C64A6A280B}" destId="{8C726BB9-61CF-47BA-88A6-24B659242F1D}" srcOrd="3" destOrd="0" presId="urn:microsoft.com/office/officeart/2005/8/layout/pyramid2"/>
    <dgm:cxn modelId="{664A7636-BA94-4B9E-B8EA-CDC42B21A57F}" type="presParOf" srcId="{881576D7-CDFD-457F-A5E0-75C64A6A280B}" destId="{696D4EA1-0634-4B63-AEC6-7156BCDCDC9B}" srcOrd="4" destOrd="0" presId="urn:microsoft.com/office/officeart/2005/8/layout/pyramid2"/>
    <dgm:cxn modelId="{D537EE20-E82A-4BD2-8C83-7277E7BEBCDD}" type="presParOf" srcId="{881576D7-CDFD-457F-A5E0-75C64A6A280B}" destId="{09281237-FB6D-4EC3-9C65-181C560F1B1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526CC-A4B0-42D3-A0E4-59E71DECDDD2}">
      <dsp:nvSpPr>
        <dsp:cNvPr id="0" name=""/>
        <dsp:cNvSpPr/>
      </dsp:nvSpPr>
      <dsp:spPr>
        <a:xfrm>
          <a:off x="1481665" y="0"/>
          <a:ext cx="5147733" cy="5147733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3FD399-B869-4088-A1BF-3E82B4651981}">
      <dsp:nvSpPr>
        <dsp:cNvPr id="0" name=""/>
        <dsp:cNvSpPr/>
      </dsp:nvSpPr>
      <dsp:spPr>
        <a:xfrm>
          <a:off x="3919220" y="517538"/>
          <a:ext cx="3346026" cy="12185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Micro service Arch</a:t>
          </a:r>
          <a:endParaRPr lang="en-US" sz="3600" kern="1200" dirty="0"/>
        </a:p>
      </dsp:txBody>
      <dsp:txXfrm>
        <a:off x="3978705" y="577023"/>
        <a:ext cx="3227056" cy="1099594"/>
      </dsp:txXfrm>
    </dsp:sp>
    <dsp:sp modelId="{DDF25875-9863-4143-AE44-EDA910D66A1B}">
      <dsp:nvSpPr>
        <dsp:cNvPr id="0" name=""/>
        <dsp:cNvSpPr/>
      </dsp:nvSpPr>
      <dsp:spPr>
        <a:xfrm>
          <a:off x="3919220" y="1888423"/>
          <a:ext cx="3346026" cy="12185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3321193"/>
              <a:satOff val="18201"/>
              <a:lumOff val="-216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Service Containers</a:t>
          </a:r>
          <a:endParaRPr lang="en-US" sz="3600" kern="1200" dirty="0"/>
        </a:p>
      </dsp:txBody>
      <dsp:txXfrm>
        <a:off x="3978705" y="1947908"/>
        <a:ext cx="3227056" cy="1099594"/>
      </dsp:txXfrm>
    </dsp:sp>
    <dsp:sp modelId="{696D4EA1-0634-4B63-AEC6-7156BCDCDC9B}">
      <dsp:nvSpPr>
        <dsp:cNvPr id="0" name=""/>
        <dsp:cNvSpPr/>
      </dsp:nvSpPr>
      <dsp:spPr>
        <a:xfrm>
          <a:off x="3919220" y="3259309"/>
          <a:ext cx="3346026" cy="12185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6642386"/>
              <a:satOff val="36402"/>
              <a:lumOff val="-4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II Concept</a:t>
          </a:r>
          <a:endParaRPr lang="en-US" sz="3600" kern="1200" dirty="0"/>
        </a:p>
      </dsp:txBody>
      <dsp:txXfrm>
        <a:off x="3978705" y="3318794"/>
        <a:ext cx="3227056" cy="1099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EE7616F-BA14-4CFE-BC82-2C5DC4B59B18}" type="datetimeFigureOut">
              <a:rPr lang="en-US"/>
              <a:pPr>
                <a:defRPr/>
              </a:pPr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3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5A073EB-CD31-4350-B62D-1486B5BB7423}" type="datetimeFigureOut">
              <a:rPr lang="en-JM"/>
              <a:pPr>
                <a:defRPr/>
              </a:pPr>
              <a:t>28/06/2015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JM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JM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AC7E8016-073D-46D1-A93B-C225494F2AE2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742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ief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ief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86261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Docker.io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11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Source of Diagram: Adrian </a:t>
            </a:r>
            <a:r>
              <a:rPr lang="en-US" baseline="0" dirty="0" err="1" smtClean="0"/>
              <a:t>Cockford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Tooling – e.g. Jenkins, Packer(lightweight to replace CM tools!), Vagrant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Configuration – Distributed vs Local (</a:t>
            </a:r>
            <a:r>
              <a:rPr lang="en-US" baseline="0" dirty="0" err="1" smtClean="0"/>
              <a:t>etcd</a:t>
            </a:r>
            <a:r>
              <a:rPr lang="en-US" baseline="0" dirty="0" smtClean="0"/>
              <a:t>, zookeeper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Routing: how to route data between Services, messaging! E.g. </a:t>
            </a:r>
            <a:r>
              <a:rPr lang="en-US" b="1" dirty="0" smtClean="0"/>
              <a:t>Finagle</a:t>
            </a:r>
            <a:r>
              <a:rPr lang="en-US" dirty="0" smtClean="0"/>
              <a:t>, RabbitMQ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Observability (CLI, UI)</a:t>
            </a:r>
            <a:r>
              <a:rPr lang="en-US" baseline="0" dirty="0" smtClean="0"/>
              <a:t> to Trace activity or services, e.g. Twitter 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, or ELK</a:t>
            </a:r>
          </a:p>
          <a:p>
            <a:r>
              <a:rPr lang="en-US" baseline="0" dirty="0" smtClean="0"/>
              <a:t>Ephemeral – could replace and destroy nodes and the data will be recovered and rebuilt from replicas… (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 has that feature in its cluster)</a:t>
            </a:r>
          </a:p>
          <a:p>
            <a:r>
              <a:rPr lang="en-US" baseline="0" dirty="0" smtClean="0"/>
              <a:t>Operational: Docker Compose, fleet?, Crane, </a:t>
            </a:r>
            <a:r>
              <a:rPr lang="en-US" baseline="0" dirty="0" err="1" smtClean="0"/>
              <a:t>Ansible</a:t>
            </a:r>
            <a:r>
              <a:rPr lang="en-US" baseline="0" dirty="0" smtClean="0"/>
              <a:t>, Ranchman (for GUI) and many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14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Tomer Paz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https://github.com/Capgemini/Apollo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 time</a:t>
            </a:r>
            <a:r>
              <a:rPr lang="en-US" baseline="0" dirty="0" smtClean="0"/>
              <a:t> permits…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17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94805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Crane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yaml</a:t>
            </a:r>
            <a:r>
              <a:rPr lang="en-US" baseline="0" dirty="0" smtClean="0"/>
              <a:t> meta data for container orchestration for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Powerstrip – Tool for prototyping Docker API Extensions, a.k.a. Adapters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20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8019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II </a:t>
            </a:r>
            <a:r>
              <a:rPr lang="en-US" dirty="0" smtClean="0"/>
              <a:t>= </a:t>
            </a:r>
            <a:r>
              <a:rPr lang="en-US" smtClean="0"/>
              <a:t>Immutable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docker.com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slideshare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4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304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http://martinfowler.com/bliki/ImmutableServer.html, </a:t>
            </a:r>
            <a:r>
              <a:rPr lang="en-US" dirty="0" err="1" smtClean="0">
                <a:hlinkClick r:id="rId3"/>
              </a:rPr>
              <a:t>Kief</a:t>
            </a:r>
            <a:r>
              <a:rPr lang="en-US" dirty="0" smtClean="0">
                <a:hlinkClick r:id="rId3"/>
              </a:rPr>
              <a:t> Morris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http://martinfowler.com/bliki/ImmutableServer.html, </a:t>
            </a:r>
            <a:r>
              <a:rPr lang="en-US" dirty="0" err="1" smtClean="0">
                <a:hlinkClick r:id="rId3"/>
              </a:rPr>
              <a:t>Kief</a:t>
            </a:r>
            <a:r>
              <a:rPr lang="en-US" dirty="0" smtClean="0">
                <a:hlinkClick r:id="rId3"/>
              </a:rPr>
              <a:t> Morris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7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8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Docker.io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9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Docker.io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8016-073D-46D1-A93B-C225494F2AE2}" type="slidenum">
              <a:rPr lang="en-JM" smtClean="0"/>
              <a:pPr/>
              <a:t>10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3544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27763"/>
            <a:ext cx="12192000" cy="641350"/>
          </a:xfrm>
          <a:prstGeom prst="rect">
            <a:avLst/>
          </a:prstGeom>
          <a:solidFill>
            <a:srgbClr val="DC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689600" y="6464300"/>
            <a:ext cx="5283200" cy="2000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700" smtClean="0">
                <a:solidFill>
                  <a:srgbClr val="333333"/>
                </a:solidFill>
                <a:cs typeface="Arial" panose="020B0604020202020204" pitchFamily="34" charset="0"/>
              </a:rPr>
              <a:t> © 2014 Verint Systems Inc. All Rights Reserved Worldwide.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79968" y="6446525"/>
            <a:ext cx="1058333" cy="187325"/>
            <a:chOff x="274" y="4033"/>
            <a:chExt cx="500" cy="118"/>
          </a:xfrm>
          <a:solidFill>
            <a:schemeClr val="tx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74" y="4033"/>
              <a:ext cx="123" cy="118"/>
            </a:xfrm>
            <a:custGeom>
              <a:avLst/>
              <a:gdLst>
                <a:gd name="T0" fmla="*/ 0 w 1363"/>
                <a:gd name="T1" fmla="*/ 436 h 1295"/>
                <a:gd name="T2" fmla="*/ 0 w 1363"/>
                <a:gd name="T3" fmla="*/ 436 h 1295"/>
                <a:gd name="T4" fmla="*/ 318 w 1363"/>
                <a:gd name="T5" fmla="*/ 436 h 1295"/>
                <a:gd name="T6" fmla="*/ 392 w 1363"/>
                <a:gd name="T7" fmla="*/ 859 h 1295"/>
                <a:gd name="T8" fmla="*/ 1209 w 1363"/>
                <a:gd name="T9" fmla="*/ 0 h 1295"/>
                <a:gd name="T10" fmla="*/ 1363 w 1363"/>
                <a:gd name="T11" fmla="*/ 0 h 1295"/>
                <a:gd name="T12" fmla="*/ 472 w 1363"/>
                <a:gd name="T13" fmla="*/ 1295 h 1295"/>
                <a:gd name="T14" fmla="*/ 186 w 1363"/>
                <a:gd name="T15" fmla="*/ 1295 h 1295"/>
                <a:gd name="T16" fmla="*/ 0 w 1363"/>
                <a:gd name="T17" fmla="*/ 436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3" h="1295">
                  <a:moveTo>
                    <a:pt x="0" y="436"/>
                  </a:moveTo>
                  <a:lnTo>
                    <a:pt x="0" y="436"/>
                  </a:lnTo>
                  <a:lnTo>
                    <a:pt x="318" y="436"/>
                  </a:lnTo>
                  <a:lnTo>
                    <a:pt x="392" y="859"/>
                  </a:lnTo>
                  <a:lnTo>
                    <a:pt x="1209" y="0"/>
                  </a:lnTo>
                  <a:lnTo>
                    <a:pt x="1363" y="0"/>
                  </a:lnTo>
                  <a:lnTo>
                    <a:pt x="472" y="1295"/>
                  </a:lnTo>
                  <a:lnTo>
                    <a:pt x="186" y="1295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47" y="4073"/>
              <a:ext cx="98" cy="78"/>
            </a:xfrm>
            <a:custGeom>
              <a:avLst/>
              <a:gdLst>
                <a:gd name="T0" fmla="*/ 198 w 1084"/>
                <a:gd name="T1" fmla="*/ 0 h 859"/>
                <a:gd name="T2" fmla="*/ 198 w 1084"/>
                <a:gd name="T3" fmla="*/ 0 h 859"/>
                <a:gd name="T4" fmla="*/ 1084 w 1084"/>
                <a:gd name="T5" fmla="*/ 0 h 859"/>
                <a:gd name="T6" fmla="*/ 1040 w 1084"/>
                <a:gd name="T7" fmla="*/ 190 h 859"/>
                <a:gd name="T8" fmla="*/ 458 w 1084"/>
                <a:gd name="T9" fmla="*/ 190 h 859"/>
                <a:gd name="T10" fmla="*/ 425 w 1084"/>
                <a:gd name="T11" fmla="*/ 332 h 859"/>
                <a:gd name="T12" fmla="*/ 980 w 1084"/>
                <a:gd name="T13" fmla="*/ 332 h 859"/>
                <a:gd name="T14" fmla="*/ 936 w 1084"/>
                <a:gd name="T15" fmla="*/ 522 h 859"/>
                <a:gd name="T16" fmla="*/ 382 w 1084"/>
                <a:gd name="T17" fmla="*/ 522 h 859"/>
                <a:gd name="T18" fmla="*/ 348 w 1084"/>
                <a:gd name="T19" fmla="*/ 664 h 859"/>
                <a:gd name="T20" fmla="*/ 972 w 1084"/>
                <a:gd name="T21" fmla="*/ 664 h 859"/>
                <a:gd name="T22" fmla="*/ 927 w 1084"/>
                <a:gd name="T23" fmla="*/ 859 h 859"/>
                <a:gd name="T24" fmla="*/ 0 w 1084"/>
                <a:gd name="T25" fmla="*/ 859 h 859"/>
                <a:gd name="T26" fmla="*/ 198 w 1084"/>
                <a:gd name="T2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4" h="859">
                  <a:moveTo>
                    <a:pt x="198" y="0"/>
                  </a:moveTo>
                  <a:lnTo>
                    <a:pt x="198" y="0"/>
                  </a:lnTo>
                  <a:lnTo>
                    <a:pt x="1084" y="0"/>
                  </a:lnTo>
                  <a:lnTo>
                    <a:pt x="1040" y="190"/>
                  </a:lnTo>
                  <a:lnTo>
                    <a:pt x="458" y="190"/>
                  </a:lnTo>
                  <a:lnTo>
                    <a:pt x="425" y="332"/>
                  </a:lnTo>
                  <a:lnTo>
                    <a:pt x="980" y="332"/>
                  </a:lnTo>
                  <a:lnTo>
                    <a:pt x="936" y="522"/>
                  </a:lnTo>
                  <a:lnTo>
                    <a:pt x="382" y="522"/>
                  </a:lnTo>
                  <a:lnTo>
                    <a:pt x="348" y="664"/>
                  </a:lnTo>
                  <a:lnTo>
                    <a:pt x="972" y="664"/>
                  </a:lnTo>
                  <a:lnTo>
                    <a:pt x="927" y="859"/>
                  </a:lnTo>
                  <a:lnTo>
                    <a:pt x="0" y="859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439" y="4073"/>
              <a:ext cx="96" cy="78"/>
            </a:xfrm>
            <a:custGeom>
              <a:avLst/>
              <a:gdLst>
                <a:gd name="T0" fmla="*/ 417 w 1064"/>
                <a:gd name="T1" fmla="*/ 360 h 859"/>
                <a:gd name="T2" fmla="*/ 417 w 1064"/>
                <a:gd name="T3" fmla="*/ 360 h 859"/>
                <a:gd name="T4" fmla="*/ 711 w 1064"/>
                <a:gd name="T5" fmla="*/ 342 h 859"/>
                <a:gd name="T6" fmla="*/ 759 w 1064"/>
                <a:gd name="T7" fmla="*/ 265 h 859"/>
                <a:gd name="T8" fmla="*/ 670 w 1064"/>
                <a:gd name="T9" fmla="*/ 191 h 859"/>
                <a:gd name="T10" fmla="*/ 456 w 1064"/>
                <a:gd name="T11" fmla="*/ 191 h 859"/>
                <a:gd name="T12" fmla="*/ 417 w 1064"/>
                <a:gd name="T13" fmla="*/ 360 h 859"/>
                <a:gd name="T14" fmla="*/ 199 w 1064"/>
                <a:gd name="T15" fmla="*/ 0 h 859"/>
                <a:gd name="T16" fmla="*/ 199 w 1064"/>
                <a:gd name="T17" fmla="*/ 0 h 859"/>
                <a:gd name="T18" fmla="*/ 741 w 1064"/>
                <a:gd name="T19" fmla="*/ 0 h 859"/>
                <a:gd name="T20" fmla="*/ 1064 w 1064"/>
                <a:gd name="T21" fmla="*/ 248 h 859"/>
                <a:gd name="T22" fmla="*/ 1031 w 1064"/>
                <a:gd name="T23" fmla="*/ 375 h 859"/>
                <a:gd name="T24" fmla="*/ 839 w 1064"/>
                <a:gd name="T25" fmla="*/ 519 h 859"/>
                <a:gd name="T26" fmla="*/ 979 w 1064"/>
                <a:gd name="T27" fmla="*/ 859 h 859"/>
                <a:gd name="T28" fmla="*/ 671 w 1064"/>
                <a:gd name="T29" fmla="*/ 859 h 859"/>
                <a:gd name="T30" fmla="*/ 558 w 1064"/>
                <a:gd name="T31" fmla="*/ 558 h 859"/>
                <a:gd name="T32" fmla="*/ 370 w 1064"/>
                <a:gd name="T33" fmla="*/ 558 h 859"/>
                <a:gd name="T34" fmla="*/ 300 w 1064"/>
                <a:gd name="T35" fmla="*/ 859 h 859"/>
                <a:gd name="T36" fmla="*/ 0 w 1064"/>
                <a:gd name="T37" fmla="*/ 859 h 859"/>
                <a:gd name="T38" fmla="*/ 199 w 1064"/>
                <a:gd name="T3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4" h="859">
                  <a:moveTo>
                    <a:pt x="417" y="360"/>
                  </a:moveTo>
                  <a:lnTo>
                    <a:pt x="417" y="360"/>
                  </a:lnTo>
                  <a:cubicBezTo>
                    <a:pt x="620" y="362"/>
                    <a:pt x="680" y="362"/>
                    <a:pt x="711" y="342"/>
                  </a:cubicBezTo>
                  <a:cubicBezTo>
                    <a:pt x="737" y="326"/>
                    <a:pt x="759" y="292"/>
                    <a:pt x="759" y="265"/>
                  </a:cubicBezTo>
                  <a:cubicBezTo>
                    <a:pt x="759" y="208"/>
                    <a:pt x="715" y="191"/>
                    <a:pt x="670" y="191"/>
                  </a:cubicBezTo>
                  <a:lnTo>
                    <a:pt x="456" y="191"/>
                  </a:lnTo>
                  <a:lnTo>
                    <a:pt x="417" y="360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lnTo>
                    <a:pt x="741" y="0"/>
                  </a:lnTo>
                  <a:cubicBezTo>
                    <a:pt x="839" y="5"/>
                    <a:pt x="1064" y="12"/>
                    <a:pt x="1064" y="248"/>
                  </a:cubicBezTo>
                  <a:cubicBezTo>
                    <a:pt x="1064" y="285"/>
                    <a:pt x="1054" y="331"/>
                    <a:pt x="1031" y="375"/>
                  </a:cubicBezTo>
                  <a:cubicBezTo>
                    <a:pt x="981" y="467"/>
                    <a:pt x="910" y="494"/>
                    <a:pt x="839" y="519"/>
                  </a:cubicBezTo>
                  <a:lnTo>
                    <a:pt x="979" y="859"/>
                  </a:lnTo>
                  <a:lnTo>
                    <a:pt x="671" y="859"/>
                  </a:lnTo>
                  <a:lnTo>
                    <a:pt x="558" y="558"/>
                  </a:lnTo>
                  <a:lnTo>
                    <a:pt x="370" y="558"/>
                  </a:lnTo>
                  <a:lnTo>
                    <a:pt x="300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34" y="4073"/>
              <a:ext cx="46" cy="78"/>
            </a:xfrm>
            <a:custGeom>
              <a:avLst/>
              <a:gdLst>
                <a:gd name="T0" fmla="*/ 199 w 506"/>
                <a:gd name="T1" fmla="*/ 0 h 859"/>
                <a:gd name="T2" fmla="*/ 199 w 506"/>
                <a:gd name="T3" fmla="*/ 0 h 859"/>
                <a:gd name="T4" fmla="*/ 506 w 506"/>
                <a:gd name="T5" fmla="*/ 0 h 859"/>
                <a:gd name="T6" fmla="*/ 308 w 506"/>
                <a:gd name="T7" fmla="*/ 859 h 859"/>
                <a:gd name="T8" fmla="*/ 0 w 506"/>
                <a:gd name="T9" fmla="*/ 859 h 859"/>
                <a:gd name="T10" fmla="*/ 199 w 506"/>
                <a:gd name="T11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859">
                  <a:moveTo>
                    <a:pt x="199" y="0"/>
                  </a:moveTo>
                  <a:lnTo>
                    <a:pt x="199" y="0"/>
                  </a:lnTo>
                  <a:lnTo>
                    <a:pt x="506" y="0"/>
                  </a:lnTo>
                  <a:lnTo>
                    <a:pt x="308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77" y="4073"/>
              <a:ext cx="105" cy="78"/>
            </a:xfrm>
            <a:custGeom>
              <a:avLst/>
              <a:gdLst>
                <a:gd name="T0" fmla="*/ 200 w 1171"/>
                <a:gd name="T1" fmla="*/ 0 h 859"/>
                <a:gd name="T2" fmla="*/ 200 w 1171"/>
                <a:gd name="T3" fmla="*/ 0 h 859"/>
                <a:gd name="T4" fmla="*/ 477 w 1171"/>
                <a:gd name="T5" fmla="*/ 0 h 859"/>
                <a:gd name="T6" fmla="*/ 768 w 1171"/>
                <a:gd name="T7" fmla="*/ 544 h 859"/>
                <a:gd name="T8" fmla="*/ 893 w 1171"/>
                <a:gd name="T9" fmla="*/ 0 h 859"/>
                <a:gd name="T10" fmla="*/ 1171 w 1171"/>
                <a:gd name="T11" fmla="*/ 0 h 859"/>
                <a:gd name="T12" fmla="*/ 971 w 1171"/>
                <a:gd name="T13" fmla="*/ 859 h 859"/>
                <a:gd name="T14" fmla="*/ 695 w 1171"/>
                <a:gd name="T15" fmla="*/ 859 h 859"/>
                <a:gd name="T16" fmla="*/ 408 w 1171"/>
                <a:gd name="T17" fmla="*/ 320 h 859"/>
                <a:gd name="T18" fmla="*/ 286 w 1171"/>
                <a:gd name="T19" fmla="*/ 859 h 859"/>
                <a:gd name="T20" fmla="*/ 0 w 1171"/>
                <a:gd name="T21" fmla="*/ 859 h 859"/>
                <a:gd name="T22" fmla="*/ 200 w 1171"/>
                <a:gd name="T2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1" h="859">
                  <a:moveTo>
                    <a:pt x="200" y="0"/>
                  </a:moveTo>
                  <a:lnTo>
                    <a:pt x="200" y="0"/>
                  </a:lnTo>
                  <a:lnTo>
                    <a:pt x="477" y="0"/>
                  </a:lnTo>
                  <a:lnTo>
                    <a:pt x="768" y="544"/>
                  </a:lnTo>
                  <a:lnTo>
                    <a:pt x="893" y="0"/>
                  </a:lnTo>
                  <a:lnTo>
                    <a:pt x="1171" y="0"/>
                  </a:lnTo>
                  <a:lnTo>
                    <a:pt x="971" y="859"/>
                  </a:lnTo>
                  <a:lnTo>
                    <a:pt x="695" y="859"/>
                  </a:lnTo>
                  <a:lnTo>
                    <a:pt x="408" y="320"/>
                  </a:lnTo>
                  <a:lnTo>
                    <a:pt x="286" y="859"/>
                  </a:lnTo>
                  <a:lnTo>
                    <a:pt x="0" y="859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86" y="4073"/>
              <a:ext cx="88" cy="78"/>
            </a:xfrm>
            <a:custGeom>
              <a:avLst/>
              <a:gdLst>
                <a:gd name="T0" fmla="*/ 44 w 981"/>
                <a:gd name="T1" fmla="*/ 0 h 859"/>
                <a:gd name="T2" fmla="*/ 44 w 981"/>
                <a:gd name="T3" fmla="*/ 0 h 859"/>
                <a:gd name="T4" fmla="*/ 981 w 981"/>
                <a:gd name="T5" fmla="*/ 0 h 859"/>
                <a:gd name="T6" fmla="*/ 936 w 981"/>
                <a:gd name="T7" fmla="*/ 193 h 859"/>
                <a:gd name="T8" fmla="*/ 625 w 981"/>
                <a:gd name="T9" fmla="*/ 193 h 859"/>
                <a:gd name="T10" fmla="*/ 471 w 981"/>
                <a:gd name="T11" fmla="*/ 859 h 859"/>
                <a:gd name="T12" fmla="*/ 164 w 981"/>
                <a:gd name="T13" fmla="*/ 859 h 859"/>
                <a:gd name="T14" fmla="*/ 319 w 981"/>
                <a:gd name="T15" fmla="*/ 193 h 859"/>
                <a:gd name="T16" fmla="*/ 0 w 981"/>
                <a:gd name="T17" fmla="*/ 193 h 859"/>
                <a:gd name="T18" fmla="*/ 44 w 981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1" h="859">
                  <a:moveTo>
                    <a:pt x="44" y="0"/>
                  </a:moveTo>
                  <a:lnTo>
                    <a:pt x="44" y="0"/>
                  </a:lnTo>
                  <a:lnTo>
                    <a:pt x="981" y="0"/>
                  </a:lnTo>
                  <a:lnTo>
                    <a:pt x="936" y="193"/>
                  </a:lnTo>
                  <a:lnTo>
                    <a:pt x="625" y="193"/>
                  </a:lnTo>
                  <a:lnTo>
                    <a:pt x="471" y="859"/>
                  </a:lnTo>
                  <a:lnTo>
                    <a:pt x="164" y="859"/>
                  </a:lnTo>
                  <a:lnTo>
                    <a:pt x="319" y="193"/>
                  </a:lnTo>
                  <a:lnTo>
                    <a:pt x="0" y="19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757" y="4138"/>
              <a:ext cx="13" cy="13"/>
            </a:xfrm>
            <a:custGeom>
              <a:avLst/>
              <a:gdLst>
                <a:gd name="T0" fmla="*/ 71 w 148"/>
                <a:gd name="T1" fmla="*/ 70 h 148"/>
                <a:gd name="T2" fmla="*/ 71 w 148"/>
                <a:gd name="T3" fmla="*/ 70 h 148"/>
                <a:gd name="T4" fmla="*/ 97 w 148"/>
                <a:gd name="T5" fmla="*/ 55 h 148"/>
                <a:gd name="T6" fmla="*/ 77 w 148"/>
                <a:gd name="T7" fmla="*/ 40 h 148"/>
                <a:gd name="T8" fmla="*/ 57 w 148"/>
                <a:gd name="T9" fmla="*/ 40 h 148"/>
                <a:gd name="T10" fmla="*/ 57 w 148"/>
                <a:gd name="T11" fmla="*/ 70 h 148"/>
                <a:gd name="T12" fmla="*/ 71 w 148"/>
                <a:gd name="T13" fmla="*/ 70 h 148"/>
                <a:gd name="T14" fmla="*/ 57 w 148"/>
                <a:gd name="T15" fmla="*/ 116 h 148"/>
                <a:gd name="T16" fmla="*/ 57 w 148"/>
                <a:gd name="T17" fmla="*/ 116 h 148"/>
                <a:gd name="T18" fmla="*/ 47 w 148"/>
                <a:gd name="T19" fmla="*/ 116 h 148"/>
                <a:gd name="T20" fmla="*/ 47 w 148"/>
                <a:gd name="T21" fmla="*/ 31 h 148"/>
                <a:gd name="T22" fmla="*/ 80 w 148"/>
                <a:gd name="T23" fmla="*/ 31 h 148"/>
                <a:gd name="T24" fmla="*/ 107 w 148"/>
                <a:gd name="T25" fmla="*/ 55 h 148"/>
                <a:gd name="T26" fmla="*/ 86 w 148"/>
                <a:gd name="T27" fmla="*/ 78 h 148"/>
                <a:gd name="T28" fmla="*/ 111 w 148"/>
                <a:gd name="T29" fmla="*/ 116 h 148"/>
                <a:gd name="T30" fmla="*/ 99 w 148"/>
                <a:gd name="T31" fmla="*/ 116 h 148"/>
                <a:gd name="T32" fmla="*/ 75 w 148"/>
                <a:gd name="T33" fmla="*/ 78 h 148"/>
                <a:gd name="T34" fmla="*/ 57 w 148"/>
                <a:gd name="T35" fmla="*/ 78 h 148"/>
                <a:gd name="T36" fmla="*/ 57 w 148"/>
                <a:gd name="T37" fmla="*/ 116 h 148"/>
                <a:gd name="T38" fmla="*/ 11 w 148"/>
                <a:gd name="T39" fmla="*/ 74 h 148"/>
                <a:gd name="T40" fmla="*/ 11 w 148"/>
                <a:gd name="T41" fmla="*/ 74 h 148"/>
                <a:gd name="T42" fmla="*/ 74 w 148"/>
                <a:gd name="T43" fmla="*/ 137 h 148"/>
                <a:gd name="T44" fmla="*/ 136 w 148"/>
                <a:gd name="T45" fmla="*/ 74 h 148"/>
                <a:gd name="T46" fmla="*/ 74 w 148"/>
                <a:gd name="T47" fmla="*/ 11 h 148"/>
                <a:gd name="T48" fmla="*/ 11 w 148"/>
                <a:gd name="T49" fmla="*/ 74 h 148"/>
                <a:gd name="T50" fmla="*/ 148 w 148"/>
                <a:gd name="T51" fmla="*/ 74 h 148"/>
                <a:gd name="T52" fmla="*/ 148 w 148"/>
                <a:gd name="T53" fmla="*/ 74 h 148"/>
                <a:gd name="T54" fmla="*/ 74 w 148"/>
                <a:gd name="T55" fmla="*/ 148 h 148"/>
                <a:gd name="T56" fmla="*/ 0 w 148"/>
                <a:gd name="T57" fmla="*/ 74 h 148"/>
                <a:gd name="T58" fmla="*/ 74 w 148"/>
                <a:gd name="T59" fmla="*/ 0 h 148"/>
                <a:gd name="T60" fmla="*/ 148 w 148"/>
                <a:gd name="T6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8" h="148">
                  <a:moveTo>
                    <a:pt x="71" y="70"/>
                  </a:moveTo>
                  <a:lnTo>
                    <a:pt x="71" y="70"/>
                  </a:lnTo>
                  <a:cubicBezTo>
                    <a:pt x="84" y="70"/>
                    <a:pt x="97" y="69"/>
                    <a:pt x="97" y="55"/>
                  </a:cubicBezTo>
                  <a:cubicBezTo>
                    <a:pt x="97" y="43"/>
                    <a:pt x="87" y="40"/>
                    <a:pt x="77" y="40"/>
                  </a:cubicBezTo>
                  <a:lnTo>
                    <a:pt x="57" y="40"/>
                  </a:lnTo>
                  <a:lnTo>
                    <a:pt x="57" y="70"/>
                  </a:lnTo>
                  <a:lnTo>
                    <a:pt x="71" y="70"/>
                  </a:lnTo>
                  <a:close/>
                  <a:moveTo>
                    <a:pt x="57" y="116"/>
                  </a:moveTo>
                  <a:lnTo>
                    <a:pt x="57" y="116"/>
                  </a:lnTo>
                  <a:lnTo>
                    <a:pt x="47" y="116"/>
                  </a:lnTo>
                  <a:lnTo>
                    <a:pt x="47" y="31"/>
                  </a:lnTo>
                  <a:lnTo>
                    <a:pt x="80" y="31"/>
                  </a:lnTo>
                  <a:cubicBezTo>
                    <a:pt x="99" y="31"/>
                    <a:pt x="107" y="39"/>
                    <a:pt x="107" y="55"/>
                  </a:cubicBezTo>
                  <a:cubicBezTo>
                    <a:pt x="107" y="70"/>
                    <a:pt x="98" y="77"/>
                    <a:pt x="86" y="78"/>
                  </a:cubicBezTo>
                  <a:lnTo>
                    <a:pt x="111" y="116"/>
                  </a:lnTo>
                  <a:lnTo>
                    <a:pt x="99" y="116"/>
                  </a:lnTo>
                  <a:lnTo>
                    <a:pt x="75" y="78"/>
                  </a:lnTo>
                  <a:lnTo>
                    <a:pt x="57" y="78"/>
                  </a:lnTo>
                  <a:lnTo>
                    <a:pt x="57" y="116"/>
                  </a:lnTo>
                  <a:close/>
                  <a:moveTo>
                    <a:pt x="11" y="74"/>
                  </a:moveTo>
                  <a:lnTo>
                    <a:pt x="11" y="74"/>
                  </a:lnTo>
                  <a:cubicBezTo>
                    <a:pt x="11" y="109"/>
                    <a:pt x="38" y="137"/>
                    <a:pt x="74" y="137"/>
                  </a:cubicBezTo>
                  <a:cubicBezTo>
                    <a:pt x="109" y="137"/>
                    <a:pt x="136" y="109"/>
                    <a:pt x="136" y="74"/>
                  </a:cubicBezTo>
                  <a:cubicBezTo>
                    <a:pt x="136" y="38"/>
                    <a:pt x="109" y="11"/>
                    <a:pt x="74" y="11"/>
                  </a:cubicBezTo>
                  <a:cubicBezTo>
                    <a:pt x="38" y="11"/>
                    <a:pt x="11" y="38"/>
                    <a:pt x="11" y="74"/>
                  </a:cubicBezTo>
                  <a:close/>
                  <a:moveTo>
                    <a:pt x="148" y="74"/>
                  </a:moveTo>
                  <a:lnTo>
                    <a:pt x="148" y="74"/>
                  </a:lnTo>
                  <a:cubicBezTo>
                    <a:pt x="148" y="115"/>
                    <a:pt x="115" y="148"/>
                    <a:pt x="74" y="148"/>
                  </a:cubicBezTo>
                  <a:cubicBezTo>
                    <a:pt x="32" y="148"/>
                    <a:pt x="0" y="115"/>
                    <a:pt x="0" y="74"/>
                  </a:cubicBezTo>
                  <a:cubicBezTo>
                    <a:pt x="0" y="32"/>
                    <a:pt x="32" y="0"/>
                    <a:pt x="74" y="0"/>
                  </a:cubicBezTo>
                  <a:cubicBezTo>
                    <a:pt x="115" y="0"/>
                    <a:pt x="148" y="32"/>
                    <a:pt x="148" y="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97113"/>
            <a:ext cx="12192000" cy="2274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2279652" y="1392723"/>
            <a:ext cx="2302482" cy="541528"/>
            <a:chOff x="1105" y="1059"/>
            <a:chExt cx="1165" cy="274"/>
          </a:xfrm>
          <a:solidFill>
            <a:schemeClr val="tx1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05" y="1059"/>
              <a:ext cx="287" cy="274"/>
            </a:xfrm>
            <a:custGeom>
              <a:avLst/>
              <a:gdLst>
                <a:gd name="T0" fmla="*/ 0 w 1363"/>
                <a:gd name="T1" fmla="*/ 436 h 1295"/>
                <a:gd name="T2" fmla="*/ 0 w 1363"/>
                <a:gd name="T3" fmla="*/ 436 h 1295"/>
                <a:gd name="T4" fmla="*/ 318 w 1363"/>
                <a:gd name="T5" fmla="*/ 436 h 1295"/>
                <a:gd name="T6" fmla="*/ 392 w 1363"/>
                <a:gd name="T7" fmla="*/ 859 h 1295"/>
                <a:gd name="T8" fmla="*/ 1209 w 1363"/>
                <a:gd name="T9" fmla="*/ 0 h 1295"/>
                <a:gd name="T10" fmla="*/ 1363 w 1363"/>
                <a:gd name="T11" fmla="*/ 0 h 1295"/>
                <a:gd name="T12" fmla="*/ 472 w 1363"/>
                <a:gd name="T13" fmla="*/ 1295 h 1295"/>
                <a:gd name="T14" fmla="*/ 186 w 1363"/>
                <a:gd name="T15" fmla="*/ 1295 h 1295"/>
                <a:gd name="T16" fmla="*/ 0 w 1363"/>
                <a:gd name="T17" fmla="*/ 436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3" h="1295">
                  <a:moveTo>
                    <a:pt x="0" y="436"/>
                  </a:moveTo>
                  <a:lnTo>
                    <a:pt x="0" y="436"/>
                  </a:lnTo>
                  <a:lnTo>
                    <a:pt x="318" y="436"/>
                  </a:lnTo>
                  <a:lnTo>
                    <a:pt x="392" y="859"/>
                  </a:lnTo>
                  <a:lnTo>
                    <a:pt x="1209" y="0"/>
                  </a:lnTo>
                  <a:lnTo>
                    <a:pt x="1363" y="0"/>
                  </a:lnTo>
                  <a:lnTo>
                    <a:pt x="472" y="1295"/>
                  </a:lnTo>
                  <a:lnTo>
                    <a:pt x="186" y="1295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275" y="1151"/>
              <a:ext cx="228" cy="182"/>
            </a:xfrm>
            <a:custGeom>
              <a:avLst/>
              <a:gdLst>
                <a:gd name="T0" fmla="*/ 198 w 1084"/>
                <a:gd name="T1" fmla="*/ 0 h 859"/>
                <a:gd name="T2" fmla="*/ 198 w 1084"/>
                <a:gd name="T3" fmla="*/ 0 h 859"/>
                <a:gd name="T4" fmla="*/ 1084 w 1084"/>
                <a:gd name="T5" fmla="*/ 0 h 859"/>
                <a:gd name="T6" fmla="*/ 1040 w 1084"/>
                <a:gd name="T7" fmla="*/ 190 h 859"/>
                <a:gd name="T8" fmla="*/ 458 w 1084"/>
                <a:gd name="T9" fmla="*/ 190 h 859"/>
                <a:gd name="T10" fmla="*/ 425 w 1084"/>
                <a:gd name="T11" fmla="*/ 332 h 859"/>
                <a:gd name="T12" fmla="*/ 980 w 1084"/>
                <a:gd name="T13" fmla="*/ 332 h 859"/>
                <a:gd name="T14" fmla="*/ 936 w 1084"/>
                <a:gd name="T15" fmla="*/ 522 h 859"/>
                <a:gd name="T16" fmla="*/ 382 w 1084"/>
                <a:gd name="T17" fmla="*/ 522 h 859"/>
                <a:gd name="T18" fmla="*/ 348 w 1084"/>
                <a:gd name="T19" fmla="*/ 664 h 859"/>
                <a:gd name="T20" fmla="*/ 972 w 1084"/>
                <a:gd name="T21" fmla="*/ 664 h 859"/>
                <a:gd name="T22" fmla="*/ 927 w 1084"/>
                <a:gd name="T23" fmla="*/ 859 h 859"/>
                <a:gd name="T24" fmla="*/ 0 w 1084"/>
                <a:gd name="T25" fmla="*/ 859 h 859"/>
                <a:gd name="T26" fmla="*/ 198 w 1084"/>
                <a:gd name="T2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4" h="859">
                  <a:moveTo>
                    <a:pt x="198" y="0"/>
                  </a:moveTo>
                  <a:lnTo>
                    <a:pt x="198" y="0"/>
                  </a:lnTo>
                  <a:lnTo>
                    <a:pt x="1084" y="0"/>
                  </a:lnTo>
                  <a:lnTo>
                    <a:pt x="1040" y="190"/>
                  </a:lnTo>
                  <a:lnTo>
                    <a:pt x="458" y="190"/>
                  </a:lnTo>
                  <a:lnTo>
                    <a:pt x="425" y="332"/>
                  </a:lnTo>
                  <a:lnTo>
                    <a:pt x="980" y="332"/>
                  </a:lnTo>
                  <a:lnTo>
                    <a:pt x="936" y="522"/>
                  </a:lnTo>
                  <a:lnTo>
                    <a:pt x="382" y="522"/>
                  </a:lnTo>
                  <a:lnTo>
                    <a:pt x="348" y="664"/>
                  </a:lnTo>
                  <a:lnTo>
                    <a:pt x="972" y="664"/>
                  </a:lnTo>
                  <a:lnTo>
                    <a:pt x="927" y="859"/>
                  </a:lnTo>
                  <a:lnTo>
                    <a:pt x="0" y="859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88" y="1151"/>
              <a:ext cx="224" cy="182"/>
            </a:xfrm>
            <a:custGeom>
              <a:avLst/>
              <a:gdLst>
                <a:gd name="T0" fmla="*/ 417 w 1064"/>
                <a:gd name="T1" fmla="*/ 360 h 859"/>
                <a:gd name="T2" fmla="*/ 417 w 1064"/>
                <a:gd name="T3" fmla="*/ 360 h 859"/>
                <a:gd name="T4" fmla="*/ 711 w 1064"/>
                <a:gd name="T5" fmla="*/ 342 h 859"/>
                <a:gd name="T6" fmla="*/ 759 w 1064"/>
                <a:gd name="T7" fmla="*/ 265 h 859"/>
                <a:gd name="T8" fmla="*/ 670 w 1064"/>
                <a:gd name="T9" fmla="*/ 191 h 859"/>
                <a:gd name="T10" fmla="*/ 456 w 1064"/>
                <a:gd name="T11" fmla="*/ 191 h 859"/>
                <a:gd name="T12" fmla="*/ 417 w 1064"/>
                <a:gd name="T13" fmla="*/ 360 h 859"/>
                <a:gd name="T14" fmla="*/ 199 w 1064"/>
                <a:gd name="T15" fmla="*/ 0 h 859"/>
                <a:gd name="T16" fmla="*/ 199 w 1064"/>
                <a:gd name="T17" fmla="*/ 0 h 859"/>
                <a:gd name="T18" fmla="*/ 741 w 1064"/>
                <a:gd name="T19" fmla="*/ 0 h 859"/>
                <a:gd name="T20" fmla="*/ 1064 w 1064"/>
                <a:gd name="T21" fmla="*/ 248 h 859"/>
                <a:gd name="T22" fmla="*/ 1031 w 1064"/>
                <a:gd name="T23" fmla="*/ 375 h 859"/>
                <a:gd name="T24" fmla="*/ 839 w 1064"/>
                <a:gd name="T25" fmla="*/ 519 h 859"/>
                <a:gd name="T26" fmla="*/ 979 w 1064"/>
                <a:gd name="T27" fmla="*/ 859 h 859"/>
                <a:gd name="T28" fmla="*/ 671 w 1064"/>
                <a:gd name="T29" fmla="*/ 859 h 859"/>
                <a:gd name="T30" fmla="*/ 558 w 1064"/>
                <a:gd name="T31" fmla="*/ 558 h 859"/>
                <a:gd name="T32" fmla="*/ 370 w 1064"/>
                <a:gd name="T33" fmla="*/ 558 h 859"/>
                <a:gd name="T34" fmla="*/ 300 w 1064"/>
                <a:gd name="T35" fmla="*/ 859 h 859"/>
                <a:gd name="T36" fmla="*/ 0 w 1064"/>
                <a:gd name="T37" fmla="*/ 859 h 859"/>
                <a:gd name="T38" fmla="*/ 199 w 1064"/>
                <a:gd name="T3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4" h="859">
                  <a:moveTo>
                    <a:pt x="417" y="360"/>
                  </a:moveTo>
                  <a:lnTo>
                    <a:pt x="417" y="360"/>
                  </a:lnTo>
                  <a:cubicBezTo>
                    <a:pt x="620" y="362"/>
                    <a:pt x="680" y="362"/>
                    <a:pt x="711" y="342"/>
                  </a:cubicBezTo>
                  <a:cubicBezTo>
                    <a:pt x="737" y="326"/>
                    <a:pt x="759" y="292"/>
                    <a:pt x="759" y="265"/>
                  </a:cubicBezTo>
                  <a:cubicBezTo>
                    <a:pt x="759" y="208"/>
                    <a:pt x="715" y="191"/>
                    <a:pt x="670" y="191"/>
                  </a:cubicBezTo>
                  <a:lnTo>
                    <a:pt x="456" y="191"/>
                  </a:lnTo>
                  <a:lnTo>
                    <a:pt x="417" y="360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lnTo>
                    <a:pt x="741" y="0"/>
                  </a:lnTo>
                  <a:cubicBezTo>
                    <a:pt x="839" y="5"/>
                    <a:pt x="1064" y="12"/>
                    <a:pt x="1064" y="248"/>
                  </a:cubicBezTo>
                  <a:cubicBezTo>
                    <a:pt x="1064" y="285"/>
                    <a:pt x="1054" y="331"/>
                    <a:pt x="1031" y="375"/>
                  </a:cubicBezTo>
                  <a:cubicBezTo>
                    <a:pt x="981" y="467"/>
                    <a:pt x="910" y="494"/>
                    <a:pt x="839" y="519"/>
                  </a:cubicBezTo>
                  <a:lnTo>
                    <a:pt x="979" y="859"/>
                  </a:lnTo>
                  <a:lnTo>
                    <a:pt x="671" y="859"/>
                  </a:lnTo>
                  <a:lnTo>
                    <a:pt x="558" y="558"/>
                  </a:lnTo>
                  <a:lnTo>
                    <a:pt x="370" y="558"/>
                  </a:lnTo>
                  <a:lnTo>
                    <a:pt x="300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711" y="1151"/>
              <a:ext cx="106" cy="182"/>
            </a:xfrm>
            <a:custGeom>
              <a:avLst/>
              <a:gdLst>
                <a:gd name="T0" fmla="*/ 199 w 506"/>
                <a:gd name="T1" fmla="*/ 0 h 859"/>
                <a:gd name="T2" fmla="*/ 199 w 506"/>
                <a:gd name="T3" fmla="*/ 0 h 859"/>
                <a:gd name="T4" fmla="*/ 506 w 506"/>
                <a:gd name="T5" fmla="*/ 0 h 859"/>
                <a:gd name="T6" fmla="*/ 308 w 506"/>
                <a:gd name="T7" fmla="*/ 859 h 859"/>
                <a:gd name="T8" fmla="*/ 0 w 506"/>
                <a:gd name="T9" fmla="*/ 859 h 859"/>
                <a:gd name="T10" fmla="*/ 199 w 506"/>
                <a:gd name="T11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859">
                  <a:moveTo>
                    <a:pt x="199" y="0"/>
                  </a:moveTo>
                  <a:lnTo>
                    <a:pt x="199" y="0"/>
                  </a:lnTo>
                  <a:lnTo>
                    <a:pt x="506" y="0"/>
                  </a:lnTo>
                  <a:lnTo>
                    <a:pt x="308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809" y="1151"/>
              <a:ext cx="247" cy="182"/>
            </a:xfrm>
            <a:custGeom>
              <a:avLst/>
              <a:gdLst>
                <a:gd name="T0" fmla="*/ 200 w 1171"/>
                <a:gd name="T1" fmla="*/ 0 h 859"/>
                <a:gd name="T2" fmla="*/ 200 w 1171"/>
                <a:gd name="T3" fmla="*/ 0 h 859"/>
                <a:gd name="T4" fmla="*/ 477 w 1171"/>
                <a:gd name="T5" fmla="*/ 0 h 859"/>
                <a:gd name="T6" fmla="*/ 768 w 1171"/>
                <a:gd name="T7" fmla="*/ 544 h 859"/>
                <a:gd name="T8" fmla="*/ 893 w 1171"/>
                <a:gd name="T9" fmla="*/ 0 h 859"/>
                <a:gd name="T10" fmla="*/ 1171 w 1171"/>
                <a:gd name="T11" fmla="*/ 0 h 859"/>
                <a:gd name="T12" fmla="*/ 971 w 1171"/>
                <a:gd name="T13" fmla="*/ 859 h 859"/>
                <a:gd name="T14" fmla="*/ 695 w 1171"/>
                <a:gd name="T15" fmla="*/ 859 h 859"/>
                <a:gd name="T16" fmla="*/ 408 w 1171"/>
                <a:gd name="T17" fmla="*/ 320 h 859"/>
                <a:gd name="T18" fmla="*/ 286 w 1171"/>
                <a:gd name="T19" fmla="*/ 859 h 859"/>
                <a:gd name="T20" fmla="*/ 0 w 1171"/>
                <a:gd name="T21" fmla="*/ 859 h 859"/>
                <a:gd name="T22" fmla="*/ 200 w 1171"/>
                <a:gd name="T2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1" h="859">
                  <a:moveTo>
                    <a:pt x="200" y="0"/>
                  </a:moveTo>
                  <a:lnTo>
                    <a:pt x="200" y="0"/>
                  </a:lnTo>
                  <a:lnTo>
                    <a:pt x="477" y="0"/>
                  </a:lnTo>
                  <a:lnTo>
                    <a:pt x="768" y="544"/>
                  </a:lnTo>
                  <a:lnTo>
                    <a:pt x="893" y="0"/>
                  </a:lnTo>
                  <a:lnTo>
                    <a:pt x="1171" y="0"/>
                  </a:lnTo>
                  <a:lnTo>
                    <a:pt x="971" y="859"/>
                  </a:lnTo>
                  <a:lnTo>
                    <a:pt x="695" y="859"/>
                  </a:lnTo>
                  <a:lnTo>
                    <a:pt x="408" y="320"/>
                  </a:lnTo>
                  <a:lnTo>
                    <a:pt x="286" y="859"/>
                  </a:lnTo>
                  <a:lnTo>
                    <a:pt x="0" y="859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064" y="1151"/>
              <a:ext cx="206" cy="182"/>
            </a:xfrm>
            <a:custGeom>
              <a:avLst/>
              <a:gdLst>
                <a:gd name="T0" fmla="*/ 44 w 981"/>
                <a:gd name="T1" fmla="*/ 0 h 859"/>
                <a:gd name="T2" fmla="*/ 44 w 981"/>
                <a:gd name="T3" fmla="*/ 0 h 859"/>
                <a:gd name="T4" fmla="*/ 981 w 981"/>
                <a:gd name="T5" fmla="*/ 0 h 859"/>
                <a:gd name="T6" fmla="*/ 936 w 981"/>
                <a:gd name="T7" fmla="*/ 193 h 859"/>
                <a:gd name="T8" fmla="*/ 625 w 981"/>
                <a:gd name="T9" fmla="*/ 193 h 859"/>
                <a:gd name="T10" fmla="*/ 471 w 981"/>
                <a:gd name="T11" fmla="*/ 859 h 859"/>
                <a:gd name="T12" fmla="*/ 164 w 981"/>
                <a:gd name="T13" fmla="*/ 859 h 859"/>
                <a:gd name="T14" fmla="*/ 319 w 981"/>
                <a:gd name="T15" fmla="*/ 193 h 859"/>
                <a:gd name="T16" fmla="*/ 0 w 981"/>
                <a:gd name="T17" fmla="*/ 193 h 859"/>
                <a:gd name="T18" fmla="*/ 44 w 981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1" h="859">
                  <a:moveTo>
                    <a:pt x="44" y="0"/>
                  </a:moveTo>
                  <a:lnTo>
                    <a:pt x="44" y="0"/>
                  </a:lnTo>
                  <a:lnTo>
                    <a:pt x="981" y="0"/>
                  </a:lnTo>
                  <a:lnTo>
                    <a:pt x="936" y="193"/>
                  </a:lnTo>
                  <a:lnTo>
                    <a:pt x="625" y="193"/>
                  </a:lnTo>
                  <a:lnTo>
                    <a:pt x="471" y="859"/>
                  </a:lnTo>
                  <a:lnTo>
                    <a:pt x="164" y="859"/>
                  </a:lnTo>
                  <a:lnTo>
                    <a:pt x="319" y="193"/>
                  </a:lnTo>
                  <a:lnTo>
                    <a:pt x="0" y="19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2229" y="1302"/>
              <a:ext cx="31" cy="31"/>
            </a:xfrm>
            <a:custGeom>
              <a:avLst/>
              <a:gdLst>
                <a:gd name="T0" fmla="*/ 71 w 148"/>
                <a:gd name="T1" fmla="*/ 70 h 148"/>
                <a:gd name="T2" fmla="*/ 71 w 148"/>
                <a:gd name="T3" fmla="*/ 70 h 148"/>
                <a:gd name="T4" fmla="*/ 97 w 148"/>
                <a:gd name="T5" fmla="*/ 55 h 148"/>
                <a:gd name="T6" fmla="*/ 77 w 148"/>
                <a:gd name="T7" fmla="*/ 40 h 148"/>
                <a:gd name="T8" fmla="*/ 57 w 148"/>
                <a:gd name="T9" fmla="*/ 40 h 148"/>
                <a:gd name="T10" fmla="*/ 57 w 148"/>
                <a:gd name="T11" fmla="*/ 70 h 148"/>
                <a:gd name="T12" fmla="*/ 71 w 148"/>
                <a:gd name="T13" fmla="*/ 70 h 148"/>
                <a:gd name="T14" fmla="*/ 57 w 148"/>
                <a:gd name="T15" fmla="*/ 116 h 148"/>
                <a:gd name="T16" fmla="*/ 57 w 148"/>
                <a:gd name="T17" fmla="*/ 116 h 148"/>
                <a:gd name="T18" fmla="*/ 47 w 148"/>
                <a:gd name="T19" fmla="*/ 116 h 148"/>
                <a:gd name="T20" fmla="*/ 47 w 148"/>
                <a:gd name="T21" fmla="*/ 31 h 148"/>
                <a:gd name="T22" fmla="*/ 80 w 148"/>
                <a:gd name="T23" fmla="*/ 31 h 148"/>
                <a:gd name="T24" fmla="*/ 107 w 148"/>
                <a:gd name="T25" fmla="*/ 55 h 148"/>
                <a:gd name="T26" fmla="*/ 86 w 148"/>
                <a:gd name="T27" fmla="*/ 78 h 148"/>
                <a:gd name="T28" fmla="*/ 111 w 148"/>
                <a:gd name="T29" fmla="*/ 116 h 148"/>
                <a:gd name="T30" fmla="*/ 99 w 148"/>
                <a:gd name="T31" fmla="*/ 116 h 148"/>
                <a:gd name="T32" fmla="*/ 75 w 148"/>
                <a:gd name="T33" fmla="*/ 78 h 148"/>
                <a:gd name="T34" fmla="*/ 57 w 148"/>
                <a:gd name="T35" fmla="*/ 78 h 148"/>
                <a:gd name="T36" fmla="*/ 57 w 148"/>
                <a:gd name="T37" fmla="*/ 116 h 148"/>
                <a:gd name="T38" fmla="*/ 11 w 148"/>
                <a:gd name="T39" fmla="*/ 74 h 148"/>
                <a:gd name="T40" fmla="*/ 11 w 148"/>
                <a:gd name="T41" fmla="*/ 74 h 148"/>
                <a:gd name="T42" fmla="*/ 74 w 148"/>
                <a:gd name="T43" fmla="*/ 137 h 148"/>
                <a:gd name="T44" fmla="*/ 136 w 148"/>
                <a:gd name="T45" fmla="*/ 74 h 148"/>
                <a:gd name="T46" fmla="*/ 74 w 148"/>
                <a:gd name="T47" fmla="*/ 11 h 148"/>
                <a:gd name="T48" fmla="*/ 11 w 148"/>
                <a:gd name="T49" fmla="*/ 74 h 148"/>
                <a:gd name="T50" fmla="*/ 148 w 148"/>
                <a:gd name="T51" fmla="*/ 74 h 148"/>
                <a:gd name="T52" fmla="*/ 148 w 148"/>
                <a:gd name="T53" fmla="*/ 74 h 148"/>
                <a:gd name="T54" fmla="*/ 74 w 148"/>
                <a:gd name="T55" fmla="*/ 148 h 148"/>
                <a:gd name="T56" fmla="*/ 0 w 148"/>
                <a:gd name="T57" fmla="*/ 74 h 148"/>
                <a:gd name="T58" fmla="*/ 74 w 148"/>
                <a:gd name="T59" fmla="*/ 0 h 148"/>
                <a:gd name="T60" fmla="*/ 148 w 148"/>
                <a:gd name="T6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8" h="148">
                  <a:moveTo>
                    <a:pt x="71" y="70"/>
                  </a:moveTo>
                  <a:lnTo>
                    <a:pt x="71" y="70"/>
                  </a:lnTo>
                  <a:cubicBezTo>
                    <a:pt x="84" y="70"/>
                    <a:pt x="97" y="69"/>
                    <a:pt x="97" y="55"/>
                  </a:cubicBezTo>
                  <a:cubicBezTo>
                    <a:pt x="97" y="43"/>
                    <a:pt x="87" y="40"/>
                    <a:pt x="77" y="40"/>
                  </a:cubicBezTo>
                  <a:lnTo>
                    <a:pt x="57" y="40"/>
                  </a:lnTo>
                  <a:lnTo>
                    <a:pt x="57" y="70"/>
                  </a:lnTo>
                  <a:lnTo>
                    <a:pt x="71" y="70"/>
                  </a:lnTo>
                  <a:close/>
                  <a:moveTo>
                    <a:pt x="57" y="116"/>
                  </a:moveTo>
                  <a:lnTo>
                    <a:pt x="57" y="116"/>
                  </a:lnTo>
                  <a:lnTo>
                    <a:pt x="47" y="116"/>
                  </a:lnTo>
                  <a:lnTo>
                    <a:pt x="47" y="31"/>
                  </a:lnTo>
                  <a:lnTo>
                    <a:pt x="80" y="31"/>
                  </a:lnTo>
                  <a:cubicBezTo>
                    <a:pt x="99" y="31"/>
                    <a:pt x="107" y="39"/>
                    <a:pt x="107" y="55"/>
                  </a:cubicBezTo>
                  <a:cubicBezTo>
                    <a:pt x="107" y="70"/>
                    <a:pt x="98" y="77"/>
                    <a:pt x="86" y="78"/>
                  </a:cubicBezTo>
                  <a:lnTo>
                    <a:pt x="111" y="116"/>
                  </a:lnTo>
                  <a:lnTo>
                    <a:pt x="99" y="116"/>
                  </a:lnTo>
                  <a:lnTo>
                    <a:pt x="75" y="78"/>
                  </a:lnTo>
                  <a:lnTo>
                    <a:pt x="57" y="78"/>
                  </a:lnTo>
                  <a:lnTo>
                    <a:pt x="57" y="116"/>
                  </a:lnTo>
                  <a:close/>
                  <a:moveTo>
                    <a:pt x="11" y="74"/>
                  </a:moveTo>
                  <a:lnTo>
                    <a:pt x="11" y="74"/>
                  </a:lnTo>
                  <a:cubicBezTo>
                    <a:pt x="11" y="109"/>
                    <a:pt x="38" y="137"/>
                    <a:pt x="74" y="137"/>
                  </a:cubicBezTo>
                  <a:cubicBezTo>
                    <a:pt x="109" y="137"/>
                    <a:pt x="136" y="109"/>
                    <a:pt x="136" y="74"/>
                  </a:cubicBezTo>
                  <a:cubicBezTo>
                    <a:pt x="136" y="38"/>
                    <a:pt x="109" y="11"/>
                    <a:pt x="74" y="11"/>
                  </a:cubicBezTo>
                  <a:cubicBezTo>
                    <a:pt x="38" y="11"/>
                    <a:pt x="11" y="38"/>
                    <a:pt x="11" y="74"/>
                  </a:cubicBezTo>
                  <a:close/>
                  <a:moveTo>
                    <a:pt x="148" y="74"/>
                  </a:moveTo>
                  <a:lnTo>
                    <a:pt x="148" y="74"/>
                  </a:lnTo>
                  <a:cubicBezTo>
                    <a:pt x="148" y="115"/>
                    <a:pt x="115" y="148"/>
                    <a:pt x="74" y="148"/>
                  </a:cubicBezTo>
                  <a:cubicBezTo>
                    <a:pt x="32" y="148"/>
                    <a:pt x="0" y="115"/>
                    <a:pt x="0" y="74"/>
                  </a:cubicBezTo>
                  <a:cubicBezTo>
                    <a:pt x="0" y="32"/>
                    <a:pt x="32" y="0"/>
                    <a:pt x="74" y="0"/>
                  </a:cubicBezTo>
                  <a:cubicBezTo>
                    <a:pt x="115" y="0"/>
                    <a:pt x="148" y="32"/>
                    <a:pt x="148" y="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170176" y="4754885"/>
            <a:ext cx="4826000" cy="32363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2170176" y="5127237"/>
            <a:ext cx="4826000" cy="282963"/>
          </a:xfrm>
        </p:spPr>
        <p:txBody>
          <a:bodyPr>
            <a:noAutofit/>
          </a:bodyPr>
          <a:lstStyle>
            <a:lvl1pPr marL="0" indent="0">
              <a:buNone/>
              <a:defRPr sz="13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2170177" y="5770562"/>
            <a:ext cx="4214283" cy="249238"/>
          </a:xfrm>
        </p:spPr>
        <p:txBody>
          <a:bodyPr anchor="b">
            <a:noAutofit/>
          </a:bodyPr>
          <a:lstStyle>
            <a:lvl1pPr marL="0" indent="0">
              <a:buNone/>
              <a:defRPr sz="1200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176" y="2478024"/>
            <a:ext cx="7685024" cy="1229808"/>
          </a:xfrm>
        </p:spPr>
        <p:txBody>
          <a:bodyPr anchor="t"/>
          <a:lstStyle>
            <a:lvl1pPr algn="l">
              <a:lnSpc>
                <a:spcPts val="4200"/>
              </a:lnSpc>
              <a:defRPr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3739896"/>
            <a:ext cx="7697216" cy="800040"/>
          </a:xfrm>
        </p:spPr>
        <p:txBody>
          <a:bodyPr rIns="91440">
            <a:normAutofit/>
          </a:bodyPr>
          <a:lstStyle>
            <a:lvl1pPr marL="0" indent="0" algn="l">
              <a:lnSpc>
                <a:spcPts val="1600"/>
              </a:lnSpc>
              <a:buNone/>
              <a:defRPr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7041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1"/>
          </p:nvPr>
        </p:nvSpPr>
        <p:spPr>
          <a:xfrm>
            <a:off x="373643" y="2209800"/>
            <a:ext cx="3584448" cy="33528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DC665299-DD71-427D-B3DA-6300E7AF350A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301753"/>
            <a:ext cx="11445240" cy="70408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365760" y="1005840"/>
            <a:ext cx="11445240" cy="765630"/>
          </a:xfrm>
        </p:spPr>
        <p:txBody>
          <a:bodyPr>
            <a:normAutofit/>
          </a:bodyPr>
          <a:lstStyle>
            <a:lvl1pPr marL="0" indent="0">
              <a:buNone/>
              <a:defRPr sz="2000" b="1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45"/>
          </p:nvPr>
        </p:nvSpPr>
        <p:spPr>
          <a:xfrm>
            <a:off x="4296156" y="2209800"/>
            <a:ext cx="3584448" cy="33528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46"/>
          </p:nvPr>
        </p:nvSpPr>
        <p:spPr>
          <a:xfrm>
            <a:off x="8226552" y="2209800"/>
            <a:ext cx="3584448" cy="33528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0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hie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689600" y="6464300"/>
            <a:ext cx="5283200" cy="2000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700" smtClean="0">
                <a:solidFill>
                  <a:srgbClr val="333333"/>
                </a:solidFill>
                <a:cs typeface="Arial" panose="020B0604020202020204" pitchFamily="34" charset="0"/>
              </a:rPr>
              <a:t> © 2014 Verint Systems Inc. All Rights Reserved Worldwide.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1384579"/>
            <a:ext cx="0" cy="45590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28713" y="5904706"/>
            <a:ext cx="2943225" cy="77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5943601" y="1487767"/>
            <a:ext cx="5308601" cy="973096"/>
          </a:xfrm>
        </p:spPr>
        <p:txBody>
          <a:bodyPr>
            <a:noAutofit/>
          </a:bodyPr>
          <a:lstStyle>
            <a:lvl1pPr marL="274320" marR="0" indent="-18288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 sz="1000">
                <a:solidFill>
                  <a:schemeClr val="accent3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41"/>
          </p:nvPr>
        </p:nvSpPr>
        <p:spPr>
          <a:xfrm>
            <a:off x="1066799" y="3505200"/>
            <a:ext cx="3048001" cy="215423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500" i="1" baseline="0">
                <a:solidFill>
                  <a:schemeClr val="accent3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43"/>
          </p:nvPr>
        </p:nvSpPr>
        <p:spPr>
          <a:xfrm>
            <a:off x="5943601" y="3025484"/>
            <a:ext cx="5308601" cy="1211860"/>
          </a:xfrm>
        </p:spPr>
        <p:txBody>
          <a:bodyPr>
            <a:noAutofit/>
          </a:bodyPr>
          <a:lstStyle>
            <a:lvl1pPr marL="274320" marR="0" indent="-27432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 sz="1000">
                <a:solidFill>
                  <a:schemeClr val="accent3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6"/>
          </p:nvPr>
        </p:nvSpPr>
        <p:spPr>
          <a:xfrm>
            <a:off x="4673600" y="1384579"/>
            <a:ext cx="1270000" cy="1076284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47"/>
          </p:nvPr>
        </p:nvSpPr>
        <p:spPr>
          <a:xfrm>
            <a:off x="4673600" y="2937619"/>
            <a:ext cx="1270000" cy="119115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5943600" y="4605525"/>
            <a:ext cx="5308601" cy="1211860"/>
          </a:xfrm>
        </p:spPr>
        <p:txBody>
          <a:bodyPr>
            <a:noAutofit/>
          </a:bodyPr>
          <a:lstStyle>
            <a:lvl1pPr marL="274320" marR="0" indent="-27432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 sz="1000">
                <a:solidFill>
                  <a:schemeClr val="accent3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51"/>
          </p:nvPr>
        </p:nvSpPr>
        <p:spPr>
          <a:xfrm>
            <a:off x="4614673" y="4488637"/>
            <a:ext cx="1270000" cy="125498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227763"/>
            <a:ext cx="12192000" cy="6413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9" name="Group 4"/>
          <p:cNvGrpSpPr>
            <a:grpSpLocks noChangeAspect="1"/>
          </p:cNvGrpSpPr>
          <p:nvPr userDrawn="1"/>
        </p:nvGrpSpPr>
        <p:grpSpPr bwMode="auto">
          <a:xfrm>
            <a:off x="381000" y="6400800"/>
            <a:ext cx="968644" cy="228600"/>
            <a:chOff x="274" y="4033"/>
            <a:chExt cx="500" cy="118"/>
          </a:xfrm>
          <a:solidFill>
            <a:schemeClr val="tx1"/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274" y="4033"/>
              <a:ext cx="123" cy="118"/>
            </a:xfrm>
            <a:custGeom>
              <a:avLst/>
              <a:gdLst>
                <a:gd name="T0" fmla="*/ 0 w 1363"/>
                <a:gd name="T1" fmla="*/ 436 h 1295"/>
                <a:gd name="T2" fmla="*/ 0 w 1363"/>
                <a:gd name="T3" fmla="*/ 436 h 1295"/>
                <a:gd name="T4" fmla="*/ 318 w 1363"/>
                <a:gd name="T5" fmla="*/ 436 h 1295"/>
                <a:gd name="T6" fmla="*/ 392 w 1363"/>
                <a:gd name="T7" fmla="*/ 859 h 1295"/>
                <a:gd name="T8" fmla="*/ 1209 w 1363"/>
                <a:gd name="T9" fmla="*/ 0 h 1295"/>
                <a:gd name="T10" fmla="*/ 1363 w 1363"/>
                <a:gd name="T11" fmla="*/ 0 h 1295"/>
                <a:gd name="T12" fmla="*/ 472 w 1363"/>
                <a:gd name="T13" fmla="*/ 1295 h 1295"/>
                <a:gd name="T14" fmla="*/ 186 w 1363"/>
                <a:gd name="T15" fmla="*/ 1295 h 1295"/>
                <a:gd name="T16" fmla="*/ 0 w 1363"/>
                <a:gd name="T17" fmla="*/ 436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3" h="1295">
                  <a:moveTo>
                    <a:pt x="0" y="436"/>
                  </a:moveTo>
                  <a:lnTo>
                    <a:pt x="0" y="436"/>
                  </a:lnTo>
                  <a:lnTo>
                    <a:pt x="318" y="436"/>
                  </a:lnTo>
                  <a:lnTo>
                    <a:pt x="392" y="859"/>
                  </a:lnTo>
                  <a:lnTo>
                    <a:pt x="1209" y="0"/>
                  </a:lnTo>
                  <a:lnTo>
                    <a:pt x="1363" y="0"/>
                  </a:lnTo>
                  <a:lnTo>
                    <a:pt x="472" y="1295"/>
                  </a:lnTo>
                  <a:lnTo>
                    <a:pt x="186" y="1295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47" y="4073"/>
              <a:ext cx="98" cy="78"/>
            </a:xfrm>
            <a:custGeom>
              <a:avLst/>
              <a:gdLst>
                <a:gd name="T0" fmla="*/ 198 w 1084"/>
                <a:gd name="T1" fmla="*/ 0 h 859"/>
                <a:gd name="T2" fmla="*/ 198 w 1084"/>
                <a:gd name="T3" fmla="*/ 0 h 859"/>
                <a:gd name="T4" fmla="*/ 1084 w 1084"/>
                <a:gd name="T5" fmla="*/ 0 h 859"/>
                <a:gd name="T6" fmla="*/ 1040 w 1084"/>
                <a:gd name="T7" fmla="*/ 190 h 859"/>
                <a:gd name="T8" fmla="*/ 458 w 1084"/>
                <a:gd name="T9" fmla="*/ 190 h 859"/>
                <a:gd name="T10" fmla="*/ 425 w 1084"/>
                <a:gd name="T11" fmla="*/ 332 h 859"/>
                <a:gd name="T12" fmla="*/ 980 w 1084"/>
                <a:gd name="T13" fmla="*/ 332 h 859"/>
                <a:gd name="T14" fmla="*/ 936 w 1084"/>
                <a:gd name="T15" fmla="*/ 522 h 859"/>
                <a:gd name="T16" fmla="*/ 382 w 1084"/>
                <a:gd name="T17" fmla="*/ 522 h 859"/>
                <a:gd name="T18" fmla="*/ 348 w 1084"/>
                <a:gd name="T19" fmla="*/ 664 h 859"/>
                <a:gd name="T20" fmla="*/ 972 w 1084"/>
                <a:gd name="T21" fmla="*/ 664 h 859"/>
                <a:gd name="T22" fmla="*/ 927 w 1084"/>
                <a:gd name="T23" fmla="*/ 859 h 859"/>
                <a:gd name="T24" fmla="*/ 0 w 1084"/>
                <a:gd name="T25" fmla="*/ 859 h 859"/>
                <a:gd name="T26" fmla="*/ 198 w 1084"/>
                <a:gd name="T2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4" h="859">
                  <a:moveTo>
                    <a:pt x="198" y="0"/>
                  </a:moveTo>
                  <a:lnTo>
                    <a:pt x="198" y="0"/>
                  </a:lnTo>
                  <a:lnTo>
                    <a:pt x="1084" y="0"/>
                  </a:lnTo>
                  <a:lnTo>
                    <a:pt x="1040" y="190"/>
                  </a:lnTo>
                  <a:lnTo>
                    <a:pt x="458" y="190"/>
                  </a:lnTo>
                  <a:lnTo>
                    <a:pt x="425" y="332"/>
                  </a:lnTo>
                  <a:lnTo>
                    <a:pt x="980" y="332"/>
                  </a:lnTo>
                  <a:lnTo>
                    <a:pt x="936" y="522"/>
                  </a:lnTo>
                  <a:lnTo>
                    <a:pt x="382" y="522"/>
                  </a:lnTo>
                  <a:lnTo>
                    <a:pt x="348" y="664"/>
                  </a:lnTo>
                  <a:lnTo>
                    <a:pt x="972" y="664"/>
                  </a:lnTo>
                  <a:lnTo>
                    <a:pt x="927" y="859"/>
                  </a:lnTo>
                  <a:lnTo>
                    <a:pt x="0" y="859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439" y="4073"/>
              <a:ext cx="96" cy="78"/>
            </a:xfrm>
            <a:custGeom>
              <a:avLst/>
              <a:gdLst>
                <a:gd name="T0" fmla="*/ 417 w 1064"/>
                <a:gd name="T1" fmla="*/ 360 h 859"/>
                <a:gd name="T2" fmla="*/ 417 w 1064"/>
                <a:gd name="T3" fmla="*/ 360 h 859"/>
                <a:gd name="T4" fmla="*/ 711 w 1064"/>
                <a:gd name="T5" fmla="*/ 342 h 859"/>
                <a:gd name="T6" fmla="*/ 759 w 1064"/>
                <a:gd name="T7" fmla="*/ 265 h 859"/>
                <a:gd name="T8" fmla="*/ 670 w 1064"/>
                <a:gd name="T9" fmla="*/ 191 h 859"/>
                <a:gd name="T10" fmla="*/ 456 w 1064"/>
                <a:gd name="T11" fmla="*/ 191 h 859"/>
                <a:gd name="T12" fmla="*/ 417 w 1064"/>
                <a:gd name="T13" fmla="*/ 360 h 859"/>
                <a:gd name="T14" fmla="*/ 199 w 1064"/>
                <a:gd name="T15" fmla="*/ 0 h 859"/>
                <a:gd name="T16" fmla="*/ 199 w 1064"/>
                <a:gd name="T17" fmla="*/ 0 h 859"/>
                <a:gd name="T18" fmla="*/ 741 w 1064"/>
                <a:gd name="T19" fmla="*/ 0 h 859"/>
                <a:gd name="T20" fmla="*/ 1064 w 1064"/>
                <a:gd name="T21" fmla="*/ 248 h 859"/>
                <a:gd name="T22" fmla="*/ 1031 w 1064"/>
                <a:gd name="T23" fmla="*/ 375 h 859"/>
                <a:gd name="T24" fmla="*/ 839 w 1064"/>
                <a:gd name="T25" fmla="*/ 519 h 859"/>
                <a:gd name="T26" fmla="*/ 979 w 1064"/>
                <a:gd name="T27" fmla="*/ 859 h 859"/>
                <a:gd name="T28" fmla="*/ 671 w 1064"/>
                <a:gd name="T29" fmla="*/ 859 h 859"/>
                <a:gd name="T30" fmla="*/ 558 w 1064"/>
                <a:gd name="T31" fmla="*/ 558 h 859"/>
                <a:gd name="T32" fmla="*/ 370 w 1064"/>
                <a:gd name="T33" fmla="*/ 558 h 859"/>
                <a:gd name="T34" fmla="*/ 300 w 1064"/>
                <a:gd name="T35" fmla="*/ 859 h 859"/>
                <a:gd name="T36" fmla="*/ 0 w 1064"/>
                <a:gd name="T37" fmla="*/ 859 h 859"/>
                <a:gd name="T38" fmla="*/ 199 w 1064"/>
                <a:gd name="T3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4" h="859">
                  <a:moveTo>
                    <a:pt x="417" y="360"/>
                  </a:moveTo>
                  <a:lnTo>
                    <a:pt x="417" y="360"/>
                  </a:lnTo>
                  <a:cubicBezTo>
                    <a:pt x="620" y="362"/>
                    <a:pt x="680" y="362"/>
                    <a:pt x="711" y="342"/>
                  </a:cubicBezTo>
                  <a:cubicBezTo>
                    <a:pt x="737" y="326"/>
                    <a:pt x="759" y="292"/>
                    <a:pt x="759" y="265"/>
                  </a:cubicBezTo>
                  <a:cubicBezTo>
                    <a:pt x="759" y="208"/>
                    <a:pt x="715" y="191"/>
                    <a:pt x="670" y="191"/>
                  </a:cubicBezTo>
                  <a:lnTo>
                    <a:pt x="456" y="191"/>
                  </a:lnTo>
                  <a:lnTo>
                    <a:pt x="417" y="360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lnTo>
                    <a:pt x="741" y="0"/>
                  </a:lnTo>
                  <a:cubicBezTo>
                    <a:pt x="839" y="5"/>
                    <a:pt x="1064" y="12"/>
                    <a:pt x="1064" y="248"/>
                  </a:cubicBezTo>
                  <a:cubicBezTo>
                    <a:pt x="1064" y="285"/>
                    <a:pt x="1054" y="331"/>
                    <a:pt x="1031" y="375"/>
                  </a:cubicBezTo>
                  <a:cubicBezTo>
                    <a:pt x="981" y="467"/>
                    <a:pt x="910" y="494"/>
                    <a:pt x="839" y="519"/>
                  </a:cubicBezTo>
                  <a:lnTo>
                    <a:pt x="979" y="859"/>
                  </a:lnTo>
                  <a:lnTo>
                    <a:pt x="671" y="859"/>
                  </a:lnTo>
                  <a:lnTo>
                    <a:pt x="558" y="558"/>
                  </a:lnTo>
                  <a:lnTo>
                    <a:pt x="370" y="558"/>
                  </a:lnTo>
                  <a:lnTo>
                    <a:pt x="300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534" y="4073"/>
              <a:ext cx="46" cy="78"/>
            </a:xfrm>
            <a:custGeom>
              <a:avLst/>
              <a:gdLst>
                <a:gd name="T0" fmla="*/ 199 w 506"/>
                <a:gd name="T1" fmla="*/ 0 h 859"/>
                <a:gd name="T2" fmla="*/ 199 w 506"/>
                <a:gd name="T3" fmla="*/ 0 h 859"/>
                <a:gd name="T4" fmla="*/ 506 w 506"/>
                <a:gd name="T5" fmla="*/ 0 h 859"/>
                <a:gd name="T6" fmla="*/ 308 w 506"/>
                <a:gd name="T7" fmla="*/ 859 h 859"/>
                <a:gd name="T8" fmla="*/ 0 w 506"/>
                <a:gd name="T9" fmla="*/ 859 h 859"/>
                <a:gd name="T10" fmla="*/ 199 w 506"/>
                <a:gd name="T11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859">
                  <a:moveTo>
                    <a:pt x="199" y="0"/>
                  </a:moveTo>
                  <a:lnTo>
                    <a:pt x="199" y="0"/>
                  </a:lnTo>
                  <a:lnTo>
                    <a:pt x="506" y="0"/>
                  </a:lnTo>
                  <a:lnTo>
                    <a:pt x="308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577" y="4073"/>
              <a:ext cx="105" cy="78"/>
            </a:xfrm>
            <a:custGeom>
              <a:avLst/>
              <a:gdLst>
                <a:gd name="T0" fmla="*/ 200 w 1171"/>
                <a:gd name="T1" fmla="*/ 0 h 859"/>
                <a:gd name="T2" fmla="*/ 200 w 1171"/>
                <a:gd name="T3" fmla="*/ 0 h 859"/>
                <a:gd name="T4" fmla="*/ 477 w 1171"/>
                <a:gd name="T5" fmla="*/ 0 h 859"/>
                <a:gd name="T6" fmla="*/ 768 w 1171"/>
                <a:gd name="T7" fmla="*/ 544 h 859"/>
                <a:gd name="T8" fmla="*/ 893 w 1171"/>
                <a:gd name="T9" fmla="*/ 0 h 859"/>
                <a:gd name="T10" fmla="*/ 1171 w 1171"/>
                <a:gd name="T11" fmla="*/ 0 h 859"/>
                <a:gd name="T12" fmla="*/ 971 w 1171"/>
                <a:gd name="T13" fmla="*/ 859 h 859"/>
                <a:gd name="T14" fmla="*/ 695 w 1171"/>
                <a:gd name="T15" fmla="*/ 859 h 859"/>
                <a:gd name="T16" fmla="*/ 408 w 1171"/>
                <a:gd name="T17" fmla="*/ 320 h 859"/>
                <a:gd name="T18" fmla="*/ 286 w 1171"/>
                <a:gd name="T19" fmla="*/ 859 h 859"/>
                <a:gd name="T20" fmla="*/ 0 w 1171"/>
                <a:gd name="T21" fmla="*/ 859 h 859"/>
                <a:gd name="T22" fmla="*/ 200 w 1171"/>
                <a:gd name="T2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1" h="859">
                  <a:moveTo>
                    <a:pt x="200" y="0"/>
                  </a:moveTo>
                  <a:lnTo>
                    <a:pt x="200" y="0"/>
                  </a:lnTo>
                  <a:lnTo>
                    <a:pt x="477" y="0"/>
                  </a:lnTo>
                  <a:lnTo>
                    <a:pt x="768" y="544"/>
                  </a:lnTo>
                  <a:lnTo>
                    <a:pt x="893" y="0"/>
                  </a:lnTo>
                  <a:lnTo>
                    <a:pt x="1171" y="0"/>
                  </a:lnTo>
                  <a:lnTo>
                    <a:pt x="971" y="859"/>
                  </a:lnTo>
                  <a:lnTo>
                    <a:pt x="695" y="859"/>
                  </a:lnTo>
                  <a:lnTo>
                    <a:pt x="408" y="320"/>
                  </a:lnTo>
                  <a:lnTo>
                    <a:pt x="286" y="859"/>
                  </a:lnTo>
                  <a:lnTo>
                    <a:pt x="0" y="859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686" y="4073"/>
              <a:ext cx="88" cy="78"/>
            </a:xfrm>
            <a:custGeom>
              <a:avLst/>
              <a:gdLst>
                <a:gd name="T0" fmla="*/ 44 w 981"/>
                <a:gd name="T1" fmla="*/ 0 h 859"/>
                <a:gd name="T2" fmla="*/ 44 w 981"/>
                <a:gd name="T3" fmla="*/ 0 h 859"/>
                <a:gd name="T4" fmla="*/ 981 w 981"/>
                <a:gd name="T5" fmla="*/ 0 h 859"/>
                <a:gd name="T6" fmla="*/ 936 w 981"/>
                <a:gd name="T7" fmla="*/ 193 h 859"/>
                <a:gd name="T8" fmla="*/ 625 w 981"/>
                <a:gd name="T9" fmla="*/ 193 h 859"/>
                <a:gd name="T10" fmla="*/ 471 w 981"/>
                <a:gd name="T11" fmla="*/ 859 h 859"/>
                <a:gd name="T12" fmla="*/ 164 w 981"/>
                <a:gd name="T13" fmla="*/ 859 h 859"/>
                <a:gd name="T14" fmla="*/ 319 w 981"/>
                <a:gd name="T15" fmla="*/ 193 h 859"/>
                <a:gd name="T16" fmla="*/ 0 w 981"/>
                <a:gd name="T17" fmla="*/ 193 h 859"/>
                <a:gd name="T18" fmla="*/ 44 w 981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1" h="859">
                  <a:moveTo>
                    <a:pt x="44" y="0"/>
                  </a:moveTo>
                  <a:lnTo>
                    <a:pt x="44" y="0"/>
                  </a:lnTo>
                  <a:lnTo>
                    <a:pt x="981" y="0"/>
                  </a:lnTo>
                  <a:lnTo>
                    <a:pt x="936" y="193"/>
                  </a:lnTo>
                  <a:lnTo>
                    <a:pt x="625" y="193"/>
                  </a:lnTo>
                  <a:lnTo>
                    <a:pt x="471" y="859"/>
                  </a:lnTo>
                  <a:lnTo>
                    <a:pt x="164" y="859"/>
                  </a:lnTo>
                  <a:lnTo>
                    <a:pt x="319" y="193"/>
                  </a:lnTo>
                  <a:lnTo>
                    <a:pt x="0" y="19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757" y="4138"/>
              <a:ext cx="13" cy="13"/>
            </a:xfrm>
            <a:custGeom>
              <a:avLst/>
              <a:gdLst>
                <a:gd name="T0" fmla="*/ 71 w 148"/>
                <a:gd name="T1" fmla="*/ 70 h 148"/>
                <a:gd name="T2" fmla="*/ 71 w 148"/>
                <a:gd name="T3" fmla="*/ 70 h 148"/>
                <a:gd name="T4" fmla="*/ 97 w 148"/>
                <a:gd name="T5" fmla="*/ 55 h 148"/>
                <a:gd name="T6" fmla="*/ 77 w 148"/>
                <a:gd name="T7" fmla="*/ 40 h 148"/>
                <a:gd name="T8" fmla="*/ 57 w 148"/>
                <a:gd name="T9" fmla="*/ 40 h 148"/>
                <a:gd name="T10" fmla="*/ 57 w 148"/>
                <a:gd name="T11" fmla="*/ 70 h 148"/>
                <a:gd name="T12" fmla="*/ 71 w 148"/>
                <a:gd name="T13" fmla="*/ 70 h 148"/>
                <a:gd name="T14" fmla="*/ 57 w 148"/>
                <a:gd name="T15" fmla="*/ 116 h 148"/>
                <a:gd name="T16" fmla="*/ 57 w 148"/>
                <a:gd name="T17" fmla="*/ 116 h 148"/>
                <a:gd name="T18" fmla="*/ 47 w 148"/>
                <a:gd name="T19" fmla="*/ 116 h 148"/>
                <a:gd name="T20" fmla="*/ 47 w 148"/>
                <a:gd name="T21" fmla="*/ 31 h 148"/>
                <a:gd name="T22" fmla="*/ 80 w 148"/>
                <a:gd name="T23" fmla="*/ 31 h 148"/>
                <a:gd name="T24" fmla="*/ 107 w 148"/>
                <a:gd name="T25" fmla="*/ 55 h 148"/>
                <a:gd name="T26" fmla="*/ 86 w 148"/>
                <a:gd name="T27" fmla="*/ 78 h 148"/>
                <a:gd name="T28" fmla="*/ 111 w 148"/>
                <a:gd name="T29" fmla="*/ 116 h 148"/>
                <a:gd name="T30" fmla="*/ 99 w 148"/>
                <a:gd name="T31" fmla="*/ 116 h 148"/>
                <a:gd name="T32" fmla="*/ 75 w 148"/>
                <a:gd name="T33" fmla="*/ 78 h 148"/>
                <a:gd name="T34" fmla="*/ 57 w 148"/>
                <a:gd name="T35" fmla="*/ 78 h 148"/>
                <a:gd name="T36" fmla="*/ 57 w 148"/>
                <a:gd name="T37" fmla="*/ 116 h 148"/>
                <a:gd name="T38" fmla="*/ 11 w 148"/>
                <a:gd name="T39" fmla="*/ 74 h 148"/>
                <a:gd name="T40" fmla="*/ 11 w 148"/>
                <a:gd name="T41" fmla="*/ 74 h 148"/>
                <a:gd name="T42" fmla="*/ 74 w 148"/>
                <a:gd name="T43" fmla="*/ 137 h 148"/>
                <a:gd name="T44" fmla="*/ 136 w 148"/>
                <a:gd name="T45" fmla="*/ 74 h 148"/>
                <a:gd name="T46" fmla="*/ 74 w 148"/>
                <a:gd name="T47" fmla="*/ 11 h 148"/>
                <a:gd name="T48" fmla="*/ 11 w 148"/>
                <a:gd name="T49" fmla="*/ 74 h 148"/>
                <a:gd name="T50" fmla="*/ 148 w 148"/>
                <a:gd name="T51" fmla="*/ 74 h 148"/>
                <a:gd name="T52" fmla="*/ 148 w 148"/>
                <a:gd name="T53" fmla="*/ 74 h 148"/>
                <a:gd name="T54" fmla="*/ 74 w 148"/>
                <a:gd name="T55" fmla="*/ 148 h 148"/>
                <a:gd name="T56" fmla="*/ 0 w 148"/>
                <a:gd name="T57" fmla="*/ 74 h 148"/>
                <a:gd name="T58" fmla="*/ 74 w 148"/>
                <a:gd name="T59" fmla="*/ 0 h 148"/>
                <a:gd name="T60" fmla="*/ 148 w 148"/>
                <a:gd name="T6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8" h="148">
                  <a:moveTo>
                    <a:pt x="71" y="70"/>
                  </a:moveTo>
                  <a:lnTo>
                    <a:pt x="71" y="70"/>
                  </a:lnTo>
                  <a:cubicBezTo>
                    <a:pt x="84" y="70"/>
                    <a:pt x="97" y="69"/>
                    <a:pt x="97" y="55"/>
                  </a:cubicBezTo>
                  <a:cubicBezTo>
                    <a:pt x="97" y="43"/>
                    <a:pt x="87" y="40"/>
                    <a:pt x="77" y="40"/>
                  </a:cubicBezTo>
                  <a:lnTo>
                    <a:pt x="57" y="40"/>
                  </a:lnTo>
                  <a:lnTo>
                    <a:pt x="57" y="70"/>
                  </a:lnTo>
                  <a:lnTo>
                    <a:pt x="71" y="70"/>
                  </a:lnTo>
                  <a:close/>
                  <a:moveTo>
                    <a:pt x="57" y="116"/>
                  </a:moveTo>
                  <a:lnTo>
                    <a:pt x="57" y="116"/>
                  </a:lnTo>
                  <a:lnTo>
                    <a:pt x="47" y="116"/>
                  </a:lnTo>
                  <a:lnTo>
                    <a:pt x="47" y="31"/>
                  </a:lnTo>
                  <a:lnTo>
                    <a:pt x="80" y="31"/>
                  </a:lnTo>
                  <a:cubicBezTo>
                    <a:pt x="99" y="31"/>
                    <a:pt x="107" y="39"/>
                    <a:pt x="107" y="55"/>
                  </a:cubicBezTo>
                  <a:cubicBezTo>
                    <a:pt x="107" y="70"/>
                    <a:pt x="98" y="77"/>
                    <a:pt x="86" y="78"/>
                  </a:cubicBezTo>
                  <a:lnTo>
                    <a:pt x="111" y="116"/>
                  </a:lnTo>
                  <a:lnTo>
                    <a:pt x="99" y="116"/>
                  </a:lnTo>
                  <a:lnTo>
                    <a:pt x="75" y="78"/>
                  </a:lnTo>
                  <a:lnTo>
                    <a:pt x="57" y="78"/>
                  </a:lnTo>
                  <a:lnTo>
                    <a:pt x="57" y="116"/>
                  </a:lnTo>
                  <a:close/>
                  <a:moveTo>
                    <a:pt x="11" y="74"/>
                  </a:moveTo>
                  <a:lnTo>
                    <a:pt x="11" y="74"/>
                  </a:lnTo>
                  <a:cubicBezTo>
                    <a:pt x="11" y="109"/>
                    <a:pt x="38" y="137"/>
                    <a:pt x="74" y="137"/>
                  </a:cubicBezTo>
                  <a:cubicBezTo>
                    <a:pt x="109" y="137"/>
                    <a:pt x="136" y="109"/>
                    <a:pt x="136" y="74"/>
                  </a:cubicBezTo>
                  <a:cubicBezTo>
                    <a:pt x="136" y="38"/>
                    <a:pt x="109" y="11"/>
                    <a:pt x="74" y="11"/>
                  </a:cubicBezTo>
                  <a:cubicBezTo>
                    <a:pt x="38" y="11"/>
                    <a:pt x="11" y="38"/>
                    <a:pt x="11" y="74"/>
                  </a:cubicBezTo>
                  <a:close/>
                  <a:moveTo>
                    <a:pt x="148" y="74"/>
                  </a:moveTo>
                  <a:lnTo>
                    <a:pt x="148" y="74"/>
                  </a:lnTo>
                  <a:cubicBezTo>
                    <a:pt x="148" y="115"/>
                    <a:pt x="115" y="148"/>
                    <a:pt x="74" y="148"/>
                  </a:cubicBezTo>
                  <a:cubicBezTo>
                    <a:pt x="32" y="148"/>
                    <a:pt x="0" y="115"/>
                    <a:pt x="0" y="74"/>
                  </a:cubicBezTo>
                  <a:cubicBezTo>
                    <a:pt x="0" y="32"/>
                    <a:pt x="32" y="0"/>
                    <a:pt x="74" y="0"/>
                  </a:cubicBezTo>
                  <a:cubicBezTo>
                    <a:pt x="115" y="0"/>
                    <a:pt x="148" y="32"/>
                    <a:pt x="148" y="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>
              <a:defRPr/>
            </a:lvl1pPr>
          </a:lstStyle>
          <a:p>
            <a:fld id="{705ABF96-C9DF-4DAA-BF97-79541D3CF2DF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65760" y="301753"/>
            <a:ext cx="11445240" cy="70408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3982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112000" y="2293410"/>
            <a:ext cx="5080000" cy="327826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935563" y="2851384"/>
            <a:ext cx="2569637" cy="27202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accent3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212162" y="2859457"/>
            <a:ext cx="2645838" cy="27122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accent3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4311647" y="2282835"/>
            <a:ext cx="2546353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0">
                <a:solidFill>
                  <a:schemeClr val="tx2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7"/>
          <p:cNvSpPr>
            <a:spLocks noGrp="1"/>
          </p:cNvSpPr>
          <p:nvPr>
            <p:ph sz="quarter" idx="19"/>
          </p:nvPr>
        </p:nvSpPr>
        <p:spPr>
          <a:xfrm>
            <a:off x="457200" y="2281957"/>
            <a:ext cx="478367" cy="360000"/>
          </a:xfrm>
          <a:prstGeom prst="rect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7"/>
          <p:cNvSpPr>
            <a:spLocks noGrp="1" noChangeAspect="1"/>
          </p:cNvSpPr>
          <p:nvPr>
            <p:ph sz="quarter" idx="20"/>
          </p:nvPr>
        </p:nvSpPr>
        <p:spPr>
          <a:xfrm>
            <a:off x="3733800" y="2281957"/>
            <a:ext cx="478367" cy="360000"/>
          </a:xfrm>
          <a:prstGeom prst="rect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41"/>
          </p:nvPr>
        </p:nvSpPr>
        <p:spPr>
          <a:xfrm>
            <a:off x="1035046" y="2270427"/>
            <a:ext cx="2470154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0">
                <a:solidFill>
                  <a:schemeClr val="tx2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fld id="{A325FE1A-E8EF-4003-8B8A-9D64BF3EF232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65760" y="301753"/>
            <a:ext cx="11445240" cy="70408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365760" y="1005840"/>
            <a:ext cx="11445240" cy="765630"/>
          </a:xfrm>
        </p:spPr>
        <p:txBody>
          <a:bodyPr>
            <a:normAutofit/>
          </a:bodyPr>
          <a:lstStyle>
            <a:lvl1pPr marL="0" indent="0">
              <a:buNone/>
              <a:defRPr sz="2000" b="1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52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eft 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365760" y="1981200"/>
            <a:ext cx="11445240" cy="368292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fld id="{F2181FAE-B1F5-4F82-B396-FA73147D552F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5760" y="301753"/>
            <a:ext cx="11445240" cy="70408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365760" y="1005840"/>
            <a:ext cx="11445240" cy="765630"/>
          </a:xfrm>
        </p:spPr>
        <p:txBody>
          <a:bodyPr>
            <a:normAutofit/>
          </a:bodyPr>
          <a:lstStyle>
            <a:lvl1pPr marL="0" indent="0">
              <a:buNone/>
              <a:defRPr sz="2000" b="1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29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enter 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" y="533400"/>
            <a:ext cx="10464800" cy="685799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914402" y="1264920"/>
            <a:ext cx="10464801" cy="920305"/>
          </a:xfrm>
        </p:spPr>
        <p:txBody>
          <a:bodyPr>
            <a:normAutofit/>
          </a:bodyPr>
          <a:lstStyle>
            <a:lvl1pPr marL="0" indent="0" algn="ctr">
              <a:buNone/>
              <a:defRPr sz="1700" b="1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1"/>
          </p:nvPr>
        </p:nvSpPr>
        <p:spPr>
          <a:xfrm>
            <a:off x="914400" y="2438400"/>
            <a:ext cx="10464800" cy="3404748"/>
          </a:xfrm>
        </p:spPr>
        <p:txBody>
          <a:bodyPr/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fld id="{E6A93944-3474-4E48-BCD4-69ED9CACC019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0896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227763"/>
            <a:ext cx="12192000" cy="6413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84901" y="1965325"/>
            <a:ext cx="3177499" cy="3177499"/>
          </a:xfrm>
          <a:prstGeom prst="ellipse">
            <a:avLst/>
          </a:prstGeom>
          <a:noFill/>
          <a:ln w="19050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978396" y="1905000"/>
            <a:ext cx="6832603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400">
                <a:solidFill>
                  <a:schemeClr val="tx2"/>
                </a:solidFill>
                <a:latin typeface="+mj-lt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978401" y="4599648"/>
            <a:ext cx="6832602" cy="91121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>
                <a:solidFill>
                  <a:schemeClr val="accent3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4978396" y="2333133"/>
            <a:ext cx="6832603" cy="416141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7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978396" y="3072430"/>
            <a:ext cx="6832603" cy="163273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5760" y="301752"/>
            <a:ext cx="11445240" cy="1018039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7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884695" y="2039328"/>
            <a:ext cx="3003910" cy="300391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72"/>
          </p:nvPr>
        </p:nvSpPr>
        <p:spPr/>
        <p:txBody>
          <a:bodyPr/>
          <a:lstStyle>
            <a:lvl1pPr>
              <a:defRPr/>
            </a:lvl1pPr>
          </a:lstStyle>
          <a:p>
            <a:fld id="{1F28B492-9466-4999-B8A2-5072F91AA26E}" type="slidenum">
              <a:rPr lang="en-JM"/>
              <a:pPr/>
              <a:t>‹#›</a:t>
            </a:fld>
            <a:endParaRPr lang="en-JM"/>
          </a:p>
        </p:txBody>
      </p: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381000" y="6400800"/>
            <a:ext cx="968644" cy="228600"/>
            <a:chOff x="274" y="4033"/>
            <a:chExt cx="500" cy="118"/>
          </a:xfrm>
          <a:solidFill>
            <a:schemeClr val="tx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274" y="4033"/>
              <a:ext cx="123" cy="118"/>
            </a:xfrm>
            <a:custGeom>
              <a:avLst/>
              <a:gdLst>
                <a:gd name="T0" fmla="*/ 0 w 1363"/>
                <a:gd name="T1" fmla="*/ 436 h 1295"/>
                <a:gd name="T2" fmla="*/ 0 w 1363"/>
                <a:gd name="T3" fmla="*/ 436 h 1295"/>
                <a:gd name="T4" fmla="*/ 318 w 1363"/>
                <a:gd name="T5" fmla="*/ 436 h 1295"/>
                <a:gd name="T6" fmla="*/ 392 w 1363"/>
                <a:gd name="T7" fmla="*/ 859 h 1295"/>
                <a:gd name="T8" fmla="*/ 1209 w 1363"/>
                <a:gd name="T9" fmla="*/ 0 h 1295"/>
                <a:gd name="T10" fmla="*/ 1363 w 1363"/>
                <a:gd name="T11" fmla="*/ 0 h 1295"/>
                <a:gd name="T12" fmla="*/ 472 w 1363"/>
                <a:gd name="T13" fmla="*/ 1295 h 1295"/>
                <a:gd name="T14" fmla="*/ 186 w 1363"/>
                <a:gd name="T15" fmla="*/ 1295 h 1295"/>
                <a:gd name="T16" fmla="*/ 0 w 1363"/>
                <a:gd name="T17" fmla="*/ 436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3" h="1295">
                  <a:moveTo>
                    <a:pt x="0" y="436"/>
                  </a:moveTo>
                  <a:lnTo>
                    <a:pt x="0" y="436"/>
                  </a:lnTo>
                  <a:lnTo>
                    <a:pt x="318" y="436"/>
                  </a:lnTo>
                  <a:lnTo>
                    <a:pt x="392" y="859"/>
                  </a:lnTo>
                  <a:lnTo>
                    <a:pt x="1209" y="0"/>
                  </a:lnTo>
                  <a:lnTo>
                    <a:pt x="1363" y="0"/>
                  </a:lnTo>
                  <a:lnTo>
                    <a:pt x="472" y="1295"/>
                  </a:lnTo>
                  <a:lnTo>
                    <a:pt x="186" y="1295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47" y="4073"/>
              <a:ext cx="98" cy="78"/>
            </a:xfrm>
            <a:custGeom>
              <a:avLst/>
              <a:gdLst>
                <a:gd name="T0" fmla="*/ 198 w 1084"/>
                <a:gd name="T1" fmla="*/ 0 h 859"/>
                <a:gd name="T2" fmla="*/ 198 w 1084"/>
                <a:gd name="T3" fmla="*/ 0 h 859"/>
                <a:gd name="T4" fmla="*/ 1084 w 1084"/>
                <a:gd name="T5" fmla="*/ 0 h 859"/>
                <a:gd name="T6" fmla="*/ 1040 w 1084"/>
                <a:gd name="T7" fmla="*/ 190 h 859"/>
                <a:gd name="T8" fmla="*/ 458 w 1084"/>
                <a:gd name="T9" fmla="*/ 190 h 859"/>
                <a:gd name="T10" fmla="*/ 425 w 1084"/>
                <a:gd name="T11" fmla="*/ 332 h 859"/>
                <a:gd name="T12" fmla="*/ 980 w 1084"/>
                <a:gd name="T13" fmla="*/ 332 h 859"/>
                <a:gd name="T14" fmla="*/ 936 w 1084"/>
                <a:gd name="T15" fmla="*/ 522 h 859"/>
                <a:gd name="T16" fmla="*/ 382 w 1084"/>
                <a:gd name="T17" fmla="*/ 522 h 859"/>
                <a:gd name="T18" fmla="*/ 348 w 1084"/>
                <a:gd name="T19" fmla="*/ 664 h 859"/>
                <a:gd name="T20" fmla="*/ 972 w 1084"/>
                <a:gd name="T21" fmla="*/ 664 h 859"/>
                <a:gd name="T22" fmla="*/ 927 w 1084"/>
                <a:gd name="T23" fmla="*/ 859 h 859"/>
                <a:gd name="T24" fmla="*/ 0 w 1084"/>
                <a:gd name="T25" fmla="*/ 859 h 859"/>
                <a:gd name="T26" fmla="*/ 198 w 1084"/>
                <a:gd name="T2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4" h="859">
                  <a:moveTo>
                    <a:pt x="198" y="0"/>
                  </a:moveTo>
                  <a:lnTo>
                    <a:pt x="198" y="0"/>
                  </a:lnTo>
                  <a:lnTo>
                    <a:pt x="1084" y="0"/>
                  </a:lnTo>
                  <a:lnTo>
                    <a:pt x="1040" y="190"/>
                  </a:lnTo>
                  <a:lnTo>
                    <a:pt x="458" y="190"/>
                  </a:lnTo>
                  <a:lnTo>
                    <a:pt x="425" y="332"/>
                  </a:lnTo>
                  <a:lnTo>
                    <a:pt x="980" y="332"/>
                  </a:lnTo>
                  <a:lnTo>
                    <a:pt x="936" y="522"/>
                  </a:lnTo>
                  <a:lnTo>
                    <a:pt x="382" y="522"/>
                  </a:lnTo>
                  <a:lnTo>
                    <a:pt x="348" y="664"/>
                  </a:lnTo>
                  <a:lnTo>
                    <a:pt x="972" y="664"/>
                  </a:lnTo>
                  <a:lnTo>
                    <a:pt x="927" y="859"/>
                  </a:lnTo>
                  <a:lnTo>
                    <a:pt x="0" y="859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439" y="4073"/>
              <a:ext cx="96" cy="78"/>
            </a:xfrm>
            <a:custGeom>
              <a:avLst/>
              <a:gdLst>
                <a:gd name="T0" fmla="*/ 417 w 1064"/>
                <a:gd name="T1" fmla="*/ 360 h 859"/>
                <a:gd name="T2" fmla="*/ 417 w 1064"/>
                <a:gd name="T3" fmla="*/ 360 h 859"/>
                <a:gd name="T4" fmla="*/ 711 w 1064"/>
                <a:gd name="T5" fmla="*/ 342 h 859"/>
                <a:gd name="T6" fmla="*/ 759 w 1064"/>
                <a:gd name="T7" fmla="*/ 265 h 859"/>
                <a:gd name="T8" fmla="*/ 670 w 1064"/>
                <a:gd name="T9" fmla="*/ 191 h 859"/>
                <a:gd name="T10" fmla="*/ 456 w 1064"/>
                <a:gd name="T11" fmla="*/ 191 h 859"/>
                <a:gd name="T12" fmla="*/ 417 w 1064"/>
                <a:gd name="T13" fmla="*/ 360 h 859"/>
                <a:gd name="T14" fmla="*/ 199 w 1064"/>
                <a:gd name="T15" fmla="*/ 0 h 859"/>
                <a:gd name="T16" fmla="*/ 199 w 1064"/>
                <a:gd name="T17" fmla="*/ 0 h 859"/>
                <a:gd name="T18" fmla="*/ 741 w 1064"/>
                <a:gd name="T19" fmla="*/ 0 h 859"/>
                <a:gd name="T20" fmla="*/ 1064 w 1064"/>
                <a:gd name="T21" fmla="*/ 248 h 859"/>
                <a:gd name="T22" fmla="*/ 1031 w 1064"/>
                <a:gd name="T23" fmla="*/ 375 h 859"/>
                <a:gd name="T24" fmla="*/ 839 w 1064"/>
                <a:gd name="T25" fmla="*/ 519 h 859"/>
                <a:gd name="T26" fmla="*/ 979 w 1064"/>
                <a:gd name="T27" fmla="*/ 859 h 859"/>
                <a:gd name="T28" fmla="*/ 671 w 1064"/>
                <a:gd name="T29" fmla="*/ 859 h 859"/>
                <a:gd name="T30" fmla="*/ 558 w 1064"/>
                <a:gd name="T31" fmla="*/ 558 h 859"/>
                <a:gd name="T32" fmla="*/ 370 w 1064"/>
                <a:gd name="T33" fmla="*/ 558 h 859"/>
                <a:gd name="T34" fmla="*/ 300 w 1064"/>
                <a:gd name="T35" fmla="*/ 859 h 859"/>
                <a:gd name="T36" fmla="*/ 0 w 1064"/>
                <a:gd name="T37" fmla="*/ 859 h 859"/>
                <a:gd name="T38" fmla="*/ 199 w 1064"/>
                <a:gd name="T3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4" h="859">
                  <a:moveTo>
                    <a:pt x="417" y="360"/>
                  </a:moveTo>
                  <a:lnTo>
                    <a:pt x="417" y="360"/>
                  </a:lnTo>
                  <a:cubicBezTo>
                    <a:pt x="620" y="362"/>
                    <a:pt x="680" y="362"/>
                    <a:pt x="711" y="342"/>
                  </a:cubicBezTo>
                  <a:cubicBezTo>
                    <a:pt x="737" y="326"/>
                    <a:pt x="759" y="292"/>
                    <a:pt x="759" y="265"/>
                  </a:cubicBezTo>
                  <a:cubicBezTo>
                    <a:pt x="759" y="208"/>
                    <a:pt x="715" y="191"/>
                    <a:pt x="670" y="191"/>
                  </a:cubicBezTo>
                  <a:lnTo>
                    <a:pt x="456" y="191"/>
                  </a:lnTo>
                  <a:lnTo>
                    <a:pt x="417" y="360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lnTo>
                    <a:pt x="741" y="0"/>
                  </a:lnTo>
                  <a:cubicBezTo>
                    <a:pt x="839" y="5"/>
                    <a:pt x="1064" y="12"/>
                    <a:pt x="1064" y="248"/>
                  </a:cubicBezTo>
                  <a:cubicBezTo>
                    <a:pt x="1064" y="285"/>
                    <a:pt x="1054" y="331"/>
                    <a:pt x="1031" y="375"/>
                  </a:cubicBezTo>
                  <a:cubicBezTo>
                    <a:pt x="981" y="467"/>
                    <a:pt x="910" y="494"/>
                    <a:pt x="839" y="519"/>
                  </a:cubicBezTo>
                  <a:lnTo>
                    <a:pt x="979" y="859"/>
                  </a:lnTo>
                  <a:lnTo>
                    <a:pt x="671" y="859"/>
                  </a:lnTo>
                  <a:lnTo>
                    <a:pt x="558" y="558"/>
                  </a:lnTo>
                  <a:lnTo>
                    <a:pt x="370" y="558"/>
                  </a:lnTo>
                  <a:lnTo>
                    <a:pt x="300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534" y="4073"/>
              <a:ext cx="46" cy="78"/>
            </a:xfrm>
            <a:custGeom>
              <a:avLst/>
              <a:gdLst>
                <a:gd name="T0" fmla="*/ 199 w 506"/>
                <a:gd name="T1" fmla="*/ 0 h 859"/>
                <a:gd name="T2" fmla="*/ 199 w 506"/>
                <a:gd name="T3" fmla="*/ 0 h 859"/>
                <a:gd name="T4" fmla="*/ 506 w 506"/>
                <a:gd name="T5" fmla="*/ 0 h 859"/>
                <a:gd name="T6" fmla="*/ 308 w 506"/>
                <a:gd name="T7" fmla="*/ 859 h 859"/>
                <a:gd name="T8" fmla="*/ 0 w 506"/>
                <a:gd name="T9" fmla="*/ 859 h 859"/>
                <a:gd name="T10" fmla="*/ 199 w 506"/>
                <a:gd name="T11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859">
                  <a:moveTo>
                    <a:pt x="199" y="0"/>
                  </a:moveTo>
                  <a:lnTo>
                    <a:pt x="199" y="0"/>
                  </a:lnTo>
                  <a:lnTo>
                    <a:pt x="506" y="0"/>
                  </a:lnTo>
                  <a:lnTo>
                    <a:pt x="308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577" y="4073"/>
              <a:ext cx="105" cy="78"/>
            </a:xfrm>
            <a:custGeom>
              <a:avLst/>
              <a:gdLst>
                <a:gd name="T0" fmla="*/ 200 w 1171"/>
                <a:gd name="T1" fmla="*/ 0 h 859"/>
                <a:gd name="T2" fmla="*/ 200 w 1171"/>
                <a:gd name="T3" fmla="*/ 0 h 859"/>
                <a:gd name="T4" fmla="*/ 477 w 1171"/>
                <a:gd name="T5" fmla="*/ 0 h 859"/>
                <a:gd name="T6" fmla="*/ 768 w 1171"/>
                <a:gd name="T7" fmla="*/ 544 h 859"/>
                <a:gd name="T8" fmla="*/ 893 w 1171"/>
                <a:gd name="T9" fmla="*/ 0 h 859"/>
                <a:gd name="T10" fmla="*/ 1171 w 1171"/>
                <a:gd name="T11" fmla="*/ 0 h 859"/>
                <a:gd name="T12" fmla="*/ 971 w 1171"/>
                <a:gd name="T13" fmla="*/ 859 h 859"/>
                <a:gd name="T14" fmla="*/ 695 w 1171"/>
                <a:gd name="T15" fmla="*/ 859 h 859"/>
                <a:gd name="T16" fmla="*/ 408 w 1171"/>
                <a:gd name="T17" fmla="*/ 320 h 859"/>
                <a:gd name="T18" fmla="*/ 286 w 1171"/>
                <a:gd name="T19" fmla="*/ 859 h 859"/>
                <a:gd name="T20" fmla="*/ 0 w 1171"/>
                <a:gd name="T21" fmla="*/ 859 h 859"/>
                <a:gd name="T22" fmla="*/ 200 w 1171"/>
                <a:gd name="T2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1" h="859">
                  <a:moveTo>
                    <a:pt x="200" y="0"/>
                  </a:moveTo>
                  <a:lnTo>
                    <a:pt x="200" y="0"/>
                  </a:lnTo>
                  <a:lnTo>
                    <a:pt x="477" y="0"/>
                  </a:lnTo>
                  <a:lnTo>
                    <a:pt x="768" y="544"/>
                  </a:lnTo>
                  <a:lnTo>
                    <a:pt x="893" y="0"/>
                  </a:lnTo>
                  <a:lnTo>
                    <a:pt x="1171" y="0"/>
                  </a:lnTo>
                  <a:lnTo>
                    <a:pt x="971" y="859"/>
                  </a:lnTo>
                  <a:lnTo>
                    <a:pt x="695" y="859"/>
                  </a:lnTo>
                  <a:lnTo>
                    <a:pt x="408" y="320"/>
                  </a:lnTo>
                  <a:lnTo>
                    <a:pt x="286" y="859"/>
                  </a:lnTo>
                  <a:lnTo>
                    <a:pt x="0" y="859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686" y="4073"/>
              <a:ext cx="88" cy="78"/>
            </a:xfrm>
            <a:custGeom>
              <a:avLst/>
              <a:gdLst>
                <a:gd name="T0" fmla="*/ 44 w 981"/>
                <a:gd name="T1" fmla="*/ 0 h 859"/>
                <a:gd name="T2" fmla="*/ 44 w 981"/>
                <a:gd name="T3" fmla="*/ 0 h 859"/>
                <a:gd name="T4" fmla="*/ 981 w 981"/>
                <a:gd name="T5" fmla="*/ 0 h 859"/>
                <a:gd name="T6" fmla="*/ 936 w 981"/>
                <a:gd name="T7" fmla="*/ 193 h 859"/>
                <a:gd name="T8" fmla="*/ 625 w 981"/>
                <a:gd name="T9" fmla="*/ 193 h 859"/>
                <a:gd name="T10" fmla="*/ 471 w 981"/>
                <a:gd name="T11" fmla="*/ 859 h 859"/>
                <a:gd name="T12" fmla="*/ 164 w 981"/>
                <a:gd name="T13" fmla="*/ 859 h 859"/>
                <a:gd name="T14" fmla="*/ 319 w 981"/>
                <a:gd name="T15" fmla="*/ 193 h 859"/>
                <a:gd name="T16" fmla="*/ 0 w 981"/>
                <a:gd name="T17" fmla="*/ 193 h 859"/>
                <a:gd name="T18" fmla="*/ 44 w 981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1" h="859">
                  <a:moveTo>
                    <a:pt x="44" y="0"/>
                  </a:moveTo>
                  <a:lnTo>
                    <a:pt x="44" y="0"/>
                  </a:lnTo>
                  <a:lnTo>
                    <a:pt x="981" y="0"/>
                  </a:lnTo>
                  <a:lnTo>
                    <a:pt x="936" y="193"/>
                  </a:lnTo>
                  <a:lnTo>
                    <a:pt x="625" y="193"/>
                  </a:lnTo>
                  <a:lnTo>
                    <a:pt x="471" y="859"/>
                  </a:lnTo>
                  <a:lnTo>
                    <a:pt x="164" y="859"/>
                  </a:lnTo>
                  <a:lnTo>
                    <a:pt x="319" y="193"/>
                  </a:lnTo>
                  <a:lnTo>
                    <a:pt x="0" y="19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" name="Freeform 11"/>
            <p:cNvSpPr>
              <a:spLocks noEditPoints="1"/>
            </p:cNvSpPr>
            <p:nvPr/>
          </p:nvSpPr>
          <p:spPr bwMode="auto">
            <a:xfrm>
              <a:off x="757" y="4138"/>
              <a:ext cx="13" cy="13"/>
            </a:xfrm>
            <a:custGeom>
              <a:avLst/>
              <a:gdLst>
                <a:gd name="T0" fmla="*/ 71 w 148"/>
                <a:gd name="T1" fmla="*/ 70 h 148"/>
                <a:gd name="T2" fmla="*/ 71 w 148"/>
                <a:gd name="T3" fmla="*/ 70 h 148"/>
                <a:gd name="T4" fmla="*/ 97 w 148"/>
                <a:gd name="T5" fmla="*/ 55 h 148"/>
                <a:gd name="T6" fmla="*/ 77 w 148"/>
                <a:gd name="T7" fmla="*/ 40 h 148"/>
                <a:gd name="T8" fmla="*/ 57 w 148"/>
                <a:gd name="T9" fmla="*/ 40 h 148"/>
                <a:gd name="T10" fmla="*/ 57 w 148"/>
                <a:gd name="T11" fmla="*/ 70 h 148"/>
                <a:gd name="T12" fmla="*/ 71 w 148"/>
                <a:gd name="T13" fmla="*/ 70 h 148"/>
                <a:gd name="T14" fmla="*/ 57 w 148"/>
                <a:gd name="T15" fmla="*/ 116 h 148"/>
                <a:gd name="T16" fmla="*/ 57 w 148"/>
                <a:gd name="T17" fmla="*/ 116 h 148"/>
                <a:gd name="T18" fmla="*/ 47 w 148"/>
                <a:gd name="T19" fmla="*/ 116 h 148"/>
                <a:gd name="T20" fmla="*/ 47 w 148"/>
                <a:gd name="T21" fmla="*/ 31 h 148"/>
                <a:gd name="T22" fmla="*/ 80 w 148"/>
                <a:gd name="T23" fmla="*/ 31 h 148"/>
                <a:gd name="T24" fmla="*/ 107 w 148"/>
                <a:gd name="T25" fmla="*/ 55 h 148"/>
                <a:gd name="T26" fmla="*/ 86 w 148"/>
                <a:gd name="T27" fmla="*/ 78 h 148"/>
                <a:gd name="T28" fmla="*/ 111 w 148"/>
                <a:gd name="T29" fmla="*/ 116 h 148"/>
                <a:gd name="T30" fmla="*/ 99 w 148"/>
                <a:gd name="T31" fmla="*/ 116 h 148"/>
                <a:gd name="T32" fmla="*/ 75 w 148"/>
                <a:gd name="T33" fmla="*/ 78 h 148"/>
                <a:gd name="T34" fmla="*/ 57 w 148"/>
                <a:gd name="T35" fmla="*/ 78 h 148"/>
                <a:gd name="T36" fmla="*/ 57 w 148"/>
                <a:gd name="T37" fmla="*/ 116 h 148"/>
                <a:gd name="T38" fmla="*/ 11 w 148"/>
                <a:gd name="T39" fmla="*/ 74 h 148"/>
                <a:gd name="T40" fmla="*/ 11 w 148"/>
                <a:gd name="T41" fmla="*/ 74 h 148"/>
                <a:gd name="T42" fmla="*/ 74 w 148"/>
                <a:gd name="T43" fmla="*/ 137 h 148"/>
                <a:gd name="T44" fmla="*/ 136 w 148"/>
                <a:gd name="T45" fmla="*/ 74 h 148"/>
                <a:gd name="T46" fmla="*/ 74 w 148"/>
                <a:gd name="T47" fmla="*/ 11 h 148"/>
                <a:gd name="T48" fmla="*/ 11 w 148"/>
                <a:gd name="T49" fmla="*/ 74 h 148"/>
                <a:gd name="T50" fmla="*/ 148 w 148"/>
                <a:gd name="T51" fmla="*/ 74 h 148"/>
                <a:gd name="T52" fmla="*/ 148 w 148"/>
                <a:gd name="T53" fmla="*/ 74 h 148"/>
                <a:gd name="T54" fmla="*/ 74 w 148"/>
                <a:gd name="T55" fmla="*/ 148 h 148"/>
                <a:gd name="T56" fmla="*/ 0 w 148"/>
                <a:gd name="T57" fmla="*/ 74 h 148"/>
                <a:gd name="T58" fmla="*/ 74 w 148"/>
                <a:gd name="T59" fmla="*/ 0 h 148"/>
                <a:gd name="T60" fmla="*/ 148 w 148"/>
                <a:gd name="T6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8" h="148">
                  <a:moveTo>
                    <a:pt x="71" y="70"/>
                  </a:moveTo>
                  <a:lnTo>
                    <a:pt x="71" y="70"/>
                  </a:lnTo>
                  <a:cubicBezTo>
                    <a:pt x="84" y="70"/>
                    <a:pt x="97" y="69"/>
                    <a:pt x="97" y="55"/>
                  </a:cubicBezTo>
                  <a:cubicBezTo>
                    <a:pt x="97" y="43"/>
                    <a:pt x="87" y="40"/>
                    <a:pt x="77" y="40"/>
                  </a:cubicBezTo>
                  <a:lnTo>
                    <a:pt x="57" y="40"/>
                  </a:lnTo>
                  <a:lnTo>
                    <a:pt x="57" y="70"/>
                  </a:lnTo>
                  <a:lnTo>
                    <a:pt x="71" y="70"/>
                  </a:lnTo>
                  <a:close/>
                  <a:moveTo>
                    <a:pt x="57" y="116"/>
                  </a:moveTo>
                  <a:lnTo>
                    <a:pt x="57" y="116"/>
                  </a:lnTo>
                  <a:lnTo>
                    <a:pt x="47" y="116"/>
                  </a:lnTo>
                  <a:lnTo>
                    <a:pt x="47" y="31"/>
                  </a:lnTo>
                  <a:lnTo>
                    <a:pt x="80" y="31"/>
                  </a:lnTo>
                  <a:cubicBezTo>
                    <a:pt x="99" y="31"/>
                    <a:pt x="107" y="39"/>
                    <a:pt x="107" y="55"/>
                  </a:cubicBezTo>
                  <a:cubicBezTo>
                    <a:pt x="107" y="70"/>
                    <a:pt x="98" y="77"/>
                    <a:pt x="86" y="78"/>
                  </a:cubicBezTo>
                  <a:lnTo>
                    <a:pt x="111" y="116"/>
                  </a:lnTo>
                  <a:lnTo>
                    <a:pt x="99" y="116"/>
                  </a:lnTo>
                  <a:lnTo>
                    <a:pt x="75" y="78"/>
                  </a:lnTo>
                  <a:lnTo>
                    <a:pt x="57" y="78"/>
                  </a:lnTo>
                  <a:lnTo>
                    <a:pt x="57" y="116"/>
                  </a:lnTo>
                  <a:close/>
                  <a:moveTo>
                    <a:pt x="11" y="74"/>
                  </a:moveTo>
                  <a:lnTo>
                    <a:pt x="11" y="74"/>
                  </a:lnTo>
                  <a:cubicBezTo>
                    <a:pt x="11" y="109"/>
                    <a:pt x="38" y="137"/>
                    <a:pt x="74" y="137"/>
                  </a:cubicBezTo>
                  <a:cubicBezTo>
                    <a:pt x="109" y="137"/>
                    <a:pt x="136" y="109"/>
                    <a:pt x="136" y="74"/>
                  </a:cubicBezTo>
                  <a:cubicBezTo>
                    <a:pt x="136" y="38"/>
                    <a:pt x="109" y="11"/>
                    <a:pt x="74" y="11"/>
                  </a:cubicBezTo>
                  <a:cubicBezTo>
                    <a:pt x="38" y="11"/>
                    <a:pt x="11" y="38"/>
                    <a:pt x="11" y="74"/>
                  </a:cubicBezTo>
                  <a:close/>
                  <a:moveTo>
                    <a:pt x="148" y="74"/>
                  </a:moveTo>
                  <a:lnTo>
                    <a:pt x="148" y="74"/>
                  </a:lnTo>
                  <a:cubicBezTo>
                    <a:pt x="148" y="115"/>
                    <a:pt x="115" y="148"/>
                    <a:pt x="74" y="148"/>
                  </a:cubicBezTo>
                  <a:cubicBezTo>
                    <a:pt x="32" y="148"/>
                    <a:pt x="0" y="115"/>
                    <a:pt x="0" y="74"/>
                  </a:cubicBezTo>
                  <a:cubicBezTo>
                    <a:pt x="0" y="32"/>
                    <a:pt x="32" y="0"/>
                    <a:pt x="74" y="0"/>
                  </a:cubicBezTo>
                  <a:cubicBezTo>
                    <a:pt x="115" y="0"/>
                    <a:pt x="148" y="32"/>
                    <a:pt x="148" y="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5689600" y="6464300"/>
            <a:ext cx="5283200" cy="2000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700" dirty="0" smtClean="0">
                <a:solidFill>
                  <a:srgbClr val="333333"/>
                </a:solidFill>
                <a:cs typeface="Arial" panose="020B0604020202020204" pitchFamily="34" charset="0"/>
              </a:rPr>
              <a:t>Confidential</a:t>
            </a:r>
            <a:r>
              <a:rPr lang="en-US" sz="700" baseline="0" dirty="0" smtClean="0">
                <a:solidFill>
                  <a:srgbClr val="333333"/>
                </a:solidFill>
                <a:cs typeface="Arial" panose="020B0604020202020204" pitchFamily="34" charset="0"/>
              </a:rPr>
              <a:t> and proprietary information of Verint Systems Inc.</a:t>
            </a:r>
            <a:r>
              <a:rPr lang="en-US" sz="700" dirty="0" smtClean="0">
                <a:solidFill>
                  <a:srgbClr val="333333"/>
                </a:solidFill>
                <a:cs typeface="Arial" panose="020B0604020202020204" pitchFamily="34" charset="0"/>
              </a:rPr>
              <a:t> © 2015 Verint Systems Inc. All Rights Reserved Worldwide.</a:t>
            </a:r>
          </a:p>
        </p:txBody>
      </p:sp>
    </p:spTree>
    <p:extLst>
      <p:ext uri="{BB962C8B-B14F-4D97-AF65-F5344CB8AC3E}">
        <p14:creationId xmlns:p14="http://schemas.microsoft.com/office/powerpoint/2010/main" val="158185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744720" y="4114801"/>
            <a:ext cx="2804160" cy="38099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 b="1">
                <a:solidFill>
                  <a:schemeClr val="accent3"/>
                </a:solidFill>
                <a:latin typeface="+mn-lt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856480" y="4720441"/>
            <a:ext cx="2580640" cy="106680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000">
                <a:solidFill>
                  <a:schemeClr val="accent3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77824" y="301752"/>
            <a:ext cx="10464800" cy="1105219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65"/>
          </p:nvPr>
        </p:nvSpPr>
        <p:spPr>
          <a:xfrm>
            <a:off x="4368800" y="3761232"/>
            <a:ext cx="3556000" cy="44196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1">
                <a:solidFill>
                  <a:schemeClr val="tx2"/>
                </a:solidFill>
                <a:latin typeface="+mn-lt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67"/>
          </p:nvPr>
        </p:nvSpPr>
        <p:spPr>
          <a:xfrm>
            <a:off x="7919720" y="4114801"/>
            <a:ext cx="2804160" cy="38099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 b="1">
                <a:solidFill>
                  <a:schemeClr val="accent3"/>
                </a:solidFill>
                <a:latin typeface="+mn-lt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68"/>
          </p:nvPr>
        </p:nvSpPr>
        <p:spPr>
          <a:xfrm>
            <a:off x="8031480" y="4724399"/>
            <a:ext cx="2580640" cy="106680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000">
                <a:solidFill>
                  <a:schemeClr val="accent3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69"/>
          </p:nvPr>
        </p:nvSpPr>
        <p:spPr>
          <a:xfrm>
            <a:off x="7543800" y="3765190"/>
            <a:ext cx="3556000" cy="44196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1">
                <a:solidFill>
                  <a:schemeClr val="tx2"/>
                </a:solidFill>
                <a:latin typeface="+mn-lt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5241544" y="1828800"/>
            <a:ext cx="1737360" cy="1737360"/>
          </a:xfrm>
          <a:prstGeom prst="ellipse">
            <a:avLst/>
          </a:prstGeom>
          <a:ln w="114300" cap="sq">
            <a:solidFill>
              <a:schemeClr val="accent4"/>
            </a:solidFill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16" name="Picture Placeholder 28"/>
          <p:cNvSpPr>
            <a:spLocks noGrp="1" noChangeAspect="1"/>
          </p:cNvSpPr>
          <p:nvPr>
            <p:ph type="pic" sz="quarter" idx="71"/>
          </p:nvPr>
        </p:nvSpPr>
        <p:spPr>
          <a:xfrm>
            <a:off x="2057400" y="1828800"/>
            <a:ext cx="1737360" cy="1737360"/>
          </a:xfrm>
          <a:prstGeom prst="ellipse">
            <a:avLst/>
          </a:prstGeom>
          <a:ln w="114300" cap="sq">
            <a:solidFill>
              <a:schemeClr val="accent4"/>
            </a:solidFill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17" name="Picture Placeholder 28"/>
          <p:cNvSpPr>
            <a:spLocks noGrp="1" noChangeAspect="1"/>
          </p:cNvSpPr>
          <p:nvPr>
            <p:ph type="pic" sz="quarter" idx="72"/>
          </p:nvPr>
        </p:nvSpPr>
        <p:spPr>
          <a:xfrm>
            <a:off x="8425688" y="1825143"/>
            <a:ext cx="1737360" cy="1737360"/>
          </a:xfrm>
          <a:prstGeom prst="ellipse">
            <a:avLst/>
          </a:prstGeom>
          <a:ln w="114300" cap="sq">
            <a:solidFill>
              <a:schemeClr val="accent4"/>
            </a:solidFill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73"/>
          </p:nvPr>
        </p:nvSpPr>
        <p:spPr>
          <a:xfrm>
            <a:off x="1518920" y="4114801"/>
            <a:ext cx="2804160" cy="38099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 b="1">
                <a:solidFill>
                  <a:schemeClr val="accent3"/>
                </a:solidFill>
                <a:latin typeface="+mn-lt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74"/>
          </p:nvPr>
        </p:nvSpPr>
        <p:spPr>
          <a:xfrm>
            <a:off x="1630680" y="4715550"/>
            <a:ext cx="2580640" cy="106680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000">
                <a:solidFill>
                  <a:schemeClr val="accent3"/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75"/>
          </p:nvPr>
        </p:nvSpPr>
        <p:spPr>
          <a:xfrm>
            <a:off x="1143000" y="3756341"/>
            <a:ext cx="3556000" cy="44196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1">
                <a:solidFill>
                  <a:schemeClr val="tx2"/>
                </a:solidFill>
                <a:latin typeface="+mn-lt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76"/>
          </p:nvPr>
        </p:nvSpPr>
        <p:spPr/>
        <p:txBody>
          <a:bodyPr/>
          <a:lstStyle>
            <a:lvl1pPr>
              <a:defRPr/>
            </a:lvl1pPr>
          </a:lstStyle>
          <a:p>
            <a:fld id="{5382C31D-A61E-4015-9137-2A645CCE248B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5985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1016000" y="23114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267968" y="1701800"/>
            <a:ext cx="2645664" cy="39599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+mj-lt"/>
                <a:ea typeface="Open Sans Extrabold" pitchFamily="34" charset="0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775200" y="23114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636000" y="23114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027168" y="1701800"/>
            <a:ext cx="2645664" cy="39599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+mj-lt"/>
                <a:ea typeface="Open Sans Extrabold" pitchFamily="34" charset="0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8887968" y="1701800"/>
            <a:ext cx="2645664" cy="39599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+mj-lt"/>
                <a:ea typeface="Open Sans Extrabold" pitchFamily="34" charset="0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7824" y="301752"/>
            <a:ext cx="10464800" cy="929641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>
              <a:defRPr/>
            </a:lvl1pPr>
          </a:lstStyle>
          <a:p>
            <a:fld id="{7433FE61-D392-4CB6-B436-AF28BC7021F0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120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2706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EE96E4D-6B03-49F7-B819-C26EC5588412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72785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760" y="301752"/>
            <a:ext cx="10464800" cy="779711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98061E-DE13-441E-A806-A2C229C31FD1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0510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27763"/>
            <a:ext cx="12192000" cy="641350"/>
          </a:xfrm>
          <a:prstGeom prst="rect">
            <a:avLst/>
          </a:prstGeom>
          <a:solidFill>
            <a:srgbClr val="DC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689600" y="6464300"/>
            <a:ext cx="5283200" cy="2000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700" smtClean="0">
                <a:solidFill>
                  <a:srgbClr val="333333"/>
                </a:solidFill>
                <a:cs typeface="Arial" panose="020B0604020202020204" pitchFamily="34" charset="0"/>
              </a:rPr>
              <a:t> © 2014 Verint Systems Inc. All Rights Reserved Worldwide.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79968" y="6446525"/>
            <a:ext cx="1058333" cy="187325"/>
            <a:chOff x="274" y="4033"/>
            <a:chExt cx="500" cy="118"/>
          </a:xfrm>
          <a:solidFill>
            <a:schemeClr val="tx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74" y="4033"/>
              <a:ext cx="123" cy="118"/>
            </a:xfrm>
            <a:custGeom>
              <a:avLst/>
              <a:gdLst>
                <a:gd name="T0" fmla="*/ 0 w 1363"/>
                <a:gd name="T1" fmla="*/ 436 h 1295"/>
                <a:gd name="T2" fmla="*/ 0 w 1363"/>
                <a:gd name="T3" fmla="*/ 436 h 1295"/>
                <a:gd name="T4" fmla="*/ 318 w 1363"/>
                <a:gd name="T5" fmla="*/ 436 h 1295"/>
                <a:gd name="T6" fmla="*/ 392 w 1363"/>
                <a:gd name="T7" fmla="*/ 859 h 1295"/>
                <a:gd name="T8" fmla="*/ 1209 w 1363"/>
                <a:gd name="T9" fmla="*/ 0 h 1295"/>
                <a:gd name="T10" fmla="*/ 1363 w 1363"/>
                <a:gd name="T11" fmla="*/ 0 h 1295"/>
                <a:gd name="T12" fmla="*/ 472 w 1363"/>
                <a:gd name="T13" fmla="*/ 1295 h 1295"/>
                <a:gd name="T14" fmla="*/ 186 w 1363"/>
                <a:gd name="T15" fmla="*/ 1295 h 1295"/>
                <a:gd name="T16" fmla="*/ 0 w 1363"/>
                <a:gd name="T17" fmla="*/ 436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3" h="1295">
                  <a:moveTo>
                    <a:pt x="0" y="436"/>
                  </a:moveTo>
                  <a:lnTo>
                    <a:pt x="0" y="436"/>
                  </a:lnTo>
                  <a:lnTo>
                    <a:pt x="318" y="436"/>
                  </a:lnTo>
                  <a:lnTo>
                    <a:pt x="392" y="859"/>
                  </a:lnTo>
                  <a:lnTo>
                    <a:pt x="1209" y="0"/>
                  </a:lnTo>
                  <a:lnTo>
                    <a:pt x="1363" y="0"/>
                  </a:lnTo>
                  <a:lnTo>
                    <a:pt x="472" y="1295"/>
                  </a:lnTo>
                  <a:lnTo>
                    <a:pt x="186" y="1295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347" y="4073"/>
              <a:ext cx="98" cy="78"/>
            </a:xfrm>
            <a:custGeom>
              <a:avLst/>
              <a:gdLst>
                <a:gd name="T0" fmla="*/ 198 w 1084"/>
                <a:gd name="T1" fmla="*/ 0 h 859"/>
                <a:gd name="T2" fmla="*/ 198 w 1084"/>
                <a:gd name="T3" fmla="*/ 0 h 859"/>
                <a:gd name="T4" fmla="*/ 1084 w 1084"/>
                <a:gd name="T5" fmla="*/ 0 h 859"/>
                <a:gd name="T6" fmla="*/ 1040 w 1084"/>
                <a:gd name="T7" fmla="*/ 190 h 859"/>
                <a:gd name="T8" fmla="*/ 458 w 1084"/>
                <a:gd name="T9" fmla="*/ 190 h 859"/>
                <a:gd name="T10" fmla="*/ 425 w 1084"/>
                <a:gd name="T11" fmla="*/ 332 h 859"/>
                <a:gd name="T12" fmla="*/ 980 w 1084"/>
                <a:gd name="T13" fmla="*/ 332 h 859"/>
                <a:gd name="T14" fmla="*/ 936 w 1084"/>
                <a:gd name="T15" fmla="*/ 522 h 859"/>
                <a:gd name="T16" fmla="*/ 382 w 1084"/>
                <a:gd name="T17" fmla="*/ 522 h 859"/>
                <a:gd name="T18" fmla="*/ 348 w 1084"/>
                <a:gd name="T19" fmla="*/ 664 h 859"/>
                <a:gd name="T20" fmla="*/ 972 w 1084"/>
                <a:gd name="T21" fmla="*/ 664 h 859"/>
                <a:gd name="T22" fmla="*/ 927 w 1084"/>
                <a:gd name="T23" fmla="*/ 859 h 859"/>
                <a:gd name="T24" fmla="*/ 0 w 1084"/>
                <a:gd name="T25" fmla="*/ 859 h 859"/>
                <a:gd name="T26" fmla="*/ 198 w 1084"/>
                <a:gd name="T2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4" h="859">
                  <a:moveTo>
                    <a:pt x="198" y="0"/>
                  </a:moveTo>
                  <a:lnTo>
                    <a:pt x="198" y="0"/>
                  </a:lnTo>
                  <a:lnTo>
                    <a:pt x="1084" y="0"/>
                  </a:lnTo>
                  <a:lnTo>
                    <a:pt x="1040" y="190"/>
                  </a:lnTo>
                  <a:lnTo>
                    <a:pt x="458" y="190"/>
                  </a:lnTo>
                  <a:lnTo>
                    <a:pt x="425" y="332"/>
                  </a:lnTo>
                  <a:lnTo>
                    <a:pt x="980" y="332"/>
                  </a:lnTo>
                  <a:lnTo>
                    <a:pt x="936" y="522"/>
                  </a:lnTo>
                  <a:lnTo>
                    <a:pt x="382" y="522"/>
                  </a:lnTo>
                  <a:lnTo>
                    <a:pt x="348" y="664"/>
                  </a:lnTo>
                  <a:lnTo>
                    <a:pt x="972" y="664"/>
                  </a:lnTo>
                  <a:lnTo>
                    <a:pt x="927" y="859"/>
                  </a:lnTo>
                  <a:lnTo>
                    <a:pt x="0" y="859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439" y="4073"/>
              <a:ext cx="96" cy="78"/>
            </a:xfrm>
            <a:custGeom>
              <a:avLst/>
              <a:gdLst>
                <a:gd name="T0" fmla="*/ 417 w 1064"/>
                <a:gd name="T1" fmla="*/ 360 h 859"/>
                <a:gd name="T2" fmla="*/ 417 w 1064"/>
                <a:gd name="T3" fmla="*/ 360 h 859"/>
                <a:gd name="T4" fmla="*/ 711 w 1064"/>
                <a:gd name="T5" fmla="*/ 342 h 859"/>
                <a:gd name="T6" fmla="*/ 759 w 1064"/>
                <a:gd name="T7" fmla="*/ 265 h 859"/>
                <a:gd name="T8" fmla="*/ 670 w 1064"/>
                <a:gd name="T9" fmla="*/ 191 h 859"/>
                <a:gd name="T10" fmla="*/ 456 w 1064"/>
                <a:gd name="T11" fmla="*/ 191 h 859"/>
                <a:gd name="T12" fmla="*/ 417 w 1064"/>
                <a:gd name="T13" fmla="*/ 360 h 859"/>
                <a:gd name="T14" fmla="*/ 199 w 1064"/>
                <a:gd name="T15" fmla="*/ 0 h 859"/>
                <a:gd name="T16" fmla="*/ 199 w 1064"/>
                <a:gd name="T17" fmla="*/ 0 h 859"/>
                <a:gd name="T18" fmla="*/ 741 w 1064"/>
                <a:gd name="T19" fmla="*/ 0 h 859"/>
                <a:gd name="T20" fmla="*/ 1064 w 1064"/>
                <a:gd name="T21" fmla="*/ 248 h 859"/>
                <a:gd name="T22" fmla="*/ 1031 w 1064"/>
                <a:gd name="T23" fmla="*/ 375 h 859"/>
                <a:gd name="T24" fmla="*/ 839 w 1064"/>
                <a:gd name="T25" fmla="*/ 519 h 859"/>
                <a:gd name="T26" fmla="*/ 979 w 1064"/>
                <a:gd name="T27" fmla="*/ 859 h 859"/>
                <a:gd name="T28" fmla="*/ 671 w 1064"/>
                <a:gd name="T29" fmla="*/ 859 h 859"/>
                <a:gd name="T30" fmla="*/ 558 w 1064"/>
                <a:gd name="T31" fmla="*/ 558 h 859"/>
                <a:gd name="T32" fmla="*/ 370 w 1064"/>
                <a:gd name="T33" fmla="*/ 558 h 859"/>
                <a:gd name="T34" fmla="*/ 300 w 1064"/>
                <a:gd name="T35" fmla="*/ 859 h 859"/>
                <a:gd name="T36" fmla="*/ 0 w 1064"/>
                <a:gd name="T37" fmla="*/ 859 h 859"/>
                <a:gd name="T38" fmla="*/ 199 w 1064"/>
                <a:gd name="T3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4" h="859">
                  <a:moveTo>
                    <a:pt x="417" y="360"/>
                  </a:moveTo>
                  <a:lnTo>
                    <a:pt x="417" y="360"/>
                  </a:lnTo>
                  <a:cubicBezTo>
                    <a:pt x="620" y="362"/>
                    <a:pt x="680" y="362"/>
                    <a:pt x="711" y="342"/>
                  </a:cubicBezTo>
                  <a:cubicBezTo>
                    <a:pt x="737" y="326"/>
                    <a:pt x="759" y="292"/>
                    <a:pt x="759" y="265"/>
                  </a:cubicBezTo>
                  <a:cubicBezTo>
                    <a:pt x="759" y="208"/>
                    <a:pt x="715" y="191"/>
                    <a:pt x="670" y="191"/>
                  </a:cubicBezTo>
                  <a:lnTo>
                    <a:pt x="456" y="191"/>
                  </a:lnTo>
                  <a:lnTo>
                    <a:pt x="417" y="360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lnTo>
                    <a:pt x="741" y="0"/>
                  </a:lnTo>
                  <a:cubicBezTo>
                    <a:pt x="839" y="5"/>
                    <a:pt x="1064" y="12"/>
                    <a:pt x="1064" y="248"/>
                  </a:cubicBezTo>
                  <a:cubicBezTo>
                    <a:pt x="1064" y="285"/>
                    <a:pt x="1054" y="331"/>
                    <a:pt x="1031" y="375"/>
                  </a:cubicBezTo>
                  <a:cubicBezTo>
                    <a:pt x="981" y="467"/>
                    <a:pt x="910" y="494"/>
                    <a:pt x="839" y="519"/>
                  </a:cubicBezTo>
                  <a:lnTo>
                    <a:pt x="979" y="859"/>
                  </a:lnTo>
                  <a:lnTo>
                    <a:pt x="671" y="859"/>
                  </a:lnTo>
                  <a:lnTo>
                    <a:pt x="558" y="558"/>
                  </a:lnTo>
                  <a:lnTo>
                    <a:pt x="370" y="558"/>
                  </a:lnTo>
                  <a:lnTo>
                    <a:pt x="300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4" y="4073"/>
              <a:ext cx="46" cy="78"/>
            </a:xfrm>
            <a:custGeom>
              <a:avLst/>
              <a:gdLst>
                <a:gd name="T0" fmla="*/ 199 w 506"/>
                <a:gd name="T1" fmla="*/ 0 h 859"/>
                <a:gd name="T2" fmla="*/ 199 w 506"/>
                <a:gd name="T3" fmla="*/ 0 h 859"/>
                <a:gd name="T4" fmla="*/ 506 w 506"/>
                <a:gd name="T5" fmla="*/ 0 h 859"/>
                <a:gd name="T6" fmla="*/ 308 w 506"/>
                <a:gd name="T7" fmla="*/ 859 h 859"/>
                <a:gd name="T8" fmla="*/ 0 w 506"/>
                <a:gd name="T9" fmla="*/ 859 h 859"/>
                <a:gd name="T10" fmla="*/ 199 w 506"/>
                <a:gd name="T11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859">
                  <a:moveTo>
                    <a:pt x="199" y="0"/>
                  </a:moveTo>
                  <a:lnTo>
                    <a:pt x="199" y="0"/>
                  </a:lnTo>
                  <a:lnTo>
                    <a:pt x="506" y="0"/>
                  </a:lnTo>
                  <a:lnTo>
                    <a:pt x="308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77" y="4073"/>
              <a:ext cx="105" cy="78"/>
            </a:xfrm>
            <a:custGeom>
              <a:avLst/>
              <a:gdLst>
                <a:gd name="T0" fmla="*/ 200 w 1171"/>
                <a:gd name="T1" fmla="*/ 0 h 859"/>
                <a:gd name="T2" fmla="*/ 200 w 1171"/>
                <a:gd name="T3" fmla="*/ 0 h 859"/>
                <a:gd name="T4" fmla="*/ 477 w 1171"/>
                <a:gd name="T5" fmla="*/ 0 h 859"/>
                <a:gd name="T6" fmla="*/ 768 w 1171"/>
                <a:gd name="T7" fmla="*/ 544 h 859"/>
                <a:gd name="T8" fmla="*/ 893 w 1171"/>
                <a:gd name="T9" fmla="*/ 0 h 859"/>
                <a:gd name="T10" fmla="*/ 1171 w 1171"/>
                <a:gd name="T11" fmla="*/ 0 h 859"/>
                <a:gd name="T12" fmla="*/ 971 w 1171"/>
                <a:gd name="T13" fmla="*/ 859 h 859"/>
                <a:gd name="T14" fmla="*/ 695 w 1171"/>
                <a:gd name="T15" fmla="*/ 859 h 859"/>
                <a:gd name="T16" fmla="*/ 408 w 1171"/>
                <a:gd name="T17" fmla="*/ 320 h 859"/>
                <a:gd name="T18" fmla="*/ 286 w 1171"/>
                <a:gd name="T19" fmla="*/ 859 h 859"/>
                <a:gd name="T20" fmla="*/ 0 w 1171"/>
                <a:gd name="T21" fmla="*/ 859 h 859"/>
                <a:gd name="T22" fmla="*/ 200 w 1171"/>
                <a:gd name="T2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1" h="859">
                  <a:moveTo>
                    <a:pt x="200" y="0"/>
                  </a:moveTo>
                  <a:lnTo>
                    <a:pt x="200" y="0"/>
                  </a:lnTo>
                  <a:lnTo>
                    <a:pt x="477" y="0"/>
                  </a:lnTo>
                  <a:lnTo>
                    <a:pt x="768" y="544"/>
                  </a:lnTo>
                  <a:lnTo>
                    <a:pt x="893" y="0"/>
                  </a:lnTo>
                  <a:lnTo>
                    <a:pt x="1171" y="0"/>
                  </a:lnTo>
                  <a:lnTo>
                    <a:pt x="971" y="859"/>
                  </a:lnTo>
                  <a:lnTo>
                    <a:pt x="695" y="859"/>
                  </a:lnTo>
                  <a:lnTo>
                    <a:pt x="408" y="320"/>
                  </a:lnTo>
                  <a:lnTo>
                    <a:pt x="286" y="859"/>
                  </a:lnTo>
                  <a:lnTo>
                    <a:pt x="0" y="859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686" y="4073"/>
              <a:ext cx="88" cy="78"/>
            </a:xfrm>
            <a:custGeom>
              <a:avLst/>
              <a:gdLst>
                <a:gd name="T0" fmla="*/ 44 w 981"/>
                <a:gd name="T1" fmla="*/ 0 h 859"/>
                <a:gd name="T2" fmla="*/ 44 w 981"/>
                <a:gd name="T3" fmla="*/ 0 h 859"/>
                <a:gd name="T4" fmla="*/ 981 w 981"/>
                <a:gd name="T5" fmla="*/ 0 h 859"/>
                <a:gd name="T6" fmla="*/ 936 w 981"/>
                <a:gd name="T7" fmla="*/ 193 h 859"/>
                <a:gd name="T8" fmla="*/ 625 w 981"/>
                <a:gd name="T9" fmla="*/ 193 h 859"/>
                <a:gd name="T10" fmla="*/ 471 w 981"/>
                <a:gd name="T11" fmla="*/ 859 h 859"/>
                <a:gd name="T12" fmla="*/ 164 w 981"/>
                <a:gd name="T13" fmla="*/ 859 h 859"/>
                <a:gd name="T14" fmla="*/ 319 w 981"/>
                <a:gd name="T15" fmla="*/ 193 h 859"/>
                <a:gd name="T16" fmla="*/ 0 w 981"/>
                <a:gd name="T17" fmla="*/ 193 h 859"/>
                <a:gd name="T18" fmla="*/ 44 w 981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1" h="859">
                  <a:moveTo>
                    <a:pt x="44" y="0"/>
                  </a:moveTo>
                  <a:lnTo>
                    <a:pt x="44" y="0"/>
                  </a:lnTo>
                  <a:lnTo>
                    <a:pt x="981" y="0"/>
                  </a:lnTo>
                  <a:lnTo>
                    <a:pt x="936" y="193"/>
                  </a:lnTo>
                  <a:lnTo>
                    <a:pt x="625" y="193"/>
                  </a:lnTo>
                  <a:lnTo>
                    <a:pt x="471" y="859"/>
                  </a:lnTo>
                  <a:lnTo>
                    <a:pt x="164" y="859"/>
                  </a:lnTo>
                  <a:lnTo>
                    <a:pt x="319" y="193"/>
                  </a:lnTo>
                  <a:lnTo>
                    <a:pt x="0" y="19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757" y="4138"/>
              <a:ext cx="13" cy="13"/>
            </a:xfrm>
            <a:custGeom>
              <a:avLst/>
              <a:gdLst>
                <a:gd name="T0" fmla="*/ 71 w 148"/>
                <a:gd name="T1" fmla="*/ 70 h 148"/>
                <a:gd name="T2" fmla="*/ 71 w 148"/>
                <a:gd name="T3" fmla="*/ 70 h 148"/>
                <a:gd name="T4" fmla="*/ 97 w 148"/>
                <a:gd name="T5" fmla="*/ 55 h 148"/>
                <a:gd name="T6" fmla="*/ 77 w 148"/>
                <a:gd name="T7" fmla="*/ 40 h 148"/>
                <a:gd name="T8" fmla="*/ 57 w 148"/>
                <a:gd name="T9" fmla="*/ 40 h 148"/>
                <a:gd name="T10" fmla="*/ 57 w 148"/>
                <a:gd name="T11" fmla="*/ 70 h 148"/>
                <a:gd name="T12" fmla="*/ 71 w 148"/>
                <a:gd name="T13" fmla="*/ 70 h 148"/>
                <a:gd name="T14" fmla="*/ 57 w 148"/>
                <a:gd name="T15" fmla="*/ 116 h 148"/>
                <a:gd name="T16" fmla="*/ 57 w 148"/>
                <a:gd name="T17" fmla="*/ 116 h 148"/>
                <a:gd name="T18" fmla="*/ 47 w 148"/>
                <a:gd name="T19" fmla="*/ 116 h 148"/>
                <a:gd name="T20" fmla="*/ 47 w 148"/>
                <a:gd name="T21" fmla="*/ 31 h 148"/>
                <a:gd name="T22" fmla="*/ 80 w 148"/>
                <a:gd name="T23" fmla="*/ 31 h 148"/>
                <a:gd name="T24" fmla="*/ 107 w 148"/>
                <a:gd name="T25" fmla="*/ 55 h 148"/>
                <a:gd name="T26" fmla="*/ 86 w 148"/>
                <a:gd name="T27" fmla="*/ 78 h 148"/>
                <a:gd name="T28" fmla="*/ 111 w 148"/>
                <a:gd name="T29" fmla="*/ 116 h 148"/>
                <a:gd name="T30" fmla="*/ 99 w 148"/>
                <a:gd name="T31" fmla="*/ 116 h 148"/>
                <a:gd name="T32" fmla="*/ 75 w 148"/>
                <a:gd name="T33" fmla="*/ 78 h 148"/>
                <a:gd name="T34" fmla="*/ 57 w 148"/>
                <a:gd name="T35" fmla="*/ 78 h 148"/>
                <a:gd name="T36" fmla="*/ 57 w 148"/>
                <a:gd name="T37" fmla="*/ 116 h 148"/>
                <a:gd name="T38" fmla="*/ 11 w 148"/>
                <a:gd name="T39" fmla="*/ 74 h 148"/>
                <a:gd name="T40" fmla="*/ 11 w 148"/>
                <a:gd name="T41" fmla="*/ 74 h 148"/>
                <a:gd name="T42" fmla="*/ 74 w 148"/>
                <a:gd name="T43" fmla="*/ 137 h 148"/>
                <a:gd name="T44" fmla="*/ 136 w 148"/>
                <a:gd name="T45" fmla="*/ 74 h 148"/>
                <a:gd name="T46" fmla="*/ 74 w 148"/>
                <a:gd name="T47" fmla="*/ 11 h 148"/>
                <a:gd name="T48" fmla="*/ 11 w 148"/>
                <a:gd name="T49" fmla="*/ 74 h 148"/>
                <a:gd name="T50" fmla="*/ 148 w 148"/>
                <a:gd name="T51" fmla="*/ 74 h 148"/>
                <a:gd name="T52" fmla="*/ 148 w 148"/>
                <a:gd name="T53" fmla="*/ 74 h 148"/>
                <a:gd name="T54" fmla="*/ 74 w 148"/>
                <a:gd name="T55" fmla="*/ 148 h 148"/>
                <a:gd name="T56" fmla="*/ 0 w 148"/>
                <a:gd name="T57" fmla="*/ 74 h 148"/>
                <a:gd name="T58" fmla="*/ 74 w 148"/>
                <a:gd name="T59" fmla="*/ 0 h 148"/>
                <a:gd name="T60" fmla="*/ 148 w 148"/>
                <a:gd name="T6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8" h="148">
                  <a:moveTo>
                    <a:pt x="71" y="70"/>
                  </a:moveTo>
                  <a:lnTo>
                    <a:pt x="71" y="70"/>
                  </a:lnTo>
                  <a:cubicBezTo>
                    <a:pt x="84" y="70"/>
                    <a:pt x="97" y="69"/>
                    <a:pt x="97" y="55"/>
                  </a:cubicBezTo>
                  <a:cubicBezTo>
                    <a:pt x="97" y="43"/>
                    <a:pt x="87" y="40"/>
                    <a:pt x="77" y="40"/>
                  </a:cubicBezTo>
                  <a:lnTo>
                    <a:pt x="57" y="40"/>
                  </a:lnTo>
                  <a:lnTo>
                    <a:pt x="57" y="70"/>
                  </a:lnTo>
                  <a:lnTo>
                    <a:pt x="71" y="70"/>
                  </a:lnTo>
                  <a:close/>
                  <a:moveTo>
                    <a:pt x="57" y="116"/>
                  </a:moveTo>
                  <a:lnTo>
                    <a:pt x="57" y="116"/>
                  </a:lnTo>
                  <a:lnTo>
                    <a:pt x="47" y="116"/>
                  </a:lnTo>
                  <a:lnTo>
                    <a:pt x="47" y="31"/>
                  </a:lnTo>
                  <a:lnTo>
                    <a:pt x="80" y="31"/>
                  </a:lnTo>
                  <a:cubicBezTo>
                    <a:pt x="99" y="31"/>
                    <a:pt x="107" y="39"/>
                    <a:pt x="107" y="55"/>
                  </a:cubicBezTo>
                  <a:cubicBezTo>
                    <a:pt x="107" y="70"/>
                    <a:pt x="98" y="77"/>
                    <a:pt x="86" y="78"/>
                  </a:cubicBezTo>
                  <a:lnTo>
                    <a:pt x="111" y="116"/>
                  </a:lnTo>
                  <a:lnTo>
                    <a:pt x="99" y="116"/>
                  </a:lnTo>
                  <a:lnTo>
                    <a:pt x="75" y="78"/>
                  </a:lnTo>
                  <a:lnTo>
                    <a:pt x="57" y="78"/>
                  </a:lnTo>
                  <a:lnTo>
                    <a:pt x="57" y="116"/>
                  </a:lnTo>
                  <a:close/>
                  <a:moveTo>
                    <a:pt x="11" y="74"/>
                  </a:moveTo>
                  <a:lnTo>
                    <a:pt x="11" y="74"/>
                  </a:lnTo>
                  <a:cubicBezTo>
                    <a:pt x="11" y="109"/>
                    <a:pt x="38" y="137"/>
                    <a:pt x="74" y="137"/>
                  </a:cubicBezTo>
                  <a:cubicBezTo>
                    <a:pt x="109" y="137"/>
                    <a:pt x="136" y="109"/>
                    <a:pt x="136" y="74"/>
                  </a:cubicBezTo>
                  <a:cubicBezTo>
                    <a:pt x="136" y="38"/>
                    <a:pt x="109" y="11"/>
                    <a:pt x="74" y="11"/>
                  </a:cubicBezTo>
                  <a:cubicBezTo>
                    <a:pt x="38" y="11"/>
                    <a:pt x="11" y="38"/>
                    <a:pt x="11" y="74"/>
                  </a:cubicBezTo>
                  <a:close/>
                  <a:moveTo>
                    <a:pt x="148" y="74"/>
                  </a:moveTo>
                  <a:lnTo>
                    <a:pt x="148" y="74"/>
                  </a:lnTo>
                  <a:cubicBezTo>
                    <a:pt x="148" y="115"/>
                    <a:pt x="115" y="148"/>
                    <a:pt x="74" y="148"/>
                  </a:cubicBezTo>
                  <a:cubicBezTo>
                    <a:pt x="32" y="148"/>
                    <a:pt x="0" y="115"/>
                    <a:pt x="0" y="74"/>
                  </a:cubicBezTo>
                  <a:cubicBezTo>
                    <a:pt x="0" y="32"/>
                    <a:pt x="32" y="0"/>
                    <a:pt x="74" y="0"/>
                  </a:cubicBezTo>
                  <a:cubicBezTo>
                    <a:pt x="115" y="0"/>
                    <a:pt x="148" y="32"/>
                    <a:pt x="148" y="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-18288"/>
            <a:ext cx="12192000" cy="4361688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876800"/>
            <a:ext cx="12192000" cy="609600"/>
          </a:xfrm>
        </p:spPr>
        <p:txBody>
          <a:bodyPr anchor="t"/>
          <a:lstStyle>
            <a:lvl1pPr algn="ctr">
              <a:lnSpc>
                <a:spcPts val="4000"/>
              </a:lnSpc>
              <a:defRPr sz="35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09600" y="5369606"/>
            <a:ext cx="10972800" cy="68580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03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58255-7C8A-4414-8636-CD4318C1832A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36299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27763"/>
            <a:ext cx="12192000" cy="641350"/>
          </a:xfrm>
          <a:prstGeom prst="rect">
            <a:avLst/>
          </a:prstGeom>
          <a:solidFill>
            <a:srgbClr val="DC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5689600" y="6464300"/>
            <a:ext cx="5283200" cy="2000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700" smtClean="0">
                <a:solidFill>
                  <a:srgbClr val="333333"/>
                </a:solidFill>
                <a:cs typeface="Arial" panose="020B0604020202020204" pitchFamily="34" charset="0"/>
              </a:rPr>
              <a:t> © 2014 Verint Systems Inc. All Rights Reserved Worldwide.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79968" y="6446525"/>
            <a:ext cx="1058333" cy="187325"/>
            <a:chOff x="274" y="4033"/>
            <a:chExt cx="500" cy="118"/>
          </a:xfrm>
          <a:solidFill>
            <a:schemeClr val="tx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74" y="4033"/>
              <a:ext cx="123" cy="118"/>
            </a:xfrm>
            <a:custGeom>
              <a:avLst/>
              <a:gdLst>
                <a:gd name="T0" fmla="*/ 0 w 1363"/>
                <a:gd name="T1" fmla="*/ 436 h 1295"/>
                <a:gd name="T2" fmla="*/ 0 w 1363"/>
                <a:gd name="T3" fmla="*/ 436 h 1295"/>
                <a:gd name="T4" fmla="*/ 318 w 1363"/>
                <a:gd name="T5" fmla="*/ 436 h 1295"/>
                <a:gd name="T6" fmla="*/ 392 w 1363"/>
                <a:gd name="T7" fmla="*/ 859 h 1295"/>
                <a:gd name="T8" fmla="*/ 1209 w 1363"/>
                <a:gd name="T9" fmla="*/ 0 h 1295"/>
                <a:gd name="T10" fmla="*/ 1363 w 1363"/>
                <a:gd name="T11" fmla="*/ 0 h 1295"/>
                <a:gd name="T12" fmla="*/ 472 w 1363"/>
                <a:gd name="T13" fmla="*/ 1295 h 1295"/>
                <a:gd name="T14" fmla="*/ 186 w 1363"/>
                <a:gd name="T15" fmla="*/ 1295 h 1295"/>
                <a:gd name="T16" fmla="*/ 0 w 1363"/>
                <a:gd name="T17" fmla="*/ 436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3" h="1295">
                  <a:moveTo>
                    <a:pt x="0" y="436"/>
                  </a:moveTo>
                  <a:lnTo>
                    <a:pt x="0" y="436"/>
                  </a:lnTo>
                  <a:lnTo>
                    <a:pt x="318" y="436"/>
                  </a:lnTo>
                  <a:lnTo>
                    <a:pt x="392" y="859"/>
                  </a:lnTo>
                  <a:lnTo>
                    <a:pt x="1209" y="0"/>
                  </a:lnTo>
                  <a:lnTo>
                    <a:pt x="1363" y="0"/>
                  </a:lnTo>
                  <a:lnTo>
                    <a:pt x="472" y="1295"/>
                  </a:lnTo>
                  <a:lnTo>
                    <a:pt x="186" y="1295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7" y="4073"/>
              <a:ext cx="98" cy="78"/>
            </a:xfrm>
            <a:custGeom>
              <a:avLst/>
              <a:gdLst>
                <a:gd name="T0" fmla="*/ 198 w 1084"/>
                <a:gd name="T1" fmla="*/ 0 h 859"/>
                <a:gd name="T2" fmla="*/ 198 w 1084"/>
                <a:gd name="T3" fmla="*/ 0 h 859"/>
                <a:gd name="T4" fmla="*/ 1084 w 1084"/>
                <a:gd name="T5" fmla="*/ 0 h 859"/>
                <a:gd name="T6" fmla="*/ 1040 w 1084"/>
                <a:gd name="T7" fmla="*/ 190 h 859"/>
                <a:gd name="T8" fmla="*/ 458 w 1084"/>
                <a:gd name="T9" fmla="*/ 190 h 859"/>
                <a:gd name="T10" fmla="*/ 425 w 1084"/>
                <a:gd name="T11" fmla="*/ 332 h 859"/>
                <a:gd name="T12" fmla="*/ 980 w 1084"/>
                <a:gd name="T13" fmla="*/ 332 h 859"/>
                <a:gd name="T14" fmla="*/ 936 w 1084"/>
                <a:gd name="T15" fmla="*/ 522 h 859"/>
                <a:gd name="T16" fmla="*/ 382 w 1084"/>
                <a:gd name="T17" fmla="*/ 522 h 859"/>
                <a:gd name="T18" fmla="*/ 348 w 1084"/>
                <a:gd name="T19" fmla="*/ 664 h 859"/>
                <a:gd name="T20" fmla="*/ 972 w 1084"/>
                <a:gd name="T21" fmla="*/ 664 h 859"/>
                <a:gd name="T22" fmla="*/ 927 w 1084"/>
                <a:gd name="T23" fmla="*/ 859 h 859"/>
                <a:gd name="T24" fmla="*/ 0 w 1084"/>
                <a:gd name="T25" fmla="*/ 859 h 859"/>
                <a:gd name="T26" fmla="*/ 198 w 1084"/>
                <a:gd name="T2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4" h="859">
                  <a:moveTo>
                    <a:pt x="198" y="0"/>
                  </a:moveTo>
                  <a:lnTo>
                    <a:pt x="198" y="0"/>
                  </a:lnTo>
                  <a:lnTo>
                    <a:pt x="1084" y="0"/>
                  </a:lnTo>
                  <a:lnTo>
                    <a:pt x="1040" y="190"/>
                  </a:lnTo>
                  <a:lnTo>
                    <a:pt x="458" y="190"/>
                  </a:lnTo>
                  <a:lnTo>
                    <a:pt x="425" y="332"/>
                  </a:lnTo>
                  <a:lnTo>
                    <a:pt x="980" y="332"/>
                  </a:lnTo>
                  <a:lnTo>
                    <a:pt x="936" y="522"/>
                  </a:lnTo>
                  <a:lnTo>
                    <a:pt x="382" y="522"/>
                  </a:lnTo>
                  <a:lnTo>
                    <a:pt x="348" y="664"/>
                  </a:lnTo>
                  <a:lnTo>
                    <a:pt x="972" y="664"/>
                  </a:lnTo>
                  <a:lnTo>
                    <a:pt x="927" y="859"/>
                  </a:lnTo>
                  <a:lnTo>
                    <a:pt x="0" y="859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439" y="4073"/>
              <a:ext cx="96" cy="78"/>
            </a:xfrm>
            <a:custGeom>
              <a:avLst/>
              <a:gdLst>
                <a:gd name="T0" fmla="*/ 417 w 1064"/>
                <a:gd name="T1" fmla="*/ 360 h 859"/>
                <a:gd name="T2" fmla="*/ 417 w 1064"/>
                <a:gd name="T3" fmla="*/ 360 h 859"/>
                <a:gd name="T4" fmla="*/ 711 w 1064"/>
                <a:gd name="T5" fmla="*/ 342 h 859"/>
                <a:gd name="T6" fmla="*/ 759 w 1064"/>
                <a:gd name="T7" fmla="*/ 265 h 859"/>
                <a:gd name="T8" fmla="*/ 670 w 1064"/>
                <a:gd name="T9" fmla="*/ 191 h 859"/>
                <a:gd name="T10" fmla="*/ 456 w 1064"/>
                <a:gd name="T11" fmla="*/ 191 h 859"/>
                <a:gd name="T12" fmla="*/ 417 w 1064"/>
                <a:gd name="T13" fmla="*/ 360 h 859"/>
                <a:gd name="T14" fmla="*/ 199 w 1064"/>
                <a:gd name="T15" fmla="*/ 0 h 859"/>
                <a:gd name="T16" fmla="*/ 199 w 1064"/>
                <a:gd name="T17" fmla="*/ 0 h 859"/>
                <a:gd name="T18" fmla="*/ 741 w 1064"/>
                <a:gd name="T19" fmla="*/ 0 h 859"/>
                <a:gd name="T20" fmla="*/ 1064 w 1064"/>
                <a:gd name="T21" fmla="*/ 248 h 859"/>
                <a:gd name="T22" fmla="*/ 1031 w 1064"/>
                <a:gd name="T23" fmla="*/ 375 h 859"/>
                <a:gd name="T24" fmla="*/ 839 w 1064"/>
                <a:gd name="T25" fmla="*/ 519 h 859"/>
                <a:gd name="T26" fmla="*/ 979 w 1064"/>
                <a:gd name="T27" fmla="*/ 859 h 859"/>
                <a:gd name="T28" fmla="*/ 671 w 1064"/>
                <a:gd name="T29" fmla="*/ 859 h 859"/>
                <a:gd name="T30" fmla="*/ 558 w 1064"/>
                <a:gd name="T31" fmla="*/ 558 h 859"/>
                <a:gd name="T32" fmla="*/ 370 w 1064"/>
                <a:gd name="T33" fmla="*/ 558 h 859"/>
                <a:gd name="T34" fmla="*/ 300 w 1064"/>
                <a:gd name="T35" fmla="*/ 859 h 859"/>
                <a:gd name="T36" fmla="*/ 0 w 1064"/>
                <a:gd name="T37" fmla="*/ 859 h 859"/>
                <a:gd name="T38" fmla="*/ 199 w 1064"/>
                <a:gd name="T3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4" h="859">
                  <a:moveTo>
                    <a:pt x="417" y="360"/>
                  </a:moveTo>
                  <a:lnTo>
                    <a:pt x="417" y="360"/>
                  </a:lnTo>
                  <a:cubicBezTo>
                    <a:pt x="620" y="362"/>
                    <a:pt x="680" y="362"/>
                    <a:pt x="711" y="342"/>
                  </a:cubicBezTo>
                  <a:cubicBezTo>
                    <a:pt x="737" y="326"/>
                    <a:pt x="759" y="292"/>
                    <a:pt x="759" y="265"/>
                  </a:cubicBezTo>
                  <a:cubicBezTo>
                    <a:pt x="759" y="208"/>
                    <a:pt x="715" y="191"/>
                    <a:pt x="670" y="191"/>
                  </a:cubicBezTo>
                  <a:lnTo>
                    <a:pt x="456" y="191"/>
                  </a:lnTo>
                  <a:lnTo>
                    <a:pt x="417" y="360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lnTo>
                    <a:pt x="741" y="0"/>
                  </a:lnTo>
                  <a:cubicBezTo>
                    <a:pt x="839" y="5"/>
                    <a:pt x="1064" y="12"/>
                    <a:pt x="1064" y="248"/>
                  </a:cubicBezTo>
                  <a:cubicBezTo>
                    <a:pt x="1064" y="285"/>
                    <a:pt x="1054" y="331"/>
                    <a:pt x="1031" y="375"/>
                  </a:cubicBezTo>
                  <a:cubicBezTo>
                    <a:pt x="981" y="467"/>
                    <a:pt x="910" y="494"/>
                    <a:pt x="839" y="519"/>
                  </a:cubicBezTo>
                  <a:lnTo>
                    <a:pt x="979" y="859"/>
                  </a:lnTo>
                  <a:lnTo>
                    <a:pt x="671" y="859"/>
                  </a:lnTo>
                  <a:lnTo>
                    <a:pt x="558" y="558"/>
                  </a:lnTo>
                  <a:lnTo>
                    <a:pt x="370" y="558"/>
                  </a:lnTo>
                  <a:lnTo>
                    <a:pt x="300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34" y="4073"/>
              <a:ext cx="46" cy="78"/>
            </a:xfrm>
            <a:custGeom>
              <a:avLst/>
              <a:gdLst>
                <a:gd name="T0" fmla="*/ 199 w 506"/>
                <a:gd name="T1" fmla="*/ 0 h 859"/>
                <a:gd name="T2" fmla="*/ 199 w 506"/>
                <a:gd name="T3" fmla="*/ 0 h 859"/>
                <a:gd name="T4" fmla="*/ 506 w 506"/>
                <a:gd name="T5" fmla="*/ 0 h 859"/>
                <a:gd name="T6" fmla="*/ 308 w 506"/>
                <a:gd name="T7" fmla="*/ 859 h 859"/>
                <a:gd name="T8" fmla="*/ 0 w 506"/>
                <a:gd name="T9" fmla="*/ 859 h 859"/>
                <a:gd name="T10" fmla="*/ 199 w 506"/>
                <a:gd name="T11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859">
                  <a:moveTo>
                    <a:pt x="199" y="0"/>
                  </a:moveTo>
                  <a:lnTo>
                    <a:pt x="199" y="0"/>
                  </a:lnTo>
                  <a:lnTo>
                    <a:pt x="506" y="0"/>
                  </a:lnTo>
                  <a:lnTo>
                    <a:pt x="308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77" y="4073"/>
              <a:ext cx="105" cy="78"/>
            </a:xfrm>
            <a:custGeom>
              <a:avLst/>
              <a:gdLst>
                <a:gd name="T0" fmla="*/ 200 w 1171"/>
                <a:gd name="T1" fmla="*/ 0 h 859"/>
                <a:gd name="T2" fmla="*/ 200 w 1171"/>
                <a:gd name="T3" fmla="*/ 0 h 859"/>
                <a:gd name="T4" fmla="*/ 477 w 1171"/>
                <a:gd name="T5" fmla="*/ 0 h 859"/>
                <a:gd name="T6" fmla="*/ 768 w 1171"/>
                <a:gd name="T7" fmla="*/ 544 h 859"/>
                <a:gd name="T8" fmla="*/ 893 w 1171"/>
                <a:gd name="T9" fmla="*/ 0 h 859"/>
                <a:gd name="T10" fmla="*/ 1171 w 1171"/>
                <a:gd name="T11" fmla="*/ 0 h 859"/>
                <a:gd name="T12" fmla="*/ 971 w 1171"/>
                <a:gd name="T13" fmla="*/ 859 h 859"/>
                <a:gd name="T14" fmla="*/ 695 w 1171"/>
                <a:gd name="T15" fmla="*/ 859 h 859"/>
                <a:gd name="T16" fmla="*/ 408 w 1171"/>
                <a:gd name="T17" fmla="*/ 320 h 859"/>
                <a:gd name="T18" fmla="*/ 286 w 1171"/>
                <a:gd name="T19" fmla="*/ 859 h 859"/>
                <a:gd name="T20" fmla="*/ 0 w 1171"/>
                <a:gd name="T21" fmla="*/ 859 h 859"/>
                <a:gd name="T22" fmla="*/ 200 w 1171"/>
                <a:gd name="T2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1" h="859">
                  <a:moveTo>
                    <a:pt x="200" y="0"/>
                  </a:moveTo>
                  <a:lnTo>
                    <a:pt x="200" y="0"/>
                  </a:lnTo>
                  <a:lnTo>
                    <a:pt x="477" y="0"/>
                  </a:lnTo>
                  <a:lnTo>
                    <a:pt x="768" y="544"/>
                  </a:lnTo>
                  <a:lnTo>
                    <a:pt x="893" y="0"/>
                  </a:lnTo>
                  <a:lnTo>
                    <a:pt x="1171" y="0"/>
                  </a:lnTo>
                  <a:lnTo>
                    <a:pt x="971" y="859"/>
                  </a:lnTo>
                  <a:lnTo>
                    <a:pt x="695" y="859"/>
                  </a:lnTo>
                  <a:lnTo>
                    <a:pt x="408" y="320"/>
                  </a:lnTo>
                  <a:lnTo>
                    <a:pt x="286" y="859"/>
                  </a:lnTo>
                  <a:lnTo>
                    <a:pt x="0" y="859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86" y="4073"/>
              <a:ext cx="88" cy="78"/>
            </a:xfrm>
            <a:custGeom>
              <a:avLst/>
              <a:gdLst>
                <a:gd name="T0" fmla="*/ 44 w 981"/>
                <a:gd name="T1" fmla="*/ 0 h 859"/>
                <a:gd name="T2" fmla="*/ 44 w 981"/>
                <a:gd name="T3" fmla="*/ 0 h 859"/>
                <a:gd name="T4" fmla="*/ 981 w 981"/>
                <a:gd name="T5" fmla="*/ 0 h 859"/>
                <a:gd name="T6" fmla="*/ 936 w 981"/>
                <a:gd name="T7" fmla="*/ 193 h 859"/>
                <a:gd name="T8" fmla="*/ 625 w 981"/>
                <a:gd name="T9" fmla="*/ 193 h 859"/>
                <a:gd name="T10" fmla="*/ 471 w 981"/>
                <a:gd name="T11" fmla="*/ 859 h 859"/>
                <a:gd name="T12" fmla="*/ 164 w 981"/>
                <a:gd name="T13" fmla="*/ 859 h 859"/>
                <a:gd name="T14" fmla="*/ 319 w 981"/>
                <a:gd name="T15" fmla="*/ 193 h 859"/>
                <a:gd name="T16" fmla="*/ 0 w 981"/>
                <a:gd name="T17" fmla="*/ 193 h 859"/>
                <a:gd name="T18" fmla="*/ 44 w 981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1" h="859">
                  <a:moveTo>
                    <a:pt x="44" y="0"/>
                  </a:moveTo>
                  <a:lnTo>
                    <a:pt x="44" y="0"/>
                  </a:lnTo>
                  <a:lnTo>
                    <a:pt x="981" y="0"/>
                  </a:lnTo>
                  <a:lnTo>
                    <a:pt x="936" y="193"/>
                  </a:lnTo>
                  <a:lnTo>
                    <a:pt x="625" y="193"/>
                  </a:lnTo>
                  <a:lnTo>
                    <a:pt x="471" y="859"/>
                  </a:lnTo>
                  <a:lnTo>
                    <a:pt x="164" y="859"/>
                  </a:lnTo>
                  <a:lnTo>
                    <a:pt x="319" y="193"/>
                  </a:lnTo>
                  <a:lnTo>
                    <a:pt x="0" y="19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757" y="4138"/>
              <a:ext cx="13" cy="13"/>
            </a:xfrm>
            <a:custGeom>
              <a:avLst/>
              <a:gdLst>
                <a:gd name="T0" fmla="*/ 71 w 148"/>
                <a:gd name="T1" fmla="*/ 70 h 148"/>
                <a:gd name="T2" fmla="*/ 71 w 148"/>
                <a:gd name="T3" fmla="*/ 70 h 148"/>
                <a:gd name="T4" fmla="*/ 97 w 148"/>
                <a:gd name="T5" fmla="*/ 55 h 148"/>
                <a:gd name="T6" fmla="*/ 77 w 148"/>
                <a:gd name="T7" fmla="*/ 40 h 148"/>
                <a:gd name="T8" fmla="*/ 57 w 148"/>
                <a:gd name="T9" fmla="*/ 40 h 148"/>
                <a:gd name="T10" fmla="*/ 57 w 148"/>
                <a:gd name="T11" fmla="*/ 70 h 148"/>
                <a:gd name="T12" fmla="*/ 71 w 148"/>
                <a:gd name="T13" fmla="*/ 70 h 148"/>
                <a:gd name="T14" fmla="*/ 57 w 148"/>
                <a:gd name="T15" fmla="*/ 116 h 148"/>
                <a:gd name="T16" fmla="*/ 57 w 148"/>
                <a:gd name="T17" fmla="*/ 116 h 148"/>
                <a:gd name="T18" fmla="*/ 47 w 148"/>
                <a:gd name="T19" fmla="*/ 116 h 148"/>
                <a:gd name="T20" fmla="*/ 47 w 148"/>
                <a:gd name="T21" fmla="*/ 31 h 148"/>
                <a:gd name="T22" fmla="*/ 80 w 148"/>
                <a:gd name="T23" fmla="*/ 31 h 148"/>
                <a:gd name="T24" fmla="*/ 107 w 148"/>
                <a:gd name="T25" fmla="*/ 55 h 148"/>
                <a:gd name="T26" fmla="*/ 86 w 148"/>
                <a:gd name="T27" fmla="*/ 78 h 148"/>
                <a:gd name="T28" fmla="*/ 111 w 148"/>
                <a:gd name="T29" fmla="*/ 116 h 148"/>
                <a:gd name="T30" fmla="*/ 99 w 148"/>
                <a:gd name="T31" fmla="*/ 116 h 148"/>
                <a:gd name="T32" fmla="*/ 75 w 148"/>
                <a:gd name="T33" fmla="*/ 78 h 148"/>
                <a:gd name="T34" fmla="*/ 57 w 148"/>
                <a:gd name="T35" fmla="*/ 78 h 148"/>
                <a:gd name="T36" fmla="*/ 57 w 148"/>
                <a:gd name="T37" fmla="*/ 116 h 148"/>
                <a:gd name="T38" fmla="*/ 11 w 148"/>
                <a:gd name="T39" fmla="*/ 74 h 148"/>
                <a:gd name="T40" fmla="*/ 11 w 148"/>
                <a:gd name="T41" fmla="*/ 74 h 148"/>
                <a:gd name="T42" fmla="*/ 74 w 148"/>
                <a:gd name="T43" fmla="*/ 137 h 148"/>
                <a:gd name="T44" fmla="*/ 136 w 148"/>
                <a:gd name="T45" fmla="*/ 74 h 148"/>
                <a:gd name="T46" fmla="*/ 74 w 148"/>
                <a:gd name="T47" fmla="*/ 11 h 148"/>
                <a:gd name="T48" fmla="*/ 11 w 148"/>
                <a:gd name="T49" fmla="*/ 74 h 148"/>
                <a:gd name="T50" fmla="*/ 148 w 148"/>
                <a:gd name="T51" fmla="*/ 74 h 148"/>
                <a:gd name="T52" fmla="*/ 148 w 148"/>
                <a:gd name="T53" fmla="*/ 74 h 148"/>
                <a:gd name="T54" fmla="*/ 74 w 148"/>
                <a:gd name="T55" fmla="*/ 148 h 148"/>
                <a:gd name="T56" fmla="*/ 0 w 148"/>
                <a:gd name="T57" fmla="*/ 74 h 148"/>
                <a:gd name="T58" fmla="*/ 74 w 148"/>
                <a:gd name="T59" fmla="*/ 0 h 148"/>
                <a:gd name="T60" fmla="*/ 148 w 148"/>
                <a:gd name="T6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8" h="148">
                  <a:moveTo>
                    <a:pt x="71" y="70"/>
                  </a:moveTo>
                  <a:lnTo>
                    <a:pt x="71" y="70"/>
                  </a:lnTo>
                  <a:cubicBezTo>
                    <a:pt x="84" y="70"/>
                    <a:pt x="97" y="69"/>
                    <a:pt x="97" y="55"/>
                  </a:cubicBezTo>
                  <a:cubicBezTo>
                    <a:pt x="97" y="43"/>
                    <a:pt x="87" y="40"/>
                    <a:pt x="77" y="40"/>
                  </a:cubicBezTo>
                  <a:lnTo>
                    <a:pt x="57" y="40"/>
                  </a:lnTo>
                  <a:lnTo>
                    <a:pt x="57" y="70"/>
                  </a:lnTo>
                  <a:lnTo>
                    <a:pt x="71" y="70"/>
                  </a:lnTo>
                  <a:close/>
                  <a:moveTo>
                    <a:pt x="57" y="116"/>
                  </a:moveTo>
                  <a:lnTo>
                    <a:pt x="57" y="116"/>
                  </a:lnTo>
                  <a:lnTo>
                    <a:pt x="47" y="116"/>
                  </a:lnTo>
                  <a:lnTo>
                    <a:pt x="47" y="31"/>
                  </a:lnTo>
                  <a:lnTo>
                    <a:pt x="80" y="31"/>
                  </a:lnTo>
                  <a:cubicBezTo>
                    <a:pt x="99" y="31"/>
                    <a:pt x="107" y="39"/>
                    <a:pt x="107" y="55"/>
                  </a:cubicBezTo>
                  <a:cubicBezTo>
                    <a:pt x="107" y="70"/>
                    <a:pt x="98" y="77"/>
                    <a:pt x="86" y="78"/>
                  </a:cubicBezTo>
                  <a:lnTo>
                    <a:pt x="111" y="116"/>
                  </a:lnTo>
                  <a:lnTo>
                    <a:pt x="99" y="116"/>
                  </a:lnTo>
                  <a:lnTo>
                    <a:pt x="75" y="78"/>
                  </a:lnTo>
                  <a:lnTo>
                    <a:pt x="57" y="78"/>
                  </a:lnTo>
                  <a:lnTo>
                    <a:pt x="57" y="116"/>
                  </a:lnTo>
                  <a:close/>
                  <a:moveTo>
                    <a:pt x="11" y="74"/>
                  </a:moveTo>
                  <a:lnTo>
                    <a:pt x="11" y="74"/>
                  </a:lnTo>
                  <a:cubicBezTo>
                    <a:pt x="11" y="109"/>
                    <a:pt x="38" y="137"/>
                    <a:pt x="74" y="137"/>
                  </a:cubicBezTo>
                  <a:cubicBezTo>
                    <a:pt x="109" y="137"/>
                    <a:pt x="136" y="109"/>
                    <a:pt x="136" y="74"/>
                  </a:cubicBezTo>
                  <a:cubicBezTo>
                    <a:pt x="136" y="38"/>
                    <a:pt x="109" y="11"/>
                    <a:pt x="74" y="11"/>
                  </a:cubicBezTo>
                  <a:cubicBezTo>
                    <a:pt x="38" y="11"/>
                    <a:pt x="11" y="38"/>
                    <a:pt x="11" y="74"/>
                  </a:cubicBezTo>
                  <a:close/>
                  <a:moveTo>
                    <a:pt x="148" y="74"/>
                  </a:moveTo>
                  <a:lnTo>
                    <a:pt x="148" y="74"/>
                  </a:lnTo>
                  <a:cubicBezTo>
                    <a:pt x="148" y="115"/>
                    <a:pt x="115" y="148"/>
                    <a:pt x="74" y="148"/>
                  </a:cubicBezTo>
                  <a:cubicBezTo>
                    <a:pt x="32" y="148"/>
                    <a:pt x="0" y="115"/>
                    <a:pt x="0" y="74"/>
                  </a:cubicBezTo>
                  <a:cubicBezTo>
                    <a:pt x="0" y="32"/>
                    <a:pt x="32" y="0"/>
                    <a:pt x="74" y="0"/>
                  </a:cubicBezTo>
                  <a:cubicBezTo>
                    <a:pt x="115" y="0"/>
                    <a:pt x="148" y="32"/>
                    <a:pt x="148" y="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-12700" y="0"/>
            <a:ext cx="12204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648348" y="6248400"/>
            <a:ext cx="29065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800" dirty="0" smtClean="0">
                <a:solidFill>
                  <a:schemeClr val="bg1"/>
                </a:solidFill>
                <a:cs typeface="Arial" panose="020B0604020202020204" pitchFamily="34" charset="0"/>
              </a:rPr>
              <a:t>© 2015 Verint Systems Inc. All Rights Reserved Worldwide.</a:t>
            </a:r>
          </a:p>
        </p:txBody>
      </p:sp>
      <p:pic>
        <p:nvPicPr>
          <p:cNvPr id="17" name="Picture 34" descr="VERINT_white_LOGO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5695950"/>
            <a:ext cx="18430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800" y="2590800"/>
            <a:ext cx="7392416" cy="838200"/>
          </a:xfrm>
        </p:spPr>
        <p:txBody>
          <a:bodyPr anchor="t"/>
          <a:lstStyle>
            <a:lvl1pPr algn="ctr">
              <a:lnSpc>
                <a:spcPts val="4200"/>
              </a:lnSpc>
              <a:defRPr sz="3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822863" y="3352800"/>
            <a:ext cx="8534400" cy="1066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2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-18288"/>
            <a:ext cx="12192000" cy="3932378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-10510" y="4572000"/>
            <a:ext cx="12192000" cy="609600"/>
          </a:xfrm>
        </p:spPr>
        <p:txBody>
          <a:bodyPr anchor="t"/>
          <a:lstStyle>
            <a:lvl1pPr algn="ctr">
              <a:lnSpc>
                <a:spcPts val="4000"/>
              </a:lnSpc>
              <a:defRPr sz="35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09600" y="4988606"/>
            <a:ext cx="10972800" cy="68580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F0D0AF46-DB72-47FD-BC75-C60AB5ECD9B6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0535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-Pictur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886200" cy="622706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95800" y="301752"/>
            <a:ext cx="6372352" cy="731520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4495800" y="2590799"/>
            <a:ext cx="6372352" cy="3124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42"/>
          </p:nvPr>
        </p:nvSpPr>
        <p:spPr>
          <a:xfrm>
            <a:off x="4495800" y="1264919"/>
            <a:ext cx="4876801" cy="721173"/>
          </a:xfrm>
        </p:spPr>
        <p:txBody>
          <a:bodyPr>
            <a:normAutofit/>
          </a:bodyPr>
          <a:lstStyle>
            <a:lvl1pPr marL="0" indent="0">
              <a:buNone/>
              <a:defRPr sz="2000" b="1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fld id="{CD86148C-1C6D-4DF6-A95E-13519D7D92FD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9007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-Pictur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096000" y="-18288"/>
            <a:ext cx="6096000" cy="6245352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01752"/>
            <a:ext cx="5616448" cy="143623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365760" y="1828800"/>
            <a:ext cx="5616448" cy="765630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buNone/>
              <a:defRPr sz="2000" b="1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365760" y="2777773"/>
            <a:ext cx="5616448" cy="3242027"/>
          </a:xfrm>
        </p:spPr>
        <p:txBody>
          <a:bodyPr/>
          <a:lstStyle>
            <a:lvl1pPr>
              <a:lnSpc>
                <a:spcPts val="2600"/>
              </a:lnSpc>
              <a:spcBef>
                <a:spcPts val="1800"/>
              </a:spcBef>
              <a:defRPr sz="1600"/>
            </a:lvl1pPr>
            <a:lvl2pPr>
              <a:defRPr sz="1500"/>
            </a:lvl2pPr>
            <a:lvl3pPr marL="639763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fld id="{C71445C6-5085-4D9F-9CB5-D205AE11F58B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9062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365760" y="2209800"/>
            <a:ext cx="11445240" cy="3657600"/>
          </a:xfrm>
        </p:spPr>
        <p:txBody>
          <a:bodyPr/>
          <a:lstStyle>
            <a:lvl1pPr marL="0" indent="0">
              <a:lnSpc>
                <a:spcPts val="2600"/>
              </a:lnSpc>
              <a:spcBef>
                <a:spcPts val="18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fld id="{B30B2D1E-9FFC-40D1-BD56-41383C696DDF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60" y="301753"/>
            <a:ext cx="11445240" cy="70408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365760" y="1005840"/>
            <a:ext cx="11445240" cy="765630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buNone/>
              <a:defRPr sz="2000" b="1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29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365760" y="1447800"/>
            <a:ext cx="11445240" cy="4419600"/>
          </a:xfrm>
        </p:spPr>
        <p:txBody>
          <a:bodyPr/>
          <a:lstStyle>
            <a:lvl1pPr marL="0" indent="0">
              <a:lnSpc>
                <a:spcPts val="2600"/>
              </a:lnSpc>
              <a:spcBef>
                <a:spcPts val="18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fld id="{B30B2D1E-9FFC-40D1-BD56-41383C696DDF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60" y="301753"/>
            <a:ext cx="11445240" cy="70408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77151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sma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096000" y="2667000"/>
            <a:ext cx="5715000" cy="275844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365760" y="2667000"/>
            <a:ext cx="5425440" cy="2758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fld id="{B30B2D1E-9FFC-40D1-BD56-41383C696DDF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60" y="301753"/>
            <a:ext cx="11445240" cy="70408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365760" y="1005840"/>
            <a:ext cx="11445240" cy="765630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buNone/>
              <a:defRPr sz="2000" b="1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26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365761" y="2312205"/>
            <a:ext cx="5425440" cy="3174195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6019800" y="2312205"/>
            <a:ext cx="5791200" cy="3174195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39912" y="1676401"/>
            <a:ext cx="548295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9800" y="1676401"/>
            <a:ext cx="5775250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fld id="{64E84103-1B29-4394-A7F8-5C44995C7943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301753"/>
            <a:ext cx="11445240" cy="70408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19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27763"/>
            <a:ext cx="12192000" cy="6413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301752"/>
            <a:ext cx="1141507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JM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76400"/>
            <a:ext cx="11415078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000" y="6337300"/>
            <a:ext cx="1016000" cy="430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333333"/>
                </a:solidFill>
                <a:cs typeface="Arial" pitchFamily="34" charset="0"/>
              </a:defRPr>
            </a:lvl1pPr>
          </a:lstStyle>
          <a:p>
            <a:fld id="{BD3001A6-BD31-4FBC-AA24-96121B4F2E4D}" type="slidenum">
              <a:rPr lang="en-JM"/>
              <a:pPr/>
              <a:t>‹#›</a:t>
            </a:fld>
            <a:endParaRPr lang="en-JM"/>
          </a:p>
        </p:txBody>
      </p: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381000" y="6400800"/>
            <a:ext cx="968644" cy="228600"/>
            <a:chOff x="274" y="4033"/>
            <a:chExt cx="500" cy="118"/>
          </a:xfrm>
          <a:solidFill>
            <a:schemeClr val="tx1"/>
          </a:solidFill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74" y="4033"/>
              <a:ext cx="123" cy="118"/>
            </a:xfrm>
            <a:custGeom>
              <a:avLst/>
              <a:gdLst>
                <a:gd name="T0" fmla="*/ 0 w 1363"/>
                <a:gd name="T1" fmla="*/ 436 h 1295"/>
                <a:gd name="T2" fmla="*/ 0 w 1363"/>
                <a:gd name="T3" fmla="*/ 436 h 1295"/>
                <a:gd name="T4" fmla="*/ 318 w 1363"/>
                <a:gd name="T5" fmla="*/ 436 h 1295"/>
                <a:gd name="T6" fmla="*/ 392 w 1363"/>
                <a:gd name="T7" fmla="*/ 859 h 1295"/>
                <a:gd name="T8" fmla="*/ 1209 w 1363"/>
                <a:gd name="T9" fmla="*/ 0 h 1295"/>
                <a:gd name="T10" fmla="*/ 1363 w 1363"/>
                <a:gd name="T11" fmla="*/ 0 h 1295"/>
                <a:gd name="T12" fmla="*/ 472 w 1363"/>
                <a:gd name="T13" fmla="*/ 1295 h 1295"/>
                <a:gd name="T14" fmla="*/ 186 w 1363"/>
                <a:gd name="T15" fmla="*/ 1295 h 1295"/>
                <a:gd name="T16" fmla="*/ 0 w 1363"/>
                <a:gd name="T17" fmla="*/ 436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3" h="1295">
                  <a:moveTo>
                    <a:pt x="0" y="436"/>
                  </a:moveTo>
                  <a:lnTo>
                    <a:pt x="0" y="436"/>
                  </a:lnTo>
                  <a:lnTo>
                    <a:pt x="318" y="436"/>
                  </a:lnTo>
                  <a:lnTo>
                    <a:pt x="392" y="859"/>
                  </a:lnTo>
                  <a:lnTo>
                    <a:pt x="1209" y="0"/>
                  </a:lnTo>
                  <a:lnTo>
                    <a:pt x="1363" y="0"/>
                  </a:lnTo>
                  <a:lnTo>
                    <a:pt x="472" y="1295"/>
                  </a:lnTo>
                  <a:lnTo>
                    <a:pt x="186" y="1295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347" y="4073"/>
              <a:ext cx="98" cy="78"/>
            </a:xfrm>
            <a:custGeom>
              <a:avLst/>
              <a:gdLst>
                <a:gd name="T0" fmla="*/ 198 w 1084"/>
                <a:gd name="T1" fmla="*/ 0 h 859"/>
                <a:gd name="T2" fmla="*/ 198 w 1084"/>
                <a:gd name="T3" fmla="*/ 0 h 859"/>
                <a:gd name="T4" fmla="*/ 1084 w 1084"/>
                <a:gd name="T5" fmla="*/ 0 h 859"/>
                <a:gd name="T6" fmla="*/ 1040 w 1084"/>
                <a:gd name="T7" fmla="*/ 190 h 859"/>
                <a:gd name="T8" fmla="*/ 458 w 1084"/>
                <a:gd name="T9" fmla="*/ 190 h 859"/>
                <a:gd name="T10" fmla="*/ 425 w 1084"/>
                <a:gd name="T11" fmla="*/ 332 h 859"/>
                <a:gd name="T12" fmla="*/ 980 w 1084"/>
                <a:gd name="T13" fmla="*/ 332 h 859"/>
                <a:gd name="T14" fmla="*/ 936 w 1084"/>
                <a:gd name="T15" fmla="*/ 522 h 859"/>
                <a:gd name="T16" fmla="*/ 382 w 1084"/>
                <a:gd name="T17" fmla="*/ 522 h 859"/>
                <a:gd name="T18" fmla="*/ 348 w 1084"/>
                <a:gd name="T19" fmla="*/ 664 h 859"/>
                <a:gd name="T20" fmla="*/ 972 w 1084"/>
                <a:gd name="T21" fmla="*/ 664 h 859"/>
                <a:gd name="T22" fmla="*/ 927 w 1084"/>
                <a:gd name="T23" fmla="*/ 859 h 859"/>
                <a:gd name="T24" fmla="*/ 0 w 1084"/>
                <a:gd name="T25" fmla="*/ 859 h 859"/>
                <a:gd name="T26" fmla="*/ 198 w 1084"/>
                <a:gd name="T2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4" h="859">
                  <a:moveTo>
                    <a:pt x="198" y="0"/>
                  </a:moveTo>
                  <a:lnTo>
                    <a:pt x="198" y="0"/>
                  </a:lnTo>
                  <a:lnTo>
                    <a:pt x="1084" y="0"/>
                  </a:lnTo>
                  <a:lnTo>
                    <a:pt x="1040" y="190"/>
                  </a:lnTo>
                  <a:lnTo>
                    <a:pt x="458" y="190"/>
                  </a:lnTo>
                  <a:lnTo>
                    <a:pt x="425" y="332"/>
                  </a:lnTo>
                  <a:lnTo>
                    <a:pt x="980" y="332"/>
                  </a:lnTo>
                  <a:lnTo>
                    <a:pt x="936" y="522"/>
                  </a:lnTo>
                  <a:lnTo>
                    <a:pt x="382" y="522"/>
                  </a:lnTo>
                  <a:lnTo>
                    <a:pt x="348" y="664"/>
                  </a:lnTo>
                  <a:lnTo>
                    <a:pt x="972" y="664"/>
                  </a:lnTo>
                  <a:lnTo>
                    <a:pt x="927" y="859"/>
                  </a:lnTo>
                  <a:lnTo>
                    <a:pt x="0" y="859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439" y="4073"/>
              <a:ext cx="96" cy="78"/>
            </a:xfrm>
            <a:custGeom>
              <a:avLst/>
              <a:gdLst>
                <a:gd name="T0" fmla="*/ 417 w 1064"/>
                <a:gd name="T1" fmla="*/ 360 h 859"/>
                <a:gd name="T2" fmla="*/ 417 w 1064"/>
                <a:gd name="T3" fmla="*/ 360 h 859"/>
                <a:gd name="T4" fmla="*/ 711 w 1064"/>
                <a:gd name="T5" fmla="*/ 342 h 859"/>
                <a:gd name="T6" fmla="*/ 759 w 1064"/>
                <a:gd name="T7" fmla="*/ 265 h 859"/>
                <a:gd name="T8" fmla="*/ 670 w 1064"/>
                <a:gd name="T9" fmla="*/ 191 h 859"/>
                <a:gd name="T10" fmla="*/ 456 w 1064"/>
                <a:gd name="T11" fmla="*/ 191 h 859"/>
                <a:gd name="T12" fmla="*/ 417 w 1064"/>
                <a:gd name="T13" fmla="*/ 360 h 859"/>
                <a:gd name="T14" fmla="*/ 199 w 1064"/>
                <a:gd name="T15" fmla="*/ 0 h 859"/>
                <a:gd name="T16" fmla="*/ 199 w 1064"/>
                <a:gd name="T17" fmla="*/ 0 h 859"/>
                <a:gd name="T18" fmla="*/ 741 w 1064"/>
                <a:gd name="T19" fmla="*/ 0 h 859"/>
                <a:gd name="T20" fmla="*/ 1064 w 1064"/>
                <a:gd name="T21" fmla="*/ 248 h 859"/>
                <a:gd name="T22" fmla="*/ 1031 w 1064"/>
                <a:gd name="T23" fmla="*/ 375 h 859"/>
                <a:gd name="T24" fmla="*/ 839 w 1064"/>
                <a:gd name="T25" fmla="*/ 519 h 859"/>
                <a:gd name="T26" fmla="*/ 979 w 1064"/>
                <a:gd name="T27" fmla="*/ 859 h 859"/>
                <a:gd name="T28" fmla="*/ 671 w 1064"/>
                <a:gd name="T29" fmla="*/ 859 h 859"/>
                <a:gd name="T30" fmla="*/ 558 w 1064"/>
                <a:gd name="T31" fmla="*/ 558 h 859"/>
                <a:gd name="T32" fmla="*/ 370 w 1064"/>
                <a:gd name="T33" fmla="*/ 558 h 859"/>
                <a:gd name="T34" fmla="*/ 300 w 1064"/>
                <a:gd name="T35" fmla="*/ 859 h 859"/>
                <a:gd name="T36" fmla="*/ 0 w 1064"/>
                <a:gd name="T37" fmla="*/ 859 h 859"/>
                <a:gd name="T38" fmla="*/ 199 w 1064"/>
                <a:gd name="T3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4" h="859">
                  <a:moveTo>
                    <a:pt x="417" y="360"/>
                  </a:moveTo>
                  <a:lnTo>
                    <a:pt x="417" y="360"/>
                  </a:lnTo>
                  <a:cubicBezTo>
                    <a:pt x="620" y="362"/>
                    <a:pt x="680" y="362"/>
                    <a:pt x="711" y="342"/>
                  </a:cubicBezTo>
                  <a:cubicBezTo>
                    <a:pt x="737" y="326"/>
                    <a:pt x="759" y="292"/>
                    <a:pt x="759" y="265"/>
                  </a:cubicBezTo>
                  <a:cubicBezTo>
                    <a:pt x="759" y="208"/>
                    <a:pt x="715" y="191"/>
                    <a:pt x="670" y="191"/>
                  </a:cubicBezTo>
                  <a:lnTo>
                    <a:pt x="456" y="191"/>
                  </a:lnTo>
                  <a:lnTo>
                    <a:pt x="417" y="360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lnTo>
                    <a:pt x="741" y="0"/>
                  </a:lnTo>
                  <a:cubicBezTo>
                    <a:pt x="839" y="5"/>
                    <a:pt x="1064" y="12"/>
                    <a:pt x="1064" y="248"/>
                  </a:cubicBezTo>
                  <a:cubicBezTo>
                    <a:pt x="1064" y="285"/>
                    <a:pt x="1054" y="331"/>
                    <a:pt x="1031" y="375"/>
                  </a:cubicBezTo>
                  <a:cubicBezTo>
                    <a:pt x="981" y="467"/>
                    <a:pt x="910" y="494"/>
                    <a:pt x="839" y="519"/>
                  </a:cubicBezTo>
                  <a:lnTo>
                    <a:pt x="979" y="859"/>
                  </a:lnTo>
                  <a:lnTo>
                    <a:pt x="671" y="859"/>
                  </a:lnTo>
                  <a:lnTo>
                    <a:pt x="558" y="558"/>
                  </a:lnTo>
                  <a:lnTo>
                    <a:pt x="370" y="558"/>
                  </a:lnTo>
                  <a:lnTo>
                    <a:pt x="300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534" y="4073"/>
              <a:ext cx="46" cy="78"/>
            </a:xfrm>
            <a:custGeom>
              <a:avLst/>
              <a:gdLst>
                <a:gd name="T0" fmla="*/ 199 w 506"/>
                <a:gd name="T1" fmla="*/ 0 h 859"/>
                <a:gd name="T2" fmla="*/ 199 w 506"/>
                <a:gd name="T3" fmla="*/ 0 h 859"/>
                <a:gd name="T4" fmla="*/ 506 w 506"/>
                <a:gd name="T5" fmla="*/ 0 h 859"/>
                <a:gd name="T6" fmla="*/ 308 w 506"/>
                <a:gd name="T7" fmla="*/ 859 h 859"/>
                <a:gd name="T8" fmla="*/ 0 w 506"/>
                <a:gd name="T9" fmla="*/ 859 h 859"/>
                <a:gd name="T10" fmla="*/ 199 w 506"/>
                <a:gd name="T11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859">
                  <a:moveTo>
                    <a:pt x="199" y="0"/>
                  </a:moveTo>
                  <a:lnTo>
                    <a:pt x="199" y="0"/>
                  </a:lnTo>
                  <a:lnTo>
                    <a:pt x="506" y="0"/>
                  </a:lnTo>
                  <a:lnTo>
                    <a:pt x="308" y="859"/>
                  </a:lnTo>
                  <a:lnTo>
                    <a:pt x="0" y="85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577" y="4073"/>
              <a:ext cx="105" cy="78"/>
            </a:xfrm>
            <a:custGeom>
              <a:avLst/>
              <a:gdLst>
                <a:gd name="T0" fmla="*/ 200 w 1171"/>
                <a:gd name="T1" fmla="*/ 0 h 859"/>
                <a:gd name="T2" fmla="*/ 200 w 1171"/>
                <a:gd name="T3" fmla="*/ 0 h 859"/>
                <a:gd name="T4" fmla="*/ 477 w 1171"/>
                <a:gd name="T5" fmla="*/ 0 h 859"/>
                <a:gd name="T6" fmla="*/ 768 w 1171"/>
                <a:gd name="T7" fmla="*/ 544 h 859"/>
                <a:gd name="T8" fmla="*/ 893 w 1171"/>
                <a:gd name="T9" fmla="*/ 0 h 859"/>
                <a:gd name="T10" fmla="*/ 1171 w 1171"/>
                <a:gd name="T11" fmla="*/ 0 h 859"/>
                <a:gd name="T12" fmla="*/ 971 w 1171"/>
                <a:gd name="T13" fmla="*/ 859 h 859"/>
                <a:gd name="T14" fmla="*/ 695 w 1171"/>
                <a:gd name="T15" fmla="*/ 859 h 859"/>
                <a:gd name="T16" fmla="*/ 408 w 1171"/>
                <a:gd name="T17" fmla="*/ 320 h 859"/>
                <a:gd name="T18" fmla="*/ 286 w 1171"/>
                <a:gd name="T19" fmla="*/ 859 h 859"/>
                <a:gd name="T20" fmla="*/ 0 w 1171"/>
                <a:gd name="T21" fmla="*/ 859 h 859"/>
                <a:gd name="T22" fmla="*/ 200 w 1171"/>
                <a:gd name="T2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1" h="859">
                  <a:moveTo>
                    <a:pt x="200" y="0"/>
                  </a:moveTo>
                  <a:lnTo>
                    <a:pt x="200" y="0"/>
                  </a:lnTo>
                  <a:lnTo>
                    <a:pt x="477" y="0"/>
                  </a:lnTo>
                  <a:lnTo>
                    <a:pt x="768" y="544"/>
                  </a:lnTo>
                  <a:lnTo>
                    <a:pt x="893" y="0"/>
                  </a:lnTo>
                  <a:lnTo>
                    <a:pt x="1171" y="0"/>
                  </a:lnTo>
                  <a:lnTo>
                    <a:pt x="971" y="859"/>
                  </a:lnTo>
                  <a:lnTo>
                    <a:pt x="695" y="859"/>
                  </a:lnTo>
                  <a:lnTo>
                    <a:pt x="408" y="320"/>
                  </a:lnTo>
                  <a:lnTo>
                    <a:pt x="286" y="859"/>
                  </a:lnTo>
                  <a:lnTo>
                    <a:pt x="0" y="859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686" y="4073"/>
              <a:ext cx="88" cy="78"/>
            </a:xfrm>
            <a:custGeom>
              <a:avLst/>
              <a:gdLst>
                <a:gd name="T0" fmla="*/ 44 w 981"/>
                <a:gd name="T1" fmla="*/ 0 h 859"/>
                <a:gd name="T2" fmla="*/ 44 w 981"/>
                <a:gd name="T3" fmla="*/ 0 h 859"/>
                <a:gd name="T4" fmla="*/ 981 w 981"/>
                <a:gd name="T5" fmla="*/ 0 h 859"/>
                <a:gd name="T6" fmla="*/ 936 w 981"/>
                <a:gd name="T7" fmla="*/ 193 h 859"/>
                <a:gd name="T8" fmla="*/ 625 w 981"/>
                <a:gd name="T9" fmla="*/ 193 h 859"/>
                <a:gd name="T10" fmla="*/ 471 w 981"/>
                <a:gd name="T11" fmla="*/ 859 h 859"/>
                <a:gd name="T12" fmla="*/ 164 w 981"/>
                <a:gd name="T13" fmla="*/ 859 h 859"/>
                <a:gd name="T14" fmla="*/ 319 w 981"/>
                <a:gd name="T15" fmla="*/ 193 h 859"/>
                <a:gd name="T16" fmla="*/ 0 w 981"/>
                <a:gd name="T17" fmla="*/ 193 h 859"/>
                <a:gd name="T18" fmla="*/ 44 w 981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1" h="859">
                  <a:moveTo>
                    <a:pt x="44" y="0"/>
                  </a:moveTo>
                  <a:lnTo>
                    <a:pt x="44" y="0"/>
                  </a:lnTo>
                  <a:lnTo>
                    <a:pt x="981" y="0"/>
                  </a:lnTo>
                  <a:lnTo>
                    <a:pt x="936" y="193"/>
                  </a:lnTo>
                  <a:lnTo>
                    <a:pt x="625" y="193"/>
                  </a:lnTo>
                  <a:lnTo>
                    <a:pt x="471" y="859"/>
                  </a:lnTo>
                  <a:lnTo>
                    <a:pt x="164" y="859"/>
                  </a:lnTo>
                  <a:lnTo>
                    <a:pt x="319" y="193"/>
                  </a:lnTo>
                  <a:lnTo>
                    <a:pt x="0" y="19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757" y="4138"/>
              <a:ext cx="13" cy="13"/>
            </a:xfrm>
            <a:custGeom>
              <a:avLst/>
              <a:gdLst>
                <a:gd name="T0" fmla="*/ 71 w 148"/>
                <a:gd name="T1" fmla="*/ 70 h 148"/>
                <a:gd name="T2" fmla="*/ 71 w 148"/>
                <a:gd name="T3" fmla="*/ 70 h 148"/>
                <a:gd name="T4" fmla="*/ 97 w 148"/>
                <a:gd name="T5" fmla="*/ 55 h 148"/>
                <a:gd name="T6" fmla="*/ 77 w 148"/>
                <a:gd name="T7" fmla="*/ 40 h 148"/>
                <a:gd name="T8" fmla="*/ 57 w 148"/>
                <a:gd name="T9" fmla="*/ 40 h 148"/>
                <a:gd name="T10" fmla="*/ 57 w 148"/>
                <a:gd name="T11" fmla="*/ 70 h 148"/>
                <a:gd name="T12" fmla="*/ 71 w 148"/>
                <a:gd name="T13" fmla="*/ 70 h 148"/>
                <a:gd name="T14" fmla="*/ 57 w 148"/>
                <a:gd name="T15" fmla="*/ 116 h 148"/>
                <a:gd name="T16" fmla="*/ 57 w 148"/>
                <a:gd name="T17" fmla="*/ 116 h 148"/>
                <a:gd name="T18" fmla="*/ 47 w 148"/>
                <a:gd name="T19" fmla="*/ 116 h 148"/>
                <a:gd name="T20" fmla="*/ 47 w 148"/>
                <a:gd name="T21" fmla="*/ 31 h 148"/>
                <a:gd name="T22" fmla="*/ 80 w 148"/>
                <a:gd name="T23" fmla="*/ 31 h 148"/>
                <a:gd name="T24" fmla="*/ 107 w 148"/>
                <a:gd name="T25" fmla="*/ 55 h 148"/>
                <a:gd name="T26" fmla="*/ 86 w 148"/>
                <a:gd name="T27" fmla="*/ 78 h 148"/>
                <a:gd name="T28" fmla="*/ 111 w 148"/>
                <a:gd name="T29" fmla="*/ 116 h 148"/>
                <a:gd name="T30" fmla="*/ 99 w 148"/>
                <a:gd name="T31" fmla="*/ 116 h 148"/>
                <a:gd name="T32" fmla="*/ 75 w 148"/>
                <a:gd name="T33" fmla="*/ 78 h 148"/>
                <a:gd name="T34" fmla="*/ 57 w 148"/>
                <a:gd name="T35" fmla="*/ 78 h 148"/>
                <a:gd name="T36" fmla="*/ 57 w 148"/>
                <a:gd name="T37" fmla="*/ 116 h 148"/>
                <a:gd name="T38" fmla="*/ 11 w 148"/>
                <a:gd name="T39" fmla="*/ 74 h 148"/>
                <a:gd name="T40" fmla="*/ 11 w 148"/>
                <a:gd name="T41" fmla="*/ 74 h 148"/>
                <a:gd name="T42" fmla="*/ 74 w 148"/>
                <a:gd name="T43" fmla="*/ 137 h 148"/>
                <a:gd name="T44" fmla="*/ 136 w 148"/>
                <a:gd name="T45" fmla="*/ 74 h 148"/>
                <a:gd name="T46" fmla="*/ 74 w 148"/>
                <a:gd name="T47" fmla="*/ 11 h 148"/>
                <a:gd name="T48" fmla="*/ 11 w 148"/>
                <a:gd name="T49" fmla="*/ 74 h 148"/>
                <a:gd name="T50" fmla="*/ 148 w 148"/>
                <a:gd name="T51" fmla="*/ 74 h 148"/>
                <a:gd name="T52" fmla="*/ 148 w 148"/>
                <a:gd name="T53" fmla="*/ 74 h 148"/>
                <a:gd name="T54" fmla="*/ 74 w 148"/>
                <a:gd name="T55" fmla="*/ 148 h 148"/>
                <a:gd name="T56" fmla="*/ 0 w 148"/>
                <a:gd name="T57" fmla="*/ 74 h 148"/>
                <a:gd name="T58" fmla="*/ 74 w 148"/>
                <a:gd name="T59" fmla="*/ 0 h 148"/>
                <a:gd name="T60" fmla="*/ 148 w 148"/>
                <a:gd name="T6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8" h="148">
                  <a:moveTo>
                    <a:pt x="71" y="70"/>
                  </a:moveTo>
                  <a:lnTo>
                    <a:pt x="71" y="70"/>
                  </a:lnTo>
                  <a:cubicBezTo>
                    <a:pt x="84" y="70"/>
                    <a:pt x="97" y="69"/>
                    <a:pt x="97" y="55"/>
                  </a:cubicBezTo>
                  <a:cubicBezTo>
                    <a:pt x="97" y="43"/>
                    <a:pt x="87" y="40"/>
                    <a:pt x="77" y="40"/>
                  </a:cubicBezTo>
                  <a:lnTo>
                    <a:pt x="57" y="40"/>
                  </a:lnTo>
                  <a:lnTo>
                    <a:pt x="57" y="70"/>
                  </a:lnTo>
                  <a:lnTo>
                    <a:pt x="71" y="70"/>
                  </a:lnTo>
                  <a:close/>
                  <a:moveTo>
                    <a:pt x="57" y="116"/>
                  </a:moveTo>
                  <a:lnTo>
                    <a:pt x="57" y="116"/>
                  </a:lnTo>
                  <a:lnTo>
                    <a:pt x="47" y="116"/>
                  </a:lnTo>
                  <a:lnTo>
                    <a:pt x="47" y="31"/>
                  </a:lnTo>
                  <a:lnTo>
                    <a:pt x="80" y="31"/>
                  </a:lnTo>
                  <a:cubicBezTo>
                    <a:pt x="99" y="31"/>
                    <a:pt x="107" y="39"/>
                    <a:pt x="107" y="55"/>
                  </a:cubicBezTo>
                  <a:cubicBezTo>
                    <a:pt x="107" y="70"/>
                    <a:pt x="98" y="77"/>
                    <a:pt x="86" y="78"/>
                  </a:cubicBezTo>
                  <a:lnTo>
                    <a:pt x="111" y="116"/>
                  </a:lnTo>
                  <a:lnTo>
                    <a:pt x="99" y="116"/>
                  </a:lnTo>
                  <a:lnTo>
                    <a:pt x="75" y="78"/>
                  </a:lnTo>
                  <a:lnTo>
                    <a:pt x="57" y="78"/>
                  </a:lnTo>
                  <a:lnTo>
                    <a:pt x="57" y="116"/>
                  </a:lnTo>
                  <a:close/>
                  <a:moveTo>
                    <a:pt x="11" y="74"/>
                  </a:moveTo>
                  <a:lnTo>
                    <a:pt x="11" y="74"/>
                  </a:lnTo>
                  <a:cubicBezTo>
                    <a:pt x="11" y="109"/>
                    <a:pt x="38" y="137"/>
                    <a:pt x="74" y="137"/>
                  </a:cubicBezTo>
                  <a:cubicBezTo>
                    <a:pt x="109" y="137"/>
                    <a:pt x="136" y="109"/>
                    <a:pt x="136" y="74"/>
                  </a:cubicBezTo>
                  <a:cubicBezTo>
                    <a:pt x="136" y="38"/>
                    <a:pt x="109" y="11"/>
                    <a:pt x="74" y="11"/>
                  </a:cubicBezTo>
                  <a:cubicBezTo>
                    <a:pt x="38" y="11"/>
                    <a:pt x="11" y="38"/>
                    <a:pt x="11" y="74"/>
                  </a:cubicBezTo>
                  <a:close/>
                  <a:moveTo>
                    <a:pt x="148" y="74"/>
                  </a:moveTo>
                  <a:lnTo>
                    <a:pt x="148" y="74"/>
                  </a:lnTo>
                  <a:cubicBezTo>
                    <a:pt x="148" y="115"/>
                    <a:pt x="115" y="148"/>
                    <a:pt x="74" y="148"/>
                  </a:cubicBezTo>
                  <a:cubicBezTo>
                    <a:pt x="32" y="148"/>
                    <a:pt x="0" y="115"/>
                    <a:pt x="0" y="74"/>
                  </a:cubicBezTo>
                  <a:cubicBezTo>
                    <a:pt x="0" y="32"/>
                    <a:pt x="32" y="0"/>
                    <a:pt x="74" y="0"/>
                  </a:cubicBezTo>
                  <a:cubicBezTo>
                    <a:pt x="115" y="0"/>
                    <a:pt x="148" y="32"/>
                    <a:pt x="148" y="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8" r:id="rId2"/>
    <p:sldLayoutId id="2147483833" r:id="rId3"/>
    <p:sldLayoutId id="2147483834" r:id="rId4"/>
    <p:sldLayoutId id="2147483835" r:id="rId5"/>
    <p:sldLayoutId id="2147483854" r:id="rId6"/>
    <p:sldLayoutId id="2147483855" r:id="rId7"/>
    <p:sldLayoutId id="2147483836" r:id="rId8"/>
    <p:sldLayoutId id="2147483837" r:id="rId9"/>
    <p:sldLayoutId id="2147483838" r:id="rId10"/>
    <p:sldLayoutId id="2147483849" r:id="rId11"/>
    <p:sldLayoutId id="2147483839" r:id="rId12"/>
    <p:sldLayoutId id="2147483840" r:id="rId13"/>
    <p:sldLayoutId id="2147483841" r:id="rId14"/>
    <p:sldLayoutId id="2147483850" r:id="rId15"/>
    <p:sldLayoutId id="2147483842" r:id="rId16"/>
    <p:sldLayoutId id="2147483843" r:id="rId17"/>
    <p:sldLayoutId id="2147483844" r:id="rId18"/>
    <p:sldLayoutId id="2147483845" r:id="rId19"/>
    <p:sldLayoutId id="2147483846" r:id="rId20"/>
    <p:sldLayoutId id="2147483851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Font typeface="Courier New" panose="02070309020205020404" pitchFamily="49" charset="0"/>
        <a:defRPr kern="1200">
          <a:solidFill>
            <a:srgbClr val="333333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365125" indent="-2730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sz="1600" kern="1200">
          <a:solidFill>
            <a:srgbClr val="333333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39763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Courier New" panose="02070309020205020404" pitchFamily="49" charset="0"/>
        <a:buChar char="o"/>
        <a:defRPr sz="1400" kern="1200">
          <a:solidFill>
            <a:srgbClr val="333333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914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 kern="1200">
          <a:solidFill>
            <a:srgbClr val="333333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118745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rgbClr val="333333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iemann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gJMlHdZEx4&amp;feature=youtu.be&amp;ab_channel=Mesosphere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mputerweekly.com/feature/Cloud-frozen-pizza-model-and-the-immutable-infrastructure" TargetMode="External"/><Relationship Id="rId13" Type="http://schemas.openxmlformats.org/officeDocument/2006/relationships/image" Target="../media/image13.jpeg"/><Relationship Id="rId3" Type="http://schemas.openxmlformats.org/officeDocument/2006/relationships/hyperlink" Target="http://www.infoq.com/presentations/event-microservice-scala-spring-boot" TargetMode="External"/><Relationship Id="rId7" Type="http://schemas.openxmlformats.org/officeDocument/2006/relationships/hyperlink" Target="http://www.infoq.com/articles/microservices-practical-tips" TargetMode="External"/><Relationship Id="rId12" Type="http://schemas.openxmlformats.org/officeDocument/2006/relationships/hyperlink" Target="http://www.ivoverberk.nl/docker-tutorial-puppet-and-the-foreman/" TargetMode="External"/><Relationship Id="rId2" Type="http://schemas.openxmlformats.org/officeDocument/2006/relationships/hyperlink" Target="http://12factor.net/" TargetMode="Externa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martinfowler.com/articles/microservices.html" TargetMode="External"/><Relationship Id="rId11" Type="http://schemas.openxmlformats.org/officeDocument/2006/relationships/hyperlink" Target="https://www.digitalocean.com/community/tutorials/how-to-use-confd-and-etcd-to-dynamically-reconfigure-services-in-coreos" TargetMode="External"/><Relationship Id="rId5" Type="http://schemas.openxmlformats.org/officeDocument/2006/relationships/hyperlink" Target="http://martinfowler.com/bliki/PhoenixServer.html" TargetMode="External"/><Relationship Id="rId15" Type="http://schemas.openxmlformats.org/officeDocument/2006/relationships/image" Target="../media/image17.png"/><Relationship Id="rId10" Type="http://schemas.openxmlformats.org/officeDocument/2006/relationships/hyperlink" Target="https://docs.docker.com/articles/dockerfile_best-practices/" TargetMode="External"/><Relationship Id="rId4" Type="http://schemas.openxmlformats.org/officeDocument/2006/relationships/hyperlink" Target="http://martinfowler.com/bliki/ImmutableServer.html" TargetMode="External"/><Relationship Id="rId9" Type="http://schemas.openxmlformats.org/officeDocument/2006/relationships/hyperlink" Target="http://www.reactivemanifesto.org/" TargetMode="External"/><Relationship Id="rId1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equenceiq.com/cloudbreak/" TargetMode="External"/><Relationship Id="rId3" Type="http://schemas.openxmlformats.org/officeDocument/2006/relationships/hyperlink" Target="https://github.com/weaveworks/weave" TargetMode="External"/><Relationship Id="rId7" Type="http://schemas.openxmlformats.org/officeDocument/2006/relationships/hyperlink" Target="https://github.com/ClusterHQ/flocker" TargetMode="External"/><Relationship Id="rId12" Type="http://schemas.openxmlformats.org/officeDocument/2006/relationships/hyperlink" Target="http://lattice.cf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Capgemini/Apollo" TargetMode="External"/><Relationship Id="rId11" Type="http://schemas.openxmlformats.org/officeDocument/2006/relationships/hyperlink" Target="http://www.cloudfoundry.org/index.html" TargetMode="External"/><Relationship Id="rId5" Type="http://schemas.openxmlformats.org/officeDocument/2006/relationships/hyperlink" Target="http://rancher.com/rancher-io/" TargetMode="External"/><Relationship Id="rId10" Type="http://schemas.openxmlformats.org/officeDocument/2006/relationships/hyperlink" Target="https://github.com/ClusterHQ/powerstrip" TargetMode="External"/><Relationship Id="rId4" Type="http://schemas.openxmlformats.org/officeDocument/2006/relationships/hyperlink" Target="https://github.com/hashicorp/terraform" TargetMode="External"/><Relationship Id="rId9" Type="http://schemas.openxmlformats.org/officeDocument/2006/relationships/hyperlink" Target="https://github.com/michaelsauter/cran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world.com/article/2824163/application-performance/stability-patterns-applied-in-a-restful-architecture.html?page=2" TargetMode="External"/><Relationship Id="rId3" Type="http://schemas.openxmlformats.org/officeDocument/2006/relationships/hyperlink" Target="http://fsharpforfunandprofit.com/posts/property-based-testing/" TargetMode="External"/><Relationship Id="rId7" Type="http://schemas.openxmlformats.org/officeDocument/2006/relationships/hyperlink" Target="http://www.infoq.com/presentations/event-microservice-scala-spring-boot" TargetMode="External"/><Relationship Id="rId2" Type="http://schemas.openxmlformats.org/officeDocument/2006/relationships/hyperlink" Target="http://theburningmonk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johnragan.wordpress.com/2009/12/08/release-it-stability-patterns-and-best-practices/" TargetMode="External"/><Relationship Id="rId5" Type="http://schemas.openxmlformats.org/officeDocument/2006/relationships/hyperlink" Target="http://martinfowler.com/bliki/CircuitBreaker.html" TargetMode="External"/><Relationship Id="rId4" Type="http://schemas.openxmlformats.org/officeDocument/2006/relationships/hyperlink" Target="http://www.infoq.com/articles/microservices-practical-tip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factor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Tomer Paz</a:t>
            </a:r>
          </a:p>
        </p:txBody>
      </p:sp>
      <p:sp>
        <p:nvSpPr>
          <p:cNvPr id="25603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28.June.2015</a:t>
            </a:r>
          </a:p>
        </p:txBody>
      </p:sp>
      <p:sp>
        <p:nvSpPr>
          <p:cNvPr id="9221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Immutable Infrastructure</a:t>
            </a:r>
            <a:endParaRPr lang="en-US" dirty="0" smtClean="0"/>
          </a:p>
        </p:txBody>
      </p:sp>
      <p:sp>
        <p:nvSpPr>
          <p:cNvPr id="9222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1800"/>
              </a:lnSpc>
            </a:pPr>
            <a:r>
              <a:rPr lang="en-US" dirty="0" smtClean="0">
                <a:ea typeface="ＭＳ Ｐゴシック" pitchFamily="34" charset="-128"/>
              </a:rPr>
              <a:t>Enabling Micro Service Architecture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6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029952" cy="731520"/>
          </a:xfrm>
        </p:spPr>
        <p:txBody>
          <a:bodyPr/>
          <a:lstStyle/>
          <a:p>
            <a:pPr lvl="3"/>
            <a:r>
              <a:rPr lang="en-US" dirty="0" smtClean="0"/>
              <a:t>Docker awesomeness (</a:t>
            </a:r>
            <a:r>
              <a:rPr lang="en-US" sz="2000" i="1" dirty="0">
                <a:ea typeface="Arial" pitchFamily="34" charset="0"/>
              </a:rPr>
              <a:t>Lightweight </a:t>
            </a:r>
            <a:r>
              <a:rPr lang="en-US" sz="2000" i="1" dirty="0" smtClean="0">
                <a:ea typeface="Arial" pitchFamily="34" charset="0"/>
              </a:rPr>
              <a:t>containers</a:t>
            </a:r>
            <a:r>
              <a:rPr lang="en-US" dirty="0" smtClean="0"/>
              <a:t>)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10</a:t>
            </a:fld>
            <a:endParaRPr lang="en-JM">
              <a:solidFill>
                <a:srgbClr val="333333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076"/>
            <a:ext cx="9953625" cy="518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0" y="57150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r>
              <a:rPr lang="en-US" sz="1600" b="1" i="0" dirty="0" smtClean="0"/>
              <a:t>Source: Docker.io</a:t>
            </a:r>
            <a:endParaRPr lang="en-US" sz="16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1485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029952" cy="731520"/>
          </a:xfrm>
        </p:spPr>
        <p:txBody>
          <a:bodyPr/>
          <a:lstStyle/>
          <a:p>
            <a:pPr lvl="3"/>
            <a:r>
              <a:rPr lang="en-US" dirty="0" smtClean="0"/>
              <a:t>Docker awesomeness (</a:t>
            </a:r>
            <a:r>
              <a:rPr lang="en-US" sz="2000" i="1" dirty="0">
                <a:ea typeface="Arial" pitchFamily="34" charset="0"/>
              </a:rPr>
              <a:t>Efficient push &amp; </a:t>
            </a:r>
            <a:r>
              <a:rPr lang="en-US" sz="2000" i="1" dirty="0" smtClean="0">
                <a:ea typeface="Arial" pitchFamily="34" charset="0"/>
              </a:rPr>
              <a:t>pull</a:t>
            </a:r>
            <a:r>
              <a:rPr lang="en-US" dirty="0" smtClean="0"/>
              <a:t>)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11</a:t>
            </a:fld>
            <a:endParaRPr lang="en-JM">
              <a:solidFill>
                <a:srgbClr val="333333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765175"/>
            <a:ext cx="100647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8388" y="59436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r>
              <a:rPr lang="en-US" sz="1600" b="1" i="0" dirty="0" smtClean="0"/>
              <a:t>Source: Docker.io</a:t>
            </a:r>
            <a:endParaRPr lang="en-US" sz="16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21407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029952" cy="731520"/>
          </a:xfrm>
        </p:spPr>
        <p:txBody>
          <a:bodyPr/>
          <a:lstStyle/>
          <a:p>
            <a:pPr lvl="3"/>
            <a:r>
              <a:rPr lang="en-US" dirty="0" smtClean="0"/>
              <a:t>Docker as Immutable Infrastructure Enabler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12</a:t>
            </a:fld>
            <a:endParaRPr lang="en-JM">
              <a:solidFill>
                <a:srgbClr val="3333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295400"/>
            <a:ext cx="9677400" cy="441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/>
              <a:t>So far we have seen what Docker allows us to do with how we deploy apps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Now we can realize the true power of it by changing our 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Say hello to: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endParaRPr lang="en-US" sz="1600" b="1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38352" y="3267670"/>
            <a:ext cx="9315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Micro Services Architecture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876800"/>
            <a:ext cx="43434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600" b="1" i="0" dirty="0" smtClean="0"/>
              <a:t>p.s. some call it “disparate services”</a:t>
            </a:r>
          </a:p>
        </p:txBody>
      </p:sp>
    </p:spTree>
    <p:extLst>
      <p:ext uri="{BB962C8B-B14F-4D97-AF65-F5344CB8AC3E}">
        <p14:creationId xmlns:p14="http://schemas.microsoft.com/office/powerpoint/2010/main" val="25980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" y="1987550"/>
            <a:ext cx="8778240" cy="3651250"/>
          </a:xfrm>
          <a:prstGeom prst="roundRect">
            <a:avLst>
              <a:gd name="adj" fmla="val 27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D3DAF5E-C1F7-4C21-BCA1-30C5B66A3C0D}" type="slidenum">
              <a:rPr lang="en-JM">
                <a:solidFill>
                  <a:srgbClr val="333333"/>
                </a:solidFill>
              </a:rPr>
              <a:pPr/>
              <a:t>13</a:t>
            </a:fld>
            <a:endParaRPr lang="en-JM">
              <a:solidFill>
                <a:srgbClr val="33333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58304" y="2884964"/>
            <a:ext cx="8031244" cy="3008312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ts val="2600"/>
              </a:lnSpc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1600" i="1" dirty="0" smtClean="0">
                <a:solidFill>
                  <a:schemeClr val="accent3"/>
                </a:solidFill>
                <a:ea typeface="+mn-ea"/>
              </a:rPr>
              <a:t>    </a:t>
            </a:r>
            <a:r>
              <a:rPr lang="en-US" sz="1400" i="1" dirty="0"/>
              <a:t>The term "</a:t>
            </a:r>
            <a:r>
              <a:rPr lang="en-US" sz="1400" i="1" dirty="0" err="1"/>
              <a:t>Microservice</a:t>
            </a:r>
            <a:r>
              <a:rPr lang="en-US" sz="1400" i="1" dirty="0"/>
              <a:t> Architecture" has sprung up over the last few years to describe a particular way of designing software applications as </a:t>
            </a:r>
            <a:r>
              <a:rPr lang="en-US" sz="1400" i="1" dirty="0">
                <a:solidFill>
                  <a:srgbClr val="FF0000"/>
                </a:solidFill>
              </a:rPr>
              <a:t>suites of </a:t>
            </a:r>
            <a:r>
              <a:rPr lang="en-US" sz="1400" b="1" i="1" dirty="0">
                <a:solidFill>
                  <a:srgbClr val="FF0000"/>
                </a:solidFill>
              </a:rPr>
              <a:t>independently</a:t>
            </a:r>
            <a:r>
              <a:rPr lang="en-US" sz="1400" i="1" dirty="0">
                <a:solidFill>
                  <a:srgbClr val="FF0000"/>
                </a:solidFill>
              </a:rPr>
              <a:t> deployable services</a:t>
            </a:r>
            <a:r>
              <a:rPr lang="en-US" sz="1400" i="1" dirty="0"/>
              <a:t>. While there is no precise definition of this architectural style, there are certain common </a:t>
            </a:r>
            <a:r>
              <a:rPr lang="en-US" sz="1400" b="1" i="1" dirty="0"/>
              <a:t>characteristics</a:t>
            </a:r>
            <a:r>
              <a:rPr lang="en-US" sz="1400" i="1" dirty="0"/>
              <a:t> around </a:t>
            </a:r>
            <a:r>
              <a:rPr lang="en-US" sz="1400" b="1" i="1" dirty="0"/>
              <a:t>organization around business capability, automated deployment</a:t>
            </a:r>
            <a:r>
              <a:rPr lang="en-US" sz="1400" i="1" dirty="0"/>
              <a:t>, intelligence in the endpoints, and </a:t>
            </a:r>
            <a:r>
              <a:rPr lang="en-US" sz="1400" b="1" i="1" dirty="0"/>
              <a:t>decentralized control of languages and data</a:t>
            </a:r>
            <a:r>
              <a:rPr lang="en-US" sz="1400" i="1" dirty="0"/>
              <a:t>. </a:t>
            </a:r>
            <a:endParaRPr lang="en-JM" sz="1300" dirty="0">
              <a:solidFill>
                <a:schemeClr val="accent3"/>
              </a:solidFill>
              <a:ea typeface="+mn-ea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8989799" y="4740275"/>
            <a:ext cx="457200" cy="3937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31" name="TextBox 11"/>
          <p:cNvSpPr txBox="1">
            <a:spLocks noChangeArrowheads="1"/>
          </p:cNvSpPr>
          <p:nvPr/>
        </p:nvSpPr>
        <p:spPr bwMode="auto">
          <a:xfrm>
            <a:off x="658304" y="2921750"/>
            <a:ext cx="5095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solidFill>
                  <a:schemeClr val="accent2"/>
                </a:solidFill>
              </a:rPr>
              <a:t>“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26632" name="TextBox 12"/>
          <p:cNvSpPr txBox="1">
            <a:spLocks noChangeArrowheads="1"/>
          </p:cNvSpPr>
          <p:nvPr/>
        </p:nvSpPr>
        <p:spPr bwMode="auto">
          <a:xfrm>
            <a:off x="7162800" y="4274820"/>
            <a:ext cx="5000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ja-JP" altLang="en-US" sz="3000" dirty="0">
                <a:solidFill>
                  <a:schemeClr val="accent2"/>
                </a:solidFill>
              </a:rPr>
              <a:t>”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65760" y="301752"/>
            <a:ext cx="9616440" cy="5984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500" b="1" kern="12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lnSpc>
                <a:spcPts val="3300"/>
              </a:lnSpc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Micro Services definition (sort of)</a:t>
            </a:r>
            <a:endParaRPr lang="en-JM" dirty="0">
              <a:latin typeface="+mj-lt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5842" name="Picture 2" descr="Photo of Martin Fow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5612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029952" cy="731520"/>
          </a:xfrm>
        </p:spPr>
        <p:txBody>
          <a:bodyPr/>
          <a:lstStyle/>
          <a:p>
            <a:pPr lvl="3"/>
            <a:r>
              <a:rPr lang="en-US" dirty="0" smtClean="0"/>
              <a:t>Micro Services Concerns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14</a:t>
            </a:fld>
            <a:endParaRPr lang="en-JM">
              <a:solidFill>
                <a:srgbClr val="3333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295400"/>
            <a:ext cx="9677400" cy="441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209800" y="4800600"/>
            <a:ext cx="7467600" cy="4572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Development:  Languages and Container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09800" y="4191000"/>
            <a:ext cx="7467600" cy="4572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Operational:  Orchestration and Deployment Infrastructure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09800" y="3581400"/>
            <a:ext cx="7467600" cy="4572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stores (Ephemeral!)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0000" y="1524000"/>
            <a:ext cx="1219200" cy="15240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onfiguration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334000" y="1523999"/>
            <a:ext cx="1295400" cy="1533525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09800" y="1524000"/>
            <a:ext cx="1295400" cy="14859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Tooling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05626" y="1523999"/>
            <a:ext cx="1247774" cy="1552575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Routing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429626" y="1524000"/>
            <a:ext cx="1247774" cy="1552575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Observability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0" y="57150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r>
              <a:rPr lang="en-US" sz="1600" b="1" i="0" dirty="0" smtClean="0"/>
              <a:t>Source: Adrian </a:t>
            </a:r>
            <a:r>
              <a:rPr lang="en-US" sz="1600" b="1" i="0" dirty="0" err="1" smtClean="0"/>
              <a:t>Cockfort</a:t>
            </a:r>
            <a:endParaRPr lang="en-US" sz="16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21421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029952" cy="731520"/>
          </a:xfrm>
        </p:spPr>
        <p:txBody>
          <a:bodyPr/>
          <a:lstStyle/>
          <a:p>
            <a:pPr lvl="3"/>
            <a:r>
              <a:rPr lang="en-US" dirty="0" smtClean="0"/>
              <a:t>Domain Driven </a:t>
            </a:r>
            <a:r>
              <a:rPr lang="en-US" dirty="0"/>
              <a:t>T</a:t>
            </a:r>
            <a:r>
              <a:rPr lang="en-US" dirty="0" smtClean="0"/>
              <a:t>ools: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15</a:t>
            </a:fld>
            <a:endParaRPr lang="en-JM">
              <a:solidFill>
                <a:srgbClr val="3333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295400"/>
            <a:ext cx="9677400" cy="441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endParaRPr lang="en-US" sz="1600" b="1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2743200" y="1066800"/>
            <a:ext cx="6629400" cy="22098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Management Services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10200" y="1619250"/>
            <a:ext cx="1590675" cy="94705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Orchestration Engine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39000" y="1619250"/>
            <a:ext cx="1820424" cy="94705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 Discovery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581400" y="1619251"/>
            <a:ext cx="1390650" cy="66675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Resources Abstraction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239000" y="2647949"/>
            <a:ext cx="1820424" cy="5334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D.Shared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configuration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81737" y="2647950"/>
            <a:ext cx="728663" cy="5334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81400" y="2362201"/>
            <a:ext cx="1390650" cy="3810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Clustering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10200" y="2647950"/>
            <a:ext cx="762000" cy="5334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UI/CLI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67000" y="3886200"/>
            <a:ext cx="6743700" cy="2133600"/>
            <a:chOff x="1257300" y="4572000"/>
            <a:chExt cx="6743700" cy="2133600"/>
          </a:xfrm>
        </p:grpSpPr>
        <p:grpSp>
          <p:nvGrpSpPr>
            <p:cNvPr id="36" name="Group 35"/>
            <p:cNvGrpSpPr/>
            <p:nvPr/>
          </p:nvGrpSpPr>
          <p:grpSpPr>
            <a:xfrm>
              <a:off x="1257300" y="4572000"/>
              <a:ext cx="6743700" cy="2133600"/>
              <a:chOff x="1447800" y="1524000"/>
              <a:chExt cx="6629400" cy="2133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447800" y="1524000"/>
                <a:ext cx="6629400" cy="2133600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Management Services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032142" y="2057400"/>
                <a:ext cx="1590675" cy="685800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Kubernetes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/Helios/Fleet/Panamax/Compose…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904854" y="2057400"/>
                <a:ext cx="1789568" cy="685800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Spy/Consul/sky…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341858" y="2057400"/>
                <a:ext cx="1390650" cy="771525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Mesos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/Swarm/Yarn?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904853" y="2828925"/>
                <a:ext cx="1789569" cy="533400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Zookeeper/</a:t>
                </a: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etcd</a:t>
                </a:r>
                <a:r>
                  <a:rPr lang="en-US" kern="0" dirty="0">
                    <a:solidFill>
                      <a:sysClr val="window" lastClr="FFFFFF"/>
                    </a:solidFill>
                    <a:latin typeface="Calibri"/>
                    <a:ea typeface="+mn-ea"/>
                  </a:rPr>
                  <a:t>/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4695251" y="5867400"/>
              <a:ext cx="809050" cy="5334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Puppet/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Ansible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/Compose/?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886200" y="5876925"/>
              <a:ext cx="685800" cy="5334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UI?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581400" y="2819400"/>
            <a:ext cx="1390650" cy="3810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St.Monitoring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76472" y="5343525"/>
            <a:ext cx="1414627" cy="3810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Riemann +  Graphite + ELK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own Arrow 4"/>
          <p:cNvSpPr/>
          <p:nvPr/>
        </p:nvSpPr>
        <p:spPr>
          <a:xfrm rot="10800000">
            <a:off x="5791199" y="3352800"/>
            <a:ext cx="313751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0" y="1828800"/>
            <a:ext cx="15240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600" b="1" i="0" dirty="0" smtClean="0"/>
              <a:t>Abstract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525000" y="4648200"/>
            <a:ext cx="18288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600" b="1" i="0" dirty="0" smtClean="0"/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7256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9D6F7FA-068C-4C68-B64E-198CDC7A98AD}" type="slidenum">
              <a:rPr lang="en-JM">
                <a:solidFill>
                  <a:srgbClr val="333333"/>
                </a:solidFill>
              </a:rPr>
              <a:pPr/>
              <a:t>16</a:t>
            </a:fld>
            <a:endParaRPr lang="en-JM">
              <a:solidFill>
                <a:srgbClr val="333333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7" b="1172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65760" y="301752"/>
            <a:ext cx="10464800" cy="722313"/>
          </a:xfrm>
        </p:spPr>
        <p:txBody>
          <a:bodyPr/>
          <a:lstStyle/>
          <a:p>
            <a:r>
              <a:rPr lang="en-US" dirty="0" smtClean="0"/>
              <a:t>Examples &amp; Demos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411480" y="2286000"/>
            <a:ext cx="11399520" cy="3368675"/>
          </a:xfrm>
        </p:spPr>
        <p:txBody>
          <a:bodyPr/>
          <a:lstStyle/>
          <a:p>
            <a:pPr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Containers deployment Orchestration: </a:t>
            </a:r>
            <a:r>
              <a:rPr lang="en-US" sz="2000" dirty="0" err="1" smtClean="0">
                <a:ea typeface="ＭＳ Ｐゴシック" pitchFamily="34" charset="-128"/>
              </a:rPr>
              <a:t>Ansible</a:t>
            </a:r>
            <a:r>
              <a:rPr lang="en-US" sz="2000" dirty="0" smtClean="0">
                <a:ea typeface="ＭＳ Ｐゴシック" pitchFamily="34" charset="-128"/>
              </a:rPr>
              <a:t> (CM tool), Compose (Docker metadata orchestration tool), or Rancher (UI) (and many others…)</a:t>
            </a:r>
          </a:p>
          <a:p>
            <a:pPr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Service discovery: </a:t>
            </a:r>
            <a:r>
              <a:rPr lang="en-US" sz="2000" dirty="0" err="1" smtClean="0">
                <a:ea typeface="ＭＳ Ｐゴシック" pitchFamily="34" charset="-128"/>
              </a:rPr>
              <a:t>SkyDNS</a:t>
            </a:r>
            <a:r>
              <a:rPr lang="en-US" sz="2000" dirty="0" smtClean="0">
                <a:ea typeface="ＭＳ Ｐゴシック" pitchFamily="34" charset="-128"/>
              </a:rPr>
              <a:t>, </a:t>
            </a:r>
            <a:r>
              <a:rPr lang="en-US" sz="2000" dirty="0" err="1" smtClean="0">
                <a:ea typeface="ＭＳ Ｐゴシック" pitchFamily="34" charset="-128"/>
              </a:rPr>
              <a:t>docker</a:t>
            </a:r>
            <a:r>
              <a:rPr lang="en-US" sz="2000" dirty="0" smtClean="0">
                <a:ea typeface="ＭＳ Ｐゴシック" pitchFamily="34" charset="-128"/>
              </a:rPr>
              <a:t>-spy, </a:t>
            </a:r>
            <a:r>
              <a:rPr lang="en-US" sz="2000" dirty="0" err="1" smtClean="0">
                <a:ea typeface="ＭＳ Ｐゴシック" pitchFamily="34" charset="-128"/>
              </a:rPr>
              <a:t>Registrator</a:t>
            </a:r>
            <a:r>
              <a:rPr lang="en-US" sz="2000" dirty="0" smtClean="0">
                <a:ea typeface="ＭＳ Ｐゴシック" pitchFamily="34" charset="-128"/>
              </a:rPr>
              <a:t> (and there are others) </a:t>
            </a:r>
          </a:p>
          <a:p>
            <a:pPr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Distributed configuration: ETCD, Consul, </a:t>
            </a:r>
            <a:r>
              <a:rPr lang="en-US" sz="2000" dirty="0" err="1" smtClean="0">
                <a:ea typeface="ＭＳ Ｐゴシック" pitchFamily="34" charset="-128"/>
              </a:rPr>
              <a:t>Confd</a:t>
            </a:r>
            <a:r>
              <a:rPr lang="en-US" sz="2000" dirty="0" smtClean="0">
                <a:ea typeface="ＭＳ Ｐゴシック" pitchFamily="34" charset="-128"/>
              </a:rPr>
              <a:t>(for local sync with remote) (and there are many others…)</a:t>
            </a:r>
          </a:p>
          <a:p>
            <a:pPr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Streaming stats and logs &amp; dashboards: </a:t>
            </a: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en-US" sz="1900" dirty="0" smtClean="0">
                <a:ea typeface="ＭＳ Ｐゴシック" pitchFamily="34" charset="-128"/>
              </a:rPr>
              <a:t>ELK for logs</a:t>
            </a: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en-US" sz="1900" dirty="0" err="1" smtClean="0">
                <a:ea typeface="ＭＳ Ｐゴシック" pitchFamily="34" charset="-128"/>
              </a:rPr>
              <a:t>Statsd</a:t>
            </a:r>
            <a:r>
              <a:rPr lang="en-US" sz="1900" dirty="0" smtClean="0">
                <a:ea typeface="ＭＳ Ｐゴシック" pitchFamily="34" charset="-128"/>
              </a:rPr>
              <a:t>/</a:t>
            </a:r>
            <a:r>
              <a:rPr lang="en-US" sz="1900" dirty="0" err="1" smtClean="0">
                <a:ea typeface="ＭＳ Ｐゴシック" pitchFamily="34" charset="-128"/>
              </a:rPr>
              <a:t>Collectd</a:t>
            </a:r>
            <a:r>
              <a:rPr lang="en-US" sz="1900" dirty="0" smtClean="0">
                <a:ea typeface="ＭＳ Ｐゴシック" pitchFamily="34" charset="-128"/>
              </a:rPr>
              <a:t>, </a:t>
            </a:r>
            <a:r>
              <a:rPr lang="en-US" sz="1900" dirty="0" err="1" smtClean="0">
                <a:ea typeface="ＭＳ Ｐゴシック" pitchFamily="34" charset="-128"/>
              </a:rPr>
              <a:t>Graphana</a:t>
            </a:r>
            <a:r>
              <a:rPr lang="en-US" sz="1900" dirty="0" smtClean="0">
                <a:ea typeface="ＭＳ Ｐゴシック" pitchFamily="34" charset="-128"/>
              </a:rPr>
              <a:t>, Graphite</a:t>
            </a:r>
            <a:r>
              <a:rPr lang="en-US" sz="1900" dirty="0">
                <a:ea typeface="ＭＳ Ｐゴシック" pitchFamily="34" charset="-128"/>
              </a:rPr>
              <a:t>, </a:t>
            </a:r>
            <a:r>
              <a:rPr lang="en-US" sz="1900" b="1" dirty="0" smtClean="0">
                <a:ea typeface="ＭＳ Ｐゴシック" pitchFamily="34" charset="-128"/>
                <a:hlinkClick r:id="rId3"/>
              </a:rPr>
              <a:t>Riemann</a:t>
            </a:r>
            <a:endParaRPr lang="en-US" sz="2000" b="1" dirty="0" smtClean="0">
              <a:ea typeface="ＭＳ Ｐゴシック" pitchFamily="34" charset="-128"/>
            </a:endParaRPr>
          </a:p>
          <a:p>
            <a:pPr marL="0" indent="0">
              <a:lnSpc>
                <a:spcPts val="3200"/>
              </a:lnSpc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11480" y="1304195"/>
            <a:ext cx="11142028" cy="609600"/>
          </a:xfrm>
        </p:spPr>
        <p:txBody>
          <a:bodyPr/>
          <a:lstStyle/>
          <a:p>
            <a:pPr>
              <a:defRPr/>
            </a:pPr>
            <a:r>
              <a:rPr lang="en-US" sz="2200" b="1" dirty="0" smtClean="0"/>
              <a:t>Container Orchestration, resource management, Service Discovery</a:t>
            </a:r>
            <a:endParaRPr lang="en-US" sz="2200" b="1" dirty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4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CCD0E60-7C45-40C3-9C7F-2F5B27F19072}" type="slidenum">
              <a:rPr lang="en-JM">
                <a:solidFill>
                  <a:srgbClr val="333333"/>
                </a:solidFill>
              </a:rPr>
              <a:pPr/>
              <a:t>17</a:t>
            </a:fld>
            <a:endParaRPr lang="en-JM">
              <a:solidFill>
                <a:srgbClr val="333333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181600"/>
            <a:ext cx="628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Mesosphere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B30B2D1E-9FFC-40D1-BD56-41383C696DDF}" type="slidenum">
              <a:rPr lang="en-JM" smtClean="0"/>
              <a:pPr/>
              <a:t>18</a:t>
            </a:fld>
            <a:endParaRPr lang="en-JM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365760" y="914400"/>
            <a:ext cx="11445240" cy="4444922"/>
          </a:xfrm>
        </p:spPr>
        <p:txBody>
          <a:bodyPr/>
          <a:lstStyle/>
          <a:p>
            <a:pPr marL="0" indent="0"/>
            <a:r>
              <a:rPr lang="en-US" dirty="0" smtClean="0"/>
              <a:t>Micros Services &amp; Immutable Infrastructure:</a:t>
            </a:r>
            <a:endParaRPr lang="en-US" dirty="0" smtClean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The </a:t>
            </a:r>
            <a:r>
              <a:rPr lang="en-US" dirty="0">
                <a:hlinkClick r:id="rId2"/>
              </a:rPr>
              <a:t>12 Factor App - architecture </a:t>
            </a:r>
            <a:r>
              <a:rPr lang="en-US" dirty="0" smtClean="0">
                <a:hlinkClick r:id="rId2"/>
              </a:rPr>
              <a:t>principles</a:t>
            </a:r>
            <a:r>
              <a:rPr lang="en-US" dirty="0" smtClean="0"/>
              <a:t>                  * </a:t>
            </a:r>
            <a:r>
              <a:rPr lang="en-US" dirty="0" smtClean="0">
                <a:hlinkClick r:id="rId3"/>
              </a:rPr>
              <a:t>Event Sourcing + CQRS pattern in micro-services architecture</a:t>
            </a:r>
            <a:endParaRPr lang="en-US" dirty="0" smtClean="0">
              <a:hlinkClick r:id="rId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Definition of Immutable Server (the “</a:t>
            </a:r>
            <a:r>
              <a:rPr lang="en-US" dirty="0" err="1" smtClean="0">
                <a:hlinkClick r:id="rId4"/>
              </a:rPr>
              <a:t>PhoenixServer</a:t>
            </a:r>
            <a:r>
              <a:rPr lang="en-US" dirty="0" smtClean="0">
                <a:hlinkClick r:id="rId4"/>
              </a:rPr>
              <a:t>”)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5"/>
              </a:rPr>
              <a:t>PhoenixServer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Micro services (Martin Fowler &amp; James Lewis description)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microservices</a:t>
            </a:r>
            <a:r>
              <a:rPr lang="en-US" dirty="0">
                <a:hlinkClick r:id="rId7"/>
              </a:rPr>
              <a:t>-practical-tips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8"/>
              </a:rPr>
              <a:t>Cloud-frozen-pizza-model-and-the-immutable-infrastructure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hlinkClick r:id="rId9"/>
              </a:rPr>
              <a:t>Reactive Manifesto</a:t>
            </a:r>
            <a:endParaRPr lang="en-US" sz="1200" dirty="0" smtClean="0"/>
          </a:p>
          <a:p>
            <a:pPr marL="0" indent="0"/>
            <a:r>
              <a:rPr lang="en-US" dirty="0" smtClean="0"/>
              <a:t>Docker specific highly recommended: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10"/>
              </a:rPr>
              <a:t>Dockerfile Best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10"/>
              </a:rPr>
              <a:t>Docker Security Best Practices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11"/>
              </a:rPr>
              <a:t>How to use </a:t>
            </a:r>
            <a:r>
              <a:rPr lang="en-US" dirty="0" err="1">
                <a:hlinkClick r:id="rId11"/>
              </a:rPr>
              <a:t>c</a:t>
            </a:r>
            <a:r>
              <a:rPr lang="en-US" dirty="0" err="1" smtClean="0">
                <a:hlinkClick r:id="rId11"/>
              </a:rPr>
              <a:t>onfd</a:t>
            </a:r>
            <a:r>
              <a:rPr lang="en-US" dirty="0" smtClean="0">
                <a:hlinkClick r:id="rId11"/>
              </a:rPr>
              <a:t> with </a:t>
            </a:r>
            <a:r>
              <a:rPr lang="en-US" dirty="0" err="1" smtClean="0">
                <a:hlinkClick r:id="rId11"/>
              </a:rPr>
              <a:t>etcd</a:t>
            </a:r>
            <a:r>
              <a:rPr lang="en-US" dirty="0" smtClean="0">
                <a:hlinkClick r:id="rId11"/>
              </a:rPr>
              <a:t> to dynamically update local app configuration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12"/>
              </a:rPr>
              <a:t>Packer &amp; Crane for Docker Developer environments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F2181FAE-B1F5-4F82-B396-FA73147D552F}" type="slidenum">
              <a:rPr lang="en-JM" smtClean="0"/>
              <a:pPr/>
              <a:t>19</a:t>
            </a:fld>
            <a:endParaRPr lang="en-JM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resources</a:t>
            </a:r>
            <a:endParaRPr lang="en-US" dirty="0"/>
          </a:p>
        </p:txBody>
      </p:sp>
      <p:pic>
        <p:nvPicPr>
          <p:cNvPr id="25602" name="Picture 2" descr="Photo of Martin Fowl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5257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://martinfowler.com/bliki/images/kmorris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76" y="5257800"/>
            <a:ext cx="761999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://docs.docker.com/img/nav/docker-logo-loggedin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5476875"/>
            <a:ext cx="4476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hoto of James Lewi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13385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35280"/>
            <a:ext cx="10029952" cy="731520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2</a:t>
            </a:fld>
            <a:endParaRPr lang="en-JM">
              <a:solidFill>
                <a:srgbClr val="333333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6367134"/>
              </p:ext>
            </p:extLst>
          </p:nvPr>
        </p:nvGraphicFramePr>
        <p:xfrm>
          <a:off x="1752600" y="990600"/>
          <a:ext cx="8610600" cy="5147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0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365760" y="1600200"/>
            <a:ext cx="11445240" cy="3682922"/>
          </a:xfrm>
        </p:spPr>
        <p:txBody>
          <a:bodyPr/>
          <a:lstStyle/>
          <a:p>
            <a:pPr lvl="1"/>
            <a:r>
              <a:rPr lang="en-US" dirty="0" smtClean="0">
                <a:hlinkClick r:id="rId3"/>
              </a:rPr>
              <a:t>Weave</a:t>
            </a:r>
            <a:r>
              <a:rPr lang="en-US" dirty="0" smtClean="0"/>
              <a:t> – “The Docker Network”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Terraform</a:t>
            </a:r>
            <a:r>
              <a:rPr lang="en-US" dirty="0" smtClean="0"/>
              <a:t> – </a:t>
            </a:r>
            <a:r>
              <a:rPr lang="en-US" smtClean="0"/>
              <a:t>a deployment </a:t>
            </a:r>
            <a:r>
              <a:rPr lang="en-US" dirty="0" smtClean="0"/>
              <a:t>tool for infrastructure as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Rancher.io</a:t>
            </a:r>
            <a:r>
              <a:rPr lang="en-US" dirty="0" smtClean="0"/>
              <a:t> – Open source GUI product for Docker containers management (using </a:t>
            </a:r>
            <a:r>
              <a:rPr lang="en-US" dirty="0" err="1" smtClean="0"/>
              <a:t>IPSec</a:t>
            </a:r>
            <a:r>
              <a:rPr lang="en-US" dirty="0" smtClean="0"/>
              <a:t> for inter-hosts container communication, based on Docker, Compose and Swarm)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Apollo </a:t>
            </a:r>
            <a:r>
              <a:rPr lang="en-US" dirty="0"/>
              <a:t>– Open source platform for micro services (based on Docker, Weave, Mesos, Packer, Consul, Terraform and </a:t>
            </a:r>
            <a:r>
              <a:rPr lang="en-US" dirty="0" err="1"/>
              <a:t>HAProxy</a:t>
            </a:r>
            <a:r>
              <a:rPr lang="en-US" dirty="0" smtClean="0"/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7"/>
              </a:rPr>
              <a:t>Flocker</a:t>
            </a:r>
            <a:r>
              <a:rPr lang="en-US" dirty="0" smtClean="0">
                <a:hlinkClick r:id="rId7"/>
              </a:rPr>
              <a:t> </a:t>
            </a:r>
            <a:r>
              <a:rPr lang="en-US" dirty="0" smtClean="0"/>
              <a:t>– yet another Docker multi host Cluster management with special care to Data volumes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8"/>
              </a:rPr>
              <a:t>SequenceIQ </a:t>
            </a:r>
            <a:r>
              <a:rPr lang="en-US" dirty="0" err="1" smtClean="0">
                <a:hlinkClick r:id="rId8"/>
              </a:rPr>
              <a:t>CloudBreak</a:t>
            </a:r>
            <a:r>
              <a:rPr lang="en-US" dirty="0" smtClean="0"/>
              <a:t> – Hadoop self service easy to deploy clusters based on containers, exposing REST API (“Hadoop as a Service”)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Dev </a:t>
            </a:r>
            <a:r>
              <a:rPr lang="en-US" dirty="0" err="1" smtClean="0"/>
              <a:t>Env</a:t>
            </a:r>
            <a:r>
              <a:rPr lang="en-US" dirty="0" smtClean="0"/>
              <a:t>++: </a:t>
            </a:r>
            <a:r>
              <a:rPr lang="en-US" dirty="0" smtClean="0">
                <a:hlinkClick r:id="rId9"/>
              </a:rPr>
              <a:t>Crane </a:t>
            </a:r>
            <a:r>
              <a:rPr lang="en-US" dirty="0" smtClean="0"/>
              <a:t>, </a:t>
            </a:r>
            <a:r>
              <a:rPr lang="en-US" dirty="0" err="1" smtClean="0">
                <a:hlinkClick r:id="rId10"/>
              </a:rPr>
              <a:t>Powerstrip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CloudFoundry</a:t>
            </a:r>
            <a:r>
              <a:rPr lang="en-US" dirty="0"/>
              <a:t>:  </a:t>
            </a:r>
            <a:r>
              <a:rPr lang="en-US" dirty="0">
                <a:hlinkClick r:id="rId12"/>
              </a:rPr>
              <a:t>Lattice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F2181FAE-B1F5-4F82-B396-FA73147D552F}" type="slidenum">
              <a:rPr lang="en-JM" smtClean="0"/>
              <a:pPr/>
              <a:t>20</a:t>
            </a:fld>
            <a:endParaRPr lang="en-JM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Hot Open Source Projects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/>
              <a:t>Etcetera Emerging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276600" y="2590800"/>
            <a:ext cx="5543550" cy="838200"/>
          </a:xfrm>
        </p:spPr>
        <p:txBody>
          <a:bodyPr/>
          <a:lstStyle/>
          <a:p>
            <a:r>
              <a:rPr lang="en-US" smtClean="0"/>
              <a:t>Thank You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90838" y="3352800"/>
            <a:ext cx="6400800" cy="1066800"/>
          </a:xfrm>
        </p:spPr>
        <p:txBody>
          <a:bodyPr/>
          <a:lstStyle/>
          <a:p>
            <a:pPr marL="0" indent="0"/>
            <a:r>
              <a:rPr lang="en-JM" dirty="0" smtClean="0"/>
              <a:t>Tomer Paz</a:t>
            </a:r>
          </a:p>
          <a:p>
            <a:pPr marL="0" indent="0"/>
            <a:r>
              <a:rPr lang="en-JM" dirty="0" smtClean="0"/>
              <a:t>Global Arch. Team, EIS</a:t>
            </a:r>
          </a:p>
          <a:p>
            <a:pPr marL="0" indent="0"/>
            <a:r>
              <a:rPr lang="en-JM" dirty="0" smtClean="0"/>
              <a:t>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365760" y="1143000"/>
            <a:ext cx="11445240" cy="4953000"/>
          </a:xfrm>
        </p:spPr>
        <p:txBody>
          <a:bodyPr/>
          <a:lstStyle/>
          <a:p>
            <a:pPr marL="0" indent="0"/>
            <a:r>
              <a:rPr lang="en-US" dirty="0" smtClean="0"/>
              <a:t>Micro services Architecture Concerns:</a:t>
            </a:r>
          </a:p>
          <a:p>
            <a:pPr lvl="1"/>
            <a:r>
              <a:rPr lang="en-US" dirty="0" smtClean="0">
                <a:hlinkClick r:id="rId2"/>
              </a:rPr>
              <a:t>Monitoring</a:t>
            </a:r>
            <a:r>
              <a:rPr lang="en-US" dirty="0" smtClean="0"/>
              <a:t>: Message patterns (Actor, Chain, Subscriber, Tree). How to measure?</a:t>
            </a:r>
          </a:p>
          <a:p>
            <a:pPr lvl="1"/>
            <a:r>
              <a:rPr lang="en-US" dirty="0" smtClean="0">
                <a:hlinkClick r:id="rId3"/>
              </a:rPr>
              <a:t>Property Based Testing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Key Design Tips</a:t>
            </a:r>
            <a:r>
              <a:rPr lang="en-US" dirty="0" smtClean="0"/>
              <a:t> – Architecture Safety patterns: Timeouts, </a:t>
            </a:r>
            <a:r>
              <a:rPr lang="en-US" dirty="0" smtClean="0">
                <a:hlinkClick r:id="rId5"/>
              </a:rPr>
              <a:t>Circuit-breaker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Bulkheads, Handshaking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Event Sourcing + CQRS pattern in micro-services </a:t>
            </a:r>
            <a:r>
              <a:rPr lang="en-US" dirty="0" smtClean="0">
                <a:hlinkClick r:id="rId7"/>
              </a:rPr>
              <a:t>architecture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Recommended reading: </a:t>
            </a:r>
            <a:r>
              <a:rPr lang="en-US" dirty="0"/>
              <a:t>"Release It!" by Michael. T. </a:t>
            </a:r>
            <a:r>
              <a:rPr lang="en-US" dirty="0" err="1" smtClean="0"/>
              <a:t>Nygard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8"/>
              </a:rPr>
              <a:t>Stability patterns applied in a restful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F2181FAE-B1F5-4F82-B396-FA73147D552F}" type="slidenum">
              <a:rPr lang="en-JM" smtClean="0"/>
              <a:pPr/>
              <a:t>22</a:t>
            </a:fld>
            <a:endParaRPr lang="en-JM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 (advance topics)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029952" cy="731520"/>
          </a:xfrm>
        </p:spPr>
        <p:txBody>
          <a:bodyPr/>
          <a:lstStyle/>
          <a:p>
            <a:r>
              <a:rPr lang="en-US" dirty="0"/>
              <a:t>Market View: Evolution of IT</a:t>
            </a:r>
            <a:endParaRPr lang="en-US" dirty="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3</a:t>
            </a:fld>
            <a:endParaRPr lang="en-JM">
              <a:solidFill>
                <a:srgbClr val="333333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21313"/>
            <a:ext cx="10938348" cy="56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8388" y="59436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r>
              <a:rPr lang="en-US" sz="1600" b="1" i="0" dirty="0" smtClean="0"/>
              <a:t>Source:  Docker.io</a:t>
            </a:r>
            <a:endParaRPr lang="en-US" sz="16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13612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ctrTitle"/>
          </p:nvPr>
        </p:nvSpPr>
        <p:spPr>
          <a:xfrm>
            <a:off x="0" y="5038465"/>
            <a:ext cx="12192000" cy="6096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</p:txBody>
      </p:sp>
      <p:sp>
        <p:nvSpPr>
          <p:cNvPr id="26628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609600" y="5530590"/>
            <a:ext cx="10972800" cy="685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12 factors site</a:t>
            </a:r>
            <a:endParaRPr lang="en-US" dirty="0"/>
          </a:p>
        </p:txBody>
      </p:sp>
      <p:grpSp>
        <p:nvGrpSpPr>
          <p:cNvPr id="10245" name="Group 15"/>
          <p:cNvGrpSpPr>
            <a:grpSpLocks/>
          </p:cNvGrpSpPr>
          <p:nvPr/>
        </p:nvGrpSpPr>
        <p:grpSpPr bwMode="auto">
          <a:xfrm>
            <a:off x="5591175" y="3825875"/>
            <a:ext cx="1009650" cy="1009650"/>
            <a:chOff x="4066794" y="3825794"/>
            <a:chExt cx="1010412" cy="1010412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066794" y="3825794"/>
              <a:ext cx="1010412" cy="1010412"/>
            </a:xfrm>
            <a:prstGeom prst="ellipse">
              <a:avLst/>
            </a:prstGeom>
            <a:solidFill>
              <a:schemeClr val="tx2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249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968" y="4086779"/>
              <a:ext cx="541013" cy="54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5591175" y="3825875"/>
            <a:ext cx="1009650" cy="1009650"/>
          </a:xfrm>
          <a:prstGeom prst="ellipse">
            <a:avLst/>
          </a:prstGeom>
          <a:solidFill>
            <a:schemeClr val="tx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47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4035425"/>
            <a:ext cx="6000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12618"/>
            <a:ext cx="92392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029952" cy="731520"/>
          </a:xfrm>
        </p:spPr>
        <p:txBody>
          <a:bodyPr/>
          <a:lstStyle/>
          <a:p>
            <a:r>
              <a:rPr lang="en-US" dirty="0" smtClean="0"/>
              <a:t>Immutable Infrastructure – What?</a:t>
            </a:r>
          </a:p>
        </p:txBody>
      </p:sp>
      <p:sp>
        <p:nvSpPr>
          <p:cNvPr id="12293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914400" y="1143001"/>
            <a:ext cx="10439400" cy="1295400"/>
          </a:xfrm>
        </p:spPr>
        <p:txBody>
          <a:bodyPr>
            <a:normAutofit/>
          </a:bodyPr>
          <a:lstStyle/>
          <a:p>
            <a:pPr marL="0" lvl="3" indent="0">
              <a:lnSpc>
                <a:spcPts val="2600"/>
              </a:lnSpc>
              <a:buClr>
                <a:schemeClr val="tx2"/>
              </a:buClr>
              <a:buNone/>
            </a:pPr>
            <a:r>
              <a:rPr lang="en-US" sz="2000" b="1" i="1" dirty="0" smtClean="0">
                <a:ea typeface="Arial" pitchFamily="34" charset="0"/>
              </a:rPr>
              <a:t>The Problem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5</a:t>
            </a:fld>
            <a:endParaRPr lang="en-JM">
              <a:solidFill>
                <a:srgbClr val="333333"/>
              </a:solidFill>
            </a:endParaRPr>
          </a:p>
        </p:txBody>
      </p:sp>
      <p:pic>
        <p:nvPicPr>
          <p:cNvPr id="27650" name="Picture 2" descr="http://martinfowler.com/bliki/images/immutableServer/Phoenix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109537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78388" y="59436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r>
              <a:rPr lang="en-US" sz="1600" b="1" i="0" dirty="0" smtClean="0"/>
              <a:t>Source:  </a:t>
            </a:r>
            <a:r>
              <a:rPr lang="en-US" sz="1600" b="1" i="0" dirty="0" err="1" smtClean="0"/>
              <a:t>Kief</a:t>
            </a:r>
            <a:r>
              <a:rPr lang="en-US" sz="1600" b="1" i="0" dirty="0" smtClean="0"/>
              <a:t> Morris </a:t>
            </a:r>
            <a:endParaRPr lang="en-US" sz="1600" b="1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1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-85" r="-6000" b="31874"/>
          <a:stretch/>
        </p:blipFill>
        <p:spPr/>
      </p:pic>
      <p:sp>
        <p:nvSpPr>
          <p:cNvPr id="133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(CM Tools included)</a:t>
            </a:r>
            <a:endParaRPr lang="en-JM" dirty="0" smtClean="0"/>
          </a:p>
        </p:txBody>
      </p:sp>
      <p:sp>
        <p:nvSpPr>
          <p:cNvPr id="13318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365760" y="2438400"/>
            <a:ext cx="5882640" cy="3337050"/>
          </a:xfrm>
        </p:spPr>
        <p:txBody>
          <a:bodyPr/>
          <a:lstStyle/>
          <a:p>
            <a:pPr marL="365125" lvl="3" indent="-285750">
              <a:lnSpc>
                <a:spcPts val="2000"/>
              </a:lnSpc>
              <a:spcBef>
                <a:spcPts val="1900"/>
              </a:spcBef>
              <a:buClr>
                <a:schemeClr val="tx2"/>
              </a:buClr>
              <a:buSzPct val="124000"/>
              <a:buFont typeface="Arial" pitchFamily="34" charset="0"/>
              <a:buChar char="•"/>
            </a:pPr>
            <a:r>
              <a:rPr lang="en-US" sz="1500" dirty="0" smtClean="0">
                <a:ea typeface="Arial" pitchFamily="34" charset="0"/>
              </a:rPr>
              <a:t>CM tools (Chef, Puppet, </a:t>
            </a:r>
            <a:r>
              <a:rPr lang="en-US" sz="1500" dirty="0" smtClean="0">
                <a:ea typeface="Arial" pitchFamily="34" charset="0"/>
              </a:rPr>
              <a:t>Salt, …) </a:t>
            </a:r>
            <a:r>
              <a:rPr lang="en-US" sz="1500" dirty="0" smtClean="0">
                <a:ea typeface="Arial" pitchFamily="34" charset="0"/>
              </a:rPr>
              <a:t>made to try bringing machines to compliance (“state management”)</a:t>
            </a:r>
          </a:p>
          <a:p>
            <a:pPr marL="365125" lvl="3" indent="-285750">
              <a:lnSpc>
                <a:spcPts val="2000"/>
              </a:lnSpc>
              <a:spcBef>
                <a:spcPts val="1900"/>
              </a:spcBef>
              <a:buClr>
                <a:schemeClr val="tx2"/>
              </a:buClr>
              <a:buSzPct val="124000"/>
              <a:buFont typeface="Arial" pitchFamily="34" charset="0"/>
              <a:buChar char="•"/>
            </a:pPr>
            <a:r>
              <a:rPr lang="en-US" sz="1500" dirty="0" smtClean="0">
                <a:ea typeface="Arial" pitchFamily="34" charset="0"/>
              </a:rPr>
              <a:t>A race hardly to be won</a:t>
            </a:r>
          </a:p>
          <a:p>
            <a:pPr marL="365125" lvl="3" indent="-285750">
              <a:lnSpc>
                <a:spcPts val="2000"/>
              </a:lnSpc>
              <a:spcBef>
                <a:spcPts val="1900"/>
              </a:spcBef>
              <a:buClr>
                <a:schemeClr val="tx2"/>
              </a:buClr>
              <a:buSzPct val="124000"/>
              <a:buFont typeface="Arial" pitchFamily="34" charset="0"/>
              <a:buChar char="•"/>
            </a:pPr>
            <a:r>
              <a:rPr lang="en-US" sz="1500" dirty="0" smtClean="0">
                <a:ea typeface="Arial" pitchFamily="34" charset="0"/>
              </a:rPr>
              <a:t>More suitable to </a:t>
            </a:r>
            <a:r>
              <a:rPr lang="en-US" sz="1500" b="1" dirty="0" smtClean="0">
                <a:ea typeface="Arial" pitchFamily="34" charset="0"/>
              </a:rPr>
              <a:t>static</a:t>
            </a:r>
            <a:r>
              <a:rPr lang="en-US" sz="1500" dirty="0" smtClean="0">
                <a:ea typeface="Arial" pitchFamily="34" charset="0"/>
              </a:rPr>
              <a:t> environments, static </a:t>
            </a:r>
            <a:r>
              <a:rPr lang="en-US" sz="1500" dirty="0" smtClean="0">
                <a:ea typeface="Arial" pitchFamily="34" charset="0"/>
              </a:rPr>
              <a:t>machines (IT?!)</a:t>
            </a:r>
            <a:endParaRPr lang="en-US" sz="1500" dirty="0" smtClean="0">
              <a:ea typeface="Arial" pitchFamily="34" charset="0"/>
            </a:endParaRPr>
          </a:p>
          <a:p>
            <a:pPr marL="365125" lvl="3" indent="-285750">
              <a:lnSpc>
                <a:spcPts val="2000"/>
              </a:lnSpc>
              <a:spcBef>
                <a:spcPts val="1900"/>
              </a:spcBef>
              <a:buClr>
                <a:schemeClr val="tx2"/>
              </a:buClr>
              <a:buSzPct val="124000"/>
              <a:buFont typeface="Arial" pitchFamily="34" charset="0"/>
              <a:buChar char="•"/>
            </a:pPr>
            <a:r>
              <a:rPr lang="en-US" sz="1500" dirty="0" smtClean="0">
                <a:ea typeface="Arial" pitchFamily="34" charset="0"/>
              </a:rPr>
              <a:t>What if we could simply </a:t>
            </a:r>
            <a:r>
              <a:rPr lang="en-US" sz="1500" b="1" dirty="0" smtClean="0">
                <a:ea typeface="Arial" pitchFamily="34" charset="0"/>
              </a:rPr>
              <a:t>replace</a:t>
            </a:r>
            <a:r>
              <a:rPr lang="en-US" sz="1500" dirty="0" smtClean="0">
                <a:ea typeface="Arial" pitchFamily="34" charset="0"/>
              </a:rPr>
              <a:t> a service each time we upgrade, bringing it back to initial controlled known state?!</a:t>
            </a:r>
          </a:p>
          <a:p>
            <a:pPr marL="365125" lvl="3" indent="-285750">
              <a:lnSpc>
                <a:spcPts val="2000"/>
              </a:lnSpc>
              <a:spcBef>
                <a:spcPts val="1900"/>
              </a:spcBef>
              <a:buClr>
                <a:schemeClr val="tx2"/>
              </a:buClr>
              <a:buSzPct val="124000"/>
              <a:buFont typeface="Arial" pitchFamily="34" charset="0"/>
              <a:buChar char="•"/>
            </a:pPr>
            <a:endParaRPr lang="en-US" sz="1500" dirty="0" smtClean="0">
              <a:ea typeface="Arial" pitchFamily="34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9B4A065-53C8-4A00-9847-40F9A153B7D2}" type="slidenum">
              <a:rPr lang="en-JM">
                <a:solidFill>
                  <a:srgbClr val="333333"/>
                </a:solidFill>
              </a:rPr>
              <a:pPr/>
              <a:t>6</a:t>
            </a:fld>
            <a:endParaRPr lang="en-JM">
              <a:solidFill>
                <a:srgbClr val="333333"/>
              </a:solidFill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9601200" y="685800"/>
            <a:ext cx="20574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18620" y="833735"/>
            <a:ext cx="1622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Help!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029952" cy="731520"/>
          </a:xfrm>
        </p:spPr>
        <p:txBody>
          <a:bodyPr/>
          <a:lstStyle/>
          <a:p>
            <a:r>
              <a:rPr lang="en-US" dirty="0" smtClean="0"/>
              <a:t>Immutable Infrastructure – How?</a:t>
            </a:r>
          </a:p>
        </p:txBody>
      </p:sp>
      <p:sp>
        <p:nvSpPr>
          <p:cNvPr id="12293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914400" y="1143001"/>
            <a:ext cx="10439400" cy="1295400"/>
          </a:xfrm>
        </p:spPr>
        <p:txBody>
          <a:bodyPr>
            <a:normAutofit/>
          </a:bodyPr>
          <a:lstStyle/>
          <a:p>
            <a:pPr marL="0" lvl="3" indent="0">
              <a:lnSpc>
                <a:spcPts val="2600"/>
              </a:lnSpc>
              <a:buClr>
                <a:schemeClr val="tx2"/>
              </a:buClr>
              <a:buNone/>
            </a:pPr>
            <a:r>
              <a:rPr lang="en-US" sz="2000" b="1" i="1" dirty="0" smtClean="0">
                <a:ea typeface="Arial" pitchFamily="34" charset="0"/>
              </a:rPr>
              <a:t>The solution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7</a:t>
            </a:fld>
            <a:endParaRPr lang="en-JM">
              <a:solidFill>
                <a:srgbClr val="333333"/>
              </a:solidFill>
            </a:endParaRPr>
          </a:p>
        </p:txBody>
      </p:sp>
      <p:pic>
        <p:nvPicPr>
          <p:cNvPr id="28674" name="Picture 2" descr="http://martinfowler.com/bliki/images/immutableServer/Immutable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9582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78388" y="59436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r>
              <a:rPr lang="en-US" sz="1600" b="1" i="0" dirty="0" smtClean="0"/>
              <a:t>Source:  </a:t>
            </a:r>
            <a:r>
              <a:rPr lang="en-US" sz="1600" b="1" i="0" dirty="0" err="1" smtClean="0"/>
              <a:t>Kief</a:t>
            </a:r>
            <a:r>
              <a:rPr lang="en-US" sz="1600" b="1" i="0" dirty="0" smtClean="0"/>
              <a:t> Morris </a:t>
            </a:r>
            <a:endParaRPr lang="en-US" sz="16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7714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029952" cy="731520"/>
          </a:xfrm>
        </p:spPr>
        <p:txBody>
          <a:bodyPr/>
          <a:lstStyle/>
          <a:p>
            <a:r>
              <a:rPr lang="en-US" dirty="0" smtClean="0"/>
              <a:t>Yea </a:t>
            </a:r>
            <a:r>
              <a:rPr lang="en-US" dirty="0" err="1" smtClean="0"/>
              <a:t>yea</a:t>
            </a:r>
            <a:r>
              <a:rPr lang="en-US" dirty="0" smtClean="0"/>
              <a:t>, easier said then done, right?</a:t>
            </a:r>
          </a:p>
        </p:txBody>
      </p:sp>
      <p:sp>
        <p:nvSpPr>
          <p:cNvPr id="12293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914400" y="990600"/>
            <a:ext cx="10439400" cy="1295400"/>
          </a:xfrm>
        </p:spPr>
        <p:txBody>
          <a:bodyPr>
            <a:normAutofit/>
          </a:bodyPr>
          <a:lstStyle/>
          <a:p>
            <a:pPr marL="0" lvl="3" indent="0">
              <a:lnSpc>
                <a:spcPts val="2600"/>
              </a:lnSpc>
              <a:buClr>
                <a:schemeClr val="tx2"/>
              </a:buClr>
              <a:buNone/>
            </a:pPr>
            <a:r>
              <a:rPr lang="en-US" sz="2000" b="1" i="1" dirty="0" smtClean="0">
                <a:ea typeface="Arial" pitchFamily="34" charset="0"/>
              </a:rPr>
              <a:t>Service Containers to the rescue!!!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8</a:t>
            </a:fld>
            <a:endParaRPr lang="en-JM">
              <a:solidFill>
                <a:srgbClr val="333333"/>
              </a:solidFill>
            </a:endParaRPr>
          </a:p>
        </p:txBody>
      </p:sp>
      <p:pic>
        <p:nvPicPr>
          <p:cNvPr id="29698" name="Picture 2" descr="http://www.nuxeo.com/wp-content/uploads/2014/01/homepage-dock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8800"/>
            <a:ext cx="3810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14500" y="4981575"/>
            <a:ext cx="9677400" cy="8858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5400" dirty="0">
                <a:latin typeface="Cabin" panose="020B0803050202020004" pitchFamily="34" charset="0"/>
                <a:ea typeface="+mj-ea"/>
                <a:cs typeface="+mj-cs"/>
              </a:rPr>
              <a:t>Future of Application Delivery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8388" y="59436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r>
              <a:rPr lang="en-US" sz="1600" b="1" i="0" dirty="0" smtClean="0"/>
              <a:t>Note: Docker is one option, there are others…</a:t>
            </a:r>
            <a:endParaRPr lang="en-US" sz="16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39395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029952" cy="731520"/>
          </a:xfrm>
        </p:spPr>
        <p:txBody>
          <a:bodyPr/>
          <a:lstStyle/>
          <a:p>
            <a:pPr lvl="3"/>
            <a:r>
              <a:rPr lang="en-US" dirty="0" smtClean="0"/>
              <a:t>Service Containers (</a:t>
            </a:r>
            <a:r>
              <a:rPr lang="en-US" sz="2000" i="1" dirty="0" smtClean="0">
                <a:ea typeface="Arial" pitchFamily="34" charset="0"/>
              </a:rPr>
              <a:t>OS </a:t>
            </a:r>
            <a:r>
              <a:rPr lang="en-US" sz="2000" i="1" dirty="0">
                <a:ea typeface="Arial" pitchFamily="34" charset="0"/>
              </a:rPr>
              <a:t>virtualization VS Server </a:t>
            </a:r>
            <a:r>
              <a:rPr lang="en-US" sz="2000" i="1" dirty="0" smtClean="0">
                <a:ea typeface="Arial" pitchFamily="34" charset="0"/>
              </a:rPr>
              <a:t>virtualization</a:t>
            </a:r>
            <a:r>
              <a:rPr lang="en-US" dirty="0" smtClean="0"/>
              <a:t>)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154442F-C720-472C-BED3-601A519E8766}" type="slidenum">
              <a:rPr lang="en-JM">
                <a:solidFill>
                  <a:srgbClr val="333333"/>
                </a:solidFill>
              </a:rPr>
              <a:pPr/>
              <a:t>9</a:t>
            </a:fld>
            <a:endParaRPr lang="en-JM">
              <a:solidFill>
                <a:srgbClr val="333333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057275"/>
            <a:ext cx="9991725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8388" y="59436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r>
              <a:rPr lang="en-US" sz="1600" b="1" i="0" dirty="0" smtClean="0"/>
              <a:t>Source: Docker.io</a:t>
            </a:r>
            <a:endParaRPr lang="en-US" sz="16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33743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int_Presentation_Template_16x9_2015">
  <a:themeElements>
    <a:clrScheme name="Verint">
      <a:dk1>
        <a:srgbClr val="0099CC"/>
      </a:dk1>
      <a:lt1>
        <a:srgbClr val="FFFFFF"/>
      </a:lt1>
      <a:dk2>
        <a:srgbClr val="0079DF"/>
      </a:dk2>
      <a:lt2>
        <a:srgbClr val="DCE2E6"/>
      </a:lt2>
      <a:accent1>
        <a:srgbClr val="515151"/>
      </a:accent1>
      <a:accent2>
        <a:srgbClr val="8FCC00"/>
      </a:accent2>
      <a:accent3>
        <a:srgbClr val="333333"/>
      </a:accent3>
      <a:accent4>
        <a:srgbClr val="D9E3EA"/>
      </a:accent4>
      <a:accent5>
        <a:srgbClr val="69BE28"/>
      </a:accent5>
      <a:accent6>
        <a:srgbClr val="00B0F0"/>
      </a:accent6>
      <a:hlink>
        <a:srgbClr val="0000FF"/>
      </a:hlink>
      <a:folHlink>
        <a:srgbClr val="800080"/>
      </a:folHlink>
    </a:clrScheme>
    <a:fontScheme name="Ver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>
          <a:defRPr sz="1600" b="1" i="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erint_Final_Template_LoremIpsum_16x9_0311_lightBlue" id="{C57B1C6F-DD01-4B9A-8B41-F72CF34CCC59}" vid="{456D9475-4053-41E9-BD70-17FF007787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sset_x0020_Type xmlns="aa441917-1175-4021-b9fd-482000b8cbec">1. PowerPoint Presentation Templates</Asset_x0020_Type>
    <Year xmlns="aa441917-1175-4021-b9fd-482000b8cbec">
      <Value>2015</Value>
    </Yea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449E0226D72C4EA871ED8E19223534" ma:contentTypeVersion="3" ma:contentTypeDescription="Create a new document." ma:contentTypeScope="" ma:versionID="22abdcec9b80b705e1f78f2c88ab17dd">
  <xsd:schema xmlns:xsd="http://www.w3.org/2001/XMLSchema" xmlns:xs="http://www.w3.org/2001/XMLSchema" xmlns:p="http://schemas.microsoft.com/office/2006/metadata/properties" xmlns:ns2="aa441917-1175-4021-b9fd-482000b8cbec" targetNamespace="http://schemas.microsoft.com/office/2006/metadata/properties" ma:root="true" ma:fieldsID="6a5be0e3ce6e9e399cbbbfe5a8d12680" ns2:_="">
    <xsd:import namespace="aa441917-1175-4021-b9fd-482000b8cbec"/>
    <xsd:element name="properties">
      <xsd:complexType>
        <xsd:sequence>
          <xsd:element name="documentManagement">
            <xsd:complexType>
              <xsd:all>
                <xsd:element ref="ns2:Asset_x0020_Type" minOccurs="0"/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41917-1175-4021-b9fd-482000b8cbec" elementFormDefault="qualified">
    <xsd:import namespace="http://schemas.microsoft.com/office/2006/documentManagement/types"/>
    <xsd:import namespace="http://schemas.microsoft.com/office/infopath/2007/PartnerControls"/>
    <xsd:element name="Asset_x0020_Type" ma:index="8" nillable="true" ma:displayName="Asset Type" ma:format="Dropdown" ma:internalName="Asset_x0020_Type">
      <xsd:simpleType>
        <xsd:restriction base="dms:Choice">
          <xsd:enumeration value="5. Business Card and Stationery Templates"/>
          <xsd:enumeration value="7. Fact Sheets"/>
          <xsd:enumeration value="2. MS Word Templates"/>
          <xsd:enumeration value="1. PowerPoint Presentation Templates"/>
          <xsd:enumeration value="6. Verint at a Glance"/>
          <xsd:enumeration value="4. Verint Logos"/>
          <xsd:enumeration value="3. Verint Style Guide"/>
          <xsd:enumeration value="8. Product Naming Documents"/>
        </xsd:restriction>
      </xsd:simpleType>
    </xsd:element>
    <xsd:element name="Year" ma:index="9" nillable="true" ma:displayName="Year" ma:default="2015" ma:internalName="Yea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2014"/>
                    <xsd:enumeration value="2015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55922-987A-416F-90B3-491646E3D443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aa441917-1175-4021-b9fd-482000b8cbe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1B32D2-9CF8-44B3-9679-2C6E436727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2B74B-9743-4EB6-A9AE-8FAE9F7DBC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41917-1175-4021-b9fd-482000b8cb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Verint_Presentation_Template_16x9_2015</Template>
  <TotalTime>7150</TotalTime>
  <Words>975</Words>
  <Application>Microsoft Office PowerPoint</Application>
  <PresentationFormat>Custom</PresentationFormat>
  <Paragraphs>182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Verint_Presentation_Template_16x9_2015</vt:lpstr>
      <vt:lpstr>Immutable Infrastructure</vt:lpstr>
      <vt:lpstr>Agenda</vt:lpstr>
      <vt:lpstr>Market View: Evolution of IT</vt:lpstr>
      <vt:lpstr>Background</vt:lpstr>
      <vt:lpstr>Immutable Infrastructure – What?</vt:lpstr>
      <vt:lpstr>The Problem (CM Tools included)</vt:lpstr>
      <vt:lpstr>Immutable Infrastructure – How?</vt:lpstr>
      <vt:lpstr>Yea yea, easier said then done, right?</vt:lpstr>
      <vt:lpstr>Service Containers (OS virtualization VS Server virtualization)</vt:lpstr>
      <vt:lpstr>Docker awesomeness (Lightweight containers)</vt:lpstr>
      <vt:lpstr>Docker awesomeness (Efficient push &amp; pull)</vt:lpstr>
      <vt:lpstr>Docker as Immutable Infrastructure Enabler</vt:lpstr>
      <vt:lpstr>PowerPoint Presentation</vt:lpstr>
      <vt:lpstr>Micro Services Concerns</vt:lpstr>
      <vt:lpstr>Domain Driven Tools:</vt:lpstr>
      <vt:lpstr>PowerPoint Presentation</vt:lpstr>
      <vt:lpstr>Examples &amp; Demos</vt:lpstr>
      <vt:lpstr>Example Clip</vt:lpstr>
      <vt:lpstr>Important resources</vt:lpstr>
      <vt:lpstr>Some Hot Open Source Projects</vt:lpstr>
      <vt:lpstr>Thank You</vt:lpstr>
      <vt:lpstr>Home Work (advance topics)</vt:lpstr>
    </vt:vector>
  </TitlesOfParts>
  <Company>Verint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Immutable Infrastructure &amp;&amp; micro services</dc:title>
  <dc:creator>Paz, Tomer</dc:creator>
  <cp:lastModifiedBy>Paz, Tomer</cp:lastModifiedBy>
  <cp:revision>60</cp:revision>
  <dcterms:created xsi:type="dcterms:W3CDTF">2015-05-03T10:35:44Z</dcterms:created>
  <dcterms:modified xsi:type="dcterms:W3CDTF">2015-06-29T04:59:45Z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0x01010052449E0226D72C4EA871ED8E19223534</vt:lpwstr>
  </property>
  <property fmtid="{D5CDD505-2E9C-101B-9397-08002B2CF9AE}" pid="3" name="Current?">
    <vt:bool>false</vt:bool>
  </property>
</Properties>
</file>