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0D09AD4-B73F-4C5C-9432-FF6F3969EED2}">
          <p14:sldIdLst/>
        </p14:section>
        <p14:section name="Section 1" id="{B12CD9DF-4D1C-4BB5-AF20-8E12A7E4C355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3E38"/>
    <a:srgbClr val="BE3E37"/>
    <a:srgbClr val="C73859"/>
    <a:srgbClr val="C03E3B"/>
    <a:srgbClr val="C8385C"/>
    <a:srgbClr val="BF3E39"/>
    <a:srgbClr val="BE3E38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4008" autoAdjust="0"/>
  </p:normalViewPr>
  <p:slideViewPr>
    <p:cSldViewPr snapToGrid="0">
      <p:cViewPr varScale="1">
        <p:scale>
          <a:sx n="123" d="100"/>
          <a:sy n="123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371597-3787-4C37-9B37-4DAFD5813E11}" type="datetimeFigureOut">
              <a:rPr lang="en-US" smtClean="0"/>
              <a:t>4/4/25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C16A7-2154-4481-A12E-69082FB7C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96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C16A7-2154-4481-A12E-69082FB7C3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19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5CBD-0A90-4BF2-8326-11D9514570ED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6DD7A-63C0-46E7-9FB3-6E94607B0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22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5CBD-0A90-4BF2-8326-11D9514570ED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6DD7A-63C0-46E7-9FB3-6E94607B0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41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5CBD-0A90-4BF2-8326-11D9514570ED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6DD7A-63C0-46E7-9FB3-6E94607B0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43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5CBD-0A90-4BF2-8326-11D9514570ED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6DD7A-63C0-46E7-9FB3-6E94607B0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77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5CBD-0A90-4BF2-8326-11D9514570ED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6DD7A-63C0-46E7-9FB3-6E94607B0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0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5CBD-0A90-4BF2-8326-11D9514570ED}" type="datetimeFigureOut">
              <a:rPr lang="en-US" smtClean="0"/>
              <a:t>4/4/25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6DD7A-63C0-46E7-9FB3-6E94607B0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47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5CBD-0A90-4BF2-8326-11D9514570ED}" type="datetimeFigureOut">
              <a:rPr lang="en-US" smtClean="0"/>
              <a:t>4/4/25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6DD7A-63C0-46E7-9FB3-6E94607B0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3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5CBD-0A90-4BF2-8326-11D9514570ED}" type="datetimeFigureOut">
              <a:rPr lang="en-US" smtClean="0"/>
              <a:t>4/4/25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6DD7A-63C0-46E7-9FB3-6E94607B0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13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5CBD-0A90-4BF2-8326-11D9514570ED}" type="datetimeFigureOut">
              <a:rPr lang="en-US" smtClean="0"/>
              <a:t>4/4/25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6DD7A-63C0-46E7-9FB3-6E94607B0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798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5CBD-0A90-4BF2-8326-11D9514570ED}" type="datetimeFigureOut">
              <a:rPr lang="en-US" smtClean="0"/>
              <a:t>4/4/25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6DD7A-63C0-46E7-9FB3-6E94607B0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03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5CBD-0A90-4BF2-8326-11D9514570ED}" type="datetimeFigureOut">
              <a:rPr lang="en-US" smtClean="0"/>
              <a:t>4/4/25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6DD7A-63C0-46E7-9FB3-6E94607B0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23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05CBD-0A90-4BF2-8326-11D9514570ED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6DD7A-63C0-46E7-9FB3-6E94607B0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60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ech.sina.com.cn/mobile/productalbum/2237.html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/>
          <p:cNvSpPr/>
          <p:nvPr/>
        </p:nvSpPr>
        <p:spPr>
          <a:xfrm>
            <a:off x="1" y="17914"/>
            <a:ext cx="12191999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58000"/>
                  <a:lumMod val="0"/>
                  <a:lumOff val="100000"/>
                </a:schemeClr>
              </a:gs>
              <a:gs pos="0">
                <a:srgbClr val="C73859">
                  <a:alpha val="38000"/>
                </a:srgbClr>
              </a:gs>
              <a:gs pos="100000">
                <a:srgbClr val="BF3E38">
                  <a:lumMod val="90000"/>
                  <a:alpha val="64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">
            <a:extLst>
              <a:ext uri="{FF2B5EF4-FFF2-40B4-BE49-F238E27FC236}">
                <a16:creationId xmlns:a16="http://schemas.microsoft.com/office/drawing/2014/main" id="{9E03F004-8DBF-4AF0-9641-EC79C2EB46A5}"/>
              </a:ext>
            </a:extLst>
          </p:cNvPr>
          <p:cNvSpPr/>
          <p:nvPr/>
        </p:nvSpPr>
        <p:spPr>
          <a:xfrm>
            <a:off x="2321696" y="483287"/>
            <a:ext cx="80319" cy="96382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ight">
            <a:extLst>
              <a:ext uri="{FF2B5EF4-FFF2-40B4-BE49-F238E27FC236}">
                <a16:creationId xmlns:a16="http://schemas.microsoft.com/office/drawing/2014/main" id="{C6CF727E-4B56-4993-9789-A3655F330829}"/>
              </a:ext>
            </a:extLst>
          </p:cNvPr>
          <p:cNvSpPr/>
          <p:nvPr/>
        </p:nvSpPr>
        <p:spPr>
          <a:xfrm>
            <a:off x="9548340" y="483287"/>
            <a:ext cx="80319" cy="96382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agline">
            <a:extLst>
              <a:ext uri="{FF2B5EF4-FFF2-40B4-BE49-F238E27FC236}">
                <a16:creationId xmlns:a16="http://schemas.microsoft.com/office/drawing/2014/main" id="{55E87492-3EFD-4B30-9CB3-9329B6EA1FED}"/>
              </a:ext>
            </a:extLst>
          </p:cNvPr>
          <p:cNvSpPr txBox="1"/>
          <p:nvPr/>
        </p:nvSpPr>
        <p:spPr>
          <a:xfrm>
            <a:off x="2704755" y="606413"/>
            <a:ext cx="6540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Basic Design &amp; Architecture/MVP</a:t>
            </a:r>
            <a:endParaRPr lang="pl-PL" sz="24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7" name="矩形 49"/>
          <p:cNvSpPr/>
          <p:nvPr/>
        </p:nvSpPr>
        <p:spPr bwMode="auto">
          <a:xfrm>
            <a:off x="3359822" y="2874628"/>
            <a:ext cx="956539" cy="110874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None/>
              <a:tabLst/>
            </a:pPr>
            <a:endParaRPr lang="en-US" altLang="zh-CN" sz="1400" b="1" dirty="0">
              <a:ln>
                <a:solidFill>
                  <a:srgbClr val="0000FF"/>
                </a:solidFill>
              </a:ln>
              <a:latin typeface="Arial" charset="0"/>
              <a:ea typeface="SimSun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None/>
              <a:tabLst/>
            </a:pPr>
            <a:r>
              <a:rPr lang="en-US" altLang="zh-CN" sz="1400" b="1" dirty="0">
                <a:ln>
                  <a:solidFill>
                    <a:srgbClr val="0000FF"/>
                  </a:solidFill>
                </a:ln>
                <a:latin typeface="Arial" charset="0"/>
                <a:ea typeface="SimSun" pitchFamily="2" charset="-122"/>
              </a:rPr>
              <a:t>React/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None/>
              <a:tabLst/>
            </a:pPr>
            <a:r>
              <a:rPr lang="en-US" altLang="zh-CN" sz="1400" b="1" dirty="0">
                <a:ln>
                  <a:solidFill>
                    <a:srgbClr val="0000FF"/>
                  </a:solidFill>
                </a:ln>
                <a:latin typeface="Arial" charset="0"/>
                <a:ea typeface="SimSun" pitchFamily="2" charset="-122"/>
              </a:rPr>
              <a:t>Angular</a:t>
            </a:r>
            <a:r>
              <a:rPr kumimoji="0" lang="en-US" altLang="zh-CN" sz="1400" b="1" i="0" u="none" strike="noStrike" cap="none" normalizeH="0" dirty="0">
                <a:ln>
                  <a:solidFill>
                    <a:srgbClr val="0000FF"/>
                  </a:solidFill>
                </a:ln>
                <a:effectLst/>
                <a:latin typeface="Arial" charset="0"/>
                <a:ea typeface="SimSun" pitchFamily="2" charset="-122"/>
              </a:rPr>
              <a:t> App</a:t>
            </a:r>
            <a:endParaRPr kumimoji="0" lang="zh-CN" altLang="en-US" sz="1400" b="1" i="0" u="none" strike="noStrike" cap="none" normalizeH="0" baseline="0" dirty="0" err="1">
              <a:ln>
                <a:solidFill>
                  <a:srgbClr val="0000FF"/>
                </a:solidFill>
              </a:ln>
              <a:effectLst/>
              <a:latin typeface="Arial" charset="0"/>
              <a:ea typeface="SimSun" pitchFamily="2" charset="-122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627586" y="3233875"/>
            <a:ext cx="1037432" cy="412955"/>
            <a:chOff x="1001119" y="1371896"/>
            <a:chExt cx="1648326" cy="1130968"/>
          </a:xfrm>
        </p:grpSpPr>
        <p:sp>
          <p:nvSpPr>
            <p:cNvPr id="39" name="Rectangle 38"/>
            <p:cNvSpPr/>
            <p:nvPr/>
          </p:nvSpPr>
          <p:spPr>
            <a:xfrm>
              <a:off x="1001119" y="1371896"/>
              <a:ext cx="1648326" cy="1130968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01119" y="1431633"/>
              <a:ext cx="1540044" cy="1011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Amplify</a:t>
              </a:r>
            </a:p>
          </p:txBody>
        </p:sp>
      </p:grpSp>
      <p:pic>
        <p:nvPicPr>
          <p:cNvPr id="45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6411" y="1550376"/>
            <a:ext cx="616291" cy="761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3619" y="2954497"/>
            <a:ext cx="636074" cy="716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09181" y="1614495"/>
            <a:ext cx="521483" cy="171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TextBox 49"/>
          <p:cNvSpPr txBox="1"/>
          <p:nvPr/>
        </p:nvSpPr>
        <p:spPr>
          <a:xfrm>
            <a:off x="7469040" y="2228997"/>
            <a:ext cx="154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 server1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445343" y="3583138"/>
            <a:ext cx="138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 server2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306426" y="3265832"/>
            <a:ext cx="66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ALB</a:t>
            </a:r>
          </a:p>
        </p:txBody>
      </p:sp>
      <p:sp>
        <p:nvSpPr>
          <p:cNvPr id="3" name="Flowchart: Data 2"/>
          <p:cNvSpPr/>
          <p:nvPr/>
        </p:nvSpPr>
        <p:spPr>
          <a:xfrm>
            <a:off x="4316361" y="2248488"/>
            <a:ext cx="1481224" cy="25535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Route 53</a:t>
            </a:r>
          </a:p>
        </p:txBody>
      </p:sp>
      <p:sp>
        <p:nvSpPr>
          <p:cNvPr id="56" name="Flowchart: Data 55"/>
          <p:cNvSpPr/>
          <p:nvPr/>
        </p:nvSpPr>
        <p:spPr>
          <a:xfrm>
            <a:off x="123264" y="3350445"/>
            <a:ext cx="1465803" cy="25199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Route 53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41654" y="5020405"/>
            <a:ext cx="99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</a:t>
            </a:r>
          </a:p>
        </p:txBody>
      </p:sp>
      <p:sp>
        <p:nvSpPr>
          <p:cNvPr id="9" name="Can 8"/>
          <p:cNvSpPr/>
          <p:nvPr/>
        </p:nvSpPr>
        <p:spPr>
          <a:xfrm>
            <a:off x="10625541" y="2356658"/>
            <a:ext cx="609600" cy="757691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10625541" y="2550837"/>
            <a:ext cx="66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RDS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0392989" y="3068170"/>
            <a:ext cx="12094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DB </a:t>
            </a:r>
            <a:r>
              <a:rPr lang="en-US" sz="1600" dirty="0"/>
              <a:t>instance</a:t>
            </a:r>
          </a:p>
        </p:txBody>
      </p:sp>
      <p:sp>
        <p:nvSpPr>
          <p:cNvPr id="21" name="Can 20"/>
          <p:cNvSpPr/>
          <p:nvPr/>
        </p:nvSpPr>
        <p:spPr>
          <a:xfrm>
            <a:off x="8568812" y="4370302"/>
            <a:ext cx="796413" cy="765205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8779419" y="4583474"/>
            <a:ext cx="66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S3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353651" y="5051182"/>
            <a:ext cx="140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Object </a:t>
            </a:r>
            <a:r>
              <a:rPr lang="en-US" sz="1600" dirty="0"/>
              <a:t>storage</a:t>
            </a:r>
          </a:p>
        </p:txBody>
      </p:sp>
      <p:pic>
        <p:nvPicPr>
          <p:cNvPr id="94" name="Picture 30" descr="图片77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212374" y="1364575"/>
            <a:ext cx="1395911" cy="593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" name="TextBox 94"/>
          <p:cNvSpPr txBox="1"/>
          <p:nvPr/>
        </p:nvSpPr>
        <p:spPr>
          <a:xfrm>
            <a:off x="10460622" y="1456429"/>
            <a:ext cx="101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</a:t>
            </a:r>
          </a:p>
        </p:txBody>
      </p:sp>
      <p:sp>
        <p:nvSpPr>
          <p:cNvPr id="33" name="Hexagon 32"/>
          <p:cNvSpPr/>
          <p:nvPr/>
        </p:nvSpPr>
        <p:spPr>
          <a:xfrm>
            <a:off x="9973050" y="5281887"/>
            <a:ext cx="1147663" cy="105593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10186018" y="5476067"/>
            <a:ext cx="1145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Elastic Search</a:t>
            </a:r>
          </a:p>
        </p:txBody>
      </p:sp>
      <p:cxnSp>
        <p:nvCxnSpPr>
          <p:cNvPr id="118" name="直接连接符 54"/>
          <p:cNvCxnSpPr>
            <a:stCxn id="56" idx="3"/>
          </p:cNvCxnSpPr>
          <p:nvPr/>
        </p:nvCxnSpPr>
        <p:spPr bwMode="auto">
          <a:xfrm flipH="1">
            <a:off x="449453" y="3602440"/>
            <a:ext cx="260132" cy="10775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直接连接符 54"/>
          <p:cNvCxnSpPr/>
          <p:nvPr/>
        </p:nvCxnSpPr>
        <p:spPr bwMode="auto">
          <a:xfrm>
            <a:off x="3685032" y="2359152"/>
            <a:ext cx="15038" cy="51547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5" name="直接连接符 54"/>
          <p:cNvCxnSpPr/>
          <p:nvPr/>
        </p:nvCxnSpPr>
        <p:spPr bwMode="auto">
          <a:xfrm>
            <a:off x="878170" y="3584603"/>
            <a:ext cx="351965" cy="109537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7" name="TextBox 146"/>
          <p:cNvSpPr txBox="1"/>
          <p:nvPr/>
        </p:nvSpPr>
        <p:spPr>
          <a:xfrm>
            <a:off x="4475080" y="2430848"/>
            <a:ext cx="1500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https://api.music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172292" y="3090285"/>
            <a:ext cx="1439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https://dj.music</a:t>
            </a:r>
          </a:p>
        </p:txBody>
      </p:sp>
      <p:grpSp>
        <p:nvGrpSpPr>
          <p:cNvPr id="149" name="Group 155"/>
          <p:cNvGrpSpPr>
            <a:grpSpLocks noChangeAspect="1"/>
          </p:cNvGrpSpPr>
          <p:nvPr/>
        </p:nvGrpSpPr>
        <p:grpSpPr bwMode="auto">
          <a:xfrm>
            <a:off x="322563" y="4661840"/>
            <a:ext cx="316312" cy="369677"/>
            <a:chOff x="3460" y="1688"/>
            <a:chExt cx="764" cy="945"/>
          </a:xfrm>
          <a:solidFill>
            <a:schemeClr val="bg1"/>
          </a:solidFill>
        </p:grpSpPr>
        <p:sp>
          <p:nvSpPr>
            <p:cNvPr id="150" name="Freeform 156"/>
            <p:cNvSpPr>
              <a:spLocks noEditPoints="1"/>
            </p:cNvSpPr>
            <p:nvPr/>
          </p:nvSpPr>
          <p:spPr bwMode="auto">
            <a:xfrm>
              <a:off x="3460" y="1688"/>
              <a:ext cx="764" cy="638"/>
            </a:xfrm>
            <a:custGeom>
              <a:avLst/>
              <a:gdLst>
                <a:gd name="T0" fmla="*/ 46 w 320"/>
                <a:gd name="T1" fmla="*/ 201 h 268"/>
                <a:gd name="T2" fmla="*/ 46 w 320"/>
                <a:gd name="T3" fmla="*/ 159 h 268"/>
                <a:gd name="T4" fmla="*/ 47 w 320"/>
                <a:gd name="T5" fmla="*/ 160 h 268"/>
                <a:gd name="T6" fmla="*/ 161 w 320"/>
                <a:gd name="T7" fmla="*/ 268 h 268"/>
                <a:gd name="T8" fmla="*/ 275 w 320"/>
                <a:gd name="T9" fmla="*/ 159 h 268"/>
                <a:gd name="T10" fmla="*/ 275 w 320"/>
                <a:gd name="T11" fmla="*/ 201 h 268"/>
                <a:gd name="T12" fmla="*/ 320 w 320"/>
                <a:gd name="T13" fmla="*/ 150 h 268"/>
                <a:gd name="T14" fmla="*/ 296 w 320"/>
                <a:gd name="T15" fmla="*/ 107 h 268"/>
                <a:gd name="T16" fmla="*/ 161 w 320"/>
                <a:gd name="T17" fmla="*/ 0 h 268"/>
                <a:gd name="T18" fmla="*/ 25 w 320"/>
                <a:gd name="T19" fmla="*/ 107 h 268"/>
                <a:gd name="T20" fmla="*/ 0 w 320"/>
                <a:gd name="T21" fmla="*/ 150 h 268"/>
                <a:gd name="T22" fmla="*/ 46 w 320"/>
                <a:gd name="T23" fmla="*/ 201 h 268"/>
                <a:gd name="T24" fmla="*/ 161 w 320"/>
                <a:gd name="T25" fmla="*/ 250 h 268"/>
                <a:gd name="T26" fmla="*/ 68 w 320"/>
                <a:gd name="T27" fmla="*/ 179 h 268"/>
                <a:gd name="T28" fmla="*/ 140 w 320"/>
                <a:gd name="T29" fmla="*/ 215 h 268"/>
                <a:gd name="T30" fmla="*/ 159 w 320"/>
                <a:gd name="T31" fmla="*/ 228 h 268"/>
                <a:gd name="T32" fmla="*/ 180 w 320"/>
                <a:gd name="T33" fmla="*/ 208 h 268"/>
                <a:gd name="T34" fmla="*/ 159 w 320"/>
                <a:gd name="T35" fmla="*/ 187 h 268"/>
                <a:gd name="T36" fmla="*/ 140 w 320"/>
                <a:gd name="T37" fmla="*/ 199 h 268"/>
                <a:gd name="T38" fmla="*/ 65 w 320"/>
                <a:gd name="T39" fmla="*/ 155 h 268"/>
                <a:gd name="T40" fmla="*/ 64 w 320"/>
                <a:gd name="T41" fmla="*/ 154 h 268"/>
                <a:gd name="T42" fmla="*/ 66 w 320"/>
                <a:gd name="T43" fmla="*/ 139 h 268"/>
                <a:gd name="T44" fmla="*/ 167 w 320"/>
                <a:gd name="T45" fmla="*/ 97 h 268"/>
                <a:gd name="T46" fmla="*/ 243 w 320"/>
                <a:gd name="T47" fmla="*/ 103 h 268"/>
                <a:gd name="T48" fmla="*/ 257 w 320"/>
                <a:gd name="T49" fmla="*/ 154 h 268"/>
                <a:gd name="T50" fmla="*/ 161 w 320"/>
                <a:gd name="T51" fmla="*/ 250 h 268"/>
                <a:gd name="T52" fmla="*/ 161 w 320"/>
                <a:gd name="T53" fmla="*/ 25 h 268"/>
                <a:gd name="T54" fmla="*/ 284 w 320"/>
                <a:gd name="T55" fmla="*/ 101 h 268"/>
                <a:gd name="T56" fmla="*/ 275 w 320"/>
                <a:gd name="T57" fmla="*/ 99 h 268"/>
                <a:gd name="T58" fmla="*/ 275 w 320"/>
                <a:gd name="T59" fmla="*/ 149 h 268"/>
                <a:gd name="T60" fmla="*/ 161 w 320"/>
                <a:gd name="T61" fmla="*/ 40 h 268"/>
                <a:gd name="T62" fmla="*/ 47 w 320"/>
                <a:gd name="T63" fmla="*/ 139 h 268"/>
                <a:gd name="T64" fmla="*/ 46 w 320"/>
                <a:gd name="T65" fmla="*/ 137 h 268"/>
                <a:gd name="T66" fmla="*/ 46 w 320"/>
                <a:gd name="T67" fmla="*/ 99 h 268"/>
                <a:gd name="T68" fmla="*/ 38 w 320"/>
                <a:gd name="T69" fmla="*/ 101 h 268"/>
                <a:gd name="T70" fmla="*/ 161 w 320"/>
                <a:gd name="T71" fmla="*/ 25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0" h="268">
                  <a:moveTo>
                    <a:pt x="46" y="201"/>
                  </a:moveTo>
                  <a:cubicBezTo>
                    <a:pt x="46" y="159"/>
                    <a:pt x="46" y="159"/>
                    <a:pt x="46" y="159"/>
                  </a:cubicBezTo>
                  <a:cubicBezTo>
                    <a:pt x="46" y="159"/>
                    <a:pt x="46" y="159"/>
                    <a:pt x="47" y="160"/>
                  </a:cubicBezTo>
                  <a:cubicBezTo>
                    <a:pt x="50" y="220"/>
                    <a:pt x="100" y="268"/>
                    <a:pt x="161" y="268"/>
                  </a:cubicBezTo>
                  <a:cubicBezTo>
                    <a:pt x="222" y="268"/>
                    <a:pt x="272" y="219"/>
                    <a:pt x="275" y="159"/>
                  </a:cubicBezTo>
                  <a:cubicBezTo>
                    <a:pt x="275" y="201"/>
                    <a:pt x="275" y="201"/>
                    <a:pt x="275" y="201"/>
                  </a:cubicBezTo>
                  <a:cubicBezTo>
                    <a:pt x="301" y="195"/>
                    <a:pt x="320" y="175"/>
                    <a:pt x="320" y="150"/>
                  </a:cubicBezTo>
                  <a:cubicBezTo>
                    <a:pt x="320" y="132"/>
                    <a:pt x="311" y="117"/>
                    <a:pt x="296" y="107"/>
                  </a:cubicBezTo>
                  <a:cubicBezTo>
                    <a:pt x="278" y="45"/>
                    <a:pt x="224" y="0"/>
                    <a:pt x="161" y="0"/>
                  </a:cubicBezTo>
                  <a:cubicBezTo>
                    <a:pt x="97" y="0"/>
                    <a:pt x="44" y="45"/>
                    <a:pt x="25" y="107"/>
                  </a:cubicBezTo>
                  <a:cubicBezTo>
                    <a:pt x="10" y="116"/>
                    <a:pt x="0" y="132"/>
                    <a:pt x="0" y="150"/>
                  </a:cubicBezTo>
                  <a:cubicBezTo>
                    <a:pt x="0" y="175"/>
                    <a:pt x="20" y="195"/>
                    <a:pt x="46" y="201"/>
                  </a:cubicBezTo>
                  <a:close/>
                  <a:moveTo>
                    <a:pt x="161" y="250"/>
                  </a:moveTo>
                  <a:cubicBezTo>
                    <a:pt x="116" y="250"/>
                    <a:pt x="79" y="220"/>
                    <a:pt x="68" y="179"/>
                  </a:cubicBezTo>
                  <a:cubicBezTo>
                    <a:pt x="96" y="202"/>
                    <a:pt x="116" y="211"/>
                    <a:pt x="140" y="215"/>
                  </a:cubicBezTo>
                  <a:cubicBezTo>
                    <a:pt x="142" y="223"/>
                    <a:pt x="150" y="228"/>
                    <a:pt x="159" y="228"/>
                  </a:cubicBezTo>
                  <a:cubicBezTo>
                    <a:pt x="171" y="228"/>
                    <a:pt x="180" y="219"/>
                    <a:pt x="180" y="208"/>
                  </a:cubicBezTo>
                  <a:cubicBezTo>
                    <a:pt x="180" y="196"/>
                    <a:pt x="171" y="187"/>
                    <a:pt x="159" y="187"/>
                  </a:cubicBezTo>
                  <a:cubicBezTo>
                    <a:pt x="151" y="187"/>
                    <a:pt x="143" y="192"/>
                    <a:pt x="140" y="199"/>
                  </a:cubicBezTo>
                  <a:cubicBezTo>
                    <a:pt x="118" y="196"/>
                    <a:pt x="98" y="186"/>
                    <a:pt x="65" y="155"/>
                  </a:cubicBezTo>
                  <a:cubicBezTo>
                    <a:pt x="65" y="155"/>
                    <a:pt x="64" y="154"/>
                    <a:pt x="64" y="154"/>
                  </a:cubicBezTo>
                  <a:cubicBezTo>
                    <a:pt x="64" y="149"/>
                    <a:pt x="65" y="144"/>
                    <a:pt x="66" y="139"/>
                  </a:cubicBezTo>
                  <a:cubicBezTo>
                    <a:pt x="104" y="134"/>
                    <a:pt x="140" y="121"/>
                    <a:pt x="167" y="97"/>
                  </a:cubicBezTo>
                  <a:cubicBezTo>
                    <a:pt x="191" y="107"/>
                    <a:pt x="219" y="110"/>
                    <a:pt x="243" y="103"/>
                  </a:cubicBezTo>
                  <a:cubicBezTo>
                    <a:pt x="252" y="118"/>
                    <a:pt x="257" y="135"/>
                    <a:pt x="257" y="154"/>
                  </a:cubicBezTo>
                  <a:cubicBezTo>
                    <a:pt x="257" y="207"/>
                    <a:pt x="214" y="250"/>
                    <a:pt x="161" y="250"/>
                  </a:cubicBezTo>
                  <a:close/>
                  <a:moveTo>
                    <a:pt x="161" y="25"/>
                  </a:moveTo>
                  <a:cubicBezTo>
                    <a:pt x="216" y="25"/>
                    <a:pt x="263" y="56"/>
                    <a:pt x="284" y="101"/>
                  </a:cubicBezTo>
                  <a:cubicBezTo>
                    <a:pt x="281" y="100"/>
                    <a:pt x="278" y="100"/>
                    <a:pt x="275" y="99"/>
                  </a:cubicBezTo>
                  <a:cubicBezTo>
                    <a:pt x="275" y="149"/>
                    <a:pt x="275" y="149"/>
                    <a:pt x="275" y="149"/>
                  </a:cubicBezTo>
                  <a:cubicBezTo>
                    <a:pt x="272" y="88"/>
                    <a:pt x="222" y="40"/>
                    <a:pt x="161" y="40"/>
                  </a:cubicBezTo>
                  <a:cubicBezTo>
                    <a:pt x="103" y="40"/>
                    <a:pt x="55" y="83"/>
                    <a:pt x="47" y="139"/>
                  </a:cubicBezTo>
                  <a:cubicBezTo>
                    <a:pt x="47" y="138"/>
                    <a:pt x="46" y="138"/>
                    <a:pt x="46" y="137"/>
                  </a:cubicBezTo>
                  <a:cubicBezTo>
                    <a:pt x="46" y="99"/>
                    <a:pt x="46" y="99"/>
                    <a:pt x="46" y="99"/>
                  </a:cubicBezTo>
                  <a:cubicBezTo>
                    <a:pt x="43" y="99"/>
                    <a:pt x="41" y="100"/>
                    <a:pt x="38" y="101"/>
                  </a:cubicBezTo>
                  <a:cubicBezTo>
                    <a:pt x="59" y="56"/>
                    <a:pt x="106" y="25"/>
                    <a:pt x="161" y="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200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Font typeface="Wingdings" pitchFamily="2" charset="2"/>
                <a:buChar char="n"/>
                <a:defRPr/>
              </a:pPr>
              <a:endParaRPr lang="zh-CN" altLang="en-US" sz="900" kern="0" dirty="0">
                <a:solidFill>
                  <a:prstClr val="white"/>
                </a:solidFill>
                <a:latin typeface="Arial"/>
                <a:ea typeface="微软雅黑"/>
                <a:cs typeface="Calibri" pitchFamily="34" charset="0"/>
              </a:endParaRPr>
            </a:p>
          </p:txBody>
        </p:sp>
        <p:sp>
          <p:nvSpPr>
            <p:cNvPr id="151" name="Freeform 157"/>
            <p:cNvSpPr>
              <a:spLocks/>
            </p:cNvSpPr>
            <p:nvPr/>
          </p:nvSpPr>
          <p:spPr bwMode="auto">
            <a:xfrm>
              <a:off x="3484" y="2338"/>
              <a:ext cx="718" cy="295"/>
            </a:xfrm>
            <a:custGeom>
              <a:avLst/>
              <a:gdLst>
                <a:gd name="T0" fmla="*/ 210 w 301"/>
                <a:gd name="T1" fmla="*/ 0 h 124"/>
                <a:gd name="T2" fmla="*/ 151 w 301"/>
                <a:gd name="T3" fmla="*/ 14 h 124"/>
                <a:gd name="T4" fmla="*/ 91 w 301"/>
                <a:gd name="T5" fmla="*/ 0 h 124"/>
                <a:gd name="T6" fmla="*/ 0 w 301"/>
                <a:gd name="T7" fmla="*/ 124 h 124"/>
                <a:gd name="T8" fmla="*/ 301 w 301"/>
                <a:gd name="T9" fmla="*/ 124 h 124"/>
                <a:gd name="T10" fmla="*/ 210 w 301"/>
                <a:gd name="T11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1" h="124">
                  <a:moveTo>
                    <a:pt x="210" y="0"/>
                  </a:moveTo>
                  <a:cubicBezTo>
                    <a:pt x="192" y="9"/>
                    <a:pt x="172" y="14"/>
                    <a:pt x="151" y="14"/>
                  </a:cubicBezTo>
                  <a:cubicBezTo>
                    <a:pt x="129" y="14"/>
                    <a:pt x="109" y="9"/>
                    <a:pt x="91" y="0"/>
                  </a:cubicBezTo>
                  <a:cubicBezTo>
                    <a:pt x="50" y="23"/>
                    <a:pt x="17" y="67"/>
                    <a:pt x="0" y="124"/>
                  </a:cubicBezTo>
                  <a:cubicBezTo>
                    <a:pt x="301" y="124"/>
                    <a:pt x="301" y="124"/>
                    <a:pt x="301" y="124"/>
                  </a:cubicBezTo>
                  <a:cubicBezTo>
                    <a:pt x="283" y="68"/>
                    <a:pt x="251" y="23"/>
                    <a:pt x="2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200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Font typeface="Wingdings" pitchFamily="2" charset="2"/>
                <a:buChar char="n"/>
                <a:defRPr/>
              </a:pPr>
              <a:endParaRPr lang="zh-CN" altLang="en-US" sz="900" kern="0" dirty="0">
                <a:solidFill>
                  <a:prstClr val="white"/>
                </a:solidFill>
                <a:latin typeface="Arial"/>
                <a:ea typeface="微软雅黑"/>
                <a:cs typeface="Calibri" pitchFamily="34" charset="0"/>
              </a:endParaRPr>
            </a:p>
          </p:txBody>
        </p:sp>
      </p:grpSp>
      <p:grpSp>
        <p:nvGrpSpPr>
          <p:cNvPr id="153" name="Group 155"/>
          <p:cNvGrpSpPr>
            <a:grpSpLocks noChangeAspect="1"/>
          </p:cNvGrpSpPr>
          <p:nvPr/>
        </p:nvGrpSpPr>
        <p:grpSpPr bwMode="auto">
          <a:xfrm>
            <a:off x="1104420" y="4667865"/>
            <a:ext cx="316312" cy="369677"/>
            <a:chOff x="3460" y="1688"/>
            <a:chExt cx="764" cy="945"/>
          </a:xfrm>
          <a:solidFill>
            <a:schemeClr val="bg1"/>
          </a:solidFill>
        </p:grpSpPr>
        <p:sp>
          <p:nvSpPr>
            <p:cNvPr id="154" name="Freeform 156"/>
            <p:cNvSpPr>
              <a:spLocks noEditPoints="1"/>
            </p:cNvSpPr>
            <p:nvPr/>
          </p:nvSpPr>
          <p:spPr bwMode="auto">
            <a:xfrm>
              <a:off x="3460" y="1688"/>
              <a:ext cx="764" cy="638"/>
            </a:xfrm>
            <a:custGeom>
              <a:avLst/>
              <a:gdLst>
                <a:gd name="T0" fmla="*/ 46 w 320"/>
                <a:gd name="T1" fmla="*/ 201 h 268"/>
                <a:gd name="T2" fmla="*/ 46 w 320"/>
                <a:gd name="T3" fmla="*/ 159 h 268"/>
                <a:gd name="T4" fmla="*/ 47 w 320"/>
                <a:gd name="T5" fmla="*/ 160 h 268"/>
                <a:gd name="T6" fmla="*/ 161 w 320"/>
                <a:gd name="T7" fmla="*/ 268 h 268"/>
                <a:gd name="T8" fmla="*/ 275 w 320"/>
                <a:gd name="T9" fmla="*/ 159 h 268"/>
                <a:gd name="T10" fmla="*/ 275 w 320"/>
                <a:gd name="T11" fmla="*/ 201 h 268"/>
                <a:gd name="T12" fmla="*/ 320 w 320"/>
                <a:gd name="T13" fmla="*/ 150 h 268"/>
                <a:gd name="T14" fmla="*/ 296 w 320"/>
                <a:gd name="T15" fmla="*/ 107 h 268"/>
                <a:gd name="T16" fmla="*/ 161 w 320"/>
                <a:gd name="T17" fmla="*/ 0 h 268"/>
                <a:gd name="T18" fmla="*/ 25 w 320"/>
                <a:gd name="T19" fmla="*/ 107 h 268"/>
                <a:gd name="T20" fmla="*/ 0 w 320"/>
                <a:gd name="T21" fmla="*/ 150 h 268"/>
                <a:gd name="T22" fmla="*/ 46 w 320"/>
                <a:gd name="T23" fmla="*/ 201 h 268"/>
                <a:gd name="T24" fmla="*/ 161 w 320"/>
                <a:gd name="T25" fmla="*/ 250 h 268"/>
                <a:gd name="T26" fmla="*/ 68 w 320"/>
                <a:gd name="T27" fmla="*/ 179 h 268"/>
                <a:gd name="T28" fmla="*/ 140 w 320"/>
                <a:gd name="T29" fmla="*/ 215 h 268"/>
                <a:gd name="T30" fmla="*/ 159 w 320"/>
                <a:gd name="T31" fmla="*/ 228 h 268"/>
                <a:gd name="T32" fmla="*/ 180 w 320"/>
                <a:gd name="T33" fmla="*/ 208 h 268"/>
                <a:gd name="T34" fmla="*/ 159 w 320"/>
                <a:gd name="T35" fmla="*/ 187 h 268"/>
                <a:gd name="T36" fmla="*/ 140 w 320"/>
                <a:gd name="T37" fmla="*/ 199 h 268"/>
                <a:gd name="T38" fmla="*/ 65 w 320"/>
                <a:gd name="T39" fmla="*/ 155 h 268"/>
                <a:gd name="T40" fmla="*/ 64 w 320"/>
                <a:gd name="T41" fmla="*/ 154 h 268"/>
                <a:gd name="T42" fmla="*/ 66 w 320"/>
                <a:gd name="T43" fmla="*/ 139 h 268"/>
                <a:gd name="T44" fmla="*/ 167 w 320"/>
                <a:gd name="T45" fmla="*/ 97 h 268"/>
                <a:gd name="T46" fmla="*/ 243 w 320"/>
                <a:gd name="T47" fmla="*/ 103 h 268"/>
                <a:gd name="T48" fmla="*/ 257 w 320"/>
                <a:gd name="T49" fmla="*/ 154 h 268"/>
                <a:gd name="T50" fmla="*/ 161 w 320"/>
                <a:gd name="T51" fmla="*/ 250 h 268"/>
                <a:gd name="T52" fmla="*/ 161 w 320"/>
                <a:gd name="T53" fmla="*/ 25 h 268"/>
                <a:gd name="T54" fmla="*/ 284 w 320"/>
                <a:gd name="T55" fmla="*/ 101 h 268"/>
                <a:gd name="T56" fmla="*/ 275 w 320"/>
                <a:gd name="T57" fmla="*/ 99 h 268"/>
                <a:gd name="T58" fmla="*/ 275 w 320"/>
                <a:gd name="T59" fmla="*/ 149 h 268"/>
                <a:gd name="T60" fmla="*/ 161 w 320"/>
                <a:gd name="T61" fmla="*/ 40 h 268"/>
                <a:gd name="T62" fmla="*/ 47 w 320"/>
                <a:gd name="T63" fmla="*/ 139 h 268"/>
                <a:gd name="T64" fmla="*/ 46 w 320"/>
                <a:gd name="T65" fmla="*/ 137 h 268"/>
                <a:gd name="T66" fmla="*/ 46 w 320"/>
                <a:gd name="T67" fmla="*/ 99 h 268"/>
                <a:gd name="T68" fmla="*/ 38 w 320"/>
                <a:gd name="T69" fmla="*/ 101 h 268"/>
                <a:gd name="T70" fmla="*/ 161 w 320"/>
                <a:gd name="T71" fmla="*/ 25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0" h="268">
                  <a:moveTo>
                    <a:pt x="46" y="201"/>
                  </a:moveTo>
                  <a:cubicBezTo>
                    <a:pt x="46" y="159"/>
                    <a:pt x="46" y="159"/>
                    <a:pt x="46" y="159"/>
                  </a:cubicBezTo>
                  <a:cubicBezTo>
                    <a:pt x="46" y="159"/>
                    <a:pt x="46" y="159"/>
                    <a:pt x="47" y="160"/>
                  </a:cubicBezTo>
                  <a:cubicBezTo>
                    <a:pt x="50" y="220"/>
                    <a:pt x="100" y="268"/>
                    <a:pt x="161" y="268"/>
                  </a:cubicBezTo>
                  <a:cubicBezTo>
                    <a:pt x="222" y="268"/>
                    <a:pt x="272" y="219"/>
                    <a:pt x="275" y="159"/>
                  </a:cubicBezTo>
                  <a:cubicBezTo>
                    <a:pt x="275" y="201"/>
                    <a:pt x="275" y="201"/>
                    <a:pt x="275" y="201"/>
                  </a:cubicBezTo>
                  <a:cubicBezTo>
                    <a:pt x="301" y="195"/>
                    <a:pt x="320" y="175"/>
                    <a:pt x="320" y="150"/>
                  </a:cubicBezTo>
                  <a:cubicBezTo>
                    <a:pt x="320" y="132"/>
                    <a:pt x="311" y="117"/>
                    <a:pt x="296" y="107"/>
                  </a:cubicBezTo>
                  <a:cubicBezTo>
                    <a:pt x="278" y="45"/>
                    <a:pt x="224" y="0"/>
                    <a:pt x="161" y="0"/>
                  </a:cubicBezTo>
                  <a:cubicBezTo>
                    <a:pt x="97" y="0"/>
                    <a:pt x="44" y="45"/>
                    <a:pt x="25" y="107"/>
                  </a:cubicBezTo>
                  <a:cubicBezTo>
                    <a:pt x="10" y="116"/>
                    <a:pt x="0" y="132"/>
                    <a:pt x="0" y="150"/>
                  </a:cubicBezTo>
                  <a:cubicBezTo>
                    <a:pt x="0" y="175"/>
                    <a:pt x="20" y="195"/>
                    <a:pt x="46" y="201"/>
                  </a:cubicBezTo>
                  <a:close/>
                  <a:moveTo>
                    <a:pt x="161" y="250"/>
                  </a:moveTo>
                  <a:cubicBezTo>
                    <a:pt x="116" y="250"/>
                    <a:pt x="79" y="220"/>
                    <a:pt x="68" y="179"/>
                  </a:cubicBezTo>
                  <a:cubicBezTo>
                    <a:pt x="96" y="202"/>
                    <a:pt x="116" y="211"/>
                    <a:pt x="140" y="215"/>
                  </a:cubicBezTo>
                  <a:cubicBezTo>
                    <a:pt x="142" y="223"/>
                    <a:pt x="150" y="228"/>
                    <a:pt x="159" y="228"/>
                  </a:cubicBezTo>
                  <a:cubicBezTo>
                    <a:pt x="171" y="228"/>
                    <a:pt x="180" y="219"/>
                    <a:pt x="180" y="208"/>
                  </a:cubicBezTo>
                  <a:cubicBezTo>
                    <a:pt x="180" y="196"/>
                    <a:pt x="171" y="187"/>
                    <a:pt x="159" y="187"/>
                  </a:cubicBezTo>
                  <a:cubicBezTo>
                    <a:pt x="151" y="187"/>
                    <a:pt x="143" y="192"/>
                    <a:pt x="140" y="199"/>
                  </a:cubicBezTo>
                  <a:cubicBezTo>
                    <a:pt x="118" y="196"/>
                    <a:pt x="98" y="186"/>
                    <a:pt x="65" y="155"/>
                  </a:cubicBezTo>
                  <a:cubicBezTo>
                    <a:pt x="65" y="155"/>
                    <a:pt x="64" y="154"/>
                    <a:pt x="64" y="154"/>
                  </a:cubicBezTo>
                  <a:cubicBezTo>
                    <a:pt x="64" y="149"/>
                    <a:pt x="65" y="144"/>
                    <a:pt x="66" y="139"/>
                  </a:cubicBezTo>
                  <a:cubicBezTo>
                    <a:pt x="104" y="134"/>
                    <a:pt x="140" y="121"/>
                    <a:pt x="167" y="97"/>
                  </a:cubicBezTo>
                  <a:cubicBezTo>
                    <a:pt x="191" y="107"/>
                    <a:pt x="219" y="110"/>
                    <a:pt x="243" y="103"/>
                  </a:cubicBezTo>
                  <a:cubicBezTo>
                    <a:pt x="252" y="118"/>
                    <a:pt x="257" y="135"/>
                    <a:pt x="257" y="154"/>
                  </a:cubicBezTo>
                  <a:cubicBezTo>
                    <a:pt x="257" y="207"/>
                    <a:pt x="214" y="250"/>
                    <a:pt x="161" y="250"/>
                  </a:cubicBezTo>
                  <a:close/>
                  <a:moveTo>
                    <a:pt x="161" y="25"/>
                  </a:moveTo>
                  <a:cubicBezTo>
                    <a:pt x="216" y="25"/>
                    <a:pt x="263" y="56"/>
                    <a:pt x="284" y="101"/>
                  </a:cubicBezTo>
                  <a:cubicBezTo>
                    <a:pt x="281" y="100"/>
                    <a:pt x="278" y="100"/>
                    <a:pt x="275" y="99"/>
                  </a:cubicBezTo>
                  <a:cubicBezTo>
                    <a:pt x="275" y="149"/>
                    <a:pt x="275" y="149"/>
                    <a:pt x="275" y="149"/>
                  </a:cubicBezTo>
                  <a:cubicBezTo>
                    <a:pt x="272" y="88"/>
                    <a:pt x="222" y="40"/>
                    <a:pt x="161" y="40"/>
                  </a:cubicBezTo>
                  <a:cubicBezTo>
                    <a:pt x="103" y="40"/>
                    <a:pt x="55" y="83"/>
                    <a:pt x="47" y="139"/>
                  </a:cubicBezTo>
                  <a:cubicBezTo>
                    <a:pt x="47" y="138"/>
                    <a:pt x="46" y="138"/>
                    <a:pt x="46" y="137"/>
                  </a:cubicBezTo>
                  <a:cubicBezTo>
                    <a:pt x="46" y="99"/>
                    <a:pt x="46" y="99"/>
                    <a:pt x="46" y="99"/>
                  </a:cubicBezTo>
                  <a:cubicBezTo>
                    <a:pt x="43" y="99"/>
                    <a:pt x="41" y="100"/>
                    <a:pt x="38" y="101"/>
                  </a:cubicBezTo>
                  <a:cubicBezTo>
                    <a:pt x="59" y="56"/>
                    <a:pt x="106" y="25"/>
                    <a:pt x="161" y="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200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Font typeface="Wingdings" pitchFamily="2" charset="2"/>
                <a:buChar char="n"/>
                <a:defRPr/>
              </a:pPr>
              <a:endParaRPr lang="zh-CN" altLang="en-US" sz="900" kern="0" dirty="0">
                <a:solidFill>
                  <a:prstClr val="white"/>
                </a:solidFill>
                <a:latin typeface="Arial"/>
                <a:ea typeface="微软雅黑"/>
                <a:cs typeface="Calibri" pitchFamily="34" charset="0"/>
              </a:endParaRPr>
            </a:p>
          </p:txBody>
        </p:sp>
        <p:sp>
          <p:nvSpPr>
            <p:cNvPr id="155" name="Freeform 157"/>
            <p:cNvSpPr>
              <a:spLocks/>
            </p:cNvSpPr>
            <p:nvPr/>
          </p:nvSpPr>
          <p:spPr bwMode="auto">
            <a:xfrm>
              <a:off x="3484" y="2338"/>
              <a:ext cx="718" cy="295"/>
            </a:xfrm>
            <a:custGeom>
              <a:avLst/>
              <a:gdLst>
                <a:gd name="T0" fmla="*/ 210 w 301"/>
                <a:gd name="T1" fmla="*/ 0 h 124"/>
                <a:gd name="T2" fmla="*/ 151 w 301"/>
                <a:gd name="T3" fmla="*/ 14 h 124"/>
                <a:gd name="T4" fmla="*/ 91 w 301"/>
                <a:gd name="T5" fmla="*/ 0 h 124"/>
                <a:gd name="T6" fmla="*/ 0 w 301"/>
                <a:gd name="T7" fmla="*/ 124 h 124"/>
                <a:gd name="T8" fmla="*/ 301 w 301"/>
                <a:gd name="T9" fmla="*/ 124 h 124"/>
                <a:gd name="T10" fmla="*/ 210 w 301"/>
                <a:gd name="T11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1" h="124">
                  <a:moveTo>
                    <a:pt x="210" y="0"/>
                  </a:moveTo>
                  <a:cubicBezTo>
                    <a:pt x="192" y="9"/>
                    <a:pt x="172" y="14"/>
                    <a:pt x="151" y="14"/>
                  </a:cubicBezTo>
                  <a:cubicBezTo>
                    <a:pt x="129" y="14"/>
                    <a:pt x="109" y="9"/>
                    <a:pt x="91" y="0"/>
                  </a:cubicBezTo>
                  <a:cubicBezTo>
                    <a:pt x="50" y="23"/>
                    <a:pt x="17" y="67"/>
                    <a:pt x="0" y="124"/>
                  </a:cubicBezTo>
                  <a:cubicBezTo>
                    <a:pt x="301" y="124"/>
                    <a:pt x="301" y="124"/>
                    <a:pt x="301" y="124"/>
                  </a:cubicBezTo>
                  <a:cubicBezTo>
                    <a:pt x="283" y="68"/>
                    <a:pt x="251" y="23"/>
                    <a:pt x="2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200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Font typeface="Wingdings" pitchFamily="2" charset="2"/>
                <a:buChar char="n"/>
                <a:defRPr/>
              </a:pPr>
              <a:endParaRPr lang="zh-CN" altLang="en-US" sz="900" kern="0" dirty="0">
                <a:solidFill>
                  <a:prstClr val="white"/>
                </a:solidFill>
                <a:latin typeface="Arial"/>
                <a:ea typeface="微软雅黑"/>
                <a:cs typeface="Calibri" pitchFamily="34" charset="0"/>
              </a:endParaRPr>
            </a:p>
          </p:txBody>
        </p:sp>
      </p:grpSp>
      <p:sp>
        <p:nvSpPr>
          <p:cNvPr id="157" name="圆角矩形 41"/>
          <p:cNvSpPr/>
          <p:nvPr/>
        </p:nvSpPr>
        <p:spPr>
          <a:xfrm>
            <a:off x="7273788" y="1192559"/>
            <a:ext cx="1632261" cy="2802585"/>
          </a:xfrm>
          <a:prstGeom prst="round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028" fontAlgn="auto">
              <a:spcBef>
                <a:spcPts val="0"/>
              </a:spcBef>
              <a:spcAft>
                <a:spcPts val="0"/>
              </a:spcAft>
            </a:pPr>
            <a:endParaRPr lang="zh-CN" altLang="en-US" sz="4800" b="1" dirty="0">
              <a:solidFill>
                <a:schemeClr val="tx2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7625959" y="1170944"/>
            <a:ext cx="66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ASG</a:t>
            </a:r>
          </a:p>
        </p:txBody>
      </p:sp>
      <p:sp>
        <p:nvSpPr>
          <p:cNvPr id="166" name="Oval 59"/>
          <p:cNvSpPr/>
          <p:nvPr/>
        </p:nvSpPr>
        <p:spPr bwMode="auto">
          <a:xfrm>
            <a:off x="6941297" y="2248487"/>
            <a:ext cx="123761" cy="626141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None/>
              <a:tabLst/>
            </a:pPr>
            <a:endParaRPr kumimoji="0" lang="en-US" sz="1400" b="1" i="0" u="none" strike="noStrike" cap="none" normalizeH="0" baseline="0" dirty="0" err="1">
              <a:ln>
                <a:noFill/>
              </a:ln>
              <a:effectLst/>
              <a:latin typeface="Arial" charset="0"/>
              <a:ea typeface="SimSun" pitchFamily="2" charset="-122"/>
            </a:endParaRPr>
          </a:p>
        </p:txBody>
      </p:sp>
      <p:cxnSp>
        <p:nvCxnSpPr>
          <p:cNvPr id="172" name="直接连接符 208"/>
          <p:cNvCxnSpPr/>
          <p:nvPr/>
        </p:nvCxnSpPr>
        <p:spPr bwMode="auto">
          <a:xfrm>
            <a:off x="4316361" y="3583138"/>
            <a:ext cx="1556935" cy="19302"/>
          </a:xfrm>
          <a:prstGeom prst="line">
            <a:avLst/>
          </a:prstGeom>
          <a:noFill/>
          <a:ln w="28575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" name="直接连接符 208"/>
          <p:cNvCxnSpPr/>
          <p:nvPr/>
        </p:nvCxnSpPr>
        <p:spPr bwMode="auto">
          <a:xfrm>
            <a:off x="5870400" y="3626570"/>
            <a:ext cx="9166" cy="1160060"/>
          </a:xfrm>
          <a:prstGeom prst="line">
            <a:avLst/>
          </a:prstGeom>
          <a:noFill/>
          <a:ln w="28575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6" name="直接箭头连接符 29"/>
          <p:cNvCxnSpPr>
            <a:endCxn id="21" idx="2"/>
          </p:cNvCxnSpPr>
          <p:nvPr/>
        </p:nvCxnSpPr>
        <p:spPr bwMode="auto">
          <a:xfrm flipV="1">
            <a:off x="5870400" y="4752905"/>
            <a:ext cx="2698412" cy="22891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8" name="直接连接符 208"/>
          <p:cNvCxnSpPr/>
          <p:nvPr/>
        </p:nvCxnSpPr>
        <p:spPr bwMode="auto">
          <a:xfrm>
            <a:off x="4314913" y="3824926"/>
            <a:ext cx="910557" cy="37155"/>
          </a:xfrm>
          <a:prstGeom prst="line">
            <a:avLst/>
          </a:prstGeom>
          <a:noFill/>
          <a:ln w="28575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0" name="直接连接符 208"/>
          <p:cNvCxnSpPr/>
          <p:nvPr/>
        </p:nvCxnSpPr>
        <p:spPr bwMode="auto">
          <a:xfrm>
            <a:off x="5191801" y="3888004"/>
            <a:ext cx="3967" cy="1905116"/>
          </a:xfrm>
          <a:prstGeom prst="line">
            <a:avLst/>
          </a:prstGeom>
          <a:noFill/>
          <a:ln w="28575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5" name="直接箭头连接符 29"/>
          <p:cNvCxnSpPr/>
          <p:nvPr/>
        </p:nvCxnSpPr>
        <p:spPr bwMode="auto">
          <a:xfrm flipV="1">
            <a:off x="5191801" y="5674575"/>
            <a:ext cx="4848311" cy="66039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93" name="Picture 6" descr="苹果 iPhone 3GS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7348" y="4369202"/>
            <a:ext cx="369914" cy="529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6" name="直接箭头连接符 258"/>
          <p:cNvCxnSpPr/>
          <p:nvPr/>
        </p:nvCxnSpPr>
        <p:spPr bwMode="auto">
          <a:xfrm flipV="1">
            <a:off x="8913338" y="1660286"/>
            <a:ext cx="1324679" cy="33185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8" name="直接箭头连接符 258"/>
          <p:cNvCxnSpPr/>
          <p:nvPr/>
        </p:nvCxnSpPr>
        <p:spPr bwMode="auto">
          <a:xfrm>
            <a:off x="8898822" y="1770543"/>
            <a:ext cx="1726719" cy="814193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" name="直接箭头连接符 258"/>
          <p:cNvCxnSpPr>
            <a:endCxn id="33" idx="4"/>
          </p:cNvCxnSpPr>
          <p:nvPr/>
        </p:nvCxnSpPr>
        <p:spPr bwMode="auto">
          <a:xfrm>
            <a:off x="8920098" y="2025098"/>
            <a:ext cx="1316935" cy="3256789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9" name="直接箭头连接符 258"/>
          <p:cNvCxnSpPr>
            <a:endCxn id="45" idx="1"/>
          </p:cNvCxnSpPr>
          <p:nvPr/>
        </p:nvCxnSpPr>
        <p:spPr bwMode="auto">
          <a:xfrm flipV="1">
            <a:off x="6721896" y="1931150"/>
            <a:ext cx="924515" cy="544507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1" name="直接箭头连接符 258"/>
          <p:cNvCxnSpPr/>
          <p:nvPr/>
        </p:nvCxnSpPr>
        <p:spPr bwMode="auto">
          <a:xfrm flipV="1">
            <a:off x="5666439" y="2367053"/>
            <a:ext cx="618347" cy="5494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3" name="直接箭头连接符 258"/>
          <p:cNvCxnSpPr/>
          <p:nvPr/>
        </p:nvCxnSpPr>
        <p:spPr bwMode="auto">
          <a:xfrm>
            <a:off x="6718987" y="2629548"/>
            <a:ext cx="904632" cy="560696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" name="直接箭头连接符 258"/>
          <p:cNvCxnSpPr>
            <a:endCxn id="3" idx="2"/>
          </p:cNvCxnSpPr>
          <p:nvPr/>
        </p:nvCxnSpPr>
        <p:spPr bwMode="auto">
          <a:xfrm>
            <a:off x="3683965" y="2369800"/>
            <a:ext cx="780518" cy="6365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0" name="直接箭头连接符 258"/>
          <p:cNvCxnSpPr/>
          <p:nvPr/>
        </p:nvCxnSpPr>
        <p:spPr bwMode="auto">
          <a:xfrm flipV="1">
            <a:off x="2652337" y="3440352"/>
            <a:ext cx="693436" cy="6562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4" name="Tagline">
            <a:extLst>
              <a:ext uri="{FF2B5EF4-FFF2-40B4-BE49-F238E27FC236}">
                <a16:creationId xmlns:a16="http://schemas.microsoft.com/office/drawing/2014/main" id="{55E87492-3EFD-4B30-9CB3-9329B6EA1FED}"/>
              </a:ext>
            </a:extLst>
          </p:cNvPr>
          <p:cNvSpPr txBox="1"/>
          <p:nvPr/>
        </p:nvSpPr>
        <p:spPr>
          <a:xfrm>
            <a:off x="-119262" y="6557363"/>
            <a:ext cx="1530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</a:rPr>
              <a:t>Geoffrey Duncan</a:t>
            </a:r>
            <a:endParaRPr lang="pl-PL" sz="1400" b="1" dirty="0">
              <a:solidFill>
                <a:schemeClr val="tx2"/>
              </a:solidFill>
            </a:endParaRPr>
          </a:p>
        </p:txBody>
      </p:sp>
      <p:cxnSp>
        <p:nvCxnSpPr>
          <p:cNvPr id="225" name="直接箭头连接符 258"/>
          <p:cNvCxnSpPr/>
          <p:nvPr/>
        </p:nvCxnSpPr>
        <p:spPr bwMode="auto">
          <a:xfrm>
            <a:off x="8906256" y="2249424"/>
            <a:ext cx="232345" cy="2157202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1" name="TextBox 230"/>
          <p:cNvSpPr txBox="1"/>
          <p:nvPr/>
        </p:nvSpPr>
        <p:spPr>
          <a:xfrm>
            <a:off x="1806106" y="5728244"/>
            <a:ext cx="336180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ASG -  Auto Scaling Group</a:t>
            </a:r>
          </a:p>
          <a:p>
            <a:r>
              <a:rPr lang="en-US" sz="1400" dirty="0"/>
              <a:t>ALB -  Application Load Balancer</a:t>
            </a:r>
          </a:p>
          <a:p>
            <a:r>
              <a:rPr lang="en-US" sz="1400" dirty="0"/>
              <a:t>RDS - Relational Database System</a:t>
            </a:r>
          </a:p>
          <a:p>
            <a:r>
              <a:rPr lang="en-US" sz="1400" dirty="0"/>
              <a:t>S3 – Simple Storage Service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08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fad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2606</TotalTime>
  <Words>67</Words>
  <Application>Microsoft Macintosh PowerPoint</Application>
  <PresentationFormat>Widescreen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Rounded MT Bold</vt:lpstr>
      <vt:lpstr>Bahnschrift SemiBold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User</cp:lastModifiedBy>
  <cp:revision>282</cp:revision>
  <dcterms:created xsi:type="dcterms:W3CDTF">2023-10-12T20:57:44Z</dcterms:created>
  <dcterms:modified xsi:type="dcterms:W3CDTF">2025-04-05T02:58:31Z</dcterms:modified>
</cp:coreProperties>
</file>