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5" r:id="rId7"/>
    <p:sldId id="268" r:id="rId8"/>
    <p:sldId id="267" r:id="rId9"/>
    <p:sldId id="266" r:id="rId10"/>
    <p:sldId id="269" r:id="rId11"/>
    <p:sldId id="262" r:id="rId12"/>
    <p:sldId id="263" r:id="rId13"/>
    <p:sldId id="271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37E23-BB1C-4C5F-971F-A63AC037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D5B44-3A70-4ADA-AE61-3D010883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C2AAF-F52B-4A7E-9447-8DB2BD50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D7197-34B3-48DF-9EB1-6033330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74EEC-9F02-41EF-867A-F0E1D84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E61-320C-45B5-BAB1-125AD78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A0F8D-125C-4930-8AD3-F98DFB82A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D6779-0864-410E-B877-53E5C168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38F59-A1A8-47EF-A513-5F3B47FD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8BC7C-AF71-4682-86F4-DE638709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4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E3DB5A-3E07-44F7-8CB7-367CED92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629658-1EC6-4722-8D42-93642615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26C9C-D3E8-4569-BA73-9314E656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77277-93BD-4E6B-8FDD-DFD56F7A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AFFDF-0B3B-4680-82B4-4596E7D6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26839-93A0-4029-91AE-2A64BD5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08B69-34ED-4E42-938B-7A02D580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E75B7B-F59E-4C9C-A75B-5FC1875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F899C-63EA-4BB3-BF93-34B146B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AB377-CC28-462E-9134-480D1777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95E01-068F-46DC-8B1C-19356629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9AC80-8FBC-4AD5-8876-5095CFAA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8C9B9-AB3C-48AF-9AD5-C8DA7C8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F2D4-AA14-4CBD-836C-99CE895D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047D8-7F8A-4CE0-A9DA-6885BC3F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7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6BB8C-76A6-4EC5-9D4D-3CB34A97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6F308-EBF7-402C-9616-3335E4CE0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4B480D-3547-48CA-9109-BAFB049F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5C056-C963-4420-B82D-3D3F337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CA242-7594-4F99-8296-ECA6E1F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8BD45-D399-4DC9-A21C-642264D2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AA896-BC9C-41D4-AA1C-8C627811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D1111-C2D1-4302-A48E-D6D58445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B50614-6787-4915-834E-CCD7E899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CB4D21-1B01-4C7A-8D41-18D0AF731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0862C0-EBEB-43E3-B109-C1DC6D0F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053379-73E6-4B8B-89BB-6AEC4CFD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01DF0-0540-4DEA-A826-DB99C0E8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9FEB7C-33EB-4B88-8EDC-B04971E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5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3F2DA-7150-4526-BB2B-C591516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B50354-499E-49B2-9C85-9E68122C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9BC11-8125-47DC-984D-5D44839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4C953A-FA81-42BC-ACE0-3A4141EE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009A9E-7C4C-4899-AB53-E35C1F10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4405AF-38F1-4651-8C07-CF04DF54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2D6D5-BC7D-4F81-A8E6-95EEBB2D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77CD3-957C-4442-95DD-58053166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59B45-C5F1-43B5-B445-1FDE2939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29B73-A051-4AFC-80CB-93266595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85AF3-3F83-4D74-88E4-7E7D6BE7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97957-A4F2-436D-96ED-7BA79113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DCEE4-8FC9-40D1-8105-EE34BED5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367E2-5E02-42B6-8B61-3F6A9A2D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06972-897D-402A-9B9B-197C73F5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74070B-33FC-4A66-B320-8F0B807C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7D6C7-CF2F-42AE-8326-4CD7BAB2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0A613A-4615-4DD0-BB1C-2F7CEE0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A7C116-6721-4AB6-A14E-A5D3D511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06BDF0-CEF4-4387-B04E-468763D9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25745B-17C7-42EF-9667-7E138736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807E1-D1A1-48DF-A68B-EFBB1ACD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A6D8-7D35-42D1-9047-A0A65DA37B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A6E05-8834-4953-8068-E43CBDB2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5DAD0-6145-459F-93FB-63C1367D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0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047B-77DE-479D-A263-A4B5BF9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Digital </a:t>
            </a:r>
            <a:r>
              <a:rPr lang="de-DE" dirty="0" err="1"/>
              <a:t>Artifactual</a:t>
            </a:r>
            <a:r>
              <a:rPr lang="de-DE" dirty="0"/>
              <a:t> </a:t>
            </a:r>
            <a:r>
              <a:rPr lang="de-DE" dirty="0" err="1"/>
              <a:t>Objections</a:t>
            </a:r>
            <a:r>
              <a:rPr lang="de-DE" dirty="0"/>
              <a:t>: 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32D87-E961-4CDF-85B7-4B89D6060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Course-</a:t>
            </a:r>
            <a:r>
              <a:rPr lang="de-DE" dirty="0" err="1"/>
              <a:t>accompanying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summer</a:t>
            </a:r>
            <a:r>
              <a:rPr lang="de-DE" dirty="0"/>
              <a:t> </a:t>
            </a:r>
            <a:r>
              <a:rPr lang="de-DE" dirty="0" err="1"/>
              <a:t>semester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224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493283-F28C-4D76-B255-581C0FE8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0" y="2062345"/>
            <a:ext cx="752475" cy="857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C0110-6F45-4D17-9A86-D022B8E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2665717"/>
            <a:ext cx="752475" cy="857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5E3FCF-65B5-4E92-A627-4384E148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93" y="4462829"/>
            <a:ext cx="75247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8B1537-3172-48C8-B606-078338D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4462829"/>
            <a:ext cx="752475" cy="857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D80A1A-6937-4F54-A4C3-5B938ECD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3000375"/>
            <a:ext cx="752475" cy="857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CD3E335-2D58-4238-8162-D9447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4462829"/>
            <a:ext cx="752475" cy="8572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5CAFE7-AD34-44CD-8519-85CF1B7D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00736" y="4091353"/>
            <a:ext cx="390525" cy="5048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3C1ED0-BA7B-4435-83AA-40431B5A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61" y="2805384"/>
            <a:ext cx="657225" cy="7524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5B1B02-2E9C-4A23-B4AB-DFDB9C81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96" y="1969294"/>
            <a:ext cx="657225" cy="7524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2E97FD4-3033-4FCE-A483-4AF83E275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03" y="2062345"/>
            <a:ext cx="371941" cy="4259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AA3A32-87F4-42E6-B5AF-2B485270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072" y="2928743"/>
            <a:ext cx="288959" cy="33119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47FECE1-4632-4BBE-8EA5-03A352E2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41" y="5995980"/>
            <a:ext cx="291342" cy="33356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8027E1E-4A83-4B29-A0E5-59CEE599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48" y="6068356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63430A6-E3D5-444E-A72A-3C1162F7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97" y="6329545"/>
            <a:ext cx="299086" cy="342432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960EAD6-BC01-43D6-9A69-2A4F61C07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484" y="6425401"/>
            <a:ext cx="131498" cy="1507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E2658735-B895-405A-9D04-C4FE14B6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89" y="3101948"/>
            <a:ext cx="291342" cy="333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F6E86C6-76B5-425E-9E01-1F7ED0283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6" y="3174324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4893E92-F71B-4CD2-8EE4-477B3DE8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345" y="3435513"/>
            <a:ext cx="299086" cy="34243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190CED4-2B82-4730-8877-103ABFA0E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2" y="3531369"/>
            <a:ext cx="131498" cy="15071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299B61D-19D6-4924-99E8-2FF04710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69" y="5890414"/>
            <a:ext cx="291342" cy="33356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58C2191-8BED-4204-BCE6-AF804A23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76" y="5962790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579E6DA-446F-45C8-9D88-A0A3214B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25" y="6223979"/>
            <a:ext cx="299086" cy="34243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C08D630-5D99-477B-BFE0-DF5CFF116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112" y="6319835"/>
            <a:ext cx="131498" cy="150719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0D590CF-66F1-4716-8F0D-6AF7AF21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179" y="5734791"/>
            <a:ext cx="291342" cy="33356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C68D2D3-9046-46E9-AC9E-601E779F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086" y="5807167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C69E3F6-7088-4A0D-B6B6-B82133FB2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35" y="6068356"/>
            <a:ext cx="299086" cy="34243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D3DB4D8-8823-455A-B731-51C718A08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222" y="6164212"/>
            <a:ext cx="131498" cy="150719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4963997-271E-4EF7-97EC-E9C0FD59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621" y="1740867"/>
            <a:ext cx="291342" cy="33356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08BBA3C-C9DE-48C7-8FD5-BB8C7067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28" y="1813243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92B7F26-74E9-4721-BD72-99735816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877" y="2074432"/>
            <a:ext cx="299086" cy="34243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B9661FA-FCED-48EE-A9EF-02652152E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64" y="2170288"/>
            <a:ext cx="131498" cy="150719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596373B-DA79-4417-9616-4587AA07B484}"/>
              </a:ext>
            </a:extLst>
          </p:cNvPr>
          <p:cNvCxnSpPr>
            <a:endCxn id="45" idx="1"/>
          </p:cNvCxnSpPr>
          <p:nvPr/>
        </p:nvCxnSpPr>
        <p:spPr>
          <a:xfrm flipV="1">
            <a:off x="6425002" y="1907649"/>
            <a:ext cx="496526" cy="33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3FC8097-F0B5-4124-BB8F-EA05BEC4FF43}"/>
              </a:ext>
            </a:extLst>
          </p:cNvPr>
          <p:cNvCxnSpPr>
            <a:endCxn id="29" idx="0"/>
          </p:cNvCxnSpPr>
          <p:nvPr/>
        </p:nvCxnSpPr>
        <p:spPr>
          <a:xfrm>
            <a:off x="7582484" y="5194340"/>
            <a:ext cx="33303" cy="87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6F65635-CCD2-43D9-BE8B-9D743700F14F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8057783" y="3268730"/>
            <a:ext cx="647213" cy="1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F785F13-519E-45C7-ADB2-744C63666B26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 flipH="1">
            <a:off x="5906415" y="5320079"/>
            <a:ext cx="189585" cy="642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41262E6-E693-4244-917B-A7B90988493E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H="1" flipV="1">
            <a:off x="6095998" y="2919595"/>
            <a:ext cx="1" cy="122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0E34213-F2E9-4198-A039-AD9661D82676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854008" y="3094342"/>
            <a:ext cx="1052407" cy="110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9DFD224-3103-40DA-A857-75A3B55BBBA8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flipV="1">
            <a:off x="6348411" y="3429000"/>
            <a:ext cx="956897" cy="9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E5F2C24-EA8E-493C-B1C1-386E96E34005}"/>
              </a:ext>
            </a:extLst>
          </p:cNvPr>
          <p:cNvCxnSpPr/>
          <p:nvPr/>
        </p:nvCxnSpPr>
        <p:spPr>
          <a:xfrm>
            <a:off x="6393126" y="4634045"/>
            <a:ext cx="1038203" cy="14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93D44A-A0ED-47D1-BAB4-B651635A29D8}"/>
              </a:ext>
            </a:extLst>
          </p:cNvPr>
          <p:cNvCxnSpPr/>
          <p:nvPr/>
        </p:nvCxnSpPr>
        <p:spPr>
          <a:xfrm flipH="1">
            <a:off x="4721114" y="4554171"/>
            <a:ext cx="1185301" cy="16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el 59">
            <a:extLst>
              <a:ext uri="{FF2B5EF4-FFF2-40B4-BE49-F238E27FC236}">
                <a16:creationId xmlns:a16="http://schemas.microsoft.com/office/drawing/2014/main" id="{C8294D84-95DD-4AEE-9B2E-DF1BF892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sounding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i="1" dirty="0" err="1"/>
              <a:t>take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sound</a:t>
            </a:r>
            <a:r>
              <a:rPr lang="de-DE" i="1" dirty="0"/>
              <a:t> in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“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E84BF6F-4B94-4450-AEAA-EFC7D5C274ED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2912721" y="2345532"/>
            <a:ext cx="1263625" cy="65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AA93B1-FE71-483C-82AE-68FE534F6C6A}"/>
              </a:ext>
            </a:extLst>
          </p:cNvPr>
          <p:cNvCxnSpPr>
            <a:endCxn id="40" idx="0"/>
          </p:cNvCxnSpPr>
          <p:nvPr/>
        </p:nvCxnSpPr>
        <p:spPr>
          <a:xfrm flipH="1">
            <a:off x="3562850" y="5194340"/>
            <a:ext cx="538683" cy="54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05AD-15DD-489A-8EFD-000DE4C1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summarized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7C863-CE4C-4F9B-ABB2-38F0703C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all </a:t>
            </a:r>
            <a:r>
              <a:rPr lang="de-DE" dirty="0" err="1"/>
              <a:t>equipped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microphone</a:t>
            </a:r>
            <a:r>
              <a:rPr lang="de-DE" dirty="0"/>
              <a:t> and a </a:t>
            </a:r>
            <a:r>
              <a:rPr lang="de-DE" dirty="0" err="1"/>
              <a:t>speaker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microphone</a:t>
            </a:r>
            <a:r>
              <a:rPr lang="de-DE" dirty="0"/>
              <a:t>)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and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collects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heard</a:t>
            </a:r>
            <a:endParaRPr lang="de-DE" dirty="0"/>
          </a:p>
          <a:p>
            <a:r>
              <a:rPr lang="de-DE" i="1" dirty="0"/>
              <a:t>Every </a:t>
            </a:r>
            <a:r>
              <a:rPr lang="de-DE" i="1" dirty="0" err="1"/>
              <a:t>now</a:t>
            </a:r>
            <a:r>
              <a:rPr lang="de-DE" i="1" dirty="0"/>
              <a:t> and </a:t>
            </a:r>
            <a:r>
              <a:rPr lang="de-DE" i="1" dirty="0" err="1"/>
              <a:t>then</a:t>
            </a:r>
            <a:r>
              <a:rPr lang="de-DE" i="1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introduces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device‘s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browse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sounding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i="1" dirty="0" err="1"/>
              <a:t>take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sound</a:t>
            </a:r>
            <a:r>
              <a:rPr lang="de-DE" i="1" dirty="0"/>
              <a:t> in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5723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950F-B47C-4BF7-BBAD-3A2838DF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C96BD-4881-427B-8057-B83CEAA9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? (</a:t>
            </a:r>
            <a:r>
              <a:rPr lang="de-DE" sz="2000" dirty="0" err="1"/>
              <a:t>former</a:t>
            </a:r>
            <a:r>
              <a:rPr lang="de-DE" sz="2000" dirty="0"/>
              <a:t> </a:t>
            </a:r>
            <a:r>
              <a:rPr lang="de-DE" sz="2000" dirty="0" err="1"/>
              <a:t>idea</a:t>
            </a:r>
            <a:r>
              <a:rPr lang="de-DE" sz="2000" dirty="0"/>
              <a:t>: </a:t>
            </a:r>
            <a:r>
              <a:rPr lang="de-DE" sz="2000" dirty="0" err="1"/>
              <a:t>take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20 (</a:t>
            </a:r>
            <a:r>
              <a:rPr lang="de-DE" sz="2000" dirty="0" err="1"/>
              <a:t>or</a:t>
            </a:r>
            <a:r>
              <a:rPr lang="de-DE" sz="2000" dirty="0"/>
              <a:t> X)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</a:t>
            </a:r>
            <a:r>
              <a:rPr lang="de-DE" sz="2000" dirty="0" err="1"/>
              <a:t>twitter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, </a:t>
            </a:r>
            <a:r>
              <a:rPr lang="de-DE" sz="2000" dirty="0" err="1"/>
              <a:t>translate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language</a:t>
            </a:r>
            <a:r>
              <a:rPr lang="de-DE" sz="2000" dirty="0"/>
              <a:t> and </a:t>
            </a:r>
            <a:r>
              <a:rPr lang="de-DE" sz="2000" dirty="0" err="1"/>
              <a:t>play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whenever</a:t>
            </a:r>
            <a:r>
              <a:rPr lang="de-DE" sz="2000" dirty="0"/>
              <a:t> a tweet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posted</a:t>
            </a:r>
            <a:r>
              <a:rPr lang="de-DE" dirty="0"/>
              <a:t>)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(</a:t>
            </a:r>
            <a:r>
              <a:rPr lang="de-DE" dirty="0" err="1"/>
              <a:t>dis</a:t>
            </a:r>
            <a:r>
              <a:rPr lang="de-DE" dirty="0"/>
              <a:t>-)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vocabulary</a:t>
            </a:r>
            <a:r>
              <a:rPr lang="de-DE" dirty="0"/>
              <a:t>? (</a:t>
            </a:r>
            <a:r>
              <a:rPr lang="de-DE" sz="1800" dirty="0" err="1"/>
              <a:t>changing</a:t>
            </a:r>
            <a:r>
              <a:rPr lang="de-DE" sz="1800" dirty="0"/>
              <a:t> </a:t>
            </a:r>
            <a:r>
              <a:rPr lang="de-DE" sz="1800" dirty="0" err="1"/>
              <a:t>colors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</a:t>
            </a:r>
            <a:r>
              <a:rPr lang="de-DE" sz="1800" dirty="0" err="1"/>
              <a:t>indicate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acceptance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sound</a:t>
            </a:r>
            <a:r>
              <a:rPr lang="de-DE" sz="1800" dirty="0"/>
              <a:t> </a:t>
            </a:r>
            <a:r>
              <a:rPr lang="de-DE" sz="1800" dirty="0" err="1"/>
              <a:t>file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character</a:t>
            </a:r>
            <a:r>
              <a:rPr lang="de-DE" dirty="0"/>
              <a:t>)</a:t>
            </a:r>
          </a:p>
          <a:p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/>
              <a:t>…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99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87BE-F768-4DA9-9B22-408BCAF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June 2nd, 2017: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Arguing</a:t>
            </a:r>
            <a:r>
              <a:rPr lang="de-DE" dirty="0"/>
              <a:t> Machines: Simulation </a:t>
            </a:r>
          </a:p>
        </p:txBody>
      </p:sp>
    </p:spTree>
    <p:extLst>
      <p:ext uri="{BB962C8B-B14F-4D97-AF65-F5344CB8AC3E}">
        <p14:creationId xmlns:p14="http://schemas.microsoft.com/office/powerpoint/2010/main" val="101617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A7293-FD38-4A15-A787-3E84E140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– </a:t>
            </a:r>
            <a:r>
              <a:rPr lang="de-DE" dirty="0" err="1"/>
              <a:t>Step-wise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48938-8E4D-4977-857C-A3CD5EC8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131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Sound </a:t>
            </a:r>
            <a:r>
              <a:rPr lang="de-DE" dirty="0" err="1"/>
              <a:t>emission</a:t>
            </a:r>
            <a:r>
              <a:rPr lang="de-DE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800" dirty="0"/>
              <a:t>Set Sound </a:t>
            </a:r>
            <a:r>
              <a:rPr lang="de-DE" sz="1800" dirty="0" err="1"/>
              <a:t>state</a:t>
            </a:r>
            <a:r>
              <a:rPr lang="de-DE" sz="1800" dirty="0"/>
              <a:t> = GO</a:t>
            </a:r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sz="1800" dirty="0" err="1"/>
              <a:t>generate</a:t>
            </a:r>
            <a:r>
              <a:rPr lang="de-DE" sz="1800" dirty="0"/>
              <a:t> &amp; send </a:t>
            </a:r>
            <a:r>
              <a:rPr lang="de-DE" sz="1800" dirty="0" err="1"/>
              <a:t>sound</a:t>
            </a:r>
            <a:r>
              <a:rPr lang="de-DE" sz="1800" dirty="0"/>
              <a:t> file:</a:t>
            </a:r>
          </a:p>
          <a:p>
            <a:pPr lvl="2"/>
            <a:r>
              <a:rPr lang="de-DE" sz="1800" dirty="0"/>
              <a:t>Incoming </a:t>
            </a:r>
            <a:r>
              <a:rPr lang="de-DE" sz="1800" dirty="0" err="1"/>
              <a:t>text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speech</a:t>
            </a:r>
            <a:endParaRPr lang="de-DE" sz="1800" dirty="0">
              <a:sym typeface="Wingdings" panose="05000000000000000000" pitchFamily="2" charset="2"/>
            </a:endParaRP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(</a:t>
            </a:r>
            <a:r>
              <a:rPr lang="de-DE" sz="1800" dirty="0" err="1">
                <a:sym typeface="Wingdings" panose="05000000000000000000" pitchFamily="2" charset="2"/>
              </a:rPr>
              <a:t>random</a:t>
            </a:r>
            <a:r>
              <a:rPr lang="de-DE" sz="1800" dirty="0">
                <a:sym typeface="Wingdings" panose="05000000000000000000" pitchFamily="2" charset="2"/>
              </a:rPr>
              <a:t>) </a:t>
            </a:r>
            <a:r>
              <a:rPr lang="de-DE" sz="1800" dirty="0" err="1">
                <a:sym typeface="Wingdings" panose="05000000000000000000" pitchFamily="2" charset="2"/>
              </a:rPr>
              <a:t>freq</a:t>
            </a:r>
            <a:r>
              <a:rPr lang="de-DE" sz="1000" dirty="0"/>
              <a:t>	</a:t>
            </a:r>
            <a:r>
              <a:rPr lang="de-DE" sz="200" dirty="0"/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1EFA4F-8B39-4005-B159-C58ADC0DC18E}"/>
              </a:ext>
            </a:extLst>
          </p:cNvPr>
          <p:cNvSpPr txBox="1"/>
          <p:nvPr/>
        </p:nvSpPr>
        <p:spPr>
          <a:xfrm>
            <a:off x="5873262" y="1834417"/>
            <a:ext cx="572379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Sound </a:t>
            </a:r>
            <a:r>
              <a:rPr lang="de-DE" sz="2800" dirty="0" err="1"/>
              <a:t>recording</a:t>
            </a:r>
            <a:r>
              <a:rPr lang="de-DE" sz="2800" dirty="0"/>
              <a:t>: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If</a:t>
            </a:r>
            <a:r>
              <a:rPr lang="de-DE" dirty="0"/>
              <a:t> Sound </a:t>
            </a:r>
            <a:r>
              <a:rPr lang="de-DE" dirty="0" err="1"/>
              <a:t>state</a:t>
            </a:r>
            <a:r>
              <a:rPr lang="de-DE" dirty="0"/>
              <a:t> = GO</a:t>
            </a:r>
          </a:p>
          <a:p>
            <a:pPr>
              <a:lnSpc>
                <a:spcPct val="150000"/>
              </a:lnSpc>
            </a:pPr>
            <a:r>
              <a:rPr lang="de-DE" dirty="0"/>
              <a:t>	listen</a:t>
            </a:r>
          </a:p>
          <a:p>
            <a:r>
              <a:rPr lang="de-DE" dirty="0"/>
              <a:t>	find dominant </a:t>
            </a:r>
            <a:r>
              <a:rPr lang="de-DE" dirty="0" err="1"/>
              <a:t>frequency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freq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: </a:t>
            </a:r>
            <a:r>
              <a:rPr lang="de-DE" dirty="0" err="1"/>
              <a:t>glow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sz="1400" i="1" dirty="0"/>
              <a:t>/ do </a:t>
            </a:r>
            <a:r>
              <a:rPr lang="de-DE" sz="1400" i="1" dirty="0" err="1"/>
              <a:t>something</a:t>
            </a:r>
            <a:endParaRPr lang="de-DE" sz="1400" i="1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	</a:t>
            </a:r>
            <a:r>
              <a:rPr lang="de-DE" dirty="0" err="1"/>
              <a:t>glow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+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entry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frequency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wait</a:t>
            </a:r>
            <a:r>
              <a:rPr lang="de-DE" dirty="0"/>
              <a:t> x s</a:t>
            </a:r>
          </a:p>
          <a:p>
            <a:r>
              <a:rPr lang="de-DE" dirty="0"/>
              <a:t>		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	</a:t>
            </a:r>
          </a:p>
          <a:p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82A46-CE38-4447-9992-0F86557338B1}"/>
              </a:ext>
            </a:extLst>
          </p:cNvPr>
          <p:cNvSpPr txBox="1"/>
          <p:nvPr/>
        </p:nvSpPr>
        <p:spPr>
          <a:xfrm>
            <a:off x="9144000" y="3130062"/>
            <a:ext cx="193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FFT </a:t>
            </a:r>
            <a:r>
              <a:rPr lang="de-DE" sz="1400" dirty="0" err="1">
                <a:solidFill>
                  <a:schemeClr val="accent6"/>
                </a:solidFill>
              </a:rPr>
              <a:t>transformation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4AD532-8554-44F8-AC15-87F5F7F913D8}"/>
              </a:ext>
            </a:extLst>
          </p:cNvPr>
          <p:cNvSpPr txBox="1"/>
          <p:nvPr/>
        </p:nvSpPr>
        <p:spPr>
          <a:xfrm>
            <a:off x="8466993" y="4482787"/>
            <a:ext cx="357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e.g. </a:t>
            </a:r>
            <a:r>
              <a:rPr lang="de-DE" sz="1400" dirty="0" err="1">
                <a:solidFill>
                  <a:schemeClr val="accent6"/>
                </a:solidFill>
              </a:rPr>
              <a:t>based</a:t>
            </a:r>
            <a:r>
              <a:rPr lang="de-DE" sz="1400" dirty="0">
                <a:solidFill>
                  <a:schemeClr val="accent6"/>
                </a:solidFill>
              </a:rPr>
              <a:t> on </a:t>
            </a:r>
            <a:r>
              <a:rPr lang="de-DE" sz="1400" dirty="0" err="1">
                <a:solidFill>
                  <a:schemeClr val="accent6"/>
                </a:solidFill>
              </a:rPr>
              <a:t>proximity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>
                <a:solidFill>
                  <a:schemeClr val="accent6"/>
                </a:solidFill>
              </a:rPr>
              <a:t>of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>
                <a:solidFill>
                  <a:schemeClr val="accent6"/>
                </a:solidFill>
              </a:rPr>
              <a:t>new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>
                <a:solidFill>
                  <a:schemeClr val="accent6"/>
                </a:solidFill>
              </a:rPr>
              <a:t>entry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>
                <a:solidFill>
                  <a:schemeClr val="accent6"/>
                </a:solidFill>
              </a:rPr>
              <a:t>to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>
                <a:solidFill>
                  <a:schemeClr val="accent6"/>
                </a:solidFill>
              </a:rPr>
              <a:t>similar</a:t>
            </a:r>
            <a:endParaRPr lang="de-DE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8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87BE-F768-4DA9-9B22-408BCAF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May 22nd, 2017</a:t>
            </a:r>
          </a:p>
        </p:txBody>
      </p:sp>
    </p:spTree>
    <p:extLst>
      <p:ext uri="{BB962C8B-B14F-4D97-AF65-F5344CB8AC3E}">
        <p14:creationId xmlns:p14="http://schemas.microsoft.com/office/powerpoint/2010/main" val="35748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8E8A1FC-5AEB-47CA-8D27-71AF4B213380}"/>
              </a:ext>
            </a:extLst>
          </p:cNvPr>
          <p:cNvSpPr txBox="1"/>
          <p:nvPr/>
        </p:nvSpPr>
        <p:spPr>
          <a:xfrm>
            <a:off x="580292" y="1538654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Content, Research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CA9716-7179-4552-911A-00AD0380A3DB}"/>
              </a:ext>
            </a:extLst>
          </p:cNvPr>
          <p:cNvSpPr txBox="1"/>
          <p:nvPr/>
        </p:nvSpPr>
        <p:spPr>
          <a:xfrm>
            <a:off x="580292" y="4941249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Technical, Methods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ADB836-DEC3-4D00-BB2F-ACEEAAA3CC96}"/>
              </a:ext>
            </a:extLst>
          </p:cNvPr>
          <p:cNvSpPr txBox="1"/>
          <p:nvPr/>
        </p:nvSpPr>
        <p:spPr>
          <a:xfrm>
            <a:off x="3015762" y="661622"/>
            <a:ext cx="1872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Hannah Arendt: Vita </a:t>
            </a:r>
            <a:r>
              <a:rPr lang="de-DE" sz="1200" dirty="0" err="1"/>
              <a:t>Activa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F3A123-1F48-41E4-B66B-ECDD3B94617C}"/>
              </a:ext>
            </a:extLst>
          </p:cNvPr>
          <p:cNvSpPr txBox="1"/>
          <p:nvPr/>
        </p:nvSpPr>
        <p:spPr>
          <a:xfrm>
            <a:off x="5925533" y="2772911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Zukunftsinstitut.de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way</a:t>
            </a:r>
            <a:r>
              <a:rPr lang="de-DE" sz="1200" dirty="0"/>
              <a:t> </a:t>
            </a:r>
            <a:r>
              <a:rPr lang="de-DE" sz="1200" dirty="0" err="1"/>
              <a:t>too</a:t>
            </a:r>
            <a:r>
              <a:rPr lang="de-DE" sz="1200" dirty="0"/>
              <a:t> </a:t>
            </a:r>
            <a:r>
              <a:rPr lang="de-DE" sz="1200" dirty="0" err="1"/>
              <a:t>commercial</a:t>
            </a:r>
            <a:r>
              <a:rPr lang="de-DE" sz="1200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3ABEDE-9945-464B-B42E-6A9898A9204F}"/>
              </a:ext>
            </a:extLst>
          </p:cNvPr>
          <p:cNvSpPr txBox="1"/>
          <p:nvPr/>
        </p:nvSpPr>
        <p:spPr>
          <a:xfrm>
            <a:off x="3015762" y="1259436"/>
            <a:ext cx="234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Spektrum: Digital World, Big 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7089624-F6EE-4C13-B505-3DA1FDF609A7}"/>
              </a:ext>
            </a:extLst>
          </p:cNvPr>
          <p:cNvSpPr txBox="1"/>
          <p:nvPr/>
        </p:nvSpPr>
        <p:spPr>
          <a:xfrm>
            <a:off x="3015762" y="3015720"/>
            <a:ext cx="2416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Netzwerk- und Verhaltensforschung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8013D4-36F6-423E-9218-DD405335BDF2}"/>
              </a:ext>
            </a:extLst>
          </p:cNvPr>
          <p:cNvSpPr txBox="1"/>
          <p:nvPr/>
        </p:nvSpPr>
        <p:spPr>
          <a:xfrm>
            <a:off x="3155712" y="4976473"/>
            <a:ext cx="2136530" cy="66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Try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b="1" dirty="0" err="1"/>
              <a:t>allocation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words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news</a:t>
            </a:r>
            <a:r>
              <a:rPr lang="de-DE" sz="1200" dirty="0"/>
              <a:t> </a:t>
            </a:r>
            <a:r>
              <a:rPr lang="de-DE" sz="1200" dirty="0" err="1"/>
              <a:t>websites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 </a:t>
            </a:r>
            <a:r>
              <a:rPr lang="de-DE" sz="1200" dirty="0" err="1"/>
              <a:t>self</a:t>
            </a:r>
            <a:r>
              <a:rPr lang="de-DE" sz="1200" dirty="0"/>
              <a:t>-made </a:t>
            </a:r>
            <a:r>
              <a:rPr lang="de-DE" sz="1200" dirty="0" err="1"/>
              <a:t>grid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political</a:t>
            </a:r>
            <a:r>
              <a:rPr lang="de-DE" sz="1200" dirty="0"/>
              <a:t> </a:t>
            </a:r>
            <a:r>
              <a:rPr lang="de-DE" sz="1200" dirty="0" err="1"/>
              <a:t>emotions</a:t>
            </a:r>
            <a:endParaRPr lang="de-DE" sz="12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2F00FD5-3C2A-4379-9976-E343DB465AA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75619" y="800122"/>
            <a:ext cx="540143" cy="92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886B3FE-CA1F-4438-91A1-BD8179DBE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579942" y="5125915"/>
            <a:ext cx="57577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631B0EF-CD20-4C97-95A5-92A53A5B4F2E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475619" y="1397936"/>
            <a:ext cx="540143" cy="32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32AC600-0D7A-4041-8979-CA6C6B513D2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432193" y="3003744"/>
            <a:ext cx="493340" cy="15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C53F57F-1FE7-41AF-9DC5-8D8EB762702C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 flipV="1">
            <a:off x="2475619" y="1723320"/>
            <a:ext cx="540143" cy="143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150EC95-E1B1-4701-B019-FC2C496E9342}"/>
              </a:ext>
            </a:extLst>
          </p:cNvPr>
          <p:cNvSpPr txBox="1"/>
          <p:nvPr/>
        </p:nvSpPr>
        <p:spPr>
          <a:xfrm>
            <a:off x="5750293" y="3848854"/>
            <a:ext cx="260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Soziale Netzwerkanalyse (SSOAR 2002)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7CDA6C-692E-4696-9CDA-0C14F87CD9EF}"/>
              </a:ext>
            </a:extLst>
          </p:cNvPr>
          <p:cNvCxnSpPr>
            <a:cxnSpLocks/>
          </p:cNvCxnSpPr>
          <p:nvPr/>
        </p:nvCxnSpPr>
        <p:spPr>
          <a:xfrm>
            <a:off x="5329656" y="3248853"/>
            <a:ext cx="459441" cy="60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60634DB-DC3B-48B6-BDEA-B937373583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79942" y="4095051"/>
            <a:ext cx="3249358" cy="103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2351AAA-D787-43AB-97E5-6040EF14CE1E}"/>
              </a:ext>
            </a:extLst>
          </p:cNvPr>
          <p:cNvCxnSpPr/>
          <p:nvPr/>
        </p:nvCxnSpPr>
        <p:spPr>
          <a:xfrm>
            <a:off x="6049108" y="2681654"/>
            <a:ext cx="1125415" cy="6110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6664520-A0D1-4220-BE33-20F440D3A951}"/>
              </a:ext>
            </a:extLst>
          </p:cNvPr>
          <p:cNvCxnSpPr/>
          <p:nvPr/>
        </p:nvCxnSpPr>
        <p:spPr>
          <a:xfrm flipH="1">
            <a:off x="6100773" y="2611315"/>
            <a:ext cx="1056165" cy="6814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4A1E288-8D64-4AE9-9945-277128CBB015}"/>
              </a:ext>
            </a:extLst>
          </p:cNvPr>
          <p:cNvSpPr txBox="1"/>
          <p:nvPr/>
        </p:nvSpPr>
        <p:spPr>
          <a:xfrm>
            <a:off x="3155712" y="2031023"/>
            <a:ext cx="3006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„I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tolerate</a:t>
            </a:r>
            <a:r>
              <a:rPr lang="de-DE" sz="1200" dirty="0"/>
              <a:t> </a:t>
            </a:r>
            <a:r>
              <a:rPr lang="de-DE" sz="1200" dirty="0" err="1"/>
              <a:t>anything</a:t>
            </a:r>
            <a:r>
              <a:rPr lang="de-DE" sz="1200" dirty="0"/>
              <a:t> </a:t>
            </a:r>
            <a:r>
              <a:rPr lang="de-DE" sz="1200" dirty="0" err="1"/>
              <a:t>except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outgroup</a:t>
            </a:r>
            <a:r>
              <a:rPr lang="de-DE" sz="1200" dirty="0"/>
              <a:t>“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EF9DB56-469B-4F43-AA36-A8CB94690ACC}"/>
              </a:ext>
            </a:extLst>
          </p:cNvPr>
          <p:cNvCxnSpPr>
            <a:stCxn id="61" idx="1"/>
            <a:endCxn id="6" idx="3"/>
          </p:cNvCxnSpPr>
          <p:nvPr/>
        </p:nvCxnSpPr>
        <p:spPr>
          <a:xfrm flipH="1" flipV="1">
            <a:off x="2475619" y="1723320"/>
            <a:ext cx="680093" cy="44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7F9E947-5EE4-4EE5-84C1-8CC3101DC757}"/>
              </a:ext>
            </a:extLst>
          </p:cNvPr>
          <p:cNvSpPr txBox="1"/>
          <p:nvPr/>
        </p:nvSpPr>
        <p:spPr>
          <a:xfrm>
            <a:off x="3182213" y="5928247"/>
            <a:ext cx="310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80.000.000 LEDs</a:t>
            </a:r>
          </a:p>
          <a:p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even</a:t>
            </a:r>
            <a:r>
              <a:rPr lang="de-DE" sz="1200" dirty="0"/>
              <a:t> 80.000 </a:t>
            </a:r>
            <a:r>
              <a:rPr lang="de-DE" sz="1200" dirty="0" err="1"/>
              <a:t>would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a </a:t>
            </a:r>
            <a:r>
              <a:rPr lang="de-DE" sz="1200" dirty="0" err="1"/>
              <a:t>year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r>
              <a:rPr lang="de-DE" sz="1200" dirty="0"/>
              <a:t> </a:t>
            </a:r>
            <a:r>
              <a:rPr lang="de-DE" sz="1200" dirty="0" err="1"/>
              <a:t>up</a:t>
            </a:r>
            <a:endParaRPr lang="de-DE" sz="1200" dirty="0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0AF47A3-2038-4138-93B3-D43CEF51DB1A}"/>
              </a:ext>
            </a:extLst>
          </p:cNvPr>
          <p:cNvCxnSpPr>
            <a:stCxn id="73" idx="1"/>
            <a:endCxn id="7" idx="3"/>
          </p:cNvCxnSpPr>
          <p:nvPr/>
        </p:nvCxnSpPr>
        <p:spPr>
          <a:xfrm flipH="1" flipV="1">
            <a:off x="2579942" y="5125915"/>
            <a:ext cx="602271" cy="103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67DCDE7-34EC-4C34-98A1-DE3F7333C1D5}"/>
              </a:ext>
            </a:extLst>
          </p:cNvPr>
          <p:cNvSpPr txBox="1"/>
          <p:nvPr/>
        </p:nvSpPr>
        <p:spPr>
          <a:xfrm>
            <a:off x="5556686" y="1258831"/>
            <a:ext cx="214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Project: </a:t>
            </a:r>
            <a:r>
              <a:rPr lang="de-DE" sz="1200" b="1" dirty="0"/>
              <a:t>Messing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statistics</a:t>
            </a:r>
            <a:endParaRPr lang="de-DE" sz="1200" b="1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8C2E6FE-C927-4DA5-A731-C12CE61EF6C7}"/>
              </a:ext>
            </a:extLst>
          </p:cNvPr>
          <p:cNvCxnSpPr>
            <a:cxnSpLocks/>
            <a:stCxn id="10" idx="3"/>
            <a:endCxn id="76" idx="1"/>
          </p:cNvCxnSpPr>
          <p:nvPr/>
        </p:nvCxnSpPr>
        <p:spPr>
          <a:xfrm flipV="1">
            <a:off x="5362309" y="1397331"/>
            <a:ext cx="194377" cy="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C8436-FACC-4102-8DE6-402D4492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AEF0D6-1267-4ABD-ADC2-9D709576E35B}"/>
              </a:ext>
            </a:extLst>
          </p:cNvPr>
          <p:cNvSpPr txBox="1"/>
          <p:nvPr/>
        </p:nvSpPr>
        <p:spPr>
          <a:xfrm>
            <a:off x="993531" y="1881554"/>
            <a:ext cx="243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:</a:t>
            </a:r>
          </a:p>
          <a:p>
            <a:r>
              <a:rPr lang="de-DE" sz="1200" dirty="0"/>
              <a:t>Standby-mode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spreads</a:t>
            </a:r>
            <a:r>
              <a:rPr lang="de-DE" sz="1200" dirty="0"/>
              <a:t>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r>
              <a:rPr lang="de-DE" sz="1200" dirty="0"/>
              <a:t> in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engines</a:t>
            </a:r>
            <a:r>
              <a:rPr lang="de-DE" sz="1200" dirty="0"/>
              <a:t>, GPS-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applications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C019D-E074-4C92-80BF-44A81F184A61}"/>
              </a:ext>
            </a:extLst>
          </p:cNvPr>
          <p:cNvSpPr txBox="1"/>
          <p:nvPr/>
        </p:nvSpPr>
        <p:spPr>
          <a:xfrm>
            <a:off x="4642339" y="1881554"/>
            <a:ext cx="259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:</a:t>
            </a:r>
          </a:p>
          <a:p>
            <a:r>
              <a:rPr lang="de-DE" sz="1200" dirty="0"/>
              <a:t>Create </a:t>
            </a:r>
            <a:r>
              <a:rPr lang="de-DE" sz="1200" dirty="0" err="1"/>
              <a:t>group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bots</a:t>
            </a:r>
            <a:r>
              <a:rPr lang="de-DE" sz="1200" dirty="0"/>
              <a:t>/</a:t>
            </a:r>
            <a:r>
              <a:rPr lang="de-DE" sz="1200" dirty="0" err="1"/>
              <a:t>accounts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will </a:t>
            </a:r>
            <a:r>
              <a:rPr lang="de-DE" sz="1200" dirty="0" err="1"/>
              <a:t>act</a:t>
            </a:r>
            <a:r>
              <a:rPr lang="de-DE" sz="1200" dirty="0"/>
              <a:t> like a </a:t>
            </a:r>
            <a:r>
              <a:rPr lang="de-DE" sz="1200" dirty="0" err="1"/>
              <a:t>minority</a:t>
            </a:r>
            <a:r>
              <a:rPr lang="de-DE" sz="1200" dirty="0"/>
              <a:t> ( = </a:t>
            </a:r>
            <a:r>
              <a:rPr lang="de-DE" sz="1200" dirty="0" err="1"/>
              <a:t>unlike</a:t>
            </a:r>
            <a:r>
              <a:rPr lang="de-DE" sz="1200" dirty="0"/>
              <a:t> </a:t>
            </a:r>
            <a:r>
              <a:rPr lang="de-DE" sz="1200" dirty="0" err="1"/>
              <a:t>most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people</a:t>
            </a:r>
            <a:r>
              <a:rPr lang="de-DE" sz="1200" dirty="0"/>
              <a:t>) on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platforms</a:t>
            </a:r>
            <a:endParaRPr lang="de-DE" sz="12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D6A91FB-B842-4711-82AA-57614F26E4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29000" y="2343219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A1B65B5-D3FF-4F74-9B5B-EA3B954157FA}"/>
              </a:ext>
            </a:extLst>
          </p:cNvPr>
          <p:cNvSpPr txBox="1"/>
          <p:nvPr/>
        </p:nvSpPr>
        <p:spPr>
          <a:xfrm>
            <a:off x="3490546" y="2136531"/>
            <a:ext cx="122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already</a:t>
            </a:r>
            <a:r>
              <a:rPr lang="de-DE" sz="1200" dirty="0"/>
              <a:t> </a:t>
            </a:r>
            <a:r>
              <a:rPr lang="de-DE" sz="1200" dirty="0" err="1"/>
              <a:t>exists</a:t>
            </a:r>
            <a:r>
              <a:rPr lang="de-DE" sz="1200" dirty="0"/>
              <a:t>.. …</a:t>
            </a:r>
            <a:r>
              <a:rPr lang="de-DE" sz="1200" dirty="0" err="1"/>
              <a:t>instead</a:t>
            </a:r>
            <a:r>
              <a:rPr lang="de-DE" sz="1200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A85A9E-86E9-4865-80FE-39CA2B72EEAD}"/>
              </a:ext>
            </a:extLst>
          </p:cNvPr>
          <p:cNvSpPr txBox="1"/>
          <p:nvPr/>
        </p:nvSpPr>
        <p:spPr>
          <a:xfrm>
            <a:off x="993531" y="3455377"/>
            <a:ext cx="24090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Payout</a:t>
            </a:r>
          </a:p>
          <a:p>
            <a:r>
              <a:rPr lang="de-DE" sz="1200" dirty="0" err="1"/>
              <a:t>Uses</a:t>
            </a:r>
            <a:r>
              <a:rPr lang="de-DE" sz="1200" dirty="0"/>
              <a:t> a </a:t>
            </a:r>
            <a:r>
              <a:rPr lang="de-DE" sz="1200" dirty="0" err="1"/>
              <a:t>payback</a:t>
            </a:r>
            <a:r>
              <a:rPr lang="de-DE" sz="1200" dirty="0"/>
              <a:t>-system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established</a:t>
            </a:r>
            <a:r>
              <a:rPr lang="de-DE" sz="1200" dirty="0"/>
              <a:t> in </a:t>
            </a:r>
            <a:r>
              <a:rPr lang="de-DE" sz="1200" dirty="0" err="1"/>
              <a:t>supermarkets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generate</a:t>
            </a:r>
            <a:r>
              <a:rPr lang="de-DE" sz="1200" dirty="0"/>
              <a:t> </a:t>
            </a:r>
            <a:r>
              <a:rPr lang="de-DE" sz="1200" dirty="0" err="1"/>
              <a:t>codes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via an </a:t>
            </a:r>
            <a:r>
              <a:rPr lang="de-DE" sz="1200" dirty="0" err="1"/>
              <a:t>app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multiple </a:t>
            </a:r>
            <a:r>
              <a:rPr lang="de-DE" sz="1200" dirty="0" err="1"/>
              <a:t>users</a:t>
            </a:r>
            <a:r>
              <a:rPr lang="de-DE" sz="1200" dirty="0"/>
              <a:t> at </a:t>
            </a:r>
            <a:r>
              <a:rPr lang="de-DE" sz="1200" dirty="0" err="1"/>
              <a:t>the</a:t>
            </a:r>
            <a:r>
              <a:rPr lang="de-DE" sz="1200" dirty="0"/>
              <a:t> same time.</a:t>
            </a:r>
          </a:p>
          <a:p>
            <a:r>
              <a:rPr lang="de-DE" sz="1200" dirty="0" err="1"/>
              <a:t>It</a:t>
            </a:r>
            <a:r>
              <a:rPr lang="de-DE" sz="1200" dirty="0"/>
              <a:t> also </a:t>
            </a:r>
            <a:r>
              <a:rPr lang="de-DE" sz="1200" dirty="0" err="1"/>
              <a:t>would</a:t>
            </a:r>
            <a:r>
              <a:rPr lang="de-DE" sz="1200" dirty="0"/>
              <a:t> </a:t>
            </a:r>
            <a:r>
              <a:rPr lang="de-DE" sz="1200" dirty="0" err="1"/>
              <a:t>obscure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purchase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endParaRPr lang="de-DE" sz="1200" dirty="0"/>
          </a:p>
          <a:p>
            <a:r>
              <a:rPr lang="de-DE" sz="1200" b="1" dirty="0">
                <a:solidFill>
                  <a:srgbClr val="FF0000"/>
                </a:solidFill>
              </a:rPr>
              <a:t>But </a:t>
            </a:r>
            <a:r>
              <a:rPr lang="de-DE" sz="1200" b="1" dirty="0" err="1">
                <a:solidFill>
                  <a:srgbClr val="FF0000"/>
                </a:solidFill>
              </a:rPr>
              <a:t>highly</a:t>
            </a:r>
            <a:r>
              <a:rPr lang="de-DE" sz="1200" b="1" dirty="0">
                <a:solidFill>
                  <a:srgbClr val="FF0000"/>
                </a:solidFill>
              </a:rPr>
              <a:t> illegal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25C6E3-82B4-4FBC-BCCC-4D13D0D95C20}"/>
              </a:ext>
            </a:extLst>
          </p:cNvPr>
          <p:cNvSpPr txBox="1"/>
          <p:nvPr/>
        </p:nvSpPr>
        <p:spPr>
          <a:xfrm>
            <a:off x="4642339" y="3455377"/>
            <a:ext cx="30333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sz="1200" i="1" dirty="0" err="1"/>
              <a:t>Because</a:t>
            </a:r>
            <a:r>
              <a:rPr lang="de-DE" sz="1200" i="1" dirty="0"/>
              <a:t> I </a:t>
            </a:r>
            <a:r>
              <a:rPr lang="de-DE" sz="1200" i="1" dirty="0" err="1"/>
              <a:t>never</a:t>
            </a:r>
            <a:r>
              <a:rPr lang="de-DE" sz="1200" i="1" dirty="0"/>
              <a:t> </a:t>
            </a:r>
            <a:r>
              <a:rPr lang="de-DE" sz="1200" i="1" dirty="0" err="1"/>
              <a:t>now</a:t>
            </a:r>
            <a:r>
              <a:rPr lang="de-DE" sz="1200" i="1" dirty="0"/>
              <a:t> </a:t>
            </a:r>
            <a:r>
              <a:rPr lang="de-DE" sz="1200" i="1" dirty="0" err="1"/>
              <a:t>where</a:t>
            </a:r>
            <a:r>
              <a:rPr lang="de-DE" sz="1200" i="1" dirty="0"/>
              <a:t> </a:t>
            </a:r>
            <a:r>
              <a:rPr lang="de-DE" sz="1200" i="1" dirty="0" err="1"/>
              <a:t>my</a:t>
            </a:r>
            <a:r>
              <a:rPr lang="de-DE" sz="1200" i="1" dirty="0"/>
              <a:t> time </a:t>
            </a:r>
            <a:r>
              <a:rPr lang="de-DE" sz="1200" i="1" dirty="0" err="1"/>
              <a:t>is</a:t>
            </a:r>
            <a:r>
              <a:rPr lang="de-DE" sz="1200" i="1" dirty="0"/>
              <a:t> </a:t>
            </a:r>
            <a:r>
              <a:rPr lang="de-DE" sz="1200" i="1" dirty="0" err="1"/>
              <a:t>going</a:t>
            </a:r>
            <a:r>
              <a:rPr lang="de-DE" sz="1200" i="1" dirty="0"/>
              <a:t>..</a:t>
            </a:r>
          </a:p>
          <a:p>
            <a:r>
              <a:rPr lang="de-DE" sz="1200" dirty="0"/>
              <a:t>A </a:t>
            </a:r>
            <a:r>
              <a:rPr lang="de-DE" sz="1200" dirty="0" err="1"/>
              <a:t>website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organizes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projects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progress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time </a:t>
            </a:r>
            <a:r>
              <a:rPr lang="de-DE" sz="1200" dirty="0" err="1"/>
              <a:t>management</a:t>
            </a:r>
            <a:endParaRPr lang="de-DE" sz="1200" dirty="0"/>
          </a:p>
          <a:p>
            <a:r>
              <a:rPr lang="de-DE" sz="1200" dirty="0"/>
              <a:t>-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assigning</a:t>
            </a:r>
            <a:r>
              <a:rPr lang="de-DE" sz="1200" dirty="0"/>
              <a:t> time </a:t>
            </a:r>
            <a:r>
              <a:rPr lang="de-DE" sz="1200" dirty="0" err="1"/>
              <a:t>slots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them</a:t>
            </a:r>
            <a:r>
              <a:rPr lang="de-DE" sz="1200" dirty="0"/>
              <a:t>,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increased</a:t>
            </a:r>
            <a:r>
              <a:rPr lang="de-DE" sz="1200" dirty="0"/>
              <a:t> (=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spent</a:t>
            </a:r>
            <a:r>
              <a:rPr lang="de-DE" sz="1200" dirty="0"/>
              <a:t> time)</a:t>
            </a:r>
          </a:p>
        </p:txBody>
      </p:sp>
    </p:spTree>
    <p:extLst>
      <p:ext uri="{BB962C8B-B14F-4D97-AF65-F5344CB8AC3E}">
        <p14:creationId xmlns:p14="http://schemas.microsoft.com/office/powerpoint/2010/main" val="352652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87BE-F768-4DA9-9B22-408BCAF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May 29th, 2017: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Council / </a:t>
            </a:r>
            <a:r>
              <a:rPr lang="de-DE" dirty="0" err="1"/>
              <a:t>Debate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4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493283-F28C-4D76-B255-581C0FE8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0" y="2062345"/>
            <a:ext cx="752475" cy="857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C0110-6F45-4D17-9A86-D022B8E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2665717"/>
            <a:ext cx="752475" cy="857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5E3FCF-65B5-4E92-A627-4384E148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93" y="4462829"/>
            <a:ext cx="75247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8B1537-3172-48C8-B606-078338D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4462829"/>
            <a:ext cx="752475" cy="857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D80A1A-6937-4F54-A4C3-5B938ECD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3000375"/>
            <a:ext cx="752475" cy="857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CD3E335-2D58-4238-8162-D9447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4462829"/>
            <a:ext cx="752475" cy="857250"/>
          </a:xfrm>
          <a:prstGeom prst="rect">
            <a:avLst/>
          </a:prstGeom>
        </p:spPr>
      </p:pic>
      <p:sp>
        <p:nvSpPr>
          <p:cNvPr id="70" name="Titel 69">
            <a:extLst>
              <a:ext uri="{FF2B5EF4-FFF2-40B4-BE49-F238E27FC236}">
                <a16:creationId xmlns:a16="http://schemas.microsoft.com/office/drawing/2014/main" id="{14F7E27A-66B7-4185-9EC2-D04BA5F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all </a:t>
            </a:r>
            <a:r>
              <a:rPr lang="de-DE" dirty="0" err="1"/>
              <a:t>equipped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microphone</a:t>
            </a:r>
            <a:r>
              <a:rPr lang="de-DE" dirty="0"/>
              <a:t> and a </a:t>
            </a:r>
            <a:r>
              <a:rPr lang="de-DE" dirty="0" err="1"/>
              <a:t>speaker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microphone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9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493283-F28C-4D76-B255-581C0FE8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0" y="2062345"/>
            <a:ext cx="752475" cy="857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C0110-6F45-4D17-9A86-D022B8E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2665717"/>
            <a:ext cx="752475" cy="857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5E3FCF-65B5-4E92-A627-4384E148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93" y="4462829"/>
            <a:ext cx="75247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8B1537-3172-48C8-B606-078338D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4462829"/>
            <a:ext cx="752475" cy="857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D80A1A-6937-4F54-A4C3-5B938ECD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3000375"/>
            <a:ext cx="752475" cy="857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CD3E335-2D58-4238-8162-D9447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4462829"/>
            <a:ext cx="752475" cy="8572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5EA2E8C-E699-46C1-9B00-813E68EA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80657">
            <a:off x="4883645" y="3230039"/>
            <a:ext cx="390525" cy="5048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B7397E-80EB-4161-B79B-02B79707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90622">
            <a:off x="4760668" y="4286616"/>
            <a:ext cx="390525" cy="504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5CAFE7-AD34-44CD-8519-85CF1B7D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00736" y="4091353"/>
            <a:ext cx="390525" cy="504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4FE418-74C9-4A9A-A947-0912D1A2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56827">
            <a:off x="6940199" y="4091352"/>
            <a:ext cx="390525" cy="504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107D36-D2B8-4B63-9F5F-AABA1711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50397">
            <a:off x="6926504" y="3176587"/>
            <a:ext cx="390525" cy="50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7E5B071-6E42-451F-B072-196B43A2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00736" y="2929210"/>
            <a:ext cx="390525" cy="5048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856F-181D-42EC-85B8-A9FB8F53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and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53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493283-F28C-4D76-B255-581C0FE8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0" y="2062345"/>
            <a:ext cx="752475" cy="857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C0110-6F45-4D17-9A86-D022B8E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2665717"/>
            <a:ext cx="752475" cy="857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5E3FCF-65B5-4E92-A627-4384E148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93" y="4462829"/>
            <a:ext cx="75247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8B1537-3172-48C8-B606-078338D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4462829"/>
            <a:ext cx="752475" cy="857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D80A1A-6937-4F54-A4C3-5B938ECD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3000375"/>
            <a:ext cx="752475" cy="857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CD3E335-2D58-4238-8162-D9447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4462829"/>
            <a:ext cx="752475" cy="8572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5EA2E8C-E699-46C1-9B00-813E68EA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80657">
            <a:off x="4883645" y="3230039"/>
            <a:ext cx="390525" cy="5048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B7397E-80EB-4161-B79B-02B79707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90622">
            <a:off x="4760668" y="4286616"/>
            <a:ext cx="390525" cy="504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5CAFE7-AD34-44CD-8519-85CF1B7D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00736" y="4091353"/>
            <a:ext cx="390525" cy="504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4FE418-74C9-4A9A-A947-0912D1A2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56827">
            <a:off x="6940199" y="4091352"/>
            <a:ext cx="390525" cy="504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107D36-D2B8-4B63-9F5F-AABA1711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50397">
            <a:off x="6926504" y="3176587"/>
            <a:ext cx="390525" cy="50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7E5B071-6E42-451F-B072-196B43A2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00736" y="2929210"/>
            <a:ext cx="390525" cy="5048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3C1ED0-BA7B-4435-83AA-40431B5A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61" y="2805384"/>
            <a:ext cx="657225" cy="7524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5B1B02-2E9C-4A23-B4AB-DFDB9C81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96" y="1969294"/>
            <a:ext cx="657225" cy="75247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A5F78E-7CA3-4F39-AD30-24B80FB4DA64}"/>
              </a:ext>
            </a:extLst>
          </p:cNvPr>
          <p:cNvCxnSpPr>
            <a:cxnSpLocks/>
          </p:cNvCxnSpPr>
          <p:nvPr/>
        </p:nvCxnSpPr>
        <p:spPr>
          <a:xfrm flipH="1" flipV="1">
            <a:off x="2819381" y="2311370"/>
            <a:ext cx="1380990" cy="556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F14C596-1BF9-4394-85D6-83C573F5FAF3}"/>
              </a:ext>
            </a:extLst>
          </p:cNvPr>
          <p:cNvCxnSpPr>
            <a:stCxn id="15" idx="3"/>
          </p:cNvCxnSpPr>
          <p:nvPr/>
        </p:nvCxnSpPr>
        <p:spPr>
          <a:xfrm>
            <a:off x="2918586" y="3181622"/>
            <a:ext cx="1281785" cy="62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D2E97FD4-3033-4FCE-A483-4AF83E275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03" y="2062345"/>
            <a:ext cx="371941" cy="42593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AA3A32-87F4-42E6-B5AF-2B485270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072" y="2928743"/>
            <a:ext cx="288959" cy="33119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47FECE1-4632-4BBE-8EA5-03A352E2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41" y="5995980"/>
            <a:ext cx="291342" cy="33356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8027E1E-4A83-4B29-A0E5-59CEE599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48" y="6068356"/>
            <a:ext cx="164878" cy="18881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63430A6-E3D5-444E-A72A-3C1162F7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97" y="6329545"/>
            <a:ext cx="299086" cy="342432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960EAD6-BC01-43D6-9A69-2A4F61C07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484" y="6425401"/>
            <a:ext cx="131498" cy="1507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E2658735-B895-405A-9D04-C4FE14B6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89" y="3101948"/>
            <a:ext cx="291342" cy="333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F6E86C6-76B5-425E-9E01-1F7ED0283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6" y="3174324"/>
            <a:ext cx="164878" cy="18881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4893E92-F71B-4CD2-8EE4-477B3DE8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345" y="3435513"/>
            <a:ext cx="299086" cy="34243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190CED4-2B82-4730-8877-103ABFA0E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2" y="3531369"/>
            <a:ext cx="131498" cy="15071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299B61D-19D6-4924-99E8-2FF04710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69" y="5890414"/>
            <a:ext cx="291342" cy="33356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58C2191-8BED-4204-BCE6-AF804A23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76" y="5962790"/>
            <a:ext cx="164878" cy="18881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579E6DA-446F-45C8-9D88-A0A3214B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25" y="6223979"/>
            <a:ext cx="299086" cy="34243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C08D630-5D99-477B-BFE0-DF5CFF116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112" y="6319835"/>
            <a:ext cx="131498" cy="150719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0D590CF-66F1-4716-8F0D-6AF7AF21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179" y="5734791"/>
            <a:ext cx="291342" cy="33356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C68D2D3-9046-46E9-AC9E-601E779F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086" y="5807167"/>
            <a:ext cx="164878" cy="18881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C69E3F6-7088-4A0D-B6B6-B82133FB2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35" y="6068356"/>
            <a:ext cx="299086" cy="34243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D3DB4D8-8823-455A-B731-51C718A08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222" y="6164212"/>
            <a:ext cx="131498" cy="150719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4963997-271E-4EF7-97EC-E9C0FD59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621" y="1740867"/>
            <a:ext cx="291342" cy="33356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08BBA3C-C9DE-48C7-8FD5-BB8C7067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28" y="1813243"/>
            <a:ext cx="164878" cy="188812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92B7F26-74E9-4721-BD72-99735816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877" y="2074432"/>
            <a:ext cx="299086" cy="34243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B9661FA-FCED-48EE-A9EF-02652152E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64" y="2170288"/>
            <a:ext cx="131498" cy="150719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0A12360-894F-489F-BE68-FB5EFA2B6B44}"/>
              </a:ext>
            </a:extLst>
          </p:cNvPr>
          <p:cNvCxnSpPr>
            <a:endCxn id="47" idx="1"/>
          </p:cNvCxnSpPr>
          <p:nvPr/>
        </p:nvCxnSpPr>
        <p:spPr>
          <a:xfrm flipV="1">
            <a:off x="6472235" y="2245648"/>
            <a:ext cx="498429" cy="78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BCD86DD-DF64-497F-BC4C-83AADA51C4AA}"/>
              </a:ext>
            </a:extLst>
          </p:cNvPr>
          <p:cNvCxnSpPr>
            <a:endCxn id="35" idx="0"/>
          </p:cNvCxnSpPr>
          <p:nvPr/>
        </p:nvCxnSpPr>
        <p:spPr>
          <a:xfrm flipV="1">
            <a:off x="8057783" y="3531369"/>
            <a:ext cx="762098" cy="120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596373B-DA79-4417-9616-4587AA07B484}"/>
              </a:ext>
            </a:extLst>
          </p:cNvPr>
          <p:cNvCxnSpPr>
            <a:endCxn id="45" idx="1"/>
          </p:cNvCxnSpPr>
          <p:nvPr/>
        </p:nvCxnSpPr>
        <p:spPr>
          <a:xfrm flipV="1">
            <a:off x="6425002" y="1907649"/>
            <a:ext cx="496526" cy="33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EB7788A-1882-4E73-822B-E96AA1245E3D}"/>
              </a:ext>
            </a:extLst>
          </p:cNvPr>
          <p:cNvCxnSpPr>
            <a:stCxn id="13" idx="2"/>
          </p:cNvCxnSpPr>
          <p:nvPr/>
        </p:nvCxnSpPr>
        <p:spPr>
          <a:xfrm>
            <a:off x="7681546" y="5320079"/>
            <a:ext cx="16680" cy="642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3FC8097-F0B5-4124-BB8F-EA05BEC4FF43}"/>
              </a:ext>
            </a:extLst>
          </p:cNvPr>
          <p:cNvCxnSpPr>
            <a:endCxn id="29" idx="0"/>
          </p:cNvCxnSpPr>
          <p:nvPr/>
        </p:nvCxnSpPr>
        <p:spPr>
          <a:xfrm>
            <a:off x="7582484" y="5194340"/>
            <a:ext cx="33303" cy="87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6F65635-CCD2-43D9-BE8B-9D743700F14F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8057783" y="3268730"/>
            <a:ext cx="647213" cy="1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06844-5D4D-4E96-A04D-CC5456DF4436}"/>
              </a:ext>
            </a:extLst>
          </p:cNvPr>
          <p:cNvCxnSpPr>
            <a:endCxn id="36" idx="0"/>
          </p:cNvCxnSpPr>
          <p:nvPr/>
        </p:nvCxnSpPr>
        <p:spPr>
          <a:xfrm flipH="1">
            <a:off x="6202740" y="5203817"/>
            <a:ext cx="58754" cy="686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F785F13-519E-45C7-ADB2-744C63666B26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 flipH="1">
            <a:off x="5906415" y="5320079"/>
            <a:ext cx="189585" cy="642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0DF9478-A1C1-4AAC-A20E-0A4D7EACC3AC}"/>
              </a:ext>
            </a:extLst>
          </p:cNvPr>
          <p:cNvCxnSpPr>
            <a:endCxn id="40" idx="3"/>
          </p:cNvCxnSpPr>
          <p:nvPr/>
        </p:nvCxnSpPr>
        <p:spPr>
          <a:xfrm flipH="1">
            <a:off x="3708521" y="5203817"/>
            <a:ext cx="427114" cy="697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C9FFAE2-F5CE-4236-944F-C896E7EC83B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62850" y="5203817"/>
            <a:ext cx="538683" cy="53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386039D-13A6-4AFA-BE4D-43EAF785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collects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heard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6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493283-F28C-4D76-B255-581C0FE8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0" y="2062345"/>
            <a:ext cx="752475" cy="857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C0110-6F45-4D17-9A86-D022B8E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2665717"/>
            <a:ext cx="752475" cy="857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5E3FCF-65B5-4E92-A627-4384E148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93" y="4462829"/>
            <a:ext cx="75247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8B1537-3172-48C8-B606-078338D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4462829"/>
            <a:ext cx="752475" cy="857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D80A1A-6937-4F54-A4C3-5B938ECD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3000375"/>
            <a:ext cx="752475" cy="857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CD3E335-2D58-4238-8162-D9447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8" y="4462829"/>
            <a:ext cx="752475" cy="8572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5CAFE7-AD34-44CD-8519-85CF1B7D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00736" y="4091353"/>
            <a:ext cx="390525" cy="5048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3C1ED0-BA7B-4435-83AA-40431B5A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61" y="2805384"/>
            <a:ext cx="657225" cy="7524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5B1B02-2E9C-4A23-B4AB-DFDB9C81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96" y="1969294"/>
            <a:ext cx="657225" cy="752475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F14C596-1BF9-4394-85D6-83C573F5FAF3}"/>
              </a:ext>
            </a:extLst>
          </p:cNvPr>
          <p:cNvCxnSpPr>
            <a:stCxn id="15" idx="3"/>
          </p:cNvCxnSpPr>
          <p:nvPr/>
        </p:nvCxnSpPr>
        <p:spPr>
          <a:xfrm>
            <a:off x="2918586" y="3181622"/>
            <a:ext cx="1281785" cy="62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D2E97FD4-3033-4FCE-A483-4AF83E275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03" y="2062345"/>
            <a:ext cx="371941" cy="42593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AA3A32-87F4-42E6-B5AF-2B485270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072" y="2928743"/>
            <a:ext cx="288959" cy="3311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47FECE1-4632-4BBE-8EA5-03A352E2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41" y="5995980"/>
            <a:ext cx="291342" cy="33356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8027E1E-4A83-4B29-A0E5-59CEE599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48" y="6068356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63430A6-E3D5-444E-A72A-3C1162F7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97" y="6329545"/>
            <a:ext cx="299086" cy="342432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960EAD6-BC01-43D6-9A69-2A4F61C07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484" y="6425401"/>
            <a:ext cx="131498" cy="1507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E2658735-B895-405A-9D04-C4FE14B6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89" y="3101948"/>
            <a:ext cx="291342" cy="333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F6E86C6-76B5-425E-9E01-1F7ED0283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6" y="3174324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4893E92-F71B-4CD2-8EE4-477B3DE8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345" y="3435513"/>
            <a:ext cx="299086" cy="34243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190CED4-2B82-4730-8877-103ABFA0E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2" y="3531369"/>
            <a:ext cx="131498" cy="15071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299B61D-19D6-4924-99E8-2FF04710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69" y="5890414"/>
            <a:ext cx="291342" cy="33356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58C2191-8BED-4204-BCE6-AF804A23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976" y="5962790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579E6DA-446F-45C8-9D88-A0A3214B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25" y="6223979"/>
            <a:ext cx="299086" cy="34243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C08D630-5D99-477B-BFE0-DF5CFF116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112" y="6319835"/>
            <a:ext cx="131498" cy="150719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0D590CF-66F1-4716-8F0D-6AF7AF21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179" y="5734791"/>
            <a:ext cx="291342" cy="33356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C68D2D3-9046-46E9-AC9E-601E779F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086" y="5807167"/>
            <a:ext cx="164878" cy="18881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C69E3F6-7088-4A0D-B6B6-B82133FB2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35" y="6068356"/>
            <a:ext cx="299086" cy="34243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D3DB4D8-8823-455A-B731-51C718A08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222" y="6164212"/>
            <a:ext cx="131498" cy="1507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4963997-271E-4EF7-97EC-E9C0FD59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621" y="1740867"/>
            <a:ext cx="291342" cy="33356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08BBA3C-C9DE-48C7-8FD5-BB8C7067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28" y="1813243"/>
            <a:ext cx="164878" cy="1888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92B7F26-74E9-4721-BD72-99735816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877" y="2074432"/>
            <a:ext cx="299086" cy="34243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B9661FA-FCED-48EE-A9EF-02652152E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64" y="2170288"/>
            <a:ext cx="131498" cy="150719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596373B-DA79-4417-9616-4587AA07B484}"/>
              </a:ext>
            </a:extLst>
          </p:cNvPr>
          <p:cNvCxnSpPr>
            <a:endCxn id="45" idx="1"/>
          </p:cNvCxnSpPr>
          <p:nvPr/>
        </p:nvCxnSpPr>
        <p:spPr>
          <a:xfrm flipV="1">
            <a:off x="6425002" y="1907649"/>
            <a:ext cx="496526" cy="33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3FC8097-F0B5-4124-BB8F-EA05BEC4FF43}"/>
              </a:ext>
            </a:extLst>
          </p:cNvPr>
          <p:cNvCxnSpPr>
            <a:endCxn id="29" idx="0"/>
          </p:cNvCxnSpPr>
          <p:nvPr/>
        </p:nvCxnSpPr>
        <p:spPr>
          <a:xfrm>
            <a:off x="7582484" y="5194340"/>
            <a:ext cx="33303" cy="87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6F65635-CCD2-43D9-BE8B-9D743700F14F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8057783" y="3268730"/>
            <a:ext cx="647213" cy="1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F785F13-519E-45C7-ADB2-744C63666B26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 flipH="1">
            <a:off x="5906415" y="5320079"/>
            <a:ext cx="189585" cy="642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0DF9478-A1C1-4AAC-A20E-0A4D7EACC3AC}"/>
              </a:ext>
            </a:extLst>
          </p:cNvPr>
          <p:cNvCxnSpPr>
            <a:cxnSpLocks/>
          </p:cNvCxnSpPr>
          <p:nvPr/>
        </p:nvCxnSpPr>
        <p:spPr>
          <a:xfrm flipH="1">
            <a:off x="3708521" y="5203817"/>
            <a:ext cx="538683" cy="971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41262E6-E693-4244-917B-A7B90988493E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H="1" flipV="1">
            <a:off x="6095998" y="2919595"/>
            <a:ext cx="1" cy="122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0E34213-F2E9-4198-A039-AD9661D82676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854008" y="3094342"/>
            <a:ext cx="1052407" cy="110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9DFD224-3103-40DA-A857-75A3B55BBBA8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flipV="1">
            <a:off x="6348411" y="3429000"/>
            <a:ext cx="956897" cy="9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E5F2C24-EA8E-493C-B1C1-386E96E34005}"/>
              </a:ext>
            </a:extLst>
          </p:cNvPr>
          <p:cNvCxnSpPr/>
          <p:nvPr/>
        </p:nvCxnSpPr>
        <p:spPr>
          <a:xfrm>
            <a:off x="6393126" y="4634045"/>
            <a:ext cx="1038203" cy="14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93D44A-A0ED-47D1-BAB4-B651635A29D8}"/>
              </a:ext>
            </a:extLst>
          </p:cNvPr>
          <p:cNvCxnSpPr/>
          <p:nvPr/>
        </p:nvCxnSpPr>
        <p:spPr>
          <a:xfrm flipH="1">
            <a:off x="4721114" y="4554171"/>
            <a:ext cx="1185301" cy="16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el 59">
            <a:extLst>
              <a:ext uri="{FF2B5EF4-FFF2-40B4-BE49-F238E27FC236}">
                <a16:creationId xmlns:a16="http://schemas.microsoft.com/office/drawing/2014/main" id="{C8294D84-95DD-4AEE-9B2E-DF1BF892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dirty="0"/>
              <a:t>Every </a:t>
            </a:r>
            <a:r>
              <a:rPr lang="de-DE" i="1" dirty="0" err="1"/>
              <a:t>now</a:t>
            </a:r>
            <a:r>
              <a:rPr lang="de-DE" i="1" dirty="0"/>
              <a:t> and </a:t>
            </a:r>
            <a:r>
              <a:rPr lang="de-DE" i="1" dirty="0" err="1"/>
              <a:t>then</a:t>
            </a:r>
            <a:r>
              <a:rPr lang="de-DE" i="1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introduces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device‘s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browse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32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Breitbild</PresentationFormat>
  <Paragraphs>66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Digital Artifactual Objections: Log</vt:lpstr>
      <vt:lpstr>May 22nd, 2017</vt:lpstr>
      <vt:lpstr>PowerPoint-Präsentation</vt:lpstr>
      <vt:lpstr>Other ideas</vt:lpstr>
      <vt:lpstr>May 29th, 2017:  Council / Debate</vt:lpstr>
      <vt:lpstr>Set of devices, all equipped with a microphone and a speaker (or speaker used as a microphone)</vt:lpstr>
      <vt:lpstr>They can emit and receive short sound files</vt:lpstr>
      <vt:lpstr>Each device is connected to a database that collects all the sounds it has heard</vt:lpstr>
      <vt:lpstr>Every now and then one of the devices introduces a new sound which will be compared with each device‘s database to browse for similar files</vt:lpstr>
      <vt:lpstr>If all devices can find similar sounding files they take the sound in, otherwise it will be added to the database annotated as „new sound“</vt:lpstr>
      <vt:lpstr>(summarized)</vt:lpstr>
      <vt:lpstr>Open questions</vt:lpstr>
      <vt:lpstr>June 2nd, 2017:  Arguing Machines: Simulation </vt:lpstr>
      <vt:lpstr>Simulation – Step-wise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Artifactual Objections: Log</dc:title>
  <dc:creator>David</dc:creator>
  <cp:lastModifiedBy>David</cp:lastModifiedBy>
  <cp:revision>11</cp:revision>
  <dcterms:created xsi:type="dcterms:W3CDTF">2017-05-22T12:00:21Z</dcterms:created>
  <dcterms:modified xsi:type="dcterms:W3CDTF">2017-06-02T15:06:50Z</dcterms:modified>
</cp:coreProperties>
</file>