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75" r:id="rId6"/>
    <p:sldId id="276" r:id="rId7"/>
    <p:sldId id="260" r:id="rId8"/>
    <p:sldId id="261" r:id="rId9"/>
    <p:sldId id="262" r:id="rId10"/>
    <p:sldId id="263" r:id="rId11"/>
    <p:sldId id="269" r:id="rId12"/>
    <p:sldId id="264" r:id="rId13"/>
    <p:sldId id="266" r:id="rId14"/>
    <p:sldId id="267" r:id="rId15"/>
    <p:sldId id="268" r:id="rId16"/>
    <p:sldId id="270" r:id="rId17"/>
    <p:sldId id="271" r:id="rId18"/>
    <p:sldId id="272" r:id="rId19"/>
    <p:sldId id="273" r:id="rId20"/>
    <p:sldId id="274"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p:restoredTop sz="96327"/>
  </p:normalViewPr>
  <p:slideViewPr>
    <p:cSldViewPr snapToGrid="0" snapToObjects="1" showGuides="1">
      <p:cViewPr varScale="1">
        <p:scale>
          <a:sx n="90" d="100"/>
          <a:sy n="90" d="100"/>
        </p:scale>
        <p:origin x="216" y="10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6/30/22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9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6/30/22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94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6/30/22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956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72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6/30/22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981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472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6/30/22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12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6/30/22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295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6/30/22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3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48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6/30/22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79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6/30/22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915661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ynthpop.shinyapps.io/synthpop/" TargetMode="External"/><Relationship Id="rId2" Type="http://schemas.openxmlformats.org/officeDocument/2006/relationships/hyperlink" Target="https://www.synthpop.org.uk/get-started.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9BF9000C-EECD-3ECB-1EBB-AFAB6D338C0D}"/>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25"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06D74B-D02C-062A-31E9-E0BCCDDC8BE5}"/>
              </a:ext>
            </a:extLst>
          </p:cNvPr>
          <p:cNvSpPr>
            <a:spLocks noGrp="1"/>
          </p:cNvSpPr>
          <p:nvPr>
            <p:ph type="ctrTitle"/>
          </p:nvPr>
        </p:nvSpPr>
        <p:spPr>
          <a:xfrm>
            <a:off x="477981" y="1122363"/>
            <a:ext cx="4023360" cy="3204134"/>
          </a:xfrm>
        </p:spPr>
        <p:txBody>
          <a:bodyPr anchor="b">
            <a:normAutofit/>
          </a:bodyPr>
          <a:lstStyle/>
          <a:p>
            <a:r>
              <a:rPr lang="en-US" sz="4400" dirty="0"/>
              <a:t>Protecting PHI</a:t>
            </a:r>
            <a:br>
              <a:rPr lang="en-US" sz="4400" dirty="0"/>
            </a:br>
            <a:r>
              <a:rPr lang="en-US" sz="4400" dirty="0"/>
              <a:t>(Protected Health Information)</a:t>
            </a:r>
          </a:p>
        </p:txBody>
      </p:sp>
      <p:sp>
        <p:nvSpPr>
          <p:cNvPr id="3" name="Subtitle 2">
            <a:extLst>
              <a:ext uri="{FF2B5EF4-FFF2-40B4-BE49-F238E27FC236}">
                <a16:creationId xmlns:a16="http://schemas.microsoft.com/office/drawing/2014/main" id="{579A44EE-9614-CC35-819D-60E78326D795}"/>
              </a:ext>
            </a:extLst>
          </p:cNvPr>
          <p:cNvSpPr>
            <a:spLocks noGrp="1"/>
          </p:cNvSpPr>
          <p:nvPr>
            <p:ph type="subTitle" idx="1"/>
          </p:nvPr>
        </p:nvSpPr>
        <p:spPr>
          <a:xfrm>
            <a:off x="477980" y="4872922"/>
            <a:ext cx="4023359" cy="1208141"/>
          </a:xfrm>
        </p:spPr>
        <p:txBody>
          <a:bodyPr>
            <a:normAutofit/>
          </a:bodyPr>
          <a:lstStyle/>
          <a:p>
            <a:r>
              <a:rPr lang="en-US" sz="2000" dirty="0"/>
              <a:t>While doing Open Science</a:t>
            </a:r>
          </a:p>
        </p:txBody>
      </p:sp>
      <p:sp>
        <p:nvSpPr>
          <p:cNvPr id="2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6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226F-D4AF-42C1-50DF-438E2090D1C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B681CF89-97F9-D5B2-4CE5-D02D8CA87A08}"/>
              </a:ext>
            </a:extLst>
          </p:cNvPr>
          <p:cNvSpPr>
            <a:spLocks noGrp="1"/>
          </p:cNvSpPr>
          <p:nvPr>
            <p:ph idx="1"/>
          </p:nvPr>
        </p:nvSpPr>
        <p:spPr/>
        <p:txBody>
          <a:bodyPr>
            <a:normAutofit fontScale="92500" lnSpcReduction="20000"/>
          </a:bodyPr>
          <a:lstStyle/>
          <a:p>
            <a:r>
              <a:rPr lang="en-US" dirty="0"/>
              <a:t>Now, data files are in the </a:t>
            </a:r>
            <a:br>
              <a:rPr lang="en-US" dirty="0"/>
            </a:br>
            <a:r>
              <a:rPr lang="en-US" dirty="0"/>
              <a:t>local repository</a:t>
            </a:r>
          </a:p>
          <a:p>
            <a:r>
              <a:rPr lang="en-US" dirty="0"/>
              <a:t>Backed up on H drive</a:t>
            </a:r>
          </a:p>
          <a:p>
            <a:r>
              <a:rPr lang="en-US" dirty="0"/>
              <a:t>But NOT on GitHub</a:t>
            </a:r>
          </a:p>
          <a:p>
            <a:r>
              <a:rPr lang="en-US" dirty="0"/>
              <a:t>Not public</a:t>
            </a:r>
          </a:p>
          <a:p>
            <a:r>
              <a:rPr lang="en-US" dirty="0"/>
              <a:t>Only the code is public</a:t>
            </a:r>
          </a:p>
          <a:p>
            <a:r>
              <a:rPr lang="en-US" dirty="0"/>
              <a:t>But no one can replicate</a:t>
            </a:r>
          </a:p>
          <a:p>
            <a:pPr lvl="1"/>
            <a:r>
              <a:rPr lang="en-US" dirty="0"/>
              <a:t>But they can borrow your code for </a:t>
            </a:r>
            <a:br>
              <a:rPr lang="en-US" dirty="0"/>
            </a:br>
            <a:r>
              <a:rPr lang="en-US" dirty="0"/>
              <a:t>other projects</a:t>
            </a:r>
          </a:p>
        </p:txBody>
      </p:sp>
      <p:pic>
        <p:nvPicPr>
          <p:cNvPr id="5" name="Picture 4" descr="Graphical user interface, text, application, email&#10;&#10;Description automatically generated">
            <a:extLst>
              <a:ext uri="{FF2B5EF4-FFF2-40B4-BE49-F238E27FC236}">
                <a16:creationId xmlns:a16="http://schemas.microsoft.com/office/drawing/2014/main" id="{60C6BD92-34C5-9844-2884-9ABF77ED4EB0}"/>
              </a:ext>
            </a:extLst>
          </p:cNvPr>
          <p:cNvPicPr>
            <a:picLocks noChangeAspect="1"/>
          </p:cNvPicPr>
          <p:nvPr/>
        </p:nvPicPr>
        <p:blipFill>
          <a:blip r:embed="rId2"/>
          <a:stretch>
            <a:fillRect/>
          </a:stretch>
        </p:blipFill>
        <p:spPr>
          <a:xfrm>
            <a:off x="6199632" y="2298356"/>
            <a:ext cx="5903040" cy="4389223"/>
          </a:xfrm>
          <a:prstGeom prst="rect">
            <a:avLst/>
          </a:prstGeom>
        </p:spPr>
      </p:pic>
    </p:spTree>
    <p:extLst>
      <p:ext uri="{BB962C8B-B14F-4D97-AF65-F5344CB8AC3E}">
        <p14:creationId xmlns:p14="http://schemas.microsoft.com/office/powerpoint/2010/main" val="211655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464F-0918-566A-A15D-2F8F07EC7B6A}"/>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1441D7EA-07FD-FFD2-D8D5-85A00EED864D}"/>
              </a:ext>
            </a:extLst>
          </p:cNvPr>
          <p:cNvSpPr>
            <a:spLocks noGrp="1"/>
          </p:cNvSpPr>
          <p:nvPr>
            <p:ph idx="1"/>
          </p:nvPr>
        </p:nvSpPr>
        <p:spPr/>
        <p:txBody>
          <a:bodyPr>
            <a:normAutofit lnSpcReduction="10000"/>
          </a:bodyPr>
          <a:lstStyle/>
          <a:p>
            <a:r>
              <a:rPr lang="en-US" dirty="0"/>
              <a:t>Open an RStudio project you have linked to git and GitHub</a:t>
            </a:r>
          </a:p>
          <a:p>
            <a:pPr lvl="1"/>
            <a:r>
              <a:rPr lang="en-US" dirty="0"/>
              <a:t>Make sure it is up to date – commit, push to GitHub</a:t>
            </a:r>
          </a:p>
          <a:p>
            <a:r>
              <a:rPr lang="en-US" dirty="0"/>
              <a:t>Create 2 new files in the Project</a:t>
            </a:r>
          </a:p>
          <a:p>
            <a:pPr lvl="1"/>
            <a:r>
              <a:rPr lang="en-US" dirty="0"/>
              <a:t>PHI.R script – File/New File/R Script</a:t>
            </a:r>
          </a:p>
          <a:p>
            <a:pPr lvl="1"/>
            <a:r>
              <a:rPr lang="en-US" dirty="0" err="1"/>
              <a:t>Anonymous.R</a:t>
            </a:r>
            <a:r>
              <a:rPr lang="en-US" dirty="0"/>
              <a:t> script</a:t>
            </a:r>
          </a:p>
          <a:p>
            <a:r>
              <a:rPr lang="en-US" dirty="0"/>
              <a:t>Open your .</a:t>
            </a:r>
            <a:r>
              <a:rPr lang="en-US" dirty="0" err="1"/>
              <a:t>gitignore</a:t>
            </a:r>
            <a:r>
              <a:rPr lang="en-US" dirty="0"/>
              <a:t> file </a:t>
            </a:r>
          </a:p>
          <a:p>
            <a:pPr lvl="1"/>
            <a:r>
              <a:rPr lang="en-US" dirty="0"/>
              <a:t>Add a line for PHI.R</a:t>
            </a:r>
          </a:p>
          <a:p>
            <a:pPr lvl="1"/>
            <a:r>
              <a:rPr lang="en-US" dirty="0"/>
              <a:t>Commit and push to GitHub</a:t>
            </a:r>
          </a:p>
          <a:p>
            <a:pPr lvl="1"/>
            <a:r>
              <a:rPr lang="en-US" dirty="0"/>
              <a:t>See that </a:t>
            </a:r>
            <a:r>
              <a:rPr lang="en-US" dirty="0" err="1"/>
              <a:t>anonymous.R</a:t>
            </a:r>
            <a:r>
              <a:rPr lang="en-US" dirty="0"/>
              <a:t> was added to the public repository, PHI.R was not</a:t>
            </a:r>
          </a:p>
        </p:txBody>
      </p:sp>
    </p:spTree>
    <p:extLst>
      <p:ext uri="{BB962C8B-B14F-4D97-AF65-F5344CB8AC3E}">
        <p14:creationId xmlns:p14="http://schemas.microsoft.com/office/powerpoint/2010/main" val="57098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B1B-4E7C-C49E-FCD5-D92E48701C59}"/>
              </a:ext>
            </a:extLst>
          </p:cNvPr>
          <p:cNvSpPr>
            <a:spLocks noGrp="1"/>
          </p:cNvSpPr>
          <p:nvPr>
            <p:ph type="title"/>
          </p:nvPr>
        </p:nvSpPr>
        <p:spPr/>
        <p:txBody>
          <a:bodyPr>
            <a:normAutofit fontScale="90000"/>
          </a:bodyPr>
          <a:lstStyle/>
          <a:p>
            <a:r>
              <a:rPr lang="en-US" dirty="0"/>
              <a:t>Option 2: Share Code and Deidentified Data</a:t>
            </a:r>
          </a:p>
        </p:txBody>
      </p:sp>
      <p:sp>
        <p:nvSpPr>
          <p:cNvPr id="3" name="Content Placeholder 2">
            <a:extLst>
              <a:ext uri="{FF2B5EF4-FFF2-40B4-BE49-F238E27FC236}">
                <a16:creationId xmlns:a16="http://schemas.microsoft.com/office/drawing/2014/main" id="{8DD28BC4-BAAD-0B27-CB7E-81F6CA70B5EC}"/>
              </a:ext>
            </a:extLst>
          </p:cNvPr>
          <p:cNvSpPr>
            <a:spLocks noGrp="1"/>
          </p:cNvSpPr>
          <p:nvPr>
            <p:ph idx="1"/>
          </p:nvPr>
        </p:nvSpPr>
        <p:spPr/>
        <p:txBody>
          <a:bodyPr numCol="2"/>
          <a:lstStyle/>
          <a:p>
            <a:r>
              <a:rPr lang="en-US" dirty="0"/>
              <a:t>Remove the PHI from </a:t>
            </a:r>
            <a:r>
              <a:rPr lang="en-US" dirty="0" err="1"/>
              <a:t>dataframe</a:t>
            </a:r>
            <a:endParaRPr lang="en-US" dirty="0"/>
          </a:p>
          <a:p>
            <a:r>
              <a:rPr lang="en-US" dirty="0"/>
              <a:t>What are the components of PHI? 18 HIPAA identifiers</a:t>
            </a:r>
          </a:p>
          <a:p>
            <a:pPr lvl="1"/>
            <a:r>
              <a:rPr lang="en-US" dirty="0"/>
              <a:t>Name</a:t>
            </a:r>
          </a:p>
          <a:p>
            <a:pPr lvl="1"/>
            <a:r>
              <a:rPr lang="en-US" dirty="0"/>
              <a:t>Dates, except Year</a:t>
            </a:r>
          </a:p>
          <a:p>
            <a:pPr lvl="1"/>
            <a:r>
              <a:rPr lang="en-US" dirty="0"/>
              <a:t>Telephone numbers</a:t>
            </a:r>
          </a:p>
          <a:p>
            <a:pPr lvl="1"/>
            <a:r>
              <a:rPr lang="en-US" dirty="0"/>
              <a:t>Geographic data (address, city, state, zip) – census tract/block OK</a:t>
            </a:r>
          </a:p>
          <a:p>
            <a:pPr lvl="1"/>
            <a:r>
              <a:rPr lang="en-US" dirty="0"/>
              <a:t>FAX #, Phone #</a:t>
            </a:r>
          </a:p>
          <a:p>
            <a:pPr lvl="1"/>
            <a:r>
              <a:rPr lang="en-US" dirty="0"/>
              <a:t>Social Security #</a:t>
            </a:r>
          </a:p>
          <a:p>
            <a:pPr lvl="1"/>
            <a:r>
              <a:rPr lang="en-US" dirty="0"/>
              <a:t>Email address</a:t>
            </a:r>
          </a:p>
          <a:p>
            <a:pPr lvl="1"/>
            <a:r>
              <a:rPr lang="en-US" dirty="0"/>
              <a:t>Medical Record #</a:t>
            </a:r>
          </a:p>
          <a:p>
            <a:pPr lvl="1"/>
            <a:r>
              <a:rPr lang="en-US" dirty="0"/>
              <a:t>Account # of any kind</a:t>
            </a:r>
          </a:p>
          <a:p>
            <a:pPr lvl="1"/>
            <a:r>
              <a:rPr lang="en-US" dirty="0"/>
              <a:t>Health plan beneficiary #</a:t>
            </a:r>
          </a:p>
          <a:p>
            <a:pPr lvl="1"/>
            <a:r>
              <a:rPr lang="en-US" dirty="0"/>
              <a:t>Any certificate#/license #</a:t>
            </a:r>
          </a:p>
          <a:p>
            <a:pPr lvl="1"/>
            <a:r>
              <a:rPr lang="en-US" dirty="0"/>
              <a:t>Vehicle identifiers, VIN, license plate</a:t>
            </a:r>
          </a:p>
          <a:p>
            <a:pPr lvl="1"/>
            <a:r>
              <a:rPr lang="en-US" dirty="0"/>
              <a:t>Any Web URL </a:t>
            </a:r>
            <a:r>
              <a:rPr lang="en-US" dirty="0" err="1"/>
              <a:t>assoc</a:t>
            </a:r>
            <a:r>
              <a:rPr lang="en-US" dirty="0"/>
              <a:t> with patient</a:t>
            </a:r>
          </a:p>
        </p:txBody>
      </p:sp>
    </p:spTree>
    <p:extLst>
      <p:ext uri="{BB962C8B-B14F-4D97-AF65-F5344CB8AC3E}">
        <p14:creationId xmlns:p14="http://schemas.microsoft.com/office/powerpoint/2010/main" val="1098899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4192-EF10-C65D-3BE9-47605F458F4C}"/>
              </a:ext>
            </a:extLst>
          </p:cNvPr>
          <p:cNvSpPr>
            <a:spLocks noGrp="1"/>
          </p:cNvSpPr>
          <p:nvPr>
            <p:ph type="title"/>
          </p:nvPr>
        </p:nvSpPr>
        <p:spPr/>
        <p:txBody>
          <a:bodyPr/>
          <a:lstStyle/>
          <a:p>
            <a:r>
              <a:rPr lang="en-US" dirty="0"/>
              <a:t>Is it clean?</a:t>
            </a:r>
          </a:p>
        </p:txBody>
      </p:sp>
      <p:sp>
        <p:nvSpPr>
          <p:cNvPr id="3" name="Content Placeholder 2">
            <a:extLst>
              <a:ext uri="{FF2B5EF4-FFF2-40B4-BE49-F238E27FC236}">
                <a16:creationId xmlns:a16="http://schemas.microsoft.com/office/drawing/2014/main" id="{BB189100-5924-54E9-CC22-CCAB4194D736}"/>
              </a:ext>
            </a:extLst>
          </p:cNvPr>
          <p:cNvSpPr>
            <a:spLocks noGrp="1"/>
          </p:cNvSpPr>
          <p:nvPr>
            <p:ph idx="1"/>
          </p:nvPr>
        </p:nvSpPr>
        <p:spPr/>
        <p:txBody>
          <a:bodyPr/>
          <a:lstStyle/>
          <a:p>
            <a:r>
              <a:rPr lang="en-US" dirty="0"/>
              <a:t>Under HIPAA, PHI ceases to be PHI if it is stripped of all identifiers that can tie the information to an individual. If the above identifiers are removed the health information is referred to as de-identified PHI.</a:t>
            </a:r>
          </a:p>
          <a:p>
            <a:r>
              <a:rPr lang="en-US" dirty="0"/>
              <a:t>For de-identified PHI, HIPAA Rules no longer apply.</a:t>
            </a:r>
          </a:p>
          <a:p>
            <a:r>
              <a:rPr lang="en-US" dirty="0"/>
              <a:t>If there is </a:t>
            </a:r>
            <a:r>
              <a:rPr lang="en-US" b="1" i="1" dirty="0"/>
              <a:t>any way </a:t>
            </a:r>
            <a:r>
              <a:rPr lang="en-US" dirty="0"/>
              <a:t>to back-calculate PHI information, it is not clean</a:t>
            </a:r>
          </a:p>
          <a:p>
            <a:r>
              <a:rPr lang="en-US" dirty="0"/>
              <a:t>If a condition is very rare, and easy to identify (only 10 ppl in Michigan with rare disease, only one under age 10), fields like age can still be a PHI problem.</a:t>
            </a:r>
          </a:p>
          <a:p>
            <a:endParaRPr lang="en-US" dirty="0"/>
          </a:p>
        </p:txBody>
      </p:sp>
    </p:spTree>
    <p:extLst>
      <p:ext uri="{BB962C8B-B14F-4D97-AF65-F5344CB8AC3E}">
        <p14:creationId xmlns:p14="http://schemas.microsoft.com/office/powerpoint/2010/main" val="393039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64FE-1EDB-C287-8817-3C9B9EB617B6}"/>
              </a:ext>
            </a:extLst>
          </p:cNvPr>
          <p:cNvSpPr>
            <a:spLocks noGrp="1"/>
          </p:cNvSpPr>
          <p:nvPr>
            <p:ph type="title"/>
          </p:nvPr>
        </p:nvSpPr>
        <p:spPr/>
        <p:txBody>
          <a:bodyPr/>
          <a:lstStyle/>
          <a:p>
            <a:r>
              <a:rPr lang="en-US" dirty="0"/>
              <a:t>What about Date Intervals?</a:t>
            </a:r>
          </a:p>
        </p:txBody>
      </p:sp>
      <p:sp>
        <p:nvSpPr>
          <p:cNvPr id="3" name="Content Placeholder 2">
            <a:extLst>
              <a:ext uri="{FF2B5EF4-FFF2-40B4-BE49-F238E27FC236}">
                <a16:creationId xmlns:a16="http://schemas.microsoft.com/office/drawing/2014/main" id="{FBB50200-B1AF-FB15-354C-F1F673DD174B}"/>
              </a:ext>
            </a:extLst>
          </p:cNvPr>
          <p:cNvSpPr>
            <a:spLocks noGrp="1"/>
          </p:cNvSpPr>
          <p:nvPr>
            <p:ph idx="1"/>
          </p:nvPr>
        </p:nvSpPr>
        <p:spPr/>
        <p:txBody>
          <a:bodyPr>
            <a:normAutofit fontScale="92500" lnSpcReduction="20000"/>
          </a:bodyPr>
          <a:lstStyle/>
          <a:p>
            <a:r>
              <a:rPr lang="en-US" dirty="0"/>
              <a:t>You need to know how long between clinic appointment date and procedure date.</a:t>
            </a:r>
          </a:p>
          <a:p>
            <a:r>
              <a:rPr lang="en-US" dirty="0"/>
              <a:t>But you can’t keep </a:t>
            </a:r>
            <a:r>
              <a:rPr lang="en-US" b="1" i="1" dirty="0"/>
              <a:t>real</a:t>
            </a:r>
            <a:r>
              <a:rPr lang="en-US" dirty="0"/>
              <a:t> dates in your data because of PHI</a:t>
            </a:r>
          </a:p>
          <a:p>
            <a:r>
              <a:rPr lang="en-US" dirty="0"/>
              <a:t>You can keep </a:t>
            </a:r>
            <a:r>
              <a:rPr lang="en-US" b="1" i="1" dirty="0"/>
              <a:t>relative</a:t>
            </a:r>
            <a:r>
              <a:rPr lang="en-US" dirty="0"/>
              <a:t> dates, not absolute dates – can still calculate intervals. Options:</a:t>
            </a:r>
          </a:p>
          <a:p>
            <a:pPr lvl="1"/>
            <a:r>
              <a:rPr lang="en-US" dirty="0"/>
              <a:t>Convert all dates to # days old the patient was</a:t>
            </a:r>
          </a:p>
          <a:p>
            <a:pPr lvl="1"/>
            <a:r>
              <a:rPr lang="en-US" dirty="0"/>
              <a:t>Convert all dates to # days since a random day in the year 1900</a:t>
            </a:r>
          </a:p>
          <a:p>
            <a:pPr lvl="2"/>
            <a:r>
              <a:rPr lang="en-US" dirty="0"/>
              <a:t>Or a random year before 1</a:t>
            </a:r>
            <a:r>
              <a:rPr lang="en-US" baseline="30000" dirty="0"/>
              <a:t>st</a:t>
            </a:r>
            <a:r>
              <a:rPr lang="en-US" dirty="0"/>
              <a:t> event in your dataset</a:t>
            </a:r>
          </a:p>
          <a:p>
            <a:pPr lvl="2"/>
            <a:r>
              <a:rPr lang="en-US" dirty="0"/>
              <a:t>Use a random # generator (1 to 365)</a:t>
            </a:r>
          </a:p>
          <a:p>
            <a:pPr lvl="2"/>
            <a:r>
              <a:rPr lang="en-US" dirty="0"/>
              <a:t>Random, not an obvious day like Jan 1 – then someone else can still derive actual dates</a:t>
            </a:r>
          </a:p>
        </p:txBody>
      </p:sp>
    </p:spTree>
    <p:extLst>
      <p:ext uri="{BB962C8B-B14F-4D97-AF65-F5344CB8AC3E}">
        <p14:creationId xmlns:p14="http://schemas.microsoft.com/office/powerpoint/2010/main" val="65934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A52-E2B2-F8E7-1FF9-573033BF923C}"/>
              </a:ext>
            </a:extLst>
          </p:cNvPr>
          <p:cNvSpPr>
            <a:spLocks noGrp="1"/>
          </p:cNvSpPr>
          <p:nvPr>
            <p:ph type="title"/>
          </p:nvPr>
        </p:nvSpPr>
        <p:spPr/>
        <p:txBody>
          <a:bodyPr/>
          <a:lstStyle/>
          <a:p>
            <a:r>
              <a:rPr lang="en-US" dirty="0"/>
              <a:t>Common Ways to Mess Up PHI</a:t>
            </a:r>
          </a:p>
        </p:txBody>
      </p:sp>
      <p:sp>
        <p:nvSpPr>
          <p:cNvPr id="3" name="Content Placeholder 2">
            <a:extLst>
              <a:ext uri="{FF2B5EF4-FFF2-40B4-BE49-F238E27FC236}">
                <a16:creationId xmlns:a16="http://schemas.microsoft.com/office/drawing/2014/main" id="{0F09279A-A449-7EA5-15D0-02A6A127529D}"/>
              </a:ext>
            </a:extLst>
          </p:cNvPr>
          <p:cNvSpPr>
            <a:spLocks noGrp="1"/>
          </p:cNvSpPr>
          <p:nvPr>
            <p:ph idx="1"/>
          </p:nvPr>
        </p:nvSpPr>
        <p:spPr/>
        <p:txBody>
          <a:bodyPr/>
          <a:lstStyle/>
          <a:p>
            <a:r>
              <a:rPr lang="en-US" dirty="0"/>
              <a:t>Derive your study id from components of PHI</a:t>
            </a:r>
          </a:p>
          <a:p>
            <a:pPr lvl="1"/>
            <a:r>
              <a:rPr lang="en-US" dirty="0"/>
              <a:t>Geographic info plus DOB – MI05071956, AZ11231974</a:t>
            </a:r>
          </a:p>
          <a:p>
            <a:r>
              <a:rPr lang="en-US" dirty="0"/>
              <a:t>Anonymize dates, then use a fixed date in your code</a:t>
            </a:r>
          </a:p>
          <a:p>
            <a:r>
              <a:rPr lang="en-US" dirty="0"/>
              <a:t>Dichotomize dates into before and after drug X was approved</a:t>
            </a:r>
          </a:p>
          <a:p>
            <a:pPr lvl="2"/>
            <a:r>
              <a:rPr lang="en-US" dirty="0"/>
              <a:t>Enables back calculation of all other dates</a:t>
            </a:r>
          </a:p>
        </p:txBody>
      </p:sp>
    </p:spTree>
    <p:extLst>
      <p:ext uri="{BB962C8B-B14F-4D97-AF65-F5344CB8AC3E}">
        <p14:creationId xmlns:p14="http://schemas.microsoft.com/office/powerpoint/2010/main" val="88749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FFFD-1B97-3BD1-3A80-4ACF44B6946C}"/>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B14A8D8D-6B2C-4C6C-0E1D-8E52BF787063}"/>
              </a:ext>
            </a:extLst>
          </p:cNvPr>
          <p:cNvSpPr>
            <a:spLocks noGrp="1"/>
          </p:cNvSpPr>
          <p:nvPr>
            <p:ph idx="1"/>
          </p:nvPr>
        </p:nvSpPr>
        <p:spPr/>
        <p:txBody>
          <a:bodyPr>
            <a:normAutofit fontScale="85000" lnSpcReduction="20000"/>
          </a:bodyPr>
          <a:lstStyle/>
          <a:p>
            <a:r>
              <a:rPr lang="en-US" dirty="0"/>
              <a:t>Download </a:t>
            </a:r>
            <a:r>
              <a:rPr lang="en-US" dirty="0" err="1"/>
              <a:t>phi.csv</a:t>
            </a:r>
            <a:r>
              <a:rPr lang="en-US" dirty="0"/>
              <a:t> from GitHub with </a:t>
            </a:r>
            <a:br>
              <a:rPr lang="en-US" dirty="0"/>
            </a:br>
            <a:r>
              <a:rPr lang="en-US" sz="1900" dirty="0">
                <a:latin typeface="Lucida Console" panose="020B0609040504020204" pitchFamily="49" charset="0"/>
              </a:rPr>
              <a:t>file &lt;- </a:t>
            </a:r>
            <a:r>
              <a:rPr lang="en-US" sz="1900" dirty="0" err="1">
                <a:latin typeface="Lucida Console" panose="020B0609040504020204" pitchFamily="49" charset="0"/>
              </a:rPr>
              <a:t>read_csv</a:t>
            </a:r>
            <a:r>
              <a:rPr lang="en-US" sz="1900" dirty="0">
                <a:latin typeface="Lucida Console" panose="020B0609040504020204" pitchFamily="49" charset="0"/>
              </a:rPr>
              <a:t>("https://</a:t>
            </a:r>
            <a:r>
              <a:rPr lang="en-US" sz="1900" dirty="0" err="1">
                <a:latin typeface="Lucida Console" panose="020B0609040504020204" pitchFamily="49" charset="0"/>
              </a:rPr>
              <a:t>raw.githubusercontent.com</a:t>
            </a:r>
            <a:r>
              <a:rPr lang="en-US" sz="1900" dirty="0">
                <a:latin typeface="Lucida Console" panose="020B0609040504020204" pitchFamily="49" charset="0"/>
              </a:rPr>
              <a:t>/higgi13425/</a:t>
            </a:r>
            <a:r>
              <a:rPr lang="en-US" sz="1900" dirty="0" err="1">
                <a:latin typeface="Lucida Console" panose="020B0609040504020204" pitchFamily="49" charset="0"/>
              </a:rPr>
              <a:t>rmrwr</a:t>
            </a:r>
            <a:r>
              <a:rPr lang="en-US" sz="1900" dirty="0">
                <a:latin typeface="Lucida Console" panose="020B0609040504020204" pitchFamily="49" charset="0"/>
              </a:rPr>
              <a:t>-book/master/data/</a:t>
            </a:r>
            <a:r>
              <a:rPr lang="en-US" sz="1900" dirty="0" err="1">
                <a:latin typeface="Lucida Console" panose="020B0609040504020204" pitchFamily="49" charset="0"/>
              </a:rPr>
              <a:t>phi.csv</a:t>
            </a:r>
            <a:r>
              <a:rPr lang="en-US" sz="1900" dirty="0">
                <a:latin typeface="Lucida Console" panose="020B0609040504020204" pitchFamily="49" charset="0"/>
              </a:rPr>
              <a:t>") </a:t>
            </a:r>
          </a:p>
          <a:p>
            <a:r>
              <a:rPr lang="en-US" dirty="0"/>
              <a:t>Open file </a:t>
            </a:r>
          </a:p>
          <a:p>
            <a:r>
              <a:rPr lang="en-US" dirty="0"/>
              <a:t>Identify which variables contain PHI</a:t>
            </a:r>
          </a:p>
          <a:p>
            <a:r>
              <a:rPr lang="en-US" dirty="0"/>
              <a:t>Use </a:t>
            </a:r>
            <a:r>
              <a:rPr lang="en-US" dirty="0" err="1"/>
              <a:t>lubridate</a:t>
            </a:r>
            <a:r>
              <a:rPr lang="en-US" dirty="0"/>
              <a:t>::</a:t>
            </a:r>
            <a:r>
              <a:rPr lang="en-US" dirty="0" err="1"/>
              <a:t>mdy</a:t>
            </a:r>
            <a:r>
              <a:rPr lang="en-US" dirty="0"/>
              <a:t>() to calculate </a:t>
            </a:r>
            <a:r>
              <a:rPr lang="en-US" dirty="0" err="1"/>
              <a:t>clinic_days</a:t>
            </a:r>
            <a:r>
              <a:rPr lang="en-US" dirty="0"/>
              <a:t> and </a:t>
            </a:r>
            <a:r>
              <a:rPr lang="en-US" dirty="0" err="1"/>
              <a:t>colon_days</a:t>
            </a:r>
            <a:r>
              <a:rPr lang="en-US" dirty="0"/>
              <a:t> (since [DOB]) as new vars</a:t>
            </a:r>
          </a:p>
          <a:p>
            <a:pPr lvl="1"/>
            <a:r>
              <a:rPr lang="en-US" sz="1600" dirty="0">
                <a:latin typeface="Lucida Console" panose="020B0609040504020204" pitchFamily="49" charset="0"/>
              </a:rPr>
              <a:t>file %&gt;% mutate(</a:t>
            </a:r>
            <a:r>
              <a:rPr lang="en-US" sz="1600" dirty="0" err="1">
                <a:latin typeface="Lucida Console" panose="020B0609040504020204" pitchFamily="49" charset="0"/>
              </a:rPr>
              <a:t>date_clinic_days</a:t>
            </a:r>
            <a:r>
              <a:rPr lang="en-US" sz="1600" dirty="0">
                <a:latin typeface="Lucida Console" panose="020B0609040504020204" pitchFamily="49" charset="0"/>
              </a:rPr>
              <a:t> = </a:t>
            </a:r>
            <a:r>
              <a:rPr lang="en-US" sz="1600" dirty="0" err="1">
                <a:latin typeface="Lucida Console" panose="020B0609040504020204" pitchFamily="49" charset="0"/>
              </a:rPr>
              <a:t>lubridate</a:t>
            </a:r>
            <a:r>
              <a:rPr lang="en-US" sz="1600" dirty="0">
                <a:latin typeface="Lucida Console" panose="020B0609040504020204" pitchFamily="49" charset="0"/>
              </a:rPr>
              <a:t>::</a:t>
            </a:r>
            <a:r>
              <a:rPr lang="en-US" sz="1600" dirty="0" err="1">
                <a:latin typeface="Lucida Console" panose="020B0609040504020204" pitchFamily="49" charset="0"/>
              </a:rPr>
              <a:t>mdy</a:t>
            </a:r>
            <a:r>
              <a:rPr lang="en-US" sz="1600" dirty="0">
                <a:latin typeface="Lucida Console" panose="020B0609040504020204" pitchFamily="49" charset="0"/>
              </a:rPr>
              <a:t>(</a:t>
            </a:r>
            <a:r>
              <a:rPr lang="en-US" sz="1600" dirty="0" err="1">
                <a:latin typeface="Lucida Console" panose="020B0609040504020204" pitchFamily="49" charset="0"/>
              </a:rPr>
              <a:t>date_clinic</a:t>
            </a:r>
            <a:r>
              <a:rPr lang="en-US" sz="1600" dirty="0">
                <a:latin typeface="Lucida Console" panose="020B0609040504020204" pitchFamily="49" charset="0"/>
              </a:rPr>
              <a:t>) - </a:t>
            </a:r>
            <a:r>
              <a:rPr lang="en-US" sz="1600" dirty="0" err="1">
                <a:latin typeface="Lucida Console" panose="020B0609040504020204" pitchFamily="49" charset="0"/>
              </a:rPr>
              <a:t>lubridate</a:t>
            </a:r>
            <a:r>
              <a:rPr lang="en-US" sz="1600" dirty="0">
                <a:latin typeface="Lucida Console" panose="020B0609040504020204" pitchFamily="49" charset="0"/>
              </a:rPr>
              <a:t>::</a:t>
            </a:r>
            <a:r>
              <a:rPr lang="en-US" sz="1600" dirty="0" err="1">
                <a:latin typeface="Lucida Console" panose="020B0609040504020204" pitchFamily="49" charset="0"/>
              </a:rPr>
              <a:t>mdy</a:t>
            </a:r>
            <a:r>
              <a:rPr lang="en-US" sz="1600" dirty="0">
                <a:latin typeface="Lucida Console" panose="020B0609040504020204" pitchFamily="49" charset="0"/>
              </a:rPr>
              <a:t>(dob))</a:t>
            </a:r>
          </a:p>
          <a:p>
            <a:r>
              <a:rPr lang="en-US" dirty="0"/>
              <a:t>Use select(-</a:t>
            </a:r>
            <a:r>
              <a:rPr lang="en-US" dirty="0" err="1"/>
              <a:t>variable_name</a:t>
            </a:r>
            <a:r>
              <a:rPr lang="en-US" dirty="0"/>
              <a:t>) to remove PHI vars, including real dates</a:t>
            </a:r>
          </a:p>
          <a:p>
            <a:r>
              <a:rPr lang="en-US" dirty="0"/>
              <a:t>Use </a:t>
            </a:r>
            <a:r>
              <a:rPr lang="en-US" dirty="0" err="1"/>
              <a:t>write_csv</a:t>
            </a:r>
            <a:r>
              <a:rPr lang="en-US" dirty="0"/>
              <a:t> to write this new dataset object to a new </a:t>
            </a:r>
            <a:r>
              <a:rPr lang="en-US" dirty="0" err="1"/>
              <a:t>phi_deid.csv</a:t>
            </a:r>
            <a:r>
              <a:rPr lang="en-US" dirty="0"/>
              <a:t> file</a:t>
            </a:r>
          </a:p>
          <a:p>
            <a:pPr lvl="1"/>
            <a:r>
              <a:rPr lang="en-US" dirty="0" err="1">
                <a:latin typeface="Lucida Console" panose="020B0609040504020204" pitchFamily="49" charset="0"/>
              </a:rPr>
              <a:t>Write_csv</a:t>
            </a:r>
            <a:r>
              <a:rPr lang="en-US" dirty="0">
                <a:latin typeface="Lucida Console" panose="020B0609040504020204" pitchFamily="49" charset="0"/>
              </a:rPr>
              <a:t>(dataset, “</a:t>
            </a:r>
            <a:r>
              <a:rPr lang="en-US" dirty="0" err="1">
                <a:latin typeface="Lucida Console" panose="020B0609040504020204" pitchFamily="49" charset="0"/>
              </a:rPr>
              <a:t>phi_deid.csv</a:t>
            </a:r>
            <a:r>
              <a:rPr lang="en-US" dirty="0">
                <a:latin typeface="Lucida Console" panose="020B0609040504020204" pitchFamily="49" charset="0"/>
              </a:rPr>
              <a:t>”)</a:t>
            </a:r>
            <a:endParaRPr lang="en-US" dirty="0"/>
          </a:p>
        </p:txBody>
      </p:sp>
    </p:spTree>
    <p:extLst>
      <p:ext uri="{BB962C8B-B14F-4D97-AF65-F5344CB8AC3E}">
        <p14:creationId xmlns:p14="http://schemas.microsoft.com/office/powerpoint/2010/main" val="324494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A2B-6829-D8E3-65DE-65168117E8E7}"/>
              </a:ext>
            </a:extLst>
          </p:cNvPr>
          <p:cNvSpPr>
            <a:spLocks noGrp="1"/>
          </p:cNvSpPr>
          <p:nvPr>
            <p:ph type="title"/>
          </p:nvPr>
        </p:nvSpPr>
        <p:spPr/>
        <p:txBody>
          <a:bodyPr>
            <a:normAutofit fontScale="90000"/>
          </a:bodyPr>
          <a:lstStyle/>
          <a:p>
            <a:r>
              <a:rPr lang="en-US" dirty="0"/>
              <a:t>Option 3: Share Code and Synthetic Data</a:t>
            </a:r>
          </a:p>
        </p:txBody>
      </p:sp>
      <p:sp>
        <p:nvSpPr>
          <p:cNvPr id="3" name="Content Placeholder 2">
            <a:extLst>
              <a:ext uri="{FF2B5EF4-FFF2-40B4-BE49-F238E27FC236}">
                <a16:creationId xmlns:a16="http://schemas.microsoft.com/office/drawing/2014/main" id="{68B6D1F2-D537-AB52-7E4C-62337905B6DC}"/>
              </a:ext>
            </a:extLst>
          </p:cNvPr>
          <p:cNvSpPr>
            <a:spLocks noGrp="1"/>
          </p:cNvSpPr>
          <p:nvPr>
            <p:ph idx="1"/>
          </p:nvPr>
        </p:nvSpPr>
        <p:spPr/>
        <p:txBody>
          <a:bodyPr>
            <a:normAutofit fontScale="92500"/>
          </a:bodyPr>
          <a:lstStyle/>
          <a:p>
            <a:r>
              <a:rPr lang="en-US" dirty="0"/>
              <a:t>What is synthetic data?</a:t>
            </a:r>
          </a:p>
          <a:p>
            <a:r>
              <a:rPr lang="en-US" dirty="0"/>
              <a:t>Data generated from original data that mimics the original data distributions and relationships/correlations, but adds noise to anonymize</a:t>
            </a:r>
          </a:p>
          <a:p>
            <a:r>
              <a:rPr lang="en-US" dirty="0"/>
              <a:t>Can be used for rare disease datasets</a:t>
            </a:r>
          </a:p>
          <a:p>
            <a:r>
              <a:rPr lang="en-US" dirty="0"/>
              <a:t>Built with {synthpop} package</a:t>
            </a:r>
          </a:p>
          <a:p>
            <a:r>
              <a:rPr lang="en-US" dirty="0"/>
              <a:t>Will allow running code on nearly-real data</a:t>
            </a:r>
          </a:p>
          <a:p>
            <a:pPr lvl="1"/>
            <a:r>
              <a:rPr lang="en-US" dirty="0"/>
              <a:t>Results will be slightly off (0-10%) from original </a:t>
            </a:r>
          </a:p>
          <a:p>
            <a:pPr lvl="1"/>
            <a:r>
              <a:rPr lang="en-US" dirty="0"/>
              <a:t>model coefficients, p values, etc.</a:t>
            </a:r>
          </a:p>
        </p:txBody>
      </p:sp>
    </p:spTree>
    <p:extLst>
      <p:ext uri="{BB962C8B-B14F-4D97-AF65-F5344CB8AC3E}">
        <p14:creationId xmlns:p14="http://schemas.microsoft.com/office/powerpoint/2010/main" val="162192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8F1-EB2E-7BB1-4541-7D370C3E7965}"/>
              </a:ext>
            </a:extLst>
          </p:cNvPr>
          <p:cNvSpPr>
            <a:spLocks noGrp="1"/>
          </p:cNvSpPr>
          <p:nvPr>
            <p:ph type="title"/>
          </p:nvPr>
        </p:nvSpPr>
        <p:spPr/>
        <p:txBody>
          <a:bodyPr/>
          <a:lstStyle/>
          <a:p>
            <a:r>
              <a:rPr lang="en-US" dirty="0"/>
              <a:t>Full description of {synthpop}</a:t>
            </a:r>
          </a:p>
        </p:txBody>
      </p:sp>
      <p:sp>
        <p:nvSpPr>
          <p:cNvPr id="3" name="Content Placeholder 2">
            <a:extLst>
              <a:ext uri="{FF2B5EF4-FFF2-40B4-BE49-F238E27FC236}">
                <a16:creationId xmlns:a16="http://schemas.microsoft.com/office/drawing/2014/main" id="{33612CDB-4617-9C3D-319A-8506F9768EC2}"/>
              </a:ext>
            </a:extLst>
          </p:cNvPr>
          <p:cNvSpPr>
            <a:spLocks noGrp="1"/>
          </p:cNvSpPr>
          <p:nvPr>
            <p:ph idx="1"/>
          </p:nvPr>
        </p:nvSpPr>
        <p:spPr/>
        <p:txBody>
          <a:bodyPr>
            <a:normAutofit fontScale="92500" lnSpcReduction="20000"/>
          </a:bodyPr>
          <a:lstStyle/>
          <a:p>
            <a:r>
              <a:rPr lang="en-US" dirty="0"/>
              <a:t>Vignette here:</a:t>
            </a:r>
            <a:br>
              <a:rPr lang="en-US" dirty="0"/>
            </a:br>
            <a:r>
              <a:rPr lang="en-US" dirty="0">
                <a:hlinkClick r:id="rId2"/>
              </a:rPr>
              <a:t>https://www.synthpop.org.uk/get-started.html</a:t>
            </a:r>
            <a:endParaRPr lang="en-US" dirty="0"/>
          </a:p>
          <a:p>
            <a:r>
              <a:rPr lang="en-US" dirty="0"/>
              <a:t>Has data file SD2011 with UK data from 2011</a:t>
            </a:r>
          </a:p>
          <a:p>
            <a:r>
              <a:rPr lang="en-US" dirty="0"/>
              <a:t>Can try it out with shiny app demo</a:t>
            </a:r>
            <a:br>
              <a:rPr lang="en-US" dirty="0"/>
            </a:br>
            <a:r>
              <a:rPr lang="en-US" dirty="0">
                <a:hlinkClick r:id="rId3"/>
              </a:rPr>
              <a:t>https://synthpop.shinyapps.io/synthpop/</a:t>
            </a:r>
            <a:r>
              <a:rPr lang="en-US" dirty="0"/>
              <a:t> </a:t>
            </a:r>
          </a:p>
          <a:p>
            <a:r>
              <a:rPr lang="en-US" dirty="0"/>
              <a:t>Or do it yourself with 2011 Scottish demographic data</a:t>
            </a:r>
          </a:p>
          <a:p>
            <a:r>
              <a:rPr lang="en-US" sz="2000" dirty="0" err="1">
                <a:latin typeface="Lucida Console" panose="020B0609040504020204" pitchFamily="49" charset="0"/>
              </a:rPr>
              <a:t>install.packages</a:t>
            </a:r>
            <a:r>
              <a:rPr lang="en-US" sz="2000" dirty="0">
                <a:latin typeface="Lucida Console" panose="020B0609040504020204" pitchFamily="49" charset="0"/>
              </a:rPr>
              <a:t>(“synthpop”)</a:t>
            </a:r>
          </a:p>
          <a:p>
            <a:r>
              <a:rPr lang="en-US" sz="2000" dirty="0">
                <a:latin typeface="Lucida Console" panose="020B0609040504020204" pitchFamily="49" charset="0"/>
              </a:rPr>
              <a:t>library(synthpop)</a:t>
            </a:r>
          </a:p>
          <a:p>
            <a:r>
              <a:rPr lang="en-US" sz="2000" dirty="0">
                <a:latin typeface="Lucida Console" panose="020B0609040504020204" pitchFamily="49" charset="0"/>
              </a:rPr>
              <a:t>help(SD2011)</a:t>
            </a:r>
          </a:p>
        </p:txBody>
      </p:sp>
    </p:spTree>
    <p:extLst>
      <p:ext uri="{BB962C8B-B14F-4D97-AF65-F5344CB8AC3E}">
        <p14:creationId xmlns:p14="http://schemas.microsoft.com/office/powerpoint/2010/main" val="1436063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E76-9940-3853-A3C3-84633D1ACBFB}"/>
              </a:ext>
            </a:extLst>
          </p:cNvPr>
          <p:cNvSpPr>
            <a:spLocks noGrp="1"/>
          </p:cNvSpPr>
          <p:nvPr>
            <p:ph type="title"/>
          </p:nvPr>
        </p:nvSpPr>
        <p:spPr/>
        <p:txBody>
          <a:bodyPr/>
          <a:lstStyle/>
          <a:p>
            <a:r>
              <a:rPr lang="en-US" dirty="0"/>
              <a:t>Synthpop in Action</a:t>
            </a:r>
          </a:p>
        </p:txBody>
      </p:sp>
      <p:sp>
        <p:nvSpPr>
          <p:cNvPr id="3" name="Content Placeholder 2">
            <a:extLst>
              <a:ext uri="{FF2B5EF4-FFF2-40B4-BE49-F238E27FC236}">
                <a16:creationId xmlns:a16="http://schemas.microsoft.com/office/drawing/2014/main" id="{1445473A-05D5-DC9A-19E3-9489FB15F0BF}"/>
              </a:ext>
            </a:extLst>
          </p:cNvPr>
          <p:cNvSpPr>
            <a:spLocks noGrp="1"/>
          </p:cNvSpPr>
          <p:nvPr>
            <p:ph idx="1"/>
          </p:nvPr>
        </p:nvSpPr>
        <p:spPr/>
        <p:txBody>
          <a:bodyPr>
            <a:normAutofit fontScale="92500" lnSpcReduction="20000"/>
          </a:bodyPr>
          <a:lstStyle/>
          <a:p>
            <a:r>
              <a:rPr lang="en-US" dirty="0">
                <a:latin typeface="Lucida Console" panose="020B0609040504020204" pitchFamily="49" charset="0"/>
              </a:rPr>
              <a:t>dim(SD2011)</a:t>
            </a:r>
          </a:p>
          <a:p>
            <a:r>
              <a:rPr lang="en-US" dirty="0" err="1">
                <a:latin typeface="Lucida Console" panose="020B0609040504020204" pitchFamily="49" charset="0"/>
              </a:rPr>
              <a:t>mydata</a:t>
            </a:r>
            <a:r>
              <a:rPr lang="en-US" dirty="0">
                <a:latin typeface="Lucida Console" panose="020B0609040504020204" pitchFamily="49" charset="0"/>
              </a:rPr>
              <a:t> &lt;- SD2011[, c(1, 3, 6, 8, 11, 17, 18, 19, 20, 10)] </a:t>
            </a:r>
          </a:p>
          <a:p>
            <a:r>
              <a:rPr lang="en-US" dirty="0" err="1">
                <a:latin typeface="Lucida Console" panose="020B0609040504020204" pitchFamily="49" charset="0"/>
              </a:rPr>
              <a:t>codebook.syn</a:t>
            </a:r>
            <a:r>
              <a:rPr lang="en-US" dirty="0">
                <a:latin typeface="Lucida Console" panose="020B0609040504020204" pitchFamily="49" charset="0"/>
              </a:rPr>
              <a:t>(</a:t>
            </a:r>
            <a:r>
              <a:rPr lang="en-US" dirty="0" err="1">
                <a:latin typeface="Lucida Console" panose="020B0609040504020204" pitchFamily="49" charset="0"/>
              </a:rPr>
              <a:t>mydata</a:t>
            </a:r>
            <a:r>
              <a:rPr lang="en-US" dirty="0">
                <a:latin typeface="Lucida Console" panose="020B0609040504020204" pitchFamily="49" charset="0"/>
              </a:rPr>
              <a:t>)$tab </a:t>
            </a:r>
          </a:p>
          <a:p>
            <a:r>
              <a:rPr lang="en-US" sz="2000" dirty="0">
                <a:latin typeface="Lucida Console" panose="020B0609040504020204" pitchFamily="49" charset="0"/>
              </a:rPr>
              <a:t># Only remaining item to check is the negative income values</a:t>
            </a:r>
            <a:br>
              <a:rPr lang="en-US" sz="2000" dirty="0">
                <a:latin typeface="Lucida Console" panose="020B0609040504020204" pitchFamily="49" charset="0"/>
              </a:rPr>
            </a:br>
            <a:r>
              <a:rPr lang="en-US" sz="2000" dirty="0" err="1">
                <a:latin typeface="Lucida Console" panose="020B0609040504020204" pitchFamily="49" charset="0"/>
              </a:rPr>
              <a:t>mydata$income</a:t>
            </a:r>
            <a:r>
              <a:rPr lang="en-US" sz="2000" dirty="0">
                <a:latin typeface="Lucida Console" panose="020B0609040504020204" pitchFamily="49" charset="0"/>
              </a:rPr>
              <a:t> # some NAs, some -8??</a:t>
            </a:r>
            <a:br>
              <a:rPr lang="en-US" sz="2000">
                <a:latin typeface="Lucida Console" panose="020B0609040504020204" pitchFamily="49" charset="0"/>
              </a:rPr>
            </a:br>
            <a:br>
              <a:rPr lang="en-US" sz="2000">
                <a:latin typeface="Lucida Console" panose="020B0609040504020204" pitchFamily="49" charset="0"/>
              </a:rPr>
            </a:br>
            <a:r>
              <a:rPr lang="en-US" sz="2000">
                <a:latin typeface="Lucida Console" panose="020B0609040504020204" pitchFamily="49" charset="0"/>
              </a:rPr>
              <a:t># </a:t>
            </a:r>
            <a:r>
              <a:rPr lang="en-US" sz="2000" dirty="0">
                <a:latin typeface="Lucida Console" panose="020B0609040504020204" pitchFamily="49" charset="0"/>
              </a:rPr>
              <a:t>We can see that income has both NA values and -8. </a:t>
            </a:r>
            <a:br>
              <a:rPr lang="en-US" sz="2000" dirty="0">
                <a:latin typeface="Lucida Console" panose="020B0609040504020204" pitchFamily="49" charset="0"/>
              </a:rPr>
            </a:br>
            <a:r>
              <a:rPr lang="en-US" sz="2000" dirty="0">
                <a:latin typeface="Lucida Console" panose="020B0609040504020204" pitchFamily="49" charset="0"/>
              </a:rPr>
              <a:t># To make the synthetic data like the original we keep both types # of missingness by setting </a:t>
            </a:r>
            <a:r>
              <a:rPr lang="en-US" sz="2000" dirty="0" err="1">
                <a:latin typeface="Lucida Console" panose="020B0609040504020204" pitchFamily="49" charset="0"/>
              </a:rPr>
              <a:t>cont.na</a:t>
            </a:r>
            <a:r>
              <a:rPr lang="en-US" sz="2000" dirty="0">
                <a:latin typeface="Lucida Console" panose="020B0609040504020204" pitchFamily="49" charset="0"/>
              </a:rPr>
              <a:t> for income </a:t>
            </a:r>
            <a:br>
              <a:rPr lang="en-US" sz="2000" dirty="0">
                <a:latin typeface="Lucida Console" panose="020B0609040504020204" pitchFamily="49" charset="0"/>
              </a:rPr>
            </a:br>
            <a:r>
              <a:rPr lang="en-US" sz="2000" dirty="0" err="1">
                <a:latin typeface="Lucida Console" panose="020B0609040504020204" pitchFamily="49" charset="0"/>
              </a:rPr>
              <a:t>mysyn</a:t>
            </a:r>
            <a:r>
              <a:rPr lang="en-US" sz="2000" dirty="0">
                <a:latin typeface="Lucida Console" panose="020B0609040504020204" pitchFamily="49" charset="0"/>
              </a:rPr>
              <a:t> &lt;- syn(</a:t>
            </a:r>
            <a:r>
              <a:rPr lang="en-US" sz="2000" dirty="0" err="1">
                <a:latin typeface="Lucida Console" panose="020B0609040504020204" pitchFamily="49" charset="0"/>
              </a:rPr>
              <a:t>mydata</a:t>
            </a:r>
            <a:r>
              <a:rPr lang="en-US" sz="2000" dirty="0">
                <a:latin typeface="Lucida Console" panose="020B0609040504020204" pitchFamily="49" charset="0"/>
              </a:rPr>
              <a:t>, </a:t>
            </a:r>
            <a:r>
              <a:rPr lang="en-US" sz="2000" dirty="0" err="1">
                <a:latin typeface="Lucida Console" panose="020B0609040504020204" pitchFamily="49" charset="0"/>
              </a:rPr>
              <a:t>cont.na</a:t>
            </a:r>
            <a:r>
              <a:rPr lang="en-US" sz="2000" dirty="0">
                <a:latin typeface="Lucida Console" panose="020B0609040504020204" pitchFamily="49" charset="0"/>
              </a:rPr>
              <a:t> = list(income = -8)) </a:t>
            </a:r>
            <a:br>
              <a:rPr lang="en-US" sz="2000" dirty="0">
                <a:latin typeface="Lucida Console" panose="020B0609040504020204" pitchFamily="49" charset="0"/>
              </a:rPr>
            </a:br>
            <a:r>
              <a:rPr lang="en-US" sz="2000" dirty="0">
                <a:latin typeface="Lucida Console" panose="020B0609040504020204" pitchFamily="49" charset="0"/>
              </a:rPr>
              <a:t># default synth but adding -8 as missing values for income</a:t>
            </a:r>
          </a:p>
        </p:txBody>
      </p:sp>
    </p:spTree>
    <p:extLst>
      <p:ext uri="{BB962C8B-B14F-4D97-AF65-F5344CB8AC3E}">
        <p14:creationId xmlns:p14="http://schemas.microsoft.com/office/powerpoint/2010/main" val="340561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D050-9E22-94FC-7F88-8764E7A2B769}"/>
              </a:ext>
            </a:extLst>
          </p:cNvPr>
          <p:cNvSpPr>
            <a:spLocks noGrp="1"/>
          </p:cNvSpPr>
          <p:nvPr>
            <p:ph type="title"/>
          </p:nvPr>
        </p:nvSpPr>
        <p:spPr/>
        <p:txBody>
          <a:bodyPr/>
          <a:lstStyle/>
          <a:p>
            <a:r>
              <a:rPr lang="en-US" dirty="0"/>
              <a:t>Fundamental Conflict</a:t>
            </a:r>
          </a:p>
        </p:txBody>
      </p:sp>
      <p:sp>
        <p:nvSpPr>
          <p:cNvPr id="3" name="Content Placeholder 2">
            <a:extLst>
              <a:ext uri="{FF2B5EF4-FFF2-40B4-BE49-F238E27FC236}">
                <a16:creationId xmlns:a16="http://schemas.microsoft.com/office/drawing/2014/main" id="{DBC9D76F-326C-A72F-C2E3-E6F89935558E}"/>
              </a:ext>
            </a:extLst>
          </p:cNvPr>
          <p:cNvSpPr>
            <a:spLocks noGrp="1"/>
          </p:cNvSpPr>
          <p:nvPr>
            <p:ph idx="1"/>
          </p:nvPr>
        </p:nvSpPr>
        <p:spPr/>
        <p:txBody>
          <a:bodyPr/>
          <a:lstStyle/>
          <a:p>
            <a:r>
              <a:rPr lang="en-US" dirty="0"/>
              <a:t>You want to be transparent about your research</a:t>
            </a:r>
          </a:p>
          <a:p>
            <a:pPr lvl="1"/>
            <a:r>
              <a:rPr lang="en-US" dirty="0"/>
              <a:t>Share data</a:t>
            </a:r>
          </a:p>
          <a:p>
            <a:pPr lvl="1"/>
            <a:r>
              <a:rPr lang="en-US" dirty="0"/>
              <a:t>Share code</a:t>
            </a:r>
          </a:p>
          <a:p>
            <a:pPr lvl="1"/>
            <a:r>
              <a:rPr lang="en-US" dirty="0"/>
              <a:t>Enable others to check, verify your work</a:t>
            </a:r>
          </a:p>
          <a:p>
            <a:r>
              <a:rPr lang="en-US" dirty="0"/>
              <a:t>But data contains PHI</a:t>
            </a:r>
          </a:p>
          <a:p>
            <a:pPr lvl="1"/>
            <a:r>
              <a:rPr lang="en-US" dirty="0"/>
              <a:t>Don’t want to identify participants</a:t>
            </a:r>
          </a:p>
          <a:p>
            <a:pPr lvl="1"/>
            <a:r>
              <a:rPr lang="en-US" dirty="0"/>
              <a:t>Don’t want to violate medical center policy</a:t>
            </a:r>
          </a:p>
          <a:p>
            <a:pPr lvl="1"/>
            <a:r>
              <a:rPr lang="en-US" dirty="0"/>
              <a:t>Don’t want to violate federal law</a:t>
            </a:r>
          </a:p>
        </p:txBody>
      </p:sp>
    </p:spTree>
    <p:extLst>
      <p:ext uri="{BB962C8B-B14F-4D97-AF65-F5344CB8AC3E}">
        <p14:creationId xmlns:p14="http://schemas.microsoft.com/office/powerpoint/2010/main" val="357663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E76-9940-3853-A3C3-84633D1ACBFB}"/>
              </a:ext>
            </a:extLst>
          </p:cNvPr>
          <p:cNvSpPr>
            <a:spLocks noGrp="1"/>
          </p:cNvSpPr>
          <p:nvPr>
            <p:ph type="title"/>
          </p:nvPr>
        </p:nvSpPr>
        <p:spPr/>
        <p:txBody>
          <a:bodyPr/>
          <a:lstStyle/>
          <a:p>
            <a:r>
              <a:rPr lang="en-US" dirty="0"/>
              <a:t>Synthpop in Action</a:t>
            </a:r>
          </a:p>
        </p:txBody>
      </p:sp>
      <p:sp>
        <p:nvSpPr>
          <p:cNvPr id="3" name="Content Placeholder 2">
            <a:extLst>
              <a:ext uri="{FF2B5EF4-FFF2-40B4-BE49-F238E27FC236}">
                <a16:creationId xmlns:a16="http://schemas.microsoft.com/office/drawing/2014/main" id="{1445473A-05D5-DC9A-19E3-9489FB15F0BF}"/>
              </a:ext>
            </a:extLst>
          </p:cNvPr>
          <p:cNvSpPr>
            <a:spLocks noGrp="1"/>
          </p:cNvSpPr>
          <p:nvPr>
            <p:ph idx="1"/>
          </p:nvPr>
        </p:nvSpPr>
        <p:spPr/>
        <p:txBody>
          <a:bodyPr>
            <a:normAutofit/>
          </a:bodyPr>
          <a:lstStyle/>
          <a:p>
            <a:r>
              <a:rPr lang="en-US" dirty="0">
                <a:latin typeface="Lucida Console" panose="020B0609040504020204" pitchFamily="49" charset="0"/>
              </a:rPr>
              <a:t>summary(</a:t>
            </a:r>
            <a:r>
              <a:rPr lang="en-US" dirty="0" err="1">
                <a:latin typeface="Lucida Console" panose="020B0609040504020204" pitchFamily="49" charset="0"/>
              </a:rPr>
              <a:t>mysyn</a:t>
            </a:r>
            <a:r>
              <a:rPr lang="en-US" dirty="0">
                <a:latin typeface="Lucida Console" panose="020B0609040504020204" pitchFamily="49" charset="0"/>
              </a:rPr>
              <a:t>) </a:t>
            </a:r>
          </a:p>
          <a:p>
            <a:r>
              <a:rPr lang="en-US" dirty="0">
                <a:latin typeface="Lucida Console" panose="020B0609040504020204" pitchFamily="49" charset="0"/>
              </a:rPr>
              <a:t>compare(</a:t>
            </a:r>
            <a:r>
              <a:rPr lang="en-US" dirty="0" err="1">
                <a:latin typeface="Lucida Console" panose="020B0609040504020204" pitchFamily="49" charset="0"/>
              </a:rPr>
              <a:t>mysyn</a:t>
            </a:r>
            <a:r>
              <a:rPr lang="en-US" dirty="0">
                <a:latin typeface="Lucida Console" panose="020B0609040504020204" pitchFamily="49" charset="0"/>
              </a:rPr>
              <a:t>, </a:t>
            </a:r>
            <a:r>
              <a:rPr lang="en-US" dirty="0" err="1">
                <a:latin typeface="Lucida Console" panose="020B0609040504020204" pitchFamily="49" charset="0"/>
              </a:rPr>
              <a:t>mydata</a:t>
            </a:r>
            <a:r>
              <a:rPr lang="en-US" dirty="0">
                <a:latin typeface="Lucida Console" panose="020B0609040504020204" pitchFamily="49" charset="0"/>
              </a:rPr>
              <a:t>, stat = "counts”)</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"marital", by = "sex")</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"income", by = "</a:t>
            </a:r>
            <a:r>
              <a:rPr lang="en-US" sz="2000" dirty="0" err="1">
                <a:latin typeface="Lucida Console" panose="020B0609040504020204" pitchFamily="49" charset="0"/>
              </a:rPr>
              <a:t>agegr</a:t>
            </a:r>
            <a:r>
              <a:rPr lang="en-US" sz="2000" dirty="0">
                <a:latin typeface="Lucida Console" panose="020B0609040504020204" pitchFamily="49" charset="0"/>
              </a:rPr>
              <a:t>")</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"income", by = "</a:t>
            </a:r>
            <a:r>
              <a:rPr lang="en-US" sz="2000" dirty="0" err="1">
                <a:latin typeface="Lucida Console" panose="020B0609040504020204" pitchFamily="49" charset="0"/>
              </a:rPr>
              <a:t>edu</a:t>
            </a:r>
            <a:r>
              <a:rPr lang="en-US" sz="2000" dirty="0">
                <a:latin typeface="Lucida Console" panose="020B0609040504020204" pitchFamily="49" charset="0"/>
              </a:rPr>
              <a:t>", </a:t>
            </a:r>
            <a:r>
              <a:rPr lang="en-US" sz="2000" dirty="0" err="1">
                <a:latin typeface="Lucida Console" panose="020B0609040504020204" pitchFamily="49" charset="0"/>
              </a:rPr>
              <a:t>cont.type</a:t>
            </a:r>
            <a:r>
              <a:rPr lang="en-US" sz="2000" dirty="0">
                <a:latin typeface="Lucida Console" panose="020B0609040504020204" pitchFamily="49" charset="0"/>
              </a:rPr>
              <a:t> = "boxplot")</a:t>
            </a:r>
          </a:p>
        </p:txBody>
      </p:sp>
    </p:spTree>
    <p:extLst>
      <p:ext uri="{BB962C8B-B14F-4D97-AF65-F5344CB8AC3E}">
        <p14:creationId xmlns:p14="http://schemas.microsoft.com/office/powerpoint/2010/main" val="285565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E86-E65F-F69C-DAAD-7949EFFDC100}"/>
              </a:ext>
            </a:extLst>
          </p:cNvPr>
          <p:cNvSpPr>
            <a:spLocks noGrp="1"/>
          </p:cNvSpPr>
          <p:nvPr>
            <p:ph type="title"/>
          </p:nvPr>
        </p:nvSpPr>
        <p:spPr/>
        <p:txBody>
          <a:bodyPr/>
          <a:lstStyle/>
          <a:p>
            <a:r>
              <a:rPr lang="en-US" dirty="0"/>
              <a:t>Take Home Options for Data Sharing</a:t>
            </a:r>
          </a:p>
        </p:txBody>
      </p:sp>
      <p:sp>
        <p:nvSpPr>
          <p:cNvPr id="3" name="Content Placeholder 2">
            <a:extLst>
              <a:ext uri="{FF2B5EF4-FFF2-40B4-BE49-F238E27FC236}">
                <a16:creationId xmlns:a16="http://schemas.microsoft.com/office/drawing/2014/main" id="{9490F45F-F01D-F405-2D86-162B95B832E7}"/>
              </a:ext>
            </a:extLst>
          </p:cNvPr>
          <p:cNvSpPr>
            <a:spLocks noGrp="1"/>
          </p:cNvSpPr>
          <p:nvPr>
            <p:ph idx="1"/>
          </p:nvPr>
        </p:nvSpPr>
        <p:spPr/>
        <p:txBody>
          <a:bodyPr/>
          <a:lstStyle/>
          <a:p>
            <a:r>
              <a:rPr lang="en-US" dirty="0"/>
              <a:t>Share code, but not data</a:t>
            </a:r>
          </a:p>
          <a:p>
            <a:pPr lvl="1"/>
            <a:r>
              <a:rPr lang="en-US" dirty="0"/>
              <a:t>Not great, can’t replicate</a:t>
            </a:r>
          </a:p>
          <a:p>
            <a:r>
              <a:rPr lang="en-US" dirty="0"/>
              <a:t>Share code, </a:t>
            </a:r>
            <a:r>
              <a:rPr lang="en-US" b="1" dirty="0"/>
              <a:t>remove PHI </a:t>
            </a:r>
            <a:r>
              <a:rPr lang="en-US" dirty="0"/>
              <a:t>from data</a:t>
            </a:r>
          </a:p>
          <a:p>
            <a:pPr lvl="1"/>
            <a:r>
              <a:rPr lang="en-US" dirty="0"/>
              <a:t>Problematic if dates matter – but can be addressed</a:t>
            </a:r>
          </a:p>
          <a:p>
            <a:pPr lvl="2"/>
            <a:r>
              <a:rPr lang="en-US" dirty="0"/>
              <a:t>Can’t use event dates that are publicly known (e.g. date Stelara approved)</a:t>
            </a:r>
          </a:p>
          <a:p>
            <a:r>
              <a:rPr lang="en-US" dirty="0"/>
              <a:t>Share code and </a:t>
            </a:r>
            <a:r>
              <a:rPr lang="en-US" b="1" dirty="0"/>
              <a:t>synthetic</a:t>
            </a:r>
            <a:r>
              <a:rPr lang="en-US" dirty="0"/>
              <a:t> data </a:t>
            </a:r>
          </a:p>
          <a:p>
            <a:pPr lvl="1"/>
            <a:r>
              <a:rPr lang="en-US" dirty="0"/>
              <a:t>Reduce identifiability – lose some fidelity</a:t>
            </a:r>
          </a:p>
          <a:p>
            <a:endParaRPr lang="en-US" dirty="0"/>
          </a:p>
        </p:txBody>
      </p:sp>
    </p:spTree>
    <p:extLst>
      <p:ext uri="{BB962C8B-B14F-4D97-AF65-F5344CB8AC3E}">
        <p14:creationId xmlns:p14="http://schemas.microsoft.com/office/powerpoint/2010/main" val="150692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C2BA-092E-F4B4-0A61-043737FA0DEB}"/>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39AA5A96-79C5-F3E6-DE56-07DE00B2A7C4}"/>
              </a:ext>
            </a:extLst>
          </p:cNvPr>
          <p:cNvSpPr>
            <a:spLocks noGrp="1"/>
          </p:cNvSpPr>
          <p:nvPr>
            <p:ph idx="1"/>
          </p:nvPr>
        </p:nvSpPr>
        <p:spPr/>
        <p:txBody>
          <a:bodyPr/>
          <a:lstStyle/>
          <a:p>
            <a:r>
              <a:rPr lang="en-US" dirty="0"/>
              <a:t>Share code, but not data, or supply ‘fake’ data</a:t>
            </a:r>
          </a:p>
          <a:p>
            <a:pPr lvl="1"/>
            <a:r>
              <a:rPr lang="en-US" dirty="0"/>
              <a:t>Not great, can’t replicate</a:t>
            </a:r>
          </a:p>
          <a:p>
            <a:r>
              <a:rPr lang="en-US" dirty="0"/>
              <a:t>Share code, remove PHI from data</a:t>
            </a:r>
          </a:p>
          <a:p>
            <a:pPr lvl="1"/>
            <a:r>
              <a:rPr lang="en-US" dirty="0"/>
              <a:t>Problematic if dates matter – but can be addressed</a:t>
            </a:r>
          </a:p>
          <a:p>
            <a:r>
              <a:rPr lang="en-US" dirty="0"/>
              <a:t>Share code and synthetic data </a:t>
            </a:r>
          </a:p>
          <a:p>
            <a:pPr lvl="1"/>
            <a:r>
              <a:rPr lang="en-US" dirty="0"/>
              <a:t>Reduce identifiability – lose some fidelity</a:t>
            </a:r>
          </a:p>
        </p:txBody>
      </p:sp>
    </p:spTree>
    <p:extLst>
      <p:ext uri="{BB962C8B-B14F-4D97-AF65-F5344CB8AC3E}">
        <p14:creationId xmlns:p14="http://schemas.microsoft.com/office/powerpoint/2010/main" val="208811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D346-1920-11CB-D240-7E57E237254C}"/>
              </a:ext>
            </a:extLst>
          </p:cNvPr>
          <p:cNvSpPr>
            <a:spLocks noGrp="1"/>
          </p:cNvSpPr>
          <p:nvPr>
            <p:ph type="title"/>
          </p:nvPr>
        </p:nvSpPr>
        <p:spPr/>
        <p:txBody>
          <a:bodyPr/>
          <a:lstStyle/>
          <a:p>
            <a:r>
              <a:rPr lang="en-US" dirty="0"/>
              <a:t>How and Where to Share</a:t>
            </a:r>
          </a:p>
        </p:txBody>
      </p:sp>
      <p:sp>
        <p:nvSpPr>
          <p:cNvPr id="3" name="Content Placeholder 2">
            <a:extLst>
              <a:ext uri="{FF2B5EF4-FFF2-40B4-BE49-F238E27FC236}">
                <a16:creationId xmlns:a16="http://schemas.microsoft.com/office/drawing/2014/main" id="{E21E333F-C896-19C7-24CC-78E0333F22C1}"/>
              </a:ext>
            </a:extLst>
          </p:cNvPr>
          <p:cNvSpPr>
            <a:spLocks noGrp="1"/>
          </p:cNvSpPr>
          <p:nvPr>
            <p:ph idx="1"/>
          </p:nvPr>
        </p:nvSpPr>
        <p:spPr/>
        <p:txBody>
          <a:bodyPr>
            <a:normAutofit/>
          </a:bodyPr>
          <a:lstStyle/>
          <a:p>
            <a:r>
              <a:rPr lang="en-US" dirty="0"/>
              <a:t>Your goal: FAIR data – Findable, Accessible, Interoperable and Reusable.</a:t>
            </a:r>
          </a:p>
          <a:p>
            <a:r>
              <a:rPr lang="en-US" dirty="0"/>
              <a:t>Open Science Foundation – </a:t>
            </a:r>
            <a:r>
              <a:rPr lang="en-US" dirty="0" err="1"/>
              <a:t>osf.io</a:t>
            </a:r>
            <a:endParaRPr lang="en-US" dirty="0"/>
          </a:p>
          <a:p>
            <a:pPr lvl="1"/>
            <a:r>
              <a:rPr lang="en-US" dirty="0"/>
              <a:t>Integration add-ons with ORCID, Zotero, Dropbox, Box, </a:t>
            </a:r>
            <a:r>
              <a:rPr lang="en-US" dirty="0" err="1"/>
              <a:t>GoogleDrive</a:t>
            </a:r>
            <a:r>
              <a:rPr lang="en-US" dirty="0"/>
              <a:t>, GitHub, OneDrive, GitLab, </a:t>
            </a:r>
            <a:r>
              <a:rPr lang="en-US" dirty="0" err="1"/>
              <a:t>Figshare</a:t>
            </a:r>
            <a:r>
              <a:rPr lang="en-US" dirty="0"/>
              <a:t> – 5GB per file unless use add-ons for storage</a:t>
            </a:r>
          </a:p>
        </p:txBody>
      </p:sp>
    </p:spTree>
    <p:extLst>
      <p:ext uri="{BB962C8B-B14F-4D97-AF65-F5344CB8AC3E}">
        <p14:creationId xmlns:p14="http://schemas.microsoft.com/office/powerpoint/2010/main" val="17163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07FE-CB95-C0D4-3E4A-7347824AF0F6}"/>
              </a:ext>
            </a:extLst>
          </p:cNvPr>
          <p:cNvSpPr>
            <a:spLocks noGrp="1"/>
          </p:cNvSpPr>
          <p:nvPr>
            <p:ph type="title"/>
          </p:nvPr>
        </p:nvSpPr>
        <p:spPr/>
        <p:txBody>
          <a:bodyPr/>
          <a:lstStyle/>
          <a:p>
            <a:r>
              <a:rPr lang="en-US" dirty="0"/>
              <a:t>How and Where to Share</a:t>
            </a:r>
          </a:p>
        </p:txBody>
      </p:sp>
      <p:sp>
        <p:nvSpPr>
          <p:cNvPr id="3" name="Content Placeholder 2">
            <a:extLst>
              <a:ext uri="{FF2B5EF4-FFF2-40B4-BE49-F238E27FC236}">
                <a16:creationId xmlns:a16="http://schemas.microsoft.com/office/drawing/2014/main" id="{D2D0032E-CDC9-051E-D703-AE433F41D2CA}"/>
              </a:ext>
            </a:extLst>
          </p:cNvPr>
          <p:cNvSpPr>
            <a:spLocks noGrp="1"/>
          </p:cNvSpPr>
          <p:nvPr>
            <p:ph idx="1"/>
          </p:nvPr>
        </p:nvSpPr>
        <p:spPr/>
        <p:txBody>
          <a:bodyPr>
            <a:normAutofit fontScale="92500" lnSpcReduction="20000"/>
          </a:bodyPr>
          <a:lstStyle/>
          <a:p>
            <a:r>
              <a:rPr lang="en-US" dirty="0" err="1"/>
              <a:t>Zenodo</a:t>
            </a:r>
            <a:r>
              <a:rPr lang="en-US" dirty="0"/>
              <a:t>/</a:t>
            </a:r>
            <a:r>
              <a:rPr lang="en-US" dirty="0" err="1"/>
              <a:t>OpenAIRE</a:t>
            </a:r>
            <a:r>
              <a:rPr lang="en-US" dirty="0"/>
              <a:t> (50GB per dataset), </a:t>
            </a:r>
            <a:r>
              <a:rPr lang="en-US" dirty="0" err="1"/>
              <a:t>figshare</a:t>
            </a:r>
            <a:r>
              <a:rPr lang="en-US" dirty="0"/>
              <a:t>, and dryad (300GB) – data repositories on the web</a:t>
            </a:r>
          </a:p>
          <a:p>
            <a:pPr lvl="1"/>
            <a:r>
              <a:rPr lang="en-US" dirty="0"/>
              <a:t>Get citable </a:t>
            </a:r>
            <a:r>
              <a:rPr lang="en-US" dirty="0" err="1"/>
              <a:t>doi</a:t>
            </a:r>
            <a:r>
              <a:rPr lang="en-US" dirty="0"/>
              <a:t> (digital object identifier) for your CV</a:t>
            </a:r>
          </a:p>
          <a:p>
            <a:pPr lvl="1"/>
            <a:r>
              <a:rPr lang="en-US" dirty="0"/>
              <a:t>Integrations with ORCID, other services</a:t>
            </a:r>
          </a:p>
          <a:p>
            <a:pPr lvl="1"/>
            <a:r>
              <a:rPr lang="en-US" dirty="0"/>
              <a:t>Larger file sizes</a:t>
            </a:r>
          </a:p>
          <a:p>
            <a:r>
              <a:rPr lang="en-US" dirty="0" err="1"/>
              <a:t>Github</a:t>
            </a:r>
            <a:r>
              <a:rPr lang="en-US" dirty="0"/>
              <a:t> – code, linked to data elsewhere</a:t>
            </a:r>
          </a:p>
          <a:p>
            <a:r>
              <a:rPr lang="en-US" dirty="0"/>
              <a:t>None are HIPAA-compliant</a:t>
            </a:r>
          </a:p>
          <a:p>
            <a:r>
              <a:rPr lang="en-US" dirty="0"/>
              <a:t>What if repos go away (data lost) – some (OSF) have foundation $$ to protect in perpetuity, </a:t>
            </a:r>
            <a:r>
              <a:rPr lang="en-US" dirty="0" err="1"/>
              <a:t>Zenodo</a:t>
            </a:r>
            <a:r>
              <a:rPr lang="en-US" dirty="0"/>
              <a:t>/</a:t>
            </a:r>
            <a:r>
              <a:rPr lang="en-US" dirty="0" err="1"/>
              <a:t>OpenAIRE</a:t>
            </a:r>
            <a:r>
              <a:rPr lang="en-US" dirty="0"/>
              <a:t> hosted at CERN, Dryad linked to </a:t>
            </a:r>
            <a:r>
              <a:rPr lang="en-US" dirty="0" err="1"/>
              <a:t>Zenodo</a:t>
            </a:r>
            <a:endParaRPr lang="en-US" dirty="0"/>
          </a:p>
          <a:p>
            <a:endParaRPr lang="en-US" dirty="0"/>
          </a:p>
        </p:txBody>
      </p:sp>
    </p:spTree>
    <p:extLst>
      <p:ext uri="{BB962C8B-B14F-4D97-AF65-F5344CB8AC3E}">
        <p14:creationId xmlns:p14="http://schemas.microsoft.com/office/powerpoint/2010/main" val="14882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8EFB-4530-5A2F-3D15-6871FC6B174F}"/>
              </a:ext>
            </a:extLst>
          </p:cNvPr>
          <p:cNvSpPr>
            <a:spLocks noGrp="1"/>
          </p:cNvSpPr>
          <p:nvPr>
            <p:ph type="title"/>
          </p:nvPr>
        </p:nvSpPr>
        <p:spPr/>
        <p:txBody>
          <a:bodyPr/>
          <a:lstStyle/>
          <a:p>
            <a:r>
              <a:rPr lang="en-US" dirty="0"/>
              <a:t>Local / external storage that is HIPAA</a:t>
            </a:r>
          </a:p>
        </p:txBody>
      </p:sp>
      <p:sp>
        <p:nvSpPr>
          <p:cNvPr id="3" name="Content Placeholder 2">
            <a:extLst>
              <a:ext uri="{FF2B5EF4-FFF2-40B4-BE49-F238E27FC236}">
                <a16:creationId xmlns:a16="http://schemas.microsoft.com/office/drawing/2014/main" id="{2AEFF52D-C304-BDA8-BC08-6B47D8E1825F}"/>
              </a:ext>
            </a:extLst>
          </p:cNvPr>
          <p:cNvSpPr>
            <a:spLocks noGrp="1"/>
          </p:cNvSpPr>
          <p:nvPr>
            <p:ph idx="1"/>
          </p:nvPr>
        </p:nvSpPr>
        <p:spPr/>
        <p:txBody>
          <a:bodyPr/>
          <a:lstStyle/>
          <a:p>
            <a:r>
              <a:rPr lang="en-US" dirty="0"/>
              <a:t>Local computer – but risky</a:t>
            </a:r>
          </a:p>
          <a:p>
            <a:r>
              <a:rPr lang="en-US" dirty="0"/>
              <a:t>S drive</a:t>
            </a:r>
          </a:p>
          <a:p>
            <a:r>
              <a:rPr lang="en-US" dirty="0"/>
              <a:t>H drive</a:t>
            </a:r>
          </a:p>
          <a:p>
            <a:r>
              <a:rPr lang="en-US" dirty="0"/>
              <a:t>UM Dropbox</a:t>
            </a:r>
          </a:p>
        </p:txBody>
      </p:sp>
    </p:spTree>
    <p:extLst>
      <p:ext uri="{BB962C8B-B14F-4D97-AF65-F5344CB8AC3E}">
        <p14:creationId xmlns:p14="http://schemas.microsoft.com/office/powerpoint/2010/main" val="176318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B970-4E51-EB27-B7C9-001F184B0339}"/>
              </a:ext>
            </a:extLst>
          </p:cNvPr>
          <p:cNvSpPr>
            <a:spLocks noGrp="1"/>
          </p:cNvSpPr>
          <p:nvPr>
            <p:ph type="title"/>
          </p:nvPr>
        </p:nvSpPr>
        <p:spPr/>
        <p:txBody>
          <a:bodyPr/>
          <a:lstStyle/>
          <a:p>
            <a:r>
              <a:rPr lang="en-US" dirty="0"/>
              <a:t>Option 1: Share code, not Data</a:t>
            </a:r>
          </a:p>
        </p:txBody>
      </p:sp>
      <p:sp>
        <p:nvSpPr>
          <p:cNvPr id="3" name="Content Placeholder 2">
            <a:extLst>
              <a:ext uri="{FF2B5EF4-FFF2-40B4-BE49-F238E27FC236}">
                <a16:creationId xmlns:a16="http://schemas.microsoft.com/office/drawing/2014/main" id="{E17FCBDB-8C5F-5B9E-3A7D-670E262BDF38}"/>
              </a:ext>
            </a:extLst>
          </p:cNvPr>
          <p:cNvSpPr>
            <a:spLocks noGrp="1"/>
          </p:cNvSpPr>
          <p:nvPr>
            <p:ph idx="1"/>
          </p:nvPr>
        </p:nvSpPr>
        <p:spPr/>
        <p:txBody>
          <a:bodyPr/>
          <a:lstStyle/>
          <a:p>
            <a:r>
              <a:rPr lang="en-US" dirty="0"/>
              <a:t>Not great, can’t replicate</a:t>
            </a:r>
          </a:p>
          <a:p>
            <a:r>
              <a:rPr lang="en-US" dirty="0"/>
              <a:t>Can share dummy data, may not help much other than to check code</a:t>
            </a:r>
          </a:p>
          <a:p>
            <a:r>
              <a:rPr lang="en-US" dirty="0"/>
              <a:t>Can use GitHub or GitLab</a:t>
            </a:r>
          </a:p>
          <a:p>
            <a:r>
              <a:rPr lang="en-US" dirty="0"/>
              <a:t>Can keep data in your local repository</a:t>
            </a:r>
          </a:p>
          <a:p>
            <a:r>
              <a:rPr lang="en-US" dirty="0"/>
              <a:t>Can back up with local git</a:t>
            </a:r>
          </a:p>
          <a:p>
            <a:r>
              <a:rPr lang="en-US" dirty="0"/>
              <a:t>But add datafiles to your .</a:t>
            </a:r>
            <a:r>
              <a:rPr lang="en-US" dirty="0" err="1"/>
              <a:t>gitignore</a:t>
            </a:r>
            <a:r>
              <a:rPr lang="en-US" dirty="0"/>
              <a:t> file in your Project</a:t>
            </a:r>
          </a:p>
        </p:txBody>
      </p:sp>
    </p:spTree>
    <p:extLst>
      <p:ext uri="{BB962C8B-B14F-4D97-AF65-F5344CB8AC3E}">
        <p14:creationId xmlns:p14="http://schemas.microsoft.com/office/powerpoint/2010/main" val="375050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828B-C251-1ECF-4EF2-3BB159E9DE80}"/>
              </a:ext>
            </a:extLst>
          </p:cNvPr>
          <p:cNvSpPr>
            <a:spLocks noGrp="1"/>
          </p:cNvSpPr>
          <p:nvPr>
            <p:ph type="title"/>
          </p:nvPr>
        </p:nvSpPr>
        <p:spPr/>
        <p:txBody>
          <a:bodyPr/>
          <a:lstStyle/>
          <a:p>
            <a:r>
              <a:rPr lang="en-US" dirty="0"/>
              <a:t>What does the .</a:t>
            </a:r>
            <a:r>
              <a:rPr lang="en-US" dirty="0" err="1"/>
              <a:t>gitignore</a:t>
            </a:r>
            <a:r>
              <a:rPr lang="en-US" dirty="0"/>
              <a:t> file do?</a:t>
            </a:r>
          </a:p>
        </p:txBody>
      </p:sp>
      <p:sp>
        <p:nvSpPr>
          <p:cNvPr id="3" name="Content Placeholder 2">
            <a:extLst>
              <a:ext uri="{FF2B5EF4-FFF2-40B4-BE49-F238E27FC236}">
                <a16:creationId xmlns:a16="http://schemas.microsoft.com/office/drawing/2014/main" id="{CCEDC0CC-93E5-0236-D4A3-723520B2C872}"/>
              </a:ext>
            </a:extLst>
          </p:cNvPr>
          <p:cNvSpPr>
            <a:spLocks noGrp="1"/>
          </p:cNvSpPr>
          <p:nvPr>
            <p:ph idx="1"/>
          </p:nvPr>
        </p:nvSpPr>
        <p:spPr/>
        <p:txBody>
          <a:bodyPr/>
          <a:lstStyle/>
          <a:p>
            <a:r>
              <a:rPr lang="en-US" dirty="0"/>
              <a:t>Tells git to ignore these files, and not track them</a:t>
            </a:r>
          </a:p>
          <a:p>
            <a:r>
              <a:rPr lang="en-US" dirty="0"/>
              <a:t>Never puts these into git, or on GitHub</a:t>
            </a:r>
          </a:p>
          <a:p>
            <a:r>
              <a:rPr lang="en-US" dirty="0"/>
              <a:t>Note lots of big .csv (GB) files in this project </a:t>
            </a:r>
          </a:p>
          <a:p>
            <a:r>
              <a:rPr lang="en-US" dirty="0"/>
              <a:t>Too big for GitHub</a:t>
            </a:r>
          </a:p>
          <a:p>
            <a:pPr lvl="1"/>
            <a:r>
              <a:rPr lang="en-US" dirty="0"/>
              <a:t>Total repo limit 100GB</a:t>
            </a:r>
          </a:p>
          <a:p>
            <a:pPr lvl="1"/>
            <a:r>
              <a:rPr lang="en-US" dirty="0"/>
              <a:t>Each file limited to 2GB</a:t>
            </a:r>
          </a:p>
          <a:p>
            <a:pPr lvl="1"/>
            <a:r>
              <a:rPr lang="en-US" dirty="0"/>
              <a:t>(Big) Data storage discouraged in GitHub</a:t>
            </a:r>
          </a:p>
        </p:txBody>
      </p:sp>
      <p:pic>
        <p:nvPicPr>
          <p:cNvPr id="5" name="Picture 4" descr="Graphical user interface, text, application&#10;&#10;Description automatically generated">
            <a:extLst>
              <a:ext uri="{FF2B5EF4-FFF2-40B4-BE49-F238E27FC236}">
                <a16:creationId xmlns:a16="http://schemas.microsoft.com/office/drawing/2014/main" id="{0CA74E36-D63B-4B0B-E4CC-7C33F9EF2B71}"/>
              </a:ext>
            </a:extLst>
          </p:cNvPr>
          <p:cNvPicPr>
            <a:picLocks noChangeAspect="1"/>
          </p:cNvPicPr>
          <p:nvPr/>
        </p:nvPicPr>
        <p:blipFill>
          <a:blip r:embed="rId2"/>
          <a:stretch>
            <a:fillRect/>
          </a:stretch>
        </p:blipFill>
        <p:spPr>
          <a:xfrm>
            <a:off x="8249105" y="1728216"/>
            <a:ext cx="3942895" cy="5078984"/>
          </a:xfrm>
          <a:prstGeom prst="rect">
            <a:avLst/>
          </a:prstGeom>
        </p:spPr>
      </p:pic>
    </p:spTree>
    <p:extLst>
      <p:ext uri="{BB962C8B-B14F-4D97-AF65-F5344CB8AC3E}">
        <p14:creationId xmlns:p14="http://schemas.microsoft.com/office/powerpoint/2010/main" val="230288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B0EA-1DFB-7B44-110F-9F711DCA4130}"/>
              </a:ext>
            </a:extLst>
          </p:cNvPr>
          <p:cNvSpPr>
            <a:spLocks noGrp="1"/>
          </p:cNvSpPr>
          <p:nvPr>
            <p:ph type="title"/>
          </p:nvPr>
        </p:nvSpPr>
        <p:spPr/>
        <p:txBody>
          <a:bodyPr/>
          <a:lstStyle/>
          <a:p>
            <a:r>
              <a:rPr lang="en-US" dirty="0"/>
              <a:t>What to Do?</a:t>
            </a:r>
          </a:p>
        </p:txBody>
      </p:sp>
      <p:sp>
        <p:nvSpPr>
          <p:cNvPr id="3" name="Content Placeholder 2">
            <a:extLst>
              <a:ext uri="{FF2B5EF4-FFF2-40B4-BE49-F238E27FC236}">
                <a16:creationId xmlns:a16="http://schemas.microsoft.com/office/drawing/2014/main" id="{4C1FF308-628B-CDA3-B2B2-0E8AADB2BE26}"/>
              </a:ext>
            </a:extLst>
          </p:cNvPr>
          <p:cNvSpPr>
            <a:spLocks noGrp="1"/>
          </p:cNvSpPr>
          <p:nvPr>
            <p:ph idx="1"/>
          </p:nvPr>
        </p:nvSpPr>
        <p:spPr/>
        <p:txBody>
          <a:bodyPr/>
          <a:lstStyle/>
          <a:p>
            <a:r>
              <a:rPr lang="en-US" dirty="0"/>
              <a:t>Open your .</a:t>
            </a:r>
            <a:r>
              <a:rPr lang="en-US" dirty="0" err="1"/>
              <a:t>gitignore</a:t>
            </a:r>
            <a:r>
              <a:rPr lang="en-US" dirty="0"/>
              <a:t> file</a:t>
            </a:r>
          </a:p>
          <a:p>
            <a:r>
              <a:rPr lang="en-US" dirty="0"/>
              <a:t>Add a new line</a:t>
            </a:r>
          </a:p>
          <a:p>
            <a:r>
              <a:rPr lang="en-US" dirty="0"/>
              <a:t>*.csv</a:t>
            </a:r>
          </a:p>
          <a:p>
            <a:r>
              <a:rPr lang="en-US" dirty="0"/>
              <a:t>Now all csv files will not be tracked by git</a:t>
            </a:r>
          </a:p>
          <a:p>
            <a:r>
              <a:rPr lang="en-US" dirty="0"/>
              <a:t>Will not go to GitHub</a:t>
            </a:r>
          </a:p>
        </p:txBody>
      </p:sp>
      <p:pic>
        <p:nvPicPr>
          <p:cNvPr id="4" name="Picture 3" descr="Graphical user interface, text, application&#10;&#10;Description automatically generated">
            <a:extLst>
              <a:ext uri="{FF2B5EF4-FFF2-40B4-BE49-F238E27FC236}">
                <a16:creationId xmlns:a16="http://schemas.microsoft.com/office/drawing/2014/main" id="{0A45FBBB-5288-9E40-E8AD-778182F6704F}"/>
              </a:ext>
            </a:extLst>
          </p:cNvPr>
          <p:cNvPicPr>
            <a:picLocks noChangeAspect="1"/>
          </p:cNvPicPr>
          <p:nvPr/>
        </p:nvPicPr>
        <p:blipFill>
          <a:blip r:embed="rId2"/>
          <a:stretch>
            <a:fillRect/>
          </a:stretch>
        </p:blipFill>
        <p:spPr>
          <a:xfrm>
            <a:off x="8951366" y="2235022"/>
            <a:ext cx="3112948" cy="3226664"/>
          </a:xfrm>
          <a:prstGeom prst="rect">
            <a:avLst/>
          </a:prstGeom>
        </p:spPr>
      </p:pic>
    </p:spTree>
    <p:extLst>
      <p:ext uri="{BB962C8B-B14F-4D97-AF65-F5344CB8AC3E}">
        <p14:creationId xmlns:p14="http://schemas.microsoft.com/office/powerpoint/2010/main" val="401477767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1093</TotalTime>
  <Words>1446</Words>
  <Application>Microsoft Macintosh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Lucida Console</vt:lpstr>
      <vt:lpstr>Neue Haas Grotesk Text Pro</vt:lpstr>
      <vt:lpstr>AccentBoxVTI</vt:lpstr>
      <vt:lpstr>Protecting PHI (Protected Health Information)</vt:lpstr>
      <vt:lpstr>Fundamental Conflict</vt:lpstr>
      <vt:lpstr>Options</vt:lpstr>
      <vt:lpstr>How and Where to Share</vt:lpstr>
      <vt:lpstr>How and Where to Share</vt:lpstr>
      <vt:lpstr>Local / external storage that is HIPAA</vt:lpstr>
      <vt:lpstr>Option 1: Share code, not Data</vt:lpstr>
      <vt:lpstr>What does the .gitignore file do?</vt:lpstr>
      <vt:lpstr>What to Do?</vt:lpstr>
      <vt:lpstr>Result</vt:lpstr>
      <vt:lpstr>Try it</vt:lpstr>
      <vt:lpstr>Option 2: Share Code and Deidentified Data</vt:lpstr>
      <vt:lpstr>Is it clean?</vt:lpstr>
      <vt:lpstr>What about Date Intervals?</vt:lpstr>
      <vt:lpstr>Common Ways to Mess Up PHI</vt:lpstr>
      <vt:lpstr>Try it</vt:lpstr>
      <vt:lpstr>Option 3: Share Code and Synthetic Data</vt:lpstr>
      <vt:lpstr>Full description of {synthpop}</vt:lpstr>
      <vt:lpstr>Synthpop in Action</vt:lpstr>
      <vt:lpstr>Synthpop in Action</vt:lpstr>
      <vt:lpstr>Take Home Options for Data Sharing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PHI (Protected Health Information)</dc:title>
  <dc:creator>Higgins, Peter</dc:creator>
  <cp:lastModifiedBy>Higgins, Peter</cp:lastModifiedBy>
  <cp:revision>2</cp:revision>
  <dcterms:created xsi:type="dcterms:W3CDTF">2022-06-23T20:53:05Z</dcterms:created>
  <dcterms:modified xsi:type="dcterms:W3CDTF">2022-07-01T00:54:03Z</dcterms:modified>
</cp:coreProperties>
</file>