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81" d="100"/>
          <a:sy n="81" d="100"/>
        </p:scale>
        <p:origin x="216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A65C-3A92-8242-8F21-C2B702D2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5E8EE-D08A-B04F-9895-3B4CB2308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5317-40F4-9243-9676-BA508BBA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79E7-F6F8-7749-A4E5-D30F998F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B624-C152-0D42-A945-1C0264A9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7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6F06-857B-7446-B34A-A0909C6A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28958-C45B-4A4A-BA70-1EB50E207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2163-0E8A-B945-8D9F-5278D315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E000-894A-3440-AB1C-A7E989D2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7436-0FD6-CA48-949D-76EA03D3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F07D8-AEAF-844F-AB8F-9EB7C9CAA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83250-74A5-7D4A-ABEC-FA82D9AE2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415C-ADF2-F44F-ADE9-7C437DD3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2C1D-FC42-B640-ACA1-309E99FD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A9D8-BBF4-CB4E-9748-5373034D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5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715E-3DE1-A04F-B31A-C3B48D19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5A55-C130-2A4A-A1F0-2AC6E281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21BE-F515-C44F-B543-602BF067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D031-551B-3444-9053-9FAFD7B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B87F-F1D0-A749-A7D9-A38CDC95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B132-2136-4E42-BF9C-7971E210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E4CB7-027A-2747-AABE-ECA2E30D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5413-29A7-5C49-AF0F-6B53D227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D5AE-4C16-304C-A2B8-C0D777C5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62A25-AD60-B44E-818E-26FC411D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71AE-432C-7244-8327-BB5F3921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A814-F4E1-704F-A987-2AAAAE1BD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0E25-28C5-8142-9854-1FB6D33B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644E9-7157-7548-8605-83AB4B2F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7394-12A3-334A-8BCD-A93A968F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EA5C7-0105-7543-8781-9EBF8BD9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6D7A-E9C7-D647-BB38-0019CBE6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FBC0-8D14-A543-86E8-B6CECB13F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DEBA-6B7D-2C48-861A-879BA427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5616E-DBC1-AE46-8372-72888F4B8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98986-257A-A74D-962D-AD80CD76B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C5816-0878-4A44-9CF8-33412221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881EC-D9E8-ED4B-A9AB-44488471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666DA-FF7A-BD42-B698-B7DDAF50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198D-6D02-774D-BC10-245D5D75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521A5-46DB-A54D-BEFF-B8177A7F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8A1C-26E0-3047-86A4-1A982239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E954-877D-FD47-8DEB-90AF9926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29BE6-AB20-B044-B746-1961D727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22298-F47E-4643-A3B4-56F1D6E9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89FB9-FE21-C242-AECA-1E9F267B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8806-B71B-4848-B0F9-E1490806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4039-70EE-CE4F-B7EE-B2754007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A1BD9-52BE-404C-AAC1-853A8D6B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B1870-9E39-6E41-8E12-4D5C9B35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46C6B-93CD-0044-AD34-1915AEEF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97FDF-FED1-7E4A-9F10-B577DBD1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AFE3-BD00-5D4A-989A-F2F46496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43DA6-883C-994B-BCC8-E8F796EF6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6DF87-8A87-364A-9580-2CC6F6971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047A0-37EE-AC4A-8C9E-335DEEEF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D60A8-1014-9246-B9CE-442CCF20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FE7A8-1F12-D945-A187-E29BE68C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0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1CAC9-957C-624C-A220-1D445B5B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46E8-667C-A84D-B788-A5206A621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F3E5-7F49-734B-9BF1-CFBA7BC04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3393-A61A-0441-9D6F-040CE88240DD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B168A-F3DC-3C48-8BCB-69688F097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AD45-1291-5B4E-B670-16420111D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86ED-920B-A540-8A3B-FAAE1CBE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iny - RStudio">
            <a:extLst>
              <a:ext uri="{FF2B5EF4-FFF2-40B4-BE49-F238E27FC236}">
                <a16:creationId xmlns:a16="http://schemas.microsoft.com/office/drawing/2014/main" id="{16412D50-B40C-EB45-8371-22A78C5F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6" y="513517"/>
            <a:ext cx="3848248" cy="20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B8B991-A7EF-4342-8B84-C442F97F736F}"/>
              </a:ext>
            </a:extLst>
          </p:cNvPr>
          <p:cNvSpPr/>
          <p:nvPr/>
        </p:nvSpPr>
        <p:spPr>
          <a:xfrm>
            <a:off x="898640" y="2910631"/>
            <a:ext cx="4934608" cy="201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91384-CBC0-C143-B603-1EFC2BC3440D}"/>
              </a:ext>
            </a:extLst>
          </p:cNvPr>
          <p:cNvSpPr txBox="1"/>
          <p:nvPr/>
        </p:nvSpPr>
        <p:spPr>
          <a:xfrm>
            <a:off x="1626482" y="2972958"/>
            <a:ext cx="347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 (</a:t>
            </a:r>
            <a:r>
              <a:rPr lang="en-US" b="1" i="1" dirty="0" err="1">
                <a:solidFill>
                  <a:schemeClr val="bg1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) Section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(aka “front end”)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BA446-7D0F-0645-A746-795ADB2604D6}"/>
              </a:ext>
            </a:extLst>
          </p:cNvPr>
          <p:cNvSpPr txBox="1"/>
          <p:nvPr/>
        </p:nvSpPr>
        <p:spPr>
          <a:xfrm>
            <a:off x="1030019" y="3650877"/>
            <a:ext cx="221504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Accept Inputs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From Users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methodInput</a:t>
            </a:r>
            <a:r>
              <a:rPr lang="en-US" b="1" dirty="0">
                <a:solidFill>
                  <a:schemeClr val="bg1"/>
                </a:solidFill>
              </a:rPr>
              <a:t>(“ID”)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FDDCC-E076-E04B-8700-38838AA26D5F}"/>
              </a:ext>
            </a:extLst>
          </p:cNvPr>
          <p:cNvSpPr txBox="1"/>
          <p:nvPr/>
        </p:nvSpPr>
        <p:spPr>
          <a:xfrm>
            <a:off x="3322589" y="3647884"/>
            <a:ext cx="243313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Outputs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From Server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typeOutput</a:t>
            </a:r>
            <a:r>
              <a:rPr lang="en-US" b="1" dirty="0">
                <a:solidFill>
                  <a:schemeClr val="bg1"/>
                </a:solidFill>
              </a:rPr>
              <a:t>(“value”)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8FB2D-52DA-5944-90F6-A97E944DB1CB}"/>
              </a:ext>
            </a:extLst>
          </p:cNvPr>
          <p:cNvSpPr/>
          <p:nvPr/>
        </p:nvSpPr>
        <p:spPr>
          <a:xfrm>
            <a:off x="6369263" y="2910631"/>
            <a:ext cx="5023945" cy="201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7BA75-89E6-0D4E-9A2C-72DE6546EF92}"/>
              </a:ext>
            </a:extLst>
          </p:cNvPr>
          <p:cNvSpPr txBox="1"/>
          <p:nvPr/>
        </p:nvSpPr>
        <p:spPr>
          <a:xfrm>
            <a:off x="7141773" y="2972958"/>
            <a:ext cx="347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bg1"/>
                </a:solidFill>
              </a:rPr>
              <a:t> Section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(aka “back end”)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84061-D47D-7C45-A9AC-1B2774ED0F73}"/>
              </a:ext>
            </a:extLst>
          </p:cNvPr>
          <p:cNvSpPr txBox="1"/>
          <p:nvPr/>
        </p:nvSpPr>
        <p:spPr>
          <a:xfrm>
            <a:off x="6495387" y="3665163"/>
            <a:ext cx="274320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Accept from UI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input$ID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Process this, then</a:t>
            </a: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Outputs to 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09AA3-400C-3549-BF92-68E3742ED209}"/>
              </a:ext>
            </a:extLst>
          </p:cNvPr>
          <p:cNvSpPr txBox="1"/>
          <p:nvPr/>
        </p:nvSpPr>
        <p:spPr>
          <a:xfrm>
            <a:off x="9393615" y="3913627"/>
            <a:ext cx="18445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Assign Rendered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Outputs to 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output$value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E24D471-CA56-024F-9DEB-D9FCF9BD3DDD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 flipV="1">
            <a:off x="4525570" y="1732025"/>
            <a:ext cx="454152" cy="5230212"/>
          </a:xfrm>
          <a:prstGeom prst="bentConnector4">
            <a:avLst>
              <a:gd name="adj1" fmla="val -50336"/>
              <a:gd name="adj2" fmla="val 7566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304971C-E1FB-DE49-8D89-062D3A8DB2D9}"/>
              </a:ext>
            </a:extLst>
          </p:cNvPr>
          <p:cNvCxnSpPr>
            <a:cxnSpLocks/>
            <a:stCxn id="14" idx="2"/>
            <a:endCxn id="10" idx="2"/>
          </p:cNvCxnSpPr>
          <p:nvPr/>
        </p:nvCxnSpPr>
        <p:spPr>
          <a:xfrm rot="5400000" flipH="1">
            <a:off x="7294655" y="1815714"/>
            <a:ext cx="265743" cy="5776744"/>
          </a:xfrm>
          <a:prstGeom prst="bentConnector3">
            <a:avLst>
              <a:gd name="adj1" fmla="val -860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D081951-25C8-0B40-8EF5-72EC5202A5AD}"/>
              </a:ext>
            </a:extLst>
          </p:cNvPr>
          <p:cNvSpPr txBox="1"/>
          <p:nvPr/>
        </p:nvSpPr>
        <p:spPr>
          <a:xfrm>
            <a:off x="3632825" y="5428174"/>
            <a:ext cx="4926349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# Run the application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shinyApp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ui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ui</a:t>
            </a:r>
            <a:r>
              <a:rPr lang="en-US" dirty="0">
                <a:latin typeface="Lucida Console" panose="020B0609040504020204" pitchFamily="49" charset="0"/>
              </a:rPr>
              <a:t>, server = server)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8C51374-1314-A04B-9AE9-0A53893C7B52}"/>
              </a:ext>
            </a:extLst>
          </p:cNvPr>
          <p:cNvSpPr/>
          <p:nvPr/>
        </p:nvSpPr>
        <p:spPr>
          <a:xfrm>
            <a:off x="704193" y="329940"/>
            <a:ext cx="10878208" cy="601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ight Arrow 1036">
            <a:extLst>
              <a:ext uri="{FF2B5EF4-FFF2-40B4-BE49-F238E27FC236}">
                <a16:creationId xmlns:a16="http://schemas.microsoft.com/office/drawing/2014/main" id="{584E6479-C985-C248-8A08-C212A187C509}"/>
              </a:ext>
            </a:extLst>
          </p:cNvPr>
          <p:cNvSpPr/>
          <p:nvPr/>
        </p:nvSpPr>
        <p:spPr>
          <a:xfrm>
            <a:off x="9112469" y="4225159"/>
            <a:ext cx="409903" cy="2522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2B899-BDC7-C342-AA4D-AC22005261F0}"/>
              </a:ext>
            </a:extLst>
          </p:cNvPr>
          <p:cNvSpPr txBox="1"/>
          <p:nvPr/>
        </p:nvSpPr>
        <p:spPr>
          <a:xfrm>
            <a:off x="4547224" y="754317"/>
            <a:ext cx="3079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Programming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7E128B-300A-CD46-AE64-DC4844A07685}"/>
              </a:ext>
            </a:extLst>
          </p:cNvPr>
          <p:cNvSpPr/>
          <p:nvPr/>
        </p:nvSpPr>
        <p:spPr>
          <a:xfrm>
            <a:off x="1008993" y="655759"/>
            <a:ext cx="10216055" cy="5576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7DE79-255F-3345-86A8-8339A55E59E2}"/>
              </a:ext>
            </a:extLst>
          </p:cNvPr>
          <p:cNvSpPr/>
          <p:nvPr/>
        </p:nvSpPr>
        <p:spPr>
          <a:xfrm>
            <a:off x="1250731" y="1587060"/>
            <a:ext cx="4845269" cy="216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Imperative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7E893-74D4-B248-A280-3EAAE43D6AC7}"/>
              </a:ext>
            </a:extLst>
          </p:cNvPr>
          <p:cNvSpPr/>
          <p:nvPr/>
        </p:nvSpPr>
        <p:spPr>
          <a:xfrm>
            <a:off x="1250731" y="3754819"/>
            <a:ext cx="4845269" cy="21677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Declarative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C5B15-9675-F143-936E-B3B52E6C838E}"/>
              </a:ext>
            </a:extLst>
          </p:cNvPr>
          <p:cNvSpPr/>
          <p:nvPr/>
        </p:nvSpPr>
        <p:spPr>
          <a:xfrm>
            <a:off x="6086909" y="1587060"/>
            <a:ext cx="4845269" cy="21677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4E66A-FC83-C24D-A322-1F3901687CF2}"/>
              </a:ext>
            </a:extLst>
          </p:cNvPr>
          <p:cNvSpPr/>
          <p:nvPr/>
        </p:nvSpPr>
        <p:spPr>
          <a:xfrm>
            <a:off x="6086909" y="3754819"/>
            <a:ext cx="4845269" cy="21677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80889-4886-124E-9C02-C1CC7203D46E}"/>
              </a:ext>
            </a:extLst>
          </p:cNvPr>
          <p:cNvSpPr txBox="1"/>
          <p:nvPr/>
        </p:nvSpPr>
        <p:spPr>
          <a:xfrm>
            <a:off x="6282491" y="1830209"/>
            <a:ext cx="4454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we use in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data, wrangle, visualize, model, save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written – do this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“Make me a sandwich”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Specific commands executed immediately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executed in top to bottom 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B0C93-99B5-6748-BCA8-1ED648EE8316}"/>
              </a:ext>
            </a:extLst>
          </p:cNvPr>
          <p:cNvSpPr txBox="1"/>
          <p:nvPr/>
        </p:nvSpPr>
        <p:spPr>
          <a:xfrm>
            <a:off x="6282491" y="3997968"/>
            <a:ext cx="4693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we use in Shiny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Express higher-level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written – done when needed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“Ensure that there is a sandwich in </a:t>
            </a:r>
            <a:br>
              <a:rPr lang="en-US" dirty="0"/>
            </a:br>
            <a:r>
              <a:rPr lang="en-US" dirty="0"/>
              <a:t>the refrigerator whenever I look inside”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executed when new input available</a:t>
            </a:r>
          </a:p>
        </p:txBody>
      </p:sp>
    </p:spTree>
    <p:extLst>
      <p:ext uri="{BB962C8B-B14F-4D97-AF65-F5344CB8AC3E}">
        <p14:creationId xmlns:p14="http://schemas.microsoft.com/office/powerpoint/2010/main" val="178180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B86CD5-10AE-BD46-AB8C-EB67A659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49" y="1173892"/>
            <a:ext cx="7379219" cy="5684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C7712-EF5A-424B-96B6-448FB1DBE1D3}"/>
              </a:ext>
            </a:extLst>
          </p:cNvPr>
          <p:cNvSpPr txBox="1"/>
          <p:nvPr/>
        </p:nvSpPr>
        <p:spPr>
          <a:xfrm>
            <a:off x="3611803" y="329940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Shiny User Interface (</a:t>
            </a:r>
            <a:r>
              <a:rPr lang="en-US" sz="2800" b="1" i="1" dirty="0" err="1"/>
              <a:t>ui</a:t>
            </a:r>
            <a:r>
              <a:rPr lang="en-US" sz="2800" dirty="0"/>
              <a:t>) Sections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BCF46-CA39-9142-9E5E-C0ABF87862B1}"/>
              </a:ext>
            </a:extLst>
          </p:cNvPr>
          <p:cNvSpPr txBox="1"/>
          <p:nvPr/>
        </p:nvSpPr>
        <p:spPr>
          <a:xfrm>
            <a:off x="502820" y="1170624"/>
            <a:ext cx="19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titlePanel</a:t>
            </a:r>
            <a:r>
              <a:rPr lang="en-US" b="1" dirty="0">
                <a:solidFill>
                  <a:srgbClr val="FF0000"/>
                </a:solidFill>
              </a:rPr>
              <a:t> / navbar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2E984-D5A6-7F4F-B222-1609744E9007}"/>
              </a:ext>
            </a:extLst>
          </p:cNvPr>
          <p:cNvSpPr txBox="1"/>
          <p:nvPr/>
        </p:nvSpPr>
        <p:spPr>
          <a:xfrm>
            <a:off x="3197235" y="1658837"/>
            <a:ext cx="14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sidebarPanel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DF1DD-809B-104B-A37E-4FEEA1BC19DA}"/>
              </a:ext>
            </a:extLst>
          </p:cNvPr>
          <p:cNvSpPr txBox="1"/>
          <p:nvPr/>
        </p:nvSpPr>
        <p:spPr>
          <a:xfrm>
            <a:off x="6623982" y="1938096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mainPanel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1F6FF-2A37-9E4A-9E42-B928515E8779}"/>
              </a:ext>
            </a:extLst>
          </p:cNvPr>
          <p:cNvSpPr txBox="1"/>
          <p:nvPr/>
        </p:nvSpPr>
        <p:spPr>
          <a:xfrm>
            <a:off x="9820913" y="1585264"/>
            <a:ext cx="1970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Within </a:t>
            </a:r>
            <a:r>
              <a:rPr lang="en-US" b="1" dirty="0" err="1">
                <a:solidFill>
                  <a:srgbClr val="FF0000"/>
                </a:solidFill>
              </a:rPr>
              <a:t>mainPanel</a:t>
            </a:r>
            <a:r>
              <a:rPr lang="en-US" b="1" dirty="0">
                <a:solidFill>
                  <a:srgbClr val="FF0000"/>
                </a:solidFill>
              </a:rPr>
              <a:t>,</a:t>
            </a:r>
          </a:p>
          <a:p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err="1">
                <a:solidFill>
                  <a:srgbClr val="FF0000"/>
                </a:solidFill>
              </a:rPr>
              <a:t>tabsetPanel</a:t>
            </a:r>
            <a:r>
              <a:rPr lang="en-US" b="1" dirty="0">
                <a:solidFill>
                  <a:srgbClr val="FF0000"/>
                </a:solidFill>
              </a:rPr>
              <a:t> with</a:t>
            </a:r>
          </a:p>
          <a:p>
            <a:r>
              <a:rPr lang="en-US" b="1" dirty="0">
                <a:solidFill>
                  <a:srgbClr val="FF0000"/>
                </a:solidFill>
              </a:rPr>
              <a:t>multiple </a:t>
            </a:r>
            <a:r>
              <a:rPr lang="en-US" b="1" dirty="0" err="1">
                <a:solidFill>
                  <a:srgbClr val="FF0000"/>
                </a:solidFill>
              </a:rPr>
              <a:t>tabPanels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341EB-DDC8-4A42-B352-51C0B39C1D5C}"/>
              </a:ext>
            </a:extLst>
          </p:cNvPr>
          <p:cNvSpPr txBox="1"/>
          <p:nvPr/>
        </p:nvSpPr>
        <p:spPr>
          <a:xfrm>
            <a:off x="336320" y="3776670"/>
            <a:ext cx="2179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Within </a:t>
            </a:r>
            <a:r>
              <a:rPr lang="en-US" b="1" dirty="0" err="1">
                <a:solidFill>
                  <a:srgbClr val="FF0000"/>
                </a:solidFill>
              </a:rPr>
              <a:t>sidebarPanel</a:t>
            </a:r>
            <a:r>
              <a:rPr lang="en-US" b="1" dirty="0">
                <a:solidFill>
                  <a:srgbClr val="FF0000"/>
                </a:solidFill>
              </a:rPr>
              <a:t>,</a:t>
            </a:r>
          </a:p>
          <a:p>
            <a:r>
              <a:rPr lang="en-US" b="1" dirty="0">
                <a:solidFill>
                  <a:srgbClr val="FF0000"/>
                </a:solidFill>
              </a:rPr>
              <a:t>multiple input</a:t>
            </a:r>
          </a:p>
          <a:p>
            <a:r>
              <a:rPr lang="en-US" b="1" dirty="0">
                <a:solidFill>
                  <a:srgbClr val="FF0000"/>
                </a:solidFill>
              </a:rPr>
              <a:t>widgets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1557E-7FAA-C543-A88E-317DCEAFD4BA}"/>
              </a:ext>
            </a:extLst>
          </p:cNvPr>
          <p:cNvSpPr txBox="1"/>
          <p:nvPr/>
        </p:nvSpPr>
        <p:spPr>
          <a:xfrm>
            <a:off x="1257395" y="2743528"/>
            <a:ext cx="143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actionButton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BDA22-CB8A-8B4F-ADBD-1C2C425D5DA5}"/>
              </a:ext>
            </a:extLst>
          </p:cNvPr>
          <p:cNvSpPr txBox="1"/>
          <p:nvPr/>
        </p:nvSpPr>
        <p:spPr>
          <a:xfrm>
            <a:off x="946417" y="5828314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selectInput</a:t>
            </a:r>
            <a:r>
              <a:rPr lang="en-US" b="1" dirty="0">
                <a:solidFill>
                  <a:srgbClr val="FF0000"/>
                </a:solidFill>
              </a:rPr>
              <a:t> 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83D9D3-8DA7-9048-8D59-732325E83DFD}"/>
              </a:ext>
            </a:extLst>
          </p:cNvPr>
          <p:cNvSpPr/>
          <p:nvPr/>
        </p:nvSpPr>
        <p:spPr>
          <a:xfrm>
            <a:off x="336320" y="329940"/>
            <a:ext cx="11519359" cy="652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1C66F-0A81-3942-8B0C-3872785905FA}"/>
              </a:ext>
            </a:extLst>
          </p:cNvPr>
          <p:cNvSpPr txBox="1"/>
          <p:nvPr/>
        </p:nvSpPr>
        <p:spPr>
          <a:xfrm>
            <a:off x="7304690" y="2307428"/>
            <a:ext cx="230176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Model Prediction</a:t>
            </a:r>
          </a:p>
          <a:p>
            <a:pPr algn="ctr"/>
            <a:r>
              <a:rPr lang="en-US" dirty="0"/>
              <a:t>Class:       no remission</a:t>
            </a:r>
          </a:p>
          <a:p>
            <a:pPr algn="ctr"/>
            <a:r>
              <a:rPr lang="en-US" dirty="0"/>
              <a:t>Prob. Remission:   24%</a:t>
            </a:r>
          </a:p>
          <a:p>
            <a:pPr algn="ctr"/>
            <a:r>
              <a:rPr lang="en-US" dirty="0"/>
              <a:t>95% CI:	         12-33%</a:t>
            </a:r>
          </a:p>
        </p:txBody>
      </p:sp>
    </p:spTree>
    <p:extLst>
      <p:ext uri="{BB962C8B-B14F-4D97-AF65-F5344CB8AC3E}">
        <p14:creationId xmlns:p14="http://schemas.microsoft.com/office/powerpoint/2010/main" val="169216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ucture of a basic app with sidebar">
            <a:extLst>
              <a:ext uri="{FF2B5EF4-FFF2-40B4-BE49-F238E27FC236}">
                <a16:creationId xmlns:a16="http://schemas.microsoft.com/office/drawing/2014/main" id="{6DBBBB9B-0155-A846-9409-AC55AD26D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3" y="1113023"/>
            <a:ext cx="1012921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03D4B6-3F68-304E-992A-FC2EC0C58E05}"/>
              </a:ext>
            </a:extLst>
          </p:cNvPr>
          <p:cNvSpPr txBox="1"/>
          <p:nvPr/>
        </p:nvSpPr>
        <p:spPr>
          <a:xfrm>
            <a:off x="3170372" y="445553"/>
            <a:ext cx="5876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Basic </a:t>
            </a:r>
            <a:r>
              <a:rPr lang="en-US" sz="2800" b="1" i="1" dirty="0" err="1"/>
              <a:t>ui</a:t>
            </a:r>
            <a:r>
              <a:rPr lang="en-US" sz="2800" dirty="0"/>
              <a:t> (User Interface) Code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84CF0-3A86-CF41-B911-38241136C79D}"/>
              </a:ext>
            </a:extLst>
          </p:cNvPr>
          <p:cNvSpPr txBox="1"/>
          <p:nvPr/>
        </p:nvSpPr>
        <p:spPr>
          <a:xfrm>
            <a:off x="2051737" y="4997996"/>
            <a:ext cx="247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 Input widgets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EDAA8-3D4C-E444-A53A-63C635241E4D}"/>
              </a:ext>
            </a:extLst>
          </p:cNvPr>
          <p:cNvSpPr txBox="1"/>
          <p:nvPr/>
        </p:nvSpPr>
        <p:spPr>
          <a:xfrm>
            <a:off x="5924543" y="4997996"/>
            <a:ext cx="38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 (text, tables, plots, maps)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E84E2-05B9-7544-954D-73CC0CFD2CA5}"/>
              </a:ext>
            </a:extLst>
          </p:cNvPr>
          <p:cNvSpPr/>
          <p:nvPr/>
        </p:nvSpPr>
        <p:spPr>
          <a:xfrm>
            <a:off x="814551" y="329940"/>
            <a:ext cx="10562897" cy="64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7E4A73-809E-954F-8296-C134D9870AE6}"/>
              </a:ext>
            </a:extLst>
          </p:cNvPr>
          <p:cNvSpPr txBox="1"/>
          <p:nvPr/>
        </p:nvSpPr>
        <p:spPr>
          <a:xfrm>
            <a:off x="4372303" y="1911469"/>
            <a:ext cx="3447393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/>
              <a:t>fluidPage</a:t>
            </a:r>
            <a:r>
              <a:rPr lang="en-US" sz="2800" dirty="0"/>
              <a:t>(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titlePanel</a:t>
            </a:r>
            <a:r>
              <a:rPr lang="en-US" sz="2800" dirty="0"/>
              <a:t>(),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sidebarLayout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sidebarPanel</a:t>
            </a:r>
            <a:r>
              <a:rPr lang="en-US" sz="2800" dirty="0"/>
              <a:t>(),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typeInputs</a:t>
            </a:r>
            <a:r>
              <a:rPr lang="en-US" sz="2800" dirty="0"/>
              <a:t>()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mainPanel</a:t>
            </a:r>
            <a:r>
              <a:rPr lang="en-US" sz="2800" dirty="0"/>
              <a:t>()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typeOutputs</a:t>
            </a:r>
            <a:r>
              <a:rPr lang="en-US" sz="2800" dirty="0"/>
              <a:t>()</a:t>
            </a:r>
          </a:p>
          <a:p>
            <a:r>
              <a:rPr lang="en-US" sz="2800" dirty="0"/>
              <a:t>  )</a:t>
            </a:r>
          </a:p>
          <a:p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7AC24-78BB-8945-9205-542BBC2C353C}"/>
              </a:ext>
            </a:extLst>
          </p:cNvPr>
          <p:cNvSpPr txBox="1"/>
          <p:nvPr/>
        </p:nvSpPr>
        <p:spPr>
          <a:xfrm>
            <a:off x="3569763" y="329940"/>
            <a:ext cx="5052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ui</a:t>
            </a:r>
            <a:r>
              <a:rPr lang="en-US" sz="2800" dirty="0"/>
              <a:t> (User Interface) Code structure</a:t>
            </a:r>
          </a:p>
          <a:p>
            <a:pPr algn="ctr"/>
            <a:r>
              <a:rPr lang="en-US" sz="2800" dirty="0"/>
              <a:t>as a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19DF3-32DF-7F4A-A4C0-ACCCA3100A4B}"/>
              </a:ext>
            </a:extLst>
          </p:cNvPr>
          <p:cNvSpPr/>
          <p:nvPr/>
        </p:nvSpPr>
        <p:spPr>
          <a:xfrm>
            <a:off x="3132083" y="252248"/>
            <a:ext cx="5885793" cy="5980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D4EB7D-D6C0-894F-9089-22A13CDF3682}"/>
              </a:ext>
            </a:extLst>
          </p:cNvPr>
          <p:cNvSpPr txBox="1"/>
          <p:nvPr/>
        </p:nvSpPr>
        <p:spPr>
          <a:xfrm>
            <a:off x="3810000" y="2802899"/>
            <a:ext cx="45720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19177C"/>
                </a:solidFill>
                <a:effectLst/>
              </a:rPr>
              <a:t>server</a:t>
            </a:r>
            <a:r>
              <a:rPr lang="en-US" dirty="0"/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&lt;-</a:t>
            </a:r>
            <a:r>
              <a:rPr lang="en-US" dirty="0"/>
              <a:t> </a:t>
            </a:r>
            <a:r>
              <a:rPr lang="en-US" dirty="0">
                <a:solidFill>
                  <a:srgbClr val="007FAA"/>
                </a:solidFill>
                <a:effectLst/>
              </a:rPr>
              <a:t>function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19177C"/>
                </a:solidFill>
                <a:effectLst/>
              </a:rPr>
              <a:t>input</a:t>
            </a:r>
            <a:r>
              <a:rPr lang="en-US" dirty="0"/>
              <a:t>, </a:t>
            </a:r>
            <a:r>
              <a:rPr lang="en-US" dirty="0">
                <a:solidFill>
                  <a:srgbClr val="19177C"/>
                </a:solidFill>
                <a:effectLst/>
              </a:rPr>
              <a:t>output</a:t>
            </a:r>
            <a:r>
              <a:rPr lang="en-US" dirty="0"/>
              <a:t>, </a:t>
            </a:r>
            <a:r>
              <a:rPr lang="en-US" dirty="0">
                <a:solidFill>
                  <a:srgbClr val="19177C"/>
                </a:solidFill>
                <a:effectLst/>
              </a:rPr>
              <a:t>session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545454"/>
                </a:solidFill>
                <a:effectLst/>
              </a:rPr>
              <a:t># bring in </a:t>
            </a:r>
            <a:r>
              <a:rPr lang="en-US" dirty="0" err="1">
                <a:solidFill>
                  <a:srgbClr val="545454"/>
                </a:solidFill>
                <a:effectLst/>
              </a:rPr>
              <a:t>input$ID</a:t>
            </a:r>
            <a:r>
              <a:rPr lang="en-US" dirty="0">
                <a:solidFill>
                  <a:srgbClr val="545454"/>
                </a:solidFill>
                <a:effectLst/>
              </a:rPr>
              <a:t> data</a:t>
            </a:r>
          </a:p>
          <a:p>
            <a:r>
              <a:rPr lang="en-US" dirty="0">
                <a:solidFill>
                  <a:srgbClr val="545454"/>
                </a:solidFill>
              </a:rPr>
              <a:t># do data wrangling / processing</a:t>
            </a:r>
          </a:p>
          <a:p>
            <a:r>
              <a:rPr lang="en-US" dirty="0">
                <a:solidFill>
                  <a:srgbClr val="545454"/>
                </a:solidFill>
                <a:effectLst/>
              </a:rPr>
              <a:t># make predictions, </a:t>
            </a:r>
            <a:r>
              <a:rPr lang="en-US" dirty="0">
                <a:solidFill>
                  <a:srgbClr val="545454"/>
                </a:solidFill>
              </a:rPr>
              <a:t>tables, figures as outputs</a:t>
            </a:r>
          </a:p>
          <a:p>
            <a:r>
              <a:rPr lang="en-US" dirty="0">
                <a:solidFill>
                  <a:srgbClr val="545454"/>
                </a:solidFill>
                <a:effectLst/>
              </a:rPr>
              <a:t># </a:t>
            </a:r>
            <a:r>
              <a:rPr lang="en-US" i="1" dirty="0">
                <a:solidFill>
                  <a:srgbClr val="545454"/>
                </a:solidFill>
                <a:effectLst/>
              </a:rPr>
              <a:t>render</a:t>
            </a:r>
            <a:r>
              <a:rPr lang="en-US" dirty="0">
                <a:solidFill>
                  <a:srgbClr val="545454"/>
                </a:solidFill>
                <a:effectLst/>
              </a:rPr>
              <a:t> these outputs to HTML</a:t>
            </a:r>
          </a:p>
          <a:p>
            <a:r>
              <a:rPr lang="en-US" dirty="0">
                <a:solidFill>
                  <a:srgbClr val="545454"/>
                </a:solidFill>
              </a:rPr>
              <a:t># assign these to </a:t>
            </a:r>
            <a:r>
              <a:rPr lang="en-US" dirty="0" err="1">
                <a:solidFill>
                  <a:srgbClr val="545454"/>
                </a:solidFill>
              </a:rPr>
              <a:t>output$ID</a:t>
            </a:r>
            <a:endParaRPr lang="en-US" dirty="0">
              <a:solidFill>
                <a:srgbClr val="545454"/>
              </a:solidFill>
            </a:endParaRPr>
          </a:p>
          <a:p>
            <a:r>
              <a:rPr lang="en-US" dirty="0">
                <a:solidFill>
                  <a:srgbClr val="696969"/>
                </a:solidFill>
                <a:effectLst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B3C3F-3E10-4C4B-BBF3-F485151F3C76}"/>
              </a:ext>
            </a:extLst>
          </p:cNvPr>
          <p:cNvSpPr txBox="1"/>
          <p:nvPr/>
        </p:nvSpPr>
        <p:spPr>
          <a:xfrm>
            <a:off x="4016424" y="1851312"/>
            <a:ext cx="416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Basic </a:t>
            </a:r>
            <a:r>
              <a:rPr lang="en-US" sz="2800" b="1" i="1" dirty="0"/>
              <a:t>server</a:t>
            </a:r>
            <a:r>
              <a:rPr lang="en-US" sz="2800" dirty="0"/>
              <a:t> Code structure</a:t>
            </a:r>
            <a:br>
              <a:rPr lang="en-US" sz="2800" dirty="0"/>
            </a:br>
            <a:r>
              <a:rPr lang="en-US" sz="2000" dirty="0"/>
              <a:t>(listening for new input)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1D64A-D529-5C41-BE67-A9746C767434}"/>
              </a:ext>
            </a:extLst>
          </p:cNvPr>
          <p:cNvSpPr/>
          <p:nvPr/>
        </p:nvSpPr>
        <p:spPr>
          <a:xfrm>
            <a:off x="3436882" y="1636986"/>
            <a:ext cx="5318235" cy="35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D4EB7D-D6C0-894F-9089-22A13CDF3682}"/>
              </a:ext>
            </a:extLst>
          </p:cNvPr>
          <p:cNvSpPr txBox="1"/>
          <p:nvPr/>
        </p:nvSpPr>
        <p:spPr>
          <a:xfrm>
            <a:off x="3809999" y="3634545"/>
            <a:ext cx="4572000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effectLst/>
              </a:rPr>
              <a:t># Run the application </a:t>
            </a:r>
          </a:p>
          <a:p>
            <a:r>
              <a:rPr lang="en-US" dirty="0" err="1">
                <a:solidFill>
                  <a:srgbClr val="19177C"/>
                </a:solidFill>
                <a:effectLst/>
              </a:rPr>
              <a:t>shinyApp</a:t>
            </a:r>
            <a:r>
              <a:rPr lang="en-US" dirty="0">
                <a:solidFill>
                  <a:srgbClr val="19177C"/>
                </a:solidFill>
                <a:effectLst/>
              </a:rPr>
              <a:t>(</a:t>
            </a:r>
            <a:r>
              <a:rPr lang="en-US" dirty="0" err="1">
                <a:solidFill>
                  <a:srgbClr val="19177C"/>
                </a:solidFill>
                <a:effectLst/>
              </a:rPr>
              <a:t>ui</a:t>
            </a:r>
            <a:r>
              <a:rPr lang="en-US" dirty="0">
                <a:solidFill>
                  <a:srgbClr val="19177C"/>
                </a:solidFill>
                <a:effectLst/>
              </a:rPr>
              <a:t> = </a:t>
            </a:r>
            <a:r>
              <a:rPr lang="en-US" dirty="0" err="1">
                <a:solidFill>
                  <a:srgbClr val="19177C"/>
                </a:solidFill>
                <a:effectLst/>
              </a:rPr>
              <a:t>ui</a:t>
            </a:r>
            <a:r>
              <a:rPr lang="en-US" dirty="0">
                <a:solidFill>
                  <a:srgbClr val="19177C"/>
                </a:solidFill>
                <a:effectLst/>
              </a:rPr>
              <a:t>, server = server)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B3C3F-3E10-4C4B-BBF3-F485151F3C76}"/>
              </a:ext>
            </a:extLst>
          </p:cNvPr>
          <p:cNvSpPr txBox="1"/>
          <p:nvPr/>
        </p:nvSpPr>
        <p:spPr>
          <a:xfrm>
            <a:off x="3463260" y="2411555"/>
            <a:ext cx="5265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Code at the end of every Shiny app</a:t>
            </a:r>
          </a:p>
          <a:p>
            <a:pPr algn="ctr"/>
            <a:r>
              <a:rPr lang="en-US" sz="2800" dirty="0"/>
              <a:t>to run the </a:t>
            </a:r>
            <a:r>
              <a:rPr lang="en-US" sz="2800" b="1" i="1" dirty="0" err="1"/>
              <a:t>ui</a:t>
            </a:r>
            <a:r>
              <a:rPr lang="en-US" sz="2800" dirty="0"/>
              <a:t> and the </a:t>
            </a:r>
            <a:r>
              <a:rPr lang="en-US" sz="2800" b="1" i="1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1D64A-D529-5C41-BE67-A9746C767434}"/>
              </a:ext>
            </a:extLst>
          </p:cNvPr>
          <p:cNvSpPr/>
          <p:nvPr/>
        </p:nvSpPr>
        <p:spPr>
          <a:xfrm>
            <a:off x="3436882" y="2411555"/>
            <a:ext cx="5318235" cy="203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346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Higgins, Peter</dc:creator>
  <cp:lastModifiedBy>Higgins, Peter</cp:lastModifiedBy>
  <cp:revision>15</cp:revision>
  <dcterms:created xsi:type="dcterms:W3CDTF">2022-04-04T01:06:08Z</dcterms:created>
  <dcterms:modified xsi:type="dcterms:W3CDTF">2022-04-04T22:52:32Z</dcterms:modified>
</cp:coreProperties>
</file>