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423" r:id="rId3"/>
    <p:sldId id="580" r:id="rId4"/>
    <p:sldId id="581" r:id="rId5"/>
    <p:sldId id="263" r:id="rId6"/>
    <p:sldId id="582" r:id="rId7"/>
    <p:sldId id="583" r:id="rId8"/>
    <p:sldId id="584" r:id="rId9"/>
    <p:sldId id="585" r:id="rId10"/>
    <p:sldId id="471" r:id="rId11"/>
    <p:sldId id="472" r:id="rId12"/>
    <p:sldId id="586" r:id="rId13"/>
    <p:sldId id="576" r:id="rId14"/>
    <p:sldId id="577" r:id="rId15"/>
    <p:sldId id="578" r:id="rId16"/>
    <p:sldId id="579" r:id="rId17"/>
    <p:sldId id="473" r:id="rId18"/>
    <p:sldId id="475" r:id="rId19"/>
    <p:sldId id="476" r:id="rId20"/>
    <p:sldId id="477" r:id="rId21"/>
    <p:sldId id="478" r:id="rId22"/>
    <p:sldId id="479" r:id="rId23"/>
    <p:sldId id="480" r:id="rId24"/>
    <p:sldId id="481" r:id="rId25"/>
    <p:sldId id="484" r:id="rId26"/>
    <p:sldId id="486" r:id="rId27"/>
    <p:sldId id="487" r:id="rId28"/>
    <p:sldId id="488" r:id="rId29"/>
    <p:sldId id="489" r:id="rId30"/>
    <p:sldId id="490" r:id="rId31"/>
    <p:sldId id="515" r:id="rId32"/>
    <p:sldId id="516" r:id="rId33"/>
    <p:sldId id="517" r:id="rId34"/>
    <p:sldId id="518" r:id="rId35"/>
    <p:sldId id="575" r:id="rId36"/>
    <p:sldId id="521" r:id="rId37"/>
    <p:sldId id="522" r:id="rId38"/>
    <p:sldId id="528" r:id="rId39"/>
    <p:sldId id="529" r:id="rId40"/>
    <p:sldId id="535" r:id="rId41"/>
    <p:sldId id="539" r:id="rId42"/>
    <p:sldId id="541" r:id="rId43"/>
    <p:sldId id="545" r:id="rId44"/>
    <p:sldId id="550" r:id="rId45"/>
    <p:sldId id="556" r:id="rId46"/>
    <p:sldId id="563" r:id="rId47"/>
    <p:sldId id="445" r:id="rId48"/>
    <p:sldId id="448" r:id="rId49"/>
    <p:sldId id="449" r:id="rId50"/>
    <p:sldId id="469" r:id="rId51"/>
    <p:sldId id="587" r:id="rId52"/>
  </p:sldIdLst>
  <p:sldSz cx="9144000" cy="6858000" type="screen4x3"/>
  <p:notesSz cx="6989763" cy="927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imothy Savage" initials="T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>
      <p:cViewPr>
        <p:scale>
          <a:sx n="102" d="100"/>
          <a:sy n="102" d="100"/>
        </p:scale>
        <p:origin x="1920" y="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commentAuthors" Target="commentAuthors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9225" y="0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62D70-BB1B-4B0E-9718-A81839B66A56}" type="datetimeFigureOut">
              <a:rPr lang="en-US" smtClean="0"/>
              <a:t>2/23/17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695325"/>
            <a:ext cx="4637087" cy="3478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5313"/>
            <a:ext cx="5592763" cy="41751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0625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9225" y="8810625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E7B8E-EFA6-44E6-A3E0-0BD8E8A4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2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E7B8E-EFA6-44E6-A3E0-0BD8E8A4AC2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16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7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3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20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110308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8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6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7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6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1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5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3379E-95B3-4560-83E6-3DA0ED4104B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4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t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with Big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Savage</a:t>
            </a:r>
          </a:p>
          <a:p>
            <a:r>
              <a:rPr lang="en-US" dirty="0" smtClean="0"/>
              <a:t>February 24, 2017</a:t>
            </a:r>
          </a:p>
          <a:p>
            <a:r>
              <a:rPr lang="en-US" dirty="0" smtClean="0"/>
              <a:t>New York 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Analytics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Preparation: Is there enough good data to be potentially useful.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Planning: There are many ML models to choose from.  Which one(s) to use?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Building: Is the model robust?  Is it appropriate?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Operationalizing: Scale the model(s) for deployment using the ideas discussed in this presentation.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03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Big Data Challenges</a:t>
            </a:r>
            <a:endParaRPr lang="en-US" dirty="0"/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Helvetica"/>
              </a:rPr>
              <a:t>Volume</a:t>
            </a:r>
          </a:p>
          <a:p>
            <a:pPr lvl="1"/>
            <a:r>
              <a:rPr lang="en-US" dirty="0" smtClean="0">
                <a:sym typeface="Helvetica"/>
              </a:rPr>
              <a:t>Too much data to process conventionally.</a:t>
            </a:r>
            <a:endParaRPr lang="en-US" dirty="0">
              <a:sym typeface="Helvetica"/>
            </a:endParaRPr>
          </a:p>
          <a:p>
            <a:pPr lvl="1"/>
            <a:r>
              <a:rPr lang="en-US" dirty="0" smtClean="0">
                <a:sym typeface="Helvetica"/>
              </a:rPr>
              <a:t>R</a:t>
            </a:r>
            <a:r>
              <a:rPr lang="en-US" dirty="0" smtClean="0"/>
              <a:t>educe processing time by using distributed and parallel computing.  Example: Performing OCR on thousands of articles simultaneously.</a:t>
            </a:r>
          </a:p>
          <a:p>
            <a:pPr lvl="1"/>
            <a:r>
              <a:rPr lang="en-US" dirty="0" smtClean="0">
                <a:sym typeface="Helvetica"/>
              </a:rPr>
              <a:t>Too big to fit into memory</a:t>
            </a:r>
            <a:r>
              <a:rPr lang="en-US" dirty="0" smtClean="0"/>
              <a:t> when no clustered resources available.  Example: Given 30GB of NYC taxi data, how would one calculate the average or the median fare</a:t>
            </a:r>
            <a:r>
              <a:rPr lang="en-US" dirty="0" smtClean="0">
                <a:sym typeface="Helvetica"/>
              </a:rPr>
              <a:t>?</a:t>
            </a:r>
          </a:p>
          <a:p>
            <a:r>
              <a:rPr lang="en-US" dirty="0" smtClean="0">
                <a:sym typeface="Helvetica"/>
              </a:rPr>
              <a:t>Velocity</a:t>
            </a:r>
          </a:p>
          <a:p>
            <a:pPr lvl="1"/>
            <a:r>
              <a:rPr lang="en-US" dirty="0" smtClean="0"/>
              <a:t>D</a:t>
            </a:r>
            <a:r>
              <a:rPr lang="en-US" dirty="0" smtClean="0">
                <a:sym typeface="Helvetica"/>
              </a:rPr>
              <a:t>ata comes in real-time, but it cannot be </a:t>
            </a:r>
            <a:r>
              <a:rPr lang="en-US" dirty="0" smtClean="0"/>
              <a:t>stored </a:t>
            </a:r>
            <a:r>
              <a:rPr lang="en-US" dirty="0" smtClean="0">
                <a:sym typeface="Helvetica"/>
              </a:rPr>
              <a:t>or </a:t>
            </a:r>
            <a:r>
              <a:rPr lang="en-US" dirty="0" smtClean="0"/>
              <a:t>processed </a:t>
            </a:r>
            <a:r>
              <a:rPr lang="en-US" dirty="0" smtClean="0">
                <a:sym typeface="Helvetica"/>
              </a:rPr>
              <a:t>in real time.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92881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Coding Matters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Volume Problem: Parallelization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use of parallel computing architectures, such as multicores, multiprocessors, or clusters of machines.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cores </a:t>
            </a:r>
            <a:r>
              <a:rPr lang="en-US" dirty="0" smtClean="0"/>
              <a:t>for video processing. 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processors </a:t>
            </a:r>
            <a:r>
              <a:rPr lang="en-US" dirty="0" smtClean="0"/>
              <a:t>for </a:t>
            </a:r>
            <a:r>
              <a:rPr lang="en-US" dirty="0"/>
              <a:t>web </a:t>
            </a:r>
            <a:r>
              <a:rPr lang="en-US" dirty="0" smtClean="0"/>
              <a:t>servers and video games.</a:t>
            </a:r>
          </a:p>
          <a:p>
            <a:pPr lvl="1"/>
            <a:r>
              <a:rPr lang="en-US" dirty="0" smtClean="0"/>
              <a:t>Clusters for simulations.  (If we have time, I’ll show you an example.)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391519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Parallelism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Distributing tasks to run </a:t>
            </a:r>
            <a:r>
              <a:rPr lang="en-US" dirty="0" smtClean="0"/>
              <a:t>simultaneously, achieving efficiency if the </a:t>
            </a:r>
            <a:r>
              <a:rPr lang="en-US" dirty="0"/>
              <a:t>number of </a:t>
            </a:r>
            <a:r>
              <a:rPr lang="en-US" dirty="0" smtClean="0"/>
              <a:t>tasks is large.</a:t>
            </a:r>
          </a:p>
          <a:p>
            <a:pPr lvl="1"/>
            <a:r>
              <a:rPr lang="en-US" dirty="0" smtClean="0"/>
              <a:t>Data cleaning.  </a:t>
            </a:r>
          </a:p>
          <a:p>
            <a:pPr lvl="1"/>
            <a:r>
              <a:rPr lang="en-US" dirty="0" smtClean="0"/>
              <a:t>Running </a:t>
            </a:r>
            <a:r>
              <a:rPr lang="en-US" dirty="0"/>
              <a:t>linear </a:t>
            </a:r>
            <a:r>
              <a:rPr lang="en-US" dirty="0" smtClean="0"/>
              <a:t>regressions. </a:t>
            </a:r>
          </a:p>
          <a:p>
            <a:r>
              <a:rPr lang="en-US" dirty="0" smtClean="0"/>
              <a:t>It is basically Henry Ford’s assembly </a:t>
            </a:r>
            <a:r>
              <a:rPr lang="en-US" dirty="0"/>
              <a:t>line: </a:t>
            </a:r>
            <a:endParaRPr lang="en-US" dirty="0" smtClean="0"/>
          </a:p>
          <a:p>
            <a:pPr lvl="1"/>
            <a:r>
              <a:rPr lang="en-US" dirty="0" smtClean="0"/>
              <a:t>A bunch of boxes at </a:t>
            </a:r>
            <a:r>
              <a:rPr lang="en-US" dirty="0" err="1" smtClean="0"/>
              <a:t>Fedex</a:t>
            </a:r>
            <a:r>
              <a:rPr lang="en-US" dirty="0" smtClean="0"/>
              <a:t> need both shipping </a:t>
            </a:r>
            <a:r>
              <a:rPr lang="en-US" dirty="0"/>
              <a:t>labels and barcode </a:t>
            </a:r>
            <a:r>
              <a:rPr lang="en-US" dirty="0" smtClean="0"/>
              <a:t>scanning.  One worker can </a:t>
            </a:r>
            <a:r>
              <a:rPr lang="en-US" dirty="0"/>
              <a:t>stamp </a:t>
            </a:r>
            <a:r>
              <a:rPr lang="en-US" dirty="0" smtClean="0"/>
              <a:t>the shipping labels, </a:t>
            </a:r>
            <a:r>
              <a:rPr lang="en-US" dirty="0"/>
              <a:t>while the other scans the </a:t>
            </a:r>
            <a:r>
              <a:rPr lang="en-US" dirty="0" smtClean="0"/>
              <a:t>boxes.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8896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Parallelism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Explicitly allocating resources for each phase of the </a:t>
            </a:r>
            <a:r>
              <a:rPr lang="en-US" dirty="0" smtClean="0"/>
              <a:t>data processing pipeline, achieving </a:t>
            </a:r>
            <a:r>
              <a:rPr lang="en-US" dirty="0"/>
              <a:t>efficiency </a:t>
            </a:r>
            <a:r>
              <a:rPr lang="en-US" dirty="0" smtClean="0"/>
              <a:t>when the number </a:t>
            </a:r>
            <a:r>
              <a:rPr lang="en-US" dirty="0"/>
              <a:t>of </a:t>
            </a:r>
            <a:r>
              <a:rPr lang="en-US" dirty="0" smtClean="0"/>
              <a:t>phases is large. </a:t>
            </a:r>
            <a:endParaRPr lang="en-US" dirty="0"/>
          </a:p>
          <a:p>
            <a:r>
              <a:rPr lang="en-US" dirty="0"/>
              <a:t>Processes </a:t>
            </a:r>
            <a:r>
              <a:rPr lang="en-US" dirty="0" smtClean="0"/>
              <a:t>must communicate throughout the pipeline, so it’s a combination of task and streaming.</a:t>
            </a:r>
            <a:endParaRPr lang="en-US" dirty="0"/>
          </a:p>
          <a:p>
            <a:r>
              <a:rPr lang="en-US" dirty="0" smtClean="0"/>
              <a:t>The assembly </a:t>
            </a:r>
            <a:r>
              <a:rPr lang="en-US" dirty="0"/>
              <a:t>line: </a:t>
            </a:r>
            <a:r>
              <a:rPr lang="en-US" dirty="0" smtClean="0"/>
              <a:t>pass the boxes by </a:t>
            </a:r>
            <a:r>
              <a:rPr lang="en-US" dirty="0"/>
              <a:t>the </a:t>
            </a:r>
            <a:r>
              <a:rPr lang="en-US" dirty="0" smtClean="0"/>
              <a:t>stamper and </a:t>
            </a:r>
            <a:r>
              <a:rPr lang="en-US" dirty="0"/>
              <a:t>then </a:t>
            </a:r>
            <a:r>
              <a:rPr lang="en-US" dirty="0" smtClean="0"/>
              <a:t>by the scanner.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9813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Parallelism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Distributing data to different processors </a:t>
            </a:r>
            <a:r>
              <a:rPr lang="en-US" dirty="0" smtClean="0"/>
              <a:t>that run simultaneously, achieving efficiency based on the </a:t>
            </a:r>
            <a:r>
              <a:rPr lang="en-US" dirty="0"/>
              <a:t>number of </a:t>
            </a:r>
            <a:r>
              <a:rPr lang="en-US" dirty="0" smtClean="0"/>
              <a:t>nodes. </a:t>
            </a:r>
            <a:endParaRPr lang="en-US" dirty="0"/>
          </a:p>
          <a:p>
            <a:r>
              <a:rPr lang="en-US" dirty="0" smtClean="0"/>
              <a:t>The assembly </a:t>
            </a:r>
            <a:r>
              <a:rPr lang="en-US" dirty="0"/>
              <a:t>line: leave all boxes on the ground, </a:t>
            </a:r>
            <a:r>
              <a:rPr lang="en-US" dirty="0" smtClean="0"/>
              <a:t>and each worker </a:t>
            </a:r>
            <a:r>
              <a:rPr lang="en-US" dirty="0"/>
              <a:t>can </a:t>
            </a:r>
            <a:r>
              <a:rPr lang="en-US" dirty="0" smtClean="0"/>
              <a:t>both stamp </a:t>
            </a:r>
            <a:r>
              <a:rPr lang="en-US" dirty="0"/>
              <a:t>and scan </a:t>
            </a:r>
            <a:r>
              <a:rPr lang="en-US" dirty="0" smtClean="0"/>
              <a:t>one box.  Then get more workers.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6330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Velocity Problem: Scaling</a:t>
            </a:r>
            <a:endParaRPr lang="en-US" dirty="0"/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Helvetica"/>
              </a:rPr>
              <a:t>Scale up by make the process more scalable on a single computer.</a:t>
            </a:r>
          </a:p>
          <a:p>
            <a:pPr lvl="1"/>
            <a:r>
              <a:rPr lang="en-US" dirty="0" smtClean="0">
                <a:sym typeface="Helvetica"/>
              </a:rPr>
              <a:t>Reduce </a:t>
            </a:r>
            <a:r>
              <a:rPr lang="en-US" dirty="0" smtClean="0"/>
              <a:t>the amount of data processed or the resources needed to perform the processing. </a:t>
            </a:r>
          </a:p>
          <a:p>
            <a:pPr lvl="1"/>
            <a:r>
              <a:rPr lang="en-US" dirty="0" smtClean="0">
                <a:sym typeface="Helvetica"/>
              </a:rPr>
              <a:t>Increase </a:t>
            </a:r>
            <a:r>
              <a:rPr lang="en-US" dirty="0" smtClean="0"/>
              <a:t>the computing resources using parallel processing and faster memory and/or storage.</a:t>
            </a:r>
          </a:p>
          <a:p>
            <a:pPr lvl="1"/>
            <a:r>
              <a:rPr lang="en-US" dirty="0" smtClean="0"/>
              <a:t>Improve the efficiency and/or performance of the process by, for example, better coding.</a:t>
            </a:r>
          </a:p>
          <a:p>
            <a:r>
              <a:rPr lang="en-US" dirty="0" smtClean="0">
                <a:sym typeface="Helvetica"/>
              </a:rPr>
              <a:t>Scale out</a:t>
            </a:r>
            <a:r>
              <a:rPr lang="en-US" dirty="0" smtClean="0"/>
              <a:t> by </a:t>
            </a:r>
            <a:r>
              <a:rPr lang="en-US" dirty="0" smtClean="0">
                <a:sym typeface="Helvetica"/>
              </a:rPr>
              <a:t>adding more computing resources through the networking of multiple computers.</a:t>
            </a:r>
            <a:endParaRPr lang="en-US" dirty="0"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0775559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 Much Data</a:t>
            </a:r>
            <a:endParaRPr lang="en-US" dirty="0"/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Helvetica"/>
              </a:rPr>
              <a:t>Scale up with “streaming”.</a:t>
            </a:r>
            <a:endParaRPr lang="en-US" dirty="0" smtClean="0"/>
          </a:p>
          <a:p>
            <a:r>
              <a:rPr lang="en-US" dirty="0" smtClean="0"/>
              <a:t>An active area of research among “computing scientists.”</a:t>
            </a:r>
          </a:p>
          <a:p>
            <a:r>
              <a:rPr lang="en-US" dirty="0" smtClean="0"/>
              <a:t>Started in the 1970s but getting more popular because of its successful application to massive data processing.</a:t>
            </a:r>
          </a:p>
          <a:p>
            <a:r>
              <a:rPr lang="en-US" dirty="0" smtClean="0"/>
              <a:t>Big data world adopts the stream processing model.</a:t>
            </a:r>
          </a:p>
          <a:p>
            <a:pPr lvl="1"/>
            <a:r>
              <a:rPr lang="en-US" dirty="0" smtClean="0"/>
              <a:t>Process data as soon as it arrives.</a:t>
            </a:r>
          </a:p>
          <a:p>
            <a:pPr lvl="1"/>
            <a:r>
              <a:rPr lang="en-US" dirty="0" smtClean="0"/>
              <a:t>Continuous and incremental processing.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5374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Streaming Computation</a:t>
            </a:r>
            <a:endParaRPr lang="en-US"/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data series of </a:t>
            </a:r>
            <a:r>
              <a:rPr lang="en-US" dirty="0" smtClean="0">
                <a:sym typeface="Helvetica"/>
              </a:rPr>
              <a:t>n</a:t>
            </a:r>
            <a:r>
              <a:rPr lang="en-US" dirty="0" smtClean="0"/>
              <a:t> elements: [a</a:t>
            </a:r>
            <a:r>
              <a:rPr lang="en-US" dirty="0" smtClean="0"/>
              <a:t>1</a:t>
            </a:r>
            <a:r>
              <a:rPr lang="en-US" dirty="0" smtClean="0"/>
              <a:t>, a</a:t>
            </a:r>
            <a:r>
              <a:rPr lang="en-US" dirty="0" smtClean="0"/>
              <a:t>2</a:t>
            </a:r>
            <a:r>
              <a:rPr lang="en-US" dirty="0" smtClean="0"/>
              <a:t>, …, a</a:t>
            </a:r>
            <a:r>
              <a:rPr lang="en-US" dirty="0" smtClean="0"/>
              <a:t>n</a:t>
            </a:r>
            <a:r>
              <a:rPr lang="en-US" dirty="0"/>
              <a:t>]</a:t>
            </a:r>
            <a:r>
              <a:rPr lang="en-US" dirty="0" smtClean="0"/>
              <a:t> that </a:t>
            </a:r>
            <a:r>
              <a:rPr lang="en-US" dirty="0" smtClean="0">
                <a:sym typeface="Helvetica"/>
              </a:rPr>
              <a:t>can only be examined in a limited number of passes, </a:t>
            </a:r>
            <a:r>
              <a:rPr lang="en-US" dirty="0" smtClean="0"/>
              <a:t>typically one.</a:t>
            </a:r>
          </a:p>
          <a:p>
            <a:r>
              <a:rPr lang="en-US" dirty="0" smtClean="0"/>
              <a:t>Compute a function of the stream, such as an average, a median, or a histogram.</a:t>
            </a:r>
          </a:p>
          <a:p>
            <a:r>
              <a:rPr lang="en-US" dirty="0" smtClean="0"/>
              <a:t>Primary constraints:</a:t>
            </a:r>
          </a:p>
          <a:p>
            <a:pPr lvl="1"/>
            <a:r>
              <a:rPr lang="en-US" dirty="0" smtClean="0">
                <a:sym typeface="Helvetica"/>
              </a:rPr>
              <a:t>Limited working memory</a:t>
            </a:r>
            <a:r>
              <a:rPr lang="en-US" dirty="0" smtClean="0"/>
              <a:t> of size </a:t>
            </a:r>
            <a:r>
              <a:rPr lang="en-US" dirty="0" smtClean="0">
                <a:sym typeface="Helvetica"/>
              </a:rPr>
              <a:t>m</a:t>
            </a:r>
            <a:r>
              <a:rPr lang="en-US" dirty="0" smtClean="0"/>
              <a:t> (</a:t>
            </a:r>
            <a:r>
              <a:rPr lang="en-US" dirty="0" smtClean="0">
                <a:sym typeface="Helvetica"/>
              </a:rPr>
              <a:t>m</a:t>
            </a:r>
            <a:r>
              <a:rPr lang="en-US" dirty="0" smtClean="0"/>
              <a:t> &lt;&lt; </a:t>
            </a:r>
            <a:r>
              <a:rPr lang="en-US" dirty="0" smtClean="0">
                <a:sym typeface="Helvetica"/>
              </a:rPr>
              <a:t>n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Elements are accessed sequentially.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5107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uild="p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De-Mystifying the Un-Mystical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Like a hammer and nails, </a:t>
            </a:r>
          </a:p>
          <a:p>
            <a:r>
              <a:rPr lang="en-US" dirty="0" smtClean="0"/>
              <a:t>these are just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1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</a:t>
            </a:r>
            <a:r>
              <a:rPr lang="en-US" dirty="0"/>
              <a:t>D</a:t>
            </a:r>
            <a:r>
              <a:rPr lang="en-US" dirty="0" smtClean="0"/>
              <a:t>ata Streams</a:t>
            </a:r>
            <a:endParaRPr lang="en-US" dirty="0"/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many flavors of the streaming model:</a:t>
            </a:r>
          </a:p>
          <a:p>
            <a:pPr lvl="1"/>
            <a:r>
              <a:rPr lang="en-US" dirty="0" smtClean="0"/>
              <a:t>Time series (HFT price data).</a:t>
            </a:r>
          </a:p>
          <a:p>
            <a:pPr lvl="1"/>
            <a:r>
              <a:rPr lang="en-US" dirty="0" smtClean="0"/>
              <a:t>Cash </a:t>
            </a:r>
            <a:r>
              <a:rPr lang="en-US" dirty="0"/>
              <a:t>r</a:t>
            </a:r>
            <a:r>
              <a:rPr lang="en-US" dirty="0" smtClean="0"/>
              <a:t>egister (</a:t>
            </a:r>
            <a:r>
              <a:rPr lang="en-US" dirty="0" smtClean="0">
                <a:sym typeface="Helvetica"/>
              </a:rPr>
              <a:t>storing incremental counts and totals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Turnstile (arrival-departure summarization).</a:t>
            </a:r>
          </a:p>
          <a:p>
            <a:pPr lvl="1"/>
            <a:r>
              <a:rPr lang="en-US" dirty="0" smtClean="0"/>
              <a:t>Sliding window (keeping a continuous but fixed subset of the input).</a:t>
            </a:r>
          </a:p>
          <a:p>
            <a:r>
              <a:rPr lang="en-US" dirty="0" smtClean="0"/>
              <a:t>Many classes of techniques to process data elements:</a:t>
            </a:r>
          </a:p>
          <a:p>
            <a:pPr lvl="1"/>
            <a:r>
              <a:rPr lang="en-US" dirty="0" smtClean="0"/>
              <a:t>Sampling (reduce data inputs).</a:t>
            </a:r>
          </a:p>
          <a:p>
            <a:pPr lvl="1"/>
            <a:r>
              <a:rPr lang="en-US" dirty="0" smtClean="0"/>
              <a:t>Sketching (data aggregation).</a:t>
            </a:r>
          </a:p>
          <a:p>
            <a:pPr lvl="1"/>
            <a:r>
              <a:rPr lang="en-US" dirty="0" smtClean="0"/>
              <a:t>Counting (data compression).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9252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Picturing the </a:t>
            </a:r>
            <a:r>
              <a:rPr dirty="0" smtClean="0"/>
              <a:t>Sliding </a:t>
            </a:r>
            <a:r>
              <a:rPr dirty="0"/>
              <a:t>Window</a:t>
            </a:r>
          </a:p>
        </p:txBody>
      </p:sp>
      <p:pic>
        <p:nvPicPr>
          <p:cNvPr id="8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7234" y="2211189"/>
            <a:ext cx="6309532" cy="314241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5017073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Find the Omitted Number</a:t>
            </a:r>
            <a:endParaRPr lang="en-US" dirty="0"/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11 football players, numbered 1 to 11, walking from the locker room to the field.</a:t>
            </a:r>
          </a:p>
          <a:p>
            <a:r>
              <a:rPr lang="en-US" dirty="0" smtClean="0"/>
              <a:t>Only 10 arrive: </a:t>
            </a:r>
            <a:r>
              <a:rPr lang="de-DE" dirty="0" smtClean="0"/>
              <a:t>8, 2, 6, 1, 10, 3, 5, 11, 9, 7.</a:t>
            </a:r>
            <a:endParaRPr lang="en-US" dirty="0" smtClean="0"/>
          </a:p>
          <a:p>
            <a:r>
              <a:rPr lang="en-US" dirty="0" smtClean="0"/>
              <a:t>How to determine the missing number in the “stream” of players?</a:t>
            </a:r>
          </a:p>
          <a:p>
            <a:r>
              <a:rPr lang="en-US" dirty="0" smtClean="0"/>
              <a:t>Given the constraints:</a:t>
            </a:r>
          </a:p>
          <a:p>
            <a:pPr lvl="1"/>
            <a:r>
              <a:rPr lang="en-US" dirty="0" smtClean="0"/>
              <a:t>We can only </a:t>
            </a:r>
            <a:r>
              <a:rPr lang="en-US" dirty="0" smtClean="0">
                <a:sym typeface="Helvetica"/>
              </a:rPr>
              <a:t>look at </a:t>
            </a:r>
            <a:r>
              <a:rPr lang="en-US" u="sng" dirty="0" smtClean="0">
                <a:sym typeface="Helvetica"/>
              </a:rPr>
              <a:t>one</a:t>
            </a:r>
            <a:r>
              <a:rPr lang="en-US" dirty="0" smtClean="0">
                <a:sym typeface="Helvetica"/>
              </a:rPr>
              <a:t> number</a:t>
            </a:r>
            <a:r>
              <a:rPr lang="en-US" dirty="0" smtClean="0"/>
              <a:t> at a time.</a:t>
            </a:r>
          </a:p>
          <a:p>
            <a:pPr lvl="1"/>
            <a:r>
              <a:rPr lang="en-US" dirty="0" smtClean="0"/>
              <a:t>We can only </a:t>
            </a:r>
            <a:r>
              <a:rPr lang="en-US" dirty="0" smtClean="0">
                <a:sym typeface="Helvetica"/>
              </a:rPr>
              <a:t>store </a:t>
            </a:r>
            <a:r>
              <a:rPr lang="en-US" u="sng" dirty="0" smtClean="0">
                <a:sym typeface="Helvetica"/>
              </a:rPr>
              <a:t>one</a:t>
            </a:r>
            <a:r>
              <a:rPr lang="en-US" dirty="0" smtClean="0">
                <a:sym typeface="Helvetica"/>
              </a:rPr>
              <a:t> number</a:t>
            </a:r>
            <a:r>
              <a:rPr lang="en-US" dirty="0" smtClean="0"/>
              <a:t> in our head.</a:t>
            </a:r>
            <a:endParaRPr lang="en-US" dirty="0"/>
          </a:p>
        </p:txBody>
      </p:sp>
      <p:grpSp>
        <p:nvGrpSpPr>
          <p:cNvPr id="10" name="Group 96"/>
          <p:cNvGrpSpPr/>
          <p:nvPr/>
        </p:nvGrpSpPr>
        <p:grpSpPr>
          <a:xfrm>
            <a:off x="6026854" y="10510286"/>
            <a:ext cx="12402415" cy="1610271"/>
            <a:chOff x="0" y="0"/>
            <a:chExt cx="12402413" cy="1610269"/>
          </a:xfrm>
        </p:grpSpPr>
        <p:sp>
          <p:nvSpPr>
            <p:cNvPr id="11" name="Shape 93"/>
            <p:cNvSpPr/>
            <p:nvPr/>
          </p:nvSpPr>
          <p:spPr>
            <a:xfrm>
              <a:off x="348743" y="489494"/>
              <a:ext cx="11632804" cy="1120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6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8   2   6   1   10   3   5   11   9   7</a:t>
              </a:r>
            </a:p>
          </p:txBody>
        </p:sp>
        <p:sp>
          <p:nvSpPr>
            <p:cNvPr id="12" name="Shape 94"/>
            <p:cNvSpPr/>
            <p:nvPr/>
          </p:nvSpPr>
          <p:spPr>
            <a:xfrm>
              <a:off x="5100221" y="-1"/>
              <a:ext cx="678381" cy="522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635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 95"/>
            <p:cNvSpPr/>
            <p:nvPr/>
          </p:nvSpPr>
          <p:spPr>
            <a:xfrm>
              <a:off x="0" y="1594963"/>
              <a:ext cx="12402414" cy="1"/>
            </a:xfrm>
            <a:prstGeom prst="line">
              <a:avLst/>
            </a:prstGeom>
            <a:noFill/>
            <a:ln w="635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  <p:grpSp>
        <p:nvGrpSpPr>
          <p:cNvPr id="14" name="Group 96"/>
          <p:cNvGrpSpPr/>
          <p:nvPr/>
        </p:nvGrpSpPr>
        <p:grpSpPr>
          <a:xfrm>
            <a:off x="6179254" y="10662686"/>
            <a:ext cx="12402415" cy="1610271"/>
            <a:chOff x="0" y="0"/>
            <a:chExt cx="12402413" cy="1610269"/>
          </a:xfrm>
        </p:grpSpPr>
        <p:sp>
          <p:nvSpPr>
            <p:cNvPr id="15" name="Shape 93"/>
            <p:cNvSpPr/>
            <p:nvPr/>
          </p:nvSpPr>
          <p:spPr>
            <a:xfrm>
              <a:off x="348743" y="489494"/>
              <a:ext cx="11632804" cy="1120776"/>
            </a:xfrm>
            <a:prstGeom prst="rect">
              <a:avLst/>
            </a:prstGeom>
            <a:ln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71437" tIns="71437" rIns="71437" bIns="71437" numCol="1" anchor="ctr">
              <a:spAutoFit/>
            </a:bodyPr>
            <a:lstStyle>
              <a:lvl1pPr>
                <a:defRPr sz="6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8   2   6   1   10   3   5   11   9   7</a:t>
              </a:r>
            </a:p>
          </p:txBody>
        </p:sp>
        <p:sp>
          <p:nvSpPr>
            <p:cNvPr id="16" name="Shape 94"/>
            <p:cNvSpPr/>
            <p:nvPr/>
          </p:nvSpPr>
          <p:spPr>
            <a:xfrm>
              <a:off x="5100221" y="-1"/>
              <a:ext cx="678381" cy="522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 95"/>
            <p:cNvSpPr/>
            <p:nvPr/>
          </p:nvSpPr>
          <p:spPr>
            <a:xfrm>
              <a:off x="0" y="1594963"/>
              <a:ext cx="12402414" cy="1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0732894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build="p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the Missing Number?</a:t>
            </a:r>
            <a:endParaRPr lang="en-US" dirty="0"/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dirty="0" smtClean="0">
                <a:sym typeface="Helvetica"/>
              </a:rPr>
              <a:t>4.  How so?</a:t>
            </a:r>
          </a:p>
          <a:p>
            <a:r>
              <a:rPr lang="en-US" dirty="0" smtClean="0"/>
              <a:t>The sum of all numbers is fixed: (1+11)*11/2 = </a:t>
            </a:r>
            <a:r>
              <a:rPr lang="en-US" dirty="0" smtClean="0">
                <a:sym typeface="Helvetica"/>
              </a:rPr>
              <a:t>66.  (Simple mathematical formula of sums.)</a:t>
            </a:r>
          </a:p>
          <a:p>
            <a:r>
              <a:rPr lang="en-US" dirty="0" smtClean="0"/>
              <a:t>Record only the sum of the numbers as we scan through the stream of players.</a:t>
            </a:r>
          </a:p>
          <a:p>
            <a:r>
              <a:rPr lang="en-US" dirty="0" smtClean="0"/>
              <a:t>8, 10, 16, 17, 27, 30, 35, 46, 55, and </a:t>
            </a:r>
            <a:r>
              <a:rPr lang="en-US" dirty="0" smtClean="0">
                <a:sym typeface="Helvetica"/>
              </a:rPr>
              <a:t>62.</a:t>
            </a:r>
          </a:p>
          <a:p>
            <a:r>
              <a:rPr lang="en-US" dirty="0" smtClean="0"/>
              <a:t>Our missing number is 66 - 62 = </a:t>
            </a:r>
            <a:r>
              <a:rPr lang="en-US" dirty="0" smtClean="0">
                <a:sym typeface="Helvetica"/>
              </a:rPr>
              <a:t>4.</a:t>
            </a:r>
          </a:p>
          <a:p>
            <a:r>
              <a:rPr lang="en-US" dirty="0" smtClean="0">
                <a:sym typeface="Helvetica"/>
              </a:rPr>
              <a:t>Simple example that highlights many ideas.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063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 bldLvl="5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Sampling Techniques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Motivation: a small random sample of the data can be a good </a:t>
            </a:r>
            <a:r>
              <a:rPr dirty="0" smtClean="0"/>
              <a:t>representation</a:t>
            </a:r>
            <a:r>
              <a:rPr lang="en-US" dirty="0" smtClean="0"/>
              <a:t>.</a:t>
            </a:r>
            <a:endParaRPr dirty="0"/>
          </a:p>
          <a:p>
            <a:r>
              <a:rPr dirty="0"/>
              <a:t>Action: sample the data based on </a:t>
            </a:r>
            <a:r>
              <a:rPr lang="en-US" dirty="0" smtClean="0"/>
              <a:t>a</a:t>
            </a:r>
            <a:r>
              <a:rPr dirty="0" smtClean="0"/>
              <a:t> </a:t>
            </a:r>
            <a:r>
              <a:rPr dirty="0"/>
              <a:t>probability </a:t>
            </a:r>
            <a:r>
              <a:rPr dirty="0" smtClean="0"/>
              <a:t>model</a:t>
            </a:r>
            <a:r>
              <a:rPr lang="en-US" dirty="0" smtClean="0"/>
              <a:t>, which is a </a:t>
            </a:r>
            <a:r>
              <a:rPr dirty="0" smtClean="0"/>
              <a:t>challenge </a:t>
            </a:r>
            <a:r>
              <a:rPr dirty="0"/>
              <a:t>for data streams of unknown </a:t>
            </a:r>
            <a:r>
              <a:rPr dirty="0" smtClean="0"/>
              <a:t>size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Useful for showing patterns but not at detection deviations from central tendencies.</a:t>
            </a:r>
            <a:endParaRPr dirty="0"/>
          </a:p>
        </p:txBody>
      </p:sp>
      <p:pic>
        <p:nvPicPr>
          <p:cNvPr id="107" name="pasted-image.pdf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052529" y="5339797"/>
            <a:ext cx="7038941" cy="15182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1105778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Sketching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Motivation: only certain pieces </a:t>
            </a:r>
            <a:r>
              <a:rPr dirty="0" smtClean="0"/>
              <a:t>of </a:t>
            </a:r>
            <a:r>
              <a:rPr dirty="0"/>
              <a:t>the data are needed for </a:t>
            </a:r>
            <a:r>
              <a:rPr dirty="0" smtClean="0"/>
              <a:t>comput</a:t>
            </a:r>
            <a:r>
              <a:rPr lang="en-US" dirty="0" smtClean="0"/>
              <a:t>ation.  </a:t>
            </a:r>
            <a:endParaRPr dirty="0"/>
          </a:p>
          <a:p>
            <a:r>
              <a:rPr dirty="0"/>
              <a:t>Action: project data into a “sketch” space, progressively </a:t>
            </a:r>
            <a:r>
              <a:rPr dirty="0" smtClean="0"/>
              <a:t>build</a:t>
            </a:r>
            <a:r>
              <a:rPr lang="en-US" dirty="0" smtClean="0"/>
              <a:t>ing</a:t>
            </a:r>
            <a:r>
              <a:rPr dirty="0" smtClean="0"/>
              <a:t> </a:t>
            </a:r>
            <a:r>
              <a:rPr dirty="0"/>
              <a:t>the function of </a:t>
            </a:r>
            <a:r>
              <a:rPr dirty="0" smtClean="0"/>
              <a:t>stream</a:t>
            </a:r>
            <a:r>
              <a:rPr lang="en-US" dirty="0" smtClean="0"/>
              <a:t>.</a:t>
            </a:r>
            <a:endParaRPr dirty="0"/>
          </a:p>
          <a:p>
            <a:r>
              <a:rPr lang="en-US" dirty="0" smtClean="0"/>
              <a:t>Useful for </a:t>
            </a:r>
            <a:r>
              <a:rPr lang="en-US" dirty="0"/>
              <a:t>a</a:t>
            </a:r>
            <a:r>
              <a:rPr dirty="0" smtClean="0"/>
              <a:t>ggregation</a:t>
            </a:r>
            <a:r>
              <a:rPr lang="en-US" dirty="0" smtClean="0"/>
              <a:t>, but </a:t>
            </a:r>
            <a:r>
              <a:rPr dirty="0" smtClean="0"/>
              <a:t>the </a:t>
            </a:r>
            <a:r>
              <a:rPr dirty="0"/>
              <a:t>sketch could be </a:t>
            </a:r>
            <a:r>
              <a:rPr lang="en-US" dirty="0" smtClean="0"/>
              <a:t>very </a:t>
            </a:r>
            <a:r>
              <a:rPr dirty="0" smtClean="0"/>
              <a:t>large</a:t>
            </a:r>
            <a:r>
              <a:rPr lang="en-US" dirty="0" smtClean="0"/>
              <a:t>.</a:t>
            </a:r>
            <a:endParaRPr dirty="0"/>
          </a:p>
        </p:txBody>
      </p:sp>
      <p:pic>
        <p:nvPicPr>
          <p:cNvPr id="121" name="pasted-image.pdf"/>
          <p:cNvPicPr>
            <a:picLocks noChangeAspect="1"/>
          </p:cNvPicPr>
          <p:nvPr/>
        </p:nvPicPr>
        <p:blipFill>
          <a:blip r:embed="rId2">
            <a:extLst/>
          </a:blip>
          <a:srcRect l="3042" t="6329" r="4574" b="4217"/>
          <a:stretch>
            <a:fillRect/>
          </a:stretch>
        </p:blipFill>
        <p:spPr>
          <a:xfrm>
            <a:off x="2575696" y="4981324"/>
            <a:ext cx="3992607" cy="1852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0" y="0"/>
                </a:moveTo>
                <a:lnTo>
                  <a:pt x="0" y="3616"/>
                </a:lnTo>
                <a:cubicBezTo>
                  <a:pt x="0" y="7219"/>
                  <a:pt x="0" y="7234"/>
                  <a:pt x="99" y="7234"/>
                </a:cubicBezTo>
                <a:cubicBezTo>
                  <a:pt x="158" y="7234"/>
                  <a:pt x="208" y="7315"/>
                  <a:pt x="223" y="7437"/>
                </a:cubicBezTo>
                <a:cubicBezTo>
                  <a:pt x="247" y="7639"/>
                  <a:pt x="287" y="7642"/>
                  <a:pt x="5120" y="7642"/>
                </a:cubicBezTo>
                <a:lnTo>
                  <a:pt x="9992" y="7642"/>
                </a:lnTo>
                <a:lnTo>
                  <a:pt x="9992" y="4086"/>
                </a:lnTo>
                <a:cubicBezTo>
                  <a:pt x="9992" y="618"/>
                  <a:pt x="9990" y="533"/>
                  <a:pt x="9898" y="481"/>
                </a:cubicBezTo>
                <a:cubicBezTo>
                  <a:pt x="9841" y="449"/>
                  <a:pt x="9803" y="341"/>
                  <a:pt x="9803" y="213"/>
                </a:cubicBezTo>
                <a:lnTo>
                  <a:pt x="9803" y="0"/>
                </a:lnTo>
                <a:lnTo>
                  <a:pt x="4901" y="0"/>
                </a:lnTo>
                <a:lnTo>
                  <a:pt x="0" y="0"/>
                </a:lnTo>
                <a:close/>
                <a:moveTo>
                  <a:pt x="11318" y="0"/>
                </a:moveTo>
                <a:lnTo>
                  <a:pt x="11318" y="10595"/>
                </a:lnTo>
                <a:lnTo>
                  <a:pt x="11318" y="21192"/>
                </a:lnTo>
                <a:lnTo>
                  <a:pt x="11417" y="21192"/>
                </a:lnTo>
                <a:cubicBezTo>
                  <a:pt x="11476" y="21192"/>
                  <a:pt x="11526" y="21273"/>
                  <a:pt x="11541" y="21395"/>
                </a:cubicBezTo>
                <a:cubicBezTo>
                  <a:pt x="11563" y="21581"/>
                  <a:pt x="11606" y="21600"/>
                  <a:pt x="12010" y="21600"/>
                </a:cubicBezTo>
                <a:lnTo>
                  <a:pt x="12454" y="21600"/>
                </a:lnTo>
                <a:lnTo>
                  <a:pt x="12454" y="11065"/>
                </a:lnTo>
                <a:cubicBezTo>
                  <a:pt x="12454" y="618"/>
                  <a:pt x="12453" y="534"/>
                  <a:pt x="12359" y="481"/>
                </a:cubicBezTo>
                <a:cubicBezTo>
                  <a:pt x="12303" y="449"/>
                  <a:pt x="12265" y="341"/>
                  <a:pt x="12265" y="213"/>
                </a:cubicBezTo>
                <a:cubicBezTo>
                  <a:pt x="12265" y="11"/>
                  <a:pt x="12241" y="0"/>
                  <a:pt x="11792" y="0"/>
                </a:cubicBezTo>
                <a:lnTo>
                  <a:pt x="11318" y="0"/>
                </a:lnTo>
                <a:close/>
                <a:moveTo>
                  <a:pt x="16242" y="0"/>
                </a:moveTo>
                <a:lnTo>
                  <a:pt x="16242" y="3616"/>
                </a:lnTo>
                <a:cubicBezTo>
                  <a:pt x="16242" y="7219"/>
                  <a:pt x="16243" y="7234"/>
                  <a:pt x="16342" y="7234"/>
                </a:cubicBezTo>
                <a:cubicBezTo>
                  <a:pt x="16401" y="7234"/>
                  <a:pt x="16451" y="7315"/>
                  <a:pt x="16466" y="7437"/>
                </a:cubicBezTo>
                <a:cubicBezTo>
                  <a:pt x="16488" y="7622"/>
                  <a:pt x="16530" y="7642"/>
                  <a:pt x="16911" y="7642"/>
                </a:cubicBezTo>
                <a:lnTo>
                  <a:pt x="17332" y="7642"/>
                </a:lnTo>
                <a:lnTo>
                  <a:pt x="17332" y="4076"/>
                </a:lnTo>
                <a:cubicBezTo>
                  <a:pt x="17332" y="948"/>
                  <a:pt x="17323" y="510"/>
                  <a:pt x="17259" y="510"/>
                </a:cubicBezTo>
                <a:cubicBezTo>
                  <a:pt x="17220" y="510"/>
                  <a:pt x="17168" y="395"/>
                  <a:pt x="17143" y="255"/>
                </a:cubicBezTo>
                <a:cubicBezTo>
                  <a:pt x="17099" y="9"/>
                  <a:pt x="17082" y="0"/>
                  <a:pt x="16670" y="0"/>
                </a:cubicBezTo>
                <a:lnTo>
                  <a:pt x="16242" y="0"/>
                </a:lnTo>
                <a:close/>
                <a:moveTo>
                  <a:pt x="18672" y="526"/>
                </a:moveTo>
                <a:cubicBezTo>
                  <a:pt x="18648" y="532"/>
                  <a:pt x="18616" y="550"/>
                  <a:pt x="18574" y="574"/>
                </a:cubicBezTo>
                <a:cubicBezTo>
                  <a:pt x="18493" y="621"/>
                  <a:pt x="18479" y="669"/>
                  <a:pt x="18517" y="767"/>
                </a:cubicBezTo>
                <a:cubicBezTo>
                  <a:pt x="18581" y="933"/>
                  <a:pt x="18558" y="2606"/>
                  <a:pt x="18492" y="2579"/>
                </a:cubicBezTo>
                <a:cubicBezTo>
                  <a:pt x="18466" y="2567"/>
                  <a:pt x="18438" y="2475"/>
                  <a:pt x="18428" y="2374"/>
                </a:cubicBezTo>
                <a:cubicBezTo>
                  <a:pt x="18419" y="2273"/>
                  <a:pt x="18380" y="2114"/>
                  <a:pt x="18342" y="2022"/>
                </a:cubicBezTo>
                <a:cubicBezTo>
                  <a:pt x="18296" y="1909"/>
                  <a:pt x="18289" y="1832"/>
                  <a:pt x="18323" y="1787"/>
                </a:cubicBezTo>
                <a:cubicBezTo>
                  <a:pt x="18351" y="1750"/>
                  <a:pt x="18374" y="1608"/>
                  <a:pt x="18374" y="1471"/>
                </a:cubicBezTo>
                <a:cubicBezTo>
                  <a:pt x="18374" y="1256"/>
                  <a:pt x="18352" y="1223"/>
                  <a:pt x="18211" y="1223"/>
                </a:cubicBezTo>
                <a:cubicBezTo>
                  <a:pt x="18065" y="1223"/>
                  <a:pt x="17900" y="1431"/>
                  <a:pt x="17900" y="1615"/>
                </a:cubicBezTo>
                <a:cubicBezTo>
                  <a:pt x="17900" y="1655"/>
                  <a:pt x="17933" y="1789"/>
                  <a:pt x="17974" y="1914"/>
                </a:cubicBezTo>
                <a:cubicBezTo>
                  <a:pt x="18041" y="2120"/>
                  <a:pt x="18041" y="2147"/>
                  <a:pt x="17974" y="2202"/>
                </a:cubicBezTo>
                <a:cubicBezTo>
                  <a:pt x="17933" y="2236"/>
                  <a:pt x="17900" y="2373"/>
                  <a:pt x="17900" y="2507"/>
                </a:cubicBezTo>
                <a:cubicBezTo>
                  <a:pt x="17900" y="2728"/>
                  <a:pt x="17921" y="2750"/>
                  <a:pt x="18111" y="2750"/>
                </a:cubicBezTo>
                <a:cubicBezTo>
                  <a:pt x="18226" y="2750"/>
                  <a:pt x="18334" y="2703"/>
                  <a:pt x="18351" y="2644"/>
                </a:cubicBezTo>
                <a:cubicBezTo>
                  <a:pt x="18373" y="2570"/>
                  <a:pt x="18401" y="2569"/>
                  <a:pt x="18443" y="2644"/>
                </a:cubicBezTo>
                <a:cubicBezTo>
                  <a:pt x="18479" y="2709"/>
                  <a:pt x="18734" y="2748"/>
                  <a:pt x="19078" y="2740"/>
                </a:cubicBezTo>
                <a:cubicBezTo>
                  <a:pt x="19567" y="2729"/>
                  <a:pt x="19670" y="2698"/>
                  <a:pt x="19769" y="2532"/>
                </a:cubicBezTo>
                <a:cubicBezTo>
                  <a:pt x="19883" y="2339"/>
                  <a:pt x="19885" y="2339"/>
                  <a:pt x="19936" y="2544"/>
                </a:cubicBezTo>
                <a:cubicBezTo>
                  <a:pt x="19990" y="2761"/>
                  <a:pt x="20193" y="2829"/>
                  <a:pt x="20245" y="2648"/>
                </a:cubicBezTo>
                <a:cubicBezTo>
                  <a:pt x="20264" y="2580"/>
                  <a:pt x="20303" y="2580"/>
                  <a:pt x="20363" y="2648"/>
                </a:cubicBezTo>
                <a:cubicBezTo>
                  <a:pt x="20480" y="2783"/>
                  <a:pt x="20681" y="2778"/>
                  <a:pt x="20720" y="2639"/>
                </a:cubicBezTo>
                <a:cubicBezTo>
                  <a:pt x="20743" y="2560"/>
                  <a:pt x="20766" y="2560"/>
                  <a:pt x="20803" y="2639"/>
                </a:cubicBezTo>
                <a:cubicBezTo>
                  <a:pt x="20832" y="2701"/>
                  <a:pt x="21025" y="2750"/>
                  <a:pt x="21234" y="2750"/>
                </a:cubicBezTo>
                <a:cubicBezTo>
                  <a:pt x="21529" y="2750"/>
                  <a:pt x="21600" y="2724"/>
                  <a:pt x="21556" y="2629"/>
                </a:cubicBezTo>
                <a:cubicBezTo>
                  <a:pt x="21525" y="2562"/>
                  <a:pt x="21500" y="2268"/>
                  <a:pt x="21500" y="1978"/>
                </a:cubicBezTo>
                <a:cubicBezTo>
                  <a:pt x="21500" y="1395"/>
                  <a:pt x="21430" y="1188"/>
                  <a:pt x="21254" y="1241"/>
                </a:cubicBezTo>
                <a:cubicBezTo>
                  <a:pt x="21158" y="1269"/>
                  <a:pt x="21142" y="1225"/>
                  <a:pt x="21130" y="897"/>
                </a:cubicBezTo>
                <a:cubicBezTo>
                  <a:pt x="21119" y="624"/>
                  <a:pt x="21096" y="533"/>
                  <a:pt x="21047" y="566"/>
                </a:cubicBezTo>
                <a:cubicBezTo>
                  <a:pt x="20821" y="716"/>
                  <a:pt x="20820" y="718"/>
                  <a:pt x="20876" y="838"/>
                </a:cubicBezTo>
                <a:cubicBezTo>
                  <a:pt x="20940" y="977"/>
                  <a:pt x="20949" y="1288"/>
                  <a:pt x="20890" y="1366"/>
                </a:cubicBezTo>
                <a:cubicBezTo>
                  <a:pt x="20868" y="1395"/>
                  <a:pt x="20785" y="1366"/>
                  <a:pt x="20705" y="1301"/>
                </a:cubicBezTo>
                <a:cubicBezTo>
                  <a:pt x="20604" y="1219"/>
                  <a:pt x="20527" y="1215"/>
                  <a:pt x="20452" y="1288"/>
                </a:cubicBezTo>
                <a:cubicBezTo>
                  <a:pt x="20332" y="1402"/>
                  <a:pt x="20056" y="1183"/>
                  <a:pt x="20105" y="1012"/>
                </a:cubicBezTo>
                <a:cubicBezTo>
                  <a:pt x="20162" y="812"/>
                  <a:pt x="19995" y="930"/>
                  <a:pt x="19894" y="1161"/>
                </a:cubicBezTo>
                <a:cubicBezTo>
                  <a:pt x="19800" y="1376"/>
                  <a:pt x="19771" y="1391"/>
                  <a:pt x="19646" y="1289"/>
                </a:cubicBezTo>
                <a:cubicBezTo>
                  <a:pt x="19531" y="1195"/>
                  <a:pt x="19480" y="1205"/>
                  <a:pt x="19364" y="1348"/>
                </a:cubicBezTo>
                <a:cubicBezTo>
                  <a:pt x="19238" y="1504"/>
                  <a:pt x="19220" y="1505"/>
                  <a:pt x="19195" y="1366"/>
                </a:cubicBezTo>
                <a:cubicBezTo>
                  <a:pt x="19174" y="1251"/>
                  <a:pt x="19113" y="1217"/>
                  <a:pt x="18971" y="1239"/>
                </a:cubicBezTo>
                <a:cubicBezTo>
                  <a:pt x="18777" y="1270"/>
                  <a:pt x="18776" y="1269"/>
                  <a:pt x="18761" y="890"/>
                </a:cubicBezTo>
                <a:cubicBezTo>
                  <a:pt x="18750" y="587"/>
                  <a:pt x="18745" y="506"/>
                  <a:pt x="18672" y="526"/>
                </a:cubicBezTo>
                <a:close/>
                <a:moveTo>
                  <a:pt x="10445" y="2747"/>
                </a:moveTo>
                <a:cubicBezTo>
                  <a:pt x="10428" y="2753"/>
                  <a:pt x="10418" y="2769"/>
                  <a:pt x="10418" y="2797"/>
                </a:cubicBezTo>
                <a:cubicBezTo>
                  <a:pt x="10418" y="2823"/>
                  <a:pt x="10471" y="3011"/>
                  <a:pt x="10535" y="3215"/>
                </a:cubicBezTo>
                <a:lnTo>
                  <a:pt x="10652" y="3587"/>
                </a:lnTo>
                <a:lnTo>
                  <a:pt x="10509" y="4034"/>
                </a:lnTo>
                <a:lnTo>
                  <a:pt x="10366" y="4482"/>
                </a:lnTo>
                <a:lnTo>
                  <a:pt x="10481" y="4482"/>
                </a:lnTo>
                <a:cubicBezTo>
                  <a:pt x="10546" y="4482"/>
                  <a:pt x="10629" y="4382"/>
                  <a:pt x="10673" y="4253"/>
                </a:cubicBezTo>
                <a:lnTo>
                  <a:pt x="10750" y="4024"/>
                </a:lnTo>
                <a:lnTo>
                  <a:pt x="10826" y="4253"/>
                </a:lnTo>
                <a:cubicBezTo>
                  <a:pt x="10898" y="4467"/>
                  <a:pt x="11082" y="4577"/>
                  <a:pt x="11081" y="4406"/>
                </a:cubicBezTo>
                <a:cubicBezTo>
                  <a:pt x="11081" y="4364"/>
                  <a:pt x="11038" y="4192"/>
                  <a:pt x="10986" y="4024"/>
                </a:cubicBezTo>
                <a:cubicBezTo>
                  <a:pt x="10867" y="3638"/>
                  <a:pt x="10867" y="3455"/>
                  <a:pt x="10986" y="3130"/>
                </a:cubicBezTo>
                <a:cubicBezTo>
                  <a:pt x="11038" y="2988"/>
                  <a:pt x="11081" y="2844"/>
                  <a:pt x="11081" y="2811"/>
                </a:cubicBezTo>
                <a:cubicBezTo>
                  <a:pt x="11081" y="2686"/>
                  <a:pt x="10920" y="2757"/>
                  <a:pt x="10837" y="2919"/>
                </a:cubicBezTo>
                <a:cubicBezTo>
                  <a:pt x="10756" y="3076"/>
                  <a:pt x="10744" y="3076"/>
                  <a:pt x="10663" y="2919"/>
                </a:cubicBezTo>
                <a:cubicBezTo>
                  <a:pt x="10604" y="2804"/>
                  <a:pt x="10496" y="2729"/>
                  <a:pt x="10445" y="2747"/>
                </a:cubicBezTo>
                <a:close/>
                <a:moveTo>
                  <a:pt x="14112" y="2955"/>
                </a:moveTo>
                <a:cubicBezTo>
                  <a:pt x="13554" y="2955"/>
                  <a:pt x="13449" y="2979"/>
                  <a:pt x="13449" y="3108"/>
                </a:cubicBezTo>
                <a:cubicBezTo>
                  <a:pt x="13449" y="3236"/>
                  <a:pt x="13554" y="3260"/>
                  <a:pt x="14112" y="3260"/>
                </a:cubicBezTo>
                <a:cubicBezTo>
                  <a:pt x="14670" y="3260"/>
                  <a:pt x="14774" y="3236"/>
                  <a:pt x="14774" y="3108"/>
                </a:cubicBezTo>
                <a:cubicBezTo>
                  <a:pt x="14774" y="2979"/>
                  <a:pt x="14670" y="2955"/>
                  <a:pt x="14112" y="2955"/>
                </a:cubicBezTo>
                <a:close/>
                <a:moveTo>
                  <a:pt x="13733" y="3883"/>
                </a:moveTo>
                <a:cubicBezTo>
                  <a:pt x="13462" y="3883"/>
                  <a:pt x="13449" y="3923"/>
                  <a:pt x="13449" y="4073"/>
                </a:cubicBezTo>
                <a:cubicBezTo>
                  <a:pt x="13449" y="4270"/>
                  <a:pt x="13477" y="4279"/>
                  <a:pt x="14115" y="4279"/>
                </a:cubicBezTo>
                <a:cubicBezTo>
                  <a:pt x="14724" y="4279"/>
                  <a:pt x="14780" y="4263"/>
                  <a:pt x="14766" y="4100"/>
                </a:cubicBezTo>
                <a:cubicBezTo>
                  <a:pt x="14751" y="3943"/>
                  <a:pt x="14675" y="3919"/>
                  <a:pt x="14099" y="3894"/>
                </a:cubicBezTo>
                <a:cubicBezTo>
                  <a:pt x="13942" y="3887"/>
                  <a:pt x="13824" y="3884"/>
                  <a:pt x="13733" y="3883"/>
                </a:cubicBezTo>
                <a:close/>
                <a:moveTo>
                  <a:pt x="20142" y="4014"/>
                </a:moveTo>
                <a:cubicBezTo>
                  <a:pt x="20064" y="4045"/>
                  <a:pt x="19938" y="4420"/>
                  <a:pt x="19987" y="4529"/>
                </a:cubicBezTo>
                <a:cubicBezTo>
                  <a:pt x="20011" y="4582"/>
                  <a:pt x="20031" y="4883"/>
                  <a:pt x="20031" y="5199"/>
                </a:cubicBezTo>
                <a:cubicBezTo>
                  <a:pt x="20031" y="5514"/>
                  <a:pt x="20045" y="5803"/>
                  <a:pt x="20063" y="5841"/>
                </a:cubicBezTo>
                <a:cubicBezTo>
                  <a:pt x="20108" y="5937"/>
                  <a:pt x="20213" y="5925"/>
                  <a:pt x="20312" y="5811"/>
                </a:cubicBezTo>
                <a:cubicBezTo>
                  <a:pt x="20369" y="5746"/>
                  <a:pt x="20448" y="5754"/>
                  <a:pt x="20548" y="5836"/>
                </a:cubicBezTo>
                <a:cubicBezTo>
                  <a:pt x="20675" y="5939"/>
                  <a:pt x="20721" y="5930"/>
                  <a:pt x="20840" y="5783"/>
                </a:cubicBezTo>
                <a:cubicBezTo>
                  <a:pt x="20963" y="5633"/>
                  <a:pt x="20986" y="5629"/>
                  <a:pt x="21009" y="5759"/>
                </a:cubicBezTo>
                <a:cubicBezTo>
                  <a:pt x="21027" y="5857"/>
                  <a:pt x="21102" y="5910"/>
                  <a:pt x="21226" y="5910"/>
                </a:cubicBezTo>
                <a:cubicBezTo>
                  <a:pt x="21385" y="5910"/>
                  <a:pt x="21407" y="5886"/>
                  <a:pt x="21360" y="5764"/>
                </a:cubicBezTo>
                <a:cubicBezTo>
                  <a:pt x="21329" y="5683"/>
                  <a:pt x="21310" y="5403"/>
                  <a:pt x="21319" y="5128"/>
                </a:cubicBezTo>
                <a:cubicBezTo>
                  <a:pt x="21332" y="4683"/>
                  <a:pt x="21344" y="4639"/>
                  <a:pt x="21440" y="4668"/>
                </a:cubicBezTo>
                <a:cubicBezTo>
                  <a:pt x="21513" y="4689"/>
                  <a:pt x="21546" y="4647"/>
                  <a:pt x="21546" y="4536"/>
                </a:cubicBezTo>
                <a:cubicBezTo>
                  <a:pt x="21546" y="4398"/>
                  <a:pt x="21507" y="4381"/>
                  <a:pt x="21298" y="4433"/>
                </a:cubicBezTo>
                <a:cubicBezTo>
                  <a:pt x="21009" y="4506"/>
                  <a:pt x="20974" y="4505"/>
                  <a:pt x="20712" y="4423"/>
                </a:cubicBezTo>
                <a:cubicBezTo>
                  <a:pt x="20599" y="4388"/>
                  <a:pt x="20504" y="4405"/>
                  <a:pt x="20487" y="4465"/>
                </a:cubicBezTo>
                <a:cubicBezTo>
                  <a:pt x="20467" y="4531"/>
                  <a:pt x="20406" y="4514"/>
                  <a:pt x="20314" y="4416"/>
                </a:cubicBezTo>
                <a:cubicBezTo>
                  <a:pt x="20236" y="4332"/>
                  <a:pt x="20183" y="4224"/>
                  <a:pt x="20197" y="4177"/>
                </a:cubicBezTo>
                <a:cubicBezTo>
                  <a:pt x="20211" y="4129"/>
                  <a:pt x="20200" y="4060"/>
                  <a:pt x="20173" y="4024"/>
                </a:cubicBezTo>
                <a:cubicBezTo>
                  <a:pt x="20164" y="4013"/>
                  <a:pt x="20154" y="4009"/>
                  <a:pt x="20142" y="4014"/>
                </a:cubicBezTo>
                <a:close/>
                <a:moveTo>
                  <a:pt x="17909" y="4381"/>
                </a:moveTo>
                <a:lnTo>
                  <a:pt x="18017" y="4866"/>
                </a:lnTo>
                <a:cubicBezTo>
                  <a:pt x="18076" y="5132"/>
                  <a:pt x="18140" y="5455"/>
                  <a:pt x="18158" y="5584"/>
                </a:cubicBezTo>
                <a:cubicBezTo>
                  <a:pt x="18213" y="5961"/>
                  <a:pt x="18326" y="5801"/>
                  <a:pt x="18423" y="5211"/>
                </a:cubicBezTo>
                <a:cubicBezTo>
                  <a:pt x="18472" y="4911"/>
                  <a:pt x="18537" y="4602"/>
                  <a:pt x="18567" y="4524"/>
                </a:cubicBezTo>
                <a:cubicBezTo>
                  <a:pt x="18612" y="4408"/>
                  <a:pt x="18600" y="4381"/>
                  <a:pt x="18504" y="4381"/>
                </a:cubicBezTo>
                <a:cubicBezTo>
                  <a:pt x="18408" y="4381"/>
                  <a:pt x="18386" y="4432"/>
                  <a:pt x="18386" y="4643"/>
                </a:cubicBezTo>
                <a:cubicBezTo>
                  <a:pt x="18386" y="5028"/>
                  <a:pt x="18300" y="5167"/>
                  <a:pt x="18232" y="4893"/>
                </a:cubicBezTo>
                <a:cubicBezTo>
                  <a:pt x="18202" y="4771"/>
                  <a:pt x="18189" y="4605"/>
                  <a:pt x="18203" y="4525"/>
                </a:cubicBezTo>
                <a:cubicBezTo>
                  <a:pt x="18222" y="4418"/>
                  <a:pt x="18188" y="4381"/>
                  <a:pt x="18069" y="4381"/>
                </a:cubicBezTo>
                <a:lnTo>
                  <a:pt x="17909" y="4381"/>
                </a:lnTo>
                <a:close/>
                <a:moveTo>
                  <a:pt x="19664" y="4387"/>
                </a:moveTo>
                <a:cubicBezTo>
                  <a:pt x="19564" y="4373"/>
                  <a:pt x="19443" y="4437"/>
                  <a:pt x="19357" y="4583"/>
                </a:cubicBezTo>
                <a:cubicBezTo>
                  <a:pt x="19239" y="4783"/>
                  <a:pt x="19238" y="4783"/>
                  <a:pt x="19154" y="4583"/>
                </a:cubicBezTo>
                <a:cubicBezTo>
                  <a:pt x="19069" y="4381"/>
                  <a:pt x="18872" y="4318"/>
                  <a:pt x="18768" y="4461"/>
                </a:cubicBezTo>
                <a:cubicBezTo>
                  <a:pt x="18587" y="4708"/>
                  <a:pt x="18588" y="5649"/>
                  <a:pt x="18769" y="5810"/>
                </a:cubicBezTo>
                <a:cubicBezTo>
                  <a:pt x="18893" y="5920"/>
                  <a:pt x="19083" y="5845"/>
                  <a:pt x="19176" y="5650"/>
                </a:cubicBezTo>
                <a:cubicBezTo>
                  <a:pt x="19235" y="5526"/>
                  <a:pt x="19255" y="5526"/>
                  <a:pt x="19318" y="5648"/>
                </a:cubicBezTo>
                <a:cubicBezTo>
                  <a:pt x="19465" y="5933"/>
                  <a:pt x="19630" y="5942"/>
                  <a:pt x="19776" y="5671"/>
                </a:cubicBezTo>
                <a:cubicBezTo>
                  <a:pt x="19851" y="5531"/>
                  <a:pt x="19897" y="5383"/>
                  <a:pt x="19878" y="5341"/>
                </a:cubicBezTo>
                <a:cubicBezTo>
                  <a:pt x="19859" y="5299"/>
                  <a:pt x="19804" y="5342"/>
                  <a:pt x="19756" y="5435"/>
                </a:cubicBezTo>
                <a:cubicBezTo>
                  <a:pt x="19640" y="5660"/>
                  <a:pt x="19525" y="5649"/>
                  <a:pt x="19465" y="5407"/>
                </a:cubicBezTo>
                <a:cubicBezTo>
                  <a:pt x="19390" y="5107"/>
                  <a:pt x="19405" y="4840"/>
                  <a:pt x="19509" y="4638"/>
                </a:cubicBezTo>
                <a:cubicBezTo>
                  <a:pt x="19594" y="4472"/>
                  <a:pt x="19606" y="4471"/>
                  <a:pt x="19633" y="4623"/>
                </a:cubicBezTo>
                <a:cubicBezTo>
                  <a:pt x="19669" y="4825"/>
                  <a:pt x="19842" y="4845"/>
                  <a:pt x="19842" y="4647"/>
                </a:cubicBezTo>
                <a:cubicBezTo>
                  <a:pt x="19842" y="4489"/>
                  <a:pt x="19764" y="4400"/>
                  <a:pt x="19664" y="4387"/>
                </a:cubicBezTo>
                <a:close/>
                <a:moveTo>
                  <a:pt x="8952" y="11954"/>
                </a:moveTo>
                <a:cubicBezTo>
                  <a:pt x="8937" y="11948"/>
                  <a:pt x="8917" y="11959"/>
                  <a:pt x="8891" y="11976"/>
                </a:cubicBezTo>
                <a:cubicBezTo>
                  <a:pt x="8746" y="12073"/>
                  <a:pt x="8738" y="12097"/>
                  <a:pt x="8805" y="12270"/>
                </a:cubicBezTo>
                <a:cubicBezTo>
                  <a:pt x="8886" y="12480"/>
                  <a:pt x="8828" y="12634"/>
                  <a:pt x="8666" y="12634"/>
                </a:cubicBezTo>
                <a:cubicBezTo>
                  <a:pt x="8421" y="12634"/>
                  <a:pt x="8282" y="13451"/>
                  <a:pt x="8456" y="13864"/>
                </a:cubicBezTo>
                <a:cubicBezTo>
                  <a:pt x="8522" y="14022"/>
                  <a:pt x="8646" y="14041"/>
                  <a:pt x="9604" y="14043"/>
                </a:cubicBezTo>
                <a:cubicBezTo>
                  <a:pt x="10195" y="14044"/>
                  <a:pt x="10718" y="14022"/>
                  <a:pt x="10765" y="13993"/>
                </a:cubicBezTo>
                <a:cubicBezTo>
                  <a:pt x="10841" y="13947"/>
                  <a:pt x="10842" y="13925"/>
                  <a:pt x="10779" y="13821"/>
                </a:cubicBezTo>
                <a:cubicBezTo>
                  <a:pt x="10735" y="13750"/>
                  <a:pt x="10701" y="13502"/>
                  <a:pt x="10693" y="13195"/>
                </a:cubicBezTo>
                <a:lnTo>
                  <a:pt x="10678" y="12684"/>
                </a:lnTo>
                <a:lnTo>
                  <a:pt x="10495" y="12651"/>
                </a:lnTo>
                <a:cubicBezTo>
                  <a:pt x="10394" y="12634"/>
                  <a:pt x="10289" y="12666"/>
                  <a:pt x="10263" y="12723"/>
                </a:cubicBezTo>
                <a:cubicBezTo>
                  <a:pt x="10204" y="12850"/>
                  <a:pt x="9992" y="12572"/>
                  <a:pt x="9992" y="12367"/>
                </a:cubicBezTo>
                <a:cubicBezTo>
                  <a:pt x="9992" y="12057"/>
                  <a:pt x="9807" y="12360"/>
                  <a:pt x="9735" y="12787"/>
                </a:cubicBezTo>
                <a:cubicBezTo>
                  <a:pt x="9703" y="12979"/>
                  <a:pt x="9698" y="12979"/>
                  <a:pt x="9640" y="12811"/>
                </a:cubicBezTo>
                <a:cubicBezTo>
                  <a:pt x="9538" y="12511"/>
                  <a:pt x="9139" y="12621"/>
                  <a:pt x="9139" y="12948"/>
                </a:cubicBezTo>
                <a:cubicBezTo>
                  <a:pt x="9139" y="12986"/>
                  <a:pt x="9188" y="13045"/>
                  <a:pt x="9246" y="13080"/>
                </a:cubicBezTo>
                <a:lnTo>
                  <a:pt x="9352" y="13144"/>
                </a:lnTo>
                <a:lnTo>
                  <a:pt x="9253" y="13321"/>
                </a:lnTo>
                <a:cubicBezTo>
                  <a:pt x="9198" y="13419"/>
                  <a:pt x="9140" y="13582"/>
                  <a:pt x="9123" y="13684"/>
                </a:cubicBezTo>
                <a:cubicBezTo>
                  <a:pt x="9056" y="14093"/>
                  <a:pt x="8997" y="13692"/>
                  <a:pt x="8997" y="12825"/>
                </a:cubicBezTo>
                <a:cubicBezTo>
                  <a:pt x="8997" y="12146"/>
                  <a:pt x="8997" y="11970"/>
                  <a:pt x="8952" y="11954"/>
                </a:cubicBezTo>
                <a:close/>
                <a:moveTo>
                  <a:pt x="7032" y="15181"/>
                </a:moveTo>
                <a:cubicBezTo>
                  <a:pt x="6999" y="15181"/>
                  <a:pt x="6961" y="15272"/>
                  <a:pt x="6948" y="15384"/>
                </a:cubicBezTo>
                <a:cubicBezTo>
                  <a:pt x="6930" y="15534"/>
                  <a:pt x="6881" y="15591"/>
                  <a:pt x="6765" y="15598"/>
                </a:cubicBezTo>
                <a:cubicBezTo>
                  <a:pt x="6316" y="15623"/>
                  <a:pt x="6276" y="15640"/>
                  <a:pt x="6260" y="15823"/>
                </a:cubicBezTo>
                <a:cubicBezTo>
                  <a:pt x="6250" y="15925"/>
                  <a:pt x="6254" y="16070"/>
                  <a:pt x="6268" y="16148"/>
                </a:cubicBezTo>
                <a:cubicBezTo>
                  <a:pt x="6288" y="16262"/>
                  <a:pt x="6501" y="16291"/>
                  <a:pt x="7376" y="16297"/>
                </a:cubicBezTo>
                <a:lnTo>
                  <a:pt x="8458" y="16306"/>
                </a:lnTo>
                <a:lnTo>
                  <a:pt x="8438" y="15947"/>
                </a:lnTo>
                <a:lnTo>
                  <a:pt x="8419" y="15587"/>
                </a:lnTo>
                <a:lnTo>
                  <a:pt x="7780" y="15587"/>
                </a:lnTo>
                <a:cubicBezTo>
                  <a:pt x="7181" y="15587"/>
                  <a:pt x="7140" y="15576"/>
                  <a:pt x="7117" y="15384"/>
                </a:cubicBezTo>
                <a:cubicBezTo>
                  <a:pt x="7103" y="15272"/>
                  <a:pt x="7065" y="15181"/>
                  <a:pt x="7032" y="15181"/>
                </a:cubicBezTo>
                <a:close/>
                <a:moveTo>
                  <a:pt x="4961" y="15197"/>
                </a:moveTo>
                <a:cubicBezTo>
                  <a:pt x="4949" y="15192"/>
                  <a:pt x="4921" y="15228"/>
                  <a:pt x="4870" y="15301"/>
                </a:cubicBezTo>
                <a:cubicBezTo>
                  <a:pt x="4744" y="15480"/>
                  <a:pt x="4698" y="16060"/>
                  <a:pt x="4782" y="16400"/>
                </a:cubicBezTo>
                <a:cubicBezTo>
                  <a:pt x="4838" y="16625"/>
                  <a:pt x="4980" y="16688"/>
                  <a:pt x="4960" y="16479"/>
                </a:cubicBezTo>
                <a:cubicBezTo>
                  <a:pt x="4952" y="16391"/>
                  <a:pt x="5038" y="16343"/>
                  <a:pt x="5244" y="16321"/>
                </a:cubicBezTo>
                <a:lnTo>
                  <a:pt x="5541" y="16292"/>
                </a:lnTo>
                <a:lnTo>
                  <a:pt x="5541" y="15945"/>
                </a:lnTo>
                <a:lnTo>
                  <a:pt x="5541" y="15598"/>
                </a:lnTo>
                <a:lnTo>
                  <a:pt x="5244" y="15568"/>
                </a:lnTo>
                <a:cubicBezTo>
                  <a:pt x="4982" y="15541"/>
                  <a:pt x="4950" y="15515"/>
                  <a:pt x="4964" y="15341"/>
                </a:cubicBezTo>
                <a:cubicBezTo>
                  <a:pt x="4972" y="15249"/>
                  <a:pt x="4974" y="15202"/>
                  <a:pt x="4961" y="15197"/>
                </a:cubicBezTo>
                <a:close/>
                <a:moveTo>
                  <a:pt x="10535" y="15242"/>
                </a:moveTo>
                <a:cubicBezTo>
                  <a:pt x="10496" y="15214"/>
                  <a:pt x="10467" y="15246"/>
                  <a:pt x="10476" y="15360"/>
                </a:cubicBezTo>
                <a:cubicBezTo>
                  <a:pt x="10487" y="15509"/>
                  <a:pt x="10444" y="15542"/>
                  <a:pt x="10207" y="15568"/>
                </a:cubicBezTo>
                <a:cubicBezTo>
                  <a:pt x="10048" y="15586"/>
                  <a:pt x="9878" y="15546"/>
                  <a:pt x="9818" y="15476"/>
                </a:cubicBezTo>
                <a:cubicBezTo>
                  <a:pt x="9734" y="15380"/>
                  <a:pt x="9696" y="15380"/>
                  <a:pt x="9640" y="15480"/>
                </a:cubicBezTo>
                <a:cubicBezTo>
                  <a:pt x="9593" y="15564"/>
                  <a:pt x="9409" y="15603"/>
                  <a:pt x="9090" y="15596"/>
                </a:cubicBezTo>
                <a:cubicBezTo>
                  <a:pt x="8826" y="15590"/>
                  <a:pt x="8619" y="15621"/>
                  <a:pt x="8628" y="15664"/>
                </a:cubicBezTo>
                <a:cubicBezTo>
                  <a:pt x="8638" y="15706"/>
                  <a:pt x="8673" y="15859"/>
                  <a:pt x="8707" y="16004"/>
                </a:cubicBezTo>
                <a:lnTo>
                  <a:pt x="8769" y="16268"/>
                </a:lnTo>
                <a:lnTo>
                  <a:pt x="9582" y="16283"/>
                </a:lnTo>
                <a:cubicBezTo>
                  <a:pt x="10248" y="16297"/>
                  <a:pt x="10403" y="16327"/>
                  <a:pt x="10442" y="16453"/>
                </a:cubicBezTo>
                <a:cubicBezTo>
                  <a:pt x="10595" y="16954"/>
                  <a:pt x="10796" y="16054"/>
                  <a:pt x="10657" y="15492"/>
                </a:cubicBezTo>
                <a:cubicBezTo>
                  <a:pt x="10624" y="15361"/>
                  <a:pt x="10574" y="15271"/>
                  <a:pt x="10535" y="15242"/>
                </a:cubicBezTo>
                <a:close/>
                <a:moveTo>
                  <a:pt x="5891" y="15591"/>
                </a:moveTo>
                <a:cubicBezTo>
                  <a:pt x="5832" y="15603"/>
                  <a:pt x="5777" y="15648"/>
                  <a:pt x="5776" y="15716"/>
                </a:cubicBezTo>
                <a:cubicBezTo>
                  <a:pt x="5776" y="15786"/>
                  <a:pt x="5763" y="15946"/>
                  <a:pt x="5748" y="16072"/>
                </a:cubicBezTo>
                <a:cubicBezTo>
                  <a:pt x="5721" y="16282"/>
                  <a:pt x="5735" y="16302"/>
                  <a:pt x="5915" y="16302"/>
                </a:cubicBezTo>
                <a:cubicBezTo>
                  <a:pt x="6104" y="16302"/>
                  <a:pt x="6110" y="16293"/>
                  <a:pt x="6080" y="16021"/>
                </a:cubicBezTo>
                <a:cubicBezTo>
                  <a:pt x="6062" y="15867"/>
                  <a:pt x="6039" y="15708"/>
                  <a:pt x="6028" y="15666"/>
                </a:cubicBezTo>
                <a:cubicBezTo>
                  <a:pt x="6011" y="15601"/>
                  <a:pt x="5949" y="15579"/>
                  <a:pt x="5891" y="15591"/>
                </a:cubicBezTo>
                <a:close/>
              </a:path>
            </a:pathLst>
          </a:cu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5878152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Sketching Examples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smtClean="0"/>
              <a:t>Comput</a:t>
            </a:r>
            <a:r>
              <a:rPr lang="en-US" dirty="0" smtClean="0"/>
              <a:t>ing</a:t>
            </a:r>
            <a:r>
              <a:rPr dirty="0" smtClean="0"/>
              <a:t> </a:t>
            </a:r>
            <a:r>
              <a:rPr dirty="0"/>
              <a:t>a </a:t>
            </a:r>
            <a:r>
              <a:rPr dirty="0" smtClean="0"/>
              <a:t>stream</a:t>
            </a:r>
            <a:r>
              <a:rPr lang="en-US" dirty="0" smtClean="0"/>
              <a:t>ing</a:t>
            </a:r>
            <a:r>
              <a:rPr dirty="0" smtClean="0"/>
              <a:t> average</a:t>
            </a:r>
            <a:r>
              <a:rPr lang="en-US" dirty="0"/>
              <a:t> </a:t>
            </a:r>
            <a:r>
              <a:rPr lang="en-US" dirty="0" smtClean="0"/>
              <a:t>by </a:t>
            </a:r>
            <a:r>
              <a:rPr dirty="0" smtClean="0"/>
              <a:t>sketch</a:t>
            </a:r>
            <a:r>
              <a:rPr lang="en-US" dirty="0" smtClean="0"/>
              <a:t>ing</a:t>
            </a:r>
            <a:r>
              <a:rPr dirty="0" smtClean="0"/>
              <a:t> </a:t>
            </a:r>
            <a:r>
              <a:rPr dirty="0"/>
              <a:t>the (sum, count</a:t>
            </a:r>
            <a:r>
              <a:rPr dirty="0" smtClean="0"/>
              <a:t>)</a:t>
            </a:r>
            <a:r>
              <a:rPr lang="en-US" dirty="0" smtClean="0"/>
              <a:t> pair.</a:t>
            </a:r>
            <a:endParaRPr dirty="0"/>
          </a:p>
          <a:p>
            <a:pPr lvl="1"/>
            <a:r>
              <a:rPr dirty="0"/>
              <a:t>For each element, add </a:t>
            </a:r>
            <a:r>
              <a:rPr lang="en-US" dirty="0" smtClean="0"/>
              <a:t>the incremental </a:t>
            </a:r>
            <a:r>
              <a:rPr dirty="0" smtClean="0"/>
              <a:t>value </a:t>
            </a:r>
            <a:r>
              <a:rPr dirty="0"/>
              <a:t>to the sum and increase the </a:t>
            </a:r>
            <a:r>
              <a:rPr dirty="0" smtClean="0"/>
              <a:t>count</a:t>
            </a:r>
            <a:r>
              <a:rPr lang="en-US" dirty="0" smtClean="0"/>
              <a:t>.</a:t>
            </a:r>
            <a:endParaRPr dirty="0"/>
          </a:p>
          <a:p>
            <a:r>
              <a:rPr dirty="0"/>
              <a:t>Compute a </a:t>
            </a:r>
            <a:r>
              <a:rPr dirty="0" smtClean="0"/>
              <a:t>stream</a:t>
            </a:r>
            <a:r>
              <a:rPr lang="en-US" dirty="0" smtClean="0"/>
              <a:t>ing</a:t>
            </a:r>
            <a:r>
              <a:rPr dirty="0" smtClean="0"/>
              <a:t> </a:t>
            </a:r>
            <a:r>
              <a:rPr dirty="0"/>
              <a:t>histogram: sketch the count per </a:t>
            </a:r>
            <a:r>
              <a:rPr dirty="0" smtClean="0"/>
              <a:t>category</a:t>
            </a:r>
            <a:r>
              <a:rPr lang="en-US" dirty="0" smtClean="0"/>
              <a:t> (apples, bananas, pears).</a:t>
            </a:r>
            <a:endParaRPr dirty="0"/>
          </a:p>
          <a:p>
            <a:pPr lvl="1"/>
            <a:r>
              <a:rPr dirty="0"/>
              <a:t>For each element, add to the count of its </a:t>
            </a:r>
            <a:r>
              <a:rPr dirty="0" smtClean="0"/>
              <a:t>category</a:t>
            </a:r>
            <a:r>
              <a:rPr lang="en-US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41869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Streaming, Approximation</a:t>
            </a:r>
            <a:endParaRPr lang="en-US" dirty="0"/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need to speed up the computation.</a:t>
            </a:r>
          </a:p>
          <a:p>
            <a:pPr lvl="1"/>
            <a:r>
              <a:rPr lang="en-US" dirty="0" smtClean="0"/>
              <a:t>Brute force approach often takes a too much time.</a:t>
            </a:r>
          </a:p>
          <a:p>
            <a:pPr lvl="1"/>
            <a:r>
              <a:rPr lang="en-US" dirty="0" smtClean="0"/>
              <a:t>We sacrifice accuracy or granularity for efficiency.</a:t>
            </a:r>
          </a:p>
          <a:p>
            <a:r>
              <a:rPr lang="en-US" dirty="0" smtClean="0"/>
              <a:t>Common approaches:</a:t>
            </a:r>
          </a:p>
          <a:p>
            <a:pPr lvl="1"/>
            <a:r>
              <a:rPr lang="en-US" dirty="0" err="1" smtClean="0">
                <a:sym typeface="Helvetica"/>
              </a:rPr>
              <a:t>Memoization</a:t>
            </a:r>
            <a:r>
              <a:rPr lang="en-US" dirty="0" smtClean="0"/>
              <a:t> for </a:t>
            </a:r>
            <a:r>
              <a:rPr lang="en-US" dirty="0" smtClean="0">
                <a:sym typeface="Helvetica"/>
              </a:rPr>
              <a:t>repeated</a:t>
            </a:r>
            <a:r>
              <a:rPr lang="en-US" dirty="0" smtClean="0"/>
              <a:t> queries or computation.</a:t>
            </a:r>
          </a:p>
          <a:p>
            <a:pPr lvl="1"/>
            <a:r>
              <a:rPr lang="en-US" dirty="0" smtClean="0">
                <a:sym typeface="Helvetica"/>
              </a:rPr>
              <a:t>Indexing</a:t>
            </a:r>
            <a:r>
              <a:rPr lang="en-US" dirty="0" smtClean="0"/>
              <a:t> for quickly retrieving a </a:t>
            </a:r>
            <a:r>
              <a:rPr lang="en-US" dirty="0" smtClean="0">
                <a:sym typeface="Helvetica"/>
              </a:rPr>
              <a:t>small</a:t>
            </a:r>
            <a:r>
              <a:rPr lang="en-US" dirty="0" smtClean="0"/>
              <a:t> subset of data.</a:t>
            </a:r>
          </a:p>
          <a:p>
            <a:pPr lvl="1"/>
            <a:r>
              <a:rPr lang="en-US" dirty="0" smtClean="0">
                <a:sym typeface="Helvetica"/>
              </a:rPr>
              <a:t>Data cube</a:t>
            </a:r>
            <a:r>
              <a:rPr lang="en-US" dirty="0" smtClean="0"/>
              <a:t> for computing </a:t>
            </a:r>
            <a:r>
              <a:rPr lang="en-US" dirty="0" smtClean="0">
                <a:sym typeface="Helvetica"/>
              </a:rPr>
              <a:t>aggregation.</a:t>
            </a:r>
            <a:endParaRPr lang="en-US" dirty="0"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8385823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Calculate a Median</a:t>
            </a:r>
            <a:endParaRPr lang="en-US" dirty="0"/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Median is the middle mark and can potentially differ wildly from an average.  Example: median income of your customer.</a:t>
            </a:r>
          </a:p>
          <a:p>
            <a:pPr lvl="1"/>
            <a:r>
              <a:rPr lang="en-US" dirty="0" smtClean="0"/>
              <a:t>Well-studied problem in streaming algorithms.</a:t>
            </a:r>
          </a:p>
          <a:p>
            <a:pPr lvl="1"/>
            <a:r>
              <a:rPr lang="en-US" dirty="0" smtClean="0"/>
              <a:t>Lots of methods to approximate the median value within an certain error bound.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omputationally expensive, needing multiple passes through the data.</a:t>
            </a:r>
          </a:p>
          <a:p>
            <a:r>
              <a:rPr lang="en-US" dirty="0" smtClean="0"/>
              <a:t>Most of these methods rely on assuming that data are continuous and of large range (such as income).</a:t>
            </a:r>
          </a:p>
        </p:txBody>
      </p:sp>
    </p:spTree>
    <p:extLst>
      <p:ext uri="{BB962C8B-B14F-4D97-AF65-F5344CB8AC3E}">
        <p14:creationId xmlns:p14="http://schemas.microsoft.com/office/powerpoint/2010/main" val="66938299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build="p" bldLvl="5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mtClean="0"/>
              <a:t>Example: find the median </a:t>
            </a:r>
            <a:r>
              <a:rPr b="1" smtClean="0">
                <a:latin typeface="Helvetica"/>
                <a:ea typeface="Helvetica"/>
                <a:cs typeface="Helvetica"/>
                <a:sym typeface="Helvetica"/>
              </a:rPr>
              <a:t>range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7" name="Shape 137"/>
          <p:cNvSpPr>
            <a:spLocks noGrp="1"/>
          </p:cNvSpPr>
          <p:nvPr>
            <p:ph type="body" sz="half" idx="1"/>
          </p:nvPr>
        </p:nvSpPr>
        <p:spPr>
          <a:xfrm>
            <a:off x="588522" y="2120033"/>
            <a:ext cx="3423476" cy="3425303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dirty="0" smtClean="0"/>
              <a:t>Build a histogram of values based on </a:t>
            </a:r>
            <a:r>
              <a:rPr lang="en-US" dirty="0" smtClean="0"/>
              <a:t>bucketed ranges.</a:t>
            </a:r>
            <a:endParaRPr dirty="0" smtClean="0"/>
          </a:p>
          <a:p>
            <a:r>
              <a:rPr dirty="0" smtClean="0"/>
              <a:t>Select the 50</a:t>
            </a:r>
            <a:r>
              <a:rPr lang="en-US" dirty="0" smtClean="0"/>
              <a:t>th</a:t>
            </a:r>
            <a:r>
              <a:rPr dirty="0" smtClean="0"/>
              <a:t> percentile bucket</a:t>
            </a:r>
            <a:r>
              <a:rPr lang="en-US" dirty="0" smtClean="0"/>
              <a:t>.</a:t>
            </a:r>
            <a:endParaRPr dirty="0" smtClean="0"/>
          </a:p>
          <a:p>
            <a:r>
              <a:rPr lang="en-US" dirty="0" smtClean="0"/>
              <a:t>Choose </a:t>
            </a:r>
            <a:r>
              <a:rPr dirty="0" smtClean="0"/>
              <a:t>the first bucket that passes the </a:t>
            </a:r>
            <a:r>
              <a:rPr lang="en-US" dirty="0" smtClean="0"/>
              <a:t>that </a:t>
            </a:r>
            <a:r>
              <a:rPr dirty="0" smtClean="0"/>
              <a:t>mark</a:t>
            </a:r>
            <a:r>
              <a:rPr lang="en-US" dirty="0" smtClean="0"/>
              <a:t>.</a:t>
            </a:r>
            <a:endParaRPr dirty="0" smtClean="0"/>
          </a:p>
          <a:p>
            <a:r>
              <a:rPr lang="en-US" dirty="0" smtClean="0"/>
              <a:t>In this case, </a:t>
            </a:r>
            <a:r>
              <a:rPr dirty="0">
                <a:sym typeface="Helvetica"/>
              </a:rPr>
              <a:t>$</a:t>
            </a:r>
            <a:r>
              <a:rPr dirty="0" smtClean="0">
                <a:sym typeface="Helvetica"/>
              </a:rPr>
              <a:t>210,000</a:t>
            </a:r>
            <a:r>
              <a:rPr lang="en-US" dirty="0" smtClean="0">
                <a:sym typeface="Helvetica"/>
              </a:rPr>
              <a:t>.</a:t>
            </a:r>
            <a:endParaRPr dirty="0">
              <a:sym typeface="Helvetica"/>
            </a:endParaRPr>
          </a:p>
        </p:txBody>
      </p:sp>
      <p:pic>
        <p:nvPicPr>
          <p:cNvPr id="138" name="pasted-image.tiff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4002466" y="2273005"/>
            <a:ext cx="5123114" cy="311936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/>
        </p:nvSpPr>
        <p:spPr>
          <a:xfrm>
            <a:off x="6145051" y="5738848"/>
            <a:ext cx="2985994" cy="238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defTabSz="171450">
              <a:defRPr sz="3200" i="1">
                <a:solidFill>
                  <a:srgbClr val="32333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200"/>
              <a:t>[</a:t>
            </a:r>
            <a:r>
              <a:rPr sz="1200"/>
              <a:t>Nature Biotechnology</a:t>
            </a:r>
            <a:r>
              <a:rPr sz="1200"/>
              <a:t> </a:t>
            </a:r>
            <a:r>
              <a:rPr sz="1200" b="1"/>
              <a:t>32</a:t>
            </a:r>
            <a:r>
              <a:rPr sz="1200"/>
              <a:t>, 393–395 (2014)]</a:t>
            </a:r>
          </a:p>
        </p:txBody>
      </p:sp>
    </p:spTree>
    <p:extLst>
      <p:ext uri="{BB962C8B-B14F-4D97-AF65-F5344CB8AC3E}">
        <p14:creationId xmlns:p14="http://schemas.microsoft.com/office/powerpoint/2010/main" val="180068759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started in the pre-digital age using small, administrative data.</a:t>
            </a:r>
          </a:p>
          <a:p>
            <a:r>
              <a:rPr lang="en-US" dirty="0" smtClean="0"/>
              <a:t>NLSY79: 3,000 young men tracked annually for about 20 years.</a:t>
            </a:r>
          </a:p>
          <a:p>
            <a:r>
              <a:rPr lang="en-US" dirty="0" smtClean="0"/>
              <a:t>Complicated algorithm to examine whether early adverse labor market outcomes affected their “lives”. </a:t>
            </a:r>
          </a:p>
          <a:p>
            <a:r>
              <a:rPr lang="en-US" dirty="0" smtClean="0"/>
              <a:t>The data was cheap but the computation was very expensive.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22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Streaming and Big Data Queries</a:t>
            </a:r>
            <a:endParaRPr lang="en-US"/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Often </a:t>
            </a:r>
            <a:r>
              <a:rPr lang="en-US" dirty="0" smtClean="0">
                <a:sym typeface="Helvetica"/>
              </a:rPr>
              <a:t>exact</a:t>
            </a:r>
            <a:r>
              <a:rPr lang="en-US" dirty="0" smtClean="0"/>
              <a:t> answers </a:t>
            </a:r>
            <a:r>
              <a:rPr lang="en-US" dirty="0" smtClean="0">
                <a:sym typeface="Helvetica"/>
              </a:rPr>
              <a:t>not</a:t>
            </a:r>
            <a:r>
              <a:rPr lang="en-US" dirty="0" smtClean="0"/>
              <a:t> required for decision making, and results can be pre-computed.  This can be done in a streaming fashion (as the data arrives).</a:t>
            </a:r>
          </a:p>
          <a:p>
            <a:pPr lvl="1"/>
            <a:r>
              <a:rPr lang="en-US" dirty="0" smtClean="0"/>
              <a:t>Yields more accurate answers than sampling.</a:t>
            </a:r>
          </a:p>
          <a:p>
            <a:pPr lvl="1"/>
            <a:r>
              <a:rPr lang="en-US" dirty="0" smtClean="0"/>
              <a:t>Storage is not expensive.  </a:t>
            </a:r>
          </a:p>
          <a:p>
            <a:r>
              <a:rPr lang="en-US" dirty="0" smtClean="0"/>
              <a:t>This approach is used at Google, Twitter, and Facebook.</a:t>
            </a:r>
          </a:p>
          <a:p>
            <a:r>
              <a:rPr lang="en-US" dirty="0" smtClean="0"/>
              <a:t>Twitter’s open source “</a:t>
            </a:r>
            <a:r>
              <a:rPr lang="en-US" dirty="0" err="1" smtClean="0"/>
              <a:t>Summingbird</a:t>
            </a:r>
            <a:r>
              <a:rPr lang="en-US" dirty="0" smtClean="0"/>
              <a:t>” toolkit:</a:t>
            </a:r>
          </a:p>
          <a:p>
            <a:pPr lvl="1"/>
            <a:r>
              <a:rPr lang="en-US" dirty="0" err="1" smtClean="0"/>
              <a:t>HyperLogLog</a:t>
            </a:r>
            <a:r>
              <a:rPr lang="en-US" dirty="0" smtClean="0"/>
              <a:t> (count distinction): the number of unique users who perform a certain action.</a:t>
            </a:r>
          </a:p>
          <a:p>
            <a:pPr lvl="1"/>
            <a:r>
              <a:rPr lang="en-US" dirty="0" smtClean="0"/>
              <a:t>Count-Min Sketch (hashing): the number of times a particular query is requested.</a:t>
            </a:r>
          </a:p>
          <a:p>
            <a:pPr lvl="1"/>
            <a:r>
              <a:rPr lang="en-US" dirty="0" smtClean="0"/>
              <a:t>Bloom Filters (membership test): keep track of users who have been exposed to an event.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2202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MapReduce</a:t>
            </a:r>
          </a:p>
          <a:p>
            <a:r>
              <a:t>Hadoop</a:t>
            </a:r>
          </a:p>
        </p:txBody>
      </p:sp>
      <p:sp>
        <p:nvSpPr>
          <p:cNvPr id="142" name="Shape 142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Divide and Conquer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3948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MapReduce?</a:t>
            </a:r>
            <a:endParaRPr lang="en-US" dirty="0"/>
          </a:p>
        </p:txBody>
      </p:sp>
      <p:sp>
        <p:nvSpPr>
          <p:cNvPr id="145" name="Shape 14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Big data is too large to handle using conventional means. </a:t>
            </a:r>
          </a:p>
          <a:p>
            <a:r>
              <a:rPr lang="en-US" dirty="0" smtClean="0"/>
              <a:t>Sooner or later, you face limits on scaling up a given machine.  But we can add more machines by scaling out.</a:t>
            </a:r>
          </a:p>
          <a:p>
            <a:r>
              <a:rPr lang="en-US" dirty="0" smtClean="0"/>
              <a:t>MapReduce paradigm allows us to scale </a:t>
            </a:r>
            <a:r>
              <a:rPr lang="en-US" dirty="0" smtClean="0">
                <a:sym typeface="Helvetica"/>
              </a:rPr>
              <a:t>out.</a:t>
            </a:r>
            <a:endParaRPr lang="en-US" dirty="0" smtClean="0"/>
          </a:p>
          <a:p>
            <a:pPr lvl="1"/>
            <a:r>
              <a:rPr lang="en-US" dirty="0" smtClean="0"/>
              <a:t>Issue is: what’s going to herd all these cats?</a:t>
            </a:r>
          </a:p>
          <a:p>
            <a:pPr lvl="1"/>
            <a:r>
              <a:rPr lang="en-US" dirty="0" smtClean="0"/>
              <a:t>Google’s paradigm won them the search-engine wars.</a:t>
            </a:r>
          </a:p>
        </p:txBody>
      </p:sp>
    </p:spTree>
    <p:extLst>
      <p:ext uri="{BB962C8B-B14F-4D97-AF65-F5344CB8AC3E}">
        <p14:creationId xmlns:p14="http://schemas.microsoft.com/office/powerpoint/2010/main" val="80336620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MapReduce?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A programming paradigm </a:t>
            </a:r>
            <a:r>
              <a:rPr dirty="0" smtClean="0"/>
              <a:t>for </a:t>
            </a:r>
            <a:r>
              <a:rPr dirty="0"/>
              <a:t>big data </a:t>
            </a:r>
            <a:r>
              <a:rPr dirty="0" smtClean="0"/>
              <a:t>processing</a:t>
            </a:r>
            <a:r>
              <a:rPr lang="en-US" dirty="0" smtClean="0"/>
              <a:t>.</a:t>
            </a:r>
            <a:endParaRPr dirty="0"/>
          </a:p>
          <a:p>
            <a:pPr lvl="1"/>
            <a:r>
              <a:rPr dirty="0"/>
              <a:t>Data is split into </a:t>
            </a:r>
            <a:r>
              <a:rPr dirty="0" smtClean="0"/>
              <a:t>distribut</a:t>
            </a:r>
            <a:r>
              <a:rPr lang="en-US" dirty="0" smtClean="0"/>
              <a:t>ed</a:t>
            </a:r>
            <a:r>
              <a:rPr dirty="0" smtClean="0"/>
              <a:t> chunks</a:t>
            </a:r>
            <a:r>
              <a:rPr lang="en-US" dirty="0" smtClean="0"/>
              <a:t>.</a:t>
            </a:r>
            <a:endParaRPr dirty="0"/>
          </a:p>
          <a:p>
            <a:pPr lvl="1"/>
            <a:r>
              <a:rPr lang="en-US" dirty="0" smtClean="0"/>
              <a:t>T</a:t>
            </a:r>
            <a:r>
              <a:rPr dirty="0" smtClean="0"/>
              <a:t>ransformations </a:t>
            </a:r>
            <a:r>
              <a:rPr lang="en-US" dirty="0" smtClean="0"/>
              <a:t>are performed </a:t>
            </a:r>
            <a:r>
              <a:rPr dirty="0" smtClean="0"/>
              <a:t>on </a:t>
            </a:r>
            <a:r>
              <a:rPr lang="en-US" dirty="0" smtClean="0"/>
              <a:t>the </a:t>
            </a:r>
            <a:r>
              <a:rPr dirty="0" smtClean="0"/>
              <a:t>chunks</a:t>
            </a:r>
            <a:r>
              <a:rPr lang="en-US" dirty="0" smtClean="0"/>
              <a:t>, </a:t>
            </a:r>
            <a:r>
              <a:rPr dirty="0" smtClean="0"/>
              <a:t>run</a:t>
            </a:r>
            <a:r>
              <a:rPr lang="en-US" dirty="0" smtClean="0"/>
              <a:t>ning</a:t>
            </a:r>
            <a:r>
              <a:rPr dirty="0" smtClean="0"/>
              <a:t> </a:t>
            </a:r>
            <a:r>
              <a:rPr dirty="0"/>
              <a:t>in </a:t>
            </a:r>
            <a:r>
              <a:rPr dirty="0" smtClean="0"/>
              <a:t>parallel</a:t>
            </a:r>
            <a:r>
              <a:rPr lang="en-US" dirty="0" smtClean="0"/>
              <a:t>.</a:t>
            </a:r>
            <a:endParaRPr dirty="0"/>
          </a:p>
          <a:p>
            <a:r>
              <a:rPr dirty="0"/>
              <a:t>MapReduce is scalable by adding more machines to process </a:t>
            </a:r>
            <a:r>
              <a:rPr lang="en-US" dirty="0" smtClean="0"/>
              <a:t>distributed </a:t>
            </a:r>
            <a:r>
              <a:rPr dirty="0" smtClean="0"/>
              <a:t>chunks</a:t>
            </a:r>
            <a:r>
              <a:rPr lang="en-US" dirty="0" smtClean="0"/>
              <a:t>.</a:t>
            </a:r>
            <a:endParaRPr dirty="0"/>
          </a:p>
          <a:p>
            <a:r>
              <a:rPr lang="en-US" dirty="0" smtClean="0"/>
              <a:t>It is </a:t>
            </a:r>
            <a:r>
              <a:rPr lang="en-US" dirty="0"/>
              <a:t>t</a:t>
            </a:r>
            <a:r>
              <a:rPr dirty="0" smtClean="0"/>
              <a:t>he </a:t>
            </a:r>
            <a:r>
              <a:rPr dirty="0"/>
              <a:t>foundation for </a:t>
            </a:r>
            <a:r>
              <a:rPr lang="en-US" dirty="0"/>
              <a:t>"</a:t>
            </a:r>
            <a:r>
              <a:rPr dirty="0" smtClean="0"/>
              <a:t>Hadoop</a:t>
            </a:r>
            <a:r>
              <a:rPr lang="en-US" dirty="0" smtClean="0"/>
              <a:t>"</a:t>
            </a:r>
            <a:r>
              <a:rPr dirty="0" smtClean="0"/>
              <a:t>, </a:t>
            </a:r>
            <a:r>
              <a:rPr dirty="0"/>
              <a:t>which is an </a:t>
            </a:r>
            <a:r>
              <a:rPr lang="en-US" dirty="0" smtClean="0"/>
              <a:t>particular </a:t>
            </a:r>
            <a:r>
              <a:rPr dirty="0" smtClean="0"/>
              <a:t>implementation </a:t>
            </a:r>
            <a:r>
              <a:rPr dirty="0"/>
              <a:t>of </a:t>
            </a:r>
            <a:r>
              <a:rPr dirty="0" smtClean="0"/>
              <a:t>MapReduce</a:t>
            </a:r>
            <a:r>
              <a:rPr lang="en-US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10193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Map(and)Reduce</a:t>
            </a:r>
            <a:endParaRPr lang="en-US" dirty="0"/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programming paradigm that processes data in two phases/operations: </a:t>
            </a:r>
            <a:r>
              <a:rPr lang="en-US" dirty="0" smtClean="0">
                <a:sym typeface="Helvetica"/>
              </a:rPr>
              <a:t>map() </a:t>
            </a:r>
            <a:r>
              <a:rPr lang="en-US" dirty="0" smtClean="0"/>
              <a:t>and then </a:t>
            </a:r>
            <a:r>
              <a:rPr lang="en-US" dirty="0" smtClean="0">
                <a:sym typeface="Helvetica"/>
              </a:rPr>
              <a:t>reduce().</a:t>
            </a:r>
          </a:p>
          <a:p>
            <a:pPr lvl="1"/>
            <a:r>
              <a:rPr lang="en-US" dirty="0" smtClean="0"/>
              <a:t>instead of map(), filter(), reduce() in Python, we are limited to only map() and reduce().</a:t>
            </a:r>
          </a:p>
          <a:p>
            <a:r>
              <a:rPr lang="en-US" dirty="0" smtClean="0"/>
              <a:t>In a nutshell, that is all there is:</a:t>
            </a:r>
          </a:p>
          <a:p>
            <a:pPr lvl="1"/>
            <a:r>
              <a:rPr lang="en-US" dirty="0" smtClean="0"/>
              <a:t>User provides a data collection of separable records.</a:t>
            </a:r>
          </a:p>
          <a:p>
            <a:pPr lvl="1"/>
            <a:r>
              <a:rPr lang="en-US" dirty="0" smtClean="0"/>
              <a:t>Applies a user-defined map function to each data record, say a count.</a:t>
            </a:r>
          </a:p>
          <a:p>
            <a:pPr lvl="1"/>
            <a:r>
              <a:rPr lang="en-US" dirty="0" smtClean="0"/>
              <a:t>Reduces the mapped output with another user-defined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6638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92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</a:t>
            </a:r>
            <a:endParaRPr lang="en-US"/>
          </a:p>
        </p:txBody>
      </p:sp>
      <p:sp>
        <p:nvSpPr>
          <p:cNvPr id="169" name="Shape 16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must be separable into records.</a:t>
            </a:r>
          </a:p>
          <a:p>
            <a:pPr lvl="1"/>
            <a:r>
              <a:rPr lang="en-US" dirty="0" smtClean="0"/>
              <a:t>Lines of text or row of tables.</a:t>
            </a:r>
          </a:p>
          <a:p>
            <a:pPr lvl="1"/>
            <a:r>
              <a:rPr lang="en-US" dirty="0" smtClean="0"/>
              <a:t>So CSV works easily, but not true for other data types, such as JSON</a:t>
            </a:r>
            <a:r>
              <a:rPr lang="en-US" dirty="0"/>
              <a:t> </a:t>
            </a:r>
            <a:r>
              <a:rPr lang="en-US" dirty="0" smtClean="0"/>
              <a:t>and XML.</a:t>
            </a:r>
          </a:p>
          <a:p>
            <a:r>
              <a:rPr lang="en-US" dirty="0" smtClean="0"/>
              <a:t>Key/value pairs</a:t>
            </a:r>
          </a:p>
          <a:p>
            <a:pPr lvl="1"/>
            <a:r>
              <a:rPr lang="en-US" dirty="0" smtClean="0"/>
              <a:t>Key = line number, record index.</a:t>
            </a:r>
          </a:p>
          <a:p>
            <a:pPr lvl="1"/>
            <a:r>
              <a:rPr lang="en-US" dirty="0" smtClean="0"/>
              <a:t>Value = text string, row data.</a:t>
            </a:r>
          </a:p>
        </p:txBody>
      </p:sp>
    </p:spTree>
    <p:extLst>
      <p:ext uri="{BB962C8B-B14F-4D97-AF65-F5344CB8AC3E}">
        <p14:creationId xmlns:p14="http://schemas.microsoft.com/office/powerpoint/2010/main" val="29072884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</a:t>
            </a:r>
            <a:r>
              <a:rPr dirty="0" smtClean="0"/>
              <a:t>hase</a:t>
            </a:r>
            <a:r>
              <a:rPr lang="en-US" dirty="0" smtClean="0"/>
              <a:t>s</a:t>
            </a:r>
            <a:endParaRPr dirty="0"/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297942" indent="-297942" defTabSz="199358">
              <a:spcBef>
                <a:spcPts val="1425"/>
              </a:spcBef>
              <a:defRPr sz="4550"/>
            </a:pPr>
            <a:r>
              <a:rPr lang="en-US" dirty="0" smtClean="0"/>
              <a:t>Map phase: </a:t>
            </a:r>
            <a:r>
              <a:rPr lang="en-US" dirty="0"/>
              <a:t>t</a:t>
            </a:r>
            <a:r>
              <a:rPr dirty="0" smtClean="0"/>
              <a:t>ransform </a:t>
            </a:r>
            <a:r>
              <a:rPr dirty="0"/>
              <a:t>each input record </a:t>
            </a:r>
            <a:r>
              <a:rPr lang="en-US" dirty="0" smtClean="0"/>
              <a:t>with</a:t>
            </a:r>
            <a:r>
              <a:rPr dirty="0" smtClean="0"/>
              <a:t> </a:t>
            </a:r>
            <a:r>
              <a:rPr dirty="0"/>
              <a:t>a user-defined </a:t>
            </a:r>
            <a:r>
              <a:rPr dirty="0" smtClean="0"/>
              <a:t>function</a:t>
            </a:r>
            <a:r>
              <a:rPr lang="en-US" dirty="0" smtClean="0"/>
              <a:t>.</a:t>
            </a:r>
          </a:p>
          <a:p>
            <a:pPr marL="297942" indent="-297942" defTabSz="199358">
              <a:spcBef>
                <a:spcPts val="1425"/>
              </a:spcBef>
              <a:defRPr sz="4550"/>
            </a:pPr>
            <a:r>
              <a:rPr lang="en-US" dirty="0" smtClean="0"/>
              <a:t>Shuffle (and sort) phase: complicated but it amounts to ensuring stuff lines up properly (herding cats). </a:t>
            </a:r>
          </a:p>
          <a:p>
            <a:pPr marL="297942" indent="-297942" defTabSz="199358">
              <a:spcBef>
                <a:spcPts val="1425"/>
              </a:spcBef>
              <a:defRPr sz="4550"/>
            </a:pPr>
            <a:r>
              <a:rPr lang="en-US" dirty="0" smtClean="0"/>
              <a:t>Reduce phase: </a:t>
            </a:r>
            <a:r>
              <a:rPr lang="en-US" dirty="0"/>
              <a:t>Transform the output of the </a:t>
            </a:r>
            <a:r>
              <a:rPr lang="en-US" dirty="0" smtClean="0"/>
              <a:t>shuffle </a:t>
            </a:r>
            <a:r>
              <a:rPr lang="en-US" dirty="0"/>
              <a:t>phase </a:t>
            </a:r>
            <a:r>
              <a:rPr lang="en-US" dirty="0" smtClean="0"/>
              <a:t>with another user-defined function.  (May or may not be necessary.)</a:t>
            </a:r>
            <a:endParaRPr lang="en-US" dirty="0"/>
          </a:p>
          <a:p>
            <a:pPr marL="297942" indent="-297942" defTabSz="199358">
              <a:spcBef>
                <a:spcPts val="1425"/>
              </a:spcBef>
              <a:defRPr sz="455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446821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MapReduce Dataflow</a:t>
            </a:r>
          </a:p>
        </p:txBody>
      </p:sp>
      <p:pic>
        <p:nvPicPr>
          <p:cNvPr id="19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0774" y="1932766"/>
            <a:ext cx="6762452" cy="404442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560998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When to use MapReduce?</a:t>
            </a:r>
          </a:p>
        </p:txBody>
      </p:sp>
      <p:sp>
        <p:nvSpPr>
          <p:cNvPr id="200" name="Shape 20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When there are</a:t>
            </a:r>
            <a:r>
              <a:rPr dirty="0" smtClean="0"/>
              <a:t> </a:t>
            </a:r>
            <a:r>
              <a:rPr lang="en-US" dirty="0" smtClean="0"/>
              <a:t>efficiencies to be gained from the types of </a:t>
            </a:r>
            <a:r>
              <a:rPr dirty="0" smtClean="0"/>
              <a:t>parallel</a:t>
            </a:r>
            <a:r>
              <a:rPr lang="en-US" dirty="0" smtClean="0"/>
              <a:t>ization we discussed earlier.</a:t>
            </a:r>
          </a:p>
          <a:p>
            <a:r>
              <a:rPr lang="en-US" dirty="0" smtClean="0"/>
              <a:t>In other words, whenever you have big data.</a:t>
            </a:r>
          </a:p>
          <a:p>
            <a:r>
              <a:rPr lang="en-US" dirty="0"/>
              <a:t>Data must be </a:t>
            </a:r>
            <a:r>
              <a:rPr lang="en-US" dirty="0" smtClean="0"/>
              <a:t>split-able </a:t>
            </a:r>
            <a:r>
              <a:rPr lang="en-US" dirty="0"/>
              <a:t>into chunks and </a:t>
            </a:r>
            <a:r>
              <a:rPr lang="en-US" dirty="0" smtClean="0"/>
              <a:t>records.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60330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</a:p>
          <a:p>
            <a:r>
              <a:rPr lang="en-US" dirty="0" smtClean="0"/>
              <a:t>Fortran</a:t>
            </a:r>
          </a:p>
          <a:p>
            <a:r>
              <a:rPr lang="en-US" dirty="0" smtClean="0"/>
              <a:t>SAS/Stata</a:t>
            </a:r>
          </a:p>
          <a:p>
            <a:r>
              <a:rPr lang="en-US" dirty="0" smtClean="0"/>
              <a:t>R</a:t>
            </a:r>
          </a:p>
          <a:p>
            <a:r>
              <a:rPr lang="en-US" dirty="0" smtClean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673036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Designing MapReduce Algorithms</a:t>
            </a:r>
            <a:endParaRPr lang="en-US"/>
          </a:p>
        </p:txBody>
      </p:sp>
      <p:sp>
        <p:nvSpPr>
          <p:cNvPr id="226" name="Shape 2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must decide what is to be done by map and separately by reduce.</a:t>
            </a:r>
          </a:p>
          <a:p>
            <a:pPr lvl="1"/>
            <a:r>
              <a:rPr lang="en-US" dirty="0">
                <a:sym typeface="Helvetica"/>
              </a:rPr>
              <a:t>M</a:t>
            </a:r>
            <a:r>
              <a:rPr lang="en-US" dirty="0" smtClean="0">
                <a:sym typeface="Helvetica"/>
              </a:rPr>
              <a:t>ap</a:t>
            </a:r>
            <a:r>
              <a:rPr lang="en-US" dirty="0" smtClean="0"/>
              <a:t> can act on individual key-value pairs, but it can't look at other key-value pairs, such as filtering.</a:t>
            </a:r>
          </a:p>
          <a:p>
            <a:pPr lvl="1"/>
            <a:r>
              <a:rPr lang="en-US" dirty="0">
                <a:sym typeface="Helvetica"/>
              </a:rPr>
              <a:t>R</a:t>
            </a:r>
            <a:r>
              <a:rPr lang="en-US" dirty="0" smtClean="0">
                <a:sym typeface="Helvetica"/>
              </a:rPr>
              <a:t>educe</a:t>
            </a:r>
            <a:r>
              <a:rPr lang="en-US" dirty="0" smtClean="0"/>
              <a:t> can aggregate data by looking at multiple values, as long as map has properly mapped them.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ym typeface="Helvetica"/>
              </a:rPr>
              <a:t>reduce</a:t>
            </a:r>
            <a:r>
              <a:rPr lang="en-US" dirty="0" smtClean="0"/>
              <a:t> needs to look at several values together, map must emit them using the same 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04135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 for Big Data</a:t>
            </a:r>
            <a:endParaRPr lang="en-US"/>
          </a:p>
        </p:txBody>
      </p:sp>
      <p:sp>
        <p:nvSpPr>
          <p:cNvPr id="242" name="Shape 24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r>
              <a:rPr lang="en-US" dirty="0" smtClean="0"/>
              <a:t>Data parallelism: by </a:t>
            </a:r>
            <a:r>
              <a:rPr lang="en-US" dirty="0" smtClean="0">
                <a:sym typeface="Helvetica"/>
              </a:rPr>
              <a:t>scaling out:</a:t>
            </a:r>
          </a:p>
          <a:p>
            <a:pPr lvl="1"/>
            <a:r>
              <a:rPr lang="en-US" dirty="0" smtClean="0"/>
              <a:t>Divide and Conquer</a:t>
            </a:r>
          </a:p>
          <a:p>
            <a:r>
              <a:rPr lang="en-US" dirty="0" smtClean="0"/>
              <a:t>Distributed computing:</a:t>
            </a:r>
          </a:p>
          <a:p>
            <a:pPr lvl="1"/>
            <a:r>
              <a:rPr lang="en-US" dirty="0" smtClean="0"/>
              <a:t>Data on different machines</a:t>
            </a:r>
            <a:endParaRPr lang="en-US" dirty="0"/>
          </a:p>
        </p:txBody>
      </p:sp>
      <p:pic>
        <p:nvPicPr>
          <p:cNvPr id="243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1569" t="2062"/>
          <a:stretch>
            <a:fillRect/>
          </a:stretch>
        </p:blipFill>
        <p:spPr>
          <a:xfrm>
            <a:off x="4056221" y="2190425"/>
            <a:ext cx="5068536" cy="284081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5353757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rPr dirty="0"/>
              <a:t>             What </a:t>
            </a:r>
            <a:r>
              <a:rPr dirty="0" smtClean="0"/>
              <a:t>is</a:t>
            </a:r>
            <a:r>
              <a:rPr lang="en-US" dirty="0"/>
              <a:t> </a:t>
            </a:r>
            <a:r>
              <a:rPr lang="en-US" dirty="0" smtClean="0"/>
              <a:t>Hadoop?</a:t>
            </a:r>
            <a:endParaRPr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Hadoop is used in common parlance to describe: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The MapReduce Paradigm.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Massive unstructured data storage.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HDFS: the Hadoop distributed file system.</a:t>
            </a:r>
          </a:p>
          <a:p>
            <a:r>
              <a:rPr lang="en-US" dirty="0" smtClean="0"/>
              <a:t>In other words:</a:t>
            </a:r>
          </a:p>
          <a:p>
            <a:pPr lvl="1"/>
            <a:r>
              <a:rPr lang="en-US" dirty="0"/>
              <a:t>Hadoop = HDFS + </a:t>
            </a:r>
            <a:r>
              <a:rPr lang="en-US" dirty="0" smtClean="0"/>
              <a:t>MapReduce.</a:t>
            </a:r>
            <a:endParaRPr lang="en-US" dirty="0"/>
          </a:p>
          <a:p>
            <a:pPr lvl="1"/>
            <a:r>
              <a:rPr lang="en-US" dirty="0"/>
              <a:t>Hadoop = Big Data + </a:t>
            </a:r>
            <a:r>
              <a:rPr lang="en-US" dirty="0" smtClean="0"/>
              <a:t>Analytics.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06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(H)DFS</a:t>
            </a:r>
            <a:endParaRPr lang="en-US" dirty="0"/>
          </a:p>
        </p:txBody>
      </p:sp>
      <p:sp>
        <p:nvSpPr>
          <p:cNvPr id="273" name="Shape 27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Files are divided into </a:t>
            </a:r>
            <a:r>
              <a:rPr lang="en-US" dirty="0" smtClean="0">
                <a:sym typeface="Helvetica"/>
              </a:rPr>
              <a:t>chunks</a:t>
            </a:r>
            <a:r>
              <a:rPr lang="en-US" dirty="0" smtClean="0"/>
              <a:t> (typically 64MB in size).</a:t>
            </a:r>
          </a:p>
          <a:p>
            <a:r>
              <a:rPr lang="en-US" dirty="0" smtClean="0"/>
              <a:t>Chunks are </a:t>
            </a:r>
            <a:r>
              <a:rPr lang="en-US" dirty="0" smtClean="0">
                <a:sym typeface="Helvetica"/>
              </a:rPr>
              <a:t>replicated</a:t>
            </a:r>
            <a:r>
              <a:rPr lang="en-US" dirty="0" smtClean="0"/>
              <a:t> at different compute nodes.</a:t>
            </a:r>
          </a:p>
          <a:p>
            <a:r>
              <a:rPr lang="en-US" dirty="0" smtClean="0"/>
              <a:t>Chunk size and the degree of replication are chosen by the user.</a:t>
            </a:r>
          </a:p>
          <a:p>
            <a:r>
              <a:rPr lang="en-US" dirty="0" smtClean="0"/>
              <a:t>A special file (the </a:t>
            </a:r>
            <a:r>
              <a:rPr lang="en-US" dirty="0" smtClean="0">
                <a:sym typeface="Helvetica"/>
              </a:rPr>
              <a:t>master node</a:t>
            </a:r>
            <a:r>
              <a:rPr lang="en-US" dirty="0" smtClean="0"/>
              <a:t>) stores, for each file, the positions of its chunks.</a:t>
            </a:r>
          </a:p>
          <a:p>
            <a:r>
              <a:rPr lang="en-US" dirty="0" smtClean="0"/>
              <a:t>So-called “master/slave” architecture.</a:t>
            </a:r>
          </a:p>
          <a:p>
            <a:r>
              <a:rPr lang="en-US" dirty="0" smtClean="0"/>
              <a:t>This is an important element of properly </a:t>
            </a:r>
            <a:r>
              <a:rPr lang="en-US" dirty="0" err="1" smtClean="0"/>
              <a:t>herdiing</a:t>
            </a:r>
            <a:r>
              <a:rPr lang="en-US" dirty="0" smtClean="0"/>
              <a:t> the cats.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4833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78358">
              <a:defRPr sz="9504"/>
            </a:lvl1pPr>
          </a:lstStyle>
          <a:p>
            <a:r>
              <a:rPr sz="4400" dirty="0"/>
              <a:t>Hadoop and MapReduce</a:t>
            </a:r>
          </a:p>
        </p:txBody>
      </p:sp>
      <p:pic>
        <p:nvPicPr>
          <p:cNvPr id="30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8965" y="1678980"/>
            <a:ext cx="3566109" cy="404301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9" name="Group 309"/>
          <p:cNvGrpSpPr/>
          <p:nvPr/>
        </p:nvGrpSpPr>
        <p:grpSpPr>
          <a:xfrm>
            <a:off x="3438061" y="4526523"/>
            <a:ext cx="2181358" cy="250592"/>
            <a:chOff x="0" y="0"/>
            <a:chExt cx="5816953" cy="668243"/>
          </a:xfrm>
        </p:grpSpPr>
        <p:sp>
          <p:nvSpPr>
            <p:cNvPr id="306" name="Shape 306"/>
            <p:cNvSpPr/>
            <p:nvPr/>
          </p:nvSpPr>
          <p:spPr>
            <a:xfrm>
              <a:off x="0" y="0"/>
              <a:ext cx="1367444" cy="668244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25400" cap="flat">
              <a:solidFill>
                <a:schemeClr val="accent4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32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 dirty="0"/>
                <a:t>group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2276615" y="0"/>
              <a:ext cx="1367445" cy="668244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25400" cap="flat">
              <a:solidFill>
                <a:schemeClr val="accent4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32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group</a:t>
              </a:r>
            </a:p>
          </p:txBody>
        </p:sp>
        <p:sp>
          <p:nvSpPr>
            <p:cNvPr id="308" name="Shape 308"/>
            <p:cNvSpPr/>
            <p:nvPr/>
          </p:nvSpPr>
          <p:spPr>
            <a:xfrm>
              <a:off x="4449509" y="0"/>
              <a:ext cx="1367445" cy="668244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25400" cap="flat">
              <a:solidFill>
                <a:schemeClr val="accent4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32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384772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Hadoop Runtime Tasks</a:t>
            </a:r>
            <a:endParaRPr lang="en-US" dirty="0"/>
          </a:p>
        </p:txBody>
      </p:sp>
      <p:sp>
        <p:nvSpPr>
          <p:cNvPr id="332" name="Shape 33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Handles scheduling.</a:t>
            </a:r>
          </a:p>
          <a:p>
            <a:pPr lvl="1"/>
            <a:r>
              <a:rPr lang="en-US" dirty="0" smtClean="0"/>
              <a:t>Assigns workers to map and reduce tasks. </a:t>
            </a:r>
          </a:p>
          <a:p>
            <a:r>
              <a:rPr lang="en-US" dirty="0" smtClean="0"/>
              <a:t>Handles data distribution.</a:t>
            </a:r>
          </a:p>
          <a:p>
            <a:pPr lvl="1"/>
            <a:r>
              <a:rPr lang="en-US" dirty="0" smtClean="0"/>
              <a:t>Gets data to the workers. </a:t>
            </a:r>
          </a:p>
          <a:p>
            <a:r>
              <a:rPr lang="en-US" dirty="0" smtClean="0"/>
              <a:t>Handles synchronization.</a:t>
            </a:r>
          </a:p>
          <a:p>
            <a:pPr lvl="1"/>
            <a:r>
              <a:rPr lang="en-US" dirty="0" smtClean="0"/>
              <a:t>Gathers, sorts, and shuffles intermediate data. </a:t>
            </a:r>
          </a:p>
          <a:p>
            <a:r>
              <a:rPr lang="en-US" dirty="0" smtClean="0"/>
              <a:t>Handles errors and faults.</a:t>
            </a:r>
          </a:p>
          <a:p>
            <a:pPr lvl="1"/>
            <a:r>
              <a:rPr lang="en-US" dirty="0" smtClean="0"/>
              <a:t>Detects worker failures and restarts. </a:t>
            </a:r>
          </a:p>
          <a:p>
            <a:r>
              <a:rPr lang="en-US" dirty="0" smtClean="0"/>
              <a:t>Everything happens on top of a distributed file sharing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3057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Hadoop Operation Modes</a:t>
            </a:r>
          </a:p>
        </p:txBody>
      </p:sp>
      <p:sp>
        <p:nvSpPr>
          <p:cNvPr id="356" name="Shape 3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314313" indent="-314313" defTabSz="210312">
              <a:spcBef>
                <a:spcPts val="1500"/>
              </a:spcBef>
              <a:defRPr sz="4800"/>
            </a:pPr>
            <a:r>
              <a:rPr dirty="0"/>
              <a:t>Java MapReduce </a:t>
            </a:r>
            <a:r>
              <a:rPr dirty="0" smtClean="0"/>
              <a:t>Mode</a:t>
            </a:r>
            <a:r>
              <a:rPr lang="en-US" dirty="0" smtClean="0"/>
              <a:t>.</a:t>
            </a:r>
            <a:r>
              <a:rPr dirty="0" smtClean="0"/>
              <a:t> </a:t>
            </a:r>
            <a:endParaRPr dirty="0"/>
          </a:p>
          <a:p>
            <a:pPr marL="474333" lvl="1" indent="-314313" defTabSz="210312">
              <a:spcBef>
                <a:spcPts val="1500"/>
              </a:spcBef>
              <a:defRPr sz="4800"/>
            </a:pPr>
            <a:r>
              <a:rPr dirty="0"/>
              <a:t>Write Mapper, Combiner, Reducer functions in Java using Hadoop Java </a:t>
            </a:r>
            <a:r>
              <a:rPr dirty="0" smtClean="0"/>
              <a:t>APIs</a:t>
            </a:r>
            <a:r>
              <a:rPr lang="en-US" dirty="0" smtClean="0"/>
              <a:t>.</a:t>
            </a:r>
            <a:endParaRPr dirty="0"/>
          </a:p>
          <a:p>
            <a:pPr marL="474333" lvl="1" indent="-314313" defTabSz="210312">
              <a:spcBef>
                <a:spcPts val="1500"/>
              </a:spcBef>
              <a:defRPr sz="4800"/>
            </a:pPr>
            <a:r>
              <a:rPr dirty="0"/>
              <a:t>Read records one at a </a:t>
            </a:r>
            <a:r>
              <a:rPr dirty="0" smtClean="0"/>
              <a:t>time</a:t>
            </a:r>
            <a:r>
              <a:rPr lang="en-US" dirty="0" smtClean="0"/>
              <a:t>.</a:t>
            </a:r>
            <a:r>
              <a:rPr dirty="0" smtClean="0"/>
              <a:t> </a:t>
            </a:r>
            <a:endParaRPr dirty="0"/>
          </a:p>
          <a:p>
            <a:pPr marL="314313" indent="-314313" defTabSz="210312">
              <a:spcBef>
                <a:spcPts val="1500"/>
              </a:spcBef>
              <a:defRPr sz="4800"/>
            </a:pPr>
            <a:r>
              <a:rPr dirty="0"/>
              <a:t>Streaming </a:t>
            </a:r>
            <a:r>
              <a:rPr dirty="0" smtClean="0"/>
              <a:t>Mode</a:t>
            </a:r>
            <a:r>
              <a:rPr lang="en-US" dirty="0" smtClean="0"/>
              <a:t>.</a:t>
            </a:r>
            <a:r>
              <a:rPr dirty="0" smtClean="0"/>
              <a:t> </a:t>
            </a:r>
            <a:endParaRPr dirty="0"/>
          </a:p>
          <a:p>
            <a:pPr marL="474333" lvl="1" indent="-314313" defTabSz="210312">
              <a:spcBef>
                <a:spcPts val="1500"/>
              </a:spcBef>
              <a:defRPr sz="4800"/>
            </a:pPr>
            <a:r>
              <a:rPr dirty="0" smtClean="0"/>
              <a:t>Any </a:t>
            </a:r>
            <a:r>
              <a:rPr lang="en-US" dirty="0" smtClean="0"/>
              <a:t>statistical computing </a:t>
            </a:r>
            <a:r>
              <a:rPr dirty="0" smtClean="0"/>
              <a:t>language</a:t>
            </a:r>
            <a:r>
              <a:rPr lang="en-US" dirty="0" smtClean="0"/>
              <a:t>, such as</a:t>
            </a:r>
            <a:r>
              <a:rPr dirty="0" smtClean="0"/>
              <a:t> Python</a:t>
            </a:r>
            <a:r>
              <a:rPr lang="en-US" dirty="0" smtClean="0"/>
              <a:t>.</a:t>
            </a:r>
            <a:endParaRPr dirty="0"/>
          </a:p>
          <a:p>
            <a:pPr marL="474333" lvl="1" indent="-314313" defTabSz="210312">
              <a:spcBef>
                <a:spcPts val="1500"/>
              </a:spcBef>
              <a:defRPr sz="4800"/>
            </a:pPr>
            <a:r>
              <a:rPr dirty="0"/>
              <a:t>Input can be a line at a </a:t>
            </a:r>
            <a:r>
              <a:rPr dirty="0" smtClean="0"/>
              <a:t>time </a:t>
            </a:r>
            <a:r>
              <a:rPr dirty="0"/>
              <a:t>or a stream at a </a:t>
            </a:r>
            <a:r>
              <a:rPr dirty="0" smtClean="0"/>
              <a:t>time</a:t>
            </a:r>
            <a:r>
              <a:rPr lang="en-US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8651217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Uses: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</a:t>
            </a:r>
            <a:r>
              <a:rPr lang="en-US" dirty="0" smtClean="0"/>
              <a:t>of the most powerful simulation tools is the Markov chain Monte Carlo (MCMC).</a:t>
            </a:r>
          </a:p>
          <a:p>
            <a:r>
              <a:rPr lang="en-US" dirty="0" smtClean="0"/>
              <a:t>It is a technique that can be massively scaled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Re-ignited Bayesian approaches to analysis and inference.</a:t>
            </a:r>
            <a:endParaRPr lang="en-US" dirty="0" smtClean="0"/>
          </a:p>
          <a:p>
            <a:r>
              <a:rPr lang="en-US" dirty="0" smtClean="0"/>
              <a:t>If we have time: </a:t>
            </a:r>
          </a:p>
          <a:p>
            <a:pPr lvl="1"/>
            <a:r>
              <a:rPr lang="en-US" dirty="0" smtClean="0"/>
              <a:t>Start </a:t>
            </a:r>
            <a:r>
              <a:rPr lang="en-US" dirty="0" smtClean="0"/>
              <a:t>with a calendar to motivate MCMC.</a:t>
            </a:r>
          </a:p>
          <a:p>
            <a:pPr lvl="1"/>
            <a:r>
              <a:rPr lang="en-US" dirty="0" smtClean="0"/>
              <a:t>Use a drunken sailor to highlight its properties.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 Started: Spark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Brings clustered computing to the masses.</a:t>
            </a:r>
          </a:p>
          <a:p>
            <a:r>
              <a:rPr lang="en-US" dirty="0" smtClean="0"/>
              <a:t>Native APIs for R, Python and SQL.</a:t>
            </a:r>
          </a:p>
          <a:p>
            <a:r>
              <a:rPr lang="en-US" dirty="0" smtClean="0"/>
              <a:t>Massively extended the MapReduce paradigm so that folks like me can use </a:t>
            </a:r>
            <a:r>
              <a:rPr lang="en-US" dirty="0" smtClean="0"/>
              <a:t>it in everyday practice.  (And so can you.)</a:t>
            </a:r>
            <a:endParaRPr lang="en-US" dirty="0" smtClean="0"/>
          </a:p>
          <a:p>
            <a:r>
              <a:rPr lang="en-US" dirty="0" smtClean="0"/>
              <a:t>The distributed computing environment is ideal for simulation, including MCMC.</a:t>
            </a:r>
          </a:p>
          <a:p>
            <a:r>
              <a:rPr lang="en-US" dirty="0" smtClean="0"/>
              <a:t>A simple example (that helped win WWII).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large number of start ups have focused on clustered computing using the Spark environment.</a:t>
            </a:r>
          </a:p>
          <a:p>
            <a:r>
              <a:rPr lang="en-US" dirty="0"/>
              <a:t>P</a:t>
            </a:r>
            <a:r>
              <a:rPr lang="en-US" dirty="0" smtClean="0"/>
              <a:t>articipating in the big data revolution could run you less than your monthly cable or mobile bill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762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it can be digitized, it can be analyzed</a:t>
            </a:r>
            <a:r>
              <a:rPr lang="en-US" dirty="0" smtClean="0"/>
              <a:t>.  And now everything is digitized.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core components of big </a:t>
            </a:r>
            <a:r>
              <a:rPr lang="en-US" dirty="0"/>
              <a:t>data did not simply appear a few years </a:t>
            </a:r>
            <a:r>
              <a:rPr lang="en-US" dirty="0" smtClean="0"/>
              <a:t>ago, but </a:t>
            </a:r>
            <a:r>
              <a:rPr lang="en-US" dirty="0" smtClean="0"/>
              <a:t>their confluence created the problems (and the solutions).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open source computing community defeated Gresham’s “law”.  Without open source, there would be no big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There is a reason Google won the search engines wars.  Spark has brought clustered computing to the masses.</a:t>
            </a:r>
          </a:p>
        </p:txBody>
      </p:sp>
    </p:spTree>
    <p:extLst>
      <p:ext uri="{BB962C8B-B14F-4D97-AF65-F5344CB8AC3E}">
        <p14:creationId xmlns:p14="http://schemas.microsoft.com/office/powerpoint/2010/main" val="107280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Musings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of this is </a:t>
            </a:r>
            <a:r>
              <a:rPr lang="en-US" dirty="0" smtClean="0"/>
              <a:t>developing very rapidly.</a:t>
            </a:r>
          </a:p>
          <a:p>
            <a:pPr lvl="1"/>
            <a:r>
              <a:rPr lang="en-US" dirty="0"/>
              <a:t>A large number of </a:t>
            </a:r>
            <a:r>
              <a:rPr lang="en-US" dirty="0" smtClean="0"/>
              <a:t>VC-funded start-ups </a:t>
            </a:r>
            <a:r>
              <a:rPr lang="en-US" dirty="0"/>
              <a:t>have focused on clustered computing using </a:t>
            </a:r>
            <a:r>
              <a:rPr lang="en-US" dirty="0" smtClean="0"/>
              <a:t>Spark.</a:t>
            </a:r>
          </a:p>
          <a:p>
            <a:pPr lvl="1"/>
            <a:r>
              <a:rPr lang="en-US" dirty="0" smtClean="0"/>
              <a:t>Participating </a:t>
            </a:r>
            <a:r>
              <a:rPr lang="en-US" dirty="0"/>
              <a:t>in the big data revolution could run you less than your monthly cable or mobile bill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Now the computation is cheap but the data are expensive. 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sleeping giant </a:t>
            </a:r>
            <a:r>
              <a:rPr lang="en-US" dirty="0" smtClean="0"/>
              <a:t>shakes the big data space.</a:t>
            </a:r>
            <a:endParaRPr lang="en-US" dirty="0" smtClean="0"/>
          </a:p>
          <a:p>
            <a:r>
              <a:rPr lang="en-US" dirty="0" smtClean="0"/>
              <a:t>(Everyone </a:t>
            </a:r>
            <a:r>
              <a:rPr lang="en-US" dirty="0" smtClean="0"/>
              <a:t>talks their book</a:t>
            </a:r>
            <a:r>
              <a:rPr lang="en-US" dirty="0" smtClean="0"/>
              <a:t>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582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0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“Big Data” is data whose scale, distribution, diversity, and/or timeliness requires the use of new computing architectures and analytical tools that essentially didn’t exist 10 years ago.</a:t>
            </a:r>
          </a:p>
          <a:p>
            <a:r>
              <a:rPr lang="en-US" dirty="0" smtClean="0"/>
              <a:t>Organizations are beginning to derive benefit from analyzing ever larger and more complex data sets in real time.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Volume, which has increased nearly 44 times since 2009.</a:t>
            </a:r>
          </a:p>
          <a:p>
            <a:r>
              <a:rPr lang="en-US" dirty="0" smtClean="0"/>
              <a:t>Variety of different data structures to mine and analyze.</a:t>
            </a:r>
          </a:p>
          <a:p>
            <a:pPr lvl="1"/>
            <a:r>
              <a:rPr lang="en-US" dirty="0" smtClean="0"/>
              <a:t>Structured, semi-structured, and unstructured.</a:t>
            </a:r>
          </a:p>
          <a:p>
            <a:r>
              <a:rPr lang="en-US" dirty="0" smtClean="0"/>
              <a:t>Processing complexity because of changing data structures.</a:t>
            </a:r>
          </a:p>
        </p:txBody>
      </p:sp>
    </p:spTree>
    <p:extLst>
      <p:ext uri="{BB962C8B-B14F-4D97-AF65-F5344CB8AC3E}">
        <p14:creationId xmlns:p14="http://schemas.microsoft.com/office/powerpoint/2010/main" val="974834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Drivers (Good and Bad)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Optimizing operations for profitability and efficiency.</a:t>
            </a:r>
          </a:p>
          <a:p>
            <a:r>
              <a:rPr lang="en-US" dirty="0" smtClean="0"/>
              <a:t>Identifying potential risks from customer churn or fraud.</a:t>
            </a:r>
          </a:p>
          <a:p>
            <a:r>
              <a:rPr lang="en-US" dirty="0" smtClean="0"/>
              <a:t>Predicting new opportunities.</a:t>
            </a:r>
          </a:p>
          <a:p>
            <a:r>
              <a:rPr lang="en-US" dirty="0" smtClean="0"/>
              <a:t>Complying with the regulatory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4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High-value data is hard to reach and leverage.</a:t>
            </a:r>
          </a:p>
          <a:p>
            <a:r>
              <a:rPr lang="en-US" dirty="0" smtClean="0"/>
              <a:t>Sits in fragmented “puddles” without a proper data “lake”.</a:t>
            </a:r>
          </a:p>
          <a:p>
            <a:r>
              <a:rPr lang="en-US" dirty="0"/>
              <a:t>P</a:t>
            </a:r>
            <a:r>
              <a:rPr lang="en-US" dirty="0" smtClean="0"/>
              <a:t>redictive analytics are the last step in the chain.</a:t>
            </a:r>
          </a:p>
          <a:p>
            <a:r>
              <a:rPr lang="en-US" dirty="0" smtClean="0"/>
              <a:t>Breaking down ad-hoc and isolated analytics projects.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2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10402</TotalTime>
  <Words>2580</Words>
  <Application>Microsoft Macintosh PowerPoint</Application>
  <PresentationFormat>On-screen Show (4:3)</PresentationFormat>
  <Paragraphs>273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Calibri</vt:lpstr>
      <vt:lpstr>Helvetica</vt:lpstr>
      <vt:lpstr>Arial</vt:lpstr>
      <vt:lpstr>Office Theme</vt:lpstr>
      <vt:lpstr>Programming with Big Data</vt:lpstr>
      <vt:lpstr>De-Mystifying the Un-Mystical</vt:lpstr>
      <vt:lpstr>My Background</vt:lpstr>
      <vt:lpstr>Programming Languages</vt:lpstr>
      <vt:lpstr>Core Takeaways</vt:lpstr>
      <vt:lpstr>What is Big Data?</vt:lpstr>
      <vt:lpstr>Key Characteristics</vt:lpstr>
      <vt:lpstr>Business Drivers (Good and Bad)</vt:lpstr>
      <vt:lpstr>The Challenge</vt:lpstr>
      <vt:lpstr>Big Data Analytics Lifecycle</vt:lpstr>
      <vt:lpstr>Common Big Data Challenges</vt:lpstr>
      <vt:lpstr>Coding Matters</vt:lpstr>
      <vt:lpstr>The Volume Problem: Parallelization</vt:lpstr>
      <vt:lpstr>Task Parallelism</vt:lpstr>
      <vt:lpstr>Pipeline Parallelism</vt:lpstr>
      <vt:lpstr>Data Parallelism</vt:lpstr>
      <vt:lpstr>The Velocity Problem: Scaling</vt:lpstr>
      <vt:lpstr>Too Much Data</vt:lpstr>
      <vt:lpstr>Streaming Computation</vt:lpstr>
      <vt:lpstr>Handling Data Streams</vt:lpstr>
      <vt:lpstr>Picturing the Sliding Window</vt:lpstr>
      <vt:lpstr>Example: Find the Omitted Number</vt:lpstr>
      <vt:lpstr>What’s the Missing Number?</vt:lpstr>
      <vt:lpstr>Sampling Techniques</vt:lpstr>
      <vt:lpstr>Sketching</vt:lpstr>
      <vt:lpstr>Sketching Examples</vt:lpstr>
      <vt:lpstr>For Streaming, Approximation</vt:lpstr>
      <vt:lpstr>Example: Calculate a Median</vt:lpstr>
      <vt:lpstr>Example: find the median range</vt:lpstr>
      <vt:lpstr>Streaming and Big Data Queries</vt:lpstr>
      <vt:lpstr>MapReduce Hadoop</vt:lpstr>
      <vt:lpstr>Why MapReduce?</vt:lpstr>
      <vt:lpstr>What is MapReduce?</vt:lpstr>
      <vt:lpstr>Map(and)Reduce</vt:lpstr>
      <vt:lpstr>Python Example</vt:lpstr>
      <vt:lpstr>Input</vt:lpstr>
      <vt:lpstr>Phases</vt:lpstr>
      <vt:lpstr>MapReduce Dataflow</vt:lpstr>
      <vt:lpstr>When to use MapReduce?</vt:lpstr>
      <vt:lpstr>Designing MapReduce Algorithms</vt:lpstr>
      <vt:lpstr>MapReduce for Big Data</vt:lpstr>
      <vt:lpstr>             What is Hadoop?</vt:lpstr>
      <vt:lpstr>(H)DFS</vt:lpstr>
      <vt:lpstr>Hadoop and MapReduce</vt:lpstr>
      <vt:lpstr>Hadoop Runtime Tasks</vt:lpstr>
      <vt:lpstr>Hadoop Operation Modes</vt:lpstr>
      <vt:lpstr>My Uses: Simulation</vt:lpstr>
      <vt:lpstr>Where I Started: Spark </vt:lpstr>
      <vt:lpstr>Spark</vt:lpstr>
      <vt:lpstr>Some Musings</vt:lpstr>
      <vt:lpstr>Thank You</vt:lpstr>
    </vt:vector>
  </TitlesOfParts>
  <Company>Berkeley Research Group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CUSP-GX-5004:  APPLIED DATA SCIENCE</dc:title>
  <dc:creator>Timothy Savage</dc:creator>
  <cp:lastModifiedBy>Tim Savage</cp:lastModifiedBy>
  <cp:revision>254</cp:revision>
  <cp:lastPrinted>2017-02-24T05:35:31Z</cp:lastPrinted>
  <dcterms:created xsi:type="dcterms:W3CDTF">2014-08-12T22:40:22Z</dcterms:created>
  <dcterms:modified xsi:type="dcterms:W3CDTF">2017-02-24T13:29:24Z</dcterms:modified>
</cp:coreProperties>
</file>