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7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3DE9C-65D5-174D-BADE-8B8E7C3D1EC9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0E71A-6358-A94B-9580-FAA3B2B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98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2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0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5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80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722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950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80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E6A-EF9F-43AA-9DCF-2D18D36317D4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09C5-EA10-4064-AA7E-90FD5862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0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E6A-EF9F-43AA-9DCF-2D18D36317D4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09C5-EA10-4064-AA7E-90FD5862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E6A-EF9F-43AA-9DCF-2D18D36317D4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09C5-EA10-4064-AA7E-90FD5862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81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3901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000"/>
            </a:lvl4pPr>
            <a:lvl5pPr lvl="4">
              <a:spcBef>
                <a:spcPts val="0"/>
              </a:spcBef>
              <a:buSzPct val="100000"/>
              <a:defRPr sz="1000"/>
            </a:lvl5pPr>
            <a:lvl6pPr lvl="5">
              <a:spcBef>
                <a:spcPts val="0"/>
              </a:spcBef>
              <a:buSzPct val="100000"/>
              <a:defRPr sz="1000"/>
            </a:lvl6pPr>
            <a:lvl7pPr lvl="6">
              <a:spcBef>
                <a:spcPts val="0"/>
              </a:spcBef>
              <a:buSzPct val="100000"/>
              <a:defRPr sz="1000"/>
            </a:lvl7pPr>
            <a:lvl8pPr lvl="7">
              <a:spcBef>
                <a:spcPts val="0"/>
              </a:spcBef>
              <a:buSzPct val="100000"/>
              <a:defRPr sz="1000"/>
            </a:lvl8pPr>
            <a:lvl9pPr lvl="8">
              <a:spcBef>
                <a:spcPts val="0"/>
              </a:spcBef>
              <a:buSzPct val="100000"/>
              <a:defRPr sz="10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55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E6A-EF9F-43AA-9DCF-2D18D36317D4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09C5-EA10-4064-AA7E-90FD5862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2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E6A-EF9F-43AA-9DCF-2D18D36317D4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09C5-EA10-4064-AA7E-90FD5862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E6A-EF9F-43AA-9DCF-2D18D36317D4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09C5-EA10-4064-AA7E-90FD5862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E6A-EF9F-43AA-9DCF-2D18D36317D4}" type="datetimeFigureOut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09C5-EA10-4064-AA7E-90FD5862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0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E6A-EF9F-43AA-9DCF-2D18D36317D4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09C5-EA10-4064-AA7E-90FD5862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7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E6A-EF9F-43AA-9DCF-2D18D36317D4}" type="datetimeFigureOut">
              <a:rPr lang="en-US" smtClean="0"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09C5-EA10-4064-AA7E-90FD5862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2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E6A-EF9F-43AA-9DCF-2D18D36317D4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09C5-EA10-4064-AA7E-90FD5862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E6A-EF9F-43AA-9DCF-2D18D36317D4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09C5-EA10-4064-AA7E-90FD5862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75E6A-EF9F-43AA-9DCF-2D18D36317D4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09C5-EA10-4064-AA7E-90FD5862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5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0B1KxUcGaN1DUYTh5WTFCRzIybkQtTzBSd3FZak5GV3diQkRV/view?usp=shar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000"/>
              <a:t>Suggested use of directories and how git fits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061750" y="2304050"/>
            <a:ext cx="4478400" cy="30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buChar char="❏"/>
            </a:pPr>
            <a:r>
              <a:rPr lang="en"/>
              <a:t>Directories</a:t>
            </a:r>
          </a:p>
          <a:p>
            <a:pPr marL="914400" lvl="1" indent="-228600">
              <a:buChar char="❏"/>
            </a:pPr>
            <a:r>
              <a:rPr lang="en"/>
              <a:t>Share: working data subsets</a:t>
            </a:r>
          </a:p>
          <a:p>
            <a:pPr marL="914400" lvl="1" indent="-228600">
              <a:buChar char="❏"/>
            </a:pPr>
            <a:r>
              <a:rPr lang="en"/>
              <a:t>User directories: exploration and distinct tasks / analyses; all analysis done from within user directories</a:t>
            </a:r>
          </a:p>
          <a:p>
            <a:pPr marL="914400" lvl="1" indent="-228600">
              <a:buChar char="❏"/>
            </a:pPr>
            <a:r>
              <a:rPr lang="en"/>
              <a:t>Export: only use when ready for review and export process</a:t>
            </a:r>
          </a:p>
          <a:p>
            <a:pPr marL="457200" indent="-228600">
              <a:buChar char="❏"/>
            </a:pPr>
            <a:r>
              <a:rPr lang="en"/>
              <a:t>Git</a:t>
            </a:r>
          </a:p>
          <a:p>
            <a:pPr marL="914400" lvl="1" indent="-228600">
              <a:buChar char="❏"/>
            </a:pPr>
            <a:r>
              <a:rPr lang="en"/>
              <a:t>Team members push cleaned notebooks (or scripts etc) to master</a:t>
            </a:r>
          </a:p>
          <a:p>
            <a:pPr marL="914400" lvl="1" indent="-228600">
              <a:buChar char="❏"/>
            </a:pPr>
            <a:r>
              <a:rPr lang="en"/>
              <a:t>Master has a complete workflow from start</a:t>
            </a:r>
          </a:p>
        </p:txBody>
      </p:sp>
      <p:pic>
        <p:nvPicPr>
          <p:cNvPr id="84" name="Shape 84" descr="Screen Shot 2017-02-22 at 12.17.30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4050"/>
            <a:ext cx="3518950" cy="3018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459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000"/>
              <a:t>What could a working project space look like?</a:t>
            </a:r>
          </a:p>
        </p:txBody>
      </p:sp>
      <p:pic>
        <p:nvPicPr>
          <p:cNvPr id="90" name="Shape 90" descr="Screen Shot 2017-02-22 at 1.00.57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3057862"/>
            <a:ext cx="4053425" cy="19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 descr="Screen Shot 2017-02-22 at 1.01.10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974" y="2752350"/>
            <a:ext cx="4396324" cy="314392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11700" y="2027373"/>
            <a:ext cx="4053300" cy="60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Share directory as interim data storage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435975" y="2027375"/>
            <a:ext cx="4396200" cy="60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User’s have the “jjdc_proj” directory as the local copy of git repository</a:t>
            </a:r>
          </a:p>
        </p:txBody>
      </p:sp>
    </p:spTree>
    <p:extLst>
      <p:ext uri="{BB962C8B-B14F-4D97-AF65-F5344CB8AC3E}">
        <p14:creationId xmlns:p14="http://schemas.microsoft.com/office/powerpoint/2010/main" val="137752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000"/>
              <a:t>Completing the project</a:t>
            </a:r>
          </a:p>
        </p:txBody>
      </p:sp>
      <p:pic>
        <p:nvPicPr>
          <p:cNvPr id="99" name="Shape 99" descr="Screen Shot 2017-02-22 at 1.12.3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71553"/>
            <a:ext cx="6361900" cy="20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1078350" y="4448000"/>
            <a:ext cx="6987300" cy="8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Include</a:t>
            </a:r>
          </a:p>
          <a:p>
            <a:pPr marL="457200" indent="-228600">
              <a:buChar char="❏"/>
            </a:pPr>
            <a:r>
              <a:rPr lang="en"/>
              <a:t>Images to be output</a:t>
            </a:r>
          </a:p>
          <a:p>
            <a:pPr marL="457200" indent="-228600">
              <a:buChar char="❏"/>
            </a:pPr>
            <a:r>
              <a:rPr lang="en"/>
              <a:t>Code used to create images (or other outputs like aggregated data)</a:t>
            </a:r>
          </a:p>
          <a:p>
            <a:endParaRPr/>
          </a:p>
          <a:p>
            <a:r>
              <a:rPr lang="en" i="1"/>
              <a:t>More comprehensive export guidelines will be provided later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117529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000"/>
              <a:t>Recommended project activities during Module 2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11700" y="2155250"/>
            <a:ext cx="7925100" cy="31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30200">
              <a:buSzPct val="100000"/>
              <a:buChar char="❏"/>
            </a:pPr>
            <a:r>
              <a:rPr lang="en" sz="1600"/>
              <a:t>Session 1 - Wednesday</a:t>
            </a:r>
          </a:p>
          <a:p>
            <a:pPr marL="914400" lvl="1" indent="-330200">
              <a:buSzPct val="100000"/>
              <a:buChar char="❏"/>
            </a:pPr>
            <a:r>
              <a:rPr lang="en" sz="1600"/>
              <a:t>Revisit and clarify project goal(s) and scope</a:t>
            </a:r>
          </a:p>
          <a:p>
            <a:pPr marL="914400" lvl="1" indent="-330200">
              <a:buSzPct val="100000"/>
              <a:buChar char="❏"/>
            </a:pPr>
            <a:r>
              <a:rPr lang="en" sz="1600"/>
              <a:t>Data exploration</a:t>
            </a:r>
          </a:p>
          <a:p>
            <a:pPr marL="457200" indent="-330200">
              <a:buSzPct val="100000"/>
              <a:buChar char="❏"/>
            </a:pPr>
            <a:r>
              <a:rPr lang="en" sz="1600"/>
              <a:t>Session 2 - Thursday</a:t>
            </a:r>
          </a:p>
          <a:p>
            <a:pPr marL="914400" lvl="1" indent="-330200">
              <a:buSzPct val="100000"/>
              <a:buChar char="❏"/>
            </a:pPr>
            <a:r>
              <a:rPr lang="en" sz="1600"/>
              <a:t>Data exploration</a:t>
            </a:r>
          </a:p>
          <a:p>
            <a:pPr marL="914400" lvl="1" indent="-330200">
              <a:buSzPct val="100000"/>
              <a:buChar char="❏"/>
            </a:pPr>
            <a:r>
              <a:rPr lang="en" sz="1600"/>
              <a:t>Project planning: reassess scope, risks to success, and plans B - D</a:t>
            </a:r>
          </a:p>
          <a:p>
            <a:pPr marL="914400" lvl="1" indent="-330200">
              <a:buSzPct val="100000"/>
              <a:buChar char="❏"/>
            </a:pPr>
            <a:r>
              <a:rPr lang="en" sz="1600"/>
              <a:t>Data exploration</a:t>
            </a:r>
          </a:p>
          <a:p>
            <a:pPr marL="457200" indent="-330200">
              <a:buSzPct val="100000"/>
              <a:buChar char="❏"/>
            </a:pPr>
            <a:r>
              <a:rPr lang="en" sz="1600"/>
              <a:t>Session 3 - Friday</a:t>
            </a:r>
          </a:p>
          <a:p>
            <a:pPr marL="914400" lvl="1" indent="-330200">
              <a:buSzPct val="100000"/>
              <a:buChar char="❏"/>
            </a:pPr>
            <a:r>
              <a:rPr lang="en" sz="1600"/>
              <a:t>Discuss any interesting learnings from data exploration</a:t>
            </a:r>
          </a:p>
          <a:p>
            <a:pPr marL="914400" lvl="1" indent="-330200">
              <a:buSzPct val="100000"/>
              <a:buChar char="❏"/>
            </a:pPr>
            <a:r>
              <a:rPr lang="en" sz="1600"/>
              <a:t>Data exploration</a:t>
            </a:r>
          </a:p>
          <a:p>
            <a:pPr marL="914400" lvl="1" indent="-330200">
              <a:buSzPct val="100000"/>
              <a:buChar char="❏"/>
            </a:pPr>
            <a:r>
              <a:rPr lang="en" sz="1600"/>
              <a:t>Next steps &amp; roles</a:t>
            </a:r>
          </a:p>
        </p:txBody>
      </p:sp>
    </p:spTree>
    <p:extLst>
      <p:ext uri="{BB962C8B-B14F-4D97-AF65-F5344CB8AC3E}">
        <p14:creationId xmlns:p14="http://schemas.microsoft.com/office/powerpoint/2010/main" val="145309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1149875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sz="2000"/>
              <a:t>When a “git pull” goes wrong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857325"/>
            <a:ext cx="8520600" cy="40170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/>
              <a:t>Sometimes when you “git pull”, git will refuse to merge because you have local changes that will be overwritten.  For a given file with local changes that will be overwritten, you have the following options:</a:t>
            </a:r>
          </a:p>
          <a:p>
            <a:pPr marL="457200" indent="-228600">
              <a:buAutoNum type="arabicPeriod"/>
            </a:pPr>
            <a:r>
              <a:rPr lang="en"/>
              <a:t>Stash, or set aside the changes, pull, then put the changes back:</a:t>
            </a:r>
          </a:p>
          <a:p>
            <a:pPr marL="914400" lvl="1" indent="-228600"/>
            <a:r>
              <a:rPr lang="en"/>
              <a:t>Run “git stash” to set aside the changes in your repository.</a:t>
            </a:r>
          </a:p>
          <a:p>
            <a:pPr marL="914400" lvl="1" indent="-228600"/>
            <a:r>
              <a:rPr lang="en"/>
              <a:t>Run “git stash list” to see all sets of changes you have pushed aside, just to make sure they got saved.</a:t>
            </a:r>
          </a:p>
          <a:p>
            <a:pPr marL="914400" lvl="1" indent="-228600"/>
            <a:r>
              <a:rPr lang="en"/>
              <a:t>Run “git pull”.  It should complete successfully now.</a:t>
            </a:r>
          </a:p>
          <a:p>
            <a:pPr marL="914400" lvl="1" indent="-228600"/>
            <a:r>
              <a:rPr lang="en"/>
              <a:t>Run “git stash pop” to put the most recent set of changes back into your repository.  If there are merge problems, you’ll be prompted to resolve the conflicts.</a:t>
            </a:r>
          </a:p>
          <a:p>
            <a:pPr marL="457200" indent="-228600">
              <a:buAutoNum type="arabicPeriod"/>
            </a:pPr>
            <a:r>
              <a:rPr lang="en"/>
              <a:t>Wipe your changes.  For each file:</a:t>
            </a:r>
          </a:p>
          <a:p>
            <a:pPr marL="914400" lvl="1" indent="-228600"/>
            <a:r>
              <a:rPr lang="en"/>
              <a:t>Run “git checkout &lt;file_path&gt;”.  This retrieves the most recent version from the master repository and puts it in place of your changed file.</a:t>
            </a:r>
          </a:p>
          <a:p>
            <a:pPr marL="914400" lvl="1" indent="-228600"/>
            <a:r>
              <a:rPr lang="en"/>
              <a:t>Run “git pull”.</a:t>
            </a:r>
          </a:p>
          <a:p>
            <a:pPr marL="457200" indent="-228600">
              <a:buAutoNum type="arabicPeriod"/>
            </a:pPr>
            <a:r>
              <a:rPr lang="en"/>
              <a:t>You could also “make a copy” of a jupyter notebook you want to edit, but this gets confusing fast.</a:t>
            </a:r>
          </a:p>
          <a:p>
            <a:pPr marL="457200" indent="-228600">
              <a:buAutoNum type="arabicPeriod"/>
            </a:pPr>
            <a:r>
              <a:rPr lang="en"/>
              <a:t>You should not have to make an entirely new clone of your repository.</a:t>
            </a:r>
          </a:p>
          <a:p>
            <a:pPr>
              <a:buNone/>
            </a:pPr>
            <a:r>
              <a:rPr lang="en"/>
              <a:t>For more on using git, see the “git_basics.ipynb” Jupyter notebook in session 2’s notebooks.</a:t>
            </a:r>
          </a:p>
        </p:txBody>
      </p:sp>
    </p:spTree>
    <p:extLst>
      <p:ext uri="{BB962C8B-B14F-4D97-AF65-F5344CB8AC3E}">
        <p14:creationId xmlns:p14="http://schemas.microsoft.com/office/powerpoint/2010/main" val="211545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  <a:p>
            <a:r>
              <a:rPr lang="en-US" dirty="0" smtClean="0"/>
              <a:t>Today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Sample project organization &amp; 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9:00 - 9:30 Get settled</a:t>
            </a:r>
          </a:p>
          <a:p>
            <a:r>
              <a:rPr lang="en-US" dirty="0"/>
              <a:t>9:30 - 10:00 Welcome &amp; example project walkthrough</a:t>
            </a:r>
          </a:p>
          <a:p>
            <a:r>
              <a:rPr lang="en-US" dirty="0"/>
              <a:t>10:00 - 11:15 Intro to SQL and PostgreSQL</a:t>
            </a:r>
          </a:p>
          <a:p>
            <a:r>
              <a:rPr lang="en-US" dirty="0"/>
              <a:t>11:15 - 11:30 Break</a:t>
            </a:r>
          </a:p>
          <a:p>
            <a:r>
              <a:rPr lang="en-US" dirty="0"/>
              <a:t>11:30 - 12:30 Using databases</a:t>
            </a:r>
          </a:p>
          <a:p>
            <a:r>
              <a:rPr lang="en-US" dirty="0"/>
              <a:t>12:30 - 1:30 Lunch (all on own)</a:t>
            </a:r>
          </a:p>
          <a:p>
            <a:r>
              <a:rPr lang="en-US" dirty="0"/>
              <a:t>1:30 - 2:15 Guest speaker (Tom Herzog)</a:t>
            </a:r>
          </a:p>
          <a:p>
            <a:r>
              <a:rPr lang="en-US" dirty="0"/>
              <a:t>2:15 - 3:00 Database exercises / project work</a:t>
            </a:r>
          </a:p>
          <a:p>
            <a:r>
              <a:rPr lang="en-US" dirty="0"/>
              <a:t>3:00 - 3:15 Break</a:t>
            </a:r>
          </a:p>
          <a:p>
            <a:r>
              <a:rPr lang="en-US" dirty="0"/>
              <a:t>3:15 - 5:15 Project work</a:t>
            </a:r>
          </a:p>
          <a:p>
            <a:r>
              <a:rPr lang="en-US" dirty="0"/>
              <a:t>5:15 - 5:30 Closing discussion</a:t>
            </a:r>
          </a:p>
          <a:p>
            <a:r>
              <a:rPr lang="en-US" dirty="0"/>
              <a:t>5:30 Written informal feedback for program course correction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7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today is important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18918"/>
            <a:ext cx="6429375" cy="424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99" y="1374595"/>
            <a:ext cx="741997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9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6725"/>
            <a:ext cx="53721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6396038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https://www.brookings.edu/wp-content/uploads/2016/06/200310_Holzer.pdf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6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831" y="2466347"/>
            <a:ext cx="25336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24955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43075"/>
            <a:ext cx="25527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849" y="1795829"/>
            <a:ext cx="24193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7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762000" y="2667000"/>
            <a:ext cx="7772400" cy="1362075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Module 2: example project structure &amp; timeline</a:t>
            </a:r>
          </a:p>
        </p:txBody>
      </p:sp>
    </p:spTree>
    <p:extLst>
      <p:ext uri="{BB962C8B-B14F-4D97-AF65-F5344CB8AC3E}">
        <p14:creationId xmlns:p14="http://schemas.microsoft.com/office/powerpoint/2010/main" val="174598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558025" y="3160500"/>
            <a:ext cx="3675600" cy="34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1149875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sz="2000"/>
              <a:t>Overview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2061675"/>
            <a:ext cx="5232000" cy="341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>
              <a:spcAft>
                <a:spcPts val="1000"/>
              </a:spcAft>
            </a:pPr>
            <a:r>
              <a:rPr lang="en" sz="1800" dirty="0"/>
              <a:t>Definition &amp; Scoping: </a:t>
            </a:r>
            <a:r>
              <a:rPr lang="en" sz="1800" dirty="0" err="1"/>
              <a:t>Rayid’s</a:t>
            </a:r>
            <a:r>
              <a:rPr lang="en" sz="1800" dirty="0"/>
              <a:t>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tutorial from Module 1</a:t>
            </a:r>
          </a:p>
          <a:p>
            <a:pPr marL="457200">
              <a:spcAft>
                <a:spcPts val="1000"/>
              </a:spcAft>
            </a:pPr>
            <a:r>
              <a:rPr lang="en" sz="1800" dirty="0"/>
              <a:t>Execution</a:t>
            </a:r>
          </a:p>
          <a:p>
            <a:pPr marL="914400" lvl="1" indent="-317500">
              <a:spcAft>
                <a:spcPts val="1000"/>
              </a:spcAft>
            </a:pPr>
            <a:r>
              <a:rPr lang="en" sz="1400" dirty="0"/>
              <a:t>Organization &amp; workflows</a:t>
            </a:r>
          </a:p>
          <a:p>
            <a:pPr marL="914400" lvl="1" indent="-317500">
              <a:spcAft>
                <a:spcPts val="1000"/>
              </a:spcAft>
            </a:pPr>
            <a:r>
              <a:rPr lang="en" sz="1400" dirty="0"/>
              <a:t>Data exploration &amp; analysis</a:t>
            </a:r>
          </a:p>
          <a:p>
            <a:pPr marL="914400" lvl="1" indent="-317500">
              <a:spcAft>
                <a:spcPts val="1000"/>
              </a:spcAft>
            </a:pPr>
            <a:r>
              <a:rPr lang="en" sz="1400" dirty="0"/>
              <a:t>Frequently revisit scope and assess risks to success</a:t>
            </a:r>
          </a:p>
          <a:p>
            <a:pPr marL="457200">
              <a:spcAft>
                <a:spcPts val="1000"/>
              </a:spcAft>
            </a:pPr>
            <a:r>
              <a:rPr lang="en" sz="1800" dirty="0"/>
              <a:t>Closing: output review</a:t>
            </a:r>
          </a:p>
        </p:txBody>
      </p:sp>
      <p:sp>
        <p:nvSpPr>
          <p:cNvPr id="63" name="Shape 63"/>
          <p:cNvSpPr/>
          <p:nvPr/>
        </p:nvSpPr>
        <p:spPr>
          <a:xfrm>
            <a:off x="5689275" y="2183000"/>
            <a:ext cx="327600" cy="5727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689275" y="2987525"/>
            <a:ext cx="327600" cy="12795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5689275" y="4501600"/>
            <a:ext cx="327600" cy="4209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6114975" y="2183000"/>
            <a:ext cx="19764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/>
              <a:t>Module 1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6114975" y="3351575"/>
            <a:ext cx="19764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/>
              <a:t>Modules 2, 3, 4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114975" y="4425700"/>
            <a:ext cx="19764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/>
              <a:t>Module 4 / early May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11700" y="1640775"/>
            <a:ext cx="1976400" cy="4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600" b="1"/>
              <a:t>Project activity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114975" y="1640775"/>
            <a:ext cx="1976400" cy="4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600" b="1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66950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1314193"/>
            <a:ext cx="8520600" cy="572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000"/>
              <a:t>Project space organization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061750" y="2315968"/>
            <a:ext cx="4478400" cy="30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Initial setup</a:t>
            </a:r>
          </a:p>
          <a:p>
            <a:pPr marL="457200" indent="-228600">
              <a:buChar char="❏"/>
            </a:pPr>
            <a:r>
              <a:rPr lang="en" dirty="0"/>
              <a:t>Only each user has access to their user directory</a:t>
            </a:r>
          </a:p>
          <a:p>
            <a:pPr marL="457200" indent="-228600">
              <a:buChar char="❏"/>
            </a:pPr>
            <a:r>
              <a:rPr lang="en" dirty="0"/>
              <a:t>All members of the project can read and write in share</a:t>
            </a:r>
          </a:p>
          <a:p>
            <a:pPr marL="914400" lvl="1" indent="-228600">
              <a:buChar char="❏"/>
            </a:pPr>
            <a:r>
              <a:rPr lang="en" dirty="0"/>
              <a:t>BUT, there can be problems if 2+ teammates try to edit a file at the same time</a:t>
            </a:r>
          </a:p>
          <a:p>
            <a:pPr marL="914400" lvl="1" indent="-228600">
              <a:buChar char="❏"/>
            </a:pPr>
            <a:r>
              <a:rPr lang="en" dirty="0"/>
              <a:t>AND, </a:t>
            </a:r>
            <a:r>
              <a:rPr lang="en" dirty="0" err="1"/>
              <a:t>Jupyter</a:t>
            </a:r>
            <a:r>
              <a:rPr lang="en" dirty="0"/>
              <a:t> notebooks create temporary files when the notebook is in use (</a:t>
            </a:r>
            <a:r>
              <a:rPr lang="en" dirty="0" err="1"/>
              <a:t>ie</a:t>
            </a:r>
            <a:r>
              <a:rPr lang="en" dirty="0"/>
              <a:t>: not recommended to run notebooks from the “share” space)</a:t>
            </a:r>
          </a:p>
          <a:p>
            <a:pPr marL="457200" indent="-228600">
              <a:buChar char="❏"/>
            </a:pPr>
            <a:r>
              <a:rPr lang="en" dirty="0"/>
              <a:t>Export is where to put things you would like reviewed for export</a:t>
            </a:r>
          </a:p>
        </p:txBody>
      </p:sp>
      <p:pic>
        <p:nvPicPr>
          <p:cNvPr id="77" name="Shape 77" descr="Screen Shot 2017-02-22 at 12.17.30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15968"/>
            <a:ext cx="3518950" cy="3018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24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663</Words>
  <Application>Microsoft Macintosh PowerPoint</Application>
  <PresentationFormat>On-screen Show (4:3)</PresentationFormat>
  <Paragraphs>84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Module 2</vt:lpstr>
      <vt:lpstr>Outline</vt:lpstr>
      <vt:lpstr>Today’s agenda</vt:lpstr>
      <vt:lpstr>Why today is important</vt:lpstr>
      <vt:lpstr>PowerPoint Presentation</vt:lpstr>
      <vt:lpstr>Questions</vt:lpstr>
      <vt:lpstr>Module 2: example project structure &amp; timeline</vt:lpstr>
      <vt:lpstr>Overview</vt:lpstr>
      <vt:lpstr>Project space organization</vt:lpstr>
      <vt:lpstr>Suggested use of directories and how git fits</vt:lpstr>
      <vt:lpstr>What could a working project space look like?</vt:lpstr>
      <vt:lpstr>Completing the project</vt:lpstr>
      <vt:lpstr>Recommended project activities during Module 2</vt:lpstr>
      <vt:lpstr>When a “git pull” goes wrong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Julia Ingrid Lane</dc:creator>
  <cp:lastModifiedBy>Microsoft Office User</cp:lastModifiedBy>
  <cp:revision>4</cp:revision>
  <dcterms:created xsi:type="dcterms:W3CDTF">2017-02-22T12:17:49Z</dcterms:created>
  <dcterms:modified xsi:type="dcterms:W3CDTF">2017-02-22T13:47:00Z</dcterms:modified>
</cp:coreProperties>
</file>