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31"/>
  </p:notesMasterIdLst>
  <p:sldIdLst>
    <p:sldId id="256" r:id="rId2"/>
    <p:sldId id="257" r:id="rId3"/>
    <p:sldId id="258" r:id="rId4"/>
    <p:sldId id="259" r:id="rId5"/>
    <p:sldId id="261" r:id="rId6"/>
    <p:sldId id="262" r:id="rId7"/>
    <p:sldId id="263" r:id="rId8"/>
    <p:sldId id="264" r:id="rId9"/>
    <p:sldId id="266" r:id="rId10"/>
    <p:sldId id="267" r:id="rId11"/>
    <p:sldId id="265" r:id="rId12"/>
    <p:sldId id="268" r:id="rId13"/>
    <p:sldId id="269" r:id="rId14"/>
    <p:sldId id="270" r:id="rId15"/>
    <p:sldId id="271" r:id="rId16"/>
    <p:sldId id="272" r:id="rId17"/>
    <p:sldId id="273" r:id="rId18"/>
    <p:sldId id="276" r:id="rId19"/>
    <p:sldId id="280" r:id="rId20"/>
    <p:sldId id="281" r:id="rId21"/>
    <p:sldId id="279" r:id="rId22"/>
    <p:sldId id="284" r:id="rId23"/>
    <p:sldId id="285" r:id="rId24"/>
    <p:sldId id="277" r:id="rId25"/>
    <p:sldId id="278" r:id="rId26"/>
    <p:sldId id="282" r:id="rId27"/>
    <p:sldId id="283" r:id="rId28"/>
    <p:sldId id="275" r:id="rId29"/>
    <p:sldId id="27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94651"/>
  </p:normalViewPr>
  <p:slideViewPr>
    <p:cSldViewPr snapToGrid="0">
      <p:cViewPr varScale="1">
        <p:scale>
          <a:sx n="110" d="100"/>
          <a:sy n="110" d="100"/>
        </p:scale>
        <p:origin x="4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DCAA3-8216-2743-A79D-BEA4B207D8A8}" type="datetimeFigureOut">
              <a:rPr lang="en-US" smtClean="0"/>
              <a:t>2/22/17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3B46A-015C-6C4B-80D2-467AC38B36BE}" type="slidenum">
              <a:rPr lang="en-US" smtClean="0"/>
              <a:t>‹#›</a:t>
            </a:fld>
            <a:endParaRPr lang="en-US"/>
          </a:p>
        </p:txBody>
      </p:sp>
    </p:spTree>
    <p:extLst>
      <p:ext uri="{BB962C8B-B14F-4D97-AF65-F5344CB8AC3E}">
        <p14:creationId xmlns:p14="http://schemas.microsoft.com/office/powerpoint/2010/main" val="627488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cons related</a:t>
            </a:r>
            <a:r>
              <a:rPr lang="en-US" baseline="0" dirty="0" smtClean="0"/>
              <a:t> to large data sets</a:t>
            </a:r>
            <a:r>
              <a:rPr lang="en-US" dirty="0" smtClean="0"/>
              <a:t>:</a:t>
            </a:r>
          </a:p>
          <a:p>
            <a:pPr marL="171450" indent="-171450">
              <a:buFont typeface="Arial" charset="0"/>
              <a:buChar char="•"/>
            </a:pPr>
            <a:r>
              <a:rPr lang="en-US" dirty="0" smtClean="0"/>
              <a:t>For</a:t>
            </a:r>
            <a:r>
              <a:rPr lang="en-US" baseline="0" dirty="0" smtClean="0"/>
              <a:t> large data sets, can be really painful to work around memory limits, even if the statistical package supports loading data larger than memory.</a:t>
            </a:r>
          </a:p>
          <a:p>
            <a:pPr marL="171450" indent="-171450">
              <a:buFont typeface="Arial" charset="0"/>
              <a:buChar char="•"/>
            </a:pPr>
            <a:r>
              <a:rPr lang="en-US" baseline="0" dirty="0" smtClean="0"/>
              <a:t>Data must be loaded each time the application is started, which is a reliable process, but can still take a long time for a large data set.</a:t>
            </a:r>
            <a:endParaRPr lang="en-US" dirty="0"/>
          </a:p>
        </p:txBody>
      </p:sp>
      <p:sp>
        <p:nvSpPr>
          <p:cNvPr id="4" name="Slide Number Placeholder 3"/>
          <p:cNvSpPr>
            <a:spLocks noGrp="1"/>
          </p:cNvSpPr>
          <p:nvPr>
            <p:ph type="sldNum" sz="quarter" idx="10"/>
          </p:nvPr>
        </p:nvSpPr>
        <p:spPr/>
        <p:txBody>
          <a:bodyPr/>
          <a:lstStyle/>
          <a:p>
            <a:fld id="{67E3B46A-015C-6C4B-80D2-467AC38B36BE}" type="slidenum">
              <a:rPr lang="en-US" smtClean="0"/>
              <a:t>5</a:t>
            </a:fld>
            <a:endParaRPr lang="en-US"/>
          </a:p>
        </p:txBody>
      </p:sp>
    </p:spTree>
    <p:extLst>
      <p:ext uri="{BB962C8B-B14F-4D97-AF65-F5344CB8AC3E}">
        <p14:creationId xmlns:p14="http://schemas.microsoft.com/office/powerpoint/2010/main" val="59833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3B46A-015C-6C4B-80D2-467AC38B36BE}" type="slidenum">
              <a:rPr lang="en-US" smtClean="0"/>
              <a:t>29</a:t>
            </a:fld>
            <a:endParaRPr lang="en-US"/>
          </a:p>
        </p:txBody>
      </p:sp>
    </p:spTree>
    <p:extLst>
      <p:ext uri="{BB962C8B-B14F-4D97-AF65-F5344CB8AC3E}">
        <p14:creationId xmlns:p14="http://schemas.microsoft.com/office/powerpoint/2010/main" val="118068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Primary key can be a single</a:t>
            </a:r>
            <a:r>
              <a:rPr lang="en-US" baseline="0" dirty="0" smtClean="0"/>
              <a:t> unique integer (your traditional numeric ID), or can be a set of fields where a unique combination of values identifies a given record.</a:t>
            </a:r>
            <a:endParaRPr lang="en-US" dirty="0"/>
          </a:p>
        </p:txBody>
      </p:sp>
      <p:sp>
        <p:nvSpPr>
          <p:cNvPr id="4" name="Slide Number Placeholder 3"/>
          <p:cNvSpPr>
            <a:spLocks noGrp="1"/>
          </p:cNvSpPr>
          <p:nvPr>
            <p:ph type="sldNum" sz="quarter" idx="10"/>
          </p:nvPr>
        </p:nvSpPr>
        <p:spPr/>
        <p:txBody>
          <a:bodyPr/>
          <a:lstStyle/>
          <a:p>
            <a:fld id="{67E3B46A-015C-6C4B-80D2-467AC38B36BE}" type="slidenum">
              <a:rPr lang="en-US" smtClean="0"/>
              <a:t>7</a:t>
            </a:fld>
            <a:endParaRPr lang="en-US"/>
          </a:p>
        </p:txBody>
      </p:sp>
    </p:spTree>
    <p:extLst>
      <p:ext uri="{BB962C8B-B14F-4D97-AF65-F5344CB8AC3E}">
        <p14:creationId xmlns:p14="http://schemas.microsoft.com/office/powerpoint/2010/main" val="205693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Key-value store</a:t>
            </a:r>
            <a:r>
              <a:rPr lang="en-US" baseline="0" dirty="0" smtClean="0"/>
              <a:t> </a:t>
            </a:r>
            <a:r>
              <a:rPr lang="mr-IN" baseline="0" dirty="0" smtClean="0"/>
              <a:t>–</a:t>
            </a:r>
            <a:r>
              <a:rPr lang="en-US" baseline="0" dirty="0" smtClean="0"/>
              <a:t> a single table with two columns: name and value.  No records, no types, have to keep an eye out for name collisions,</a:t>
            </a:r>
            <a:endParaRPr lang="en-US" dirty="0"/>
          </a:p>
        </p:txBody>
      </p:sp>
      <p:sp>
        <p:nvSpPr>
          <p:cNvPr id="4" name="Slide Number Placeholder 3"/>
          <p:cNvSpPr>
            <a:spLocks noGrp="1"/>
          </p:cNvSpPr>
          <p:nvPr>
            <p:ph type="sldNum" sz="quarter" idx="10"/>
          </p:nvPr>
        </p:nvSpPr>
        <p:spPr/>
        <p:txBody>
          <a:bodyPr/>
          <a:lstStyle/>
          <a:p>
            <a:fld id="{67E3B46A-015C-6C4B-80D2-467AC38B36BE}" type="slidenum">
              <a:rPr lang="en-US" smtClean="0"/>
              <a:t>12</a:t>
            </a:fld>
            <a:endParaRPr lang="en-US"/>
          </a:p>
        </p:txBody>
      </p:sp>
    </p:spTree>
    <p:extLst>
      <p:ext uri="{BB962C8B-B14F-4D97-AF65-F5344CB8AC3E}">
        <p14:creationId xmlns:p14="http://schemas.microsoft.com/office/powerpoint/2010/main" val="1320751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3B46A-015C-6C4B-80D2-467AC38B36BE}" type="slidenum">
              <a:rPr lang="en-US" smtClean="0"/>
              <a:t>14</a:t>
            </a:fld>
            <a:endParaRPr lang="en-US"/>
          </a:p>
        </p:txBody>
      </p:sp>
    </p:spTree>
    <p:extLst>
      <p:ext uri="{BB962C8B-B14F-4D97-AF65-F5344CB8AC3E}">
        <p14:creationId xmlns:p14="http://schemas.microsoft.com/office/powerpoint/2010/main" val="1207844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class, our hub is an RDBMS:</a:t>
            </a:r>
          </a:p>
          <a:p>
            <a:pPr marL="171450" indent="-171450">
              <a:buFontTx/>
              <a:buChar char="-"/>
            </a:pPr>
            <a:r>
              <a:rPr lang="en-US" baseline="0" dirty="0" smtClean="0"/>
              <a:t>Flat files cleaned and transformed so they can be inputs to database.</a:t>
            </a:r>
          </a:p>
          <a:p>
            <a:pPr marL="171450" indent="-171450">
              <a:buFontTx/>
              <a:buChar char="-"/>
            </a:pPr>
            <a:r>
              <a:rPr lang="en-US" baseline="0" dirty="0" smtClean="0"/>
              <a:t>PostgreSQL as data hub.</a:t>
            </a:r>
          </a:p>
          <a:p>
            <a:pPr marL="171450" indent="-171450">
              <a:buFontTx/>
              <a:buChar char="-"/>
            </a:pPr>
            <a:r>
              <a:rPr lang="en-US" baseline="0" dirty="0" smtClean="0"/>
              <a:t>Python for working with data and facilitating extracts and imports.</a:t>
            </a:r>
          </a:p>
          <a:p>
            <a:pPr marL="171450" indent="-171450">
              <a:buFontTx/>
              <a:buChar char="-"/>
            </a:pPr>
            <a:r>
              <a:rPr lang="en-US" baseline="0" dirty="0" smtClean="0"/>
              <a:t>Other database systems and analytical programs as needed.</a:t>
            </a:r>
          </a:p>
        </p:txBody>
      </p:sp>
      <p:sp>
        <p:nvSpPr>
          <p:cNvPr id="4" name="Slide Number Placeholder 3"/>
          <p:cNvSpPr>
            <a:spLocks noGrp="1"/>
          </p:cNvSpPr>
          <p:nvPr>
            <p:ph type="sldNum" sz="quarter" idx="10"/>
          </p:nvPr>
        </p:nvSpPr>
        <p:spPr/>
        <p:txBody>
          <a:bodyPr/>
          <a:lstStyle/>
          <a:p>
            <a:fld id="{67E3B46A-015C-6C4B-80D2-467AC38B36BE}" type="slidenum">
              <a:rPr lang="en-US" smtClean="0"/>
              <a:t>15</a:t>
            </a:fld>
            <a:endParaRPr lang="en-US"/>
          </a:p>
        </p:txBody>
      </p:sp>
    </p:spTree>
    <p:extLst>
      <p:ext uri="{BB962C8B-B14F-4D97-AF65-F5344CB8AC3E}">
        <p14:creationId xmlns:p14="http://schemas.microsoft.com/office/powerpoint/2010/main" val="47181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class, our hub is an RDBMS:</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Class data ingest process:</a:t>
            </a:r>
          </a:p>
          <a:p>
            <a:pPr indent="-342900" defTabSz="914400">
              <a:spcBef>
                <a:spcPts val="0"/>
              </a:spcBef>
              <a:spcAft>
                <a:spcPts val="0"/>
              </a:spcAft>
              <a:buClrTx/>
              <a:buSzTx/>
            </a:pPr>
            <a:r>
              <a:rPr lang="en-US" dirty="0" smtClean="0"/>
              <a:t>Received flat files, mostly CSVs, from data providers.  Moved them straight to air-gapped red environment.</a:t>
            </a:r>
          </a:p>
          <a:p>
            <a:pPr indent="-342900" defTabSz="914400">
              <a:spcBef>
                <a:spcPts val="0"/>
              </a:spcBef>
              <a:spcAft>
                <a:spcPts val="0"/>
              </a:spcAft>
              <a:buClrTx/>
              <a:buSzTx/>
            </a:pPr>
            <a:r>
              <a:rPr lang="en-US" dirty="0" smtClean="0"/>
              <a:t>In red environment:</a:t>
            </a:r>
          </a:p>
          <a:p>
            <a:pPr lvl="1" indent="-342900" defTabSz="914400">
              <a:spcBef>
                <a:spcPts val="0"/>
              </a:spcBef>
              <a:spcAft>
                <a:spcPts val="0"/>
              </a:spcAft>
              <a:buClrTx/>
              <a:buSzTx/>
            </a:pPr>
            <a:r>
              <a:rPr lang="en-US" dirty="0" smtClean="0"/>
              <a:t>Parsed files.</a:t>
            </a:r>
          </a:p>
          <a:p>
            <a:pPr lvl="1" indent="-342900" defTabSz="914400">
              <a:spcBef>
                <a:spcPts val="0"/>
              </a:spcBef>
              <a:spcAft>
                <a:spcPts val="0"/>
              </a:spcAft>
              <a:buClrTx/>
              <a:buSzTx/>
            </a:pPr>
            <a:r>
              <a:rPr lang="en-US" dirty="0" smtClean="0"/>
              <a:t>For person-level data, hashed SSN and name parts, removed original values</a:t>
            </a:r>
          </a:p>
          <a:p>
            <a:pPr lvl="1" indent="-342900" defTabSz="914400">
              <a:spcBef>
                <a:spcPts val="0"/>
              </a:spcBef>
              <a:spcAft>
                <a:spcPts val="0"/>
              </a:spcAft>
              <a:buClrTx/>
              <a:buSzTx/>
            </a:pPr>
            <a:r>
              <a:rPr lang="en-US" dirty="0" smtClean="0"/>
              <a:t>For data we were required to aggregate, aggregated.</a:t>
            </a:r>
          </a:p>
          <a:p>
            <a:pPr lvl="1" indent="-342900" defTabSz="914400">
              <a:spcBef>
                <a:spcPts val="0"/>
              </a:spcBef>
              <a:spcAft>
                <a:spcPts val="0"/>
              </a:spcAft>
              <a:buClrTx/>
              <a:buSzTx/>
            </a:pPr>
            <a:r>
              <a:rPr lang="en-US" dirty="0" smtClean="0"/>
              <a:t>Converted back to CSV files for ease of export and moving files.</a:t>
            </a:r>
          </a:p>
          <a:p>
            <a:pPr indent="-342900" defTabSz="914400">
              <a:spcBef>
                <a:spcPts val="0"/>
              </a:spcBef>
              <a:spcAft>
                <a:spcPts val="0"/>
              </a:spcAft>
              <a:buClrTx/>
              <a:buSzTx/>
            </a:pPr>
            <a:r>
              <a:rPr lang="en-US" dirty="0" smtClean="0"/>
              <a:t>In yellow environment:</a:t>
            </a:r>
          </a:p>
          <a:p>
            <a:pPr lvl="1" indent="-342900" defTabSz="914400">
              <a:spcBef>
                <a:spcPts val="0"/>
              </a:spcBef>
              <a:spcAft>
                <a:spcPts val="0"/>
              </a:spcAft>
              <a:buClrTx/>
              <a:buSzTx/>
            </a:pPr>
            <a:r>
              <a:rPr lang="en-US" dirty="0" smtClean="0"/>
              <a:t>Loaded into pandas, checked auto-typed columns, converted as needed but avoid loss of information.</a:t>
            </a:r>
          </a:p>
          <a:p>
            <a:pPr lvl="1" indent="-342900" defTabSz="914400">
              <a:spcBef>
                <a:spcPts val="0"/>
              </a:spcBef>
              <a:spcAft>
                <a:spcPts val="0"/>
              </a:spcAft>
              <a:buClrTx/>
              <a:buSzTx/>
            </a:pPr>
            <a:r>
              <a:rPr lang="en-US" dirty="0" smtClean="0"/>
              <a:t>Stored data in database table.</a:t>
            </a:r>
          </a:p>
          <a:p>
            <a:pPr lvl="1" indent="-342900" defTabSz="914400">
              <a:spcBef>
                <a:spcPts val="0"/>
              </a:spcBef>
              <a:spcAft>
                <a:spcPts val="0"/>
              </a:spcAft>
              <a:buClrTx/>
              <a:buSzTx/>
            </a:pPr>
            <a:r>
              <a:rPr lang="en-US" dirty="0" smtClean="0"/>
              <a:t>Added unique integer auto-increment ID.</a:t>
            </a:r>
          </a:p>
          <a:p>
            <a:pPr lvl="1" indent="-342900" defTabSz="914400">
              <a:spcBef>
                <a:spcPts val="0"/>
              </a:spcBef>
              <a:spcAft>
                <a:spcPts val="0"/>
              </a:spcAft>
              <a:buClrTx/>
              <a:buSzTx/>
            </a:pPr>
            <a:r>
              <a:rPr lang="en-US" dirty="0" smtClean="0"/>
              <a:t>If related to person:</a:t>
            </a:r>
          </a:p>
          <a:p>
            <a:pPr lvl="2" indent="-342900" defTabSz="914400">
              <a:spcBef>
                <a:spcPts val="0"/>
              </a:spcBef>
              <a:spcAft>
                <a:spcPts val="0"/>
              </a:spcAft>
              <a:buClrTx/>
              <a:buSzTx/>
            </a:pPr>
            <a:r>
              <a:rPr lang="en-US" dirty="0" smtClean="0"/>
              <a:t>populate foreign key to person.</a:t>
            </a:r>
          </a:p>
          <a:p>
            <a:pPr lvl="2" indent="-342900" defTabSz="914400">
              <a:spcBef>
                <a:spcPts val="0"/>
              </a:spcBef>
              <a:spcAft>
                <a:spcPts val="0"/>
              </a:spcAft>
              <a:buClrTx/>
              <a:buSzTx/>
            </a:pPr>
            <a:r>
              <a:rPr lang="en-US" dirty="0" smtClean="0"/>
              <a:t>See if any information needs to be normalized up to person</a:t>
            </a:r>
          </a:p>
          <a:p>
            <a:pPr lvl="1" indent="-342900" defTabSz="914400">
              <a:spcBef>
                <a:spcPts val="0"/>
              </a:spcBef>
              <a:spcAft>
                <a:spcPts val="0"/>
              </a:spcAft>
              <a:buClrTx/>
              <a:buSzTx/>
            </a:pPr>
            <a:r>
              <a:rPr lang="en-US" dirty="0" smtClean="0"/>
              <a:t>optimize database tables </a:t>
            </a:r>
            <a:r>
              <a:rPr lang="mr-IN" dirty="0" smtClean="0"/>
              <a:t>–</a:t>
            </a:r>
            <a:r>
              <a:rPr lang="en-US" dirty="0" smtClean="0"/>
              <a:t> mostly creating  indexes.</a:t>
            </a:r>
          </a:p>
          <a:p>
            <a:endParaRPr lang="en-US" dirty="0"/>
          </a:p>
        </p:txBody>
      </p:sp>
      <p:sp>
        <p:nvSpPr>
          <p:cNvPr id="4" name="Slide Number Placeholder 3"/>
          <p:cNvSpPr>
            <a:spLocks noGrp="1"/>
          </p:cNvSpPr>
          <p:nvPr>
            <p:ph type="sldNum" sz="quarter" idx="10"/>
          </p:nvPr>
        </p:nvSpPr>
        <p:spPr/>
        <p:txBody>
          <a:bodyPr/>
          <a:lstStyle/>
          <a:p>
            <a:fld id="{67E3B46A-015C-6C4B-80D2-467AC38B36BE}" type="slidenum">
              <a:rPr lang="en-US" smtClean="0"/>
              <a:t>17</a:t>
            </a:fld>
            <a:endParaRPr lang="en-US"/>
          </a:p>
        </p:txBody>
      </p:sp>
    </p:spTree>
    <p:extLst>
      <p:ext uri="{BB962C8B-B14F-4D97-AF65-F5344CB8AC3E}">
        <p14:creationId xmlns:p14="http://schemas.microsoft.com/office/powerpoint/2010/main" val="1428550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E3B46A-015C-6C4B-80D2-467AC38B36BE}" type="slidenum">
              <a:rPr lang="en-US" smtClean="0"/>
              <a:t>18</a:t>
            </a:fld>
            <a:endParaRPr lang="en-US"/>
          </a:p>
        </p:txBody>
      </p:sp>
    </p:spTree>
    <p:extLst>
      <p:ext uri="{BB962C8B-B14F-4D97-AF65-F5344CB8AC3E}">
        <p14:creationId xmlns:p14="http://schemas.microsoft.com/office/powerpoint/2010/main" val="202413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7E3B46A-015C-6C4B-80D2-467AC38B36BE}" type="slidenum">
              <a:rPr lang="en-US" smtClean="0"/>
              <a:t>22</a:t>
            </a:fld>
            <a:endParaRPr lang="en-US"/>
          </a:p>
        </p:txBody>
      </p:sp>
    </p:spTree>
    <p:extLst>
      <p:ext uri="{BB962C8B-B14F-4D97-AF65-F5344CB8AC3E}">
        <p14:creationId xmlns:p14="http://schemas.microsoft.com/office/powerpoint/2010/main" val="2082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class, our hub is an RDBMS:</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Class data ingest process:</a:t>
            </a:r>
          </a:p>
          <a:p>
            <a:pPr indent="-342900" defTabSz="914400">
              <a:spcBef>
                <a:spcPts val="0"/>
              </a:spcBef>
              <a:spcAft>
                <a:spcPts val="0"/>
              </a:spcAft>
              <a:buClrTx/>
              <a:buSzTx/>
            </a:pPr>
            <a:r>
              <a:rPr lang="en-US" dirty="0" smtClean="0"/>
              <a:t>Received flat files, mostly CSVs, from data providers.  Moved them straight to air-gapped red environment.</a:t>
            </a:r>
          </a:p>
          <a:p>
            <a:pPr indent="-342900" defTabSz="914400">
              <a:spcBef>
                <a:spcPts val="0"/>
              </a:spcBef>
              <a:spcAft>
                <a:spcPts val="0"/>
              </a:spcAft>
              <a:buClrTx/>
              <a:buSzTx/>
            </a:pPr>
            <a:r>
              <a:rPr lang="en-US" dirty="0" smtClean="0"/>
              <a:t>In red environment:</a:t>
            </a:r>
          </a:p>
          <a:p>
            <a:pPr lvl="1" indent="-342900" defTabSz="914400">
              <a:spcBef>
                <a:spcPts val="0"/>
              </a:spcBef>
              <a:spcAft>
                <a:spcPts val="0"/>
              </a:spcAft>
              <a:buClrTx/>
              <a:buSzTx/>
            </a:pPr>
            <a:r>
              <a:rPr lang="en-US" dirty="0" smtClean="0"/>
              <a:t>Parsed files.</a:t>
            </a:r>
          </a:p>
          <a:p>
            <a:pPr lvl="1" indent="-342900" defTabSz="914400">
              <a:spcBef>
                <a:spcPts val="0"/>
              </a:spcBef>
              <a:spcAft>
                <a:spcPts val="0"/>
              </a:spcAft>
              <a:buClrTx/>
              <a:buSzTx/>
            </a:pPr>
            <a:r>
              <a:rPr lang="en-US" dirty="0" smtClean="0"/>
              <a:t>For person-level data, hashed SSN and name parts, removed original values</a:t>
            </a:r>
          </a:p>
          <a:p>
            <a:pPr lvl="1" indent="-342900" defTabSz="914400">
              <a:spcBef>
                <a:spcPts val="0"/>
              </a:spcBef>
              <a:spcAft>
                <a:spcPts val="0"/>
              </a:spcAft>
              <a:buClrTx/>
              <a:buSzTx/>
            </a:pPr>
            <a:r>
              <a:rPr lang="en-US" dirty="0" smtClean="0"/>
              <a:t>For data we were required to aggregate, aggregated.</a:t>
            </a:r>
          </a:p>
          <a:p>
            <a:pPr lvl="1" indent="-342900" defTabSz="914400">
              <a:spcBef>
                <a:spcPts val="0"/>
              </a:spcBef>
              <a:spcAft>
                <a:spcPts val="0"/>
              </a:spcAft>
              <a:buClrTx/>
              <a:buSzTx/>
            </a:pPr>
            <a:r>
              <a:rPr lang="en-US" dirty="0" smtClean="0"/>
              <a:t>Converted back to CSV files for ease of export and moving files.</a:t>
            </a:r>
          </a:p>
          <a:p>
            <a:pPr indent="-342900" defTabSz="914400">
              <a:spcBef>
                <a:spcPts val="0"/>
              </a:spcBef>
              <a:spcAft>
                <a:spcPts val="0"/>
              </a:spcAft>
              <a:buClrTx/>
              <a:buSzTx/>
            </a:pPr>
            <a:r>
              <a:rPr lang="en-US" dirty="0" smtClean="0"/>
              <a:t>In yellow environment:</a:t>
            </a:r>
          </a:p>
          <a:p>
            <a:pPr lvl="1" indent="-342900" defTabSz="914400">
              <a:spcBef>
                <a:spcPts val="0"/>
              </a:spcBef>
              <a:spcAft>
                <a:spcPts val="0"/>
              </a:spcAft>
              <a:buClrTx/>
              <a:buSzTx/>
            </a:pPr>
            <a:r>
              <a:rPr lang="en-US" dirty="0" smtClean="0"/>
              <a:t>Loaded into pandas, checked auto-typed columns, converted as needed but avoid loss of information.</a:t>
            </a:r>
          </a:p>
          <a:p>
            <a:pPr lvl="1" indent="-342900" defTabSz="914400">
              <a:spcBef>
                <a:spcPts val="0"/>
              </a:spcBef>
              <a:spcAft>
                <a:spcPts val="0"/>
              </a:spcAft>
              <a:buClrTx/>
              <a:buSzTx/>
            </a:pPr>
            <a:r>
              <a:rPr lang="en-US" dirty="0" smtClean="0"/>
              <a:t>Stored data in database table.</a:t>
            </a:r>
          </a:p>
          <a:p>
            <a:pPr lvl="1" indent="-342900" defTabSz="914400">
              <a:spcBef>
                <a:spcPts val="0"/>
              </a:spcBef>
              <a:spcAft>
                <a:spcPts val="0"/>
              </a:spcAft>
              <a:buClrTx/>
              <a:buSzTx/>
            </a:pPr>
            <a:r>
              <a:rPr lang="en-US" dirty="0" smtClean="0"/>
              <a:t>Added unique integer auto-increment ID.</a:t>
            </a:r>
          </a:p>
          <a:p>
            <a:pPr lvl="1" indent="-342900" defTabSz="914400">
              <a:spcBef>
                <a:spcPts val="0"/>
              </a:spcBef>
              <a:spcAft>
                <a:spcPts val="0"/>
              </a:spcAft>
              <a:buClrTx/>
              <a:buSzTx/>
            </a:pPr>
            <a:r>
              <a:rPr lang="en-US" dirty="0" smtClean="0"/>
              <a:t>If related to person:</a:t>
            </a:r>
          </a:p>
          <a:p>
            <a:pPr lvl="2" indent="-342900" defTabSz="914400">
              <a:spcBef>
                <a:spcPts val="0"/>
              </a:spcBef>
              <a:spcAft>
                <a:spcPts val="0"/>
              </a:spcAft>
              <a:buClrTx/>
              <a:buSzTx/>
            </a:pPr>
            <a:r>
              <a:rPr lang="en-US" dirty="0" smtClean="0"/>
              <a:t>populate foreign key to person.</a:t>
            </a:r>
          </a:p>
          <a:p>
            <a:pPr lvl="2" indent="-342900" defTabSz="914400">
              <a:spcBef>
                <a:spcPts val="0"/>
              </a:spcBef>
              <a:spcAft>
                <a:spcPts val="0"/>
              </a:spcAft>
              <a:buClrTx/>
              <a:buSzTx/>
            </a:pPr>
            <a:r>
              <a:rPr lang="en-US" dirty="0" smtClean="0"/>
              <a:t>See if any information needs to be normalized up to person</a:t>
            </a:r>
          </a:p>
          <a:p>
            <a:pPr lvl="1" indent="-342900" defTabSz="914400">
              <a:spcBef>
                <a:spcPts val="0"/>
              </a:spcBef>
              <a:spcAft>
                <a:spcPts val="0"/>
              </a:spcAft>
              <a:buClrTx/>
              <a:buSzTx/>
            </a:pPr>
            <a:r>
              <a:rPr lang="en-US" dirty="0" smtClean="0"/>
              <a:t>optimize database tables </a:t>
            </a:r>
            <a:r>
              <a:rPr lang="mr-IN" dirty="0" smtClean="0"/>
              <a:t>–</a:t>
            </a:r>
            <a:r>
              <a:rPr lang="en-US" dirty="0" smtClean="0"/>
              <a:t> mostly creating  indexes.</a:t>
            </a:r>
          </a:p>
        </p:txBody>
      </p:sp>
      <p:sp>
        <p:nvSpPr>
          <p:cNvPr id="4" name="Slide Number Placeholder 3"/>
          <p:cNvSpPr>
            <a:spLocks noGrp="1"/>
          </p:cNvSpPr>
          <p:nvPr>
            <p:ph type="sldNum" sz="quarter" idx="10"/>
          </p:nvPr>
        </p:nvSpPr>
        <p:spPr/>
        <p:txBody>
          <a:bodyPr/>
          <a:lstStyle/>
          <a:p>
            <a:fld id="{67E3B46A-015C-6C4B-80D2-467AC38B36BE}" type="slidenum">
              <a:rPr lang="en-US" smtClean="0"/>
              <a:t>28</a:t>
            </a:fld>
            <a:endParaRPr lang="en-US"/>
          </a:p>
        </p:txBody>
      </p:sp>
    </p:spTree>
    <p:extLst>
      <p:ext uri="{BB962C8B-B14F-4D97-AF65-F5344CB8AC3E}">
        <p14:creationId xmlns:p14="http://schemas.microsoft.com/office/powerpoint/2010/main" val="182036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a:effectLst/>
        </p:spPr>
        <p:txBody>
          <a:bodyPr anchor="b">
            <a:normAutofit/>
          </a:bodyPr>
          <a:lstStyle>
            <a:lvl1pPr algn="ctr">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2/22/17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2/22/17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2/22/17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2/22/17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2/22/17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2/22/17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lumOff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2/22/17</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and Databases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1142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a:t>
            </a:r>
            <a:r>
              <a:rPr lang="mr-IN" dirty="0" smtClean="0"/>
              <a:t>–</a:t>
            </a:r>
            <a:r>
              <a:rPr lang="en-US" dirty="0" smtClean="0"/>
              <a:t> Database scaling - RDBMS and CAP</a:t>
            </a:r>
            <a:endParaRPr lang="en-US" dirty="0"/>
          </a:p>
        </p:txBody>
      </p:sp>
      <p:sp>
        <p:nvSpPr>
          <p:cNvPr id="3" name="Content Placeholder 2"/>
          <p:cNvSpPr>
            <a:spLocks noGrp="1"/>
          </p:cNvSpPr>
          <p:nvPr>
            <p:ph idx="1"/>
          </p:nvPr>
        </p:nvSpPr>
        <p:spPr/>
        <p:txBody>
          <a:bodyPr/>
          <a:lstStyle/>
          <a:p>
            <a:r>
              <a:rPr lang="en-US" dirty="0" smtClean="0"/>
              <a:t>RDBMS designers </a:t>
            </a:r>
            <a:r>
              <a:rPr lang="en-US" dirty="0" smtClean="0"/>
              <a:t>valued </a:t>
            </a:r>
            <a:r>
              <a:rPr lang="en-US" dirty="0" smtClean="0"/>
              <a:t>Consistency and Availability over Partition tolerance in designing RDBMS transactions.</a:t>
            </a:r>
          </a:p>
          <a:p>
            <a:r>
              <a:rPr lang="en-US" dirty="0" smtClean="0"/>
              <a:t>This lead to a set of </a:t>
            </a:r>
            <a:r>
              <a:rPr lang="en-US" dirty="0" smtClean="0"/>
              <a:t>transaction design </a:t>
            </a:r>
            <a:r>
              <a:rPr lang="en-US" dirty="0" smtClean="0"/>
              <a:t>principles known as ACID:</a:t>
            </a:r>
          </a:p>
          <a:p>
            <a:pPr lvl="1"/>
            <a:r>
              <a:rPr lang="en-US" dirty="0" smtClean="0"/>
              <a:t>Atomic </a:t>
            </a:r>
            <a:r>
              <a:rPr lang="mr-IN" dirty="0" smtClean="0"/>
              <a:t>–</a:t>
            </a:r>
            <a:r>
              <a:rPr lang="en-US" dirty="0" smtClean="0"/>
              <a:t> all work in a transaction completes or none of it does.</a:t>
            </a:r>
          </a:p>
          <a:p>
            <a:pPr lvl="1"/>
            <a:r>
              <a:rPr lang="en-US" dirty="0" smtClean="0"/>
              <a:t>Consistent </a:t>
            </a:r>
            <a:r>
              <a:rPr lang="mr-IN" dirty="0" smtClean="0"/>
              <a:t>–</a:t>
            </a:r>
            <a:r>
              <a:rPr lang="en-US" dirty="0" smtClean="0"/>
              <a:t> a transaction transforms the database from one consistent state to another.</a:t>
            </a:r>
          </a:p>
          <a:p>
            <a:pPr lvl="1"/>
            <a:r>
              <a:rPr lang="en-US" dirty="0" smtClean="0"/>
              <a:t>Isolated </a:t>
            </a:r>
            <a:r>
              <a:rPr lang="mr-IN" dirty="0" smtClean="0"/>
              <a:t>–</a:t>
            </a:r>
            <a:r>
              <a:rPr lang="en-US" dirty="0" smtClean="0"/>
              <a:t> results of changes made in a transaction are not visible until the transaction has committed.</a:t>
            </a:r>
          </a:p>
          <a:p>
            <a:pPr lvl="1"/>
            <a:r>
              <a:rPr lang="en-US" dirty="0" smtClean="0"/>
              <a:t>Durable </a:t>
            </a:r>
            <a:r>
              <a:rPr lang="mr-IN" dirty="0" smtClean="0"/>
              <a:t>–</a:t>
            </a:r>
            <a:r>
              <a:rPr lang="en-US" dirty="0" smtClean="0"/>
              <a:t> results of committed transactions survive failures.</a:t>
            </a:r>
          </a:p>
          <a:p>
            <a:r>
              <a:rPr lang="en-US" dirty="0" smtClean="0"/>
              <a:t>As </a:t>
            </a:r>
            <a:r>
              <a:rPr lang="en-US" dirty="0" smtClean="0"/>
              <a:t>volume </a:t>
            </a:r>
            <a:r>
              <a:rPr lang="en-US" dirty="0" smtClean="0"/>
              <a:t>of data and </a:t>
            </a:r>
            <a:r>
              <a:rPr lang="en-US" dirty="0" smtClean="0"/>
              <a:t>number of </a:t>
            </a:r>
            <a:r>
              <a:rPr lang="en-US" dirty="0" smtClean="0"/>
              <a:t>users increased during the Internet boom, </a:t>
            </a:r>
            <a:r>
              <a:rPr lang="en-US" dirty="0" smtClean="0"/>
              <a:t>database designers needed </a:t>
            </a:r>
            <a:r>
              <a:rPr lang="en-US" dirty="0" smtClean="0"/>
              <a:t>to relax </a:t>
            </a:r>
            <a:r>
              <a:rPr lang="en-US" dirty="0" smtClean="0"/>
              <a:t>these rules to allow </a:t>
            </a:r>
            <a:r>
              <a:rPr lang="en-US" dirty="0" smtClean="0"/>
              <a:t>their data stores to scale up.</a:t>
            </a:r>
            <a:endParaRPr lang="en-US" dirty="0"/>
          </a:p>
        </p:txBody>
      </p:sp>
    </p:spTree>
    <p:extLst>
      <p:ext uri="{BB962C8B-B14F-4D97-AF65-F5344CB8AC3E}">
        <p14:creationId xmlns:p14="http://schemas.microsoft.com/office/powerpoint/2010/main" val="82021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 NoSQL</a:t>
            </a:r>
            <a:endParaRPr lang="en-US" dirty="0"/>
          </a:p>
        </p:txBody>
      </p:sp>
      <p:sp>
        <p:nvSpPr>
          <p:cNvPr id="3" name="Content Placeholder 2"/>
          <p:cNvSpPr>
            <a:spLocks noGrp="1"/>
          </p:cNvSpPr>
          <p:nvPr>
            <p:ph idx="1"/>
          </p:nvPr>
        </p:nvSpPr>
        <p:spPr/>
        <p:txBody>
          <a:bodyPr>
            <a:normAutofit lnSpcReduction="10000"/>
          </a:bodyPr>
          <a:lstStyle/>
          <a:p>
            <a:r>
              <a:rPr lang="en-US" dirty="0" smtClean="0"/>
              <a:t>NoSQL = a wide variety of databases (see table on next slide) that relax consistency (and so ACID properties) in order to increase scalability and/or availability.</a:t>
            </a:r>
          </a:p>
          <a:p>
            <a:r>
              <a:rPr lang="en-US" dirty="0" smtClean="0"/>
              <a:t>NoSQL initially stood for “No SQL”, now stands for “Not Only SQL” (Relational databases and NoSQL databases have started to converge).</a:t>
            </a:r>
          </a:p>
          <a:p>
            <a:r>
              <a:rPr lang="en-US" dirty="0" smtClean="0"/>
              <a:t>Generally do not require a fixed table schema nor do they support JOINs or other relational database features.</a:t>
            </a:r>
          </a:p>
          <a:p>
            <a:r>
              <a:rPr lang="en-US" dirty="0" smtClean="0"/>
              <a:t>Designed to process extremely large amounts of data and handle many concurrent users.</a:t>
            </a:r>
          </a:p>
          <a:p>
            <a:r>
              <a:rPr lang="en-US" dirty="0" smtClean="0"/>
              <a:t>Sometimes referred to as BASE:</a:t>
            </a:r>
          </a:p>
          <a:p>
            <a:pPr lvl="1"/>
            <a:r>
              <a:rPr lang="en-US" b="1" i="1" dirty="0" smtClean="0"/>
              <a:t>B</a:t>
            </a:r>
            <a:r>
              <a:rPr lang="en-US" dirty="0" smtClean="0"/>
              <a:t>asically </a:t>
            </a:r>
            <a:r>
              <a:rPr lang="en-US" b="1" i="1" dirty="0" smtClean="0"/>
              <a:t>A</a:t>
            </a:r>
            <a:r>
              <a:rPr lang="en-US" dirty="0" smtClean="0"/>
              <a:t>vailable </a:t>
            </a:r>
            <a:r>
              <a:rPr lang="mr-IN" dirty="0" smtClean="0"/>
              <a:t>–</a:t>
            </a:r>
            <a:r>
              <a:rPr lang="en-US" dirty="0" smtClean="0"/>
              <a:t> system at least seems to work all the time.</a:t>
            </a:r>
          </a:p>
          <a:p>
            <a:pPr lvl="1"/>
            <a:r>
              <a:rPr lang="en-US" b="1" i="1" dirty="0" smtClean="0"/>
              <a:t>S</a:t>
            </a:r>
            <a:r>
              <a:rPr lang="en-US" dirty="0" smtClean="0"/>
              <a:t>oft state </a:t>
            </a:r>
            <a:r>
              <a:rPr lang="mr-IN" dirty="0" smtClean="0"/>
              <a:t>–</a:t>
            </a:r>
            <a:r>
              <a:rPr lang="en-US" dirty="0" smtClean="0"/>
              <a:t> does not have to be consistent all the time.</a:t>
            </a:r>
          </a:p>
          <a:p>
            <a:pPr lvl="1"/>
            <a:r>
              <a:rPr lang="en-US" b="1" i="1" dirty="0" smtClean="0"/>
              <a:t>E</a:t>
            </a:r>
            <a:r>
              <a:rPr lang="en-US" dirty="0" smtClean="0"/>
              <a:t>ventually consistent </a:t>
            </a:r>
            <a:r>
              <a:rPr lang="mr-IN" dirty="0" smtClean="0"/>
              <a:t>–</a:t>
            </a:r>
            <a:r>
              <a:rPr lang="en-US" dirty="0" smtClean="0"/>
              <a:t> if not consistent now, it becomes consistent at some later time.</a:t>
            </a:r>
            <a:endParaRPr lang="en-US" b="1" i="1" dirty="0" smtClean="0"/>
          </a:p>
          <a:p>
            <a:endParaRPr lang="en-US" dirty="0"/>
          </a:p>
        </p:txBody>
      </p:sp>
    </p:spTree>
    <p:extLst>
      <p:ext uri="{BB962C8B-B14F-4D97-AF65-F5344CB8AC3E}">
        <p14:creationId xmlns:p14="http://schemas.microsoft.com/office/powerpoint/2010/main" val="125482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a:t>
            </a:r>
            <a:r>
              <a:rPr lang="mr-IN" dirty="0" smtClean="0"/>
              <a:t>–</a:t>
            </a:r>
            <a:r>
              <a:rPr lang="en-US" dirty="0" smtClean="0"/>
              <a:t> NoSQL types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6077" y="1731963"/>
            <a:ext cx="8930321" cy="4059237"/>
          </a:xfrm>
        </p:spPr>
      </p:pic>
    </p:spTree>
    <p:extLst>
      <p:ext uri="{BB962C8B-B14F-4D97-AF65-F5344CB8AC3E}">
        <p14:creationId xmlns:p14="http://schemas.microsoft.com/office/powerpoint/2010/main" val="63385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a:t>
            </a:r>
            <a:r>
              <a:rPr lang="mr-IN" dirty="0" smtClean="0"/>
              <a:t>–</a:t>
            </a:r>
            <a:r>
              <a:rPr lang="en-US" dirty="0" smtClean="0"/>
              <a:t> NoSQL types</a:t>
            </a:r>
            <a:endParaRPr lang="en-US" dirty="0"/>
          </a:p>
        </p:txBody>
      </p:sp>
      <p:sp>
        <p:nvSpPr>
          <p:cNvPr id="3" name="Content Placeholder 2"/>
          <p:cNvSpPr>
            <a:spLocks noGrp="1"/>
          </p:cNvSpPr>
          <p:nvPr>
            <p:ph idx="1"/>
          </p:nvPr>
        </p:nvSpPr>
        <p:spPr/>
        <p:txBody>
          <a:bodyPr>
            <a:normAutofit lnSpcReduction="10000"/>
          </a:bodyPr>
          <a:lstStyle/>
          <a:p>
            <a:pPr indent="-342900" defTabSz="914400">
              <a:spcBef>
                <a:spcPts val="0"/>
              </a:spcBef>
              <a:spcAft>
                <a:spcPts val="0"/>
              </a:spcAft>
              <a:buClrTx/>
              <a:buSzTx/>
            </a:pPr>
            <a:r>
              <a:rPr lang="en-US" dirty="0" smtClean="0"/>
              <a:t>Basic key-value store</a:t>
            </a:r>
          </a:p>
          <a:p>
            <a:pPr lvl="1" indent="-342900" defTabSz="914400">
              <a:spcBef>
                <a:spcPts val="0"/>
              </a:spcBef>
              <a:spcAft>
                <a:spcPts val="0"/>
              </a:spcAft>
              <a:buClrTx/>
              <a:buSzTx/>
            </a:pPr>
            <a:r>
              <a:rPr lang="en-US" dirty="0"/>
              <a:t>a single table with two columns: name and </a:t>
            </a:r>
            <a:r>
              <a:rPr lang="en-US" dirty="0" smtClean="0"/>
              <a:t>value.</a:t>
            </a:r>
          </a:p>
          <a:p>
            <a:pPr lvl="1" indent="-342900" defTabSz="914400">
              <a:spcBef>
                <a:spcPts val="0"/>
              </a:spcBef>
              <a:spcAft>
                <a:spcPts val="0"/>
              </a:spcAft>
              <a:buClrTx/>
              <a:buSzTx/>
            </a:pPr>
            <a:r>
              <a:rPr lang="en-US" dirty="0" smtClean="0"/>
              <a:t>No records, column types, schema, or query language.</a:t>
            </a:r>
          </a:p>
          <a:p>
            <a:pPr lvl="1" indent="-342900" defTabSz="914400">
              <a:spcBef>
                <a:spcPts val="0"/>
              </a:spcBef>
              <a:spcAft>
                <a:spcPts val="0"/>
              </a:spcAft>
              <a:buClrTx/>
              <a:buSzTx/>
            </a:pPr>
            <a:r>
              <a:rPr lang="en-US" dirty="0" smtClean="0"/>
              <a:t>Can create structure via naming conventions, but beware </a:t>
            </a:r>
            <a:r>
              <a:rPr lang="en-US" dirty="0"/>
              <a:t>name </a:t>
            </a:r>
            <a:r>
              <a:rPr lang="en-US" dirty="0" smtClean="0"/>
              <a:t>collisions.</a:t>
            </a:r>
          </a:p>
          <a:p>
            <a:pPr indent="-342900" defTabSz="914400">
              <a:spcBef>
                <a:spcPts val="0"/>
              </a:spcBef>
              <a:spcAft>
                <a:spcPts val="0"/>
              </a:spcAft>
              <a:buClrTx/>
              <a:buSzTx/>
            </a:pPr>
            <a:endParaRPr lang="en-US" dirty="0" smtClean="0"/>
          </a:p>
          <a:p>
            <a:pPr indent="-342900" defTabSz="914400">
              <a:spcBef>
                <a:spcPts val="0"/>
              </a:spcBef>
              <a:spcAft>
                <a:spcPts val="0"/>
              </a:spcAft>
              <a:buClrTx/>
              <a:buSzTx/>
            </a:pPr>
            <a:r>
              <a:rPr lang="en-US" dirty="0" smtClean="0"/>
              <a:t>Document-based </a:t>
            </a:r>
            <a:r>
              <a:rPr lang="en-US" dirty="0" smtClean="0"/>
              <a:t>databases</a:t>
            </a:r>
          </a:p>
          <a:p>
            <a:pPr lvl="1" indent="-342900" defTabSz="914400">
              <a:spcBef>
                <a:spcPts val="0"/>
              </a:spcBef>
              <a:spcAft>
                <a:spcPts val="0"/>
              </a:spcAft>
              <a:buClrTx/>
              <a:buSzTx/>
            </a:pPr>
            <a:r>
              <a:rPr lang="en-US" dirty="0" smtClean="0"/>
              <a:t>Key can relate to a structured document (JSON)</a:t>
            </a:r>
          </a:p>
          <a:p>
            <a:pPr lvl="1" indent="-342900" defTabSz="914400">
              <a:spcBef>
                <a:spcPts val="0"/>
              </a:spcBef>
              <a:spcAft>
                <a:spcPts val="0"/>
              </a:spcAft>
              <a:buClrTx/>
              <a:buSzTx/>
            </a:pPr>
            <a:r>
              <a:rPr lang="en-US" dirty="0" smtClean="0"/>
              <a:t>Still no schema or query language </a:t>
            </a:r>
            <a:r>
              <a:rPr lang="mr-IN" dirty="0" smtClean="0"/>
              <a:t>–</a:t>
            </a:r>
            <a:r>
              <a:rPr lang="en-US" dirty="0" smtClean="0"/>
              <a:t> you are responsible for consistency within documents.</a:t>
            </a:r>
          </a:p>
          <a:p>
            <a:pPr lvl="1" indent="-342900" defTabSz="914400">
              <a:spcBef>
                <a:spcPts val="0"/>
              </a:spcBef>
              <a:spcAft>
                <a:spcPts val="0"/>
              </a:spcAft>
              <a:buClrTx/>
              <a:buSzTx/>
            </a:pPr>
            <a:r>
              <a:rPr lang="en-US" dirty="0" smtClean="0"/>
              <a:t>database has the ability to index and filter based on values within document.</a:t>
            </a:r>
          </a:p>
          <a:p>
            <a:pPr indent="-342900" defTabSz="914400">
              <a:spcBef>
                <a:spcPts val="0"/>
              </a:spcBef>
              <a:spcAft>
                <a:spcPts val="0"/>
              </a:spcAft>
              <a:buClrTx/>
              <a:buSzTx/>
            </a:pPr>
            <a:endParaRPr lang="en-US" dirty="0" smtClean="0"/>
          </a:p>
          <a:p>
            <a:pPr indent="-342900" defTabSz="914400">
              <a:spcBef>
                <a:spcPts val="0"/>
              </a:spcBef>
              <a:spcAft>
                <a:spcPts val="0"/>
              </a:spcAft>
              <a:buClrTx/>
              <a:buSzTx/>
            </a:pPr>
            <a:r>
              <a:rPr lang="en-US" dirty="0" smtClean="0"/>
              <a:t>Graph-based </a:t>
            </a:r>
            <a:r>
              <a:rPr lang="en-US" dirty="0" smtClean="0"/>
              <a:t>databases</a:t>
            </a:r>
          </a:p>
          <a:p>
            <a:pPr lvl="1" indent="-342900" defTabSz="914400">
              <a:spcBef>
                <a:spcPts val="0"/>
              </a:spcBef>
              <a:spcAft>
                <a:spcPts val="0"/>
              </a:spcAft>
              <a:buClrTx/>
              <a:buSzTx/>
            </a:pPr>
            <a:r>
              <a:rPr lang="en-US" dirty="0" smtClean="0"/>
              <a:t>Two types of records </a:t>
            </a:r>
            <a:r>
              <a:rPr lang="mr-IN" dirty="0" smtClean="0"/>
              <a:t>–</a:t>
            </a:r>
            <a:r>
              <a:rPr lang="en-US" dirty="0" smtClean="0"/>
              <a:t> nodes and ties.</a:t>
            </a:r>
          </a:p>
          <a:p>
            <a:pPr lvl="1" indent="-342900" defTabSz="914400">
              <a:spcBef>
                <a:spcPts val="0"/>
              </a:spcBef>
              <a:spcAft>
                <a:spcPts val="0"/>
              </a:spcAft>
              <a:buClrTx/>
              <a:buSzTx/>
            </a:pPr>
            <a:r>
              <a:rPr lang="en-US" dirty="0" smtClean="0"/>
              <a:t>Each record is a name-value pair store so nodes and ties can have attributes.</a:t>
            </a:r>
          </a:p>
          <a:p>
            <a:pPr lvl="1" indent="-342900" defTabSz="914400">
              <a:spcBef>
                <a:spcPts val="0"/>
              </a:spcBef>
              <a:spcAft>
                <a:spcPts val="0"/>
              </a:spcAft>
              <a:buClrTx/>
              <a:buSzTx/>
            </a:pPr>
            <a:r>
              <a:rPr lang="en-US" dirty="0" smtClean="0"/>
              <a:t>Have </a:t>
            </a:r>
            <a:r>
              <a:rPr lang="en-US" dirty="0" smtClean="0"/>
              <a:t>specialized query </a:t>
            </a:r>
            <a:r>
              <a:rPr lang="en-US" dirty="0" smtClean="0"/>
              <a:t>languages that make relational queries quick (give me all the friends of my friends) </a:t>
            </a:r>
          </a:p>
          <a:p>
            <a:pPr lvl="1" indent="-342900" defTabSz="914400">
              <a:spcBef>
                <a:spcPts val="0"/>
              </a:spcBef>
              <a:spcAft>
                <a:spcPts val="0"/>
              </a:spcAft>
              <a:buClrTx/>
              <a:buSzTx/>
            </a:pPr>
            <a:endParaRPr lang="en-US" dirty="0" smtClean="0"/>
          </a:p>
          <a:p>
            <a:pPr lvl="1" indent="-342900" defTabSz="914400">
              <a:spcBef>
                <a:spcPts val="0"/>
              </a:spcBef>
              <a:spcAft>
                <a:spcPts val="0"/>
              </a:spcAft>
              <a:buClrTx/>
              <a:buSzTx/>
            </a:pPr>
            <a:endParaRPr lang="en-US" dirty="0"/>
          </a:p>
          <a:p>
            <a:pPr lvl="1" indent="-342900" defTabSz="914400">
              <a:spcBef>
                <a:spcPts val="0"/>
              </a:spcBef>
              <a:spcAft>
                <a:spcPts val="0"/>
              </a:spcAft>
              <a:buClrTx/>
              <a:buSzTx/>
            </a:pPr>
            <a:endParaRPr lang="en-US" dirty="0"/>
          </a:p>
        </p:txBody>
      </p:sp>
    </p:spTree>
    <p:extLst>
      <p:ext uri="{BB962C8B-B14F-4D97-AF65-F5344CB8AC3E}">
        <p14:creationId xmlns:p14="http://schemas.microsoft.com/office/powerpoint/2010/main" val="131920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a:t>
            </a:r>
            <a:r>
              <a:rPr lang="mr-IN" dirty="0" smtClean="0"/>
              <a:t>–</a:t>
            </a:r>
            <a:r>
              <a:rPr lang="en-US" dirty="0" smtClean="0"/>
              <a:t> what to use?</a:t>
            </a:r>
            <a:endParaRPr lang="en-US" dirty="0"/>
          </a:p>
        </p:txBody>
      </p:sp>
      <p:sp>
        <p:nvSpPr>
          <p:cNvPr id="3" name="Content Placeholder 2"/>
          <p:cNvSpPr>
            <a:spLocks noGrp="1"/>
          </p:cNvSpPr>
          <p:nvPr>
            <p:ph idx="1"/>
          </p:nvPr>
        </p:nvSpPr>
        <p:spPr/>
        <p:txBody>
          <a:bodyPr>
            <a:normAutofit fontScale="92500" lnSpcReduction="20000"/>
          </a:bodyPr>
          <a:lstStyle/>
          <a:p>
            <a:pPr marL="36900" indent="0">
              <a:buNone/>
            </a:pPr>
            <a:r>
              <a:rPr lang="en-US" dirty="0" smtClean="0"/>
              <a:t>Each of these data storage options is useful in certain circumstances.</a:t>
            </a:r>
          </a:p>
          <a:p>
            <a:r>
              <a:rPr lang="en-US" dirty="0"/>
              <a:t>Relational </a:t>
            </a:r>
            <a:r>
              <a:rPr lang="en-US" dirty="0" smtClean="0"/>
              <a:t>DBMS:</a:t>
            </a:r>
            <a:endParaRPr lang="en-US" dirty="0"/>
          </a:p>
          <a:p>
            <a:pPr lvl="1"/>
            <a:r>
              <a:rPr lang="en-US" dirty="0"/>
              <a:t>This should </a:t>
            </a:r>
            <a:r>
              <a:rPr lang="en-US" dirty="0" smtClean="0"/>
              <a:t>be your default for projects that involve tabular </a:t>
            </a:r>
            <a:r>
              <a:rPr lang="en-US" dirty="0" smtClean="0"/>
              <a:t>data, especially if you tie data sets together.</a:t>
            </a:r>
            <a:endParaRPr lang="en-US" dirty="0" smtClean="0"/>
          </a:p>
          <a:p>
            <a:pPr lvl="1"/>
            <a:r>
              <a:rPr lang="en-US" dirty="0" smtClean="0"/>
              <a:t>RDBMS </a:t>
            </a:r>
            <a:r>
              <a:rPr lang="en-US" dirty="0" smtClean="0"/>
              <a:t>maintains the integrity of your data, but can also do </a:t>
            </a:r>
            <a:r>
              <a:rPr lang="en-US" dirty="0" smtClean="0"/>
              <a:t>much of what NoSQL databases </a:t>
            </a:r>
            <a:r>
              <a:rPr lang="en-US" dirty="0" smtClean="0"/>
              <a:t>can.</a:t>
            </a:r>
            <a:endParaRPr lang="en-US" dirty="0" smtClean="0"/>
          </a:p>
          <a:p>
            <a:r>
              <a:rPr lang="en-US" dirty="0" smtClean="0"/>
              <a:t>Flat files and statistics package data files:</a:t>
            </a:r>
          </a:p>
          <a:p>
            <a:pPr lvl="1"/>
            <a:r>
              <a:rPr lang="en-US" dirty="0" smtClean="0"/>
              <a:t>Simple projects (small data, basic analysis) with no need for re-use.</a:t>
            </a:r>
          </a:p>
          <a:p>
            <a:pPr lvl="1"/>
            <a:r>
              <a:rPr lang="en-US" dirty="0" smtClean="0"/>
              <a:t>Contexts in which you have limited access to technology or rights to install programs.</a:t>
            </a:r>
          </a:p>
          <a:p>
            <a:pPr lvl="1"/>
            <a:r>
              <a:rPr lang="en-US" dirty="0" smtClean="0"/>
              <a:t>Data transfers.</a:t>
            </a:r>
          </a:p>
          <a:p>
            <a:r>
              <a:rPr lang="en-US" dirty="0" smtClean="0"/>
              <a:t>NoSQL databases:</a:t>
            </a:r>
          </a:p>
          <a:p>
            <a:pPr lvl="1"/>
            <a:r>
              <a:rPr lang="en-US" dirty="0" smtClean="0"/>
              <a:t>High volume of unstructured data you need to capture in real-time (twitter fire hose).</a:t>
            </a:r>
          </a:p>
          <a:p>
            <a:pPr lvl="1"/>
            <a:r>
              <a:rPr lang="en-US" dirty="0" smtClean="0"/>
              <a:t>Specialized use cases where RDBMS isn’t appropriate.</a:t>
            </a:r>
            <a:endParaRPr lang="en-US" dirty="0"/>
          </a:p>
        </p:txBody>
      </p:sp>
    </p:spTree>
    <p:extLst>
      <p:ext uri="{BB962C8B-B14F-4D97-AF65-F5344CB8AC3E}">
        <p14:creationId xmlns:p14="http://schemas.microsoft.com/office/powerpoint/2010/main" val="39989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a:t>
            </a:r>
            <a:r>
              <a:rPr lang="mr-IN" dirty="0"/>
              <a:t>–</a:t>
            </a:r>
            <a:r>
              <a:rPr lang="en-US" dirty="0"/>
              <a:t> what to use</a:t>
            </a:r>
            <a:r>
              <a:rPr lang="en-US" dirty="0" smtClean="0"/>
              <a:t>? </a:t>
            </a:r>
            <a:r>
              <a:rPr lang="mr-IN" dirty="0" smtClean="0"/>
              <a:t>–</a:t>
            </a:r>
            <a:r>
              <a:rPr lang="en-US" dirty="0" smtClean="0"/>
              <a:t> hybrid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4278" y="1731963"/>
            <a:ext cx="8533918" cy="4059237"/>
          </a:xfrm>
          <a:ln>
            <a:noFill/>
          </a:ln>
        </p:spPr>
      </p:pic>
      <p:sp>
        <p:nvSpPr>
          <p:cNvPr id="6" name="TextBox 5"/>
          <p:cNvSpPr txBox="1"/>
          <p:nvPr/>
        </p:nvSpPr>
        <p:spPr>
          <a:xfrm>
            <a:off x="6166873" y="5192485"/>
            <a:ext cx="1050353" cy="307777"/>
          </a:xfrm>
          <a:prstGeom prst="rect">
            <a:avLst/>
          </a:prstGeom>
          <a:noFill/>
        </p:spPr>
        <p:txBody>
          <a:bodyPr wrap="square" rtlCol="0">
            <a:spAutoFit/>
          </a:bodyPr>
          <a:lstStyle/>
          <a:p>
            <a:r>
              <a:rPr lang="en-US" sz="1400" dirty="0" smtClean="0">
                <a:solidFill>
                  <a:schemeClr val="bg1"/>
                </a:solidFill>
              </a:rPr>
              <a:t>or RDBMS</a:t>
            </a:r>
            <a:endParaRPr lang="en-US" sz="1400" dirty="0">
              <a:solidFill>
                <a:schemeClr val="bg1"/>
              </a:solidFill>
            </a:endParaRPr>
          </a:p>
        </p:txBody>
      </p:sp>
      <p:sp>
        <p:nvSpPr>
          <p:cNvPr id="7" name="Rectangle 6"/>
          <p:cNvSpPr/>
          <p:nvPr/>
        </p:nvSpPr>
        <p:spPr>
          <a:xfrm>
            <a:off x="7765378" y="1504345"/>
            <a:ext cx="205704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Statistics Package</a:t>
            </a:r>
            <a:endParaRPr lang="en-US" dirty="0"/>
          </a:p>
        </p:txBody>
      </p:sp>
      <p:cxnSp>
        <p:nvCxnSpPr>
          <p:cNvPr id="9" name="Straight Arrow Connector 8"/>
          <p:cNvCxnSpPr/>
          <p:nvPr/>
        </p:nvCxnSpPr>
        <p:spPr>
          <a:xfrm flipV="1">
            <a:off x="6504039" y="1858298"/>
            <a:ext cx="1261339" cy="486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83511" y="1799312"/>
            <a:ext cx="2881623" cy="307777"/>
          </a:xfrm>
          <a:prstGeom prst="rect">
            <a:avLst/>
          </a:prstGeom>
          <a:noFill/>
        </p:spPr>
        <p:txBody>
          <a:bodyPr wrap="none" rtlCol="0">
            <a:spAutoFit/>
          </a:bodyPr>
          <a:lstStyle/>
          <a:p>
            <a:r>
              <a:rPr lang="en-US" sz="1400" smtClean="0">
                <a:solidFill>
                  <a:schemeClr val="bg1"/>
                </a:solidFill>
              </a:rPr>
              <a:t>if </a:t>
            </a:r>
            <a:r>
              <a:rPr lang="en-US" sz="1400" dirty="0" smtClean="0">
                <a:solidFill>
                  <a:schemeClr val="bg1"/>
                </a:solidFill>
              </a:rPr>
              <a:t>RDBMS - SQL-based integration</a:t>
            </a:r>
            <a:endParaRPr lang="en-US" sz="1400" dirty="0">
              <a:solidFill>
                <a:schemeClr val="bg1"/>
              </a:solidFill>
            </a:endParaRPr>
          </a:p>
        </p:txBody>
      </p:sp>
      <p:sp>
        <p:nvSpPr>
          <p:cNvPr id="13" name="Rectangle 12"/>
          <p:cNvSpPr/>
          <p:nvPr/>
        </p:nvSpPr>
        <p:spPr>
          <a:xfrm>
            <a:off x="3407057" y="5198890"/>
            <a:ext cx="1080745" cy="307777"/>
          </a:xfrm>
          <a:prstGeom prst="rect">
            <a:avLst/>
          </a:prstGeom>
        </p:spPr>
        <p:txBody>
          <a:bodyPr wrap="none">
            <a:spAutoFit/>
          </a:bodyPr>
          <a:lstStyle/>
          <a:p>
            <a:r>
              <a:rPr lang="en-US" sz="1400">
                <a:solidFill>
                  <a:schemeClr val="bg1"/>
                </a:solidFill>
              </a:rPr>
              <a:t>Data </a:t>
            </a:r>
            <a:r>
              <a:rPr lang="en-US" sz="1400" smtClean="0">
                <a:solidFill>
                  <a:schemeClr val="bg1"/>
                </a:solidFill>
              </a:rPr>
              <a:t>hub </a:t>
            </a:r>
            <a:r>
              <a:rPr lang="mr-IN" sz="1400" dirty="0">
                <a:solidFill>
                  <a:schemeClr val="bg1"/>
                </a:solidFill>
              </a:rPr>
              <a:t>–</a:t>
            </a:r>
            <a:r>
              <a:rPr lang="en-US" sz="1400" dirty="0">
                <a:solidFill>
                  <a:schemeClr val="bg1"/>
                </a:solidFill>
              </a:rPr>
              <a:t> </a:t>
            </a:r>
          </a:p>
        </p:txBody>
      </p:sp>
      <p:sp>
        <p:nvSpPr>
          <p:cNvPr id="14" name="Rectangle 13"/>
          <p:cNvSpPr/>
          <p:nvPr/>
        </p:nvSpPr>
        <p:spPr>
          <a:xfrm>
            <a:off x="7276646" y="3288886"/>
            <a:ext cx="967705" cy="620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endParaRPr lang="en-US" dirty="0"/>
          </a:p>
        </p:txBody>
      </p:sp>
      <p:cxnSp>
        <p:nvCxnSpPr>
          <p:cNvPr id="16" name="Straight Arrow Connector 15"/>
          <p:cNvCxnSpPr/>
          <p:nvPr/>
        </p:nvCxnSpPr>
        <p:spPr>
          <a:xfrm>
            <a:off x="6647805" y="3598973"/>
            <a:ext cx="58459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023123" y="2993923"/>
            <a:ext cx="545690" cy="2576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023123" y="3946418"/>
            <a:ext cx="545690" cy="3748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36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a:t>
            </a:r>
            <a:r>
              <a:rPr lang="mr-IN" dirty="0"/>
              <a:t>–</a:t>
            </a:r>
            <a:r>
              <a:rPr lang="en-US" dirty="0"/>
              <a:t> what to use</a:t>
            </a:r>
            <a:r>
              <a:rPr lang="en-US" dirty="0" smtClean="0"/>
              <a:t>? - examples</a:t>
            </a:r>
            <a:endParaRPr lang="en-US" dirty="0"/>
          </a:p>
        </p:txBody>
      </p:sp>
      <p:sp>
        <p:nvSpPr>
          <p:cNvPr id="3" name="Content Placeholder 2"/>
          <p:cNvSpPr>
            <a:spLocks noGrp="1"/>
          </p:cNvSpPr>
          <p:nvPr>
            <p:ph idx="1"/>
          </p:nvPr>
        </p:nvSpPr>
        <p:spPr/>
        <p:txBody>
          <a:bodyPr/>
          <a:lstStyle/>
          <a:p>
            <a:pPr marL="494100" indent="-457200">
              <a:buFont typeface="+mj-lt"/>
              <a:buAutoNum type="arabicPeriod"/>
            </a:pPr>
            <a:r>
              <a:rPr lang="en-US" dirty="0" smtClean="0"/>
              <a:t>10,000 </a:t>
            </a:r>
            <a:r>
              <a:rPr lang="en-US" dirty="0"/>
              <a:t>records describing research grants, each specifying the principal investigator, institution, research area, proposal title, award date, and funding amount in comma-separated value (CSV) </a:t>
            </a:r>
            <a:r>
              <a:rPr lang="en-US" dirty="0" smtClean="0"/>
              <a:t>format.</a:t>
            </a:r>
          </a:p>
          <a:p>
            <a:pPr marL="494100" indent="-457200">
              <a:buFont typeface="+mj-lt"/>
              <a:buAutoNum type="arabicPeriod"/>
            </a:pPr>
            <a:r>
              <a:rPr lang="en-US" dirty="0"/>
              <a:t>1</a:t>
            </a:r>
            <a:r>
              <a:rPr lang="en-US" dirty="0" smtClean="0"/>
              <a:t>0 </a:t>
            </a:r>
            <a:r>
              <a:rPr lang="en-US" dirty="0"/>
              <a:t>million records in a variety of formats from funding agencies, web APIs, and institutional sources describing people, grants, funding agencies, and </a:t>
            </a:r>
            <a:r>
              <a:rPr lang="en-US" dirty="0" smtClean="0"/>
              <a:t>patents.</a:t>
            </a:r>
          </a:p>
          <a:p>
            <a:pPr marL="494100" indent="-457200">
              <a:buFont typeface="+mj-lt"/>
              <a:buAutoNum type="arabicPeriod"/>
            </a:pPr>
            <a:r>
              <a:rPr lang="en-US" dirty="0" smtClean="0"/>
              <a:t>10 </a:t>
            </a:r>
            <a:r>
              <a:rPr lang="en-US" dirty="0"/>
              <a:t>billion Twitter messages and associated metadata—around 10 terabytes (1013 bytes) in total, and increasing at a terabyte a month.</a:t>
            </a:r>
          </a:p>
        </p:txBody>
      </p:sp>
    </p:spTree>
    <p:extLst>
      <p:ext uri="{BB962C8B-B14F-4D97-AF65-F5344CB8AC3E}">
        <p14:creationId xmlns:p14="http://schemas.microsoft.com/office/powerpoint/2010/main" val="131330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a:t>
            </a:r>
            <a:r>
              <a:rPr lang="mr-IN" dirty="0" smtClean="0"/>
              <a:t>–</a:t>
            </a:r>
            <a:r>
              <a:rPr lang="en-US" dirty="0" smtClean="0"/>
              <a:t> example </a:t>
            </a:r>
            <a:r>
              <a:rPr lang="mr-IN" dirty="0" smtClean="0"/>
              <a:t>–</a:t>
            </a:r>
            <a:r>
              <a:rPr lang="en-US" dirty="0" smtClean="0"/>
              <a:t> class data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5172" y="1731963"/>
            <a:ext cx="5692131" cy="4059237"/>
          </a:xfrm>
        </p:spPr>
      </p:pic>
    </p:spTree>
    <p:extLst>
      <p:ext uri="{BB962C8B-B14F-4D97-AF65-F5344CB8AC3E}">
        <p14:creationId xmlns:p14="http://schemas.microsoft.com/office/powerpoint/2010/main" val="78745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Normalizing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Normalization </a:t>
            </a:r>
            <a:r>
              <a:rPr lang="mr-IN" dirty="0" smtClean="0"/>
              <a:t>–</a:t>
            </a:r>
            <a:r>
              <a:rPr lang="en-US" dirty="0" smtClean="0"/>
              <a:t> process of designing a schema where:</a:t>
            </a:r>
          </a:p>
          <a:p>
            <a:pPr lvl="1"/>
            <a:r>
              <a:rPr lang="en-US" dirty="0" smtClean="0"/>
              <a:t> tables match the entities in your data (people, employers, wage records, etc.).</a:t>
            </a:r>
          </a:p>
          <a:p>
            <a:pPr lvl="1"/>
            <a:r>
              <a:rPr lang="en-US" dirty="0" smtClean="0"/>
              <a:t>A given piece of information is only stored once, and</a:t>
            </a:r>
            <a:r>
              <a:rPr lang="mr-IN" dirty="0" smtClean="0"/>
              <a:t>…</a:t>
            </a:r>
            <a:endParaRPr lang="en-US" dirty="0"/>
          </a:p>
          <a:p>
            <a:pPr lvl="2"/>
            <a:r>
              <a:rPr lang="en-US" dirty="0" smtClean="0"/>
              <a:t>Don’t have name string in every wage record, just the person table.</a:t>
            </a:r>
          </a:p>
          <a:p>
            <a:pPr lvl="1"/>
            <a:r>
              <a:rPr lang="mr-IN" dirty="0" smtClean="0"/>
              <a:t>…</a:t>
            </a:r>
            <a:r>
              <a:rPr lang="en-US" dirty="0"/>
              <a:t>s</a:t>
            </a:r>
            <a:r>
              <a:rPr lang="en-US" dirty="0" smtClean="0"/>
              <a:t>tored in the table where the information belongs.</a:t>
            </a:r>
          </a:p>
          <a:p>
            <a:pPr lvl="1"/>
            <a:r>
              <a:rPr lang="en-US" dirty="0" smtClean="0"/>
              <a:t>And any information that could be applied to an entity more than once gets its own table, rather than a set of columns in a row</a:t>
            </a:r>
          </a:p>
          <a:p>
            <a:pPr lvl="2"/>
            <a:r>
              <a:rPr lang="en-US" dirty="0" smtClean="0"/>
              <a:t>email address </a:t>
            </a:r>
            <a:r>
              <a:rPr lang="mr-IN" dirty="0" smtClean="0"/>
              <a:t>–</a:t>
            </a:r>
            <a:r>
              <a:rPr lang="en-US" dirty="0" smtClean="0"/>
              <a:t> if there are 3 columns for email addresses in person, what do you do with the fourth?</a:t>
            </a:r>
          </a:p>
          <a:p>
            <a:r>
              <a:rPr lang="en-US" dirty="0" smtClean="0"/>
              <a:t>Important for complex and/or ongoing projects.</a:t>
            </a:r>
          </a:p>
          <a:p>
            <a:pPr lvl="1"/>
            <a:r>
              <a:rPr lang="en-US" dirty="0" smtClean="0"/>
              <a:t>Sometimes not necessary for small or one-time projects.</a:t>
            </a:r>
          </a:p>
          <a:p>
            <a:pPr lvl="1"/>
            <a:r>
              <a:rPr lang="en-US" dirty="0" smtClean="0"/>
              <a:t>BUT - Easier to start with a normalized schema in an RDBMS and grow than to retro-fit later.</a:t>
            </a:r>
          </a:p>
        </p:txBody>
      </p:sp>
    </p:spTree>
    <p:extLst>
      <p:ext uri="{BB962C8B-B14F-4D97-AF65-F5344CB8AC3E}">
        <p14:creationId xmlns:p14="http://schemas.microsoft.com/office/powerpoint/2010/main" val="44754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Normalizing Data - Forms</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50000"/>
              </a:lnSpc>
              <a:spcBef>
                <a:spcPts val="0"/>
              </a:spcBef>
              <a:spcAft>
                <a:spcPts val="0"/>
              </a:spcAft>
              <a:buClrTx/>
              <a:buSzTx/>
              <a:buFontTx/>
              <a:buNone/>
              <a:tabLst/>
              <a:defRPr/>
            </a:pPr>
            <a:r>
              <a:rPr lang="en-US" dirty="0" smtClean="0"/>
              <a:t>Increasing levels of normalization are called “forms”.</a:t>
            </a:r>
          </a:p>
          <a:p>
            <a:pPr marL="0" marR="0" lvl="0" indent="0" defTabSz="914400" eaLnBrk="1" fontAlgn="auto" latinLnBrk="0" hangingPunct="1">
              <a:lnSpc>
                <a:spcPct val="150000"/>
              </a:lnSpc>
              <a:spcBef>
                <a:spcPts val="0"/>
              </a:spcBef>
              <a:spcAft>
                <a:spcPts val="0"/>
              </a:spcAft>
              <a:buClrTx/>
              <a:buSzTx/>
              <a:buFontTx/>
              <a:buNone/>
              <a:tabLst/>
              <a:defRPr/>
            </a:pPr>
            <a:r>
              <a:rPr lang="en-US" dirty="0" smtClean="0"/>
              <a:t>There are 4 or 5 theoretical forms.  The first three are generally agreed to be the most useful:</a:t>
            </a:r>
          </a:p>
          <a:p>
            <a:pPr indent="-342900" defTabSz="914400">
              <a:lnSpc>
                <a:spcPct val="150000"/>
              </a:lnSpc>
              <a:spcBef>
                <a:spcPts val="0"/>
              </a:spcBef>
              <a:spcAft>
                <a:spcPts val="0"/>
              </a:spcAft>
              <a:buClrTx/>
              <a:buSzTx/>
            </a:pPr>
            <a:r>
              <a:rPr lang="en-US" dirty="0" smtClean="0"/>
              <a:t>1</a:t>
            </a:r>
            <a:r>
              <a:rPr lang="en-US" baseline="30000" dirty="0" smtClean="0"/>
              <a:t>st</a:t>
            </a:r>
            <a:r>
              <a:rPr lang="en-US" dirty="0" smtClean="0"/>
              <a:t> Normal Form:</a:t>
            </a:r>
          </a:p>
          <a:p>
            <a:pPr lvl="1" indent="-342900" defTabSz="914400">
              <a:lnSpc>
                <a:spcPct val="150000"/>
              </a:lnSpc>
              <a:spcBef>
                <a:spcPts val="0"/>
              </a:spcBef>
              <a:spcAft>
                <a:spcPts val="0"/>
              </a:spcAft>
              <a:buClrTx/>
              <a:buSzTx/>
            </a:pPr>
            <a:r>
              <a:rPr lang="en-US" dirty="0" smtClean="0"/>
              <a:t>Create </a:t>
            </a:r>
            <a:r>
              <a:rPr lang="en-US" b="1" dirty="0" smtClean="0"/>
              <a:t>separate tables </a:t>
            </a:r>
            <a:r>
              <a:rPr lang="en-US" dirty="0" smtClean="0"/>
              <a:t>for each set of related data.</a:t>
            </a:r>
          </a:p>
          <a:p>
            <a:pPr lvl="1" indent="-342900" defTabSz="914400">
              <a:lnSpc>
                <a:spcPct val="150000"/>
              </a:lnSpc>
              <a:spcBef>
                <a:spcPts val="0"/>
              </a:spcBef>
              <a:spcAft>
                <a:spcPts val="0"/>
              </a:spcAft>
              <a:buClrTx/>
              <a:buSzTx/>
            </a:pPr>
            <a:r>
              <a:rPr lang="en-US" b="1" dirty="0" smtClean="0"/>
              <a:t>One and only one value</a:t>
            </a:r>
            <a:r>
              <a:rPr lang="en-US" dirty="0" smtClean="0"/>
              <a:t> </a:t>
            </a:r>
            <a:r>
              <a:rPr lang="en-US" dirty="0"/>
              <a:t>p</a:t>
            </a:r>
            <a:r>
              <a:rPr lang="en-US" dirty="0" smtClean="0"/>
              <a:t>er column.</a:t>
            </a:r>
          </a:p>
          <a:p>
            <a:pPr lvl="2" indent="-342900" defTabSz="914400">
              <a:lnSpc>
                <a:spcPct val="150000"/>
              </a:lnSpc>
              <a:spcBef>
                <a:spcPts val="0"/>
              </a:spcBef>
              <a:spcAft>
                <a:spcPts val="0"/>
              </a:spcAft>
              <a:buClrTx/>
              <a:buSzTx/>
            </a:pPr>
            <a:r>
              <a:rPr lang="en-US" i="1" dirty="0" smtClean="0"/>
              <a:t>No comma-delimited lists.</a:t>
            </a:r>
          </a:p>
          <a:p>
            <a:pPr lvl="1" indent="-342900" defTabSz="914400">
              <a:lnSpc>
                <a:spcPct val="150000"/>
              </a:lnSpc>
              <a:spcBef>
                <a:spcPts val="0"/>
              </a:spcBef>
              <a:spcAft>
                <a:spcPts val="0"/>
              </a:spcAft>
              <a:buClrTx/>
              <a:buSzTx/>
            </a:pPr>
            <a:r>
              <a:rPr lang="en-US" dirty="0" smtClean="0"/>
              <a:t>Tables should have a </a:t>
            </a:r>
            <a:r>
              <a:rPr lang="en-US" b="1" dirty="0" smtClean="0"/>
              <a:t>primary key</a:t>
            </a:r>
          </a:p>
          <a:p>
            <a:pPr lvl="2" indent="-342900" defTabSz="914400">
              <a:lnSpc>
                <a:spcPct val="150000"/>
              </a:lnSpc>
              <a:spcBef>
                <a:spcPts val="0"/>
              </a:spcBef>
              <a:spcAft>
                <a:spcPts val="0"/>
              </a:spcAft>
              <a:buClrTx/>
              <a:buSzTx/>
            </a:pPr>
            <a:r>
              <a:rPr lang="en-US" i="1" dirty="0" smtClean="0"/>
              <a:t>one or more columns you can use to uniquely and unambiguously identify each row in the table.</a:t>
            </a:r>
            <a:endParaRPr lang="en-US" dirty="0" smtClean="0"/>
          </a:p>
          <a:p>
            <a:pPr lvl="1" indent="-342900" defTabSz="914400">
              <a:lnSpc>
                <a:spcPct val="150000"/>
              </a:lnSpc>
              <a:spcBef>
                <a:spcPts val="0"/>
              </a:spcBef>
              <a:spcAft>
                <a:spcPts val="0"/>
              </a:spcAft>
              <a:buClrTx/>
              <a:buSzTx/>
            </a:pPr>
            <a:endParaRPr lang="en-US" dirty="0"/>
          </a:p>
        </p:txBody>
      </p:sp>
    </p:spTree>
    <p:extLst>
      <p:ext uri="{BB962C8B-B14F-4D97-AF65-F5344CB8AC3E}">
        <p14:creationId xmlns:p14="http://schemas.microsoft.com/office/powerpoint/2010/main" val="137340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Databases </a:t>
            </a:r>
            <a:r>
              <a:rPr lang="en-US" dirty="0" smtClean="0"/>
              <a:t>- Overview</a:t>
            </a:r>
            <a:endParaRPr lang="en-US" dirty="0"/>
          </a:p>
        </p:txBody>
      </p:sp>
      <p:sp>
        <p:nvSpPr>
          <p:cNvPr id="3" name="Content Placeholder 2"/>
          <p:cNvSpPr>
            <a:spLocks noGrp="1"/>
          </p:cNvSpPr>
          <p:nvPr>
            <p:ph idx="1"/>
          </p:nvPr>
        </p:nvSpPr>
        <p:spPr/>
        <p:txBody>
          <a:bodyPr/>
          <a:lstStyle/>
          <a:p>
            <a:r>
              <a:rPr lang="en-US" dirty="0" smtClean="0"/>
              <a:t>Data storage and organization methods</a:t>
            </a:r>
          </a:p>
          <a:p>
            <a:r>
              <a:rPr lang="en-US" dirty="0" smtClean="0"/>
              <a:t>Which is good for what? </a:t>
            </a:r>
            <a:r>
              <a:rPr lang="mr-IN" dirty="0" smtClean="0"/>
              <a:t>–</a:t>
            </a:r>
            <a:r>
              <a:rPr lang="en-US" dirty="0" smtClean="0"/>
              <a:t> including truly big data</a:t>
            </a:r>
          </a:p>
          <a:p>
            <a:r>
              <a:rPr lang="en-US" dirty="0" smtClean="0"/>
              <a:t>Overview of class data sets and how they relate</a:t>
            </a:r>
          </a:p>
          <a:p>
            <a:r>
              <a:rPr lang="en-US" dirty="0" smtClean="0"/>
              <a:t>How and why we put the class data in a relational database</a:t>
            </a:r>
          </a:p>
          <a:p>
            <a:r>
              <a:rPr lang="en-US" dirty="0" smtClean="0"/>
              <a:t>Examples of derived data</a:t>
            </a:r>
          </a:p>
          <a:p>
            <a:endParaRPr lang="en-US" dirty="0" smtClean="0"/>
          </a:p>
        </p:txBody>
      </p:sp>
    </p:spTree>
    <p:extLst>
      <p:ext uri="{BB962C8B-B14F-4D97-AF65-F5344CB8AC3E}">
        <p14:creationId xmlns:p14="http://schemas.microsoft.com/office/powerpoint/2010/main" val="358690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Normalizing Data </a:t>
            </a:r>
            <a:r>
              <a:rPr lang="mr-IN" dirty="0" smtClean="0"/>
              <a:t>–</a:t>
            </a:r>
            <a:r>
              <a:rPr lang="en-US" dirty="0" smtClean="0"/>
              <a:t> Forms continued</a:t>
            </a:r>
            <a:endParaRPr lang="en-US" dirty="0"/>
          </a:p>
        </p:txBody>
      </p:sp>
      <p:sp>
        <p:nvSpPr>
          <p:cNvPr id="3" name="Content Placeholder 2"/>
          <p:cNvSpPr>
            <a:spLocks noGrp="1"/>
          </p:cNvSpPr>
          <p:nvPr>
            <p:ph idx="1"/>
          </p:nvPr>
        </p:nvSpPr>
        <p:spPr/>
        <p:txBody>
          <a:bodyPr/>
          <a:lstStyle/>
          <a:p>
            <a:pPr indent="-342900" defTabSz="914400">
              <a:lnSpc>
                <a:spcPct val="150000"/>
              </a:lnSpc>
              <a:spcBef>
                <a:spcPts val="0"/>
              </a:spcBef>
              <a:spcAft>
                <a:spcPts val="0"/>
              </a:spcAft>
              <a:buClrTx/>
              <a:buSzTx/>
            </a:pPr>
            <a:r>
              <a:rPr lang="en-US" dirty="0"/>
              <a:t>2</a:t>
            </a:r>
            <a:r>
              <a:rPr lang="en-US" baseline="30000" dirty="0"/>
              <a:t>nd</a:t>
            </a:r>
            <a:r>
              <a:rPr lang="en-US" dirty="0"/>
              <a:t> Normal Form:</a:t>
            </a:r>
          </a:p>
          <a:p>
            <a:pPr lvl="1" indent="-342900" defTabSz="914400">
              <a:lnSpc>
                <a:spcPct val="150000"/>
              </a:lnSpc>
              <a:spcBef>
                <a:spcPts val="0"/>
              </a:spcBef>
              <a:spcAft>
                <a:spcPts val="0"/>
              </a:spcAft>
              <a:buClrTx/>
              <a:buSzTx/>
            </a:pPr>
            <a:r>
              <a:rPr lang="en-US" dirty="0"/>
              <a:t>Create separate tables for entities that can apply to multiple records.</a:t>
            </a:r>
          </a:p>
          <a:p>
            <a:pPr lvl="1" indent="-342900" defTabSz="914400">
              <a:lnSpc>
                <a:spcPct val="150000"/>
              </a:lnSpc>
              <a:spcBef>
                <a:spcPts val="0"/>
              </a:spcBef>
              <a:spcAft>
                <a:spcPts val="0"/>
              </a:spcAft>
              <a:buClrTx/>
              <a:buSzTx/>
            </a:pPr>
            <a:r>
              <a:rPr lang="en-US" dirty="0"/>
              <a:t>Each table should have a </a:t>
            </a:r>
            <a:r>
              <a:rPr lang="en-US" b="1" dirty="0"/>
              <a:t>single-column primary key</a:t>
            </a:r>
            <a:r>
              <a:rPr lang="en-US" dirty="0"/>
              <a:t>.</a:t>
            </a:r>
          </a:p>
          <a:p>
            <a:pPr lvl="1" indent="-342900" defTabSz="914400">
              <a:lnSpc>
                <a:spcPct val="150000"/>
              </a:lnSpc>
              <a:spcBef>
                <a:spcPts val="0"/>
              </a:spcBef>
              <a:spcAft>
                <a:spcPts val="0"/>
              </a:spcAft>
              <a:buClrTx/>
              <a:buSzTx/>
            </a:pPr>
            <a:r>
              <a:rPr lang="en-US" dirty="0"/>
              <a:t>Record relations between tables using </a:t>
            </a:r>
            <a:r>
              <a:rPr lang="en-US" b="1" dirty="0"/>
              <a:t>foreign keys</a:t>
            </a:r>
            <a:r>
              <a:rPr lang="en-US" dirty="0"/>
              <a:t>.</a:t>
            </a:r>
          </a:p>
          <a:p>
            <a:pPr indent="-342900" defTabSz="914400">
              <a:lnSpc>
                <a:spcPct val="150000"/>
              </a:lnSpc>
              <a:spcBef>
                <a:spcPts val="0"/>
              </a:spcBef>
              <a:spcAft>
                <a:spcPts val="0"/>
              </a:spcAft>
              <a:buClrTx/>
              <a:buSzTx/>
            </a:pPr>
            <a:r>
              <a:rPr lang="en-US" dirty="0"/>
              <a:t>3</a:t>
            </a:r>
            <a:r>
              <a:rPr lang="en-US" baseline="30000" dirty="0"/>
              <a:t>rd</a:t>
            </a:r>
            <a:r>
              <a:rPr lang="en-US" dirty="0"/>
              <a:t> Normal Form:</a:t>
            </a:r>
          </a:p>
          <a:p>
            <a:pPr lvl="1" indent="-342900" defTabSz="914400">
              <a:lnSpc>
                <a:spcPct val="150000"/>
              </a:lnSpc>
              <a:spcBef>
                <a:spcPts val="0"/>
              </a:spcBef>
              <a:spcAft>
                <a:spcPts val="0"/>
              </a:spcAft>
              <a:buClrTx/>
              <a:buSzTx/>
            </a:pPr>
            <a:r>
              <a:rPr lang="en-US" dirty="0"/>
              <a:t>Within each table, remove information that is not exclusively an element of that entity.</a:t>
            </a:r>
          </a:p>
          <a:p>
            <a:pPr lvl="2" indent="-342900" defTabSz="914400">
              <a:lnSpc>
                <a:spcPct val="150000"/>
              </a:lnSpc>
              <a:spcBef>
                <a:spcPts val="0"/>
              </a:spcBef>
              <a:spcAft>
                <a:spcPts val="0"/>
              </a:spcAft>
              <a:buClrTx/>
              <a:buSzTx/>
            </a:pPr>
            <a:r>
              <a:rPr lang="en-US" i="1" dirty="0"/>
              <a:t>Any employer information in a wage record should be removed, employer referenced by foreign key.</a:t>
            </a:r>
          </a:p>
          <a:p>
            <a:pPr marL="0" indent="0" defTabSz="914400">
              <a:spcBef>
                <a:spcPts val="0"/>
              </a:spcBef>
              <a:spcAft>
                <a:spcPts val="0"/>
              </a:spcAft>
              <a:buClrTx/>
              <a:buSzTx/>
              <a:buNone/>
            </a:pPr>
            <a:endParaRPr lang="en-US" dirty="0"/>
          </a:p>
          <a:p>
            <a:pPr marL="0" indent="0" defTabSz="914400">
              <a:spcBef>
                <a:spcPts val="0"/>
              </a:spcBef>
              <a:spcAft>
                <a:spcPts val="0"/>
              </a:spcAft>
              <a:buClrTx/>
              <a:buSzTx/>
              <a:buNone/>
            </a:pPr>
            <a:r>
              <a:rPr lang="en-US" dirty="0"/>
              <a:t>So how did we do?</a:t>
            </a:r>
          </a:p>
          <a:p>
            <a:endParaRPr lang="en-US" dirty="0"/>
          </a:p>
        </p:txBody>
      </p:sp>
    </p:spTree>
    <p:extLst>
      <p:ext uri="{BB962C8B-B14F-4D97-AF65-F5344CB8AC3E}">
        <p14:creationId xmlns:p14="http://schemas.microsoft.com/office/powerpoint/2010/main" val="25024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Normalizing Data </a:t>
            </a:r>
            <a:r>
              <a:rPr lang="mr-IN" dirty="0" smtClean="0"/>
              <a:t>–</a:t>
            </a:r>
            <a:r>
              <a:rPr lang="en-US" dirty="0" smtClean="0"/>
              <a:t> example </a:t>
            </a:r>
            <a:r>
              <a:rPr lang="mr-IN" dirty="0" smtClean="0"/>
              <a:t>–</a:t>
            </a:r>
            <a:r>
              <a:rPr lang="en-US" dirty="0" smtClean="0"/>
              <a:t> class 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5172" y="1731963"/>
            <a:ext cx="5692131" cy="4059237"/>
          </a:xfrm>
        </p:spPr>
      </p:pic>
    </p:spTree>
    <p:extLst>
      <p:ext uri="{BB962C8B-B14F-4D97-AF65-F5344CB8AC3E}">
        <p14:creationId xmlns:p14="http://schemas.microsoft.com/office/powerpoint/2010/main" val="1874897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 </a:t>
            </a:r>
            <a:r>
              <a:rPr lang="mr-IN" dirty="0" smtClean="0"/>
              <a:t>–</a:t>
            </a:r>
            <a:r>
              <a:rPr lang="en-US" dirty="0" smtClean="0"/>
              <a:t> Deriving data</a:t>
            </a:r>
            <a:endParaRPr lang="en-US" dirty="0"/>
          </a:p>
        </p:txBody>
      </p:sp>
      <p:sp>
        <p:nvSpPr>
          <p:cNvPr id="3" name="Content Placeholder 2"/>
          <p:cNvSpPr>
            <a:spLocks noGrp="1"/>
          </p:cNvSpPr>
          <p:nvPr>
            <p:ph idx="1"/>
          </p:nvPr>
        </p:nvSpPr>
        <p:spPr/>
        <p:txBody>
          <a:bodyPr>
            <a:normAutofit fontScale="92500" lnSpcReduction="10000"/>
          </a:bodyPr>
          <a:lstStyle/>
          <a:p>
            <a:pPr marL="36900" indent="0">
              <a:buNone/>
            </a:pPr>
            <a:r>
              <a:rPr lang="en-US" dirty="0" smtClean="0"/>
              <a:t>Normalized data in an RDBMS makes it much easier to quickly derive data to test a range of hypotheses or research questions.  For example:</a:t>
            </a:r>
          </a:p>
          <a:p>
            <a:r>
              <a:rPr lang="en-US" dirty="0"/>
              <a:t>Lets build a data file </a:t>
            </a:r>
            <a:r>
              <a:rPr lang="en-US" dirty="0" smtClean="0"/>
              <a:t>to help us </a:t>
            </a:r>
            <a:r>
              <a:rPr lang="en-US" dirty="0" smtClean="0"/>
              <a:t>understand effect of interventions on recidivism:</a:t>
            </a:r>
          </a:p>
          <a:p>
            <a:pPr lvl="1"/>
            <a:r>
              <a:rPr lang="en-US" dirty="0"/>
              <a:t>Define </a:t>
            </a:r>
            <a:r>
              <a:rPr lang="en-US" dirty="0" smtClean="0"/>
              <a:t>re-offending: prison admission within </a:t>
            </a:r>
            <a:r>
              <a:rPr lang="en-US" dirty="0"/>
              <a:t>two years </a:t>
            </a:r>
            <a:r>
              <a:rPr lang="en-US" dirty="0" smtClean="0"/>
              <a:t>of exit.</a:t>
            </a:r>
          </a:p>
          <a:p>
            <a:pPr lvl="1"/>
            <a:r>
              <a:rPr lang="en-US" dirty="0" smtClean="0"/>
              <a:t>Include history, but also </a:t>
            </a:r>
            <a:r>
              <a:rPr lang="en-US" dirty="0"/>
              <a:t>as large a sample as </a:t>
            </a:r>
            <a:r>
              <a:rPr lang="en-US" dirty="0" smtClean="0"/>
              <a:t>possible </a:t>
            </a:r>
            <a:r>
              <a:rPr lang="mr-IN" dirty="0" smtClean="0"/>
              <a:t>–</a:t>
            </a:r>
            <a:r>
              <a:rPr lang="en-US" dirty="0" smtClean="0"/>
              <a:t> amount of history?  2 years to start.</a:t>
            </a:r>
            <a:endParaRPr lang="en-US" dirty="0"/>
          </a:p>
          <a:p>
            <a:pPr lvl="1"/>
            <a:r>
              <a:rPr lang="en-US" dirty="0" smtClean="0"/>
              <a:t>Who do we include to start?  Start with people in exit table who left jail between 1992  and 2013.</a:t>
            </a:r>
          </a:p>
          <a:p>
            <a:pPr lvl="2"/>
            <a:r>
              <a:rPr lang="en-US" dirty="0" smtClean="0"/>
              <a:t>Admit and exit data start in 1990, so jump ahead to 1992 so everyone has 2 years of history.</a:t>
            </a:r>
          </a:p>
          <a:p>
            <a:pPr lvl="2"/>
            <a:r>
              <a:rPr lang="en-US" dirty="0"/>
              <a:t>They end </a:t>
            </a:r>
            <a:r>
              <a:rPr lang="en-US" dirty="0" smtClean="0"/>
              <a:t>in 2015, so come back two years to 2013 so we can look for recidivism with all in our sample.</a:t>
            </a:r>
            <a:endParaRPr lang="en-US" dirty="0" smtClean="0"/>
          </a:p>
          <a:p>
            <a:pPr lvl="1"/>
            <a:r>
              <a:rPr lang="en-US" dirty="0" smtClean="0"/>
              <a:t>If you want to integrate other data sets, adjust time frame filter to include their data, as well.</a:t>
            </a:r>
          </a:p>
          <a:p>
            <a:pPr lvl="2"/>
            <a:r>
              <a:rPr lang="en-US" dirty="0" err="1" smtClean="0"/>
              <a:t>Il_wage</a:t>
            </a:r>
            <a:r>
              <a:rPr lang="en-US" dirty="0"/>
              <a:t> </a:t>
            </a:r>
            <a:r>
              <a:rPr lang="mr-IN" dirty="0" smtClean="0"/>
              <a:t>–</a:t>
            </a:r>
            <a:r>
              <a:rPr lang="en-US" dirty="0" smtClean="0"/>
              <a:t> from 2005 to 2015, so start in 2007 rather than 1992.</a:t>
            </a:r>
          </a:p>
          <a:p>
            <a:pPr lvl="1"/>
            <a:r>
              <a:rPr lang="en-US" dirty="0" smtClean="0"/>
              <a:t>Once population is selected, create row per person in data table, then create columns for interesting data and write code to populate the columns.</a:t>
            </a:r>
          </a:p>
        </p:txBody>
      </p:sp>
    </p:spTree>
    <p:extLst>
      <p:ext uri="{BB962C8B-B14F-4D97-AF65-F5344CB8AC3E}">
        <p14:creationId xmlns:p14="http://schemas.microsoft.com/office/powerpoint/2010/main" val="71784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indent="-342900" defTabSz="914400">
              <a:spcBef>
                <a:spcPts val="0"/>
              </a:spcBef>
              <a:spcAft>
                <a:spcPts val="0"/>
              </a:spcAft>
              <a:buClrTx/>
              <a:buSzTx/>
              <a:defRPr/>
            </a:pPr>
            <a:r>
              <a:rPr lang="en-US" dirty="0"/>
              <a:t>Once you have data from different </a:t>
            </a:r>
            <a:r>
              <a:rPr lang="en-US" dirty="0" smtClean="0"/>
              <a:t>sources normalized </a:t>
            </a:r>
            <a:r>
              <a:rPr lang="en-US" dirty="0"/>
              <a:t>and related in an RDBMS, it becomes much easier to derive data to test a range of hypotheses or research questions.</a:t>
            </a:r>
          </a:p>
          <a:p>
            <a:pPr indent="-342900" defTabSz="914400">
              <a:spcBef>
                <a:spcPts val="0"/>
              </a:spcBef>
              <a:spcAft>
                <a:spcPts val="0"/>
              </a:spcAft>
              <a:buClrTx/>
              <a:buSzTx/>
              <a:defRPr/>
            </a:pPr>
            <a:r>
              <a:rPr lang="en-US" dirty="0" smtClean="0"/>
              <a:t>The data table pattern can be adapted </a:t>
            </a:r>
            <a:r>
              <a:rPr lang="en-US" dirty="0"/>
              <a:t>to many </a:t>
            </a:r>
            <a:r>
              <a:rPr lang="en-US" dirty="0" smtClean="0"/>
              <a:t>scenarios:</a:t>
            </a:r>
            <a:endParaRPr lang="en-US" dirty="0"/>
          </a:p>
          <a:p>
            <a:pPr lvl="1" indent="-342900" defTabSz="914400">
              <a:spcBef>
                <a:spcPts val="0"/>
              </a:spcBef>
              <a:spcAft>
                <a:spcPts val="0"/>
              </a:spcAft>
              <a:buClrTx/>
              <a:buSzTx/>
              <a:defRPr/>
            </a:pPr>
            <a:r>
              <a:rPr lang="en-US" dirty="0" smtClean="0"/>
              <a:t>For </a:t>
            </a:r>
            <a:r>
              <a:rPr lang="en-US" dirty="0"/>
              <a:t>machine learning</a:t>
            </a:r>
            <a:r>
              <a:rPr lang="en-US" dirty="0" smtClean="0"/>
              <a:t>, might </a:t>
            </a:r>
            <a:r>
              <a:rPr lang="en-US" dirty="0"/>
              <a:t>want to maximize number of observations, and so pull in older records at the expense of data derived from wage table</a:t>
            </a:r>
            <a:r>
              <a:rPr lang="en-US" dirty="0" smtClean="0"/>
              <a:t>.</a:t>
            </a:r>
          </a:p>
          <a:p>
            <a:pPr lvl="1" indent="-342900" defTabSz="914400">
              <a:spcBef>
                <a:spcPts val="0"/>
              </a:spcBef>
              <a:spcAft>
                <a:spcPts val="0"/>
              </a:spcAft>
              <a:buClrTx/>
              <a:buSzTx/>
              <a:defRPr/>
            </a:pPr>
            <a:r>
              <a:rPr lang="en-US" dirty="0" smtClean="0"/>
              <a:t>For geospatial analysis, might want to tie it into parole addresses (2009-2015), then to services and jobs available near ex-offenders’ residences.</a:t>
            </a:r>
            <a:endParaRPr lang="en-US" dirty="0"/>
          </a:p>
          <a:p>
            <a:pPr indent="-342900" defTabSz="914400">
              <a:spcBef>
                <a:spcPts val="0"/>
              </a:spcBef>
              <a:spcAft>
                <a:spcPts val="0"/>
              </a:spcAft>
              <a:buClrTx/>
              <a:buSzTx/>
              <a:defRPr/>
            </a:pPr>
            <a:r>
              <a:rPr lang="en-US" dirty="0" smtClean="0"/>
              <a:t>Code re-use: If you </a:t>
            </a:r>
            <a:r>
              <a:rPr lang="en-US" dirty="0"/>
              <a:t>build your code to generate column values carefully, you can re-use it in many different scenarios as well, making subsequent analysis increasingly more efficient to implement</a:t>
            </a:r>
            <a:r>
              <a:rPr lang="en-US" dirty="0" smtClean="0"/>
              <a:t>.</a:t>
            </a:r>
          </a:p>
          <a:p>
            <a:pPr indent="-342900" defTabSz="914400">
              <a:spcBef>
                <a:spcPts val="0"/>
              </a:spcBef>
              <a:spcAft>
                <a:spcPts val="0"/>
              </a:spcAft>
              <a:buClrTx/>
              <a:buSzTx/>
              <a:defRPr/>
            </a:pPr>
            <a:r>
              <a:rPr lang="en-US" dirty="0" smtClean="0"/>
              <a:t>All of this is comparatively straightforward because you use a database.</a:t>
            </a:r>
            <a:endParaRPr lang="en-US" dirty="0"/>
          </a:p>
        </p:txBody>
      </p:sp>
    </p:spTree>
    <p:extLst>
      <p:ext uri="{BB962C8B-B14F-4D97-AF65-F5344CB8AC3E}">
        <p14:creationId xmlns:p14="http://schemas.microsoft.com/office/powerpoint/2010/main" val="784466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87225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Addendums</a:t>
            </a:r>
            <a:endParaRPr lang="en-US" dirty="0"/>
          </a:p>
        </p:txBody>
      </p:sp>
      <p:sp>
        <p:nvSpPr>
          <p:cNvPr id="3" name="Content Placeholder 2"/>
          <p:cNvSpPr>
            <a:spLocks noGrp="1"/>
          </p:cNvSpPr>
          <p:nvPr>
            <p:ph idx="1"/>
          </p:nvPr>
        </p:nvSpPr>
        <p:spPr/>
        <p:txBody>
          <a:bodyPr/>
          <a:lstStyle/>
          <a:p>
            <a:r>
              <a:rPr lang="en-US" dirty="0" smtClean="0"/>
              <a:t>Normalizing data </a:t>
            </a:r>
            <a:r>
              <a:rPr lang="mr-IN" dirty="0" smtClean="0"/>
              <a:t>–</a:t>
            </a:r>
            <a:r>
              <a:rPr lang="en-US" dirty="0" smtClean="0"/>
              <a:t> example </a:t>
            </a:r>
            <a:r>
              <a:rPr lang="mr-IN" dirty="0" smtClean="0"/>
              <a:t>–</a:t>
            </a:r>
            <a:r>
              <a:rPr lang="en-US" dirty="0" smtClean="0"/>
              <a:t> Twitter stream</a:t>
            </a:r>
          </a:p>
          <a:p>
            <a:r>
              <a:rPr lang="en-US" dirty="0" smtClean="0"/>
              <a:t>Class data ingest process overview.</a:t>
            </a:r>
            <a:endParaRPr lang="en-US" dirty="0"/>
          </a:p>
        </p:txBody>
      </p:sp>
    </p:spTree>
    <p:extLst>
      <p:ext uri="{BB962C8B-B14F-4D97-AF65-F5344CB8AC3E}">
        <p14:creationId xmlns:p14="http://schemas.microsoft.com/office/powerpoint/2010/main" val="140216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Normalizing Data </a:t>
            </a:r>
            <a:r>
              <a:rPr lang="mr-IN" dirty="0" smtClean="0"/>
              <a:t>–</a:t>
            </a:r>
            <a:r>
              <a:rPr lang="en-US" dirty="0" smtClean="0"/>
              <a:t> example </a:t>
            </a:r>
            <a:r>
              <a:rPr lang="mr-IN" dirty="0" smtClean="0"/>
              <a:t>–</a:t>
            </a:r>
            <a:r>
              <a:rPr lang="en-US" dirty="0" smtClean="0"/>
              <a:t>  Twitter</a:t>
            </a:r>
            <a:endParaRPr lang="en-US" dirty="0"/>
          </a:p>
        </p:txBody>
      </p:sp>
      <p:sp>
        <p:nvSpPr>
          <p:cNvPr id="3" name="Content Placeholder 2"/>
          <p:cNvSpPr>
            <a:spLocks noGrp="1"/>
          </p:cNvSpPr>
          <p:nvPr>
            <p:ph idx="1"/>
          </p:nvPr>
        </p:nvSpPr>
        <p:spPr/>
        <p:txBody>
          <a:bodyPr/>
          <a:lstStyle/>
          <a:p>
            <a:r>
              <a:rPr lang="en-US" dirty="0" smtClean="0"/>
              <a:t>When you capture tweets, you get a whole bunch of information wrapped up in a JSON document:</a:t>
            </a:r>
          </a:p>
          <a:p>
            <a:pPr lvl="1"/>
            <a:r>
              <a:rPr lang="en-US" dirty="0" smtClean="0"/>
              <a:t>Information on tweet content</a:t>
            </a:r>
          </a:p>
          <a:p>
            <a:pPr lvl="2"/>
            <a:r>
              <a:rPr lang="en-US" dirty="0" smtClean="0"/>
              <a:t>Full text of tweet</a:t>
            </a:r>
          </a:p>
          <a:p>
            <a:pPr lvl="2"/>
            <a:r>
              <a:rPr lang="en-US" dirty="0" smtClean="0"/>
              <a:t>Hash tags</a:t>
            </a:r>
          </a:p>
          <a:p>
            <a:pPr lvl="2"/>
            <a:r>
              <a:rPr lang="en-US" dirty="0" smtClean="0"/>
              <a:t>Referenced URLs</a:t>
            </a:r>
          </a:p>
          <a:p>
            <a:pPr lvl="1"/>
            <a:r>
              <a:rPr lang="en-US" dirty="0" smtClean="0"/>
              <a:t>Information on user who tweeted</a:t>
            </a:r>
          </a:p>
          <a:p>
            <a:pPr lvl="2"/>
            <a:r>
              <a:rPr lang="en-US" dirty="0" smtClean="0"/>
              <a:t>Demographic information</a:t>
            </a:r>
          </a:p>
          <a:p>
            <a:pPr lvl="2"/>
            <a:r>
              <a:rPr lang="en-US" dirty="0" smtClean="0"/>
              <a:t>Information on friends and followers</a:t>
            </a:r>
          </a:p>
          <a:p>
            <a:r>
              <a:rPr lang="en-US" dirty="0" smtClean="0"/>
              <a:t>How to deal with this data?</a:t>
            </a:r>
            <a:endParaRPr lang="en-US" dirty="0"/>
          </a:p>
        </p:txBody>
      </p:sp>
    </p:spTree>
    <p:extLst>
      <p:ext uri="{BB962C8B-B14F-4D97-AF65-F5344CB8AC3E}">
        <p14:creationId xmlns:p14="http://schemas.microsoft.com/office/powerpoint/2010/main" val="830214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Normalizing Data </a:t>
            </a:r>
            <a:r>
              <a:rPr lang="mr-IN" dirty="0"/>
              <a:t>–</a:t>
            </a:r>
            <a:r>
              <a:rPr lang="en-US" dirty="0"/>
              <a:t> example </a:t>
            </a:r>
            <a:r>
              <a:rPr lang="mr-IN" dirty="0"/>
              <a:t>–</a:t>
            </a:r>
            <a:r>
              <a:rPr lang="en-US" dirty="0"/>
              <a:t>  </a:t>
            </a:r>
            <a:r>
              <a:rPr lang="en-US" dirty="0" smtClean="0"/>
              <a:t>Twitter, continued</a:t>
            </a:r>
            <a:endParaRPr lang="en-US" dirty="0"/>
          </a:p>
        </p:txBody>
      </p:sp>
      <p:sp>
        <p:nvSpPr>
          <p:cNvPr id="3" name="Content Placeholder 2"/>
          <p:cNvSpPr>
            <a:spLocks noGrp="1"/>
          </p:cNvSpPr>
          <p:nvPr>
            <p:ph idx="1"/>
          </p:nvPr>
        </p:nvSpPr>
        <p:spPr/>
        <p:txBody>
          <a:bodyPr/>
          <a:lstStyle/>
          <a:p>
            <a:r>
              <a:rPr lang="en-US" dirty="0" smtClean="0"/>
              <a:t>Raw tweet table for collection </a:t>
            </a:r>
            <a:r>
              <a:rPr lang="mr-IN" dirty="0" smtClean="0"/>
              <a:t>–</a:t>
            </a:r>
            <a:r>
              <a:rPr lang="en-US" dirty="0" smtClean="0"/>
              <a:t> either dump JSON in a text field, or parse and make a column per field in the tweet JSON.</a:t>
            </a:r>
          </a:p>
          <a:p>
            <a:pPr lvl="1"/>
            <a:r>
              <a:rPr lang="en-US" dirty="0" smtClean="0"/>
              <a:t>Tweet stream can be high volume - just parse, write and move on.</a:t>
            </a:r>
          </a:p>
          <a:p>
            <a:pPr lvl="1"/>
            <a:r>
              <a:rPr lang="en-US" dirty="0" smtClean="0"/>
              <a:t>Similar to a NoSQL strategy.</a:t>
            </a:r>
          </a:p>
          <a:p>
            <a:r>
              <a:rPr lang="en-US" dirty="0" smtClean="0"/>
              <a:t>Then, have follow-on processor that breaks up data into the following tables/entities:</a:t>
            </a:r>
          </a:p>
          <a:p>
            <a:pPr lvl="1"/>
            <a:r>
              <a:rPr lang="en-US" dirty="0" smtClean="0"/>
              <a:t>Tweet</a:t>
            </a:r>
          </a:p>
          <a:p>
            <a:pPr lvl="1"/>
            <a:r>
              <a:rPr lang="en-US" dirty="0" smtClean="0"/>
              <a:t>User information, joined from tweet by foreign key.</a:t>
            </a:r>
          </a:p>
          <a:p>
            <a:pPr lvl="1"/>
            <a:r>
              <a:rPr lang="en-US" dirty="0" smtClean="0"/>
              <a:t>Hash tags and URLs in separate tables, joined from tweet by foreign keys.</a:t>
            </a:r>
          </a:p>
          <a:p>
            <a:r>
              <a:rPr lang="en-US" dirty="0" smtClean="0"/>
              <a:t>What do you do when a user’s information changes?</a:t>
            </a:r>
          </a:p>
        </p:txBody>
      </p:sp>
    </p:spTree>
    <p:extLst>
      <p:ext uri="{BB962C8B-B14F-4D97-AF65-F5344CB8AC3E}">
        <p14:creationId xmlns:p14="http://schemas.microsoft.com/office/powerpoint/2010/main" val="58724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data </a:t>
            </a:r>
            <a:r>
              <a:rPr lang="mr-IN" dirty="0" smtClean="0"/>
              <a:t>–</a:t>
            </a:r>
            <a:r>
              <a:rPr lang="en-US" dirty="0" smtClean="0"/>
              <a:t> ingest process overview</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4278" y="1731963"/>
            <a:ext cx="8533918" cy="4059237"/>
          </a:xfrm>
          <a:ln>
            <a:noFill/>
          </a:ln>
        </p:spPr>
      </p:pic>
      <p:sp>
        <p:nvSpPr>
          <p:cNvPr id="6" name="TextBox 5"/>
          <p:cNvSpPr txBox="1"/>
          <p:nvPr/>
        </p:nvSpPr>
        <p:spPr>
          <a:xfrm>
            <a:off x="6166873" y="5192485"/>
            <a:ext cx="1050353" cy="307777"/>
          </a:xfrm>
          <a:prstGeom prst="rect">
            <a:avLst/>
          </a:prstGeom>
          <a:noFill/>
        </p:spPr>
        <p:txBody>
          <a:bodyPr wrap="square" rtlCol="0">
            <a:spAutoFit/>
          </a:bodyPr>
          <a:lstStyle/>
          <a:p>
            <a:r>
              <a:rPr lang="en-US" sz="1400" dirty="0" smtClean="0">
                <a:solidFill>
                  <a:schemeClr val="bg1"/>
                </a:solidFill>
              </a:rPr>
              <a:t>or RDBMS</a:t>
            </a:r>
            <a:endParaRPr lang="en-US" sz="1400" dirty="0">
              <a:solidFill>
                <a:schemeClr val="bg1"/>
              </a:solidFill>
            </a:endParaRPr>
          </a:p>
        </p:txBody>
      </p:sp>
      <p:sp>
        <p:nvSpPr>
          <p:cNvPr id="7" name="Rectangle 6"/>
          <p:cNvSpPr/>
          <p:nvPr/>
        </p:nvSpPr>
        <p:spPr>
          <a:xfrm>
            <a:off x="7765378" y="1504345"/>
            <a:ext cx="205704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Statistics Package</a:t>
            </a:r>
            <a:endParaRPr lang="en-US" dirty="0"/>
          </a:p>
        </p:txBody>
      </p:sp>
      <p:cxnSp>
        <p:nvCxnSpPr>
          <p:cNvPr id="9" name="Straight Arrow Connector 8"/>
          <p:cNvCxnSpPr/>
          <p:nvPr/>
        </p:nvCxnSpPr>
        <p:spPr>
          <a:xfrm flipV="1">
            <a:off x="6504039" y="1858298"/>
            <a:ext cx="1261339" cy="486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83511" y="1799312"/>
            <a:ext cx="2881623" cy="307777"/>
          </a:xfrm>
          <a:prstGeom prst="rect">
            <a:avLst/>
          </a:prstGeom>
          <a:noFill/>
        </p:spPr>
        <p:txBody>
          <a:bodyPr wrap="none" rtlCol="0">
            <a:spAutoFit/>
          </a:bodyPr>
          <a:lstStyle/>
          <a:p>
            <a:r>
              <a:rPr lang="en-US" sz="1400" smtClean="0">
                <a:solidFill>
                  <a:schemeClr val="bg1"/>
                </a:solidFill>
              </a:rPr>
              <a:t>if </a:t>
            </a:r>
            <a:r>
              <a:rPr lang="en-US" sz="1400" dirty="0" smtClean="0">
                <a:solidFill>
                  <a:schemeClr val="bg1"/>
                </a:solidFill>
              </a:rPr>
              <a:t>RDBMS - SQL-based integration</a:t>
            </a:r>
            <a:endParaRPr lang="en-US" sz="1400" dirty="0">
              <a:solidFill>
                <a:schemeClr val="bg1"/>
              </a:solidFill>
            </a:endParaRPr>
          </a:p>
        </p:txBody>
      </p:sp>
      <p:sp>
        <p:nvSpPr>
          <p:cNvPr id="13" name="Rectangle 12"/>
          <p:cNvSpPr/>
          <p:nvPr/>
        </p:nvSpPr>
        <p:spPr>
          <a:xfrm>
            <a:off x="3407057" y="5198890"/>
            <a:ext cx="1080745" cy="307777"/>
          </a:xfrm>
          <a:prstGeom prst="rect">
            <a:avLst/>
          </a:prstGeom>
        </p:spPr>
        <p:txBody>
          <a:bodyPr wrap="none">
            <a:spAutoFit/>
          </a:bodyPr>
          <a:lstStyle/>
          <a:p>
            <a:r>
              <a:rPr lang="en-US" sz="1400">
                <a:solidFill>
                  <a:schemeClr val="bg1"/>
                </a:solidFill>
              </a:rPr>
              <a:t>Data </a:t>
            </a:r>
            <a:r>
              <a:rPr lang="en-US" sz="1400" smtClean="0">
                <a:solidFill>
                  <a:schemeClr val="bg1"/>
                </a:solidFill>
              </a:rPr>
              <a:t>hub </a:t>
            </a:r>
            <a:r>
              <a:rPr lang="mr-IN" sz="1400" dirty="0">
                <a:solidFill>
                  <a:schemeClr val="bg1"/>
                </a:solidFill>
              </a:rPr>
              <a:t>–</a:t>
            </a:r>
            <a:r>
              <a:rPr lang="en-US" sz="1400" dirty="0">
                <a:solidFill>
                  <a:schemeClr val="bg1"/>
                </a:solidFill>
              </a:rPr>
              <a:t> </a:t>
            </a:r>
          </a:p>
        </p:txBody>
      </p:sp>
      <p:sp>
        <p:nvSpPr>
          <p:cNvPr id="14" name="Rectangle 13"/>
          <p:cNvSpPr/>
          <p:nvPr/>
        </p:nvSpPr>
        <p:spPr>
          <a:xfrm>
            <a:off x="7276646" y="3288886"/>
            <a:ext cx="967705" cy="620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endParaRPr lang="en-US" dirty="0"/>
          </a:p>
        </p:txBody>
      </p:sp>
      <p:cxnSp>
        <p:nvCxnSpPr>
          <p:cNvPr id="16" name="Straight Arrow Connector 15"/>
          <p:cNvCxnSpPr/>
          <p:nvPr/>
        </p:nvCxnSpPr>
        <p:spPr>
          <a:xfrm>
            <a:off x="6647805" y="3598973"/>
            <a:ext cx="584597"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023123" y="2993923"/>
            <a:ext cx="545690" cy="2576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023123" y="3946418"/>
            <a:ext cx="545690" cy="3748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308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Data </a:t>
            </a:r>
            <a:r>
              <a:rPr lang="mr-IN" dirty="0" smtClean="0"/>
              <a:t>–</a:t>
            </a:r>
            <a:r>
              <a:rPr lang="en-US" dirty="0" smtClean="0"/>
              <a:t> ingest process</a:t>
            </a:r>
            <a:endParaRPr lang="en-US" dirty="0"/>
          </a:p>
        </p:txBody>
      </p:sp>
      <p:sp>
        <p:nvSpPr>
          <p:cNvPr id="3" name="Content Placeholder 2"/>
          <p:cNvSpPr>
            <a:spLocks noGrp="1"/>
          </p:cNvSpPr>
          <p:nvPr>
            <p:ph idx="1"/>
          </p:nvPr>
        </p:nvSpPr>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Class data ingest process:</a:t>
            </a:r>
          </a:p>
          <a:p>
            <a:pPr indent="-342900" defTabSz="914400">
              <a:spcBef>
                <a:spcPts val="0"/>
              </a:spcBef>
              <a:spcAft>
                <a:spcPts val="0"/>
              </a:spcAft>
              <a:buClrTx/>
              <a:buSzTx/>
            </a:pPr>
            <a:r>
              <a:rPr lang="en-US" dirty="0" smtClean="0"/>
              <a:t>Received flat files, mostly CSVs, from data providers.  Moved them straight to air-gapped red environment.</a:t>
            </a:r>
          </a:p>
          <a:p>
            <a:pPr indent="-342900" defTabSz="914400">
              <a:spcBef>
                <a:spcPts val="0"/>
              </a:spcBef>
              <a:spcAft>
                <a:spcPts val="0"/>
              </a:spcAft>
              <a:buClrTx/>
              <a:buSzTx/>
            </a:pPr>
            <a:r>
              <a:rPr lang="en-US" dirty="0" smtClean="0"/>
              <a:t>In red environment:</a:t>
            </a:r>
          </a:p>
          <a:p>
            <a:pPr lvl="1" indent="-342900" defTabSz="914400">
              <a:spcBef>
                <a:spcPts val="0"/>
              </a:spcBef>
              <a:spcAft>
                <a:spcPts val="0"/>
              </a:spcAft>
              <a:buClrTx/>
              <a:buSzTx/>
            </a:pPr>
            <a:r>
              <a:rPr lang="en-US" dirty="0" smtClean="0"/>
              <a:t>Parsed files.</a:t>
            </a:r>
          </a:p>
          <a:p>
            <a:pPr lvl="1" indent="-342900" defTabSz="914400">
              <a:spcBef>
                <a:spcPts val="0"/>
              </a:spcBef>
              <a:spcAft>
                <a:spcPts val="0"/>
              </a:spcAft>
              <a:buClrTx/>
              <a:buSzTx/>
            </a:pPr>
            <a:r>
              <a:rPr lang="en-US" dirty="0" smtClean="0"/>
              <a:t>For person-level data, hashed SSN and name parts, removed original values</a:t>
            </a:r>
          </a:p>
          <a:p>
            <a:pPr lvl="1" indent="-342900" defTabSz="914400">
              <a:spcBef>
                <a:spcPts val="0"/>
              </a:spcBef>
              <a:spcAft>
                <a:spcPts val="0"/>
              </a:spcAft>
              <a:buClrTx/>
              <a:buSzTx/>
            </a:pPr>
            <a:r>
              <a:rPr lang="en-US" dirty="0" smtClean="0"/>
              <a:t>For data we were required to aggregate, aggregated.</a:t>
            </a:r>
          </a:p>
          <a:p>
            <a:pPr lvl="1" indent="-342900" defTabSz="914400">
              <a:spcBef>
                <a:spcPts val="0"/>
              </a:spcBef>
              <a:spcAft>
                <a:spcPts val="0"/>
              </a:spcAft>
              <a:buClrTx/>
              <a:buSzTx/>
            </a:pPr>
            <a:r>
              <a:rPr lang="en-US" dirty="0" smtClean="0"/>
              <a:t>Converted back to CSV files for ease of export and moving files.</a:t>
            </a:r>
          </a:p>
          <a:p>
            <a:pPr indent="-342900" defTabSz="914400">
              <a:spcBef>
                <a:spcPts val="0"/>
              </a:spcBef>
              <a:spcAft>
                <a:spcPts val="0"/>
              </a:spcAft>
              <a:buClrTx/>
              <a:buSzTx/>
            </a:pPr>
            <a:r>
              <a:rPr lang="en-US" dirty="0" smtClean="0"/>
              <a:t>In yellow environment:</a:t>
            </a:r>
          </a:p>
          <a:p>
            <a:pPr lvl="1" indent="-342900" defTabSz="914400">
              <a:spcBef>
                <a:spcPts val="0"/>
              </a:spcBef>
              <a:spcAft>
                <a:spcPts val="0"/>
              </a:spcAft>
              <a:buClrTx/>
              <a:buSzTx/>
            </a:pPr>
            <a:r>
              <a:rPr lang="en-US" dirty="0" smtClean="0"/>
              <a:t>Loaded into pandas, checked auto-typed columns, converted as needed but avoid loss of information.</a:t>
            </a:r>
          </a:p>
          <a:p>
            <a:pPr lvl="1" indent="-342900" defTabSz="914400">
              <a:spcBef>
                <a:spcPts val="0"/>
              </a:spcBef>
              <a:spcAft>
                <a:spcPts val="0"/>
              </a:spcAft>
              <a:buClrTx/>
              <a:buSzTx/>
            </a:pPr>
            <a:r>
              <a:rPr lang="en-US" dirty="0" smtClean="0"/>
              <a:t>Stored data in database table.</a:t>
            </a:r>
          </a:p>
          <a:p>
            <a:pPr lvl="1" indent="-342900" defTabSz="914400">
              <a:spcBef>
                <a:spcPts val="0"/>
              </a:spcBef>
              <a:spcAft>
                <a:spcPts val="0"/>
              </a:spcAft>
              <a:buClrTx/>
              <a:buSzTx/>
            </a:pPr>
            <a:r>
              <a:rPr lang="en-US" dirty="0" smtClean="0"/>
              <a:t>Added unique integer auto-increment ID.</a:t>
            </a:r>
          </a:p>
          <a:p>
            <a:pPr lvl="1" indent="-342900" defTabSz="914400">
              <a:spcBef>
                <a:spcPts val="0"/>
              </a:spcBef>
              <a:spcAft>
                <a:spcPts val="0"/>
              </a:spcAft>
              <a:buClrTx/>
              <a:buSzTx/>
            </a:pPr>
            <a:r>
              <a:rPr lang="en-US" dirty="0" smtClean="0"/>
              <a:t>If related to person:</a:t>
            </a:r>
          </a:p>
          <a:p>
            <a:pPr lvl="2" indent="-342900" defTabSz="914400">
              <a:spcBef>
                <a:spcPts val="0"/>
              </a:spcBef>
              <a:spcAft>
                <a:spcPts val="0"/>
              </a:spcAft>
              <a:buClrTx/>
              <a:buSzTx/>
            </a:pPr>
            <a:r>
              <a:rPr lang="en-US" dirty="0" smtClean="0"/>
              <a:t>populate foreign key to person.</a:t>
            </a:r>
          </a:p>
          <a:p>
            <a:pPr lvl="2" indent="-342900" defTabSz="914400">
              <a:spcBef>
                <a:spcPts val="0"/>
              </a:spcBef>
              <a:spcAft>
                <a:spcPts val="0"/>
              </a:spcAft>
              <a:buClrTx/>
              <a:buSzTx/>
            </a:pPr>
            <a:r>
              <a:rPr lang="en-US" dirty="0" smtClean="0"/>
              <a:t>See if any information needs to be normalized up to person</a:t>
            </a:r>
          </a:p>
          <a:p>
            <a:pPr lvl="1" indent="-342900" defTabSz="914400">
              <a:spcBef>
                <a:spcPts val="0"/>
              </a:spcBef>
              <a:spcAft>
                <a:spcPts val="0"/>
              </a:spcAft>
              <a:buClrTx/>
              <a:buSzTx/>
            </a:pPr>
            <a:r>
              <a:rPr lang="en-US" dirty="0" smtClean="0"/>
              <a:t>optimize database tables </a:t>
            </a:r>
            <a:r>
              <a:rPr lang="mr-IN" dirty="0" smtClean="0"/>
              <a:t>–</a:t>
            </a:r>
            <a:r>
              <a:rPr lang="en-US" dirty="0" smtClean="0"/>
              <a:t> mostly creating  indexes.</a:t>
            </a:r>
          </a:p>
          <a:p>
            <a:pPr lvl="1" indent="-342900" defTabSz="914400">
              <a:spcBef>
                <a:spcPts val="0"/>
              </a:spcBef>
              <a:spcAft>
                <a:spcPts val="0"/>
              </a:spcAft>
              <a:buClrTx/>
              <a:buSzTx/>
            </a:pPr>
            <a:endParaRPr lang="en-US" dirty="0" smtClean="0"/>
          </a:p>
        </p:txBody>
      </p:sp>
    </p:spTree>
    <p:extLst>
      <p:ext uri="{BB962C8B-B14F-4D97-AF65-F5344CB8AC3E}">
        <p14:creationId xmlns:p14="http://schemas.microsoft.com/office/powerpoint/2010/main" val="61832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a:t>
            </a:r>
            <a:r>
              <a:rPr lang="mr-IN" dirty="0" smtClean="0"/>
              <a:t>–</a:t>
            </a:r>
            <a:r>
              <a:rPr lang="en-US" dirty="0" smtClean="0"/>
              <a:t> types of storage</a:t>
            </a:r>
            <a:endParaRPr lang="en-US" dirty="0"/>
          </a:p>
        </p:txBody>
      </p:sp>
      <p:sp>
        <p:nvSpPr>
          <p:cNvPr id="3" name="Content Placeholder 2"/>
          <p:cNvSpPr>
            <a:spLocks noGrp="1"/>
          </p:cNvSpPr>
          <p:nvPr>
            <p:ph idx="1"/>
          </p:nvPr>
        </p:nvSpPr>
        <p:spPr/>
        <p:txBody>
          <a:bodyPr/>
          <a:lstStyle/>
          <a:p>
            <a:r>
              <a:rPr lang="en-US" dirty="0" smtClean="0"/>
              <a:t>File system data files including delimited text and spreadsheets</a:t>
            </a:r>
          </a:p>
          <a:p>
            <a:r>
              <a:rPr lang="en-US" dirty="0" smtClean="0"/>
              <a:t>Native data files for your statistical package of choice</a:t>
            </a:r>
          </a:p>
          <a:p>
            <a:r>
              <a:rPr lang="en-US" dirty="0" smtClean="0"/>
              <a:t>Database management systems (DBMS)</a:t>
            </a:r>
          </a:p>
          <a:p>
            <a:pPr lvl="1"/>
            <a:r>
              <a:rPr lang="en-US" dirty="0" smtClean="0"/>
              <a:t>Relational databases</a:t>
            </a:r>
          </a:p>
          <a:p>
            <a:pPr lvl="1"/>
            <a:r>
              <a:rPr lang="en-US" dirty="0" smtClean="0"/>
              <a:t>“NoSQL” databases</a:t>
            </a:r>
          </a:p>
          <a:p>
            <a:endParaRPr lang="en-US" dirty="0" smtClean="0"/>
          </a:p>
          <a:p>
            <a:endParaRPr lang="en-US" dirty="0"/>
          </a:p>
        </p:txBody>
      </p:sp>
    </p:spTree>
    <p:extLst>
      <p:ext uri="{BB962C8B-B14F-4D97-AF65-F5344CB8AC3E}">
        <p14:creationId xmlns:p14="http://schemas.microsoft.com/office/powerpoint/2010/main" val="624094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a:t>
            </a:r>
            <a:r>
              <a:rPr lang="mr-IN" dirty="0" smtClean="0"/>
              <a:t>–</a:t>
            </a:r>
            <a:r>
              <a:rPr lang="en-US" dirty="0" smtClean="0"/>
              <a:t> Text files</a:t>
            </a:r>
            <a:endParaRPr lang="en-US" dirty="0"/>
          </a:p>
        </p:txBody>
      </p:sp>
      <p:sp>
        <p:nvSpPr>
          <p:cNvPr id="3" name="Content Placeholder 2"/>
          <p:cNvSpPr>
            <a:spLocks noGrp="1"/>
          </p:cNvSpPr>
          <p:nvPr>
            <p:ph idx="1"/>
          </p:nvPr>
        </p:nvSpPr>
        <p:spPr/>
        <p:txBody>
          <a:bodyPr>
            <a:normAutofit fontScale="92500"/>
          </a:bodyPr>
          <a:lstStyle/>
          <a:p>
            <a:r>
              <a:rPr lang="en-US" dirty="0" smtClean="0"/>
              <a:t>Text data files can come in many formats:</a:t>
            </a:r>
          </a:p>
          <a:p>
            <a:pPr lvl="1"/>
            <a:r>
              <a:rPr lang="en-US" dirty="0" smtClean="0"/>
              <a:t>Excel, Comma-separated values (CSV), tab-delimited, fixed-width, etc.</a:t>
            </a:r>
          </a:p>
          <a:p>
            <a:r>
              <a:rPr lang="en-US" dirty="0" smtClean="0"/>
              <a:t>Pros:</a:t>
            </a:r>
          </a:p>
          <a:p>
            <a:pPr lvl="1"/>
            <a:r>
              <a:rPr lang="en-US" dirty="0" smtClean="0"/>
              <a:t>Platform independent</a:t>
            </a:r>
          </a:p>
          <a:p>
            <a:pPr lvl="1"/>
            <a:r>
              <a:rPr lang="en-US" dirty="0" smtClean="0"/>
              <a:t>Relatively easy to make, use, and share (though complex text data can be painful).</a:t>
            </a:r>
          </a:p>
          <a:p>
            <a:pPr lvl="1"/>
            <a:r>
              <a:rPr lang="en-US" dirty="0" smtClean="0"/>
              <a:t>Fine for small data sets and simple analysis.</a:t>
            </a:r>
          </a:p>
          <a:p>
            <a:r>
              <a:rPr lang="en-US" dirty="0" smtClean="0"/>
              <a:t>Cons:</a:t>
            </a:r>
          </a:p>
          <a:p>
            <a:pPr lvl="1"/>
            <a:r>
              <a:rPr lang="en-US" dirty="0" smtClean="0"/>
              <a:t>Analysis can be made repeatable, but substantial overhead related to preparing files for analysis.</a:t>
            </a:r>
          </a:p>
          <a:p>
            <a:pPr lvl="1"/>
            <a:r>
              <a:rPr lang="en-US" dirty="0" smtClean="0"/>
              <a:t>Large files become unwieldy.</a:t>
            </a:r>
          </a:p>
          <a:p>
            <a:pPr lvl="1"/>
            <a:r>
              <a:rPr lang="en-US" dirty="0" smtClean="0"/>
              <a:t>As analysis and data become more complex, harder to keep track of different files and tie data together.</a:t>
            </a:r>
            <a:endParaRPr lang="en-US" dirty="0"/>
          </a:p>
          <a:p>
            <a:endParaRPr lang="en-US" dirty="0"/>
          </a:p>
        </p:txBody>
      </p:sp>
    </p:spTree>
    <p:extLst>
      <p:ext uri="{BB962C8B-B14F-4D97-AF65-F5344CB8AC3E}">
        <p14:creationId xmlns:p14="http://schemas.microsoft.com/office/powerpoint/2010/main" val="133164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a:t>
            </a:r>
            <a:r>
              <a:rPr lang="mr-IN" dirty="0" smtClean="0"/>
              <a:t>–</a:t>
            </a:r>
            <a:r>
              <a:rPr lang="en-US" dirty="0" smtClean="0"/>
              <a:t> Native data files</a:t>
            </a:r>
            <a:endParaRPr lang="en-US" dirty="0"/>
          </a:p>
        </p:txBody>
      </p:sp>
      <p:sp>
        <p:nvSpPr>
          <p:cNvPr id="3" name="Content Placeholder 2"/>
          <p:cNvSpPr>
            <a:spLocks noGrp="1"/>
          </p:cNvSpPr>
          <p:nvPr>
            <p:ph idx="1"/>
          </p:nvPr>
        </p:nvSpPr>
        <p:spPr/>
        <p:txBody>
          <a:bodyPr>
            <a:normAutofit lnSpcReduction="10000"/>
          </a:bodyPr>
          <a:lstStyle/>
          <a:p>
            <a:r>
              <a:rPr lang="en-US" dirty="0" smtClean="0"/>
              <a:t>Files </a:t>
            </a:r>
            <a:r>
              <a:rPr lang="en-US" dirty="0" smtClean="0"/>
              <a:t>in the native format for your statistical package of choice:</a:t>
            </a:r>
          </a:p>
          <a:p>
            <a:pPr lvl="1"/>
            <a:r>
              <a:rPr lang="en-US" dirty="0" smtClean="0"/>
              <a:t>Stata, SAS, R, SPSS, etc.</a:t>
            </a:r>
          </a:p>
          <a:p>
            <a:r>
              <a:rPr lang="en-US" dirty="0" smtClean="0"/>
              <a:t>Pros:</a:t>
            </a:r>
          </a:p>
          <a:p>
            <a:pPr lvl="1"/>
            <a:r>
              <a:rPr lang="en-US" dirty="0"/>
              <a:t>Good for </a:t>
            </a:r>
            <a:r>
              <a:rPr lang="en-US" dirty="0" smtClean="0"/>
              <a:t>modest-sized, relatively simple </a:t>
            </a:r>
            <a:r>
              <a:rPr lang="en-US" dirty="0"/>
              <a:t>data sets (often limited by amount of memory).</a:t>
            </a:r>
          </a:p>
          <a:p>
            <a:pPr lvl="1"/>
            <a:r>
              <a:rPr lang="en-US" dirty="0" smtClean="0"/>
              <a:t>Data is </a:t>
            </a:r>
            <a:r>
              <a:rPr lang="en-US" dirty="0" smtClean="0"/>
              <a:t>parsed </a:t>
            </a:r>
            <a:r>
              <a:rPr lang="en-US" dirty="0" smtClean="0"/>
              <a:t>and ready to </a:t>
            </a:r>
            <a:r>
              <a:rPr lang="en-US" dirty="0" smtClean="0"/>
              <a:t>analyze.</a:t>
            </a:r>
            <a:endParaRPr lang="en-US" dirty="0" smtClean="0"/>
          </a:p>
          <a:p>
            <a:pPr lvl="1"/>
            <a:r>
              <a:rPr lang="en-US" dirty="0" smtClean="0"/>
              <a:t>Statistical packages provide some of the features of full-on databases </a:t>
            </a:r>
            <a:r>
              <a:rPr lang="mr-IN" dirty="0" smtClean="0"/>
              <a:t>–</a:t>
            </a:r>
            <a:r>
              <a:rPr lang="en-US" dirty="0" smtClean="0"/>
              <a:t> indexing, filtering, etc.</a:t>
            </a:r>
          </a:p>
          <a:p>
            <a:r>
              <a:rPr lang="en-US" dirty="0" smtClean="0"/>
              <a:t>Cons:</a:t>
            </a:r>
          </a:p>
          <a:p>
            <a:pPr lvl="1"/>
            <a:r>
              <a:rPr lang="en-US" dirty="0" smtClean="0"/>
              <a:t>Can be difficult to migrate data from one statistical package to another.</a:t>
            </a:r>
          </a:p>
          <a:p>
            <a:pPr lvl="1"/>
            <a:r>
              <a:rPr lang="en-US" dirty="0" smtClean="0"/>
              <a:t>As data increases in size and complexity, more difficult to share and collaborate, and statistical package eventually can’t easily keep up.</a:t>
            </a:r>
          </a:p>
          <a:p>
            <a:endParaRPr lang="en-US" dirty="0" smtClean="0"/>
          </a:p>
        </p:txBody>
      </p:sp>
    </p:spTree>
    <p:extLst>
      <p:ext uri="{BB962C8B-B14F-4D97-AF65-F5344CB8AC3E}">
        <p14:creationId xmlns:p14="http://schemas.microsoft.com/office/powerpoint/2010/main" val="41589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a:t>
            </a:r>
            <a:r>
              <a:rPr lang="mr-IN" dirty="0" smtClean="0"/>
              <a:t>–</a:t>
            </a:r>
            <a:r>
              <a:rPr lang="en-US" dirty="0" smtClean="0"/>
              <a:t> DBMS</a:t>
            </a:r>
            <a:endParaRPr lang="en-US" dirty="0"/>
          </a:p>
        </p:txBody>
      </p:sp>
      <p:sp>
        <p:nvSpPr>
          <p:cNvPr id="3" name="Content Placeholder 2"/>
          <p:cNvSpPr>
            <a:spLocks noGrp="1"/>
          </p:cNvSpPr>
          <p:nvPr>
            <p:ph idx="1"/>
          </p:nvPr>
        </p:nvSpPr>
        <p:spPr/>
        <p:txBody>
          <a:bodyPr/>
          <a:lstStyle/>
          <a:p>
            <a:r>
              <a:rPr lang="en-US" dirty="0" smtClean="0"/>
              <a:t>A </a:t>
            </a:r>
            <a:r>
              <a:rPr lang="en-US" b="1" i="1" dirty="0" smtClean="0"/>
              <a:t>database</a:t>
            </a:r>
            <a:r>
              <a:rPr lang="en-US" dirty="0"/>
              <a:t> </a:t>
            </a:r>
            <a:r>
              <a:rPr lang="en-US" dirty="0" smtClean="0"/>
              <a:t>is a collection of data about entities.  It can be more or less structured, depending on the type of database, and can include information about the relationships between entities.</a:t>
            </a:r>
          </a:p>
          <a:p>
            <a:r>
              <a:rPr lang="en-US" dirty="0" smtClean="0"/>
              <a:t>A </a:t>
            </a:r>
            <a:r>
              <a:rPr lang="en-US" b="1" i="1" dirty="0" smtClean="0"/>
              <a:t>database </a:t>
            </a:r>
            <a:r>
              <a:rPr lang="en-US" b="1" i="1" dirty="0"/>
              <a:t>m</a:t>
            </a:r>
            <a:r>
              <a:rPr lang="en-US" b="1" i="1" dirty="0" smtClean="0"/>
              <a:t>anagement </a:t>
            </a:r>
            <a:r>
              <a:rPr lang="en-US" b="1" i="1" dirty="0"/>
              <a:t>s</a:t>
            </a:r>
            <a:r>
              <a:rPr lang="en-US" b="1" i="1" dirty="0" smtClean="0"/>
              <a:t>ystem (DBMS)</a:t>
            </a:r>
            <a:r>
              <a:rPr lang="en-US" dirty="0" smtClean="0"/>
              <a:t> is system that provides infrastructure for storing, managing, and interacting with databases.  This includes:</a:t>
            </a:r>
          </a:p>
          <a:p>
            <a:pPr lvl="1"/>
            <a:r>
              <a:rPr lang="en-US" dirty="0" smtClean="0"/>
              <a:t>The way the system stores data.</a:t>
            </a:r>
          </a:p>
          <a:p>
            <a:pPr lvl="1"/>
            <a:r>
              <a:rPr lang="en-US" dirty="0" smtClean="0"/>
              <a:t>A </a:t>
            </a:r>
            <a:r>
              <a:rPr lang="en-US" b="1" i="1" dirty="0" smtClean="0"/>
              <a:t>query language</a:t>
            </a:r>
            <a:r>
              <a:rPr lang="en-US" dirty="0" smtClean="0"/>
              <a:t>, which specifies how users interact with data.</a:t>
            </a:r>
          </a:p>
          <a:p>
            <a:pPr lvl="1"/>
            <a:r>
              <a:rPr lang="en-US" dirty="0" smtClean="0"/>
              <a:t>Support for transactions and crash recovery.</a:t>
            </a:r>
          </a:p>
          <a:p>
            <a:r>
              <a:rPr lang="en-US" dirty="0" smtClean="0"/>
              <a:t>There are hundreds of different DBMS, but the two main types we’ll discuss are </a:t>
            </a:r>
            <a:r>
              <a:rPr lang="en-US" b="1" i="1" dirty="0" smtClean="0"/>
              <a:t>relational</a:t>
            </a:r>
            <a:r>
              <a:rPr lang="en-US" dirty="0" smtClean="0"/>
              <a:t> and </a:t>
            </a:r>
            <a:r>
              <a:rPr lang="en-US" b="1" i="1" dirty="0" smtClean="0"/>
              <a:t> NoSQL</a:t>
            </a:r>
            <a:r>
              <a:rPr lang="en-US" dirty="0" smtClean="0"/>
              <a:t>.</a:t>
            </a:r>
          </a:p>
          <a:p>
            <a:endParaRPr lang="en-US" dirty="0"/>
          </a:p>
        </p:txBody>
      </p:sp>
    </p:spTree>
    <p:extLst>
      <p:ext uri="{BB962C8B-B14F-4D97-AF65-F5344CB8AC3E}">
        <p14:creationId xmlns:p14="http://schemas.microsoft.com/office/powerpoint/2010/main" val="143360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a:t>
            </a:r>
            <a:r>
              <a:rPr lang="mr-IN" dirty="0" smtClean="0"/>
              <a:t>–</a:t>
            </a:r>
            <a:r>
              <a:rPr lang="en-US" dirty="0" smtClean="0"/>
              <a:t> Relational DBMS</a:t>
            </a:r>
            <a:endParaRPr lang="en-US" dirty="0"/>
          </a:p>
        </p:txBody>
      </p:sp>
      <p:sp>
        <p:nvSpPr>
          <p:cNvPr id="3" name="Content Placeholder 2"/>
          <p:cNvSpPr>
            <a:spLocks noGrp="1"/>
          </p:cNvSpPr>
          <p:nvPr>
            <p:ph idx="1"/>
          </p:nvPr>
        </p:nvSpPr>
        <p:spPr/>
        <p:txBody>
          <a:bodyPr>
            <a:normAutofit/>
          </a:bodyPr>
          <a:lstStyle/>
          <a:p>
            <a:r>
              <a:rPr lang="en-US" dirty="0" smtClean="0"/>
              <a:t>Relational DBMS (RDBMS) data model:</a:t>
            </a:r>
          </a:p>
          <a:p>
            <a:pPr lvl="1"/>
            <a:r>
              <a:rPr lang="en-US" dirty="0" smtClean="0"/>
              <a:t>Relational databases store data records in </a:t>
            </a:r>
            <a:r>
              <a:rPr lang="en-US" b="1" i="1" dirty="0" smtClean="0"/>
              <a:t>tables</a:t>
            </a:r>
            <a:r>
              <a:rPr lang="en-US" dirty="0" smtClean="0"/>
              <a:t>, each of which:</a:t>
            </a:r>
          </a:p>
          <a:p>
            <a:pPr lvl="2"/>
            <a:r>
              <a:rPr lang="en-US" dirty="0" smtClean="0"/>
              <a:t>Has a predefined set of </a:t>
            </a:r>
            <a:r>
              <a:rPr lang="en-US" b="1" i="1" dirty="0" smtClean="0"/>
              <a:t>columns</a:t>
            </a:r>
            <a:r>
              <a:rPr lang="en-US" dirty="0" smtClean="0"/>
              <a:t> - the pieces of information captured for each record in a table</a:t>
            </a:r>
          </a:p>
          <a:p>
            <a:pPr lvl="2"/>
            <a:r>
              <a:rPr lang="en-US" dirty="0" smtClean="0"/>
              <a:t>Stores data records as </a:t>
            </a:r>
            <a:r>
              <a:rPr lang="en-US" b="1" i="1" dirty="0" smtClean="0"/>
              <a:t>rows</a:t>
            </a:r>
            <a:r>
              <a:rPr lang="en-US" dirty="0" smtClean="0"/>
              <a:t> in the table, where a row has a place for a value for each column.</a:t>
            </a:r>
          </a:p>
          <a:p>
            <a:pPr lvl="1"/>
            <a:r>
              <a:rPr lang="en-US" dirty="0" smtClean="0"/>
              <a:t>Tables </a:t>
            </a:r>
            <a:r>
              <a:rPr lang="en-US" dirty="0" smtClean="0"/>
              <a:t>and their columns and relationships are defined in a </a:t>
            </a:r>
            <a:r>
              <a:rPr lang="en-US" b="1" i="1" dirty="0" smtClean="0"/>
              <a:t>schema</a:t>
            </a:r>
            <a:r>
              <a:rPr lang="en-US" dirty="0" smtClean="0"/>
              <a:t>.</a:t>
            </a:r>
          </a:p>
          <a:p>
            <a:r>
              <a:rPr lang="en-US" dirty="0" smtClean="0"/>
              <a:t>RDBMS-</a:t>
            </a:r>
            <a:r>
              <a:rPr lang="en-US" dirty="0" err="1" smtClean="0"/>
              <a:t>es</a:t>
            </a:r>
            <a:r>
              <a:rPr lang="en-US" dirty="0" smtClean="0"/>
              <a:t> use the </a:t>
            </a:r>
            <a:r>
              <a:rPr lang="en-US" b="1" i="1" dirty="0" smtClean="0"/>
              <a:t>Structured Query Language</a:t>
            </a:r>
            <a:r>
              <a:rPr lang="en-US" dirty="0" smtClean="0"/>
              <a:t> (</a:t>
            </a:r>
            <a:r>
              <a:rPr lang="en-US" b="1" i="1" dirty="0" smtClean="0"/>
              <a:t>SQL</a:t>
            </a:r>
            <a:r>
              <a:rPr lang="en-US" dirty="0" smtClean="0"/>
              <a:t>, pronounced “sequel”) to allow user interaction with data.</a:t>
            </a:r>
          </a:p>
          <a:p>
            <a:r>
              <a:rPr lang="en-US" dirty="0" smtClean="0"/>
              <a:t>Allows for concurrent reads and the clustering of writes into </a:t>
            </a:r>
            <a:r>
              <a:rPr lang="en-US" b="1" i="1" dirty="0" smtClean="0"/>
              <a:t>transactions</a:t>
            </a:r>
            <a:r>
              <a:rPr lang="en-US" dirty="0" smtClean="0"/>
              <a:t> that can be committed or rolled back and that are processed in the order they are received.</a:t>
            </a:r>
          </a:p>
        </p:txBody>
      </p:sp>
    </p:spTree>
    <p:extLst>
      <p:ext uri="{BB962C8B-B14F-4D97-AF65-F5344CB8AC3E}">
        <p14:creationId xmlns:p14="http://schemas.microsoft.com/office/powerpoint/2010/main" val="149981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a:t>
            </a:r>
            <a:r>
              <a:rPr lang="mr-IN" dirty="0" smtClean="0"/>
              <a:t>–</a:t>
            </a:r>
            <a:r>
              <a:rPr lang="en-US" dirty="0" smtClean="0"/>
              <a:t> RDBMS </a:t>
            </a:r>
            <a:r>
              <a:rPr lang="mr-IN" dirty="0" smtClean="0"/>
              <a:t>–</a:t>
            </a:r>
            <a:r>
              <a:rPr lang="en-US" dirty="0" smtClean="0"/>
              <a:t> pros and cons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Relational DBMS pros:</a:t>
            </a:r>
          </a:p>
          <a:p>
            <a:pPr lvl="1"/>
            <a:r>
              <a:rPr lang="en-US" dirty="0" smtClean="0"/>
              <a:t>Well-suited for tabular data.</a:t>
            </a:r>
          </a:p>
          <a:p>
            <a:pPr lvl="1"/>
            <a:r>
              <a:rPr lang="en-US" dirty="0" smtClean="0"/>
              <a:t>Relations provide good support for normalization (more on this later).</a:t>
            </a:r>
          </a:p>
          <a:p>
            <a:pPr lvl="1"/>
            <a:r>
              <a:rPr lang="en-US" dirty="0" smtClean="0"/>
              <a:t>Logical representation of data (tables and rows) separate from how data is stored.</a:t>
            </a:r>
          </a:p>
          <a:p>
            <a:pPr lvl="1"/>
            <a:r>
              <a:rPr lang="en-US" dirty="0" smtClean="0"/>
              <a:t>Easily </a:t>
            </a:r>
            <a:r>
              <a:rPr lang="en-US" dirty="0" err="1" smtClean="0"/>
              <a:t>integrable</a:t>
            </a:r>
            <a:r>
              <a:rPr lang="en-US" dirty="0" smtClean="0"/>
              <a:t> - Most programming languages and statistical packages can use SQL to load data from and write to common </a:t>
            </a:r>
            <a:r>
              <a:rPr lang="en-US" dirty="0" err="1" smtClean="0"/>
              <a:t>RDBMSes</a:t>
            </a:r>
            <a:r>
              <a:rPr lang="en-US" dirty="0" smtClean="0"/>
              <a:t>.</a:t>
            </a:r>
          </a:p>
          <a:p>
            <a:r>
              <a:rPr lang="en-US" dirty="0" smtClean="0"/>
              <a:t>Relational DBMS cons:</a:t>
            </a:r>
          </a:p>
          <a:p>
            <a:pPr lvl="1"/>
            <a:r>
              <a:rPr lang="en-US" dirty="0" smtClean="0"/>
              <a:t>Requires initial investment setting up schema and populating tables (data </a:t>
            </a:r>
            <a:r>
              <a:rPr lang="en-US" dirty="0"/>
              <a:t>cleaning and loading can be substantial work if data files don’t fit the </a:t>
            </a:r>
            <a:r>
              <a:rPr lang="en-US" dirty="0" smtClean="0"/>
              <a:t>schema).</a:t>
            </a:r>
          </a:p>
          <a:p>
            <a:pPr lvl="1"/>
            <a:r>
              <a:rPr lang="en-US" dirty="0" smtClean="0"/>
              <a:t>Hasn’t always been a good fit for unstructured data (how to define schema?)</a:t>
            </a:r>
          </a:p>
          <a:p>
            <a:pPr lvl="1"/>
            <a:r>
              <a:rPr lang="en-US" dirty="0" smtClean="0"/>
              <a:t>Can be difficult to scale up to truly “big” amounts of data </a:t>
            </a:r>
            <a:r>
              <a:rPr lang="en-US" dirty="0" smtClean="0"/>
              <a:t>and/or </a:t>
            </a:r>
            <a:r>
              <a:rPr lang="en-US" dirty="0" smtClean="0"/>
              <a:t>numbers of users.</a:t>
            </a:r>
          </a:p>
          <a:p>
            <a:pPr lvl="1"/>
            <a:endParaRPr lang="en-US" dirty="0"/>
          </a:p>
        </p:txBody>
      </p:sp>
    </p:spTree>
    <p:extLst>
      <p:ext uri="{BB962C8B-B14F-4D97-AF65-F5344CB8AC3E}">
        <p14:creationId xmlns:p14="http://schemas.microsoft.com/office/powerpoint/2010/main" val="12560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a:t>
            </a:r>
            <a:r>
              <a:rPr lang="mr-IN" dirty="0" smtClean="0"/>
              <a:t>–</a:t>
            </a:r>
            <a:r>
              <a:rPr lang="en-US" dirty="0" smtClean="0"/>
              <a:t> Database scaling </a:t>
            </a:r>
            <a:r>
              <a:rPr lang="mr-IN" dirty="0" smtClean="0"/>
              <a:t>–</a:t>
            </a:r>
            <a:r>
              <a:rPr lang="en-US" dirty="0" smtClean="0"/>
              <a:t> CAP theorem</a:t>
            </a:r>
            <a:endParaRPr lang="en-US" dirty="0"/>
          </a:p>
        </p:txBody>
      </p:sp>
      <p:sp>
        <p:nvSpPr>
          <p:cNvPr id="3" name="Content Placeholder 2"/>
          <p:cNvSpPr>
            <a:spLocks noGrp="1"/>
          </p:cNvSpPr>
          <p:nvPr>
            <p:ph idx="1"/>
          </p:nvPr>
        </p:nvSpPr>
        <p:spPr/>
        <p:txBody>
          <a:bodyPr/>
          <a:lstStyle/>
          <a:p>
            <a:r>
              <a:rPr lang="en-US" dirty="0" smtClean="0"/>
              <a:t>As a data store becomes extremely large and used by millions of concurrent users, you must either partition (split up) or replicate your data across multiple computers, so you can distribute the load of your application.</a:t>
            </a:r>
          </a:p>
          <a:p>
            <a:r>
              <a:rPr lang="en-US" dirty="0" smtClean="0"/>
              <a:t>CAP theorem outlines the tradeoffs inherent in design of distributed databases.</a:t>
            </a:r>
          </a:p>
          <a:p>
            <a:r>
              <a:rPr lang="en-US" dirty="0" smtClean="0"/>
              <a:t>CAP </a:t>
            </a:r>
            <a:r>
              <a:rPr lang="mr-IN" dirty="0" smtClean="0"/>
              <a:t>–</a:t>
            </a:r>
            <a:r>
              <a:rPr lang="en-US" dirty="0" smtClean="0"/>
              <a:t> in context of scaling data storage across multiple computers:</a:t>
            </a:r>
          </a:p>
          <a:p>
            <a:pPr lvl="1"/>
            <a:r>
              <a:rPr lang="en-US" b="1" i="1" dirty="0" smtClean="0"/>
              <a:t>C</a:t>
            </a:r>
            <a:r>
              <a:rPr lang="en-US" dirty="0" smtClean="0"/>
              <a:t>onsistency </a:t>
            </a:r>
            <a:r>
              <a:rPr lang="mr-IN" dirty="0" smtClean="0"/>
              <a:t>–</a:t>
            </a:r>
            <a:r>
              <a:rPr lang="en-US" dirty="0" smtClean="0"/>
              <a:t> all computers see the same data at the same time.</a:t>
            </a:r>
          </a:p>
          <a:p>
            <a:pPr lvl="1"/>
            <a:r>
              <a:rPr lang="en-US" b="1" i="1" dirty="0" smtClean="0"/>
              <a:t>A</a:t>
            </a:r>
            <a:r>
              <a:rPr lang="en-US" dirty="0" smtClean="0"/>
              <a:t>vailability </a:t>
            </a:r>
            <a:r>
              <a:rPr lang="mr-IN" dirty="0" smtClean="0"/>
              <a:t>–</a:t>
            </a:r>
            <a:r>
              <a:rPr lang="en-US" dirty="0" smtClean="0"/>
              <a:t> every request gets a response whether it succeeds or fails.</a:t>
            </a:r>
          </a:p>
          <a:p>
            <a:pPr lvl="1"/>
            <a:r>
              <a:rPr lang="en-US" b="1" i="1" dirty="0" smtClean="0"/>
              <a:t>P</a:t>
            </a:r>
            <a:r>
              <a:rPr lang="en-US" dirty="0" smtClean="0"/>
              <a:t>artition tolerance </a:t>
            </a:r>
            <a:r>
              <a:rPr lang="mr-IN" dirty="0" smtClean="0"/>
              <a:t>–</a:t>
            </a:r>
            <a:r>
              <a:rPr lang="en-US" dirty="0" smtClean="0"/>
              <a:t> system continues to work even if network failure.</a:t>
            </a:r>
          </a:p>
          <a:p>
            <a:r>
              <a:rPr lang="en-US" dirty="0" smtClean="0"/>
              <a:t>A given system can’t have a high level of all three.</a:t>
            </a:r>
            <a:endParaRPr lang="en-US" dirty="0"/>
          </a:p>
        </p:txBody>
      </p:sp>
    </p:spTree>
    <p:extLst>
      <p:ext uri="{BB962C8B-B14F-4D97-AF65-F5344CB8AC3E}">
        <p14:creationId xmlns:p14="http://schemas.microsoft.com/office/powerpoint/2010/main" val="482989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f00001220" id="{8030993F-0C14-104A-80C5-3CF03E6995AC}" vid="{9CC809A6-91CE-FE4D-B00A-BE5FE06F6C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tf00001220</Template>
  <TotalTime>1176</TotalTime>
  <Words>2902</Words>
  <Application>Microsoft Macintosh PowerPoint</Application>
  <PresentationFormat>Widescreen</PresentationFormat>
  <Paragraphs>270</Paragraphs>
  <Slides>29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Calisto MT</vt:lpstr>
      <vt:lpstr>Mangal</vt:lpstr>
      <vt:lpstr>Trebuchet MS</vt:lpstr>
      <vt:lpstr>Wingdings 2</vt:lpstr>
      <vt:lpstr>Arial</vt:lpstr>
      <vt:lpstr>Slate</vt:lpstr>
      <vt:lpstr>Data and Databases</vt:lpstr>
      <vt:lpstr>Data and Databases - Overview</vt:lpstr>
      <vt:lpstr>Data storage – types of storage</vt:lpstr>
      <vt:lpstr>Data storage – Text files</vt:lpstr>
      <vt:lpstr>Data storage – Native data files</vt:lpstr>
      <vt:lpstr>Data storage – DBMS</vt:lpstr>
      <vt:lpstr>Data storage – Relational DBMS</vt:lpstr>
      <vt:lpstr>Data storage – RDBMS – pros and cons</vt:lpstr>
      <vt:lpstr>Aside – Database scaling – CAP theorem</vt:lpstr>
      <vt:lpstr>Aside – Database scaling - RDBMS and CAP</vt:lpstr>
      <vt:lpstr>Data Storage - NoSQL</vt:lpstr>
      <vt:lpstr>Data Storage – NoSQL types</vt:lpstr>
      <vt:lpstr>Data Storage – NoSQL types</vt:lpstr>
      <vt:lpstr>Data Storage – what to use?</vt:lpstr>
      <vt:lpstr>Data Storage – what to use? – hybrid</vt:lpstr>
      <vt:lpstr>Data Storage – what to use? - examples</vt:lpstr>
      <vt:lpstr>Data Storage – example – class data</vt:lpstr>
      <vt:lpstr>Normalizing data</vt:lpstr>
      <vt:lpstr>Normalizing Data - Forms</vt:lpstr>
      <vt:lpstr>Normalizing Data – Forms continued</vt:lpstr>
      <vt:lpstr>Normalizing Data – example – class data</vt:lpstr>
      <vt:lpstr>What next? – Deriving data</vt:lpstr>
      <vt:lpstr>Conclusion</vt:lpstr>
      <vt:lpstr>Questions?</vt:lpstr>
      <vt:lpstr>Addendums</vt:lpstr>
      <vt:lpstr>Normalizing Data – example –  Twitter</vt:lpstr>
      <vt:lpstr>Normalizing Data – example –  Twitter, continued</vt:lpstr>
      <vt:lpstr>Class data – ingest process overview</vt:lpstr>
      <vt:lpstr>Class Data – ingest process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Databases</dc:title>
  <dc:creator>Jonathan Morgan</dc:creator>
  <cp:lastModifiedBy>Jonathan Morgan</cp:lastModifiedBy>
  <cp:revision>66</cp:revision>
  <dcterms:created xsi:type="dcterms:W3CDTF">2017-02-20T17:07:45Z</dcterms:created>
  <dcterms:modified xsi:type="dcterms:W3CDTF">2017-02-22T08:36:55Z</dcterms:modified>
</cp:coreProperties>
</file>