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2" r:id="rId2"/>
    <p:sldId id="299" r:id="rId3"/>
    <p:sldId id="292" r:id="rId4"/>
    <p:sldId id="408" r:id="rId5"/>
    <p:sldId id="429" r:id="rId6"/>
    <p:sldId id="430" r:id="rId7"/>
    <p:sldId id="431" r:id="rId8"/>
    <p:sldId id="422" r:id="rId9"/>
    <p:sldId id="432" r:id="rId10"/>
    <p:sldId id="433" r:id="rId11"/>
    <p:sldId id="434" r:id="rId12"/>
    <p:sldId id="43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3"/>
    <p:restoredTop sz="86442" autoAdjust="0"/>
  </p:normalViewPr>
  <p:slideViewPr>
    <p:cSldViewPr snapToGrid="0" snapToObjects="1">
      <p:cViewPr>
        <p:scale>
          <a:sx n="119" d="100"/>
          <a:sy n="119" d="100"/>
        </p:scale>
        <p:origin x="1200" y="-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6A6D14-B43F-D74E-ADD0-67839421EB5F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4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DB9194-D790-C246-9471-CBD8AF6B1B30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                  University of Chicago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                  University of Chicago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656" y="1851285"/>
            <a:ext cx="8458200" cy="1470025"/>
          </a:xfrm>
        </p:spPr>
        <p:txBody>
          <a:bodyPr/>
          <a:lstStyle/>
          <a:p>
            <a:r>
              <a:rPr lang="en-US" dirty="0" smtClean="0"/>
              <a:t>Machine Learning 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074661"/>
            <a:ext cx="9143999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658175" y="289944"/>
            <a:ext cx="3917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Applied Data Analytics for Public Policy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model(s) on Training </a:t>
            </a:r>
            <a:r>
              <a:rPr lang="en-US" dirty="0" smtClean="0"/>
              <a:t>Set</a:t>
            </a:r>
          </a:p>
          <a:p>
            <a:endParaRPr lang="en-US" dirty="0"/>
          </a:p>
          <a:p>
            <a:r>
              <a:rPr lang="en-US" dirty="0" smtClean="0"/>
              <a:t>Define feature columns </a:t>
            </a:r>
            <a:r>
              <a:rPr lang="en-US" dirty="0" err="1" smtClean="0"/>
              <a:t>X_train</a:t>
            </a:r>
            <a:endParaRPr lang="en-US" dirty="0" smtClean="0"/>
          </a:p>
          <a:p>
            <a:r>
              <a:rPr lang="en-US" dirty="0" smtClean="0"/>
              <a:t>Define outcome column </a:t>
            </a:r>
            <a:r>
              <a:rPr lang="en-US" dirty="0" err="1" smtClean="0"/>
              <a:t>y_train</a:t>
            </a:r>
            <a:endParaRPr lang="en-US" dirty="0" smtClean="0"/>
          </a:p>
          <a:p>
            <a:r>
              <a:rPr lang="en-US" dirty="0" smtClean="0"/>
              <a:t>Fit model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Model_type</a:t>
            </a:r>
            <a:r>
              <a:rPr lang="en-US" dirty="0" smtClean="0"/>
              <a:t> = </a:t>
            </a:r>
            <a:r>
              <a:rPr lang="en-US" dirty="0" err="1" smtClean="0"/>
              <a:t>LogisticRegression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Fitted_model</a:t>
            </a:r>
            <a:r>
              <a:rPr lang="en-US" dirty="0" smtClean="0"/>
              <a:t> = </a:t>
            </a:r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model(s) on </a:t>
            </a:r>
            <a:r>
              <a:rPr lang="en-US" dirty="0" smtClean="0"/>
              <a:t>Test Set</a:t>
            </a:r>
          </a:p>
          <a:p>
            <a:endParaRPr lang="en-US" dirty="0"/>
          </a:p>
          <a:p>
            <a:r>
              <a:rPr lang="en-US" dirty="0" smtClean="0"/>
              <a:t>Define feature columns </a:t>
            </a:r>
            <a:r>
              <a:rPr lang="en-US" dirty="0" err="1" smtClean="0"/>
              <a:t>X_test</a:t>
            </a:r>
            <a:endParaRPr lang="en-US" dirty="0" smtClean="0"/>
          </a:p>
          <a:p>
            <a:r>
              <a:rPr lang="en-US" dirty="0" smtClean="0"/>
              <a:t>Define (known) outcome column </a:t>
            </a:r>
            <a:r>
              <a:rPr lang="en-US" dirty="0" err="1" smtClean="0"/>
              <a:t>y_test</a:t>
            </a:r>
            <a:endParaRPr lang="en-US" dirty="0" smtClean="0"/>
          </a:p>
          <a:p>
            <a:r>
              <a:rPr lang="en-US" dirty="0" smtClean="0"/>
              <a:t>Score data using fitted model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Scores = </a:t>
            </a:r>
            <a:r>
              <a:rPr lang="en-US" dirty="0" err="1" smtClean="0"/>
              <a:t>Model.predict_proba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27683"/>
              </p:ext>
            </p:extLst>
          </p:nvPr>
        </p:nvGraphicFramePr>
        <p:xfrm>
          <a:off x="1524000" y="4909960"/>
          <a:ext cx="54469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478"/>
                <a:gridCol w="2723478"/>
              </a:tblGrid>
              <a:tr h="2563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Docnbr</a:t>
                      </a:r>
                      <a:r>
                        <a:rPr lang="en-US" dirty="0" smtClean="0"/>
                        <a:t> (fake)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scores</a:t>
                      </a:r>
                      <a:endParaRPr lang="en-US" dirty="0"/>
                    </a:p>
                  </a:txBody>
                  <a:tcPr/>
                </a:tc>
              </a:tr>
              <a:tr h="256343">
                <a:tc>
                  <a:txBody>
                    <a:bodyPr/>
                    <a:lstStyle/>
                    <a:p>
                      <a:r>
                        <a:rPr lang="en-US" dirty="0" smtClean="0"/>
                        <a:t>212344235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256343">
                <a:tc>
                  <a:txBody>
                    <a:bodyPr/>
                    <a:lstStyle/>
                    <a:p>
                      <a:r>
                        <a:rPr lang="en-US" dirty="0" smtClean="0"/>
                        <a:t>424324555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</a:tr>
              <a:tr h="256343">
                <a:tc>
                  <a:txBody>
                    <a:bodyPr/>
                    <a:lstStyle/>
                    <a:p>
                      <a:r>
                        <a:rPr lang="en-US" dirty="0" smtClean="0"/>
                        <a:t>434299999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Validate model(s) on Validation </a:t>
            </a:r>
            <a:r>
              <a:rPr lang="en-US" dirty="0" smtClean="0"/>
              <a:t>Set</a:t>
            </a:r>
          </a:p>
          <a:p>
            <a:endParaRPr lang="en-US" dirty="0"/>
          </a:p>
          <a:p>
            <a:r>
              <a:rPr lang="en-US" dirty="0" smtClean="0"/>
              <a:t>We have known outcomes (</a:t>
            </a:r>
            <a:r>
              <a:rPr lang="en-US" dirty="0" err="1" smtClean="0"/>
              <a:t>y_test</a:t>
            </a:r>
            <a:r>
              <a:rPr lang="en-US" dirty="0" smtClean="0"/>
              <a:t>) and predicted scores</a:t>
            </a:r>
          </a:p>
          <a:p>
            <a:r>
              <a:rPr lang="en-US" dirty="0" smtClean="0"/>
              <a:t>Turn scores into 0 or 1 using a threshold</a:t>
            </a:r>
          </a:p>
          <a:p>
            <a:r>
              <a:rPr lang="en-US" dirty="0" smtClean="0"/>
              <a:t>Calculate metrics</a:t>
            </a:r>
          </a:p>
          <a:p>
            <a:r>
              <a:rPr lang="en-US" dirty="0" smtClean="0"/>
              <a:t>Precision and recall at k graph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Calculate_precision_recall_at_k</a:t>
            </a:r>
            <a:r>
              <a:rPr lang="en-US" sz="1800" dirty="0" smtClean="0"/>
              <a:t> (scores, </a:t>
            </a:r>
            <a:r>
              <a:rPr lang="en-US" sz="1800" dirty="0" err="1" smtClean="0"/>
              <a:t>y_test</a:t>
            </a:r>
            <a:r>
              <a:rPr lang="en-US" sz="1800" dirty="0" smtClean="0"/>
              <a:t>, threshold)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43" y="4141233"/>
            <a:ext cx="3208409" cy="21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Types of Learning</a:t>
            </a:r>
            <a:endParaRPr lang="en-US" dirty="0">
              <a:latin typeface="Arial" charset="0"/>
            </a:endParaRPr>
          </a:p>
        </p:txBody>
      </p:sp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3787" y="2479973"/>
            <a:ext cx="238558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Unsupervised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Clustering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PCA</a:t>
            </a:r>
          </a:p>
          <a:p>
            <a:pPr algn="ctr"/>
            <a:r>
              <a:rPr lang="mr-IN" dirty="0" smtClean="0">
                <a:solidFill>
                  <a:srgbClr val="000000"/>
                </a:solidFill>
              </a:rPr>
              <a:t>…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0422" name="Text Box 9"/>
          <p:cNvSpPr txBox="1">
            <a:spLocks noChangeArrowheads="1"/>
          </p:cNvSpPr>
          <p:nvPr/>
        </p:nvSpPr>
        <p:spPr bwMode="auto">
          <a:xfrm>
            <a:off x="6799055" y="2456510"/>
            <a:ext cx="232307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Supervised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Classification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Regression</a:t>
            </a:r>
          </a:p>
          <a:p>
            <a:pPr algn="ctr"/>
            <a:r>
              <a:rPr lang="mr-IN" dirty="0" smtClean="0">
                <a:solidFill>
                  <a:srgbClr val="000000"/>
                </a:solidFill>
              </a:rPr>
              <a:t>…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" name="Left-Right Arrow 2"/>
          <p:cNvSpPr/>
          <p:nvPr/>
        </p:nvSpPr>
        <p:spPr>
          <a:xfrm>
            <a:off x="315776" y="3073013"/>
            <a:ext cx="8220118" cy="42338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94220" y="1458674"/>
            <a:ext cx="32960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  <a:latin typeface="Arial" charset="0"/>
              </a:rPr>
              <a:t> =  f(  )</a:t>
            </a:r>
            <a:endParaRPr lang="en-US" sz="66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Supervised learning </a:t>
            </a:r>
            <a:r>
              <a:rPr lang="en-US" dirty="0">
                <a:latin typeface="Arial" charset="0"/>
              </a:rPr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74904"/>
            <a:ext cx="8610600" cy="963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" charset="0"/>
              </a:rPr>
              <a:t>Training or Learning: </a:t>
            </a:r>
            <a:r>
              <a:rPr lang="en-US" sz="2400" dirty="0" smtClean="0">
                <a:latin typeface="Arial" charset="0"/>
              </a:rPr>
              <a:t>Find an f that minimizes error in recovering 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2363906" y="2933700"/>
            <a:ext cx="6842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3767543" y="2868469"/>
            <a:ext cx="685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5639510" y="2554942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2336918" y="3276600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3048119" y="3211369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“Learned”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function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6006032" y="3257671"/>
            <a:ext cx="3017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Features/Predictors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ea typeface="+mn-ea"/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ea typeface="+mn-ea"/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30761" y="1322760"/>
            <a:ext cx="5173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  <a:latin typeface="Arial" charset="0"/>
              </a:rPr>
              <a:t>y</a:t>
            </a:r>
            <a:endParaRPr lang="en-US" sz="66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29959" y="1644804"/>
            <a:ext cx="595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Arial" charset="0"/>
              </a:rPr>
              <a:t>X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639510" y="4453509"/>
            <a:ext cx="2454518" cy="635849"/>
            <a:chOff x="5639510" y="4453509"/>
            <a:chExt cx="2454518" cy="635849"/>
          </a:xfrm>
        </p:grpSpPr>
        <p:sp>
          <p:nvSpPr>
            <p:cNvPr id="9" name="Rectangle 8"/>
            <p:cNvSpPr/>
            <p:nvPr/>
          </p:nvSpPr>
          <p:spPr>
            <a:xfrm>
              <a:off x="5639510" y="4453509"/>
              <a:ext cx="2454518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b="1" dirty="0">
                  <a:latin typeface="Arial" charset="0"/>
                </a:rPr>
                <a:t>f</a:t>
              </a:r>
              <a:r>
                <a:rPr lang="en-US" b="1" dirty="0" smtClean="0">
                  <a:latin typeface="Arial" charset="0"/>
                </a:rPr>
                <a:t>uture/generalization</a:t>
              </a:r>
              <a:endParaRPr lang="en-US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773779" y="4762682"/>
              <a:ext cx="0" cy="3266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8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label (outcome variable)</a:t>
            </a:r>
          </a:p>
          <a:p>
            <a:r>
              <a:rPr lang="en-US" dirty="0" smtClean="0"/>
              <a:t>Define and Create Features (predictors)</a:t>
            </a:r>
          </a:p>
          <a:p>
            <a:r>
              <a:rPr lang="en-US" dirty="0" smtClean="0"/>
              <a:t>Create Training and Validation Sets</a:t>
            </a:r>
          </a:p>
          <a:p>
            <a:r>
              <a:rPr lang="en-US" dirty="0" smtClean="0"/>
              <a:t>Train model(s) on Training Set</a:t>
            </a:r>
          </a:p>
          <a:p>
            <a:r>
              <a:rPr lang="en-US" dirty="0" smtClean="0"/>
              <a:t>Validate model(s) on Validation Set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a prediction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672219"/>
          </a:xfrm>
        </p:spPr>
        <p:txBody>
          <a:bodyPr/>
          <a:lstStyle/>
          <a:p>
            <a:r>
              <a:rPr lang="en-US" dirty="0" smtClean="0"/>
              <a:t>Define and Create label (outcome </a:t>
            </a:r>
            <a:r>
              <a:rPr lang="en-US" smtClean="0"/>
              <a:t>variable)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Recap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280" y="2026024"/>
            <a:ext cx="87497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Get </a:t>
            </a:r>
            <a:r>
              <a:rPr lang="en-US" sz="3200" dirty="0"/>
              <a:t>people of </a:t>
            </a:r>
            <a:r>
              <a:rPr lang="en-US" sz="3200" dirty="0" smtClean="0"/>
              <a:t>interest:</a:t>
            </a:r>
          </a:p>
          <a:p>
            <a:pPr lvl="1"/>
            <a:r>
              <a:rPr lang="en-US" sz="3200" dirty="0" smtClean="0"/>
              <a:t>We want people who have exited already but are not in prison currently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select </a:t>
            </a:r>
            <a:r>
              <a:rPr lang="en-US" sz="3200" dirty="0" err="1"/>
              <a:t>docnbr</a:t>
            </a:r>
            <a:r>
              <a:rPr lang="en-US" sz="3200" dirty="0"/>
              <a:t> from </a:t>
            </a:r>
            <a:r>
              <a:rPr lang="en-US" sz="3200" dirty="0" err="1"/>
              <a:t>ildoc</a:t>
            </a:r>
            <a:r>
              <a:rPr lang="en-US" sz="3200" dirty="0"/>
              <a:t> </a:t>
            </a:r>
            <a:r>
              <a:rPr lang="en-US" sz="3200" dirty="0" smtClean="0"/>
              <a:t>data (up to today) where admit date &gt; *beginning of time* and latest exit date &lt; *today*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04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60108"/>
            <a:ext cx="8749772" cy="672219"/>
          </a:xfrm>
        </p:spPr>
        <p:txBody>
          <a:bodyPr/>
          <a:lstStyle/>
          <a:p>
            <a:r>
              <a:rPr lang="en-US" dirty="0" smtClean="0"/>
              <a:t>Define and Create label (outcome </a:t>
            </a:r>
            <a:r>
              <a:rPr lang="en-US" smtClean="0"/>
              <a:t>variable)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Recap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026024"/>
            <a:ext cx="9144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Get outcome labels for people </a:t>
            </a:r>
            <a:r>
              <a:rPr lang="en-US" sz="3200" dirty="0"/>
              <a:t>of </a:t>
            </a:r>
            <a:r>
              <a:rPr lang="en-US" sz="3200" dirty="0" smtClean="0"/>
              <a:t>interest:</a:t>
            </a:r>
          </a:p>
          <a:p>
            <a:pPr lvl="1"/>
            <a:r>
              <a:rPr lang="en-US" sz="3200" dirty="0" smtClean="0"/>
              <a:t>We want 1 for people who get admitted again within 5 years and 0 otherwise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200" dirty="0" smtClean="0"/>
              <a:t>select case (when </a:t>
            </a:r>
            <a:r>
              <a:rPr lang="en-US" sz="2200" dirty="0" err="1" smtClean="0"/>
              <a:t>admit_date</a:t>
            </a:r>
            <a:r>
              <a:rPr lang="en-US" sz="2200" dirty="0" smtClean="0"/>
              <a:t> &lt; (*today* + 5 years) then 1 else 0 end)</a:t>
            </a:r>
            <a:br>
              <a:rPr lang="en-US" sz="2200" dirty="0" smtClean="0"/>
            </a:br>
            <a:r>
              <a:rPr lang="en-US" sz="2200" dirty="0" smtClean="0"/>
              <a:t>from </a:t>
            </a:r>
            <a:r>
              <a:rPr lang="en-US" sz="2200" dirty="0" err="1" smtClean="0"/>
              <a:t>docnbrs_of_interest</a:t>
            </a:r>
            <a:r>
              <a:rPr lang="en-US" sz="2200" dirty="0" smtClean="0"/>
              <a:t> left join </a:t>
            </a:r>
            <a:r>
              <a:rPr lang="en-US" sz="2200" dirty="0" err="1" smtClean="0"/>
              <a:t>ildoc.ildoc_admit_after_today</a:t>
            </a:r>
            <a:endParaRPr lang="en-US" sz="22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26908"/>
              </p:ext>
            </p:extLst>
          </p:nvPr>
        </p:nvGraphicFramePr>
        <p:xfrm>
          <a:off x="1524000" y="4735821"/>
          <a:ext cx="54469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478"/>
                <a:gridCol w="2723478"/>
              </a:tblGrid>
              <a:tr h="2563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Docnbr</a:t>
                      </a:r>
                      <a:r>
                        <a:rPr lang="en-US" dirty="0" smtClean="0"/>
                        <a:t> (fake)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 (5</a:t>
                      </a:r>
                      <a:r>
                        <a:rPr lang="en-US" baseline="0" dirty="0" smtClean="0"/>
                        <a:t> years)</a:t>
                      </a:r>
                      <a:endParaRPr lang="en-US" dirty="0"/>
                    </a:p>
                  </a:txBody>
                  <a:tcPr/>
                </a:tc>
              </a:tr>
              <a:tr h="256343">
                <a:tc>
                  <a:txBody>
                    <a:bodyPr/>
                    <a:lstStyle/>
                    <a:p>
                      <a:r>
                        <a:rPr lang="en-US" dirty="0" smtClean="0"/>
                        <a:t>212344235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6343">
                <a:tc>
                  <a:txBody>
                    <a:bodyPr/>
                    <a:lstStyle/>
                    <a:p>
                      <a:r>
                        <a:rPr lang="en-US" dirty="0" smtClean="0"/>
                        <a:t>424324555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6343">
                <a:tc>
                  <a:txBody>
                    <a:bodyPr/>
                    <a:lstStyle/>
                    <a:p>
                      <a:r>
                        <a:rPr lang="en-US" dirty="0" smtClean="0"/>
                        <a:t>434299999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3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672219"/>
          </a:xfrm>
        </p:spPr>
        <p:txBody>
          <a:bodyPr/>
          <a:lstStyle/>
          <a:p>
            <a:r>
              <a:rPr lang="en-US" dirty="0" smtClean="0"/>
              <a:t>Define and Create Features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Recap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280" y="1886171"/>
            <a:ext cx="87497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Get </a:t>
            </a:r>
            <a:r>
              <a:rPr lang="en-US" sz="3200" dirty="0"/>
              <a:t>people of </a:t>
            </a:r>
            <a:r>
              <a:rPr lang="en-US" sz="3200" dirty="0" smtClean="0"/>
              <a:t>interest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Get date (to create features as of)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Generate features</a:t>
            </a:r>
            <a:br>
              <a:rPr lang="en-US" sz="3200" dirty="0" smtClean="0"/>
            </a:br>
            <a:r>
              <a:rPr lang="en-US" sz="3200" dirty="0" smtClean="0"/>
              <a:t>select features from data where date &lt; </a:t>
            </a:r>
            <a:r>
              <a:rPr lang="en-US" sz="3200" dirty="0" err="1" smtClean="0"/>
              <a:t>as_of_date</a:t>
            </a:r>
            <a:endParaRPr lang="en-US" sz="3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43392"/>
              </p:ext>
            </p:extLst>
          </p:nvPr>
        </p:nvGraphicFramePr>
        <p:xfrm>
          <a:off x="354274" y="4645117"/>
          <a:ext cx="848778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946"/>
                <a:gridCol w="2121946"/>
                <a:gridCol w="2121946"/>
                <a:gridCol w="2121946"/>
              </a:tblGrid>
              <a:tr h="2563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Docnbr</a:t>
                      </a:r>
                      <a:r>
                        <a:rPr lang="en-US" dirty="0" smtClean="0"/>
                        <a:t> (fake)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As_of_Date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Current_age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times admitted in the</a:t>
                      </a:r>
                      <a:r>
                        <a:rPr lang="en-US" baseline="0" dirty="0" smtClean="0"/>
                        <a:t> past 2 years</a:t>
                      </a:r>
                      <a:endParaRPr lang="en-US" dirty="0"/>
                    </a:p>
                  </a:txBody>
                  <a:tcPr/>
                </a:tc>
              </a:tr>
              <a:tr h="256343">
                <a:tc>
                  <a:txBody>
                    <a:bodyPr/>
                    <a:lstStyle/>
                    <a:p>
                      <a:r>
                        <a:rPr lang="en-US" dirty="0" smtClean="0"/>
                        <a:t>212344235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6343">
                <a:tc>
                  <a:txBody>
                    <a:bodyPr/>
                    <a:lstStyle/>
                    <a:p>
                      <a:r>
                        <a:rPr lang="en-US" dirty="0" smtClean="0"/>
                        <a:t>424324555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6343">
                <a:tc>
                  <a:txBody>
                    <a:bodyPr/>
                    <a:lstStyle/>
                    <a:p>
                      <a:r>
                        <a:rPr lang="en-US" dirty="0" smtClean="0"/>
                        <a:t>434299999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/>
          <a:p>
            <a:r>
              <a:rPr lang="en-US" dirty="0"/>
              <a:t>Create Training and Validation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09577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082" y="2177062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1989</a:t>
            </a:r>
            <a:r>
              <a:rPr lang="en-US" sz="2400" dirty="0" smtClean="0"/>
              <a:t>                                                                                                                2016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-4082" y="3207036"/>
            <a:ext cx="9698127" cy="1130203"/>
            <a:chOff x="-4082" y="2755211"/>
            <a:chExt cx="9698127" cy="1130203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710907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Features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1989                                                                                              2006  2011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66270" y="275521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7855580" y="2973147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25510" y="2802274"/>
              <a:ext cx="968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Labels</a:t>
              </a:r>
              <a:endParaRPr lang="en-US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4082" y="4794958"/>
            <a:ext cx="9255658" cy="1611863"/>
            <a:chOff x="-4082" y="3081942"/>
            <a:chExt cx="9255658" cy="1611863"/>
          </a:xfrm>
        </p:grpSpPr>
        <p:sp>
          <p:nvSpPr>
            <p:cNvPr id="28" name="Rectangle 27"/>
            <p:cNvSpPr/>
            <p:nvPr/>
          </p:nvSpPr>
          <p:spPr>
            <a:xfrm>
              <a:off x="457200" y="3089755"/>
              <a:ext cx="768096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Features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4082" y="3757240"/>
              <a:ext cx="9255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1989                                                                                                      2011  2016</a:t>
              </a:r>
              <a:endParaRPr lang="en-US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38160" y="3081942"/>
              <a:ext cx="548640" cy="64789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8343803" y="3565113"/>
              <a:ext cx="68676" cy="8028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928212" y="4232140"/>
              <a:ext cx="968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Labels</a:t>
              </a:r>
              <a:endParaRPr lang="en-US" sz="2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30022" y="2685208"/>
            <a:ext cx="1879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Training Set</a:t>
            </a:r>
            <a:endParaRPr lang="en-US" sz="2800"/>
          </a:p>
        </p:txBody>
      </p:sp>
      <p:sp>
        <p:nvSpPr>
          <p:cNvPr id="33" name="TextBox 32"/>
          <p:cNvSpPr txBox="1"/>
          <p:nvPr/>
        </p:nvSpPr>
        <p:spPr>
          <a:xfrm>
            <a:off x="3630022" y="4244746"/>
            <a:ext cx="1306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76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labels and Features for Training and Test Sets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dirty="0" err="1" smtClean="0"/>
              <a:t>create_labels</a:t>
            </a:r>
            <a:r>
              <a:rPr lang="en-US" sz="2400" dirty="0" smtClean="0"/>
              <a:t> (2006, 5 years)</a:t>
            </a:r>
          </a:p>
          <a:p>
            <a:pPr marL="0" indent="0">
              <a:buNone/>
            </a:pPr>
            <a:r>
              <a:rPr lang="en-US" sz="2400" dirty="0" err="1" smtClean="0"/>
              <a:t>create_features</a:t>
            </a:r>
            <a:r>
              <a:rPr lang="en-US" sz="2400" dirty="0" smtClean="0"/>
              <a:t> (2006)</a:t>
            </a:r>
          </a:p>
          <a:p>
            <a:pPr marL="0" indent="0">
              <a:buNone/>
            </a:pPr>
            <a:r>
              <a:rPr lang="en-US" sz="2400" dirty="0" err="1" smtClean="0"/>
              <a:t>Train_matrix</a:t>
            </a:r>
            <a:r>
              <a:rPr lang="en-US" sz="2400" dirty="0" smtClean="0"/>
              <a:t> = join of the two above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create_labels</a:t>
            </a:r>
            <a:r>
              <a:rPr lang="en-US" sz="2400" dirty="0"/>
              <a:t> (</a:t>
            </a:r>
            <a:r>
              <a:rPr lang="en-US" sz="2400" dirty="0" smtClean="0"/>
              <a:t>2011, </a:t>
            </a:r>
            <a:r>
              <a:rPr lang="en-US" sz="2400" dirty="0"/>
              <a:t>5 years)</a:t>
            </a:r>
          </a:p>
          <a:p>
            <a:pPr marL="0" indent="0">
              <a:buNone/>
            </a:pPr>
            <a:r>
              <a:rPr lang="en-US" sz="2400" dirty="0" err="1"/>
              <a:t>create_features</a:t>
            </a:r>
            <a:r>
              <a:rPr lang="en-US" sz="2400" dirty="0"/>
              <a:t> (</a:t>
            </a:r>
            <a:r>
              <a:rPr lang="en-US" sz="2400" dirty="0" smtClean="0"/>
              <a:t>2011)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test_matrix</a:t>
            </a:r>
            <a:r>
              <a:rPr lang="en-US" sz="2400" dirty="0" smtClean="0"/>
              <a:t> </a:t>
            </a:r>
            <a:r>
              <a:rPr lang="en-US" sz="2400" dirty="0"/>
              <a:t>= join of the two above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26478</TotalTime>
  <Words>373</Words>
  <Application>Microsoft Macintosh PowerPoint</Application>
  <PresentationFormat>On-screen Show (4:3)</PresentationFormat>
  <Paragraphs>122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Mangal</vt:lpstr>
      <vt:lpstr>ＭＳ Ｐゴシック</vt:lpstr>
      <vt:lpstr>Arial</vt:lpstr>
      <vt:lpstr>ghani uofc template</vt:lpstr>
      <vt:lpstr>Machine Learning Recap</vt:lpstr>
      <vt:lpstr>Types of Learning</vt:lpstr>
      <vt:lpstr>Supervised learning framework</vt:lpstr>
      <vt:lpstr>How to solve a prediction problem</vt:lpstr>
      <vt:lpstr>Python Recap</vt:lpstr>
      <vt:lpstr>Python Recap</vt:lpstr>
      <vt:lpstr>Python Recap</vt:lpstr>
      <vt:lpstr>Create Training and Validation Sets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130</cp:revision>
  <dcterms:created xsi:type="dcterms:W3CDTF">2013-08-06T06:32:01Z</dcterms:created>
  <dcterms:modified xsi:type="dcterms:W3CDTF">2017-03-24T14:08:38Z</dcterms:modified>
</cp:coreProperties>
</file>