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1"/>
  </p:notesMasterIdLst>
  <p:sldIdLst>
    <p:sldId id="256" r:id="rId2"/>
    <p:sldId id="355" r:id="rId3"/>
    <p:sldId id="358" r:id="rId4"/>
    <p:sldId id="362" r:id="rId5"/>
    <p:sldId id="344" r:id="rId6"/>
    <p:sldId id="345" r:id="rId7"/>
    <p:sldId id="359" r:id="rId8"/>
    <p:sldId id="361" r:id="rId9"/>
    <p:sldId id="328" r:id="rId10"/>
    <p:sldId id="326" r:id="rId11"/>
    <p:sldId id="367" r:id="rId12"/>
    <p:sldId id="339" r:id="rId13"/>
    <p:sldId id="329" r:id="rId14"/>
    <p:sldId id="340" r:id="rId15"/>
    <p:sldId id="335" r:id="rId16"/>
    <p:sldId id="333" r:id="rId17"/>
    <p:sldId id="349" r:id="rId18"/>
    <p:sldId id="350" r:id="rId19"/>
    <p:sldId id="351" r:id="rId20"/>
    <p:sldId id="352" r:id="rId21"/>
    <p:sldId id="330" r:id="rId22"/>
    <p:sldId id="364" r:id="rId23"/>
    <p:sldId id="365" r:id="rId24"/>
    <p:sldId id="366" r:id="rId25"/>
    <p:sldId id="338" r:id="rId26"/>
    <p:sldId id="337" r:id="rId27"/>
    <p:sldId id="346" r:id="rId28"/>
    <p:sldId id="263" r:id="rId29"/>
    <p:sldId id="264" r:id="rId30"/>
    <p:sldId id="265" r:id="rId31"/>
    <p:sldId id="320" r:id="rId32"/>
    <p:sldId id="321" r:id="rId33"/>
    <p:sldId id="266" r:id="rId34"/>
    <p:sldId id="343" r:id="rId35"/>
    <p:sldId id="267" r:id="rId36"/>
    <p:sldId id="268" r:id="rId37"/>
    <p:sldId id="269" r:id="rId38"/>
    <p:sldId id="270" r:id="rId39"/>
    <p:sldId id="271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A82E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77442" autoAdjust="0"/>
  </p:normalViewPr>
  <p:slideViewPr>
    <p:cSldViewPr>
      <p:cViewPr varScale="1">
        <p:scale>
          <a:sx n="103" d="100"/>
          <a:sy n="103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866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470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9E5A8C41-845F-4C58-836B-F36EF0392BFC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25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7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DC2A8B6-13A9-41C9-834F-934A447BF938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26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DC2A8B6-13A9-41C9-834F-934A447BF938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27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5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1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56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EC54D1AC-AE68-457D-B78E-78AB0C43492F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4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1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94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59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E53836F-E742-4008-AF57-F72F9F528215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5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E53836F-E742-4008-AF57-F72F9F528215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6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5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D09D063E-AB76-406A-87F1-4D046E9D2C00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10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539750" lvl="1" indent="0" eaLnBrk="1">
              <a:buSzPct val="45000"/>
              <a:buFont typeface="Wingdings" panose="05000000000000000000" pitchFamily="2" charset="2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51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0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0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4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4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C4A4AC-9B47-41AF-9B80-3510C846B46C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1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7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B286-F7A8-4521-B386-5154EBF8601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ultivariate_statistic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3.png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57338"/>
            <a:ext cx="8229600" cy="3613150"/>
          </a:xfrm>
        </p:spPr>
        <p:txBody>
          <a:bodyPr/>
          <a:lstStyle/>
          <a:p>
            <a:pPr marL="0" indent="368300" algn="ctr" eaLnBrk="1" hangingPunct="1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Python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Science Stack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ea typeface="ヒラギノ角ゴ ProN W3" charset="0"/>
              <a:cs typeface="ヒラギノ角ゴ ProN W3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22225" y="1052513"/>
            <a:ext cx="4478338" cy="5805487"/>
          </a:xfrm>
        </p:spPr>
        <p:txBody>
          <a:bodyPr tIns="31680">
            <a:normAutofit fontScale="92500" lnSpcReduction="20000"/>
          </a:bodyPr>
          <a:lstStyle/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24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Machine learning </a:t>
            </a: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library</a:t>
            </a:r>
            <a:endParaRPr lang="en-GB" altLang="en-US" sz="2400" dirty="0" smtClean="0">
              <a:solidFill>
                <a:schemeClr val="tx1"/>
              </a:solidFill>
              <a:sym typeface="Arial" charset="0"/>
            </a:endParaRP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Machine learning capabilities without having to hardcode the algorithms yourself</a:t>
            </a: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Ease of use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Simplicity and </a:t>
            </a:r>
            <a:r>
              <a:rPr lang="en-GB" altLang="en-US" dirty="0" smtClean="0"/>
              <a:t>readability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 smtClean="0"/>
              <a:t>Consistent interface to different ML models</a:t>
            </a:r>
            <a:endParaRPr lang="en-GB" altLang="en-US" dirty="0"/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A general-purpose high level language: Python 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Light and easy to install package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High standards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State-of-the-art </a:t>
            </a: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algorithms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Well Optimized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High </a:t>
            </a: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quality bindings: performance and fine control 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Open Source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BSD license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Community driven</a:t>
            </a:r>
            <a:endParaRPr lang="en-GB" altLang="en-US" sz="1800" dirty="0">
              <a:solidFill>
                <a:schemeClr val="tx1"/>
              </a:solidFill>
              <a:sym typeface="Arial" charset="0"/>
            </a:endParaRPr>
          </a:p>
          <a:p>
            <a:pPr marL="5397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4658519" y="5805264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00"/>
                </a:solidFill>
                <a:latin typeface="Gill Sans" charset="0"/>
                <a:sym typeface="Gill Sans" charset="0"/>
                <a:hlinkClick r:id="rId3"/>
              </a:rPr>
              <a:t>http://scikit-learn.org/stable/</a:t>
            </a:r>
            <a:r>
              <a:rPr lang="en-US" altLang="en-US" sz="200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</a:p>
        </p:txBody>
      </p:sp>
      <p:pic>
        <p:nvPicPr>
          <p:cNvPr id="819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58" y="237699"/>
            <a:ext cx="4685111" cy="330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4479132" y="6205314"/>
            <a:ext cx="4392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tx1"/>
                </a:solidFill>
                <a:latin typeface="Gill Sans" charset="0"/>
                <a:sym typeface="Gill Sans" charset="0"/>
              </a:rPr>
              <a:t>Included by default in </a:t>
            </a:r>
            <a:r>
              <a:rPr lang="en-GB" altLang="en-US" sz="1600" dirty="0">
                <a:solidFill>
                  <a:schemeClr val="tx1"/>
                </a:solidFill>
                <a:latin typeface="Gill Sans" charset="0"/>
                <a:sym typeface="Gill Sans" charset="0"/>
              </a:rPr>
              <a:t>the Python Anaconda distribution</a:t>
            </a:r>
          </a:p>
          <a:p>
            <a:pPr algn="ctr" eaLnBrk="1" hangingPunct="1"/>
            <a:endParaRPr lang="en-US" altLang="en-US" sz="16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7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2573804" cy="9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3"/>
          <a:stretch>
            <a:fillRect/>
          </a:stretch>
        </p:blipFill>
        <p:spPr bwMode="auto">
          <a:xfrm>
            <a:off x="4788024" y="3885400"/>
            <a:ext cx="3888432" cy="197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9063"/>
            <a:ext cx="4843463" cy="901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</a:rPr>
              <a:t>Supervised </a:t>
            </a:r>
            <a:r>
              <a:rPr lang="en-US" altLang="en-US" sz="4000" dirty="0" smtClean="0">
                <a:solidFill>
                  <a:schemeClr val="tx1"/>
                </a:solidFill>
              </a:rPr>
              <a:t>Learning</a:t>
            </a:r>
            <a:br>
              <a:rPr lang="en-US" altLang="en-US" sz="4000" dirty="0" smtClean="0">
                <a:solidFill>
                  <a:schemeClr val="tx1"/>
                </a:solidFill>
              </a:rPr>
            </a:br>
            <a:r>
              <a:rPr lang="en-US" altLang="en-US" sz="4000" dirty="0" smtClean="0"/>
              <a:t>Overview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TextBox 1"/>
              <p:cNvSpPr txBox="1">
                <a:spLocks noChangeArrowheads="1"/>
              </p:cNvSpPr>
              <p:nvPr/>
            </p:nvSpPr>
            <p:spPr bwMode="auto">
              <a:xfrm>
                <a:off x="0" y="981075"/>
                <a:ext cx="3924300" cy="5755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In Supervised Learning, we have a dataset consisting of both </a:t>
                </a:r>
                <a:r>
                  <a:rPr lang="en-US" altLang="en-US" sz="1600" b="1" dirty="0">
                    <a:solidFill>
                      <a:srgbClr val="FFC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features</a:t>
                </a:r>
                <a:r>
                  <a:rPr lang="en-US" altLang="en-US" sz="1600" dirty="0">
                    <a:solidFill>
                      <a:srgbClr val="C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and </a:t>
                </a:r>
                <a:r>
                  <a:rPr lang="en-US" altLang="en-US" sz="1600" b="1" dirty="0">
                    <a:solidFill>
                      <a:srgbClr val="00B05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labels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. The task is to construct an </a:t>
                </a:r>
                <a:r>
                  <a:rPr lang="en-US" altLang="en-US" sz="1600" b="1" dirty="0" smtClean="0">
                    <a:solidFill>
                      <a:srgbClr val="0066FF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estimator/model</a:t>
                </a:r>
                <a:r>
                  <a:rPr lang="en-US" altLang="en-US" sz="1600" dirty="0" smtClean="0">
                    <a:solidFill>
                      <a:srgbClr val="0066FF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which is able to predict the </a:t>
                </a:r>
                <a:r>
                  <a:rPr lang="en-US" altLang="en-US" sz="1600" b="1" dirty="0">
                    <a:solidFill>
                      <a:srgbClr val="00B05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label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of an object given the set of </a:t>
                </a:r>
                <a:r>
                  <a:rPr lang="en-US" altLang="en-US" sz="1600" b="1" dirty="0">
                    <a:solidFill>
                      <a:srgbClr val="FFC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features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. </a:t>
                </a:r>
              </a:p>
              <a:p>
                <a:pPr lvl="1" eaLnBrk="1" hangingPunct="1">
                  <a:buFontTx/>
                  <a:buChar char="•"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Using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set of measurements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from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flowers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, we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can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try to predict the species of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flower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.</a:t>
                </a:r>
                <a:endParaRPr lang="en-US" alt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Supervised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learning can be further broken down into two categories, classification and regression. In classification, the label is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discrete (a finite set of categories),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while in regression, the label is </a:t>
                </a: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continuous (a continuous range of numbers). </a:t>
                </a:r>
                <a:endParaRPr lang="en-US" alt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16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Flower types are discrete (there is only a finite set of flower types). </a:t>
                </a:r>
                <a:r>
                  <a:rPr lang="en-US" alt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Therefore predicting the species based on flower measurements would be a classification task.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16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>
          <p:sp>
            <p:nvSpPr>
              <p:cNvPr id="4096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81075"/>
                <a:ext cx="3924300" cy="5755422"/>
              </a:xfrm>
              <a:prstGeom prst="rect">
                <a:avLst/>
              </a:prstGeom>
              <a:blipFill>
                <a:blip r:embed="rId3"/>
                <a:stretch>
                  <a:fillRect l="-621" r="-13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48580" y="2374090"/>
            <a:ext cx="19944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200" b="1" dirty="0">
                <a:solidFill>
                  <a:srgbClr val="00B050"/>
                </a:solidFill>
                <a:latin typeface="Gill Sans" charset="0"/>
                <a:sym typeface="Gill Sans" charset="0"/>
              </a:rPr>
              <a:t>y</a:t>
            </a:r>
            <a:r>
              <a:rPr lang="en-US" altLang="en-US" sz="4200" b="1" dirty="0">
                <a:latin typeface="Gill Sans" charset="0"/>
                <a:sym typeface="Gill Sans" charset="0"/>
              </a:rPr>
              <a:t> = </a:t>
            </a:r>
            <a:r>
              <a:rPr lang="en-US" altLang="en-US" sz="4200" b="1" dirty="0" smtClean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4200" b="1" dirty="0" smtClean="0">
                <a:latin typeface="Gill Sans" charset="0"/>
                <a:sym typeface="Gill Sans" charset="0"/>
              </a:rPr>
              <a:t>(</a:t>
            </a:r>
            <a:r>
              <a:rPr lang="en-US" altLang="en-US" sz="4200" b="1" dirty="0" smtClean="0">
                <a:solidFill>
                  <a:srgbClr val="FFC000"/>
                </a:solidFill>
                <a:latin typeface="Gill Sans" charset="0"/>
                <a:sym typeface="Gill Sans" charset="0"/>
              </a:rPr>
              <a:t>X</a:t>
            </a:r>
            <a:r>
              <a:rPr lang="en-US" altLang="en-US" sz="4200" b="1" dirty="0" smtClean="0">
                <a:latin typeface="Gill Sans" charset="0"/>
                <a:sym typeface="Gill Sans" charset="0"/>
              </a:rPr>
              <a:t>)</a:t>
            </a:r>
            <a:endParaRPr lang="en-US" altLang="en-US" sz="4200" b="1" dirty="0">
              <a:latin typeface="Gill Sans" charset="0"/>
              <a:sym typeface="Gill Sans" charset="0"/>
            </a:endParaRPr>
          </a:p>
        </p:txBody>
      </p:sp>
      <p:pic>
        <p:nvPicPr>
          <p:cNvPr id="40965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4957544" y="139581"/>
            <a:ext cx="595312" cy="2424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40966" name="Picture 7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 r="-5592"/>
          <a:stretch>
            <a:fillRect/>
          </a:stretch>
        </p:blipFill>
        <p:spPr bwMode="auto">
          <a:xfrm>
            <a:off x="5710019" y="114677"/>
            <a:ext cx="604837" cy="24241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1"/>
          <p:cNvSpPr>
            <a:spLocks noChangeArrowheads="1"/>
          </p:cNvSpPr>
          <p:nvPr/>
        </p:nvSpPr>
        <p:spPr bwMode="auto">
          <a:xfrm>
            <a:off x="4032250" y="3141663"/>
            <a:ext cx="885825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106863" y="3051175"/>
            <a:ext cx="887412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27513" y="2906713"/>
            <a:ext cx="887412" cy="1243012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2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Training Text, Images, </a:t>
            </a:r>
            <a:r>
              <a:rPr lang="en-NZ" altLang="en-US" sz="12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etc</a:t>
            </a:r>
            <a:endParaRPr lang="en-US" altLang="en-US" sz="1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035425" y="4703763"/>
            <a:ext cx="846138" cy="3095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195763" y="4600575"/>
            <a:ext cx="847725" cy="3095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11663" y="4457700"/>
            <a:ext cx="847725" cy="307975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Labels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4195763" y="5572125"/>
            <a:ext cx="887412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2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 </a:t>
            </a:r>
            <a:r>
              <a:rPr lang="en-NZ" altLang="en-US" sz="12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Text, Images, </a:t>
            </a:r>
            <a:r>
              <a:rPr lang="en-NZ" altLang="en-US" sz="12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etc</a:t>
            </a:r>
            <a:endParaRPr lang="en-US" altLang="en-US" sz="1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9" name="Oval 3"/>
          <p:cNvSpPr>
            <a:spLocks noChangeArrowheads="1"/>
          </p:cNvSpPr>
          <p:nvPr/>
        </p:nvSpPr>
        <p:spPr bwMode="auto">
          <a:xfrm>
            <a:off x="6875463" y="3597275"/>
            <a:ext cx="1152525" cy="12001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1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Machine Learning Algorithm</a:t>
            </a:r>
            <a:endParaRPr lang="en-US" altLang="en-US" sz="11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8208912" y="5978525"/>
            <a:ext cx="827584" cy="40280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050" dirty="0">
                <a:solidFill>
                  <a:srgbClr val="000000"/>
                </a:solidFill>
                <a:latin typeface="Gill Sans" charset="0"/>
                <a:sym typeface="Gill Sans" charset="0"/>
              </a:rPr>
              <a:t>Predicted </a:t>
            </a:r>
            <a:r>
              <a:rPr lang="en-NZ" altLang="en-US" sz="105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Label y</a:t>
            </a:r>
            <a:endParaRPr lang="en-US" altLang="en-US" sz="105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2" name="Right Arrow 5"/>
          <p:cNvSpPr>
            <a:spLocks noChangeArrowheads="1"/>
          </p:cNvSpPr>
          <p:nvPr/>
        </p:nvSpPr>
        <p:spPr bwMode="auto">
          <a:xfrm>
            <a:off x="5318125" y="3573463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3" name="Right Arrow 24"/>
          <p:cNvSpPr>
            <a:spLocks noChangeArrowheads="1"/>
          </p:cNvSpPr>
          <p:nvPr/>
        </p:nvSpPr>
        <p:spPr bwMode="auto">
          <a:xfrm rot="1454964">
            <a:off x="6655750" y="3513878"/>
            <a:ext cx="334963" cy="215900"/>
          </a:xfrm>
          <a:prstGeom prst="rightArrow">
            <a:avLst>
              <a:gd name="adj1" fmla="val 50000"/>
              <a:gd name="adj2" fmla="val 50150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4" name="Right Arrow 25"/>
          <p:cNvSpPr>
            <a:spLocks noChangeArrowheads="1"/>
          </p:cNvSpPr>
          <p:nvPr/>
        </p:nvSpPr>
        <p:spPr bwMode="auto">
          <a:xfrm rot="20484909">
            <a:off x="5304679" y="4683009"/>
            <a:ext cx="1013546" cy="144691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5" name="Right Arrow 26"/>
          <p:cNvSpPr>
            <a:spLocks noChangeArrowheads="1"/>
          </p:cNvSpPr>
          <p:nvPr/>
        </p:nvSpPr>
        <p:spPr bwMode="auto">
          <a:xfrm>
            <a:off x="5220072" y="6093296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6" name="Right Arrow 27"/>
          <p:cNvSpPr>
            <a:spLocks noChangeArrowheads="1"/>
          </p:cNvSpPr>
          <p:nvPr/>
        </p:nvSpPr>
        <p:spPr bwMode="auto">
          <a:xfrm>
            <a:off x="6182841" y="6093296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7" name="Right Arrow 28"/>
          <p:cNvSpPr>
            <a:spLocks noChangeArrowheads="1"/>
          </p:cNvSpPr>
          <p:nvPr/>
        </p:nvSpPr>
        <p:spPr bwMode="auto">
          <a:xfrm>
            <a:off x="7956376" y="6093396"/>
            <a:ext cx="189433" cy="215924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8" name="Right Arrow 29"/>
          <p:cNvSpPr>
            <a:spLocks noChangeArrowheads="1"/>
          </p:cNvSpPr>
          <p:nvPr/>
        </p:nvSpPr>
        <p:spPr bwMode="auto">
          <a:xfrm rot="5400000">
            <a:off x="7076281" y="5069682"/>
            <a:ext cx="534987" cy="215900"/>
          </a:xfrm>
          <a:prstGeom prst="rightArrow">
            <a:avLst>
              <a:gd name="adj1" fmla="val 50000"/>
              <a:gd name="adj2" fmla="val 50006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30" name="Picture 5" descr="C:\Users\drozado\Desktop\Pictur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5724128" y="2759243"/>
            <a:ext cx="406552" cy="1676064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31" name="Picture 5" descr="C:\Users\drozado\Desktop\Picture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94570" r="47862"/>
          <a:stretch/>
        </p:blipFill>
        <p:spPr bwMode="auto">
          <a:xfrm>
            <a:off x="5652120" y="6146304"/>
            <a:ext cx="413166" cy="9100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32" name="Picture 7" descr="C:\Users\drozado\Desktop\Picture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 r="-5592"/>
          <a:stretch>
            <a:fillRect/>
          </a:stretch>
        </p:blipFill>
        <p:spPr bwMode="auto">
          <a:xfrm>
            <a:off x="6189305" y="2743422"/>
            <a:ext cx="427727" cy="171427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660232" y="5877272"/>
            <a:ext cx="1186169" cy="648072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Predictive model f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06863" y="5517232"/>
            <a:ext cx="492963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419610" y="5552641"/>
            <a:ext cx="19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INFERENCE STAGE</a:t>
            </a:r>
            <a:endParaRPr lang="en-US" sz="1200" dirty="0"/>
          </a:p>
        </p:txBody>
      </p:sp>
      <p:pic>
        <p:nvPicPr>
          <p:cNvPr id="34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3"/>
          <a:stretch>
            <a:fillRect/>
          </a:stretch>
        </p:blipFill>
        <p:spPr bwMode="auto">
          <a:xfrm>
            <a:off x="6545853" y="373905"/>
            <a:ext cx="2534295" cy="128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54183" y="260648"/>
            <a:ext cx="1330185" cy="1584176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dirty="0" smtClean="0">
                <a:solidFill>
                  <a:schemeClr val="tx1"/>
                </a:solidFill>
              </a:rPr>
              <a:t>Working in </a:t>
            </a:r>
            <a:r>
              <a:rPr lang="en-US" altLang="en-US" sz="5400" dirty="0" err="1" smtClean="0">
                <a:solidFill>
                  <a:schemeClr val="tx1"/>
                </a:solidFill>
              </a:rPr>
              <a:t>scikit</a:t>
            </a:r>
            <a:r>
              <a:rPr lang="en-US" altLang="en-US" sz="5400" dirty="0" smtClean="0">
                <a:solidFill>
                  <a:schemeClr val="tx1"/>
                </a:solidFill>
              </a:rPr>
              <a:t>-learn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736726"/>
                <a:ext cx="8219256" cy="4716610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 eaLnBrk="1" hangingPunct="1">
                  <a:buFontTx/>
                  <a:buChar char="•"/>
                </a:pP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Data in </a:t>
                </a:r>
                <a:r>
                  <a:rPr lang="en-US" altLang="en-US" sz="1800" dirty="0" err="1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scikit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-learn (and in most machine learning libraries) is usually represented as a 2d-array, X.</a:t>
                </a:r>
              </a:p>
              <a:p>
                <a:pPr marL="285750" indent="-285750" eaLnBrk="1" hangingPunct="1">
                  <a:buFontTx/>
                  <a:buChar char="•"/>
                </a:pPr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indent="-285750" eaLnBrk="1" hangingPunct="1">
                  <a:buFontTx/>
                  <a:buChar char="•"/>
                </a:pP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 size of the array X is expected to be [</a:t>
                </a:r>
                <a:r>
                  <a:rPr lang="en-US" altLang="en-US" sz="1800" dirty="0" err="1" smtClean="0">
                    <a:latin typeface="Consolas" panose="020B0609020204030204" pitchFamily="49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n_samples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by </a:t>
                </a:r>
                <a:r>
                  <a:rPr lang="en-US" altLang="en-US" sz="1800" dirty="0" err="1" smtClean="0">
                    <a:latin typeface="Consolas" panose="020B0609020204030204" pitchFamily="49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n_features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] </a:t>
                </a:r>
              </a:p>
              <a:p>
                <a:pPr marL="285750" indent="-285750" eaLnBrk="1" hangingPunct="1">
                  <a:buFontTx/>
                  <a:buChar char="•"/>
                </a:pPr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indent="-285750" eaLnBrk="1" hangingPunct="1">
                  <a:buFontTx/>
                  <a:buChar char="•"/>
                </a:pPr>
                <a:r>
                  <a:rPr lang="en-US" altLang="en-US" sz="1800" dirty="0" err="1" smtClean="0">
                    <a:latin typeface="Consolas" panose="020B0609020204030204" pitchFamily="49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n_samples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refers to the number of samples: each sample is an item to process (a row in X).</a:t>
                </a:r>
              </a:p>
              <a:p>
                <a:pPr marL="285750" lvl="2" indent="-285750" eaLnBrk="1" hangingPunct="1">
                  <a:buFontTx/>
                  <a:buChar char="•"/>
                </a:pPr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lvl="2" indent="-285750" eaLnBrk="1" hangingPunct="1">
                  <a:buFontTx/>
                  <a:buChar char="•"/>
                </a:pP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 sample can be a document, a picture, a sound, a row in a database, or anything you can describe with a fixed set of quantitative traits</a:t>
                </a:r>
              </a:p>
              <a:p>
                <a:pPr marL="285750" indent="-285750" eaLnBrk="1" hangingPunct="1">
                  <a:buFontTx/>
                  <a:buChar char="•"/>
                </a:pPr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indent="-285750" eaLnBrk="1" hangingPunct="1">
                  <a:buFontTx/>
                  <a:buChar char="•"/>
                </a:pPr>
                <a:r>
                  <a:rPr lang="en-US" altLang="en-US" sz="1800" dirty="0" err="1" smtClean="0">
                    <a:latin typeface="Consolas" panose="020B0609020204030204" pitchFamily="49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n_features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refers to the number of features or distinct traits that can be used to describe each item in a quantitative manner (a column in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). Features are generally real-valued, but may be </a:t>
                </a:r>
                <a:r>
                  <a:rPr lang="en-US" altLang="en-US" sz="1800" dirty="0" err="1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boolean</a:t>
                </a: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or discrete-valued in some cases</a:t>
                </a:r>
              </a:p>
              <a:p>
                <a:pPr marL="285750" indent="-285750" eaLnBrk="1" hangingPunct="1">
                  <a:buFontTx/>
                  <a:buChar char="•"/>
                </a:pPr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indent="-285750" eaLnBrk="1" hangingPunct="1">
                  <a:buFontTx/>
                  <a:buChar char="•"/>
                </a:pPr>
                <a:r>
                  <a:rPr lang="en-US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You have to choose your features in advance, but you can have as few or as many features as you want </a:t>
                </a:r>
              </a:p>
              <a:p>
                <a:pPr marL="285750" indent="-285750" eaLnBrk="1" hangingPunct="1">
                  <a:buFontTx/>
                  <a:buChar char="•"/>
                </a:pPr>
                <a:endParaRPr lang="en-NZ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marL="285750" indent="-285750" eaLnBrk="1" hangingPunct="1">
                  <a:buFontTx/>
                  <a:buChar char="•"/>
                </a:pPr>
                <a:r>
                  <a:rPr lang="en-NZ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In classification tasks you also have a vector </a:t>
                </a:r>
                <a14:m>
                  <m:oMath xmlns:m="http://schemas.openxmlformats.org/officeDocument/2006/math">
                    <m:r>
                      <a:rPr lang="en-NZ" altLang="en-US" sz="18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𝑦</m:t>
                    </m:r>
                  </m:oMath>
                </a14:m>
                <a:r>
                  <a:rPr lang="en-NZ" altLang="en-US" sz="1800" dirty="0" smtClean="0"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(targets/labels) of size </a:t>
                </a:r>
                <a14:m>
                  <m:oMath xmlns:m="http://schemas.openxmlformats.org/officeDocument/2006/math">
                    <m:r>
                      <a:rPr lang="en-NZ" altLang="en-US" sz="18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𝑛</m:t>
                    </m:r>
                  </m:oMath>
                </a14:m>
                <a:endParaRPr lang="en-US" altLang="en-US" sz="1800" dirty="0" smtClean="0"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291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6726"/>
                <a:ext cx="8219256" cy="4716610"/>
              </a:xfrm>
              <a:blipFill>
                <a:blip r:embed="rId3"/>
                <a:stretch>
                  <a:fillRect l="-445" t="-2067" r="-668" b="-5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636"/>
            <a:ext cx="14747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5"/>
          <p:cNvSpPr>
            <a:spLocks noChangeArrowheads="1"/>
          </p:cNvSpPr>
          <p:nvPr/>
        </p:nvSpPr>
        <p:spPr bwMode="auto">
          <a:xfrm>
            <a:off x="1692275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5" name="Rectangle 86"/>
          <p:cNvSpPr>
            <a:spLocks noChangeArrowheads="1"/>
          </p:cNvSpPr>
          <p:nvPr/>
        </p:nvSpPr>
        <p:spPr bwMode="auto">
          <a:xfrm>
            <a:off x="205105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6" name="Rectangle 87"/>
          <p:cNvSpPr>
            <a:spLocks noChangeArrowheads="1"/>
          </p:cNvSpPr>
          <p:nvPr/>
        </p:nvSpPr>
        <p:spPr bwMode="auto">
          <a:xfrm>
            <a:off x="2411413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7" name="Rectangle 88"/>
          <p:cNvSpPr>
            <a:spLocks noChangeArrowheads="1"/>
          </p:cNvSpPr>
          <p:nvPr/>
        </p:nvSpPr>
        <p:spPr bwMode="auto">
          <a:xfrm>
            <a:off x="27717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8" name="Rectangle 89"/>
          <p:cNvSpPr>
            <a:spLocks noChangeArrowheads="1"/>
          </p:cNvSpPr>
          <p:nvPr/>
        </p:nvSpPr>
        <p:spPr bwMode="auto">
          <a:xfrm>
            <a:off x="31321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9" name="Rectangle 90"/>
          <p:cNvSpPr>
            <a:spLocks noChangeArrowheads="1"/>
          </p:cNvSpPr>
          <p:nvPr/>
        </p:nvSpPr>
        <p:spPr bwMode="auto">
          <a:xfrm>
            <a:off x="3492500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0" name="Rectangle 91"/>
          <p:cNvSpPr>
            <a:spLocks noChangeArrowheads="1"/>
          </p:cNvSpPr>
          <p:nvPr/>
        </p:nvSpPr>
        <p:spPr bwMode="auto">
          <a:xfrm>
            <a:off x="38512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1" name="Rectangle 92"/>
          <p:cNvSpPr>
            <a:spLocks noChangeArrowheads="1"/>
          </p:cNvSpPr>
          <p:nvPr/>
        </p:nvSpPr>
        <p:spPr bwMode="auto">
          <a:xfrm>
            <a:off x="42116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2" name="Rectangle 93"/>
          <p:cNvSpPr>
            <a:spLocks noChangeArrowheads="1"/>
          </p:cNvSpPr>
          <p:nvPr/>
        </p:nvSpPr>
        <p:spPr bwMode="auto">
          <a:xfrm>
            <a:off x="457200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3" name="Rectangle 94"/>
          <p:cNvSpPr>
            <a:spLocks noChangeArrowheads="1"/>
          </p:cNvSpPr>
          <p:nvPr/>
        </p:nvSpPr>
        <p:spPr bwMode="auto">
          <a:xfrm>
            <a:off x="5580063" y="148431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4" name="Rectangle 95"/>
          <p:cNvSpPr>
            <a:spLocks noChangeArrowheads="1"/>
          </p:cNvSpPr>
          <p:nvPr/>
        </p:nvSpPr>
        <p:spPr bwMode="auto">
          <a:xfrm>
            <a:off x="1692275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5" name="Rectangle 96"/>
          <p:cNvSpPr>
            <a:spLocks noChangeArrowheads="1"/>
          </p:cNvSpPr>
          <p:nvPr/>
        </p:nvSpPr>
        <p:spPr bwMode="auto">
          <a:xfrm>
            <a:off x="205105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6" name="Rectangle 97"/>
          <p:cNvSpPr>
            <a:spLocks noChangeArrowheads="1"/>
          </p:cNvSpPr>
          <p:nvPr/>
        </p:nvSpPr>
        <p:spPr bwMode="auto">
          <a:xfrm>
            <a:off x="2411413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7" name="Rectangle 98"/>
          <p:cNvSpPr>
            <a:spLocks noChangeArrowheads="1"/>
          </p:cNvSpPr>
          <p:nvPr/>
        </p:nvSpPr>
        <p:spPr bwMode="auto">
          <a:xfrm>
            <a:off x="27717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8" name="Rectangle 99"/>
          <p:cNvSpPr>
            <a:spLocks noChangeArrowheads="1"/>
          </p:cNvSpPr>
          <p:nvPr/>
        </p:nvSpPr>
        <p:spPr bwMode="auto">
          <a:xfrm>
            <a:off x="31321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9" name="Rectangle 100"/>
          <p:cNvSpPr>
            <a:spLocks noChangeArrowheads="1"/>
          </p:cNvSpPr>
          <p:nvPr/>
        </p:nvSpPr>
        <p:spPr bwMode="auto">
          <a:xfrm>
            <a:off x="3492500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0" name="Rectangle 101"/>
          <p:cNvSpPr>
            <a:spLocks noChangeArrowheads="1"/>
          </p:cNvSpPr>
          <p:nvPr/>
        </p:nvSpPr>
        <p:spPr bwMode="auto">
          <a:xfrm>
            <a:off x="38512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1" name="Rectangle 102"/>
          <p:cNvSpPr>
            <a:spLocks noChangeArrowheads="1"/>
          </p:cNvSpPr>
          <p:nvPr/>
        </p:nvSpPr>
        <p:spPr bwMode="auto">
          <a:xfrm>
            <a:off x="42116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2" name="Rectangle 103"/>
          <p:cNvSpPr>
            <a:spLocks noChangeArrowheads="1"/>
          </p:cNvSpPr>
          <p:nvPr/>
        </p:nvSpPr>
        <p:spPr bwMode="auto">
          <a:xfrm>
            <a:off x="457200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3" name="Rectangle 104"/>
          <p:cNvSpPr>
            <a:spLocks noChangeArrowheads="1"/>
          </p:cNvSpPr>
          <p:nvPr/>
        </p:nvSpPr>
        <p:spPr bwMode="auto">
          <a:xfrm>
            <a:off x="5580063" y="18446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4" name="Rectangle 105"/>
          <p:cNvSpPr>
            <a:spLocks noChangeArrowheads="1"/>
          </p:cNvSpPr>
          <p:nvPr/>
        </p:nvSpPr>
        <p:spPr bwMode="auto">
          <a:xfrm>
            <a:off x="1692275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5" name="Rectangle 106"/>
          <p:cNvSpPr>
            <a:spLocks noChangeArrowheads="1"/>
          </p:cNvSpPr>
          <p:nvPr/>
        </p:nvSpPr>
        <p:spPr bwMode="auto">
          <a:xfrm>
            <a:off x="205105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6" name="Rectangle 107"/>
          <p:cNvSpPr>
            <a:spLocks noChangeArrowheads="1"/>
          </p:cNvSpPr>
          <p:nvPr/>
        </p:nvSpPr>
        <p:spPr bwMode="auto">
          <a:xfrm>
            <a:off x="2411413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7" name="Rectangle 108"/>
          <p:cNvSpPr>
            <a:spLocks noChangeArrowheads="1"/>
          </p:cNvSpPr>
          <p:nvPr/>
        </p:nvSpPr>
        <p:spPr bwMode="auto">
          <a:xfrm>
            <a:off x="27717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8" name="Rectangle 109"/>
          <p:cNvSpPr>
            <a:spLocks noChangeArrowheads="1"/>
          </p:cNvSpPr>
          <p:nvPr/>
        </p:nvSpPr>
        <p:spPr bwMode="auto">
          <a:xfrm>
            <a:off x="31321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9" name="Rectangle 110"/>
          <p:cNvSpPr>
            <a:spLocks noChangeArrowheads="1"/>
          </p:cNvSpPr>
          <p:nvPr/>
        </p:nvSpPr>
        <p:spPr bwMode="auto">
          <a:xfrm>
            <a:off x="3492500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0" name="Rectangle 111"/>
          <p:cNvSpPr>
            <a:spLocks noChangeArrowheads="1"/>
          </p:cNvSpPr>
          <p:nvPr/>
        </p:nvSpPr>
        <p:spPr bwMode="auto">
          <a:xfrm>
            <a:off x="38512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1" name="Rectangle 112"/>
          <p:cNvSpPr>
            <a:spLocks noChangeArrowheads="1"/>
          </p:cNvSpPr>
          <p:nvPr/>
        </p:nvSpPr>
        <p:spPr bwMode="auto">
          <a:xfrm>
            <a:off x="42116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2" name="Rectangle 113"/>
          <p:cNvSpPr>
            <a:spLocks noChangeArrowheads="1"/>
          </p:cNvSpPr>
          <p:nvPr/>
        </p:nvSpPr>
        <p:spPr bwMode="auto">
          <a:xfrm>
            <a:off x="457200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3" name="Rectangle 114"/>
          <p:cNvSpPr>
            <a:spLocks noChangeArrowheads="1"/>
          </p:cNvSpPr>
          <p:nvPr/>
        </p:nvSpPr>
        <p:spPr bwMode="auto">
          <a:xfrm>
            <a:off x="5580063" y="22050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4" name="Rectangle 115"/>
          <p:cNvSpPr>
            <a:spLocks noChangeArrowheads="1"/>
          </p:cNvSpPr>
          <p:nvPr/>
        </p:nvSpPr>
        <p:spPr bwMode="auto">
          <a:xfrm>
            <a:off x="1692275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5" name="Rectangle 116"/>
          <p:cNvSpPr>
            <a:spLocks noChangeArrowheads="1"/>
          </p:cNvSpPr>
          <p:nvPr/>
        </p:nvSpPr>
        <p:spPr bwMode="auto">
          <a:xfrm>
            <a:off x="205105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6" name="Rectangle 117"/>
          <p:cNvSpPr>
            <a:spLocks noChangeArrowheads="1"/>
          </p:cNvSpPr>
          <p:nvPr/>
        </p:nvSpPr>
        <p:spPr bwMode="auto">
          <a:xfrm>
            <a:off x="2411413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7" name="Rectangle 118"/>
          <p:cNvSpPr>
            <a:spLocks noChangeArrowheads="1"/>
          </p:cNvSpPr>
          <p:nvPr/>
        </p:nvSpPr>
        <p:spPr bwMode="auto">
          <a:xfrm>
            <a:off x="27717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8" name="Rectangle 119"/>
          <p:cNvSpPr>
            <a:spLocks noChangeArrowheads="1"/>
          </p:cNvSpPr>
          <p:nvPr/>
        </p:nvSpPr>
        <p:spPr bwMode="auto">
          <a:xfrm>
            <a:off x="31321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9" name="Rectangle 120"/>
          <p:cNvSpPr>
            <a:spLocks noChangeArrowheads="1"/>
          </p:cNvSpPr>
          <p:nvPr/>
        </p:nvSpPr>
        <p:spPr bwMode="auto">
          <a:xfrm>
            <a:off x="3492500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0" name="Rectangle 121"/>
          <p:cNvSpPr>
            <a:spLocks noChangeArrowheads="1"/>
          </p:cNvSpPr>
          <p:nvPr/>
        </p:nvSpPr>
        <p:spPr bwMode="auto">
          <a:xfrm>
            <a:off x="38512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1" name="Rectangle 122"/>
          <p:cNvSpPr>
            <a:spLocks noChangeArrowheads="1"/>
          </p:cNvSpPr>
          <p:nvPr/>
        </p:nvSpPr>
        <p:spPr bwMode="auto">
          <a:xfrm>
            <a:off x="42116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2" name="Rectangle 123"/>
          <p:cNvSpPr>
            <a:spLocks noChangeArrowheads="1"/>
          </p:cNvSpPr>
          <p:nvPr/>
        </p:nvSpPr>
        <p:spPr bwMode="auto">
          <a:xfrm>
            <a:off x="457200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3" name="Rectangle 124"/>
          <p:cNvSpPr>
            <a:spLocks noChangeArrowheads="1"/>
          </p:cNvSpPr>
          <p:nvPr/>
        </p:nvSpPr>
        <p:spPr bwMode="auto">
          <a:xfrm>
            <a:off x="5580063" y="256540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4" name="Rectangle 125"/>
          <p:cNvSpPr>
            <a:spLocks noChangeArrowheads="1"/>
          </p:cNvSpPr>
          <p:nvPr/>
        </p:nvSpPr>
        <p:spPr bwMode="auto">
          <a:xfrm>
            <a:off x="1692275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5" name="Rectangle 126"/>
          <p:cNvSpPr>
            <a:spLocks noChangeArrowheads="1"/>
          </p:cNvSpPr>
          <p:nvPr/>
        </p:nvSpPr>
        <p:spPr bwMode="auto">
          <a:xfrm>
            <a:off x="205105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6" name="Rectangle 127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7" name="Rectangle 128"/>
          <p:cNvSpPr>
            <a:spLocks noChangeArrowheads="1"/>
          </p:cNvSpPr>
          <p:nvPr/>
        </p:nvSpPr>
        <p:spPr bwMode="auto">
          <a:xfrm>
            <a:off x="27717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8" name="Rectangle 129"/>
          <p:cNvSpPr>
            <a:spLocks noChangeArrowheads="1"/>
          </p:cNvSpPr>
          <p:nvPr/>
        </p:nvSpPr>
        <p:spPr bwMode="auto">
          <a:xfrm>
            <a:off x="31321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9" name="Rectangle 130"/>
          <p:cNvSpPr>
            <a:spLocks noChangeArrowheads="1"/>
          </p:cNvSpPr>
          <p:nvPr/>
        </p:nvSpPr>
        <p:spPr bwMode="auto">
          <a:xfrm>
            <a:off x="3492500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0" name="Rectangle 131"/>
          <p:cNvSpPr>
            <a:spLocks noChangeArrowheads="1"/>
          </p:cNvSpPr>
          <p:nvPr/>
        </p:nvSpPr>
        <p:spPr bwMode="auto">
          <a:xfrm>
            <a:off x="38512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1" name="Rectangle 132"/>
          <p:cNvSpPr>
            <a:spLocks noChangeArrowheads="1"/>
          </p:cNvSpPr>
          <p:nvPr/>
        </p:nvSpPr>
        <p:spPr bwMode="auto">
          <a:xfrm>
            <a:off x="42116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2" name="Rectangle 133"/>
          <p:cNvSpPr>
            <a:spLocks noChangeArrowheads="1"/>
          </p:cNvSpPr>
          <p:nvPr/>
        </p:nvSpPr>
        <p:spPr bwMode="auto">
          <a:xfrm>
            <a:off x="457200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3" name="Rectangle 134"/>
          <p:cNvSpPr>
            <a:spLocks noChangeArrowheads="1"/>
          </p:cNvSpPr>
          <p:nvPr/>
        </p:nvSpPr>
        <p:spPr bwMode="auto">
          <a:xfrm>
            <a:off x="5580063" y="29241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4" name="Rectangle 135"/>
          <p:cNvSpPr>
            <a:spLocks noChangeArrowheads="1"/>
          </p:cNvSpPr>
          <p:nvPr/>
        </p:nvSpPr>
        <p:spPr bwMode="auto">
          <a:xfrm>
            <a:off x="1692275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5" name="Rectangle 136"/>
          <p:cNvSpPr>
            <a:spLocks noChangeArrowheads="1"/>
          </p:cNvSpPr>
          <p:nvPr/>
        </p:nvSpPr>
        <p:spPr bwMode="auto">
          <a:xfrm>
            <a:off x="205105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6" name="Rectangle 137"/>
          <p:cNvSpPr>
            <a:spLocks noChangeArrowheads="1"/>
          </p:cNvSpPr>
          <p:nvPr/>
        </p:nvSpPr>
        <p:spPr bwMode="auto">
          <a:xfrm>
            <a:off x="2411413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7" name="Rectangle 138"/>
          <p:cNvSpPr>
            <a:spLocks noChangeArrowheads="1"/>
          </p:cNvSpPr>
          <p:nvPr/>
        </p:nvSpPr>
        <p:spPr bwMode="auto">
          <a:xfrm>
            <a:off x="27717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8" name="Rectangle 139"/>
          <p:cNvSpPr>
            <a:spLocks noChangeArrowheads="1"/>
          </p:cNvSpPr>
          <p:nvPr/>
        </p:nvSpPr>
        <p:spPr bwMode="auto">
          <a:xfrm>
            <a:off x="31321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9" name="Rectangle 140"/>
          <p:cNvSpPr>
            <a:spLocks noChangeArrowheads="1"/>
          </p:cNvSpPr>
          <p:nvPr/>
        </p:nvSpPr>
        <p:spPr bwMode="auto">
          <a:xfrm>
            <a:off x="3492500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0" name="Rectangle 141"/>
          <p:cNvSpPr>
            <a:spLocks noChangeArrowheads="1"/>
          </p:cNvSpPr>
          <p:nvPr/>
        </p:nvSpPr>
        <p:spPr bwMode="auto">
          <a:xfrm>
            <a:off x="38512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1" name="Rectangle 142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2" name="Rectangle 143"/>
          <p:cNvSpPr>
            <a:spLocks noChangeArrowheads="1"/>
          </p:cNvSpPr>
          <p:nvPr/>
        </p:nvSpPr>
        <p:spPr bwMode="auto">
          <a:xfrm>
            <a:off x="457200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3" name="Rectangle 144"/>
          <p:cNvSpPr>
            <a:spLocks noChangeArrowheads="1"/>
          </p:cNvSpPr>
          <p:nvPr/>
        </p:nvSpPr>
        <p:spPr bwMode="auto">
          <a:xfrm>
            <a:off x="5580063" y="32845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4" name="Rectangle 145"/>
          <p:cNvSpPr>
            <a:spLocks noChangeArrowheads="1"/>
          </p:cNvSpPr>
          <p:nvPr/>
        </p:nvSpPr>
        <p:spPr bwMode="auto">
          <a:xfrm>
            <a:off x="1692275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5" name="Rectangle 146"/>
          <p:cNvSpPr>
            <a:spLocks noChangeArrowheads="1"/>
          </p:cNvSpPr>
          <p:nvPr/>
        </p:nvSpPr>
        <p:spPr bwMode="auto">
          <a:xfrm>
            <a:off x="205105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6" name="Rectangle 147"/>
          <p:cNvSpPr>
            <a:spLocks noChangeArrowheads="1"/>
          </p:cNvSpPr>
          <p:nvPr/>
        </p:nvSpPr>
        <p:spPr bwMode="auto">
          <a:xfrm>
            <a:off x="2411413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7" name="Rectangle 148"/>
          <p:cNvSpPr>
            <a:spLocks noChangeArrowheads="1"/>
          </p:cNvSpPr>
          <p:nvPr/>
        </p:nvSpPr>
        <p:spPr bwMode="auto">
          <a:xfrm>
            <a:off x="27717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8" name="Rectangle 149"/>
          <p:cNvSpPr>
            <a:spLocks noChangeArrowheads="1"/>
          </p:cNvSpPr>
          <p:nvPr/>
        </p:nvSpPr>
        <p:spPr bwMode="auto">
          <a:xfrm>
            <a:off x="31321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9" name="Rectangle 150"/>
          <p:cNvSpPr>
            <a:spLocks noChangeArrowheads="1"/>
          </p:cNvSpPr>
          <p:nvPr/>
        </p:nvSpPr>
        <p:spPr bwMode="auto">
          <a:xfrm>
            <a:off x="3492500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0" name="Rectangle 151"/>
          <p:cNvSpPr>
            <a:spLocks noChangeArrowheads="1"/>
          </p:cNvSpPr>
          <p:nvPr/>
        </p:nvSpPr>
        <p:spPr bwMode="auto">
          <a:xfrm>
            <a:off x="38512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1" name="Rectangle 152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2" name="Rectangle 153"/>
          <p:cNvSpPr>
            <a:spLocks noChangeArrowheads="1"/>
          </p:cNvSpPr>
          <p:nvPr/>
        </p:nvSpPr>
        <p:spPr bwMode="auto">
          <a:xfrm>
            <a:off x="457200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3" name="Rectangle 154"/>
          <p:cNvSpPr>
            <a:spLocks noChangeArrowheads="1"/>
          </p:cNvSpPr>
          <p:nvPr/>
        </p:nvSpPr>
        <p:spPr bwMode="auto">
          <a:xfrm>
            <a:off x="5580063" y="36449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TextBox 1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116632"/>
            <a:ext cx="694741" cy="73866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7" name="TextBox 1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1872" y="44624"/>
            <a:ext cx="644344" cy="7386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386" name="Rectangle 157"/>
          <p:cNvSpPr>
            <a:spLocks noChangeArrowheads="1"/>
          </p:cNvSpPr>
          <p:nvPr/>
        </p:nvSpPr>
        <p:spPr bwMode="auto">
          <a:xfrm>
            <a:off x="1692275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7" name="Rectangle 158"/>
          <p:cNvSpPr>
            <a:spLocks noChangeArrowheads="1"/>
          </p:cNvSpPr>
          <p:nvPr/>
        </p:nvSpPr>
        <p:spPr bwMode="auto">
          <a:xfrm>
            <a:off x="205105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8" name="Rectangle 159"/>
          <p:cNvSpPr>
            <a:spLocks noChangeArrowheads="1"/>
          </p:cNvSpPr>
          <p:nvPr/>
        </p:nvSpPr>
        <p:spPr bwMode="auto">
          <a:xfrm>
            <a:off x="2411413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9" name="Rectangle 160"/>
          <p:cNvSpPr>
            <a:spLocks noChangeArrowheads="1"/>
          </p:cNvSpPr>
          <p:nvPr/>
        </p:nvSpPr>
        <p:spPr bwMode="auto">
          <a:xfrm>
            <a:off x="27717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0" name="Rectangle 161"/>
          <p:cNvSpPr>
            <a:spLocks noChangeArrowheads="1"/>
          </p:cNvSpPr>
          <p:nvPr/>
        </p:nvSpPr>
        <p:spPr bwMode="auto">
          <a:xfrm>
            <a:off x="31321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1" name="Rectangle 162"/>
          <p:cNvSpPr>
            <a:spLocks noChangeArrowheads="1"/>
          </p:cNvSpPr>
          <p:nvPr/>
        </p:nvSpPr>
        <p:spPr bwMode="auto">
          <a:xfrm>
            <a:off x="3492500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2" name="Rectangle 163"/>
          <p:cNvSpPr>
            <a:spLocks noChangeArrowheads="1"/>
          </p:cNvSpPr>
          <p:nvPr/>
        </p:nvSpPr>
        <p:spPr bwMode="auto">
          <a:xfrm>
            <a:off x="38512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3" name="Rectangle 164"/>
          <p:cNvSpPr>
            <a:spLocks noChangeArrowheads="1"/>
          </p:cNvSpPr>
          <p:nvPr/>
        </p:nvSpPr>
        <p:spPr bwMode="auto">
          <a:xfrm>
            <a:off x="42116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4" name="Rectangle 165"/>
          <p:cNvSpPr>
            <a:spLocks noChangeArrowheads="1"/>
          </p:cNvSpPr>
          <p:nvPr/>
        </p:nvSpPr>
        <p:spPr bwMode="auto">
          <a:xfrm>
            <a:off x="457200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5" name="Rectangle 166"/>
          <p:cNvSpPr>
            <a:spLocks noChangeArrowheads="1"/>
          </p:cNvSpPr>
          <p:nvPr/>
        </p:nvSpPr>
        <p:spPr bwMode="auto">
          <a:xfrm>
            <a:off x="1692275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6" name="Rectangle 167"/>
          <p:cNvSpPr>
            <a:spLocks noChangeArrowheads="1"/>
          </p:cNvSpPr>
          <p:nvPr/>
        </p:nvSpPr>
        <p:spPr bwMode="auto">
          <a:xfrm>
            <a:off x="205105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7" name="Rectangle 168"/>
          <p:cNvSpPr>
            <a:spLocks noChangeArrowheads="1"/>
          </p:cNvSpPr>
          <p:nvPr/>
        </p:nvSpPr>
        <p:spPr bwMode="auto">
          <a:xfrm>
            <a:off x="2411413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8" name="Rectangle 169"/>
          <p:cNvSpPr>
            <a:spLocks noChangeArrowheads="1"/>
          </p:cNvSpPr>
          <p:nvPr/>
        </p:nvSpPr>
        <p:spPr bwMode="auto">
          <a:xfrm>
            <a:off x="27717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9" name="Rectangle 170"/>
          <p:cNvSpPr>
            <a:spLocks noChangeArrowheads="1"/>
          </p:cNvSpPr>
          <p:nvPr/>
        </p:nvSpPr>
        <p:spPr bwMode="auto">
          <a:xfrm>
            <a:off x="31321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0" name="Rectangle 171"/>
          <p:cNvSpPr>
            <a:spLocks noChangeArrowheads="1"/>
          </p:cNvSpPr>
          <p:nvPr/>
        </p:nvSpPr>
        <p:spPr bwMode="auto">
          <a:xfrm>
            <a:off x="3492500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1" name="Rectangle 172"/>
          <p:cNvSpPr>
            <a:spLocks noChangeArrowheads="1"/>
          </p:cNvSpPr>
          <p:nvPr/>
        </p:nvSpPr>
        <p:spPr bwMode="auto">
          <a:xfrm>
            <a:off x="38512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2" name="Rectangle 173"/>
          <p:cNvSpPr>
            <a:spLocks noChangeArrowheads="1"/>
          </p:cNvSpPr>
          <p:nvPr/>
        </p:nvSpPr>
        <p:spPr bwMode="auto">
          <a:xfrm>
            <a:off x="42116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3" name="Rectangle 174"/>
          <p:cNvSpPr>
            <a:spLocks noChangeArrowheads="1"/>
          </p:cNvSpPr>
          <p:nvPr/>
        </p:nvSpPr>
        <p:spPr bwMode="auto">
          <a:xfrm>
            <a:off x="457200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4" name="Rectangle 175"/>
          <p:cNvSpPr>
            <a:spLocks noChangeArrowheads="1"/>
          </p:cNvSpPr>
          <p:nvPr/>
        </p:nvSpPr>
        <p:spPr bwMode="auto">
          <a:xfrm>
            <a:off x="1692275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5" name="Rectangle 176"/>
          <p:cNvSpPr>
            <a:spLocks noChangeArrowheads="1"/>
          </p:cNvSpPr>
          <p:nvPr/>
        </p:nvSpPr>
        <p:spPr bwMode="auto">
          <a:xfrm>
            <a:off x="205105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6" name="Rectangle 177"/>
          <p:cNvSpPr>
            <a:spLocks noChangeArrowheads="1"/>
          </p:cNvSpPr>
          <p:nvPr/>
        </p:nvSpPr>
        <p:spPr bwMode="auto">
          <a:xfrm>
            <a:off x="2411413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7" name="Rectangle 178"/>
          <p:cNvSpPr>
            <a:spLocks noChangeArrowheads="1"/>
          </p:cNvSpPr>
          <p:nvPr/>
        </p:nvSpPr>
        <p:spPr bwMode="auto">
          <a:xfrm>
            <a:off x="27717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8" name="Rectangle 179"/>
          <p:cNvSpPr>
            <a:spLocks noChangeArrowheads="1"/>
          </p:cNvSpPr>
          <p:nvPr/>
        </p:nvSpPr>
        <p:spPr bwMode="auto">
          <a:xfrm>
            <a:off x="31321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9" name="Rectangle 180"/>
          <p:cNvSpPr>
            <a:spLocks noChangeArrowheads="1"/>
          </p:cNvSpPr>
          <p:nvPr/>
        </p:nvSpPr>
        <p:spPr bwMode="auto">
          <a:xfrm>
            <a:off x="3492500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0" name="Rectangle 181"/>
          <p:cNvSpPr>
            <a:spLocks noChangeArrowheads="1"/>
          </p:cNvSpPr>
          <p:nvPr/>
        </p:nvSpPr>
        <p:spPr bwMode="auto">
          <a:xfrm>
            <a:off x="38512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1" name="Rectangle 182"/>
          <p:cNvSpPr>
            <a:spLocks noChangeArrowheads="1"/>
          </p:cNvSpPr>
          <p:nvPr/>
        </p:nvSpPr>
        <p:spPr bwMode="auto">
          <a:xfrm>
            <a:off x="42116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2" name="Rectangle 183"/>
          <p:cNvSpPr>
            <a:spLocks noChangeArrowheads="1"/>
          </p:cNvSpPr>
          <p:nvPr/>
        </p:nvSpPr>
        <p:spPr bwMode="auto">
          <a:xfrm>
            <a:off x="457200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3" name="Rectangle 184"/>
          <p:cNvSpPr>
            <a:spLocks noChangeArrowheads="1"/>
          </p:cNvSpPr>
          <p:nvPr/>
        </p:nvSpPr>
        <p:spPr bwMode="auto">
          <a:xfrm>
            <a:off x="1692275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4" name="Rectangle 185"/>
          <p:cNvSpPr>
            <a:spLocks noChangeArrowheads="1"/>
          </p:cNvSpPr>
          <p:nvPr/>
        </p:nvSpPr>
        <p:spPr bwMode="auto">
          <a:xfrm>
            <a:off x="205105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5" name="Rectangle 186"/>
          <p:cNvSpPr>
            <a:spLocks noChangeArrowheads="1"/>
          </p:cNvSpPr>
          <p:nvPr/>
        </p:nvSpPr>
        <p:spPr bwMode="auto">
          <a:xfrm>
            <a:off x="2411413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6" name="Rectangle 187"/>
          <p:cNvSpPr>
            <a:spLocks noChangeArrowheads="1"/>
          </p:cNvSpPr>
          <p:nvPr/>
        </p:nvSpPr>
        <p:spPr bwMode="auto">
          <a:xfrm>
            <a:off x="27717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7" name="Rectangle 188"/>
          <p:cNvSpPr>
            <a:spLocks noChangeArrowheads="1"/>
          </p:cNvSpPr>
          <p:nvPr/>
        </p:nvSpPr>
        <p:spPr bwMode="auto">
          <a:xfrm>
            <a:off x="31321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8" name="Rectangle 189"/>
          <p:cNvSpPr>
            <a:spLocks noChangeArrowheads="1"/>
          </p:cNvSpPr>
          <p:nvPr/>
        </p:nvSpPr>
        <p:spPr bwMode="auto">
          <a:xfrm>
            <a:off x="3492500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9" name="Rectangle 190"/>
          <p:cNvSpPr>
            <a:spLocks noChangeArrowheads="1"/>
          </p:cNvSpPr>
          <p:nvPr/>
        </p:nvSpPr>
        <p:spPr bwMode="auto">
          <a:xfrm>
            <a:off x="38512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0" name="Rectangle 191"/>
          <p:cNvSpPr>
            <a:spLocks noChangeArrowheads="1"/>
          </p:cNvSpPr>
          <p:nvPr/>
        </p:nvSpPr>
        <p:spPr bwMode="auto">
          <a:xfrm>
            <a:off x="42116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1" name="Rectangle 192"/>
          <p:cNvSpPr>
            <a:spLocks noChangeArrowheads="1"/>
          </p:cNvSpPr>
          <p:nvPr/>
        </p:nvSpPr>
        <p:spPr bwMode="auto">
          <a:xfrm>
            <a:off x="457200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2" name="Rectangle 193"/>
          <p:cNvSpPr>
            <a:spLocks noChangeArrowheads="1"/>
          </p:cNvSpPr>
          <p:nvPr/>
        </p:nvSpPr>
        <p:spPr bwMode="auto">
          <a:xfrm>
            <a:off x="1692275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3" name="Rectangle 194"/>
          <p:cNvSpPr>
            <a:spLocks noChangeArrowheads="1"/>
          </p:cNvSpPr>
          <p:nvPr/>
        </p:nvSpPr>
        <p:spPr bwMode="auto">
          <a:xfrm>
            <a:off x="205105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4" name="Rectangle 195"/>
          <p:cNvSpPr>
            <a:spLocks noChangeArrowheads="1"/>
          </p:cNvSpPr>
          <p:nvPr/>
        </p:nvSpPr>
        <p:spPr bwMode="auto">
          <a:xfrm>
            <a:off x="2411413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5" name="Rectangle 196"/>
          <p:cNvSpPr>
            <a:spLocks noChangeArrowheads="1"/>
          </p:cNvSpPr>
          <p:nvPr/>
        </p:nvSpPr>
        <p:spPr bwMode="auto">
          <a:xfrm>
            <a:off x="27717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6" name="Rectangle 197"/>
          <p:cNvSpPr>
            <a:spLocks noChangeArrowheads="1"/>
          </p:cNvSpPr>
          <p:nvPr/>
        </p:nvSpPr>
        <p:spPr bwMode="auto">
          <a:xfrm>
            <a:off x="31321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7" name="Rectangle 198"/>
          <p:cNvSpPr>
            <a:spLocks noChangeArrowheads="1"/>
          </p:cNvSpPr>
          <p:nvPr/>
        </p:nvSpPr>
        <p:spPr bwMode="auto">
          <a:xfrm>
            <a:off x="3492500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8" name="Rectangle 199"/>
          <p:cNvSpPr>
            <a:spLocks noChangeArrowheads="1"/>
          </p:cNvSpPr>
          <p:nvPr/>
        </p:nvSpPr>
        <p:spPr bwMode="auto">
          <a:xfrm>
            <a:off x="38512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9" name="Rectangle 200"/>
          <p:cNvSpPr>
            <a:spLocks noChangeArrowheads="1"/>
          </p:cNvSpPr>
          <p:nvPr/>
        </p:nvSpPr>
        <p:spPr bwMode="auto">
          <a:xfrm>
            <a:off x="42116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0" name="Rectangle 201"/>
          <p:cNvSpPr>
            <a:spLocks noChangeArrowheads="1"/>
          </p:cNvSpPr>
          <p:nvPr/>
        </p:nvSpPr>
        <p:spPr bwMode="auto">
          <a:xfrm>
            <a:off x="457200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1" name="Rectangle 202"/>
          <p:cNvSpPr>
            <a:spLocks noChangeArrowheads="1"/>
          </p:cNvSpPr>
          <p:nvPr/>
        </p:nvSpPr>
        <p:spPr bwMode="auto">
          <a:xfrm>
            <a:off x="1692275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2" name="Rectangle 203"/>
          <p:cNvSpPr>
            <a:spLocks noChangeArrowheads="1"/>
          </p:cNvSpPr>
          <p:nvPr/>
        </p:nvSpPr>
        <p:spPr bwMode="auto">
          <a:xfrm>
            <a:off x="205105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3" name="Rectangle 204"/>
          <p:cNvSpPr>
            <a:spLocks noChangeArrowheads="1"/>
          </p:cNvSpPr>
          <p:nvPr/>
        </p:nvSpPr>
        <p:spPr bwMode="auto">
          <a:xfrm>
            <a:off x="2411413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4" name="Rectangle 205"/>
          <p:cNvSpPr>
            <a:spLocks noChangeArrowheads="1"/>
          </p:cNvSpPr>
          <p:nvPr/>
        </p:nvSpPr>
        <p:spPr bwMode="auto">
          <a:xfrm>
            <a:off x="27717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5" name="Rectangle 206"/>
          <p:cNvSpPr>
            <a:spLocks noChangeArrowheads="1"/>
          </p:cNvSpPr>
          <p:nvPr/>
        </p:nvSpPr>
        <p:spPr bwMode="auto">
          <a:xfrm>
            <a:off x="31321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6" name="Rectangle 207"/>
          <p:cNvSpPr>
            <a:spLocks noChangeArrowheads="1"/>
          </p:cNvSpPr>
          <p:nvPr/>
        </p:nvSpPr>
        <p:spPr bwMode="auto">
          <a:xfrm>
            <a:off x="3492500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7" name="Rectangle 208"/>
          <p:cNvSpPr>
            <a:spLocks noChangeArrowheads="1"/>
          </p:cNvSpPr>
          <p:nvPr/>
        </p:nvSpPr>
        <p:spPr bwMode="auto">
          <a:xfrm>
            <a:off x="38512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8" name="Rectangle 209"/>
          <p:cNvSpPr>
            <a:spLocks noChangeArrowheads="1"/>
          </p:cNvSpPr>
          <p:nvPr/>
        </p:nvSpPr>
        <p:spPr bwMode="auto">
          <a:xfrm>
            <a:off x="42116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9" name="Rectangle 210"/>
          <p:cNvSpPr>
            <a:spLocks noChangeArrowheads="1"/>
          </p:cNvSpPr>
          <p:nvPr/>
        </p:nvSpPr>
        <p:spPr bwMode="auto">
          <a:xfrm>
            <a:off x="457200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0" name="Rectangle 211"/>
          <p:cNvSpPr>
            <a:spLocks noChangeArrowheads="1"/>
          </p:cNvSpPr>
          <p:nvPr/>
        </p:nvSpPr>
        <p:spPr bwMode="auto">
          <a:xfrm>
            <a:off x="5580063" y="40052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1" name="Rectangle 212"/>
          <p:cNvSpPr>
            <a:spLocks noChangeArrowheads="1"/>
          </p:cNvSpPr>
          <p:nvPr/>
        </p:nvSpPr>
        <p:spPr bwMode="auto">
          <a:xfrm>
            <a:off x="5580063" y="4365625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2" name="Rectangle 213"/>
          <p:cNvSpPr>
            <a:spLocks noChangeArrowheads="1"/>
          </p:cNvSpPr>
          <p:nvPr/>
        </p:nvSpPr>
        <p:spPr bwMode="auto">
          <a:xfrm>
            <a:off x="5580063" y="47244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3" name="Rectangle 214"/>
          <p:cNvSpPr>
            <a:spLocks noChangeArrowheads="1"/>
          </p:cNvSpPr>
          <p:nvPr/>
        </p:nvSpPr>
        <p:spPr bwMode="auto">
          <a:xfrm>
            <a:off x="5580063" y="50847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4" name="Rectangle 215"/>
          <p:cNvSpPr>
            <a:spLocks noChangeArrowheads="1"/>
          </p:cNvSpPr>
          <p:nvPr/>
        </p:nvSpPr>
        <p:spPr bwMode="auto">
          <a:xfrm>
            <a:off x="5580063" y="544512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5" name="Rectangle 216"/>
          <p:cNvSpPr>
            <a:spLocks noChangeArrowheads="1"/>
          </p:cNvSpPr>
          <p:nvPr/>
        </p:nvSpPr>
        <p:spPr bwMode="auto">
          <a:xfrm>
            <a:off x="5580063" y="580548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6" name="Rectangle 226"/>
          <p:cNvSpPr>
            <a:spLocks noChangeArrowheads="1"/>
          </p:cNvSpPr>
          <p:nvPr/>
        </p:nvSpPr>
        <p:spPr bwMode="auto">
          <a:xfrm>
            <a:off x="1692275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7" name="Rectangle 227"/>
          <p:cNvSpPr>
            <a:spLocks noChangeArrowheads="1"/>
          </p:cNvSpPr>
          <p:nvPr/>
        </p:nvSpPr>
        <p:spPr bwMode="auto">
          <a:xfrm>
            <a:off x="205105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8" name="Rectangle 228"/>
          <p:cNvSpPr>
            <a:spLocks noChangeArrowheads="1"/>
          </p:cNvSpPr>
          <p:nvPr/>
        </p:nvSpPr>
        <p:spPr bwMode="auto">
          <a:xfrm>
            <a:off x="2411413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9" name="Rectangle 229"/>
          <p:cNvSpPr>
            <a:spLocks noChangeArrowheads="1"/>
          </p:cNvSpPr>
          <p:nvPr/>
        </p:nvSpPr>
        <p:spPr bwMode="auto">
          <a:xfrm>
            <a:off x="27717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0" name="Rectangle 230"/>
          <p:cNvSpPr>
            <a:spLocks noChangeArrowheads="1"/>
          </p:cNvSpPr>
          <p:nvPr/>
        </p:nvSpPr>
        <p:spPr bwMode="auto">
          <a:xfrm>
            <a:off x="31321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1" name="Rectangle 231"/>
          <p:cNvSpPr>
            <a:spLocks noChangeArrowheads="1"/>
          </p:cNvSpPr>
          <p:nvPr/>
        </p:nvSpPr>
        <p:spPr bwMode="auto">
          <a:xfrm>
            <a:off x="3492500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2" name="Rectangle 232"/>
          <p:cNvSpPr>
            <a:spLocks noChangeArrowheads="1"/>
          </p:cNvSpPr>
          <p:nvPr/>
        </p:nvSpPr>
        <p:spPr bwMode="auto">
          <a:xfrm>
            <a:off x="38512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3" name="Rectangle 233"/>
          <p:cNvSpPr>
            <a:spLocks noChangeArrowheads="1"/>
          </p:cNvSpPr>
          <p:nvPr/>
        </p:nvSpPr>
        <p:spPr bwMode="auto">
          <a:xfrm>
            <a:off x="42116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4" name="Rectangle 234"/>
          <p:cNvSpPr>
            <a:spLocks noChangeArrowheads="1"/>
          </p:cNvSpPr>
          <p:nvPr/>
        </p:nvSpPr>
        <p:spPr bwMode="auto">
          <a:xfrm>
            <a:off x="457200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5" name="Rectangle 235"/>
          <p:cNvSpPr>
            <a:spLocks noChangeArrowheads="1"/>
          </p:cNvSpPr>
          <p:nvPr/>
        </p:nvSpPr>
        <p:spPr bwMode="auto">
          <a:xfrm>
            <a:off x="5580063" y="1125538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13456" name="Picture 2" descr="http://www.grace-fp7.eu/sites/default/files/imagecache/Article-popup/article-images/Database_iStock_000020783950XSmall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2852738"/>
            <a:ext cx="935658" cy="93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57" name="TextBox 243"/>
          <p:cNvSpPr txBox="1">
            <a:spLocks noChangeArrowheads="1"/>
          </p:cNvSpPr>
          <p:nvPr/>
        </p:nvSpPr>
        <p:spPr bwMode="auto">
          <a:xfrm>
            <a:off x="-483" y="2334567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DB</a:t>
            </a:r>
            <a:endParaRPr lang="en-US" alt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827584" y="1125539"/>
            <a:ext cx="864691" cy="21934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827584" y="3319025"/>
            <a:ext cx="864691" cy="28468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5"/>
          <p:cNvSpPr>
            <a:spLocks noChangeArrowheads="1"/>
          </p:cNvSpPr>
          <p:nvPr/>
        </p:nvSpPr>
        <p:spPr bwMode="auto">
          <a:xfrm>
            <a:off x="792163" y="2052305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39" name="Rectangle 86"/>
          <p:cNvSpPr>
            <a:spLocks noChangeArrowheads="1"/>
          </p:cNvSpPr>
          <p:nvPr/>
        </p:nvSpPr>
        <p:spPr bwMode="auto">
          <a:xfrm>
            <a:off x="1150938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0" name="Rectangle 87"/>
          <p:cNvSpPr>
            <a:spLocks noChangeArrowheads="1"/>
          </p:cNvSpPr>
          <p:nvPr/>
        </p:nvSpPr>
        <p:spPr bwMode="auto">
          <a:xfrm>
            <a:off x="1511301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1" name="Rectangle 88"/>
          <p:cNvSpPr>
            <a:spLocks noChangeArrowheads="1"/>
          </p:cNvSpPr>
          <p:nvPr/>
        </p:nvSpPr>
        <p:spPr bwMode="auto">
          <a:xfrm>
            <a:off x="1871663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2" name="Rectangle 89"/>
          <p:cNvSpPr>
            <a:spLocks noChangeArrowheads="1"/>
          </p:cNvSpPr>
          <p:nvPr/>
        </p:nvSpPr>
        <p:spPr bwMode="auto">
          <a:xfrm>
            <a:off x="2232026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3" name="Rectangle 90"/>
          <p:cNvSpPr>
            <a:spLocks noChangeArrowheads="1"/>
          </p:cNvSpPr>
          <p:nvPr/>
        </p:nvSpPr>
        <p:spPr bwMode="auto">
          <a:xfrm>
            <a:off x="2592388" y="2052305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4" name="Rectangle 91"/>
          <p:cNvSpPr>
            <a:spLocks noChangeArrowheads="1"/>
          </p:cNvSpPr>
          <p:nvPr/>
        </p:nvSpPr>
        <p:spPr bwMode="auto">
          <a:xfrm>
            <a:off x="2951163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5" name="Rectangle 92"/>
          <p:cNvSpPr>
            <a:spLocks noChangeArrowheads="1"/>
          </p:cNvSpPr>
          <p:nvPr/>
        </p:nvSpPr>
        <p:spPr bwMode="auto">
          <a:xfrm>
            <a:off x="3311526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6" name="Rectangle 93"/>
          <p:cNvSpPr>
            <a:spLocks noChangeArrowheads="1"/>
          </p:cNvSpPr>
          <p:nvPr/>
        </p:nvSpPr>
        <p:spPr bwMode="auto">
          <a:xfrm>
            <a:off x="3671888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7" name="Rectangle 94"/>
          <p:cNvSpPr>
            <a:spLocks noChangeArrowheads="1"/>
          </p:cNvSpPr>
          <p:nvPr/>
        </p:nvSpPr>
        <p:spPr bwMode="auto">
          <a:xfrm>
            <a:off x="4679951" y="2052305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8" name="Rectangle 95"/>
          <p:cNvSpPr>
            <a:spLocks noChangeArrowheads="1"/>
          </p:cNvSpPr>
          <p:nvPr/>
        </p:nvSpPr>
        <p:spPr bwMode="auto">
          <a:xfrm>
            <a:off x="792163" y="2412667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9" name="Rectangle 96"/>
          <p:cNvSpPr>
            <a:spLocks noChangeArrowheads="1"/>
          </p:cNvSpPr>
          <p:nvPr/>
        </p:nvSpPr>
        <p:spPr bwMode="auto">
          <a:xfrm>
            <a:off x="1150938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0" name="Rectangle 97"/>
          <p:cNvSpPr>
            <a:spLocks noChangeArrowheads="1"/>
          </p:cNvSpPr>
          <p:nvPr/>
        </p:nvSpPr>
        <p:spPr bwMode="auto">
          <a:xfrm>
            <a:off x="1511301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1" name="Rectangle 98"/>
          <p:cNvSpPr>
            <a:spLocks noChangeArrowheads="1"/>
          </p:cNvSpPr>
          <p:nvPr/>
        </p:nvSpPr>
        <p:spPr bwMode="auto">
          <a:xfrm>
            <a:off x="1871663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2" name="Rectangle 99"/>
          <p:cNvSpPr>
            <a:spLocks noChangeArrowheads="1"/>
          </p:cNvSpPr>
          <p:nvPr/>
        </p:nvSpPr>
        <p:spPr bwMode="auto">
          <a:xfrm>
            <a:off x="2232026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3" name="Rectangle 100"/>
          <p:cNvSpPr>
            <a:spLocks noChangeArrowheads="1"/>
          </p:cNvSpPr>
          <p:nvPr/>
        </p:nvSpPr>
        <p:spPr bwMode="auto">
          <a:xfrm>
            <a:off x="2592388" y="2412667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4" name="Rectangle 101"/>
          <p:cNvSpPr>
            <a:spLocks noChangeArrowheads="1"/>
          </p:cNvSpPr>
          <p:nvPr/>
        </p:nvSpPr>
        <p:spPr bwMode="auto">
          <a:xfrm>
            <a:off x="2951163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5" name="Rectangle 102"/>
          <p:cNvSpPr>
            <a:spLocks noChangeArrowheads="1"/>
          </p:cNvSpPr>
          <p:nvPr/>
        </p:nvSpPr>
        <p:spPr bwMode="auto">
          <a:xfrm>
            <a:off x="3311526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6" name="Rectangle 103"/>
          <p:cNvSpPr>
            <a:spLocks noChangeArrowheads="1"/>
          </p:cNvSpPr>
          <p:nvPr/>
        </p:nvSpPr>
        <p:spPr bwMode="auto">
          <a:xfrm>
            <a:off x="3671888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7" name="Rectangle 104"/>
          <p:cNvSpPr>
            <a:spLocks noChangeArrowheads="1"/>
          </p:cNvSpPr>
          <p:nvPr/>
        </p:nvSpPr>
        <p:spPr bwMode="auto">
          <a:xfrm>
            <a:off x="4679951" y="2412667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8" name="Rectangle 105"/>
          <p:cNvSpPr>
            <a:spLocks noChangeArrowheads="1"/>
          </p:cNvSpPr>
          <p:nvPr/>
        </p:nvSpPr>
        <p:spPr bwMode="auto">
          <a:xfrm>
            <a:off x="792163" y="2773030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9" name="Rectangle 106"/>
          <p:cNvSpPr>
            <a:spLocks noChangeArrowheads="1"/>
          </p:cNvSpPr>
          <p:nvPr/>
        </p:nvSpPr>
        <p:spPr bwMode="auto">
          <a:xfrm>
            <a:off x="1150938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0" name="Rectangle 107"/>
          <p:cNvSpPr>
            <a:spLocks noChangeArrowheads="1"/>
          </p:cNvSpPr>
          <p:nvPr/>
        </p:nvSpPr>
        <p:spPr bwMode="auto">
          <a:xfrm>
            <a:off x="1511301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1" name="Rectangle 108"/>
          <p:cNvSpPr>
            <a:spLocks noChangeArrowheads="1"/>
          </p:cNvSpPr>
          <p:nvPr/>
        </p:nvSpPr>
        <p:spPr bwMode="auto">
          <a:xfrm>
            <a:off x="1871663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2" name="Rectangle 109"/>
          <p:cNvSpPr>
            <a:spLocks noChangeArrowheads="1"/>
          </p:cNvSpPr>
          <p:nvPr/>
        </p:nvSpPr>
        <p:spPr bwMode="auto">
          <a:xfrm>
            <a:off x="2232026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3" name="Rectangle 110"/>
          <p:cNvSpPr>
            <a:spLocks noChangeArrowheads="1"/>
          </p:cNvSpPr>
          <p:nvPr/>
        </p:nvSpPr>
        <p:spPr bwMode="auto">
          <a:xfrm>
            <a:off x="2592388" y="2773030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4" name="Rectangle 111"/>
          <p:cNvSpPr>
            <a:spLocks noChangeArrowheads="1"/>
          </p:cNvSpPr>
          <p:nvPr/>
        </p:nvSpPr>
        <p:spPr bwMode="auto">
          <a:xfrm>
            <a:off x="2951163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5" name="Rectangle 112"/>
          <p:cNvSpPr>
            <a:spLocks noChangeArrowheads="1"/>
          </p:cNvSpPr>
          <p:nvPr/>
        </p:nvSpPr>
        <p:spPr bwMode="auto">
          <a:xfrm>
            <a:off x="3311526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6" name="Rectangle 113"/>
          <p:cNvSpPr>
            <a:spLocks noChangeArrowheads="1"/>
          </p:cNvSpPr>
          <p:nvPr/>
        </p:nvSpPr>
        <p:spPr bwMode="auto">
          <a:xfrm>
            <a:off x="3671888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7" name="Rectangle 114"/>
          <p:cNvSpPr>
            <a:spLocks noChangeArrowheads="1"/>
          </p:cNvSpPr>
          <p:nvPr/>
        </p:nvSpPr>
        <p:spPr bwMode="auto">
          <a:xfrm>
            <a:off x="4679951" y="2773030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8" name="Rectangle 115"/>
          <p:cNvSpPr>
            <a:spLocks noChangeArrowheads="1"/>
          </p:cNvSpPr>
          <p:nvPr/>
        </p:nvSpPr>
        <p:spPr bwMode="auto">
          <a:xfrm>
            <a:off x="792163" y="3133392"/>
            <a:ext cx="358775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9" name="Rectangle 116"/>
          <p:cNvSpPr>
            <a:spLocks noChangeArrowheads="1"/>
          </p:cNvSpPr>
          <p:nvPr/>
        </p:nvSpPr>
        <p:spPr bwMode="auto">
          <a:xfrm>
            <a:off x="1150938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0" name="Rectangle 117"/>
          <p:cNvSpPr>
            <a:spLocks noChangeArrowheads="1"/>
          </p:cNvSpPr>
          <p:nvPr/>
        </p:nvSpPr>
        <p:spPr bwMode="auto">
          <a:xfrm>
            <a:off x="1511301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1" name="Rectangle 118"/>
          <p:cNvSpPr>
            <a:spLocks noChangeArrowheads="1"/>
          </p:cNvSpPr>
          <p:nvPr/>
        </p:nvSpPr>
        <p:spPr bwMode="auto">
          <a:xfrm>
            <a:off x="1871663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2" name="Rectangle 119"/>
          <p:cNvSpPr>
            <a:spLocks noChangeArrowheads="1"/>
          </p:cNvSpPr>
          <p:nvPr/>
        </p:nvSpPr>
        <p:spPr bwMode="auto">
          <a:xfrm>
            <a:off x="2232026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3" name="Rectangle 120"/>
          <p:cNvSpPr>
            <a:spLocks noChangeArrowheads="1"/>
          </p:cNvSpPr>
          <p:nvPr/>
        </p:nvSpPr>
        <p:spPr bwMode="auto">
          <a:xfrm>
            <a:off x="2592388" y="3133392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4" name="Rectangle 121"/>
          <p:cNvSpPr>
            <a:spLocks noChangeArrowheads="1"/>
          </p:cNvSpPr>
          <p:nvPr/>
        </p:nvSpPr>
        <p:spPr bwMode="auto">
          <a:xfrm>
            <a:off x="2951163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5" name="Rectangle 122"/>
          <p:cNvSpPr>
            <a:spLocks noChangeArrowheads="1"/>
          </p:cNvSpPr>
          <p:nvPr/>
        </p:nvSpPr>
        <p:spPr bwMode="auto">
          <a:xfrm>
            <a:off x="3311526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6" name="Rectangle 123"/>
          <p:cNvSpPr>
            <a:spLocks noChangeArrowheads="1"/>
          </p:cNvSpPr>
          <p:nvPr/>
        </p:nvSpPr>
        <p:spPr bwMode="auto">
          <a:xfrm>
            <a:off x="3671888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7" name="Rectangle 124"/>
          <p:cNvSpPr>
            <a:spLocks noChangeArrowheads="1"/>
          </p:cNvSpPr>
          <p:nvPr/>
        </p:nvSpPr>
        <p:spPr bwMode="auto">
          <a:xfrm>
            <a:off x="4679951" y="313339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8" name="Rectangle 125"/>
          <p:cNvSpPr>
            <a:spLocks noChangeArrowheads="1"/>
          </p:cNvSpPr>
          <p:nvPr/>
        </p:nvSpPr>
        <p:spPr bwMode="auto">
          <a:xfrm>
            <a:off x="792163" y="3492167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9" name="Rectangle 126"/>
          <p:cNvSpPr>
            <a:spLocks noChangeArrowheads="1"/>
          </p:cNvSpPr>
          <p:nvPr/>
        </p:nvSpPr>
        <p:spPr bwMode="auto">
          <a:xfrm>
            <a:off x="1150938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0" name="Rectangle 127"/>
          <p:cNvSpPr>
            <a:spLocks noChangeArrowheads="1"/>
          </p:cNvSpPr>
          <p:nvPr/>
        </p:nvSpPr>
        <p:spPr bwMode="auto">
          <a:xfrm>
            <a:off x="1511301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1" name="Rectangle 128"/>
          <p:cNvSpPr>
            <a:spLocks noChangeArrowheads="1"/>
          </p:cNvSpPr>
          <p:nvPr/>
        </p:nvSpPr>
        <p:spPr bwMode="auto">
          <a:xfrm>
            <a:off x="1871663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2" name="Rectangle 129"/>
          <p:cNvSpPr>
            <a:spLocks noChangeArrowheads="1"/>
          </p:cNvSpPr>
          <p:nvPr/>
        </p:nvSpPr>
        <p:spPr bwMode="auto">
          <a:xfrm>
            <a:off x="2232026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3" name="Rectangle 130"/>
          <p:cNvSpPr>
            <a:spLocks noChangeArrowheads="1"/>
          </p:cNvSpPr>
          <p:nvPr/>
        </p:nvSpPr>
        <p:spPr bwMode="auto">
          <a:xfrm>
            <a:off x="2592388" y="3492167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4" name="Rectangle 131"/>
          <p:cNvSpPr>
            <a:spLocks noChangeArrowheads="1"/>
          </p:cNvSpPr>
          <p:nvPr/>
        </p:nvSpPr>
        <p:spPr bwMode="auto">
          <a:xfrm>
            <a:off x="2951163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5" name="Rectangle 132"/>
          <p:cNvSpPr>
            <a:spLocks noChangeArrowheads="1"/>
          </p:cNvSpPr>
          <p:nvPr/>
        </p:nvSpPr>
        <p:spPr bwMode="auto">
          <a:xfrm>
            <a:off x="3311526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6" name="Rectangle 133"/>
          <p:cNvSpPr>
            <a:spLocks noChangeArrowheads="1"/>
          </p:cNvSpPr>
          <p:nvPr/>
        </p:nvSpPr>
        <p:spPr bwMode="auto">
          <a:xfrm>
            <a:off x="3671888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7" name="Rectangle 134"/>
          <p:cNvSpPr>
            <a:spLocks noChangeArrowheads="1"/>
          </p:cNvSpPr>
          <p:nvPr/>
        </p:nvSpPr>
        <p:spPr bwMode="auto">
          <a:xfrm>
            <a:off x="4679951" y="3492167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8" name="Rectangle 135"/>
          <p:cNvSpPr>
            <a:spLocks noChangeArrowheads="1"/>
          </p:cNvSpPr>
          <p:nvPr/>
        </p:nvSpPr>
        <p:spPr bwMode="auto">
          <a:xfrm>
            <a:off x="792163" y="3852530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9" name="Rectangle 136"/>
          <p:cNvSpPr>
            <a:spLocks noChangeArrowheads="1"/>
          </p:cNvSpPr>
          <p:nvPr/>
        </p:nvSpPr>
        <p:spPr bwMode="auto">
          <a:xfrm>
            <a:off x="1150938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0" name="Rectangle 137"/>
          <p:cNvSpPr>
            <a:spLocks noChangeArrowheads="1"/>
          </p:cNvSpPr>
          <p:nvPr/>
        </p:nvSpPr>
        <p:spPr bwMode="auto">
          <a:xfrm>
            <a:off x="1511301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1" name="Rectangle 138"/>
          <p:cNvSpPr>
            <a:spLocks noChangeArrowheads="1"/>
          </p:cNvSpPr>
          <p:nvPr/>
        </p:nvSpPr>
        <p:spPr bwMode="auto">
          <a:xfrm>
            <a:off x="1871663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2" name="Rectangle 139"/>
          <p:cNvSpPr>
            <a:spLocks noChangeArrowheads="1"/>
          </p:cNvSpPr>
          <p:nvPr/>
        </p:nvSpPr>
        <p:spPr bwMode="auto">
          <a:xfrm>
            <a:off x="2232026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3" name="Rectangle 140"/>
          <p:cNvSpPr>
            <a:spLocks noChangeArrowheads="1"/>
          </p:cNvSpPr>
          <p:nvPr/>
        </p:nvSpPr>
        <p:spPr bwMode="auto">
          <a:xfrm>
            <a:off x="2592388" y="3852530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4" name="Rectangle 141"/>
          <p:cNvSpPr>
            <a:spLocks noChangeArrowheads="1"/>
          </p:cNvSpPr>
          <p:nvPr/>
        </p:nvSpPr>
        <p:spPr bwMode="auto">
          <a:xfrm>
            <a:off x="2951163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5" name="Rectangle 142"/>
          <p:cNvSpPr>
            <a:spLocks noChangeArrowheads="1"/>
          </p:cNvSpPr>
          <p:nvPr/>
        </p:nvSpPr>
        <p:spPr bwMode="auto">
          <a:xfrm>
            <a:off x="3311526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6" name="Rectangle 143"/>
          <p:cNvSpPr>
            <a:spLocks noChangeArrowheads="1"/>
          </p:cNvSpPr>
          <p:nvPr/>
        </p:nvSpPr>
        <p:spPr bwMode="auto">
          <a:xfrm>
            <a:off x="3671888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7" name="Rectangle 144"/>
          <p:cNvSpPr>
            <a:spLocks noChangeArrowheads="1"/>
          </p:cNvSpPr>
          <p:nvPr/>
        </p:nvSpPr>
        <p:spPr bwMode="auto">
          <a:xfrm>
            <a:off x="4679951" y="3852530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8" name="Rectangle 145"/>
          <p:cNvSpPr>
            <a:spLocks noChangeArrowheads="1"/>
          </p:cNvSpPr>
          <p:nvPr/>
        </p:nvSpPr>
        <p:spPr bwMode="auto">
          <a:xfrm>
            <a:off x="792163" y="4212892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9" name="Rectangle 146"/>
          <p:cNvSpPr>
            <a:spLocks noChangeArrowheads="1"/>
          </p:cNvSpPr>
          <p:nvPr/>
        </p:nvSpPr>
        <p:spPr bwMode="auto">
          <a:xfrm>
            <a:off x="1150938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0" name="Rectangle 147"/>
          <p:cNvSpPr>
            <a:spLocks noChangeArrowheads="1"/>
          </p:cNvSpPr>
          <p:nvPr/>
        </p:nvSpPr>
        <p:spPr bwMode="auto">
          <a:xfrm>
            <a:off x="1511301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1" name="Rectangle 148"/>
          <p:cNvSpPr>
            <a:spLocks noChangeArrowheads="1"/>
          </p:cNvSpPr>
          <p:nvPr/>
        </p:nvSpPr>
        <p:spPr bwMode="auto">
          <a:xfrm>
            <a:off x="1871663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2" name="Rectangle 149"/>
          <p:cNvSpPr>
            <a:spLocks noChangeArrowheads="1"/>
          </p:cNvSpPr>
          <p:nvPr/>
        </p:nvSpPr>
        <p:spPr bwMode="auto">
          <a:xfrm>
            <a:off x="2232026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3" name="Rectangle 150"/>
          <p:cNvSpPr>
            <a:spLocks noChangeArrowheads="1"/>
          </p:cNvSpPr>
          <p:nvPr/>
        </p:nvSpPr>
        <p:spPr bwMode="auto">
          <a:xfrm>
            <a:off x="2592388" y="4212892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4" name="Rectangle 151"/>
          <p:cNvSpPr>
            <a:spLocks noChangeArrowheads="1"/>
          </p:cNvSpPr>
          <p:nvPr/>
        </p:nvSpPr>
        <p:spPr bwMode="auto">
          <a:xfrm>
            <a:off x="2951163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5" name="Rectangle 152"/>
          <p:cNvSpPr>
            <a:spLocks noChangeArrowheads="1"/>
          </p:cNvSpPr>
          <p:nvPr/>
        </p:nvSpPr>
        <p:spPr bwMode="auto">
          <a:xfrm>
            <a:off x="3311526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6" name="Rectangle 153"/>
          <p:cNvSpPr>
            <a:spLocks noChangeArrowheads="1"/>
          </p:cNvSpPr>
          <p:nvPr/>
        </p:nvSpPr>
        <p:spPr bwMode="auto">
          <a:xfrm>
            <a:off x="3671888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7" name="Rectangle 154"/>
          <p:cNvSpPr>
            <a:spLocks noChangeArrowheads="1"/>
          </p:cNvSpPr>
          <p:nvPr/>
        </p:nvSpPr>
        <p:spPr bwMode="auto">
          <a:xfrm>
            <a:off x="4679951" y="4212892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0" name="Rectangle 157"/>
          <p:cNvSpPr>
            <a:spLocks noChangeArrowheads="1"/>
          </p:cNvSpPr>
          <p:nvPr/>
        </p:nvSpPr>
        <p:spPr bwMode="auto">
          <a:xfrm>
            <a:off x="792163" y="4573255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1" name="Rectangle 158"/>
          <p:cNvSpPr>
            <a:spLocks noChangeArrowheads="1"/>
          </p:cNvSpPr>
          <p:nvPr/>
        </p:nvSpPr>
        <p:spPr bwMode="auto">
          <a:xfrm>
            <a:off x="1150938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2" name="Rectangle 159"/>
          <p:cNvSpPr>
            <a:spLocks noChangeArrowheads="1"/>
          </p:cNvSpPr>
          <p:nvPr/>
        </p:nvSpPr>
        <p:spPr bwMode="auto">
          <a:xfrm>
            <a:off x="1511301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3" name="Rectangle 160"/>
          <p:cNvSpPr>
            <a:spLocks noChangeArrowheads="1"/>
          </p:cNvSpPr>
          <p:nvPr/>
        </p:nvSpPr>
        <p:spPr bwMode="auto">
          <a:xfrm>
            <a:off x="1871663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4" name="Rectangle 161"/>
          <p:cNvSpPr>
            <a:spLocks noChangeArrowheads="1"/>
          </p:cNvSpPr>
          <p:nvPr/>
        </p:nvSpPr>
        <p:spPr bwMode="auto">
          <a:xfrm>
            <a:off x="2232026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5" name="Rectangle 162"/>
          <p:cNvSpPr>
            <a:spLocks noChangeArrowheads="1"/>
          </p:cNvSpPr>
          <p:nvPr/>
        </p:nvSpPr>
        <p:spPr bwMode="auto">
          <a:xfrm>
            <a:off x="2592388" y="4573255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6" name="Rectangle 163"/>
          <p:cNvSpPr>
            <a:spLocks noChangeArrowheads="1"/>
          </p:cNvSpPr>
          <p:nvPr/>
        </p:nvSpPr>
        <p:spPr bwMode="auto">
          <a:xfrm>
            <a:off x="2951163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7" name="Rectangle 164"/>
          <p:cNvSpPr>
            <a:spLocks noChangeArrowheads="1"/>
          </p:cNvSpPr>
          <p:nvPr/>
        </p:nvSpPr>
        <p:spPr bwMode="auto">
          <a:xfrm>
            <a:off x="3311526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8" name="Rectangle 165"/>
          <p:cNvSpPr>
            <a:spLocks noChangeArrowheads="1"/>
          </p:cNvSpPr>
          <p:nvPr/>
        </p:nvSpPr>
        <p:spPr bwMode="auto">
          <a:xfrm>
            <a:off x="3671888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64" name="Rectangle 211"/>
          <p:cNvSpPr>
            <a:spLocks noChangeArrowheads="1"/>
          </p:cNvSpPr>
          <p:nvPr/>
        </p:nvSpPr>
        <p:spPr bwMode="auto">
          <a:xfrm>
            <a:off x="4679951" y="4573255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0" name="Rectangle 226"/>
          <p:cNvSpPr>
            <a:spLocks noChangeArrowheads="1"/>
          </p:cNvSpPr>
          <p:nvPr/>
        </p:nvSpPr>
        <p:spPr bwMode="auto">
          <a:xfrm>
            <a:off x="792163" y="1693530"/>
            <a:ext cx="358775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1" name="Rectangle 227"/>
          <p:cNvSpPr>
            <a:spLocks noChangeArrowheads="1"/>
          </p:cNvSpPr>
          <p:nvPr/>
        </p:nvSpPr>
        <p:spPr bwMode="auto">
          <a:xfrm>
            <a:off x="1150938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2" name="Rectangle 228"/>
          <p:cNvSpPr>
            <a:spLocks noChangeArrowheads="1"/>
          </p:cNvSpPr>
          <p:nvPr/>
        </p:nvSpPr>
        <p:spPr bwMode="auto">
          <a:xfrm>
            <a:off x="1511301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3" name="Rectangle 229"/>
          <p:cNvSpPr>
            <a:spLocks noChangeArrowheads="1"/>
          </p:cNvSpPr>
          <p:nvPr/>
        </p:nvSpPr>
        <p:spPr bwMode="auto">
          <a:xfrm>
            <a:off x="1871663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4" name="Rectangle 230"/>
          <p:cNvSpPr>
            <a:spLocks noChangeArrowheads="1"/>
          </p:cNvSpPr>
          <p:nvPr/>
        </p:nvSpPr>
        <p:spPr bwMode="auto">
          <a:xfrm>
            <a:off x="2232026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5" name="Rectangle 231"/>
          <p:cNvSpPr>
            <a:spLocks noChangeArrowheads="1"/>
          </p:cNvSpPr>
          <p:nvPr/>
        </p:nvSpPr>
        <p:spPr bwMode="auto">
          <a:xfrm>
            <a:off x="2592388" y="169353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6" name="Rectangle 232"/>
          <p:cNvSpPr>
            <a:spLocks noChangeArrowheads="1"/>
          </p:cNvSpPr>
          <p:nvPr/>
        </p:nvSpPr>
        <p:spPr bwMode="auto">
          <a:xfrm>
            <a:off x="2951163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7" name="Rectangle 233"/>
          <p:cNvSpPr>
            <a:spLocks noChangeArrowheads="1"/>
          </p:cNvSpPr>
          <p:nvPr/>
        </p:nvSpPr>
        <p:spPr bwMode="auto">
          <a:xfrm>
            <a:off x="3311526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8" name="Rectangle 234"/>
          <p:cNvSpPr>
            <a:spLocks noChangeArrowheads="1"/>
          </p:cNvSpPr>
          <p:nvPr/>
        </p:nvSpPr>
        <p:spPr bwMode="auto">
          <a:xfrm>
            <a:off x="3671888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9" name="Rectangle 235"/>
          <p:cNvSpPr>
            <a:spLocks noChangeArrowheads="1"/>
          </p:cNvSpPr>
          <p:nvPr/>
        </p:nvSpPr>
        <p:spPr bwMode="auto">
          <a:xfrm>
            <a:off x="4679951" y="169353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80" name="TextBox 217"/>
          <p:cNvSpPr txBox="1">
            <a:spLocks noChangeArrowheads="1"/>
          </p:cNvSpPr>
          <p:nvPr/>
        </p:nvSpPr>
        <p:spPr bwMode="auto">
          <a:xfrm>
            <a:off x="471489" y="4933617"/>
            <a:ext cx="11128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Feature </a:t>
            </a:r>
            <a:r>
              <a:rPr lang="en-NZ" altLang="en-US" sz="200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tumor</a:t>
            </a:r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size</a:t>
            </a:r>
            <a:endParaRPr lang="en-US" altLang="en-US" sz="2000" dirty="0">
              <a:solidFill>
                <a:srgbClr val="FF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6444208" y="4696600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6823610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6876507" y="4861088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Tumor size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07" y="4861088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50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/>
          <p:cNvSpPr/>
          <p:nvPr/>
        </p:nvSpPr>
        <p:spPr>
          <a:xfrm>
            <a:off x="7643432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380926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859456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30912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715440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868123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355128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995088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1699" y="725909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25909"/>
                <a:ext cx="510076" cy="646331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5029248" y="725909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25909"/>
                <a:ext cx="45967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5"/>
          <p:cNvSpPr>
            <a:spLocks noChangeArrowheads="1"/>
          </p:cNvSpPr>
          <p:nvPr/>
        </p:nvSpPr>
        <p:spPr bwMode="auto">
          <a:xfrm>
            <a:off x="811014" y="203333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3" name="Rectangle 86"/>
          <p:cNvSpPr>
            <a:spLocks noChangeArrowheads="1"/>
          </p:cNvSpPr>
          <p:nvPr/>
        </p:nvSpPr>
        <p:spPr bwMode="auto">
          <a:xfrm>
            <a:off x="1169789" y="2033339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4" name="Rectangle 87"/>
          <p:cNvSpPr>
            <a:spLocks noChangeArrowheads="1"/>
          </p:cNvSpPr>
          <p:nvPr/>
        </p:nvSpPr>
        <p:spPr bwMode="auto">
          <a:xfrm>
            <a:off x="1530152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5" name="Rectangle 88"/>
          <p:cNvSpPr>
            <a:spLocks noChangeArrowheads="1"/>
          </p:cNvSpPr>
          <p:nvPr/>
        </p:nvSpPr>
        <p:spPr bwMode="auto">
          <a:xfrm>
            <a:off x="1890514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6" name="Rectangle 89"/>
          <p:cNvSpPr>
            <a:spLocks noChangeArrowheads="1"/>
          </p:cNvSpPr>
          <p:nvPr/>
        </p:nvSpPr>
        <p:spPr bwMode="auto">
          <a:xfrm>
            <a:off x="2250877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7" name="Rectangle 90"/>
          <p:cNvSpPr>
            <a:spLocks noChangeArrowheads="1"/>
          </p:cNvSpPr>
          <p:nvPr/>
        </p:nvSpPr>
        <p:spPr bwMode="auto">
          <a:xfrm>
            <a:off x="2611239" y="203333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8" name="Rectangle 91"/>
          <p:cNvSpPr>
            <a:spLocks noChangeArrowheads="1"/>
          </p:cNvSpPr>
          <p:nvPr/>
        </p:nvSpPr>
        <p:spPr bwMode="auto">
          <a:xfrm>
            <a:off x="2970014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9" name="Rectangle 92"/>
          <p:cNvSpPr>
            <a:spLocks noChangeArrowheads="1"/>
          </p:cNvSpPr>
          <p:nvPr/>
        </p:nvSpPr>
        <p:spPr bwMode="auto">
          <a:xfrm>
            <a:off x="3330377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0" name="Rectangle 93"/>
          <p:cNvSpPr>
            <a:spLocks noChangeArrowheads="1"/>
          </p:cNvSpPr>
          <p:nvPr/>
        </p:nvSpPr>
        <p:spPr bwMode="auto">
          <a:xfrm>
            <a:off x="3690739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1" name="Rectangle 94"/>
          <p:cNvSpPr>
            <a:spLocks noChangeArrowheads="1"/>
          </p:cNvSpPr>
          <p:nvPr/>
        </p:nvSpPr>
        <p:spPr bwMode="auto">
          <a:xfrm>
            <a:off x="4698802" y="2033339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2" name="Rectangle 95"/>
          <p:cNvSpPr>
            <a:spLocks noChangeArrowheads="1"/>
          </p:cNvSpPr>
          <p:nvPr/>
        </p:nvSpPr>
        <p:spPr bwMode="auto">
          <a:xfrm>
            <a:off x="811014" y="23937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3" name="Rectangle 96"/>
          <p:cNvSpPr>
            <a:spLocks noChangeArrowheads="1"/>
          </p:cNvSpPr>
          <p:nvPr/>
        </p:nvSpPr>
        <p:spPr bwMode="auto">
          <a:xfrm>
            <a:off x="1169789" y="2393701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4" name="Rectangle 97"/>
          <p:cNvSpPr>
            <a:spLocks noChangeArrowheads="1"/>
          </p:cNvSpPr>
          <p:nvPr/>
        </p:nvSpPr>
        <p:spPr bwMode="auto">
          <a:xfrm>
            <a:off x="1530152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5" name="Rectangle 98"/>
          <p:cNvSpPr>
            <a:spLocks noChangeArrowheads="1"/>
          </p:cNvSpPr>
          <p:nvPr/>
        </p:nvSpPr>
        <p:spPr bwMode="auto">
          <a:xfrm>
            <a:off x="1890514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6" name="Rectangle 99"/>
          <p:cNvSpPr>
            <a:spLocks noChangeArrowheads="1"/>
          </p:cNvSpPr>
          <p:nvPr/>
        </p:nvSpPr>
        <p:spPr bwMode="auto">
          <a:xfrm>
            <a:off x="2250877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7" name="Rectangle 100"/>
          <p:cNvSpPr>
            <a:spLocks noChangeArrowheads="1"/>
          </p:cNvSpPr>
          <p:nvPr/>
        </p:nvSpPr>
        <p:spPr bwMode="auto">
          <a:xfrm>
            <a:off x="2611239" y="23937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8" name="Rectangle 101"/>
          <p:cNvSpPr>
            <a:spLocks noChangeArrowheads="1"/>
          </p:cNvSpPr>
          <p:nvPr/>
        </p:nvSpPr>
        <p:spPr bwMode="auto">
          <a:xfrm>
            <a:off x="2970014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9" name="Rectangle 102"/>
          <p:cNvSpPr>
            <a:spLocks noChangeArrowheads="1"/>
          </p:cNvSpPr>
          <p:nvPr/>
        </p:nvSpPr>
        <p:spPr bwMode="auto">
          <a:xfrm>
            <a:off x="3330377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0" name="Rectangle 103"/>
          <p:cNvSpPr>
            <a:spLocks noChangeArrowheads="1"/>
          </p:cNvSpPr>
          <p:nvPr/>
        </p:nvSpPr>
        <p:spPr bwMode="auto">
          <a:xfrm>
            <a:off x="3690739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1" name="Rectangle 104"/>
          <p:cNvSpPr>
            <a:spLocks noChangeArrowheads="1"/>
          </p:cNvSpPr>
          <p:nvPr/>
        </p:nvSpPr>
        <p:spPr bwMode="auto">
          <a:xfrm>
            <a:off x="4698802" y="2393701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2" name="Rectangle 105"/>
          <p:cNvSpPr>
            <a:spLocks noChangeArrowheads="1"/>
          </p:cNvSpPr>
          <p:nvPr/>
        </p:nvSpPr>
        <p:spPr bwMode="auto">
          <a:xfrm>
            <a:off x="811014" y="27540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3" name="Rectangle 106"/>
          <p:cNvSpPr>
            <a:spLocks noChangeArrowheads="1"/>
          </p:cNvSpPr>
          <p:nvPr/>
        </p:nvSpPr>
        <p:spPr bwMode="auto">
          <a:xfrm>
            <a:off x="1169789" y="2754064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4" name="Rectangle 107"/>
          <p:cNvSpPr>
            <a:spLocks noChangeArrowheads="1"/>
          </p:cNvSpPr>
          <p:nvPr/>
        </p:nvSpPr>
        <p:spPr bwMode="auto">
          <a:xfrm>
            <a:off x="1530152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5" name="Rectangle 108"/>
          <p:cNvSpPr>
            <a:spLocks noChangeArrowheads="1"/>
          </p:cNvSpPr>
          <p:nvPr/>
        </p:nvSpPr>
        <p:spPr bwMode="auto">
          <a:xfrm>
            <a:off x="1890514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6" name="Rectangle 109"/>
          <p:cNvSpPr>
            <a:spLocks noChangeArrowheads="1"/>
          </p:cNvSpPr>
          <p:nvPr/>
        </p:nvSpPr>
        <p:spPr bwMode="auto">
          <a:xfrm>
            <a:off x="2250877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7" name="Rectangle 110"/>
          <p:cNvSpPr>
            <a:spLocks noChangeArrowheads="1"/>
          </p:cNvSpPr>
          <p:nvPr/>
        </p:nvSpPr>
        <p:spPr bwMode="auto">
          <a:xfrm>
            <a:off x="2611239" y="27540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8" name="Rectangle 111"/>
          <p:cNvSpPr>
            <a:spLocks noChangeArrowheads="1"/>
          </p:cNvSpPr>
          <p:nvPr/>
        </p:nvSpPr>
        <p:spPr bwMode="auto">
          <a:xfrm>
            <a:off x="2970014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9" name="Rectangle 112"/>
          <p:cNvSpPr>
            <a:spLocks noChangeArrowheads="1"/>
          </p:cNvSpPr>
          <p:nvPr/>
        </p:nvSpPr>
        <p:spPr bwMode="auto">
          <a:xfrm>
            <a:off x="3330377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0" name="Rectangle 113"/>
          <p:cNvSpPr>
            <a:spLocks noChangeArrowheads="1"/>
          </p:cNvSpPr>
          <p:nvPr/>
        </p:nvSpPr>
        <p:spPr bwMode="auto">
          <a:xfrm>
            <a:off x="3690739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1" name="Rectangle 114"/>
          <p:cNvSpPr>
            <a:spLocks noChangeArrowheads="1"/>
          </p:cNvSpPr>
          <p:nvPr/>
        </p:nvSpPr>
        <p:spPr bwMode="auto">
          <a:xfrm>
            <a:off x="4698802" y="2754064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2" name="Rectangle 115"/>
          <p:cNvSpPr>
            <a:spLocks noChangeArrowheads="1"/>
          </p:cNvSpPr>
          <p:nvPr/>
        </p:nvSpPr>
        <p:spPr bwMode="auto">
          <a:xfrm>
            <a:off x="811014" y="3114426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3" name="Rectangle 116"/>
          <p:cNvSpPr>
            <a:spLocks noChangeArrowheads="1"/>
          </p:cNvSpPr>
          <p:nvPr/>
        </p:nvSpPr>
        <p:spPr bwMode="auto">
          <a:xfrm>
            <a:off x="1169789" y="3114426"/>
            <a:ext cx="360363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4" name="Rectangle 117"/>
          <p:cNvSpPr>
            <a:spLocks noChangeArrowheads="1"/>
          </p:cNvSpPr>
          <p:nvPr/>
        </p:nvSpPr>
        <p:spPr bwMode="auto">
          <a:xfrm>
            <a:off x="1530152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5" name="Rectangle 118"/>
          <p:cNvSpPr>
            <a:spLocks noChangeArrowheads="1"/>
          </p:cNvSpPr>
          <p:nvPr/>
        </p:nvSpPr>
        <p:spPr bwMode="auto">
          <a:xfrm>
            <a:off x="1890514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6" name="Rectangle 119"/>
          <p:cNvSpPr>
            <a:spLocks noChangeArrowheads="1"/>
          </p:cNvSpPr>
          <p:nvPr/>
        </p:nvSpPr>
        <p:spPr bwMode="auto">
          <a:xfrm>
            <a:off x="2250877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7" name="Rectangle 120"/>
          <p:cNvSpPr>
            <a:spLocks noChangeArrowheads="1"/>
          </p:cNvSpPr>
          <p:nvPr/>
        </p:nvSpPr>
        <p:spPr bwMode="auto">
          <a:xfrm>
            <a:off x="2611239" y="3114426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8" name="Rectangle 121"/>
          <p:cNvSpPr>
            <a:spLocks noChangeArrowheads="1"/>
          </p:cNvSpPr>
          <p:nvPr/>
        </p:nvSpPr>
        <p:spPr bwMode="auto">
          <a:xfrm>
            <a:off x="2970014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9" name="Rectangle 122"/>
          <p:cNvSpPr>
            <a:spLocks noChangeArrowheads="1"/>
          </p:cNvSpPr>
          <p:nvPr/>
        </p:nvSpPr>
        <p:spPr bwMode="auto">
          <a:xfrm>
            <a:off x="3330377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0" name="Rectangle 123"/>
          <p:cNvSpPr>
            <a:spLocks noChangeArrowheads="1"/>
          </p:cNvSpPr>
          <p:nvPr/>
        </p:nvSpPr>
        <p:spPr bwMode="auto">
          <a:xfrm>
            <a:off x="3690739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1" name="Rectangle 124"/>
          <p:cNvSpPr>
            <a:spLocks noChangeArrowheads="1"/>
          </p:cNvSpPr>
          <p:nvPr/>
        </p:nvSpPr>
        <p:spPr bwMode="auto">
          <a:xfrm>
            <a:off x="4698802" y="3114426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2" name="Rectangle 125"/>
          <p:cNvSpPr>
            <a:spLocks noChangeArrowheads="1"/>
          </p:cNvSpPr>
          <p:nvPr/>
        </p:nvSpPr>
        <p:spPr bwMode="auto">
          <a:xfrm>
            <a:off x="811014" y="34732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3" name="Rectangle 126"/>
          <p:cNvSpPr>
            <a:spLocks noChangeArrowheads="1"/>
          </p:cNvSpPr>
          <p:nvPr/>
        </p:nvSpPr>
        <p:spPr bwMode="auto">
          <a:xfrm>
            <a:off x="1169789" y="3473201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4" name="Rectangle 127"/>
          <p:cNvSpPr>
            <a:spLocks noChangeArrowheads="1"/>
          </p:cNvSpPr>
          <p:nvPr/>
        </p:nvSpPr>
        <p:spPr bwMode="auto">
          <a:xfrm>
            <a:off x="1530152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5" name="Rectangle 128"/>
          <p:cNvSpPr>
            <a:spLocks noChangeArrowheads="1"/>
          </p:cNvSpPr>
          <p:nvPr/>
        </p:nvSpPr>
        <p:spPr bwMode="auto">
          <a:xfrm>
            <a:off x="1890514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6" name="Rectangle 129"/>
          <p:cNvSpPr>
            <a:spLocks noChangeArrowheads="1"/>
          </p:cNvSpPr>
          <p:nvPr/>
        </p:nvSpPr>
        <p:spPr bwMode="auto">
          <a:xfrm>
            <a:off x="2250877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7" name="Rectangle 130"/>
          <p:cNvSpPr>
            <a:spLocks noChangeArrowheads="1"/>
          </p:cNvSpPr>
          <p:nvPr/>
        </p:nvSpPr>
        <p:spPr bwMode="auto">
          <a:xfrm>
            <a:off x="2611239" y="34732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8" name="Rectangle 131"/>
          <p:cNvSpPr>
            <a:spLocks noChangeArrowheads="1"/>
          </p:cNvSpPr>
          <p:nvPr/>
        </p:nvSpPr>
        <p:spPr bwMode="auto">
          <a:xfrm>
            <a:off x="2970014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9" name="Rectangle 132"/>
          <p:cNvSpPr>
            <a:spLocks noChangeArrowheads="1"/>
          </p:cNvSpPr>
          <p:nvPr/>
        </p:nvSpPr>
        <p:spPr bwMode="auto">
          <a:xfrm>
            <a:off x="3330377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0" name="Rectangle 133"/>
          <p:cNvSpPr>
            <a:spLocks noChangeArrowheads="1"/>
          </p:cNvSpPr>
          <p:nvPr/>
        </p:nvSpPr>
        <p:spPr bwMode="auto">
          <a:xfrm>
            <a:off x="3690739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1" name="Rectangle 134"/>
          <p:cNvSpPr>
            <a:spLocks noChangeArrowheads="1"/>
          </p:cNvSpPr>
          <p:nvPr/>
        </p:nvSpPr>
        <p:spPr bwMode="auto">
          <a:xfrm>
            <a:off x="4698802" y="3473201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2" name="Rectangle 135"/>
          <p:cNvSpPr>
            <a:spLocks noChangeArrowheads="1"/>
          </p:cNvSpPr>
          <p:nvPr/>
        </p:nvSpPr>
        <p:spPr bwMode="auto">
          <a:xfrm>
            <a:off x="811014" y="38335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3" name="Rectangle 136"/>
          <p:cNvSpPr>
            <a:spLocks noChangeArrowheads="1"/>
          </p:cNvSpPr>
          <p:nvPr/>
        </p:nvSpPr>
        <p:spPr bwMode="auto">
          <a:xfrm>
            <a:off x="1169789" y="3833564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4" name="Rectangle 137"/>
          <p:cNvSpPr>
            <a:spLocks noChangeArrowheads="1"/>
          </p:cNvSpPr>
          <p:nvPr/>
        </p:nvSpPr>
        <p:spPr bwMode="auto">
          <a:xfrm>
            <a:off x="1530152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5" name="Rectangle 138"/>
          <p:cNvSpPr>
            <a:spLocks noChangeArrowheads="1"/>
          </p:cNvSpPr>
          <p:nvPr/>
        </p:nvSpPr>
        <p:spPr bwMode="auto">
          <a:xfrm>
            <a:off x="1890514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6" name="Rectangle 139"/>
          <p:cNvSpPr>
            <a:spLocks noChangeArrowheads="1"/>
          </p:cNvSpPr>
          <p:nvPr/>
        </p:nvSpPr>
        <p:spPr bwMode="auto">
          <a:xfrm>
            <a:off x="2250877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7" name="Rectangle 140"/>
          <p:cNvSpPr>
            <a:spLocks noChangeArrowheads="1"/>
          </p:cNvSpPr>
          <p:nvPr/>
        </p:nvSpPr>
        <p:spPr bwMode="auto">
          <a:xfrm>
            <a:off x="2611239" y="38335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8" name="Rectangle 141"/>
          <p:cNvSpPr>
            <a:spLocks noChangeArrowheads="1"/>
          </p:cNvSpPr>
          <p:nvPr/>
        </p:nvSpPr>
        <p:spPr bwMode="auto">
          <a:xfrm>
            <a:off x="2970014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9" name="Rectangle 142"/>
          <p:cNvSpPr>
            <a:spLocks noChangeArrowheads="1"/>
          </p:cNvSpPr>
          <p:nvPr/>
        </p:nvSpPr>
        <p:spPr bwMode="auto">
          <a:xfrm>
            <a:off x="3330377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0" name="Rectangle 143"/>
          <p:cNvSpPr>
            <a:spLocks noChangeArrowheads="1"/>
          </p:cNvSpPr>
          <p:nvPr/>
        </p:nvSpPr>
        <p:spPr bwMode="auto">
          <a:xfrm>
            <a:off x="3690739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1" name="Rectangle 144"/>
          <p:cNvSpPr>
            <a:spLocks noChangeArrowheads="1"/>
          </p:cNvSpPr>
          <p:nvPr/>
        </p:nvSpPr>
        <p:spPr bwMode="auto">
          <a:xfrm>
            <a:off x="4698802" y="3833564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2" name="Rectangle 145"/>
          <p:cNvSpPr>
            <a:spLocks noChangeArrowheads="1"/>
          </p:cNvSpPr>
          <p:nvPr/>
        </p:nvSpPr>
        <p:spPr bwMode="auto">
          <a:xfrm>
            <a:off x="811014" y="4193926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3" name="Rectangle 146"/>
          <p:cNvSpPr>
            <a:spLocks noChangeArrowheads="1"/>
          </p:cNvSpPr>
          <p:nvPr/>
        </p:nvSpPr>
        <p:spPr bwMode="auto">
          <a:xfrm>
            <a:off x="1169789" y="4193926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4" name="Rectangle 147"/>
          <p:cNvSpPr>
            <a:spLocks noChangeArrowheads="1"/>
          </p:cNvSpPr>
          <p:nvPr/>
        </p:nvSpPr>
        <p:spPr bwMode="auto">
          <a:xfrm>
            <a:off x="1530152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5" name="Rectangle 148"/>
          <p:cNvSpPr>
            <a:spLocks noChangeArrowheads="1"/>
          </p:cNvSpPr>
          <p:nvPr/>
        </p:nvSpPr>
        <p:spPr bwMode="auto">
          <a:xfrm>
            <a:off x="1890514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6" name="Rectangle 149"/>
          <p:cNvSpPr>
            <a:spLocks noChangeArrowheads="1"/>
          </p:cNvSpPr>
          <p:nvPr/>
        </p:nvSpPr>
        <p:spPr bwMode="auto">
          <a:xfrm>
            <a:off x="2250877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7" name="Rectangle 150"/>
          <p:cNvSpPr>
            <a:spLocks noChangeArrowheads="1"/>
          </p:cNvSpPr>
          <p:nvPr/>
        </p:nvSpPr>
        <p:spPr bwMode="auto">
          <a:xfrm>
            <a:off x="2611239" y="4193926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8" name="Rectangle 151"/>
          <p:cNvSpPr>
            <a:spLocks noChangeArrowheads="1"/>
          </p:cNvSpPr>
          <p:nvPr/>
        </p:nvSpPr>
        <p:spPr bwMode="auto">
          <a:xfrm>
            <a:off x="2970014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9" name="Rectangle 152"/>
          <p:cNvSpPr>
            <a:spLocks noChangeArrowheads="1"/>
          </p:cNvSpPr>
          <p:nvPr/>
        </p:nvSpPr>
        <p:spPr bwMode="auto">
          <a:xfrm>
            <a:off x="3330377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0" name="Rectangle 153"/>
          <p:cNvSpPr>
            <a:spLocks noChangeArrowheads="1"/>
          </p:cNvSpPr>
          <p:nvPr/>
        </p:nvSpPr>
        <p:spPr bwMode="auto">
          <a:xfrm>
            <a:off x="3690739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1" name="Rectangle 154"/>
          <p:cNvSpPr>
            <a:spLocks noChangeArrowheads="1"/>
          </p:cNvSpPr>
          <p:nvPr/>
        </p:nvSpPr>
        <p:spPr bwMode="auto">
          <a:xfrm>
            <a:off x="4698802" y="4193926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4" name="Rectangle 157"/>
          <p:cNvSpPr>
            <a:spLocks noChangeArrowheads="1"/>
          </p:cNvSpPr>
          <p:nvPr/>
        </p:nvSpPr>
        <p:spPr bwMode="auto">
          <a:xfrm>
            <a:off x="811014" y="455428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5" name="Rectangle 158"/>
          <p:cNvSpPr>
            <a:spLocks noChangeArrowheads="1"/>
          </p:cNvSpPr>
          <p:nvPr/>
        </p:nvSpPr>
        <p:spPr bwMode="auto">
          <a:xfrm>
            <a:off x="1169789" y="4554289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6" name="Rectangle 159"/>
          <p:cNvSpPr>
            <a:spLocks noChangeArrowheads="1"/>
          </p:cNvSpPr>
          <p:nvPr/>
        </p:nvSpPr>
        <p:spPr bwMode="auto">
          <a:xfrm>
            <a:off x="1530152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7" name="Rectangle 160"/>
          <p:cNvSpPr>
            <a:spLocks noChangeArrowheads="1"/>
          </p:cNvSpPr>
          <p:nvPr/>
        </p:nvSpPr>
        <p:spPr bwMode="auto">
          <a:xfrm>
            <a:off x="1890514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8" name="Rectangle 161"/>
          <p:cNvSpPr>
            <a:spLocks noChangeArrowheads="1"/>
          </p:cNvSpPr>
          <p:nvPr/>
        </p:nvSpPr>
        <p:spPr bwMode="auto">
          <a:xfrm>
            <a:off x="2250877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9" name="Rectangle 162"/>
          <p:cNvSpPr>
            <a:spLocks noChangeArrowheads="1"/>
          </p:cNvSpPr>
          <p:nvPr/>
        </p:nvSpPr>
        <p:spPr bwMode="auto">
          <a:xfrm>
            <a:off x="2611239" y="455428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0" name="Rectangle 163"/>
          <p:cNvSpPr>
            <a:spLocks noChangeArrowheads="1"/>
          </p:cNvSpPr>
          <p:nvPr/>
        </p:nvSpPr>
        <p:spPr bwMode="auto">
          <a:xfrm>
            <a:off x="2970014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1" name="Rectangle 164"/>
          <p:cNvSpPr>
            <a:spLocks noChangeArrowheads="1"/>
          </p:cNvSpPr>
          <p:nvPr/>
        </p:nvSpPr>
        <p:spPr bwMode="auto">
          <a:xfrm>
            <a:off x="3330377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2" name="Rectangle 165"/>
          <p:cNvSpPr>
            <a:spLocks noChangeArrowheads="1"/>
          </p:cNvSpPr>
          <p:nvPr/>
        </p:nvSpPr>
        <p:spPr bwMode="auto">
          <a:xfrm>
            <a:off x="3690739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88" name="Rectangle 211"/>
          <p:cNvSpPr>
            <a:spLocks noChangeArrowheads="1"/>
          </p:cNvSpPr>
          <p:nvPr/>
        </p:nvSpPr>
        <p:spPr bwMode="auto">
          <a:xfrm>
            <a:off x="4698802" y="4554289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4" name="Rectangle 226"/>
          <p:cNvSpPr>
            <a:spLocks noChangeArrowheads="1"/>
          </p:cNvSpPr>
          <p:nvPr/>
        </p:nvSpPr>
        <p:spPr bwMode="auto">
          <a:xfrm>
            <a:off x="811014" y="16745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5" name="Rectangle 227"/>
          <p:cNvSpPr>
            <a:spLocks noChangeArrowheads="1"/>
          </p:cNvSpPr>
          <p:nvPr/>
        </p:nvSpPr>
        <p:spPr bwMode="auto">
          <a:xfrm>
            <a:off x="1169789" y="1674564"/>
            <a:ext cx="360363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6" name="Rectangle 228"/>
          <p:cNvSpPr>
            <a:spLocks noChangeArrowheads="1"/>
          </p:cNvSpPr>
          <p:nvPr/>
        </p:nvSpPr>
        <p:spPr bwMode="auto">
          <a:xfrm>
            <a:off x="1530152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7" name="Rectangle 229"/>
          <p:cNvSpPr>
            <a:spLocks noChangeArrowheads="1"/>
          </p:cNvSpPr>
          <p:nvPr/>
        </p:nvSpPr>
        <p:spPr bwMode="auto">
          <a:xfrm>
            <a:off x="1890514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8" name="Rectangle 230"/>
          <p:cNvSpPr>
            <a:spLocks noChangeArrowheads="1"/>
          </p:cNvSpPr>
          <p:nvPr/>
        </p:nvSpPr>
        <p:spPr bwMode="auto">
          <a:xfrm>
            <a:off x="2250877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9" name="Rectangle 231"/>
          <p:cNvSpPr>
            <a:spLocks noChangeArrowheads="1"/>
          </p:cNvSpPr>
          <p:nvPr/>
        </p:nvSpPr>
        <p:spPr bwMode="auto">
          <a:xfrm>
            <a:off x="2611239" y="16745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0" name="Rectangle 232"/>
          <p:cNvSpPr>
            <a:spLocks noChangeArrowheads="1"/>
          </p:cNvSpPr>
          <p:nvPr/>
        </p:nvSpPr>
        <p:spPr bwMode="auto">
          <a:xfrm>
            <a:off x="2970014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1" name="Rectangle 233"/>
          <p:cNvSpPr>
            <a:spLocks noChangeArrowheads="1"/>
          </p:cNvSpPr>
          <p:nvPr/>
        </p:nvSpPr>
        <p:spPr bwMode="auto">
          <a:xfrm>
            <a:off x="3330377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2" name="Rectangle 234"/>
          <p:cNvSpPr>
            <a:spLocks noChangeArrowheads="1"/>
          </p:cNvSpPr>
          <p:nvPr/>
        </p:nvSpPr>
        <p:spPr bwMode="auto">
          <a:xfrm>
            <a:off x="3690739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3" name="Rectangle 235"/>
          <p:cNvSpPr>
            <a:spLocks noChangeArrowheads="1"/>
          </p:cNvSpPr>
          <p:nvPr/>
        </p:nvSpPr>
        <p:spPr bwMode="auto">
          <a:xfrm>
            <a:off x="4698802" y="16745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4" name="TextBox 217"/>
          <p:cNvSpPr txBox="1">
            <a:spLocks noChangeArrowheads="1"/>
          </p:cNvSpPr>
          <p:nvPr/>
        </p:nvSpPr>
        <p:spPr bwMode="auto">
          <a:xfrm>
            <a:off x="809228" y="4953362"/>
            <a:ext cx="12428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Feature Age</a:t>
            </a:r>
            <a:endParaRPr lang="en-US" altLang="en-US" sz="2000" dirty="0">
              <a:solidFill>
                <a:srgbClr val="FF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261699" y="706943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06943"/>
                <a:ext cx="510076" cy="646331"/>
              </a:xfrm>
              <a:prstGeom prst="rect">
                <a:avLst/>
              </a:prstGeom>
              <a:blipFill>
                <a:blip r:embed="rId2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029248" y="706943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06943"/>
                <a:ext cx="4596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 flipV="1">
            <a:off x="6688726" y="2701933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524349" y="4761993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903751" y="350684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956648" y="4802052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02052"/>
                <a:ext cx="1739900" cy="400110"/>
              </a:xfrm>
              <a:prstGeom prst="rect">
                <a:avLst/>
              </a:prstGeom>
              <a:blipFill>
                <a:blip r:embed="rId4"/>
                <a:stretch>
                  <a:fillRect t="-7692" r="-314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 rot="16200000">
                <a:off x="5960002" y="3406324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Age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06324"/>
                <a:ext cx="936475" cy="400110"/>
              </a:xfrm>
              <a:prstGeom prst="rect">
                <a:avLst/>
              </a:prstGeom>
              <a:blipFill>
                <a:blip r:embed="rId5"/>
                <a:stretch>
                  <a:fillRect l="-7692" t="-5882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68"/>
          <p:cNvSpPr/>
          <p:nvPr/>
        </p:nvSpPr>
        <p:spPr>
          <a:xfrm>
            <a:off x="7723573" y="2930781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461067" y="4305648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7939597" y="3360292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011053" y="394652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795581" y="4447156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934853" y="443012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8435269" y="3638037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8075229" y="3782053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5"/>
          <p:cNvSpPr>
            <a:spLocks noChangeArrowheads="1"/>
          </p:cNvSpPr>
          <p:nvPr/>
        </p:nvSpPr>
        <p:spPr bwMode="auto">
          <a:xfrm>
            <a:off x="828278" y="206037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7" name="Rectangle 86"/>
          <p:cNvSpPr>
            <a:spLocks noChangeArrowheads="1"/>
          </p:cNvSpPr>
          <p:nvPr/>
        </p:nvSpPr>
        <p:spPr bwMode="auto">
          <a:xfrm>
            <a:off x="1187053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8" name="Rectangle 87"/>
          <p:cNvSpPr>
            <a:spLocks noChangeArrowheads="1"/>
          </p:cNvSpPr>
          <p:nvPr/>
        </p:nvSpPr>
        <p:spPr bwMode="auto">
          <a:xfrm>
            <a:off x="1547416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9" name="Rectangle 88"/>
          <p:cNvSpPr>
            <a:spLocks noChangeArrowheads="1"/>
          </p:cNvSpPr>
          <p:nvPr/>
        </p:nvSpPr>
        <p:spPr bwMode="auto">
          <a:xfrm>
            <a:off x="1907778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0" name="Rectangle 89"/>
          <p:cNvSpPr>
            <a:spLocks noChangeArrowheads="1"/>
          </p:cNvSpPr>
          <p:nvPr/>
        </p:nvSpPr>
        <p:spPr bwMode="auto">
          <a:xfrm>
            <a:off x="2268141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1" name="Rectangle 90"/>
          <p:cNvSpPr>
            <a:spLocks noChangeArrowheads="1"/>
          </p:cNvSpPr>
          <p:nvPr/>
        </p:nvSpPr>
        <p:spPr bwMode="auto">
          <a:xfrm>
            <a:off x="2628503" y="206037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2" name="Rectangle 91"/>
          <p:cNvSpPr>
            <a:spLocks noChangeArrowheads="1"/>
          </p:cNvSpPr>
          <p:nvPr/>
        </p:nvSpPr>
        <p:spPr bwMode="auto">
          <a:xfrm>
            <a:off x="2987278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3" name="Rectangle 92"/>
          <p:cNvSpPr>
            <a:spLocks noChangeArrowheads="1"/>
          </p:cNvSpPr>
          <p:nvPr/>
        </p:nvSpPr>
        <p:spPr bwMode="auto">
          <a:xfrm>
            <a:off x="3347641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4" name="Rectangle 93"/>
          <p:cNvSpPr>
            <a:spLocks noChangeArrowheads="1"/>
          </p:cNvSpPr>
          <p:nvPr/>
        </p:nvSpPr>
        <p:spPr bwMode="auto">
          <a:xfrm>
            <a:off x="3708003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8" name="Rectangle 226"/>
          <p:cNvSpPr>
            <a:spLocks noChangeArrowheads="1"/>
          </p:cNvSpPr>
          <p:nvPr/>
        </p:nvSpPr>
        <p:spPr bwMode="auto">
          <a:xfrm>
            <a:off x="828278" y="1701602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9" name="Rectangle 227"/>
          <p:cNvSpPr>
            <a:spLocks noChangeArrowheads="1"/>
          </p:cNvSpPr>
          <p:nvPr/>
        </p:nvSpPr>
        <p:spPr bwMode="auto">
          <a:xfrm>
            <a:off x="1187053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0" name="Rectangle 228"/>
          <p:cNvSpPr>
            <a:spLocks noChangeArrowheads="1"/>
          </p:cNvSpPr>
          <p:nvPr/>
        </p:nvSpPr>
        <p:spPr bwMode="auto">
          <a:xfrm>
            <a:off x="1547416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1" name="Rectangle 229"/>
          <p:cNvSpPr>
            <a:spLocks noChangeArrowheads="1"/>
          </p:cNvSpPr>
          <p:nvPr/>
        </p:nvSpPr>
        <p:spPr bwMode="auto">
          <a:xfrm>
            <a:off x="1907778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2" name="Rectangle 230"/>
          <p:cNvSpPr>
            <a:spLocks noChangeArrowheads="1"/>
          </p:cNvSpPr>
          <p:nvPr/>
        </p:nvSpPr>
        <p:spPr bwMode="auto">
          <a:xfrm>
            <a:off x="2268141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3" name="Rectangle 231"/>
          <p:cNvSpPr>
            <a:spLocks noChangeArrowheads="1"/>
          </p:cNvSpPr>
          <p:nvPr/>
        </p:nvSpPr>
        <p:spPr bwMode="auto">
          <a:xfrm>
            <a:off x="2628503" y="1701602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4" name="Rectangle 232"/>
          <p:cNvSpPr>
            <a:spLocks noChangeArrowheads="1"/>
          </p:cNvSpPr>
          <p:nvPr/>
        </p:nvSpPr>
        <p:spPr bwMode="auto">
          <a:xfrm>
            <a:off x="2987278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5" name="Rectangle 233"/>
          <p:cNvSpPr>
            <a:spLocks noChangeArrowheads="1"/>
          </p:cNvSpPr>
          <p:nvPr/>
        </p:nvSpPr>
        <p:spPr bwMode="auto">
          <a:xfrm>
            <a:off x="3347641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6" name="Rectangle 234"/>
          <p:cNvSpPr>
            <a:spLocks noChangeArrowheads="1"/>
          </p:cNvSpPr>
          <p:nvPr/>
        </p:nvSpPr>
        <p:spPr bwMode="auto">
          <a:xfrm>
            <a:off x="3708003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8" name="TextBox 1"/>
          <p:cNvSpPr txBox="1">
            <a:spLocks noChangeArrowheads="1"/>
          </p:cNvSpPr>
          <p:nvPr/>
        </p:nvSpPr>
        <p:spPr bwMode="auto">
          <a:xfrm>
            <a:off x="-155576" y="1465490"/>
            <a:ext cx="1081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Instance aka</a:t>
            </a:r>
          </a:p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sample</a:t>
            </a:r>
            <a:endParaRPr lang="en-US" altLang="en-US" sz="1600" dirty="0">
              <a:solidFill>
                <a:srgbClr val="FA82EC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rgbClr val="FA8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7878818" y="2420739"/>
            <a:ext cx="213179" cy="4752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A82E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8" name="Rectangle 226"/>
          <p:cNvSpPr>
            <a:spLocks noChangeArrowheads="1"/>
          </p:cNvSpPr>
          <p:nvPr/>
        </p:nvSpPr>
        <p:spPr bwMode="auto">
          <a:xfrm>
            <a:off x="828278" y="2062113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9" name="Rectangle 227"/>
          <p:cNvSpPr>
            <a:spLocks noChangeArrowheads="1"/>
          </p:cNvSpPr>
          <p:nvPr/>
        </p:nvSpPr>
        <p:spPr bwMode="auto">
          <a:xfrm>
            <a:off x="1187053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0" name="Rectangle 228"/>
          <p:cNvSpPr>
            <a:spLocks noChangeArrowheads="1"/>
          </p:cNvSpPr>
          <p:nvPr/>
        </p:nvSpPr>
        <p:spPr bwMode="auto">
          <a:xfrm>
            <a:off x="1547416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1" name="Rectangle 229"/>
          <p:cNvSpPr>
            <a:spLocks noChangeArrowheads="1"/>
          </p:cNvSpPr>
          <p:nvPr/>
        </p:nvSpPr>
        <p:spPr bwMode="auto">
          <a:xfrm>
            <a:off x="1907778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2" name="Rectangle 230"/>
          <p:cNvSpPr>
            <a:spLocks noChangeArrowheads="1"/>
          </p:cNvSpPr>
          <p:nvPr/>
        </p:nvSpPr>
        <p:spPr bwMode="auto">
          <a:xfrm>
            <a:off x="2268141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3" name="Rectangle 231"/>
          <p:cNvSpPr>
            <a:spLocks noChangeArrowheads="1"/>
          </p:cNvSpPr>
          <p:nvPr/>
        </p:nvSpPr>
        <p:spPr bwMode="auto">
          <a:xfrm>
            <a:off x="2628503" y="2062113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4" name="Rectangle 232"/>
          <p:cNvSpPr>
            <a:spLocks noChangeArrowheads="1"/>
          </p:cNvSpPr>
          <p:nvPr/>
        </p:nvSpPr>
        <p:spPr bwMode="auto">
          <a:xfrm>
            <a:off x="2987278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5" name="Rectangle 233"/>
          <p:cNvSpPr>
            <a:spLocks noChangeArrowheads="1"/>
          </p:cNvSpPr>
          <p:nvPr/>
        </p:nvSpPr>
        <p:spPr bwMode="auto">
          <a:xfrm>
            <a:off x="3347641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6" name="Rectangle 234"/>
          <p:cNvSpPr>
            <a:spLocks noChangeArrowheads="1"/>
          </p:cNvSpPr>
          <p:nvPr/>
        </p:nvSpPr>
        <p:spPr bwMode="auto">
          <a:xfrm>
            <a:off x="3708003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8" name="TextBox 1"/>
          <p:cNvSpPr txBox="1">
            <a:spLocks noChangeArrowheads="1"/>
          </p:cNvSpPr>
          <p:nvPr/>
        </p:nvSpPr>
        <p:spPr bwMode="auto">
          <a:xfrm>
            <a:off x="-155576" y="1772816"/>
            <a:ext cx="1081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Instance aka</a:t>
            </a:r>
          </a:p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sample</a:t>
            </a:r>
            <a:endParaRPr lang="en-US" altLang="en-US" sz="1600" dirty="0">
              <a:solidFill>
                <a:srgbClr val="FA82EC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rgbClr val="FA8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7627871" y="3818566"/>
            <a:ext cx="213179" cy="4752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A82E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32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Malign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TextBox 217"/>
          <p:cNvSpPr txBox="1">
            <a:spLocks noChangeArrowheads="1"/>
          </p:cNvSpPr>
          <p:nvPr/>
        </p:nvSpPr>
        <p:spPr bwMode="auto">
          <a:xfrm>
            <a:off x="5646857" y="1700808"/>
            <a:ext cx="10343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r>
              <a:rPr lang="en-NZ" altLang="en-US" sz="2000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sym typeface="Gill Sans" charset="0"/>
              </a:rPr>
              <a:t>Label</a:t>
            </a:r>
            <a:endParaRPr lang="en-US" altLang="en-US" sz="2000" dirty="0" smtClean="0">
              <a:solidFill>
                <a:schemeClr val="bg1">
                  <a:lumMod val="65000"/>
                </a:scheme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Benign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TextBox 217"/>
          <p:cNvSpPr txBox="1">
            <a:spLocks noChangeArrowheads="1"/>
          </p:cNvSpPr>
          <p:nvPr/>
        </p:nvSpPr>
        <p:spPr bwMode="auto">
          <a:xfrm>
            <a:off x="5654373" y="2093726"/>
            <a:ext cx="10343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r>
              <a:rPr lang="en-NZ" altLang="en-US" sz="2000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sym typeface="Gill Sans" charset="0"/>
              </a:rPr>
              <a:t>Label</a:t>
            </a:r>
            <a:endParaRPr lang="en-US" altLang="en-US" sz="2000" dirty="0" smtClean="0">
              <a:solidFill>
                <a:schemeClr val="bg1">
                  <a:lumMod val="65000"/>
                </a:scheme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4587"/>
          </a:xfrm>
        </p:spPr>
        <p:txBody>
          <a:bodyPr tIns="3168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smtClean="0">
                <a:solidFill>
                  <a:schemeClr val="tx1"/>
                </a:solidFill>
              </a:rPr>
              <a:t>Most relevant programming languages for machine learning</a:t>
            </a:r>
          </a:p>
        </p:txBody>
      </p:sp>
      <p:pic>
        <p:nvPicPr>
          <p:cNvPr id="1026" name="Picture 2" descr="The Most Popular Languages for Data Science and Analytics - 2017 - MAKE ME ANALY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7" y="1340768"/>
            <a:ext cx="867809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7011053" y="2989258"/>
            <a:ext cx="1424216" cy="1688136"/>
          </a:xfrm>
          <a:prstGeom prst="line">
            <a:avLst/>
          </a:prstGeom>
          <a:ln w="47625">
            <a:solidFill>
              <a:srgbClr val="00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6782418" y="2219013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y = </a:t>
            </a:r>
            <a:r>
              <a:rPr lang="en-US" altLang="en-US" sz="2800" dirty="0">
                <a:solidFill>
                  <a:srgbClr val="0066FF"/>
                </a:solidFill>
              </a:rPr>
              <a:t>f</a:t>
            </a:r>
            <a:r>
              <a:rPr lang="en-US" altLang="en-US" sz="2800" dirty="0">
                <a:solidFill>
                  <a:schemeClr val="tx1"/>
                </a:solidFill>
              </a:rPr>
              <a:t>(</a:t>
            </a:r>
            <a:r>
              <a:rPr lang="en-US" altLang="en-US" sz="2800" b="1" dirty="0">
                <a:solidFill>
                  <a:schemeClr val="tx1"/>
                </a:solidFill>
              </a:rPr>
              <a:t>x</a:t>
            </a:r>
            <a:r>
              <a:rPr lang="en-US" alt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1611" y="5648388"/>
            <a:ext cx="724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Machine learning often involves finding a mathematical model that describes statistical patterns in the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5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1692275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3" name="Rectangle 32"/>
          <p:cNvSpPr>
            <a:spLocks noChangeArrowheads="1"/>
          </p:cNvSpPr>
          <p:nvPr/>
        </p:nvSpPr>
        <p:spPr bwMode="auto">
          <a:xfrm>
            <a:off x="1692275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205105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2411413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27717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31321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3492500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9" name="Rectangle 38"/>
          <p:cNvSpPr>
            <a:spLocks noChangeArrowheads="1"/>
          </p:cNvSpPr>
          <p:nvPr/>
        </p:nvSpPr>
        <p:spPr bwMode="auto">
          <a:xfrm>
            <a:off x="38512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0" name="Rectangle 39"/>
          <p:cNvSpPr>
            <a:spLocks noChangeArrowheads="1"/>
          </p:cNvSpPr>
          <p:nvPr/>
        </p:nvSpPr>
        <p:spPr bwMode="auto">
          <a:xfrm>
            <a:off x="42116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457200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580063" y="22050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1692275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205105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2411413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27717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7" name="Rectangle 46"/>
          <p:cNvSpPr>
            <a:spLocks noChangeArrowheads="1"/>
          </p:cNvSpPr>
          <p:nvPr/>
        </p:nvSpPr>
        <p:spPr bwMode="auto">
          <a:xfrm>
            <a:off x="31321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8" name="Rectangle 47"/>
          <p:cNvSpPr>
            <a:spLocks noChangeArrowheads="1"/>
          </p:cNvSpPr>
          <p:nvPr/>
        </p:nvSpPr>
        <p:spPr bwMode="auto">
          <a:xfrm>
            <a:off x="3492500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9" name="Rectangle 48"/>
          <p:cNvSpPr>
            <a:spLocks noChangeArrowheads="1"/>
          </p:cNvSpPr>
          <p:nvPr/>
        </p:nvSpPr>
        <p:spPr bwMode="auto">
          <a:xfrm>
            <a:off x="38512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0" name="Rectangle 49"/>
          <p:cNvSpPr>
            <a:spLocks noChangeArrowheads="1"/>
          </p:cNvSpPr>
          <p:nvPr/>
        </p:nvSpPr>
        <p:spPr bwMode="auto">
          <a:xfrm>
            <a:off x="42116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1" name="Rectangle 50"/>
          <p:cNvSpPr>
            <a:spLocks noChangeArrowheads="1"/>
          </p:cNvSpPr>
          <p:nvPr/>
        </p:nvSpPr>
        <p:spPr bwMode="auto">
          <a:xfrm>
            <a:off x="457200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2" name="Rectangle 51"/>
          <p:cNvSpPr>
            <a:spLocks noChangeArrowheads="1"/>
          </p:cNvSpPr>
          <p:nvPr/>
        </p:nvSpPr>
        <p:spPr bwMode="auto">
          <a:xfrm>
            <a:off x="5580063" y="256540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3" name="Rectangle 52"/>
          <p:cNvSpPr>
            <a:spLocks noChangeArrowheads="1"/>
          </p:cNvSpPr>
          <p:nvPr/>
        </p:nvSpPr>
        <p:spPr bwMode="auto">
          <a:xfrm>
            <a:off x="1692275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4" name="Rectangle 53"/>
          <p:cNvSpPr>
            <a:spLocks noChangeArrowheads="1"/>
          </p:cNvSpPr>
          <p:nvPr/>
        </p:nvSpPr>
        <p:spPr bwMode="auto">
          <a:xfrm>
            <a:off x="205105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5" name="Rectangle 54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6" name="Rectangle 55"/>
          <p:cNvSpPr>
            <a:spLocks noChangeArrowheads="1"/>
          </p:cNvSpPr>
          <p:nvPr/>
        </p:nvSpPr>
        <p:spPr bwMode="auto">
          <a:xfrm>
            <a:off x="27717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7" name="Rectangle 56"/>
          <p:cNvSpPr>
            <a:spLocks noChangeArrowheads="1"/>
          </p:cNvSpPr>
          <p:nvPr/>
        </p:nvSpPr>
        <p:spPr bwMode="auto">
          <a:xfrm>
            <a:off x="31321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8" name="Rectangle 57"/>
          <p:cNvSpPr>
            <a:spLocks noChangeArrowheads="1"/>
          </p:cNvSpPr>
          <p:nvPr/>
        </p:nvSpPr>
        <p:spPr bwMode="auto">
          <a:xfrm>
            <a:off x="3492500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9" name="Rectangle 58"/>
          <p:cNvSpPr>
            <a:spLocks noChangeArrowheads="1"/>
          </p:cNvSpPr>
          <p:nvPr/>
        </p:nvSpPr>
        <p:spPr bwMode="auto">
          <a:xfrm>
            <a:off x="38512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0" name="Rectangle 59"/>
          <p:cNvSpPr>
            <a:spLocks noChangeArrowheads="1"/>
          </p:cNvSpPr>
          <p:nvPr/>
        </p:nvSpPr>
        <p:spPr bwMode="auto">
          <a:xfrm>
            <a:off x="42116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1" name="Rectangle 60"/>
          <p:cNvSpPr>
            <a:spLocks noChangeArrowheads="1"/>
          </p:cNvSpPr>
          <p:nvPr/>
        </p:nvSpPr>
        <p:spPr bwMode="auto">
          <a:xfrm>
            <a:off x="457200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2" name="Rectangle 61"/>
          <p:cNvSpPr>
            <a:spLocks noChangeArrowheads="1"/>
          </p:cNvSpPr>
          <p:nvPr/>
        </p:nvSpPr>
        <p:spPr bwMode="auto">
          <a:xfrm>
            <a:off x="5580063" y="29241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3" name="Rectangle 62"/>
          <p:cNvSpPr>
            <a:spLocks noChangeArrowheads="1"/>
          </p:cNvSpPr>
          <p:nvPr/>
        </p:nvSpPr>
        <p:spPr bwMode="auto">
          <a:xfrm>
            <a:off x="1692275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4" name="Rectangle 63"/>
          <p:cNvSpPr>
            <a:spLocks noChangeArrowheads="1"/>
          </p:cNvSpPr>
          <p:nvPr/>
        </p:nvSpPr>
        <p:spPr bwMode="auto">
          <a:xfrm>
            <a:off x="205105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5" name="Rectangle 64"/>
          <p:cNvSpPr>
            <a:spLocks noChangeArrowheads="1"/>
          </p:cNvSpPr>
          <p:nvPr/>
        </p:nvSpPr>
        <p:spPr bwMode="auto">
          <a:xfrm>
            <a:off x="2411413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6" name="Rectangle 65"/>
          <p:cNvSpPr>
            <a:spLocks noChangeArrowheads="1"/>
          </p:cNvSpPr>
          <p:nvPr/>
        </p:nvSpPr>
        <p:spPr bwMode="auto">
          <a:xfrm>
            <a:off x="27717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7" name="Rectangle 66"/>
          <p:cNvSpPr>
            <a:spLocks noChangeArrowheads="1"/>
          </p:cNvSpPr>
          <p:nvPr/>
        </p:nvSpPr>
        <p:spPr bwMode="auto">
          <a:xfrm>
            <a:off x="31321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8" name="Rectangle 67"/>
          <p:cNvSpPr>
            <a:spLocks noChangeArrowheads="1"/>
          </p:cNvSpPr>
          <p:nvPr/>
        </p:nvSpPr>
        <p:spPr bwMode="auto">
          <a:xfrm>
            <a:off x="3492500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9" name="Rectangle 68"/>
          <p:cNvSpPr>
            <a:spLocks noChangeArrowheads="1"/>
          </p:cNvSpPr>
          <p:nvPr/>
        </p:nvSpPr>
        <p:spPr bwMode="auto">
          <a:xfrm>
            <a:off x="38512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0" name="Rectangle 69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1" name="Rectangle 70"/>
          <p:cNvSpPr>
            <a:spLocks noChangeArrowheads="1"/>
          </p:cNvSpPr>
          <p:nvPr/>
        </p:nvSpPr>
        <p:spPr bwMode="auto">
          <a:xfrm>
            <a:off x="457200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2" name="Rectangle 71"/>
          <p:cNvSpPr>
            <a:spLocks noChangeArrowheads="1"/>
          </p:cNvSpPr>
          <p:nvPr/>
        </p:nvSpPr>
        <p:spPr bwMode="auto">
          <a:xfrm>
            <a:off x="5580063" y="32845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3" name="Rectangle 72"/>
          <p:cNvSpPr>
            <a:spLocks noChangeArrowheads="1"/>
          </p:cNvSpPr>
          <p:nvPr/>
        </p:nvSpPr>
        <p:spPr bwMode="auto">
          <a:xfrm>
            <a:off x="1692275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4" name="Rectangle 73"/>
          <p:cNvSpPr>
            <a:spLocks noChangeArrowheads="1"/>
          </p:cNvSpPr>
          <p:nvPr/>
        </p:nvSpPr>
        <p:spPr bwMode="auto">
          <a:xfrm>
            <a:off x="205105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5" name="Rectangle 74"/>
          <p:cNvSpPr>
            <a:spLocks noChangeArrowheads="1"/>
          </p:cNvSpPr>
          <p:nvPr/>
        </p:nvSpPr>
        <p:spPr bwMode="auto">
          <a:xfrm>
            <a:off x="2411413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6" name="Rectangle 75"/>
          <p:cNvSpPr>
            <a:spLocks noChangeArrowheads="1"/>
          </p:cNvSpPr>
          <p:nvPr/>
        </p:nvSpPr>
        <p:spPr bwMode="auto">
          <a:xfrm>
            <a:off x="27717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7" name="Rectangle 76"/>
          <p:cNvSpPr>
            <a:spLocks noChangeArrowheads="1"/>
          </p:cNvSpPr>
          <p:nvPr/>
        </p:nvSpPr>
        <p:spPr bwMode="auto">
          <a:xfrm>
            <a:off x="31321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8" name="Rectangle 77"/>
          <p:cNvSpPr>
            <a:spLocks noChangeArrowheads="1"/>
          </p:cNvSpPr>
          <p:nvPr/>
        </p:nvSpPr>
        <p:spPr bwMode="auto">
          <a:xfrm>
            <a:off x="3492500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9" name="Rectangle 78"/>
          <p:cNvSpPr>
            <a:spLocks noChangeArrowheads="1"/>
          </p:cNvSpPr>
          <p:nvPr/>
        </p:nvSpPr>
        <p:spPr bwMode="auto">
          <a:xfrm>
            <a:off x="38512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0" name="Rectangle 79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1" name="Rectangle 80"/>
          <p:cNvSpPr>
            <a:spLocks noChangeArrowheads="1"/>
          </p:cNvSpPr>
          <p:nvPr/>
        </p:nvSpPr>
        <p:spPr bwMode="auto">
          <a:xfrm>
            <a:off x="457200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2" name="Rectangle 81"/>
          <p:cNvSpPr>
            <a:spLocks noChangeArrowheads="1"/>
          </p:cNvSpPr>
          <p:nvPr/>
        </p:nvSpPr>
        <p:spPr bwMode="auto">
          <a:xfrm>
            <a:off x="5580063" y="36449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TextBox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7979" y="1091791"/>
            <a:ext cx="492443" cy="392993"/>
          </a:xfrm>
          <a:prstGeom prst="rect">
            <a:avLst/>
          </a:prstGeom>
          <a:blipFill rotWithShape="1">
            <a:blip r:embed="rId2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4" name="TextBox 8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0294" y="1091791"/>
            <a:ext cx="471603" cy="392993"/>
          </a:xfrm>
          <a:prstGeom prst="rect">
            <a:avLst/>
          </a:prstGeom>
          <a:blipFill rotWithShape="1">
            <a:blip r:embed="rId3"/>
            <a:stretch>
              <a:fillRect b="-923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0535" name="Rectangle 84"/>
          <p:cNvSpPr>
            <a:spLocks noChangeArrowheads="1"/>
          </p:cNvSpPr>
          <p:nvPr/>
        </p:nvSpPr>
        <p:spPr bwMode="auto">
          <a:xfrm>
            <a:off x="1692275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6" name="Rectangle 85"/>
          <p:cNvSpPr>
            <a:spLocks noChangeArrowheads="1"/>
          </p:cNvSpPr>
          <p:nvPr/>
        </p:nvSpPr>
        <p:spPr bwMode="auto">
          <a:xfrm>
            <a:off x="205105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7" name="Rectangle 86"/>
          <p:cNvSpPr>
            <a:spLocks noChangeArrowheads="1"/>
          </p:cNvSpPr>
          <p:nvPr/>
        </p:nvSpPr>
        <p:spPr bwMode="auto">
          <a:xfrm>
            <a:off x="2411413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8" name="Rectangle 87"/>
          <p:cNvSpPr>
            <a:spLocks noChangeArrowheads="1"/>
          </p:cNvSpPr>
          <p:nvPr/>
        </p:nvSpPr>
        <p:spPr bwMode="auto">
          <a:xfrm>
            <a:off x="27717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9" name="Rectangle 88"/>
          <p:cNvSpPr>
            <a:spLocks noChangeArrowheads="1"/>
          </p:cNvSpPr>
          <p:nvPr/>
        </p:nvSpPr>
        <p:spPr bwMode="auto">
          <a:xfrm>
            <a:off x="31321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0" name="Rectangle 89"/>
          <p:cNvSpPr>
            <a:spLocks noChangeArrowheads="1"/>
          </p:cNvSpPr>
          <p:nvPr/>
        </p:nvSpPr>
        <p:spPr bwMode="auto">
          <a:xfrm>
            <a:off x="3492500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1" name="Rectangle 90"/>
          <p:cNvSpPr>
            <a:spLocks noChangeArrowheads="1"/>
          </p:cNvSpPr>
          <p:nvPr/>
        </p:nvSpPr>
        <p:spPr bwMode="auto">
          <a:xfrm>
            <a:off x="38512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2" name="Rectangle 91"/>
          <p:cNvSpPr>
            <a:spLocks noChangeArrowheads="1"/>
          </p:cNvSpPr>
          <p:nvPr/>
        </p:nvSpPr>
        <p:spPr bwMode="auto">
          <a:xfrm>
            <a:off x="42116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3" name="Rectangle 92"/>
          <p:cNvSpPr>
            <a:spLocks noChangeArrowheads="1"/>
          </p:cNvSpPr>
          <p:nvPr/>
        </p:nvSpPr>
        <p:spPr bwMode="auto">
          <a:xfrm>
            <a:off x="457200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4" name="Rectangle 93"/>
          <p:cNvSpPr>
            <a:spLocks noChangeArrowheads="1"/>
          </p:cNvSpPr>
          <p:nvPr/>
        </p:nvSpPr>
        <p:spPr bwMode="auto">
          <a:xfrm>
            <a:off x="1692275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5" name="Rectangle 94"/>
          <p:cNvSpPr>
            <a:spLocks noChangeArrowheads="1"/>
          </p:cNvSpPr>
          <p:nvPr/>
        </p:nvSpPr>
        <p:spPr bwMode="auto">
          <a:xfrm>
            <a:off x="205105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6" name="Rectangle 95"/>
          <p:cNvSpPr>
            <a:spLocks noChangeArrowheads="1"/>
          </p:cNvSpPr>
          <p:nvPr/>
        </p:nvSpPr>
        <p:spPr bwMode="auto">
          <a:xfrm>
            <a:off x="2411413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7" name="Rectangle 96"/>
          <p:cNvSpPr>
            <a:spLocks noChangeArrowheads="1"/>
          </p:cNvSpPr>
          <p:nvPr/>
        </p:nvSpPr>
        <p:spPr bwMode="auto">
          <a:xfrm>
            <a:off x="27717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8" name="Rectangle 97"/>
          <p:cNvSpPr>
            <a:spLocks noChangeArrowheads="1"/>
          </p:cNvSpPr>
          <p:nvPr/>
        </p:nvSpPr>
        <p:spPr bwMode="auto">
          <a:xfrm>
            <a:off x="31321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9" name="Rectangle 98"/>
          <p:cNvSpPr>
            <a:spLocks noChangeArrowheads="1"/>
          </p:cNvSpPr>
          <p:nvPr/>
        </p:nvSpPr>
        <p:spPr bwMode="auto">
          <a:xfrm>
            <a:off x="3492500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0" name="Rectangle 99"/>
          <p:cNvSpPr>
            <a:spLocks noChangeArrowheads="1"/>
          </p:cNvSpPr>
          <p:nvPr/>
        </p:nvSpPr>
        <p:spPr bwMode="auto">
          <a:xfrm>
            <a:off x="38512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1" name="Rectangle 100"/>
          <p:cNvSpPr>
            <a:spLocks noChangeArrowheads="1"/>
          </p:cNvSpPr>
          <p:nvPr/>
        </p:nvSpPr>
        <p:spPr bwMode="auto">
          <a:xfrm>
            <a:off x="42116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2" name="Rectangle 101"/>
          <p:cNvSpPr>
            <a:spLocks noChangeArrowheads="1"/>
          </p:cNvSpPr>
          <p:nvPr/>
        </p:nvSpPr>
        <p:spPr bwMode="auto">
          <a:xfrm>
            <a:off x="457200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3" name="Rectangle 102"/>
          <p:cNvSpPr>
            <a:spLocks noChangeArrowheads="1"/>
          </p:cNvSpPr>
          <p:nvPr/>
        </p:nvSpPr>
        <p:spPr bwMode="auto">
          <a:xfrm>
            <a:off x="1692275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4" name="Rectangle 103"/>
          <p:cNvSpPr>
            <a:spLocks noChangeArrowheads="1"/>
          </p:cNvSpPr>
          <p:nvPr/>
        </p:nvSpPr>
        <p:spPr bwMode="auto">
          <a:xfrm>
            <a:off x="205105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5" name="Rectangle 104"/>
          <p:cNvSpPr>
            <a:spLocks noChangeArrowheads="1"/>
          </p:cNvSpPr>
          <p:nvPr/>
        </p:nvSpPr>
        <p:spPr bwMode="auto">
          <a:xfrm>
            <a:off x="2411413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6" name="Rectangle 105"/>
          <p:cNvSpPr>
            <a:spLocks noChangeArrowheads="1"/>
          </p:cNvSpPr>
          <p:nvPr/>
        </p:nvSpPr>
        <p:spPr bwMode="auto">
          <a:xfrm>
            <a:off x="27717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7" name="Rectangle 106"/>
          <p:cNvSpPr>
            <a:spLocks noChangeArrowheads="1"/>
          </p:cNvSpPr>
          <p:nvPr/>
        </p:nvSpPr>
        <p:spPr bwMode="auto">
          <a:xfrm>
            <a:off x="31321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8" name="Rectangle 107"/>
          <p:cNvSpPr>
            <a:spLocks noChangeArrowheads="1"/>
          </p:cNvSpPr>
          <p:nvPr/>
        </p:nvSpPr>
        <p:spPr bwMode="auto">
          <a:xfrm>
            <a:off x="3492500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9" name="Rectangle 108"/>
          <p:cNvSpPr>
            <a:spLocks noChangeArrowheads="1"/>
          </p:cNvSpPr>
          <p:nvPr/>
        </p:nvSpPr>
        <p:spPr bwMode="auto">
          <a:xfrm>
            <a:off x="38512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0" name="Rectangle 109"/>
          <p:cNvSpPr>
            <a:spLocks noChangeArrowheads="1"/>
          </p:cNvSpPr>
          <p:nvPr/>
        </p:nvSpPr>
        <p:spPr bwMode="auto">
          <a:xfrm>
            <a:off x="42116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1" name="Rectangle 110"/>
          <p:cNvSpPr>
            <a:spLocks noChangeArrowheads="1"/>
          </p:cNvSpPr>
          <p:nvPr/>
        </p:nvSpPr>
        <p:spPr bwMode="auto">
          <a:xfrm>
            <a:off x="457200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2" name="Rectangle 111"/>
          <p:cNvSpPr>
            <a:spLocks noChangeArrowheads="1"/>
          </p:cNvSpPr>
          <p:nvPr/>
        </p:nvSpPr>
        <p:spPr bwMode="auto">
          <a:xfrm>
            <a:off x="1692275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3" name="Rectangle 112"/>
          <p:cNvSpPr>
            <a:spLocks noChangeArrowheads="1"/>
          </p:cNvSpPr>
          <p:nvPr/>
        </p:nvSpPr>
        <p:spPr bwMode="auto">
          <a:xfrm>
            <a:off x="205105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4" name="Rectangle 113"/>
          <p:cNvSpPr>
            <a:spLocks noChangeArrowheads="1"/>
          </p:cNvSpPr>
          <p:nvPr/>
        </p:nvSpPr>
        <p:spPr bwMode="auto">
          <a:xfrm>
            <a:off x="2411413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5" name="Rectangle 114"/>
          <p:cNvSpPr>
            <a:spLocks noChangeArrowheads="1"/>
          </p:cNvSpPr>
          <p:nvPr/>
        </p:nvSpPr>
        <p:spPr bwMode="auto">
          <a:xfrm>
            <a:off x="27717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6" name="Rectangle 115"/>
          <p:cNvSpPr>
            <a:spLocks noChangeArrowheads="1"/>
          </p:cNvSpPr>
          <p:nvPr/>
        </p:nvSpPr>
        <p:spPr bwMode="auto">
          <a:xfrm>
            <a:off x="31321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7" name="Rectangle 116"/>
          <p:cNvSpPr>
            <a:spLocks noChangeArrowheads="1"/>
          </p:cNvSpPr>
          <p:nvPr/>
        </p:nvSpPr>
        <p:spPr bwMode="auto">
          <a:xfrm>
            <a:off x="3492500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8" name="Rectangle 117"/>
          <p:cNvSpPr>
            <a:spLocks noChangeArrowheads="1"/>
          </p:cNvSpPr>
          <p:nvPr/>
        </p:nvSpPr>
        <p:spPr bwMode="auto">
          <a:xfrm>
            <a:off x="38512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9" name="Rectangle 118"/>
          <p:cNvSpPr>
            <a:spLocks noChangeArrowheads="1"/>
          </p:cNvSpPr>
          <p:nvPr/>
        </p:nvSpPr>
        <p:spPr bwMode="auto">
          <a:xfrm>
            <a:off x="42116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0" name="Rectangle 119"/>
          <p:cNvSpPr>
            <a:spLocks noChangeArrowheads="1"/>
          </p:cNvSpPr>
          <p:nvPr/>
        </p:nvSpPr>
        <p:spPr bwMode="auto">
          <a:xfrm>
            <a:off x="457200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1" name="Rectangle 120"/>
          <p:cNvSpPr>
            <a:spLocks noChangeArrowheads="1"/>
          </p:cNvSpPr>
          <p:nvPr/>
        </p:nvSpPr>
        <p:spPr bwMode="auto">
          <a:xfrm>
            <a:off x="1692275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2" name="Rectangle 121"/>
          <p:cNvSpPr>
            <a:spLocks noChangeArrowheads="1"/>
          </p:cNvSpPr>
          <p:nvPr/>
        </p:nvSpPr>
        <p:spPr bwMode="auto">
          <a:xfrm>
            <a:off x="205105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3" name="Rectangle 122"/>
          <p:cNvSpPr>
            <a:spLocks noChangeArrowheads="1"/>
          </p:cNvSpPr>
          <p:nvPr/>
        </p:nvSpPr>
        <p:spPr bwMode="auto">
          <a:xfrm>
            <a:off x="2411413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4" name="Rectangle 123"/>
          <p:cNvSpPr>
            <a:spLocks noChangeArrowheads="1"/>
          </p:cNvSpPr>
          <p:nvPr/>
        </p:nvSpPr>
        <p:spPr bwMode="auto">
          <a:xfrm>
            <a:off x="27717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5" name="Rectangle 124"/>
          <p:cNvSpPr>
            <a:spLocks noChangeArrowheads="1"/>
          </p:cNvSpPr>
          <p:nvPr/>
        </p:nvSpPr>
        <p:spPr bwMode="auto">
          <a:xfrm>
            <a:off x="31321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6" name="Rectangle 125"/>
          <p:cNvSpPr>
            <a:spLocks noChangeArrowheads="1"/>
          </p:cNvSpPr>
          <p:nvPr/>
        </p:nvSpPr>
        <p:spPr bwMode="auto">
          <a:xfrm>
            <a:off x="3492500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7" name="Rectangle 126"/>
          <p:cNvSpPr>
            <a:spLocks noChangeArrowheads="1"/>
          </p:cNvSpPr>
          <p:nvPr/>
        </p:nvSpPr>
        <p:spPr bwMode="auto">
          <a:xfrm>
            <a:off x="38512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8" name="Rectangle 127"/>
          <p:cNvSpPr>
            <a:spLocks noChangeArrowheads="1"/>
          </p:cNvSpPr>
          <p:nvPr/>
        </p:nvSpPr>
        <p:spPr bwMode="auto">
          <a:xfrm>
            <a:off x="42116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9" name="Rectangle 128"/>
          <p:cNvSpPr>
            <a:spLocks noChangeArrowheads="1"/>
          </p:cNvSpPr>
          <p:nvPr/>
        </p:nvSpPr>
        <p:spPr bwMode="auto">
          <a:xfrm>
            <a:off x="457200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0" name="Rectangle 129"/>
          <p:cNvSpPr>
            <a:spLocks noChangeArrowheads="1"/>
          </p:cNvSpPr>
          <p:nvPr/>
        </p:nvSpPr>
        <p:spPr bwMode="auto">
          <a:xfrm>
            <a:off x="1692275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1" name="Rectangle 130"/>
          <p:cNvSpPr>
            <a:spLocks noChangeArrowheads="1"/>
          </p:cNvSpPr>
          <p:nvPr/>
        </p:nvSpPr>
        <p:spPr bwMode="auto">
          <a:xfrm>
            <a:off x="205105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2" name="Rectangle 131"/>
          <p:cNvSpPr>
            <a:spLocks noChangeArrowheads="1"/>
          </p:cNvSpPr>
          <p:nvPr/>
        </p:nvSpPr>
        <p:spPr bwMode="auto">
          <a:xfrm>
            <a:off x="2411413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3" name="Rectangle 132"/>
          <p:cNvSpPr>
            <a:spLocks noChangeArrowheads="1"/>
          </p:cNvSpPr>
          <p:nvPr/>
        </p:nvSpPr>
        <p:spPr bwMode="auto">
          <a:xfrm>
            <a:off x="27717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4" name="Rectangle 133"/>
          <p:cNvSpPr>
            <a:spLocks noChangeArrowheads="1"/>
          </p:cNvSpPr>
          <p:nvPr/>
        </p:nvSpPr>
        <p:spPr bwMode="auto">
          <a:xfrm>
            <a:off x="31321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5" name="Rectangle 134"/>
          <p:cNvSpPr>
            <a:spLocks noChangeArrowheads="1"/>
          </p:cNvSpPr>
          <p:nvPr/>
        </p:nvSpPr>
        <p:spPr bwMode="auto">
          <a:xfrm>
            <a:off x="3492500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6" name="Rectangle 135"/>
          <p:cNvSpPr>
            <a:spLocks noChangeArrowheads="1"/>
          </p:cNvSpPr>
          <p:nvPr/>
        </p:nvSpPr>
        <p:spPr bwMode="auto">
          <a:xfrm>
            <a:off x="38512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7" name="Rectangle 136"/>
          <p:cNvSpPr>
            <a:spLocks noChangeArrowheads="1"/>
          </p:cNvSpPr>
          <p:nvPr/>
        </p:nvSpPr>
        <p:spPr bwMode="auto">
          <a:xfrm>
            <a:off x="42116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8" name="Rectangle 137"/>
          <p:cNvSpPr>
            <a:spLocks noChangeArrowheads="1"/>
          </p:cNvSpPr>
          <p:nvPr/>
        </p:nvSpPr>
        <p:spPr bwMode="auto">
          <a:xfrm>
            <a:off x="457200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9" name="Rectangle 138"/>
          <p:cNvSpPr>
            <a:spLocks noChangeArrowheads="1"/>
          </p:cNvSpPr>
          <p:nvPr/>
        </p:nvSpPr>
        <p:spPr bwMode="auto">
          <a:xfrm>
            <a:off x="5580063" y="40052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0" name="Rectangle 139"/>
          <p:cNvSpPr>
            <a:spLocks noChangeArrowheads="1"/>
          </p:cNvSpPr>
          <p:nvPr/>
        </p:nvSpPr>
        <p:spPr bwMode="auto">
          <a:xfrm>
            <a:off x="5580063" y="4365625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1" name="Rectangle 140"/>
          <p:cNvSpPr>
            <a:spLocks noChangeArrowheads="1"/>
          </p:cNvSpPr>
          <p:nvPr/>
        </p:nvSpPr>
        <p:spPr bwMode="auto">
          <a:xfrm>
            <a:off x="5580063" y="47244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2" name="Rectangle 141"/>
          <p:cNvSpPr>
            <a:spLocks noChangeArrowheads="1"/>
          </p:cNvSpPr>
          <p:nvPr/>
        </p:nvSpPr>
        <p:spPr bwMode="auto">
          <a:xfrm>
            <a:off x="5580063" y="50847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3" name="Rectangle 142"/>
          <p:cNvSpPr>
            <a:spLocks noChangeArrowheads="1"/>
          </p:cNvSpPr>
          <p:nvPr/>
        </p:nvSpPr>
        <p:spPr bwMode="auto">
          <a:xfrm>
            <a:off x="5580063" y="544512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4" name="Rectangle 143"/>
          <p:cNvSpPr>
            <a:spLocks noChangeArrowheads="1"/>
          </p:cNvSpPr>
          <p:nvPr/>
        </p:nvSpPr>
        <p:spPr bwMode="auto">
          <a:xfrm>
            <a:off x="5580063" y="580548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5" name="Rectangle 146"/>
          <p:cNvSpPr>
            <a:spLocks noChangeArrowheads="1"/>
          </p:cNvSpPr>
          <p:nvPr/>
        </p:nvSpPr>
        <p:spPr bwMode="auto">
          <a:xfrm>
            <a:off x="205105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6" name="Rectangle 147"/>
          <p:cNvSpPr>
            <a:spLocks noChangeArrowheads="1"/>
          </p:cNvSpPr>
          <p:nvPr/>
        </p:nvSpPr>
        <p:spPr bwMode="auto">
          <a:xfrm>
            <a:off x="2411413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-3.6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7" name="Rectangle 148"/>
          <p:cNvSpPr>
            <a:spLocks noChangeArrowheads="1"/>
          </p:cNvSpPr>
          <p:nvPr/>
        </p:nvSpPr>
        <p:spPr bwMode="auto">
          <a:xfrm>
            <a:off x="27717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8" name="Rectangle 149"/>
          <p:cNvSpPr>
            <a:spLocks noChangeArrowheads="1"/>
          </p:cNvSpPr>
          <p:nvPr/>
        </p:nvSpPr>
        <p:spPr bwMode="auto">
          <a:xfrm>
            <a:off x="31321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-0.7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9" name="Rectangle 150"/>
          <p:cNvSpPr>
            <a:spLocks noChangeArrowheads="1"/>
          </p:cNvSpPr>
          <p:nvPr/>
        </p:nvSpPr>
        <p:spPr bwMode="auto">
          <a:xfrm>
            <a:off x="3492500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0" name="Rectangle 151"/>
          <p:cNvSpPr>
            <a:spLocks noChangeArrowheads="1"/>
          </p:cNvSpPr>
          <p:nvPr/>
        </p:nvSpPr>
        <p:spPr bwMode="auto">
          <a:xfrm>
            <a:off x="38512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1" name="Rectangle 152"/>
          <p:cNvSpPr>
            <a:spLocks noChangeArrowheads="1"/>
          </p:cNvSpPr>
          <p:nvPr/>
        </p:nvSpPr>
        <p:spPr bwMode="auto">
          <a:xfrm>
            <a:off x="42116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2" name="Rectangle 153"/>
          <p:cNvSpPr>
            <a:spLocks noChangeArrowheads="1"/>
          </p:cNvSpPr>
          <p:nvPr/>
        </p:nvSpPr>
        <p:spPr bwMode="auto">
          <a:xfrm>
            <a:off x="457200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-0.8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3" name="Rectangle 154"/>
          <p:cNvSpPr>
            <a:spLocks noChangeArrowheads="1"/>
          </p:cNvSpPr>
          <p:nvPr/>
        </p:nvSpPr>
        <p:spPr bwMode="auto">
          <a:xfrm>
            <a:off x="5580063" y="1125538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Dog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4" name="TextBox 156"/>
          <p:cNvSpPr txBox="1">
            <a:spLocks noChangeArrowheads="1"/>
          </p:cNvSpPr>
          <p:nvPr/>
        </p:nvSpPr>
        <p:spPr bwMode="auto">
          <a:xfrm rot="-3441336">
            <a:off x="1372395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Height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5" name="TextBox 157"/>
          <p:cNvSpPr txBox="1">
            <a:spLocks noChangeArrowheads="1"/>
          </p:cNvSpPr>
          <p:nvPr/>
        </p:nvSpPr>
        <p:spPr bwMode="auto">
          <a:xfrm rot="-3441336">
            <a:off x="1732757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Length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6" name="TextBox 158"/>
          <p:cNvSpPr txBox="1">
            <a:spLocks noChangeArrowheads="1"/>
          </p:cNvSpPr>
          <p:nvPr/>
        </p:nvSpPr>
        <p:spPr bwMode="auto">
          <a:xfrm rot="-3441336">
            <a:off x="2173288" y="558800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R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7" name="TextBox 159"/>
          <p:cNvSpPr txBox="1">
            <a:spLocks noChangeArrowheads="1"/>
          </p:cNvSpPr>
          <p:nvPr/>
        </p:nvSpPr>
        <p:spPr bwMode="auto">
          <a:xfrm rot="-3441336">
            <a:off x="2524126" y="582612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G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8" name="TextBox 160"/>
          <p:cNvSpPr txBox="1">
            <a:spLocks noChangeArrowheads="1"/>
          </p:cNvSpPr>
          <p:nvPr/>
        </p:nvSpPr>
        <p:spPr bwMode="auto">
          <a:xfrm rot="-3441336">
            <a:off x="2884488" y="566737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B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9" name="TextBox 161"/>
          <p:cNvSpPr txBox="1">
            <a:spLocks noChangeArrowheads="1"/>
          </p:cNvSpPr>
          <p:nvPr/>
        </p:nvSpPr>
        <p:spPr bwMode="auto">
          <a:xfrm rot="-3441336">
            <a:off x="3183731" y="654844"/>
            <a:ext cx="1274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Edges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0" name="TextBox 162"/>
          <p:cNvSpPr txBox="1">
            <a:spLocks noChangeArrowheads="1"/>
          </p:cNvSpPr>
          <p:nvPr/>
        </p:nvSpPr>
        <p:spPr bwMode="auto">
          <a:xfrm rot="-3441336">
            <a:off x="3603626" y="582612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Corners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1" name="TextBox 163"/>
          <p:cNvSpPr txBox="1">
            <a:spLocks noChangeArrowheads="1"/>
          </p:cNvSpPr>
          <p:nvPr/>
        </p:nvSpPr>
        <p:spPr bwMode="auto">
          <a:xfrm rot="-3441336">
            <a:off x="3904457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Blobs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2" name="TextBox 164"/>
          <p:cNvSpPr txBox="1">
            <a:spLocks noChangeArrowheads="1"/>
          </p:cNvSpPr>
          <p:nvPr/>
        </p:nvSpPr>
        <p:spPr bwMode="auto">
          <a:xfrm rot="-3441336">
            <a:off x="4264026" y="638175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Ridges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3" name="Rectangle 165"/>
          <p:cNvSpPr>
            <a:spLocks noChangeArrowheads="1"/>
          </p:cNvSpPr>
          <p:nvPr/>
        </p:nvSpPr>
        <p:spPr bwMode="auto">
          <a:xfrm>
            <a:off x="1692275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4" name="Rectangle 166"/>
          <p:cNvSpPr>
            <a:spLocks noChangeArrowheads="1"/>
          </p:cNvSpPr>
          <p:nvPr/>
        </p:nvSpPr>
        <p:spPr bwMode="auto">
          <a:xfrm>
            <a:off x="205105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5" name="Rectangle 167"/>
          <p:cNvSpPr>
            <a:spLocks noChangeArrowheads="1"/>
          </p:cNvSpPr>
          <p:nvPr/>
        </p:nvSpPr>
        <p:spPr bwMode="auto">
          <a:xfrm>
            <a:off x="2411413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-1.1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6" name="Rectangle 168"/>
          <p:cNvSpPr>
            <a:spLocks noChangeArrowheads="1"/>
          </p:cNvSpPr>
          <p:nvPr/>
        </p:nvSpPr>
        <p:spPr bwMode="auto">
          <a:xfrm>
            <a:off x="27717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7" name="Rectangle 169"/>
          <p:cNvSpPr>
            <a:spLocks noChangeArrowheads="1"/>
          </p:cNvSpPr>
          <p:nvPr/>
        </p:nvSpPr>
        <p:spPr bwMode="auto">
          <a:xfrm>
            <a:off x="31321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8" name="Rectangle 170"/>
          <p:cNvSpPr>
            <a:spLocks noChangeArrowheads="1"/>
          </p:cNvSpPr>
          <p:nvPr/>
        </p:nvSpPr>
        <p:spPr bwMode="auto">
          <a:xfrm>
            <a:off x="3492500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3.7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9" name="Rectangle 171"/>
          <p:cNvSpPr>
            <a:spLocks noChangeArrowheads="1"/>
          </p:cNvSpPr>
          <p:nvPr/>
        </p:nvSpPr>
        <p:spPr bwMode="auto">
          <a:xfrm>
            <a:off x="38512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0.8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0" name="Rectangle 172"/>
          <p:cNvSpPr>
            <a:spLocks noChangeArrowheads="1"/>
          </p:cNvSpPr>
          <p:nvPr/>
        </p:nvSpPr>
        <p:spPr bwMode="auto">
          <a:xfrm>
            <a:off x="42116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1" name="Rectangle 173"/>
          <p:cNvSpPr>
            <a:spLocks noChangeArrowheads="1"/>
          </p:cNvSpPr>
          <p:nvPr/>
        </p:nvSpPr>
        <p:spPr bwMode="auto">
          <a:xfrm>
            <a:off x="457200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2" name="Rectangle 174"/>
          <p:cNvSpPr>
            <a:spLocks noChangeArrowheads="1"/>
          </p:cNvSpPr>
          <p:nvPr/>
        </p:nvSpPr>
        <p:spPr bwMode="auto">
          <a:xfrm>
            <a:off x="5580063" y="148431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Dog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TextBox 17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9237" y="1451831"/>
            <a:ext cx="492443" cy="392993"/>
          </a:xfrm>
          <a:prstGeom prst="rect">
            <a:avLst/>
          </a:prstGeom>
          <a:blipFill rotWithShape="1">
            <a:blip r:embed="rId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7" name="TextBox 1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1" y="1451831"/>
            <a:ext cx="471603" cy="392993"/>
          </a:xfrm>
          <a:prstGeom prst="rect">
            <a:avLst/>
          </a:prstGeom>
          <a:blipFill rotWithShape="1">
            <a:blip r:embed="rId5"/>
            <a:stretch>
              <a:fillRect b="-923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0625" name="Rectangle 177"/>
          <p:cNvSpPr>
            <a:spLocks noChangeArrowheads="1"/>
          </p:cNvSpPr>
          <p:nvPr/>
        </p:nvSpPr>
        <p:spPr bwMode="auto">
          <a:xfrm>
            <a:off x="1692275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6" name="Rectangle 178"/>
          <p:cNvSpPr>
            <a:spLocks noChangeArrowheads="1"/>
          </p:cNvSpPr>
          <p:nvPr/>
        </p:nvSpPr>
        <p:spPr bwMode="auto">
          <a:xfrm>
            <a:off x="205105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7" name="Rectangle 179"/>
          <p:cNvSpPr>
            <a:spLocks noChangeArrowheads="1"/>
          </p:cNvSpPr>
          <p:nvPr/>
        </p:nvSpPr>
        <p:spPr bwMode="auto">
          <a:xfrm>
            <a:off x="2411413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2.2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8" name="Rectangle 180"/>
          <p:cNvSpPr>
            <a:spLocks noChangeArrowheads="1"/>
          </p:cNvSpPr>
          <p:nvPr/>
        </p:nvSpPr>
        <p:spPr bwMode="auto">
          <a:xfrm>
            <a:off x="27717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3.4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9" name="Rectangle 181"/>
          <p:cNvSpPr>
            <a:spLocks noChangeArrowheads="1"/>
          </p:cNvSpPr>
          <p:nvPr/>
        </p:nvSpPr>
        <p:spPr bwMode="auto">
          <a:xfrm>
            <a:off x="31321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2.3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0" name="Rectangle 182"/>
          <p:cNvSpPr>
            <a:spLocks noChangeArrowheads="1"/>
          </p:cNvSpPr>
          <p:nvPr/>
        </p:nvSpPr>
        <p:spPr bwMode="auto">
          <a:xfrm>
            <a:off x="3492500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6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1" name="Rectangle 183"/>
          <p:cNvSpPr>
            <a:spLocks noChangeArrowheads="1"/>
          </p:cNvSpPr>
          <p:nvPr/>
        </p:nvSpPr>
        <p:spPr bwMode="auto">
          <a:xfrm>
            <a:off x="38512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1.4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2" name="Rectangle 184"/>
          <p:cNvSpPr>
            <a:spLocks noChangeArrowheads="1"/>
          </p:cNvSpPr>
          <p:nvPr/>
        </p:nvSpPr>
        <p:spPr bwMode="auto">
          <a:xfrm>
            <a:off x="42116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5.1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3" name="Rectangle 185"/>
          <p:cNvSpPr>
            <a:spLocks noChangeArrowheads="1"/>
          </p:cNvSpPr>
          <p:nvPr/>
        </p:nvSpPr>
        <p:spPr bwMode="auto">
          <a:xfrm>
            <a:off x="457200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4" name="Rectangle 186"/>
          <p:cNvSpPr>
            <a:spLocks noChangeArrowheads="1"/>
          </p:cNvSpPr>
          <p:nvPr/>
        </p:nvSpPr>
        <p:spPr bwMode="auto">
          <a:xfrm>
            <a:off x="5580063" y="18446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Cat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8" name="TextBox 1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1772816"/>
            <a:ext cx="471603" cy="392993"/>
          </a:xfrm>
          <a:prstGeom prst="rect">
            <a:avLst/>
          </a:prstGeom>
          <a:blipFill rotWithShape="1">
            <a:blip r:embed="rId6"/>
            <a:stretch>
              <a:fillRect b="-109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9237" y="1811871"/>
            <a:ext cx="492443" cy="392993"/>
          </a:xfrm>
          <a:prstGeom prst="rect">
            <a:avLst/>
          </a:prstGeom>
          <a:blipFill rotWithShape="1">
            <a:blip r:embed="rId7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8184" y="-89520"/>
            <a:ext cx="3489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dirty="0" smtClean="0"/>
              <a:t>Another example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8683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importance of Generalization versus Memorization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438104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1066801"/>
            <a:ext cx="4229100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2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1859601" y="4724400"/>
            <a:ext cx="2933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5945189" y="4724402"/>
            <a:ext cx="2665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411" y="5699339"/>
            <a:ext cx="434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4400" dirty="0">
                <a:solidFill>
                  <a:srgbClr val="0000FF"/>
                </a:solidFill>
              </a:rPr>
              <a:t>f(    ) =tomato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5877272"/>
            <a:ext cx="44669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0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5"/>
          <p:cNvSpPr>
            <a:spLocks noChangeArrowheads="1"/>
          </p:cNvSpPr>
          <p:nvPr/>
        </p:nvSpPr>
        <p:spPr bwMode="auto">
          <a:xfrm>
            <a:off x="1692277" y="148431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7" name="Rectangle 86"/>
          <p:cNvSpPr>
            <a:spLocks noChangeArrowheads="1"/>
          </p:cNvSpPr>
          <p:nvPr/>
        </p:nvSpPr>
        <p:spPr bwMode="auto">
          <a:xfrm>
            <a:off x="2051051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8" name="Rectangle 87"/>
          <p:cNvSpPr>
            <a:spLocks noChangeArrowheads="1"/>
          </p:cNvSpPr>
          <p:nvPr/>
        </p:nvSpPr>
        <p:spPr bwMode="auto">
          <a:xfrm>
            <a:off x="2411413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9" name="Rectangle 88"/>
          <p:cNvSpPr>
            <a:spLocks noChangeArrowheads="1"/>
          </p:cNvSpPr>
          <p:nvPr/>
        </p:nvSpPr>
        <p:spPr bwMode="auto">
          <a:xfrm>
            <a:off x="2771776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0" name="Rectangle 89"/>
          <p:cNvSpPr>
            <a:spLocks noChangeArrowheads="1"/>
          </p:cNvSpPr>
          <p:nvPr/>
        </p:nvSpPr>
        <p:spPr bwMode="auto">
          <a:xfrm>
            <a:off x="3132137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1" name="Rectangle 90"/>
          <p:cNvSpPr>
            <a:spLocks noChangeArrowheads="1"/>
          </p:cNvSpPr>
          <p:nvPr/>
        </p:nvSpPr>
        <p:spPr bwMode="auto">
          <a:xfrm>
            <a:off x="3492502" y="148431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2" name="Rectangle 91"/>
          <p:cNvSpPr>
            <a:spLocks noChangeArrowheads="1"/>
          </p:cNvSpPr>
          <p:nvPr/>
        </p:nvSpPr>
        <p:spPr bwMode="auto">
          <a:xfrm>
            <a:off x="3851276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3" name="Rectangle 92"/>
          <p:cNvSpPr>
            <a:spLocks noChangeArrowheads="1"/>
          </p:cNvSpPr>
          <p:nvPr/>
        </p:nvSpPr>
        <p:spPr bwMode="auto">
          <a:xfrm>
            <a:off x="4211637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4" name="Rectangle 93"/>
          <p:cNvSpPr>
            <a:spLocks noChangeArrowheads="1"/>
          </p:cNvSpPr>
          <p:nvPr/>
        </p:nvSpPr>
        <p:spPr bwMode="auto">
          <a:xfrm>
            <a:off x="4572001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5" name="Rectangle 94"/>
          <p:cNvSpPr>
            <a:spLocks noChangeArrowheads="1"/>
          </p:cNvSpPr>
          <p:nvPr/>
        </p:nvSpPr>
        <p:spPr bwMode="auto">
          <a:xfrm>
            <a:off x="5580063" y="1484313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6" name="Rectangle 95"/>
          <p:cNvSpPr>
            <a:spLocks noChangeArrowheads="1"/>
          </p:cNvSpPr>
          <p:nvPr/>
        </p:nvSpPr>
        <p:spPr bwMode="auto">
          <a:xfrm>
            <a:off x="1692277" y="18446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7" name="Rectangle 96"/>
          <p:cNvSpPr>
            <a:spLocks noChangeArrowheads="1"/>
          </p:cNvSpPr>
          <p:nvPr/>
        </p:nvSpPr>
        <p:spPr bwMode="auto">
          <a:xfrm>
            <a:off x="2051051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8" name="Rectangle 97"/>
          <p:cNvSpPr>
            <a:spLocks noChangeArrowheads="1"/>
          </p:cNvSpPr>
          <p:nvPr/>
        </p:nvSpPr>
        <p:spPr bwMode="auto">
          <a:xfrm>
            <a:off x="2411413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9" name="Rectangle 98"/>
          <p:cNvSpPr>
            <a:spLocks noChangeArrowheads="1"/>
          </p:cNvSpPr>
          <p:nvPr/>
        </p:nvSpPr>
        <p:spPr bwMode="auto">
          <a:xfrm>
            <a:off x="2771776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0" name="Rectangle 99"/>
          <p:cNvSpPr>
            <a:spLocks noChangeArrowheads="1"/>
          </p:cNvSpPr>
          <p:nvPr/>
        </p:nvSpPr>
        <p:spPr bwMode="auto">
          <a:xfrm>
            <a:off x="3132137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1" name="Rectangle 100"/>
          <p:cNvSpPr>
            <a:spLocks noChangeArrowheads="1"/>
          </p:cNvSpPr>
          <p:nvPr/>
        </p:nvSpPr>
        <p:spPr bwMode="auto">
          <a:xfrm>
            <a:off x="3492502" y="18446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2" name="Rectangle 101"/>
          <p:cNvSpPr>
            <a:spLocks noChangeArrowheads="1"/>
          </p:cNvSpPr>
          <p:nvPr/>
        </p:nvSpPr>
        <p:spPr bwMode="auto">
          <a:xfrm>
            <a:off x="3851276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3" name="Rectangle 102"/>
          <p:cNvSpPr>
            <a:spLocks noChangeArrowheads="1"/>
          </p:cNvSpPr>
          <p:nvPr/>
        </p:nvSpPr>
        <p:spPr bwMode="auto">
          <a:xfrm>
            <a:off x="4211637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4" name="Rectangle 103"/>
          <p:cNvSpPr>
            <a:spLocks noChangeArrowheads="1"/>
          </p:cNvSpPr>
          <p:nvPr/>
        </p:nvSpPr>
        <p:spPr bwMode="auto">
          <a:xfrm>
            <a:off x="4572001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5" name="Rectangle 104"/>
          <p:cNvSpPr>
            <a:spLocks noChangeArrowheads="1"/>
          </p:cNvSpPr>
          <p:nvPr/>
        </p:nvSpPr>
        <p:spPr bwMode="auto">
          <a:xfrm>
            <a:off x="5580063" y="1844676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6" name="Rectangle 105"/>
          <p:cNvSpPr>
            <a:spLocks noChangeArrowheads="1"/>
          </p:cNvSpPr>
          <p:nvPr/>
        </p:nvSpPr>
        <p:spPr bwMode="auto">
          <a:xfrm>
            <a:off x="1692277" y="22050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7" name="Rectangle 106"/>
          <p:cNvSpPr>
            <a:spLocks noChangeArrowheads="1"/>
          </p:cNvSpPr>
          <p:nvPr/>
        </p:nvSpPr>
        <p:spPr bwMode="auto">
          <a:xfrm>
            <a:off x="2051051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8" name="Rectangle 107"/>
          <p:cNvSpPr>
            <a:spLocks noChangeArrowheads="1"/>
          </p:cNvSpPr>
          <p:nvPr/>
        </p:nvSpPr>
        <p:spPr bwMode="auto">
          <a:xfrm>
            <a:off x="2411413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9" name="Rectangle 108"/>
          <p:cNvSpPr>
            <a:spLocks noChangeArrowheads="1"/>
          </p:cNvSpPr>
          <p:nvPr/>
        </p:nvSpPr>
        <p:spPr bwMode="auto">
          <a:xfrm>
            <a:off x="2771776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0" name="Rectangle 109"/>
          <p:cNvSpPr>
            <a:spLocks noChangeArrowheads="1"/>
          </p:cNvSpPr>
          <p:nvPr/>
        </p:nvSpPr>
        <p:spPr bwMode="auto">
          <a:xfrm>
            <a:off x="3132137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1" name="Rectangle 110"/>
          <p:cNvSpPr>
            <a:spLocks noChangeArrowheads="1"/>
          </p:cNvSpPr>
          <p:nvPr/>
        </p:nvSpPr>
        <p:spPr bwMode="auto">
          <a:xfrm>
            <a:off x="3492502" y="22050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2" name="Rectangle 111"/>
          <p:cNvSpPr>
            <a:spLocks noChangeArrowheads="1"/>
          </p:cNvSpPr>
          <p:nvPr/>
        </p:nvSpPr>
        <p:spPr bwMode="auto">
          <a:xfrm>
            <a:off x="3851276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3" name="Rectangle 112"/>
          <p:cNvSpPr>
            <a:spLocks noChangeArrowheads="1"/>
          </p:cNvSpPr>
          <p:nvPr/>
        </p:nvSpPr>
        <p:spPr bwMode="auto">
          <a:xfrm>
            <a:off x="4211637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4" name="Rectangle 113"/>
          <p:cNvSpPr>
            <a:spLocks noChangeArrowheads="1"/>
          </p:cNvSpPr>
          <p:nvPr/>
        </p:nvSpPr>
        <p:spPr bwMode="auto">
          <a:xfrm>
            <a:off x="4572001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5" name="Rectangle 114"/>
          <p:cNvSpPr>
            <a:spLocks noChangeArrowheads="1"/>
          </p:cNvSpPr>
          <p:nvPr/>
        </p:nvSpPr>
        <p:spPr bwMode="auto">
          <a:xfrm>
            <a:off x="5580063" y="2205037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6" name="Rectangle 115"/>
          <p:cNvSpPr>
            <a:spLocks noChangeArrowheads="1"/>
          </p:cNvSpPr>
          <p:nvPr/>
        </p:nvSpPr>
        <p:spPr bwMode="auto">
          <a:xfrm>
            <a:off x="1692277" y="256540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7" name="Rectangle 116"/>
          <p:cNvSpPr>
            <a:spLocks noChangeArrowheads="1"/>
          </p:cNvSpPr>
          <p:nvPr/>
        </p:nvSpPr>
        <p:spPr bwMode="auto">
          <a:xfrm>
            <a:off x="2051051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8" name="Rectangle 117"/>
          <p:cNvSpPr>
            <a:spLocks noChangeArrowheads="1"/>
          </p:cNvSpPr>
          <p:nvPr/>
        </p:nvSpPr>
        <p:spPr bwMode="auto">
          <a:xfrm>
            <a:off x="2411413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9" name="Rectangle 118"/>
          <p:cNvSpPr>
            <a:spLocks noChangeArrowheads="1"/>
          </p:cNvSpPr>
          <p:nvPr/>
        </p:nvSpPr>
        <p:spPr bwMode="auto">
          <a:xfrm>
            <a:off x="2771776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0" name="Rectangle 119"/>
          <p:cNvSpPr>
            <a:spLocks noChangeArrowheads="1"/>
          </p:cNvSpPr>
          <p:nvPr/>
        </p:nvSpPr>
        <p:spPr bwMode="auto">
          <a:xfrm>
            <a:off x="3132137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1" name="Rectangle 120"/>
          <p:cNvSpPr>
            <a:spLocks noChangeArrowheads="1"/>
          </p:cNvSpPr>
          <p:nvPr/>
        </p:nvSpPr>
        <p:spPr bwMode="auto">
          <a:xfrm>
            <a:off x="3492502" y="256540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2" name="Rectangle 121"/>
          <p:cNvSpPr>
            <a:spLocks noChangeArrowheads="1"/>
          </p:cNvSpPr>
          <p:nvPr/>
        </p:nvSpPr>
        <p:spPr bwMode="auto">
          <a:xfrm>
            <a:off x="3851276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3" name="Rectangle 122"/>
          <p:cNvSpPr>
            <a:spLocks noChangeArrowheads="1"/>
          </p:cNvSpPr>
          <p:nvPr/>
        </p:nvSpPr>
        <p:spPr bwMode="auto">
          <a:xfrm>
            <a:off x="4211637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4" name="Rectangle 123"/>
          <p:cNvSpPr>
            <a:spLocks noChangeArrowheads="1"/>
          </p:cNvSpPr>
          <p:nvPr/>
        </p:nvSpPr>
        <p:spPr bwMode="auto">
          <a:xfrm>
            <a:off x="4572001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5" name="Rectangle 124"/>
          <p:cNvSpPr>
            <a:spLocks noChangeArrowheads="1"/>
          </p:cNvSpPr>
          <p:nvPr/>
        </p:nvSpPr>
        <p:spPr bwMode="auto">
          <a:xfrm>
            <a:off x="5580063" y="2565402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6" name="Rectangle 125"/>
          <p:cNvSpPr>
            <a:spLocks noChangeArrowheads="1"/>
          </p:cNvSpPr>
          <p:nvPr/>
        </p:nvSpPr>
        <p:spPr bwMode="auto">
          <a:xfrm>
            <a:off x="1692277" y="29241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7" name="Rectangle 126"/>
          <p:cNvSpPr>
            <a:spLocks noChangeArrowheads="1"/>
          </p:cNvSpPr>
          <p:nvPr/>
        </p:nvSpPr>
        <p:spPr bwMode="auto">
          <a:xfrm>
            <a:off x="2051051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8" name="Rectangle 127"/>
          <p:cNvSpPr>
            <a:spLocks noChangeArrowheads="1"/>
          </p:cNvSpPr>
          <p:nvPr/>
        </p:nvSpPr>
        <p:spPr bwMode="auto">
          <a:xfrm>
            <a:off x="2411413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9" name="Rectangle 128"/>
          <p:cNvSpPr>
            <a:spLocks noChangeArrowheads="1"/>
          </p:cNvSpPr>
          <p:nvPr/>
        </p:nvSpPr>
        <p:spPr bwMode="auto">
          <a:xfrm>
            <a:off x="2771776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0" name="Rectangle 129"/>
          <p:cNvSpPr>
            <a:spLocks noChangeArrowheads="1"/>
          </p:cNvSpPr>
          <p:nvPr/>
        </p:nvSpPr>
        <p:spPr bwMode="auto">
          <a:xfrm>
            <a:off x="3132137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1" name="Rectangle 130"/>
          <p:cNvSpPr>
            <a:spLocks noChangeArrowheads="1"/>
          </p:cNvSpPr>
          <p:nvPr/>
        </p:nvSpPr>
        <p:spPr bwMode="auto">
          <a:xfrm>
            <a:off x="3492502" y="29241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2" name="Rectangle 131"/>
          <p:cNvSpPr>
            <a:spLocks noChangeArrowheads="1"/>
          </p:cNvSpPr>
          <p:nvPr/>
        </p:nvSpPr>
        <p:spPr bwMode="auto">
          <a:xfrm>
            <a:off x="3851276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3" name="Rectangle 132"/>
          <p:cNvSpPr>
            <a:spLocks noChangeArrowheads="1"/>
          </p:cNvSpPr>
          <p:nvPr/>
        </p:nvSpPr>
        <p:spPr bwMode="auto">
          <a:xfrm>
            <a:off x="4211637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4" name="Rectangle 133"/>
          <p:cNvSpPr>
            <a:spLocks noChangeArrowheads="1"/>
          </p:cNvSpPr>
          <p:nvPr/>
        </p:nvSpPr>
        <p:spPr bwMode="auto">
          <a:xfrm>
            <a:off x="4572001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5" name="Rectangle 134"/>
          <p:cNvSpPr>
            <a:spLocks noChangeArrowheads="1"/>
          </p:cNvSpPr>
          <p:nvPr/>
        </p:nvSpPr>
        <p:spPr bwMode="auto">
          <a:xfrm>
            <a:off x="5580063" y="2924176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6" name="Rectangle 135"/>
          <p:cNvSpPr>
            <a:spLocks noChangeArrowheads="1"/>
          </p:cNvSpPr>
          <p:nvPr/>
        </p:nvSpPr>
        <p:spPr bwMode="auto">
          <a:xfrm>
            <a:off x="1692277" y="32845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7" name="Rectangle 136"/>
          <p:cNvSpPr>
            <a:spLocks noChangeArrowheads="1"/>
          </p:cNvSpPr>
          <p:nvPr/>
        </p:nvSpPr>
        <p:spPr bwMode="auto">
          <a:xfrm>
            <a:off x="2051051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8" name="Rectangle 137"/>
          <p:cNvSpPr>
            <a:spLocks noChangeArrowheads="1"/>
          </p:cNvSpPr>
          <p:nvPr/>
        </p:nvSpPr>
        <p:spPr bwMode="auto">
          <a:xfrm>
            <a:off x="2411413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9" name="Rectangle 138"/>
          <p:cNvSpPr>
            <a:spLocks noChangeArrowheads="1"/>
          </p:cNvSpPr>
          <p:nvPr/>
        </p:nvSpPr>
        <p:spPr bwMode="auto">
          <a:xfrm>
            <a:off x="2771776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0" name="Rectangle 139"/>
          <p:cNvSpPr>
            <a:spLocks noChangeArrowheads="1"/>
          </p:cNvSpPr>
          <p:nvPr/>
        </p:nvSpPr>
        <p:spPr bwMode="auto">
          <a:xfrm>
            <a:off x="3132137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1" name="Rectangle 140"/>
          <p:cNvSpPr>
            <a:spLocks noChangeArrowheads="1"/>
          </p:cNvSpPr>
          <p:nvPr/>
        </p:nvSpPr>
        <p:spPr bwMode="auto">
          <a:xfrm>
            <a:off x="3492502" y="32845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2" name="Rectangle 141"/>
          <p:cNvSpPr>
            <a:spLocks noChangeArrowheads="1"/>
          </p:cNvSpPr>
          <p:nvPr/>
        </p:nvSpPr>
        <p:spPr bwMode="auto">
          <a:xfrm>
            <a:off x="3851276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3" name="Rectangle 142"/>
          <p:cNvSpPr>
            <a:spLocks noChangeArrowheads="1"/>
          </p:cNvSpPr>
          <p:nvPr/>
        </p:nvSpPr>
        <p:spPr bwMode="auto">
          <a:xfrm>
            <a:off x="4211637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4" name="Rectangle 143"/>
          <p:cNvSpPr>
            <a:spLocks noChangeArrowheads="1"/>
          </p:cNvSpPr>
          <p:nvPr/>
        </p:nvSpPr>
        <p:spPr bwMode="auto">
          <a:xfrm>
            <a:off x="4572001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5" name="Rectangle 144"/>
          <p:cNvSpPr>
            <a:spLocks noChangeArrowheads="1"/>
          </p:cNvSpPr>
          <p:nvPr/>
        </p:nvSpPr>
        <p:spPr bwMode="auto">
          <a:xfrm>
            <a:off x="5580063" y="3284537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6" name="Rectangle 145"/>
          <p:cNvSpPr>
            <a:spLocks noChangeArrowheads="1"/>
          </p:cNvSpPr>
          <p:nvPr/>
        </p:nvSpPr>
        <p:spPr bwMode="auto">
          <a:xfrm>
            <a:off x="1692277" y="3644901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7" name="Rectangle 146"/>
          <p:cNvSpPr>
            <a:spLocks noChangeArrowheads="1"/>
          </p:cNvSpPr>
          <p:nvPr/>
        </p:nvSpPr>
        <p:spPr bwMode="auto">
          <a:xfrm>
            <a:off x="2051051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8" name="Rectangle 147"/>
          <p:cNvSpPr>
            <a:spLocks noChangeArrowheads="1"/>
          </p:cNvSpPr>
          <p:nvPr/>
        </p:nvSpPr>
        <p:spPr bwMode="auto">
          <a:xfrm>
            <a:off x="2411413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9" name="Rectangle 148"/>
          <p:cNvSpPr>
            <a:spLocks noChangeArrowheads="1"/>
          </p:cNvSpPr>
          <p:nvPr/>
        </p:nvSpPr>
        <p:spPr bwMode="auto">
          <a:xfrm>
            <a:off x="2771776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0" name="Rectangle 149"/>
          <p:cNvSpPr>
            <a:spLocks noChangeArrowheads="1"/>
          </p:cNvSpPr>
          <p:nvPr/>
        </p:nvSpPr>
        <p:spPr bwMode="auto">
          <a:xfrm>
            <a:off x="3132137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1" name="Rectangle 150"/>
          <p:cNvSpPr>
            <a:spLocks noChangeArrowheads="1"/>
          </p:cNvSpPr>
          <p:nvPr/>
        </p:nvSpPr>
        <p:spPr bwMode="auto">
          <a:xfrm>
            <a:off x="3492502" y="3644901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2" name="Rectangle 151"/>
          <p:cNvSpPr>
            <a:spLocks noChangeArrowheads="1"/>
          </p:cNvSpPr>
          <p:nvPr/>
        </p:nvSpPr>
        <p:spPr bwMode="auto">
          <a:xfrm>
            <a:off x="3851276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3" name="Rectangle 152"/>
          <p:cNvSpPr>
            <a:spLocks noChangeArrowheads="1"/>
          </p:cNvSpPr>
          <p:nvPr/>
        </p:nvSpPr>
        <p:spPr bwMode="auto">
          <a:xfrm>
            <a:off x="4211637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4" name="Rectangle 153"/>
          <p:cNvSpPr>
            <a:spLocks noChangeArrowheads="1"/>
          </p:cNvSpPr>
          <p:nvPr/>
        </p:nvSpPr>
        <p:spPr bwMode="auto">
          <a:xfrm>
            <a:off x="4572001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5" name="Rectangle 154"/>
          <p:cNvSpPr>
            <a:spLocks noChangeArrowheads="1"/>
          </p:cNvSpPr>
          <p:nvPr/>
        </p:nvSpPr>
        <p:spPr bwMode="auto">
          <a:xfrm>
            <a:off x="5580063" y="3644901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TextBox 1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116632"/>
            <a:ext cx="694741" cy="7386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sz="1800">
                <a:noFill/>
              </a:rPr>
              <a:t> </a:t>
            </a:r>
          </a:p>
        </p:txBody>
      </p:sp>
      <p:sp>
        <p:nvSpPr>
          <p:cNvPr id="157" name="TextBox 1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1872" y="44624"/>
            <a:ext cx="644344" cy="73866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sz="1800">
                <a:noFill/>
              </a:rPr>
              <a:t> </a:t>
            </a:r>
          </a:p>
        </p:txBody>
      </p:sp>
      <p:sp>
        <p:nvSpPr>
          <p:cNvPr id="21578" name="Rectangle 157"/>
          <p:cNvSpPr>
            <a:spLocks noChangeArrowheads="1"/>
          </p:cNvSpPr>
          <p:nvPr/>
        </p:nvSpPr>
        <p:spPr bwMode="auto">
          <a:xfrm>
            <a:off x="1692277" y="400526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9" name="Rectangle 158"/>
          <p:cNvSpPr>
            <a:spLocks noChangeArrowheads="1"/>
          </p:cNvSpPr>
          <p:nvPr/>
        </p:nvSpPr>
        <p:spPr bwMode="auto">
          <a:xfrm>
            <a:off x="2051051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0" name="Rectangle 159"/>
          <p:cNvSpPr>
            <a:spLocks noChangeArrowheads="1"/>
          </p:cNvSpPr>
          <p:nvPr/>
        </p:nvSpPr>
        <p:spPr bwMode="auto">
          <a:xfrm>
            <a:off x="2411413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1" name="Rectangle 160"/>
          <p:cNvSpPr>
            <a:spLocks noChangeArrowheads="1"/>
          </p:cNvSpPr>
          <p:nvPr/>
        </p:nvSpPr>
        <p:spPr bwMode="auto">
          <a:xfrm>
            <a:off x="2771776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2" name="Rectangle 161"/>
          <p:cNvSpPr>
            <a:spLocks noChangeArrowheads="1"/>
          </p:cNvSpPr>
          <p:nvPr/>
        </p:nvSpPr>
        <p:spPr bwMode="auto">
          <a:xfrm>
            <a:off x="3132137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3" name="Rectangle 162"/>
          <p:cNvSpPr>
            <a:spLocks noChangeArrowheads="1"/>
          </p:cNvSpPr>
          <p:nvPr/>
        </p:nvSpPr>
        <p:spPr bwMode="auto">
          <a:xfrm>
            <a:off x="3492502" y="400526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4" name="Rectangle 163"/>
          <p:cNvSpPr>
            <a:spLocks noChangeArrowheads="1"/>
          </p:cNvSpPr>
          <p:nvPr/>
        </p:nvSpPr>
        <p:spPr bwMode="auto">
          <a:xfrm>
            <a:off x="3851276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5" name="Rectangle 164"/>
          <p:cNvSpPr>
            <a:spLocks noChangeArrowheads="1"/>
          </p:cNvSpPr>
          <p:nvPr/>
        </p:nvSpPr>
        <p:spPr bwMode="auto">
          <a:xfrm>
            <a:off x="4211637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6" name="Rectangle 165"/>
          <p:cNvSpPr>
            <a:spLocks noChangeArrowheads="1"/>
          </p:cNvSpPr>
          <p:nvPr/>
        </p:nvSpPr>
        <p:spPr bwMode="auto">
          <a:xfrm>
            <a:off x="4572001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7" name="Rectangle 166"/>
          <p:cNvSpPr>
            <a:spLocks noChangeArrowheads="1"/>
          </p:cNvSpPr>
          <p:nvPr/>
        </p:nvSpPr>
        <p:spPr bwMode="auto">
          <a:xfrm>
            <a:off x="1692277" y="4365626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8" name="Rectangle 167"/>
          <p:cNvSpPr>
            <a:spLocks noChangeArrowheads="1"/>
          </p:cNvSpPr>
          <p:nvPr/>
        </p:nvSpPr>
        <p:spPr bwMode="auto">
          <a:xfrm>
            <a:off x="2051051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9" name="Rectangle 168"/>
          <p:cNvSpPr>
            <a:spLocks noChangeArrowheads="1"/>
          </p:cNvSpPr>
          <p:nvPr/>
        </p:nvSpPr>
        <p:spPr bwMode="auto">
          <a:xfrm>
            <a:off x="2411413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0" name="Rectangle 169"/>
          <p:cNvSpPr>
            <a:spLocks noChangeArrowheads="1"/>
          </p:cNvSpPr>
          <p:nvPr/>
        </p:nvSpPr>
        <p:spPr bwMode="auto">
          <a:xfrm>
            <a:off x="2771776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1" name="Rectangle 170"/>
          <p:cNvSpPr>
            <a:spLocks noChangeArrowheads="1"/>
          </p:cNvSpPr>
          <p:nvPr/>
        </p:nvSpPr>
        <p:spPr bwMode="auto">
          <a:xfrm>
            <a:off x="3132137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2" name="Rectangle 171"/>
          <p:cNvSpPr>
            <a:spLocks noChangeArrowheads="1"/>
          </p:cNvSpPr>
          <p:nvPr/>
        </p:nvSpPr>
        <p:spPr bwMode="auto">
          <a:xfrm>
            <a:off x="3492502" y="4365626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3" name="Rectangle 172"/>
          <p:cNvSpPr>
            <a:spLocks noChangeArrowheads="1"/>
          </p:cNvSpPr>
          <p:nvPr/>
        </p:nvSpPr>
        <p:spPr bwMode="auto">
          <a:xfrm>
            <a:off x="3851276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4" name="Rectangle 173"/>
          <p:cNvSpPr>
            <a:spLocks noChangeArrowheads="1"/>
          </p:cNvSpPr>
          <p:nvPr/>
        </p:nvSpPr>
        <p:spPr bwMode="auto">
          <a:xfrm>
            <a:off x="4211637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5" name="Rectangle 174"/>
          <p:cNvSpPr>
            <a:spLocks noChangeArrowheads="1"/>
          </p:cNvSpPr>
          <p:nvPr/>
        </p:nvSpPr>
        <p:spPr bwMode="auto">
          <a:xfrm>
            <a:off x="4572001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6" name="Rectangle 175"/>
          <p:cNvSpPr>
            <a:spLocks noChangeArrowheads="1"/>
          </p:cNvSpPr>
          <p:nvPr/>
        </p:nvSpPr>
        <p:spPr bwMode="auto">
          <a:xfrm>
            <a:off x="1692277" y="4724401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7" name="Rectangle 176"/>
          <p:cNvSpPr>
            <a:spLocks noChangeArrowheads="1"/>
          </p:cNvSpPr>
          <p:nvPr/>
        </p:nvSpPr>
        <p:spPr bwMode="auto">
          <a:xfrm>
            <a:off x="2051051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8" name="Rectangle 177"/>
          <p:cNvSpPr>
            <a:spLocks noChangeArrowheads="1"/>
          </p:cNvSpPr>
          <p:nvPr/>
        </p:nvSpPr>
        <p:spPr bwMode="auto">
          <a:xfrm>
            <a:off x="2411413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9" name="Rectangle 178"/>
          <p:cNvSpPr>
            <a:spLocks noChangeArrowheads="1"/>
          </p:cNvSpPr>
          <p:nvPr/>
        </p:nvSpPr>
        <p:spPr bwMode="auto">
          <a:xfrm>
            <a:off x="2771776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0" name="Rectangle 179"/>
          <p:cNvSpPr>
            <a:spLocks noChangeArrowheads="1"/>
          </p:cNvSpPr>
          <p:nvPr/>
        </p:nvSpPr>
        <p:spPr bwMode="auto">
          <a:xfrm>
            <a:off x="3132137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1" name="Rectangle 180"/>
          <p:cNvSpPr>
            <a:spLocks noChangeArrowheads="1"/>
          </p:cNvSpPr>
          <p:nvPr/>
        </p:nvSpPr>
        <p:spPr bwMode="auto">
          <a:xfrm>
            <a:off x="3492502" y="4724401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2" name="Rectangle 181"/>
          <p:cNvSpPr>
            <a:spLocks noChangeArrowheads="1"/>
          </p:cNvSpPr>
          <p:nvPr/>
        </p:nvSpPr>
        <p:spPr bwMode="auto">
          <a:xfrm>
            <a:off x="3851276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3" name="Rectangle 182"/>
          <p:cNvSpPr>
            <a:spLocks noChangeArrowheads="1"/>
          </p:cNvSpPr>
          <p:nvPr/>
        </p:nvSpPr>
        <p:spPr bwMode="auto">
          <a:xfrm>
            <a:off x="4211637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4" name="Rectangle 183"/>
          <p:cNvSpPr>
            <a:spLocks noChangeArrowheads="1"/>
          </p:cNvSpPr>
          <p:nvPr/>
        </p:nvSpPr>
        <p:spPr bwMode="auto">
          <a:xfrm>
            <a:off x="4572001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5" name="Rectangle 184"/>
          <p:cNvSpPr>
            <a:spLocks noChangeArrowheads="1"/>
          </p:cNvSpPr>
          <p:nvPr/>
        </p:nvSpPr>
        <p:spPr bwMode="auto">
          <a:xfrm>
            <a:off x="1692277" y="5084763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6" name="Rectangle 185"/>
          <p:cNvSpPr>
            <a:spLocks noChangeArrowheads="1"/>
          </p:cNvSpPr>
          <p:nvPr/>
        </p:nvSpPr>
        <p:spPr bwMode="auto">
          <a:xfrm>
            <a:off x="2051051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7" name="Rectangle 186"/>
          <p:cNvSpPr>
            <a:spLocks noChangeArrowheads="1"/>
          </p:cNvSpPr>
          <p:nvPr/>
        </p:nvSpPr>
        <p:spPr bwMode="auto">
          <a:xfrm>
            <a:off x="2411413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8" name="Rectangle 187"/>
          <p:cNvSpPr>
            <a:spLocks noChangeArrowheads="1"/>
          </p:cNvSpPr>
          <p:nvPr/>
        </p:nvSpPr>
        <p:spPr bwMode="auto">
          <a:xfrm>
            <a:off x="2771776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9" name="Rectangle 188"/>
          <p:cNvSpPr>
            <a:spLocks noChangeArrowheads="1"/>
          </p:cNvSpPr>
          <p:nvPr/>
        </p:nvSpPr>
        <p:spPr bwMode="auto">
          <a:xfrm>
            <a:off x="3132137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0" name="Rectangle 189"/>
          <p:cNvSpPr>
            <a:spLocks noChangeArrowheads="1"/>
          </p:cNvSpPr>
          <p:nvPr/>
        </p:nvSpPr>
        <p:spPr bwMode="auto">
          <a:xfrm>
            <a:off x="3492502" y="5084763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1" name="Rectangle 190"/>
          <p:cNvSpPr>
            <a:spLocks noChangeArrowheads="1"/>
          </p:cNvSpPr>
          <p:nvPr/>
        </p:nvSpPr>
        <p:spPr bwMode="auto">
          <a:xfrm>
            <a:off x="3851276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2" name="Rectangle 191"/>
          <p:cNvSpPr>
            <a:spLocks noChangeArrowheads="1"/>
          </p:cNvSpPr>
          <p:nvPr/>
        </p:nvSpPr>
        <p:spPr bwMode="auto">
          <a:xfrm>
            <a:off x="4211637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3" name="Rectangle 192"/>
          <p:cNvSpPr>
            <a:spLocks noChangeArrowheads="1"/>
          </p:cNvSpPr>
          <p:nvPr/>
        </p:nvSpPr>
        <p:spPr bwMode="auto">
          <a:xfrm>
            <a:off x="4572001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4" name="Rectangle 193"/>
          <p:cNvSpPr>
            <a:spLocks noChangeArrowheads="1"/>
          </p:cNvSpPr>
          <p:nvPr/>
        </p:nvSpPr>
        <p:spPr bwMode="auto">
          <a:xfrm>
            <a:off x="1692277" y="5445125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5" name="Rectangle 194"/>
          <p:cNvSpPr>
            <a:spLocks noChangeArrowheads="1"/>
          </p:cNvSpPr>
          <p:nvPr/>
        </p:nvSpPr>
        <p:spPr bwMode="auto">
          <a:xfrm>
            <a:off x="2051051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6" name="Rectangle 195"/>
          <p:cNvSpPr>
            <a:spLocks noChangeArrowheads="1"/>
          </p:cNvSpPr>
          <p:nvPr/>
        </p:nvSpPr>
        <p:spPr bwMode="auto">
          <a:xfrm>
            <a:off x="2411413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7" name="Rectangle 196"/>
          <p:cNvSpPr>
            <a:spLocks noChangeArrowheads="1"/>
          </p:cNvSpPr>
          <p:nvPr/>
        </p:nvSpPr>
        <p:spPr bwMode="auto">
          <a:xfrm>
            <a:off x="2771776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8" name="Rectangle 197"/>
          <p:cNvSpPr>
            <a:spLocks noChangeArrowheads="1"/>
          </p:cNvSpPr>
          <p:nvPr/>
        </p:nvSpPr>
        <p:spPr bwMode="auto">
          <a:xfrm>
            <a:off x="3132137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9" name="Rectangle 198"/>
          <p:cNvSpPr>
            <a:spLocks noChangeArrowheads="1"/>
          </p:cNvSpPr>
          <p:nvPr/>
        </p:nvSpPr>
        <p:spPr bwMode="auto">
          <a:xfrm>
            <a:off x="3492502" y="5445125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0" name="Rectangle 199"/>
          <p:cNvSpPr>
            <a:spLocks noChangeArrowheads="1"/>
          </p:cNvSpPr>
          <p:nvPr/>
        </p:nvSpPr>
        <p:spPr bwMode="auto">
          <a:xfrm>
            <a:off x="3851276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1" name="Rectangle 200"/>
          <p:cNvSpPr>
            <a:spLocks noChangeArrowheads="1"/>
          </p:cNvSpPr>
          <p:nvPr/>
        </p:nvSpPr>
        <p:spPr bwMode="auto">
          <a:xfrm>
            <a:off x="4211637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2" name="Rectangle 201"/>
          <p:cNvSpPr>
            <a:spLocks noChangeArrowheads="1"/>
          </p:cNvSpPr>
          <p:nvPr/>
        </p:nvSpPr>
        <p:spPr bwMode="auto">
          <a:xfrm>
            <a:off x="4572001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3" name="Rectangle 202"/>
          <p:cNvSpPr>
            <a:spLocks noChangeArrowheads="1"/>
          </p:cNvSpPr>
          <p:nvPr/>
        </p:nvSpPr>
        <p:spPr bwMode="auto">
          <a:xfrm>
            <a:off x="1692277" y="5805488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4" name="Rectangle 203"/>
          <p:cNvSpPr>
            <a:spLocks noChangeArrowheads="1"/>
          </p:cNvSpPr>
          <p:nvPr/>
        </p:nvSpPr>
        <p:spPr bwMode="auto">
          <a:xfrm>
            <a:off x="2051051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5" name="Rectangle 204"/>
          <p:cNvSpPr>
            <a:spLocks noChangeArrowheads="1"/>
          </p:cNvSpPr>
          <p:nvPr/>
        </p:nvSpPr>
        <p:spPr bwMode="auto">
          <a:xfrm>
            <a:off x="2411413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6" name="Rectangle 205"/>
          <p:cNvSpPr>
            <a:spLocks noChangeArrowheads="1"/>
          </p:cNvSpPr>
          <p:nvPr/>
        </p:nvSpPr>
        <p:spPr bwMode="auto">
          <a:xfrm>
            <a:off x="2771776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7" name="Rectangle 206"/>
          <p:cNvSpPr>
            <a:spLocks noChangeArrowheads="1"/>
          </p:cNvSpPr>
          <p:nvPr/>
        </p:nvSpPr>
        <p:spPr bwMode="auto">
          <a:xfrm>
            <a:off x="3132137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8" name="Rectangle 207"/>
          <p:cNvSpPr>
            <a:spLocks noChangeArrowheads="1"/>
          </p:cNvSpPr>
          <p:nvPr/>
        </p:nvSpPr>
        <p:spPr bwMode="auto">
          <a:xfrm>
            <a:off x="3492502" y="5805488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9" name="Rectangle 208"/>
          <p:cNvSpPr>
            <a:spLocks noChangeArrowheads="1"/>
          </p:cNvSpPr>
          <p:nvPr/>
        </p:nvSpPr>
        <p:spPr bwMode="auto">
          <a:xfrm>
            <a:off x="3851276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0" name="Rectangle 209"/>
          <p:cNvSpPr>
            <a:spLocks noChangeArrowheads="1"/>
          </p:cNvSpPr>
          <p:nvPr/>
        </p:nvSpPr>
        <p:spPr bwMode="auto">
          <a:xfrm>
            <a:off x="4211637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1" name="Rectangle 210"/>
          <p:cNvSpPr>
            <a:spLocks noChangeArrowheads="1"/>
          </p:cNvSpPr>
          <p:nvPr/>
        </p:nvSpPr>
        <p:spPr bwMode="auto">
          <a:xfrm>
            <a:off x="4572001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2" name="Rectangle 211"/>
          <p:cNvSpPr>
            <a:spLocks noChangeArrowheads="1"/>
          </p:cNvSpPr>
          <p:nvPr/>
        </p:nvSpPr>
        <p:spPr bwMode="auto">
          <a:xfrm>
            <a:off x="5580063" y="4005263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3" name="Rectangle 212"/>
          <p:cNvSpPr>
            <a:spLocks noChangeArrowheads="1"/>
          </p:cNvSpPr>
          <p:nvPr/>
        </p:nvSpPr>
        <p:spPr bwMode="auto">
          <a:xfrm>
            <a:off x="5580063" y="4365626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4" name="Rectangle 213"/>
          <p:cNvSpPr>
            <a:spLocks noChangeArrowheads="1"/>
          </p:cNvSpPr>
          <p:nvPr/>
        </p:nvSpPr>
        <p:spPr bwMode="auto">
          <a:xfrm>
            <a:off x="5580063" y="4724401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5" name="Rectangle 214"/>
          <p:cNvSpPr>
            <a:spLocks noChangeArrowheads="1"/>
          </p:cNvSpPr>
          <p:nvPr/>
        </p:nvSpPr>
        <p:spPr bwMode="auto">
          <a:xfrm>
            <a:off x="5580063" y="5084763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6" name="Rectangle 215"/>
          <p:cNvSpPr>
            <a:spLocks noChangeArrowheads="1"/>
          </p:cNvSpPr>
          <p:nvPr/>
        </p:nvSpPr>
        <p:spPr bwMode="auto">
          <a:xfrm>
            <a:off x="5580063" y="5445125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7" name="Rectangle 216"/>
          <p:cNvSpPr>
            <a:spLocks noChangeArrowheads="1"/>
          </p:cNvSpPr>
          <p:nvPr/>
        </p:nvSpPr>
        <p:spPr bwMode="auto">
          <a:xfrm>
            <a:off x="5580063" y="5805488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8" name="Rectangle 226"/>
          <p:cNvSpPr>
            <a:spLocks noChangeArrowheads="1"/>
          </p:cNvSpPr>
          <p:nvPr/>
        </p:nvSpPr>
        <p:spPr bwMode="auto">
          <a:xfrm>
            <a:off x="1692277" y="112553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9" name="Rectangle 227"/>
          <p:cNvSpPr>
            <a:spLocks noChangeArrowheads="1"/>
          </p:cNvSpPr>
          <p:nvPr/>
        </p:nvSpPr>
        <p:spPr bwMode="auto">
          <a:xfrm>
            <a:off x="2051051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0" name="Rectangle 228"/>
          <p:cNvSpPr>
            <a:spLocks noChangeArrowheads="1"/>
          </p:cNvSpPr>
          <p:nvPr/>
        </p:nvSpPr>
        <p:spPr bwMode="auto">
          <a:xfrm>
            <a:off x="2411413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1" name="Rectangle 229"/>
          <p:cNvSpPr>
            <a:spLocks noChangeArrowheads="1"/>
          </p:cNvSpPr>
          <p:nvPr/>
        </p:nvSpPr>
        <p:spPr bwMode="auto">
          <a:xfrm>
            <a:off x="2771776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2" name="Rectangle 230"/>
          <p:cNvSpPr>
            <a:spLocks noChangeArrowheads="1"/>
          </p:cNvSpPr>
          <p:nvPr/>
        </p:nvSpPr>
        <p:spPr bwMode="auto">
          <a:xfrm>
            <a:off x="3132137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3" name="Rectangle 231"/>
          <p:cNvSpPr>
            <a:spLocks noChangeArrowheads="1"/>
          </p:cNvSpPr>
          <p:nvPr/>
        </p:nvSpPr>
        <p:spPr bwMode="auto">
          <a:xfrm>
            <a:off x="3492502" y="112553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4" name="Rectangle 232"/>
          <p:cNvSpPr>
            <a:spLocks noChangeArrowheads="1"/>
          </p:cNvSpPr>
          <p:nvPr/>
        </p:nvSpPr>
        <p:spPr bwMode="auto">
          <a:xfrm>
            <a:off x="3851276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5" name="Rectangle 233"/>
          <p:cNvSpPr>
            <a:spLocks noChangeArrowheads="1"/>
          </p:cNvSpPr>
          <p:nvPr/>
        </p:nvSpPr>
        <p:spPr bwMode="auto">
          <a:xfrm>
            <a:off x="4211637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6" name="Rectangle 234"/>
          <p:cNvSpPr>
            <a:spLocks noChangeArrowheads="1"/>
          </p:cNvSpPr>
          <p:nvPr/>
        </p:nvSpPr>
        <p:spPr bwMode="auto">
          <a:xfrm>
            <a:off x="4572001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7" name="Rectangle 235"/>
          <p:cNvSpPr>
            <a:spLocks noChangeArrowheads="1"/>
          </p:cNvSpPr>
          <p:nvPr/>
        </p:nvSpPr>
        <p:spPr bwMode="auto">
          <a:xfrm>
            <a:off x="5580063" y="1125539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8" name="Left Brace 1"/>
          <p:cNvSpPr>
            <a:spLocks/>
          </p:cNvSpPr>
          <p:nvPr/>
        </p:nvSpPr>
        <p:spPr bwMode="auto">
          <a:xfrm>
            <a:off x="1116013" y="1125538"/>
            <a:ext cx="431800" cy="359886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9" name="TextBox 2"/>
          <p:cNvSpPr txBox="1">
            <a:spLocks noChangeArrowheads="1"/>
          </p:cNvSpPr>
          <p:nvPr/>
        </p:nvSpPr>
        <p:spPr bwMode="auto">
          <a:xfrm>
            <a:off x="107951" y="2565401"/>
            <a:ext cx="107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FFC000"/>
                </a:solidFill>
                <a:latin typeface="Gill Sans" charset="0"/>
                <a:sym typeface="Gill Sans" charset="0"/>
              </a:rPr>
              <a:t>Training Set</a:t>
            </a:r>
            <a:endParaRPr lang="en-US" altLang="en-US" sz="18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0" name="Left Brace 217"/>
          <p:cNvSpPr>
            <a:spLocks/>
          </p:cNvSpPr>
          <p:nvPr/>
        </p:nvSpPr>
        <p:spPr bwMode="auto">
          <a:xfrm>
            <a:off x="1116013" y="4781549"/>
            <a:ext cx="431800" cy="1354139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1" name="TextBox 218"/>
          <p:cNvSpPr txBox="1">
            <a:spLocks noChangeArrowheads="1"/>
          </p:cNvSpPr>
          <p:nvPr/>
        </p:nvSpPr>
        <p:spPr bwMode="auto">
          <a:xfrm>
            <a:off x="179389" y="5084765"/>
            <a:ext cx="107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92D050"/>
                </a:solidFill>
                <a:latin typeface="Gill Sans" charset="0"/>
                <a:sym typeface="Gill Sans" charset="0"/>
              </a:rPr>
              <a:t>Test </a:t>
            </a:r>
          </a:p>
          <a:p>
            <a:pPr algn="ctr" eaLnBrk="1" hangingPunct="1"/>
            <a:r>
              <a:rPr lang="en-NZ" altLang="en-US" sz="1800">
                <a:solidFill>
                  <a:srgbClr val="92D050"/>
                </a:solidFill>
                <a:latin typeface="Gill Sans" charset="0"/>
                <a:sym typeface="Gill Sans" charset="0"/>
              </a:rPr>
              <a:t>Set</a:t>
            </a:r>
            <a:endParaRPr lang="en-US" altLang="en-US" sz="1800">
              <a:solidFill>
                <a:srgbClr val="92D05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2" name="Rectangle 219"/>
          <p:cNvSpPr>
            <a:spLocks noChangeArrowheads="1"/>
          </p:cNvSpPr>
          <p:nvPr/>
        </p:nvSpPr>
        <p:spPr bwMode="auto">
          <a:xfrm>
            <a:off x="7223937" y="2700339"/>
            <a:ext cx="1933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Gill Sans" charset="0"/>
                <a:sym typeface="Gill Sans" charset="0"/>
              </a:rPr>
              <a:t>y =</a:t>
            </a:r>
            <a:r>
              <a:rPr lang="en-US" altLang="en-US" sz="4200" dirty="0">
                <a:solidFill>
                  <a:srgbClr val="0000FF"/>
                </a:solidFill>
                <a:latin typeface="Gill Sans" charset="0"/>
                <a:sym typeface="Gill Sans" charset="0"/>
              </a:rPr>
              <a:t> </a:t>
            </a:r>
            <a:r>
              <a:rPr lang="en-US" altLang="en-US" sz="4200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4200" dirty="0">
                <a:latin typeface="Gill Sans" charset="0"/>
                <a:sym typeface="Gill Sans" charset="0"/>
              </a:rPr>
              <a:t>(X)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224" y="4357003"/>
            <a:ext cx="224962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order to find the right model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r>
              <a:rPr lang="en-US" sz="1400" dirty="0"/>
              <a:t>, you often need to split your data into a training set from which you estimate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r>
              <a:rPr lang="en-US" sz="1400" dirty="0"/>
              <a:t>, and a test set where you evaluate the performance of the model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endParaRPr lang="en-US" sz="1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6"/>
          <p:cNvSpPr>
            <a:spLocks noChangeArrowheads="1"/>
          </p:cNvSpPr>
          <p:nvPr/>
        </p:nvSpPr>
        <p:spPr bwMode="auto">
          <a:xfrm>
            <a:off x="5434261" y="1547795"/>
            <a:ext cx="1223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Gill Sans" charset="0"/>
                <a:sym typeface="Gill Sans" charset="0"/>
              </a:rPr>
              <a:t>y =</a:t>
            </a:r>
            <a:r>
              <a:rPr lang="en-US" altLang="en-US" sz="2400" dirty="0">
                <a:solidFill>
                  <a:srgbClr val="0000FF"/>
                </a:solidFill>
                <a:latin typeface="Gill Sans" charset="0"/>
                <a:sym typeface="Gill Sans" charset="0"/>
              </a:rPr>
              <a:t> </a:t>
            </a:r>
            <a:r>
              <a:rPr lang="en-US" altLang="en-US" sz="2400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2400" dirty="0">
                <a:latin typeface="Gill Sans" charset="0"/>
                <a:sym typeface="Gill Sans" charset="0"/>
              </a:rPr>
              <a:t>(</a:t>
            </a:r>
            <a:r>
              <a:rPr lang="en-US" altLang="en-US" sz="2400" b="1" dirty="0">
                <a:latin typeface="Gill Sans" charset="0"/>
                <a:sym typeface="Gill Sans" charset="0"/>
              </a:rPr>
              <a:t>x</a:t>
            </a:r>
            <a:r>
              <a:rPr lang="en-US" altLang="en-US" sz="2400" dirty="0">
                <a:latin typeface="Gill Sans" charset="0"/>
                <a:sym typeface="Gill Sans" charset="0"/>
              </a:rPr>
              <a:t>)</a:t>
            </a:r>
          </a:p>
        </p:txBody>
      </p:sp>
      <p:sp>
        <p:nvSpPr>
          <p:cNvPr id="22533" name="Rectangle 87"/>
          <p:cNvSpPr>
            <a:spLocks noChangeArrowheads="1"/>
          </p:cNvSpPr>
          <p:nvPr/>
        </p:nvSpPr>
        <p:spPr bwMode="auto">
          <a:xfrm>
            <a:off x="4921499" y="2498707"/>
            <a:ext cx="1376361" cy="1028700"/>
          </a:xfrm>
          <a:prstGeom prst="rect">
            <a:avLst/>
          </a:prstGeom>
          <a:noFill/>
          <a:ln w="25400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B0F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279776" y="3175922"/>
            <a:ext cx="996951" cy="16002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Flowchart: Magnetic Disk 7"/>
          <p:cNvSpPr/>
          <p:nvPr/>
        </p:nvSpPr>
        <p:spPr>
          <a:xfrm>
            <a:off x="2956176" y="2397427"/>
            <a:ext cx="1366840" cy="115949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Flowchart: Magnetic Disk 8"/>
          <p:cNvSpPr/>
          <p:nvPr/>
        </p:nvSpPr>
        <p:spPr>
          <a:xfrm>
            <a:off x="2874933" y="4453713"/>
            <a:ext cx="1329016" cy="115273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2" name="Flowchart: Alternate Process 11"/>
          <p:cNvSpPr/>
          <p:nvPr/>
        </p:nvSpPr>
        <p:spPr>
          <a:xfrm>
            <a:off x="4965948" y="2689207"/>
            <a:ext cx="1219200" cy="685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3" name="Flowchart: Alternate Process 12"/>
          <p:cNvSpPr/>
          <p:nvPr/>
        </p:nvSpPr>
        <p:spPr>
          <a:xfrm>
            <a:off x="5004048" y="4708507"/>
            <a:ext cx="1219200" cy="685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4" name="Flowchart: Alternate Process 13"/>
          <p:cNvSpPr/>
          <p:nvPr/>
        </p:nvSpPr>
        <p:spPr>
          <a:xfrm>
            <a:off x="6662957" y="4626511"/>
            <a:ext cx="1219200" cy="86566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2542" name="TextBox 14"/>
          <p:cNvSpPr txBox="1">
            <a:spLocks noChangeArrowheads="1"/>
          </p:cNvSpPr>
          <p:nvPr/>
        </p:nvSpPr>
        <p:spPr bwMode="auto">
          <a:xfrm>
            <a:off x="1317876" y="3829973"/>
            <a:ext cx="920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>
                <a:solidFill>
                  <a:srgbClr val="000000"/>
                </a:solidFill>
                <a:latin typeface="Gill Sans" charset="0"/>
                <a:sym typeface="Gill Sans" charset="0"/>
              </a:rPr>
              <a:t>Data (X,y)</a:t>
            </a:r>
            <a:endParaRPr lang="en-US" altLang="en-US" sz="20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2901909" y="2764805"/>
            <a:ext cx="14444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Training set for model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selection</a:t>
            </a:r>
          </a:p>
          <a:p>
            <a:pPr algn="ctr" eaLnBrk="1" hangingPunct="1"/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X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train</a:t>
            </a:r>
            <a:r>
              <a:rPr lang="en-NZ" altLang="en-US" baseline="-25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and </a:t>
            </a:r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y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train</a:t>
            </a:r>
            <a:endParaRPr lang="en-US" altLang="en-US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4" name="TextBox 16"/>
          <p:cNvSpPr txBox="1">
            <a:spLocks noChangeArrowheads="1"/>
          </p:cNvSpPr>
          <p:nvPr/>
        </p:nvSpPr>
        <p:spPr bwMode="auto">
          <a:xfrm>
            <a:off x="2986118" y="4830770"/>
            <a:ext cx="11822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Test set for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validation</a:t>
            </a:r>
          </a:p>
          <a:p>
            <a:pPr algn="ctr" eaLnBrk="1" hangingPunct="1"/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X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r>
              <a:rPr lang="en-NZ" altLang="en-US" baseline="-25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and </a:t>
            </a:r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y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endParaRPr lang="en-US" altLang="en-US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5000874" y="2854308"/>
            <a:ext cx="1116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1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Estimate/build model </a:t>
            </a:r>
            <a:r>
              <a:rPr lang="en-NZ" altLang="en-US" sz="1100" b="1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endParaRPr lang="en-US" altLang="en-US" sz="1100" b="1" dirty="0">
              <a:solidFill>
                <a:srgbClr val="0066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5120539" y="4697951"/>
            <a:ext cx="10064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Use estimated model </a:t>
            </a:r>
            <a:r>
              <a:rPr lang="en-NZ" altLang="en-US" b="1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endParaRPr lang="en-US" altLang="en-US" b="1" dirty="0">
              <a:solidFill>
                <a:srgbClr val="0066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9" name="TextBox 21"/>
          <p:cNvSpPr txBox="1">
            <a:spLocks noChangeArrowheads="1"/>
          </p:cNvSpPr>
          <p:nvPr/>
        </p:nvSpPr>
        <p:spPr bwMode="auto">
          <a:xfrm>
            <a:off x="6714958" y="4697951"/>
            <a:ext cx="1115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Predict label/class y</a:t>
            </a:r>
            <a:endParaRPr lang="en-US" altLang="en-US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46575" y="3094961"/>
            <a:ext cx="533400" cy="760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44988" y="3969672"/>
            <a:ext cx="534987" cy="995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23016" y="3017004"/>
            <a:ext cx="538159" cy="9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23651" y="5067283"/>
            <a:ext cx="6794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97861" y="5051408"/>
            <a:ext cx="306387" cy="15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05713" y="3451207"/>
            <a:ext cx="7937" cy="11953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457200" y="206375"/>
            <a:ext cx="8229600" cy="85725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algn="ctr">
              <a:defRPr/>
            </a:pPr>
            <a:r>
              <a:rPr lang="en-NZ" sz="3200" kern="0" dirty="0">
                <a:solidFill>
                  <a:schemeClr val="tx1"/>
                </a:solidFill>
              </a:rPr>
              <a:t>Data pipeline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770967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301" y="43287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1" y="43287"/>
                <a:ext cx="206820" cy="553998"/>
              </a:xfrm>
              <a:prstGeom prst="rect">
                <a:avLst/>
              </a:prstGeom>
              <a:blipFill>
                <a:blip r:embed="rId3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42107" y="21697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107" y="21697"/>
                <a:ext cx="185083" cy="553998"/>
              </a:xfrm>
              <a:prstGeom prst="rect">
                <a:avLst/>
              </a:prstGeom>
              <a:blipFill>
                <a:blip r:embed="rId4"/>
                <a:stretch>
                  <a:fillRect l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770967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770967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582613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582613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582613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416955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416955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416955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228601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228601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228601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70967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70967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582613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582613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416955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416955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228601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228601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70967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70967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582613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582613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416955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416955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228601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228601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1350979" y="8630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1350979" y="1100131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1350979" y="1339313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1350979" y="15742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1350979" y="17774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1350979" y="201661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1350979" y="2253713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772401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584047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418389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230035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772401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772401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584047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584047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418389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418389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230035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230035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1352413" y="1778131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1352413" y="2017313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1352413" y="2254409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3624135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3435781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3270123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3081769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3624135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3624135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Rectangle 226"/>
          <p:cNvSpPr>
            <a:spLocks noChangeArrowheads="1"/>
          </p:cNvSpPr>
          <p:nvPr/>
        </p:nvSpPr>
        <p:spPr bwMode="auto">
          <a:xfrm>
            <a:off x="3435781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" name="Rectangle 226"/>
          <p:cNvSpPr>
            <a:spLocks noChangeArrowheads="1"/>
          </p:cNvSpPr>
          <p:nvPr/>
        </p:nvSpPr>
        <p:spPr bwMode="auto">
          <a:xfrm>
            <a:off x="3435781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5" name="Rectangle 226"/>
          <p:cNvSpPr>
            <a:spLocks noChangeArrowheads="1"/>
          </p:cNvSpPr>
          <p:nvPr/>
        </p:nvSpPr>
        <p:spPr bwMode="auto">
          <a:xfrm>
            <a:off x="3270123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6" name="Rectangle 226"/>
          <p:cNvSpPr>
            <a:spLocks noChangeArrowheads="1"/>
          </p:cNvSpPr>
          <p:nvPr/>
        </p:nvSpPr>
        <p:spPr bwMode="auto">
          <a:xfrm>
            <a:off x="3270123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" name="Rectangle 226"/>
          <p:cNvSpPr>
            <a:spLocks noChangeArrowheads="1"/>
          </p:cNvSpPr>
          <p:nvPr/>
        </p:nvSpPr>
        <p:spPr bwMode="auto">
          <a:xfrm>
            <a:off x="3081769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" name="Rectangle 226"/>
          <p:cNvSpPr>
            <a:spLocks noChangeArrowheads="1"/>
          </p:cNvSpPr>
          <p:nvPr/>
        </p:nvSpPr>
        <p:spPr bwMode="auto">
          <a:xfrm>
            <a:off x="3081769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9" name="Rectangle 226"/>
          <p:cNvSpPr>
            <a:spLocks noChangeArrowheads="1"/>
          </p:cNvSpPr>
          <p:nvPr/>
        </p:nvSpPr>
        <p:spPr bwMode="auto">
          <a:xfrm>
            <a:off x="4204147" y="5699041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0" name="Rectangle 226"/>
          <p:cNvSpPr>
            <a:spLocks noChangeArrowheads="1"/>
          </p:cNvSpPr>
          <p:nvPr/>
        </p:nvSpPr>
        <p:spPr bwMode="auto">
          <a:xfrm>
            <a:off x="4204147" y="5938223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" name="Rectangle 226"/>
          <p:cNvSpPr>
            <a:spLocks noChangeArrowheads="1"/>
          </p:cNvSpPr>
          <p:nvPr/>
        </p:nvSpPr>
        <p:spPr bwMode="auto">
          <a:xfrm>
            <a:off x="4204147" y="6175319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" name="Rectangle 226"/>
          <p:cNvSpPr>
            <a:spLocks noChangeArrowheads="1"/>
          </p:cNvSpPr>
          <p:nvPr/>
        </p:nvSpPr>
        <p:spPr bwMode="auto">
          <a:xfrm>
            <a:off x="3551049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3" name="Rectangle 226"/>
          <p:cNvSpPr>
            <a:spLocks noChangeArrowheads="1"/>
          </p:cNvSpPr>
          <p:nvPr/>
        </p:nvSpPr>
        <p:spPr bwMode="auto">
          <a:xfrm>
            <a:off x="3551049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4" name="Rectangle 226"/>
          <p:cNvSpPr>
            <a:spLocks noChangeArrowheads="1"/>
          </p:cNvSpPr>
          <p:nvPr/>
        </p:nvSpPr>
        <p:spPr bwMode="auto">
          <a:xfrm>
            <a:off x="3551049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Rectangle 226"/>
          <p:cNvSpPr>
            <a:spLocks noChangeArrowheads="1"/>
          </p:cNvSpPr>
          <p:nvPr/>
        </p:nvSpPr>
        <p:spPr bwMode="auto">
          <a:xfrm>
            <a:off x="3362695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Rectangle 226"/>
          <p:cNvSpPr>
            <a:spLocks noChangeArrowheads="1"/>
          </p:cNvSpPr>
          <p:nvPr/>
        </p:nvSpPr>
        <p:spPr bwMode="auto">
          <a:xfrm>
            <a:off x="3362695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Rectangle 226"/>
          <p:cNvSpPr>
            <a:spLocks noChangeArrowheads="1"/>
          </p:cNvSpPr>
          <p:nvPr/>
        </p:nvSpPr>
        <p:spPr bwMode="auto">
          <a:xfrm>
            <a:off x="3362695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3197037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3197037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3197037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3008683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3008683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3008683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3551049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5" name="Rectangle 226"/>
          <p:cNvSpPr>
            <a:spLocks noChangeArrowheads="1"/>
          </p:cNvSpPr>
          <p:nvPr/>
        </p:nvSpPr>
        <p:spPr bwMode="auto">
          <a:xfrm>
            <a:off x="3362695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6" name="Rectangle 226"/>
          <p:cNvSpPr>
            <a:spLocks noChangeArrowheads="1"/>
          </p:cNvSpPr>
          <p:nvPr/>
        </p:nvSpPr>
        <p:spPr bwMode="auto">
          <a:xfrm>
            <a:off x="3197037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7" name="Rectangle 226"/>
          <p:cNvSpPr>
            <a:spLocks noChangeArrowheads="1"/>
          </p:cNvSpPr>
          <p:nvPr/>
        </p:nvSpPr>
        <p:spPr bwMode="auto">
          <a:xfrm>
            <a:off x="3008683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8" name="Rectangle 226"/>
          <p:cNvSpPr>
            <a:spLocks noChangeArrowheads="1"/>
          </p:cNvSpPr>
          <p:nvPr/>
        </p:nvSpPr>
        <p:spPr bwMode="auto">
          <a:xfrm>
            <a:off x="4131061" y="130848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9" name="Rectangle 226"/>
          <p:cNvSpPr>
            <a:spLocks noChangeArrowheads="1"/>
          </p:cNvSpPr>
          <p:nvPr/>
        </p:nvSpPr>
        <p:spPr bwMode="auto">
          <a:xfrm>
            <a:off x="4131061" y="1545580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0" name="Rectangle 226"/>
          <p:cNvSpPr>
            <a:spLocks noChangeArrowheads="1"/>
          </p:cNvSpPr>
          <p:nvPr/>
        </p:nvSpPr>
        <p:spPr bwMode="auto">
          <a:xfrm>
            <a:off x="4131061" y="178476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4131061" y="201968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 smtClean="0">
                <a:solidFill>
                  <a:schemeClr val="tx1"/>
                </a:solidFill>
              </a:rPr>
              <a:t>Scikit</a:t>
            </a:r>
            <a:r>
              <a:rPr lang="en-GB" altLang="en-US" sz="3600" dirty="0" smtClean="0">
                <a:solidFill>
                  <a:schemeClr val="tx1"/>
                </a:solidFill>
              </a:rPr>
              <a:t> learn </a:t>
            </a:r>
            <a:r>
              <a:rPr lang="en-GB" altLang="en-US" sz="3600" dirty="0" smtClean="0"/>
              <a:t>consistent </a:t>
            </a:r>
            <a:r>
              <a:rPr lang="en-GB" altLang="en-US" sz="3600" dirty="0" smtClean="0">
                <a:solidFill>
                  <a:schemeClr val="tx1"/>
                </a:solidFill>
              </a:rPr>
              <a:t>API interface</a:t>
            </a:r>
            <a:endParaRPr lang="en-GB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8013" cy="4525962"/>
          </a:xfrm>
        </p:spPr>
        <p:txBody>
          <a:bodyPr tIns="31680"/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All objects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model.fit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Classification, regression, clustering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y_pred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model.predict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Evaluation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test_score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model.score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/>
              <a:t>Scikit</a:t>
            </a:r>
            <a:r>
              <a:rPr lang="en-GB" altLang="en-US" sz="3600" dirty="0"/>
              <a:t> learn consistent API </a:t>
            </a:r>
            <a:r>
              <a:rPr lang="en-GB" altLang="en-US" sz="3600" dirty="0" smtClean="0"/>
              <a:t>interface – </a:t>
            </a:r>
            <a:r>
              <a:rPr lang="en-GB" altLang="en-US" sz="3600" dirty="0" smtClean="0">
                <a:solidFill>
                  <a:schemeClr val="tx1"/>
                </a:solidFill>
              </a:rPr>
              <a:t>classification example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686800" cy="4525962"/>
          </a:xfrm>
        </p:spPr>
        <p:txBody>
          <a:bodyPr tIns="31680">
            <a:normAutofit/>
          </a:bodyPr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Design principles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Minimise number of object interfaces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Build abstractions for recurrent use cases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Simplicity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Code sample for classification</a:t>
            </a:r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400" dirty="0" smtClean="0"/>
              <a:t>&gt;&gt;&gt; </a:t>
            </a:r>
            <a:r>
              <a:rPr lang="en-GB" altLang="en-US" sz="24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from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sklearn</a:t>
            </a:r>
            <a:r>
              <a:rPr lang="en-GB" altLang="en-US" sz="24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 import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svm</a:t>
            </a:r>
            <a:endParaRPr lang="en-GB" altLang="en-US" sz="24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400" dirty="0" smtClean="0"/>
              <a:t>&gt;&gt;&gt; </a:t>
            </a:r>
            <a:r>
              <a:rPr lang="en-GB" altLang="en-US" sz="2400" dirty="0" smtClean="0">
                <a:latin typeface="Courier New" panose="02070309020205020404" pitchFamily="49" charset="0"/>
              </a:rPr>
              <a:t>classifier =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svm.SVC</a:t>
            </a:r>
            <a:r>
              <a:rPr lang="en-GB" altLang="en-US" sz="2400" dirty="0" smtClean="0">
                <a:latin typeface="Courier New" panose="02070309020205020404" pitchFamily="49" charset="0"/>
              </a:rPr>
              <a:t>()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400" dirty="0" smtClean="0"/>
              <a:t>&gt;&gt;&gt;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classifier.fit</a:t>
            </a:r>
            <a:r>
              <a:rPr lang="en-GB" altLang="en-US" sz="2400" dirty="0" smtClean="0">
                <a:latin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X_train</a:t>
            </a:r>
            <a:r>
              <a:rPr lang="en-GB" altLang="en-US" sz="2400" dirty="0" smtClean="0">
                <a:latin typeface="Courier New" panose="02070309020205020404" pitchFamily="49" charset="0"/>
              </a:rPr>
              <a:t>,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y_train</a:t>
            </a:r>
            <a:r>
              <a:rPr lang="en-GB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400" dirty="0" smtClean="0"/>
              <a:t>&gt;&gt;&gt;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y_pred</a:t>
            </a:r>
            <a:r>
              <a:rPr lang="en-GB" altLang="en-US" sz="2400" dirty="0" smtClean="0">
                <a:latin typeface="Courier New" panose="02070309020205020404" pitchFamily="49" charset="0"/>
              </a:rPr>
              <a:t> =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classifier.predict</a:t>
            </a:r>
            <a:r>
              <a:rPr lang="en-GB" altLang="en-US" sz="2400" dirty="0" smtClean="0">
                <a:latin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4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400" dirty="0"/>
              <a:t>&gt;&gt;&gt; </a:t>
            </a:r>
            <a:r>
              <a:rPr lang="en-GB" altLang="en-US" sz="2400" dirty="0" smtClean="0">
                <a:latin typeface="Courier New" panose="02070309020205020404" pitchFamily="49" charset="0"/>
              </a:rPr>
              <a:t>accuracy=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classifier.score</a:t>
            </a:r>
            <a:r>
              <a:rPr lang="en-GB" altLang="en-US" sz="2400" dirty="0" smtClean="0">
                <a:latin typeface="Courier New" panose="02070309020205020404" pitchFamily="49" charset="0"/>
              </a:rPr>
              <a:t>(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X_test,y_pred</a:t>
            </a:r>
            <a:r>
              <a:rPr lang="en-GB" altLang="en-US" sz="2400" dirty="0" smtClean="0">
                <a:latin typeface="Courier New" panose="02070309020205020404" pitchFamily="49" charset="0"/>
              </a:rPr>
              <a:t>)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32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/>
              <a:t>Scikit</a:t>
            </a:r>
            <a:r>
              <a:rPr lang="en-GB" altLang="en-US" sz="3600" dirty="0"/>
              <a:t> learn consistent API interface </a:t>
            </a:r>
            <a:r>
              <a:rPr lang="en-GB" altLang="en-US" sz="3600" dirty="0" smtClean="0">
                <a:solidFill>
                  <a:schemeClr val="tx1"/>
                </a:solidFill>
              </a:rPr>
              <a:t>– regression example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686800" cy="4525962"/>
          </a:xfrm>
        </p:spPr>
        <p:txBody>
          <a:bodyPr tIns="31680">
            <a:normAutofit lnSpcReduction="10000"/>
          </a:bodyPr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Design principles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Minimise number of object interfaces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Build abstractions for </a:t>
            </a:r>
            <a:r>
              <a:rPr lang="en-GB" altLang="en-US" sz="1600" dirty="0" smtClean="0"/>
              <a:t>recurrent </a:t>
            </a:r>
            <a:r>
              <a:rPr lang="en-GB" altLang="en-US" sz="1600" dirty="0" smtClean="0"/>
              <a:t>use cases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Simplicity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Code sample for regression</a:t>
            </a:r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from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sklearn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 import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linear_model</a:t>
            </a: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</a:t>
            </a:r>
            <a:r>
              <a:rPr lang="en-GB" altLang="en-US" sz="2800" dirty="0" smtClean="0">
                <a:latin typeface="Courier New" panose="02070309020205020404" pitchFamily="49" charset="0"/>
              </a:rPr>
              <a:t>=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linear_model.LinearRegression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reg.fit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,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y_pred</a:t>
            </a:r>
            <a:r>
              <a:rPr lang="en-GB" altLang="en-US" sz="2800" dirty="0" smtClean="0">
                <a:latin typeface="Courier New" panose="02070309020205020404" pitchFamily="49" charset="0"/>
              </a:rPr>
              <a:t> 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reg.predict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/>
              <a:t>&gt;&gt;&gt; </a:t>
            </a:r>
            <a:r>
              <a:rPr lang="en-GB" altLang="en-US" sz="2800" dirty="0">
                <a:latin typeface="Courier New" panose="02070309020205020404" pitchFamily="49" charset="0"/>
              </a:rPr>
              <a:t>accuracy=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reg.score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X_test,y_pred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32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6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Machine learning Datasets</a:t>
            </a:r>
          </a:p>
        </p:txBody>
      </p:sp>
      <p:sp>
        <p:nvSpPr>
          <p:cNvPr id="27651" name="Rectangle 4"/>
          <p:cNvSpPr>
            <a:spLocks/>
          </p:cNvSpPr>
          <p:nvPr/>
        </p:nvSpPr>
        <p:spPr bwMode="auto">
          <a:xfrm>
            <a:off x="6718300" y="4797425"/>
            <a:ext cx="2317750" cy="19891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323850" y="1484313"/>
            <a:ext cx="87264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As an example of a simple dataset, let's look at the iris dataset which comes with </a:t>
            </a: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scikit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-learn</a:t>
            </a:r>
          </a:p>
          <a:p>
            <a:pPr eaLnBrk="1" hangingPunct="1">
              <a:buFontTx/>
              <a:buChar char="•"/>
            </a:pPr>
            <a:endParaRPr lang="en-NZ" altLang="en-US" sz="2400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The 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Iris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flower data set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or 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Fisher's 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Iris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data set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is a 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  <a:hlinkClick r:id="rId4" tooltip="Multivariate statistics"/>
              </a:rPr>
              <a:t>multivariate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data set introduced by Sir Ronald Fisher (1936) as an example of discriminant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analysis (classification)</a:t>
            </a: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  <a:p>
            <a:pPr eaLnBrk="1" hangingPunct="1">
              <a:buFontTx/>
              <a:buChar char="•"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data consists of measurements of three different species of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iris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flowers</a:t>
            </a:r>
          </a:p>
          <a:p>
            <a:pPr eaLnBrk="1" hangingPunct="1">
              <a:buFontTx/>
              <a:buChar char="•"/>
            </a:pPr>
            <a:endParaRPr lang="en-US" altLang="en-US" sz="2400" dirty="0"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Box 1"/>
              <p:cNvSpPr txBox="1">
                <a:spLocks noChangeArrowheads="1"/>
              </p:cNvSpPr>
              <p:nvPr/>
            </p:nvSpPr>
            <p:spPr bwMode="auto">
              <a:xfrm>
                <a:off x="466404" y="1416050"/>
                <a:ext cx="5400675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914400" indent="-4572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Each sample in the data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set represents an individual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flower</a:t>
                </a: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 data contains (4) features for each sample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For each flower the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features (columns of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)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are: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FC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sepal length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A82EC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sepal width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0066FF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petal length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petal width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2867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04" y="1416050"/>
                <a:ext cx="5400675" cy="4893647"/>
              </a:xfrm>
              <a:prstGeom prst="rect">
                <a:avLst/>
              </a:prstGeom>
              <a:blipFill>
                <a:blip r:embed="rId3"/>
                <a:stretch>
                  <a:fillRect l="-1582" t="-8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8" name="Picture 6" descr="I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3419872" cy="36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26"/>
          <p:cNvSpPr>
            <a:spLocks noChangeArrowheads="1"/>
          </p:cNvSpPr>
          <p:nvPr/>
        </p:nvSpPr>
        <p:spPr bwMode="auto">
          <a:xfrm>
            <a:off x="7893834" y="10898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95168" y="482549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68" y="482549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64973" y="466357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73" y="466357"/>
                <a:ext cx="185083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7893834" y="1267669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7893834" y="1447056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7705480" y="10898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7705480" y="1267669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7705480" y="1447056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7539822" y="10898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7539822" y="1267669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7539822" y="1447056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7351468" y="10898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7351468" y="1267669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7351468" y="1447056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7893834" y="16232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7893834" y="17756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7705480" y="16232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7705480" y="17756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7539822" y="16232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539822" y="17756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7351468" y="16232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7351468" y="17756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7893834" y="1955034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7893834" y="2132856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7705480" y="1955034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7705480" y="2132856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7539822" y="1955034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7539822" y="2132856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7351468" y="1955034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7351468" y="2132856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8570668" y="11136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8570668" y="1291460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8570668" y="1470847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8570668" y="16470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8570668" y="17994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8570668" y="1978825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8570668" y="2156647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sk: Scaling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/>
          <a:stretch/>
        </p:blipFill>
        <p:spPr bwMode="auto">
          <a:xfrm>
            <a:off x="467544" y="2348880"/>
            <a:ext cx="806208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74117" y="146498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600" dirty="0" smtClean="0">
                <a:solidFill>
                  <a:schemeClr val="tx1"/>
                </a:solidFill>
              </a:rPr>
              <a:t>Python Data Science </a:t>
            </a:r>
            <a:r>
              <a:rPr lang="en-GB" altLang="en-US" sz="3600" dirty="0" smtClean="0">
                <a:solidFill>
                  <a:schemeClr val="tx1"/>
                </a:solidFill>
              </a:rPr>
              <a:t>Stack/Ecosystem</a:t>
            </a:r>
            <a:endParaRPr lang="en-US" sz="36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4463" y="980729"/>
            <a:ext cx="8820025" cy="2952327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In this course, we will focus </a:t>
            </a:r>
            <a:r>
              <a:rPr lang="en-NZ" altLang="en-US" sz="1800" dirty="0" smtClean="0">
                <a:solidFill>
                  <a:schemeClr val="tx1"/>
                </a:solidFill>
              </a:rPr>
              <a:t>on </a:t>
            </a:r>
            <a:r>
              <a:rPr lang="en-NZ" altLang="en-US" sz="1800" dirty="0" smtClean="0">
                <a:solidFill>
                  <a:schemeClr val="tx1"/>
                </a:solidFill>
              </a:rPr>
              <a:t>the most important libraries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Numpy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1244600" lvl="5" indent="-571500">
              <a:buFontTx/>
              <a:buChar char="•"/>
            </a:pPr>
            <a:r>
              <a:rPr lang="en-NZ" altLang="en-US" sz="1600" dirty="0" smtClean="0">
                <a:solidFill>
                  <a:schemeClr val="tx1"/>
                </a:solidFill>
              </a:rPr>
              <a:t>Pandas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Matplotlib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Scikit</a:t>
            </a:r>
            <a:r>
              <a:rPr lang="en-NZ" altLang="en-US" sz="1600" dirty="0" smtClean="0">
                <a:solidFill>
                  <a:schemeClr val="tx1"/>
                </a:solidFill>
              </a:rPr>
              <a:t>-learn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/>
              <a:t>TensorFlow</a:t>
            </a:r>
            <a:endParaRPr lang="en-NZ" altLang="en-US" sz="1600" dirty="0" smtClean="0"/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Keras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787400" indent="-571500"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TensorFlow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49" y="3717032"/>
            <a:ext cx="77768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414" y="4444121"/>
            <a:ext cx="492646" cy="4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4213" y="1557338"/>
                <a:ext cx="4823891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 smtClean="0"/>
                  <a:t>The data set consists of </a:t>
                </a:r>
                <a:r>
                  <a:rPr lang="en-US" sz="2400" dirty="0" smtClean="0"/>
                  <a:t>150 </a:t>
                </a:r>
                <a:r>
                  <a:rPr lang="en-US" sz="2400" dirty="0" smtClean="0"/>
                  <a:t>samples (instances/rows 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from each of three species of </a:t>
                </a:r>
                <a:r>
                  <a:rPr lang="en-US" sz="2400" i="1" dirty="0" smtClean="0"/>
                  <a:t>Iris </a:t>
                </a:r>
                <a:r>
                  <a:rPr lang="en-US" sz="2400" dirty="0" smtClean="0"/>
                  <a:t>(range </a:t>
                </a:r>
                <a:r>
                  <a:rPr lang="en-US" sz="2400" i="1" dirty="0" smtClean="0"/>
                  <a:t>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i="1" dirty="0" smtClean="0"/>
                  <a:t> values):</a:t>
                </a:r>
                <a:r>
                  <a:rPr lang="en-US" sz="2400" dirty="0"/>
                  <a:t> 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/>
                  <a:t>Iris </a:t>
                </a:r>
                <a:r>
                  <a:rPr lang="en-NZ" sz="2400" b="1" dirty="0" err="1"/>
                  <a:t>setosa</a:t>
                </a:r>
                <a:endParaRPr lang="en-NZ" sz="2400" b="1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>
                    <a:solidFill>
                      <a:srgbClr val="92D050"/>
                    </a:solidFill>
                  </a:rPr>
                  <a:t>Iris </a:t>
                </a:r>
                <a:r>
                  <a:rPr lang="en-NZ" sz="2400" b="1" dirty="0" err="1">
                    <a:solidFill>
                      <a:srgbClr val="92D050"/>
                    </a:solidFill>
                  </a:rPr>
                  <a:t>virginica</a:t>
                </a:r>
                <a:endParaRPr lang="en-NZ" sz="2400" b="1" dirty="0">
                  <a:solidFill>
                    <a:srgbClr val="92D050"/>
                  </a:solidFill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Iris </a:t>
                </a:r>
                <a:r>
                  <a:rPr lang="en-NZ" sz="240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versicolor</a:t>
                </a:r>
                <a:endParaRPr lang="en-NZ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l">
                  <a:defRPr/>
                </a:pPr>
                <a:endParaRPr lang="en-US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/>
                  <a:t>Based on the combination of these four features, how can we distinguish the species from each other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1557338"/>
                <a:ext cx="4823891" cy="4524315"/>
              </a:xfrm>
              <a:prstGeom prst="rect">
                <a:avLst/>
              </a:prstGeom>
              <a:blipFill>
                <a:blip r:embed="rId3"/>
                <a:stretch>
                  <a:fillRect l="-1641" t="-942" r="-2399" b="-21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9375"/>
            <a:ext cx="1966912" cy="6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3292" y="2497918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2" y="2497918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6505" y="2486414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05" y="2486414"/>
                <a:ext cx="185083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372200" y="3134573"/>
            <a:ext cx="179388" cy="179387"/>
          </a:xfrm>
          <a:prstGeom prst="rect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372200" y="3311517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372200" y="3490904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372200" y="3667095"/>
            <a:ext cx="179388" cy="179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6372200" y="3846726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6372200" y="4026113"/>
            <a:ext cx="179388" cy="179387"/>
          </a:xfrm>
          <a:prstGeom prst="rect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372200" y="4203935"/>
            <a:ext cx="179388" cy="179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5616748" y="31409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5616748" y="3318790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5616748" y="349817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5428394" y="31409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5428394" y="3318790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5428394" y="349817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5262736" y="31409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5262736" y="3318790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5262736" y="349817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5074382" y="31409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5074382" y="3318790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5074382" y="349817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5616748" y="36743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5616748" y="38267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5428394" y="36743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5428394" y="38267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5262736" y="36743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5262736" y="38267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5074382" y="36743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5074382" y="38267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5616748" y="4006155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5616748" y="418397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5428394" y="4006155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5428394" y="418397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5262736" y="4006155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5262736" y="418397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5074382" y="4006155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5074382" y="418397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948488" y="79375"/>
            <a:ext cx="1966912" cy="2773561"/>
          </a:xfrm>
          <a:prstGeom prst="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948264" y="3031703"/>
            <a:ext cx="1966912" cy="1693441"/>
          </a:xfrm>
          <a:prstGeom prst="rect">
            <a:avLst/>
          </a:prstGeom>
          <a:noFill/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948264" y="4939775"/>
            <a:ext cx="1966912" cy="1766475"/>
          </a:xfrm>
          <a:prstGeom prst="rect">
            <a:avLst/>
          </a:prstGeom>
          <a:noFill/>
          <a:ln w="508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89" y="1449388"/>
            <a:ext cx="5019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89" y="3278188"/>
            <a:ext cx="5095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9" y="5013325"/>
            <a:ext cx="49815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2"/>
          <p:cNvSpPr txBox="1">
            <a:spLocks noChangeArrowheads="1"/>
          </p:cNvSpPr>
          <p:nvPr/>
        </p:nvSpPr>
        <p:spPr bwMode="auto">
          <a:xfrm>
            <a:off x="-324544" y="6208275"/>
            <a:ext cx="3127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Iris data </a:t>
            </a:r>
            <a:r>
              <a:rPr lang="en-NZ" altLang="en-US" sz="2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set</a:t>
            </a:r>
            <a:r>
              <a:rPr lang="en-NZ" altLang="en-US" sz="2000" dirty="0" err="1" smtClean="0">
                <a:solidFill>
                  <a:srgbClr val="000000"/>
                </a:solidFill>
                <a:latin typeface="Gill Sans" charset="0"/>
                <a:sym typeface="Wingdings" panose="05000000000000000000" pitchFamily="2" charset="2"/>
              </a:rPr>
              <a:t></a:t>
            </a:r>
            <a:r>
              <a:rPr lang="en-NZ" altLang="en-US" sz="2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N</a:t>
            </a:r>
            <a:r>
              <a:rPr lang="en-NZ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=150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3767434" y="1916113"/>
            <a:ext cx="4116388" cy="4392612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7880102" y="1916113"/>
            <a:ext cx="868362" cy="4392612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9646" y="6331386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46" y="6331386"/>
                <a:ext cx="206820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33482" y="6201616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482" y="6201616"/>
                <a:ext cx="185083" cy="553998"/>
              </a:xfrm>
              <a:prstGeom prst="rect">
                <a:avLst/>
              </a:prstGeom>
              <a:blipFill>
                <a:blip r:embed="rId7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4797152"/>
                <a:ext cx="33290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 smtClean="0"/>
                  <a:t>The number of instances of a data set is often referred to as N (remember this is the number of rows in the matrix </a:t>
                </a:r>
                <a14:m>
                  <m:oMath xmlns:m="http://schemas.openxmlformats.org/officeDocument/2006/math">
                    <m:r>
                      <a:rPr lang="en-NZ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NZ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3329061" cy="1077218"/>
              </a:xfrm>
              <a:prstGeom prst="rect">
                <a:avLst/>
              </a:prstGeom>
              <a:blipFill rotWithShape="1">
                <a:blip r:embed="rId8"/>
                <a:stretch>
                  <a:fillRect t="-1695" r="-2194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9036496" cy="795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Plotting </a:t>
            </a:r>
            <a:r>
              <a:rPr lang="en-US" altLang="en-US" sz="3200" dirty="0" smtClean="0">
                <a:solidFill>
                  <a:schemeClr val="tx1"/>
                </a:solidFill>
              </a:rPr>
              <a:t>2 and 3 </a:t>
            </a:r>
            <a:r>
              <a:rPr lang="en-US" altLang="en-US" sz="3200" dirty="0" smtClean="0">
                <a:solidFill>
                  <a:schemeClr val="tx1"/>
                </a:solidFill>
              </a:rPr>
              <a:t>of the 4 Iris Dataset features to visualize statistical structure in the data</a:t>
            </a:r>
          </a:p>
        </p:txBody>
      </p:sp>
      <p:pic>
        <p:nvPicPr>
          <p:cNvPr id="31747" name="Picture 2" descr="https://upload.wikimedia.org/wikipedia/commons/thumb/1/10/Iris_Flowers_Clustering_kMeans.svg/660px-Iris_Flowers_Clustering_kMea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211960" y="1916832"/>
            <a:ext cx="4680620" cy="43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/>
          </p:cNvSpPr>
          <p:nvPr/>
        </p:nvSpPr>
        <p:spPr bwMode="auto">
          <a:xfrm>
            <a:off x="251520" y="2757168"/>
            <a:ext cx="3587153" cy="2703858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solidFill>
                  <a:schemeClr val="tx1"/>
                </a:solidFill>
              </a:rPr>
              <a:t>The Iris Dataset: Loading</a:t>
            </a:r>
          </a:p>
        </p:txBody>
      </p:sp>
      <p:sp>
        <p:nvSpPr>
          <p:cNvPr id="32771" name="Rectangle 4"/>
          <p:cNvSpPr>
            <a:spLocks/>
          </p:cNvSpPr>
          <p:nvPr/>
        </p:nvSpPr>
        <p:spPr bwMode="auto">
          <a:xfrm>
            <a:off x="508000" y="4941888"/>
            <a:ext cx="8240713" cy="1233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539750" y="1628775"/>
            <a:ext cx="7777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scikit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-learn embeds a copy of the iris data along with a helper function to load it into </a:t>
            </a:r>
            <a:r>
              <a:rPr lang="en-US" altLang="en-US" sz="32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numpy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arrays</a:t>
            </a:r>
          </a:p>
          <a:p>
            <a:pPr eaLnBrk="1" hangingPunct="1">
              <a:buFontTx/>
              <a:buChar char="•"/>
            </a:pPr>
            <a:endParaRPr lang="en-NZ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NZ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you use the Spider IDE, you can explore via GUI the Iris data structure</a:t>
            </a:r>
            <a:endParaRPr lang="en-US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NZ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z="3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3" b="46086"/>
          <a:stretch>
            <a:fillRect/>
          </a:stretch>
        </p:blipFill>
        <p:spPr bwMode="auto">
          <a:xfrm>
            <a:off x="28004" y="1904826"/>
            <a:ext cx="90805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60350"/>
            <a:ext cx="8229600" cy="693738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Exploring The Iris Dataset in Spyder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8" y="980728"/>
            <a:ext cx="80756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Helvetica" charset="0"/>
                <a:cs typeface="Helvetica" charset="0"/>
                <a:sym typeface="Helvetica" charset="0"/>
              </a:rPr>
              <a:t>Spyder</a:t>
            </a:r>
            <a:r>
              <a:rPr lang="en-US" altLang="en-US" sz="2000" dirty="0" smtClean="0">
                <a:latin typeface="Helvetica" charset="0"/>
                <a:cs typeface="Helvetica" charset="0"/>
                <a:sym typeface="Helvetica" charset="0"/>
              </a:rPr>
              <a:t> is an IDE for numerical computing in Python that comes embedded in the Anaconda Python distribution</a:t>
            </a:r>
            <a:endParaRPr lang="en-US" sz="1400" dirty="0"/>
          </a:p>
        </p:txBody>
      </p:sp>
      <p:pic>
        <p:nvPicPr>
          <p:cNvPr id="2050" name="Picture 2" descr="File:Spyd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82" y="44138"/>
            <a:ext cx="936590" cy="9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>
                <a:solidFill>
                  <a:schemeClr val="tx1"/>
                </a:solidFill>
              </a:rPr>
              <a:t>The Iris Dataset: Data structure</a:t>
            </a:r>
          </a:p>
        </p:txBody>
      </p:sp>
      <p:sp>
        <p:nvSpPr>
          <p:cNvPr id="34819" name="Rectangle 4"/>
          <p:cNvSpPr>
            <a:spLocks/>
          </p:cNvSpPr>
          <p:nvPr/>
        </p:nvSpPr>
        <p:spPr bwMode="auto">
          <a:xfrm>
            <a:off x="457200" y="3425825"/>
            <a:ext cx="8240713" cy="1233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820" name="Rectangle 5"/>
          <p:cNvSpPr>
            <a:spLocks/>
          </p:cNvSpPr>
          <p:nvPr/>
        </p:nvSpPr>
        <p:spPr bwMode="auto">
          <a:xfrm>
            <a:off x="457200" y="4797425"/>
            <a:ext cx="7508875" cy="19431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628775"/>
            <a:ext cx="807561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Helvetica" charset="0"/>
                <a:cs typeface="Helvetica" charset="0"/>
                <a:sym typeface="Helvetica" charset="0"/>
              </a:rPr>
              <a:t>The resulting iris dataset is called a “Bunch” object of type dictionary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Helvetica" charset="0"/>
                <a:cs typeface="Helvetica" charset="0"/>
                <a:sym typeface="Helvetica" charset="0"/>
              </a:rPr>
              <a:t>You can see what attributes are within using the method keys()</a:t>
            </a:r>
          </a:p>
          <a:p>
            <a:pPr algn="l">
              <a:defRPr/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/>
          </p:cNvSpPr>
          <p:nvPr/>
        </p:nvSpPr>
        <p:spPr bwMode="auto">
          <a:xfrm>
            <a:off x="461963" y="3482975"/>
            <a:ext cx="8242300" cy="3276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The Iris Dataset: Data dimensions</a:t>
            </a:r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539750" y="1484313"/>
            <a:ext cx="8604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features of the sampled flowers are stored in the data attribute of the dataset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Data is a 2d array of 150 samples (by) 4 features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Here we can see what an individual sample looks like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35845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1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The Iris Dataset: Data dimensions</a:t>
            </a:r>
          </a:p>
        </p:txBody>
      </p:sp>
      <p:sp>
        <p:nvSpPr>
          <p:cNvPr id="36867" name="Rectangle 4"/>
          <p:cNvSpPr>
            <a:spLocks/>
          </p:cNvSpPr>
          <p:nvPr/>
        </p:nvSpPr>
        <p:spPr bwMode="auto">
          <a:xfrm>
            <a:off x="455613" y="3530600"/>
            <a:ext cx="8243887" cy="21796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TextBox 1"/>
              <p:cNvSpPr txBox="1">
                <a:spLocks noChangeArrowheads="1"/>
              </p:cNvSpPr>
              <p:nvPr/>
            </p:nvSpPr>
            <p:spPr bwMode="auto">
              <a:xfrm>
                <a:off x="455613" y="1557338"/>
                <a:ext cx="8437562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 information about the class of each sample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is stored in the target attribute of the dataset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While data is a 2d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array,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...</a:t>
                </a: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3686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3" y="1557338"/>
                <a:ext cx="8437562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012" t="-2194" r="-1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1763688" y="3717032"/>
            <a:ext cx="1944216" cy="36004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8976" y="3143562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76" y="3143562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1791208" y="4149080"/>
            <a:ext cx="2276736" cy="36004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2821" y="4437112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21" y="4437112"/>
                <a:ext cx="185083" cy="553998"/>
              </a:xfrm>
              <a:prstGeom prst="rect">
                <a:avLst/>
              </a:prstGeom>
              <a:blipFill>
                <a:blip r:embed="rId6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C:\Users\drozado\Desktop\Pictur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Users\drozado\Desktop\Pictur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solidFill>
                  <a:schemeClr val="tx1"/>
                </a:solidFill>
              </a:rPr>
              <a:t>The Iris Dataset: y/target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684213" y="2636838"/>
            <a:ext cx="5975350" cy="331311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684213" y="1484313"/>
            <a:ext cx="84597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Target is a 1d array with 1 class per sample (150)</a:t>
            </a:r>
          </a:p>
        </p:txBody>
      </p:sp>
      <p:pic>
        <p:nvPicPr>
          <p:cNvPr id="37893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1"/>
                </a:solidFill>
              </a:rPr>
              <a:t>The Iris Dataset: Classes names</a:t>
            </a:r>
          </a:p>
        </p:txBody>
      </p:sp>
      <p:sp>
        <p:nvSpPr>
          <p:cNvPr id="38915" name="Rectangle 4"/>
          <p:cNvSpPr>
            <a:spLocks/>
          </p:cNvSpPr>
          <p:nvPr/>
        </p:nvSpPr>
        <p:spPr bwMode="auto">
          <a:xfrm>
            <a:off x="684213" y="4221163"/>
            <a:ext cx="7680325" cy="131445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539750" y="1628775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names of the classes are stored in the target_names attribute. This can be used to convert the numerical target values to a human readable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4587"/>
          </a:xfrm>
        </p:spPr>
        <p:txBody>
          <a:bodyPr tIns="31680">
            <a:normAutofit fontScale="90000"/>
          </a:bodyPr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smtClean="0">
                <a:solidFill>
                  <a:schemeClr val="tx1"/>
                </a:solidFill>
              </a:rPr>
              <a:t>The advantage </a:t>
            </a:r>
            <a:r>
              <a:rPr lang="en-GB" altLang="en-US" sz="3600" dirty="0" smtClean="0">
                <a:solidFill>
                  <a:schemeClr val="tx1"/>
                </a:solidFill>
              </a:rPr>
              <a:t>of using the Anaconda Python distribution is the functionality packed within</a:t>
            </a:r>
          </a:p>
        </p:txBody>
      </p:sp>
      <p:pic>
        <p:nvPicPr>
          <p:cNvPr id="409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6962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117725"/>
            <a:ext cx="1695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27784" y="2996952"/>
            <a:ext cx="850900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3573016"/>
            <a:ext cx="504056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14068" y="3573016"/>
            <a:ext cx="714276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36702" y="4776787"/>
            <a:ext cx="1139354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20072" y="4776787"/>
            <a:ext cx="1008112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8780" y="5705921"/>
            <a:ext cx="465288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96490" y="6276180"/>
            <a:ext cx="1915669" cy="3588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0344" y="1306036"/>
            <a:ext cx="8933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Anaconda is a free and open source distribution of the Python and R programming languages for data science and machine learning related applications, that aims to simplify package management and deployment. Package versions are managed by the package management system </a:t>
            </a:r>
            <a:r>
              <a:rPr lang="en-US" sz="1400" dirty="0" err="1"/>
              <a:t>conda</a:t>
            </a:r>
            <a:r>
              <a:rPr lang="en-US" sz="1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0112" y="2240414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rId5"/>
              </a:rPr>
              <a:t>https://www.anaconda.com/distribution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482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1"/>
          <p:cNvSpPr>
            <a:spLocks noGrp="1"/>
          </p:cNvSpPr>
          <p:nvPr>
            <p:ph idx="1"/>
          </p:nvPr>
        </p:nvSpPr>
        <p:spPr>
          <a:xfrm>
            <a:off x="144463" y="980729"/>
            <a:ext cx="4139505" cy="2952327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Python is fast for writing, testing and developing code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Because it is interpreted, dynamically-typed and high-level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Python is slow for repeated execution of low-level tasks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Paradox: what makes Python fast for development makes it slow for code execution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https://bids.berkeley.edu/sites/default/files/styles/400x225/public/projects/numpy_project_page.jpg?itok=flrdyd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3000"/>
            <a:ext cx="2455937" cy="547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042" y="1124744"/>
            <a:ext cx="3770422" cy="1174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535" y="4437603"/>
            <a:ext cx="4657506" cy="2080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10389"/>
          <a:stretch/>
        </p:blipFill>
        <p:spPr>
          <a:xfrm>
            <a:off x="243030" y="4004828"/>
            <a:ext cx="3942369" cy="2666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29786" b="29786"/>
          <a:stretch/>
        </p:blipFill>
        <p:spPr>
          <a:xfrm>
            <a:off x="606639" y="84409"/>
            <a:ext cx="2726714" cy="82454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 bwMode="auto">
          <a:xfrm>
            <a:off x="4185399" y="6453336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289855" y="6309320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7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1"/>
          <p:cNvSpPr>
            <a:spLocks noGrp="1"/>
          </p:cNvSpPr>
          <p:nvPr>
            <p:ph idx="1"/>
          </p:nvPr>
        </p:nvSpPr>
        <p:spPr>
          <a:xfrm>
            <a:off x="144463" y="1484784"/>
            <a:ext cx="8999537" cy="5041031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Numerical computing library designed to </a:t>
            </a:r>
            <a:r>
              <a:rPr lang="en-NZ" altLang="en-US" sz="2400" dirty="0" smtClean="0">
                <a:solidFill>
                  <a:schemeClr val="tx1"/>
                </a:solidFill>
              </a:rPr>
              <a:t>help us get the best of both worlds</a:t>
            </a:r>
          </a:p>
          <a:p>
            <a:pPr marL="1016000" lvl="5" indent="-342900">
              <a:buFont typeface="Arial" panose="020B0604020202020204" pitchFamily="34" charset="0"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Fast development time of Python</a:t>
            </a:r>
          </a:p>
          <a:p>
            <a:pPr marL="1016000" lvl="5" indent="-342900">
              <a:buFont typeface="Arial" panose="020B0604020202020204" pitchFamily="34" charset="0"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Fast execution time like in C</a:t>
            </a:r>
          </a:p>
          <a:p>
            <a:pPr marL="787400" indent="-571500">
              <a:buFontTx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By </a:t>
            </a:r>
            <a:r>
              <a:rPr lang="en-NZ" altLang="en-US" sz="2400" dirty="0" smtClean="0">
                <a:solidFill>
                  <a:schemeClr val="tx1"/>
                </a:solidFill>
              </a:rPr>
              <a:t>pushing repeated operations into a statically-typed compiled layer (implemented in C)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https://bids.berkeley.edu/sites/default/files/styles/400x225/public/projects/numpy_project_page.jpg?itok=flrdyd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760" b="6320"/>
          <a:stretch/>
        </p:blipFill>
        <p:spPr>
          <a:xfrm>
            <a:off x="539552" y="188902"/>
            <a:ext cx="2769096" cy="1151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3869035"/>
            <a:ext cx="637222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362" y="5534744"/>
            <a:ext cx="6391275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56" y="5142644"/>
            <a:ext cx="2257425" cy="29527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 bwMode="auto">
          <a:xfrm>
            <a:off x="6345639" y="6309320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001833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1200" b="1" dirty="0" err="1" smtClean="0">
                <a:solidFill>
                  <a:srgbClr val="FF0000"/>
                </a:solidFill>
              </a:rPr>
              <a:t>Numpy</a:t>
            </a:r>
            <a:r>
              <a:rPr lang="en-NZ" sz="1200" b="1" dirty="0" smtClean="0">
                <a:solidFill>
                  <a:srgbClr val="FF0000"/>
                </a:solidFill>
              </a:rPr>
              <a:t> provides 100 times faster execution than naïve Python implementation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6120896" y="4658597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3521" y="452810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1200" b="1" dirty="0" smtClean="0">
                <a:solidFill>
                  <a:srgbClr val="FF0000"/>
                </a:solidFill>
              </a:rPr>
              <a:t>naïve Python implementation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7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31995" cy="4351338"/>
          </a:xfrm>
        </p:spPr>
        <p:txBody>
          <a:bodyPr/>
          <a:lstStyle/>
          <a:p>
            <a:r>
              <a:rPr lang="en-US" dirty="0" smtClean="0"/>
              <a:t>Pandas is a software library written for the Python programming language for </a:t>
            </a:r>
            <a:r>
              <a:rPr lang="en-US" dirty="0" smtClean="0"/>
              <a:t>structured data (i.e. tables) manipulation </a:t>
            </a:r>
            <a:r>
              <a:rPr lang="en-US" dirty="0" smtClean="0"/>
              <a:t>and analysis. </a:t>
            </a:r>
          </a:p>
          <a:p>
            <a:r>
              <a:rPr lang="en-US" dirty="0" smtClean="0"/>
              <a:t>In particular, it offers data structures and operations for manipulating numerical tables and time series.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916832"/>
            <a:ext cx="4379534" cy="3835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2656"/>
            <a:ext cx="5715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83310" cy="4351338"/>
          </a:xfrm>
        </p:spPr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a Python 2D plotting library which produces publication quality figures in a variety of hardcopy formats and interactive environments across platforms. 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can be used in Python scripts, the Python and </a:t>
            </a:r>
            <a:r>
              <a:rPr lang="en-US" dirty="0" err="1" smtClean="0"/>
              <a:t>IPython</a:t>
            </a:r>
            <a:r>
              <a:rPr lang="en-US" dirty="0" smtClean="0"/>
              <a:t> shells, the </a:t>
            </a:r>
            <a:r>
              <a:rPr lang="en-US" dirty="0" err="1" smtClean="0"/>
              <a:t>Jupyter</a:t>
            </a:r>
            <a:r>
              <a:rPr lang="en-US" dirty="0" smtClean="0"/>
              <a:t> notebook, web application servers, and for graphical user interface toolkits.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2656"/>
            <a:ext cx="5715000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13" y="1578897"/>
            <a:ext cx="2233844" cy="167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27" y="4457888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0128" r="-257" b="73494"/>
          <a:stretch/>
        </p:blipFill>
        <p:spPr>
          <a:xfrm>
            <a:off x="4016137" y="5036920"/>
            <a:ext cx="2527093" cy="1718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6880" r="15767"/>
          <a:stretch/>
        </p:blipFill>
        <p:spPr>
          <a:xfrm>
            <a:off x="6948264" y="296868"/>
            <a:ext cx="1946133" cy="2167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37" y="3254280"/>
            <a:ext cx="2492137" cy="186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962" y="2731723"/>
            <a:ext cx="2696914" cy="18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476672"/>
            <a:ext cx="5694362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505860" y="4423461"/>
            <a:ext cx="850900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7" y="275314"/>
            <a:ext cx="2028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196752"/>
            <a:ext cx="3270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- </a:t>
            </a:r>
            <a:r>
              <a:rPr lang="en-US" sz="1600" dirty="0" err="1" smtClean="0"/>
              <a:t>SciPy</a:t>
            </a:r>
            <a:r>
              <a:rPr lang="en-US" sz="1600" dirty="0" smtClean="0"/>
              <a:t> </a:t>
            </a:r>
            <a:r>
              <a:rPr lang="en-US" sz="1600" dirty="0"/>
              <a:t>(pronounced “Sigh Pie”) is a Python-based ecosystem of open-source software for mathematics, science, and engineering.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</a:t>
            </a:r>
            <a:r>
              <a:rPr lang="en-US" sz="1600" dirty="0" err="1" smtClean="0"/>
              <a:t>SciKits</a:t>
            </a:r>
            <a:r>
              <a:rPr lang="en-US" sz="1600" dirty="0" smtClean="0"/>
              <a:t> </a:t>
            </a:r>
            <a:r>
              <a:rPr lang="en-US" sz="1600" dirty="0"/>
              <a:t>(short for </a:t>
            </a:r>
            <a:r>
              <a:rPr lang="en-US" sz="1600" dirty="0" err="1"/>
              <a:t>SciPy</a:t>
            </a:r>
            <a:r>
              <a:rPr lang="en-US" sz="1600" dirty="0"/>
              <a:t> Toolkits), are add-on packages for </a:t>
            </a:r>
            <a:r>
              <a:rPr lang="en-US" sz="1600" dirty="0" err="1"/>
              <a:t>SciPy</a:t>
            </a:r>
            <a:r>
              <a:rPr lang="en-US" sz="1600" dirty="0"/>
              <a:t>, hosted and developed separately from the main </a:t>
            </a:r>
            <a:r>
              <a:rPr lang="en-US" sz="1600" dirty="0" err="1"/>
              <a:t>SciPy</a:t>
            </a:r>
            <a:r>
              <a:rPr lang="en-US" sz="1600" dirty="0"/>
              <a:t> distribution.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All </a:t>
            </a:r>
            <a:r>
              <a:rPr lang="en-US" sz="1600" dirty="0" err="1"/>
              <a:t>SciKits</a:t>
            </a:r>
            <a:r>
              <a:rPr lang="en-US" sz="1600" dirty="0"/>
              <a:t> are available under the '</a:t>
            </a:r>
            <a:r>
              <a:rPr lang="en-US" sz="1600" dirty="0" err="1"/>
              <a:t>scikits</a:t>
            </a:r>
            <a:r>
              <a:rPr lang="en-US" sz="1600" dirty="0"/>
              <a:t>' namespace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The </a:t>
            </a:r>
            <a:r>
              <a:rPr lang="en-US" sz="1600" dirty="0" err="1"/>
              <a:t>SciKits</a:t>
            </a:r>
            <a:r>
              <a:rPr lang="en-US" sz="1600" dirty="0"/>
              <a:t> cover a broad spectrum of application domains, including financial computation, audio processing, geosciences, computer vision, engineering, machine learning, medical computing, bioinformatics…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Pages>0</Pages>
  <Words>1651</Words>
  <Characters>0</Characters>
  <Application>Microsoft Office PowerPoint</Application>
  <PresentationFormat>On-screen Show (4:3)</PresentationFormat>
  <Lines>0</Lines>
  <Paragraphs>295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DejaVu Sans</vt:lpstr>
      <vt:lpstr>Gill Sans</vt:lpstr>
      <vt:lpstr>Helvetica</vt:lpstr>
      <vt:lpstr>Times New Roman</vt:lpstr>
      <vt:lpstr>Wingdings</vt:lpstr>
      <vt:lpstr>ヒラギノ角ゴ ProN W3</vt:lpstr>
      <vt:lpstr>Office Theme</vt:lpstr>
      <vt:lpstr>Python Data Science Stack </vt:lpstr>
      <vt:lpstr>Most relevant programming languages for machine learning</vt:lpstr>
      <vt:lpstr>PowerPoint Presentation</vt:lpstr>
      <vt:lpstr>The advantage of using the Anaconda Python distribution is the functionality packed within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 Overview</vt:lpstr>
      <vt:lpstr>Working in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importance of Generalization versus Memorization</vt:lpstr>
      <vt:lpstr>PowerPoint Presentation</vt:lpstr>
      <vt:lpstr>PowerPoint Presentation</vt:lpstr>
      <vt:lpstr>Scikit learn consistent API interface</vt:lpstr>
      <vt:lpstr>Scikit learn consistent API interface – classification example</vt:lpstr>
      <vt:lpstr>Scikit learn consistent API interface – regression example </vt:lpstr>
      <vt:lpstr>Machine learning Datasets</vt:lpstr>
      <vt:lpstr>The Iris Dataset</vt:lpstr>
      <vt:lpstr>The Iris Dataset</vt:lpstr>
      <vt:lpstr>The Iris Dataset</vt:lpstr>
      <vt:lpstr>Plotting 2 and 3 of the 4 Iris Dataset features to visualize statistical structure in the data</vt:lpstr>
      <vt:lpstr>The Iris Dataset: Loading</vt:lpstr>
      <vt:lpstr>Exploring The Iris Dataset in Spyder</vt:lpstr>
      <vt:lpstr>The Iris Dataset: Data structure</vt:lpstr>
      <vt:lpstr>The Iris Dataset: Data dimensions</vt:lpstr>
      <vt:lpstr>The Iris Dataset: Data dimensions</vt:lpstr>
      <vt:lpstr>The Iris Dataset: y/target</vt:lpstr>
      <vt:lpstr>The Iris Dataset: Classes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scikit-learn</dc:title>
  <dc:creator>Rozado, David (Digital, Sandy Bay)</dc:creator>
  <cp:lastModifiedBy>David Rozado</cp:lastModifiedBy>
  <cp:revision>107</cp:revision>
  <dcterms:modified xsi:type="dcterms:W3CDTF">2020-02-17T05:18:42Z</dcterms:modified>
</cp:coreProperties>
</file>