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7" r:id="rId3"/>
    <p:sldId id="272" r:id="rId4"/>
    <p:sldId id="262" r:id="rId5"/>
    <p:sldId id="264" r:id="rId6"/>
    <p:sldId id="271" r:id="rId7"/>
    <p:sldId id="270" r:id="rId8"/>
    <p:sldId id="26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7" autoAdjust="0"/>
    <p:restoredTop sz="69065" autoAdjust="0"/>
  </p:normalViewPr>
  <p:slideViewPr>
    <p:cSldViewPr snapToGrid="0">
      <p:cViewPr varScale="1">
        <p:scale>
          <a:sx n="53" d="100"/>
          <a:sy n="53" d="100"/>
        </p:scale>
        <p:origin x="10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5477D-A046-4B1E-A56F-B41DCD5E37EF}" type="datetimeFigureOut">
              <a:rPr lang="en-US" smtClean="0"/>
              <a:t>2/21/2018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F67B5-1AC1-411A-8279-424C04BADD8E}" type="slidenum">
              <a:rPr lang="en-US" smtClean="0"/>
              <a:t>‹#›</a:t>
            </a:fld>
            <a:endParaRPr lang="en-US"/>
          </a:p>
        </p:txBody>
      </p:sp>
    </p:spTree>
    <p:extLst>
      <p:ext uri="{BB962C8B-B14F-4D97-AF65-F5344CB8AC3E}">
        <p14:creationId xmlns:p14="http://schemas.microsoft.com/office/powerpoint/2010/main" val="312730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F67B5-1AC1-411A-8279-424C04BADD8E}" type="slidenum">
              <a:rPr lang="en-US" smtClean="0"/>
              <a:t>2</a:t>
            </a:fld>
            <a:endParaRPr lang="en-US"/>
          </a:p>
        </p:txBody>
      </p:sp>
    </p:spTree>
    <p:extLst>
      <p:ext uri="{BB962C8B-B14F-4D97-AF65-F5344CB8AC3E}">
        <p14:creationId xmlns:p14="http://schemas.microsoft.com/office/powerpoint/2010/main" val="1844204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F67B5-1AC1-411A-8279-424C04BADD8E}" type="slidenum">
              <a:rPr lang="en-US" smtClean="0"/>
              <a:t>3</a:t>
            </a:fld>
            <a:endParaRPr lang="en-US"/>
          </a:p>
        </p:txBody>
      </p:sp>
    </p:spTree>
    <p:extLst>
      <p:ext uri="{BB962C8B-B14F-4D97-AF65-F5344CB8AC3E}">
        <p14:creationId xmlns:p14="http://schemas.microsoft.com/office/powerpoint/2010/main" val="1519203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F67B5-1AC1-411A-8279-424C04BADD8E}" type="slidenum">
              <a:rPr lang="en-US" smtClean="0"/>
              <a:t>4</a:t>
            </a:fld>
            <a:endParaRPr lang="en-US"/>
          </a:p>
        </p:txBody>
      </p:sp>
    </p:spTree>
    <p:extLst>
      <p:ext uri="{BB962C8B-B14F-4D97-AF65-F5344CB8AC3E}">
        <p14:creationId xmlns:p14="http://schemas.microsoft.com/office/powerpoint/2010/main" val="370448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F67B5-1AC1-411A-8279-424C04BADD8E}" type="slidenum">
              <a:rPr lang="en-US" smtClean="0"/>
              <a:t>5</a:t>
            </a:fld>
            <a:endParaRPr lang="en-US"/>
          </a:p>
        </p:txBody>
      </p:sp>
    </p:spTree>
    <p:extLst>
      <p:ext uri="{BB962C8B-B14F-4D97-AF65-F5344CB8AC3E}">
        <p14:creationId xmlns:p14="http://schemas.microsoft.com/office/powerpoint/2010/main" val="4006795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F67B5-1AC1-411A-8279-424C04BADD8E}" type="slidenum">
              <a:rPr lang="en-US" smtClean="0"/>
              <a:t>8</a:t>
            </a:fld>
            <a:endParaRPr lang="en-US"/>
          </a:p>
        </p:txBody>
      </p:sp>
    </p:spTree>
    <p:extLst>
      <p:ext uri="{BB962C8B-B14F-4D97-AF65-F5344CB8AC3E}">
        <p14:creationId xmlns:p14="http://schemas.microsoft.com/office/powerpoint/2010/main" val="2137073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8F67B5-1AC1-411A-8279-424C04BADD8E}" type="slidenum">
              <a:rPr lang="en-US" smtClean="0"/>
              <a:t>9</a:t>
            </a:fld>
            <a:endParaRPr lang="en-US"/>
          </a:p>
        </p:txBody>
      </p:sp>
    </p:spTree>
    <p:extLst>
      <p:ext uri="{BB962C8B-B14F-4D97-AF65-F5344CB8AC3E}">
        <p14:creationId xmlns:p14="http://schemas.microsoft.com/office/powerpoint/2010/main" val="127611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6FA0-BFCE-4FA0-9E49-2F669C0BFA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38F5C8-6C22-4563-A5DE-BFC93A8DF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3ED52A-0A8C-4AFD-85AD-090FA18DC4C4}"/>
              </a:ext>
            </a:extLst>
          </p:cNvPr>
          <p:cNvSpPr>
            <a:spLocks noGrp="1"/>
          </p:cNvSpPr>
          <p:nvPr>
            <p:ph type="dt" sz="half" idx="10"/>
          </p:nvPr>
        </p:nvSpPr>
        <p:spPr/>
        <p:txBody>
          <a:bodyPr/>
          <a:lstStyle/>
          <a:p>
            <a:fld id="{12088257-43E3-489D-8F71-51343C4A980D}" type="datetimeFigureOut">
              <a:rPr lang="en-US" smtClean="0"/>
              <a:t>2/21/2018</a:t>
            </a:fld>
            <a:endParaRPr lang="en-US"/>
          </a:p>
        </p:txBody>
      </p:sp>
      <p:sp>
        <p:nvSpPr>
          <p:cNvPr id="5" name="Footer Placeholder 4">
            <a:extLst>
              <a:ext uri="{FF2B5EF4-FFF2-40B4-BE49-F238E27FC236}">
                <a16:creationId xmlns:a16="http://schemas.microsoft.com/office/drawing/2014/main" id="{E8DBF07E-A503-48BD-9CD2-0829D4D3B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AA402-699C-475D-927C-F470739009E4}"/>
              </a:ext>
            </a:extLst>
          </p:cNvPr>
          <p:cNvSpPr>
            <a:spLocks noGrp="1"/>
          </p:cNvSpPr>
          <p:nvPr>
            <p:ph type="sldNum" sz="quarter" idx="12"/>
          </p:nvPr>
        </p:nvSpPr>
        <p:spPr/>
        <p:txBody>
          <a:bodyPr/>
          <a:lstStyle/>
          <a:p>
            <a:fld id="{8F38C371-08F4-4E36-9151-0C196EC827D9}" type="slidenum">
              <a:rPr lang="en-US" smtClean="0"/>
              <a:t>‹#›</a:t>
            </a:fld>
            <a:endParaRPr lang="en-US"/>
          </a:p>
        </p:txBody>
      </p:sp>
    </p:spTree>
    <p:extLst>
      <p:ext uri="{BB962C8B-B14F-4D97-AF65-F5344CB8AC3E}">
        <p14:creationId xmlns:p14="http://schemas.microsoft.com/office/powerpoint/2010/main" val="2921840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71BF-7BFA-4BFD-8692-17A51D3315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6B239-3852-4AB7-A285-CAD421370C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2F1D6-A280-4B1F-9178-8ED94D1D7ED8}"/>
              </a:ext>
            </a:extLst>
          </p:cNvPr>
          <p:cNvSpPr>
            <a:spLocks noGrp="1"/>
          </p:cNvSpPr>
          <p:nvPr>
            <p:ph type="dt" sz="half" idx="10"/>
          </p:nvPr>
        </p:nvSpPr>
        <p:spPr/>
        <p:txBody>
          <a:bodyPr/>
          <a:lstStyle/>
          <a:p>
            <a:fld id="{12088257-43E3-489D-8F71-51343C4A980D}" type="datetimeFigureOut">
              <a:rPr lang="en-US" smtClean="0"/>
              <a:t>2/21/2018</a:t>
            </a:fld>
            <a:endParaRPr lang="en-US"/>
          </a:p>
        </p:txBody>
      </p:sp>
      <p:sp>
        <p:nvSpPr>
          <p:cNvPr id="5" name="Footer Placeholder 4">
            <a:extLst>
              <a:ext uri="{FF2B5EF4-FFF2-40B4-BE49-F238E27FC236}">
                <a16:creationId xmlns:a16="http://schemas.microsoft.com/office/drawing/2014/main" id="{B3FCF49A-EE4B-42B0-9401-5A8D10B2C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33206-C488-43BB-A708-028F7DF2B0F9}"/>
              </a:ext>
            </a:extLst>
          </p:cNvPr>
          <p:cNvSpPr>
            <a:spLocks noGrp="1"/>
          </p:cNvSpPr>
          <p:nvPr>
            <p:ph type="sldNum" sz="quarter" idx="12"/>
          </p:nvPr>
        </p:nvSpPr>
        <p:spPr/>
        <p:txBody>
          <a:bodyPr/>
          <a:lstStyle/>
          <a:p>
            <a:fld id="{8F38C371-08F4-4E36-9151-0C196EC827D9}" type="slidenum">
              <a:rPr lang="en-US" smtClean="0"/>
              <a:t>‹#›</a:t>
            </a:fld>
            <a:endParaRPr lang="en-US"/>
          </a:p>
        </p:txBody>
      </p:sp>
    </p:spTree>
    <p:extLst>
      <p:ext uri="{BB962C8B-B14F-4D97-AF65-F5344CB8AC3E}">
        <p14:creationId xmlns:p14="http://schemas.microsoft.com/office/powerpoint/2010/main" val="218504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FC4C19-E8EE-4E3A-A28C-68AA9F73C2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F1A9D2-2B39-4812-B161-EE7EDC454A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881B6-2EB6-4158-82BF-95A82D3B5E6C}"/>
              </a:ext>
            </a:extLst>
          </p:cNvPr>
          <p:cNvSpPr>
            <a:spLocks noGrp="1"/>
          </p:cNvSpPr>
          <p:nvPr>
            <p:ph type="dt" sz="half" idx="10"/>
          </p:nvPr>
        </p:nvSpPr>
        <p:spPr/>
        <p:txBody>
          <a:bodyPr/>
          <a:lstStyle/>
          <a:p>
            <a:fld id="{12088257-43E3-489D-8F71-51343C4A980D}" type="datetimeFigureOut">
              <a:rPr lang="en-US" smtClean="0"/>
              <a:t>2/21/2018</a:t>
            </a:fld>
            <a:endParaRPr lang="en-US"/>
          </a:p>
        </p:txBody>
      </p:sp>
      <p:sp>
        <p:nvSpPr>
          <p:cNvPr id="5" name="Footer Placeholder 4">
            <a:extLst>
              <a:ext uri="{FF2B5EF4-FFF2-40B4-BE49-F238E27FC236}">
                <a16:creationId xmlns:a16="http://schemas.microsoft.com/office/drawing/2014/main" id="{3C27300B-4A61-45E7-BE6F-3828886A2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385B2-235F-454D-8827-58F187F879EB}"/>
              </a:ext>
            </a:extLst>
          </p:cNvPr>
          <p:cNvSpPr>
            <a:spLocks noGrp="1"/>
          </p:cNvSpPr>
          <p:nvPr>
            <p:ph type="sldNum" sz="quarter" idx="12"/>
          </p:nvPr>
        </p:nvSpPr>
        <p:spPr/>
        <p:txBody>
          <a:bodyPr/>
          <a:lstStyle/>
          <a:p>
            <a:fld id="{8F38C371-08F4-4E36-9151-0C196EC827D9}" type="slidenum">
              <a:rPr lang="en-US" smtClean="0"/>
              <a:t>‹#›</a:t>
            </a:fld>
            <a:endParaRPr lang="en-US"/>
          </a:p>
        </p:txBody>
      </p:sp>
    </p:spTree>
    <p:extLst>
      <p:ext uri="{BB962C8B-B14F-4D97-AF65-F5344CB8AC3E}">
        <p14:creationId xmlns:p14="http://schemas.microsoft.com/office/powerpoint/2010/main" val="69746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6BD9A-884A-49FB-97DB-6127809465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1DC4A-AA70-40DD-82EA-D9DBB5C398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7F8233-5D22-4A38-B61F-94FFF38749CE}"/>
              </a:ext>
            </a:extLst>
          </p:cNvPr>
          <p:cNvSpPr>
            <a:spLocks noGrp="1"/>
          </p:cNvSpPr>
          <p:nvPr>
            <p:ph type="dt" sz="half" idx="10"/>
          </p:nvPr>
        </p:nvSpPr>
        <p:spPr/>
        <p:txBody>
          <a:bodyPr/>
          <a:lstStyle/>
          <a:p>
            <a:fld id="{12088257-43E3-489D-8F71-51343C4A980D}" type="datetimeFigureOut">
              <a:rPr lang="en-US" smtClean="0"/>
              <a:t>2/21/2018</a:t>
            </a:fld>
            <a:endParaRPr lang="en-US"/>
          </a:p>
        </p:txBody>
      </p:sp>
      <p:sp>
        <p:nvSpPr>
          <p:cNvPr id="5" name="Footer Placeholder 4">
            <a:extLst>
              <a:ext uri="{FF2B5EF4-FFF2-40B4-BE49-F238E27FC236}">
                <a16:creationId xmlns:a16="http://schemas.microsoft.com/office/drawing/2014/main" id="{2A00F856-FFB7-42B2-BD04-CFECA785D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9A070-C29F-4725-AD32-E14ACD438609}"/>
              </a:ext>
            </a:extLst>
          </p:cNvPr>
          <p:cNvSpPr>
            <a:spLocks noGrp="1"/>
          </p:cNvSpPr>
          <p:nvPr>
            <p:ph type="sldNum" sz="quarter" idx="12"/>
          </p:nvPr>
        </p:nvSpPr>
        <p:spPr/>
        <p:txBody>
          <a:bodyPr/>
          <a:lstStyle/>
          <a:p>
            <a:fld id="{8F38C371-08F4-4E36-9151-0C196EC827D9}" type="slidenum">
              <a:rPr lang="en-US" smtClean="0"/>
              <a:t>‹#›</a:t>
            </a:fld>
            <a:endParaRPr lang="en-US"/>
          </a:p>
        </p:txBody>
      </p:sp>
    </p:spTree>
    <p:extLst>
      <p:ext uri="{BB962C8B-B14F-4D97-AF65-F5344CB8AC3E}">
        <p14:creationId xmlns:p14="http://schemas.microsoft.com/office/powerpoint/2010/main" val="222209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D11DA-085C-488E-8F1E-41F643469A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1B0FE7-7870-45EE-9C48-6B0F4919D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9275B9-68CD-49F4-A20E-EC94F378CBA2}"/>
              </a:ext>
            </a:extLst>
          </p:cNvPr>
          <p:cNvSpPr>
            <a:spLocks noGrp="1"/>
          </p:cNvSpPr>
          <p:nvPr>
            <p:ph type="dt" sz="half" idx="10"/>
          </p:nvPr>
        </p:nvSpPr>
        <p:spPr/>
        <p:txBody>
          <a:bodyPr/>
          <a:lstStyle/>
          <a:p>
            <a:fld id="{12088257-43E3-489D-8F71-51343C4A980D}" type="datetimeFigureOut">
              <a:rPr lang="en-US" smtClean="0"/>
              <a:t>2/21/2018</a:t>
            </a:fld>
            <a:endParaRPr lang="en-US"/>
          </a:p>
        </p:txBody>
      </p:sp>
      <p:sp>
        <p:nvSpPr>
          <p:cNvPr id="5" name="Footer Placeholder 4">
            <a:extLst>
              <a:ext uri="{FF2B5EF4-FFF2-40B4-BE49-F238E27FC236}">
                <a16:creationId xmlns:a16="http://schemas.microsoft.com/office/drawing/2014/main" id="{B291906A-76C5-4640-969E-9C5FC022B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1298B-FC9D-4163-93A8-7CB4861C7AA9}"/>
              </a:ext>
            </a:extLst>
          </p:cNvPr>
          <p:cNvSpPr>
            <a:spLocks noGrp="1"/>
          </p:cNvSpPr>
          <p:nvPr>
            <p:ph type="sldNum" sz="quarter" idx="12"/>
          </p:nvPr>
        </p:nvSpPr>
        <p:spPr/>
        <p:txBody>
          <a:bodyPr/>
          <a:lstStyle/>
          <a:p>
            <a:fld id="{8F38C371-08F4-4E36-9151-0C196EC827D9}" type="slidenum">
              <a:rPr lang="en-US" smtClean="0"/>
              <a:t>‹#›</a:t>
            </a:fld>
            <a:endParaRPr lang="en-US"/>
          </a:p>
        </p:txBody>
      </p:sp>
    </p:spTree>
    <p:extLst>
      <p:ext uri="{BB962C8B-B14F-4D97-AF65-F5344CB8AC3E}">
        <p14:creationId xmlns:p14="http://schemas.microsoft.com/office/powerpoint/2010/main" val="178916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0444-A538-4CEE-93FA-65EE1CADC1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A0A395-C139-45E4-91C4-BE002D0AE9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BA93FC-CE1A-4763-B496-4827BF433C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53C544-C821-4F9F-947E-A0F0A1C14806}"/>
              </a:ext>
            </a:extLst>
          </p:cNvPr>
          <p:cNvSpPr>
            <a:spLocks noGrp="1"/>
          </p:cNvSpPr>
          <p:nvPr>
            <p:ph type="dt" sz="half" idx="10"/>
          </p:nvPr>
        </p:nvSpPr>
        <p:spPr/>
        <p:txBody>
          <a:bodyPr/>
          <a:lstStyle/>
          <a:p>
            <a:fld id="{12088257-43E3-489D-8F71-51343C4A980D}" type="datetimeFigureOut">
              <a:rPr lang="en-US" smtClean="0"/>
              <a:t>2/21/2018</a:t>
            </a:fld>
            <a:endParaRPr lang="en-US"/>
          </a:p>
        </p:txBody>
      </p:sp>
      <p:sp>
        <p:nvSpPr>
          <p:cNvPr id="6" name="Footer Placeholder 5">
            <a:extLst>
              <a:ext uri="{FF2B5EF4-FFF2-40B4-BE49-F238E27FC236}">
                <a16:creationId xmlns:a16="http://schemas.microsoft.com/office/drawing/2014/main" id="{581F1891-7682-4894-B05B-DEC1CFEEE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C0FDC3-4C78-4C1A-A433-166213709834}"/>
              </a:ext>
            </a:extLst>
          </p:cNvPr>
          <p:cNvSpPr>
            <a:spLocks noGrp="1"/>
          </p:cNvSpPr>
          <p:nvPr>
            <p:ph type="sldNum" sz="quarter" idx="12"/>
          </p:nvPr>
        </p:nvSpPr>
        <p:spPr/>
        <p:txBody>
          <a:bodyPr/>
          <a:lstStyle/>
          <a:p>
            <a:fld id="{8F38C371-08F4-4E36-9151-0C196EC827D9}" type="slidenum">
              <a:rPr lang="en-US" smtClean="0"/>
              <a:t>‹#›</a:t>
            </a:fld>
            <a:endParaRPr lang="en-US"/>
          </a:p>
        </p:txBody>
      </p:sp>
    </p:spTree>
    <p:extLst>
      <p:ext uri="{BB962C8B-B14F-4D97-AF65-F5344CB8AC3E}">
        <p14:creationId xmlns:p14="http://schemas.microsoft.com/office/powerpoint/2010/main" val="2842087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89FD-8CA8-4732-946F-ED80E2D372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4153C2-9929-4A6C-B155-EB26EEAFC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4C9AEC-62AD-4450-A18E-DD2C5491761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5D8DD3-2D88-4AE5-9FF5-D545EE5FF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C23836-CF5A-4B92-9CE3-D2A1F22248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85B559-162F-4472-8B1A-3B6E8375169D}"/>
              </a:ext>
            </a:extLst>
          </p:cNvPr>
          <p:cNvSpPr>
            <a:spLocks noGrp="1"/>
          </p:cNvSpPr>
          <p:nvPr>
            <p:ph type="dt" sz="half" idx="10"/>
          </p:nvPr>
        </p:nvSpPr>
        <p:spPr/>
        <p:txBody>
          <a:bodyPr/>
          <a:lstStyle/>
          <a:p>
            <a:fld id="{12088257-43E3-489D-8F71-51343C4A980D}" type="datetimeFigureOut">
              <a:rPr lang="en-US" smtClean="0"/>
              <a:t>2/21/2018</a:t>
            </a:fld>
            <a:endParaRPr lang="en-US"/>
          </a:p>
        </p:txBody>
      </p:sp>
      <p:sp>
        <p:nvSpPr>
          <p:cNvPr id="8" name="Footer Placeholder 7">
            <a:extLst>
              <a:ext uri="{FF2B5EF4-FFF2-40B4-BE49-F238E27FC236}">
                <a16:creationId xmlns:a16="http://schemas.microsoft.com/office/drawing/2014/main" id="{87FDB758-242D-4A5A-9BE1-E42FBA3C17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D2BDB1-D55A-47C4-A085-E9995023D733}"/>
              </a:ext>
            </a:extLst>
          </p:cNvPr>
          <p:cNvSpPr>
            <a:spLocks noGrp="1"/>
          </p:cNvSpPr>
          <p:nvPr>
            <p:ph type="sldNum" sz="quarter" idx="12"/>
          </p:nvPr>
        </p:nvSpPr>
        <p:spPr/>
        <p:txBody>
          <a:bodyPr/>
          <a:lstStyle/>
          <a:p>
            <a:fld id="{8F38C371-08F4-4E36-9151-0C196EC827D9}" type="slidenum">
              <a:rPr lang="en-US" smtClean="0"/>
              <a:t>‹#›</a:t>
            </a:fld>
            <a:endParaRPr lang="en-US"/>
          </a:p>
        </p:txBody>
      </p:sp>
    </p:spTree>
    <p:extLst>
      <p:ext uri="{BB962C8B-B14F-4D97-AF65-F5344CB8AC3E}">
        <p14:creationId xmlns:p14="http://schemas.microsoft.com/office/powerpoint/2010/main" val="205888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EE1A-0BD7-40A3-BA52-CE19ADD564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52F4C3-FF4A-40BB-8299-4943B187CC11}"/>
              </a:ext>
            </a:extLst>
          </p:cNvPr>
          <p:cNvSpPr>
            <a:spLocks noGrp="1"/>
          </p:cNvSpPr>
          <p:nvPr>
            <p:ph type="dt" sz="half" idx="10"/>
          </p:nvPr>
        </p:nvSpPr>
        <p:spPr/>
        <p:txBody>
          <a:bodyPr/>
          <a:lstStyle/>
          <a:p>
            <a:fld id="{12088257-43E3-489D-8F71-51343C4A980D}" type="datetimeFigureOut">
              <a:rPr lang="en-US" smtClean="0"/>
              <a:t>2/21/2018</a:t>
            </a:fld>
            <a:endParaRPr lang="en-US"/>
          </a:p>
        </p:txBody>
      </p:sp>
      <p:sp>
        <p:nvSpPr>
          <p:cNvPr id="4" name="Footer Placeholder 3">
            <a:extLst>
              <a:ext uri="{FF2B5EF4-FFF2-40B4-BE49-F238E27FC236}">
                <a16:creationId xmlns:a16="http://schemas.microsoft.com/office/drawing/2014/main" id="{6658CAD7-F1CA-4599-9BCD-0CF3B7D834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05C62B-1D8C-4729-834D-90D5DA87EE1E}"/>
              </a:ext>
            </a:extLst>
          </p:cNvPr>
          <p:cNvSpPr>
            <a:spLocks noGrp="1"/>
          </p:cNvSpPr>
          <p:nvPr>
            <p:ph type="sldNum" sz="quarter" idx="12"/>
          </p:nvPr>
        </p:nvSpPr>
        <p:spPr/>
        <p:txBody>
          <a:bodyPr/>
          <a:lstStyle/>
          <a:p>
            <a:fld id="{8F38C371-08F4-4E36-9151-0C196EC827D9}" type="slidenum">
              <a:rPr lang="en-US" smtClean="0"/>
              <a:t>‹#›</a:t>
            </a:fld>
            <a:endParaRPr lang="en-US"/>
          </a:p>
        </p:txBody>
      </p:sp>
    </p:spTree>
    <p:extLst>
      <p:ext uri="{BB962C8B-B14F-4D97-AF65-F5344CB8AC3E}">
        <p14:creationId xmlns:p14="http://schemas.microsoft.com/office/powerpoint/2010/main" val="3770356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AD5D0-C36A-4C11-BE91-2EB518C2A982}"/>
              </a:ext>
            </a:extLst>
          </p:cNvPr>
          <p:cNvSpPr>
            <a:spLocks noGrp="1"/>
          </p:cNvSpPr>
          <p:nvPr>
            <p:ph type="dt" sz="half" idx="10"/>
          </p:nvPr>
        </p:nvSpPr>
        <p:spPr/>
        <p:txBody>
          <a:bodyPr/>
          <a:lstStyle/>
          <a:p>
            <a:fld id="{12088257-43E3-489D-8F71-51343C4A980D}" type="datetimeFigureOut">
              <a:rPr lang="en-US" smtClean="0"/>
              <a:t>2/21/2018</a:t>
            </a:fld>
            <a:endParaRPr lang="en-US"/>
          </a:p>
        </p:txBody>
      </p:sp>
      <p:sp>
        <p:nvSpPr>
          <p:cNvPr id="3" name="Footer Placeholder 2">
            <a:extLst>
              <a:ext uri="{FF2B5EF4-FFF2-40B4-BE49-F238E27FC236}">
                <a16:creationId xmlns:a16="http://schemas.microsoft.com/office/drawing/2014/main" id="{76555C7B-A90E-4477-9814-BC60E22A87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865D37-C37C-4296-9CEA-0DB6C6F8D65D}"/>
              </a:ext>
            </a:extLst>
          </p:cNvPr>
          <p:cNvSpPr>
            <a:spLocks noGrp="1"/>
          </p:cNvSpPr>
          <p:nvPr>
            <p:ph type="sldNum" sz="quarter" idx="12"/>
          </p:nvPr>
        </p:nvSpPr>
        <p:spPr/>
        <p:txBody>
          <a:bodyPr/>
          <a:lstStyle/>
          <a:p>
            <a:fld id="{8F38C371-08F4-4E36-9151-0C196EC827D9}" type="slidenum">
              <a:rPr lang="en-US" smtClean="0"/>
              <a:t>‹#›</a:t>
            </a:fld>
            <a:endParaRPr lang="en-US"/>
          </a:p>
        </p:txBody>
      </p:sp>
    </p:spTree>
    <p:extLst>
      <p:ext uri="{BB962C8B-B14F-4D97-AF65-F5344CB8AC3E}">
        <p14:creationId xmlns:p14="http://schemas.microsoft.com/office/powerpoint/2010/main" val="125388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8F96-F262-4DB7-84D0-AFC82A0A4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EEA890-0797-4827-B42F-20CA4169F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73C7A-E48C-40E1-8A2B-3A326F0C3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7D791B-D1A5-47A6-8204-7CA09AB62306}"/>
              </a:ext>
            </a:extLst>
          </p:cNvPr>
          <p:cNvSpPr>
            <a:spLocks noGrp="1"/>
          </p:cNvSpPr>
          <p:nvPr>
            <p:ph type="dt" sz="half" idx="10"/>
          </p:nvPr>
        </p:nvSpPr>
        <p:spPr/>
        <p:txBody>
          <a:bodyPr/>
          <a:lstStyle/>
          <a:p>
            <a:fld id="{12088257-43E3-489D-8F71-51343C4A980D}" type="datetimeFigureOut">
              <a:rPr lang="en-US" smtClean="0"/>
              <a:t>2/21/2018</a:t>
            </a:fld>
            <a:endParaRPr lang="en-US"/>
          </a:p>
        </p:txBody>
      </p:sp>
      <p:sp>
        <p:nvSpPr>
          <p:cNvPr id="6" name="Footer Placeholder 5">
            <a:extLst>
              <a:ext uri="{FF2B5EF4-FFF2-40B4-BE49-F238E27FC236}">
                <a16:creationId xmlns:a16="http://schemas.microsoft.com/office/drawing/2014/main" id="{A057D876-2011-4669-B151-C4701678F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6FC4B-43DE-413D-A86D-21E3A6BCCB9D}"/>
              </a:ext>
            </a:extLst>
          </p:cNvPr>
          <p:cNvSpPr>
            <a:spLocks noGrp="1"/>
          </p:cNvSpPr>
          <p:nvPr>
            <p:ph type="sldNum" sz="quarter" idx="12"/>
          </p:nvPr>
        </p:nvSpPr>
        <p:spPr/>
        <p:txBody>
          <a:bodyPr/>
          <a:lstStyle/>
          <a:p>
            <a:fld id="{8F38C371-08F4-4E36-9151-0C196EC827D9}" type="slidenum">
              <a:rPr lang="en-US" smtClean="0"/>
              <a:t>‹#›</a:t>
            </a:fld>
            <a:endParaRPr lang="en-US"/>
          </a:p>
        </p:txBody>
      </p:sp>
    </p:spTree>
    <p:extLst>
      <p:ext uri="{BB962C8B-B14F-4D97-AF65-F5344CB8AC3E}">
        <p14:creationId xmlns:p14="http://schemas.microsoft.com/office/powerpoint/2010/main" val="15373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323A-EE4E-4479-A654-2EA08DF42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08CC4C-556B-43E4-B9FC-48E05AC7C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E44F45-F22E-45BE-8501-924CE3C1D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C23119-BF70-490B-8E9A-48F0156B6A94}"/>
              </a:ext>
            </a:extLst>
          </p:cNvPr>
          <p:cNvSpPr>
            <a:spLocks noGrp="1"/>
          </p:cNvSpPr>
          <p:nvPr>
            <p:ph type="dt" sz="half" idx="10"/>
          </p:nvPr>
        </p:nvSpPr>
        <p:spPr/>
        <p:txBody>
          <a:bodyPr/>
          <a:lstStyle/>
          <a:p>
            <a:fld id="{12088257-43E3-489D-8F71-51343C4A980D}" type="datetimeFigureOut">
              <a:rPr lang="en-US" smtClean="0"/>
              <a:t>2/21/2018</a:t>
            </a:fld>
            <a:endParaRPr lang="en-US"/>
          </a:p>
        </p:txBody>
      </p:sp>
      <p:sp>
        <p:nvSpPr>
          <p:cNvPr id="6" name="Footer Placeholder 5">
            <a:extLst>
              <a:ext uri="{FF2B5EF4-FFF2-40B4-BE49-F238E27FC236}">
                <a16:creationId xmlns:a16="http://schemas.microsoft.com/office/drawing/2014/main" id="{DC2B797D-C4C3-4D5C-AF11-B7A210B06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02B899-04D9-4809-A2B9-27CEAAEF9EB8}"/>
              </a:ext>
            </a:extLst>
          </p:cNvPr>
          <p:cNvSpPr>
            <a:spLocks noGrp="1"/>
          </p:cNvSpPr>
          <p:nvPr>
            <p:ph type="sldNum" sz="quarter" idx="12"/>
          </p:nvPr>
        </p:nvSpPr>
        <p:spPr/>
        <p:txBody>
          <a:bodyPr/>
          <a:lstStyle/>
          <a:p>
            <a:fld id="{8F38C371-08F4-4E36-9151-0C196EC827D9}" type="slidenum">
              <a:rPr lang="en-US" smtClean="0"/>
              <a:t>‹#›</a:t>
            </a:fld>
            <a:endParaRPr lang="en-US"/>
          </a:p>
        </p:txBody>
      </p:sp>
    </p:spTree>
    <p:extLst>
      <p:ext uri="{BB962C8B-B14F-4D97-AF65-F5344CB8AC3E}">
        <p14:creationId xmlns:p14="http://schemas.microsoft.com/office/powerpoint/2010/main" val="86353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9EEBCA-027A-47F1-8208-E0F1CD858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167F21-E22E-4448-A167-105DD279C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5A56A-F84A-4172-A428-9B140F36F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88257-43E3-489D-8F71-51343C4A980D}" type="datetimeFigureOut">
              <a:rPr lang="en-US" smtClean="0"/>
              <a:t>2/21/2018</a:t>
            </a:fld>
            <a:endParaRPr lang="en-US"/>
          </a:p>
        </p:txBody>
      </p:sp>
      <p:sp>
        <p:nvSpPr>
          <p:cNvPr id="5" name="Footer Placeholder 4">
            <a:extLst>
              <a:ext uri="{FF2B5EF4-FFF2-40B4-BE49-F238E27FC236}">
                <a16:creationId xmlns:a16="http://schemas.microsoft.com/office/drawing/2014/main" id="{7A44DDA7-153D-44F7-BB53-92704BF29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6A661E-C398-47F6-9AD9-480A36A372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8C371-08F4-4E36-9151-0C196EC827D9}" type="slidenum">
              <a:rPr lang="en-US" smtClean="0"/>
              <a:t>‹#›</a:t>
            </a:fld>
            <a:endParaRPr lang="en-US"/>
          </a:p>
        </p:txBody>
      </p:sp>
    </p:spTree>
    <p:extLst>
      <p:ext uri="{BB962C8B-B14F-4D97-AF65-F5344CB8AC3E}">
        <p14:creationId xmlns:p14="http://schemas.microsoft.com/office/powerpoint/2010/main" val="3986629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A9FD-B638-41BC-9A7C-047635552355}"/>
              </a:ext>
            </a:extLst>
          </p:cNvPr>
          <p:cNvSpPr>
            <a:spLocks noGrp="1"/>
          </p:cNvSpPr>
          <p:nvPr>
            <p:ph type="ctrTitle"/>
          </p:nvPr>
        </p:nvSpPr>
        <p:spPr/>
        <p:txBody>
          <a:bodyPr/>
          <a:lstStyle/>
          <a:p>
            <a:r>
              <a:rPr lang="en-US" dirty="0"/>
              <a:t>NBC plastic litter incubations</a:t>
            </a:r>
          </a:p>
        </p:txBody>
      </p:sp>
      <p:sp>
        <p:nvSpPr>
          <p:cNvPr id="3" name="Subtitle 2">
            <a:extLst>
              <a:ext uri="{FF2B5EF4-FFF2-40B4-BE49-F238E27FC236}">
                <a16:creationId xmlns:a16="http://schemas.microsoft.com/office/drawing/2014/main" id="{21A59D44-BC89-42FC-BB9A-1277E3355BD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9346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D1C807-2874-4ABE-89C9-2665C67A6D93}"/>
              </a:ext>
            </a:extLst>
          </p:cNvPr>
          <p:cNvSpPr>
            <a:spLocks noGrp="1"/>
          </p:cNvSpPr>
          <p:nvPr>
            <p:ph sz="half" idx="2"/>
          </p:nvPr>
        </p:nvSpPr>
        <p:spPr>
          <a:xfrm>
            <a:off x="6172200" y="247559"/>
            <a:ext cx="5181600" cy="5929404"/>
          </a:xfrm>
        </p:spPr>
        <p:txBody>
          <a:bodyPr/>
          <a:lstStyle/>
          <a:p>
            <a:r>
              <a:rPr lang="en-US" dirty="0"/>
              <a:t>Table 1. F statistics and p-values from linear mixed effects models. There were significant interactions between substrate and time only for gross metabolic assays and C processing enzyme potential, but not for other specific enzymatic and biofilm development assays.  For all assays, time was a significant factor. There was a significant effect of substrate within crystal violet, but no interaction.</a:t>
            </a:r>
          </a:p>
        </p:txBody>
      </p:sp>
      <p:pic>
        <p:nvPicPr>
          <p:cNvPr id="8" name="Picture 7">
            <a:extLst>
              <a:ext uri="{FF2B5EF4-FFF2-40B4-BE49-F238E27FC236}">
                <a16:creationId xmlns:a16="http://schemas.microsoft.com/office/drawing/2014/main" id="{6CDE35DB-DA02-44D4-97CF-F6F4216CF007}"/>
              </a:ext>
            </a:extLst>
          </p:cNvPr>
          <p:cNvPicPr>
            <a:picLocks noChangeAspect="1"/>
          </p:cNvPicPr>
          <p:nvPr/>
        </p:nvPicPr>
        <p:blipFill>
          <a:blip r:embed="rId3"/>
          <a:stretch>
            <a:fillRect/>
          </a:stretch>
        </p:blipFill>
        <p:spPr>
          <a:xfrm>
            <a:off x="544112" y="142421"/>
            <a:ext cx="4411238" cy="6371087"/>
          </a:xfrm>
          <a:prstGeom prst="rect">
            <a:avLst/>
          </a:prstGeom>
        </p:spPr>
      </p:pic>
    </p:spTree>
    <p:extLst>
      <p:ext uri="{BB962C8B-B14F-4D97-AF65-F5344CB8AC3E}">
        <p14:creationId xmlns:p14="http://schemas.microsoft.com/office/powerpoint/2010/main" val="421978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24510" r="25490"/>
          <a:stretch/>
        </p:blipFill>
        <p:spPr>
          <a:xfrm>
            <a:off x="368300" y="365125"/>
            <a:ext cx="5520972" cy="6211094"/>
          </a:xfrm>
        </p:spPr>
      </p:pic>
      <p:sp>
        <p:nvSpPr>
          <p:cNvPr id="4" name="Content Placeholder 3"/>
          <p:cNvSpPr>
            <a:spLocks noGrp="1"/>
          </p:cNvSpPr>
          <p:nvPr>
            <p:ph sz="half" idx="2"/>
          </p:nvPr>
        </p:nvSpPr>
        <p:spPr/>
        <p:txBody>
          <a:bodyPr>
            <a:normAutofit fontScale="85000" lnSpcReduction="20000"/>
          </a:bodyPr>
          <a:lstStyle/>
          <a:p>
            <a:r>
              <a:rPr lang="en-US" dirty="0"/>
              <a:t>Figure 1. Crystal violet stain (biofilm size) rises and falls through the course of the incubation. Points are mean optical density grouped by substrate type.  Error bars represent 1 standard error. Tukey contrasts with letters are  between dates. There was a significant effect of substrate within the LME model, however, when one-way ANOVAs were performed by date and the p-values were corrected there were no longer significant differences between substrates. Biofilm size shows a clear acceleration between 10 and 15 days, a plateau, and then a marked decrease after day 25.</a:t>
            </a:r>
          </a:p>
        </p:txBody>
      </p:sp>
    </p:spTree>
    <p:extLst>
      <p:ext uri="{BB962C8B-B14F-4D97-AF65-F5344CB8AC3E}">
        <p14:creationId xmlns:p14="http://schemas.microsoft.com/office/powerpoint/2010/main" val="421390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43896115-4A86-40CD-B3E6-3765CB86288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19100" y="0"/>
            <a:ext cx="11353800" cy="6386513"/>
          </a:xfrm>
        </p:spPr>
      </p:pic>
      <p:sp>
        <p:nvSpPr>
          <p:cNvPr id="8" name="Content Placeholder 7">
            <a:extLst>
              <a:ext uri="{FF2B5EF4-FFF2-40B4-BE49-F238E27FC236}">
                <a16:creationId xmlns:a16="http://schemas.microsoft.com/office/drawing/2014/main" id="{1A678A3F-0070-451A-8CE3-69E05DA60BD1}"/>
              </a:ext>
            </a:extLst>
          </p:cNvPr>
          <p:cNvSpPr>
            <a:spLocks noGrp="1"/>
          </p:cNvSpPr>
          <p:nvPr>
            <p:ph sz="half" idx="2"/>
          </p:nvPr>
        </p:nvSpPr>
        <p:spPr>
          <a:xfrm>
            <a:off x="0" y="6386513"/>
            <a:ext cx="12035596" cy="459813"/>
          </a:xfrm>
        </p:spPr>
        <p:txBody>
          <a:bodyPr>
            <a:normAutofit fontScale="40000" lnSpcReduction="20000"/>
          </a:bodyPr>
          <a:lstStyle/>
          <a:p>
            <a:r>
              <a:rPr lang="en-US" dirty="0"/>
              <a:t>Figure 2. Gross metabolic assays on developing biofilms. Points are mean concentration grouped by substrate type.  Error bars represent 1 standard error. Letters are Tukey contrasts from one-way ANOVAs within each sampling date. PS (polystyrene) and Tile seem to track together for respiration and consistently had more heterotrophic activity than the other materials. Many of the plastics sampled had net positive NEP whereas the natural analogue, tile, had negative NEP.  </a:t>
            </a:r>
            <a:r>
              <a:rPr lang="en-US" b="1" dirty="0"/>
              <a:t>This represents a major shift in ecosystem function when plastic substrates are present.</a:t>
            </a:r>
          </a:p>
          <a:p>
            <a:endParaRPr lang="en-US" dirty="0"/>
          </a:p>
        </p:txBody>
      </p:sp>
    </p:spTree>
    <p:extLst>
      <p:ext uri="{BB962C8B-B14F-4D97-AF65-F5344CB8AC3E}">
        <p14:creationId xmlns:p14="http://schemas.microsoft.com/office/powerpoint/2010/main" val="18707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25AA-4EE4-4270-98B7-51EBB55A9E4B}"/>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64E23D1D-F88C-4D81-80F8-3EAD3FBB19A6}"/>
              </a:ext>
            </a:extLst>
          </p:cNvPr>
          <p:cNvSpPr>
            <a:spLocks noGrp="1"/>
          </p:cNvSpPr>
          <p:nvPr>
            <p:ph sz="half" idx="2"/>
          </p:nvPr>
        </p:nvSpPr>
        <p:spPr>
          <a:xfrm>
            <a:off x="6172200" y="365125"/>
            <a:ext cx="5181600" cy="5811838"/>
          </a:xfrm>
        </p:spPr>
        <p:txBody>
          <a:bodyPr>
            <a:normAutofit fontScale="92500"/>
          </a:bodyPr>
          <a:lstStyle/>
          <a:p>
            <a:r>
              <a:rPr lang="en-US" dirty="0"/>
              <a:t>Figure 3. Enzymatic activity potential in river biofilms increases markedly between day 10 and 15. Points are mean concentration grouped by substrate type.  Error bars represent 1 standard error. We did not observe any effect of substrate type on enzyme activity potential for NAG and P, but we did for BG. However, when one-way ANOVAs were performed by date and the p-values were corrected there were no longer significant differences between substrates. Tukey contrasts with brackets are between dates.</a:t>
            </a:r>
          </a:p>
        </p:txBody>
      </p:sp>
      <p:pic>
        <p:nvPicPr>
          <p:cNvPr id="9" name="Content Placeholder 8">
            <a:extLst>
              <a:ext uri="{FF2B5EF4-FFF2-40B4-BE49-F238E27FC236}">
                <a16:creationId xmlns:a16="http://schemas.microsoft.com/office/drawing/2014/main" id="{3621E9BF-EBF0-48F3-B020-20E35345E52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41697" y="0"/>
            <a:ext cx="5143499" cy="6858000"/>
          </a:xfrm>
        </p:spPr>
      </p:pic>
    </p:spTree>
    <p:extLst>
      <p:ext uri="{BB962C8B-B14F-4D97-AF65-F5344CB8AC3E}">
        <p14:creationId xmlns:p14="http://schemas.microsoft.com/office/powerpoint/2010/main" val="126720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23039" r="24510"/>
          <a:stretch/>
        </p:blipFill>
        <p:spPr>
          <a:xfrm>
            <a:off x="126999" y="200024"/>
            <a:ext cx="5722775" cy="6137275"/>
          </a:xfrm>
        </p:spPr>
      </p:pic>
      <p:sp>
        <p:nvSpPr>
          <p:cNvPr id="4" name="Content Placeholder 3"/>
          <p:cNvSpPr>
            <a:spLocks noGrp="1"/>
          </p:cNvSpPr>
          <p:nvPr>
            <p:ph sz="half" idx="2"/>
          </p:nvPr>
        </p:nvSpPr>
        <p:spPr/>
        <p:txBody>
          <a:bodyPr/>
          <a:lstStyle/>
          <a:p>
            <a:r>
              <a:rPr lang="en-US" dirty="0"/>
              <a:t>Figure 4. Chlorophyll concentration remained low for the majority of the incubation and only rose after day 20.  Points are mean concentration grouped by substrate type.  Error bars represent 1 standard error.</a:t>
            </a:r>
          </a:p>
        </p:txBody>
      </p:sp>
    </p:spTree>
    <p:extLst>
      <p:ext uri="{BB962C8B-B14F-4D97-AF65-F5344CB8AC3E}">
        <p14:creationId xmlns:p14="http://schemas.microsoft.com/office/powerpoint/2010/main" val="399365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1118A77-B094-4609-9AD5-526C0A1333AE}"/>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38912" y="0"/>
            <a:ext cx="9272016" cy="6763118"/>
          </a:xfrm>
        </p:spPr>
      </p:pic>
      <p:sp>
        <p:nvSpPr>
          <p:cNvPr id="4" name="Content Placeholder 3">
            <a:extLst>
              <a:ext uri="{FF2B5EF4-FFF2-40B4-BE49-F238E27FC236}">
                <a16:creationId xmlns:a16="http://schemas.microsoft.com/office/drawing/2014/main" id="{A1701F61-A56F-4FAD-9134-09F82CE6E490}"/>
              </a:ext>
            </a:extLst>
          </p:cNvPr>
          <p:cNvSpPr>
            <a:spLocks noGrp="1"/>
          </p:cNvSpPr>
          <p:nvPr>
            <p:ph sz="half" idx="2"/>
          </p:nvPr>
        </p:nvSpPr>
        <p:spPr>
          <a:xfrm>
            <a:off x="0" y="6364223"/>
            <a:ext cx="12192000" cy="4055555"/>
          </a:xfrm>
        </p:spPr>
        <p:txBody>
          <a:bodyPr/>
          <a:lstStyle/>
          <a:p>
            <a:r>
              <a:rPr lang="en-US" dirty="0"/>
              <a:t>Figure 5. Principal component </a:t>
            </a:r>
            <a:r>
              <a:rPr lang="en-US" dirty="0" err="1"/>
              <a:t>biplot</a:t>
            </a:r>
            <a:r>
              <a:rPr lang="en-US" dirty="0"/>
              <a:t> for principal components 1 and 2 (Table 2).  Colored groupings are colored by date of sampling. Ellipses are normal contours.</a:t>
            </a:r>
          </a:p>
        </p:txBody>
      </p:sp>
    </p:spTree>
    <p:extLst>
      <p:ext uri="{BB962C8B-B14F-4D97-AF65-F5344CB8AC3E}">
        <p14:creationId xmlns:p14="http://schemas.microsoft.com/office/powerpoint/2010/main" val="248634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314E-4B07-44F0-879A-03B3FDCD1E86}"/>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096C0DF0-7422-46D5-9ECE-793B677434A3}"/>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98119" y="0"/>
            <a:ext cx="9402097" cy="6858000"/>
          </a:xfrm>
        </p:spPr>
      </p:pic>
      <p:sp>
        <p:nvSpPr>
          <p:cNvPr id="4" name="Content Placeholder 3">
            <a:extLst>
              <a:ext uri="{FF2B5EF4-FFF2-40B4-BE49-F238E27FC236}">
                <a16:creationId xmlns:a16="http://schemas.microsoft.com/office/drawing/2014/main" id="{49D91BE7-1DC5-483E-AC40-6B0476DDF141}"/>
              </a:ext>
            </a:extLst>
          </p:cNvPr>
          <p:cNvSpPr>
            <a:spLocks noGrp="1"/>
          </p:cNvSpPr>
          <p:nvPr>
            <p:ph sz="half" idx="2"/>
          </p:nvPr>
        </p:nvSpPr>
        <p:spPr>
          <a:xfrm>
            <a:off x="838200" y="5980175"/>
            <a:ext cx="10515600" cy="877825"/>
          </a:xfrm>
        </p:spPr>
        <p:txBody>
          <a:bodyPr>
            <a:normAutofit/>
          </a:bodyPr>
          <a:lstStyle/>
          <a:p>
            <a:r>
              <a:rPr lang="en-US" dirty="0"/>
              <a:t>Figure 6.  PCA biplot with points grouped by substrate. Tile and (PS) Styrofoam clearly differentiate from all materials along PC2.</a:t>
            </a:r>
          </a:p>
        </p:txBody>
      </p:sp>
    </p:spTree>
    <p:extLst>
      <p:ext uri="{BB962C8B-B14F-4D97-AF65-F5344CB8AC3E}">
        <p14:creationId xmlns:p14="http://schemas.microsoft.com/office/powerpoint/2010/main" val="498428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EBD-4790-4528-9708-56D35A7A8F4D}"/>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7ABBB58D-CEBD-4914-A3EB-47095C5557C5}"/>
              </a:ext>
            </a:extLst>
          </p:cNvPr>
          <p:cNvSpPr>
            <a:spLocks noGrp="1"/>
          </p:cNvSpPr>
          <p:nvPr>
            <p:ph sz="half" idx="2"/>
          </p:nvPr>
        </p:nvSpPr>
        <p:spPr>
          <a:xfrm>
            <a:off x="7158446" y="365125"/>
            <a:ext cx="4195354" cy="5811838"/>
          </a:xfrm>
        </p:spPr>
        <p:txBody>
          <a:bodyPr/>
          <a:lstStyle/>
          <a:p>
            <a:r>
              <a:rPr lang="en-US" dirty="0"/>
              <a:t>Black points are USGS gauge at Niles (3.44mi downstream)</a:t>
            </a:r>
          </a:p>
          <a:p>
            <a:r>
              <a:rPr lang="en-US" dirty="0"/>
              <a:t>Red bars are field observations of discharge at site</a:t>
            </a:r>
          </a:p>
        </p:txBody>
      </p:sp>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99742" y="365124"/>
            <a:ext cx="6283937" cy="6283937"/>
          </a:xfrm>
        </p:spPr>
      </p:pic>
    </p:spTree>
    <p:extLst>
      <p:ext uri="{BB962C8B-B14F-4D97-AF65-F5344CB8AC3E}">
        <p14:creationId xmlns:p14="http://schemas.microsoft.com/office/powerpoint/2010/main" val="2794654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6596</TotalTime>
  <Words>476</Words>
  <Application>Microsoft Office PowerPoint</Application>
  <PresentationFormat>Widescreen</PresentationFormat>
  <Paragraphs>16</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NBC plastic litter incubations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NBC microplastic incubations</dc:title>
  <dc:creator>Sam Dunn</dc:creator>
  <cp:lastModifiedBy>Samuel Dunn</cp:lastModifiedBy>
  <cp:revision>46</cp:revision>
  <dcterms:created xsi:type="dcterms:W3CDTF">2017-12-05T18:57:25Z</dcterms:created>
  <dcterms:modified xsi:type="dcterms:W3CDTF">2018-02-21T22:06:34Z</dcterms:modified>
</cp:coreProperties>
</file>