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5" r:id="rId5"/>
    <p:sldId id="264" r:id="rId6"/>
    <p:sldId id="278" r:id="rId7"/>
    <p:sldId id="327" r:id="rId8"/>
    <p:sldId id="267" r:id="rId9"/>
    <p:sldId id="276" r:id="rId10"/>
    <p:sldId id="263" r:id="rId11"/>
    <p:sldId id="266" r:id="rId12"/>
    <p:sldId id="272" r:id="rId13"/>
    <p:sldId id="270" r:id="rId14"/>
    <p:sldId id="268" r:id="rId15"/>
    <p:sldId id="269" r:id="rId16"/>
    <p:sldId id="271" r:id="rId17"/>
    <p:sldId id="274" r:id="rId18"/>
    <p:sldId id="275" r:id="rId19"/>
    <p:sldId id="277" r:id="rId20"/>
    <p:sldId id="279" r:id="rId21"/>
    <p:sldId id="261" r:id="rId22"/>
    <p:sldId id="280" r:id="rId23"/>
    <p:sldId id="295" r:id="rId24"/>
    <p:sldId id="296" r:id="rId25"/>
    <p:sldId id="283" r:id="rId26"/>
    <p:sldId id="297" r:id="rId27"/>
    <p:sldId id="298" r:id="rId28"/>
    <p:sldId id="285" r:id="rId29"/>
    <p:sldId id="287" r:id="rId30"/>
    <p:sldId id="286" r:id="rId31"/>
    <p:sldId id="288" r:id="rId32"/>
    <p:sldId id="316" r:id="rId33"/>
    <p:sldId id="299" r:id="rId34"/>
    <p:sldId id="293" r:id="rId35"/>
    <p:sldId id="290" r:id="rId36"/>
    <p:sldId id="317" r:id="rId37"/>
    <p:sldId id="318" r:id="rId38"/>
    <p:sldId id="319" r:id="rId39"/>
    <p:sldId id="313" r:id="rId40"/>
    <p:sldId id="322" r:id="rId41"/>
    <p:sldId id="323" r:id="rId42"/>
    <p:sldId id="324" r:id="rId43"/>
    <p:sldId id="320" r:id="rId44"/>
    <p:sldId id="260" r:id="rId45"/>
    <p:sldId id="314" r:id="rId46"/>
    <p:sldId id="321" r:id="rId47"/>
    <p:sldId id="325" r:id="rId48"/>
    <p:sldId id="315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C3"/>
    <a:srgbClr val="9BFFDC"/>
    <a:srgbClr val="C3EAFF"/>
    <a:srgbClr val="9BDCFF"/>
    <a:srgbClr val="FFC3EA"/>
    <a:srgbClr val="C3FFEA"/>
    <a:srgbClr val="DC9BFF"/>
    <a:srgbClr val="DCFF9B"/>
    <a:srgbClr val="FF9BDC"/>
    <a:srgbClr val="FFD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D2B-9B8E-43E0-9547-681A79DFCC91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7675-DF02-4E86-BA5C-B2E2897E8E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0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D2B-9B8E-43E0-9547-681A79DFCC91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7675-DF02-4E86-BA5C-B2E2897E8E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6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D2B-9B8E-43E0-9547-681A79DFCC91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7675-DF02-4E86-BA5C-B2E2897E8E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51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D2B-9B8E-43E0-9547-681A79DFCC91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7675-DF02-4E86-BA5C-B2E2897E8E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53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D2B-9B8E-43E0-9547-681A79DFCC91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7675-DF02-4E86-BA5C-B2E2897E8E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47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D2B-9B8E-43E0-9547-681A79DFCC91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7675-DF02-4E86-BA5C-B2E2897E8E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45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D2B-9B8E-43E0-9547-681A79DFCC91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7675-DF02-4E86-BA5C-B2E2897E8E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11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D2B-9B8E-43E0-9547-681A79DFCC91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7675-DF02-4E86-BA5C-B2E2897E8E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58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D2B-9B8E-43E0-9547-681A79DFCC91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7675-DF02-4E86-BA5C-B2E2897E8E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43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D2B-9B8E-43E0-9547-681A79DFCC91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7675-DF02-4E86-BA5C-B2E2897E8E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01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4D2B-9B8E-43E0-9547-681A79DFCC91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7675-DF02-4E86-BA5C-B2E2897E8E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4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14D2B-9B8E-43E0-9547-681A79DFCC91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F67675-DF02-4E86-BA5C-B2E2897E8E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0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main/Include/cpython/longintrepr.h#L9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rpitbhayani.me/blogs/long-integers-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oia.se/livedepython" TargetMode="External"/><Relationship Id="rId2" Type="http://schemas.openxmlformats.org/officeDocument/2006/relationships/hyperlink" Target="https://github.com/dunossauro/live-de-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ix.dunossauro@gmail.com" TargetMode="External"/><Relationship Id="rId4" Type="http://schemas.openxmlformats.org/officeDocument/2006/relationships/hyperlink" Target="https://www.patreon.com/dunossaur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d89a5f6a6e65511a5f6e0618c4c30a7aa5aba56a/Objects/longobject.c#L375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18" Type="http://schemas.openxmlformats.org/officeDocument/2006/relationships/image" Target="../media/image4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19" Type="http://schemas.openxmlformats.org/officeDocument/2006/relationships/image" Target="../media/image50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/blob/main/Lib/functools.py#L566" TargetMode="External"/><Relationship Id="rId2" Type="http://schemas.openxmlformats.org/officeDocument/2006/relationships/hyperlink" Target="https://github.com/python/cpython/blob/main/Lib/functools.py#L739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main/Lib/functools.py#L613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hyperlink" Target="https://judge.beecrowd.com/pt" TargetMode="External"/><Relationship Id="rId4" Type="http://schemas.openxmlformats.org/officeDocument/2006/relationships/hyperlink" Target="https://codeforces.com/" TargetMode="External"/><Relationship Id="rId9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ch.tv/xTecna" TargetMode="External"/><Relationship Id="rId2" Type="http://schemas.openxmlformats.org/officeDocument/2006/relationships/hyperlink" Target="https://cp-algorithm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jpg"/><Relationship Id="rId4" Type="http://schemas.openxmlformats.org/officeDocument/2006/relationships/hyperlink" Target="https://github.com/xTecna/solucoes-da-beecrowd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rpitbhayani.me/blogs/long-integers-python/" TargetMode="External"/><Relationship Id="rId2" Type="http://schemas.openxmlformats.org/officeDocument/2006/relationships/hyperlink" Target="https://github.com/python/cpython/blob/main/Include/cpython/longintrepr.h#L9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ython/cpython/blob/d89a5f6a6e65511a5f6e0618c4c30a7aa5aba56a/Objects/longobject.c#L3757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/blob/main/Lib/functools.py#L566" TargetMode="External"/><Relationship Id="rId2" Type="http://schemas.openxmlformats.org/officeDocument/2006/relationships/hyperlink" Target="https://github.com/python/cpython/blob/main/Lib/functools.py#L73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ython/cpython/blob/main/Lib/functools.py#L613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E84B7A-F74A-EA43-DFDF-6E597E9844DC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02A7B-5F28-FF09-1E37-DFA130A6450D}"/>
              </a:ext>
            </a:extLst>
          </p:cNvPr>
          <p:cNvSpPr/>
          <p:nvPr/>
        </p:nvSpPr>
        <p:spPr>
          <a:xfrm>
            <a:off x="360000" y="4302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EAC3"/>
                </a:solidFill>
              </a:rPr>
              <a:t>Live de Python #279</a:t>
            </a:r>
          </a:p>
        </p:txBody>
      </p:sp>
      <p:pic>
        <p:nvPicPr>
          <p:cNvPr id="8" name="Graphic 7" descr="Balloons with solid fill">
            <a:extLst>
              <a:ext uri="{FF2B5EF4-FFF2-40B4-BE49-F238E27FC236}">
                <a16:creationId xmlns:a16="http://schemas.microsoft.com/office/drawing/2014/main" id="{AC013F01-2672-4E39-3736-F3F5EDA07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3851" y="2824517"/>
            <a:ext cx="1609705" cy="16097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0E840E-1537-286D-8C51-FAE61284F688}"/>
              </a:ext>
            </a:extLst>
          </p:cNvPr>
          <p:cNvSpPr txBox="1"/>
          <p:nvPr/>
        </p:nvSpPr>
        <p:spPr>
          <a:xfrm>
            <a:off x="1067548" y="1070191"/>
            <a:ext cx="70022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/>
              <a:t>Programação competitiva</a:t>
            </a:r>
          </a:p>
          <a:p>
            <a:pPr algn="ctr"/>
            <a:r>
              <a:rPr lang="pt-BR" sz="4800" dirty="0"/>
              <a:t>com xTecna</a:t>
            </a:r>
          </a:p>
        </p:txBody>
      </p:sp>
      <p:pic>
        <p:nvPicPr>
          <p:cNvPr id="17" name="Graphic 16" descr="Female Profile with solid fill">
            <a:extLst>
              <a:ext uri="{FF2B5EF4-FFF2-40B4-BE49-F238E27FC236}">
                <a16:creationId xmlns:a16="http://schemas.microsoft.com/office/drawing/2014/main" id="{58EABEEA-A2DE-F21C-A133-6512805C6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6557" y="2956738"/>
            <a:ext cx="1609704" cy="1609704"/>
          </a:xfrm>
          <a:prstGeom prst="rect">
            <a:avLst/>
          </a:prstGeom>
        </p:spPr>
      </p:pic>
      <p:pic>
        <p:nvPicPr>
          <p:cNvPr id="19" name="Graphic 18" descr="Male profile with solid fill">
            <a:extLst>
              <a:ext uri="{FF2B5EF4-FFF2-40B4-BE49-F238E27FC236}">
                <a16:creationId xmlns:a16="http://schemas.microsoft.com/office/drawing/2014/main" id="{44436961-D62E-9DD7-BC68-CC1D66E207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7738" y="2956738"/>
            <a:ext cx="1609704" cy="1609704"/>
          </a:xfrm>
          <a:prstGeom prst="rect">
            <a:avLst/>
          </a:prstGeom>
        </p:spPr>
      </p:pic>
      <p:pic>
        <p:nvPicPr>
          <p:cNvPr id="23" name="Graphic 22" descr="Computer with solid fill">
            <a:extLst>
              <a:ext uri="{FF2B5EF4-FFF2-40B4-BE49-F238E27FC236}">
                <a16:creationId xmlns:a16="http://schemas.microsoft.com/office/drawing/2014/main" id="{CF5B6E65-022B-AE37-A046-0BD9A3D4B2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3815" y="3018884"/>
            <a:ext cx="1609704" cy="1609704"/>
          </a:xfrm>
          <a:prstGeom prst="rect">
            <a:avLst/>
          </a:prstGeom>
        </p:spPr>
      </p:pic>
      <p:pic>
        <p:nvPicPr>
          <p:cNvPr id="24" name="Graphic 23" descr="Balloons with solid fill">
            <a:extLst>
              <a:ext uri="{FF2B5EF4-FFF2-40B4-BE49-F238E27FC236}">
                <a16:creationId xmlns:a16="http://schemas.microsoft.com/office/drawing/2014/main" id="{65EA038B-C905-58BD-4C5A-29BCAA1EA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90444" y="2862171"/>
            <a:ext cx="1609705" cy="160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39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19DAB-D7DA-4472-846D-18BD65ACB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CF5AF-14B0-7B31-FD5B-2810F30AB461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454478-36D5-F17A-D4D2-EC33C3BE1283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C3EA"/>
                </a:solidFill>
              </a:rPr>
              <a:t>Conceitualização e codificação</a:t>
            </a:r>
            <a:endParaRPr lang="pt-BR" sz="2800" dirty="0">
              <a:solidFill>
                <a:srgbClr val="FFC3E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48CBD-27F3-A28C-79D2-FE12F0CE838E}"/>
              </a:ext>
            </a:extLst>
          </p:cNvPr>
          <p:cNvSpPr txBox="1"/>
          <p:nvPr/>
        </p:nvSpPr>
        <p:spPr>
          <a:xfrm>
            <a:off x="720000" y="1818000"/>
            <a:ext cx="770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Dado dois números não-negativos </a:t>
            </a:r>
            <a:r>
              <a:rPr lang="pt-BR" sz="2400" b="1" dirty="0"/>
              <a:t>A</a:t>
            </a:r>
            <a:r>
              <a:rPr lang="pt-BR" sz="2400" dirty="0"/>
              <a:t> e </a:t>
            </a:r>
            <a:r>
              <a:rPr lang="pt-BR" sz="2400" b="1" dirty="0"/>
              <a:t>B</a:t>
            </a:r>
            <a:r>
              <a:rPr lang="pt-BR" sz="2400" dirty="0"/>
              <a:t>, retorne a soma entre </a:t>
            </a:r>
            <a:r>
              <a:rPr lang="pt-BR" sz="2400" b="1" dirty="0"/>
              <a:t>A</a:t>
            </a:r>
            <a:r>
              <a:rPr lang="pt-BR" sz="2400" dirty="0"/>
              <a:t> e </a:t>
            </a:r>
            <a:r>
              <a:rPr lang="pt-BR" sz="2400" b="1" dirty="0"/>
              <a:t>B</a:t>
            </a:r>
            <a:r>
              <a:rPr lang="pt-BR" sz="24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F4805-C687-8623-8F6A-F4325BEBDE91}"/>
              </a:ext>
            </a:extLst>
          </p:cNvPr>
          <p:cNvSpPr/>
          <p:nvPr/>
        </p:nvSpPr>
        <p:spPr>
          <a:xfrm>
            <a:off x="762879" y="2648997"/>
            <a:ext cx="7618242" cy="3494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pt-B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84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A417F4-B8C9-2793-970E-2CB44E0D4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2F9BDF-7B6C-2BD9-D488-2FFFC5D53CD6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499C9-8FAD-5737-6C86-DD133827683D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C3EA"/>
                </a:solidFill>
              </a:rPr>
              <a:t>Testes e veredito</a:t>
            </a:r>
            <a:endParaRPr lang="pt-BR" sz="2800" dirty="0">
              <a:solidFill>
                <a:srgbClr val="FFC3EA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74E0F2-9253-3BEE-FC55-4AFB56F470DE}"/>
              </a:ext>
            </a:extLst>
          </p:cNvPr>
          <p:cNvSpPr/>
          <p:nvPr/>
        </p:nvSpPr>
        <p:spPr>
          <a:xfrm>
            <a:off x="762879" y="1681681"/>
            <a:ext cx="7618242" cy="3494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latin typeface="Consolas" panose="020B0609020204030204" pitchFamily="49" charset="0"/>
              </a:rPr>
              <a:t>0 0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0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41 35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76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1875 452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2327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134409 674973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809382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41243727193744977761374806469179 73366063235392987265995382051251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139639340871319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F32FB-AA82-741C-12C8-140596C79711}"/>
              </a:ext>
            </a:extLst>
          </p:cNvPr>
          <p:cNvSpPr txBox="1"/>
          <p:nvPr/>
        </p:nvSpPr>
        <p:spPr>
          <a:xfrm>
            <a:off x="599549" y="5399999"/>
            <a:ext cx="794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último caso tá errado: esse número tá muito pequeno!</a:t>
            </a:r>
          </a:p>
        </p:txBody>
      </p:sp>
    </p:spTree>
    <p:extLst>
      <p:ext uri="{BB962C8B-B14F-4D97-AF65-F5344CB8AC3E}">
        <p14:creationId xmlns:p14="http://schemas.microsoft.com/office/powerpoint/2010/main" val="151310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82EAE-FB5F-4129-EA7E-8B58AFA7C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525777-313A-5DFD-BAC3-FFDF3339E329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48ADAB-B814-CF30-AFCF-29E4BFCE22ED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C3EA"/>
                </a:solidFill>
              </a:rPr>
              <a:t>Conceitualização do algoritmo</a:t>
            </a:r>
            <a:endParaRPr lang="pt-BR" sz="2800" dirty="0">
              <a:solidFill>
                <a:srgbClr val="FFC3E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4538E-ABE8-A234-A3F9-FF3702CA929A}"/>
              </a:ext>
            </a:extLst>
          </p:cNvPr>
          <p:cNvSpPr txBox="1"/>
          <p:nvPr/>
        </p:nvSpPr>
        <p:spPr>
          <a:xfrm>
            <a:off x="720000" y="1818000"/>
            <a:ext cx="770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Dado dois números não-negativos </a:t>
            </a:r>
            <a:r>
              <a:rPr lang="pt-BR" sz="2400" b="1" dirty="0"/>
              <a:t>A</a:t>
            </a:r>
            <a:r>
              <a:rPr lang="pt-BR" sz="2400" dirty="0"/>
              <a:t> e </a:t>
            </a:r>
            <a:r>
              <a:rPr lang="pt-BR" sz="2400" b="1" dirty="0"/>
              <a:t>B</a:t>
            </a:r>
            <a:r>
              <a:rPr lang="pt-BR" sz="2400" dirty="0"/>
              <a:t>, retorne a soma entre </a:t>
            </a:r>
            <a:r>
              <a:rPr lang="pt-BR" sz="2400" b="1" dirty="0"/>
              <a:t>A</a:t>
            </a:r>
            <a:r>
              <a:rPr lang="pt-BR" sz="2400" dirty="0"/>
              <a:t> e </a:t>
            </a:r>
            <a:r>
              <a:rPr lang="pt-BR" sz="2400" b="1" dirty="0"/>
              <a:t>B</a:t>
            </a:r>
            <a:r>
              <a:rPr lang="pt-BR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DB6C0-CA1C-01AD-E283-F6A1982D52C8}"/>
              </a:ext>
            </a:extLst>
          </p:cNvPr>
          <p:cNvSpPr txBox="1"/>
          <p:nvPr/>
        </p:nvSpPr>
        <p:spPr>
          <a:xfrm>
            <a:off x="3421684" y="2712348"/>
            <a:ext cx="23006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pt-BR" sz="6000" dirty="0">
                <a:latin typeface="Consolas" panose="020B0609020204030204" pitchFamily="49" charset="0"/>
              </a:rPr>
              <a:t> 9179</a:t>
            </a:r>
          </a:p>
          <a:p>
            <a:r>
              <a:rPr lang="pt-BR" sz="6000" dirty="0">
                <a:latin typeface="Consolas" panose="020B0609020204030204" pitchFamily="49" charset="0"/>
              </a:rPr>
              <a:t>+ 251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1DE27D-B398-AA4A-8DDF-A1D07896074A}"/>
              </a:ext>
            </a:extLst>
          </p:cNvPr>
          <p:cNvCxnSpPr>
            <a:cxnSpLocks/>
          </p:cNvCxnSpPr>
          <p:nvPr/>
        </p:nvCxnSpPr>
        <p:spPr>
          <a:xfrm>
            <a:off x="3421684" y="5522618"/>
            <a:ext cx="22276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267D261-9BDC-09D9-84FF-11E8A1522507}"/>
              </a:ext>
            </a:extLst>
          </p:cNvPr>
          <p:cNvSpPr/>
          <p:nvPr/>
        </p:nvSpPr>
        <p:spPr>
          <a:xfrm>
            <a:off x="5205743" y="2949170"/>
            <a:ext cx="362138" cy="47983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C6826-F35E-DF0B-74A8-5F13FAD9F975}"/>
              </a:ext>
            </a:extLst>
          </p:cNvPr>
          <p:cNvSpPr txBox="1"/>
          <p:nvPr/>
        </p:nvSpPr>
        <p:spPr>
          <a:xfrm>
            <a:off x="4719055" y="3250323"/>
            <a:ext cx="522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0BAE0-8C27-16DC-8C57-DD0FC3FD113F}"/>
              </a:ext>
            </a:extLst>
          </p:cNvPr>
          <p:cNvSpPr txBox="1"/>
          <p:nvPr/>
        </p:nvSpPr>
        <p:spPr>
          <a:xfrm>
            <a:off x="5077979" y="5482337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C9CAAD-1E97-4EB9-0D99-5C41F79163E3}"/>
              </a:ext>
            </a:extLst>
          </p:cNvPr>
          <p:cNvSpPr txBox="1"/>
          <p:nvPr/>
        </p:nvSpPr>
        <p:spPr>
          <a:xfrm>
            <a:off x="4676575" y="5482336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C1DFA-129D-AD2E-1578-92D764E854AC}"/>
              </a:ext>
            </a:extLst>
          </p:cNvPr>
          <p:cNvSpPr txBox="1"/>
          <p:nvPr/>
        </p:nvSpPr>
        <p:spPr>
          <a:xfrm>
            <a:off x="4268069" y="5482335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35CA7A-F369-8DAA-7E1B-A459447CEB81}"/>
              </a:ext>
            </a:extLst>
          </p:cNvPr>
          <p:cNvSpPr txBox="1"/>
          <p:nvPr/>
        </p:nvSpPr>
        <p:spPr>
          <a:xfrm>
            <a:off x="3859563" y="5493189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529DA4-A284-E7F2-376F-A99FC62A392B}"/>
              </a:ext>
            </a:extLst>
          </p:cNvPr>
          <p:cNvSpPr txBox="1"/>
          <p:nvPr/>
        </p:nvSpPr>
        <p:spPr>
          <a:xfrm>
            <a:off x="4274073" y="3250321"/>
            <a:ext cx="522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04479 -0.00024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79 -0.00023 L -0.09114 -0.00024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-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15 -0.00024 L -0.13385 -0.0002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975F95-7060-1693-6B4C-A36B1C2D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DFAAE8-D002-B4F4-29A6-0BC377798337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47EF3-EAFB-24B3-B32F-DC9DD95092F8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C3EA"/>
                </a:solidFill>
              </a:rPr>
              <a:t>Conceitualização do algoritmo</a:t>
            </a:r>
            <a:endParaRPr lang="pt-BR" sz="2800" dirty="0">
              <a:solidFill>
                <a:srgbClr val="FFC3E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328B8-CE41-8B28-13D5-9DA41DDB9BA9}"/>
              </a:ext>
            </a:extLst>
          </p:cNvPr>
          <p:cNvSpPr txBox="1"/>
          <p:nvPr/>
        </p:nvSpPr>
        <p:spPr>
          <a:xfrm>
            <a:off x="720000" y="1818000"/>
            <a:ext cx="770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Dado dois números não-negativos </a:t>
            </a:r>
            <a:r>
              <a:rPr lang="pt-BR" sz="2400" b="1" dirty="0"/>
              <a:t>A</a:t>
            </a:r>
            <a:r>
              <a:rPr lang="pt-BR" sz="2400" dirty="0"/>
              <a:t> e </a:t>
            </a:r>
            <a:r>
              <a:rPr lang="pt-BR" sz="2400" b="1" dirty="0"/>
              <a:t>B</a:t>
            </a:r>
            <a:r>
              <a:rPr lang="pt-BR" sz="2400" dirty="0"/>
              <a:t>, retorne a soma entre </a:t>
            </a:r>
            <a:r>
              <a:rPr lang="pt-BR" sz="2400" b="1" dirty="0"/>
              <a:t>A</a:t>
            </a:r>
            <a:r>
              <a:rPr lang="pt-BR" sz="2400" dirty="0"/>
              <a:t> e </a:t>
            </a:r>
            <a:r>
              <a:rPr lang="pt-BR" sz="2400" b="1" dirty="0"/>
              <a:t>B</a:t>
            </a:r>
            <a:r>
              <a:rPr lang="pt-BR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60A63-151D-C75F-6E6A-1BF5BBBF0FD1}"/>
              </a:ext>
            </a:extLst>
          </p:cNvPr>
          <p:cNvSpPr txBox="1"/>
          <p:nvPr/>
        </p:nvSpPr>
        <p:spPr>
          <a:xfrm>
            <a:off x="750280" y="3542447"/>
            <a:ext cx="78694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1  1   1 1 11 11111 1111   11 11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 41243727193744977761374806469179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+73366063235392987265995382051251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114609790429137965027370188520430</a:t>
            </a:r>
            <a:endParaRPr lang="pt-BR" sz="3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DA9DC-2D60-8178-100F-6FF690C07EF3}"/>
              </a:ext>
            </a:extLst>
          </p:cNvPr>
          <p:cNvCxnSpPr>
            <a:cxnSpLocks/>
          </p:cNvCxnSpPr>
          <p:nvPr/>
        </p:nvCxnSpPr>
        <p:spPr>
          <a:xfrm>
            <a:off x="750280" y="5051834"/>
            <a:ext cx="76434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345036-E68A-793A-5DA5-EE1F43222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994C80-97E6-796D-CF7A-F75C02E3952A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7645B5-9E9B-AC5D-3AEB-5A609118E3F5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C3EA"/>
                </a:solidFill>
              </a:rPr>
              <a:t>Conceitualização e codificação do algoritmo</a:t>
            </a:r>
            <a:endParaRPr lang="pt-BR" sz="2000" dirty="0">
              <a:solidFill>
                <a:srgbClr val="FFC3E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CBD5E-E05A-A6A5-6B16-0820EA47AE32}"/>
              </a:ext>
            </a:extLst>
          </p:cNvPr>
          <p:cNvSpPr txBox="1"/>
          <p:nvPr/>
        </p:nvSpPr>
        <p:spPr>
          <a:xfrm>
            <a:off x="720000" y="1638000"/>
            <a:ext cx="770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Dado dois números não-negativos </a:t>
            </a:r>
            <a:r>
              <a:rPr lang="pt-BR" sz="2400" b="1" dirty="0"/>
              <a:t>A</a:t>
            </a:r>
            <a:r>
              <a:rPr lang="pt-BR" sz="2400" dirty="0"/>
              <a:t> e </a:t>
            </a:r>
            <a:r>
              <a:rPr lang="pt-BR" sz="2400" b="1" dirty="0"/>
              <a:t>B</a:t>
            </a:r>
            <a:r>
              <a:rPr lang="pt-BR" sz="2400" dirty="0"/>
              <a:t>, retorne a soma entre </a:t>
            </a:r>
            <a:r>
              <a:rPr lang="pt-BR" sz="2400" b="1" dirty="0"/>
              <a:t>A</a:t>
            </a:r>
            <a:r>
              <a:rPr lang="pt-BR" sz="2400" dirty="0"/>
              <a:t> e </a:t>
            </a:r>
            <a:r>
              <a:rPr lang="pt-BR" sz="2400" b="1" dirty="0"/>
              <a:t>B</a:t>
            </a:r>
            <a:r>
              <a:rPr lang="pt-BR" sz="24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5B81A-6605-82F1-3D0B-882284841305}"/>
              </a:ext>
            </a:extLst>
          </p:cNvPr>
          <p:cNvSpPr/>
          <p:nvPr/>
        </p:nvSpPr>
        <p:spPr>
          <a:xfrm>
            <a:off x="762879" y="2600223"/>
            <a:ext cx="7618242" cy="3766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std::string soma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std::string 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std::string b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std::string 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&gt;&gt;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soma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pt-B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46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4902E0-C0DB-5841-F73B-AC6ECF1B3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8F1A33-EBA6-462A-50CC-E557282A8CE3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B0D1B7-BA86-A4CA-8DEE-CC0123F9E1C1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C3EA"/>
                </a:solidFill>
              </a:rPr>
              <a:t>Codificação do algoritmo</a:t>
            </a:r>
            <a:endParaRPr lang="pt-BR" sz="2800" dirty="0">
              <a:solidFill>
                <a:srgbClr val="FFC3EA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FE602A-8A30-CB8B-1E12-CCE85D92C9D7}"/>
              </a:ext>
            </a:extLst>
          </p:cNvPr>
          <p:cNvSpPr/>
          <p:nvPr/>
        </p:nvSpPr>
        <p:spPr>
          <a:xfrm>
            <a:off x="762879" y="1637028"/>
            <a:ext cx="7618242" cy="4681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std::string soma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std::string 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std::string 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stringstream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vai_um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-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-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digito_a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'0'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digito_b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'0'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soma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digito_a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digito_b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vai_um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soma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vai_um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soma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1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D8AAC-2DA2-9B85-FFF8-B482C7180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3EF26B-1AFB-6052-99B1-FD0BDFF72946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B0F03-8BDC-4DBC-50B8-F6761840985D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C3EA"/>
                </a:solidFill>
              </a:rPr>
              <a:t>Codificação do algoritmo</a:t>
            </a:r>
            <a:endParaRPr lang="pt-BR" sz="2800" dirty="0">
              <a:solidFill>
                <a:srgbClr val="FFC3EA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1B638-4A95-13D0-DB75-68022204DF34}"/>
              </a:ext>
            </a:extLst>
          </p:cNvPr>
          <p:cNvSpPr/>
          <p:nvPr/>
        </p:nvSpPr>
        <p:spPr>
          <a:xfrm>
            <a:off x="762879" y="1547514"/>
            <a:ext cx="7618242" cy="48609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-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soma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'0'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vai_um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&lt;&lt;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soma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vai_um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soma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-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soma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'0'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vai_um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&lt;&lt;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soma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vai_um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soma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vai_um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&lt;&lt;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vai_um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std::string resultado 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ss.str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std::reverse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resultado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begin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(),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resultado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resultado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849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E2DBA9-C723-CC5A-A8EB-C5CEF9D7F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CCBDF0-9977-AE73-3E1C-5C4F63338C19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A3F921-5B17-E5BE-2804-429B36614515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C3EA"/>
                </a:solidFill>
              </a:rPr>
              <a:t>Testes e veredito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6EF6B-63EA-1A51-8829-6D4B09D0A107}"/>
              </a:ext>
            </a:extLst>
          </p:cNvPr>
          <p:cNvSpPr/>
          <p:nvPr/>
        </p:nvSpPr>
        <p:spPr>
          <a:xfrm>
            <a:off x="762879" y="1681681"/>
            <a:ext cx="7618242" cy="3494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latin typeface="Consolas" panose="020B0609020204030204" pitchFamily="49" charset="0"/>
              </a:rPr>
              <a:t>0 0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0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41 35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76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1875 452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2327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134409 674973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809382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41243727193744977761374806469179 73366063235392987265995382051251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114609790429137965027370188520430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BABFB-A0F3-19BE-50E4-39C2FB29D900}"/>
              </a:ext>
            </a:extLst>
          </p:cNvPr>
          <p:cNvSpPr txBox="1"/>
          <p:nvPr/>
        </p:nvSpPr>
        <p:spPr>
          <a:xfrm>
            <a:off x="599549" y="5399999"/>
            <a:ext cx="794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último caso agora está certo! Passou!</a:t>
            </a:r>
          </a:p>
        </p:txBody>
      </p:sp>
    </p:spTree>
    <p:extLst>
      <p:ext uri="{BB962C8B-B14F-4D97-AF65-F5344CB8AC3E}">
        <p14:creationId xmlns:p14="http://schemas.microsoft.com/office/powerpoint/2010/main" val="63749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FC16E8-02A1-E739-DFD0-52C2A5EB6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A2376C-0946-94A0-7E59-15423A773B2E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68350F-B5BE-0FCA-583B-F9842298A7E0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C3EA"/>
                </a:solidFill>
              </a:rPr>
              <a:t>Python já resolveu isso!</a:t>
            </a:r>
            <a:endParaRPr lang="pt-BR" sz="2800" dirty="0">
              <a:solidFill>
                <a:srgbClr val="FFC3E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4E48D-2B8D-9433-181A-24ED97020E81}"/>
              </a:ext>
            </a:extLst>
          </p:cNvPr>
          <p:cNvSpPr txBox="1"/>
          <p:nvPr/>
        </p:nvSpPr>
        <p:spPr>
          <a:xfrm>
            <a:off x="720000" y="1604353"/>
            <a:ext cx="770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Esta é a maneira que Python implementa inteiros!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Inteiros são representados como um _longobject [</a:t>
            </a:r>
            <a:r>
              <a:rPr lang="pt-B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pt-BR" sz="2400" dirty="0"/>
              <a:t>]: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B06BA-1B09-12A6-A344-741A2B66B878}"/>
              </a:ext>
            </a:extLst>
          </p:cNvPr>
          <p:cNvSpPr/>
          <p:nvPr/>
        </p:nvSpPr>
        <p:spPr>
          <a:xfrm>
            <a:off x="430039" y="3320366"/>
            <a:ext cx="8283921" cy="2638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longobject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PyObject_HEAD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PyLongValue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long_value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typedef struct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_PyLongValue </a:t>
            </a:r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uintptr_t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lv_tag</a:t>
            </a:r>
            <a:r>
              <a:rPr lang="pt-BR" dirty="0">
                <a:latin typeface="Consolas" panose="020B0609020204030204" pitchFamily="49" charset="0"/>
              </a:rPr>
              <a:t>;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/* Number of digits, sign and flags */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digit ob_digit</a:t>
            </a:r>
            <a:r>
              <a:rPr lang="pt-BR" dirty="0"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];</a:t>
            </a:r>
          </a:p>
          <a:p>
            <a:r>
              <a:rPr lang="pt-BR" dirty="0">
                <a:latin typeface="Consolas" panose="020B0609020204030204" pitchFamily="49" charset="0"/>
              </a:rPr>
              <a:t>}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_PyLongValue</a:t>
            </a:r>
            <a:r>
              <a:rPr lang="pt-BR" dirty="0">
                <a:latin typeface="Consolas" panose="020B0609020204030204" pitchFamily="49" charset="0"/>
              </a:rPr>
              <a:t>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36270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2DD9A-09D7-0B36-D5D9-5C931AE53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AF5F91-2DDA-7201-4B88-EAFD1CC090D1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9A43D-9075-4131-C265-64C733B84745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C3EA"/>
                </a:solidFill>
              </a:rPr>
              <a:t>Python já resolveu isso!</a:t>
            </a:r>
            <a:endParaRPr lang="pt-BR" sz="2800" dirty="0">
              <a:solidFill>
                <a:srgbClr val="FFC3E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4A96E-BB70-0F30-33A0-E8896B568203}"/>
              </a:ext>
            </a:extLst>
          </p:cNvPr>
          <p:cNvSpPr txBox="1"/>
          <p:nvPr/>
        </p:nvSpPr>
        <p:spPr>
          <a:xfrm>
            <a:off x="719998" y="3497846"/>
            <a:ext cx="770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Onde </a:t>
            </a:r>
            <a:r>
              <a:rPr lang="pt-BR" sz="2400" dirty="0">
                <a:latin typeface="Consolas" panose="020B0609020204030204" pitchFamily="49" charset="0"/>
              </a:rPr>
              <a:t>ob_digit</a:t>
            </a:r>
            <a:r>
              <a:rPr lang="pt-BR" sz="2400" dirty="0"/>
              <a:t> é um vetor que aponta para um determinado digit e, por conta disso, pode ser alocado para qualquer tamanho de inteiro necessário [</a:t>
            </a:r>
            <a:r>
              <a:rPr lang="pt-B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pt-BR" sz="2400" dirty="0"/>
              <a:t>] e </a:t>
            </a:r>
            <a:r>
              <a:rPr lang="pt-BR" sz="2400" dirty="0">
                <a:latin typeface="Consolas" panose="020B0609020204030204" pitchFamily="49" charset="0"/>
              </a:rPr>
              <a:t>lv_tag</a:t>
            </a:r>
            <a:r>
              <a:rPr lang="pt-BR" sz="2400" dirty="0"/>
              <a:t> representa algumas variáveis de apoio, como o número de dígitos, o sinal do inteiro em si e algumas </a:t>
            </a:r>
            <a:r>
              <a:rPr lang="pt-BR" sz="2400" i="1" dirty="0"/>
              <a:t>flags</a:t>
            </a:r>
            <a:r>
              <a:rPr lang="pt-BR" sz="2400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02680-D361-DD8E-FE43-8FFD782872B6}"/>
              </a:ext>
            </a:extLst>
          </p:cNvPr>
          <p:cNvSpPr/>
          <p:nvPr/>
        </p:nvSpPr>
        <p:spPr>
          <a:xfrm>
            <a:off x="430037" y="2331000"/>
            <a:ext cx="8283921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typedef struct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_PyLongValue </a:t>
            </a:r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uintptr_t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lv_tag</a:t>
            </a:r>
            <a:r>
              <a:rPr lang="pt-BR" dirty="0">
                <a:latin typeface="Consolas" panose="020B0609020204030204" pitchFamily="49" charset="0"/>
              </a:rPr>
              <a:t>;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/* Number of digits, sign and flags */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digit ob_digit</a:t>
            </a:r>
            <a:r>
              <a:rPr lang="pt-BR" dirty="0"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];</a:t>
            </a:r>
          </a:p>
          <a:p>
            <a:r>
              <a:rPr lang="pt-BR" dirty="0">
                <a:latin typeface="Consolas" panose="020B0609020204030204" pitchFamily="49" charset="0"/>
              </a:rPr>
              <a:t>}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_PyLongValue</a:t>
            </a:r>
            <a:r>
              <a:rPr lang="pt-BR" dirty="0">
                <a:latin typeface="Consolas" panose="020B0609020204030204" pitchFamily="49" charset="0"/>
              </a:rPr>
              <a:t>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7638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42A8A5-663B-7153-126B-778DE9B666DC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66212-14CE-DB02-7D27-06D0CF8D1326}"/>
              </a:ext>
            </a:extLst>
          </p:cNvPr>
          <p:cNvSpPr/>
          <p:nvPr/>
        </p:nvSpPr>
        <p:spPr>
          <a:xfrm>
            <a:off x="360000" y="540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EAC3"/>
                </a:solidFill>
              </a:rPr>
              <a:t>Ajude o projeto! ❤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F2BD41-FC79-6F6E-25D6-26F7E6090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795421"/>
              </p:ext>
            </p:extLst>
          </p:nvPr>
        </p:nvGraphicFramePr>
        <p:xfrm>
          <a:off x="1060387" y="1965600"/>
          <a:ext cx="70232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489">
                  <a:extLst>
                    <a:ext uri="{9D8B030D-6E8A-4147-A177-3AD203B41FA5}">
                      <a16:colId xmlns:a16="http://schemas.microsoft.com/office/drawing/2014/main" val="1734453319"/>
                    </a:ext>
                  </a:extLst>
                </a:gridCol>
                <a:gridCol w="5551737">
                  <a:extLst>
                    <a:ext uri="{9D8B030D-6E8A-4147-A177-3AD203B41FA5}">
                      <a16:colId xmlns:a16="http://schemas.microsoft.com/office/drawing/2014/main" val="205172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/>
                        <a:t>GitHub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github.com/dunossauro/live-de-python</a:t>
                      </a:r>
                      <a:endParaRPr lang="pt-BR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72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/>
                        <a:t>Apoia-se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apoia.se/livedepython</a:t>
                      </a:r>
                      <a:endParaRPr lang="pt-BR" sz="2400" dirty="0"/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00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/>
                        <a:t>Patreon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patreon.com/dunossauro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02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sz="2400" b="1" dirty="0"/>
                        <a:t>Pix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pix.dunossauro@gmail.com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28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008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031285-33FF-53BE-EB83-B8400FB77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675AE-B630-C9A0-3C09-3470E247AAE1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BBE88-E536-CC52-E071-41C8B23F4ECC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C3EA"/>
                </a:solidFill>
              </a:rPr>
              <a:t>Python já resolveu isso!</a:t>
            </a:r>
            <a:endParaRPr lang="pt-BR" sz="2800" dirty="0">
              <a:solidFill>
                <a:srgbClr val="FFC3E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C726F-E484-EC62-8FF5-D832278C829D}"/>
              </a:ext>
            </a:extLst>
          </p:cNvPr>
          <p:cNvSpPr txBox="1"/>
          <p:nvPr/>
        </p:nvSpPr>
        <p:spPr>
          <a:xfrm>
            <a:off x="720000" y="1604353"/>
            <a:ext cx="770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 na função x_add [</a:t>
            </a:r>
            <a:r>
              <a:rPr lang="pt-B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pt-BR" sz="2400" dirty="0"/>
              <a:t>] temos um código bem parecido com o código que vimos mais cedo: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CA02C-264C-5361-533C-8C019D1F8E0E}"/>
              </a:ext>
            </a:extLst>
          </p:cNvPr>
          <p:cNvSpPr/>
          <p:nvPr/>
        </p:nvSpPr>
        <p:spPr>
          <a:xfrm>
            <a:off x="430039" y="2435350"/>
            <a:ext cx="8283921" cy="318647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long_alloc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size_a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size_b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++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carry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+=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long_value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ob_digit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long_value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ob_digit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long_value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ob_digit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carry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&amp;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PyLong_MASK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carry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&gt;&gt;=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PyLong_SHIFT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(;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size_a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++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carry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+=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long_value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ob_digit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long_value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ob_digit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carry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&amp;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PyLong_MASK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carry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&gt;&gt;=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PyLong_SHIFT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z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long_value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ob_digit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carry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78BD0-15A2-4EBA-8E50-3F9A72AC3C51}"/>
              </a:ext>
            </a:extLst>
          </p:cNvPr>
          <p:cNvSpPr txBox="1"/>
          <p:nvPr/>
        </p:nvSpPr>
        <p:spPr>
          <a:xfrm>
            <a:off x="1106785" y="5667003"/>
            <a:ext cx="693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Onde </a:t>
            </a:r>
            <a:r>
              <a:rPr lang="pt-BR" sz="2400" b="1" dirty="0">
                <a:latin typeface="Consolas" panose="020B0609020204030204" pitchFamily="49" charset="0"/>
              </a:rPr>
              <a:t>&amp; PyLong_MASK</a:t>
            </a:r>
            <a:r>
              <a:rPr lang="pt-BR" sz="2400" b="1" dirty="0"/>
              <a:t> </a:t>
            </a:r>
            <a:r>
              <a:rPr lang="pt-BR" sz="2400" dirty="0"/>
              <a:t>é o equivalente ao </a:t>
            </a:r>
            <a:r>
              <a:rPr lang="pt-BR" sz="2400" b="1" dirty="0">
                <a:latin typeface="Consolas" panose="020B0609020204030204" pitchFamily="49" charset="0"/>
              </a:rPr>
              <a:t>% base</a:t>
            </a:r>
            <a:r>
              <a:rPr lang="pt-BR" sz="2400" b="1" dirty="0"/>
              <a:t> </a:t>
            </a:r>
            <a:r>
              <a:rPr lang="pt-BR" sz="2400" dirty="0"/>
              <a:t>e</a:t>
            </a:r>
          </a:p>
          <a:p>
            <a:r>
              <a:rPr lang="pt-BR" sz="2400" b="1" dirty="0">
                <a:latin typeface="Consolas" panose="020B0609020204030204" pitchFamily="49" charset="0"/>
              </a:rPr>
              <a:t>&gt;&gt;= PyLong_SHIFT</a:t>
            </a:r>
            <a:r>
              <a:rPr lang="pt-BR" sz="2400" b="1" dirty="0"/>
              <a:t> </a:t>
            </a:r>
            <a:r>
              <a:rPr lang="pt-BR" sz="2400" dirty="0"/>
              <a:t>é o equivalente ao </a:t>
            </a:r>
            <a:r>
              <a:rPr lang="pt-BR" sz="2400" b="1" dirty="0">
                <a:latin typeface="Consolas" panose="020B0609020204030204" pitchFamily="49" charset="0"/>
              </a:rPr>
              <a:t>/ base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152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89129-9B00-02A5-0029-A6301FC08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15D45-96C0-3CBA-9004-2C6A775F4EE0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8C8404-A476-EC72-6468-D6E2AFA28F51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Apresentação do problema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C4E97-EF3B-E466-6B24-8E6FDC6AFD61}"/>
              </a:ext>
            </a:extLst>
          </p:cNvPr>
          <p:cNvSpPr txBox="1"/>
          <p:nvPr/>
        </p:nvSpPr>
        <p:spPr>
          <a:xfrm>
            <a:off x="540000" y="1531176"/>
            <a:ext cx="806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Mariazinha quer comprar mais jogos, mas ela está muito indecisa com a quantidade de opções disponíveis na loja. Depois de anotar todos os jogos que despertaram o interesse dela e dar uma nota pessoal para o quanto ela quer jogar cada um deles, ela gostaria de saber quais jogos ela pode comprar de modo a ela conseguir a maior soma de qualidade dos jogos dentro do seu orçamento.</a:t>
            </a:r>
          </a:p>
          <a:p>
            <a:endParaRPr lang="pt-BR" sz="2400" dirty="0"/>
          </a:p>
          <a:p>
            <a:r>
              <a:rPr lang="pt-BR" sz="2400" dirty="0"/>
              <a:t>Suponha que para um determinado caso de teste, Mariazinha tenha um orçamento de </a:t>
            </a:r>
            <a:r>
              <a:rPr lang="pt-BR" sz="2400" b="1" dirty="0"/>
              <a:t>R$ 200,00</a:t>
            </a:r>
            <a:r>
              <a:rPr lang="pt-BR" sz="2400" dirty="0"/>
              <a:t>.</a:t>
            </a:r>
          </a:p>
        </p:txBody>
      </p:sp>
      <p:pic>
        <p:nvPicPr>
          <p:cNvPr id="6" name="Graphic 5" descr="School girl with solid fill">
            <a:extLst>
              <a:ext uri="{FF2B5EF4-FFF2-40B4-BE49-F238E27FC236}">
                <a16:creationId xmlns:a16="http://schemas.microsoft.com/office/drawing/2014/main" id="{0350D94D-A290-310E-E386-F46A5F379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8800" y="5447936"/>
            <a:ext cx="914400" cy="914400"/>
          </a:xfrm>
          <a:prstGeom prst="rect">
            <a:avLst/>
          </a:prstGeom>
        </p:spPr>
      </p:pic>
      <p:pic>
        <p:nvPicPr>
          <p:cNvPr id="8" name="Graphic 7" descr="Game controller with solid fill">
            <a:extLst>
              <a:ext uri="{FF2B5EF4-FFF2-40B4-BE49-F238E27FC236}">
                <a16:creationId xmlns:a16="http://schemas.microsoft.com/office/drawing/2014/main" id="{37232692-3B99-A8B4-D27C-B486759AF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5447936"/>
            <a:ext cx="914400" cy="914400"/>
          </a:xfrm>
          <a:prstGeom prst="rect">
            <a:avLst/>
          </a:prstGeom>
        </p:spPr>
      </p:pic>
      <p:pic>
        <p:nvPicPr>
          <p:cNvPr id="10" name="Graphic 9" descr="DVD player with solid fill">
            <a:extLst>
              <a:ext uri="{FF2B5EF4-FFF2-40B4-BE49-F238E27FC236}">
                <a16:creationId xmlns:a16="http://schemas.microsoft.com/office/drawing/2014/main" id="{5E0C63AB-9F52-2F88-6797-1CD3A6CEE3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4400" y="5452491"/>
            <a:ext cx="914400" cy="914400"/>
          </a:xfrm>
          <a:prstGeom prst="rect">
            <a:avLst/>
          </a:prstGeom>
        </p:spPr>
      </p:pic>
      <p:pic>
        <p:nvPicPr>
          <p:cNvPr id="7" name="Graphic 6" descr="Joker with solid fill">
            <a:extLst>
              <a:ext uri="{FF2B5EF4-FFF2-40B4-BE49-F238E27FC236}">
                <a16:creationId xmlns:a16="http://schemas.microsoft.com/office/drawing/2014/main" id="{20D1AC53-F2C2-B8AE-50DA-21F7272AF1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6539" y="5443381"/>
            <a:ext cx="914400" cy="914400"/>
          </a:xfrm>
          <a:prstGeom prst="rect">
            <a:avLst/>
          </a:prstGeom>
        </p:spPr>
      </p:pic>
      <p:pic>
        <p:nvPicPr>
          <p:cNvPr id="11" name="Graphic 10" descr="Chess pieces with solid fill">
            <a:extLst>
              <a:ext uri="{FF2B5EF4-FFF2-40B4-BE49-F238E27FC236}">
                <a16:creationId xmlns:a16="http://schemas.microsoft.com/office/drawing/2014/main" id="{83ABCCC6-6666-3158-503D-2D2E2FAF90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94642" y="5450214"/>
            <a:ext cx="914400" cy="914400"/>
          </a:xfrm>
          <a:prstGeom prst="rect">
            <a:avLst/>
          </a:prstGeom>
        </p:spPr>
      </p:pic>
      <p:pic>
        <p:nvPicPr>
          <p:cNvPr id="15" name="Graphic 14" descr="Puzzle pieces with solid fill">
            <a:extLst>
              <a:ext uri="{FF2B5EF4-FFF2-40B4-BE49-F238E27FC236}">
                <a16:creationId xmlns:a16="http://schemas.microsoft.com/office/drawing/2014/main" id="{CB181C41-3244-ECAF-0B03-5987780567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62745" y="5443381"/>
            <a:ext cx="914400" cy="914400"/>
          </a:xfrm>
          <a:prstGeom prst="rect">
            <a:avLst/>
          </a:prstGeom>
        </p:spPr>
      </p:pic>
      <p:pic>
        <p:nvPicPr>
          <p:cNvPr id="19" name="Graphic 18" descr="Domino Tile with solid fill">
            <a:extLst>
              <a:ext uri="{FF2B5EF4-FFF2-40B4-BE49-F238E27FC236}">
                <a16:creationId xmlns:a16="http://schemas.microsoft.com/office/drawing/2014/main" id="{085522FD-02F6-2C18-B035-8C2ECE1D31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75173" y="5443381"/>
            <a:ext cx="914400" cy="914400"/>
          </a:xfrm>
          <a:prstGeom prst="rect">
            <a:avLst/>
          </a:prstGeom>
        </p:spPr>
      </p:pic>
      <p:pic>
        <p:nvPicPr>
          <p:cNvPr id="23" name="Graphic 22" descr="Dice with solid fill">
            <a:extLst>
              <a:ext uri="{FF2B5EF4-FFF2-40B4-BE49-F238E27FC236}">
                <a16:creationId xmlns:a16="http://schemas.microsoft.com/office/drawing/2014/main" id="{73DDB4F4-F347-ACB0-5846-BC20E14127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82387" y="5443381"/>
            <a:ext cx="914400" cy="914400"/>
          </a:xfrm>
          <a:prstGeom prst="rect">
            <a:avLst/>
          </a:prstGeom>
        </p:spPr>
      </p:pic>
      <p:pic>
        <p:nvPicPr>
          <p:cNvPr id="25" name="Graphic 24" descr="Mahjong with solid fill">
            <a:extLst>
              <a:ext uri="{FF2B5EF4-FFF2-40B4-BE49-F238E27FC236}">
                <a16:creationId xmlns:a16="http://schemas.microsoft.com/office/drawing/2014/main" id="{34C510F2-C30F-040C-EC4E-B79EB3A7FF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89600" y="54433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3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0512B-5CDC-7585-E3A0-21C56B7B4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AF786C-3530-E404-D240-BCF9FD96A41B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8C554-A01E-9F5B-1254-A0338ED7EE74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Apresentação do problema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3DCDBA-493B-45F8-28E7-87279EEF5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63315"/>
              </p:ext>
            </p:extLst>
          </p:nvPr>
        </p:nvGraphicFramePr>
        <p:xfrm>
          <a:off x="778818" y="1567540"/>
          <a:ext cx="758636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127">
                  <a:extLst>
                    <a:ext uri="{9D8B030D-6E8A-4147-A177-3AD203B41FA5}">
                      <a16:colId xmlns:a16="http://schemas.microsoft.com/office/drawing/2014/main" val="1663670022"/>
                    </a:ext>
                  </a:extLst>
                </a:gridCol>
                <a:gridCol w="452203">
                  <a:extLst>
                    <a:ext uri="{9D8B030D-6E8A-4147-A177-3AD203B41FA5}">
                      <a16:colId xmlns:a16="http://schemas.microsoft.com/office/drawing/2014/main" val="1009257198"/>
                    </a:ext>
                  </a:extLst>
                </a:gridCol>
                <a:gridCol w="887709">
                  <a:extLst>
                    <a:ext uri="{9D8B030D-6E8A-4147-A177-3AD203B41FA5}">
                      <a16:colId xmlns:a16="http://schemas.microsoft.com/office/drawing/2014/main" val="1312031235"/>
                    </a:ext>
                  </a:extLst>
                </a:gridCol>
                <a:gridCol w="769325">
                  <a:extLst>
                    <a:ext uri="{9D8B030D-6E8A-4147-A177-3AD203B41FA5}">
                      <a16:colId xmlns:a16="http://schemas.microsoft.com/office/drawing/2014/main" val="410063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Jogo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Preço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Nota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30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Path of Exile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79,80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99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Black Myth Wukong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229,99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81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Dragon’s Dogma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159,03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13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Helldivers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199,50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63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Ghost of Tsushima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249,90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03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Tekken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134,95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98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Final Fantasy XVI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164,92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32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Metaphor Re:Fantazio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209,93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94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26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Like a Dragon: Infinite Wealth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149,95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27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Satisfactory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107,99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16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Frostpunk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93,56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71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Persona 3 Reload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149,95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75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526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F3D56F-C10F-73D0-B836-844FFDE94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888A3B-FBC2-2609-C8E7-4086FE5E6129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3564A8-F9E5-CD7A-F273-DBF8C6073267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Apresentação do problema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FB8F93-AC98-DFA1-1B28-58A23D014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44873"/>
              </p:ext>
            </p:extLst>
          </p:nvPr>
        </p:nvGraphicFramePr>
        <p:xfrm>
          <a:off x="778818" y="1567540"/>
          <a:ext cx="758636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127">
                  <a:extLst>
                    <a:ext uri="{9D8B030D-6E8A-4147-A177-3AD203B41FA5}">
                      <a16:colId xmlns:a16="http://schemas.microsoft.com/office/drawing/2014/main" val="1663670022"/>
                    </a:ext>
                  </a:extLst>
                </a:gridCol>
                <a:gridCol w="452203">
                  <a:extLst>
                    <a:ext uri="{9D8B030D-6E8A-4147-A177-3AD203B41FA5}">
                      <a16:colId xmlns:a16="http://schemas.microsoft.com/office/drawing/2014/main" val="1009257198"/>
                    </a:ext>
                  </a:extLst>
                </a:gridCol>
                <a:gridCol w="887709">
                  <a:extLst>
                    <a:ext uri="{9D8B030D-6E8A-4147-A177-3AD203B41FA5}">
                      <a16:colId xmlns:a16="http://schemas.microsoft.com/office/drawing/2014/main" val="1312031235"/>
                    </a:ext>
                  </a:extLst>
                </a:gridCol>
                <a:gridCol w="769325">
                  <a:extLst>
                    <a:ext uri="{9D8B030D-6E8A-4147-A177-3AD203B41FA5}">
                      <a16:colId xmlns:a16="http://schemas.microsoft.com/office/drawing/2014/main" val="410063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Jogo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Preço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Nota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30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Path of Exile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79,80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99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trike="sngStrike" dirty="0"/>
                        <a:t>Black Myth Wukong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trike="sngStrike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229,99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81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Dragon’s Dogma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159,03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13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Helldivers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199,50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63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trike="sngStrike" dirty="0"/>
                        <a:t>Ghost of Tsushima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trike="sngStrike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249,90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03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Tekken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134,95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98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Final Fantasy XVI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164,92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32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trike="sngStrike" dirty="0"/>
                        <a:t>Metaphor Re:Fantazio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trike="sngStrike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209,93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94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26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Like a Dragon: Infinite Wealth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149,95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27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Satisfactory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107,99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16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Frostpunk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93,56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71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Persona 3 Reload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149,95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75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2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F15B49-A2BB-8A6E-7D30-BC33F3536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AEBB2B-DCAF-BD58-5E32-5112923B24B1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8E591-8B4E-E6FE-7397-2835F8187985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Apresentação do problema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820006-5EBD-5B46-EB1A-74473C0E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60276"/>
              </p:ext>
            </p:extLst>
          </p:nvPr>
        </p:nvGraphicFramePr>
        <p:xfrm>
          <a:off x="778818" y="1567540"/>
          <a:ext cx="758636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127">
                  <a:extLst>
                    <a:ext uri="{9D8B030D-6E8A-4147-A177-3AD203B41FA5}">
                      <a16:colId xmlns:a16="http://schemas.microsoft.com/office/drawing/2014/main" val="1663670022"/>
                    </a:ext>
                  </a:extLst>
                </a:gridCol>
                <a:gridCol w="452203">
                  <a:extLst>
                    <a:ext uri="{9D8B030D-6E8A-4147-A177-3AD203B41FA5}">
                      <a16:colId xmlns:a16="http://schemas.microsoft.com/office/drawing/2014/main" val="1009257198"/>
                    </a:ext>
                  </a:extLst>
                </a:gridCol>
                <a:gridCol w="887709">
                  <a:extLst>
                    <a:ext uri="{9D8B030D-6E8A-4147-A177-3AD203B41FA5}">
                      <a16:colId xmlns:a16="http://schemas.microsoft.com/office/drawing/2014/main" val="1312031235"/>
                    </a:ext>
                  </a:extLst>
                </a:gridCol>
                <a:gridCol w="769325">
                  <a:extLst>
                    <a:ext uri="{9D8B030D-6E8A-4147-A177-3AD203B41FA5}">
                      <a16:colId xmlns:a16="http://schemas.microsoft.com/office/drawing/2014/main" val="410063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Jogo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Preço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Nota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30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Path of Exile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79,80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99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trike="sngStrike" dirty="0"/>
                        <a:t>Black Myth Wukong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trike="sngStrike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229,99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81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Dragon’s Dogma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159,03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13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Helldivers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199,50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63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trike="sngStrike" dirty="0"/>
                        <a:t>Ghost of Tsushima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trike="sngStrike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249,90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03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Tekken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134,95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98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Final Fantasy XVI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164,92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32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trike="sngStrike" dirty="0"/>
                        <a:t>Metaphor Re:Fantazio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trike="sngStrike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209,93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94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26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Like a Dragon: Infinite Wealth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149,95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27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0" dirty="0"/>
                        <a:t>Satisfactory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0" dirty="0"/>
                        <a:t>107,99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0" dirty="0"/>
                        <a:t>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16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Frostpunk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93,56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85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71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Persona 3 Reload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149,95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75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219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B2924-69EF-77AD-1797-B10265BA1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546D91-4B4B-C85F-0253-5937C498F9A0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EA44FB-5649-1F5F-25DA-386ECC93EB0C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Conceitualização do algoritmo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2552C4-B2E0-AD61-932D-45AE7B5AE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41602"/>
              </p:ext>
            </p:extLst>
          </p:nvPr>
        </p:nvGraphicFramePr>
        <p:xfrm>
          <a:off x="778818" y="2501900"/>
          <a:ext cx="75863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127">
                  <a:extLst>
                    <a:ext uri="{9D8B030D-6E8A-4147-A177-3AD203B41FA5}">
                      <a16:colId xmlns:a16="http://schemas.microsoft.com/office/drawing/2014/main" val="1663670022"/>
                    </a:ext>
                  </a:extLst>
                </a:gridCol>
                <a:gridCol w="452203">
                  <a:extLst>
                    <a:ext uri="{9D8B030D-6E8A-4147-A177-3AD203B41FA5}">
                      <a16:colId xmlns:a16="http://schemas.microsoft.com/office/drawing/2014/main" val="1009257198"/>
                    </a:ext>
                  </a:extLst>
                </a:gridCol>
                <a:gridCol w="887709">
                  <a:extLst>
                    <a:ext uri="{9D8B030D-6E8A-4147-A177-3AD203B41FA5}">
                      <a16:colId xmlns:a16="http://schemas.microsoft.com/office/drawing/2014/main" val="1312031235"/>
                    </a:ext>
                  </a:extLst>
                </a:gridCol>
                <a:gridCol w="769325">
                  <a:extLst>
                    <a:ext uri="{9D8B030D-6E8A-4147-A177-3AD203B41FA5}">
                      <a16:colId xmlns:a16="http://schemas.microsoft.com/office/drawing/2014/main" val="410063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Jogo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Preço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Nota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30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Path of Exile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79,80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7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Frostpunk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93,56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85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71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173,36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168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010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776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8A0550-4B2E-FBAE-1930-555B361D9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30EE76-398B-785F-66B2-8C634320FD4E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033E18-5E3D-6191-0114-409F8F378EE0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Apresentação do problema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5ED782-7F4B-DD73-68B3-62F25106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12057"/>
              </p:ext>
            </p:extLst>
          </p:nvPr>
        </p:nvGraphicFramePr>
        <p:xfrm>
          <a:off x="778818" y="1567540"/>
          <a:ext cx="758636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127">
                  <a:extLst>
                    <a:ext uri="{9D8B030D-6E8A-4147-A177-3AD203B41FA5}">
                      <a16:colId xmlns:a16="http://schemas.microsoft.com/office/drawing/2014/main" val="1663670022"/>
                    </a:ext>
                  </a:extLst>
                </a:gridCol>
                <a:gridCol w="452203">
                  <a:extLst>
                    <a:ext uri="{9D8B030D-6E8A-4147-A177-3AD203B41FA5}">
                      <a16:colId xmlns:a16="http://schemas.microsoft.com/office/drawing/2014/main" val="1009257198"/>
                    </a:ext>
                  </a:extLst>
                </a:gridCol>
                <a:gridCol w="887709">
                  <a:extLst>
                    <a:ext uri="{9D8B030D-6E8A-4147-A177-3AD203B41FA5}">
                      <a16:colId xmlns:a16="http://schemas.microsoft.com/office/drawing/2014/main" val="1312031235"/>
                    </a:ext>
                  </a:extLst>
                </a:gridCol>
                <a:gridCol w="769325">
                  <a:extLst>
                    <a:ext uri="{9D8B030D-6E8A-4147-A177-3AD203B41FA5}">
                      <a16:colId xmlns:a16="http://schemas.microsoft.com/office/drawing/2014/main" val="410063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Jogo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Preço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Nota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30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Path of Exile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79,80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99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trike="sngStrike" dirty="0"/>
                        <a:t>Black Myth Wukong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trike="sngStrike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229,99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81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Dragon’s Dogma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159,03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13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Helldivers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199,50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63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trike="sngStrike" dirty="0"/>
                        <a:t>Ghost of Tsushima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trike="sngStrike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249,90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03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Tekken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134,95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90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987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Final Fantasy XVI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164,92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32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trike="sngStrike" dirty="0"/>
                        <a:t>Metaphor Re:Fantazio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trike="sngStrike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209,93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trike="sngStrike" dirty="0"/>
                        <a:t>94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26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Like a Dragon: Infinite Wealth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149,95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27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Satisfactory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107,99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16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0" dirty="0"/>
                        <a:t>Frostpunk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0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0" dirty="0"/>
                        <a:t>93,56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0" dirty="0"/>
                        <a:t>85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71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Persona 3 Reload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149,95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87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75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075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528132-BD57-9815-4F8E-886AC1BD6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0AE238-E0CC-BC6C-B4F1-FCDCF3983090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F75684-1E96-49AE-A3AB-3E166BE0822F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Conceitualização do algoritmo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77119F-9A40-E267-D77D-527B02F3A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28632"/>
              </p:ext>
            </p:extLst>
          </p:nvPr>
        </p:nvGraphicFramePr>
        <p:xfrm>
          <a:off x="778818" y="2501900"/>
          <a:ext cx="75863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7127">
                  <a:extLst>
                    <a:ext uri="{9D8B030D-6E8A-4147-A177-3AD203B41FA5}">
                      <a16:colId xmlns:a16="http://schemas.microsoft.com/office/drawing/2014/main" val="1663670022"/>
                    </a:ext>
                  </a:extLst>
                </a:gridCol>
                <a:gridCol w="452203">
                  <a:extLst>
                    <a:ext uri="{9D8B030D-6E8A-4147-A177-3AD203B41FA5}">
                      <a16:colId xmlns:a16="http://schemas.microsoft.com/office/drawing/2014/main" val="1009257198"/>
                    </a:ext>
                  </a:extLst>
                </a:gridCol>
                <a:gridCol w="887709">
                  <a:extLst>
                    <a:ext uri="{9D8B030D-6E8A-4147-A177-3AD203B41FA5}">
                      <a16:colId xmlns:a16="http://schemas.microsoft.com/office/drawing/2014/main" val="1312031235"/>
                    </a:ext>
                  </a:extLst>
                </a:gridCol>
                <a:gridCol w="769325">
                  <a:extLst>
                    <a:ext uri="{9D8B030D-6E8A-4147-A177-3AD203B41FA5}">
                      <a16:colId xmlns:a16="http://schemas.microsoft.com/office/drawing/2014/main" val="410063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Jogo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Preço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rgbClr val="9BDCFF"/>
                          </a:solidFill>
                        </a:rPr>
                        <a:t>Nota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30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Path of Exile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79,80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75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Satisfactory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107,99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91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71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R$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187,79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/>
                        <a:t>174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010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24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9FEB8-494A-FC34-8D4A-8D7CCD964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292DBA-546D-8208-8EA1-FF49DC48BBAF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6894BA-5976-1382-D8C4-B739E701E723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Codificação do algoritmo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A5BB7-198F-F3DB-D7B8-FEDED64F86E3}"/>
              </a:ext>
            </a:extLst>
          </p:cNvPr>
          <p:cNvSpPr/>
          <p:nvPr/>
        </p:nvSpPr>
        <p:spPr>
          <a:xfrm>
            <a:off x="762879" y="1623952"/>
            <a:ext cx="7618242" cy="47080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200.00</a:t>
            </a:r>
          </a:p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Path of Exile II,79.80,83</a:t>
            </a:r>
          </a:p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Black Myth Wukong,229.99,81</a:t>
            </a:r>
          </a:p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Dragon's Dogma II,159.03,86</a:t>
            </a:r>
          </a:p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Helldivers II,199.50,82</a:t>
            </a:r>
          </a:p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Ghost of Tsushima,249.90,87</a:t>
            </a:r>
          </a:p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Tekken 8,134.95,90</a:t>
            </a:r>
          </a:p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Final Fantasy XVI,164.92,87</a:t>
            </a:r>
          </a:p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Metaphor Re:Fantazio,209.93,94</a:t>
            </a:r>
          </a:p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Like a Dragon: Infinite Wealth,149.95,89</a:t>
            </a:r>
          </a:p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Satisfactory,107.99,91</a:t>
            </a:r>
          </a:p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Frostpunk 2,93.56,85</a:t>
            </a:r>
          </a:p>
          <a:p>
            <a:r>
              <a:rPr lang="pt-BR" sz="2400" dirty="0">
                <a:solidFill>
                  <a:schemeClr val="bg1"/>
                </a:solidFill>
                <a:latin typeface="Consolas" panose="020B0609020204030204" pitchFamily="49" charset="0"/>
              </a:rPr>
              <a:t>Persona 3 Reload,149.95,87</a:t>
            </a:r>
          </a:p>
        </p:txBody>
      </p:sp>
    </p:spTree>
    <p:extLst>
      <p:ext uri="{BB962C8B-B14F-4D97-AF65-F5344CB8AC3E}">
        <p14:creationId xmlns:p14="http://schemas.microsoft.com/office/powerpoint/2010/main" val="1612705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0943FC-CBA4-DBCD-8F62-F0F1CE1B3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C3B60F-B46C-D5EB-9261-F6011F342158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519916-79AC-FE03-C97B-10BA237FE9D0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Codificação do algoritmo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EA4990-1D2F-F7E2-FF88-D87CE552F0F5}"/>
              </a:ext>
            </a:extLst>
          </p:cNvPr>
          <p:cNvSpPr/>
          <p:nvPr/>
        </p:nvSpPr>
        <p:spPr>
          <a:xfrm>
            <a:off x="762879" y="1524952"/>
            <a:ext cx="7618242" cy="49045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__init__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linha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partes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linha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strip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().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split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','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partes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partes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nota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partes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orcamento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[]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 True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linha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input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append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linha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except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EOFError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</a:p>
          <a:p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[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&lt;=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orcamento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lista_de_compras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decide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orcamento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imprime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lista_de_compras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215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AD1E5-B573-4D52-0C22-3C4BAFE41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A07A75-30B3-9C9C-92E0-1BF0FF185ED7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BA215-58AC-E10B-3682-666D79C10A18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EAC3"/>
                </a:solidFill>
              </a:rPr>
              <a:t>Programação competitiva?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6BEF4-2167-1340-1BCB-92D9A46A89F0}"/>
              </a:ext>
            </a:extLst>
          </p:cNvPr>
          <p:cNvSpPr txBox="1"/>
          <p:nvPr/>
        </p:nvSpPr>
        <p:spPr>
          <a:xfrm>
            <a:off x="720000" y="1818000"/>
            <a:ext cx="770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Uma maratona de programação é uma competição por tempo limitado onde um time de pessoas tenta resolver uma lista de problemas dentro de um certo limite de tempo e memória, em linguagens estabelecidas.</a:t>
            </a:r>
          </a:p>
          <a:p>
            <a:endParaRPr lang="pt-BR" sz="2400" dirty="0"/>
          </a:p>
          <a:p>
            <a:r>
              <a:rPr lang="pt-BR" sz="2400" dirty="0"/>
              <a:t>Exemplos: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	Maratona SBC de Programação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12 problemas em 5 horas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IEEExtreme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24 problemas em 24 horas</a:t>
            </a:r>
          </a:p>
          <a:p>
            <a:r>
              <a:rPr lang="pt-BR" sz="2400" dirty="0"/>
              <a:t>		</a:t>
            </a:r>
          </a:p>
        </p:txBody>
      </p:sp>
      <p:pic>
        <p:nvPicPr>
          <p:cNvPr id="6" name="Picture 5" descr="A blue and white logo with a person's head&#10;&#10;Description automatically generated">
            <a:extLst>
              <a:ext uri="{FF2B5EF4-FFF2-40B4-BE49-F238E27FC236}">
                <a16:creationId xmlns:a16="http://schemas.microsoft.com/office/drawing/2014/main" id="{4A9F6B2B-CBC0-B10B-CE67-4A8126AEC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376" y="3427668"/>
            <a:ext cx="1629624" cy="1471078"/>
          </a:xfrm>
          <a:prstGeom prst="rect">
            <a:avLst/>
          </a:prstGeom>
        </p:spPr>
      </p:pic>
      <p:pic>
        <p:nvPicPr>
          <p:cNvPr id="9" name="Picture 8" descr="A logo for a company&#10;&#10;Description automatically generated">
            <a:extLst>
              <a:ext uri="{FF2B5EF4-FFF2-40B4-BE49-F238E27FC236}">
                <a16:creationId xmlns:a16="http://schemas.microsoft.com/office/drawing/2014/main" id="{6BED8FD2-C41C-9468-A019-76827CD41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420" y="5054431"/>
            <a:ext cx="2354580" cy="12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84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529B72-7C27-C47B-C2D9-6452B5F7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71DF7F-FE85-4DCD-641D-C8ACA8995814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0C4EA-DB14-BD91-F037-84AA41CB0F98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Conceitualização do algoritmo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40B73-142A-B8D0-5A5F-EF6DB68413DF}"/>
              </a:ext>
            </a:extLst>
          </p:cNvPr>
          <p:cNvSpPr txBox="1"/>
          <p:nvPr/>
        </p:nvSpPr>
        <p:spPr>
          <a:xfrm>
            <a:off x="540000" y="1531176"/>
            <a:ext cx="806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função </a:t>
            </a:r>
            <a:r>
              <a:rPr lang="pt-BR" sz="2400" dirty="0">
                <a:latin typeface="Consolas" panose="020B0609020204030204" pitchFamily="49" charset="0"/>
              </a:rPr>
              <a:t>decide</a:t>
            </a:r>
            <a:r>
              <a:rPr lang="pt-BR" sz="2400" dirty="0"/>
              <a:t> recebe dois argumentos: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índice do jogo a ser avaliado no momento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orçamento disponível para os jogos</a:t>
            </a:r>
          </a:p>
          <a:p>
            <a:r>
              <a:rPr lang="pt-BR" sz="2400" dirty="0"/>
              <a:t>E retorna: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lista de jogos que Mariazinha deveria comprar.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dirty="0"/>
              <a:t>Para uma função nesse modelo, podemos pensar em dois casos possíveis: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Se o índice é inválido, então a resposta é uma lista vazia.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Se o índice é válido, então há duas possibilidades: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ou a resposta ideal inclui esse jogo do índice;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ou não inclui.</a:t>
            </a:r>
          </a:p>
        </p:txBody>
      </p:sp>
    </p:spTree>
    <p:extLst>
      <p:ext uri="{BB962C8B-B14F-4D97-AF65-F5344CB8AC3E}">
        <p14:creationId xmlns:p14="http://schemas.microsoft.com/office/powerpoint/2010/main" val="3277200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C5A111-5B45-FDCF-8398-9A4B1760E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B024A1-BBB1-40E8-262A-63E615ABB2E1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0B3AEB-7A34-ADEE-627E-219A08C71217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Conceitualização do algoritmo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320938-9179-D4B4-3419-C9235F7281BA}"/>
              </a:ext>
            </a:extLst>
          </p:cNvPr>
          <p:cNvSpPr/>
          <p:nvPr/>
        </p:nvSpPr>
        <p:spPr>
          <a:xfrm>
            <a:off x="509286" y="2082702"/>
            <a:ext cx="8125428" cy="37905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jogos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decide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indice_jogo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orcamento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-&gt; list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indice_jogo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[]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indice_jogo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resposta_sem_o_jogo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decide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indice_jogo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orcamento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orcamento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resposta_sem_o_jogo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86300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1EC565-08F7-44AD-5194-68A412937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DC185D-6BDA-E2EE-F55B-803F2D712F87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C542E8-74D6-5FBD-4178-E9B06EB5F682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Conceitualização do algoritmo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B8F86-6B70-D839-470C-CAAD814E3D7E}"/>
              </a:ext>
            </a:extLst>
          </p:cNvPr>
          <p:cNvSpPr/>
          <p:nvPr/>
        </p:nvSpPr>
        <p:spPr>
          <a:xfrm>
            <a:off x="509286" y="2082702"/>
            <a:ext cx="8125428" cy="37905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resposta_com_o_jogo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decide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indice_jogo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orcamento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[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soma_nota_sem_o_jogo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sum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nota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resposta_sem_o_jogo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soma_nota_com_o_jogo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sum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nota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resposta_com_o_jogo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])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soma_nota_com_o_jogo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&gt;=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soma_nota_sem_o_jogo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resposta_com_o_jogo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resposta_sem_o_jogo</a:t>
            </a:r>
          </a:p>
        </p:txBody>
      </p:sp>
    </p:spTree>
    <p:extLst>
      <p:ext uri="{BB962C8B-B14F-4D97-AF65-F5344CB8AC3E}">
        <p14:creationId xmlns:p14="http://schemas.microsoft.com/office/powerpoint/2010/main" val="1399602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A1B36D-AB7A-A5C2-53FB-B81ED64E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3621DA-4C9A-5E16-556A-044D5DA5D682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EAAA35-0B94-3F70-D41D-2EF2FB920645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Conceitualização do algoritmo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EFE9B-DB51-AACA-6572-DA4DE79E3FE4}"/>
              </a:ext>
            </a:extLst>
          </p:cNvPr>
          <p:cNvSpPr txBox="1"/>
          <p:nvPr/>
        </p:nvSpPr>
        <p:spPr>
          <a:xfrm>
            <a:off x="540000" y="1531176"/>
            <a:ext cx="806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Esse tipo de algoritmo se chama </a:t>
            </a:r>
            <a:r>
              <a:rPr lang="pt-BR" sz="2400" b="1" dirty="0"/>
              <a:t>divisão e conquista</a:t>
            </a:r>
            <a:r>
              <a:rPr lang="pt-BR" sz="2400" dirty="0"/>
              <a:t>, onde a ideia é transformar um problema maior:</a:t>
            </a:r>
          </a:p>
          <a:p>
            <a:endParaRPr lang="pt-BR" sz="2400" dirty="0"/>
          </a:p>
          <a:p>
            <a:r>
              <a:rPr lang="pt-BR" sz="2400" dirty="0"/>
              <a:t>	otimizar uma lista de N jogos por preço e nota</a:t>
            </a:r>
          </a:p>
          <a:p>
            <a:endParaRPr lang="pt-BR" sz="2400" dirty="0"/>
          </a:p>
          <a:p>
            <a:r>
              <a:rPr lang="pt-BR" sz="2400" dirty="0"/>
              <a:t>em um problema menor:</a:t>
            </a:r>
          </a:p>
          <a:p>
            <a:endParaRPr lang="pt-BR" sz="2400" dirty="0"/>
          </a:p>
          <a:p>
            <a:r>
              <a:rPr lang="pt-BR" sz="2400" dirty="0"/>
              <a:t>	otimizar uma lista de N – 1 jogos por preço e nota</a:t>
            </a:r>
          </a:p>
          <a:p>
            <a:endParaRPr lang="pt-BR" sz="2400" dirty="0"/>
          </a:p>
          <a:p>
            <a:r>
              <a:rPr lang="pt-BR" sz="2400" dirty="0"/>
              <a:t>onde é possível agregar a resposta aos poucos até chegar em um caso base onde a resposta seja trivial.</a:t>
            </a:r>
          </a:p>
          <a:p>
            <a:r>
              <a:rPr lang="pt-BR" sz="2400" dirty="0"/>
              <a:t>Essa é uma técnica muito usada em </a:t>
            </a:r>
            <a:r>
              <a:rPr lang="pt-BR" sz="2400" b="1" dirty="0"/>
              <a:t>backtracking</a:t>
            </a:r>
            <a:r>
              <a:rPr lang="pt-BR" sz="2400" dirty="0"/>
              <a:t> e </a:t>
            </a:r>
            <a:r>
              <a:rPr lang="pt-BR" sz="2400" b="1" dirty="0"/>
              <a:t>programação dinâmica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4071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398E6C-41C1-5C43-DA51-A884E5CC0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79498A-9627-B5DC-69C7-DF50D6FC657C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5EE2F8-319A-F5A2-945C-E4226F88D0C2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Conceitualização do algoritmo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94F253-7F04-0C94-318C-FC91703B31C2}"/>
              </a:ext>
            </a:extLst>
          </p:cNvPr>
          <p:cNvSpPr/>
          <p:nvPr/>
        </p:nvSpPr>
        <p:spPr>
          <a:xfrm>
            <a:off x="2955606" y="1594480"/>
            <a:ext cx="3232787" cy="75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Comprar Path of Exile II com R$ 200,00?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C796F6-26CD-B84B-380D-0A36F4151A19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 flipH="1">
            <a:off x="1928158" y="2350346"/>
            <a:ext cx="2643842" cy="458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3319F16-FBA1-D195-8E22-5AA122C5B3C0}"/>
              </a:ext>
            </a:extLst>
          </p:cNvPr>
          <p:cNvSpPr/>
          <p:nvPr/>
        </p:nvSpPr>
        <p:spPr>
          <a:xfrm>
            <a:off x="900710" y="2808677"/>
            <a:ext cx="2054896" cy="75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Comprar Dragon’s Dogma II com R$ 120,20?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01B237-9DCC-E17C-C706-CB93637AA095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4572000" y="2350346"/>
            <a:ext cx="2632481" cy="39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339F317-6842-7FF3-AF35-8965AC5AD1AA}"/>
              </a:ext>
            </a:extLst>
          </p:cNvPr>
          <p:cNvSpPr/>
          <p:nvPr/>
        </p:nvSpPr>
        <p:spPr>
          <a:xfrm>
            <a:off x="6185966" y="2743088"/>
            <a:ext cx="2037030" cy="75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Comprar Dragon’s Dogma II com R$ 200,00?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FE92B68-438B-062B-1E60-9CB680659A86}"/>
              </a:ext>
            </a:extLst>
          </p:cNvPr>
          <p:cNvSpPr/>
          <p:nvPr/>
        </p:nvSpPr>
        <p:spPr>
          <a:xfrm>
            <a:off x="2640835" y="2404385"/>
            <a:ext cx="660903" cy="338703"/>
          </a:xfrm>
          <a:prstGeom prst="roundRect">
            <a:avLst/>
          </a:prstGeom>
          <a:solidFill>
            <a:srgbClr val="C3E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Sim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CAF2B27-CBF3-7489-D0FC-A5283B066CC9}"/>
              </a:ext>
            </a:extLst>
          </p:cNvPr>
          <p:cNvSpPr/>
          <p:nvPr/>
        </p:nvSpPr>
        <p:spPr>
          <a:xfrm>
            <a:off x="5855514" y="2377365"/>
            <a:ext cx="660903" cy="338703"/>
          </a:xfrm>
          <a:prstGeom prst="roundRect">
            <a:avLst/>
          </a:prstGeom>
          <a:solidFill>
            <a:srgbClr val="C3E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Não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8CBAF2-1C0C-9300-D813-6B659DC65AF9}"/>
              </a:ext>
            </a:extLst>
          </p:cNvPr>
          <p:cNvCxnSpPr>
            <a:cxnSpLocks/>
            <a:stCxn id="28" idx="2"/>
            <a:endCxn id="50" idx="0"/>
          </p:cNvCxnSpPr>
          <p:nvPr/>
        </p:nvCxnSpPr>
        <p:spPr>
          <a:xfrm>
            <a:off x="1928158" y="3564543"/>
            <a:ext cx="1027464" cy="458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250D57F-0BF2-E6A2-990C-12C6E60CBB77}"/>
              </a:ext>
            </a:extLst>
          </p:cNvPr>
          <p:cNvSpPr/>
          <p:nvPr/>
        </p:nvSpPr>
        <p:spPr>
          <a:xfrm>
            <a:off x="2111438" y="3624356"/>
            <a:ext cx="660903" cy="338703"/>
          </a:xfrm>
          <a:prstGeom prst="roundRect">
            <a:avLst/>
          </a:prstGeom>
          <a:solidFill>
            <a:srgbClr val="C3E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Não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E9D4F1-2F34-5575-4A6D-6A45A19AAD6C}"/>
              </a:ext>
            </a:extLst>
          </p:cNvPr>
          <p:cNvSpPr/>
          <p:nvPr/>
        </p:nvSpPr>
        <p:spPr>
          <a:xfrm>
            <a:off x="2019382" y="4022874"/>
            <a:ext cx="1872479" cy="75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Comprar Helldivers II com R$ 120,20?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BBFDB4-724B-AD7C-3BA9-EE21549737D1}"/>
              </a:ext>
            </a:extLst>
          </p:cNvPr>
          <p:cNvSpPr/>
          <p:nvPr/>
        </p:nvSpPr>
        <p:spPr>
          <a:xfrm>
            <a:off x="3970972" y="4022874"/>
            <a:ext cx="1872479" cy="75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Comprar Helldivers II com R$ 40,97?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357F59-7ED8-1AD6-CC0E-50F3317997C2}"/>
              </a:ext>
            </a:extLst>
          </p:cNvPr>
          <p:cNvCxnSpPr>
            <a:cxnSpLocks/>
            <a:stCxn id="33" idx="2"/>
            <a:endCxn id="72" idx="0"/>
          </p:cNvCxnSpPr>
          <p:nvPr/>
        </p:nvCxnSpPr>
        <p:spPr>
          <a:xfrm flipH="1">
            <a:off x="4907212" y="3498954"/>
            <a:ext cx="2297269" cy="52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5541358-8573-382A-21C2-95940D571A39}"/>
              </a:ext>
            </a:extLst>
          </p:cNvPr>
          <p:cNvSpPr/>
          <p:nvPr/>
        </p:nvSpPr>
        <p:spPr>
          <a:xfrm>
            <a:off x="6692547" y="4022874"/>
            <a:ext cx="1872479" cy="75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ysClr val="windowText" lastClr="000000"/>
                </a:solidFill>
              </a:rPr>
              <a:t>Comprar Helldivers II com R$ 200,00?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437F440-9CB7-8566-1EED-C4DCAA3C0947}"/>
              </a:ext>
            </a:extLst>
          </p:cNvPr>
          <p:cNvSpPr/>
          <p:nvPr/>
        </p:nvSpPr>
        <p:spPr>
          <a:xfrm>
            <a:off x="5652386" y="3598169"/>
            <a:ext cx="660903" cy="338703"/>
          </a:xfrm>
          <a:prstGeom prst="roundRect">
            <a:avLst/>
          </a:prstGeom>
          <a:solidFill>
            <a:srgbClr val="C3E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Sim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1AC676D-AEE5-AA50-5251-91317FFB236A}"/>
              </a:ext>
            </a:extLst>
          </p:cNvPr>
          <p:cNvCxnSpPr>
            <a:cxnSpLocks/>
            <a:stCxn id="33" idx="2"/>
            <a:endCxn id="73" idx="0"/>
          </p:cNvCxnSpPr>
          <p:nvPr/>
        </p:nvCxnSpPr>
        <p:spPr>
          <a:xfrm>
            <a:off x="7204481" y="3498954"/>
            <a:ext cx="424306" cy="52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7CA4F31-878B-CAA3-BF34-E4049156CBA8}"/>
              </a:ext>
            </a:extLst>
          </p:cNvPr>
          <p:cNvSpPr/>
          <p:nvPr/>
        </p:nvSpPr>
        <p:spPr>
          <a:xfrm>
            <a:off x="7200757" y="3598169"/>
            <a:ext cx="660903" cy="338703"/>
          </a:xfrm>
          <a:prstGeom prst="roundRect">
            <a:avLst/>
          </a:prstGeom>
          <a:solidFill>
            <a:srgbClr val="C3E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Não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BADB59-8F71-285E-92C4-D791ED07A48E}"/>
              </a:ext>
            </a:extLst>
          </p:cNvPr>
          <p:cNvSpPr txBox="1"/>
          <p:nvPr/>
        </p:nvSpPr>
        <p:spPr>
          <a:xfrm>
            <a:off x="360000" y="5403872"/>
            <a:ext cx="84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Teoricamente, temos 2</a:t>
            </a:r>
            <a:r>
              <a:rPr lang="pt-BR" sz="2000" baseline="30000" dirty="0"/>
              <a:t>9</a:t>
            </a:r>
            <a:r>
              <a:rPr lang="pt-BR" sz="2000" dirty="0"/>
              <a:t> = 512 possibilidades de compras de jogo, mas com orçamento de R$ 200,00, apenas 60 dos cenários foram considerados. Com orçamento de R$ 400,00, o número aumenta pra 407.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0F17686-CB64-F311-8EED-59D4E97A1D60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2955622" y="4778740"/>
            <a:ext cx="202235" cy="182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A31273F-6DF3-A946-6A44-FB17744E5783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4907212" y="4778740"/>
            <a:ext cx="230562" cy="235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D99EB01-39D2-9D5C-1257-4872FA2886D8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7312668" y="4778740"/>
            <a:ext cx="316119" cy="23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9F7E9DD-EE05-FE88-2D62-4C61BB5BD993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7628787" y="4778740"/>
            <a:ext cx="318833" cy="232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3E55957-26C5-DBA0-5B14-334E36550C2E}"/>
              </a:ext>
            </a:extLst>
          </p:cNvPr>
          <p:cNvSpPr txBox="1"/>
          <p:nvPr/>
        </p:nvSpPr>
        <p:spPr>
          <a:xfrm>
            <a:off x="3024059" y="4935966"/>
            <a:ext cx="47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9A3433-BC34-1C52-5553-0A2C264B0B2B}"/>
              </a:ext>
            </a:extLst>
          </p:cNvPr>
          <p:cNvSpPr txBox="1"/>
          <p:nvPr/>
        </p:nvSpPr>
        <p:spPr>
          <a:xfrm>
            <a:off x="5048707" y="4961148"/>
            <a:ext cx="47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32345D9-B578-9B54-2176-B6C54C8045B7}"/>
              </a:ext>
            </a:extLst>
          </p:cNvPr>
          <p:cNvSpPr txBox="1"/>
          <p:nvPr/>
        </p:nvSpPr>
        <p:spPr>
          <a:xfrm>
            <a:off x="7070266" y="4949139"/>
            <a:ext cx="47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81F5FD3-08B5-DB0E-9744-055406FAED00}"/>
              </a:ext>
            </a:extLst>
          </p:cNvPr>
          <p:cNvSpPr txBox="1"/>
          <p:nvPr/>
        </p:nvSpPr>
        <p:spPr>
          <a:xfrm>
            <a:off x="7846564" y="4949139"/>
            <a:ext cx="47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59920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CC147-AA67-F123-5954-42D2A2D37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AA866D-B5E3-BDAD-69CE-E1617A50A2DE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850836-2497-1E90-E7AB-341D0EFE0643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Testes e veredito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60F56-4CC5-8A39-53D0-908CD6A330C8}"/>
              </a:ext>
            </a:extLst>
          </p:cNvPr>
          <p:cNvSpPr/>
          <p:nvPr/>
        </p:nvSpPr>
        <p:spPr>
          <a:xfrm>
            <a:off x="509286" y="1604632"/>
            <a:ext cx="8125428" cy="15822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Path of Exile II R$  79.80  83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Satisfactory     R$ 107.99  91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R$ 187.79 174</a:t>
            </a:r>
            <a:endParaRPr lang="pt-B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8ECA4-C016-6E2C-4892-CE3ABFBCDB08}"/>
              </a:ext>
            </a:extLst>
          </p:cNvPr>
          <p:cNvSpPr txBox="1"/>
          <p:nvPr/>
        </p:nvSpPr>
        <p:spPr>
          <a:xfrm>
            <a:off x="540000" y="3333509"/>
            <a:ext cx="80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Imagine um novo caso onde Mariazinha ainda está interessada nos mesmos jogos, mas agora ela ganhou mais R$ 200,00 dos pais. Quais jogos ela poderia comprar agora?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2EE26-C188-7500-5B2E-EC4A87ACFC22}"/>
              </a:ext>
            </a:extLst>
          </p:cNvPr>
          <p:cNvSpPr/>
          <p:nvPr/>
        </p:nvSpPr>
        <p:spPr>
          <a:xfrm>
            <a:off x="478572" y="4651480"/>
            <a:ext cx="8125428" cy="17288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Tekken 8                       R$ 134.95  90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Like a Dragon: Infinite Wealth R$ 149.95  89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Satisfactory                   R$ 107.99  91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R$ 392.89 270</a:t>
            </a:r>
            <a:endParaRPr lang="pt-B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44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860EA-0FC2-AEBE-402C-0F5781612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388856-8198-5225-32F3-8B9B717C1F91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4A62CF-B8A3-CD1A-FDF6-3CDE1A79219E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Testes e veredito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76726-AA8C-EAEA-4854-E5151C9F4E83}"/>
              </a:ext>
            </a:extLst>
          </p:cNvPr>
          <p:cNvSpPr txBox="1"/>
          <p:nvPr/>
        </p:nvSpPr>
        <p:spPr>
          <a:xfrm>
            <a:off x="540000" y="1694832"/>
            <a:ext cx="806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 detalhe que levantamos quando analisamos a árvore é que a quantidade de possibilidades diferentes é de 2</a:t>
            </a:r>
            <a:r>
              <a:rPr lang="pt-BR" sz="2400" baseline="30000" dirty="0"/>
              <a:t>n</a:t>
            </a:r>
            <a:r>
              <a:rPr lang="pt-BR" sz="2400" dirty="0"/>
              <a:t>, um número que cresce muito rápido.</a:t>
            </a:r>
          </a:p>
          <a:p>
            <a:endParaRPr lang="pt-BR" sz="2400" dirty="0"/>
          </a:p>
          <a:p>
            <a:r>
              <a:rPr lang="pt-BR" sz="2400" dirty="0"/>
              <a:t>Por exemplo, analisando </a:t>
            </a:r>
            <a:r>
              <a:rPr lang="pt-BR" sz="2400" b="1" dirty="0"/>
              <a:t>75</a:t>
            </a:r>
            <a:r>
              <a:rPr lang="pt-BR" sz="2400" dirty="0"/>
              <a:t> dos jogos mais populares lançados na Steam em 2024 e um orçamento de </a:t>
            </a:r>
            <a:r>
              <a:rPr lang="pt-BR" sz="2400" b="1" dirty="0"/>
              <a:t>R$ 400,00</a:t>
            </a:r>
            <a:r>
              <a:rPr lang="pt-BR" sz="2400" dirty="0"/>
              <a:t>, o algoritmo demora </a:t>
            </a:r>
            <a:r>
              <a:rPr lang="pt-BR" sz="2400" b="1" dirty="0"/>
              <a:t>15 minutos </a:t>
            </a:r>
            <a:r>
              <a:rPr lang="pt-BR" sz="2400" dirty="0"/>
              <a:t>para produzir uma resposta.</a:t>
            </a:r>
          </a:p>
          <a:p>
            <a:endParaRPr lang="pt-BR" sz="2400" dirty="0"/>
          </a:p>
          <a:p>
            <a:r>
              <a:rPr lang="pt-BR" sz="2400" dirty="0"/>
              <a:t>Além disso, dos 2</a:t>
            </a:r>
            <a:r>
              <a:rPr lang="pt-BR" sz="2400" baseline="30000" dirty="0"/>
              <a:t>75</a:t>
            </a:r>
            <a:r>
              <a:rPr lang="pt-BR" sz="2400" dirty="0"/>
              <a:t> (</a:t>
            </a:r>
            <a:r>
              <a:rPr lang="pt-BR" sz="2400" b="1" dirty="0"/>
              <a:t>37 sextilhões</a:t>
            </a:r>
            <a:r>
              <a:rPr lang="pt-BR" sz="2400" dirty="0"/>
              <a:t>) cenários possíveis, apenas </a:t>
            </a:r>
            <a:r>
              <a:rPr lang="pt-BR" sz="2400" b="1" dirty="0"/>
              <a:t>1 bilhão </a:t>
            </a:r>
            <a:r>
              <a:rPr lang="pt-BR" sz="2400" dirty="0"/>
              <a:t>deles foi considerado, por conta do orçamento.</a:t>
            </a:r>
          </a:p>
        </p:txBody>
      </p:sp>
    </p:spTree>
    <p:extLst>
      <p:ext uri="{BB962C8B-B14F-4D97-AF65-F5344CB8AC3E}">
        <p14:creationId xmlns:p14="http://schemas.microsoft.com/office/powerpoint/2010/main" val="1649052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F34B1-AACE-B9B7-E532-E00CED063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2E427A-424C-FC10-F3E3-523784BFF0AE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41A022-609C-E9BF-0285-75B503BB948B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Python já resolveu isso!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04071-A2DF-C484-1E01-82E4F3F2C5D4}"/>
              </a:ext>
            </a:extLst>
          </p:cNvPr>
          <p:cNvSpPr txBox="1"/>
          <p:nvPr/>
        </p:nvSpPr>
        <p:spPr>
          <a:xfrm>
            <a:off x="540000" y="1694832"/>
            <a:ext cx="806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Python tem um recurso que pode nos ajudar aqui!</a:t>
            </a:r>
          </a:p>
          <a:p>
            <a:endParaRPr lang="pt-BR" sz="2400" dirty="0"/>
          </a:p>
          <a:p>
            <a:r>
              <a:rPr lang="pt-BR" sz="2400" dirty="0"/>
              <a:t>Repare que podemos ter muitos casos repetidos: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casos em que temos que decidir se compramos um jogo ou não com a mesma quantia que já calculamos antes.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dirty="0"/>
              <a:t>Para esses casos repetidos, Python possui um recurso chamado “</a:t>
            </a:r>
            <a:r>
              <a:rPr lang="pt-BR" sz="2400" i="1" dirty="0"/>
              <a:t>cache decorator</a:t>
            </a:r>
            <a:r>
              <a:rPr lang="pt-BR" sz="2400" dirty="0"/>
              <a:t>”, que é um </a:t>
            </a:r>
            <a:r>
              <a:rPr lang="pt-BR" sz="2400" i="1" dirty="0"/>
              <a:t>decorator</a:t>
            </a:r>
            <a:r>
              <a:rPr lang="pt-BR" sz="2400" dirty="0"/>
              <a:t> que você pode colocar para que ele salve automaticamente o retorno de funções que já foram calculadas.</a:t>
            </a:r>
          </a:p>
        </p:txBody>
      </p:sp>
    </p:spTree>
    <p:extLst>
      <p:ext uri="{BB962C8B-B14F-4D97-AF65-F5344CB8AC3E}">
        <p14:creationId xmlns:p14="http://schemas.microsoft.com/office/powerpoint/2010/main" val="3459986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83002F-8A90-1E00-5E17-D9538B64C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03FA4-6C22-3A68-DB7D-028A844E677A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C8A71-4241-89D9-1A3A-E6DB0725DF12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Python já resolveu isso!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9504F-5970-291F-673E-48173522B96F}"/>
              </a:ext>
            </a:extLst>
          </p:cNvPr>
          <p:cNvSpPr/>
          <p:nvPr/>
        </p:nvSpPr>
        <p:spPr>
          <a:xfrm>
            <a:off x="509286" y="1539089"/>
            <a:ext cx="8125428" cy="48187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functools</a:t>
            </a:r>
          </a:p>
          <a:p>
            <a:endParaRPr lang="pt-BR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jogos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@functools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cache</a:t>
            </a:r>
          </a:p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decide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indice_jogo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orcamento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-&gt; list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indice_jogo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==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[]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indice_jogo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resposta_sem_o_jogo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decide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indice_jogo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orcamento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jogo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preco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orcamento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resposta_sem_o_jogo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2854FC-08E2-1B6E-7BEF-512BB9117665}"/>
              </a:ext>
            </a:extLst>
          </p:cNvPr>
          <p:cNvSpPr/>
          <p:nvPr/>
        </p:nvSpPr>
        <p:spPr>
          <a:xfrm>
            <a:off x="509286" y="2860894"/>
            <a:ext cx="2197700" cy="280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4F596-9FC3-4C44-5B0E-0CC609448F70}"/>
              </a:ext>
            </a:extLst>
          </p:cNvPr>
          <p:cNvSpPr/>
          <p:nvPr/>
        </p:nvSpPr>
        <p:spPr>
          <a:xfrm>
            <a:off x="509286" y="1765619"/>
            <a:ext cx="2197700" cy="2806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676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73B9B5-E13D-D07A-D290-E569241F6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08B888-5CBD-0363-9EC9-878003FA7C7D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673DA-CD46-78AD-B8C8-1924DB3DA400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Python já resolveu isso!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74FB5-9695-239A-416B-4409F90C5841}"/>
              </a:ext>
            </a:extLst>
          </p:cNvPr>
          <p:cNvSpPr txBox="1"/>
          <p:nvPr/>
        </p:nvSpPr>
        <p:spPr>
          <a:xfrm>
            <a:off x="540000" y="1531176"/>
            <a:ext cx="806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Importando </a:t>
            </a:r>
            <a:r>
              <a:rPr lang="pt-BR" sz="2400" dirty="0">
                <a:latin typeface="Consolas" panose="020B0609020204030204" pitchFamily="49" charset="0"/>
              </a:rPr>
              <a:t>functools</a:t>
            </a:r>
            <a:r>
              <a:rPr lang="pt-BR" sz="2400" dirty="0"/>
              <a:t> e usando o </a:t>
            </a:r>
            <a:r>
              <a:rPr lang="pt-BR" sz="2400" i="1" dirty="0"/>
              <a:t>decorator</a:t>
            </a:r>
            <a:r>
              <a:rPr lang="pt-BR" sz="2400" dirty="0"/>
              <a:t> @</a:t>
            </a:r>
            <a:r>
              <a:rPr lang="pt-BR" sz="2400" dirty="0">
                <a:latin typeface="Consolas" panose="020B0609020204030204" pitchFamily="49" charset="0"/>
              </a:rPr>
              <a:t>functools.cache</a:t>
            </a:r>
            <a:r>
              <a:rPr lang="pt-BR" sz="2400" dirty="0"/>
              <a:t>, o programa vai então guardar internarmente um dicionário para todas as combinações de inteiro e </a:t>
            </a:r>
            <a:r>
              <a:rPr lang="pt-BR" sz="2400" i="1" dirty="0"/>
              <a:t>float</a:t>
            </a:r>
            <a:r>
              <a:rPr lang="pt-BR" sz="2400" dirty="0"/>
              <a:t> que ele for chamando a função para guardar o resultado. Ao chegar um novo par, ele primeiro checa se o par já foi calculado e, se for, já retorna diretamente a resposta.</a:t>
            </a:r>
          </a:p>
          <a:p>
            <a:endParaRPr lang="pt-BR" sz="2400" dirty="0"/>
          </a:p>
          <a:p>
            <a:r>
              <a:rPr lang="pt-BR" sz="2400" dirty="0"/>
              <a:t>Claro, isso pode ser um processo que você pode fazer manualmente com seu próprio dicionário e uma checagem no começo da função, mas Python já abstrai isso para você.</a:t>
            </a:r>
          </a:p>
          <a:p>
            <a:endParaRPr lang="pt-BR" sz="2400" dirty="0"/>
          </a:p>
          <a:p>
            <a:r>
              <a:rPr lang="pt-BR" sz="2400" dirty="0"/>
              <a:t>Essa estratégia é chamada de </a:t>
            </a:r>
            <a:r>
              <a:rPr lang="pt-BR" sz="2400" b="1" dirty="0"/>
              <a:t>memoização</a:t>
            </a:r>
            <a:r>
              <a:rPr lang="pt-B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5909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53FAA6-E8D6-847D-D243-97209C8FC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6CFBEC-DA53-57C2-8BDF-1541BEEBACC5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688040-1E1E-E098-00C5-7CEB7FFD4638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EAC3"/>
                </a:solidFill>
              </a:rPr>
              <a:t>Minha experiência com programação competitiva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60659-B5A3-7BE7-5CDC-E59DB6B5DFD0}"/>
              </a:ext>
            </a:extLst>
          </p:cNvPr>
          <p:cNvSpPr txBox="1"/>
          <p:nvPr/>
        </p:nvSpPr>
        <p:spPr>
          <a:xfrm>
            <a:off x="720000" y="1818000"/>
            <a:ext cx="770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1º lugar em três Maratonas Internas de Programação (2014 e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4º lugar no Brasil nas IEEExtremes 8.0 e 9.0 (2014 e 2015)</a:t>
            </a:r>
          </a:p>
        </p:txBody>
      </p:sp>
      <p:pic>
        <p:nvPicPr>
          <p:cNvPr id="12" name="Picture 11" descr="A group of people standing in a classroom&#10;&#10;Description automatically generated">
            <a:extLst>
              <a:ext uri="{FF2B5EF4-FFF2-40B4-BE49-F238E27FC236}">
                <a16:creationId xmlns:a16="http://schemas.microsoft.com/office/drawing/2014/main" id="{0C9A7778-5DE3-BCA6-A1C4-608266AD5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98" y="3387660"/>
            <a:ext cx="4098203" cy="307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141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C56838-FBF1-80A2-3B5D-32216516B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3B54EA-230B-CB9A-D0B6-8159E06F978E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AA7DBB-6EE1-0C02-E459-C2EC5EB7D8FA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Python já resolveu isso!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7DE4DA-1C9F-F265-8EE1-A44D8FD67963}"/>
              </a:ext>
            </a:extLst>
          </p:cNvPr>
          <p:cNvSpPr/>
          <p:nvPr/>
        </p:nvSpPr>
        <p:spPr>
          <a:xfrm>
            <a:off x="509286" y="2471181"/>
            <a:ext cx="8125428" cy="11839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cache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user_function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'Simple lightweight unbounded cache.  Sometimes called "memoize".'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lru_cache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maxsize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None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user_function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B81CC-BE5C-4C68-9D65-DA80F2574051}"/>
              </a:ext>
            </a:extLst>
          </p:cNvPr>
          <p:cNvSpPr txBox="1"/>
          <p:nvPr/>
        </p:nvSpPr>
        <p:spPr>
          <a:xfrm>
            <a:off x="540000" y="1549092"/>
            <a:ext cx="806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Por baixo dos panos [</a:t>
            </a:r>
            <a:r>
              <a:rPr lang="pt-B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r>
              <a:rPr lang="pt-BR" sz="2400" dirty="0"/>
              <a:t>], podemos ver que o método </a:t>
            </a:r>
            <a:r>
              <a:rPr lang="pt-BR" sz="2400" dirty="0">
                <a:latin typeface="Consolas" panose="020B0609020204030204" pitchFamily="49" charset="0"/>
              </a:rPr>
              <a:t>cache</a:t>
            </a:r>
            <a:r>
              <a:rPr lang="pt-BR" sz="2400" dirty="0"/>
              <a:t> chama o método </a:t>
            </a:r>
            <a:r>
              <a:rPr lang="pt-BR" sz="2400" dirty="0">
                <a:latin typeface="Consolas" panose="020B0609020204030204" pitchFamily="49" charset="0"/>
              </a:rPr>
              <a:t>lru_cache</a:t>
            </a:r>
            <a:r>
              <a:rPr lang="pt-BR" sz="2400" dirty="0"/>
              <a:t> [</a:t>
            </a:r>
            <a:r>
              <a:rPr lang="pt-BR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r>
              <a:rPr lang="pt-BR" sz="2400" dirty="0"/>
              <a:t>].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F556A6-0008-97F4-2E0C-60F8A8827C9C}"/>
              </a:ext>
            </a:extLst>
          </p:cNvPr>
          <p:cNvSpPr/>
          <p:nvPr/>
        </p:nvSpPr>
        <p:spPr>
          <a:xfrm>
            <a:off x="509286" y="3746248"/>
            <a:ext cx="8125428" cy="27517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lru_cache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maxsize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128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typed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decorating_function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user_function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lru_cache_wrapper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user_function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maxsize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CacheInfo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wrapper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cache_parameters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lambda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: {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maxsize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maxsize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'typed'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update_wrapper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user_function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decorating_function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51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92111E-81C8-C674-6D04-EB936F597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AF565-E57A-24E9-D4DA-9FBE1901C956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188EBD-E3F1-BF28-2450-70DD48BDDDFB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Python já resolveu isso!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26D264-8B6F-DC92-62AC-04FBD9F66730}"/>
              </a:ext>
            </a:extLst>
          </p:cNvPr>
          <p:cNvSpPr/>
          <p:nvPr/>
        </p:nvSpPr>
        <p:spPr>
          <a:xfrm>
            <a:off x="478572" y="2381330"/>
            <a:ext cx="8125428" cy="41166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_lru_cache_wrapper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user_function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maxsize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_CacheInfo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sentinel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 object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       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unique object used to signal cache misses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make_key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make_key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build a key from the function arguments</a:t>
            </a:r>
            <a:endParaRPr lang="pt-BR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cache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hits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misses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cache_get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cache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bound method to lookup a key or return None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cache_len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cache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__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get cache size without calling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endParaRPr lang="pt-BR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DCD19-4FE2-DAE1-816C-8A2FA15EE47E}"/>
              </a:ext>
            </a:extLst>
          </p:cNvPr>
          <p:cNvSpPr txBox="1"/>
          <p:nvPr/>
        </p:nvSpPr>
        <p:spPr>
          <a:xfrm>
            <a:off x="540000" y="1458000"/>
            <a:ext cx="8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método </a:t>
            </a:r>
            <a:r>
              <a:rPr lang="pt-BR" dirty="0">
                <a:latin typeface="Consolas" panose="020B0609020204030204" pitchFamily="49" charset="0"/>
              </a:rPr>
              <a:t>lru_cache</a:t>
            </a:r>
            <a:r>
              <a:rPr lang="pt-BR" dirty="0"/>
              <a:t> coloca um </a:t>
            </a:r>
            <a:r>
              <a:rPr lang="pt-BR" dirty="0">
                <a:latin typeface="Consolas" panose="020B0609020204030204" pitchFamily="49" charset="0"/>
              </a:rPr>
              <a:t>_lru_cache_wrapper</a:t>
            </a:r>
            <a:r>
              <a:rPr lang="pt-BR" dirty="0"/>
              <a:t> por fora da execução da função decorada e, com isso, toda vez que ela é executada, </a:t>
            </a:r>
            <a:r>
              <a:rPr lang="pt-BR" dirty="0">
                <a:latin typeface="Consolas" panose="020B0609020204030204" pitchFamily="49" charset="0"/>
              </a:rPr>
              <a:t>_lru_cache_wrapper</a:t>
            </a:r>
            <a:r>
              <a:rPr lang="pt-BR" dirty="0"/>
              <a:t> vem primeiro [</a:t>
            </a:r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</a:t>
            </a:r>
            <a:r>
              <a:rPr lang="pt-BR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104978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3602ED-E8FC-EBBD-4850-25670983A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9725C8-5D14-E8BD-AC8E-19ADB488800F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A05B7D-F2FA-6EE1-9C1C-76C1762A4445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Python já resolveu isso!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08FE97-69AC-E4C0-AB63-DAB221DDDCC4}"/>
              </a:ext>
            </a:extLst>
          </p:cNvPr>
          <p:cNvSpPr/>
          <p:nvPr/>
        </p:nvSpPr>
        <p:spPr>
          <a:xfrm>
            <a:off x="478572" y="1574157"/>
            <a:ext cx="8125428" cy="47803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_lru_cache_wrapper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user_function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maxsize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_CacheInfo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maxsize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wrapper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**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kwds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# Simple caching without ordering or size limit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nonlocal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misses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make_key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kwds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cache_get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sentinel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 not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sentinel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hits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result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misses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user_function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**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kwds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cache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result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result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81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EA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0004B7-6B0D-923E-D68F-218BEF117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62A7C5-D4A2-AAFC-DC89-3E709EFC2259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0E0DCF-6DBC-6A13-1A3A-1E2E7251A596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DCFF"/>
                </a:solidFill>
              </a:rPr>
              <a:t>Python já resolveu isso!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A8E1E-2717-7ECE-A0F4-34A0B9FBF53F}"/>
              </a:ext>
            </a:extLst>
          </p:cNvPr>
          <p:cNvSpPr txBox="1"/>
          <p:nvPr/>
        </p:nvSpPr>
        <p:spPr>
          <a:xfrm>
            <a:off x="509286" y="1519555"/>
            <a:ext cx="8125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Com o uso do </a:t>
            </a:r>
            <a:r>
              <a:rPr lang="pt-BR" sz="2000" i="1" dirty="0"/>
              <a:t>decorator</a:t>
            </a:r>
            <a:r>
              <a:rPr lang="pt-BR" sz="2000" dirty="0"/>
              <a:t>, o algoritmo é capaz de retornar o resultado abaixo em </a:t>
            </a:r>
            <a:r>
              <a:rPr lang="pt-BR" sz="2000" b="1" dirty="0"/>
              <a:t>30 segundos </a:t>
            </a:r>
            <a:r>
              <a:rPr lang="pt-BR" sz="2000" dirty="0"/>
              <a:t>e considerando apenas </a:t>
            </a:r>
            <a:r>
              <a:rPr lang="pt-BR" sz="2000" b="1" dirty="0"/>
              <a:t>9 milhões </a:t>
            </a:r>
            <a:r>
              <a:rPr lang="pt-BR" sz="2000" dirty="0"/>
              <a:t>de cenários: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B1DF8-EF72-EED3-52FD-B9E51DADA209}"/>
              </a:ext>
            </a:extLst>
          </p:cNvPr>
          <p:cNvSpPr/>
          <p:nvPr/>
        </p:nvSpPr>
        <p:spPr>
          <a:xfrm>
            <a:off x="509286" y="2288997"/>
            <a:ext cx="8125428" cy="4137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Fields of Mistria            R$  44.49   95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Buckshot Roulette            R$   9.99   94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Rusty's Retirement           R$  15.74   94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MiSide                       R$  42.29   96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WEBFISHING                   R$  16.99   96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Halls of Torment             R$  14.99   93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Luma Island                  R$  28.79   81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Balatro                      R$  44.99   96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Supermarket Simulator        R$  39.99   92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TCG Card Shop Simulator      R$  41.99   95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Deep Rock Galactic: Survivor R$  31.49   85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Chained Together             R$  16.99   89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Liar's Bar                   R$  23.50   90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Content Warning              R$  26.49   93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R$ 398.72 1289</a:t>
            </a:r>
          </a:p>
        </p:txBody>
      </p:sp>
    </p:spTree>
    <p:extLst>
      <p:ext uri="{BB962C8B-B14F-4D97-AF65-F5344CB8AC3E}">
        <p14:creationId xmlns:p14="http://schemas.microsoft.com/office/powerpoint/2010/main" val="3406004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FF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CD9332-17C2-FA83-78DC-E88682E77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E6FD9C-CAAD-A783-2B83-8388F60581B1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51AD4E-EBE8-53CC-6ED9-132A46DD4832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FFDC"/>
                </a:solidFill>
              </a:rPr>
              <a:t>Onde aprender mais?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027D5-CF3D-8828-0170-8CD1A32C524A}"/>
              </a:ext>
            </a:extLst>
          </p:cNvPr>
          <p:cNvSpPr txBox="1"/>
          <p:nvPr/>
        </p:nvSpPr>
        <p:spPr>
          <a:xfrm>
            <a:off x="720000" y="1818000"/>
            <a:ext cx="770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Entrevista de emprego: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LeetCode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HackerRank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Competições:</a:t>
            </a:r>
            <a:endParaRPr lang="pt-BR" sz="24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Codeforces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Estudos da faculdade: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beecrowd</a:t>
            </a:r>
            <a:endParaRPr lang="pt-B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Em Português</a:t>
            </a:r>
          </a:p>
        </p:txBody>
      </p:sp>
      <p:pic>
        <p:nvPicPr>
          <p:cNvPr id="7" name="Picture 6" descr="A purple and yellow hexagon with a black background&#10;&#10;Description automatically generated">
            <a:extLst>
              <a:ext uri="{FF2B5EF4-FFF2-40B4-BE49-F238E27FC236}">
                <a16:creationId xmlns:a16="http://schemas.microsoft.com/office/drawing/2014/main" id="{98557098-98CF-9BFF-D9E4-56818B4C5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174" y="5310595"/>
            <a:ext cx="1778826" cy="1031719"/>
          </a:xfrm>
          <a:prstGeom prst="rect">
            <a:avLst/>
          </a:prstGeom>
        </p:spPr>
      </p:pic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04D1D6F5-D056-EFD8-5749-6A0D8E3A33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76" y="4257130"/>
            <a:ext cx="3832824" cy="897779"/>
          </a:xfrm>
          <a:prstGeom prst="rect">
            <a:avLst/>
          </a:prstGeom>
        </p:spPr>
      </p:pic>
      <p:pic>
        <p:nvPicPr>
          <p:cNvPr id="14" name="Picture 13" descr="A black and grey logo&#10;&#10;Description automatically generated">
            <a:extLst>
              <a:ext uri="{FF2B5EF4-FFF2-40B4-BE49-F238E27FC236}">
                <a16:creationId xmlns:a16="http://schemas.microsoft.com/office/drawing/2014/main" id="{6F16B52A-AC42-FBC7-ADAD-BA907A0BF8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52" y="1559714"/>
            <a:ext cx="2899248" cy="1091482"/>
          </a:xfrm>
          <a:prstGeom prst="rect">
            <a:avLst/>
          </a:prstGeom>
        </p:spPr>
      </p:pic>
      <p:pic>
        <p:nvPicPr>
          <p:cNvPr id="17" name="Picture 16" descr="A black background with green and blue text&#10;&#10;Description automatically generated">
            <a:extLst>
              <a:ext uri="{FF2B5EF4-FFF2-40B4-BE49-F238E27FC236}">
                <a16:creationId xmlns:a16="http://schemas.microsoft.com/office/drawing/2014/main" id="{4C786D67-E910-0723-3C61-80221AE8EF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26" y="2806882"/>
            <a:ext cx="2266574" cy="12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18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FF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8998CA-BFAB-8E69-DA0C-FA4BF62BB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4C3858-DE9D-CA13-E8F6-CB2DA04F9D08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29FC5F-F013-7442-F590-7E492044DDB3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FFDC"/>
                </a:solidFill>
              </a:rPr>
              <a:t>Onde aprender mais?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61563-1828-2652-75C4-388204F0887A}"/>
              </a:ext>
            </a:extLst>
          </p:cNvPr>
          <p:cNvSpPr txBox="1"/>
          <p:nvPr/>
        </p:nvSpPr>
        <p:spPr>
          <a:xfrm>
            <a:off x="720000" y="1818000"/>
            <a:ext cx="770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Materiais de estudo: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Competitive Programming 3, 2013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Steven Halim, Felix Halim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CP-Algorithms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Qualquer coisa, cola na live que eu te ajudo! ❤</a:t>
            </a:r>
          </a:p>
          <a:p>
            <a:r>
              <a:rPr lang="pt-BR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twitch.tv/xTecna</a:t>
            </a:r>
            <a:endParaRPr lang="pt-BR" sz="2400" dirty="0"/>
          </a:p>
          <a:p>
            <a:r>
              <a:rPr lang="pt-BR" sz="2400" dirty="0"/>
              <a:t>(sábado e domingo, de 12:00 às 14:00)</a:t>
            </a:r>
          </a:p>
          <a:p>
            <a:endParaRPr lang="pt-BR" sz="2400" dirty="0"/>
          </a:p>
          <a:p>
            <a:r>
              <a:rPr lang="pt-BR" sz="2400" dirty="0"/>
              <a:t>Também estou me propondo a fazer um repositório de soluções de problemas e material teórico no GitHub.</a:t>
            </a:r>
          </a:p>
          <a:p>
            <a:r>
              <a:rPr lang="pt-BR" sz="2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github.com/xTecna/solucoes-da-beecrowd</a:t>
            </a:r>
            <a:endParaRPr lang="pt-BR" sz="2400" dirty="0"/>
          </a:p>
        </p:txBody>
      </p:sp>
      <p:pic>
        <p:nvPicPr>
          <p:cNvPr id="6" name="Picture 5" descr="A cover of a book&#10;&#10;Description automatically generated">
            <a:extLst>
              <a:ext uri="{FF2B5EF4-FFF2-40B4-BE49-F238E27FC236}">
                <a16:creationId xmlns:a16="http://schemas.microsoft.com/office/drawing/2014/main" id="{132B2269-C6BD-F8FB-E9C0-835FAC6BDD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4" y="1818000"/>
            <a:ext cx="1137375" cy="1616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4FAC56-5126-125F-C634-051C83CD8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29813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3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FF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599B3E-B9CC-D795-D124-949B4338F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05495-65BC-4775-0574-2A46198ACF8D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B30FF4-0DD0-4634-E9BA-DC0E558EA528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FFDC"/>
                </a:solidFill>
              </a:rPr>
              <a:t>Referências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BF4F5-3ED8-4462-5C13-710C0DA40D9E}"/>
              </a:ext>
            </a:extLst>
          </p:cNvPr>
          <p:cNvSpPr txBox="1"/>
          <p:nvPr/>
        </p:nvSpPr>
        <p:spPr>
          <a:xfrm>
            <a:off x="720000" y="1818000"/>
            <a:ext cx="770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[1] Implementação de um inteiro em Python: </a:t>
            </a:r>
            <a:r>
              <a:rPr lang="pt-BR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https://github.com/python/cpython/blob/main/Include/cpython/longintrepr.h#L98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[2] Artigo do Arpit Bhayani entitulado “</a:t>
            </a:r>
            <a:r>
              <a:rPr lang="en-US" sz="2000" dirty="0">
                <a:effectLst/>
              </a:rPr>
              <a:t>How Python supports integers of infinite length - a deep dive into </a:t>
            </a:r>
            <a:r>
              <a:rPr lang="en-US" sz="2000" dirty="0" err="1">
                <a:effectLst/>
              </a:rPr>
              <a:t>CPython</a:t>
            </a:r>
            <a:r>
              <a:rPr lang="pt-BR" sz="2000" dirty="0"/>
              <a:t>” :</a:t>
            </a:r>
          </a:p>
          <a:p>
            <a:r>
              <a:rPr lang="pt-BR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https://arpitbhayani.me/blogs/long-integers-python/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[3] Implementação do método de soma entre dois inteiros em Python:</a:t>
            </a:r>
          </a:p>
          <a:p>
            <a:r>
              <a:rPr lang="pt-BR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https://github.com/python/cpython/blob/d89a5f6a6e65511a5f6e0618c4c30a7aa5aba56a/Objects/longobject.c#L3757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93534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FF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8C88AB-B141-4A88-24C9-0A8D0F41A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3470F-A863-7511-106C-BEB6EF995EAF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A3AC82-9290-3B6E-FC7C-166BC7E349B0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FFDC"/>
                </a:solidFill>
              </a:rPr>
              <a:t>Referências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491D4-381E-3D28-3FDC-83905F6C5899}"/>
              </a:ext>
            </a:extLst>
          </p:cNvPr>
          <p:cNvSpPr txBox="1"/>
          <p:nvPr/>
        </p:nvSpPr>
        <p:spPr>
          <a:xfrm>
            <a:off x="720000" y="1818000"/>
            <a:ext cx="7704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[4] Implementação do </a:t>
            </a:r>
            <a:r>
              <a:rPr lang="pt-BR" sz="2000" i="1" dirty="0"/>
              <a:t>decorator</a:t>
            </a:r>
            <a:r>
              <a:rPr lang="pt-BR" sz="2000" dirty="0"/>
              <a:t> </a:t>
            </a:r>
            <a:r>
              <a:rPr lang="pt-BR" sz="2000" dirty="0">
                <a:latin typeface="Consolas" panose="020B0609020204030204" pitchFamily="49" charset="0"/>
              </a:rPr>
              <a:t>cache</a:t>
            </a:r>
            <a:r>
              <a:rPr lang="pt-BR" sz="2000" dirty="0"/>
              <a:t> em Python: </a:t>
            </a:r>
            <a:r>
              <a:rPr lang="pt-BR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https://github.com/python/cpython/blob/main/Lib/functools.py#L739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[5] Implementação do </a:t>
            </a:r>
            <a:r>
              <a:rPr lang="pt-BR" sz="2000" i="1" dirty="0"/>
              <a:t>decorator</a:t>
            </a:r>
            <a:r>
              <a:rPr lang="pt-BR" sz="2000" dirty="0"/>
              <a:t> </a:t>
            </a:r>
            <a:r>
              <a:rPr lang="pt-BR" sz="2000" dirty="0">
                <a:latin typeface="Consolas" panose="020B0609020204030204" pitchFamily="49" charset="0"/>
              </a:rPr>
              <a:t>lru_cache</a:t>
            </a:r>
            <a:r>
              <a:rPr lang="pt-BR" sz="2000" dirty="0"/>
              <a:t> em Python:</a:t>
            </a:r>
          </a:p>
          <a:p>
            <a:r>
              <a:rPr lang="pt-BR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https://github.com/python/cpython/blob/main/Lib/functools.py#L566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[6] Implementação do </a:t>
            </a:r>
            <a:r>
              <a:rPr lang="pt-BR" sz="2000" dirty="0">
                <a:latin typeface="Consolas" panose="020B0609020204030204" pitchFamily="49" charset="0"/>
              </a:rPr>
              <a:t>_lru_cache_wrapper</a:t>
            </a:r>
            <a:r>
              <a:rPr lang="pt-BR" sz="2000" dirty="0"/>
              <a:t> em Python:</a:t>
            </a:r>
          </a:p>
          <a:p>
            <a:r>
              <a:rPr lang="pt-BR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https://github.com/python/cpython/blob/main/Lib/functools.py#L613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950470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FF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6AE621-F032-F26A-58FF-C8FD3128E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6A30B8-89B3-69E2-4844-E65E23E6B4EF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20AD2-53BD-3045-71FB-10856C11A9AB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E7FD68-876F-1CFE-BB2B-6474FB43AB82}"/>
              </a:ext>
            </a:extLst>
          </p:cNvPr>
          <p:cNvSpPr/>
          <p:nvPr/>
        </p:nvSpPr>
        <p:spPr>
          <a:xfrm>
            <a:off x="360000" y="4302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9BFFDC"/>
                </a:solidFill>
              </a:rPr>
              <a:t>Live de Python #279</a:t>
            </a:r>
          </a:p>
        </p:txBody>
      </p:sp>
      <p:pic>
        <p:nvPicPr>
          <p:cNvPr id="8" name="Graphic 7" descr="Balloons with solid fill">
            <a:extLst>
              <a:ext uri="{FF2B5EF4-FFF2-40B4-BE49-F238E27FC236}">
                <a16:creationId xmlns:a16="http://schemas.microsoft.com/office/drawing/2014/main" id="{A3239285-9C8B-44A7-AC01-13058492B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3851" y="2824517"/>
            <a:ext cx="1609705" cy="16097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F1D1DA-AA7C-0233-26DD-100D3F96DD94}"/>
              </a:ext>
            </a:extLst>
          </p:cNvPr>
          <p:cNvSpPr txBox="1"/>
          <p:nvPr/>
        </p:nvSpPr>
        <p:spPr>
          <a:xfrm>
            <a:off x="1067548" y="1070191"/>
            <a:ext cx="70022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/>
              <a:t>Programação competitiva</a:t>
            </a:r>
          </a:p>
          <a:p>
            <a:pPr algn="ctr"/>
            <a:r>
              <a:rPr lang="pt-BR" sz="4800" dirty="0"/>
              <a:t>com xTecna</a:t>
            </a:r>
          </a:p>
        </p:txBody>
      </p:sp>
      <p:pic>
        <p:nvPicPr>
          <p:cNvPr id="10" name="Graphic 9" descr="Female Profile with solid fill">
            <a:extLst>
              <a:ext uri="{FF2B5EF4-FFF2-40B4-BE49-F238E27FC236}">
                <a16:creationId xmlns:a16="http://schemas.microsoft.com/office/drawing/2014/main" id="{E42B44ED-70E6-9A2A-550A-4BD8F65A7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6557" y="2956738"/>
            <a:ext cx="1609704" cy="1609704"/>
          </a:xfrm>
          <a:prstGeom prst="rect">
            <a:avLst/>
          </a:prstGeom>
        </p:spPr>
      </p:pic>
      <p:pic>
        <p:nvPicPr>
          <p:cNvPr id="11" name="Graphic 10" descr="Male profile with solid fill">
            <a:extLst>
              <a:ext uri="{FF2B5EF4-FFF2-40B4-BE49-F238E27FC236}">
                <a16:creationId xmlns:a16="http://schemas.microsoft.com/office/drawing/2014/main" id="{414A8851-0AAB-35A4-F2F1-2CC44C902D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7738" y="2956738"/>
            <a:ext cx="1609704" cy="1609704"/>
          </a:xfrm>
          <a:prstGeom prst="rect">
            <a:avLst/>
          </a:prstGeom>
        </p:spPr>
      </p:pic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169FCA62-4324-ABB7-6A75-7AE961E6CC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3815" y="3018884"/>
            <a:ext cx="1609704" cy="1609704"/>
          </a:xfrm>
          <a:prstGeom prst="rect">
            <a:avLst/>
          </a:prstGeom>
        </p:spPr>
      </p:pic>
      <p:pic>
        <p:nvPicPr>
          <p:cNvPr id="13" name="Graphic 12" descr="Balloons with solid fill">
            <a:extLst>
              <a:ext uri="{FF2B5EF4-FFF2-40B4-BE49-F238E27FC236}">
                <a16:creationId xmlns:a16="http://schemas.microsoft.com/office/drawing/2014/main" id="{E681B07A-98FA-A284-7F71-629096D60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90444" y="2862171"/>
            <a:ext cx="1609705" cy="16097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567623-58F2-E44C-E77B-CF063829F0BC}"/>
              </a:ext>
            </a:extLst>
          </p:cNvPr>
          <p:cNvSpPr txBox="1"/>
          <p:nvPr/>
        </p:nvSpPr>
        <p:spPr>
          <a:xfrm>
            <a:off x="2401792" y="5533501"/>
            <a:ext cx="4333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dirty="0"/>
              <a:t>Muito obrigada!</a:t>
            </a:r>
          </a:p>
        </p:txBody>
      </p:sp>
    </p:spTree>
    <p:extLst>
      <p:ext uri="{BB962C8B-B14F-4D97-AF65-F5344CB8AC3E}">
        <p14:creationId xmlns:p14="http://schemas.microsoft.com/office/powerpoint/2010/main" val="122633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993E34-F07D-69ED-19A7-A857819FD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EA547F-7E7D-2671-2F64-A24E885C668C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597FE3-A468-3117-4B20-44E23F01AE42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EAC3"/>
                </a:solidFill>
              </a:rPr>
              <a:t>Minha experiência com programação competitiva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54AFB-49C2-9B1B-F060-EBE46ABE8697}"/>
              </a:ext>
            </a:extLst>
          </p:cNvPr>
          <p:cNvSpPr txBox="1"/>
          <p:nvPr/>
        </p:nvSpPr>
        <p:spPr>
          <a:xfrm>
            <a:off x="720000" y="1818000"/>
            <a:ext cx="770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42º e 28º lugares nas Maratonas de Programação SBC a nível nacional (2016 e 2017)</a:t>
            </a:r>
          </a:p>
        </p:txBody>
      </p:sp>
      <p:pic>
        <p:nvPicPr>
          <p:cNvPr id="8" name="Picture 7" descr="A group of girls posing for a picture&#10;&#10;Description automatically generated">
            <a:extLst>
              <a:ext uri="{FF2B5EF4-FFF2-40B4-BE49-F238E27FC236}">
                <a16:creationId xmlns:a16="http://schemas.microsoft.com/office/drawing/2014/main" id="{3054F7FC-81D6-34A8-2A3B-43B4A8606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14" y="2648997"/>
            <a:ext cx="5513561" cy="3101378"/>
          </a:xfrm>
          <a:prstGeom prst="rect">
            <a:avLst/>
          </a:prstGeom>
        </p:spPr>
      </p:pic>
      <p:pic>
        <p:nvPicPr>
          <p:cNvPr id="6" name="Picture 5" descr="A group of people wearing matching shirts&#10;&#10;Description automatically generated">
            <a:extLst>
              <a:ext uri="{FF2B5EF4-FFF2-40B4-BE49-F238E27FC236}">
                <a16:creationId xmlns:a16="http://schemas.microsoft.com/office/drawing/2014/main" id="{0E029935-CA55-ECE9-80B3-75E36AFF7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555" y="3839994"/>
            <a:ext cx="4390931" cy="24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8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D36388-195A-62C8-AC13-A23DF5F0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557882-0D53-88ED-4B1B-58972A8C5191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51042E-5805-76B8-6057-686C8344640A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rgbClr val="FFEAC3"/>
                </a:solidFill>
              </a:rPr>
              <a:t>Por que programação competitiva é legal?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E3C7A-EF3D-26AA-1FB7-B190911590A5}"/>
              </a:ext>
            </a:extLst>
          </p:cNvPr>
          <p:cNvSpPr txBox="1"/>
          <p:nvPr/>
        </p:nvSpPr>
        <p:spPr>
          <a:xfrm>
            <a:off x="716637" y="1682124"/>
            <a:ext cx="770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Aprende algoritmos e estruturas de dados eficientes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Aprofunda o conhecimento na linguagem escolhida para treinar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Ganha um arcabouço teórico para a discussão de diferentes abordagens computacionais</a:t>
            </a:r>
          </a:p>
        </p:txBody>
      </p:sp>
      <p:pic>
        <p:nvPicPr>
          <p:cNvPr id="13" name="Picture 12" descr="Cartoon of a person and a child&#10;&#10;Description automatically generated">
            <a:extLst>
              <a:ext uri="{FF2B5EF4-FFF2-40B4-BE49-F238E27FC236}">
                <a16:creationId xmlns:a16="http://schemas.microsoft.com/office/drawing/2014/main" id="{A47066D5-5F1A-C9FA-20D8-C58B98988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274" y="3845240"/>
            <a:ext cx="3816726" cy="25398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13568F-1A47-94AD-C33B-D2A72D6BDF3E}"/>
              </a:ext>
            </a:extLst>
          </p:cNvPr>
          <p:cNvSpPr txBox="1"/>
          <p:nvPr/>
        </p:nvSpPr>
        <p:spPr>
          <a:xfrm>
            <a:off x="5274733" y="3994478"/>
            <a:ext cx="12022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pt-BR" sz="1600" b="1" dirty="0">
                <a:latin typeface="Pristina" panose="03060402040406080204" pitchFamily="66" charset="0"/>
              </a:rPr>
              <a:t>No Leet Code!</a:t>
            </a:r>
          </a:p>
        </p:txBody>
      </p:sp>
    </p:spTree>
    <p:extLst>
      <p:ext uri="{BB962C8B-B14F-4D97-AF65-F5344CB8AC3E}">
        <p14:creationId xmlns:p14="http://schemas.microsoft.com/office/powerpoint/2010/main" val="109591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5DB082-D6C2-8F6F-0D79-EC4D6BC0B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D06DB-7147-763B-C386-3940F73C5BEB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D26BC7-12CF-67B8-0049-218859C68EE0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EAC3"/>
                </a:solidFill>
              </a:rPr>
              <a:t>Problema?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E6AD0-05CB-D0BE-E2DC-34AECC010C5B}"/>
              </a:ext>
            </a:extLst>
          </p:cNvPr>
          <p:cNvSpPr txBox="1"/>
          <p:nvPr/>
        </p:nvSpPr>
        <p:spPr>
          <a:xfrm>
            <a:off x="995005" y="1900508"/>
            <a:ext cx="770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Normalmente um problema é constituído de:</a:t>
            </a:r>
          </a:p>
          <a:p>
            <a:endParaRPr lang="pt-BR" sz="2400" dirty="0"/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Um enunciado descrevendo o problema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Lembrando que interpretar o enunciado faz</a:t>
            </a:r>
          </a:p>
          <a:p>
            <a:pPr lvl="1"/>
            <a:r>
              <a:rPr lang="pt-BR" sz="2400" dirty="0"/>
              <a:t>parte da prova!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Especificações de entrada e saída do código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Especifica o que seria uma entrada válida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/>
              <a:t>E como que a saída deve produzida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Exemplos de entrada e saída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85E40874-E821-A903-FA1B-99146B4752A5}"/>
              </a:ext>
            </a:extLst>
          </p:cNvPr>
          <p:cNvSpPr/>
          <p:nvPr/>
        </p:nvSpPr>
        <p:spPr>
          <a:xfrm>
            <a:off x="360000" y="2435384"/>
            <a:ext cx="8424000" cy="3404102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C2166-D6DF-48AA-F529-BAF4662C9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3A2027-39A6-15B6-31F4-00860091B392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8E91C8-A8EC-DB58-0CCF-3446ABB83535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EAC3"/>
                </a:solidFill>
              </a:rPr>
              <a:t>Problema?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B4C7F-2C7A-1DB2-2C2B-4BDAC5DE5A92}"/>
              </a:ext>
            </a:extLst>
          </p:cNvPr>
          <p:cNvSpPr txBox="1"/>
          <p:nvPr/>
        </p:nvSpPr>
        <p:spPr>
          <a:xfrm>
            <a:off x="719999" y="1747139"/>
            <a:ext cx="770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Normalmente em uma maratona, competição ou até num problema simples, o fluxograma envolve pensar em um algoritmo, codificá-lo e a partir daí testar para ver se a solução é boa o suficiente para o problema apresentado.</a:t>
            </a:r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DDC32AF4-6D1D-1DA6-777C-879330D2503F}"/>
              </a:ext>
            </a:extLst>
          </p:cNvPr>
          <p:cNvSpPr/>
          <p:nvPr/>
        </p:nvSpPr>
        <p:spPr>
          <a:xfrm>
            <a:off x="995006" y="3927346"/>
            <a:ext cx="1834650" cy="800100"/>
          </a:xfrm>
          <a:prstGeom prst="vertic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Apresentação do problema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FF75F8B-2385-16B3-F71C-801686C6DDF8}"/>
              </a:ext>
            </a:extLst>
          </p:cNvPr>
          <p:cNvSpPr/>
          <p:nvPr/>
        </p:nvSpPr>
        <p:spPr>
          <a:xfrm>
            <a:off x="2744662" y="4165924"/>
            <a:ext cx="360000" cy="3333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D8F62118-633F-9716-EDC6-7486201BB10D}"/>
              </a:ext>
            </a:extLst>
          </p:cNvPr>
          <p:cNvSpPr/>
          <p:nvPr/>
        </p:nvSpPr>
        <p:spPr>
          <a:xfrm>
            <a:off x="3104662" y="3752933"/>
            <a:ext cx="2934675" cy="1160099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Conceitualização de um algoritmo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99B47727-9B9B-3245-6827-CA7E3624BB30}"/>
              </a:ext>
            </a:extLst>
          </p:cNvPr>
          <p:cNvSpPr/>
          <p:nvPr/>
        </p:nvSpPr>
        <p:spPr>
          <a:xfrm>
            <a:off x="6420331" y="3934962"/>
            <a:ext cx="1460250" cy="80010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Codificação do algoritmo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5B6B607-7C63-04C9-DFB5-5F26E9954E0B}"/>
              </a:ext>
            </a:extLst>
          </p:cNvPr>
          <p:cNvSpPr/>
          <p:nvPr/>
        </p:nvSpPr>
        <p:spPr>
          <a:xfrm>
            <a:off x="6049834" y="4165924"/>
            <a:ext cx="360000" cy="3333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D72FF8D-141D-7523-C926-45387D9DF7D1}"/>
              </a:ext>
            </a:extLst>
          </p:cNvPr>
          <p:cNvSpPr/>
          <p:nvPr/>
        </p:nvSpPr>
        <p:spPr>
          <a:xfrm rot="5400000">
            <a:off x="6750404" y="4968425"/>
            <a:ext cx="800101" cy="3333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A690B819-C060-7749-3329-CB659FA19B15}"/>
              </a:ext>
            </a:extLst>
          </p:cNvPr>
          <p:cNvSpPr/>
          <p:nvPr/>
        </p:nvSpPr>
        <p:spPr>
          <a:xfrm>
            <a:off x="6702049" y="5549339"/>
            <a:ext cx="896812" cy="8001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Testes</a:t>
            </a:r>
          </a:p>
        </p:txBody>
      </p:sp>
      <p:sp>
        <p:nvSpPr>
          <p:cNvPr id="20" name="Star: 16 Points 19">
            <a:extLst>
              <a:ext uri="{FF2B5EF4-FFF2-40B4-BE49-F238E27FC236}">
                <a16:creationId xmlns:a16="http://schemas.microsoft.com/office/drawing/2014/main" id="{CC5DC43C-ECFF-792A-E14F-103C282F1739}"/>
              </a:ext>
            </a:extLst>
          </p:cNvPr>
          <p:cNvSpPr/>
          <p:nvPr/>
        </p:nvSpPr>
        <p:spPr>
          <a:xfrm>
            <a:off x="4448175" y="5596715"/>
            <a:ext cx="1893873" cy="712420"/>
          </a:xfrm>
          <a:prstGeom prst="star16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Veredito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537F636-114F-A8DE-B454-1E95B1B22D68}"/>
              </a:ext>
            </a:extLst>
          </p:cNvPr>
          <p:cNvSpPr/>
          <p:nvPr/>
        </p:nvSpPr>
        <p:spPr>
          <a:xfrm rot="10800000">
            <a:off x="6342049" y="5782701"/>
            <a:ext cx="360000" cy="3333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5EE164-8E80-987A-F795-C6165D6FD2D9}"/>
              </a:ext>
            </a:extLst>
          </p:cNvPr>
          <p:cNvCxnSpPr>
            <a:stCxn id="20" idx="11"/>
            <a:endCxn id="5" idx="2"/>
          </p:cNvCxnSpPr>
          <p:nvPr/>
        </p:nvCxnSpPr>
        <p:spPr>
          <a:xfrm flipH="1" flipV="1">
            <a:off x="1912331" y="4727446"/>
            <a:ext cx="2607925" cy="1089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8963AB-808F-0732-AB9A-7E6DC20DDBC5}"/>
              </a:ext>
            </a:extLst>
          </p:cNvPr>
          <p:cNvCxnSpPr>
            <a:cxnSpLocks/>
            <a:stCxn id="20" idx="13"/>
            <a:endCxn id="13" idx="1"/>
          </p:cNvCxnSpPr>
          <p:nvPr/>
        </p:nvCxnSpPr>
        <p:spPr>
          <a:xfrm flipH="1" flipV="1">
            <a:off x="4572000" y="4911797"/>
            <a:ext cx="460738" cy="712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FFB439-E7CC-98D3-4551-E18699BF4D8B}"/>
              </a:ext>
            </a:extLst>
          </p:cNvPr>
          <p:cNvCxnSpPr>
            <a:cxnSpLocks/>
            <a:stCxn id="20" idx="15"/>
            <a:endCxn id="17" idx="1"/>
          </p:cNvCxnSpPr>
          <p:nvPr/>
        </p:nvCxnSpPr>
        <p:spPr>
          <a:xfrm flipV="1">
            <a:off x="5757485" y="4735062"/>
            <a:ext cx="1392969" cy="888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476976-C4C8-1179-73E0-5EBD0E63122C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 flipV="1">
            <a:off x="6269967" y="5549339"/>
            <a:ext cx="880488" cy="267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B44A9ED-9EE0-D0D5-1437-AFEF0C33B5D2}"/>
              </a:ext>
            </a:extLst>
          </p:cNvPr>
          <p:cNvCxnSpPr>
            <a:cxnSpLocks/>
            <a:stCxn id="20" idx="10"/>
          </p:cNvCxnSpPr>
          <p:nvPr/>
        </p:nvCxnSpPr>
        <p:spPr>
          <a:xfrm flipH="1">
            <a:off x="3770797" y="5952925"/>
            <a:ext cx="677378" cy="35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C2ABECF-CB9A-E395-13C6-E2EE79981106}"/>
              </a:ext>
            </a:extLst>
          </p:cNvPr>
          <p:cNvSpPr/>
          <p:nvPr/>
        </p:nvSpPr>
        <p:spPr>
          <a:xfrm>
            <a:off x="1386276" y="5717230"/>
            <a:ext cx="2384521" cy="5425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Comemoração</a:t>
            </a:r>
          </a:p>
        </p:txBody>
      </p:sp>
    </p:spTree>
    <p:extLst>
      <p:ext uri="{BB962C8B-B14F-4D97-AF65-F5344CB8AC3E}">
        <p14:creationId xmlns:p14="http://schemas.microsoft.com/office/powerpoint/2010/main" val="58666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8FF715-5C3E-904C-7801-2E1D683B6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5A8266-24C4-2C04-328A-BE0B5A682F7C}"/>
              </a:ext>
            </a:extLst>
          </p:cNvPr>
          <p:cNvSpPr/>
          <p:nvPr/>
        </p:nvSpPr>
        <p:spPr>
          <a:xfrm>
            <a:off x="360000" y="360000"/>
            <a:ext cx="8424000" cy="613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606D94-F9EB-CF10-6A14-B595817F7DD9}"/>
              </a:ext>
            </a:extLst>
          </p:cNvPr>
          <p:cNvSpPr/>
          <p:nvPr/>
        </p:nvSpPr>
        <p:spPr>
          <a:xfrm>
            <a:off x="360000" y="360000"/>
            <a:ext cx="8424000" cy="109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rgbClr val="FFC3EA"/>
                </a:solidFill>
              </a:rPr>
              <a:t>Apresentação do problema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27FC4-8FA9-9EF7-5D60-E2CEACFB19AB}"/>
              </a:ext>
            </a:extLst>
          </p:cNvPr>
          <p:cNvSpPr txBox="1"/>
          <p:nvPr/>
        </p:nvSpPr>
        <p:spPr>
          <a:xfrm>
            <a:off x="540000" y="1531176"/>
            <a:ext cx="806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Joãozinho leu um artigo interessante sobre astronomia e agora ele está interessado em saber a distância entre corpos celestes. Entretanto, sua enciclopédia é muito geocêntrica e só tem distâncias em relação ao planeta Terra. Com sorte, ele sempre pode pegar a distância entre os dois planetas e juntar, já que em suas viagens interplanetárias ele sempre vai fazer uma pausa na Terra de qualquer jeito.</a:t>
            </a:r>
          </a:p>
          <a:p>
            <a:endParaRPr lang="pt-BR" sz="2400" dirty="0"/>
          </a:p>
          <a:p>
            <a:r>
              <a:rPr lang="pt-BR" sz="2400" dirty="0"/>
              <a:t>Como então conseguir a distância entre dois planetas dados suas distâncias em relação à Terra?</a:t>
            </a:r>
          </a:p>
        </p:txBody>
      </p:sp>
      <p:pic>
        <p:nvPicPr>
          <p:cNvPr id="6" name="Graphic 5" descr="Rocket with solid fill">
            <a:extLst>
              <a:ext uri="{FF2B5EF4-FFF2-40B4-BE49-F238E27FC236}">
                <a16:creationId xmlns:a16="http://schemas.microsoft.com/office/drawing/2014/main" id="{3CEA9734-E247-593C-132D-661C1C7F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175" y="5583600"/>
            <a:ext cx="914400" cy="914400"/>
          </a:xfrm>
          <a:prstGeom prst="rect">
            <a:avLst/>
          </a:prstGeom>
        </p:spPr>
      </p:pic>
      <p:pic>
        <p:nvPicPr>
          <p:cNvPr id="8" name="Graphic 7" descr="Earth with solid fill">
            <a:extLst>
              <a:ext uri="{FF2B5EF4-FFF2-40B4-BE49-F238E27FC236}">
                <a16:creationId xmlns:a16="http://schemas.microsoft.com/office/drawing/2014/main" id="{2395001D-6CA6-406C-9B84-24DFD1FD3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1575" y="5583600"/>
            <a:ext cx="914400" cy="914400"/>
          </a:xfrm>
          <a:prstGeom prst="rect">
            <a:avLst/>
          </a:prstGeom>
        </p:spPr>
      </p:pic>
      <p:pic>
        <p:nvPicPr>
          <p:cNvPr id="10" name="Graphic 9" descr="Planet with solid fill">
            <a:extLst>
              <a:ext uri="{FF2B5EF4-FFF2-40B4-BE49-F238E27FC236}">
                <a16:creationId xmlns:a16="http://schemas.microsoft.com/office/drawing/2014/main" id="{5C7F869C-587A-2945-4C1A-C9C27108C8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0375" y="5583600"/>
            <a:ext cx="914400" cy="914400"/>
          </a:xfrm>
          <a:prstGeom prst="rect">
            <a:avLst/>
          </a:prstGeom>
        </p:spPr>
      </p:pic>
      <p:pic>
        <p:nvPicPr>
          <p:cNvPr id="12" name="Graphic 11" descr="Earth globe: Americas with solid fill">
            <a:extLst>
              <a:ext uri="{FF2B5EF4-FFF2-40B4-BE49-F238E27FC236}">
                <a16:creationId xmlns:a16="http://schemas.microsoft.com/office/drawing/2014/main" id="{1657064A-C669-A1C3-9354-6EF676E562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75" y="5583600"/>
            <a:ext cx="914400" cy="914400"/>
          </a:xfrm>
          <a:prstGeom prst="rect">
            <a:avLst/>
          </a:prstGeom>
        </p:spPr>
      </p:pic>
      <p:pic>
        <p:nvPicPr>
          <p:cNvPr id="14" name="Graphic 13" descr="Comet with solid fill">
            <a:extLst>
              <a:ext uri="{FF2B5EF4-FFF2-40B4-BE49-F238E27FC236}">
                <a16:creationId xmlns:a16="http://schemas.microsoft.com/office/drawing/2014/main" id="{7CD18FA3-E7B7-4349-E686-11F668C923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74775" y="5583600"/>
            <a:ext cx="914400" cy="914400"/>
          </a:xfrm>
          <a:prstGeom prst="rect">
            <a:avLst/>
          </a:prstGeom>
        </p:spPr>
      </p:pic>
      <p:pic>
        <p:nvPicPr>
          <p:cNvPr id="18" name="Graphic 17" descr="Constellation with solid fill">
            <a:extLst>
              <a:ext uri="{FF2B5EF4-FFF2-40B4-BE49-F238E27FC236}">
                <a16:creationId xmlns:a16="http://schemas.microsoft.com/office/drawing/2014/main" id="{4ADFAE37-5ABB-E43D-4382-DB0AA448B1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89175" y="5583600"/>
            <a:ext cx="914400" cy="914400"/>
          </a:xfrm>
          <a:prstGeom prst="rect">
            <a:avLst/>
          </a:prstGeom>
        </p:spPr>
      </p:pic>
      <p:pic>
        <p:nvPicPr>
          <p:cNvPr id="20" name="Graphic 19" descr="Solar system with solid fill">
            <a:extLst>
              <a:ext uri="{FF2B5EF4-FFF2-40B4-BE49-F238E27FC236}">
                <a16:creationId xmlns:a16="http://schemas.microsoft.com/office/drawing/2014/main" id="{D23E41A7-356D-DE4E-70A0-8A03DA0031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73775" y="5583600"/>
            <a:ext cx="914400" cy="914400"/>
          </a:xfrm>
          <a:prstGeom prst="rect">
            <a:avLst/>
          </a:prstGeom>
        </p:spPr>
      </p:pic>
      <p:pic>
        <p:nvPicPr>
          <p:cNvPr id="22" name="Graphic 21" descr="Telescope with solid fill">
            <a:extLst>
              <a:ext uri="{FF2B5EF4-FFF2-40B4-BE49-F238E27FC236}">
                <a16:creationId xmlns:a16="http://schemas.microsoft.com/office/drawing/2014/main" id="{1977CBDB-2120-DFBD-3203-0518E3ED43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00775" y="5583600"/>
            <a:ext cx="914400" cy="914400"/>
          </a:xfrm>
          <a:prstGeom prst="rect">
            <a:avLst/>
          </a:prstGeom>
        </p:spPr>
      </p:pic>
      <p:pic>
        <p:nvPicPr>
          <p:cNvPr id="24" name="Graphic 23" descr="School boy with solid fill">
            <a:extLst>
              <a:ext uri="{FF2B5EF4-FFF2-40B4-BE49-F238E27FC236}">
                <a16:creationId xmlns:a16="http://schemas.microsoft.com/office/drawing/2014/main" id="{2BAEDC6D-9E32-0BB1-6F7E-4FA5E8C7EDD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97675" y="558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2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</TotalTime>
  <Words>3737</Words>
  <Application>Microsoft Office PowerPoint</Application>
  <PresentationFormat>On-screen Show (4:3)</PresentationFormat>
  <Paragraphs>690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Aptos</vt:lpstr>
      <vt:lpstr>Aptos Display</vt:lpstr>
      <vt:lpstr>Arial</vt:lpstr>
      <vt:lpstr>Consolas</vt:lpstr>
      <vt:lpstr>Pristina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Raquel Marcolino de Souza</dc:creator>
  <cp:lastModifiedBy>Raquel Marcolino de Souza</cp:lastModifiedBy>
  <cp:revision>135</cp:revision>
  <dcterms:created xsi:type="dcterms:W3CDTF">2025-01-28T23:23:30Z</dcterms:created>
  <dcterms:modified xsi:type="dcterms:W3CDTF">2025-02-18T22:19:52Z</dcterms:modified>
</cp:coreProperties>
</file>