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sldIdLst>
    <p:sldId id="256" r:id="rId2"/>
    <p:sldId id="257" r:id="rId3"/>
    <p:sldId id="269" r:id="rId4"/>
    <p:sldId id="258" r:id="rId5"/>
    <p:sldId id="260" r:id="rId6"/>
    <p:sldId id="261" r:id="rId7"/>
    <p:sldId id="262" r:id="rId8"/>
    <p:sldId id="273" r:id="rId9"/>
    <p:sldId id="263" r:id="rId10"/>
    <p:sldId id="264" r:id="rId11"/>
    <p:sldId id="265" r:id="rId12"/>
    <p:sldId id="266" r:id="rId13"/>
    <p:sldId id="272" r:id="rId14"/>
    <p:sldId id="270" r:id="rId15"/>
    <p:sldId id="271" r:id="rId16"/>
    <p:sldId id="267" r:id="rId17"/>
    <p:sldId id="268" r:id="rId1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59828" autoAdjust="0"/>
  </p:normalViewPr>
  <p:slideViewPr>
    <p:cSldViewPr>
      <p:cViewPr varScale="1">
        <p:scale>
          <a:sx n="94" d="100"/>
          <a:sy n="94" d="100"/>
        </p:scale>
        <p:origin x="4080"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5ADE8-630B-47FD-84DA-C9A4CE8F6141}" type="datetimeFigureOut">
              <a:rPr lang="nl-NL" smtClean="0"/>
              <a:t>10-11-17</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0A459B-C5D5-48B6-89DF-1BC5C2639800}" type="slidenum">
              <a:rPr lang="nl-NL" smtClean="0"/>
              <a:t>‹#›</a:t>
            </a:fld>
            <a:endParaRPr lang="nl-NL"/>
          </a:p>
        </p:txBody>
      </p:sp>
    </p:spTree>
    <p:extLst>
      <p:ext uri="{BB962C8B-B14F-4D97-AF65-F5344CB8AC3E}">
        <p14:creationId xmlns:p14="http://schemas.microsoft.com/office/powerpoint/2010/main" val="187488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20A459B-C5D5-48B6-89DF-1BC5C2639800}" type="slidenum">
              <a:rPr lang="nl-NL" smtClean="0"/>
              <a:t>2</a:t>
            </a:fld>
            <a:endParaRPr lang="nl-NL"/>
          </a:p>
        </p:txBody>
      </p:sp>
    </p:spTree>
    <p:extLst>
      <p:ext uri="{BB962C8B-B14F-4D97-AF65-F5344CB8AC3E}">
        <p14:creationId xmlns:p14="http://schemas.microsoft.com/office/powerpoint/2010/main" val="3580694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20A459B-C5D5-48B6-89DF-1BC5C2639800}" type="slidenum">
              <a:rPr lang="nl-NL" smtClean="0"/>
              <a:t>13</a:t>
            </a:fld>
            <a:endParaRPr lang="nl-NL"/>
          </a:p>
        </p:txBody>
      </p:sp>
    </p:spTree>
    <p:extLst>
      <p:ext uri="{BB962C8B-B14F-4D97-AF65-F5344CB8AC3E}">
        <p14:creationId xmlns:p14="http://schemas.microsoft.com/office/powerpoint/2010/main" val="2290164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mn-lt"/>
                <a:ea typeface="+mn-ea"/>
                <a:cs typeface="+mn-cs"/>
              </a:rPr>
              <a:t>In dit hoofdstuk wordt verwezen naar de relevante standaards en projectprocedures. In het voorkomend geval zal verwezen worden naar reeds bestaande c.q. gebruikelijke bedrijfsstandaards. Voorwaarde is wel dat deze gedocumenteerd zijn. </a:t>
            </a:r>
          </a:p>
          <a:p>
            <a:r>
              <a:rPr lang="nl-NL" sz="1200" kern="1200" dirty="0" smtClean="0">
                <a:solidFill>
                  <a:schemeClr val="tx1"/>
                </a:solidFill>
                <a:effectLst/>
                <a:latin typeface="+mn-lt"/>
                <a:ea typeface="+mn-ea"/>
                <a:cs typeface="+mn-cs"/>
              </a:rPr>
              <a:t>In de bijlagen worden ook Begrippen en definities opgenomen om begripsverwarring te voorkomen. De begrippenlijst hoeft niet uitputtend te zijn, alleen de gehanteerde begrippen in het Plan van Aanpak komen hiervoor in aanmerking.</a:t>
            </a:r>
          </a:p>
          <a:p>
            <a:r>
              <a:rPr lang="nl-NL" sz="1200" kern="1200" dirty="0" smtClean="0">
                <a:solidFill>
                  <a:schemeClr val="tx1"/>
                </a:solidFill>
                <a:effectLst/>
                <a:latin typeface="+mn-lt"/>
                <a:ea typeface="+mn-ea"/>
                <a:cs typeface="+mn-cs"/>
              </a:rPr>
              <a:t> </a:t>
            </a:r>
          </a:p>
          <a:p>
            <a:endParaRPr lang="nl-NL" dirty="0"/>
          </a:p>
        </p:txBody>
      </p:sp>
      <p:sp>
        <p:nvSpPr>
          <p:cNvPr id="4" name="Tijdelijke aanduiding voor dianummer 3"/>
          <p:cNvSpPr>
            <a:spLocks noGrp="1"/>
          </p:cNvSpPr>
          <p:nvPr>
            <p:ph type="sldNum" sz="quarter" idx="10"/>
          </p:nvPr>
        </p:nvSpPr>
        <p:spPr/>
        <p:txBody>
          <a:bodyPr/>
          <a:lstStyle/>
          <a:p>
            <a:fld id="{520A459B-C5D5-48B6-89DF-1BC5C2639800}" type="slidenum">
              <a:rPr lang="nl-NL" smtClean="0"/>
              <a:t>16</a:t>
            </a:fld>
            <a:endParaRPr lang="nl-NL"/>
          </a:p>
        </p:txBody>
      </p:sp>
    </p:spTree>
    <p:extLst>
      <p:ext uri="{BB962C8B-B14F-4D97-AF65-F5344CB8AC3E}">
        <p14:creationId xmlns:p14="http://schemas.microsoft.com/office/powerpoint/2010/main" val="218582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Project omgeving:</a:t>
            </a:r>
          </a:p>
          <a:p>
            <a:r>
              <a:rPr lang="nl-NL" dirty="0" smtClean="0"/>
              <a:t>Wat is het beschouwingsgebied? </a:t>
            </a:r>
          </a:p>
          <a:p>
            <a:r>
              <a:rPr lang="nl-NL" dirty="0" smtClean="0"/>
              <a:t>Hierin wordt een schets gegeven van het beschouwingsgebied in termen van organisatie eenheden en bedrijfsprocessen. Tevens wordt aangegeven wat de problemen en oorzaken zijn die aanleiding geven tot de ontwikkeling van het resultaat.</a:t>
            </a:r>
          </a:p>
          <a:p>
            <a:r>
              <a:rPr lang="nl-NL" dirty="0" smtClean="0"/>
              <a:t>Doelstelling project:</a:t>
            </a:r>
          </a:p>
          <a:p>
            <a:r>
              <a:rPr lang="nl-NL" dirty="0" smtClean="0"/>
              <a:t>Waarom heeft de opdrachtgever het resultaat nodig en wat wil de opdrachtgever met het resultaat bereiken? </a:t>
            </a:r>
          </a:p>
          <a:p>
            <a:r>
              <a:rPr lang="nl-NL" dirty="0" smtClean="0"/>
              <a:t>In deze paragraaf wordt een beschrijving gegeven van de doelstellingen van het te ontwikkelen resultaat, zoals aangegeven door de opdrachtgever. Met name wordt hierbij de koppeling gelegd naar bedrijfsprocessen. Hierbij is het van belang om te weten, waarop de opdrachtgever wordt afgerekend. Iedere doelstelling wordt zo mogelijk onderbouwd door kwalitatieve en kwantitatieve gegevens.</a:t>
            </a:r>
          </a:p>
          <a:p>
            <a:r>
              <a:rPr lang="nl-NL" dirty="0" smtClean="0"/>
              <a:t>Opdracht formulering:</a:t>
            </a:r>
          </a:p>
          <a:p>
            <a:r>
              <a:rPr lang="nl-NL" dirty="0" smtClean="0"/>
              <a:t>Wat is de projectopdracht? </a:t>
            </a:r>
          </a:p>
          <a:p>
            <a:r>
              <a:rPr lang="nl-NL" dirty="0" smtClean="0"/>
              <a:t>Waarover gaat het project procesmatig (afbakening)? </a:t>
            </a:r>
          </a:p>
          <a:p>
            <a:r>
              <a:rPr lang="nl-NL" dirty="0" smtClean="0"/>
              <a:t>Deze paragraaf beschrijft de opdracht, voortvloeiend uit de doelstelling, zoals aangegeven door de opdrachtgever</a:t>
            </a:r>
          </a:p>
          <a:p>
            <a:endParaRPr lang="nl-NL" dirty="0" smtClean="0"/>
          </a:p>
          <a:p>
            <a:r>
              <a:rPr lang="nl-NL" sz="1200" i="1" kern="1200" dirty="0" smtClean="0">
                <a:solidFill>
                  <a:schemeClr val="tx1"/>
                </a:solidFill>
                <a:effectLst/>
                <a:latin typeface="+mn-lt"/>
                <a:ea typeface="+mn-ea"/>
                <a:cs typeface="+mn-cs"/>
              </a:rPr>
              <a:t>Van groot belang is de juiste interpretatie van een aantal onderdelen van de Projectopdracht :</a:t>
            </a:r>
            <a:r>
              <a:rPr lang="nl-NL" sz="1200" kern="1200" dirty="0" smtClean="0">
                <a:solidFill>
                  <a:schemeClr val="tx1"/>
                </a:solidFill>
                <a:effectLst/>
                <a:latin typeface="+mn-lt"/>
                <a:ea typeface="+mn-ea"/>
                <a:cs typeface="+mn-cs"/>
              </a:rPr>
              <a:t> </a:t>
            </a:r>
          </a:p>
          <a:p>
            <a:pPr lvl="0"/>
            <a:r>
              <a:rPr lang="nl-NL" sz="1200" i="1" kern="1200" dirty="0" smtClean="0">
                <a:solidFill>
                  <a:schemeClr val="tx1"/>
                </a:solidFill>
                <a:effectLst/>
                <a:latin typeface="+mn-lt"/>
                <a:ea typeface="+mn-ea"/>
                <a:cs typeface="+mn-cs"/>
              </a:rPr>
              <a:t>De Doelstelling geeft aan wat het achterliggende doel is van het starten van het project. Dit kan het doorvoeren van een organisatorische verandering zijn op uiteenlopende niveaus, zoals klant-, bedrijfs-, efficiëntie-, of middelenniveau.</a:t>
            </a:r>
            <a:endParaRPr lang="nl-NL" sz="1200" kern="1200" dirty="0" smtClean="0">
              <a:solidFill>
                <a:schemeClr val="tx1"/>
              </a:solidFill>
              <a:effectLst/>
              <a:latin typeface="+mn-lt"/>
              <a:ea typeface="+mn-ea"/>
              <a:cs typeface="+mn-cs"/>
            </a:endParaRPr>
          </a:p>
          <a:p>
            <a:pPr lvl="0"/>
            <a:r>
              <a:rPr lang="nl-NL" sz="1200" i="1" kern="1200" dirty="0" smtClean="0">
                <a:solidFill>
                  <a:schemeClr val="tx1"/>
                </a:solidFill>
                <a:effectLst/>
                <a:latin typeface="+mn-lt"/>
                <a:ea typeface="+mn-ea"/>
                <a:cs typeface="+mn-cs"/>
              </a:rPr>
              <a:t>De Opdrachtformulering geeft weer door welk middel de opdrachtgever de gewenste doelstelling denkt te bereiken.</a:t>
            </a:r>
            <a:endParaRPr lang="nl-NL" sz="1200" kern="1200" dirty="0" smtClean="0">
              <a:solidFill>
                <a:schemeClr val="tx1"/>
              </a:solidFill>
              <a:effectLst/>
              <a:latin typeface="+mn-lt"/>
              <a:ea typeface="+mn-ea"/>
              <a:cs typeface="+mn-cs"/>
            </a:endParaRPr>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20A459B-C5D5-48B6-89DF-1BC5C2639800}" type="slidenum">
              <a:rPr lang="nl-NL" smtClean="0"/>
              <a:t>5</a:t>
            </a:fld>
            <a:endParaRPr lang="nl-NL"/>
          </a:p>
        </p:txBody>
      </p:sp>
    </p:spTree>
    <p:extLst>
      <p:ext uri="{BB962C8B-B14F-4D97-AF65-F5344CB8AC3E}">
        <p14:creationId xmlns:p14="http://schemas.microsoft.com/office/powerpoint/2010/main" val="250049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20A459B-C5D5-48B6-89DF-1BC5C2639800}" type="slidenum">
              <a:rPr lang="nl-NL" smtClean="0"/>
              <a:t>6</a:t>
            </a:fld>
            <a:endParaRPr lang="nl-NL"/>
          </a:p>
        </p:txBody>
      </p:sp>
    </p:spTree>
    <p:extLst>
      <p:ext uri="{BB962C8B-B14F-4D97-AF65-F5344CB8AC3E}">
        <p14:creationId xmlns:p14="http://schemas.microsoft.com/office/powerpoint/2010/main" val="163236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nl-NL" dirty="0" smtClean="0"/>
              <a:t>Voorbeeld:</a:t>
            </a:r>
          </a:p>
          <a:p>
            <a:pPr lvl="0"/>
            <a:r>
              <a:rPr lang="nl-NL" dirty="0" smtClean="0"/>
              <a:t>Wat doen we WEL : We maken een website.</a:t>
            </a:r>
          </a:p>
          <a:p>
            <a:pPr lvl="0"/>
            <a:r>
              <a:rPr lang="nl-NL" dirty="0" smtClean="0"/>
              <a:t>Wat</a:t>
            </a:r>
            <a:r>
              <a:rPr lang="nl-NL" baseline="0" dirty="0" smtClean="0"/>
              <a:t> doen we NIET : We houden hem niet bij.</a:t>
            </a:r>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20A459B-C5D5-48B6-89DF-1BC5C2639800}" type="slidenum">
              <a:rPr lang="nl-NL" smtClean="0"/>
              <a:t>7</a:t>
            </a:fld>
            <a:endParaRPr lang="nl-NL"/>
          </a:p>
        </p:txBody>
      </p:sp>
    </p:spTree>
    <p:extLst>
      <p:ext uri="{BB962C8B-B14F-4D97-AF65-F5344CB8AC3E}">
        <p14:creationId xmlns:p14="http://schemas.microsoft.com/office/powerpoint/2010/main" val="3176632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Randvoorwaarden:</a:t>
            </a:r>
          </a:p>
          <a:p>
            <a:r>
              <a:rPr lang="nl-NL" dirty="0" smtClean="0"/>
              <a:t>	‘Harde” eisen vanuit de omgeving waarin het resultaat</a:t>
            </a:r>
            <a:r>
              <a:rPr lang="nl-NL" baseline="0" dirty="0" smtClean="0"/>
              <a:t> te recht zal komen</a:t>
            </a:r>
          </a:p>
          <a:p>
            <a:r>
              <a:rPr lang="nl-NL" baseline="0" dirty="0" smtClean="0"/>
              <a:t>Functionele eisen: </a:t>
            </a:r>
          </a:p>
          <a:p>
            <a:r>
              <a:rPr lang="nl-NL" baseline="0" dirty="0" smtClean="0"/>
              <a:t>	Eisen waaraan voldoen moet worden om bij te dragen aan de doelstelling van de opdrachtgever (wat maakt het resultaat effectief en efficiënt?)</a:t>
            </a:r>
          </a:p>
          <a:p>
            <a:r>
              <a:rPr lang="nl-NL" dirty="0" smtClean="0"/>
              <a:t>Operationele eisen:</a:t>
            </a:r>
          </a:p>
          <a:p>
            <a:r>
              <a:rPr lang="nl-NL" dirty="0" smtClean="0"/>
              <a:t>	Eisen die de gebruikers stellen: bedieningsgemak, aantrekkelijkheid etc.</a:t>
            </a:r>
          </a:p>
          <a:p>
            <a:r>
              <a:rPr lang="nl-NL" dirty="0" smtClean="0"/>
              <a:t>Ontwerp beperkingen:</a:t>
            </a:r>
          </a:p>
          <a:p>
            <a:r>
              <a:rPr lang="nl-NL" dirty="0" smtClean="0"/>
              <a:t>	Eisen ingebracht door het ontwerpteam, van uit de eigen visie</a:t>
            </a:r>
            <a:r>
              <a:rPr lang="nl-NL" baseline="0" dirty="0" smtClean="0"/>
              <a:t> op het vak of op de ‘wereld’</a:t>
            </a:r>
          </a:p>
          <a:p>
            <a:endParaRPr lang="nl-NL" dirty="0" smtClean="0"/>
          </a:p>
          <a:p>
            <a:r>
              <a:rPr lang="nl-NL" dirty="0" smtClean="0"/>
              <a:t>SMART formuleren</a:t>
            </a:r>
            <a:r>
              <a:rPr lang="nl-NL" baseline="0" dirty="0" smtClean="0"/>
              <a:t> wil zeggen:</a:t>
            </a:r>
          </a:p>
          <a:p>
            <a:endParaRPr lang="nl-NL" baseline="0" dirty="0" smtClean="0"/>
          </a:p>
          <a:p>
            <a:r>
              <a:rPr lang="nl-NL" sz="1200" b="0" i="0" kern="1200" dirty="0" smtClean="0">
                <a:solidFill>
                  <a:schemeClr val="tx1"/>
                </a:solidFill>
                <a:effectLst/>
                <a:latin typeface="+mn-lt"/>
                <a:ea typeface="+mn-ea"/>
                <a:cs typeface="+mn-cs"/>
              </a:rPr>
              <a:t>De meest gebruikte manier om goede doelen te maken is de SMART methode. SMART staat voor:</a:t>
            </a:r>
          </a:p>
          <a:p>
            <a:r>
              <a:rPr lang="nl-NL" sz="1200" b="0" i="0" kern="1200" dirty="0" smtClean="0">
                <a:solidFill>
                  <a:schemeClr val="tx1"/>
                </a:solidFill>
                <a:effectLst/>
                <a:latin typeface="+mn-lt"/>
                <a:ea typeface="+mn-ea"/>
                <a:cs typeface="+mn-cs"/>
              </a:rPr>
              <a:t>S = Specifiek</a:t>
            </a:r>
          </a:p>
          <a:p>
            <a:r>
              <a:rPr lang="nl-NL" sz="1200" b="0" i="0" kern="1200" dirty="0" smtClean="0">
                <a:solidFill>
                  <a:schemeClr val="tx1"/>
                </a:solidFill>
                <a:effectLst/>
                <a:latin typeface="+mn-lt"/>
                <a:ea typeface="+mn-ea"/>
                <a:cs typeface="+mn-cs"/>
              </a:rPr>
              <a:t>M = Meetbaar</a:t>
            </a:r>
          </a:p>
          <a:p>
            <a:r>
              <a:rPr lang="nl-NL" sz="1200" b="0" i="0" kern="1200" dirty="0" smtClean="0">
                <a:solidFill>
                  <a:schemeClr val="tx1"/>
                </a:solidFill>
                <a:effectLst/>
                <a:latin typeface="+mn-lt"/>
                <a:ea typeface="+mn-ea"/>
                <a:cs typeface="+mn-cs"/>
              </a:rPr>
              <a:t>A = Acceptabel</a:t>
            </a:r>
          </a:p>
          <a:p>
            <a:r>
              <a:rPr lang="nl-NL" sz="1200" b="0" i="0" kern="1200" dirty="0" smtClean="0">
                <a:solidFill>
                  <a:schemeClr val="tx1"/>
                </a:solidFill>
                <a:effectLst/>
                <a:latin typeface="+mn-lt"/>
                <a:ea typeface="+mn-ea"/>
                <a:cs typeface="+mn-cs"/>
              </a:rPr>
              <a:t>R = Realistisch</a:t>
            </a:r>
          </a:p>
          <a:p>
            <a:r>
              <a:rPr lang="nl-NL" sz="1200" b="0" i="0" kern="1200" dirty="0" smtClean="0">
                <a:solidFill>
                  <a:schemeClr val="tx1"/>
                </a:solidFill>
                <a:effectLst/>
                <a:latin typeface="+mn-lt"/>
                <a:ea typeface="+mn-ea"/>
                <a:cs typeface="+mn-cs"/>
              </a:rPr>
              <a:t>T = Tijdgebonden</a:t>
            </a:r>
          </a:p>
          <a:p>
            <a:endParaRPr lang="nl-NL" sz="1200" b="0" i="0" u="sng" kern="1200" dirty="0" smtClean="0">
              <a:solidFill>
                <a:schemeClr val="tx1"/>
              </a:solidFill>
              <a:effectLst/>
              <a:latin typeface="+mn-lt"/>
              <a:ea typeface="+mn-ea"/>
              <a:cs typeface="+mn-cs"/>
            </a:endParaRPr>
          </a:p>
          <a:p>
            <a:r>
              <a:rPr lang="nl-NL" sz="1200" b="1" i="0" u="sng" kern="1200" dirty="0" smtClean="0">
                <a:solidFill>
                  <a:schemeClr val="tx1"/>
                </a:solidFill>
                <a:effectLst/>
                <a:latin typeface="+mn-lt"/>
                <a:ea typeface="+mn-ea"/>
                <a:cs typeface="+mn-cs"/>
              </a:rPr>
              <a:t>Specifiek</a:t>
            </a:r>
            <a:endParaRPr lang="nl-NL" sz="1200" b="1" i="0" kern="1200" dirty="0" smtClean="0">
              <a:solidFill>
                <a:schemeClr val="tx1"/>
              </a:solidFill>
              <a:effectLst/>
              <a:latin typeface="+mn-lt"/>
              <a:ea typeface="+mn-ea"/>
              <a:cs typeface="+mn-cs"/>
            </a:endParaRPr>
          </a:p>
          <a:p>
            <a:r>
              <a:rPr lang="nl-NL" sz="1200" b="0" i="0" kern="1200" dirty="0" smtClean="0">
                <a:solidFill>
                  <a:schemeClr val="tx1"/>
                </a:solidFill>
                <a:effectLst/>
                <a:latin typeface="+mn-lt"/>
                <a:ea typeface="+mn-ea"/>
                <a:cs typeface="+mn-cs"/>
              </a:rPr>
              <a:t>Om een doel specifiek te maken stellen we de W-vragen</a:t>
            </a:r>
          </a:p>
          <a:p>
            <a:r>
              <a:rPr lang="nl-NL" sz="1200" b="0" i="0" kern="1200" dirty="0" smtClean="0">
                <a:solidFill>
                  <a:schemeClr val="tx1"/>
                </a:solidFill>
                <a:effectLst/>
                <a:latin typeface="+mn-lt"/>
                <a:ea typeface="+mn-ea"/>
                <a:cs typeface="+mn-cs"/>
              </a:rPr>
              <a:t>·         Wat willen we bereiken?</a:t>
            </a:r>
          </a:p>
          <a:p>
            <a:r>
              <a:rPr lang="nl-NL" sz="1200" b="0" i="0" kern="1200" dirty="0" smtClean="0">
                <a:solidFill>
                  <a:schemeClr val="tx1"/>
                </a:solidFill>
                <a:effectLst/>
                <a:latin typeface="+mn-lt"/>
                <a:ea typeface="+mn-ea"/>
                <a:cs typeface="+mn-cs"/>
              </a:rPr>
              <a:t>·         Wie is er bij betrokken?</a:t>
            </a:r>
          </a:p>
          <a:p>
            <a:r>
              <a:rPr lang="nl-NL" sz="1200" b="0" i="0" kern="1200" dirty="0" smtClean="0">
                <a:solidFill>
                  <a:schemeClr val="tx1"/>
                </a:solidFill>
                <a:effectLst/>
                <a:latin typeface="+mn-lt"/>
                <a:ea typeface="+mn-ea"/>
                <a:cs typeface="+mn-cs"/>
              </a:rPr>
              <a:t>·         Waar gaat het gebeuren?</a:t>
            </a:r>
          </a:p>
          <a:p>
            <a:r>
              <a:rPr lang="nl-NL" sz="1200" b="0" i="0" kern="1200" dirty="0" smtClean="0">
                <a:solidFill>
                  <a:schemeClr val="tx1"/>
                </a:solidFill>
                <a:effectLst/>
                <a:latin typeface="+mn-lt"/>
                <a:ea typeface="+mn-ea"/>
                <a:cs typeface="+mn-cs"/>
              </a:rPr>
              <a:t>·         Wanneer gebeurt het?</a:t>
            </a:r>
          </a:p>
          <a:p>
            <a:r>
              <a:rPr lang="nl-NL" sz="1200" b="0" i="0" kern="1200" dirty="0" smtClean="0">
                <a:solidFill>
                  <a:schemeClr val="tx1"/>
                </a:solidFill>
                <a:effectLst/>
                <a:latin typeface="+mn-lt"/>
                <a:ea typeface="+mn-ea"/>
                <a:cs typeface="+mn-cs"/>
              </a:rPr>
              <a:t>·         Waarom willen we het bereiken?</a:t>
            </a:r>
          </a:p>
          <a:p>
            <a:r>
              <a:rPr lang="nl-NL" sz="1200" b="0" i="0" kern="1200" dirty="0" smtClean="0">
                <a:solidFill>
                  <a:schemeClr val="tx1"/>
                </a:solidFill>
                <a:effectLst/>
                <a:latin typeface="+mn-lt"/>
                <a:ea typeface="+mn-ea"/>
                <a:cs typeface="+mn-cs"/>
              </a:rPr>
              <a:t>Voorbeelden</a:t>
            </a:r>
          </a:p>
          <a:p>
            <a:r>
              <a:rPr lang="nl-NL" sz="1200" b="0" i="0" kern="1200" dirty="0" smtClean="0">
                <a:solidFill>
                  <a:schemeClr val="tx1"/>
                </a:solidFill>
                <a:effectLst/>
                <a:latin typeface="+mn-lt"/>
                <a:ea typeface="+mn-ea"/>
                <a:cs typeface="+mn-cs"/>
              </a:rPr>
              <a:t>·         Op 1 augustus 2009 (wanneer) heb ik (wie) de examenopdracht van de leergang Middenkader (wat) met een voldoende (wat) afgerond conform de criteria in het examenreglement (waarom).</a:t>
            </a:r>
          </a:p>
          <a:p>
            <a:endParaRPr lang="nl-NL" sz="1200" b="0" i="0" u="sng" kern="1200" dirty="0" smtClean="0">
              <a:solidFill>
                <a:schemeClr val="tx1"/>
              </a:solidFill>
              <a:effectLst/>
              <a:latin typeface="+mn-lt"/>
              <a:ea typeface="+mn-ea"/>
              <a:cs typeface="+mn-cs"/>
            </a:endParaRPr>
          </a:p>
          <a:p>
            <a:r>
              <a:rPr lang="nl-NL" sz="1200" b="1" i="0" u="sng" kern="1200" dirty="0" smtClean="0">
                <a:solidFill>
                  <a:schemeClr val="tx1"/>
                </a:solidFill>
                <a:effectLst/>
                <a:latin typeface="+mn-lt"/>
                <a:ea typeface="+mn-ea"/>
                <a:cs typeface="+mn-cs"/>
              </a:rPr>
              <a:t>Meetbaar</a:t>
            </a:r>
            <a:endParaRPr lang="nl-NL" sz="1200" b="1" i="0" kern="1200" dirty="0" smtClean="0">
              <a:solidFill>
                <a:schemeClr val="tx1"/>
              </a:solidFill>
              <a:effectLst/>
              <a:latin typeface="+mn-lt"/>
              <a:ea typeface="+mn-ea"/>
              <a:cs typeface="+mn-cs"/>
            </a:endParaRPr>
          </a:p>
          <a:p>
            <a:r>
              <a:rPr lang="nl-NL" sz="1200" b="0" i="0" kern="1200" dirty="0" smtClean="0">
                <a:solidFill>
                  <a:schemeClr val="tx1"/>
                </a:solidFill>
                <a:effectLst/>
                <a:latin typeface="+mn-lt"/>
                <a:ea typeface="+mn-ea"/>
                <a:cs typeface="+mn-cs"/>
              </a:rPr>
              <a:t>De meetbaarheid wordt meestal aangegeven in getallen. Meetbaarheid kan ook zichtbaar gemaakt worden door het doel te vergelijken met bestaande procedures, kwaliteitseisen, normen, handleidingen of systemen.</a:t>
            </a:r>
          </a:p>
          <a:p>
            <a:r>
              <a:rPr lang="nl-NL" sz="1200" b="0" i="0" kern="1200" dirty="0" smtClean="0">
                <a:solidFill>
                  <a:schemeClr val="tx1"/>
                </a:solidFill>
                <a:effectLst/>
                <a:latin typeface="+mn-lt"/>
                <a:ea typeface="+mn-ea"/>
                <a:cs typeface="+mn-cs"/>
              </a:rPr>
              <a:t>Voorbeelden</a:t>
            </a:r>
          </a:p>
          <a:p>
            <a:r>
              <a:rPr lang="nl-NL" sz="1200" b="0" i="0" kern="1200" dirty="0" smtClean="0">
                <a:solidFill>
                  <a:schemeClr val="tx1"/>
                </a:solidFill>
                <a:effectLst/>
                <a:latin typeface="+mn-lt"/>
                <a:ea typeface="+mn-ea"/>
                <a:cs typeface="+mn-cs"/>
              </a:rPr>
              <a:t>·         Op 1 augustus 2009 heb ik de examenopdracht van de leergang Middenkader met een voldoende (norm) afgerond conform de criteria in het examenreglement (kwaliteitseis).</a:t>
            </a:r>
          </a:p>
          <a:p>
            <a:endParaRPr lang="nl-NL" sz="1200" b="0" i="0" kern="1200" dirty="0" smtClean="0">
              <a:solidFill>
                <a:schemeClr val="tx1"/>
              </a:solidFill>
              <a:effectLst/>
              <a:latin typeface="+mn-lt"/>
              <a:ea typeface="+mn-ea"/>
              <a:cs typeface="+mn-cs"/>
            </a:endParaRPr>
          </a:p>
          <a:p>
            <a:r>
              <a:rPr lang="nl-NL" sz="1200" b="1" i="0" u="sng" kern="1200" dirty="0" smtClean="0">
                <a:solidFill>
                  <a:schemeClr val="tx1"/>
                </a:solidFill>
                <a:effectLst/>
                <a:latin typeface="+mn-lt"/>
                <a:ea typeface="+mn-ea"/>
                <a:cs typeface="+mn-cs"/>
              </a:rPr>
              <a:t>Acceptabel</a:t>
            </a:r>
            <a:endParaRPr lang="nl-NL" sz="1200" b="1" i="0" kern="1200" dirty="0" smtClean="0">
              <a:solidFill>
                <a:schemeClr val="tx1"/>
              </a:solidFill>
              <a:effectLst/>
              <a:latin typeface="+mn-lt"/>
              <a:ea typeface="+mn-ea"/>
              <a:cs typeface="+mn-cs"/>
            </a:endParaRPr>
          </a:p>
          <a:p>
            <a:r>
              <a:rPr lang="nl-NL" sz="1200" b="0" i="0" kern="1200" dirty="0" smtClean="0">
                <a:solidFill>
                  <a:schemeClr val="tx1"/>
                </a:solidFill>
                <a:effectLst/>
                <a:latin typeface="+mn-lt"/>
                <a:ea typeface="+mn-ea"/>
                <a:cs typeface="+mn-cs"/>
              </a:rPr>
              <a:t>De A staat ook wel voor Aanwijsbaar of Actiegericht. Vragen zijn daarbij?</a:t>
            </a:r>
          </a:p>
          <a:p>
            <a:r>
              <a:rPr lang="nl-NL" sz="1200" b="0" i="0" kern="1200" dirty="0" smtClean="0">
                <a:solidFill>
                  <a:schemeClr val="tx1"/>
                </a:solidFill>
                <a:effectLst/>
                <a:latin typeface="+mn-lt"/>
                <a:ea typeface="+mn-ea"/>
                <a:cs typeface="+mn-cs"/>
              </a:rPr>
              <a:t>·         Is het voor jezelf haalbaar?</a:t>
            </a:r>
          </a:p>
          <a:p>
            <a:r>
              <a:rPr lang="nl-NL" sz="1200" b="0" i="0" kern="1200" dirty="0" smtClean="0">
                <a:solidFill>
                  <a:schemeClr val="tx1"/>
                </a:solidFill>
                <a:effectLst/>
                <a:latin typeface="+mn-lt"/>
                <a:ea typeface="+mn-ea"/>
                <a:cs typeface="+mn-cs"/>
              </a:rPr>
              <a:t>·         Is er voldoende draagvlak om het doel te behalen?</a:t>
            </a:r>
          </a:p>
          <a:p>
            <a:r>
              <a:rPr lang="nl-NL" sz="1200" b="0" i="0" kern="1200" dirty="0" smtClean="0">
                <a:solidFill>
                  <a:schemeClr val="tx1"/>
                </a:solidFill>
                <a:effectLst/>
                <a:latin typeface="+mn-lt"/>
                <a:ea typeface="+mn-ea"/>
                <a:cs typeface="+mn-cs"/>
              </a:rPr>
              <a:t>·         Is het actiegericht en leidend tot resultaat? LET OP: het gaat niet om de acties zelf maar om het resultaat!</a:t>
            </a:r>
          </a:p>
          <a:p>
            <a:r>
              <a:rPr lang="nl-NL" sz="1200" b="0" i="0" kern="1200" dirty="0" smtClean="0">
                <a:solidFill>
                  <a:schemeClr val="tx1"/>
                </a:solidFill>
                <a:effectLst/>
                <a:latin typeface="+mn-lt"/>
                <a:ea typeface="+mn-ea"/>
                <a:cs typeface="+mn-cs"/>
              </a:rPr>
              <a:t>Voorbeelden</a:t>
            </a:r>
          </a:p>
          <a:p>
            <a:r>
              <a:rPr lang="nl-NL" sz="1200" b="0" i="0" kern="1200" dirty="0" smtClean="0">
                <a:solidFill>
                  <a:schemeClr val="tx1"/>
                </a:solidFill>
                <a:effectLst/>
                <a:latin typeface="+mn-lt"/>
                <a:ea typeface="+mn-ea"/>
                <a:cs typeface="+mn-cs"/>
              </a:rPr>
              <a:t>·         Op 1 augustus 2009 heb ik de examenopdracht van de leergang Middenkader met een voldoende (resultaat) afgerond conform de criteria in het examenreglement (resultaat).</a:t>
            </a:r>
          </a:p>
          <a:p>
            <a:endParaRPr lang="nl-NL" sz="1200" b="0" i="0" kern="1200" dirty="0" smtClean="0">
              <a:solidFill>
                <a:schemeClr val="tx1"/>
              </a:solidFill>
              <a:effectLst/>
              <a:latin typeface="+mn-lt"/>
              <a:ea typeface="+mn-ea"/>
              <a:cs typeface="+mn-cs"/>
            </a:endParaRPr>
          </a:p>
          <a:p>
            <a:r>
              <a:rPr lang="nl-NL" sz="1200" b="1" i="0" u="sng" kern="1200" dirty="0" smtClean="0">
                <a:solidFill>
                  <a:schemeClr val="tx1"/>
                </a:solidFill>
                <a:effectLst/>
                <a:latin typeface="+mn-lt"/>
                <a:ea typeface="+mn-ea"/>
                <a:cs typeface="+mn-cs"/>
              </a:rPr>
              <a:t>Realistisch</a:t>
            </a:r>
            <a:endParaRPr lang="nl-NL" sz="1200" b="1" i="0" kern="1200" dirty="0" smtClean="0">
              <a:solidFill>
                <a:schemeClr val="tx1"/>
              </a:solidFill>
              <a:effectLst/>
              <a:latin typeface="+mn-lt"/>
              <a:ea typeface="+mn-ea"/>
              <a:cs typeface="+mn-cs"/>
            </a:endParaRPr>
          </a:p>
          <a:p>
            <a:r>
              <a:rPr lang="nl-NL" sz="1200" b="0" i="0" kern="1200" dirty="0" smtClean="0">
                <a:solidFill>
                  <a:schemeClr val="tx1"/>
                </a:solidFill>
                <a:effectLst/>
                <a:latin typeface="+mn-lt"/>
                <a:ea typeface="+mn-ea"/>
                <a:cs typeface="+mn-cs"/>
              </a:rPr>
              <a:t>Is het doel haalbaar, geeft het voldoende uitdaging. Een doel moet niet te makkelijk zijn maar ook niet te moeilijk. Vragen zijn:</a:t>
            </a:r>
          </a:p>
          <a:p>
            <a:r>
              <a:rPr lang="nl-NL" sz="1200" b="0" i="0" kern="1200" dirty="0" smtClean="0">
                <a:solidFill>
                  <a:schemeClr val="tx1"/>
                </a:solidFill>
                <a:effectLst/>
                <a:latin typeface="+mn-lt"/>
                <a:ea typeface="+mn-ea"/>
                <a:cs typeface="+mn-cs"/>
              </a:rPr>
              <a:t>·         Is het doel haalbaar voor mij en/of anderen?</a:t>
            </a:r>
          </a:p>
          <a:p>
            <a:r>
              <a:rPr lang="nl-NL" sz="1200" b="0" i="0" kern="1200" dirty="0" smtClean="0">
                <a:solidFill>
                  <a:schemeClr val="tx1"/>
                </a:solidFill>
                <a:effectLst/>
                <a:latin typeface="+mn-lt"/>
                <a:ea typeface="+mn-ea"/>
                <a:cs typeface="+mn-cs"/>
              </a:rPr>
              <a:t>·         Zijn de inspanningen niet te hoog of te laag?</a:t>
            </a:r>
          </a:p>
          <a:p>
            <a:r>
              <a:rPr lang="nl-NL" sz="1200" b="0" i="0" kern="1200" dirty="0" smtClean="0">
                <a:solidFill>
                  <a:schemeClr val="tx1"/>
                </a:solidFill>
                <a:effectLst/>
                <a:latin typeface="+mn-lt"/>
                <a:ea typeface="+mn-ea"/>
                <a:cs typeface="+mn-cs"/>
              </a:rPr>
              <a:t>·         Staan de inspanningen in relatie met het resultaat?</a:t>
            </a:r>
          </a:p>
          <a:p>
            <a:r>
              <a:rPr lang="nl-NL" sz="1200" b="0" i="0" kern="1200" dirty="0" smtClean="0">
                <a:solidFill>
                  <a:schemeClr val="tx1"/>
                </a:solidFill>
                <a:effectLst/>
                <a:latin typeface="+mn-lt"/>
                <a:ea typeface="+mn-ea"/>
                <a:cs typeface="+mn-cs"/>
              </a:rPr>
              <a:t>Voorbeelden</a:t>
            </a:r>
          </a:p>
          <a:p>
            <a:r>
              <a:rPr lang="nl-NL" sz="1200" b="0" i="0" kern="1200" dirty="0" smtClean="0">
                <a:solidFill>
                  <a:schemeClr val="tx1"/>
                </a:solidFill>
                <a:effectLst/>
                <a:latin typeface="+mn-lt"/>
                <a:ea typeface="+mn-ea"/>
                <a:cs typeface="+mn-cs"/>
              </a:rPr>
              <a:t>·         Op 1 augustus 2009 heb ik de examenopdracht van de leergang Middenkader met een voldoende (haalbaar) afgerond conform de criteria in het examenreglement.</a:t>
            </a:r>
          </a:p>
          <a:p>
            <a:endParaRPr lang="nl-NL" sz="1200" b="0" i="0" u="sng" kern="1200" dirty="0" smtClean="0">
              <a:solidFill>
                <a:schemeClr val="tx1"/>
              </a:solidFill>
              <a:effectLst/>
              <a:latin typeface="+mn-lt"/>
              <a:ea typeface="+mn-ea"/>
              <a:cs typeface="+mn-cs"/>
            </a:endParaRPr>
          </a:p>
          <a:p>
            <a:r>
              <a:rPr lang="nl-NL" sz="1200" b="0" i="0" u="sng" kern="1200" dirty="0" smtClean="0">
                <a:solidFill>
                  <a:schemeClr val="tx1"/>
                </a:solidFill>
                <a:effectLst/>
                <a:latin typeface="+mn-lt"/>
                <a:ea typeface="+mn-ea"/>
                <a:cs typeface="+mn-cs"/>
              </a:rPr>
              <a:t>Tijd</a:t>
            </a:r>
            <a:endParaRPr lang="nl-NL" sz="1200" b="0" i="0" kern="1200" dirty="0" smtClean="0">
              <a:solidFill>
                <a:schemeClr val="tx1"/>
              </a:solidFill>
              <a:effectLst/>
              <a:latin typeface="+mn-lt"/>
              <a:ea typeface="+mn-ea"/>
              <a:cs typeface="+mn-cs"/>
            </a:endParaRPr>
          </a:p>
          <a:p>
            <a:r>
              <a:rPr lang="nl-NL" sz="1200" b="0" i="0" kern="1200" dirty="0" smtClean="0">
                <a:solidFill>
                  <a:schemeClr val="tx1"/>
                </a:solidFill>
                <a:effectLst/>
                <a:latin typeface="+mn-lt"/>
                <a:ea typeface="+mn-ea"/>
                <a:cs typeface="+mn-cs"/>
              </a:rPr>
              <a:t>Een goed doel een minimaal één datum hebben. Vaak worden meerdere data genoemd zoals start- eind- en tussendata.</a:t>
            </a:r>
          </a:p>
          <a:p>
            <a:r>
              <a:rPr lang="nl-NL" sz="1200" b="0" i="0" kern="1200" dirty="0" smtClean="0">
                <a:solidFill>
                  <a:schemeClr val="tx1"/>
                </a:solidFill>
                <a:effectLst/>
                <a:latin typeface="+mn-lt"/>
                <a:ea typeface="+mn-ea"/>
                <a:cs typeface="+mn-cs"/>
              </a:rPr>
              <a:t>Voorbeelden</a:t>
            </a:r>
          </a:p>
          <a:p>
            <a:r>
              <a:rPr lang="nl-NL" sz="1200" b="0" i="0" kern="1200" dirty="0" smtClean="0">
                <a:solidFill>
                  <a:schemeClr val="tx1"/>
                </a:solidFill>
                <a:effectLst/>
                <a:latin typeface="+mn-lt"/>
                <a:ea typeface="+mn-ea"/>
                <a:cs typeface="+mn-cs"/>
              </a:rPr>
              <a:t>·         Op 1 augustus 2009 (datum) heb ik de examenopdracht van de leergang Middenkader met een voldoende afgerond conform de criteria in het examenreglement.</a:t>
            </a:r>
          </a:p>
        </p:txBody>
      </p:sp>
      <p:sp>
        <p:nvSpPr>
          <p:cNvPr id="4" name="Tijdelijke aanduiding voor dianummer 3"/>
          <p:cNvSpPr>
            <a:spLocks noGrp="1"/>
          </p:cNvSpPr>
          <p:nvPr>
            <p:ph type="sldNum" sz="quarter" idx="10"/>
          </p:nvPr>
        </p:nvSpPr>
        <p:spPr/>
        <p:txBody>
          <a:bodyPr/>
          <a:lstStyle/>
          <a:p>
            <a:fld id="{520A459B-C5D5-48B6-89DF-1BC5C2639800}" type="slidenum">
              <a:rPr lang="nl-NL" smtClean="0"/>
              <a:t>8</a:t>
            </a:fld>
            <a:endParaRPr lang="nl-NL"/>
          </a:p>
        </p:txBody>
      </p:sp>
    </p:spTree>
    <p:extLst>
      <p:ext uri="{BB962C8B-B14F-4D97-AF65-F5344CB8AC3E}">
        <p14:creationId xmlns:p14="http://schemas.microsoft.com/office/powerpoint/2010/main" val="367655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Als het resultaat bestaat uit verschillende </a:t>
            </a:r>
            <a:r>
              <a:rPr lang="nl-NL" baseline="0" dirty="0" smtClean="0"/>
              <a:t>onderdelen, benoem die dan en geef hun onderlinge relatie weer.</a:t>
            </a:r>
            <a:endParaRPr lang="nl-NL" dirty="0"/>
          </a:p>
        </p:txBody>
      </p:sp>
      <p:sp>
        <p:nvSpPr>
          <p:cNvPr id="4" name="Tijdelijke aanduiding voor dianummer 3"/>
          <p:cNvSpPr>
            <a:spLocks noGrp="1"/>
          </p:cNvSpPr>
          <p:nvPr>
            <p:ph type="sldNum" sz="quarter" idx="10"/>
          </p:nvPr>
        </p:nvSpPr>
        <p:spPr/>
        <p:txBody>
          <a:bodyPr/>
          <a:lstStyle/>
          <a:p>
            <a:fld id="{520A459B-C5D5-48B6-89DF-1BC5C2639800}" type="slidenum">
              <a:rPr lang="nl-NL" smtClean="0"/>
              <a:t>9</a:t>
            </a:fld>
            <a:endParaRPr lang="nl-NL"/>
          </a:p>
        </p:txBody>
      </p:sp>
    </p:spTree>
    <p:extLst>
      <p:ext uri="{BB962C8B-B14F-4D97-AF65-F5344CB8AC3E}">
        <p14:creationId xmlns:p14="http://schemas.microsoft.com/office/powerpoint/2010/main" val="294385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mn-lt"/>
                <a:ea typeface="+mn-ea"/>
                <a:cs typeface="+mn-cs"/>
              </a:rPr>
              <a:t>Dit hoofdstuk geeft inzicht in de relatie tussen de voorgestelde werkwijze en de door de opdrachtgever gestelde eisen ten aanzien van de kwaliteit. Hiernaast worden maatregelen getroffen om onderkende risico's uit te sluiten of de gevolgen te minimaliseren, en de cruciale succesfactoren te beïnvloeden. </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Als uitgangspunt worden de door de opdrachtgever gestelde kwaliteitseisen gehanteerd. Deze worden verbijzonderd naar de te stellen kwaliteitseisen per product. De voorgestelde maatregelen in het proces zijn een vertaling van deze vastgestelde productkwaliteitseisen. </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Naast maatregelen in het proces om te voldoen aan de kwaliteitseisen per product worden additioneel maatregelen getroffen voor de kwaliteit van de tussenproducten of het proces zelf. Laatstgenoemde wordt ontleend aan onder meer de vereiste kwaliteit van besturing of het minimaliseren van risico's. Alle maatregelen zijn in het proces ingebouwd en zijn dus elders in het plan van aanpak opgenomen als activiteit, inrichtingsaspect of voorwaarde. </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Dit hoofdstuk geeft het totaaloverzicht van de invulling van het kwaliteitsaspect. De paragrafen worden als volgt ingevuld: </a:t>
            </a:r>
            <a:endParaRPr lang="nl-NL" sz="16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Productkwaliteit </a:t>
            </a:r>
            <a:endParaRPr lang="nl-NL" sz="16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nl-NL" sz="1200" kern="1200" dirty="0" smtClean="0">
                <a:solidFill>
                  <a:schemeClr val="tx1"/>
                </a:solidFill>
                <a:effectLst/>
                <a:latin typeface="+mn-lt"/>
                <a:ea typeface="+mn-ea"/>
                <a:cs typeface="+mn-cs"/>
              </a:rPr>
              <a:t>Eisen per product per kwaliteitsattribuut voorzien van weging en acceptatiecriteria. Relatie met de gestelde eisen aan, en acceptatiecriteria van, het </a:t>
            </a:r>
          </a:p>
          <a:p>
            <a:pPr marL="0" indent="0">
              <a:buFont typeface="Arial" panose="020B0604020202020204" pitchFamily="34" charset="0"/>
              <a:buNone/>
            </a:pPr>
            <a:r>
              <a:rPr lang="nl-NL" sz="1200" kern="1200" baseline="0" dirty="0" smtClean="0">
                <a:solidFill>
                  <a:schemeClr val="tx1"/>
                </a:solidFill>
                <a:effectLst/>
                <a:latin typeface="+mn-lt"/>
                <a:ea typeface="+mn-ea"/>
                <a:cs typeface="+mn-cs"/>
              </a:rPr>
              <a:t>    </a:t>
            </a:r>
            <a:r>
              <a:rPr lang="nl-NL" sz="1200" kern="1200" dirty="0" smtClean="0">
                <a:solidFill>
                  <a:schemeClr val="tx1"/>
                </a:solidFill>
                <a:effectLst/>
                <a:latin typeface="+mn-lt"/>
                <a:ea typeface="+mn-ea"/>
                <a:cs typeface="+mn-cs"/>
              </a:rPr>
              <a:t>projectresultaat</a:t>
            </a:r>
            <a:endParaRPr lang="nl-NL"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nl-NL" sz="1200" kern="1200" dirty="0" smtClean="0">
                <a:solidFill>
                  <a:schemeClr val="tx1"/>
                </a:solidFill>
                <a:effectLst/>
                <a:latin typeface="+mn-lt"/>
                <a:ea typeface="+mn-ea"/>
                <a:cs typeface="+mn-cs"/>
              </a:rPr>
              <a:t>Proceskwaliteit </a:t>
            </a:r>
            <a:endParaRPr lang="nl-NL" sz="16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	Eisen te stellen aan het proces. </a:t>
            </a:r>
            <a:endParaRPr lang="nl-NL" sz="16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	Voorbeelden hiervan zijn: </a:t>
            </a:r>
            <a:endParaRPr lang="nl-NL" sz="16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	vakbekwaamheid</a:t>
            </a:r>
            <a:endParaRPr lang="nl-NL" sz="16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	gebruik van (systeem)ontwikkelmethode </a:t>
            </a:r>
            <a:endParaRPr lang="nl-NL" sz="16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 	procedures </a:t>
            </a:r>
            <a:endParaRPr lang="nl-NL" sz="16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 	gebruik van methode voor projectmanagement; </a:t>
            </a:r>
            <a:endParaRPr lang="nl-NL" sz="16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 	uitbesteding en inkoop </a:t>
            </a:r>
            <a:endParaRPr lang="nl-NL" sz="16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	Controle achteraf is mogelijk door verificatie en validatie</a:t>
            </a:r>
            <a:endParaRPr lang="nl-NL" sz="16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Voorgestelde maatregelen </a:t>
            </a:r>
            <a:endParaRPr lang="nl-NL" sz="16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	Maatregelen in het proces met per maatregel de relatie naar de eisen. </a:t>
            </a:r>
            <a:endParaRPr lang="nl-NL" sz="16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	Voorbeelden hiervan zijn: </a:t>
            </a:r>
            <a:endParaRPr lang="nl-NL" sz="16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		opleidingsplan</a:t>
            </a:r>
            <a:endParaRPr lang="nl-NL" sz="16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		gebruik van methode voor systeemontwikkeling</a:t>
            </a:r>
            <a:endParaRPr lang="nl-NL" sz="16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		testplan</a:t>
            </a:r>
            <a:endParaRPr lang="nl-NL" sz="1600" kern="1200" dirty="0" smtClean="0">
              <a:solidFill>
                <a:schemeClr val="tx1"/>
              </a:solidFill>
              <a:effectLst/>
              <a:latin typeface="+mn-lt"/>
              <a:ea typeface="+mn-ea"/>
              <a:cs typeface="+mn-cs"/>
            </a:endParaRPr>
          </a:p>
          <a:p>
            <a:pPr lvl="1"/>
            <a:r>
              <a:rPr lang="nl-NL" sz="1200" kern="1200" dirty="0" smtClean="0">
                <a:solidFill>
                  <a:schemeClr val="tx1"/>
                </a:solidFill>
                <a:effectLst/>
                <a:latin typeface="+mn-lt"/>
                <a:ea typeface="+mn-ea"/>
                <a:cs typeface="+mn-cs"/>
              </a:rPr>
              <a:t>		gebruik van Managing </a:t>
            </a:r>
            <a:r>
              <a:rPr lang="nl-NL" sz="1200" kern="1200" dirty="0" err="1" smtClean="0">
                <a:solidFill>
                  <a:schemeClr val="tx1"/>
                </a:solidFill>
                <a:effectLst/>
                <a:latin typeface="+mn-lt"/>
                <a:ea typeface="+mn-ea"/>
                <a:cs typeface="+mn-cs"/>
              </a:rPr>
              <a:t>Projects</a:t>
            </a:r>
            <a:r>
              <a:rPr lang="nl-NL" sz="1200" kern="1200" dirty="0" smtClean="0">
                <a:solidFill>
                  <a:schemeClr val="tx1"/>
                </a:solidFill>
                <a:effectLst/>
                <a:latin typeface="+mn-lt"/>
                <a:ea typeface="+mn-ea"/>
                <a:cs typeface="+mn-cs"/>
              </a:rPr>
              <a:t> als methode voor projectmanagement</a:t>
            </a:r>
            <a:endParaRPr lang="nl-NL" sz="16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Maatregelen ter verificatie en validatie </a:t>
            </a:r>
            <a:endParaRPr lang="nl-NL" sz="16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	Voorbeelden hiervan zijn; </a:t>
            </a:r>
            <a:endParaRPr lang="nl-NL" sz="16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		audits</a:t>
            </a:r>
            <a:endParaRPr lang="nl-NL" sz="16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		reviews</a:t>
            </a:r>
            <a:endParaRPr lang="nl-NL" sz="1600" kern="1200" dirty="0" smtClean="0">
              <a:solidFill>
                <a:schemeClr val="tx1"/>
              </a:solidFill>
              <a:effectLst/>
              <a:latin typeface="+mn-lt"/>
              <a:ea typeface="+mn-ea"/>
              <a:cs typeface="+mn-cs"/>
            </a:endParaRPr>
          </a:p>
          <a:p>
            <a:endParaRPr lang="nl-NL"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520A459B-C5D5-48B6-89DF-1BC5C2639800}" type="slidenum">
              <a:rPr lang="nl-NL" smtClean="0"/>
              <a:t>10</a:t>
            </a:fld>
            <a:endParaRPr lang="nl-NL"/>
          </a:p>
        </p:txBody>
      </p:sp>
    </p:spTree>
    <p:extLst>
      <p:ext uri="{BB962C8B-B14F-4D97-AF65-F5344CB8AC3E}">
        <p14:creationId xmlns:p14="http://schemas.microsoft.com/office/powerpoint/2010/main" val="1441742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20A459B-C5D5-48B6-89DF-1BC5C2639800}" type="slidenum">
              <a:rPr lang="nl-NL" smtClean="0"/>
              <a:t>11</a:t>
            </a:fld>
            <a:endParaRPr lang="nl-NL"/>
          </a:p>
        </p:txBody>
      </p:sp>
    </p:spTree>
    <p:extLst>
      <p:ext uri="{BB962C8B-B14F-4D97-AF65-F5344CB8AC3E}">
        <p14:creationId xmlns:p14="http://schemas.microsoft.com/office/powerpoint/2010/main" val="4242121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20A459B-C5D5-48B6-89DF-1BC5C2639800}" type="slidenum">
              <a:rPr lang="nl-NL" smtClean="0"/>
              <a:t>12</a:t>
            </a:fld>
            <a:endParaRPr lang="nl-NL"/>
          </a:p>
        </p:txBody>
      </p:sp>
    </p:spTree>
    <p:extLst>
      <p:ext uri="{BB962C8B-B14F-4D97-AF65-F5344CB8AC3E}">
        <p14:creationId xmlns:p14="http://schemas.microsoft.com/office/powerpoint/2010/main" val="30917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EA4141AD-2B0E-4991-94F0-09B3DEA975F3}" type="datetime1">
              <a:rPr lang="nl-NL" smtClean="0"/>
              <a:t>10-11-17</a:t>
            </a:fld>
            <a:endParaRPr lang="nl-NL"/>
          </a:p>
        </p:txBody>
      </p:sp>
      <p:sp>
        <p:nvSpPr>
          <p:cNvPr id="5" name="Footer Placeholder 4"/>
          <p:cNvSpPr>
            <a:spLocks noGrp="1"/>
          </p:cNvSpPr>
          <p:nvPr>
            <p:ph type="ftr" sz="quarter" idx="11"/>
          </p:nvPr>
        </p:nvSpPr>
        <p:spPr>
          <a:xfrm>
            <a:off x="2743973" y="5870576"/>
            <a:ext cx="3932137" cy="377825"/>
          </a:xfrm>
        </p:spPr>
        <p:txBody>
          <a:bodyPr/>
          <a:lstStyle/>
          <a:p>
            <a:r>
              <a:rPr lang="nl-NL" smtClean="0"/>
              <a:t>CFWL</a:t>
            </a:r>
            <a:endParaRPr lang="nl-NL"/>
          </a:p>
        </p:txBody>
      </p:sp>
      <p:sp>
        <p:nvSpPr>
          <p:cNvPr id="6" name="Slide Number Placeholder 5"/>
          <p:cNvSpPr>
            <a:spLocks noGrp="1"/>
          </p:cNvSpPr>
          <p:nvPr>
            <p:ph type="sldNum" sz="quarter" idx="12"/>
          </p:nvPr>
        </p:nvSpPr>
        <p:spPr>
          <a:xfrm>
            <a:off x="8040685" y="5870576"/>
            <a:ext cx="417516" cy="377825"/>
          </a:xfrm>
        </p:spPr>
        <p:txBody>
          <a:bodyPr/>
          <a:lstStyle/>
          <a:p>
            <a:fld id="{38FB2F74-F1CD-443C-9F7B-2A583DEF04B9}" type="slidenum">
              <a:rPr lang="nl-NL" smtClean="0"/>
              <a:t>‹#›</a:t>
            </a:fld>
            <a:endParaRPr lang="nl-NL"/>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4141AD-2B0E-4991-94F0-09B3DEA975F3}" type="datetime1">
              <a:rPr lang="nl-NL" smtClean="0"/>
              <a:t>10-11-17</a:t>
            </a:fld>
            <a:endParaRPr lang="nl-NL"/>
          </a:p>
        </p:txBody>
      </p:sp>
      <p:sp>
        <p:nvSpPr>
          <p:cNvPr id="6" name="Footer Placeholder 5"/>
          <p:cNvSpPr>
            <a:spLocks noGrp="1"/>
          </p:cNvSpPr>
          <p:nvPr>
            <p:ph type="ftr" sz="quarter" idx="11"/>
          </p:nvPr>
        </p:nvSpPr>
        <p:spPr/>
        <p:txBody>
          <a:bodyPr/>
          <a:lstStyle/>
          <a:p>
            <a:r>
              <a:rPr lang="nl-NL" smtClean="0"/>
              <a:t>CFWL</a:t>
            </a:r>
            <a:endParaRPr lang="nl-NL"/>
          </a:p>
        </p:txBody>
      </p:sp>
      <p:sp>
        <p:nvSpPr>
          <p:cNvPr id="7" name="Slide Number Placeholder 6"/>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4141AD-2B0E-4991-94F0-09B3DEA975F3}" type="datetime1">
              <a:rPr lang="nl-NL" smtClean="0"/>
              <a:t>10-11-17</a:t>
            </a:fld>
            <a:endParaRPr lang="nl-NL"/>
          </a:p>
        </p:txBody>
      </p:sp>
      <p:sp>
        <p:nvSpPr>
          <p:cNvPr id="5" name="Footer Placeholder 4"/>
          <p:cNvSpPr>
            <a:spLocks noGrp="1"/>
          </p:cNvSpPr>
          <p:nvPr>
            <p:ph type="ftr" sz="quarter" idx="11"/>
          </p:nvPr>
        </p:nvSpPr>
        <p:spPr/>
        <p:txBody>
          <a:bodyPr/>
          <a:lstStyle/>
          <a:p>
            <a:r>
              <a:rPr lang="nl-NL" smtClean="0"/>
              <a:t>CFWL</a:t>
            </a:r>
            <a:endParaRPr lang="nl-NL"/>
          </a:p>
        </p:txBody>
      </p:sp>
      <p:sp>
        <p:nvSpPr>
          <p:cNvPr id="6" name="Slide Number Placeholder 5"/>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4141AD-2B0E-4991-94F0-09B3DEA975F3}" type="datetime1">
              <a:rPr lang="nl-NL" smtClean="0"/>
              <a:t>10-11-17</a:t>
            </a:fld>
            <a:endParaRPr lang="nl-NL"/>
          </a:p>
        </p:txBody>
      </p:sp>
      <p:sp>
        <p:nvSpPr>
          <p:cNvPr id="5" name="Footer Placeholder 4"/>
          <p:cNvSpPr>
            <a:spLocks noGrp="1"/>
          </p:cNvSpPr>
          <p:nvPr>
            <p:ph type="ftr" sz="quarter" idx="11"/>
          </p:nvPr>
        </p:nvSpPr>
        <p:spPr/>
        <p:txBody>
          <a:bodyPr/>
          <a:lstStyle/>
          <a:p>
            <a:r>
              <a:rPr lang="nl-NL" smtClean="0"/>
              <a:t>CFWL</a:t>
            </a:r>
            <a:endParaRPr lang="nl-NL"/>
          </a:p>
        </p:txBody>
      </p:sp>
      <p:sp>
        <p:nvSpPr>
          <p:cNvPr id="6" name="Slide Number Placeholder 5"/>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4141AD-2B0E-4991-94F0-09B3DEA975F3}" type="datetime1">
              <a:rPr lang="nl-NL" smtClean="0"/>
              <a:t>10-11-17</a:t>
            </a:fld>
            <a:endParaRPr lang="nl-NL"/>
          </a:p>
        </p:txBody>
      </p:sp>
      <p:sp>
        <p:nvSpPr>
          <p:cNvPr id="5" name="Footer Placeholder 4"/>
          <p:cNvSpPr>
            <a:spLocks noGrp="1"/>
          </p:cNvSpPr>
          <p:nvPr>
            <p:ph type="ftr" sz="quarter" idx="11"/>
          </p:nvPr>
        </p:nvSpPr>
        <p:spPr/>
        <p:txBody>
          <a:bodyPr/>
          <a:lstStyle/>
          <a:p>
            <a:r>
              <a:rPr lang="nl-NL" smtClean="0"/>
              <a:t>CFWL</a:t>
            </a:r>
            <a:endParaRPr lang="nl-NL"/>
          </a:p>
        </p:txBody>
      </p:sp>
      <p:sp>
        <p:nvSpPr>
          <p:cNvPr id="6" name="Slide Number Placeholder 5"/>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4141AD-2B0E-4991-94F0-09B3DEA975F3}" type="datetime1">
              <a:rPr lang="nl-NL" smtClean="0"/>
              <a:t>10-11-17</a:t>
            </a:fld>
            <a:endParaRPr lang="nl-NL"/>
          </a:p>
        </p:txBody>
      </p:sp>
      <p:sp>
        <p:nvSpPr>
          <p:cNvPr id="5" name="Footer Placeholder 4"/>
          <p:cNvSpPr>
            <a:spLocks noGrp="1"/>
          </p:cNvSpPr>
          <p:nvPr>
            <p:ph type="ftr" sz="quarter" idx="11"/>
          </p:nvPr>
        </p:nvSpPr>
        <p:spPr/>
        <p:txBody>
          <a:bodyPr/>
          <a:lstStyle/>
          <a:p>
            <a:r>
              <a:rPr lang="nl-NL" smtClean="0"/>
              <a:t>CFWL</a:t>
            </a:r>
            <a:endParaRPr lang="nl-NL"/>
          </a:p>
        </p:txBody>
      </p:sp>
      <p:sp>
        <p:nvSpPr>
          <p:cNvPr id="6" name="Slide Number Placeholder 5"/>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4141AD-2B0E-4991-94F0-09B3DEA975F3}" type="datetime1">
              <a:rPr lang="nl-NL" smtClean="0"/>
              <a:t>10-11-17</a:t>
            </a:fld>
            <a:endParaRPr lang="nl-NL"/>
          </a:p>
        </p:txBody>
      </p:sp>
      <p:sp>
        <p:nvSpPr>
          <p:cNvPr id="5" name="Footer Placeholder 4"/>
          <p:cNvSpPr>
            <a:spLocks noGrp="1"/>
          </p:cNvSpPr>
          <p:nvPr>
            <p:ph type="ftr" sz="quarter" idx="11"/>
          </p:nvPr>
        </p:nvSpPr>
        <p:spPr/>
        <p:txBody>
          <a:bodyPr/>
          <a:lstStyle/>
          <a:p>
            <a:r>
              <a:rPr lang="nl-NL" smtClean="0"/>
              <a:t>CFWL</a:t>
            </a:r>
            <a:endParaRPr lang="nl-NL"/>
          </a:p>
        </p:txBody>
      </p:sp>
      <p:sp>
        <p:nvSpPr>
          <p:cNvPr id="6" name="Slide Number Placeholder 5"/>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4141AD-2B0E-4991-94F0-09B3DEA975F3}" type="datetime1">
              <a:rPr lang="nl-NL" smtClean="0"/>
              <a:t>10-11-17</a:t>
            </a:fld>
            <a:endParaRPr lang="nl-NL"/>
          </a:p>
        </p:txBody>
      </p:sp>
      <p:sp>
        <p:nvSpPr>
          <p:cNvPr id="5" name="Footer Placeholder 4"/>
          <p:cNvSpPr>
            <a:spLocks noGrp="1"/>
          </p:cNvSpPr>
          <p:nvPr>
            <p:ph type="ftr" sz="quarter" idx="11"/>
          </p:nvPr>
        </p:nvSpPr>
        <p:spPr/>
        <p:txBody>
          <a:bodyPr/>
          <a:lstStyle/>
          <a:p>
            <a:r>
              <a:rPr lang="nl-NL" smtClean="0"/>
              <a:t>CFWL</a:t>
            </a:r>
            <a:endParaRPr lang="nl-NL"/>
          </a:p>
        </p:txBody>
      </p:sp>
      <p:sp>
        <p:nvSpPr>
          <p:cNvPr id="6" name="Slide Number Placeholder 5"/>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4141AD-2B0E-4991-94F0-09B3DEA975F3}" type="datetime1">
              <a:rPr lang="nl-NL" smtClean="0"/>
              <a:t>10-11-17</a:t>
            </a:fld>
            <a:endParaRPr lang="nl-NL"/>
          </a:p>
        </p:txBody>
      </p:sp>
      <p:sp>
        <p:nvSpPr>
          <p:cNvPr id="5" name="Footer Placeholder 4"/>
          <p:cNvSpPr>
            <a:spLocks noGrp="1"/>
          </p:cNvSpPr>
          <p:nvPr>
            <p:ph type="ftr" sz="quarter" idx="11"/>
          </p:nvPr>
        </p:nvSpPr>
        <p:spPr/>
        <p:txBody>
          <a:bodyPr/>
          <a:lstStyle/>
          <a:p>
            <a:r>
              <a:rPr lang="nl-NL" smtClean="0"/>
              <a:t>CFWL</a:t>
            </a:r>
            <a:endParaRPr lang="nl-NL"/>
          </a:p>
        </p:txBody>
      </p:sp>
      <p:sp>
        <p:nvSpPr>
          <p:cNvPr id="6" name="Slide Number Placeholder 5"/>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4141AD-2B0E-4991-94F0-09B3DEA975F3}" type="datetime1">
              <a:rPr lang="nl-NL" smtClean="0"/>
              <a:t>10-11-17</a:t>
            </a:fld>
            <a:endParaRPr lang="nl-NL"/>
          </a:p>
        </p:txBody>
      </p:sp>
      <p:sp>
        <p:nvSpPr>
          <p:cNvPr id="5" name="Footer Placeholder 4"/>
          <p:cNvSpPr>
            <a:spLocks noGrp="1"/>
          </p:cNvSpPr>
          <p:nvPr>
            <p:ph type="ftr" sz="quarter" idx="11"/>
          </p:nvPr>
        </p:nvSpPr>
        <p:spPr/>
        <p:txBody>
          <a:bodyPr/>
          <a:lstStyle/>
          <a:p>
            <a:r>
              <a:rPr lang="nl-NL" smtClean="0"/>
              <a:t>CFWL</a:t>
            </a:r>
            <a:endParaRPr lang="nl-NL"/>
          </a:p>
        </p:txBody>
      </p:sp>
      <p:sp>
        <p:nvSpPr>
          <p:cNvPr id="6" name="Slide Number Placeholder 5"/>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4141AD-2B0E-4991-94F0-09B3DEA975F3}" type="datetime1">
              <a:rPr lang="nl-NL" smtClean="0"/>
              <a:t>10-11-17</a:t>
            </a:fld>
            <a:endParaRPr lang="nl-NL"/>
          </a:p>
        </p:txBody>
      </p:sp>
      <p:sp>
        <p:nvSpPr>
          <p:cNvPr id="5" name="Footer Placeholder 4"/>
          <p:cNvSpPr>
            <a:spLocks noGrp="1"/>
          </p:cNvSpPr>
          <p:nvPr>
            <p:ph type="ftr" sz="quarter" idx="11"/>
          </p:nvPr>
        </p:nvSpPr>
        <p:spPr/>
        <p:txBody>
          <a:bodyPr/>
          <a:lstStyle/>
          <a:p>
            <a:r>
              <a:rPr lang="nl-NL" smtClean="0"/>
              <a:t>CFWL</a:t>
            </a:r>
            <a:endParaRPr lang="nl-NL"/>
          </a:p>
        </p:txBody>
      </p:sp>
      <p:sp>
        <p:nvSpPr>
          <p:cNvPr id="6" name="Slide Number Placeholder 5"/>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4141AD-2B0E-4991-94F0-09B3DEA975F3}" type="datetime1">
              <a:rPr lang="nl-NL" smtClean="0"/>
              <a:t>10-11-17</a:t>
            </a:fld>
            <a:endParaRPr lang="nl-NL"/>
          </a:p>
        </p:txBody>
      </p:sp>
      <p:sp>
        <p:nvSpPr>
          <p:cNvPr id="6" name="Footer Placeholder 5"/>
          <p:cNvSpPr>
            <a:spLocks noGrp="1"/>
          </p:cNvSpPr>
          <p:nvPr>
            <p:ph type="ftr" sz="quarter" idx="11"/>
          </p:nvPr>
        </p:nvSpPr>
        <p:spPr/>
        <p:txBody>
          <a:bodyPr/>
          <a:lstStyle/>
          <a:p>
            <a:r>
              <a:rPr lang="nl-NL" smtClean="0"/>
              <a:t>CFWL</a:t>
            </a:r>
            <a:endParaRPr lang="nl-NL"/>
          </a:p>
        </p:txBody>
      </p:sp>
      <p:sp>
        <p:nvSpPr>
          <p:cNvPr id="7" name="Slide Number Placeholder 6"/>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4141AD-2B0E-4991-94F0-09B3DEA975F3}" type="datetime1">
              <a:rPr lang="nl-NL" smtClean="0"/>
              <a:t>10-11-17</a:t>
            </a:fld>
            <a:endParaRPr lang="nl-NL"/>
          </a:p>
        </p:txBody>
      </p:sp>
      <p:sp>
        <p:nvSpPr>
          <p:cNvPr id="8" name="Footer Placeholder 7"/>
          <p:cNvSpPr>
            <a:spLocks noGrp="1"/>
          </p:cNvSpPr>
          <p:nvPr>
            <p:ph type="ftr" sz="quarter" idx="11"/>
          </p:nvPr>
        </p:nvSpPr>
        <p:spPr/>
        <p:txBody>
          <a:bodyPr/>
          <a:lstStyle/>
          <a:p>
            <a:r>
              <a:rPr lang="nl-NL" smtClean="0"/>
              <a:t>CFWL</a:t>
            </a:r>
            <a:endParaRPr lang="nl-NL"/>
          </a:p>
        </p:txBody>
      </p:sp>
      <p:sp>
        <p:nvSpPr>
          <p:cNvPr id="9" name="Slide Number Placeholder 8"/>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4141AD-2B0E-4991-94F0-09B3DEA975F3}" type="datetime1">
              <a:rPr lang="nl-NL" smtClean="0"/>
              <a:t>10-11-17</a:t>
            </a:fld>
            <a:endParaRPr lang="nl-NL"/>
          </a:p>
        </p:txBody>
      </p:sp>
      <p:sp>
        <p:nvSpPr>
          <p:cNvPr id="4" name="Footer Placeholder 3"/>
          <p:cNvSpPr>
            <a:spLocks noGrp="1"/>
          </p:cNvSpPr>
          <p:nvPr>
            <p:ph type="ftr" sz="quarter" idx="11"/>
          </p:nvPr>
        </p:nvSpPr>
        <p:spPr/>
        <p:txBody>
          <a:bodyPr/>
          <a:lstStyle/>
          <a:p>
            <a:r>
              <a:rPr lang="nl-NL" smtClean="0"/>
              <a:t>CFWL</a:t>
            </a:r>
            <a:endParaRPr lang="nl-NL"/>
          </a:p>
        </p:txBody>
      </p:sp>
      <p:sp>
        <p:nvSpPr>
          <p:cNvPr id="5" name="Slide Number Placeholder 4"/>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EA4141AD-2B0E-4991-94F0-09B3DEA975F3}" type="datetime1">
              <a:rPr lang="nl-NL" smtClean="0"/>
              <a:t>10-11-17</a:t>
            </a:fld>
            <a:endParaRPr lang="nl-NL"/>
          </a:p>
        </p:txBody>
      </p:sp>
      <p:sp>
        <p:nvSpPr>
          <p:cNvPr id="3" name="Footer Placeholder 2"/>
          <p:cNvSpPr>
            <a:spLocks noGrp="1"/>
          </p:cNvSpPr>
          <p:nvPr>
            <p:ph type="ftr" sz="quarter" idx="11"/>
          </p:nvPr>
        </p:nvSpPr>
        <p:spPr/>
        <p:txBody>
          <a:bodyPr/>
          <a:lstStyle/>
          <a:p>
            <a:r>
              <a:rPr lang="nl-NL" smtClean="0"/>
              <a:t>CFWL</a:t>
            </a:r>
            <a:endParaRPr lang="nl-NL"/>
          </a:p>
        </p:txBody>
      </p:sp>
      <p:sp>
        <p:nvSpPr>
          <p:cNvPr id="4" name="Slide Number Placeholder 3"/>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4141AD-2B0E-4991-94F0-09B3DEA975F3}" type="datetime1">
              <a:rPr lang="nl-NL" smtClean="0"/>
              <a:t>10-11-17</a:t>
            </a:fld>
            <a:endParaRPr lang="nl-NL"/>
          </a:p>
        </p:txBody>
      </p:sp>
      <p:sp>
        <p:nvSpPr>
          <p:cNvPr id="6" name="Footer Placeholder 5"/>
          <p:cNvSpPr>
            <a:spLocks noGrp="1"/>
          </p:cNvSpPr>
          <p:nvPr>
            <p:ph type="ftr" sz="quarter" idx="11"/>
          </p:nvPr>
        </p:nvSpPr>
        <p:spPr/>
        <p:txBody>
          <a:bodyPr/>
          <a:lstStyle/>
          <a:p>
            <a:r>
              <a:rPr lang="nl-NL" smtClean="0"/>
              <a:t>CFWL</a:t>
            </a:r>
            <a:endParaRPr lang="nl-NL"/>
          </a:p>
        </p:txBody>
      </p:sp>
      <p:sp>
        <p:nvSpPr>
          <p:cNvPr id="7" name="Slide Number Placeholder 6"/>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4141AD-2B0E-4991-94F0-09B3DEA975F3}" type="datetime1">
              <a:rPr lang="nl-NL" smtClean="0"/>
              <a:t>10-11-17</a:t>
            </a:fld>
            <a:endParaRPr lang="nl-NL"/>
          </a:p>
        </p:txBody>
      </p:sp>
      <p:sp>
        <p:nvSpPr>
          <p:cNvPr id="6" name="Footer Placeholder 5"/>
          <p:cNvSpPr>
            <a:spLocks noGrp="1"/>
          </p:cNvSpPr>
          <p:nvPr>
            <p:ph type="ftr" sz="quarter" idx="11"/>
          </p:nvPr>
        </p:nvSpPr>
        <p:spPr/>
        <p:txBody>
          <a:bodyPr/>
          <a:lstStyle/>
          <a:p>
            <a:r>
              <a:rPr lang="nl-NL" smtClean="0"/>
              <a:t>CFWL</a:t>
            </a:r>
            <a:endParaRPr lang="nl-NL"/>
          </a:p>
        </p:txBody>
      </p:sp>
      <p:sp>
        <p:nvSpPr>
          <p:cNvPr id="7" name="Slide Number Placeholder 6"/>
          <p:cNvSpPr>
            <a:spLocks noGrp="1"/>
          </p:cNvSpPr>
          <p:nvPr>
            <p:ph type="sldNum" sz="quarter" idx="12"/>
          </p:nvPr>
        </p:nvSpPr>
        <p:spPr/>
        <p:txBody>
          <a:bodyPr/>
          <a:lstStyle/>
          <a:p>
            <a:fld id="{38FB2F74-F1CD-443C-9F7B-2A583DEF04B9}" type="slidenum">
              <a:rPr lang="nl-NL" smtClean="0"/>
              <a:t>‹#›</a:t>
            </a:fld>
            <a:endParaRPr lang="nl-NL"/>
          </a:p>
        </p:txBody>
      </p:sp>
    </p:spTree>
  </p:cSld>
  <p:clrMapOvr>
    <a:masterClrMapping/>
  </p:clrMapOvr>
  <p:hf hd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4141AD-2B0E-4991-94F0-09B3DEA975F3}" type="datetime1">
              <a:rPr lang="nl-NL" smtClean="0"/>
              <a:t>10-11-17</a:t>
            </a:fld>
            <a:endParaRPr lang="nl-NL"/>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nl-NL" smtClean="0"/>
              <a:t>CFWL</a:t>
            </a:r>
            <a:endParaRPr lang="nl-NL"/>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FB2F74-F1CD-443C-9F7B-2A583DEF04B9}" type="slidenum">
              <a:rPr lang="nl-NL" smtClean="0"/>
              <a:t>‹#›</a:t>
            </a:fld>
            <a:endParaRPr lang="nl-NL"/>
          </a:p>
        </p:txBody>
      </p:sp>
    </p:spTree>
    <p:extLst>
      <p:ext uri="{BB962C8B-B14F-4D97-AF65-F5344CB8AC3E}">
        <p14:creationId xmlns:p14="http://schemas.microsoft.com/office/powerpoint/2010/main" val="108713364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PLAN VAN AANPAK</a:t>
            </a:r>
            <a:endParaRPr lang="nl-NL" dirty="0"/>
          </a:p>
        </p:txBody>
      </p:sp>
      <p:sp>
        <p:nvSpPr>
          <p:cNvPr id="3" name="Ondertitel 2"/>
          <p:cNvSpPr>
            <a:spLocks noGrp="1"/>
          </p:cNvSpPr>
          <p:nvPr>
            <p:ph type="subTitle" idx="1"/>
          </p:nvPr>
        </p:nvSpPr>
        <p:spPr/>
        <p:txBody>
          <a:bodyPr/>
          <a:lstStyle/>
          <a:p>
            <a:r>
              <a:rPr lang="nl-NL" dirty="0" smtClean="0"/>
              <a:t>Hoe en Wat?</a:t>
            </a:r>
            <a:endParaRPr lang="nl-NL" dirty="0"/>
          </a:p>
        </p:txBody>
      </p:sp>
    </p:spTree>
    <p:extLst>
      <p:ext uri="{BB962C8B-B14F-4D97-AF65-F5344CB8AC3E}">
        <p14:creationId xmlns:p14="http://schemas.microsoft.com/office/powerpoint/2010/main" val="1289270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 Kwaliteit (optioneel)</a:t>
            </a:r>
            <a:endParaRPr lang="nl-NL" dirty="0"/>
          </a:p>
        </p:txBody>
      </p:sp>
      <p:sp>
        <p:nvSpPr>
          <p:cNvPr id="3" name="Tijdelijke aanduiding voor inhoud 2"/>
          <p:cNvSpPr>
            <a:spLocks noGrp="1"/>
          </p:cNvSpPr>
          <p:nvPr>
            <p:ph idx="1"/>
          </p:nvPr>
        </p:nvSpPr>
        <p:spPr/>
        <p:txBody>
          <a:bodyPr>
            <a:normAutofit/>
          </a:bodyPr>
          <a:lstStyle/>
          <a:p>
            <a:r>
              <a:rPr lang="nl-NL" dirty="0" smtClean="0"/>
              <a:t>Wat is de kwaliteit van het product of producten</a:t>
            </a:r>
          </a:p>
          <a:p>
            <a:r>
              <a:rPr lang="nl-NL" dirty="0" smtClean="0"/>
              <a:t>Hoe meten we de kwaliteit van het product?</a:t>
            </a:r>
            <a:endParaRPr lang="nl-NL"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10</a:t>
            </a:fld>
            <a:endParaRPr lang="nl-NL"/>
          </a:p>
        </p:txBody>
      </p:sp>
    </p:spTree>
    <p:extLst>
      <p:ext uri="{BB962C8B-B14F-4D97-AF65-F5344CB8AC3E}">
        <p14:creationId xmlns:p14="http://schemas.microsoft.com/office/powerpoint/2010/main" val="301057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600" dirty="0" smtClean="0"/>
              <a:t>PVA Project organisatie</a:t>
            </a:r>
            <a:endParaRPr lang="nl-NL" sz="3600" dirty="0"/>
          </a:p>
        </p:txBody>
      </p:sp>
      <p:sp>
        <p:nvSpPr>
          <p:cNvPr id="3" name="Tijdelijke aanduiding voor inhoud 2"/>
          <p:cNvSpPr>
            <a:spLocks noGrp="1"/>
          </p:cNvSpPr>
          <p:nvPr>
            <p:ph idx="1"/>
          </p:nvPr>
        </p:nvSpPr>
        <p:spPr/>
        <p:txBody>
          <a:bodyPr>
            <a:noAutofit/>
          </a:bodyPr>
          <a:lstStyle/>
          <a:p>
            <a:pPr lvl="0"/>
            <a:r>
              <a:rPr lang="nl-NL" sz="2400" dirty="0" smtClean="0"/>
              <a:t>Wie zijn de betrokkene bij het project</a:t>
            </a:r>
          </a:p>
          <a:p>
            <a:pPr lvl="1"/>
            <a:r>
              <a:rPr lang="nl-NL" sz="2400" dirty="0" smtClean="0"/>
              <a:t>Functie</a:t>
            </a:r>
          </a:p>
          <a:p>
            <a:pPr lvl="1"/>
            <a:r>
              <a:rPr lang="nl-NL" sz="2400" dirty="0" smtClean="0"/>
              <a:t>Kennis</a:t>
            </a:r>
          </a:p>
          <a:p>
            <a:pPr lvl="1"/>
            <a:r>
              <a:rPr lang="nl-NL" sz="2400" dirty="0" smtClean="0"/>
              <a:t>Contactgegevens</a:t>
            </a:r>
          </a:p>
          <a:p>
            <a:pPr lvl="1"/>
            <a:r>
              <a:rPr lang="nl-NL" sz="2400" dirty="0" smtClean="0"/>
              <a:t>Verantwoordelijk voor?</a:t>
            </a:r>
          </a:p>
          <a:p>
            <a:pPr marL="457200" lvl="1" indent="0">
              <a:buNone/>
            </a:pPr>
            <a:endParaRPr lang="nl-NL" sz="2400" dirty="0"/>
          </a:p>
          <a:p>
            <a:pPr lvl="0"/>
            <a:r>
              <a:rPr lang="nl-NL" sz="2400" dirty="0" smtClean="0"/>
              <a:t>Wanneer zijn de overlegmomenten</a:t>
            </a:r>
            <a:endParaRPr lang="nl-NL" sz="2400" dirty="0"/>
          </a:p>
          <a:p>
            <a:pPr lvl="0"/>
            <a:r>
              <a:rPr lang="nl-NL" sz="2400" dirty="0" smtClean="0"/>
              <a:t>Hoe communiceert de projectgroep</a:t>
            </a:r>
          </a:p>
          <a:p>
            <a:pPr lvl="1"/>
            <a:r>
              <a:rPr lang="nl-NL" sz="2400" dirty="0" smtClean="0"/>
              <a:t>Onderling</a:t>
            </a:r>
          </a:p>
          <a:p>
            <a:pPr lvl="1"/>
            <a:r>
              <a:rPr lang="nl-NL" sz="2400" dirty="0" smtClean="0"/>
              <a:t>Naar buiten toe</a:t>
            </a:r>
            <a:endParaRPr lang="nl-NL" sz="2400"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11</a:t>
            </a:fld>
            <a:endParaRPr lang="nl-NL"/>
          </a:p>
        </p:txBody>
      </p:sp>
    </p:spTree>
    <p:extLst>
      <p:ext uri="{BB962C8B-B14F-4D97-AF65-F5344CB8AC3E}">
        <p14:creationId xmlns:p14="http://schemas.microsoft.com/office/powerpoint/2010/main" val="322799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 Planning</a:t>
            </a:r>
            <a:endParaRPr lang="nl-NL" dirty="0"/>
          </a:p>
        </p:txBody>
      </p:sp>
      <p:sp>
        <p:nvSpPr>
          <p:cNvPr id="3" name="Tijdelijke aanduiding voor inhoud 2"/>
          <p:cNvSpPr>
            <a:spLocks noGrp="1"/>
          </p:cNvSpPr>
          <p:nvPr>
            <p:ph idx="1"/>
          </p:nvPr>
        </p:nvSpPr>
        <p:spPr/>
        <p:txBody>
          <a:bodyPr>
            <a:normAutofit lnSpcReduction="10000"/>
          </a:bodyPr>
          <a:lstStyle/>
          <a:p>
            <a:pPr marL="0" indent="0">
              <a:buNone/>
            </a:pPr>
            <a:r>
              <a:rPr lang="nl-NL" sz="2800" dirty="0" smtClean="0"/>
              <a:t>Ingepland in een (grafisch) overzicht</a:t>
            </a:r>
          </a:p>
          <a:p>
            <a:pPr marL="0" indent="0">
              <a:buNone/>
            </a:pPr>
            <a:endParaRPr lang="nl-NL" sz="2000" dirty="0" smtClean="0"/>
          </a:p>
          <a:p>
            <a:pPr marL="0" indent="0">
              <a:buNone/>
            </a:pPr>
            <a:r>
              <a:rPr lang="nl-NL" sz="2400" dirty="0" smtClean="0"/>
              <a:t>Per Projectactiviteit:</a:t>
            </a:r>
          </a:p>
          <a:p>
            <a:pPr marL="0" indent="0">
              <a:buNone/>
            </a:pPr>
            <a:endParaRPr lang="nl-NL" sz="2400" dirty="0" smtClean="0"/>
          </a:p>
          <a:p>
            <a:r>
              <a:rPr lang="nl-NL" sz="2000" dirty="0" smtClean="0"/>
              <a:t>Beschrijving</a:t>
            </a:r>
          </a:p>
          <a:p>
            <a:r>
              <a:rPr lang="nl-NL" sz="2000" dirty="0" smtClean="0"/>
              <a:t>De betrokken persoon</a:t>
            </a:r>
          </a:p>
          <a:p>
            <a:r>
              <a:rPr lang="nl-NL" sz="2000" dirty="0" smtClean="0"/>
              <a:t>Tijd/datum (start/gepland eind)</a:t>
            </a:r>
          </a:p>
          <a:p>
            <a:endParaRPr lang="nl-NL" sz="2000" dirty="0"/>
          </a:p>
          <a:p>
            <a:pPr marL="0" indent="0">
              <a:buNone/>
            </a:pPr>
            <a:r>
              <a:rPr lang="nl-NL" sz="2400" dirty="0" smtClean="0"/>
              <a:t>Ook de tussenresultaten vermelden</a:t>
            </a:r>
            <a:endParaRPr lang="nl-NL" sz="2400" dirty="0"/>
          </a:p>
          <a:p>
            <a:endParaRPr lang="nl-NL" dirty="0" smtClean="0"/>
          </a:p>
          <a:p>
            <a:endParaRPr lang="nl-NL" dirty="0"/>
          </a:p>
          <a:p>
            <a:endParaRPr lang="nl-NL"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12</a:t>
            </a:fld>
            <a:endParaRPr lang="nl-NL"/>
          </a:p>
        </p:txBody>
      </p:sp>
    </p:spTree>
    <p:extLst>
      <p:ext uri="{BB962C8B-B14F-4D97-AF65-F5344CB8AC3E}">
        <p14:creationId xmlns:p14="http://schemas.microsoft.com/office/powerpoint/2010/main" val="163242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 Planning (voorbeeld)</a:t>
            </a:r>
            <a:endParaRPr lang="nl-NL" dirty="0"/>
          </a:p>
        </p:txBody>
      </p:sp>
      <p:pic>
        <p:nvPicPr>
          <p:cNvPr id="4" name="Tijdelijke aanduiding voor inhoud 3"/>
          <p:cNvPicPr>
            <a:picLocks noGrp="1" noChangeAspect="1"/>
          </p:cNvPicPr>
          <p:nvPr>
            <p:ph idx="1"/>
          </p:nvPr>
        </p:nvPicPr>
        <p:blipFill>
          <a:blip r:embed="rId3"/>
          <a:stretch>
            <a:fillRect/>
          </a:stretch>
        </p:blipFill>
        <p:spPr>
          <a:xfrm>
            <a:off x="323528" y="1604085"/>
            <a:ext cx="8112687" cy="4633227"/>
          </a:xfrm>
          <a:prstGeom prst="rect">
            <a:avLst/>
          </a:prstGeom>
        </p:spPr>
      </p:pic>
      <p:sp>
        <p:nvSpPr>
          <p:cNvPr id="5" name="Tijdelijke aanduiding voor voettekst 4"/>
          <p:cNvSpPr>
            <a:spLocks noGrp="1"/>
          </p:cNvSpPr>
          <p:nvPr>
            <p:ph type="ftr" sz="quarter" idx="11"/>
          </p:nvPr>
        </p:nvSpPr>
        <p:spPr/>
        <p:txBody>
          <a:bodyPr/>
          <a:lstStyle/>
          <a:p>
            <a:r>
              <a:rPr lang="nl-NL" smtClean="0"/>
              <a:t>CFWL</a:t>
            </a:r>
            <a:endParaRPr lang="nl-NL"/>
          </a:p>
        </p:txBody>
      </p:sp>
      <p:sp>
        <p:nvSpPr>
          <p:cNvPr id="6" name="Tijdelijke aanduiding voor dianummer 5"/>
          <p:cNvSpPr>
            <a:spLocks noGrp="1"/>
          </p:cNvSpPr>
          <p:nvPr>
            <p:ph type="sldNum" sz="quarter" idx="12"/>
          </p:nvPr>
        </p:nvSpPr>
        <p:spPr/>
        <p:txBody>
          <a:bodyPr/>
          <a:lstStyle/>
          <a:p>
            <a:fld id="{38FB2F74-F1CD-443C-9F7B-2A583DEF04B9}" type="slidenum">
              <a:rPr lang="nl-NL" smtClean="0"/>
              <a:t>13</a:t>
            </a:fld>
            <a:endParaRPr lang="nl-NL"/>
          </a:p>
        </p:txBody>
      </p:sp>
    </p:spTree>
    <p:extLst>
      <p:ext uri="{BB962C8B-B14F-4D97-AF65-F5344CB8AC3E}">
        <p14:creationId xmlns:p14="http://schemas.microsoft.com/office/powerpoint/2010/main" val="349616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 Kosten en Baten (optioneel)</a:t>
            </a:r>
            <a:endParaRPr lang="nl-NL" dirty="0"/>
          </a:p>
        </p:txBody>
      </p:sp>
      <p:sp>
        <p:nvSpPr>
          <p:cNvPr id="3" name="Tijdelijke aanduiding voor inhoud 2"/>
          <p:cNvSpPr>
            <a:spLocks noGrp="1"/>
          </p:cNvSpPr>
          <p:nvPr>
            <p:ph idx="1"/>
          </p:nvPr>
        </p:nvSpPr>
        <p:spPr/>
        <p:txBody>
          <a:bodyPr/>
          <a:lstStyle/>
          <a:p>
            <a:r>
              <a:rPr lang="nl-NL" dirty="0" smtClean="0"/>
              <a:t>Wat kost het project</a:t>
            </a:r>
          </a:p>
          <a:p>
            <a:pPr lvl="1"/>
            <a:r>
              <a:rPr lang="nl-NL" dirty="0" smtClean="0"/>
              <a:t>Geld</a:t>
            </a:r>
          </a:p>
          <a:p>
            <a:pPr lvl="1"/>
            <a:r>
              <a:rPr lang="nl-NL" dirty="0" smtClean="0"/>
              <a:t>Tijd</a:t>
            </a:r>
          </a:p>
          <a:p>
            <a:pPr lvl="1"/>
            <a:r>
              <a:rPr lang="nl-NL" dirty="0" smtClean="0"/>
              <a:t>Indeling per project fase/activiteit</a:t>
            </a:r>
          </a:p>
          <a:p>
            <a:r>
              <a:rPr lang="nl-NL" dirty="0" smtClean="0"/>
              <a:t>Wat brengt het project op</a:t>
            </a:r>
          </a:p>
          <a:p>
            <a:pPr lvl="1"/>
            <a:r>
              <a:rPr lang="nl-NL" dirty="0" smtClean="0"/>
              <a:t>Geld</a:t>
            </a:r>
          </a:p>
          <a:p>
            <a:pPr lvl="1"/>
            <a:r>
              <a:rPr lang="nl-NL" dirty="0" err="1" smtClean="0"/>
              <a:t>KnowHow</a:t>
            </a:r>
            <a:endParaRPr lang="nl-NL" dirty="0" smtClean="0"/>
          </a:p>
          <a:p>
            <a:pPr lvl="1"/>
            <a:r>
              <a:rPr lang="nl-NL" dirty="0" smtClean="0"/>
              <a:t>Imago</a:t>
            </a:r>
          </a:p>
          <a:p>
            <a:r>
              <a:rPr lang="nl-NL" dirty="0" smtClean="0"/>
              <a:t>Hoe bewaken we de kosten / baten</a:t>
            </a:r>
            <a:endParaRPr lang="nl-NL"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14</a:t>
            </a:fld>
            <a:endParaRPr lang="nl-NL"/>
          </a:p>
        </p:txBody>
      </p:sp>
    </p:spTree>
    <p:extLst>
      <p:ext uri="{BB962C8B-B14F-4D97-AF65-F5344CB8AC3E}">
        <p14:creationId xmlns:p14="http://schemas.microsoft.com/office/powerpoint/2010/main" val="19296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 Risico’s</a:t>
            </a:r>
            <a:endParaRPr lang="nl-NL" dirty="0"/>
          </a:p>
        </p:txBody>
      </p:sp>
      <p:sp>
        <p:nvSpPr>
          <p:cNvPr id="3" name="Tijdelijke aanduiding voor inhoud 2"/>
          <p:cNvSpPr>
            <a:spLocks noGrp="1"/>
          </p:cNvSpPr>
          <p:nvPr>
            <p:ph idx="1"/>
          </p:nvPr>
        </p:nvSpPr>
        <p:spPr/>
        <p:txBody>
          <a:bodyPr/>
          <a:lstStyle/>
          <a:p>
            <a:r>
              <a:rPr lang="nl-NL" dirty="0" smtClean="0"/>
              <a:t>Wat kan er gebeuren dat de haalbaarheid van het project beïnvloed?</a:t>
            </a:r>
          </a:p>
          <a:p>
            <a:r>
              <a:rPr lang="nl-NL" dirty="0" smtClean="0"/>
              <a:t>Bijvoorbeeld:</a:t>
            </a:r>
          </a:p>
          <a:p>
            <a:pPr lvl="1"/>
            <a:r>
              <a:rPr lang="nl-NL" dirty="0" smtClean="0"/>
              <a:t>Onvoldoende tijd (deadline)</a:t>
            </a:r>
          </a:p>
          <a:p>
            <a:pPr lvl="1"/>
            <a:r>
              <a:rPr lang="nl-NL" dirty="0" smtClean="0"/>
              <a:t>Onvoldoende kennis</a:t>
            </a:r>
          </a:p>
          <a:p>
            <a:pPr lvl="1"/>
            <a:r>
              <a:rPr lang="nl-NL" dirty="0" smtClean="0"/>
              <a:t>Onduidelijke projectopdracht</a:t>
            </a:r>
          </a:p>
          <a:p>
            <a:pPr lvl="1"/>
            <a:r>
              <a:rPr lang="nl-NL" dirty="0" smtClean="0"/>
              <a:t>Weinig middelen om mee te werken</a:t>
            </a:r>
            <a:endParaRPr lang="nl-NL" dirty="0"/>
          </a:p>
          <a:p>
            <a:r>
              <a:rPr lang="nl-NL" dirty="0" smtClean="0"/>
              <a:t>Met welke maatregel(en) gedenk je de risico’s te verkleinen </a:t>
            </a:r>
          </a:p>
          <a:p>
            <a:r>
              <a:rPr lang="nl-NL" dirty="0" smtClean="0"/>
              <a:t>Wie is verantwoordelijk voor de uitvoering van die maatregel(en)</a:t>
            </a:r>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15</a:t>
            </a:fld>
            <a:endParaRPr lang="nl-NL"/>
          </a:p>
        </p:txBody>
      </p:sp>
    </p:spTree>
    <p:extLst>
      <p:ext uri="{BB962C8B-B14F-4D97-AF65-F5344CB8AC3E}">
        <p14:creationId xmlns:p14="http://schemas.microsoft.com/office/powerpoint/2010/main" val="221017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 Bijlagen</a:t>
            </a:r>
            <a:endParaRPr lang="nl-NL" dirty="0"/>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smtClean="0"/>
              <a:t>Hier wordt </a:t>
            </a:r>
            <a:r>
              <a:rPr lang="nl-NL" dirty="0"/>
              <a:t>verwezen naar de relevante </a:t>
            </a:r>
            <a:r>
              <a:rPr lang="nl-NL" sz="2000" b="1" dirty="0"/>
              <a:t>standaards</a:t>
            </a:r>
            <a:r>
              <a:rPr lang="nl-NL" dirty="0"/>
              <a:t> en </a:t>
            </a:r>
            <a:r>
              <a:rPr lang="nl-NL" sz="2000" b="1" dirty="0"/>
              <a:t>projectprocedures</a:t>
            </a:r>
            <a:r>
              <a:rPr lang="nl-NL" dirty="0"/>
              <a:t>. </a:t>
            </a:r>
            <a:endParaRPr lang="nl-NL" dirty="0" smtClean="0"/>
          </a:p>
          <a:p>
            <a:pPr marL="0" indent="0">
              <a:buNone/>
            </a:pPr>
            <a:r>
              <a:rPr lang="nl-NL" dirty="0" smtClean="0"/>
              <a:t>In </a:t>
            </a:r>
            <a:r>
              <a:rPr lang="nl-NL" dirty="0"/>
              <a:t>het voorkomend geval zal verwezen worden naar reeds bestaande c.q. gebruikelijke bedrijfsstandaards. Voorwaarde is wel dat deze gedocumenteerd zijn. </a:t>
            </a:r>
          </a:p>
          <a:p>
            <a:endParaRPr lang="nl-NL" dirty="0" smtClean="0"/>
          </a:p>
          <a:p>
            <a:pPr marL="0" indent="0">
              <a:buNone/>
            </a:pPr>
            <a:r>
              <a:rPr lang="nl-NL" b="1" dirty="0" smtClean="0"/>
              <a:t>Begrippen</a:t>
            </a:r>
            <a:r>
              <a:rPr lang="nl-NL" dirty="0" smtClean="0"/>
              <a:t> </a:t>
            </a:r>
            <a:r>
              <a:rPr lang="nl-NL" dirty="0"/>
              <a:t>en </a:t>
            </a:r>
            <a:r>
              <a:rPr lang="nl-NL" b="1" dirty="0"/>
              <a:t>definities</a:t>
            </a:r>
            <a:r>
              <a:rPr lang="nl-NL" dirty="0"/>
              <a:t> opgenomen om begripsverwarring te voorkomen. </a:t>
            </a:r>
            <a:endParaRPr lang="nl-NL" dirty="0" smtClean="0"/>
          </a:p>
          <a:p>
            <a:pPr marL="0" indent="0">
              <a:buNone/>
            </a:pPr>
            <a:endParaRPr lang="nl-NL" dirty="0"/>
          </a:p>
          <a:p>
            <a:pPr marL="0" indent="0">
              <a:buNone/>
            </a:pPr>
            <a:r>
              <a:rPr lang="nl-NL" dirty="0" smtClean="0"/>
              <a:t>De </a:t>
            </a:r>
            <a:r>
              <a:rPr lang="nl-NL" b="1" dirty="0"/>
              <a:t>begrippenlijst</a:t>
            </a:r>
            <a:r>
              <a:rPr lang="nl-NL" dirty="0"/>
              <a:t> hoeft </a:t>
            </a:r>
            <a:r>
              <a:rPr lang="nl-NL" b="1" dirty="0"/>
              <a:t>niet uitputtend </a:t>
            </a:r>
            <a:r>
              <a:rPr lang="nl-NL" dirty="0"/>
              <a:t>te zijn, alleen de gehanteerde begrippen in het Plan van Aanpak komen hiervoor in aanmerking</a:t>
            </a:r>
            <a:r>
              <a:rPr lang="nl-NL" dirty="0" smtClean="0"/>
              <a:t>.</a:t>
            </a:r>
          </a:p>
          <a:p>
            <a:pPr marL="0" indent="0">
              <a:buNone/>
            </a:pPr>
            <a:r>
              <a:rPr lang="nl-NL" dirty="0" smtClean="0">
                <a:solidFill>
                  <a:schemeClr val="bg1"/>
                </a:solidFill>
              </a:rPr>
              <a:t>Benoem de bijlagen in de inhoudsopgave!</a:t>
            </a:r>
            <a:endParaRPr lang="nl-NL" dirty="0">
              <a:solidFill>
                <a:schemeClr val="bg1"/>
              </a:solidFill>
            </a:endParaRPr>
          </a:p>
          <a:p>
            <a:pPr marL="0" indent="0">
              <a:buNone/>
            </a:pPr>
            <a:endParaRPr lang="nl-NL" dirty="0">
              <a:solidFill>
                <a:schemeClr val="bg1"/>
              </a:solidFill>
            </a:endParaRPr>
          </a:p>
          <a:p>
            <a:endParaRPr lang="nl-NL"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16</a:t>
            </a:fld>
            <a:endParaRPr lang="nl-NL"/>
          </a:p>
        </p:txBody>
      </p:sp>
    </p:spTree>
    <p:extLst>
      <p:ext uri="{BB962C8B-B14F-4D97-AF65-F5344CB8AC3E}">
        <p14:creationId xmlns:p14="http://schemas.microsoft.com/office/powerpoint/2010/main" val="93639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a:t>
            </a:r>
            <a:endParaRPr lang="nl-NL" dirty="0"/>
          </a:p>
        </p:txBody>
      </p:sp>
      <p:sp>
        <p:nvSpPr>
          <p:cNvPr id="3" name="Tijdelijke aanduiding voor inhoud 2"/>
          <p:cNvSpPr>
            <a:spLocks noGrp="1"/>
          </p:cNvSpPr>
          <p:nvPr>
            <p:ph idx="1"/>
          </p:nvPr>
        </p:nvSpPr>
        <p:spPr/>
        <p:txBody>
          <a:bodyPr/>
          <a:lstStyle/>
          <a:p>
            <a:r>
              <a:rPr lang="nl-NL" dirty="0" smtClean="0"/>
              <a:t>Niet in elk project komen alle elementen even uitdrukkelijk naar voren.</a:t>
            </a:r>
          </a:p>
          <a:p>
            <a:endParaRPr lang="nl-NL"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17</a:t>
            </a:fld>
            <a:endParaRPr lang="nl-NL"/>
          </a:p>
        </p:txBody>
      </p:sp>
    </p:spTree>
    <p:extLst>
      <p:ext uri="{BB962C8B-B14F-4D97-AF65-F5344CB8AC3E}">
        <p14:creationId xmlns:p14="http://schemas.microsoft.com/office/powerpoint/2010/main" val="3842370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PLAN VAN AANPAK</a:t>
            </a:r>
            <a:endParaRPr lang="nl-NL" dirty="0"/>
          </a:p>
        </p:txBody>
      </p:sp>
      <p:sp>
        <p:nvSpPr>
          <p:cNvPr id="3" name="Tijdelijke aanduiding voor inhoud 2"/>
          <p:cNvSpPr>
            <a:spLocks noGrp="1"/>
          </p:cNvSpPr>
          <p:nvPr>
            <p:ph idx="1"/>
          </p:nvPr>
        </p:nvSpPr>
        <p:spPr/>
        <p:txBody>
          <a:bodyPr>
            <a:normAutofit fontScale="62500" lnSpcReduction="20000"/>
          </a:bodyPr>
          <a:lstStyle/>
          <a:p>
            <a:pPr lvl="0"/>
            <a:r>
              <a:rPr lang="nl-NL" dirty="0" smtClean="0"/>
              <a:t>Voorblad</a:t>
            </a:r>
          </a:p>
          <a:p>
            <a:pPr lvl="0"/>
            <a:r>
              <a:rPr lang="nl-NL" dirty="0" smtClean="0"/>
              <a:t>Inhoudsopgave</a:t>
            </a:r>
          </a:p>
          <a:p>
            <a:pPr lvl="0"/>
            <a:r>
              <a:rPr lang="nl-NL" dirty="0" smtClean="0"/>
              <a:t>Achtergronden</a:t>
            </a:r>
            <a:endParaRPr lang="nl-NL" dirty="0"/>
          </a:p>
          <a:p>
            <a:pPr lvl="0"/>
            <a:r>
              <a:rPr lang="nl-NL" dirty="0"/>
              <a:t>Projectopdracht</a:t>
            </a:r>
          </a:p>
          <a:p>
            <a:pPr lvl="0"/>
            <a:r>
              <a:rPr lang="nl-NL" dirty="0" smtClean="0"/>
              <a:t>Project activiteiten</a:t>
            </a:r>
            <a:endParaRPr lang="nl-NL" dirty="0"/>
          </a:p>
          <a:p>
            <a:pPr lvl="0"/>
            <a:r>
              <a:rPr lang="nl-NL" dirty="0" smtClean="0"/>
              <a:t>Project grenzen</a:t>
            </a:r>
            <a:endParaRPr lang="nl-NL" dirty="0"/>
          </a:p>
          <a:p>
            <a:pPr lvl="0"/>
            <a:r>
              <a:rPr lang="nl-NL" dirty="0" smtClean="0"/>
              <a:t>Producten</a:t>
            </a:r>
            <a:endParaRPr lang="nl-NL" dirty="0"/>
          </a:p>
          <a:p>
            <a:pPr lvl="0"/>
            <a:r>
              <a:rPr lang="nl-NL" dirty="0" smtClean="0"/>
              <a:t>Kwaliteitsborging (optioneel)</a:t>
            </a:r>
            <a:endParaRPr lang="nl-NL" dirty="0"/>
          </a:p>
          <a:p>
            <a:pPr lvl="0"/>
            <a:r>
              <a:rPr lang="nl-NL" dirty="0" smtClean="0"/>
              <a:t>Project organisatie</a:t>
            </a:r>
          </a:p>
          <a:p>
            <a:pPr lvl="0"/>
            <a:r>
              <a:rPr lang="nl-NL" dirty="0" smtClean="0"/>
              <a:t>Planning</a:t>
            </a:r>
          </a:p>
          <a:p>
            <a:pPr lvl="0"/>
            <a:r>
              <a:rPr lang="nl-NL" dirty="0" smtClean="0"/>
              <a:t>Kosten en baten</a:t>
            </a:r>
          </a:p>
          <a:p>
            <a:pPr lvl="0"/>
            <a:r>
              <a:rPr lang="nl-NL" dirty="0" smtClean="0"/>
              <a:t>Risico’s</a:t>
            </a:r>
            <a:endParaRPr lang="nl-NL" dirty="0"/>
          </a:p>
          <a:p>
            <a:pPr lvl="0"/>
            <a:r>
              <a:rPr lang="nl-NL" dirty="0"/>
              <a:t>Bijlagen</a:t>
            </a:r>
          </a:p>
          <a:p>
            <a:endParaRPr lang="nl-NL"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2</a:t>
            </a:fld>
            <a:endParaRPr lang="nl-NL"/>
          </a:p>
        </p:txBody>
      </p:sp>
    </p:spTree>
    <p:extLst>
      <p:ext uri="{BB962C8B-B14F-4D97-AF65-F5344CB8AC3E}">
        <p14:creationId xmlns:p14="http://schemas.microsoft.com/office/powerpoint/2010/main" val="31115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 </a:t>
            </a:r>
            <a:endParaRPr lang="nl-NL" dirty="0"/>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smtClean="0"/>
              <a:t>Voorblad</a:t>
            </a:r>
          </a:p>
          <a:p>
            <a:r>
              <a:rPr lang="nl-NL" dirty="0" smtClean="0"/>
              <a:t>Titel</a:t>
            </a:r>
          </a:p>
          <a:p>
            <a:r>
              <a:rPr lang="nl-NL" dirty="0" smtClean="0"/>
              <a:t>Plaatje (ter zake doende)</a:t>
            </a:r>
          </a:p>
          <a:p>
            <a:r>
              <a:rPr lang="nl-NL" dirty="0" smtClean="0"/>
              <a:t>Naam en klas (afdeling bedrijf)</a:t>
            </a:r>
          </a:p>
          <a:p>
            <a:r>
              <a:rPr lang="nl-NL" dirty="0" smtClean="0"/>
              <a:t>Zakelijk houden, geen </a:t>
            </a:r>
            <a:r>
              <a:rPr lang="nl-NL" dirty="0" err="1" smtClean="0"/>
              <a:t>WordArt</a:t>
            </a:r>
            <a:r>
              <a:rPr lang="nl-NL" dirty="0" smtClean="0"/>
              <a:t> of zo.</a:t>
            </a:r>
          </a:p>
          <a:p>
            <a:endParaRPr lang="nl-NL" dirty="0" smtClean="0"/>
          </a:p>
          <a:p>
            <a:pPr marL="0" indent="0">
              <a:buNone/>
            </a:pPr>
            <a:r>
              <a:rPr lang="nl-NL" dirty="0" smtClean="0"/>
              <a:t>Inhoudsopgave</a:t>
            </a:r>
            <a:endParaRPr lang="nl-NL" dirty="0"/>
          </a:p>
          <a:p>
            <a:r>
              <a:rPr lang="nl-NL" dirty="0" smtClean="0"/>
              <a:t>Automatisch genereren</a:t>
            </a:r>
          </a:p>
          <a:p>
            <a:r>
              <a:rPr lang="nl-NL" dirty="0" smtClean="0"/>
              <a:t>Zorg dat het klopt en bijgewerkt is</a:t>
            </a:r>
          </a:p>
          <a:p>
            <a:r>
              <a:rPr lang="nl-NL" dirty="0" smtClean="0"/>
              <a:t>Benoem in de bijlage alle afzonderlijke items van de bijlage</a:t>
            </a:r>
            <a:endParaRPr lang="nl-NL"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3</a:t>
            </a:fld>
            <a:endParaRPr lang="nl-NL"/>
          </a:p>
        </p:txBody>
      </p:sp>
    </p:spTree>
    <p:extLst>
      <p:ext uri="{BB962C8B-B14F-4D97-AF65-F5344CB8AC3E}">
        <p14:creationId xmlns:p14="http://schemas.microsoft.com/office/powerpoint/2010/main" val="371849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 Achtergronden</a:t>
            </a:r>
            <a:endParaRPr lang="nl-NL" dirty="0"/>
          </a:p>
        </p:txBody>
      </p:sp>
      <p:sp>
        <p:nvSpPr>
          <p:cNvPr id="3" name="Tijdelijke aanduiding voor inhoud 2"/>
          <p:cNvSpPr>
            <a:spLocks noGrp="1"/>
          </p:cNvSpPr>
          <p:nvPr>
            <p:ph idx="1"/>
          </p:nvPr>
        </p:nvSpPr>
        <p:spPr/>
        <p:txBody>
          <a:bodyPr>
            <a:normAutofit/>
          </a:bodyPr>
          <a:lstStyle/>
          <a:p>
            <a:pPr marL="0" indent="0" fontAlgn="base">
              <a:buNone/>
            </a:pPr>
            <a:r>
              <a:rPr lang="nl-NL" b="1" i="1" dirty="0" smtClean="0"/>
              <a:t>Kort en bondig aan geven </a:t>
            </a:r>
          </a:p>
          <a:p>
            <a:pPr marL="0" indent="0" fontAlgn="base">
              <a:buNone/>
            </a:pPr>
            <a:endParaRPr lang="nl-NL" b="1" i="1" dirty="0" smtClean="0"/>
          </a:p>
          <a:p>
            <a:pPr fontAlgn="base"/>
            <a:r>
              <a:rPr lang="nl-NL" dirty="0" smtClean="0"/>
              <a:t>Voor welke organisatie/opdrachtgever</a:t>
            </a:r>
          </a:p>
          <a:p>
            <a:pPr fontAlgn="base"/>
            <a:r>
              <a:rPr lang="nl-NL" dirty="0" smtClean="0"/>
              <a:t>waarom dit plan van aanpak</a:t>
            </a:r>
          </a:p>
          <a:p>
            <a:pPr fontAlgn="base"/>
            <a:r>
              <a:rPr lang="nl-NL" dirty="0" smtClean="0"/>
              <a:t>Waarom het probleem een probleem is en moet worden opgelost.</a:t>
            </a:r>
          </a:p>
          <a:p>
            <a:pPr fontAlgn="base"/>
            <a:r>
              <a:rPr lang="nl-NL" dirty="0" smtClean="0"/>
              <a:t>Met welke strategie een oplossing kan worden gevonden</a:t>
            </a:r>
          </a:p>
          <a:p>
            <a:pPr fontAlgn="base"/>
            <a:r>
              <a:rPr lang="nl-NL" dirty="0" smtClean="0"/>
              <a:t>Hoe deze strategie in de organisatie kan worden geïmplementeerd.</a:t>
            </a:r>
            <a:endParaRPr lang="nl-NL" dirty="0"/>
          </a:p>
          <a:p>
            <a:pPr fontAlgn="base"/>
            <a:r>
              <a:rPr lang="nl-NL" dirty="0" smtClean="0"/>
              <a:t>Tot </a:t>
            </a:r>
            <a:r>
              <a:rPr lang="nl-NL" dirty="0"/>
              <a:t>slot wordt een overzicht van alle beslispunten voor de opdrachtgever gegeven</a:t>
            </a:r>
            <a:r>
              <a:rPr lang="nl-NL" dirty="0" smtClean="0"/>
              <a:t>.</a:t>
            </a:r>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4</a:t>
            </a:fld>
            <a:endParaRPr lang="nl-NL"/>
          </a:p>
        </p:txBody>
      </p:sp>
    </p:spTree>
    <p:extLst>
      <p:ext uri="{BB962C8B-B14F-4D97-AF65-F5344CB8AC3E}">
        <p14:creationId xmlns:p14="http://schemas.microsoft.com/office/powerpoint/2010/main" val="185129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 Projectopdracht</a:t>
            </a:r>
            <a:endParaRPr lang="nl-NL" dirty="0"/>
          </a:p>
        </p:txBody>
      </p:sp>
      <p:sp>
        <p:nvSpPr>
          <p:cNvPr id="3" name="Tijdelijke aanduiding voor inhoud 2"/>
          <p:cNvSpPr>
            <a:spLocks noGrp="1"/>
          </p:cNvSpPr>
          <p:nvPr>
            <p:ph idx="1"/>
          </p:nvPr>
        </p:nvSpPr>
        <p:spPr/>
        <p:txBody>
          <a:bodyPr>
            <a:normAutofit/>
          </a:bodyPr>
          <a:lstStyle/>
          <a:p>
            <a:pPr lvl="0"/>
            <a:r>
              <a:rPr lang="nl-NL" dirty="0"/>
              <a:t>Projectomgeving </a:t>
            </a:r>
          </a:p>
          <a:p>
            <a:pPr lvl="0"/>
            <a:r>
              <a:rPr lang="nl-NL" dirty="0" smtClean="0"/>
              <a:t>Doelstelling </a:t>
            </a:r>
            <a:r>
              <a:rPr lang="nl-NL" dirty="0"/>
              <a:t>project </a:t>
            </a:r>
          </a:p>
          <a:p>
            <a:pPr lvl="0"/>
            <a:r>
              <a:rPr lang="nl-NL" dirty="0" smtClean="0"/>
              <a:t>Opdrachtformulering</a:t>
            </a:r>
          </a:p>
          <a:p>
            <a:pPr marL="0" indent="0">
              <a:buNone/>
            </a:pPr>
            <a:endParaRPr lang="nl-NL"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5</a:t>
            </a:fld>
            <a:endParaRPr lang="nl-NL"/>
          </a:p>
        </p:txBody>
      </p:sp>
    </p:spTree>
    <p:extLst>
      <p:ext uri="{BB962C8B-B14F-4D97-AF65-F5344CB8AC3E}">
        <p14:creationId xmlns:p14="http://schemas.microsoft.com/office/powerpoint/2010/main" val="140051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 Project activiteiten</a:t>
            </a:r>
            <a:endParaRPr lang="nl-NL" dirty="0"/>
          </a:p>
        </p:txBody>
      </p:sp>
      <p:sp>
        <p:nvSpPr>
          <p:cNvPr id="3" name="Tijdelijke aanduiding voor inhoud 2"/>
          <p:cNvSpPr>
            <a:spLocks noGrp="1"/>
          </p:cNvSpPr>
          <p:nvPr>
            <p:ph idx="1"/>
          </p:nvPr>
        </p:nvSpPr>
        <p:spPr/>
        <p:txBody>
          <a:bodyPr>
            <a:normAutofit/>
          </a:bodyPr>
          <a:lstStyle/>
          <a:p>
            <a:r>
              <a:rPr lang="nl-NL" dirty="0" smtClean="0"/>
              <a:t>Hoe komen we tot het resultaat?</a:t>
            </a:r>
          </a:p>
          <a:p>
            <a:endParaRPr lang="nl-NL" dirty="0" smtClean="0"/>
          </a:p>
          <a:p>
            <a:r>
              <a:rPr lang="nl-NL" dirty="0" smtClean="0"/>
              <a:t>Welke Activiteiten moeten worden uitgevoerd om het project af te ronden. Redelijk uitvoerig bespreken</a:t>
            </a:r>
            <a:endParaRPr lang="nl-NL"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6</a:t>
            </a:fld>
            <a:endParaRPr lang="nl-NL"/>
          </a:p>
        </p:txBody>
      </p:sp>
    </p:spTree>
    <p:extLst>
      <p:ext uri="{BB962C8B-B14F-4D97-AF65-F5344CB8AC3E}">
        <p14:creationId xmlns:p14="http://schemas.microsoft.com/office/powerpoint/2010/main" val="334540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nl-NL" dirty="0" smtClean="0"/>
              <a:t>PVA Project grenzen</a:t>
            </a:r>
            <a:r>
              <a:rPr lang="nl-NL" dirty="0"/>
              <a:t/>
            </a:r>
            <a:br>
              <a:rPr lang="nl-NL" dirty="0"/>
            </a:br>
            <a:endParaRPr lang="nl-NL" dirty="0"/>
          </a:p>
        </p:txBody>
      </p:sp>
      <p:sp>
        <p:nvSpPr>
          <p:cNvPr id="3" name="Tijdelijke aanduiding voor inhoud 2"/>
          <p:cNvSpPr>
            <a:spLocks noGrp="1"/>
          </p:cNvSpPr>
          <p:nvPr>
            <p:ph idx="1"/>
          </p:nvPr>
        </p:nvSpPr>
        <p:spPr/>
        <p:txBody>
          <a:bodyPr>
            <a:normAutofit/>
          </a:bodyPr>
          <a:lstStyle/>
          <a:p>
            <a:r>
              <a:rPr lang="nl-NL" dirty="0" smtClean="0"/>
              <a:t>Wat doen we wel</a:t>
            </a:r>
          </a:p>
          <a:p>
            <a:r>
              <a:rPr lang="nl-NL" dirty="0" smtClean="0"/>
              <a:t>Wat doen we niet, ook al zou het bijdragen aan de doelstellingen van de opdrachtgever.</a:t>
            </a:r>
          </a:p>
          <a:p>
            <a:pPr marL="0" indent="0">
              <a:buNone/>
            </a:pPr>
            <a:endParaRPr lang="nl-NL" dirty="0"/>
          </a:p>
          <a:p>
            <a:endParaRPr lang="nl-NL"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7</a:t>
            </a:fld>
            <a:endParaRPr lang="nl-NL"/>
          </a:p>
        </p:txBody>
      </p:sp>
    </p:spTree>
    <p:extLst>
      <p:ext uri="{BB962C8B-B14F-4D97-AF65-F5344CB8AC3E}">
        <p14:creationId xmlns:p14="http://schemas.microsoft.com/office/powerpoint/2010/main" val="87322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Programma van Eisen</a:t>
            </a:r>
            <a:endParaRPr lang="nl-NL" dirty="0"/>
          </a:p>
        </p:txBody>
      </p:sp>
      <p:sp>
        <p:nvSpPr>
          <p:cNvPr id="3" name="Tijdelijke aanduiding voor inhoud 2"/>
          <p:cNvSpPr>
            <a:spLocks noGrp="1"/>
          </p:cNvSpPr>
          <p:nvPr>
            <p:ph idx="1"/>
          </p:nvPr>
        </p:nvSpPr>
        <p:spPr/>
        <p:txBody>
          <a:bodyPr/>
          <a:lstStyle/>
          <a:p>
            <a:r>
              <a:rPr lang="nl-NL" dirty="0" smtClean="0"/>
              <a:t>Waar aan moeten de te leveren producten voldoen</a:t>
            </a:r>
          </a:p>
          <a:p>
            <a:r>
              <a:rPr lang="nl-NL" dirty="0" smtClean="0"/>
              <a:t>Categoriseer je eisen:</a:t>
            </a:r>
          </a:p>
          <a:p>
            <a:pPr lvl="1"/>
            <a:r>
              <a:rPr lang="nl-NL" dirty="0" smtClean="0"/>
              <a:t>Randvoorwaarden</a:t>
            </a:r>
          </a:p>
          <a:p>
            <a:pPr lvl="1"/>
            <a:r>
              <a:rPr lang="nl-NL" dirty="0" smtClean="0"/>
              <a:t>Functionele eisen</a:t>
            </a:r>
          </a:p>
          <a:p>
            <a:pPr lvl="1"/>
            <a:r>
              <a:rPr lang="nl-NL" dirty="0" smtClean="0"/>
              <a:t>Operationele eisen</a:t>
            </a:r>
          </a:p>
          <a:p>
            <a:pPr lvl="1"/>
            <a:r>
              <a:rPr lang="nl-NL" dirty="0" smtClean="0"/>
              <a:t>Ontwerp beperkingen</a:t>
            </a:r>
          </a:p>
          <a:p>
            <a:r>
              <a:rPr lang="nl-NL" dirty="0" smtClean="0"/>
              <a:t>Welke prioriteit heeft elke eis</a:t>
            </a:r>
          </a:p>
          <a:p>
            <a:r>
              <a:rPr lang="nl-NL" dirty="0" smtClean="0"/>
              <a:t>Formuleer de eisen SMART</a:t>
            </a:r>
            <a:endParaRPr lang="nl-NL" dirty="0"/>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8</a:t>
            </a:fld>
            <a:endParaRPr lang="nl-NL"/>
          </a:p>
        </p:txBody>
      </p:sp>
    </p:spTree>
    <p:extLst>
      <p:ext uri="{BB962C8B-B14F-4D97-AF65-F5344CB8AC3E}">
        <p14:creationId xmlns:p14="http://schemas.microsoft.com/office/powerpoint/2010/main" val="2375969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PVA Producten</a:t>
            </a:r>
            <a:endParaRPr lang="nl-NL" dirty="0"/>
          </a:p>
        </p:txBody>
      </p:sp>
      <p:sp>
        <p:nvSpPr>
          <p:cNvPr id="3" name="Tijdelijke aanduiding voor inhoud 2"/>
          <p:cNvSpPr>
            <a:spLocks noGrp="1"/>
          </p:cNvSpPr>
          <p:nvPr>
            <p:ph idx="1"/>
          </p:nvPr>
        </p:nvSpPr>
        <p:spPr/>
        <p:txBody>
          <a:bodyPr>
            <a:normAutofit/>
          </a:bodyPr>
          <a:lstStyle/>
          <a:p>
            <a:r>
              <a:rPr lang="nl-NL" sz="2400" dirty="0" smtClean="0"/>
              <a:t>Wat ligt er als het project klaar is?</a:t>
            </a:r>
          </a:p>
          <a:p>
            <a:r>
              <a:rPr lang="nl-NL" sz="2400" dirty="0" smtClean="0"/>
              <a:t>Hoe draagt het bij aan de doelstelling</a:t>
            </a:r>
          </a:p>
          <a:p>
            <a:r>
              <a:rPr lang="nl-NL" sz="2400" dirty="0" smtClean="0"/>
              <a:t>Wat leveren we op?</a:t>
            </a:r>
          </a:p>
          <a:p>
            <a:r>
              <a:rPr lang="nl-NL" sz="2400" dirty="0" smtClean="0"/>
              <a:t>Benoem eventuele onderdelen en hun onderlinge relatie</a:t>
            </a:r>
          </a:p>
        </p:txBody>
      </p:sp>
      <p:sp>
        <p:nvSpPr>
          <p:cNvPr id="4" name="Tijdelijke aanduiding voor voettekst 3"/>
          <p:cNvSpPr>
            <a:spLocks noGrp="1"/>
          </p:cNvSpPr>
          <p:nvPr>
            <p:ph type="ftr" sz="quarter" idx="11"/>
          </p:nvPr>
        </p:nvSpPr>
        <p:spPr/>
        <p:txBody>
          <a:bodyPr/>
          <a:lstStyle/>
          <a:p>
            <a:r>
              <a:rPr lang="nl-NL" smtClean="0"/>
              <a:t>CFWL</a:t>
            </a:r>
            <a:endParaRPr lang="nl-NL"/>
          </a:p>
        </p:txBody>
      </p:sp>
      <p:sp>
        <p:nvSpPr>
          <p:cNvPr id="5" name="Tijdelijke aanduiding voor dianummer 4"/>
          <p:cNvSpPr>
            <a:spLocks noGrp="1"/>
          </p:cNvSpPr>
          <p:nvPr>
            <p:ph type="sldNum" sz="quarter" idx="12"/>
          </p:nvPr>
        </p:nvSpPr>
        <p:spPr/>
        <p:txBody>
          <a:bodyPr/>
          <a:lstStyle/>
          <a:p>
            <a:fld id="{38FB2F74-F1CD-443C-9F7B-2A583DEF04B9}" type="slidenum">
              <a:rPr lang="nl-NL" smtClean="0"/>
              <a:t>9</a:t>
            </a:fld>
            <a:endParaRPr lang="nl-NL"/>
          </a:p>
        </p:txBody>
      </p:sp>
    </p:spTree>
    <p:extLst>
      <p:ext uri="{BB962C8B-B14F-4D97-AF65-F5344CB8AC3E}">
        <p14:creationId xmlns:p14="http://schemas.microsoft.com/office/powerpoint/2010/main" val="384817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151</TotalTime>
  <Words>1077</Words>
  <Application>Microsoft Macintosh PowerPoint</Application>
  <PresentationFormat>On-screen Show (4:3)</PresentationFormat>
  <Paragraphs>263</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PLAN VAN AANPAK</vt:lpstr>
      <vt:lpstr>PLAN VAN AANPAK</vt:lpstr>
      <vt:lpstr>PVA </vt:lpstr>
      <vt:lpstr>PVA Achtergronden</vt:lpstr>
      <vt:lpstr>PVA Projectopdracht</vt:lpstr>
      <vt:lpstr>PVA Project activiteiten</vt:lpstr>
      <vt:lpstr>PVA Project grenzen </vt:lpstr>
      <vt:lpstr>Programma van Eisen</vt:lpstr>
      <vt:lpstr>PVA Producten</vt:lpstr>
      <vt:lpstr>PVA Kwaliteit (optioneel)</vt:lpstr>
      <vt:lpstr>PVA Project organisatie</vt:lpstr>
      <vt:lpstr>PVA Planning</vt:lpstr>
      <vt:lpstr>PVA Planning (voorbeeld)</vt:lpstr>
      <vt:lpstr>PVA Kosten en Baten (optioneel)</vt:lpstr>
      <vt:lpstr>PVA Risico’s</vt:lpstr>
      <vt:lpstr>PVA Bijlagen</vt:lpstr>
      <vt:lpstr>PVA</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VAN AANPAK</dc:title>
  <dc:creator>c.loomans</dc:creator>
  <cp:lastModifiedBy>Dirk Verkoelen</cp:lastModifiedBy>
  <cp:revision>15</cp:revision>
  <dcterms:created xsi:type="dcterms:W3CDTF">2015-05-19T13:56:04Z</dcterms:created>
  <dcterms:modified xsi:type="dcterms:W3CDTF">2017-11-10T08:07:13Z</dcterms:modified>
</cp:coreProperties>
</file>