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5676" r:id="rId1"/>
  </p:sldMasterIdLst>
  <p:notesMasterIdLst>
    <p:notesMasterId r:id="rId23"/>
  </p:notesMasterIdLst>
  <p:handoutMasterIdLst>
    <p:handoutMasterId r:id="rId24"/>
  </p:handoutMasterIdLst>
  <p:sldIdLst>
    <p:sldId id="682" r:id="rId2"/>
    <p:sldId id="679" r:id="rId3"/>
    <p:sldId id="645" r:id="rId4"/>
    <p:sldId id="647" r:id="rId5"/>
    <p:sldId id="648" r:id="rId6"/>
    <p:sldId id="649" r:id="rId7"/>
    <p:sldId id="650" r:id="rId8"/>
    <p:sldId id="651" r:id="rId9"/>
    <p:sldId id="652" r:id="rId10"/>
    <p:sldId id="653" r:id="rId11"/>
    <p:sldId id="654" r:id="rId12"/>
    <p:sldId id="671" r:id="rId13"/>
    <p:sldId id="672" r:id="rId14"/>
    <p:sldId id="658" r:id="rId15"/>
    <p:sldId id="674" r:id="rId16"/>
    <p:sldId id="676" r:id="rId17"/>
    <p:sldId id="683" r:id="rId18"/>
    <p:sldId id="684" r:id="rId19"/>
    <p:sldId id="685" r:id="rId20"/>
    <p:sldId id="680" r:id="rId21"/>
    <p:sldId id="664" r:id="rId22"/>
  </p:sldIdLst>
  <p:sldSz cx="9144000" cy="6858000" type="screen4x3"/>
  <p:notesSz cx="6662738" cy="9832975"/>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600CC"/>
    <a:srgbClr val="99FF99"/>
    <a:srgbClr val="FFFFCC"/>
    <a:srgbClr val="006600"/>
    <a:srgbClr val="9933FF"/>
    <a:srgbClr val="800000"/>
    <a:srgbClr val="FF0000"/>
    <a:srgbClr val="99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88" autoAdjust="0"/>
    <p:restoredTop sz="91501" autoAdjust="0"/>
  </p:normalViewPr>
  <p:slideViewPr>
    <p:cSldViewPr snapToGrid="0" snapToObjects="1">
      <p:cViewPr varScale="1">
        <p:scale>
          <a:sx n="61" d="100"/>
          <a:sy n="61" d="100"/>
        </p:scale>
        <p:origin x="-904"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808"/>
    </p:cViewPr>
  </p:sorterViewPr>
  <p:notesViewPr>
    <p:cSldViewPr snapToGrid="0" snapToObjects="1">
      <p:cViewPr>
        <p:scale>
          <a:sx n="100" d="100"/>
          <a:sy n="100" d="100"/>
        </p:scale>
        <p:origin x="-2808" y="-78"/>
      </p:cViewPr>
      <p:guideLst>
        <p:guide orient="horz" pos="3098"/>
        <p:guide pos="2099"/>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0"/>
            <a:ext cx="2887663" cy="492125"/>
          </a:xfrm>
          <a:prstGeom prst="rect">
            <a:avLst/>
          </a:prstGeom>
          <a:noFill/>
          <a:ln w="12700" cap="sq">
            <a:noFill/>
            <a:miter lim="800000"/>
            <a:headEnd type="none" w="sm" len="sm"/>
            <a:tailEnd type="none" w="sm" len="sm"/>
          </a:ln>
          <a:effectLst/>
        </p:spPr>
        <p:txBody>
          <a:bodyPr vert="horz" wrap="square" lIns="91701" tIns="45851" rIns="91701" bIns="45851" numCol="1" anchor="t" anchorCtr="0" compatLnSpc="1">
            <a:prstTxWarp prst="textNoShape">
              <a:avLst/>
            </a:prstTxWarp>
          </a:bodyPr>
          <a:lstStyle>
            <a:lvl1pPr defTabSz="917368" eaLnBrk="0" hangingPunct="0">
              <a:defRPr sz="1300">
                <a:latin typeface="Times New Roman" pitchFamily="18" charset="0"/>
                <a:cs typeface="Arial" charset="0"/>
              </a:defRPr>
            </a:lvl1pPr>
          </a:lstStyle>
          <a:p>
            <a:pPr>
              <a:defRPr/>
            </a:pPr>
            <a:r>
              <a:rPr lang="en-GB"/>
              <a:t>CS1010 Programming Methodology</a:t>
            </a:r>
          </a:p>
        </p:txBody>
      </p:sp>
      <p:sp>
        <p:nvSpPr>
          <p:cNvPr id="62467" name="Rectangle 1027"/>
          <p:cNvSpPr>
            <a:spLocks noGrp="1" noChangeArrowheads="1"/>
          </p:cNvSpPr>
          <p:nvPr>
            <p:ph type="dt" sz="quarter" idx="1"/>
          </p:nvPr>
        </p:nvSpPr>
        <p:spPr bwMode="auto">
          <a:xfrm>
            <a:off x="3775075" y="0"/>
            <a:ext cx="2887663" cy="492125"/>
          </a:xfrm>
          <a:prstGeom prst="rect">
            <a:avLst/>
          </a:prstGeom>
          <a:noFill/>
          <a:ln w="12700" cap="sq">
            <a:noFill/>
            <a:miter lim="800000"/>
            <a:headEnd type="none" w="sm" len="sm"/>
            <a:tailEnd type="none" w="sm" len="sm"/>
          </a:ln>
          <a:effectLst/>
        </p:spPr>
        <p:txBody>
          <a:bodyPr vert="horz" wrap="square" lIns="91701" tIns="45851" rIns="91701" bIns="45851" numCol="1" anchor="t" anchorCtr="0" compatLnSpc="1">
            <a:prstTxWarp prst="textNoShape">
              <a:avLst/>
            </a:prstTxWarp>
          </a:bodyPr>
          <a:lstStyle>
            <a:lvl1pPr algn="r" defTabSz="915988" eaLnBrk="0" hangingPunct="0">
              <a:defRPr sz="1300" smtClean="0">
                <a:latin typeface="Times New Roman" pitchFamily="18" charset="0"/>
              </a:defRPr>
            </a:lvl1pPr>
          </a:lstStyle>
          <a:p>
            <a:pPr>
              <a:defRPr/>
            </a:pPr>
            <a:endParaRPr lang="en-GB"/>
          </a:p>
        </p:txBody>
      </p:sp>
      <p:sp>
        <p:nvSpPr>
          <p:cNvPr id="62468" name="Rectangle 1028"/>
          <p:cNvSpPr>
            <a:spLocks noGrp="1" noChangeArrowheads="1"/>
          </p:cNvSpPr>
          <p:nvPr>
            <p:ph type="ftr" sz="quarter" idx="2"/>
          </p:nvPr>
        </p:nvSpPr>
        <p:spPr bwMode="auto">
          <a:xfrm>
            <a:off x="0" y="9340850"/>
            <a:ext cx="2887663" cy="492125"/>
          </a:xfrm>
          <a:prstGeom prst="rect">
            <a:avLst/>
          </a:prstGeom>
          <a:noFill/>
          <a:ln w="12700" cap="sq">
            <a:noFill/>
            <a:miter lim="800000"/>
            <a:headEnd type="none" w="sm" len="sm"/>
            <a:tailEnd type="none" w="sm" len="sm"/>
          </a:ln>
          <a:effectLst/>
        </p:spPr>
        <p:txBody>
          <a:bodyPr vert="horz" wrap="square" lIns="91701" tIns="45851" rIns="91701" bIns="45851" numCol="1" anchor="b" anchorCtr="0" compatLnSpc="1">
            <a:prstTxWarp prst="textNoShape">
              <a:avLst/>
            </a:prstTxWarp>
          </a:bodyPr>
          <a:lstStyle>
            <a:lvl1pPr defTabSz="915988" eaLnBrk="0" hangingPunct="0">
              <a:defRPr sz="1300" smtClean="0">
                <a:latin typeface="Times New Roman" pitchFamily="18" charset="0"/>
              </a:defRPr>
            </a:lvl1pPr>
          </a:lstStyle>
          <a:p>
            <a:pPr>
              <a:defRPr/>
            </a:pPr>
            <a:endParaRPr lang="en-GB"/>
          </a:p>
        </p:txBody>
      </p:sp>
      <p:sp>
        <p:nvSpPr>
          <p:cNvPr id="62469" name="Rectangle 1029"/>
          <p:cNvSpPr>
            <a:spLocks noGrp="1" noChangeArrowheads="1"/>
          </p:cNvSpPr>
          <p:nvPr>
            <p:ph type="sldNum" sz="quarter" idx="3"/>
          </p:nvPr>
        </p:nvSpPr>
        <p:spPr bwMode="auto">
          <a:xfrm>
            <a:off x="3775075" y="9340850"/>
            <a:ext cx="2887663" cy="492125"/>
          </a:xfrm>
          <a:prstGeom prst="rect">
            <a:avLst/>
          </a:prstGeom>
          <a:noFill/>
          <a:ln w="12700" cap="sq">
            <a:noFill/>
            <a:miter lim="800000"/>
            <a:headEnd type="none" w="sm" len="sm"/>
            <a:tailEnd type="none" w="sm" len="sm"/>
          </a:ln>
          <a:effectLst/>
        </p:spPr>
        <p:txBody>
          <a:bodyPr vert="horz" wrap="square" lIns="91701" tIns="45851" rIns="91701" bIns="45851" numCol="1" anchor="b" anchorCtr="0" compatLnSpc="1">
            <a:prstTxWarp prst="textNoShape">
              <a:avLst/>
            </a:prstTxWarp>
          </a:bodyPr>
          <a:lstStyle>
            <a:lvl1pPr algn="r" defTabSz="915988" eaLnBrk="0" hangingPunct="0">
              <a:defRPr sz="1300" smtClean="0">
                <a:latin typeface="Times New Roman" pitchFamily="18" charset="0"/>
              </a:defRPr>
            </a:lvl1pPr>
          </a:lstStyle>
          <a:p>
            <a:pPr>
              <a:defRPr/>
            </a:pPr>
            <a:fld id="{A252DA37-A21E-4BCC-A1ED-248BB5CF86AA}" type="slidenum">
              <a:rPr lang="en-GB"/>
              <a:pPr>
                <a:defRPr/>
              </a:pPr>
              <a:t>‹#›</a:t>
            </a:fld>
            <a:endParaRPr lang="en-GB"/>
          </a:p>
        </p:txBody>
      </p:sp>
    </p:spTree>
    <p:extLst>
      <p:ext uri="{BB962C8B-B14F-4D97-AF65-F5344CB8AC3E}">
        <p14:creationId xmlns:p14="http://schemas.microsoft.com/office/powerpoint/2010/main" val="3512996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887663" cy="492125"/>
          </a:xfrm>
          <a:prstGeom prst="rect">
            <a:avLst/>
          </a:prstGeom>
          <a:noFill/>
          <a:ln w="12700" cap="sq">
            <a:noFill/>
            <a:miter lim="800000"/>
            <a:headEnd type="none" w="sm" len="sm"/>
            <a:tailEnd type="none" w="sm" len="sm"/>
          </a:ln>
          <a:effectLst/>
        </p:spPr>
        <p:txBody>
          <a:bodyPr vert="horz" wrap="square" lIns="91701" tIns="45851" rIns="91701" bIns="45851" numCol="1" anchor="t" anchorCtr="0" compatLnSpc="1">
            <a:prstTxWarp prst="textNoShape">
              <a:avLst/>
            </a:prstTxWarp>
          </a:bodyPr>
          <a:lstStyle>
            <a:lvl1pPr defTabSz="917368" eaLnBrk="0" hangingPunct="0">
              <a:defRPr lang="en-GB" sz="1300">
                <a:latin typeface="+mj-lt"/>
                <a:cs typeface="Arial" charset="0"/>
              </a:defRPr>
            </a:lvl1pPr>
          </a:lstStyle>
          <a:p>
            <a:pPr>
              <a:defRPr/>
            </a:pPr>
            <a:r>
              <a:rPr lang="en-US"/>
              <a:t>CS1010 Programming Methodology</a:t>
            </a:r>
          </a:p>
        </p:txBody>
      </p:sp>
      <p:sp>
        <p:nvSpPr>
          <p:cNvPr id="54275" name="Rectangle 4"/>
          <p:cNvSpPr>
            <a:spLocks noGrp="1" noRot="1" noChangeAspect="1" noChangeArrowheads="1" noTextEdit="1"/>
          </p:cNvSpPr>
          <p:nvPr>
            <p:ph type="sldImg" idx="2"/>
          </p:nvPr>
        </p:nvSpPr>
        <p:spPr bwMode="auto">
          <a:xfrm>
            <a:off x="874713" y="738188"/>
            <a:ext cx="4914900" cy="3686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1" name="Rectangle 5"/>
          <p:cNvSpPr>
            <a:spLocks noGrp="1" noChangeArrowheads="1"/>
          </p:cNvSpPr>
          <p:nvPr>
            <p:ph type="body" sz="quarter" idx="3"/>
          </p:nvPr>
        </p:nvSpPr>
        <p:spPr bwMode="auto">
          <a:xfrm>
            <a:off x="889000" y="4670425"/>
            <a:ext cx="4884738" cy="4424363"/>
          </a:xfrm>
          <a:prstGeom prst="rect">
            <a:avLst/>
          </a:prstGeom>
          <a:noFill/>
          <a:ln w="12700" cap="sq">
            <a:noFill/>
            <a:miter lim="800000"/>
            <a:headEnd type="none" w="sm" len="sm"/>
            <a:tailEnd type="none" w="sm" len="sm"/>
          </a:ln>
          <a:effectLst/>
        </p:spPr>
        <p:txBody>
          <a:bodyPr vert="horz" wrap="square" lIns="91701" tIns="45851" rIns="91701" bIns="45851"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0422" name="Rectangle 6"/>
          <p:cNvSpPr>
            <a:spLocks noGrp="1" noChangeArrowheads="1"/>
          </p:cNvSpPr>
          <p:nvPr>
            <p:ph type="ftr" sz="quarter" idx="4"/>
          </p:nvPr>
        </p:nvSpPr>
        <p:spPr bwMode="auto">
          <a:xfrm>
            <a:off x="0" y="9340850"/>
            <a:ext cx="2887663" cy="492125"/>
          </a:xfrm>
          <a:prstGeom prst="rect">
            <a:avLst/>
          </a:prstGeom>
          <a:noFill/>
          <a:ln w="12700" cap="sq">
            <a:noFill/>
            <a:miter lim="800000"/>
            <a:headEnd type="none" w="sm" len="sm"/>
            <a:tailEnd type="none" w="sm" len="sm"/>
          </a:ln>
          <a:effectLst/>
        </p:spPr>
        <p:txBody>
          <a:bodyPr vert="horz" wrap="square" lIns="91701" tIns="45851" rIns="91701" bIns="45851" numCol="1" anchor="b" anchorCtr="0" compatLnSpc="1">
            <a:prstTxWarp prst="textNoShape">
              <a:avLst/>
            </a:prstTxWarp>
          </a:bodyPr>
          <a:lstStyle>
            <a:lvl1pPr defTabSz="915988" eaLnBrk="0" hangingPunct="0">
              <a:defRPr sz="1300" smtClean="0">
                <a:latin typeface="Times New Roman" pitchFamily="18" charset="0"/>
              </a:defRPr>
            </a:lvl1pPr>
          </a:lstStyle>
          <a:p>
            <a:pPr>
              <a:defRPr/>
            </a:pPr>
            <a:endParaRPr lang="en-GB"/>
          </a:p>
        </p:txBody>
      </p:sp>
      <p:sp>
        <p:nvSpPr>
          <p:cNvPr id="60423" name="Rectangle 7"/>
          <p:cNvSpPr>
            <a:spLocks noGrp="1" noChangeArrowheads="1"/>
          </p:cNvSpPr>
          <p:nvPr>
            <p:ph type="sldNum" sz="quarter" idx="5"/>
          </p:nvPr>
        </p:nvSpPr>
        <p:spPr bwMode="auto">
          <a:xfrm>
            <a:off x="3775075" y="9340850"/>
            <a:ext cx="2887663" cy="492125"/>
          </a:xfrm>
          <a:prstGeom prst="rect">
            <a:avLst/>
          </a:prstGeom>
          <a:noFill/>
          <a:ln w="12700" cap="sq">
            <a:noFill/>
            <a:miter lim="800000"/>
            <a:headEnd type="none" w="sm" len="sm"/>
            <a:tailEnd type="none" w="sm" len="sm"/>
          </a:ln>
          <a:effectLst/>
        </p:spPr>
        <p:txBody>
          <a:bodyPr vert="horz" wrap="square" lIns="91701" tIns="45851" rIns="91701" bIns="45851" numCol="1" anchor="b" anchorCtr="0" compatLnSpc="1">
            <a:prstTxWarp prst="textNoShape">
              <a:avLst/>
            </a:prstTxWarp>
          </a:bodyPr>
          <a:lstStyle>
            <a:lvl1pPr algn="r" defTabSz="915988" eaLnBrk="0" hangingPunct="0">
              <a:defRPr sz="1300" smtClean="0">
                <a:latin typeface="Times New Roman" pitchFamily="18" charset="0"/>
              </a:defRPr>
            </a:lvl1pPr>
          </a:lstStyle>
          <a:p>
            <a:pPr>
              <a:defRPr/>
            </a:pPr>
            <a:fld id="{8CDAC741-07A4-4BBD-BEC4-F165810EB04D}" type="slidenum">
              <a:rPr lang="en-GB"/>
              <a:pPr>
                <a:defRPr/>
              </a:pPr>
              <a:t>‹#›</a:t>
            </a:fld>
            <a:endParaRPr lang="en-GB"/>
          </a:p>
        </p:txBody>
      </p:sp>
      <p:sp>
        <p:nvSpPr>
          <p:cNvPr id="8" name="Date Placeholder 7"/>
          <p:cNvSpPr>
            <a:spLocks noGrp="1"/>
          </p:cNvSpPr>
          <p:nvPr>
            <p:ph type="dt" idx="1"/>
          </p:nvPr>
        </p:nvSpPr>
        <p:spPr>
          <a:xfrm>
            <a:off x="3775075" y="0"/>
            <a:ext cx="2886075" cy="492125"/>
          </a:xfrm>
          <a:prstGeom prst="rect">
            <a:avLst/>
          </a:prstGeom>
        </p:spPr>
        <p:txBody>
          <a:bodyPr vert="horz" wrap="square" lIns="88066" tIns="44034" rIns="88066" bIns="44034" numCol="1" anchor="t" anchorCtr="0" compatLnSpc="1">
            <a:prstTxWarp prst="textNoShape">
              <a:avLst/>
            </a:prstTxWarp>
          </a:bodyPr>
          <a:lstStyle>
            <a:lvl1pPr algn="r">
              <a:defRPr sz="1200" smtClean="0"/>
            </a:lvl1pPr>
          </a:lstStyle>
          <a:p>
            <a:pPr>
              <a:defRPr/>
            </a:pPr>
            <a:fld id="{CAFCEFFC-A8CC-4ABE-BD62-1161FF8F1A74}" type="datetimeFigureOut">
              <a:rPr lang="en-US"/>
              <a:pPr>
                <a:defRPr/>
              </a:pPr>
              <a:t>3/22/2012</a:t>
            </a:fld>
            <a:endParaRPr lang="en-US"/>
          </a:p>
        </p:txBody>
      </p:sp>
    </p:spTree>
    <p:extLst>
      <p:ext uri="{BB962C8B-B14F-4D97-AF65-F5344CB8AC3E}">
        <p14:creationId xmlns:p14="http://schemas.microsoft.com/office/powerpoint/2010/main" val="2718321648"/>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t>CS1010 Programming Methodology</a:t>
            </a:r>
          </a:p>
        </p:txBody>
      </p:sp>
      <p:sp>
        <p:nvSpPr>
          <p:cNvPr id="80899" name="Rectangle 1026"/>
          <p:cNvSpPr>
            <a:spLocks noGrp="1" noRot="1" noChangeAspect="1" noChangeArrowheads="1" noTextEdit="1"/>
          </p:cNvSpPr>
          <p:nvPr>
            <p:ph type="sldImg"/>
          </p:nvPr>
        </p:nvSpPr>
        <p:spPr>
          <a:ln/>
        </p:spPr>
      </p:sp>
      <p:sp>
        <p:nvSpPr>
          <p:cNvPr id="80900" name="Rectangle 1027"/>
          <p:cNvSpPr>
            <a:spLocks noGrp="1" noChangeArrowheads="1"/>
          </p:cNvSpPr>
          <p:nvPr>
            <p:ph type="body" idx="1"/>
          </p:nvPr>
        </p:nvSpPr>
        <p:spPr>
          <a:noFill/>
          <a:ln w="9525"/>
        </p:spPr>
        <p:txBody>
          <a:bodyPr/>
          <a:lstStyle/>
          <a:p>
            <a:pPr eaLnBrk="1" hangingPunct="1"/>
            <a:endParaRPr lang="en-GB" smtClean="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pPr defTabSz="941388"/>
            <a:fld id="{EB3D258B-19AF-4EF4-9375-9CD6F02ED5EE}" type="slidenum">
              <a:rPr lang="en-GB" smtClean="0">
                <a:cs typeface="Arial" pitchFamily="34" charset="0"/>
              </a:rPr>
              <a:pPr defTabSz="941388"/>
              <a:t>10</a:t>
            </a:fld>
            <a:endParaRPr lang="en-GB" smtClean="0">
              <a:cs typeface="Arial" pitchFamily="34"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w="9525"/>
        </p:spPr>
        <p:txBody>
          <a:bodyPr/>
          <a:lstStyle/>
          <a:p>
            <a:endParaRPr lang="en-US" smtClean="0">
              <a:cs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pPr defTabSz="941388"/>
            <a:fld id="{4294824C-E5A1-4B51-BA5D-00BE0AD7E7CA}" type="slidenum">
              <a:rPr lang="en-GB" smtClean="0">
                <a:cs typeface="Arial" pitchFamily="34" charset="0"/>
              </a:rPr>
              <a:pPr defTabSz="941388"/>
              <a:t>11</a:t>
            </a:fld>
            <a:endParaRPr lang="en-GB" smtClean="0">
              <a:cs typeface="Arial" pitchFamily="34"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w="9525"/>
        </p:spPr>
        <p:txBody>
          <a:bodyPr/>
          <a:lstStyle/>
          <a:p>
            <a:endParaRPr lang="en-US" smtClean="0">
              <a:cs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pPr defTabSz="941388"/>
            <a:fld id="{4294824C-E5A1-4B51-BA5D-00BE0AD7E7CA}" type="slidenum">
              <a:rPr lang="en-GB" smtClean="0">
                <a:cs typeface="Arial" pitchFamily="34" charset="0"/>
              </a:rPr>
              <a:pPr defTabSz="941388"/>
              <a:t>12</a:t>
            </a:fld>
            <a:endParaRPr lang="en-GB" smtClean="0">
              <a:cs typeface="Arial" pitchFamily="34"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w="9525"/>
        </p:spPr>
        <p:txBody>
          <a:bodyPr/>
          <a:lstStyle/>
          <a:p>
            <a:endParaRPr lang="en-US" smtClean="0">
              <a:cs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pPr defTabSz="941388"/>
            <a:fld id="{4294824C-E5A1-4B51-BA5D-00BE0AD7E7CA}" type="slidenum">
              <a:rPr lang="en-GB" smtClean="0">
                <a:cs typeface="Arial" pitchFamily="34" charset="0"/>
              </a:rPr>
              <a:pPr defTabSz="941388"/>
              <a:t>13</a:t>
            </a:fld>
            <a:endParaRPr lang="en-GB" smtClean="0">
              <a:cs typeface="Arial" pitchFamily="34"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w="9525"/>
        </p:spPr>
        <p:txBody>
          <a:bodyPr/>
          <a:lstStyle/>
          <a:p>
            <a:endParaRPr lang="en-US" smtClean="0">
              <a:cs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w="9525"/>
        </p:spPr>
        <p:txBody>
          <a:bodyPr/>
          <a:lstStyle/>
          <a:p>
            <a:endParaRPr lang="en-SG"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137221" name="Slide Number Placeholder 4"/>
          <p:cNvSpPr>
            <a:spLocks noGrp="1"/>
          </p:cNvSpPr>
          <p:nvPr>
            <p:ph type="sldNum" sz="quarter" idx="5"/>
          </p:nvPr>
        </p:nvSpPr>
        <p:spPr>
          <a:noFill/>
        </p:spPr>
        <p:txBody>
          <a:bodyPr/>
          <a:lstStyle/>
          <a:p>
            <a:pPr defTabSz="941388"/>
            <a:fld id="{A78B6072-4F31-44A8-8C8B-69FFBFF0BDC3}" type="slidenum">
              <a:rPr lang="en-GB" smtClean="0">
                <a:cs typeface="Arial" pitchFamily="34" charset="0"/>
              </a:rPr>
              <a:pPr defTabSz="941388"/>
              <a:t>14</a:t>
            </a:fld>
            <a:endParaRPr lang="en-GB" smtClean="0">
              <a:cs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w="9525"/>
        </p:spPr>
        <p:txBody>
          <a:bodyPr/>
          <a:lstStyle/>
          <a:p>
            <a:endParaRPr lang="en-SG"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137221" name="Slide Number Placeholder 4"/>
          <p:cNvSpPr>
            <a:spLocks noGrp="1"/>
          </p:cNvSpPr>
          <p:nvPr>
            <p:ph type="sldNum" sz="quarter" idx="5"/>
          </p:nvPr>
        </p:nvSpPr>
        <p:spPr>
          <a:noFill/>
        </p:spPr>
        <p:txBody>
          <a:bodyPr/>
          <a:lstStyle/>
          <a:p>
            <a:pPr defTabSz="941388"/>
            <a:fld id="{A78B6072-4F31-44A8-8C8B-69FFBFF0BDC3}" type="slidenum">
              <a:rPr lang="en-GB" smtClean="0">
                <a:cs typeface="Arial" pitchFamily="34" charset="0"/>
              </a:rPr>
              <a:pPr defTabSz="941388"/>
              <a:t>15</a:t>
            </a:fld>
            <a:endParaRPr lang="en-GB" smtClean="0">
              <a:cs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w="9525"/>
        </p:spPr>
        <p:txBody>
          <a:bodyPr/>
          <a:lstStyle/>
          <a:p>
            <a:endParaRPr lang="en-SG"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137221" name="Slide Number Placeholder 4"/>
          <p:cNvSpPr>
            <a:spLocks noGrp="1"/>
          </p:cNvSpPr>
          <p:nvPr>
            <p:ph type="sldNum" sz="quarter" idx="5"/>
          </p:nvPr>
        </p:nvSpPr>
        <p:spPr>
          <a:noFill/>
        </p:spPr>
        <p:txBody>
          <a:bodyPr/>
          <a:lstStyle/>
          <a:p>
            <a:pPr defTabSz="941388"/>
            <a:fld id="{A78B6072-4F31-44A8-8C8B-69FFBFF0BDC3}" type="slidenum">
              <a:rPr lang="en-GB" smtClean="0">
                <a:cs typeface="Arial" pitchFamily="34" charset="0"/>
              </a:rPr>
              <a:pPr defTabSz="941388"/>
              <a:t>16</a:t>
            </a:fld>
            <a:endParaRPr lang="en-GB" smtClean="0">
              <a:cs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w="9525"/>
        </p:spPr>
        <p:txBody>
          <a:bodyPr/>
          <a:lstStyle/>
          <a:p>
            <a:r>
              <a:rPr lang="en-US" dirty="0" smtClean="0">
                <a:cs typeface="Arial" pitchFamily="34" charset="0"/>
              </a:rPr>
              <a:t>This is Java code!</a:t>
            </a:r>
            <a:endParaRPr lang="en-SG" dirty="0"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137221" name="Slide Number Placeholder 4"/>
          <p:cNvSpPr>
            <a:spLocks noGrp="1"/>
          </p:cNvSpPr>
          <p:nvPr>
            <p:ph type="sldNum" sz="quarter" idx="5"/>
          </p:nvPr>
        </p:nvSpPr>
        <p:spPr>
          <a:noFill/>
        </p:spPr>
        <p:txBody>
          <a:bodyPr/>
          <a:lstStyle/>
          <a:p>
            <a:pPr defTabSz="941388"/>
            <a:fld id="{A78B6072-4F31-44A8-8C8B-69FFBFF0BDC3}" type="slidenum">
              <a:rPr lang="en-GB" smtClean="0">
                <a:cs typeface="Arial" pitchFamily="34" charset="0"/>
              </a:rPr>
              <a:pPr defTabSz="941388"/>
              <a:t>17</a:t>
            </a:fld>
            <a:endParaRPr lang="en-GB" smtClean="0">
              <a:cs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w="9525"/>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Answer: B</a:t>
            </a:r>
            <a:endParaRPr lang="en-SG" dirty="0" smtClean="0"/>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137221" name="Slide Number Placeholder 4"/>
          <p:cNvSpPr>
            <a:spLocks noGrp="1"/>
          </p:cNvSpPr>
          <p:nvPr>
            <p:ph type="sldNum" sz="quarter" idx="5"/>
          </p:nvPr>
        </p:nvSpPr>
        <p:spPr>
          <a:noFill/>
        </p:spPr>
        <p:txBody>
          <a:bodyPr/>
          <a:lstStyle/>
          <a:p>
            <a:pPr defTabSz="941388"/>
            <a:fld id="{A78B6072-4F31-44A8-8C8B-69FFBFF0BDC3}" type="slidenum">
              <a:rPr lang="en-GB" smtClean="0">
                <a:cs typeface="Arial" pitchFamily="34" charset="0"/>
              </a:rPr>
              <a:pPr defTabSz="941388"/>
              <a:t>18</a:t>
            </a:fld>
            <a:endParaRPr lang="en-GB" smtClean="0">
              <a:cs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w="9525"/>
        </p:spPr>
        <p:txBody>
          <a:bodyPr/>
          <a:lstStyle/>
          <a:p>
            <a:endParaRPr lang="en-SG"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137221" name="Slide Number Placeholder 4"/>
          <p:cNvSpPr>
            <a:spLocks noGrp="1"/>
          </p:cNvSpPr>
          <p:nvPr>
            <p:ph type="sldNum" sz="quarter" idx="5"/>
          </p:nvPr>
        </p:nvSpPr>
        <p:spPr>
          <a:noFill/>
        </p:spPr>
        <p:txBody>
          <a:bodyPr/>
          <a:lstStyle/>
          <a:p>
            <a:pPr defTabSz="941388"/>
            <a:fld id="{A78B6072-4F31-44A8-8C8B-69FFBFF0BDC3}" type="slidenum">
              <a:rPr lang="en-GB" smtClean="0">
                <a:cs typeface="Arial" pitchFamily="34" charset="0"/>
              </a:rPr>
              <a:pPr defTabSz="941388"/>
              <a:t>19</a:t>
            </a:fld>
            <a:endParaRPr lang="en-GB" smtClean="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dirty="0">
                <a:solidFill>
                  <a:prstClr val="black"/>
                </a:solidFill>
              </a:rPr>
              <a:t>CS1010 Programming Methodology</a:t>
            </a: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w="9525"/>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US" dirty="0" smtClean="0"/>
              <a:t>CS1010 Programming Methodology</a:t>
            </a:r>
            <a:endParaRPr lang="en-US" dirty="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w="9525"/>
        </p:spPr>
        <p:txBody>
          <a:bodyPr/>
          <a:lstStyle/>
          <a:p>
            <a:pPr marL="225015" indent="-225015"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SG"/>
              <a:t>CS1010</a:t>
            </a:r>
            <a:r>
              <a:t> Programming Methodology</a:t>
            </a: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w="9525"/>
        </p:spPr>
        <p:txBody>
          <a:bodyPr/>
          <a:lstStyle/>
          <a:p>
            <a:pPr eaLnBrk="1" hangingPunct="1"/>
            <a:endParaRPr lang="en-US" smtClean="0">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w="9525"/>
        </p:spPr>
        <p:txBody>
          <a:bodyPr/>
          <a:lstStyle/>
          <a:p>
            <a:r>
              <a:rPr lang="en-SG" dirty="0" smtClean="0">
                <a:cs typeface="Arial" pitchFamily="34" charset="0"/>
              </a:rPr>
              <a:t>Demo: http://www.mazeworks.com/hanoi/</a:t>
            </a:r>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123909" name="Slide Number Placeholder 4"/>
          <p:cNvSpPr>
            <a:spLocks noGrp="1"/>
          </p:cNvSpPr>
          <p:nvPr>
            <p:ph type="sldNum" sz="quarter" idx="5"/>
          </p:nvPr>
        </p:nvSpPr>
        <p:spPr>
          <a:noFill/>
        </p:spPr>
        <p:txBody>
          <a:bodyPr/>
          <a:lstStyle/>
          <a:p>
            <a:pPr defTabSz="941388"/>
            <a:fld id="{7B4CFE57-6EB7-4558-BC0A-9A41FB6AFBFA}" type="slidenum">
              <a:rPr lang="en-GB" smtClean="0">
                <a:cs typeface="Arial" pitchFamily="34" charset="0"/>
              </a:rPr>
              <a:pPr defTabSz="941388"/>
              <a:t>3</a:t>
            </a:fld>
            <a:endParaRPr lang="en-GB" smtClean="0">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pPr defTabSz="941388"/>
            <a:fld id="{18031551-E0E5-4830-948A-1D9B8ECA28F5}" type="slidenum">
              <a:rPr lang="en-GB" smtClean="0">
                <a:cs typeface="Arial" pitchFamily="34" charset="0"/>
              </a:rPr>
              <a:pPr defTabSz="941388"/>
              <a:t>4</a:t>
            </a:fld>
            <a:endParaRPr lang="en-GB" smtClean="0">
              <a:cs typeface="Arial" pitchFamily="34"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w="9525"/>
        </p:spPr>
        <p:txBody>
          <a:bodyPr/>
          <a:lstStyle/>
          <a:p>
            <a:endParaRPr lang="en-US" smtClean="0">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pPr defTabSz="941388"/>
            <a:fld id="{BFEF51E8-9113-40EF-A8A8-1FB771F21B89}" type="slidenum">
              <a:rPr lang="en-GB" smtClean="0">
                <a:cs typeface="Arial" pitchFamily="34" charset="0"/>
              </a:rPr>
              <a:pPr defTabSz="941388"/>
              <a:t>5</a:t>
            </a:fld>
            <a:endParaRPr lang="en-GB" smtClean="0">
              <a:cs typeface="Arial" pitchFamily="34"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w="9525"/>
        </p:spPr>
        <p:txBody>
          <a:bodyPr/>
          <a:lstStyle/>
          <a:p>
            <a:endParaRPr lang="en-US" smtClean="0">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pPr defTabSz="941388"/>
            <a:fld id="{077A322F-0302-4CA0-980E-7A46FEE72F52}" type="slidenum">
              <a:rPr lang="en-GB" smtClean="0">
                <a:cs typeface="Arial" pitchFamily="34" charset="0"/>
              </a:rPr>
              <a:pPr defTabSz="941388"/>
              <a:t>6</a:t>
            </a:fld>
            <a:endParaRPr lang="en-GB" smtClean="0">
              <a:cs typeface="Arial" pitchFamily="34"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w="9525"/>
        </p:spPr>
        <p:txBody>
          <a:bodyPr/>
          <a:lstStyle/>
          <a:p>
            <a:endParaRPr lang="en-US" smtClean="0">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pPr defTabSz="941388"/>
            <a:fld id="{43EFB1D3-142C-4329-AF57-090548BBD634}" type="slidenum">
              <a:rPr lang="en-GB" smtClean="0">
                <a:cs typeface="Arial" pitchFamily="34" charset="0"/>
              </a:rPr>
              <a:pPr defTabSz="941388"/>
              <a:t>7</a:t>
            </a:fld>
            <a:endParaRPr lang="en-GB" smtClean="0">
              <a:cs typeface="Arial" pitchFamily="34"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w="9525"/>
        </p:spPr>
        <p:txBody>
          <a:bodyPr/>
          <a:lstStyle/>
          <a:p>
            <a:endParaRPr lang="en-US" smtClean="0">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pPr defTabSz="941388"/>
            <a:fld id="{00E5AEE1-E385-4A5C-87DE-825152FF1954}" type="slidenum">
              <a:rPr lang="en-GB" smtClean="0">
                <a:cs typeface="Arial" pitchFamily="34" charset="0"/>
              </a:rPr>
              <a:pPr defTabSz="941388"/>
              <a:t>8</a:t>
            </a:fld>
            <a:endParaRPr lang="en-GB" smtClean="0">
              <a:cs typeface="Arial" pitchFamily="34"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w="9525"/>
        </p:spPr>
        <p:txBody>
          <a:bodyPr/>
          <a:lstStyle/>
          <a:p>
            <a:endParaRPr lang="en-US" smtClean="0">
              <a:cs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pPr defTabSz="941388"/>
            <a:fld id="{22BE52CD-D619-480C-9E92-4941664F3FF7}" type="slidenum">
              <a:rPr lang="en-GB" smtClean="0">
                <a:cs typeface="Arial" pitchFamily="34" charset="0"/>
              </a:rPr>
              <a:pPr defTabSz="941388"/>
              <a:t>9</a:t>
            </a:fld>
            <a:endParaRPr lang="en-GB" smtClean="0">
              <a:cs typeface="Arial" pitchFamily="34"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w="9525"/>
        </p:spPr>
        <p:txBody>
          <a:bodyPr/>
          <a:lstStyle/>
          <a:p>
            <a:endParaRPr lang="en-US" smtClean="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US" sz="2400">
                <a:solidFill>
                  <a:srgbClr val="000000"/>
                </a:solidFill>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en-US" sz="2400">
                <a:solidFill>
                  <a:srgbClr val="000000"/>
                </a:solidFill>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en-US" sz="2400">
                  <a:solidFill>
                    <a:srgbClr val="000000"/>
                  </a:solidFill>
                  <a:latin typeface="Times New Roman" pitchFamily="18" charset="0"/>
                </a:endParaRPr>
              </a:p>
            </p:txBody>
          </p:sp>
        </p:grpSp>
      </p:grpSp>
      <p:sp>
        <p:nvSpPr>
          <p:cNvPr id="29902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29902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p:cNvSpPr>
            <a:spLocks noGrp="1" noChangeArrowheads="1"/>
          </p:cNvSpPr>
          <p:nvPr>
            <p:ph type="dt" sz="half" idx="10"/>
          </p:nvPr>
        </p:nvSpPr>
        <p:spPr>
          <a:xfrm>
            <a:off x="3733800" y="6248400"/>
            <a:ext cx="2133600" cy="457200"/>
          </a:xfrm>
        </p:spPr>
        <p:txBody>
          <a:bodyPr/>
          <a:lstStyle>
            <a:lvl1pPr>
              <a:defRPr/>
            </a:lvl1pPr>
          </a:lstStyle>
          <a:p>
            <a:pPr>
              <a:defRPr/>
            </a:pPr>
            <a:endParaRPr lang="en-US">
              <a:solidFill>
                <a:srgbClr val="000000"/>
              </a:solidFill>
            </a:endParaRPr>
          </a:p>
        </p:txBody>
      </p:sp>
      <p:sp>
        <p:nvSpPr>
          <p:cNvPr id="19" name="Rectangle 17"/>
          <p:cNvSpPr>
            <a:spLocks noGrp="1" noChangeArrowheads="1"/>
          </p:cNvSpPr>
          <p:nvPr>
            <p:ph type="ftr" sz="quarter" idx="11"/>
          </p:nvPr>
        </p:nvSpPr>
        <p:spPr/>
        <p:txBody>
          <a:bodyPr/>
          <a:lstStyle>
            <a:lvl1pPr>
              <a:defRPr/>
            </a:lvl1pPr>
          </a:lstStyle>
          <a:p>
            <a:pPr>
              <a:defRPr/>
            </a:pPr>
            <a:r>
              <a:rPr lang="en-US" dirty="0" smtClean="0">
                <a:solidFill>
                  <a:srgbClr val="000000"/>
                </a:solidFill>
              </a:rPr>
              <a:t>© CS1010 (AY2011/2 Semester 1)</a:t>
            </a:r>
            <a:endParaRPr lang="en-US" dirty="0">
              <a:solidFill>
                <a:srgbClr val="000000"/>
              </a:solidFill>
            </a:endParaRPr>
          </a:p>
        </p:txBody>
      </p:sp>
      <p:sp>
        <p:nvSpPr>
          <p:cNvPr id="20" name="Rectangle 18"/>
          <p:cNvSpPr>
            <a:spLocks noGrp="1" noChangeArrowheads="1"/>
          </p:cNvSpPr>
          <p:nvPr>
            <p:ph type="sldNum" sz="quarter" idx="12"/>
          </p:nvPr>
        </p:nvSpPr>
        <p:spPr/>
        <p:txBody>
          <a:bodyPr/>
          <a:lstStyle>
            <a:lvl1pPr>
              <a:defRPr/>
            </a:lvl1pPr>
          </a:lstStyle>
          <a:p>
            <a:pPr>
              <a:defRPr/>
            </a:pPr>
            <a:r>
              <a:rPr>
                <a:solidFill>
                  <a:srgbClr val="000000"/>
                </a:solidFill>
              </a:rPr>
              <a:t>Week6 - </a:t>
            </a:r>
            <a:fld id="{1C32B94C-36FD-4F93-A343-CD819190AE24}" type="slidenum">
              <a:rPr>
                <a:solidFill>
                  <a:srgbClr val="000000"/>
                </a:solidFill>
              </a:rPr>
              <a:pPr>
                <a:defRPr/>
              </a:pPr>
              <a:t>‹#›</a:t>
            </a:fld>
            <a:endParaRPr>
              <a:solidFill>
                <a:srgbClr val="000000"/>
              </a:solidFill>
            </a:endParaRPr>
          </a:p>
        </p:txBody>
      </p:sp>
    </p:spTree>
    <p:extLst>
      <p:ext uri="{BB962C8B-B14F-4D97-AF65-F5344CB8AC3E}">
        <p14:creationId xmlns:p14="http://schemas.microsoft.com/office/powerpoint/2010/main" val="21704281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pPr>
              <a:defRPr/>
            </a:pPr>
            <a:r>
              <a:rPr lang="en-US" dirty="0" smtClean="0">
                <a:solidFill>
                  <a:srgbClr val="000000"/>
                </a:solidFill>
              </a:rPr>
              <a:t>© CS1010 (AY2011/2 Semester 1)</a:t>
            </a:r>
            <a:endParaRPr lang="en-US" dirty="0">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pPr>
              <a:defRPr/>
            </a:pPr>
            <a:r>
              <a:rPr>
                <a:solidFill>
                  <a:srgbClr val="000000"/>
                </a:solidFill>
              </a:rPr>
              <a:t>Week6 - </a:t>
            </a:r>
            <a:fld id="{33028317-9F15-4DD3-BCBB-0DB947CE6F74}" type="slidenum">
              <a:rPr>
                <a:solidFill>
                  <a:srgbClr val="000000"/>
                </a:solidFill>
              </a:rPr>
              <a:pPr>
                <a:defRPr/>
              </a:pPr>
              <a:t>‹#›</a:t>
            </a:fld>
            <a:endParaRPr>
              <a:solidFill>
                <a:srgbClr val="000000"/>
              </a:solidFill>
            </a:endParaRPr>
          </a:p>
        </p:txBody>
      </p:sp>
      <p:sp>
        <p:nvSpPr>
          <p:cNvPr id="6" name="Date Placeholder 5"/>
          <p:cNvSpPr>
            <a:spLocks noGrp="1"/>
          </p:cNvSpPr>
          <p:nvPr>
            <p:ph type="dt" sz="half" idx="12"/>
          </p:nvPr>
        </p:nvSpPr>
        <p:spPr>
          <a:xfrm>
            <a:off x="3733800" y="6245225"/>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205515449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pPr>
              <a:defRPr/>
            </a:pPr>
            <a:r>
              <a:rPr lang="en-US" dirty="0" smtClean="0">
                <a:solidFill>
                  <a:srgbClr val="000000"/>
                </a:solidFill>
              </a:rPr>
              <a:t>© CS1010 (AY2011/2 Semester 1)</a:t>
            </a:r>
            <a:endParaRPr lang="en-US" dirty="0">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pPr>
              <a:defRPr/>
            </a:pPr>
            <a:r>
              <a:rPr>
                <a:solidFill>
                  <a:srgbClr val="000000"/>
                </a:solidFill>
              </a:rPr>
              <a:t>Week6 - </a:t>
            </a:r>
            <a:fld id="{54BCB5AF-9C55-4C0C-8CB7-444AC30E93B2}" type="slidenum">
              <a:rPr>
                <a:solidFill>
                  <a:srgbClr val="000000"/>
                </a:solidFill>
              </a:rPr>
              <a:pPr>
                <a:defRPr/>
              </a:pPr>
              <a:t>‹#›</a:t>
            </a:fld>
            <a:endParaRPr>
              <a:solidFill>
                <a:srgbClr val="000000"/>
              </a:solidFill>
            </a:endParaRPr>
          </a:p>
        </p:txBody>
      </p:sp>
      <p:sp>
        <p:nvSpPr>
          <p:cNvPr id="6" name="Date Placeholder 5"/>
          <p:cNvSpPr>
            <a:spLocks noGrp="1"/>
          </p:cNvSpPr>
          <p:nvPr>
            <p:ph type="dt" sz="half" idx="12"/>
          </p:nvPr>
        </p:nvSpPr>
        <p:spPr>
          <a:xfrm>
            <a:off x="3733800" y="6245225"/>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348013173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6860"/>
            <a:ext cx="8229600" cy="808894"/>
          </a:xfrm>
        </p:spPr>
        <p:txBody>
          <a:bodyPr/>
          <a:lstStyle>
            <a:lvl1pPr>
              <a:defRPr sz="4000">
                <a:solidFill>
                  <a:srgbClr val="9933FF"/>
                </a:solidFill>
                <a:latin typeface="Garamond"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371600"/>
            <a:ext cx="8229600" cy="4495800"/>
          </a:xfrm>
        </p:spPr>
        <p:txBody>
          <a:bodyPr/>
          <a:lstStyle>
            <a:lvl1pPr>
              <a:defRPr sz="2400">
                <a:solidFill>
                  <a:srgbClr val="0000FF"/>
                </a:solidFill>
              </a:defRPr>
            </a:lvl1pPr>
            <a:lvl2pPr>
              <a:defRPr sz="2000"/>
            </a:lvl2pPr>
            <a:lvl3pPr>
              <a:defRPr sz="1800"/>
            </a:lvl3pPr>
            <a:lvl4pPr>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10"/>
          </p:nvPr>
        </p:nvSpPr>
        <p:spPr/>
        <p:txBody>
          <a:bodyPr/>
          <a:lstStyle>
            <a:lvl1pPr>
              <a:defRPr/>
            </a:lvl1pPr>
          </a:lstStyle>
          <a:p>
            <a:pPr>
              <a:defRPr/>
            </a:pPr>
            <a:r>
              <a:rPr lang="en-US" dirty="0" smtClean="0">
                <a:solidFill>
                  <a:srgbClr val="000000"/>
                </a:solidFill>
              </a:rPr>
              <a:t>© CS1010 (AY2011/2 Semester 1)</a:t>
            </a:r>
            <a:endParaRPr lang="en-US" dirty="0">
              <a:solidFill>
                <a:srgbClr val="000000"/>
              </a:solidFill>
            </a:endParaRPr>
          </a:p>
        </p:txBody>
      </p:sp>
      <p:sp>
        <p:nvSpPr>
          <p:cNvPr id="5" name="Slide Number Placeholder 4"/>
          <p:cNvSpPr>
            <a:spLocks noGrp="1"/>
          </p:cNvSpPr>
          <p:nvPr>
            <p:ph type="sldNum" sz="quarter" idx="11"/>
          </p:nvPr>
        </p:nvSpPr>
        <p:spPr/>
        <p:txBody>
          <a:bodyPr/>
          <a:lstStyle>
            <a:lvl1pPr>
              <a:defRPr lang="en-US" sz="1000">
                <a:latin typeface="+mj-lt"/>
              </a:defRPr>
            </a:lvl1pPr>
          </a:lstStyle>
          <a:p>
            <a:pPr>
              <a:defRPr/>
            </a:pPr>
            <a:r>
              <a:rPr>
                <a:solidFill>
                  <a:srgbClr val="000000"/>
                </a:solidFill>
              </a:rPr>
              <a:t>Week6 - </a:t>
            </a:r>
            <a:fld id="{862EAC80-4D47-4337-9794-8D7627173231}" type="slidenum">
              <a:rPr>
                <a:solidFill>
                  <a:srgbClr val="000000"/>
                </a:solidFill>
              </a:rPr>
              <a:pPr>
                <a:defRPr/>
              </a:pPr>
              <a:t>‹#›</a:t>
            </a:fld>
            <a:endParaRPr>
              <a:solidFill>
                <a:srgbClr val="000000"/>
              </a:solidFill>
            </a:endParaRPr>
          </a:p>
        </p:txBody>
      </p:sp>
      <p:sp>
        <p:nvSpPr>
          <p:cNvPr id="6" name="Date Placeholder 5"/>
          <p:cNvSpPr>
            <a:spLocks noGrp="1"/>
          </p:cNvSpPr>
          <p:nvPr>
            <p:ph type="dt" sz="half" idx="12"/>
          </p:nvPr>
        </p:nvSpPr>
        <p:spPr>
          <a:xfrm>
            <a:off x="3886200" y="6248400"/>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97910147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a:xfrm>
            <a:off x="685800" y="6248400"/>
            <a:ext cx="2895600" cy="457200"/>
          </a:xfrm>
        </p:spPr>
        <p:txBody>
          <a:bodyPr/>
          <a:lstStyle>
            <a:lvl1pPr>
              <a:defRPr/>
            </a:lvl1pPr>
          </a:lstStyle>
          <a:p>
            <a:pPr>
              <a:defRPr/>
            </a:pPr>
            <a:r>
              <a:rPr lang="en-US" dirty="0" smtClean="0">
                <a:solidFill>
                  <a:srgbClr val="000000"/>
                </a:solidFill>
              </a:rPr>
              <a:t>© CS1010 (AY2011/2 Semester 1)</a:t>
            </a:r>
            <a:endParaRPr lang="en-US" dirty="0">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pPr>
              <a:defRPr/>
            </a:pPr>
            <a:r>
              <a:rPr>
                <a:solidFill>
                  <a:srgbClr val="000000"/>
                </a:solidFill>
              </a:rPr>
              <a:t>Week6 - </a:t>
            </a:r>
            <a:fld id="{BFD05FE5-D899-4239-B865-1A90391D6139}" type="slidenum">
              <a:rPr>
                <a:solidFill>
                  <a:srgbClr val="000000"/>
                </a:solidFill>
              </a:rPr>
              <a:pPr>
                <a:defRPr/>
              </a:pPr>
              <a:t>‹#›</a:t>
            </a:fld>
            <a:endParaRPr>
              <a:solidFill>
                <a:srgbClr val="000000"/>
              </a:solidFill>
            </a:endParaRPr>
          </a:p>
        </p:txBody>
      </p:sp>
      <p:sp>
        <p:nvSpPr>
          <p:cNvPr id="6" name="Date Placeholder 5"/>
          <p:cNvSpPr>
            <a:spLocks noGrp="1"/>
          </p:cNvSpPr>
          <p:nvPr>
            <p:ph type="dt" sz="half" idx="12"/>
          </p:nvPr>
        </p:nvSpPr>
        <p:spPr>
          <a:xfrm>
            <a:off x="3810000" y="6245225"/>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304218305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pPr>
              <a:defRPr/>
            </a:pPr>
            <a:r>
              <a:rPr lang="en-US" dirty="0" smtClean="0">
                <a:solidFill>
                  <a:srgbClr val="000000"/>
                </a:solidFill>
              </a:rPr>
              <a:t>© CS1010 (AY2011/2 Semester 1)</a:t>
            </a:r>
            <a:endParaRPr lang="en-US" dirty="0">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pPr>
              <a:defRPr/>
            </a:pPr>
            <a:r>
              <a:rPr>
                <a:solidFill>
                  <a:srgbClr val="000000"/>
                </a:solidFill>
              </a:rPr>
              <a:t>Week6 - </a:t>
            </a:r>
            <a:fld id="{EAC8BFC7-9E9B-4858-BB65-C7989A1E1D6A}" type="slidenum">
              <a:rPr>
                <a:solidFill>
                  <a:srgbClr val="000000"/>
                </a:solidFill>
              </a:rPr>
              <a:pPr>
                <a:defRPr/>
              </a:pPr>
              <a:t>‹#›</a:t>
            </a:fld>
            <a:endParaRPr>
              <a:solidFill>
                <a:srgbClr val="000000"/>
              </a:solidFill>
            </a:endParaRPr>
          </a:p>
        </p:txBody>
      </p:sp>
      <p:sp>
        <p:nvSpPr>
          <p:cNvPr id="7" name="Date Placeholder 6"/>
          <p:cNvSpPr>
            <a:spLocks noGrp="1"/>
          </p:cNvSpPr>
          <p:nvPr>
            <p:ph type="dt" sz="half" idx="12"/>
          </p:nvPr>
        </p:nvSpPr>
        <p:spPr>
          <a:xfrm>
            <a:off x="3657600" y="6248400"/>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9236900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pPr>
              <a:defRPr/>
            </a:pPr>
            <a:r>
              <a:rPr lang="en-US" dirty="0" smtClean="0">
                <a:solidFill>
                  <a:srgbClr val="000000"/>
                </a:solidFill>
              </a:rPr>
              <a:t>© CS1010 (AY2011/2 Semester 1)</a:t>
            </a:r>
            <a:endParaRPr lang="en-US" dirty="0">
              <a:solidFill>
                <a:srgbClr val="000000"/>
              </a:solidFill>
            </a:endParaRPr>
          </a:p>
        </p:txBody>
      </p:sp>
      <p:sp>
        <p:nvSpPr>
          <p:cNvPr id="8" name="Slide Number Placeholder 7"/>
          <p:cNvSpPr>
            <a:spLocks noGrp="1"/>
          </p:cNvSpPr>
          <p:nvPr>
            <p:ph type="sldNum" sz="quarter" idx="11"/>
          </p:nvPr>
        </p:nvSpPr>
        <p:spPr/>
        <p:txBody>
          <a:bodyPr/>
          <a:lstStyle>
            <a:lvl1pPr>
              <a:defRPr/>
            </a:lvl1pPr>
          </a:lstStyle>
          <a:p>
            <a:pPr>
              <a:defRPr/>
            </a:pPr>
            <a:r>
              <a:rPr>
                <a:solidFill>
                  <a:srgbClr val="000000"/>
                </a:solidFill>
              </a:rPr>
              <a:t>Week6 - </a:t>
            </a:r>
            <a:fld id="{331CAFA5-8086-42B3-99E0-CC2E0F2A84B9}" type="slidenum">
              <a:rPr>
                <a:solidFill>
                  <a:srgbClr val="000000"/>
                </a:solidFill>
              </a:rPr>
              <a:pPr>
                <a:defRPr/>
              </a:pPr>
              <a:t>‹#›</a:t>
            </a:fld>
            <a:endParaRPr>
              <a:solidFill>
                <a:srgbClr val="000000"/>
              </a:solidFill>
            </a:endParaRPr>
          </a:p>
        </p:txBody>
      </p:sp>
      <p:sp>
        <p:nvSpPr>
          <p:cNvPr id="9" name="Date Placeholder 8"/>
          <p:cNvSpPr>
            <a:spLocks noGrp="1"/>
          </p:cNvSpPr>
          <p:nvPr>
            <p:ph type="dt" sz="half" idx="12"/>
          </p:nvPr>
        </p:nvSpPr>
        <p:spPr>
          <a:xfrm>
            <a:off x="3810000" y="6245225"/>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24591560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pPr>
              <a:defRPr/>
            </a:pPr>
            <a:r>
              <a:rPr lang="en-US" dirty="0" smtClean="0">
                <a:solidFill>
                  <a:srgbClr val="000000"/>
                </a:solidFill>
              </a:rPr>
              <a:t>© CS1010 (AY2011/2 Semester 1)</a:t>
            </a:r>
            <a:endParaRPr lang="en-US" dirty="0">
              <a:solidFill>
                <a:srgbClr val="000000"/>
              </a:solidFill>
            </a:endParaRPr>
          </a:p>
        </p:txBody>
      </p:sp>
      <p:sp>
        <p:nvSpPr>
          <p:cNvPr id="4" name="Slide Number Placeholder 3"/>
          <p:cNvSpPr>
            <a:spLocks noGrp="1"/>
          </p:cNvSpPr>
          <p:nvPr>
            <p:ph type="sldNum" sz="quarter" idx="11"/>
          </p:nvPr>
        </p:nvSpPr>
        <p:spPr/>
        <p:txBody>
          <a:bodyPr/>
          <a:lstStyle>
            <a:lvl1pPr>
              <a:defRPr/>
            </a:lvl1pPr>
          </a:lstStyle>
          <a:p>
            <a:pPr>
              <a:defRPr/>
            </a:pPr>
            <a:r>
              <a:rPr>
                <a:solidFill>
                  <a:srgbClr val="000000"/>
                </a:solidFill>
              </a:rPr>
              <a:t>Week6 - </a:t>
            </a:r>
            <a:fld id="{D2E41109-7A88-4B65-A09E-B69326577230}" type="slidenum">
              <a:rPr>
                <a:solidFill>
                  <a:srgbClr val="000000"/>
                </a:solidFill>
              </a:rPr>
              <a:pPr>
                <a:defRPr/>
              </a:pPr>
              <a:t>‹#›</a:t>
            </a:fld>
            <a:endParaRPr>
              <a:solidFill>
                <a:srgbClr val="000000"/>
              </a:solidFill>
            </a:endParaRPr>
          </a:p>
        </p:txBody>
      </p:sp>
      <p:sp>
        <p:nvSpPr>
          <p:cNvPr id="5" name="Date Placeholder 4"/>
          <p:cNvSpPr>
            <a:spLocks noGrp="1"/>
          </p:cNvSpPr>
          <p:nvPr>
            <p:ph type="dt" sz="half" idx="12"/>
          </p:nvPr>
        </p:nvSpPr>
        <p:spPr>
          <a:xfrm>
            <a:off x="3810000" y="6245225"/>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8067861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685800" y="6248400"/>
            <a:ext cx="2895600" cy="457200"/>
          </a:xfrm>
        </p:spPr>
        <p:txBody>
          <a:bodyPr/>
          <a:lstStyle>
            <a:lvl1pPr>
              <a:defRPr b="1"/>
            </a:lvl1pPr>
          </a:lstStyle>
          <a:p>
            <a:pPr>
              <a:defRPr/>
            </a:pPr>
            <a:r>
              <a:rPr lang="en-US" dirty="0" smtClean="0">
                <a:solidFill>
                  <a:srgbClr val="000000"/>
                </a:solidFill>
              </a:rPr>
              <a:t>© CS1010 (AY2011/2 Semester 1)</a:t>
            </a:r>
            <a:endParaRPr lang="en-US" dirty="0">
              <a:solidFill>
                <a:srgbClr val="000000"/>
              </a:solidFill>
            </a:endParaRPr>
          </a:p>
        </p:txBody>
      </p:sp>
      <p:sp>
        <p:nvSpPr>
          <p:cNvPr id="3" name="Slide Number Placeholder 2"/>
          <p:cNvSpPr>
            <a:spLocks noGrp="1"/>
          </p:cNvSpPr>
          <p:nvPr>
            <p:ph type="sldNum" sz="quarter" idx="11"/>
          </p:nvPr>
        </p:nvSpPr>
        <p:spPr/>
        <p:txBody>
          <a:bodyPr/>
          <a:lstStyle>
            <a:lvl1pPr>
              <a:defRPr/>
            </a:lvl1pPr>
          </a:lstStyle>
          <a:p>
            <a:pPr>
              <a:defRPr/>
            </a:pPr>
            <a:r>
              <a:rPr>
                <a:solidFill>
                  <a:srgbClr val="000000"/>
                </a:solidFill>
              </a:rPr>
              <a:t>Week6 - </a:t>
            </a:r>
            <a:fld id="{37E977FC-C46A-44F4-B65B-9BD0E898BE39}" type="slidenum">
              <a:rPr>
                <a:solidFill>
                  <a:srgbClr val="000000"/>
                </a:solidFill>
              </a:rPr>
              <a:pPr>
                <a:defRPr/>
              </a:pPr>
              <a:t>‹#›</a:t>
            </a:fld>
            <a:endParaRPr>
              <a:solidFill>
                <a:srgbClr val="000000"/>
              </a:solidFill>
            </a:endParaRPr>
          </a:p>
        </p:txBody>
      </p:sp>
      <p:sp>
        <p:nvSpPr>
          <p:cNvPr id="4" name="Date Placeholder 3"/>
          <p:cNvSpPr>
            <a:spLocks noGrp="1"/>
          </p:cNvSpPr>
          <p:nvPr>
            <p:ph type="dt" sz="half" idx="12"/>
          </p:nvPr>
        </p:nvSpPr>
        <p:spPr>
          <a:xfrm>
            <a:off x="3962400" y="6245225"/>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223129591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dirty="0" smtClean="0">
                <a:solidFill>
                  <a:srgbClr val="000000"/>
                </a:solidFill>
              </a:rPr>
              <a:t>© CS1010 (AY2011/2 Semester 1)</a:t>
            </a:r>
            <a:endParaRPr lang="en-US" dirty="0">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pPr>
              <a:defRPr/>
            </a:pPr>
            <a:r>
              <a:rPr>
                <a:solidFill>
                  <a:srgbClr val="000000"/>
                </a:solidFill>
              </a:rPr>
              <a:t>Week6 - </a:t>
            </a:r>
            <a:fld id="{8C2DD85F-6F2C-4171-ACFC-C81EA434C16F}" type="slidenum">
              <a:rPr>
                <a:solidFill>
                  <a:srgbClr val="000000"/>
                </a:solidFill>
              </a:rPr>
              <a:pPr>
                <a:defRPr/>
              </a:pPr>
              <a:t>‹#›</a:t>
            </a:fld>
            <a:endParaRPr>
              <a:solidFill>
                <a:srgbClr val="000000"/>
              </a:solidFill>
            </a:endParaRPr>
          </a:p>
        </p:txBody>
      </p:sp>
      <p:sp>
        <p:nvSpPr>
          <p:cNvPr id="7" name="Date Placeholder 6"/>
          <p:cNvSpPr>
            <a:spLocks noGrp="1"/>
          </p:cNvSpPr>
          <p:nvPr>
            <p:ph type="dt" sz="half" idx="12"/>
          </p:nvPr>
        </p:nvSpPr>
        <p:spPr>
          <a:xfrm>
            <a:off x="3886200" y="6245225"/>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233830363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a:xfrm>
            <a:off x="533400" y="6248400"/>
            <a:ext cx="2895600" cy="457200"/>
          </a:xfrm>
        </p:spPr>
        <p:txBody>
          <a:bodyPr/>
          <a:lstStyle>
            <a:lvl1pPr>
              <a:defRPr/>
            </a:lvl1pPr>
          </a:lstStyle>
          <a:p>
            <a:pPr>
              <a:defRPr/>
            </a:pPr>
            <a:r>
              <a:rPr lang="en-US" dirty="0" smtClean="0">
                <a:solidFill>
                  <a:srgbClr val="000000"/>
                </a:solidFill>
              </a:rPr>
              <a:t>© CS1010 (AY2011/2 Semester 1)</a:t>
            </a:r>
            <a:endParaRPr lang="en-US" dirty="0">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pPr>
              <a:defRPr/>
            </a:pPr>
            <a:r>
              <a:rPr>
                <a:solidFill>
                  <a:srgbClr val="000000"/>
                </a:solidFill>
              </a:rPr>
              <a:t>Week6 - </a:t>
            </a:r>
            <a:fld id="{C791B7DB-B1A0-4237-9F19-2BDD669CEBAD}" type="slidenum">
              <a:rPr>
                <a:solidFill>
                  <a:srgbClr val="000000"/>
                </a:solidFill>
              </a:rPr>
              <a:pPr>
                <a:defRPr/>
              </a:pPr>
              <a:t>‹#›</a:t>
            </a:fld>
            <a:endParaRPr>
              <a:solidFill>
                <a:srgbClr val="000000"/>
              </a:solidFill>
            </a:endParaRPr>
          </a:p>
        </p:txBody>
      </p:sp>
      <p:sp>
        <p:nvSpPr>
          <p:cNvPr id="7" name="Date Placeholder 6"/>
          <p:cNvSpPr>
            <a:spLocks noGrp="1"/>
          </p:cNvSpPr>
          <p:nvPr>
            <p:ph type="dt" sz="half" idx="12"/>
          </p:nvPr>
        </p:nvSpPr>
        <p:spPr>
          <a:xfrm>
            <a:off x="4038600" y="6245225"/>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257161259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7986" name="Rectangle 2"/>
          <p:cNvSpPr>
            <a:spLocks noGrp="1" noChangeArrowheads="1"/>
          </p:cNvSpPr>
          <p:nvPr>
            <p:ph type="ftr" sz="quarter" idx="3"/>
          </p:nvPr>
        </p:nvSpPr>
        <p:spPr bwMode="auto">
          <a:xfrm>
            <a:off x="457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Arial" charset="0"/>
                <a:cs typeface="Arial" charset="0"/>
              </a:defRPr>
            </a:lvl1pPr>
          </a:lstStyle>
          <a:p>
            <a:pPr>
              <a:defRPr/>
            </a:pPr>
            <a:r>
              <a:rPr lang="en-US" dirty="0" smtClean="0">
                <a:solidFill>
                  <a:srgbClr val="000000"/>
                </a:solidFill>
              </a:rPr>
              <a:t>CS1010 (AY2011/2 Semester 1)</a:t>
            </a:r>
            <a:endParaRPr lang="en-US" dirty="0">
              <a:solidFill>
                <a:srgbClr val="000000"/>
              </a:solidFill>
            </a:endParaRPr>
          </a:p>
        </p:txBody>
      </p:sp>
      <p:sp>
        <p:nvSpPr>
          <p:cNvPr id="297987"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lang="en-US" sz="1000">
                <a:latin typeface="+mj-lt"/>
                <a:cs typeface="Arial" charset="0"/>
              </a:defRPr>
            </a:lvl1pPr>
          </a:lstStyle>
          <a:p>
            <a:pPr>
              <a:defRPr/>
            </a:pPr>
            <a:r>
              <a:rPr>
                <a:solidFill>
                  <a:srgbClr val="000000"/>
                </a:solidFill>
              </a:rPr>
              <a:t>Week6 - </a:t>
            </a:r>
            <a:fld id="{9061B80F-24BC-49AF-ABDC-3479B6B28098}" type="slidenum">
              <a:rPr>
                <a:solidFill>
                  <a:srgbClr val="000000"/>
                </a:solidFill>
              </a:rPr>
              <a:pPr>
                <a:defRPr/>
              </a:pPr>
              <a:t>‹#›</a:t>
            </a:fld>
            <a:endParaRPr>
              <a:solidFill>
                <a:srgbClr val="000000"/>
              </a:solidFill>
            </a:endParaRPr>
          </a:p>
        </p:txBody>
      </p:sp>
      <p:grpSp>
        <p:nvGrpSpPr>
          <p:cNvPr id="1028" name="Group 4"/>
          <p:cNvGrpSpPr>
            <a:grpSpLocks/>
          </p:cNvGrpSpPr>
          <p:nvPr/>
        </p:nvGrpSpPr>
        <p:grpSpPr bwMode="auto">
          <a:xfrm>
            <a:off x="0" y="0"/>
            <a:ext cx="9144000" cy="546100"/>
            <a:chOff x="0" y="0"/>
            <a:chExt cx="5760" cy="344"/>
          </a:xfrm>
        </p:grpSpPr>
        <p:sp>
          <p:nvSpPr>
            <p:cNvPr id="297989"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US" sz="2400">
                <a:solidFill>
                  <a:srgbClr val="000000"/>
                </a:solidFill>
                <a:latin typeface="Times New Roman" pitchFamily="18" charset="0"/>
              </a:endParaRPr>
            </a:p>
          </p:txBody>
        </p:sp>
        <p:sp>
          <p:nvSpPr>
            <p:cNvPr id="297990"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297991"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en-US">
                <a:solidFill>
                  <a:srgbClr val="C00000"/>
                </a:solidFill>
              </a:endParaRPr>
            </a:p>
          </p:txBody>
        </p:sp>
        <p:sp>
          <p:nvSpPr>
            <p:cNvPr id="297992"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en-US">
                <a:solidFill>
                  <a:srgbClr val="C00000"/>
                </a:solidFill>
              </a:endParaRPr>
            </a:p>
          </p:txBody>
        </p:sp>
        <p:sp>
          <p:nvSpPr>
            <p:cNvPr id="297993"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en-US">
                <a:solidFill>
                  <a:srgbClr val="9999CC"/>
                </a:solidFill>
              </a:endParaRPr>
            </a:p>
          </p:txBody>
        </p:sp>
        <p:sp>
          <p:nvSpPr>
            <p:cNvPr id="297994"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en-US">
                <a:solidFill>
                  <a:srgbClr val="C00000"/>
                </a:solidFill>
              </a:endParaRPr>
            </a:p>
          </p:txBody>
        </p:sp>
        <p:sp>
          <p:nvSpPr>
            <p:cNvPr id="297995"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297996"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en-US">
                <a:solidFill>
                  <a:srgbClr val="9999CC"/>
                </a:solidFill>
              </a:endParaRPr>
            </a:p>
          </p:txBody>
        </p:sp>
        <p:sp>
          <p:nvSpPr>
            <p:cNvPr id="297997"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en-US">
                <a:solidFill>
                  <a:srgbClr val="9999CC"/>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98000" name="Rectangle 16"/>
          <p:cNvSpPr>
            <a:spLocks noGrp="1" noChangeArrowheads="1"/>
          </p:cNvSpPr>
          <p:nvPr>
            <p:ph type="dt" sz="half" idx="2"/>
          </p:nvPr>
        </p:nvSpPr>
        <p:spPr bwMode="auto">
          <a:xfrm>
            <a:off x="35814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en-US">
              <a:solidFill>
                <a:srgbClr val="000000"/>
              </a:solidFill>
            </a:endParaRPr>
          </a:p>
        </p:txBody>
      </p:sp>
    </p:spTree>
    <p:extLst>
      <p:ext uri="{BB962C8B-B14F-4D97-AF65-F5344CB8AC3E}">
        <p14:creationId xmlns:p14="http://schemas.microsoft.com/office/powerpoint/2010/main" val="2443277899"/>
      </p:ext>
    </p:extLst>
  </p:cSld>
  <p:clrMap bg1="lt1" tx1="dk1" bg2="lt2" tx2="dk2" accent1="accent1" accent2="accent2" accent3="accent3" accent4="accent4" accent5="accent5" accent6="accent6" hlink="hlink" folHlink="folHlink"/>
  <p:sldLayoutIdLst>
    <p:sldLayoutId id="2147485677" r:id="rId1"/>
    <p:sldLayoutId id="2147485678" r:id="rId2"/>
    <p:sldLayoutId id="2147485679" r:id="rId3"/>
    <p:sldLayoutId id="2147485680" r:id="rId4"/>
    <p:sldLayoutId id="2147485681" r:id="rId5"/>
    <p:sldLayoutId id="2147485682" r:id="rId6"/>
    <p:sldLayoutId id="2147485683" r:id="rId7"/>
    <p:sldLayoutId id="2147485684" r:id="rId8"/>
    <p:sldLayoutId id="2147485685" r:id="rId9"/>
    <p:sldLayoutId id="2147485686" r:id="rId10"/>
    <p:sldLayoutId id="2147485687" r:id="rId11"/>
  </p:sldLayoutIdLst>
  <p:transition/>
  <p:timing>
    <p:tnLst>
      <p:par>
        <p:cTn id="1" dur="indefinite" restart="never" nodeType="tmRoot"/>
      </p:par>
    </p:tnLst>
  </p:timing>
  <p:hf hd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13" descr="Full_Colour_Thumb"/>
          <p:cNvPicPr>
            <a:picLocks noChangeAspect="1" noChangeArrowheads="1"/>
          </p:cNvPicPr>
          <p:nvPr/>
        </p:nvPicPr>
        <p:blipFill>
          <a:blip r:embed="rId3" cstate="print"/>
          <a:srcRect/>
          <a:stretch>
            <a:fillRect/>
          </a:stretch>
        </p:blipFill>
        <p:spPr bwMode="auto">
          <a:xfrm>
            <a:off x="3810000" y="4724400"/>
            <a:ext cx="1600200" cy="887413"/>
          </a:xfrm>
          <a:prstGeom prst="rect">
            <a:avLst/>
          </a:prstGeom>
          <a:noFill/>
          <a:ln w="9525">
            <a:noFill/>
            <a:miter lim="800000"/>
            <a:headEnd/>
            <a:tailEnd/>
          </a:ln>
        </p:spPr>
      </p:pic>
      <p:sp>
        <p:nvSpPr>
          <p:cNvPr id="5" name="Rectangle 2"/>
          <p:cNvSpPr>
            <a:spLocks noGrp="1" noChangeArrowheads="1"/>
          </p:cNvSpPr>
          <p:nvPr>
            <p:ph type="ctrTitle"/>
          </p:nvPr>
        </p:nvSpPr>
        <p:spPr>
          <a:xfrm>
            <a:off x="417744" y="2590800"/>
            <a:ext cx="8153400" cy="1066800"/>
          </a:xfrm>
        </p:spPr>
        <p:txBody>
          <a:bodyPr/>
          <a:lstStyle/>
          <a:p>
            <a:pPr eaLnBrk="1" hangingPunct="1"/>
            <a:r>
              <a:rPr lang="en-GB" sz="3600" b="1" dirty="0" smtClean="0">
                <a:solidFill>
                  <a:srgbClr val="C00000"/>
                </a:solidFill>
              </a:rPr>
              <a:t>CS1010: Programming Methodology</a:t>
            </a:r>
          </a:p>
        </p:txBody>
      </p:sp>
    </p:spTree>
    <p:extLst>
      <p:ext uri="{BB962C8B-B14F-4D97-AF65-F5344CB8AC3E}">
        <p14:creationId xmlns:p14="http://schemas.microsoft.com/office/powerpoint/2010/main" val="1564213220"/>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Towers </a:t>
            </a:r>
            <a:r>
              <a:rPr lang="en-US" dirty="0"/>
              <a:t>of Hanoi </a:t>
            </a:r>
            <a:r>
              <a:rPr lang="en-US" dirty="0" smtClean="0"/>
              <a:t>(8/17)</a:t>
            </a:r>
            <a:endParaRPr lang="en-SG" dirty="0"/>
          </a:p>
        </p:txBody>
      </p:sp>
      <p:sp>
        <p:nvSpPr>
          <p:cNvPr id="22" name="Content Placeholder 6"/>
          <p:cNvSpPr>
            <a:spLocks noGrp="1"/>
          </p:cNvSpPr>
          <p:nvPr>
            <p:ph idx="1"/>
          </p:nvPr>
        </p:nvSpPr>
        <p:spPr>
          <a:xfrm>
            <a:off x="457200" y="1371600"/>
            <a:ext cx="8229600" cy="2868478"/>
          </a:xfrm>
        </p:spPr>
        <p:txBody>
          <a:bodyPr>
            <a:spAutoFit/>
          </a:bodyPr>
          <a:lstStyle/>
          <a:p>
            <a:pPr algn="just">
              <a:spcAft>
                <a:spcPct val="10000"/>
              </a:spcAft>
            </a:pPr>
            <a:r>
              <a:rPr lang="en-US" dirty="0" smtClean="0"/>
              <a:t>Example: A tower with 3 disks.</a:t>
            </a:r>
          </a:p>
          <a:p>
            <a:pPr lvl="1" algn="just">
              <a:spcBef>
                <a:spcPct val="10000"/>
              </a:spcBef>
              <a:buNone/>
            </a:pPr>
            <a:r>
              <a:rPr lang="en-US" dirty="0" smtClean="0"/>
              <a:t>	Move disk from A to C</a:t>
            </a:r>
          </a:p>
          <a:p>
            <a:pPr lvl="1" algn="just">
              <a:spcBef>
                <a:spcPct val="10000"/>
              </a:spcBef>
              <a:buNone/>
            </a:pPr>
            <a:r>
              <a:rPr lang="en-US" b="1" dirty="0" smtClean="0">
                <a:solidFill>
                  <a:srgbClr val="990033"/>
                </a:solidFill>
              </a:rPr>
              <a:t>	</a:t>
            </a:r>
            <a:r>
              <a:rPr lang="en-US" dirty="0" smtClean="0"/>
              <a:t>Move disk from A to B</a:t>
            </a:r>
          </a:p>
          <a:p>
            <a:pPr lvl="1" algn="just">
              <a:spcBef>
                <a:spcPct val="10000"/>
              </a:spcBef>
              <a:buNone/>
            </a:pPr>
            <a:r>
              <a:rPr lang="en-US" b="1" dirty="0" smtClean="0"/>
              <a:t>	</a:t>
            </a:r>
            <a:r>
              <a:rPr lang="en-US" dirty="0" smtClean="0"/>
              <a:t>Move disk from C to B</a:t>
            </a:r>
          </a:p>
          <a:p>
            <a:pPr lvl="1" algn="just">
              <a:spcBef>
                <a:spcPct val="10000"/>
              </a:spcBef>
              <a:buNone/>
            </a:pPr>
            <a:r>
              <a:rPr lang="en-US" dirty="0" smtClean="0"/>
              <a:t>	Move disk from A to C</a:t>
            </a:r>
          </a:p>
          <a:p>
            <a:pPr lvl="1" algn="just">
              <a:spcBef>
                <a:spcPct val="10000"/>
              </a:spcBef>
              <a:buNone/>
            </a:pPr>
            <a:r>
              <a:rPr lang="en-US" b="1" dirty="0" smtClean="0">
                <a:solidFill>
                  <a:srgbClr val="990033"/>
                </a:solidFill>
              </a:rPr>
              <a:t>	</a:t>
            </a:r>
            <a:r>
              <a:rPr lang="en-US" dirty="0" smtClean="0"/>
              <a:t>Move disk from B to A</a:t>
            </a:r>
          </a:p>
          <a:p>
            <a:pPr lvl="1" algn="just">
              <a:spcBef>
                <a:spcPct val="10000"/>
              </a:spcBef>
              <a:buNone/>
            </a:pPr>
            <a:r>
              <a:rPr lang="en-US" b="1" dirty="0" smtClean="0">
                <a:solidFill>
                  <a:srgbClr val="990033"/>
                </a:solidFill>
              </a:rPr>
              <a:t>	Move disk from B to C</a:t>
            </a:r>
          </a:p>
          <a:p>
            <a:pPr lvl="1" algn="just">
              <a:spcBef>
                <a:spcPct val="10000"/>
              </a:spcBef>
              <a:buNone/>
            </a:pPr>
            <a:r>
              <a:rPr lang="en-US" dirty="0" smtClean="0"/>
              <a:t>	Move disk from A to C</a:t>
            </a:r>
            <a:endParaRPr lang="en-US" dirty="0"/>
          </a:p>
        </p:txBody>
      </p:sp>
      <p:sp>
        <p:nvSpPr>
          <p:cNvPr id="23"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grpSp>
        <p:nvGrpSpPr>
          <p:cNvPr id="2" name="Group 4"/>
          <p:cNvGrpSpPr>
            <a:grpSpLocks/>
          </p:cNvGrpSpPr>
          <p:nvPr/>
        </p:nvGrpSpPr>
        <p:grpSpPr bwMode="auto">
          <a:xfrm>
            <a:off x="2895600" y="4495800"/>
            <a:ext cx="1371600" cy="1524000"/>
            <a:chOff x="1728" y="2736"/>
            <a:chExt cx="864" cy="960"/>
          </a:xfrm>
        </p:grpSpPr>
        <p:sp>
          <p:nvSpPr>
            <p:cNvPr id="64531"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64532"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64519"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64520"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64521"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grpSp>
        <p:nvGrpSpPr>
          <p:cNvPr id="3" name="Group 10"/>
          <p:cNvGrpSpPr>
            <a:grpSpLocks/>
          </p:cNvGrpSpPr>
          <p:nvPr/>
        </p:nvGrpSpPr>
        <p:grpSpPr bwMode="auto">
          <a:xfrm>
            <a:off x="4724400" y="4495800"/>
            <a:ext cx="1371600" cy="1524000"/>
            <a:chOff x="1728" y="2736"/>
            <a:chExt cx="864" cy="960"/>
          </a:xfrm>
        </p:grpSpPr>
        <p:sp>
          <p:nvSpPr>
            <p:cNvPr id="64529" name="Rectangle 11"/>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64530" name="Rectangle 12"/>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4" name="Group 13"/>
          <p:cNvGrpSpPr>
            <a:grpSpLocks/>
          </p:cNvGrpSpPr>
          <p:nvPr/>
        </p:nvGrpSpPr>
        <p:grpSpPr bwMode="auto">
          <a:xfrm>
            <a:off x="6400800" y="4495800"/>
            <a:ext cx="1371600" cy="1524000"/>
            <a:chOff x="1728" y="2736"/>
            <a:chExt cx="864" cy="960"/>
          </a:xfrm>
        </p:grpSpPr>
        <p:sp>
          <p:nvSpPr>
            <p:cNvPr id="64527" name="Rectangle 14"/>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64528" name="Rectangle 15"/>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475152" name="AutoShape 16"/>
          <p:cNvSpPr>
            <a:spLocks noChangeArrowheads="1"/>
          </p:cNvSpPr>
          <p:nvPr/>
        </p:nvSpPr>
        <p:spPr bwMode="auto">
          <a:xfrm>
            <a:off x="5029200" y="56388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64525" name="AutoShape 17"/>
          <p:cNvSpPr>
            <a:spLocks noChangeArrowheads="1"/>
          </p:cNvSpPr>
          <p:nvPr/>
        </p:nvSpPr>
        <p:spPr bwMode="auto">
          <a:xfrm>
            <a:off x="3352800" y="56388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
        <p:nvSpPr>
          <p:cNvPr id="64526" name="AutoShape 18"/>
          <p:cNvSpPr>
            <a:spLocks noChangeArrowheads="1"/>
          </p:cNvSpPr>
          <p:nvPr/>
        </p:nvSpPr>
        <p:spPr bwMode="auto">
          <a:xfrm>
            <a:off x="65532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sp>
        <p:nvSpPr>
          <p:cNvPr id="24" name="Slide Number Placeholder 6"/>
          <p:cNvSpPr txBox="1">
            <a:spLocks noGrp="1"/>
          </p:cNvSpPr>
          <p:nvPr/>
        </p:nvSpPr>
        <p:spPr bwMode="auto">
          <a:xfrm>
            <a:off x="7892993" y="6459379"/>
            <a:ext cx="79380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reading - </a:t>
            </a:r>
            <a:fld id="{D49BE81B-3DA1-4D29-AC5A-6FBE662ADA16}" type="slidenum">
              <a:rPr lang="en-US" sz="1000"/>
              <a:pPr algn="r" eaLnBrk="1" hangingPunct="1"/>
              <a:t>10</a:t>
            </a:fld>
            <a:endParaRPr lang="en-US" sz="1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0.00162 L 3.33333E-6 -0.21207 L 0.1842 -0.21207 L 0.1842 -0.03261 " pathEditMode="relative" rAng="0" ptsTypes="AAAA">
                                      <p:cBhvr>
                                        <p:cTn id="6" dur="1000" fill="hold"/>
                                        <p:tgtEl>
                                          <p:spTgt spid="475152"/>
                                        </p:tgtEl>
                                        <p:attrNameLst>
                                          <p:attrName>ppt_x</p:attrName>
                                          <p:attrName>ppt_y</p:attrName>
                                        </p:attrNameLst>
                                      </p:cBhvr>
                                      <p:rCtr x="9200" y="-10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5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Towers </a:t>
            </a:r>
            <a:r>
              <a:rPr lang="en-US" dirty="0"/>
              <a:t>of Hanoi </a:t>
            </a:r>
            <a:r>
              <a:rPr lang="en-US" dirty="0" smtClean="0"/>
              <a:t>(9/17)</a:t>
            </a:r>
            <a:endParaRPr lang="en-SG" dirty="0"/>
          </a:p>
        </p:txBody>
      </p:sp>
      <p:sp>
        <p:nvSpPr>
          <p:cNvPr id="23" name="Content Placeholder 6"/>
          <p:cNvSpPr>
            <a:spLocks noGrp="1"/>
          </p:cNvSpPr>
          <p:nvPr>
            <p:ph idx="1"/>
          </p:nvPr>
        </p:nvSpPr>
        <p:spPr>
          <a:xfrm>
            <a:off x="457200" y="1371600"/>
            <a:ext cx="8229600" cy="2868478"/>
          </a:xfrm>
        </p:spPr>
        <p:txBody>
          <a:bodyPr wrap="square">
            <a:spAutoFit/>
          </a:bodyPr>
          <a:lstStyle/>
          <a:p>
            <a:pPr algn="just">
              <a:spcAft>
                <a:spcPct val="10000"/>
              </a:spcAft>
            </a:pPr>
            <a:r>
              <a:rPr lang="en-US" dirty="0" smtClean="0"/>
              <a:t>Example: A tower with 3 disks.</a:t>
            </a:r>
          </a:p>
          <a:p>
            <a:pPr lvl="1" algn="just">
              <a:spcBef>
                <a:spcPct val="10000"/>
              </a:spcBef>
              <a:buNone/>
            </a:pPr>
            <a:r>
              <a:rPr lang="en-US" dirty="0" smtClean="0"/>
              <a:t>	Move disk from A to C</a:t>
            </a:r>
          </a:p>
          <a:p>
            <a:pPr lvl="1" algn="just">
              <a:spcBef>
                <a:spcPct val="10000"/>
              </a:spcBef>
              <a:buNone/>
            </a:pPr>
            <a:r>
              <a:rPr lang="en-US" b="1" dirty="0" smtClean="0">
                <a:solidFill>
                  <a:srgbClr val="990033"/>
                </a:solidFill>
              </a:rPr>
              <a:t>	</a:t>
            </a:r>
            <a:r>
              <a:rPr lang="en-US" dirty="0" smtClean="0"/>
              <a:t>Move disk from A to B</a:t>
            </a:r>
          </a:p>
          <a:p>
            <a:pPr lvl="1" algn="just">
              <a:spcBef>
                <a:spcPct val="10000"/>
              </a:spcBef>
              <a:buNone/>
            </a:pPr>
            <a:r>
              <a:rPr lang="en-US" b="1" dirty="0" smtClean="0"/>
              <a:t>	</a:t>
            </a:r>
            <a:r>
              <a:rPr lang="en-US" dirty="0" smtClean="0"/>
              <a:t>Move disk from C to B</a:t>
            </a:r>
          </a:p>
          <a:p>
            <a:pPr lvl="1" algn="just">
              <a:spcBef>
                <a:spcPct val="10000"/>
              </a:spcBef>
              <a:buNone/>
            </a:pPr>
            <a:r>
              <a:rPr lang="en-US" dirty="0" smtClean="0"/>
              <a:t>	Move disk from A to C</a:t>
            </a:r>
          </a:p>
          <a:p>
            <a:pPr lvl="1" algn="just">
              <a:spcBef>
                <a:spcPct val="10000"/>
              </a:spcBef>
              <a:buNone/>
            </a:pPr>
            <a:r>
              <a:rPr lang="en-US" b="1" dirty="0" smtClean="0">
                <a:solidFill>
                  <a:srgbClr val="990033"/>
                </a:solidFill>
              </a:rPr>
              <a:t>	</a:t>
            </a:r>
            <a:r>
              <a:rPr lang="en-US" dirty="0" smtClean="0"/>
              <a:t>Move disk from B to A</a:t>
            </a:r>
          </a:p>
          <a:p>
            <a:pPr lvl="1" algn="just">
              <a:spcBef>
                <a:spcPct val="10000"/>
              </a:spcBef>
              <a:buNone/>
            </a:pPr>
            <a:r>
              <a:rPr lang="en-US" b="1" dirty="0" smtClean="0">
                <a:solidFill>
                  <a:srgbClr val="990033"/>
                </a:solidFill>
              </a:rPr>
              <a:t>	</a:t>
            </a:r>
            <a:r>
              <a:rPr lang="en-US" dirty="0" smtClean="0"/>
              <a:t>Move disk from B to C</a:t>
            </a:r>
          </a:p>
          <a:p>
            <a:pPr lvl="1" algn="just">
              <a:spcBef>
                <a:spcPct val="10000"/>
              </a:spcBef>
              <a:buNone/>
            </a:pPr>
            <a:r>
              <a:rPr lang="en-US" b="1" dirty="0" smtClean="0">
                <a:solidFill>
                  <a:srgbClr val="990033"/>
                </a:solidFill>
              </a:rPr>
              <a:t>	Move disk from A to C</a:t>
            </a:r>
            <a:endParaRPr lang="en-US" b="1" dirty="0">
              <a:solidFill>
                <a:srgbClr val="990033"/>
              </a:solidFill>
            </a:endParaRPr>
          </a:p>
        </p:txBody>
      </p:sp>
      <p:sp>
        <p:nvSpPr>
          <p:cNvPr id="24"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grpSp>
        <p:nvGrpSpPr>
          <p:cNvPr id="2" name="Group 4"/>
          <p:cNvGrpSpPr>
            <a:grpSpLocks/>
          </p:cNvGrpSpPr>
          <p:nvPr/>
        </p:nvGrpSpPr>
        <p:grpSpPr bwMode="auto">
          <a:xfrm>
            <a:off x="2895600" y="4495800"/>
            <a:ext cx="1371600" cy="1524000"/>
            <a:chOff x="1728" y="2736"/>
            <a:chExt cx="864" cy="960"/>
          </a:xfrm>
        </p:grpSpPr>
        <p:sp>
          <p:nvSpPr>
            <p:cNvPr id="65556"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65557"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65543"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65544"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65545"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grpSp>
        <p:nvGrpSpPr>
          <p:cNvPr id="3" name="Group 10"/>
          <p:cNvGrpSpPr>
            <a:grpSpLocks/>
          </p:cNvGrpSpPr>
          <p:nvPr/>
        </p:nvGrpSpPr>
        <p:grpSpPr bwMode="auto">
          <a:xfrm>
            <a:off x="4724400" y="4495800"/>
            <a:ext cx="1371600" cy="1524000"/>
            <a:chOff x="1728" y="2736"/>
            <a:chExt cx="864" cy="960"/>
          </a:xfrm>
        </p:grpSpPr>
        <p:sp>
          <p:nvSpPr>
            <p:cNvPr id="65554" name="Rectangle 11"/>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65555" name="Rectangle 12"/>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4" name="Group 13"/>
          <p:cNvGrpSpPr>
            <a:grpSpLocks/>
          </p:cNvGrpSpPr>
          <p:nvPr/>
        </p:nvGrpSpPr>
        <p:grpSpPr bwMode="auto">
          <a:xfrm>
            <a:off x="6400800" y="4495800"/>
            <a:ext cx="1371600" cy="1524000"/>
            <a:chOff x="1728" y="2736"/>
            <a:chExt cx="864" cy="960"/>
          </a:xfrm>
        </p:grpSpPr>
        <p:sp>
          <p:nvSpPr>
            <p:cNvPr id="65552" name="Rectangle 14"/>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65553" name="Rectangle 15"/>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65548" name="AutoShape 16"/>
          <p:cNvSpPr>
            <a:spLocks noChangeArrowheads="1"/>
          </p:cNvSpPr>
          <p:nvPr/>
        </p:nvSpPr>
        <p:spPr bwMode="auto">
          <a:xfrm>
            <a:off x="6705600" y="54102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476177" name="AutoShape 17"/>
          <p:cNvSpPr>
            <a:spLocks noChangeArrowheads="1"/>
          </p:cNvSpPr>
          <p:nvPr/>
        </p:nvSpPr>
        <p:spPr bwMode="auto">
          <a:xfrm>
            <a:off x="3352800" y="56388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
        <p:nvSpPr>
          <p:cNvPr id="65550" name="AutoShape 18"/>
          <p:cNvSpPr>
            <a:spLocks noChangeArrowheads="1"/>
          </p:cNvSpPr>
          <p:nvPr/>
        </p:nvSpPr>
        <p:spPr bwMode="auto">
          <a:xfrm>
            <a:off x="65532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sp>
        <p:nvSpPr>
          <p:cNvPr id="476179" name="Text Box 19"/>
          <p:cNvSpPr txBox="1">
            <a:spLocks noChangeArrowheads="1"/>
          </p:cNvSpPr>
          <p:nvPr/>
        </p:nvSpPr>
        <p:spPr bwMode="auto">
          <a:xfrm>
            <a:off x="5327650" y="2514600"/>
            <a:ext cx="2451100" cy="830263"/>
          </a:xfrm>
          <a:prstGeom prst="rect">
            <a:avLst/>
          </a:prstGeom>
          <a:noFill/>
          <a:ln w="12700" cap="sq">
            <a:noFill/>
            <a:miter lim="800000"/>
            <a:headEnd type="none" w="sm" len="sm"/>
            <a:tailEnd type="none" w="sm" len="sm"/>
          </a:ln>
        </p:spPr>
        <p:txBody>
          <a:bodyPr>
            <a:spAutoFit/>
          </a:bodyPr>
          <a:lstStyle/>
          <a:p>
            <a:pPr algn="ctr">
              <a:spcBef>
                <a:spcPct val="50000"/>
              </a:spcBef>
            </a:pPr>
            <a:r>
              <a:rPr lang="en-US" sz="4800" b="1" dirty="0">
                <a:solidFill>
                  <a:srgbClr val="9900CC"/>
                </a:solidFill>
                <a:latin typeface="Monotype Corsiva" pitchFamily="66" charset="0"/>
              </a:rPr>
              <a:t>VIOLA!</a:t>
            </a:r>
          </a:p>
        </p:txBody>
      </p:sp>
      <p:sp>
        <p:nvSpPr>
          <p:cNvPr id="25" name="Slide Number Placeholder 6"/>
          <p:cNvSpPr txBox="1">
            <a:spLocks noGrp="1"/>
          </p:cNvSpPr>
          <p:nvPr/>
        </p:nvSpPr>
        <p:spPr bwMode="auto">
          <a:xfrm>
            <a:off x="7892993" y="6459379"/>
            <a:ext cx="79380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reading - </a:t>
            </a:r>
            <a:fld id="{D49BE81B-3DA1-4D29-AC5A-6FBE662ADA16}" type="slidenum">
              <a:rPr lang="en-US" sz="1000"/>
              <a:pPr algn="r" eaLnBrk="1" hangingPunct="1"/>
              <a:t>11</a:t>
            </a:fld>
            <a:endParaRPr lang="en-US" sz="1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2.85846E-6 L 3.33333E-6 -0.21554 L 0.38402 -0.21554 L 0.38402 -0.06591 " pathEditMode="relative" rAng="0" ptsTypes="AAAA">
                                      <p:cBhvr>
                                        <p:cTn id="6" dur="1000" fill="hold"/>
                                        <p:tgtEl>
                                          <p:spTgt spid="476177"/>
                                        </p:tgtEl>
                                        <p:attrNameLst>
                                          <p:attrName>ppt_x</p:attrName>
                                          <p:attrName>ppt_y</p:attrName>
                                        </p:attrNameLst>
                                      </p:cBhvr>
                                      <p:rCtr x="19200" y="-10800"/>
                                    </p:animMotion>
                                  </p:childTnLst>
                                </p:cTn>
                              </p:par>
                            </p:childTnLst>
                          </p:cTn>
                        </p:par>
                        <p:par>
                          <p:cTn id="7" fill="hold">
                            <p:stCondLst>
                              <p:cond delay="1000"/>
                            </p:stCondLst>
                            <p:childTnLst>
                              <p:par>
                                <p:cTn id="8" presetID="9" presetClass="entr" presetSubtype="0" fill="hold" grpId="0" nodeType="afterEffect">
                                  <p:stCondLst>
                                    <p:cond delay="0"/>
                                  </p:stCondLst>
                                  <p:childTnLst>
                                    <p:set>
                                      <p:cBhvr>
                                        <p:cTn id="9" dur="1" fill="hold">
                                          <p:stCondLst>
                                            <p:cond delay="0"/>
                                          </p:stCondLst>
                                        </p:cTn>
                                        <p:tgtEl>
                                          <p:spTgt spid="476179"/>
                                        </p:tgtEl>
                                        <p:attrNameLst>
                                          <p:attrName>style.visibility</p:attrName>
                                        </p:attrNameLst>
                                      </p:cBhvr>
                                      <p:to>
                                        <p:strVal val="visible"/>
                                      </p:to>
                                    </p:set>
                                    <p:animEffect transition="in" filter="dissolve">
                                      <p:cBhvr>
                                        <p:cTn id="10" dur="1000"/>
                                        <p:tgtEl>
                                          <p:spTgt spid="476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77" grpId="0" animBg="1"/>
      <p:bldP spid="476179"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4"/>
          <p:cNvSpPr txBox="1">
            <a:spLocks noChangeArrowheads="1"/>
          </p:cNvSpPr>
          <p:nvPr/>
        </p:nvSpPr>
        <p:spPr bwMode="auto">
          <a:xfrm>
            <a:off x="546100" y="4438650"/>
            <a:ext cx="7727950" cy="1200329"/>
          </a:xfrm>
          <a:prstGeom prst="rect">
            <a:avLst/>
          </a:prstGeom>
          <a:noFill/>
          <a:ln w="9525">
            <a:noFill/>
            <a:miter lim="800000"/>
            <a:headEnd/>
            <a:tailEnd/>
          </a:ln>
        </p:spPr>
        <p:txBody>
          <a:bodyPr>
            <a:spAutoFit/>
          </a:bodyPr>
          <a:lstStyle/>
          <a:p>
            <a:r>
              <a:rPr lang="en-US" sz="2400" dirty="0" smtClean="0"/>
              <a:t>1</a:t>
            </a:r>
            <a:r>
              <a:rPr lang="en-US" sz="2400" dirty="0"/>
              <a:t>. move </a:t>
            </a:r>
            <a:r>
              <a:rPr lang="en-US" sz="2400" dirty="0" smtClean="0">
                <a:solidFill>
                  <a:srgbClr val="0000FF"/>
                </a:solidFill>
              </a:rPr>
              <a:t>3</a:t>
            </a:r>
            <a:r>
              <a:rPr lang="en-US" sz="2400" dirty="0" smtClean="0"/>
              <a:t> smaller disks </a:t>
            </a:r>
            <a:r>
              <a:rPr lang="en-US" sz="2400" dirty="0"/>
              <a:t>from peg A to peg B</a:t>
            </a:r>
          </a:p>
          <a:p>
            <a:r>
              <a:rPr lang="en-US" sz="2400" dirty="0"/>
              <a:t> 2. move disk </a:t>
            </a:r>
            <a:r>
              <a:rPr lang="en-US" sz="2400" dirty="0" smtClean="0">
                <a:solidFill>
                  <a:srgbClr val="0000FF"/>
                </a:solidFill>
              </a:rPr>
              <a:t>4</a:t>
            </a:r>
            <a:r>
              <a:rPr lang="en-US" sz="2400" dirty="0" smtClean="0"/>
              <a:t> </a:t>
            </a:r>
            <a:r>
              <a:rPr lang="en-US" sz="2400" dirty="0"/>
              <a:t>from peg A to peg C</a:t>
            </a:r>
          </a:p>
          <a:p>
            <a:r>
              <a:rPr lang="en-US" sz="2400" dirty="0"/>
              <a:t> 3. move </a:t>
            </a:r>
            <a:r>
              <a:rPr lang="en-US" sz="2400" dirty="0" smtClean="0">
                <a:solidFill>
                  <a:srgbClr val="0000FF"/>
                </a:solidFill>
              </a:rPr>
              <a:t>3 </a:t>
            </a:r>
            <a:r>
              <a:rPr lang="en-US" sz="2400" dirty="0" smtClean="0"/>
              <a:t>smaller</a:t>
            </a:r>
            <a:r>
              <a:rPr lang="en-US" sz="2400" dirty="0" smtClean="0">
                <a:solidFill>
                  <a:srgbClr val="0000FF"/>
                </a:solidFill>
              </a:rPr>
              <a:t> </a:t>
            </a:r>
            <a:r>
              <a:rPr lang="en-US" sz="2400" dirty="0" smtClean="0"/>
              <a:t>disks </a:t>
            </a:r>
            <a:r>
              <a:rPr lang="en-US" sz="2400" dirty="0"/>
              <a:t>from peg B to peg C</a:t>
            </a:r>
          </a:p>
        </p:txBody>
      </p:sp>
      <p:pic>
        <p:nvPicPr>
          <p:cNvPr id="244738" name="Picture 2"/>
          <p:cNvPicPr>
            <a:picLocks noChangeAspect="1" noChangeArrowheads="1"/>
          </p:cNvPicPr>
          <p:nvPr/>
        </p:nvPicPr>
        <p:blipFill>
          <a:blip r:embed="rId3" cstate="print"/>
          <a:srcRect/>
          <a:stretch>
            <a:fillRect/>
          </a:stretch>
        </p:blipFill>
        <p:spPr bwMode="auto">
          <a:xfrm>
            <a:off x="714375" y="2120900"/>
            <a:ext cx="7334250" cy="1828800"/>
          </a:xfrm>
          <a:prstGeom prst="rect">
            <a:avLst/>
          </a:prstGeom>
          <a:noFill/>
          <a:ln w="9525">
            <a:noFill/>
            <a:miter lim="800000"/>
            <a:headEnd/>
            <a:tailEnd/>
          </a:ln>
        </p:spPr>
      </p:pic>
      <p:sp>
        <p:nvSpPr>
          <p:cNvPr id="10" name="Title 9"/>
          <p:cNvSpPr>
            <a:spLocks noGrp="1"/>
          </p:cNvSpPr>
          <p:nvPr>
            <p:ph type="title"/>
          </p:nvPr>
        </p:nvSpPr>
        <p:spPr/>
        <p:txBody>
          <a:bodyPr/>
          <a:lstStyle/>
          <a:p>
            <a:r>
              <a:rPr lang="en-US" dirty="0" smtClean="0"/>
              <a:t>Towers of Hanoi (10/17)</a:t>
            </a:r>
            <a:endParaRPr lang="en-US" dirty="0"/>
          </a:p>
        </p:txBody>
      </p:sp>
      <p:sp>
        <p:nvSpPr>
          <p:cNvPr id="9" name="Content Placeholder 6"/>
          <p:cNvSpPr>
            <a:spLocks noGrp="1"/>
          </p:cNvSpPr>
          <p:nvPr>
            <p:ph idx="1"/>
          </p:nvPr>
        </p:nvSpPr>
        <p:spPr>
          <a:xfrm>
            <a:off x="457200" y="1371600"/>
            <a:ext cx="8229600" cy="830997"/>
          </a:xfrm>
        </p:spPr>
        <p:txBody>
          <a:bodyPr wrap="square">
            <a:spAutoFit/>
          </a:bodyPr>
          <a:lstStyle/>
          <a:p>
            <a:pPr algn="just">
              <a:spcAft>
                <a:spcPct val="10000"/>
              </a:spcAft>
            </a:pPr>
            <a:r>
              <a:rPr lang="en-US" dirty="0" smtClean="0"/>
              <a:t>Next question: what if there are </a:t>
            </a:r>
            <a:r>
              <a:rPr lang="en-US" dirty="0" smtClean="0">
                <a:solidFill>
                  <a:srgbClr val="C00000"/>
                </a:solidFill>
              </a:rPr>
              <a:t>4 disks </a:t>
            </a:r>
            <a:r>
              <a:rPr lang="en-US" dirty="0" smtClean="0"/>
              <a:t>to move from A to C?</a:t>
            </a:r>
            <a:endParaRPr lang="en-US" sz="2000" dirty="0"/>
          </a:p>
        </p:txBody>
      </p:sp>
      <p:sp>
        <p:nvSpPr>
          <p:cNvPr id="8"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1" name="Slide Number Placeholder 6"/>
          <p:cNvSpPr txBox="1">
            <a:spLocks noGrp="1"/>
          </p:cNvSpPr>
          <p:nvPr/>
        </p:nvSpPr>
        <p:spPr bwMode="auto">
          <a:xfrm>
            <a:off x="7892993" y="6459379"/>
            <a:ext cx="79380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reading - </a:t>
            </a:r>
            <a:fld id="{D49BE81B-3DA1-4D29-AC5A-6FBE662ADA16}" type="slidenum">
              <a:rPr lang="en-US" sz="1000"/>
              <a:pPr algn="r" eaLnBrk="1" hangingPunct="1"/>
              <a:t>12</a:t>
            </a:fld>
            <a:endParaRPr lang="en-US" sz="1000" dirty="0"/>
          </a:p>
        </p:txBody>
      </p:sp>
    </p:spTree>
    <p:extLst>
      <p:ext uri="{BB962C8B-B14F-4D97-AF65-F5344CB8AC3E}">
        <p14:creationId xmlns:p14="http://schemas.microsoft.com/office/powerpoint/2010/main" val="35938699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Towers </a:t>
            </a:r>
            <a:r>
              <a:rPr lang="en-US" dirty="0"/>
              <a:t>of Hanoi (</a:t>
            </a:r>
            <a:r>
              <a:rPr lang="en-US" dirty="0" smtClean="0"/>
              <a:t>11/17)</a:t>
            </a:r>
            <a:endParaRPr lang="en-SG" dirty="0"/>
          </a:p>
        </p:txBody>
      </p:sp>
      <p:sp>
        <p:nvSpPr>
          <p:cNvPr id="10" name="Content Placeholder 6"/>
          <p:cNvSpPr>
            <a:spLocks noGrp="1"/>
          </p:cNvSpPr>
          <p:nvPr>
            <p:ph idx="1"/>
          </p:nvPr>
        </p:nvSpPr>
        <p:spPr>
          <a:xfrm>
            <a:off x="457200" y="1371600"/>
            <a:ext cx="8229600" cy="461665"/>
          </a:xfrm>
        </p:spPr>
        <p:txBody>
          <a:bodyPr wrap="square">
            <a:spAutoFit/>
          </a:bodyPr>
          <a:lstStyle/>
          <a:p>
            <a:pPr algn="just">
              <a:spcAft>
                <a:spcPct val="10000"/>
              </a:spcAft>
            </a:pPr>
            <a:r>
              <a:rPr lang="en-US" dirty="0" smtClean="0"/>
              <a:t>How about </a:t>
            </a:r>
            <a:r>
              <a:rPr lang="en-US" dirty="0" smtClean="0">
                <a:solidFill>
                  <a:srgbClr val="C00000"/>
                </a:solidFill>
              </a:rPr>
              <a:t>5 disks </a:t>
            </a:r>
            <a:r>
              <a:rPr lang="en-US" dirty="0" smtClean="0"/>
              <a:t>to move?</a:t>
            </a:r>
            <a:endParaRPr lang="en-US" sz="2000" dirty="0"/>
          </a:p>
        </p:txBody>
      </p:sp>
      <p:sp>
        <p:nvSpPr>
          <p:cNvPr id="9"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pic>
        <p:nvPicPr>
          <p:cNvPr id="7" name="Picture 2" descr="fig1022"/>
          <p:cNvPicPr preferRelativeResize="0">
            <a:picLocks noChangeAspect="1" noChangeArrowheads="1"/>
          </p:cNvPicPr>
          <p:nvPr/>
        </p:nvPicPr>
        <p:blipFill>
          <a:blip r:embed="rId3" cstate="print">
            <a:grayscl/>
          </a:blip>
          <a:srcRect/>
          <a:stretch>
            <a:fillRect/>
          </a:stretch>
        </p:blipFill>
        <p:spPr bwMode="auto">
          <a:xfrm>
            <a:off x="1055688" y="2030413"/>
            <a:ext cx="7315200" cy="1851025"/>
          </a:xfrm>
          <a:prstGeom prst="rect">
            <a:avLst/>
          </a:prstGeom>
          <a:noFill/>
          <a:ln w="9525">
            <a:noFill/>
            <a:miter lim="800000"/>
            <a:headEnd/>
            <a:tailEnd/>
          </a:ln>
        </p:spPr>
      </p:pic>
      <p:sp>
        <p:nvSpPr>
          <p:cNvPr id="11" name="TextBox 4"/>
          <p:cNvSpPr txBox="1">
            <a:spLocks noChangeArrowheads="1"/>
          </p:cNvSpPr>
          <p:nvPr/>
        </p:nvSpPr>
        <p:spPr bwMode="auto">
          <a:xfrm>
            <a:off x="546100" y="4438650"/>
            <a:ext cx="7727950" cy="1200329"/>
          </a:xfrm>
          <a:prstGeom prst="rect">
            <a:avLst/>
          </a:prstGeom>
          <a:noFill/>
          <a:ln w="9525">
            <a:noFill/>
            <a:miter lim="800000"/>
            <a:headEnd/>
            <a:tailEnd/>
          </a:ln>
        </p:spPr>
        <p:txBody>
          <a:bodyPr>
            <a:spAutoFit/>
          </a:bodyPr>
          <a:lstStyle/>
          <a:p>
            <a:r>
              <a:rPr lang="en-US" sz="2400" dirty="0" smtClean="0"/>
              <a:t>1. move </a:t>
            </a:r>
            <a:r>
              <a:rPr lang="en-US" sz="2400" dirty="0" smtClean="0">
                <a:solidFill>
                  <a:srgbClr val="0000FF"/>
                </a:solidFill>
              </a:rPr>
              <a:t>4</a:t>
            </a:r>
            <a:r>
              <a:rPr lang="en-US" sz="2400" dirty="0" smtClean="0"/>
              <a:t> smaller disks from peg A to peg B</a:t>
            </a:r>
          </a:p>
          <a:p>
            <a:r>
              <a:rPr lang="en-US" sz="2400" dirty="0" smtClean="0"/>
              <a:t>2. move disk </a:t>
            </a:r>
            <a:r>
              <a:rPr lang="en-US" sz="2400" dirty="0" smtClean="0">
                <a:solidFill>
                  <a:srgbClr val="0000FF"/>
                </a:solidFill>
              </a:rPr>
              <a:t>5</a:t>
            </a:r>
            <a:r>
              <a:rPr lang="en-US" sz="2400" dirty="0" smtClean="0"/>
              <a:t> from peg A to peg C</a:t>
            </a:r>
          </a:p>
          <a:p>
            <a:r>
              <a:rPr lang="en-US" sz="2400" dirty="0" smtClean="0"/>
              <a:t>3. move </a:t>
            </a:r>
            <a:r>
              <a:rPr lang="en-US" sz="2400" dirty="0" smtClean="0">
                <a:solidFill>
                  <a:srgbClr val="0000FF"/>
                </a:solidFill>
              </a:rPr>
              <a:t>4 </a:t>
            </a:r>
            <a:r>
              <a:rPr lang="en-US" sz="2400" dirty="0" smtClean="0"/>
              <a:t>smaller</a:t>
            </a:r>
            <a:r>
              <a:rPr lang="en-US" sz="2400" dirty="0" smtClean="0">
                <a:solidFill>
                  <a:srgbClr val="0000FF"/>
                </a:solidFill>
              </a:rPr>
              <a:t> </a:t>
            </a:r>
            <a:r>
              <a:rPr lang="en-US" sz="2400" dirty="0" smtClean="0"/>
              <a:t>disks from peg B to peg C</a:t>
            </a:r>
            <a:endParaRPr lang="en-US" sz="2400" dirty="0"/>
          </a:p>
        </p:txBody>
      </p:sp>
      <p:sp>
        <p:nvSpPr>
          <p:cNvPr id="12" name="TextBox 11"/>
          <p:cNvSpPr txBox="1"/>
          <p:nvPr/>
        </p:nvSpPr>
        <p:spPr>
          <a:xfrm>
            <a:off x="6331527" y="460753"/>
            <a:ext cx="2432050" cy="1569660"/>
          </a:xfrm>
          <a:prstGeom prst="rect">
            <a:avLst/>
          </a:prstGeom>
          <a:solidFill>
            <a:srgbClr val="CCFFCC"/>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stStyle>
          <a:p>
            <a:pPr algn="ctr">
              <a:spcBef>
                <a:spcPct val="50000"/>
              </a:spcBef>
            </a:pPr>
            <a:r>
              <a:rPr lang="en-US" sz="2400" b="1" dirty="0" smtClean="0">
                <a:solidFill>
                  <a:srgbClr val="9900CC"/>
                </a:solidFill>
                <a:latin typeface="Cambria" pitchFamily="18" charset="0"/>
                <a:cs typeface="Arial" charset="0"/>
              </a:rPr>
              <a:t>Can you start to visualize the recurrent relationship?</a:t>
            </a:r>
            <a:endParaRPr lang="en-US" sz="2400" b="1" dirty="0">
              <a:solidFill>
                <a:srgbClr val="9900CC"/>
              </a:solidFill>
              <a:latin typeface="Cambria" pitchFamily="18" charset="0"/>
              <a:cs typeface="Arial" charset="0"/>
            </a:endParaRPr>
          </a:p>
        </p:txBody>
      </p:sp>
      <p:sp>
        <p:nvSpPr>
          <p:cNvPr id="13" name="Slide Number Placeholder 6"/>
          <p:cNvSpPr txBox="1">
            <a:spLocks noGrp="1"/>
          </p:cNvSpPr>
          <p:nvPr/>
        </p:nvSpPr>
        <p:spPr bwMode="auto">
          <a:xfrm>
            <a:off x="7892993" y="6459379"/>
            <a:ext cx="79380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reading - </a:t>
            </a:r>
            <a:fld id="{D49BE81B-3DA1-4D29-AC5A-6FBE662ADA16}" type="slidenum">
              <a:rPr lang="en-US" sz="1000"/>
              <a:pPr algn="r" eaLnBrk="1" hangingPunct="1"/>
              <a:t>13</a:t>
            </a:fld>
            <a:endParaRPr lang="en-US" sz="1000" dirty="0"/>
          </a:p>
        </p:txBody>
      </p:sp>
    </p:spTree>
    <p:extLst>
      <p:ext uri="{BB962C8B-B14F-4D97-AF65-F5344CB8AC3E}">
        <p14:creationId xmlns:p14="http://schemas.microsoft.com/office/powerpoint/2010/main" val="15908860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57249" y="2190750"/>
            <a:ext cx="7444539" cy="2616101"/>
          </a:xfrm>
          <a:prstGeom prst="rect">
            <a:avLst/>
          </a:prstGeom>
          <a:solidFill>
            <a:srgbClr val="FFFFCC"/>
          </a:solidFill>
        </p:spPr>
        <p:style>
          <a:lnRef idx="2">
            <a:schemeClr val="accent4"/>
          </a:lnRef>
          <a:fillRef idx="1">
            <a:schemeClr val="lt1"/>
          </a:fillRef>
          <a:effectRef idx="0">
            <a:schemeClr val="accent4"/>
          </a:effectRef>
          <a:fontRef idx="minor">
            <a:schemeClr val="dk1"/>
          </a:fontRef>
        </p:style>
        <p:txBody>
          <a:bodyPr wrap="square">
            <a:spAutoFit/>
          </a:bodyPr>
          <a:lstStyle/>
          <a:p>
            <a:pPr marL="180975">
              <a:buFont typeface="Wingdings" pitchFamily="2" charset="2"/>
              <a:buNone/>
              <a:tabLst>
                <a:tab pos="631825" algn="l"/>
              </a:tabLst>
              <a:defRPr/>
            </a:pPr>
            <a:r>
              <a:rPr lang="en-US" sz="2400" dirty="0"/>
              <a:t>if (n &gt; 0) </a:t>
            </a:r>
          </a:p>
          <a:p>
            <a:pPr marL="628650" indent="-447675">
              <a:buFont typeface="Wingdings" pitchFamily="2" charset="2"/>
              <a:buNone/>
              <a:tabLst>
                <a:tab pos="631825" algn="l"/>
              </a:tabLst>
              <a:defRPr/>
            </a:pPr>
            <a:r>
              <a:rPr lang="en-US" sz="2400" dirty="0"/>
              <a:t>	move n – 1 disks from the </a:t>
            </a:r>
            <a:r>
              <a:rPr lang="en-US" sz="2400" i="1" dirty="0" smtClean="0">
                <a:solidFill>
                  <a:srgbClr val="0000FF"/>
                </a:solidFill>
              </a:rPr>
              <a:t>source</a:t>
            </a:r>
            <a:r>
              <a:rPr lang="en-US" sz="2400" dirty="0" smtClean="0">
                <a:solidFill>
                  <a:srgbClr val="0000FF"/>
                </a:solidFill>
              </a:rPr>
              <a:t> </a:t>
            </a:r>
            <a:r>
              <a:rPr lang="en-US" sz="2400" dirty="0"/>
              <a:t>peg to the </a:t>
            </a:r>
            <a:r>
              <a:rPr lang="en-US" sz="2400" i="1" dirty="0" smtClean="0">
                <a:solidFill>
                  <a:srgbClr val="0000FF"/>
                </a:solidFill>
              </a:rPr>
              <a:t>temp</a:t>
            </a:r>
            <a:r>
              <a:rPr lang="en-US" sz="2400" dirty="0" smtClean="0">
                <a:solidFill>
                  <a:srgbClr val="0000FF"/>
                </a:solidFill>
              </a:rPr>
              <a:t> </a:t>
            </a:r>
            <a:r>
              <a:rPr lang="en-US" sz="2400" dirty="0"/>
              <a:t>peg using the </a:t>
            </a:r>
            <a:r>
              <a:rPr lang="en-US" sz="2400" i="1" dirty="0" err="1" smtClean="0">
                <a:solidFill>
                  <a:srgbClr val="0000FF"/>
                </a:solidFill>
              </a:rPr>
              <a:t>dest</a:t>
            </a:r>
            <a:r>
              <a:rPr lang="en-US" sz="2400" dirty="0" smtClean="0">
                <a:solidFill>
                  <a:srgbClr val="0000FF"/>
                </a:solidFill>
              </a:rPr>
              <a:t> </a:t>
            </a:r>
            <a:r>
              <a:rPr lang="en-US" sz="2400" dirty="0"/>
              <a:t>peg</a:t>
            </a:r>
          </a:p>
          <a:p>
            <a:pPr marL="631825" lvl="1" indent="-450850">
              <a:spcBef>
                <a:spcPts val="1200"/>
              </a:spcBef>
              <a:buFont typeface="Wingdings" pitchFamily="2" charset="2"/>
              <a:buNone/>
              <a:tabLst>
                <a:tab pos="631825" algn="l"/>
              </a:tabLst>
              <a:defRPr/>
            </a:pPr>
            <a:r>
              <a:rPr lang="en-US" sz="2400" dirty="0"/>
              <a:t>	move disk n from the </a:t>
            </a:r>
            <a:r>
              <a:rPr lang="en-US" sz="2400" i="1" dirty="0" smtClean="0">
                <a:solidFill>
                  <a:srgbClr val="0000FF"/>
                </a:solidFill>
              </a:rPr>
              <a:t>source</a:t>
            </a:r>
            <a:r>
              <a:rPr lang="en-US" sz="2400" dirty="0" smtClean="0">
                <a:solidFill>
                  <a:srgbClr val="0000FF"/>
                </a:solidFill>
              </a:rPr>
              <a:t> </a:t>
            </a:r>
            <a:r>
              <a:rPr lang="en-US" sz="2400" dirty="0"/>
              <a:t>peg to the </a:t>
            </a:r>
            <a:r>
              <a:rPr lang="en-US" sz="2400" i="1" dirty="0" err="1" smtClean="0">
                <a:solidFill>
                  <a:srgbClr val="0000FF"/>
                </a:solidFill>
              </a:rPr>
              <a:t>dest</a:t>
            </a:r>
            <a:r>
              <a:rPr lang="en-US" sz="2400" dirty="0" smtClean="0">
                <a:solidFill>
                  <a:srgbClr val="0000FF"/>
                </a:solidFill>
              </a:rPr>
              <a:t> </a:t>
            </a:r>
            <a:r>
              <a:rPr lang="en-US" sz="2400" dirty="0"/>
              <a:t>peg</a:t>
            </a:r>
          </a:p>
          <a:p>
            <a:pPr marL="631825" lvl="1" indent="-450850">
              <a:spcBef>
                <a:spcPts val="1200"/>
              </a:spcBef>
              <a:buFont typeface="Wingdings" pitchFamily="2" charset="2"/>
              <a:buNone/>
              <a:tabLst>
                <a:tab pos="631825" algn="l"/>
              </a:tabLst>
              <a:defRPr/>
            </a:pPr>
            <a:r>
              <a:rPr lang="en-US" sz="2400" dirty="0"/>
              <a:t>	move n – 1 disks from the </a:t>
            </a:r>
            <a:r>
              <a:rPr lang="en-US" sz="2400" i="1" dirty="0" smtClean="0">
                <a:solidFill>
                  <a:srgbClr val="0000FF"/>
                </a:solidFill>
              </a:rPr>
              <a:t>temp</a:t>
            </a:r>
            <a:r>
              <a:rPr lang="en-US" sz="2400" dirty="0" smtClean="0">
                <a:solidFill>
                  <a:srgbClr val="0000FF"/>
                </a:solidFill>
              </a:rPr>
              <a:t> </a:t>
            </a:r>
            <a:r>
              <a:rPr lang="en-US" sz="2400" dirty="0"/>
              <a:t>peg to the </a:t>
            </a:r>
            <a:r>
              <a:rPr lang="en-US" sz="2400" i="1" dirty="0" err="1" smtClean="0">
                <a:solidFill>
                  <a:srgbClr val="0000FF"/>
                </a:solidFill>
              </a:rPr>
              <a:t>dest</a:t>
            </a:r>
            <a:r>
              <a:rPr lang="en-US" sz="2400" i="1" dirty="0" smtClean="0">
                <a:solidFill>
                  <a:srgbClr val="0000FF"/>
                </a:solidFill>
              </a:rPr>
              <a:t> </a:t>
            </a:r>
            <a:r>
              <a:rPr lang="en-US" sz="2400" dirty="0"/>
              <a:t>peg using the </a:t>
            </a:r>
            <a:r>
              <a:rPr lang="en-US" sz="2400" i="1" dirty="0" smtClean="0">
                <a:solidFill>
                  <a:srgbClr val="0000FF"/>
                </a:solidFill>
              </a:rPr>
              <a:t>source</a:t>
            </a:r>
            <a:r>
              <a:rPr lang="en-US" sz="2400" dirty="0" smtClean="0">
                <a:solidFill>
                  <a:srgbClr val="0000FF"/>
                </a:solidFill>
              </a:rPr>
              <a:t> </a:t>
            </a:r>
            <a:r>
              <a:rPr lang="en-US" sz="2400" dirty="0"/>
              <a:t>peg</a:t>
            </a:r>
          </a:p>
        </p:txBody>
      </p:sp>
      <p:sp>
        <p:nvSpPr>
          <p:cNvPr id="2" name="Title 1"/>
          <p:cNvSpPr>
            <a:spLocks noGrp="1"/>
          </p:cNvSpPr>
          <p:nvPr>
            <p:ph type="title"/>
          </p:nvPr>
        </p:nvSpPr>
        <p:spPr/>
        <p:txBody>
          <a:bodyPr/>
          <a:lstStyle/>
          <a:p>
            <a:r>
              <a:rPr lang="en-US" dirty="0" smtClean="0"/>
              <a:t>Towers </a:t>
            </a:r>
            <a:r>
              <a:rPr lang="en-US" dirty="0"/>
              <a:t>of Hanoi (</a:t>
            </a:r>
            <a:r>
              <a:rPr lang="en-US" dirty="0" smtClean="0"/>
              <a:t>12/17)</a:t>
            </a:r>
            <a:endParaRPr lang="en-SG" dirty="0"/>
          </a:p>
        </p:txBody>
      </p:sp>
      <p:sp>
        <p:nvSpPr>
          <p:cNvPr id="8" name="Content Placeholder 6"/>
          <p:cNvSpPr>
            <a:spLocks noGrp="1"/>
          </p:cNvSpPr>
          <p:nvPr>
            <p:ph idx="1"/>
          </p:nvPr>
        </p:nvSpPr>
        <p:spPr>
          <a:xfrm>
            <a:off x="457200" y="1371600"/>
            <a:ext cx="8229600" cy="523220"/>
          </a:xfrm>
        </p:spPr>
        <p:txBody>
          <a:bodyPr wrap="square">
            <a:spAutoFit/>
          </a:bodyPr>
          <a:lstStyle/>
          <a:p>
            <a:pPr>
              <a:spcBef>
                <a:spcPts val="600"/>
              </a:spcBef>
              <a:defRPr/>
            </a:pPr>
            <a:r>
              <a:rPr lang="en-US" sz="2800" dirty="0" smtClean="0"/>
              <a:t>Algorithm:</a:t>
            </a:r>
            <a:endParaRPr lang="en-US" sz="2800" dirty="0"/>
          </a:p>
        </p:txBody>
      </p:sp>
      <p:sp>
        <p:nvSpPr>
          <p:cNvPr id="9"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0" name="Slide Number Placeholder 6"/>
          <p:cNvSpPr txBox="1">
            <a:spLocks noGrp="1"/>
          </p:cNvSpPr>
          <p:nvPr/>
        </p:nvSpPr>
        <p:spPr bwMode="auto">
          <a:xfrm>
            <a:off x="7892993" y="6459379"/>
            <a:ext cx="79380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reading - </a:t>
            </a:r>
            <a:fld id="{D49BE81B-3DA1-4D29-AC5A-6FBE662ADA16}" type="slidenum">
              <a:rPr lang="en-US" sz="1000"/>
              <a:pPr algn="r" eaLnBrk="1" hangingPunct="1"/>
              <a:t>14</a:t>
            </a:fld>
            <a:endParaRPr lang="en-US" sz="1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Towers </a:t>
            </a:r>
            <a:r>
              <a:rPr lang="en-US" dirty="0"/>
              <a:t>of </a:t>
            </a:r>
            <a:r>
              <a:rPr lang="en-US" dirty="0" smtClean="0"/>
              <a:t>Hanoi: Recursive Code </a:t>
            </a:r>
            <a:endParaRPr lang="en-SG" dirty="0"/>
          </a:p>
        </p:txBody>
      </p:sp>
      <p:sp>
        <p:nvSpPr>
          <p:cNvPr id="20"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grpSp>
        <p:nvGrpSpPr>
          <p:cNvPr id="3" name="Group 2"/>
          <p:cNvGrpSpPr/>
          <p:nvPr/>
        </p:nvGrpSpPr>
        <p:grpSpPr>
          <a:xfrm>
            <a:off x="361510" y="1316240"/>
            <a:ext cx="8390238" cy="5053204"/>
            <a:chOff x="297712" y="1305607"/>
            <a:chExt cx="8390238" cy="5053204"/>
          </a:xfrm>
        </p:grpSpPr>
        <p:sp>
          <p:nvSpPr>
            <p:cNvPr id="9" name="TextBox 8"/>
            <p:cNvSpPr txBox="1"/>
            <p:nvPr/>
          </p:nvSpPr>
          <p:spPr bwMode="auto">
            <a:xfrm>
              <a:off x="297712" y="1311275"/>
              <a:ext cx="8389088" cy="5047536"/>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p>
              <a:pPr>
                <a:tabLst>
                  <a:tab pos="341313" algn="l"/>
                  <a:tab pos="682625" algn="l"/>
                  <a:tab pos="1023938" algn="l"/>
                  <a:tab pos="1376363" algn="l"/>
                </a:tabLst>
                <a:defRPr/>
              </a:pPr>
              <a:r>
                <a:rPr lang="en-US" sz="1400" b="1" dirty="0">
                  <a:latin typeface="Courier New" pitchFamily="49" charset="0"/>
                  <a:cs typeface="Courier New" pitchFamily="49" charset="0"/>
                </a:rPr>
                <a:t>#include &lt;</a:t>
              </a:r>
              <a:r>
                <a:rPr lang="en-US" sz="1400" b="1" dirty="0" err="1">
                  <a:latin typeface="Courier New" pitchFamily="49" charset="0"/>
                  <a:cs typeface="Courier New" pitchFamily="49" charset="0"/>
                </a:rPr>
                <a:t>stdio.h</a:t>
              </a:r>
              <a:r>
                <a:rPr lang="en-US" sz="1400" b="1" dirty="0">
                  <a:latin typeface="Courier New" pitchFamily="49" charset="0"/>
                  <a:cs typeface="Courier New" pitchFamily="49" charset="0"/>
                </a:rPr>
                <a:t>&gt;</a:t>
              </a:r>
            </a:p>
            <a:p>
              <a:pPr>
                <a:tabLst>
                  <a:tab pos="341313" algn="l"/>
                  <a:tab pos="682625" algn="l"/>
                  <a:tab pos="1023938" algn="l"/>
                  <a:tab pos="1376363" algn="l"/>
                </a:tabLst>
                <a:defRPr/>
              </a:pPr>
              <a:r>
                <a:rPr lang="en-US" sz="1400" b="1" dirty="0">
                  <a:solidFill>
                    <a:srgbClr val="0000FF"/>
                  </a:solidFill>
                  <a:latin typeface="Courier New" pitchFamily="49" charset="0"/>
                  <a:cs typeface="Courier New" pitchFamily="49" charset="0"/>
                </a:rPr>
                <a:t>void</a:t>
              </a: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tower(</a:t>
              </a:r>
              <a:r>
                <a:rPr lang="en-US" sz="1400" b="1" dirty="0" err="1" smtClean="0">
                  <a:solidFill>
                    <a:srgbClr val="0000FF"/>
                  </a:solidFill>
                  <a:latin typeface="Courier New" pitchFamily="49" charset="0"/>
                  <a:cs typeface="Courier New" pitchFamily="49" charset="0"/>
                </a:rPr>
                <a:t>int</a:t>
              </a:r>
              <a:r>
                <a:rPr lang="en-US" sz="1400" b="1" dirty="0" smtClean="0">
                  <a:solidFill>
                    <a:schemeClr val="tx1"/>
                  </a:solidFill>
                  <a:latin typeface="Courier New" pitchFamily="49" charset="0"/>
                  <a:cs typeface="Courier New" pitchFamily="49" charset="0"/>
                </a:rPr>
                <a:t>,</a:t>
              </a:r>
              <a:r>
                <a:rPr lang="en-US" sz="1400" b="1" dirty="0" smtClean="0">
                  <a:solidFill>
                    <a:srgbClr val="0000FF"/>
                  </a:solidFill>
                  <a:latin typeface="Courier New" pitchFamily="49" charset="0"/>
                  <a:cs typeface="Courier New" pitchFamily="49" charset="0"/>
                </a:rPr>
                <a:t> </a:t>
              </a:r>
              <a:r>
                <a:rPr lang="en-US" sz="1400" b="1" dirty="0" smtClean="0">
                  <a:latin typeface="Courier New" pitchFamily="49" charset="0"/>
                  <a:cs typeface="Courier New" pitchFamily="49" charset="0"/>
                </a:rPr>
                <a:t>c</a:t>
              </a:r>
              <a:r>
                <a:rPr lang="en-US" sz="1400" b="1" dirty="0" smtClean="0">
                  <a:solidFill>
                    <a:srgbClr val="0000FF"/>
                  </a:solidFill>
                  <a:latin typeface="Courier New" pitchFamily="49" charset="0"/>
                  <a:cs typeface="Courier New" pitchFamily="49" charset="0"/>
                </a:rPr>
                <a:t>har</a:t>
              </a:r>
              <a:r>
                <a:rPr lang="en-US" sz="1400" b="1" dirty="0">
                  <a:latin typeface="Courier New" pitchFamily="49" charset="0"/>
                  <a:cs typeface="Courier New" pitchFamily="49" charset="0"/>
                </a:rPr>
                <a:t>, </a:t>
              </a:r>
              <a:r>
                <a:rPr lang="en-US" sz="1400" b="1" dirty="0">
                  <a:solidFill>
                    <a:srgbClr val="0000FF"/>
                  </a:solidFill>
                  <a:latin typeface="Courier New" pitchFamily="49" charset="0"/>
                  <a:cs typeface="Courier New" pitchFamily="49" charset="0"/>
                </a:rPr>
                <a:t>char</a:t>
              </a:r>
              <a:r>
                <a:rPr lang="en-US" sz="1400" b="1" dirty="0">
                  <a:latin typeface="Courier New" pitchFamily="49" charset="0"/>
                  <a:cs typeface="Courier New" pitchFamily="49" charset="0"/>
                </a:rPr>
                <a:t>, </a:t>
              </a:r>
              <a:r>
                <a:rPr lang="en-US" sz="1400" b="1" dirty="0" smtClean="0">
                  <a:solidFill>
                    <a:srgbClr val="0000FF"/>
                  </a:solidFill>
                  <a:latin typeface="Courier New" pitchFamily="49" charset="0"/>
                  <a:cs typeface="Courier New" pitchFamily="49" charset="0"/>
                </a:rPr>
                <a:t>char</a:t>
              </a:r>
              <a:r>
                <a:rPr lang="en-US" sz="1400" b="1" dirty="0" smtClean="0">
                  <a:latin typeface="Courier New" pitchFamily="49" charset="0"/>
                  <a:cs typeface="Courier New" pitchFamily="49" charset="0"/>
                </a:rPr>
                <a:t>);</a:t>
              </a:r>
            </a:p>
            <a:p>
              <a:pPr>
                <a:tabLst>
                  <a:tab pos="341313" algn="l"/>
                  <a:tab pos="682625" algn="l"/>
                  <a:tab pos="1023938" algn="l"/>
                  <a:tab pos="1376363" algn="l"/>
                </a:tabLst>
                <a:defRPr/>
              </a:pPr>
              <a:endParaRPr lang="en-US" sz="1400" b="1" dirty="0">
                <a:latin typeface="Courier New" pitchFamily="49" charset="0"/>
                <a:cs typeface="Courier New" pitchFamily="49" charset="0"/>
              </a:endParaRPr>
            </a:p>
            <a:p>
              <a:pPr>
                <a:tabLst>
                  <a:tab pos="341313" algn="l"/>
                  <a:tab pos="682625" algn="l"/>
                  <a:tab pos="1023938" algn="l"/>
                  <a:tab pos="1376363" algn="l"/>
                </a:tabLst>
                <a:defRPr/>
              </a:pPr>
              <a:r>
                <a:rPr lang="en-US" sz="1400" b="1" dirty="0">
                  <a:solidFill>
                    <a:srgbClr val="0000FF"/>
                  </a:solidFill>
                  <a:latin typeface="Courier New" pitchFamily="49" charset="0"/>
                  <a:cs typeface="Courier New" pitchFamily="49" charset="0"/>
                </a:rPr>
                <a:t>int</a:t>
              </a:r>
              <a:r>
                <a:rPr lang="en-US" sz="1400" b="1" dirty="0">
                  <a:latin typeface="Courier New" pitchFamily="49" charset="0"/>
                  <a:cs typeface="Courier New" pitchFamily="49" charset="0"/>
                </a:rPr>
                <a:t> main(</a:t>
              </a:r>
              <a:r>
                <a:rPr lang="en-US" sz="1400" b="1" dirty="0">
                  <a:solidFill>
                    <a:srgbClr val="0000FF"/>
                  </a:solidFill>
                  <a:latin typeface="Courier New" pitchFamily="49" charset="0"/>
                  <a:cs typeface="Courier New" pitchFamily="49" charset="0"/>
                </a:rPr>
                <a:t>void</a:t>
              </a:r>
              <a:r>
                <a:rPr lang="en-US" sz="1400" b="1" dirty="0">
                  <a:latin typeface="Courier New" pitchFamily="49" charset="0"/>
                  <a:cs typeface="Courier New" pitchFamily="49" charset="0"/>
                </a:rPr>
                <a:t>)</a:t>
              </a:r>
            </a:p>
            <a:p>
              <a:pPr>
                <a:tabLst>
                  <a:tab pos="341313" algn="l"/>
                  <a:tab pos="682625" algn="l"/>
                  <a:tab pos="1023938" algn="l"/>
                  <a:tab pos="1376363" algn="l"/>
                </a:tabLst>
                <a:defRPr/>
              </a:pPr>
              <a:r>
                <a:rPr lang="en-US" sz="1400" b="1" dirty="0">
                  <a:latin typeface="Courier New" pitchFamily="49" charset="0"/>
                  <a:cs typeface="Courier New" pitchFamily="49" charset="0"/>
                </a:rPr>
                <a:t>{</a:t>
              </a:r>
            </a:p>
            <a:p>
              <a:pPr>
                <a:tabLst>
                  <a:tab pos="341313" algn="l"/>
                  <a:tab pos="682625" algn="l"/>
                  <a:tab pos="1023938" algn="l"/>
                  <a:tab pos="1376363" algn="l"/>
                </a:tabLst>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a:t>
              </a:r>
              <a:r>
                <a:rPr lang="en-US" sz="1400" b="1" dirty="0" smtClean="0">
                  <a:solidFill>
                    <a:srgbClr val="0000FF"/>
                  </a:solidFill>
                  <a:latin typeface="Courier New" pitchFamily="49" charset="0"/>
                  <a:cs typeface="Courier New" pitchFamily="49" charset="0"/>
                </a:rPr>
                <a:t>int</a:t>
              </a:r>
              <a:r>
                <a:rPr lang="en-US" sz="1400" b="1" dirty="0" smtClean="0">
                  <a:latin typeface="Courier New" pitchFamily="49" charset="0"/>
                  <a:cs typeface="Courier New" pitchFamily="49" charset="0"/>
                </a:rPr>
                <a:t> </a:t>
              </a:r>
              <a:r>
                <a:rPr lang="en-US" sz="1400" b="1" dirty="0">
                  <a:latin typeface="Courier New" pitchFamily="49" charset="0"/>
                  <a:cs typeface="Courier New" pitchFamily="49" charset="0"/>
                </a:rPr>
                <a:t>disks;</a:t>
              </a:r>
            </a:p>
            <a:p>
              <a:pPr>
                <a:tabLst>
                  <a:tab pos="341313" algn="l"/>
                  <a:tab pos="682625" algn="l"/>
                  <a:tab pos="1023938" algn="l"/>
                  <a:tab pos="1376363" algn="l"/>
                </a:tabLst>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printf</a:t>
              </a:r>
              <a:r>
                <a:rPr lang="en-US" sz="1400" b="1" dirty="0" smtClean="0">
                  <a:latin typeface="Courier New" pitchFamily="49" charset="0"/>
                  <a:cs typeface="Courier New" pitchFamily="49" charset="0"/>
                </a:rPr>
                <a:t>(</a:t>
              </a:r>
              <a:r>
                <a:rPr lang="en-US" sz="1400" b="1" dirty="0">
                  <a:solidFill>
                    <a:srgbClr val="006600"/>
                  </a:solidFill>
                  <a:latin typeface="Courier New" pitchFamily="49" charset="0"/>
                  <a:cs typeface="Courier New" pitchFamily="49" charset="0"/>
                </a:rPr>
                <a:t>"</a:t>
              </a:r>
              <a:r>
                <a:rPr lang="en-US" sz="1400" b="1" dirty="0" smtClean="0">
                  <a:solidFill>
                    <a:srgbClr val="006600"/>
                  </a:solidFill>
                  <a:latin typeface="Courier New" pitchFamily="49" charset="0"/>
                  <a:cs typeface="Courier New" pitchFamily="49" charset="0"/>
                </a:rPr>
                <a:t>Number of disks: </a:t>
              </a:r>
              <a:r>
                <a:rPr lang="en-US" sz="1400" b="1" dirty="0">
                  <a:solidFill>
                    <a:srgbClr val="006600"/>
                  </a:solidFill>
                  <a:latin typeface="Courier New" pitchFamily="49" charset="0"/>
                  <a:cs typeface="Courier New" pitchFamily="49" charset="0"/>
                </a:rPr>
                <a:t>"</a:t>
              </a:r>
              <a:r>
                <a:rPr lang="en-US" sz="1400" b="1" dirty="0" smtClean="0">
                  <a:latin typeface="Courier New" pitchFamily="49" charset="0"/>
                  <a:cs typeface="Courier New" pitchFamily="49" charset="0"/>
                </a:rPr>
                <a:t>);</a:t>
              </a:r>
              <a:endParaRPr lang="en-US" sz="1400" b="1" dirty="0">
                <a:latin typeface="Courier New" pitchFamily="49" charset="0"/>
                <a:cs typeface="Courier New" pitchFamily="49" charset="0"/>
              </a:endParaRPr>
            </a:p>
            <a:p>
              <a:pPr>
                <a:tabLst>
                  <a:tab pos="341313" algn="l"/>
                  <a:tab pos="682625" algn="l"/>
                  <a:tab pos="1023938" algn="l"/>
                  <a:tab pos="1376363" algn="l"/>
                </a:tabLst>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scanf</a:t>
              </a:r>
              <a:r>
                <a:rPr lang="en-US" sz="1400" b="1" dirty="0">
                  <a:latin typeface="Courier New" pitchFamily="49" charset="0"/>
                  <a:cs typeface="Courier New" pitchFamily="49" charset="0"/>
                </a:rPr>
                <a:t>(</a:t>
              </a:r>
              <a:r>
                <a:rPr lang="en-US" sz="1400" b="1" dirty="0">
                  <a:solidFill>
                    <a:srgbClr val="006600"/>
                  </a:solidFill>
                  <a:latin typeface="Courier New" pitchFamily="49" charset="0"/>
                  <a:cs typeface="Courier New" pitchFamily="49" charset="0"/>
                </a:rPr>
                <a:t>"</a:t>
              </a:r>
              <a:r>
                <a:rPr lang="en-US" sz="1400" b="1" dirty="0">
                  <a:solidFill>
                    <a:srgbClr val="FF0000"/>
                  </a:solidFill>
                  <a:latin typeface="Courier New" pitchFamily="49" charset="0"/>
                  <a:cs typeface="Courier New" pitchFamily="49" charset="0"/>
                </a:rPr>
                <a:t>%d</a:t>
              </a:r>
              <a:r>
                <a:rPr lang="en-US" sz="1400" b="1" dirty="0">
                  <a:solidFill>
                    <a:srgbClr val="006600"/>
                  </a:solidFill>
                  <a:latin typeface="Courier New" pitchFamily="49" charset="0"/>
                  <a:cs typeface="Courier New" pitchFamily="49" charset="0"/>
                </a:rPr>
                <a:t>"</a:t>
              </a:r>
              <a:r>
                <a:rPr lang="en-US" sz="1400" b="1" dirty="0">
                  <a:latin typeface="Courier New" pitchFamily="49" charset="0"/>
                  <a:cs typeface="Courier New" pitchFamily="49" charset="0"/>
                </a:rPr>
                <a:t>, &amp;disks);</a:t>
              </a:r>
            </a:p>
            <a:p>
              <a:pPr>
                <a:tabLst>
                  <a:tab pos="341313" algn="l"/>
                  <a:tab pos="682625" algn="l"/>
                  <a:tab pos="1023938" algn="l"/>
                  <a:tab pos="1376363" algn="l"/>
                </a:tabLst>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tower(disks, </a:t>
              </a:r>
              <a:r>
                <a:rPr lang="en-US" sz="1400" b="1" dirty="0" smtClean="0">
                  <a:solidFill>
                    <a:srgbClr val="006600"/>
                  </a:solidFill>
                  <a:latin typeface="Courier New" pitchFamily="49" charset="0"/>
                  <a:cs typeface="Courier New" pitchFamily="49" charset="0"/>
                </a:rPr>
                <a:t>'A'</a:t>
              </a:r>
              <a:r>
                <a:rPr lang="en-US" sz="1400" b="1" dirty="0" smtClean="0">
                  <a:latin typeface="Courier New" pitchFamily="49" charset="0"/>
                  <a:cs typeface="Courier New" pitchFamily="49" charset="0"/>
                </a:rPr>
                <a:t>,</a:t>
              </a:r>
              <a:r>
                <a:rPr lang="en-US" sz="1400" b="1" dirty="0" smtClean="0">
                  <a:solidFill>
                    <a:srgbClr val="006600"/>
                  </a:solidFill>
                  <a:latin typeface="Courier New" pitchFamily="49" charset="0"/>
                  <a:cs typeface="Courier New" pitchFamily="49" charset="0"/>
                </a:rPr>
                <a:t>'C'</a:t>
              </a:r>
              <a:r>
                <a:rPr lang="en-US" sz="1400" b="1" dirty="0" smtClean="0">
                  <a:latin typeface="Courier New" pitchFamily="49" charset="0"/>
                  <a:cs typeface="Courier New" pitchFamily="49" charset="0"/>
                </a:rPr>
                <a:t>,</a:t>
              </a:r>
              <a:r>
                <a:rPr lang="en-US" sz="1400" b="1" dirty="0" smtClean="0">
                  <a:solidFill>
                    <a:srgbClr val="006600"/>
                  </a:solidFill>
                  <a:latin typeface="Courier New" pitchFamily="49" charset="0"/>
                  <a:cs typeface="Courier New" pitchFamily="49" charset="0"/>
                </a:rPr>
                <a:t>'B'</a:t>
              </a:r>
              <a:r>
                <a:rPr lang="en-US" sz="1400" b="1" dirty="0" smtClean="0">
                  <a:latin typeface="Courier New" pitchFamily="49" charset="0"/>
                  <a:cs typeface="Courier New" pitchFamily="49" charset="0"/>
                </a:rPr>
                <a:t>);</a:t>
              </a:r>
              <a:endParaRPr lang="en-US" sz="1400" b="1" dirty="0">
                <a:latin typeface="Courier New" pitchFamily="49" charset="0"/>
                <a:cs typeface="Courier New" pitchFamily="49" charset="0"/>
              </a:endParaRPr>
            </a:p>
            <a:p>
              <a:pPr>
                <a:tabLst>
                  <a:tab pos="341313" algn="l"/>
                  <a:tab pos="682625" algn="l"/>
                  <a:tab pos="1023938" algn="l"/>
                  <a:tab pos="1376363" algn="l"/>
                </a:tabLst>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a:t>
              </a:r>
              <a:r>
                <a:rPr lang="en-US" sz="1400" b="1" dirty="0" smtClean="0">
                  <a:solidFill>
                    <a:srgbClr val="0000FF"/>
                  </a:solidFill>
                  <a:latin typeface="Courier New" pitchFamily="49" charset="0"/>
                  <a:cs typeface="Courier New" pitchFamily="49" charset="0"/>
                </a:rPr>
                <a:t>return</a:t>
              </a:r>
              <a:r>
                <a:rPr lang="en-US" sz="1400" b="1" dirty="0" smtClean="0">
                  <a:latin typeface="Courier New" pitchFamily="49" charset="0"/>
                  <a:cs typeface="Courier New" pitchFamily="49" charset="0"/>
                </a:rPr>
                <a:t> </a:t>
              </a:r>
              <a:r>
                <a:rPr lang="en-US" sz="1400" b="1" dirty="0">
                  <a:solidFill>
                    <a:srgbClr val="006600"/>
                  </a:solidFill>
                  <a:latin typeface="Courier New" pitchFamily="49" charset="0"/>
                  <a:cs typeface="Courier New" pitchFamily="49" charset="0"/>
                </a:rPr>
                <a:t>0</a:t>
              </a:r>
              <a:r>
                <a:rPr lang="en-US" sz="1400" b="1" dirty="0">
                  <a:latin typeface="Courier New" pitchFamily="49" charset="0"/>
                  <a:cs typeface="Courier New" pitchFamily="49" charset="0"/>
                </a:rPr>
                <a:t>;</a:t>
              </a:r>
            </a:p>
            <a:p>
              <a:pPr>
                <a:tabLst>
                  <a:tab pos="341313" algn="l"/>
                  <a:tab pos="682625" algn="l"/>
                  <a:tab pos="1023938" algn="l"/>
                  <a:tab pos="1376363" algn="l"/>
                </a:tabLst>
                <a:defRPr/>
              </a:pPr>
              <a:r>
                <a:rPr lang="en-US" sz="1400" b="1" dirty="0">
                  <a:latin typeface="Courier New" pitchFamily="49" charset="0"/>
                  <a:cs typeface="Courier New" pitchFamily="49" charset="0"/>
                </a:rPr>
                <a:t>}</a:t>
              </a:r>
            </a:p>
            <a:p>
              <a:pPr>
                <a:tabLst>
                  <a:tab pos="341313" algn="l"/>
                  <a:tab pos="682625" algn="l"/>
                  <a:tab pos="1023938" algn="l"/>
                  <a:tab pos="1376363" algn="l"/>
                </a:tabLst>
                <a:defRPr/>
              </a:pPr>
              <a:endParaRPr lang="en-US" sz="1400" b="1" dirty="0">
                <a:latin typeface="Courier New" pitchFamily="49" charset="0"/>
                <a:cs typeface="Courier New" pitchFamily="49" charset="0"/>
              </a:endParaRPr>
            </a:p>
            <a:p>
              <a:pPr>
                <a:tabLst>
                  <a:tab pos="341313" algn="l"/>
                  <a:tab pos="682625" algn="l"/>
                  <a:tab pos="1023938" algn="l"/>
                  <a:tab pos="1376363" algn="l"/>
                </a:tabLst>
                <a:defRPr/>
              </a:pPr>
              <a:r>
                <a:rPr lang="en-US" sz="1400" b="1" dirty="0">
                  <a:solidFill>
                    <a:srgbClr val="800000"/>
                  </a:solidFill>
                  <a:latin typeface="Courier New" pitchFamily="49" charset="0"/>
                  <a:cs typeface="Courier New" pitchFamily="49" charset="0"/>
                </a:rPr>
                <a:t>// Display instructions for moving n disk from source to </a:t>
              </a:r>
              <a:r>
                <a:rPr lang="en-US" sz="1400" b="1" dirty="0" err="1">
                  <a:solidFill>
                    <a:srgbClr val="800000"/>
                  </a:solidFill>
                  <a:latin typeface="Courier New" pitchFamily="49" charset="0"/>
                  <a:cs typeface="Courier New" pitchFamily="49" charset="0"/>
                </a:rPr>
                <a:t>dest</a:t>
              </a:r>
              <a:endParaRPr lang="en-US" sz="1400" b="1" dirty="0">
                <a:solidFill>
                  <a:srgbClr val="800000"/>
                </a:solidFill>
                <a:latin typeface="Courier New" pitchFamily="49" charset="0"/>
                <a:cs typeface="Courier New" pitchFamily="49" charset="0"/>
              </a:endParaRPr>
            </a:p>
            <a:p>
              <a:pPr>
                <a:tabLst>
                  <a:tab pos="341313" algn="l"/>
                  <a:tab pos="682625" algn="l"/>
                  <a:tab pos="1023938" algn="l"/>
                  <a:tab pos="1376363" algn="l"/>
                </a:tabLst>
                <a:defRPr/>
              </a:pPr>
              <a:r>
                <a:rPr lang="en-US" sz="1400" b="1" dirty="0">
                  <a:solidFill>
                    <a:srgbClr val="800000"/>
                  </a:solidFill>
                  <a:latin typeface="Courier New" pitchFamily="49" charset="0"/>
                  <a:cs typeface="Courier New" pitchFamily="49" charset="0"/>
                </a:rPr>
                <a:t>// using temp as an auxiliary. Disks are numbered 1 to n </a:t>
              </a:r>
              <a:endParaRPr lang="en-US" sz="1400" b="1" dirty="0" smtClean="0">
                <a:solidFill>
                  <a:srgbClr val="800000"/>
                </a:solidFill>
                <a:latin typeface="Courier New" pitchFamily="49" charset="0"/>
                <a:cs typeface="Courier New" pitchFamily="49" charset="0"/>
              </a:endParaRPr>
            </a:p>
            <a:p>
              <a:pPr>
                <a:tabLst>
                  <a:tab pos="341313" algn="l"/>
                  <a:tab pos="682625" algn="l"/>
                  <a:tab pos="1023938" algn="l"/>
                  <a:tab pos="1376363" algn="l"/>
                </a:tabLst>
                <a:defRPr/>
              </a:pPr>
              <a:r>
                <a:rPr lang="en-US" sz="1400" b="1" dirty="0" smtClean="0">
                  <a:solidFill>
                    <a:srgbClr val="800000"/>
                  </a:solidFill>
                  <a:latin typeface="Courier New" pitchFamily="49" charset="0"/>
                  <a:cs typeface="Courier New" pitchFamily="49" charset="0"/>
                </a:rPr>
                <a:t>// (smallest to largest). </a:t>
              </a:r>
            </a:p>
            <a:p>
              <a:pPr>
                <a:tabLst>
                  <a:tab pos="341313" algn="l"/>
                  <a:tab pos="682625" algn="l"/>
                  <a:tab pos="1023938" algn="l"/>
                  <a:tab pos="1376363" algn="l"/>
                </a:tabLst>
                <a:defRPr/>
              </a:pPr>
              <a:r>
                <a:rPr lang="en-US" sz="1400" b="1" dirty="0" smtClean="0">
                  <a:solidFill>
                    <a:srgbClr val="0000FF"/>
                  </a:solidFill>
                  <a:latin typeface="Courier New" pitchFamily="49" charset="0"/>
                  <a:cs typeface="Courier New" pitchFamily="49" charset="0"/>
                </a:rPr>
                <a:t>void</a:t>
              </a:r>
              <a:r>
                <a:rPr lang="en-US" sz="1400" b="1" dirty="0" smtClean="0">
                  <a:latin typeface="Courier New" pitchFamily="49" charset="0"/>
                  <a:cs typeface="Courier New" pitchFamily="49" charset="0"/>
                </a:rPr>
                <a:t> tower(</a:t>
              </a:r>
              <a:r>
                <a:rPr lang="en-US" sz="1400" b="1" dirty="0">
                  <a:solidFill>
                    <a:srgbClr val="0000FF"/>
                  </a:solidFill>
                  <a:latin typeface="Courier New" pitchFamily="49" charset="0"/>
                  <a:cs typeface="Courier New" pitchFamily="49" charset="0"/>
                </a:rPr>
                <a:t>int</a:t>
              </a:r>
              <a:r>
                <a:rPr lang="en-US" sz="1400" b="1" dirty="0">
                  <a:latin typeface="Courier New" pitchFamily="49" charset="0"/>
                  <a:cs typeface="Courier New" pitchFamily="49" charset="0"/>
                </a:rPr>
                <a:t> </a:t>
              </a:r>
              <a:r>
                <a:rPr lang="en-US" sz="1400" b="1" dirty="0" err="1" smtClean="0">
                  <a:latin typeface="Courier New" pitchFamily="49" charset="0"/>
                  <a:cs typeface="Courier New" pitchFamily="49" charset="0"/>
                </a:rPr>
                <a:t>nDisks</a:t>
              </a:r>
              <a:r>
                <a:rPr lang="en-US" sz="1400" b="1" dirty="0" smtClean="0">
                  <a:latin typeface="Courier New" pitchFamily="49" charset="0"/>
                  <a:cs typeface="Courier New" pitchFamily="49" charset="0"/>
                </a:rPr>
                <a:t>, </a:t>
              </a:r>
              <a:r>
                <a:rPr lang="en-US" sz="1400" b="1" dirty="0" smtClean="0">
                  <a:solidFill>
                    <a:srgbClr val="0000FF"/>
                  </a:solidFill>
                  <a:latin typeface="Courier New" pitchFamily="49" charset="0"/>
                  <a:cs typeface="Courier New" pitchFamily="49" charset="0"/>
                </a:rPr>
                <a:t>char</a:t>
              </a:r>
              <a:r>
                <a:rPr lang="en-US" sz="1400" b="1" dirty="0" smtClean="0">
                  <a:latin typeface="Courier New" pitchFamily="49" charset="0"/>
                  <a:cs typeface="Courier New" pitchFamily="49" charset="0"/>
                </a:rPr>
                <a:t> source, </a:t>
              </a:r>
              <a:r>
                <a:rPr lang="en-US" sz="1400" b="1" dirty="0" smtClean="0">
                  <a:solidFill>
                    <a:srgbClr val="0000FF"/>
                  </a:solidFill>
                  <a:latin typeface="Courier New" pitchFamily="49" charset="0"/>
                  <a:cs typeface="Courier New" pitchFamily="49" charset="0"/>
                </a:rPr>
                <a:t>char</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dest</a:t>
              </a:r>
              <a:r>
                <a:rPr lang="en-US" sz="1400" b="1" dirty="0" smtClean="0">
                  <a:latin typeface="Courier New" pitchFamily="49" charset="0"/>
                  <a:cs typeface="Courier New" pitchFamily="49" charset="0"/>
                </a:rPr>
                <a:t>, </a:t>
              </a:r>
              <a:r>
                <a:rPr lang="en-US" sz="1400" b="1" dirty="0" smtClean="0">
                  <a:solidFill>
                    <a:srgbClr val="0000FF"/>
                  </a:solidFill>
                  <a:latin typeface="Courier New" pitchFamily="49" charset="0"/>
                  <a:cs typeface="Courier New" pitchFamily="49" charset="0"/>
                </a:rPr>
                <a:t>char</a:t>
              </a:r>
              <a:r>
                <a:rPr lang="en-US" sz="1400" b="1" dirty="0" smtClean="0">
                  <a:latin typeface="Courier New" pitchFamily="49" charset="0"/>
                  <a:cs typeface="Courier New" pitchFamily="49" charset="0"/>
                </a:rPr>
                <a:t> temp)</a:t>
              </a:r>
              <a:endParaRPr lang="en-US" sz="1400" b="1" dirty="0">
                <a:latin typeface="Courier New" pitchFamily="49" charset="0"/>
                <a:cs typeface="Courier New" pitchFamily="49" charset="0"/>
              </a:endParaRPr>
            </a:p>
            <a:p>
              <a:pPr>
                <a:tabLst>
                  <a:tab pos="341313" algn="l"/>
                  <a:tab pos="682625" algn="l"/>
                  <a:tab pos="1023938" algn="l"/>
                  <a:tab pos="1376363" algn="l"/>
                </a:tabLst>
                <a:defRPr/>
              </a:pPr>
              <a:r>
                <a:rPr lang="en-US" sz="1400" b="1" dirty="0">
                  <a:latin typeface="Courier New" pitchFamily="49" charset="0"/>
                  <a:cs typeface="Courier New" pitchFamily="49" charset="0"/>
                </a:rPr>
                <a:t>{</a:t>
              </a:r>
            </a:p>
            <a:p>
              <a:pPr>
                <a:tabLst>
                  <a:tab pos="341313" algn="l"/>
                  <a:tab pos="682625" algn="l"/>
                  <a:tab pos="1023938" algn="l"/>
                  <a:tab pos="1376363" algn="l"/>
                </a:tabLst>
                <a:defRPr/>
              </a:pPr>
              <a:r>
                <a:rPr lang="en-US" sz="1400" b="1" dirty="0" smtClean="0">
                  <a:latin typeface="Courier New" pitchFamily="49" charset="0"/>
                  <a:cs typeface="Courier New" pitchFamily="49" charset="0"/>
                </a:rPr>
                <a:t>   </a:t>
              </a:r>
              <a:r>
                <a:rPr lang="en-US" sz="1400" b="1" dirty="0" smtClean="0">
                  <a:solidFill>
                    <a:srgbClr val="0000FF"/>
                  </a:solidFill>
                  <a:latin typeface="Courier New" pitchFamily="49" charset="0"/>
                  <a:cs typeface="Courier New" pitchFamily="49" charset="0"/>
                </a:rPr>
                <a:t>if</a:t>
              </a:r>
              <a:r>
                <a:rPr lang="en-US" sz="1400" b="1" dirty="0" smtClean="0">
                  <a:latin typeface="Courier New" pitchFamily="49" charset="0"/>
                  <a:cs typeface="Courier New" pitchFamily="49" charset="0"/>
                </a:rPr>
                <a:t> </a:t>
              </a:r>
              <a:r>
                <a:rPr lang="en-US" sz="1400" b="1" dirty="0">
                  <a:latin typeface="Courier New" pitchFamily="49" charset="0"/>
                  <a:cs typeface="Courier New" pitchFamily="49" charset="0"/>
                </a:rPr>
                <a:t>(</a:t>
              </a:r>
              <a:r>
                <a:rPr lang="en-US" sz="1400" b="1" dirty="0" err="1" smtClean="0">
                  <a:latin typeface="Courier New" pitchFamily="49" charset="0"/>
                  <a:cs typeface="Courier New" pitchFamily="49" charset="0"/>
                </a:rPr>
                <a:t>nDisks</a:t>
              </a:r>
              <a:r>
                <a:rPr lang="en-US" sz="1400" b="1" dirty="0" smtClean="0">
                  <a:latin typeface="Courier New" pitchFamily="49" charset="0"/>
                  <a:cs typeface="Courier New" pitchFamily="49" charset="0"/>
                </a:rPr>
                <a:t> </a:t>
              </a:r>
              <a:r>
                <a:rPr lang="en-US" sz="1400" b="1" dirty="0">
                  <a:latin typeface="Courier New" pitchFamily="49" charset="0"/>
                  <a:cs typeface="Courier New" pitchFamily="49" charset="0"/>
                </a:rPr>
                <a:t>&gt; </a:t>
              </a:r>
              <a:r>
                <a:rPr lang="en-US" sz="1400" b="1" dirty="0">
                  <a:solidFill>
                    <a:srgbClr val="006600"/>
                  </a:solidFill>
                  <a:latin typeface="Courier New" pitchFamily="49" charset="0"/>
                  <a:cs typeface="Courier New" pitchFamily="49" charset="0"/>
                </a:rPr>
                <a:t>0</a:t>
              </a:r>
              <a:r>
                <a:rPr lang="en-US" sz="1400" b="1" dirty="0">
                  <a:latin typeface="Courier New" pitchFamily="49" charset="0"/>
                  <a:cs typeface="Courier New" pitchFamily="49" charset="0"/>
                </a:rPr>
                <a:t>) {</a:t>
              </a:r>
            </a:p>
            <a:p>
              <a:pPr>
                <a:tabLst>
                  <a:tab pos="341313" algn="l"/>
                  <a:tab pos="682625" algn="l"/>
                  <a:tab pos="1023938" algn="l"/>
                  <a:tab pos="1376363" algn="l"/>
                </a:tabLst>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tower(nDisks-</a:t>
              </a:r>
              <a:r>
                <a:rPr lang="en-US" sz="1400" b="1" dirty="0" smtClean="0">
                  <a:solidFill>
                    <a:srgbClr val="006600"/>
                  </a:solidFill>
                  <a:latin typeface="Courier New" pitchFamily="49" charset="0"/>
                  <a:cs typeface="Courier New" pitchFamily="49" charset="0"/>
                </a:rPr>
                <a:t>1</a:t>
              </a:r>
              <a:r>
                <a:rPr lang="en-US" sz="1400" b="1" dirty="0" smtClean="0">
                  <a:solidFill>
                    <a:schemeClr val="tx1"/>
                  </a:solidFill>
                  <a:latin typeface="Courier New" pitchFamily="49" charset="0"/>
                  <a:cs typeface="Courier New" pitchFamily="49" charset="0"/>
                </a:rPr>
                <a:t>,</a:t>
              </a:r>
              <a:r>
                <a:rPr lang="en-US" sz="1400" b="1" dirty="0" smtClean="0">
                  <a:solidFill>
                    <a:srgbClr val="006600"/>
                  </a:solidFill>
                  <a:latin typeface="Courier New" pitchFamily="49" charset="0"/>
                  <a:cs typeface="Courier New" pitchFamily="49" charset="0"/>
                </a:rPr>
                <a:t> </a:t>
              </a:r>
              <a:r>
                <a:rPr lang="en-US" sz="1400" b="1" dirty="0" smtClean="0">
                  <a:latin typeface="Courier New" pitchFamily="49" charset="0"/>
                  <a:cs typeface="Courier New" pitchFamily="49" charset="0"/>
                </a:rPr>
                <a:t>source, temp, </a:t>
              </a:r>
              <a:r>
                <a:rPr lang="en-US" sz="1400" b="1" dirty="0" err="1" smtClean="0">
                  <a:latin typeface="Courier New" pitchFamily="49" charset="0"/>
                  <a:cs typeface="Courier New" pitchFamily="49" charset="0"/>
                </a:rPr>
                <a:t>dest</a:t>
              </a:r>
              <a:r>
                <a:rPr lang="en-US" sz="1400" b="1" dirty="0" smtClean="0">
                  <a:latin typeface="Courier New" pitchFamily="49" charset="0"/>
                  <a:cs typeface="Courier New" pitchFamily="49" charset="0"/>
                </a:rPr>
                <a:t>);  </a:t>
              </a:r>
              <a:r>
                <a:rPr lang="en-US" sz="1400" b="1" dirty="0" smtClean="0">
                  <a:solidFill>
                    <a:srgbClr val="800000"/>
                  </a:solidFill>
                  <a:latin typeface="Courier New" pitchFamily="49" charset="0"/>
                  <a:cs typeface="Courier New" pitchFamily="49" charset="0"/>
                </a:rPr>
                <a:t>// first recursive call</a:t>
              </a:r>
              <a:endParaRPr lang="en-US" sz="1400" b="1" dirty="0">
                <a:solidFill>
                  <a:srgbClr val="800000"/>
                </a:solidFill>
                <a:latin typeface="Courier New" pitchFamily="49" charset="0"/>
                <a:cs typeface="Courier New" pitchFamily="49" charset="0"/>
              </a:endParaRPr>
            </a:p>
            <a:p>
              <a:pPr>
                <a:tabLst>
                  <a:tab pos="341313" algn="l"/>
                  <a:tab pos="682625" algn="l"/>
                  <a:tab pos="1023938" algn="l"/>
                  <a:tab pos="1376363" algn="l"/>
                </a:tabLst>
                <a:defRPr/>
              </a:pP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printf</a:t>
              </a:r>
              <a:r>
                <a:rPr lang="en-US" sz="1400" b="1" dirty="0">
                  <a:latin typeface="Courier New" pitchFamily="49" charset="0"/>
                  <a:cs typeface="Courier New" pitchFamily="49" charset="0"/>
                </a:rPr>
                <a:t>(</a:t>
              </a:r>
              <a:r>
                <a:rPr lang="en-US" sz="1400" b="1" dirty="0">
                  <a:solidFill>
                    <a:srgbClr val="006600"/>
                  </a:solidFill>
                  <a:latin typeface="Courier New" pitchFamily="49" charset="0"/>
                  <a:cs typeface="Courier New" pitchFamily="49" charset="0"/>
                </a:rPr>
                <a:t>"Move disk </a:t>
              </a:r>
              <a:r>
                <a:rPr lang="en-US" sz="1400" b="1" dirty="0">
                  <a:solidFill>
                    <a:srgbClr val="FF0000"/>
                  </a:solidFill>
                  <a:latin typeface="Courier New" pitchFamily="49" charset="0"/>
                  <a:cs typeface="Courier New" pitchFamily="49" charset="0"/>
                </a:rPr>
                <a:t>%d </a:t>
              </a:r>
              <a:r>
                <a:rPr lang="en-US" sz="1400" b="1" dirty="0">
                  <a:solidFill>
                    <a:srgbClr val="006600"/>
                  </a:solidFill>
                  <a:latin typeface="Courier New" pitchFamily="49" charset="0"/>
                  <a:cs typeface="Courier New" pitchFamily="49" charset="0"/>
                </a:rPr>
                <a:t>from peg </a:t>
              </a:r>
              <a:r>
                <a:rPr lang="en-US" sz="1400" b="1" dirty="0">
                  <a:solidFill>
                    <a:srgbClr val="FF0000"/>
                  </a:solidFill>
                  <a:latin typeface="Courier New" pitchFamily="49" charset="0"/>
                  <a:cs typeface="Courier New" pitchFamily="49" charset="0"/>
                </a:rPr>
                <a:t>%c </a:t>
              </a:r>
              <a:r>
                <a:rPr lang="en-US" sz="1400" b="1" dirty="0">
                  <a:solidFill>
                    <a:srgbClr val="006600"/>
                  </a:solidFill>
                  <a:latin typeface="Courier New" pitchFamily="49" charset="0"/>
                  <a:cs typeface="Courier New" pitchFamily="49" charset="0"/>
                </a:rPr>
                <a:t>to peg </a:t>
              </a:r>
              <a:r>
                <a:rPr lang="en-US" sz="1400" b="1" dirty="0">
                  <a:solidFill>
                    <a:srgbClr val="FF0000"/>
                  </a:solidFill>
                  <a:latin typeface="Courier New" pitchFamily="49" charset="0"/>
                  <a:cs typeface="Courier New" pitchFamily="49" charset="0"/>
                </a:rPr>
                <a:t>%c\n</a:t>
              </a:r>
              <a:r>
                <a:rPr lang="en-US" sz="1400" b="1" dirty="0">
                  <a:solidFill>
                    <a:srgbClr val="006600"/>
                  </a:solidFill>
                  <a:latin typeface="Courier New" pitchFamily="49" charset="0"/>
                  <a:cs typeface="Courier New" pitchFamily="49" charset="0"/>
                </a:rPr>
                <a:t>"</a:t>
              </a: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nDisks</a:t>
              </a:r>
              <a:r>
                <a:rPr lang="en-US" sz="1400" b="1" dirty="0" smtClean="0">
                  <a:latin typeface="Courier New" pitchFamily="49" charset="0"/>
                  <a:cs typeface="Courier New" pitchFamily="49" charset="0"/>
                </a:rPr>
                <a:t>, source, </a:t>
              </a:r>
              <a:r>
                <a:rPr lang="en-US" sz="1400" b="1" dirty="0" err="1" smtClean="0">
                  <a:latin typeface="Courier New" pitchFamily="49" charset="0"/>
                  <a:cs typeface="Courier New" pitchFamily="49" charset="0"/>
                </a:rPr>
                <a:t>dest</a:t>
              </a:r>
              <a:r>
                <a:rPr lang="en-US" sz="1400" b="1" dirty="0" smtClean="0">
                  <a:latin typeface="Courier New" pitchFamily="49" charset="0"/>
                  <a:cs typeface="Courier New" pitchFamily="49" charset="0"/>
                </a:rPr>
                <a:t>);</a:t>
              </a:r>
              <a:endParaRPr lang="en-US" sz="1400" b="1" dirty="0">
                <a:latin typeface="Courier New" pitchFamily="49" charset="0"/>
                <a:cs typeface="Courier New" pitchFamily="49" charset="0"/>
              </a:endParaRPr>
            </a:p>
            <a:p>
              <a:pPr>
                <a:tabLst>
                  <a:tab pos="341313" algn="l"/>
                  <a:tab pos="682625" algn="l"/>
                  <a:tab pos="1023938" algn="l"/>
                  <a:tab pos="1376363" algn="l"/>
                </a:tabLst>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tower(nDisks-</a:t>
              </a:r>
              <a:r>
                <a:rPr lang="en-US" sz="1400" b="1" dirty="0" smtClean="0">
                  <a:solidFill>
                    <a:srgbClr val="006600"/>
                  </a:solidFill>
                  <a:latin typeface="Courier New" pitchFamily="49" charset="0"/>
                  <a:cs typeface="Courier New" pitchFamily="49" charset="0"/>
                </a:rPr>
                <a:t>1</a:t>
              </a:r>
              <a:r>
                <a:rPr lang="en-US" sz="1400" b="1" dirty="0" smtClean="0">
                  <a:solidFill>
                    <a:schemeClr val="tx1"/>
                  </a:solidFill>
                  <a:latin typeface="Courier New" pitchFamily="49" charset="0"/>
                  <a:cs typeface="Courier New" pitchFamily="49" charset="0"/>
                </a:rPr>
                <a:t>,</a:t>
              </a:r>
              <a:r>
                <a:rPr lang="en-US" sz="1400" b="1" dirty="0" smtClean="0">
                  <a:solidFill>
                    <a:srgbClr val="006600"/>
                  </a:solidFill>
                  <a:latin typeface="Courier New" pitchFamily="49" charset="0"/>
                  <a:cs typeface="Courier New" pitchFamily="49" charset="0"/>
                </a:rPr>
                <a:t> </a:t>
              </a:r>
              <a:r>
                <a:rPr lang="en-US" sz="1400" b="1" dirty="0" smtClean="0">
                  <a:latin typeface="Courier New" pitchFamily="49" charset="0"/>
                  <a:cs typeface="Courier New" pitchFamily="49" charset="0"/>
                </a:rPr>
                <a:t>temp, </a:t>
              </a:r>
              <a:r>
                <a:rPr lang="en-US" sz="1400" b="1" dirty="0" err="1" smtClean="0">
                  <a:latin typeface="Courier New" pitchFamily="49" charset="0"/>
                  <a:cs typeface="Courier New" pitchFamily="49" charset="0"/>
                </a:rPr>
                <a:t>dest</a:t>
              </a:r>
              <a:r>
                <a:rPr lang="en-US" sz="1400" b="1" dirty="0" smtClean="0">
                  <a:latin typeface="Courier New" pitchFamily="49" charset="0"/>
                  <a:cs typeface="Courier New" pitchFamily="49" charset="0"/>
                </a:rPr>
                <a:t>, source);  </a:t>
              </a:r>
              <a:r>
                <a:rPr lang="en-US" sz="1400" b="1" dirty="0" smtClean="0">
                  <a:solidFill>
                    <a:srgbClr val="800000"/>
                  </a:solidFill>
                  <a:latin typeface="Courier New" pitchFamily="49" charset="0"/>
                  <a:cs typeface="Courier New" pitchFamily="49" charset="0"/>
                </a:rPr>
                <a:t>// second recursive call</a:t>
              </a:r>
              <a:endParaRPr lang="en-US" sz="1400" b="1" dirty="0">
                <a:solidFill>
                  <a:srgbClr val="800000"/>
                </a:solidFill>
                <a:latin typeface="Courier New" pitchFamily="49" charset="0"/>
                <a:cs typeface="Courier New" pitchFamily="49" charset="0"/>
              </a:endParaRPr>
            </a:p>
            <a:p>
              <a:pPr>
                <a:tabLst>
                  <a:tab pos="341313" algn="l"/>
                  <a:tab pos="682625" algn="l"/>
                  <a:tab pos="1023938" algn="l"/>
                  <a:tab pos="1376363" algn="l"/>
                </a:tabLst>
                <a:defRPr/>
              </a:pPr>
              <a:r>
                <a:rPr lang="en-US" sz="1400" b="1" dirty="0" smtClean="0">
                  <a:latin typeface="Courier New" pitchFamily="49" charset="0"/>
                  <a:cs typeface="Courier New" pitchFamily="49" charset="0"/>
                </a:rPr>
                <a:t>   }</a:t>
              </a:r>
              <a:endParaRPr lang="en-US" sz="1400" b="1" dirty="0">
                <a:latin typeface="Courier New" pitchFamily="49" charset="0"/>
                <a:cs typeface="Courier New" pitchFamily="49" charset="0"/>
              </a:endParaRPr>
            </a:p>
            <a:p>
              <a:pPr>
                <a:tabLst>
                  <a:tab pos="341313" algn="l"/>
                  <a:tab pos="682625" algn="l"/>
                  <a:tab pos="1023938" algn="l"/>
                  <a:tab pos="1376363" algn="l"/>
                </a:tabLst>
                <a:defRPr/>
              </a:pPr>
              <a:r>
                <a:rPr lang="en-US" sz="1400" b="1" dirty="0">
                  <a:latin typeface="Courier New" pitchFamily="49" charset="0"/>
                  <a:cs typeface="Courier New" pitchFamily="49" charset="0"/>
                </a:rPr>
                <a:t>}</a:t>
              </a:r>
            </a:p>
          </p:txBody>
        </p:sp>
        <p:sp>
          <p:nvSpPr>
            <p:cNvPr id="11" name="Rectangle 10"/>
            <p:cNvSpPr/>
            <p:nvPr/>
          </p:nvSpPr>
          <p:spPr>
            <a:xfrm>
              <a:off x="6816925" y="1305607"/>
              <a:ext cx="1871025"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r>
                <a:rPr lang="en-US" sz="1100" dirty="0" smtClean="0"/>
                <a:t>Week11_TowersOfHanoi.c</a:t>
              </a:r>
              <a:endParaRPr lang="en-SG" sz="1100" dirty="0"/>
            </a:p>
          </p:txBody>
        </p:sp>
      </p:grpSp>
      <p:grpSp>
        <p:nvGrpSpPr>
          <p:cNvPr id="5" name="Group 4"/>
          <p:cNvGrpSpPr/>
          <p:nvPr/>
        </p:nvGrpSpPr>
        <p:grpSpPr>
          <a:xfrm>
            <a:off x="5075285" y="2126520"/>
            <a:ext cx="3430776" cy="1206351"/>
            <a:chOff x="4756295" y="1913860"/>
            <a:chExt cx="3430776" cy="1206351"/>
          </a:xfrm>
        </p:grpSpPr>
        <p:grpSp>
          <p:nvGrpSpPr>
            <p:cNvPr id="4" name="Group 3"/>
            <p:cNvGrpSpPr/>
            <p:nvPr/>
          </p:nvGrpSpPr>
          <p:grpSpPr>
            <a:xfrm>
              <a:off x="5002518" y="1946718"/>
              <a:ext cx="819548" cy="642309"/>
              <a:chOff x="7299246" y="1946718"/>
              <a:chExt cx="819548" cy="642309"/>
            </a:xfrm>
          </p:grpSpPr>
          <p:sp>
            <p:nvSpPr>
              <p:cNvPr id="32" name="Rectangle 14"/>
              <p:cNvSpPr>
                <a:spLocks noChangeArrowheads="1"/>
              </p:cNvSpPr>
              <p:nvPr/>
            </p:nvSpPr>
            <p:spPr bwMode="auto">
              <a:xfrm>
                <a:off x="7299246" y="2411227"/>
                <a:ext cx="819548" cy="177800"/>
              </a:xfrm>
              <a:prstGeom prst="rect">
                <a:avLst/>
              </a:prstGeom>
              <a:solidFill>
                <a:srgbClr val="009999"/>
              </a:solidFill>
              <a:ln w="19050">
                <a:solidFill>
                  <a:srgbClr val="000000"/>
                </a:solidFill>
                <a:miter lim="800000"/>
                <a:headEnd type="none" w="sm" len="sm"/>
                <a:tailEnd type="none" w="sm" len="sm"/>
              </a:ln>
            </p:spPr>
            <p:txBody>
              <a:bodyPr wrap="squar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8" name="Rectangle 16"/>
              <p:cNvSpPr>
                <a:spLocks noChangeArrowheads="1"/>
              </p:cNvSpPr>
              <p:nvPr/>
            </p:nvSpPr>
            <p:spPr bwMode="auto">
              <a:xfrm>
                <a:off x="7416324" y="2233427"/>
                <a:ext cx="585391" cy="177800"/>
              </a:xfrm>
              <a:prstGeom prst="rect">
                <a:avLst/>
              </a:prstGeom>
              <a:solidFill>
                <a:srgbClr val="009999"/>
              </a:solidFill>
              <a:ln w="19050">
                <a:solidFill>
                  <a:srgbClr val="000000"/>
                </a:solidFill>
                <a:miter lim="800000"/>
                <a:headEnd type="none" w="sm" len="sm"/>
                <a:tailEnd type="none" w="sm" len="sm"/>
              </a:ln>
            </p:spPr>
            <p:txBody>
              <a:bodyPr wrap="squar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9" name="Rectangle 17"/>
              <p:cNvSpPr>
                <a:spLocks noChangeArrowheads="1"/>
              </p:cNvSpPr>
              <p:nvPr/>
            </p:nvSpPr>
            <p:spPr bwMode="auto">
              <a:xfrm>
                <a:off x="7509987" y="2076893"/>
                <a:ext cx="421482" cy="152400"/>
              </a:xfrm>
              <a:prstGeom prst="rect">
                <a:avLst/>
              </a:prstGeom>
              <a:solidFill>
                <a:srgbClr val="009999"/>
              </a:solidFill>
              <a:ln w="19050">
                <a:solidFill>
                  <a:srgbClr val="000000"/>
                </a:solidFill>
                <a:miter lim="800000"/>
                <a:headEnd type="none" w="sm" len="sm"/>
                <a:tailEnd type="none" w="sm" len="sm"/>
              </a:ln>
            </p:spPr>
            <p:txBody>
              <a:bodyPr wrap="squar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0" name="Rectangle 18"/>
              <p:cNvSpPr>
                <a:spLocks noChangeArrowheads="1"/>
              </p:cNvSpPr>
              <p:nvPr/>
            </p:nvSpPr>
            <p:spPr bwMode="auto">
              <a:xfrm>
                <a:off x="7603649" y="1946718"/>
                <a:ext cx="234156" cy="127000"/>
              </a:xfrm>
              <a:prstGeom prst="rect">
                <a:avLst/>
              </a:prstGeom>
              <a:solidFill>
                <a:srgbClr val="009999"/>
              </a:solidFill>
              <a:ln w="19050">
                <a:solidFill>
                  <a:srgbClr val="000000"/>
                </a:solidFill>
                <a:miter lim="800000"/>
                <a:headEnd type="none" w="sm" len="sm"/>
                <a:tailEnd type="none" w="sm" len="sm"/>
              </a:ln>
            </p:spPr>
            <p:txBody>
              <a:bodyPr wrap="squar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34" name="Text Box 19"/>
            <p:cNvSpPr txBox="1">
              <a:spLocks noChangeArrowheads="1"/>
            </p:cNvSpPr>
            <p:nvPr/>
          </p:nvSpPr>
          <p:spPr bwMode="auto">
            <a:xfrm>
              <a:off x="5242815" y="2707461"/>
              <a:ext cx="3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square">
              <a:spAutoFit/>
            </a:bodyPr>
            <a:lstStyle>
              <a:lvl1pPr eaLnBrk="0" hangingPunct="0">
                <a:defRPr sz="2400">
                  <a:solidFill>
                    <a:schemeClr val="folHlink"/>
                  </a:solidFill>
                  <a:latin typeface="Arial Unicode MS" pitchFamily="34" charset="-128"/>
                  <a:cs typeface="Arial" charset="0"/>
                </a:defRPr>
              </a:lvl1pPr>
              <a:lvl2pPr marL="742950" indent="-285750" eaLnBrk="0" hangingPunct="0">
                <a:defRPr sz="2400">
                  <a:solidFill>
                    <a:schemeClr val="folHlink"/>
                  </a:solidFill>
                  <a:latin typeface="Arial Unicode MS" pitchFamily="34" charset="-128"/>
                  <a:cs typeface="Arial" charset="0"/>
                </a:defRPr>
              </a:lvl2pPr>
              <a:lvl3pPr marL="1143000" indent="-228600" eaLnBrk="0" hangingPunct="0">
                <a:defRPr sz="2400">
                  <a:solidFill>
                    <a:schemeClr val="folHlink"/>
                  </a:solidFill>
                  <a:latin typeface="Arial Unicode MS" pitchFamily="34" charset="-128"/>
                  <a:cs typeface="Arial" charset="0"/>
                </a:defRPr>
              </a:lvl3pPr>
              <a:lvl4pPr marL="1600200" indent="-228600" eaLnBrk="0" hangingPunct="0">
                <a:defRPr sz="2400">
                  <a:solidFill>
                    <a:schemeClr val="folHlink"/>
                  </a:solidFill>
                  <a:latin typeface="Arial Unicode MS" pitchFamily="34" charset="-128"/>
                  <a:cs typeface="Arial" charset="0"/>
                </a:defRPr>
              </a:lvl4pPr>
              <a:lvl5pPr marL="2057400" indent="-228600" eaLnBrk="0" hangingPunct="0">
                <a:defRPr sz="2400">
                  <a:solidFill>
                    <a:schemeClr val="folHlink"/>
                  </a:solidFill>
                  <a:latin typeface="Arial Unicode MS" pitchFamily="34" charset="-128"/>
                  <a:cs typeface="Arial" charset="0"/>
                </a:defRPr>
              </a:lvl5pPr>
              <a:lvl6pPr marL="2514600" indent="-228600" eaLnBrk="0" fontAlgn="base" hangingPunct="0">
                <a:spcBef>
                  <a:spcPct val="0"/>
                </a:spcBef>
                <a:spcAft>
                  <a:spcPct val="0"/>
                </a:spcAft>
                <a:defRPr sz="2400">
                  <a:solidFill>
                    <a:schemeClr val="folHlink"/>
                  </a:solidFill>
                  <a:latin typeface="Arial Unicode MS" pitchFamily="34" charset="-128"/>
                  <a:cs typeface="Arial" charset="0"/>
                </a:defRPr>
              </a:lvl6pPr>
              <a:lvl7pPr marL="2971800" indent="-228600" eaLnBrk="0" fontAlgn="base" hangingPunct="0">
                <a:spcBef>
                  <a:spcPct val="0"/>
                </a:spcBef>
                <a:spcAft>
                  <a:spcPct val="0"/>
                </a:spcAft>
                <a:defRPr sz="2400">
                  <a:solidFill>
                    <a:schemeClr val="folHlink"/>
                  </a:solidFill>
                  <a:latin typeface="Arial Unicode MS" pitchFamily="34" charset="-128"/>
                  <a:cs typeface="Arial" charset="0"/>
                </a:defRPr>
              </a:lvl7pPr>
              <a:lvl8pPr marL="3429000" indent="-228600" eaLnBrk="0" fontAlgn="base" hangingPunct="0">
                <a:spcBef>
                  <a:spcPct val="0"/>
                </a:spcBef>
                <a:spcAft>
                  <a:spcPct val="0"/>
                </a:spcAft>
                <a:defRPr sz="2400">
                  <a:solidFill>
                    <a:schemeClr val="folHlink"/>
                  </a:solidFill>
                  <a:latin typeface="Arial Unicode MS" pitchFamily="34" charset="-128"/>
                  <a:cs typeface="Arial" charset="0"/>
                </a:defRPr>
              </a:lvl8pPr>
              <a:lvl9pPr marL="3886200" indent="-228600" eaLnBrk="0" fontAlgn="base" hangingPunct="0">
                <a:spcBef>
                  <a:spcPct val="0"/>
                </a:spcBef>
                <a:spcAft>
                  <a:spcPct val="0"/>
                </a:spcAft>
                <a:defRPr sz="2400">
                  <a:solidFill>
                    <a:schemeClr val="folHlink"/>
                  </a:solidFill>
                  <a:latin typeface="Arial Unicode MS" pitchFamily="34" charset="-128"/>
                  <a:cs typeface="Arial"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srgbClr val="0000FF"/>
                  </a:solidFill>
                  <a:effectLst/>
                  <a:uLnTx/>
                  <a:uFillTx/>
                  <a:latin typeface="Helvetica" pitchFamily="34" charset="0"/>
                  <a:cs typeface="Arial" charset="0"/>
                </a:rPr>
                <a:t>A</a:t>
              </a:r>
            </a:p>
          </p:txBody>
        </p:sp>
        <p:sp>
          <p:nvSpPr>
            <p:cNvPr id="35" name="Text Box 20"/>
            <p:cNvSpPr txBox="1">
              <a:spLocks noChangeArrowheads="1"/>
            </p:cNvSpPr>
            <p:nvPr/>
          </p:nvSpPr>
          <p:spPr bwMode="auto">
            <a:xfrm>
              <a:off x="6362697" y="2709049"/>
              <a:ext cx="355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square">
              <a:spAutoFit/>
            </a:bodyPr>
            <a:lstStyle>
              <a:lvl1pPr eaLnBrk="0" hangingPunct="0">
                <a:defRPr sz="2400">
                  <a:solidFill>
                    <a:schemeClr val="folHlink"/>
                  </a:solidFill>
                  <a:latin typeface="Arial Unicode MS" pitchFamily="34" charset="-128"/>
                  <a:cs typeface="Arial" charset="0"/>
                </a:defRPr>
              </a:lvl1pPr>
              <a:lvl2pPr marL="742950" indent="-285750" eaLnBrk="0" hangingPunct="0">
                <a:defRPr sz="2400">
                  <a:solidFill>
                    <a:schemeClr val="folHlink"/>
                  </a:solidFill>
                  <a:latin typeface="Arial Unicode MS" pitchFamily="34" charset="-128"/>
                  <a:cs typeface="Arial" charset="0"/>
                </a:defRPr>
              </a:lvl2pPr>
              <a:lvl3pPr marL="1143000" indent="-228600" eaLnBrk="0" hangingPunct="0">
                <a:defRPr sz="2400">
                  <a:solidFill>
                    <a:schemeClr val="folHlink"/>
                  </a:solidFill>
                  <a:latin typeface="Arial Unicode MS" pitchFamily="34" charset="-128"/>
                  <a:cs typeface="Arial" charset="0"/>
                </a:defRPr>
              </a:lvl3pPr>
              <a:lvl4pPr marL="1600200" indent="-228600" eaLnBrk="0" hangingPunct="0">
                <a:defRPr sz="2400">
                  <a:solidFill>
                    <a:schemeClr val="folHlink"/>
                  </a:solidFill>
                  <a:latin typeface="Arial Unicode MS" pitchFamily="34" charset="-128"/>
                  <a:cs typeface="Arial" charset="0"/>
                </a:defRPr>
              </a:lvl4pPr>
              <a:lvl5pPr marL="2057400" indent="-228600" eaLnBrk="0" hangingPunct="0">
                <a:defRPr sz="2400">
                  <a:solidFill>
                    <a:schemeClr val="folHlink"/>
                  </a:solidFill>
                  <a:latin typeface="Arial Unicode MS" pitchFamily="34" charset="-128"/>
                  <a:cs typeface="Arial" charset="0"/>
                </a:defRPr>
              </a:lvl5pPr>
              <a:lvl6pPr marL="2514600" indent="-228600" eaLnBrk="0" fontAlgn="base" hangingPunct="0">
                <a:spcBef>
                  <a:spcPct val="0"/>
                </a:spcBef>
                <a:spcAft>
                  <a:spcPct val="0"/>
                </a:spcAft>
                <a:defRPr sz="2400">
                  <a:solidFill>
                    <a:schemeClr val="folHlink"/>
                  </a:solidFill>
                  <a:latin typeface="Arial Unicode MS" pitchFamily="34" charset="-128"/>
                  <a:cs typeface="Arial" charset="0"/>
                </a:defRPr>
              </a:lvl6pPr>
              <a:lvl7pPr marL="2971800" indent="-228600" eaLnBrk="0" fontAlgn="base" hangingPunct="0">
                <a:spcBef>
                  <a:spcPct val="0"/>
                </a:spcBef>
                <a:spcAft>
                  <a:spcPct val="0"/>
                </a:spcAft>
                <a:defRPr sz="2400">
                  <a:solidFill>
                    <a:schemeClr val="folHlink"/>
                  </a:solidFill>
                  <a:latin typeface="Arial Unicode MS" pitchFamily="34" charset="-128"/>
                  <a:cs typeface="Arial" charset="0"/>
                </a:defRPr>
              </a:lvl7pPr>
              <a:lvl8pPr marL="3429000" indent="-228600" eaLnBrk="0" fontAlgn="base" hangingPunct="0">
                <a:spcBef>
                  <a:spcPct val="0"/>
                </a:spcBef>
                <a:spcAft>
                  <a:spcPct val="0"/>
                </a:spcAft>
                <a:defRPr sz="2400">
                  <a:solidFill>
                    <a:schemeClr val="folHlink"/>
                  </a:solidFill>
                  <a:latin typeface="Arial Unicode MS" pitchFamily="34" charset="-128"/>
                  <a:cs typeface="Arial" charset="0"/>
                </a:defRPr>
              </a:lvl8pPr>
              <a:lvl9pPr marL="3886200" indent="-228600" eaLnBrk="0" fontAlgn="base" hangingPunct="0">
                <a:spcBef>
                  <a:spcPct val="0"/>
                </a:spcBef>
                <a:spcAft>
                  <a:spcPct val="0"/>
                </a:spcAft>
                <a:defRPr sz="2400">
                  <a:solidFill>
                    <a:schemeClr val="folHlink"/>
                  </a:solidFill>
                  <a:latin typeface="Arial Unicode MS" pitchFamily="34" charset="-128"/>
                  <a:cs typeface="Arial"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2000" b="0" i="0" u="none" strike="noStrike" kern="0" cap="none" spc="0" normalizeH="0" baseline="0" noProof="0">
                  <a:ln>
                    <a:noFill/>
                  </a:ln>
                  <a:solidFill>
                    <a:srgbClr val="339933"/>
                  </a:solidFill>
                  <a:effectLst/>
                  <a:uLnTx/>
                  <a:uFillTx/>
                  <a:latin typeface="Helvetica" pitchFamily="34" charset="0"/>
                  <a:cs typeface="Arial" charset="0"/>
                </a:rPr>
                <a:t>B</a:t>
              </a:r>
            </a:p>
          </p:txBody>
        </p:sp>
        <p:sp>
          <p:nvSpPr>
            <p:cNvPr id="36" name="Text Box 21"/>
            <p:cNvSpPr txBox="1">
              <a:spLocks noChangeArrowheads="1"/>
            </p:cNvSpPr>
            <p:nvPr/>
          </p:nvSpPr>
          <p:spPr bwMode="auto">
            <a:xfrm>
              <a:off x="7582667" y="2720161"/>
              <a:ext cx="37026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square">
              <a:spAutoFit/>
            </a:bodyPr>
            <a:lstStyle>
              <a:lvl1pPr eaLnBrk="0" hangingPunct="0">
                <a:defRPr sz="2400">
                  <a:solidFill>
                    <a:schemeClr val="folHlink"/>
                  </a:solidFill>
                  <a:latin typeface="Arial Unicode MS" pitchFamily="34" charset="-128"/>
                  <a:cs typeface="Arial" charset="0"/>
                </a:defRPr>
              </a:lvl1pPr>
              <a:lvl2pPr marL="742950" indent="-285750" eaLnBrk="0" hangingPunct="0">
                <a:defRPr sz="2400">
                  <a:solidFill>
                    <a:schemeClr val="folHlink"/>
                  </a:solidFill>
                  <a:latin typeface="Arial Unicode MS" pitchFamily="34" charset="-128"/>
                  <a:cs typeface="Arial" charset="0"/>
                </a:defRPr>
              </a:lvl2pPr>
              <a:lvl3pPr marL="1143000" indent="-228600" eaLnBrk="0" hangingPunct="0">
                <a:defRPr sz="2400">
                  <a:solidFill>
                    <a:schemeClr val="folHlink"/>
                  </a:solidFill>
                  <a:latin typeface="Arial Unicode MS" pitchFamily="34" charset="-128"/>
                  <a:cs typeface="Arial" charset="0"/>
                </a:defRPr>
              </a:lvl3pPr>
              <a:lvl4pPr marL="1600200" indent="-228600" eaLnBrk="0" hangingPunct="0">
                <a:defRPr sz="2400">
                  <a:solidFill>
                    <a:schemeClr val="folHlink"/>
                  </a:solidFill>
                  <a:latin typeface="Arial Unicode MS" pitchFamily="34" charset="-128"/>
                  <a:cs typeface="Arial" charset="0"/>
                </a:defRPr>
              </a:lvl4pPr>
              <a:lvl5pPr marL="2057400" indent="-228600" eaLnBrk="0" hangingPunct="0">
                <a:defRPr sz="2400">
                  <a:solidFill>
                    <a:schemeClr val="folHlink"/>
                  </a:solidFill>
                  <a:latin typeface="Arial Unicode MS" pitchFamily="34" charset="-128"/>
                  <a:cs typeface="Arial" charset="0"/>
                </a:defRPr>
              </a:lvl5pPr>
              <a:lvl6pPr marL="2514600" indent="-228600" eaLnBrk="0" fontAlgn="base" hangingPunct="0">
                <a:spcBef>
                  <a:spcPct val="0"/>
                </a:spcBef>
                <a:spcAft>
                  <a:spcPct val="0"/>
                </a:spcAft>
                <a:defRPr sz="2400">
                  <a:solidFill>
                    <a:schemeClr val="folHlink"/>
                  </a:solidFill>
                  <a:latin typeface="Arial Unicode MS" pitchFamily="34" charset="-128"/>
                  <a:cs typeface="Arial" charset="0"/>
                </a:defRPr>
              </a:lvl6pPr>
              <a:lvl7pPr marL="2971800" indent="-228600" eaLnBrk="0" fontAlgn="base" hangingPunct="0">
                <a:spcBef>
                  <a:spcPct val="0"/>
                </a:spcBef>
                <a:spcAft>
                  <a:spcPct val="0"/>
                </a:spcAft>
                <a:defRPr sz="2400">
                  <a:solidFill>
                    <a:schemeClr val="folHlink"/>
                  </a:solidFill>
                  <a:latin typeface="Arial Unicode MS" pitchFamily="34" charset="-128"/>
                  <a:cs typeface="Arial" charset="0"/>
                </a:defRPr>
              </a:lvl7pPr>
              <a:lvl8pPr marL="3429000" indent="-228600" eaLnBrk="0" fontAlgn="base" hangingPunct="0">
                <a:spcBef>
                  <a:spcPct val="0"/>
                </a:spcBef>
                <a:spcAft>
                  <a:spcPct val="0"/>
                </a:spcAft>
                <a:defRPr sz="2400">
                  <a:solidFill>
                    <a:schemeClr val="folHlink"/>
                  </a:solidFill>
                  <a:latin typeface="Arial Unicode MS" pitchFamily="34" charset="-128"/>
                  <a:cs typeface="Arial" charset="0"/>
                </a:defRPr>
              </a:lvl8pPr>
              <a:lvl9pPr marL="3886200" indent="-228600" eaLnBrk="0" fontAlgn="base" hangingPunct="0">
                <a:spcBef>
                  <a:spcPct val="0"/>
                </a:spcBef>
                <a:spcAft>
                  <a:spcPct val="0"/>
                </a:spcAft>
                <a:defRPr sz="2400">
                  <a:solidFill>
                    <a:schemeClr val="folHlink"/>
                  </a:solidFill>
                  <a:latin typeface="Arial Unicode MS" pitchFamily="34" charset="-128"/>
                  <a:cs typeface="Arial"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srgbClr val="C00000"/>
                  </a:solidFill>
                  <a:effectLst/>
                  <a:uLnTx/>
                  <a:uFillTx/>
                  <a:latin typeface="Helvetica" pitchFamily="34" charset="0"/>
                  <a:cs typeface="Arial" charset="0"/>
                </a:rPr>
                <a:t>C</a:t>
              </a:r>
            </a:p>
          </p:txBody>
        </p:sp>
        <p:sp>
          <p:nvSpPr>
            <p:cNvPr id="29" name="Rectangle 25"/>
            <p:cNvSpPr>
              <a:spLocks noChangeArrowheads="1"/>
            </p:cNvSpPr>
            <p:nvPr/>
          </p:nvSpPr>
          <p:spPr bwMode="auto">
            <a:xfrm>
              <a:off x="4756295" y="2601429"/>
              <a:ext cx="3430776"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 name="Rectangle 27"/>
            <p:cNvSpPr>
              <a:spLocks noChangeArrowheads="1"/>
            </p:cNvSpPr>
            <p:nvPr/>
          </p:nvSpPr>
          <p:spPr bwMode="auto">
            <a:xfrm>
              <a:off x="6487575" y="1913860"/>
              <a:ext cx="76200" cy="685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 name="Rectangle 28"/>
            <p:cNvSpPr>
              <a:spLocks noChangeArrowheads="1"/>
            </p:cNvSpPr>
            <p:nvPr/>
          </p:nvSpPr>
          <p:spPr bwMode="auto">
            <a:xfrm>
              <a:off x="7694970" y="1913860"/>
              <a:ext cx="76200" cy="685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21" name="Slide Number Placeholder 6"/>
          <p:cNvSpPr txBox="1">
            <a:spLocks noGrp="1"/>
          </p:cNvSpPr>
          <p:nvPr/>
        </p:nvSpPr>
        <p:spPr bwMode="auto">
          <a:xfrm>
            <a:off x="7892993" y="6459379"/>
            <a:ext cx="79380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reading - </a:t>
            </a:r>
            <a:fld id="{D49BE81B-3DA1-4D29-AC5A-6FBE662ADA16}" type="slidenum">
              <a:rPr lang="en-US" sz="1000"/>
              <a:pPr algn="r" eaLnBrk="1" hangingPunct="1"/>
              <a:t>15</a:t>
            </a:fld>
            <a:endParaRPr lang="en-US" sz="1000" dirty="0"/>
          </a:p>
        </p:txBody>
      </p:sp>
    </p:spTree>
    <p:extLst>
      <p:ext uri="{BB962C8B-B14F-4D97-AF65-F5344CB8AC3E}">
        <p14:creationId xmlns:p14="http://schemas.microsoft.com/office/powerpoint/2010/main" val="302692318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Towers </a:t>
            </a:r>
            <a:r>
              <a:rPr lang="en-US" dirty="0"/>
              <a:t>of Hanoi (</a:t>
            </a:r>
            <a:r>
              <a:rPr lang="en-US" dirty="0" smtClean="0"/>
              <a:t>14/17)</a:t>
            </a:r>
            <a:endParaRPr lang="en-SG" dirty="0"/>
          </a:p>
        </p:txBody>
      </p:sp>
      <p:sp>
        <p:nvSpPr>
          <p:cNvPr id="8"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1" name="Content Placeholder 2"/>
          <p:cNvSpPr txBox="1">
            <a:spLocks/>
          </p:cNvSpPr>
          <p:nvPr/>
        </p:nvSpPr>
        <p:spPr bwMode="auto">
          <a:xfrm>
            <a:off x="412750" y="1400175"/>
            <a:ext cx="8229600" cy="574675"/>
          </a:xfrm>
          <a:prstGeom prst="rect">
            <a:avLst/>
          </a:prstGeom>
          <a:noFill/>
          <a:ln w="9525">
            <a:noFill/>
            <a:miter lim="800000"/>
            <a:headEnd/>
            <a:tailEnd/>
          </a:ln>
        </p:spPr>
        <p:txBody>
          <a:bodyPr/>
          <a:lstStyle/>
          <a:p>
            <a:pPr marL="342900" indent="-342900" eaLnBrk="0" hangingPunct="0">
              <a:spcBef>
                <a:spcPts val="600"/>
              </a:spcBef>
              <a:buClr>
                <a:schemeClr val="bg2"/>
              </a:buClr>
              <a:buSzPct val="75000"/>
              <a:buFont typeface="Wingdings" pitchFamily="2" charset="2"/>
              <a:buChar char="n"/>
              <a:defRPr/>
            </a:pPr>
            <a:r>
              <a:rPr lang="en-US" sz="2400" kern="0" dirty="0" smtClean="0">
                <a:latin typeface="+mn-lt"/>
                <a:cs typeface="+mn-cs"/>
              </a:rPr>
              <a:t>Sample run for function call </a:t>
            </a:r>
            <a:r>
              <a:rPr lang="en-US" sz="2400" kern="0" dirty="0" smtClean="0">
                <a:solidFill>
                  <a:srgbClr val="0000FF"/>
                </a:solidFill>
                <a:latin typeface="+mn-lt"/>
                <a:cs typeface="+mn-cs"/>
              </a:rPr>
              <a:t>tower(3, 'A</a:t>
            </a:r>
            <a:r>
              <a:rPr lang="en-US" sz="2400" kern="0" dirty="0">
                <a:solidFill>
                  <a:srgbClr val="0000FF"/>
                </a:solidFill>
                <a:latin typeface="+mn-lt"/>
                <a:cs typeface="+mn-cs"/>
              </a:rPr>
              <a:t>', </a:t>
            </a:r>
            <a:r>
              <a:rPr lang="en-US" sz="2400" kern="0" dirty="0" smtClean="0">
                <a:solidFill>
                  <a:srgbClr val="0000FF"/>
                </a:solidFill>
                <a:latin typeface="+mn-lt"/>
                <a:cs typeface="+mn-cs"/>
              </a:rPr>
              <a:t>'C', 'B');</a:t>
            </a:r>
            <a:endParaRPr lang="en-US" sz="2400" kern="0" dirty="0">
              <a:solidFill>
                <a:srgbClr val="0000FF"/>
              </a:solidFill>
              <a:latin typeface="+mn-lt"/>
              <a:cs typeface="+mn-cs"/>
            </a:endParaRPr>
          </a:p>
        </p:txBody>
      </p:sp>
      <p:sp>
        <p:nvSpPr>
          <p:cNvPr id="7" name="TextBox 6"/>
          <p:cNvSpPr txBox="1"/>
          <p:nvPr/>
        </p:nvSpPr>
        <p:spPr>
          <a:xfrm>
            <a:off x="1562396" y="2197100"/>
            <a:ext cx="5371804" cy="2308324"/>
          </a:xfrm>
          <a:prstGeom prst="rect">
            <a:avLst/>
          </a:prstGeom>
          <a:ln>
            <a:solidFill>
              <a:srgbClr val="800000"/>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defRPr sz="1600" b="1">
                <a:solidFill>
                  <a:srgbClr val="9933FF"/>
                </a:solidFill>
                <a:latin typeface="Courier New" pitchFamily="49" charset="0"/>
                <a:cs typeface="Courier New" pitchFamily="49" charset="0"/>
              </a:defRPr>
            </a:lvl1pPr>
          </a:lstStyle>
          <a:p>
            <a:r>
              <a:rPr lang="en-SG" sz="1800" dirty="0" smtClean="0">
                <a:solidFill>
                  <a:srgbClr val="000000"/>
                </a:solidFill>
              </a:rPr>
              <a:t>Number of disks: </a:t>
            </a:r>
            <a:r>
              <a:rPr lang="en-SG" sz="1800" dirty="0" smtClean="0">
                <a:solidFill>
                  <a:srgbClr val="0000FF"/>
                </a:solidFill>
              </a:rPr>
              <a:t>3</a:t>
            </a:r>
          </a:p>
          <a:p>
            <a:r>
              <a:rPr lang="en-SG" sz="1800" dirty="0" smtClean="0"/>
              <a:t>Move disk 1 from peg A to peg C</a:t>
            </a:r>
          </a:p>
          <a:p>
            <a:r>
              <a:rPr lang="en-SG" sz="1800" dirty="0" smtClean="0"/>
              <a:t>Move disk 2 from peg A to peg B</a:t>
            </a:r>
          </a:p>
          <a:p>
            <a:r>
              <a:rPr lang="en-SG" sz="1800" dirty="0" smtClean="0"/>
              <a:t>Move disk 1 from peg C to peg B</a:t>
            </a:r>
          </a:p>
          <a:p>
            <a:r>
              <a:rPr lang="en-SG" sz="1800" dirty="0" smtClean="0"/>
              <a:t>Move disk 3 from peg A to peg C</a:t>
            </a:r>
          </a:p>
          <a:p>
            <a:r>
              <a:rPr lang="en-SG" sz="1800" dirty="0" smtClean="0"/>
              <a:t>Move disk 1 from peg B to peg A</a:t>
            </a:r>
          </a:p>
          <a:p>
            <a:r>
              <a:rPr lang="en-SG" sz="1800" dirty="0" smtClean="0"/>
              <a:t>Move disk 2 from peg B to peg C</a:t>
            </a:r>
          </a:p>
          <a:p>
            <a:r>
              <a:rPr lang="en-SG" sz="1800" dirty="0" smtClean="0"/>
              <a:t>Move disk 1 from peg A to peg C</a:t>
            </a:r>
            <a:endParaRPr lang="en-SG" sz="1800" dirty="0"/>
          </a:p>
        </p:txBody>
      </p:sp>
      <p:sp>
        <p:nvSpPr>
          <p:cNvPr id="9" name="Slide Number Placeholder 6"/>
          <p:cNvSpPr txBox="1">
            <a:spLocks noGrp="1"/>
          </p:cNvSpPr>
          <p:nvPr/>
        </p:nvSpPr>
        <p:spPr bwMode="auto">
          <a:xfrm>
            <a:off x="7892993" y="6459379"/>
            <a:ext cx="79380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reading - </a:t>
            </a:r>
            <a:fld id="{D49BE81B-3DA1-4D29-AC5A-6FBE662ADA16}" type="slidenum">
              <a:rPr lang="en-US" sz="1000"/>
              <a:pPr algn="r" eaLnBrk="1" hangingPunct="1"/>
              <a:t>16</a:t>
            </a:fld>
            <a:endParaRPr lang="en-US" sz="1000" dirty="0"/>
          </a:p>
        </p:txBody>
      </p:sp>
    </p:spTree>
    <p:extLst>
      <p:ext uri="{BB962C8B-B14F-4D97-AF65-F5344CB8AC3E}">
        <p14:creationId xmlns:p14="http://schemas.microsoft.com/office/powerpoint/2010/main" val="2059035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Towers </a:t>
            </a:r>
            <a:r>
              <a:rPr lang="en-US" dirty="0"/>
              <a:t>of Hanoi: </a:t>
            </a:r>
            <a:r>
              <a:rPr lang="en-US" dirty="0" smtClean="0"/>
              <a:t>Iterative Java Code</a:t>
            </a:r>
            <a:endParaRPr lang="en-SG" dirty="0"/>
          </a:p>
        </p:txBody>
      </p:sp>
      <p:sp>
        <p:nvSpPr>
          <p:cNvPr id="8"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grpSp>
        <p:nvGrpSpPr>
          <p:cNvPr id="9" name="Group 8"/>
          <p:cNvGrpSpPr/>
          <p:nvPr/>
        </p:nvGrpSpPr>
        <p:grpSpPr>
          <a:xfrm>
            <a:off x="293511" y="1208796"/>
            <a:ext cx="8393290" cy="5090403"/>
            <a:chOff x="143838" y="3773832"/>
            <a:chExt cx="8876872" cy="2704726"/>
          </a:xfrm>
        </p:grpSpPr>
        <p:sp>
          <p:nvSpPr>
            <p:cNvPr id="13" name="Rectangle 1029"/>
            <p:cNvSpPr>
              <a:spLocks noChangeArrowheads="1"/>
            </p:cNvSpPr>
            <p:nvPr/>
          </p:nvSpPr>
          <p:spPr bwMode="auto">
            <a:xfrm>
              <a:off x="143838" y="3773832"/>
              <a:ext cx="8722760" cy="270472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4" name="Text Box 1030"/>
            <p:cNvSpPr txBox="1">
              <a:spLocks noChangeArrowheads="1"/>
            </p:cNvSpPr>
            <p:nvPr/>
          </p:nvSpPr>
          <p:spPr bwMode="auto">
            <a:xfrm>
              <a:off x="178025" y="3813502"/>
              <a:ext cx="8842685" cy="2665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566738" algn="l"/>
                  <a:tab pos="1371600" algn="l"/>
                </a:tabLst>
                <a:defRPr sz="2400">
                  <a:solidFill>
                    <a:schemeClr val="tx1"/>
                  </a:solidFill>
                  <a:latin typeface="Times New Roman" pitchFamily="18" charset="0"/>
                </a:defRPr>
              </a:lvl1pPr>
              <a:lvl2pPr marL="742950" indent="-285750" eaLnBrk="0" hangingPunct="0">
                <a:tabLst>
                  <a:tab pos="566738" algn="l"/>
                  <a:tab pos="1371600" algn="l"/>
                </a:tabLst>
                <a:defRPr sz="2400">
                  <a:solidFill>
                    <a:schemeClr val="tx1"/>
                  </a:solidFill>
                  <a:latin typeface="Times New Roman" pitchFamily="18" charset="0"/>
                </a:defRPr>
              </a:lvl2pPr>
              <a:lvl3pPr marL="1143000" indent="-228600" eaLnBrk="0" hangingPunct="0">
                <a:tabLst>
                  <a:tab pos="566738" algn="l"/>
                  <a:tab pos="1371600" algn="l"/>
                </a:tabLst>
                <a:defRPr sz="2400">
                  <a:solidFill>
                    <a:schemeClr val="tx1"/>
                  </a:solidFill>
                  <a:latin typeface="Times New Roman" pitchFamily="18" charset="0"/>
                </a:defRPr>
              </a:lvl3pPr>
              <a:lvl4pPr marL="1600200" indent="-228600" eaLnBrk="0" hangingPunct="0">
                <a:tabLst>
                  <a:tab pos="566738" algn="l"/>
                  <a:tab pos="1371600" algn="l"/>
                </a:tabLst>
                <a:defRPr sz="2400">
                  <a:solidFill>
                    <a:schemeClr val="tx1"/>
                  </a:solidFill>
                  <a:latin typeface="Times New Roman" pitchFamily="18" charset="0"/>
                </a:defRPr>
              </a:lvl4pPr>
              <a:lvl5pPr marL="2057400" indent="-228600" eaLnBrk="0" hangingPunct="0">
                <a:tabLst>
                  <a:tab pos="566738" algn="l"/>
                  <a:tab pos="13716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566738" algn="l"/>
                  <a:tab pos="13716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566738" algn="l"/>
                  <a:tab pos="13716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566738" algn="l"/>
                  <a:tab pos="13716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566738" algn="l"/>
                  <a:tab pos="1371600" algn="l"/>
                </a:tabLst>
                <a:defRPr sz="2400">
                  <a:solidFill>
                    <a:schemeClr val="tx1"/>
                  </a:solidFill>
                  <a:latin typeface="Times New Roman" pitchFamily="18" charset="0"/>
                </a:defRPr>
              </a:lvl9pPr>
            </a:lstStyle>
            <a:p>
              <a:pPr>
                <a:spcAft>
                  <a:spcPts val="600"/>
                </a:spcAft>
                <a:tabLst>
                  <a:tab pos="446088" algn="l"/>
                  <a:tab pos="892175" algn="l"/>
                  <a:tab pos="1349375" algn="l"/>
                  <a:tab pos="1795463" algn="l"/>
                </a:tabLst>
                <a:defRPr/>
              </a:pPr>
              <a:r>
                <a:rPr lang="en-US" sz="1400" b="1" dirty="0">
                  <a:solidFill>
                    <a:srgbClr val="0000FF"/>
                  </a:solidFill>
                  <a:latin typeface="Courier New" pitchFamily="49" charset="0"/>
                </a:rPr>
                <a:t>public</a:t>
              </a:r>
              <a:r>
                <a:rPr lang="en-US" sz="1400" b="1" dirty="0">
                  <a:latin typeface="Courier New" pitchFamily="49" charset="0"/>
                </a:rPr>
                <a:t> </a:t>
              </a:r>
              <a:r>
                <a:rPr lang="en-US" sz="1400" b="1" dirty="0">
                  <a:solidFill>
                    <a:srgbClr val="0000FF"/>
                  </a:solidFill>
                  <a:latin typeface="Courier New" pitchFamily="49" charset="0"/>
                </a:rPr>
                <a:t>static</a:t>
              </a:r>
              <a:r>
                <a:rPr lang="en-US" sz="1400" b="1" dirty="0">
                  <a:latin typeface="Courier New" pitchFamily="49" charset="0"/>
                </a:rPr>
                <a:t> </a:t>
              </a:r>
              <a:r>
                <a:rPr lang="en-US" sz="1400" b="1" dirty="0">
                  <a:solidFill>
                    <a:srgbClr val="0000FF"/>
                  </a:solidFill>
                  <a:latin typeface="Courier New" pitchFamily="49" charset="0"/>
                </a:rPr>
                <a:t>void</a:t>
              </a:r>
              <a:r>
                <a:rPr lang="en-US" sz="1400" b="1" dirty="0">
                  <a:latin typeface="Courier New" pitchFamily="49" charset="0"/>
                </a:rPr>
                <a:t> </a:t>
              </a:r>
              <a:r>
                <a:rPr lang="en-US" sz="1400" b="1" dirty="0" err="1">
                  <a:latin typeface="Courier New" pitchFamily="49" charset="0"/>
                </a:rPr>
                <a:t>l</a:t>
              </a:r>
              <a:r>
                <a:rPr lang="en-US" sz="1400" b="1" dirty="0" err="1" smtClean="0">
                  <a:latin typeface="Courier New" pitchFamily="49" charset="0"/>
                </a:rPr>
                <a:t>inearTowers</a:t>
              </a:r>
              <a:r>
                <a:rPr lang="en-US" sz="1400" b="1" dirty="0" smtClean="0">
                  <a:latin typeface="Courier New" pitchFamily="49" charset="0"/>
                </a:rPr>
                <a:t> </a:t>
              </a:r>
              <a:r>
                <a:rPr lang="en-US" sz="1400" b="1" dirty="0">
                  <a:latin typeface="Courier New" pitchFamily="49" charset="0"/>
                </a:rPr>
                <a:t>(</a:t>
              </a:r>
              <a:r>
                <a:rPr lang="en-US" sz="1400" b="1" dirty="0" err="1">
                  <a:solidFill>
                    <a:srgbClr val="0000FF"/>
                  </a:solidFill>
                  <a:latin typeface="Courier New" pitchFamily="49" charset="0"/>
                </a:rPr>
                <a:t>int</a:t>
              </a:r>
              <a:r>
                <a:rPr lang="en-US" sz="1400" b="1" dirty="0">
                  <a:latin typeface="Courier New" pitchFamily="49" charset="0"/>
                </a:rPr>
                <a:t> </a:t>
              </a:r>
              <a:r>
                <a:rPr lang="en-US" sz="1400" b="1" dirty="0" err="1">
                  <a:latin typeface="Courier New" pitchFamily="49" charset="0"/>
                </a:rPr>
                <a:t>orig_numDisks</a:t>
              </a:r>
              <a:r>
                <a:rPr lang="en-US" sz="1400" b="1" dirty="0">
                  <a:latin typeface="Courier New" pitchFamily="49" charset="0"/>
                </a:rPr>
                <a:t>, </a:t>
              </a:r>
              <a:r>
                <a:rPr lang="en-US" sz="1400" b="1" dirty="0">
                  <a:solidFill>
                    <a:srgbClr val="0000FF"/>
                  </a:solidFill>
                  <a:latin typeface="Courier New" pitchFamily="49" charset="0"/>
                </a:rPr>
                <a:t>char</a:t>
              </a:r>
              <a:r>
                <a:rPr lang="en-US" sz="1400" b="1" dirty="0">
                  <a:latin typeface="Courier New" pitchFamily="49" charset="0"/>
                </a:rPr>
                <a:t> </a:t>
              </a:r>
              <a:r>
                <a:rPr lang="en-US" sz="1400" b="1" dirty="0" err="1">
                  <a:latin typeface="Courier New" pitchFamily="49" charset="0"/>
                </a:rPr>
                <a:t>orig_src</a:t>
              </a:r>
              <a:r>
                <a:rPr lang="en-US" sz="1400" b="1" dirty="0">
                  <a:latin typeface="Courier New" pitchFamily="49" charset="0"/>
                </a:rPr>
                <a:t>, </a:t>
              </a:r>
              <a:endParaRPr lang="en-US" sz="1400" b="1" dirty="0" smtClean="0">
                <a:latin typeface="Courier New" pitchFamily="49" charset="0"/>
              </a:endParaRPr>
            </a:p>
            <a:p>
              <a:pPr>
                <a:spcAft>
                  <a:spcPts val="600"/>
                </a:spcAft>
                <a:tabLst>
                  <a:tab pos="446088" algn="l"/>
                  <a:tab pos="892175" algn="l"/>
                  <a:tab pos="1349375" algn="l"/>
                  <a:tab pos="1795463" algn="l"/>
                </a:tabLst>
                <a:defRPr/>
              </a:pPr>
              <a:r>
                <a:rPr lang="en-US" sz="1400" b="1" dirty="0">
                  <a:latin typeface="Courier New" pitchFamily="49" charset="0"/>
                </a:rPr>
                <a:t> </a:t>
              </a:r>
              <a:r>
                <a:rPr lang="en-US" sz="1400" b="1" dirty="0" smtClean="0">
                  <a:latin typeface="Courier New" pitchFamily="49" charset="0"/>
                </a:rPr>
                <a:t>                                </a:t>
              </a:r>
              <a:r>
                <a:rPr lang="en-US" sz="1400" b="1" dirty="0">
                  <a:solidFill>
                    <a:srgbClr val="0000FF"/>
                  </a:solidFill>
                  <a:latin typeface="Courier New" pitchFamily="49" charset="0"/>
                </a:rPr>
                <a:t>char</a:t>
              </a:r>
              <a:r>
                <a:rPr lang="en-US" sz="1400" b="1" dirty="0" smtClean="0">
                  <a:latin typeface="Courier New" pitchFamily="49" charset="0"/>
                </a:rPr>
                <a:t> </a:t>
              </a:r>
              <a:r>
                <a:rPr lang="en-US" sz="1400" b="1" dirty="0" err="1">
                  <a:latin typeface="Courier New" pitchFamily="49" charset="0"/>
                </a:rPr>
                <a:t>orig_dest</a:t>
              </a:r>
              <a:r>
                <a:rPr lang="en-US" sz="1400" b="1" dirty="0">
                  <a:latin typeface="Courier New" pitchFamily="49" charset="0"/>
                </a:rPr>
                <a:t>, </a:t>
              </a:r>
              <a:r>
                <a:rPr lang="en-US" sz="1400" b="1" dirty="0" smtClean="0">
                  <a:latin typeface="Courier New" pitchFamily="49" charset="0"/>
                </a:rPr>
                <a:t>   </a:t>
              </a:r>
              <a:r>
                <a:rPr lang="en-US" sz="1400" b="1" dirty="0" smtClean="0">
                  <a:solidFill>
                    <a:srgbClr val="0000FF"/>
                  </a:solidFill>
                  <a:latin typeface="Courier New" pitchFamily="49" charset="0"/>
                </a:rPr>
                <a:t>char</a:t>
              </a:r>
              <a:r>
                <a:rPr lang="en-US" sz="1400" b="1" dirty="0" smtClean="0">
                  <a:latin typeface="Courier New" pitchFamily="49" charset="0"/>
                </a:rPr>
                <a:t> </a:t>
              </a:r>
              <a:r>
                <a:rPr lang="en-US" sz="1400" b="1" dirty="0" err="1">
                  <a:latin typeface="Courier New" pitchFamily="49" charset="0"/>
                </a:rPr>
                <a:t>orig_temp</a:t>
              </a:r>
              <a:r>
                <a:rPr lang="en-US" sz="1400" b="1" dirty="0">
                  <a:latin typeface="Courier New" pitchFamily="49" charset="0"/>
                </a:rPr>
                <a:t>)  {</a:t>
              </a:r>
            </a:p>
            <a:p>
              <a:pPr>
                <a:spcAft>
                  <a:spcPts val="600"/>
                </a:spcAft>
                <a:tabLst>
                  <a:tab pos="446088" algn="l"/>
                  <a:tab pos="892175" algn="l"/>
                  <a:tab pos="1349375" algn="l"/>
                  <a:tab pos="1795463" algn="l"/>
                </a:tabLst>
                <a:defRPr/>
              </a:pPr>
              <a:endParaRPr lang="en-US" sz="1400" b="1" dirty="0" smtClean="0">
                <a:latin typeface="Courier New" pitchFamily="49" charset="0"/>
              </a:endParaRPr>
            </a:p>
            <a:p>
              <a:pPr>
                <a:spcAft>
                  <a:spcPts val="600"/>
                </a:spcAft>
                <a:tabLst>
                  <a:tab pos="446088" algn="l"/>
                  <a:tab pos="892175" algn="l"/>
                  <a:tab pos="1349375" algn="l"/>
                  <a:tab pos="1795463" algn="l"/>
                </a:tabLst>
                <a:defRPr/>
              </a:pPr>
              <a:r>
                <a:rPr lang="en-US" sz="1400" b="1" dirty="0" smtClean="0">
                  <a:latin typeface="Courier New" pitchFamily="49" charset="0"/>
                </a:rPr>
                <a:t>    </a:t>
              </a:r>
              <a:r>
                <a:rPr lang="en-US" sz="1400" b="1" dirty="0" err="1" smtClean="0">
                  <a:solidFill>
                    <a:srgbClr val="0000FF"/>
                  </a:solidFill>
                  <a:latin typeface="Courier New" pitchFamily="49" charset="0"/>
                </a:rPr>
                <a:t>int</a:t>
              </a:r>
              <a:r>
                <a:rPr lang="en-US" sz="1400" b="1" dirty="0" smtClean="0">
                  <a:latin typeface="Courier New" pitchFamily="49" charset="0"/>
                </a:rPr>
                <a:t>[] </a:t>
              </a:r>
              <a:r>
                <a:rPr lang="en-US" sz="1400" b="1" dirty="0" err="1" smtClean="0">
                  <a:latin typeface="Courier New" pitchFamily="49" charset="0"/>
                </a:rPr>
                <a:t>numDisksStack</a:t>
              </a:r>
              <a:r>
                <a:rPr lang="en-US" sz="1400" b="1" dirty="0" smtClean="0">
                  <a:latin typeface="Courier New" pitchFamily="49" charset="0"/>
                </a:rPr>
                <a:t> </a:t>
              </a:r>
              <a:r>
                <a:rPr lang="en-US" sz="1400" b="1" dirty="0">
                  <a:latin typeface="Courier New" pitchFamily="49" charset="0"/>
                </a:rPr>
                <a:t>= </a:t>
              </a:r>
              <a:r>
                <a:rPr lang="en-US" sz="1400" b="1" dirty="0">
                  <a:solidFill>
                    <a:srgbClr val="0000FF"/>
                  </a:solidFill>
                  <a:latin typeface="Courier New" pitchFamily="49" charset="0"/>
                </a:rPr>
                <a:t>new</a:t>
              </a:r>
              <a:r>
                <a:rPr lang="en-US" sz="1400" b="1" dirty="0" smtClean="0">
                  <a:latin typeface="Courier New" pitchFamily="49" charset="0"/>
                </a:rPr>
                <a:t> </a:t>
              </a:r>
              <a:r>
                <a:rPr lang="en-US" sz="1400" b="1" dirty="0" err="1">
                  <a:latin typeface="Courier New" pitchFamily="49" charset="0"/>
                </a:rPr>
                <a:t>int</a:t>
              </a:r>
              <a:r>
                <a:rPr lang="en-US" sz="1400" b="1" dirty="0">
                  <a:latin typeface="Courier New" pitchFamily="49" charset="0"/>
                </a:rPr>
                <a:t>[</a:t>
              </a:r>
              <a:r>
                <a:rPr lang="en-US" sz="1400" b="1" dirty="0">
                  <a:solidFill>
                    <a:srgbClr val="006600"/>
                  </a:solidFill>
                  <a:latin typeface="Courier New" pitchFamily="49" charset="0"/>
                </a:rPr>
                <a:t>100</a:t>
              </a:r>
              <a:r>
                <a:rPr lang="en-US" sz="1400" b="1" dirty="0">
                  <a:latin typeface="Courier New" pitchFamily="49" charset="0"/>
                </a:rPr>
                <a:t>];  </a:t>
              </a:r>
              <a:r>
                <a:rPr lang="en-US" sz="1400" b="1" kern="0" dirty="0">
                  <a:solidFill>
                    <a:srgbClr val="996633"/>
                  </a:solidFill>
                  <a:latin typeface="Courier New" pitchFamily="49" charset="0"/>
                  <a:cs typeface="Courier New" pitchFamily="49" charset="0"/>
                </a:rPr>
                <a:t>// </a:t>
              </a:r>
              <a:r>
                <a:rPr lang="en-US" sz="1400" b="1" kern="0" dirty="0" smtClean="0">
                  <a:solidFill>
                    <a:srgbClr val="996633"/>
                  </a:solidFill>
                  <a:latin typeface="Courier New" pitchFamily="49" charset="0"/>
                  <a:cs typeface="Courier New" pitchFamily="49" charset="0"/>
                </a:rPr>
                <a:t>maintain </a:t>
              </a:r>
              <a:r>
                <a:rPr lang="en-US" sz="1400" b="1" kern="0" dirty="0">
                  <a:solidFill>
                    <a:srgbClr val="996633"/>
                  </a:solidFill>
                  <a:latin typeface="Courier New" pitchFamily="49" charset="0"/>
                  <a:cs typeface="Courier New" pitchFamily="49" charset="0"/>
                </a:rPr>
                <a:t>the stacks manually!</a:t>
              </a:r>
            </a:p>
            <a:p>
              <a:pPr>
                <a:spcAft>
                  <a:spcPts val="600"/>
                </a:spcAft>
                <a:tabLst>
                  <a:tab pos="446088" algn="l"/>
                  <a:tab pos="892175" algn="l"/>
                  <a:tab pos="1349375" algn="l"/>
                  <a:tab pos="1795463" algn="l"/>
                </a:tabLst>
                <a:defRPr/>
              </a:pPr>
              <a:r>
                <a:rPr lang="en-US" sz="1400" b="1" dirty="0">
                  <a:latin typeface="Courier New" pitchFamily="49" charset="0"/>
                </a:rPr>
                <a:t>  </a:t>
              </a:r>
              <a:r>
                <a:rPr lang="en-US" sz="1400" b="1" dirty="0" smtClean="0">
                  <a:latin typeface="Courier New" pitchFamily="49" charset="0"/>
                </a:rPr>
                <a:t>  </a:t>
              </a:r>
              <a:r>
                <a:rPr lang="en-US" sz="1400" b="1" dirty="0" smtClean="0">
                  <a:solidFill>
                    <a:srgbClr val="0000FF"/>
                  </a:solidFill>
                  <a:latin typeface="Courier New" pitchFamily="49" charset="0"/>
                </a:rPr>
                <a:t>char</a:t>
              </a:r>
              <a:r>
                <a:rPr lang="en-US" sz="1400" b="1" dirty="0" smtClean="0">
                  <a:latin typeface="Courier New" pitchFamily="49" charset="0"/>
                </a:rPr>
                <a:t>[] </a:t>
              </a:r>
              <a:r>
                <a:rPr lang="en-US" sz="1400" b="1" dirty="0" err="1" smtClean="0">
                  <a:latin typeface="Courier New" pitchFamily="49" charset="0"/>
                </a:rPr>
                <a:t>srcStack</a:t>
              </a:r>
              <a:r>
                <a:rPr lang="en-US" sz="1400" b="1" dirty="0" smtClean="0">
                  <a:latin typeface="Courier New" pitchFamily="49" charset="0"/>
                </a:rPr>
                <a:t>     = </a:t>
              </a:r>
              <a:r>
                <a:rPr lang="en-US" sz="1400" b="1" dirty="0">
                  <a:solidFill>
                    <a:srgbClr val="0000FF"/>
                  </a:solidFill>
                  <a:latin typeface="Courier New" pitchFamily="49" charset="0"/>
                </a:rPr>
                <a:t>new</a:t>
              </a:r>
              <a:r>
                <a:rPr lang="en-US" sz="1400" b="1" dirty="0">
                  <a:latin typeface="Courier New" pitchFamily="49" charset="0"/>
                </a:rPr>
                <a:t> char[</a:t>
              </a:r>
              <a:r>
                <a:rPr lang="en-US" sz="1400" b="1" dirty="0">
                  <a:solidFill>
                    <a:srgbClr val="006600"/>
                  </a:solidFill>
                  <a:latin typeface="Courier New" pitchFamily="49" charset="0"/>
                </a:rPr>
                <a:t>100</a:t>
              </a:r>
              <a:r>
                <a:rPr lang="en-US" sz="1400" b="1" dirty="0">
                  <a:latin typeface="Courier New" pitchFamily="49" charset="0"/>
                </a:rPr>
                <a:t>];</a:t>
              </a:r>
            </a:p>
            <a:p>
              <a:pPr>
                <a:spcAft>
                  <a:spcPts val="600"/>
                </a:spcAft>
                <a:tabLst>
                  <a:tab pos="446088" algn="l"/>
                  <a:tab pos="892175" algn="l"/>
                  <a:tab pos="1349375" algn="l"/>
                  <a:tab pos="1795463" algn="l"/>
                </a:tabLst>
                <a:defRPr/>
              </a:pPr>
              <a:r>
                <a:rPr lang="en-US" sz="1400" b="1" dirty="0" smtClean="0">
                  <a:latin typeface="Courier New" pitchFamily="49" charset="0"/>
                </a:rPr>
                <a:t>    </a:t>
              </a:r>
              <a:r>
                <a:rPr lang="en-US" sz="1400" b="1" dirty="0" smtClean="0">
                  <a:solidFill>
                    <a:srgbClr val="0000FF"/>
                  </a:solidFill>
                  <a:latin typeface="Courier New" pitchFamily="49" charset="0"/>
                </a:rPr>
                <a:t>char</a:t>
              </a:r>
              <a:r>
                <a:rPr lang="en-US" sz="1400" b="1" dirty="0" smtClean="0">
                  <a:latin typeface="Courier New" pitchFamily="49" charset="0"/>
                </a:rPr>
                <a:t>[] </a:t>
              </a:r>
              <a:r>
                <a:rPr lang="en-US" sz="1400" b="1" dirty="0" err="1" smtClean="0">
                  <a:latin typeface="Courier New" pitchFamily="49" charset="0"/>
                </a:rPr>
                <a:t>destStack</a:t>
              </a:r>
              <a:r>
                <a:rPr lang="en-US" sz="1400" b="1" dirty="0" smtClean="0">
                  <a:latin typeface="Courier New" pitchFamily="49" charset="0"/>
                </a:rPr>
                <a:t>    </a:t>
              </a:r>
              <a:r>
                <a:rPr lang="en-US" sz="1400" b="1" dirty="0">
                  <a:latin typeface="Courier New" pitchFamily="49" charset="0"/>
                </a:rPr>
                <a:t>= </a:t>
              </a:r>
              <a:r>
                <a:rPr lang="en-US" sz="1400" b="1" dirty="0">
                  <a:solidFill>
                    <a:srgbClr val="0000FF"/>
                  </a:solidFill>
                  <a:latin typeface="Courier New" pitchFamily="49" charset="0"/>
                </a:rPr>
                <a:t>new</a:t>
              </a:r>
              <a:r>
                <a:rPr lang="en-US" sz="1400" b="1" dirty="0">
                  <a:latin typeface="Courier New" pitchFamily="49" charset="0"/>
                </a:rPr>
                <a:t> char[</a:t>
              </a:r>
              <a:r>
                <a:rPr lang="en-US" sz="1400" b="1" dirty="0">
                  <a:solidFill>
                    <a:srgbClr val="006600"/>
                  </a:solidFill>
                  <a:latin typeface="Courier New" pitchFamily="49" charset="0"/>
                </a:rPr>
                <a:t>100</a:t>
              </a:r>
              <a:r>
                <a:rPr lang="en-US" sz="1400" b="1" dirty="0">
                  <a:latin typeface="Courier New" pitchFamily="49" charset="0"/>
                </a:rPr>
                <a:t>];</a:t>
              </a:r>
            </a:p>
            <a:p>
              <a:pPr>
                <a:spcAft>
                  <a:spcPts val="600"/>
                </a:spcAft>
                <a:tabLst>
                  <a:tab pos="446088" algn="l"/>
                  <a:tab pos="892175" algn="l"/>
                  <a:tab pos="1349375" algn="l"/>
                  <a:tab pos="1795463" algn="l"/>
                </a:tabLst>
                <a:defRPr/>
              </a:pPr>
              <a:r>
                <a:rPr lang="en-US" sz="1400" b="1" dirty="0">
                  <a:latin typeface="Courier New" pitchFamily="49" charset="0"/>
                </a:rPr>
                <a:t>  </a:t>
              </a:r>
              <a:r>
                <a:rPr lang="en-US" sz="1400" b="1" dirty="0" smtClean="0">
                  <a:latin typeface="Courier New" pitchFamily="49" charset="0"/>
                </a:rPr>
                <a:t>  </a:t>
              </a:r>
              <a:r>
                <a:rPr lang="en-US" sz="1400" b="1" dirty="0" smtClean="0">
                  <a:solidFill>
                    <a:srgbClr val="0000FF"/>
                  </a:solidFill>
                  <a:latin typeface="Courier New" pitchFamily="49" charset="0"/>
                </a:rPr>
                <a:t>char</a:t>
              </a:r>
              <a:r>
                <a:rPr lang="en-US" sz="1400" b="1" dirty="0" smtClean="0">
                  <a:latin typeface="Courier New" pitchFamily="49" charset="0"/>
                </a:rPr>
                <a:t>[] </a:t>
              </a:r>
              <a:r>
                <a:rPr lang="en-US" sz="1400" b="1" dirty="0" err="1" smtClean="0">
                  <a:latin typeface="Courier New" pitchFamily="49" charset="0"/>
                </a:rPr>
                <a:t>tempStack</a:t>
              </a:r>
              <a:r>
                <a:rPr lang="en-US" sz="1400" b="1" dirty="0" smtClean="0">
                  <a:latin typeface="Courier New" pitchFamily="49" charset="0"/>
                </a:rPr>
                <a:t>    = </a:t>
              </a:r>
              <a:r>
                <a:rPr lang="en-US" sz="1400" b="1" dirty="0">
                  <a:solidFill>
                    <a:srgbClr val="0000FF"/>
                  </a:solidFill>
                  <a:latin typeface="Courier New" pitchFamily="49" charset="0"/>
                </a:rPr>
                <a:t>new</a:t>
              </a:r>
              <a:r>
                <a:rPr lang="en-US" sz="1400" b="1" dirty="0">
                  <a:latin typeface="Courier New" pitchFamily="49" charset="0"/>
                </a:rPr>
                <a:t> char[</a:t>
              </a:r>
              <a:r>
                <a:rPr lang="en-US" sz="1400" b="1" dirty="0">
                  <a:solidFill>
                    <a:srgbClr val="006600"/>
                  </a:solidFill>
                  <a:latin typeface="Courier New" pitchFamily="49" charset="0"/>
                </a:rPr>
                <a:t>100</a:t>
              </a:r>
              <a:r>
                <a:rPr lang="en-US" sz="1400" b="1" dirty="0" smtClean="0">
                  <a:latin typeface="Courier New" pitchFamily="49" charset="0"/>
                </a:rPr>
                <a:t>];</a:t>
              </a:r>
            </a:p>
            <a:p>
              <a:pPr>
                <a:spcAft>
                  <a:spcPts val="600"/>
                </a:spcAft>
                <a:tabLst>
                  <a:tab pos="446088" algn="l"/>
                  <a:tab pos="892175" algn="l"/>
                  <a:tab pos="1349375" algn="l"/>
                  <a:tab pos="1795463" algn="l"/>
                </a:tabLst>
                <a:defRPr/>
              </a:pPr>
              <a:endParaRPr lang="en-US" sz="1400" b="1" dirty="0">
                <a:latin typeface="Courier New" pitchFamily="49" charset="0"/>
              </a:endParaRPr>
            </a:p>
            <a:p>
              <a:pPr>
                <a:spcAft>
                  <a:spcPts val="600"/>
                </a:spcAft>
                <a:tabLst>
                  <a:tab pos="446088" algn="l"/>
                  <a:tab pos="892175" algn="l"/>
                  <a:tab pos="1349375" algn="l"/>
                  <a:tab pos="1795463" algn="l"/>
                </a:tabLst>
                <a:defRPr/>
              </a:pPr>
              <a:r>
                <a:rPr lang="en-US" sz="1400" b="1" dirty="0" smtClean="0">
                  <a:latin typeface="Courier New" pitchFamily="49" charset="0"/>
                </a:rPr>
                <a:t>    </a:t>
              </a:r>
              <a:r>
                <a:rPr lang="en-US" sz="1400" b="1" dirty="0" err="1" smtClean="0">
                  <a:solidFill>
                    <a:srgbClr val="0000FF"/>
                  </a:solidFill>
                  <a:latin typeface="Courier New" pitchFamily="49" charset="0"/>
                </a:rPr>
                <a:t>int</a:t>
              </a:r>
              <a:r>
                <a:rPr lang="en-US" sz="1400" b="1" dirty="0" smtClean="0">
                  <a:latin typeface="Courier New" pitchFamily="49" charset="0"/>
                </a:rPr>
                <a:t> </a:t>
              </a:r>
              <a:r>
                <a:rPr lang="en-US" sz="1400" b="1" dirty="0" err="1">
                  <a:latin typeface="Courier New" pitchFamily="49" charset="0"/>
                </a:rPr>
                <a:t>stacktop</a:t>
              </a:r>
              <a:r>
                <a:rPr lang="en-US" sz="1400" b="1" dirty="0">
                  <a:latin typeface="Courier New" pitchFamily="49" charset="0"/>
                </a:rPr>
                <a:t> = </a:t>
              </a:r>
              <a:r>
                <a:rPr lang="en-US" sz="1400" b="1" dirty="0">
                  <a:solidFill>
                    <a:srgbClr val="006600"/>
                  </a:solidFill>
                  <a:latin typeface="Courier New" pitchFamily="49" charset="0"/>
                </a:rPr>
                <a:t>0</a:t>
              </a:r>
              <a:r>
                <a:rPr lang="en-US" sz="1400" b="1" dirty="0" smtClean="0">
                  <a:latin typeface="Courier New" pitchFamily="49" charset="0"/>
                </a:rPr>
                <a:t>;</a:t>
              </a:r>
              <a:endParaRPr lang="en-US" sz="1400" b="1" dirty="0">
                <a:latin typeface="Courier New" pitchFamily="49" charset="0"/>
              </a:endParaRPr>
            </a:p>
            <a:p>
              <a:pPr>
                <a:spcAft>
                  <a:spcPts val="600"/>
                </a:spcAft>
                <a:tabLst>
                  <a:tab pos="446088" algn="l"/>
                  <a:tab pos="892175" algn="l"/>
                  <a:tab pos="1349375" algn="l"/>
                  <a:tab pos="1795463" algn="l"/>
                </a:tabLst>
                <a:defRPr/>
              </a:pPr>
              <a:r>
                <a:rPr lang="en-US" sz="1400" b="1" dirty="0">
                  <a:latin typeface="Courier New" pitchFamily="49" charset="0"/>
                </a:rPr>
                <a:t>  </a:t>
              </a:r>
              <a:r>
                <a:rPr lang="en-US" sz="1400" b="1" dirty="0" smtClean="0">
                  <a:latin typeface="Courier New" pitchFamily="49" charset="0"/>
                </a:rPr>
                <a:t>  </a:t>
              </a:r>
              <a:r>
                <a:rPr lang="en-US" sz="1400" b="1" dirty="0" err="1" smtClean="0">
                  <a:latin typeface="Courier New" pitchFamily="49" charset="0"/>
                </a:rPr>
                <a:t>numDisksStack</a:t>
              </a:r>
              <a:r>
                <a:rPr lang="en-US" sz="1400" b="1" dirty="0" smtClean="0">
                  <a:latin typeface="Courier New" pitchFamily="49" charset="0"/>
                </a:rPr>
                <a:t>[</a:t>
              </a:r>
              <a:r>
                <a:rPr lang="en-US" sz="1400" b="1" dirty="0" smtClean="0">
                  <a:solidFill>
                    <a:srgbClr val="006600"/>
                  </a:solidFill>
                  <a:latin typeface="Courier New" pitchFamily="49" charset="0"/>
                </a:rPr>
                <a:t>0</a:t>
              </a:r>
              <a:r>
                <a:rPr lang="en-US" sz="1400" b="1" dirty="0">
                  <a:latin typeface="Courier New" pitchFamily="49" charset="0"/>
                </a:rPr>
                <a:t>] = </a:t>
              </a:r>
              <a:r>
                <a:rPr lang="en-US" sz="1400" b="1" dirty="0" err="1">
                  <a:latin typeface="Courier New" pitchFamily="49" charset="0"/>
                </a:rPr>
                <a:t>orig_numDisks</a:t>
              </a:r>
              <a:r>
                <a:rPr lang="en-US" sz="1400" b="1" dirty="0">
                  <a:latin typeface="Courier New" pitchFamily="49" charset="0"/>
                </a:rPr>
                <a:t>;  </a:t>
              </a:r>
              <a:r>
                <a:rPr lang="en-US" sz="1400" b="1" dirty="0" smtClean="0">
                  <a:latin typeface="Courier New" pitchFamily="49" charset="0"/>
                </a:rPr>
                <a:t> </a:t>
              </a:r>
              <a:r>
                <a:rPr lang="en-US" sz="1400" b="1" kern="0" dirty="0" smtClean="0">
                  <a:solidFill>
                    <a:srgbClr val="996633"/>
                  </a:solidFill>
                  <a:latin typeface="Courier New" pitchFamily="49" charset="0"/>
                  <a:cs typeface="Courier New" pitchFamily="49" charset="0"/>
                </a:rPr>
                <a:t>// </a:t>
              </a:r>
              <a:r>
                <a:rPr lang="en-US" sz="1400" b="1" kern="0" dirty="0" err="1" smtClean="0">
                  <a:solidFill>
                    <a:srgbClr val="996633"/>
                  </a:solidFill>
                  <a:latin typeface="Courier New" pitchFamily="49" charset="0"/>
                  <a:cs typeface="Courier New" pitchFamily="49" charset="0"/>
                </a:rPr>
                <a:t>init</a:t>
              </a:r>
              <a:r>
                <a:rPr lang="en-US" sz="1400" b="1" kern="0" dirty="0" smtClean="0">
                  <a:solidFill>
                    <a:srgbClr val="996633"/>
                  </a:solidFill>
                  <a:latin typeface="Courier New" pitchFamily="49" charset="0"/>
                  <a:cs typeface="Courier New" pitchFamily="49" charset="0"/>
                </a:rPr>
                <a:t> </a:t>
              </a:r>
              <a:r>
                <a:rPr lang="en-US" sz="1400" b="1" kern="0" dirty="0">
                  <a:solidFill>
                    <a:srgbClr val="996633"/>
                  </a:solidFill>
                  <a:latin typeface="Courier New" pitchFamily="49" charset="0"/>
                  <a:cs typeface="Courier New" pitchFamily="49" charset="0"/>
                </a:rPr>
                <a:t>the stack with the 1st call</a:t>
              </a:r>
            </a:p>
            <a:p>
              <a:pPr>
                <a:spcAft>
                  <a:spcPts val="600"/>
                </a:spcAft>
                <a:tabLst>
                  <a:tab pos="446088" algn="l"/>
                  <a:tab pos="892175" algn="l"/>
                  <a:tab pos="1349375" algn="l"/>
                  <a:tab pos="1795463" algn="l"/>
                </a:tabLst>
                <a:defRPr/>
              </a:pPr>
              <a:r>
                <a:rPr lang="en-US" sz="1400" b="1" dirty="0" smtClean="0">
                  <a:latin typeface="Courier New" pitchFamily="49" charset="0"/>
                </a:rPr>
                <a:t>    </a:t>
              </a:r>
              <a:r>
                <a:rPr lang="en-US" sz="1400" b="1" dirty="0" err="1" smtClean="0">
                  <a:latin typeface="Courier New" pitchFamily="49" charset="0"/>
                </a:rPr>
                <a:t>srcStack</a:t>
              </a:r>
              <a:r>
                <a:rPr lang="en-US" sz="1400" b="1" dirty="0" smtClean="0">
                  <a:latin typeface="Courier New" pitchFamily="49" charset="0"/>
                </a:rPr>
                <a:t> [</a:t>
              </a:r>
              <a:r>
                <a:rPr lang="en-US" sz="1400" b="1" dirty="0">
                  <a:solidFill>
                    <a:srgbClr val="006600"/>
                  </a:solidFill>
                  <a:latin typeface="Courier New" pitchFamily="49" charset="0"/>
                </a:rPr>
                <a:t>0</a:t>
              </a:r>
              <a:r>
                <a:rPr lang="en-US" sz="1400" b="1" dirty="0">
                  <a:latin typeface="Courier New" pitchFamily="49" charset="0"/>
                </a:rPr>
                <a:t>] </a:t>
              </a:r>
              <a:r>
                <a:rPr lang="en-US" sz="1400" b="1" dirty="0" smtClean="0">
                  <a:latin typeface="Courier New" pitchFamily="49" charset="0"/>
                </a:rPr>
                <a:t> = </a:t>
              </a:r>
              <a:r>
                <a:rPr lang="en-US" sz="1400" b="1" dirty="0" err="1">
                  <a:latin typeface="Courier New" pitchFamily="49" charset="0"/>
                </a:rPr>
                <a:t>orig_src</a:t>
              </a:r>
              <a:r>
                <a:rPr lang="en-US" sz="1400" b="1" dirty="0">
                  <a:latin typeface="Courier New" pitchFamily="49" charset="0"/>
                </a:rPr>
                <a:t>;</a:t>
              </a:r>
            </a:p>
            <a:p>
              <a:pPr>
                <a:spcAft>
                  <a:spcPts val="600"/>
                </a:spcAft>
                <a:tabLst>
                  <a:tab pos="446088" algn="l"/>
                  <a:tab pos="892175" algn="l"/>
                  <a:tab pos="1349375" algn="l"/>
                  <a:tab pos="1795463" algn="l"/>
                </a:tabLst>
                <a:defRPr/>
              </a:pPr>
              <a:r>
                <a:rPr lang="en-US" sz="1400" b="1" dirty="0">
                  <a:latin typeface="Courier New" pitchFamily="49" charset="0"/>
                </a:rPr>
                <a:t>  </a:t>
              </a:r>
              <a:r>
                <a:rPr lang="en-US" sz="1400" b="1" dirty="0" smtClean="0">
                  <a:latin typeface="Courier New" pitchFamily="49" charset="0"/>
                </a:rPr>
                <a:t>  </a:t>
              </a:r>
              <a:r>
                <a:rPr lang="en-US" sz="1400" b="1" dirty="0" err="1" smtClean="0">
                  <a:latin typeface="Courier New" pitchFamily="49" charset="0"/>
                </a:rPr>
                <a:t>destStack</a:t>
              </a:r>
              <a:r>
                <a:rPr lang="en-US" sz="1400" b="1" dirty="0" smtClean="0">
                  <a:latin typeface="Courier New" pitchFamily="49" charset="0"/>
                </a:rPr>
                <a:t>[</a:t>
              </a:r>
              <a:r>
                <a:rPr lang="en-US" sz="1400" b="1" dirty="0" smtClean="0">
                  <a:solidFill>
                    <a:srgbClr val="006600"/>
                  </a:solidFill>
                  <a:latin typeface="Courier New" pitchFamily="49" charset="0"/>
                </a:rPr>
                <a:t>0</a:t>
              </a:r>
              <a:r>
                <a:rPr lang="en-US" sz="1400" b="1" dirty="0">
                  <a:latin typeface="Courier New" pitchFamily="49" charset="0"/>
                </a:rPr>
                <a:t>] = </a:t>
              </a:r>
              <a:r>
                <a:rPr lang="en-US" sz="1400" b="1" dirty="0" err="1">
                  <a:latin typeface="Courier New" pitchFamily="49" charset="0"/>
                </a:rPr>
                <a:t>orig_dest</a:t>
              </a:r>
              <a:r>
                <a:rPr lang="en-US" sz="1400" b="1" dirty="0">
                  <a:latin typeface="Courier New" pitchFamily="49" charset="0"/>
                </a:rPr>
                <a:t>;</a:t>
              </a:r>
            </a:p>
            <a:p>
              <a:pPr>
                <a:spcAft>
                  <a:spcPts val="600"/>
                </a:spcAft>
                <a:tabLst>
                  <a:tab pos="446088" algn="l"/>
                  <a:tab pos="892175" algn="l"/>
                  <a:tab pos="1349375" algn="l"/>
                  <a:tab pos="1795463" algn="l"/>
                </a:tabLst>
                <a:defRPr/>
              </a:pPr>
              <a:r>
                <a:rPr lang="en-US" sz="1400" b="1" dirty="0" smtClean="0">
                  <a:latin typeface="Courier New" pitchFamily="49" charset="0"/>
                </a:rPr>
                <a:t>    </a:t>
              </a:r>
              <a:r>
                <a:rPr lang="en-US" sz="1400" b="1" dirty="0" err="1">
                  <a:latin typeface="Courier New" pitchFamily="49" charset="0"/>
                </a:rPr>
                <a:t>tempStack</a:t>
              </a:r>
              <a:r>
                <a:rPr lang="en-US" sz="1400" b="1" dirty="0">
                  <a:latin typeface="Courier New" pitchFamily="49" charset="0"/>
                </a:rPr>
                <a:t>[</a:t>
              </a:r>
              <a:r>
                <a:rPr lang="en-US" sz="1400" b="1" dirty="0">
                  <a:solidFill>
                    <a:srgbClr val="006600"/>
                  </a:solidFill>
                  <a:latin typeface="Courier New" pitchFamily="49" charset="0"/>
                </a:rPr>
                <a:t>0</a:t>
              </a:r>
              <a:r>
                <a:rPr lang="en-US" sz="1400" b="1" dirty="0">
                  <a:latin typeface="Courier New" pitchFamily="49" charset="0"/>
                </a:rPr>
                <a:t>] = </a:t>
              </a:r>
              <a:r>
                <a:rPr lang="en-US" sz="1400" b="1" dirty="0" err="1">
                  <a:latin typeface="Courier New" pitchFamily="49" charset="0"/>
                </a:rPr>
                <a:t>orig_temp</a:t>
              </a:r>
              <a:r>
                <a:rPr lang="en-US" sz="1400" b="1" dirty="0">
                  <a:latin typeface="Courier New" pitchFamily="49" charset="0"/>
                </a:rPr>
                <a:t>;</a:t>
              </a:r>
            </a:p>
            <a:p>
              <a:pPr>
                <a:spcAft>
                  <a:spcPts val="600"/>
                </a:spcAft>
                <a:tabLst>
                  <a:tab pos="446088" algn="l"/>
                  <a:tab pos="892175" algn="l"/>
                  <a:tab pos="1349375" algn="l"/>
                  <a:tab pos="1795463" algn="l"/>
                </a:tabLst>
                <a:defRPr/>
              </a:pPr>
              <a:endParaRPr lang="en-US" sz="1400" b="1" dirty="0" smtClean="0">
                <a:latin typeface="Courier New" pitchFamily="49" charset="0"/>
              </a:endParaRPr>
            </a:p>
            <a:p>
              <a:pPr>
                <a:spcAft>
                  <a:spcPts val="600"/>
                </a:spcAft>
                <a:tabLst>
                  <a:tab pos="446088" algn="l"/>
                  <a:tab pos="892175" algn="l"/>
                  <a:tab pos="1349375" algn="l"/>
                  <a:tab pos="1795463" algn="l"/>
                </a:tabLst>
                <a:defRPr/>
              </a:pPr>
              <a:r>
                <a:rPr lang="en-US" sz="1400" b="1" dirty="0" smtClean="0">
                  <a:latin typeface="Courier New" pitchFamily="49" charset="0"/>
                </a:rPr>
                <a:t>    </a:t>
              </a:r>
              <a:r>
                <a:rPr lang="en-US" sz="1400" b="1" dirty="0" err="1" smtClean="0">
                  <a:latin typeface="Courier New" pitchFamily="49" charset="0"/>
                </a:rPr>
                <a:t>stacktop</a:t>
              </a:r>
              <a:r>
                <a:rPr lang="en-US" sz="1400" b="1" dirty="0" smtClean="0">
                  <a:latin typeface="Courier New" pitchFamily="49" charset="0"/>
                </a:rPr>
                <a:t>++;</a:t>
              </a:r>
            </a:p>
            <a:p>
              <a:pPr>
                <a:spcAft>
                  <a:spcPts val="600"/>
                </a:spcAft>
                <a:tabLst>
                  <a:tab pos="446088" algn="l"/>
                  <a:tab pos="892175" algn="l"/>
                  <a:tab pos="1349375" algn="l"/>
                  <a:tab pos="1795463" algn="l"/>
                </a:tabLst>
                <a:defRPr/>
              </a:pPr>
              <a:endParaRPr lang="en-US" sz="1400" b="1" dirty="0" smtClean="0">
                <a:latin typeface="Courier New" pitchFamily="49" charset="0"/>
              </a:endParaRPr>
            </a:p>
            <a:p>
              <a:pPr>
                <a:spcAft>
                  <a:spcPts val="600"/>
                </a:spcAft>
                <a:tabLst>
                  <a:tab pos="446088" algn="l"/>
                  <a:tab pos="892175" algn="l"/>
                  <a:tab pos="1349375" algn="l"/>
                  <a:tab pos="1795463" algn="l"/>
                </a:tabLst>
                <a:defRPr/>
              </a:pPr>
              <a:r>
                <a:rPr lang="en-US" sz="1400" b="1" dirty="0" smtClean="0">
                  <a:latin typeface="Courier New" pitchFamily="49" charset="0"/>
                </a:rPr>
                <a:t>    </a:t>
              </a:r>
              <a:r>
                <a:rPr lang="en-US" sz="1400" b="1" kern="0" dirty="0">
                  <a:solidFill>
                    <a:srgbClr val="996633"/>
                  </a:solidFill>
                  <a:latin typeface="Courier New" pitchFamily="49" charset="0"/>
                  <a:cs typeface="Courier New" pitchFamily="49" charset="0"/>
                </a:rPr>
                <a:t>// to continue next page</a:t>
              </a:r>
            </a:p>
          </p:txBody>
        </p:sp>
      </p:grpSp>
      <p:sp>
        <p:nvSpPr>
          <p:cNvPr id="15" name="Slide Number Placeholder 6"/>
          <p:cNvSpPr txBox="1">
            <a:spLocks noGrp="1"/>
          </p:cNvSpPr>
          <p:nvPr/>
        </p:nvSpPr>
        <p:spPr bwMode="auto">
          <a:xfrm>
            <a:off x="7892993" y="6459379"/>
            <a:ext cx="79380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reading - </a:t>
            </a:r>
            <a:fld id="{D49BE81B-3DA1-4D29-AC5A-6FBE662ADA16}" type="slidenum">
              <a:rPr lang="en-US" sz="1000"/>
              <a:pPr algn="r" eaLnBrk="1" hangingPunct="1"/>
              <a:t>17</a:t>
            </a:fld>
            <a:endParaRPr lang="en-US" sz="1000" dirty="0"/>
          </a:p>
        </p:txBody>
      </p:sp>
    </p:spTree>
    <p:extLst>
      <p:ext uri="{BB962C8B-B14F-4D97-AF65-F5344CB8AC3E}">
        <p14:creationId xmlns:p14="http://schemas.microsoft.com/office/powerpoint/2010/main" val="306256761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grpSp>
        <p:nvGrpSpPr>
          <p:cNvPr id="11" name="Group 10"/>
          <p:cNvGrpSpPr/>
          <p:nvPr/>
        </p:nvGrpSpPr>
        <p:grpSpPr>
          <a:xfrm>
            <a:off x="513702" y="269115"/>
            <a:ext cx="8301520" cy="6148452"/>
            <a:chOff x="143838" y="3773831"/>
            <a:chExt cx="8301520" cy="3491135"/>
          </a:xfrm>
        </p:grpSpPr>
        <p:sp>
          <p:nvSpPr>
            <p:cNvPr id="15" name="Rectangle 1029"/>
            <p:cNvSpPr>
              <a:spLocks noChangeArrowheads="1"/>
            </p:cNvSpPr>
            <p:nvPr/>
          </p:nvSpPr>
          <p:spPr bwMode="auto">
            <a:xfrm>
              <a:off x="143838" y="3773831"/>
              <a:ext cx="8142549" cy="3468601"/>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6" name="Text Box 1030"/>
            <p:cNvSpPr txBox="1">
              <a:spLocks noChangeArrowheads="1"/>
            </p:cNvSpPr>
            <p:nvPr/>
          </p:nvSpPr>
          <p:spPr bwMode="auto">
            <a:xfrm>
              <a:off x="178026" y="3813500"/>
              <a:ext cx="8267332" cy="3451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566738" algn="l"/>
                  <a:tab pos="1371600" algn="l"/>
                </a:tabLst>
                <a:defRPr sz="2400">
                  <a:solidFill>
                    <a:schemeClr val="tx1"/>
                  </a:solidFill>
                  <a:latin typeface="Times New Roman" pitchFamily="18" charset="0"/>
                </a:defRPr>
              </a:lvl1pPr>
              <a:lvl2pPr marL="742950" indent="-285750" eaLnBrk="0" hangingPunct="0">
                <a:tabLst>
                  <a:tab pos="566738" algn="l"/>
                  <a:tab pos="1371600" algn="l"/>
                </a:tabLst>
                <a:defRPr sz="2400">
                  <a:solidFill>
                    <a:schemeClr val="tx1"/>
                  </a:solidFill>
                  <a:latin typeface="Times New Roman" pitchFamily="18" charset="0"/>
                </a:defRPr>
              </a:lvl2pPr>
              <a:lvl3pPr marL="1143000" indent="-228600" eaLnBrk="0" hangingPunct="0">
                <a:tabLst>
                  <a:tab pos="566738" algn="l"/>
                  <a:tab pos="1371600" algn="l"/>
                </a:tabLst>
                <a:defRPr sz="2400">
                  <a:solidFill>
                    <a:schemeClr val="tx1"/>
                  </a:solidFill>
                  <a:latin typeface="Times New Roman" pitchFamily="18" charset="0"/>
                </a:defRPr>
              </a:lvl3pPr>
              <a:lvl4pPr marL="1600200" indent="-228600" eaLnBrk="0" hangingPunct="0">
                <a:tabLst>
                  <a:tab pos="566738" algn="l"/>
                  <a:tab pos="1371600" algn="l"/>
                </a:tabLst>
                <a:defRPr sz="2400">
                  <a:solidFill>
                    <a:schemeClr val="tx1"/>
                  </a:solidFill>
                  <a:latin typeface="Times New Roman" pitchFamily="18" charset="0"/>
                </a:defRPr>
              </a:lvl4pPr>
              <a:lvl5pPr marL="2057400" indent="-228600" eaLnBrk="0" hangingPunct="0">
                <a:tabLst>
                  <a:tab pos="566738" algn="l"/>
                  <a:tab pos="13716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566738" algn="l"/>
                  <a:tab pos="13716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566738" algn="l"/>
                  <a:tab pos="13716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566738" algn="l"/>
                  <a:tab pos="13716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566738" algn="l"/>
                  <a:tab pos="1371600" algn="l"/>
                </a:tabLst>
                <a:defRPr sz="2400">
                  <a:solidFill>
                    <a:schemeClr val="tx1"/>
                  </a:solidFill>
                  <a:latin typeface="Times New Roman" pitchFamily="18" charset="0"/>
                </a:defRPr>
              </a:lvl9pPr>
            </a:lstStyle>
            <a:p>
              <a:pPr>
                <a:spcAft>
                  <a:spcPts val="300"/>
                </a:spcAft>
                <a:tabLst>
                  <a:tab pos="446088" algn="l"/>
                  <a:tab pos="892175" algn="l"/>
                  <a:tab pos="1349375" algn="l"/>
                  <a:tab pos="1795463" algn="l"/>
                </a:tabLst>
                <a:defRPr/>
              </a:pPr>
              <a:r>
                <a:rPr lang="en-US" sz="1200" b="1" dirty="0">
                  <a:latin typeface="Courier New" pitchFamily="49" charset="0"/>
                </a:rPr>
                <a:t> </a:t>
              </a:r>
              <a:r>
                <a:rPr lang="en-US" sz="1200" b="1" dirty="0" smtClean="0">
                  <a:latin typeface="Courier New" pitchFamily="49" charset="0"/>
                </a:rPr>
                <a:t>  </a:t>
              </a:r>
              <a:r>
                <a:rPr lang="en-US" sz="1200" b="1" dirty="0" smtClean="0">
                  <a:solidFill>
                    <a:srgbClr val="0000FF"/>
                  </a:solidFill>
                  <a:latin typeface="Courier New" pitchFamily="49" charset="0"/>
                </a:rPr>
                <a:t>while</a:t>
              </a:r>
              <a:r>
                <a:rPr lang="en-US" sz="1200" b="1" dirty="0" smtClean="0">
                  <a:latin typeface="Courier New" pitchFamily="49" charset="0"/>
                </a:rPr>
                <a:t> </a:t>
              </a:r>
              <a:r>
                <a:rPr lang="en-US" sz="1200" b="1" dirty="0">
                  <a:latin typeface="Courier New" pitchFamily="49" charset="0"/>
                </a:rPr>
                <a:t>(</a:t>
              </a:r>
              <a:r>
                <a:rPr lang="en-US" sz="1200" b="1" dirty="0" err="1">
                  <a:latin typeface="Courier New" pitchFamily="49" charset="0"/>
                </a:rPr>
                <a:t>stacktop</a:t>
              </a:r>
              <a:r>
                <a:rPr lang="en-US" sz="1200" b="1" dirty="0">
                  <a:latin typeface="Courier New" pitchFamily="49" charset="0"/>
                </a:rPr>
                <a:t> &gt; </a:t>
              </a:r>
              <a:r>
                <a:rPr lang="en-US" sz="1200" b="1" dirty="0">
                  <a:solidFill>
                    <a:srgbClr val="006600"/>
                  </a:solidFill>
                  <a:latin typeface="Courier New" pitchFamily="49" charset="0"/>
                </a:rPr>
                <a:t>0</a:t>
              </a:r>
              <a:r>
                <a:rPr lang="en-US" sz="1200" b="1" dirty="0">
                  <a:latin typeface="Courier New" pitchFamily="49" charset="0"/>
                </a:rPr>
                <a:t>) { </a:t>
              </a:r>
            </a:p>
            <a:p>
              <a:pPr>
                <a:spcAft>
                  <a:spcPts val="300"/>
                </a:spcAft>
                <a:tabLst>
                  <a:tab pos="446088" algn="l"/>
                  <a:tab pos="892175" algn="l"/>
                  <a:tab pos="1349375" algn="l"/>
                  <a:tab pos="1795463" algn="l"/>
                </a:tabLst>
                <a:defRPr/>
              </a:pPr>
              <a:r>
                <a:rPr lang="en-US" sz="1200" b="1" dirty="0">
                  <a:latin typeface="Courier New" pitchFamily="49" charset="0"/>
                </a:rPr>
                <a:t>      </a:t>
              </a:r>
              <a:r>
                <a:rPr lang="en-US" sz="1200" b="1" dirty="0" err="1" smtClean="0">
                  <a:latin typeface="Courier New" pitchFamily="49" charset="0"/>
                </a:rPr>
                <a:t>stacktop</a:t>
              </a:r>
              <a:r>
                <a:rPr lang="en-US" sz="1200" b="1" dirty="0" smtClean="0">
                  <a:latin typeface="Courier New" pitchFamily="49" charset="0"/>
                </a:rPr>
                <a:t>-</a:t>
              </a:r>
              <a:r>
                <a:rPr lang="en-US" sz="1200" b="1" dirty="0">
                  <a:latin typeface="Courier New" pitchFamily="49" charset="0"/>
                </a:rPr>
                <a:t>-;    </a:t>
              </a:r>
              <a:r>
                <a:rPr lang="en-US" sz="1200" b="1" kern="0" dirty="0">
                  <a:solidFill>
                    <a:srgbClr val="996633"/>
                  </a:solidFill>
                  <a:latin typeface="Courier New" pitchFamily="49" charset="0"/>
                  <a:cs typeface="Courier New" pitchFamily="49" charset="0"/>
                </a:rPr>
                <a:t>// pop current off stack</a:t>
              </a:r>
            </a:p>
            <a:p>
              <a:pPr>
                <a:spcAft>
                  <a:spcPts val="300"/>
                </a:spcAft>
                <a:tabLst>
                  <a:tab pos="446088" algn="l"/>
                  <a:tab pos="892175" algn="l"/>
                  <a:tab pos="1349375" algn="l"/>
                  <a:tab pos="1795463" algn="l"/>
                </a:tabLst>
                <a:defRPr/>
              </a:pPr>
              <a:r>
                <a:rPr lang="en-US" sz="1200" b="1" dirty="0">
                  <a:latin typeface="Courier New" pitchFamily="49" charset="0"/>
                </a:rPr>
                <a:t>      </a:t>
              </a:r>
              <a:r>
                <a:rPr lang="en-US" sz="1200" b="1" dirty="0" err="1" smtClean="0">
                  <a:solidFill>
                    <a:srgbClr val="0000FF"/>
                  </a:solidFill>
                  <a:latin typeface="Courier New" pitchFamily="49" charset="0"/>
                </a:rPr>
                <a:t>int</a:t>
              </a:r>
              <a:r>
                <a:rPr lang="en-US" sz="1200" b="1" dirty="0" smtClean="0">
                  <a:latin typeface="Courier New" pitchFamily="49" charset="0"/>
                </a:rPr>
                <a:t> </a:t>
              </a:r>
              <a:r>
                <a:rPr lang="en-US" sz="1200" b="1" dirty="0">
                  <a:latin typeface="Courier New" pitchFamily="49" charset="0"/>
                </a:rPr>
                <a:t>numDisks = </a:t>
              </a:r>
              <a:r>
                <a:rPr lang="en-US" sz="1200" b="1" dirty="0" err="1">
                  <a:latin typeface="Courier New" pitchFamily="49" charset="0"/>
                </a:rPr>
                <a:t>numDisksStack</a:t>
              </a:r>
              <a:r>
                <a:rPr lang="en-US" sz="1200" b="1" dirty="0">
                  <a:latin typeface="Courier New" pitchFamily="49" charset="0"/>
                </a:rPr>
                <a:t>[</a:t>
              </a:r>
              <a:r>
                <a:rPr lang="en-US" sz="1200" b="1" dirty="0" err="1">
                  <a:latin typeface="Courier New" pitchFamily="49" charset="0"/>
                </a:rPr>
                <a:t>stacktop</a:t>
              </a:r>
              <a:r>
                <a:rPr lang="en-US" sz="1200" b="1" dirty="0">
                  <a:latin typeface="Courier New" pitchFamily="49" charset="0"/>
                </a:rPr>
                <a:t>];</a:t>
              </a:r>
            </a:p>
            <a:p>
              <a:pPr>
                <a:spcAft>
                  <a:spcPts val="300"/>
                </a:spcAft>
                <a:tabLst>
                  <a:tab pos="446088" algn="l"/>
                  <a:tab pos="892175" algn="l"/>
                  <a:tab pos="1349375" algn="l"/>
                  <a:tab pos="1795463" algn="l"/>
                </a:tabLst>
                <a:defRPr/>
              </a:pPr>
              <a:r>
                <a:rPr lang="en-US" sz="1200" b="1" dirty="0">
                  <a:latin typeface="Courier New" pitchFamily="49" charset="0"/>
                </a:rPr>
                <a:t>      </a:t>
              </a:r>
              <a:r>
                <a:rPr lang="en-US" sz="1200" b="1" dirty="0" smtClean="0">
                  <a:solidFill>
                    <a:srgbClr val="0000FF"/>
                  </a:solidFill>
                  <a:latin typeface="Courier New" pitchFamily="49" charset="0"/>
                </a:rPr>
                <a:t>char</a:t>
              </a:r>
              <a:r>
                <a:rPr lang="en-US" sz="1200" b="1" dirty="0" smtClean="0">
                  <a:latin typeface="Courier New" pitchFamily="49" charset="0"/>
                </a:rPr>
                <a:t> </a:t>
              </a:r>
              <a:r>
                <a:rPr lang="en-US" sz="1200" b="1" dirty="0">
                  <a:latin typeface="Courier New" pitchFamily="49" charset="0"/>
                </a:rPr>
                <a:t>src   </a:t>
              </a:r>
              <a:r>
                <a:rPr lang="en-US" sz="1200" b="1" dirty="0" smtClean="0">
                  <a:latin typeface="Courier New" pitchFamily="49" charset="0"/>
                </a:rPr>
                <a:t>  </a:t>
              </a:r>
              <a:r>
                <a:rPr lang="en-US" sz="1200" b="1" dirty="0">
                  <a:latin typeface="Courier New" pitchFamily="49" charset="0"/>
                </a:rPr>
                <a:t>= </a:t>
              </a:r>
              <a:r>
                <a:rPr lang="en-US" sz="1200" b="1" dirty="0" err="1">
                  <a:latin typeface="Courier New" pitchFamily="49" charset="0"/>
                </a:rPr>
                <a:t>srcStack</a:t>
              </a:r>
              <a:r>
                <a:rPr lang="en-US" sz="1200" b="1" dirty="0">
                  <a:latin typeface="Courier New" pitchFamily="49" charset="0"/>
                </a:rPr>
                <a:t>[</a:t>
              </a:r>
              <a:r>
                <a:rPr lang="en-US" sz="1200" b="1" dirty="0" err="1">
                  <a:latin typeface="Courier New" pitchFamily="49" charset="0"/>
                </a:rPr>
                <a:t>stacktop</a:t>
              </a:r>
              <a:r>
                <a:rPr lang="en-US" sz="1200" b="1" dirty="0">
                  <a:latin typeface="Courier New" pitchFamily="49" charset="0"/>
                </a:rPr>
                <a:t>];</a:t>
              </a:r>
            </a:p>
            <a:p>
              <a:pPr>
                <a:spcAft>
                  <a:spcPts val="300"/>
                </a:spcAft>
                <a:tabLst>
                  <a:tab pos="446088" algn="l"/>
                  <a:tab pos="892175" algn="l"/>
                  <a:tab pos="1349375" algn="l"/>
                  <a:tab pos="1795463" algn="l"/>
                </a:tabLst>
                <a:defRPr/>
              </a:pPr>
              <a:r>
                <a:rPr lang="en-US" sz="1200" b="1" dirty="0">
                  <a:latin typeface="Courier New" pitchFamily="49" charset="0"/>
                </a:rPr>
                <a:t>      </a:t>
              </a:r>
              <a:r>
                <a:rPr lang="en-US" sz="1200" b="1" dirty="0" smtClean="0">
                  <a:solidFill>
                    <a:srgbClr val="0000FF"/>
                  </a:solidFill>
                  <a:latin typeface="Courier New" pitchFamily="49" charset="0"/>
                </a:rPr>
                <a:t>char</a:t>
              </a:r>
              <a:r>
                <a:rPr lang="en-US" sz="1200" b="1" dirty="0" smtClean="0">
                  <a:latin typeface="Courier New" pitchFamily="49" charset="0"/>
                </a:rPr>
                <a:t> </a:t>
              </a:r>
              <a:r>
                <a:rPr lang="en-US" sz="1200" b="1" dirty="0">
                  <a:latin typeface="Courier New" pitchFamily="49" charset="0"/>
                </a:rPr>
                <a:t>dest </a:t>
              </a:r>
              <a:r>
                <a:rPr lang="en-US" sz="1200" b="1" dirty="0" smtClean="0">
                  <a:latin typeface="Courier New" pitchFamily="49" charset="0"/>
                </a:rPr>
                <a:t>   </a:t>
              </a:r>
              <a:r>
                <a:rPr lang="en-US" sz="1200" b="1" dirty="0">
                  <a:latin typeface="Courier New" pitchFamily="49" charset="0"/>
                </a:rPr>
                <a:t>= </a:t>
              </a:r>
              <a:r>
                <a:rPr lang="en-US" sz="1200" b="1" dirty="0" err="1">
                  <a:latin typeface="Courier New" pitchFamily="49" charset="0"/>
                </a:rPr>
                <a:t>destStack</a:t>
              </a:r>
              <a:r>
                <a:rPr lang="en-US" sz="1200" b="1" dirty="0">
                  <a:latin typeface="Courier New" pitchFamily="49" charset="0"/>
                </a:rPr>
                <a:t>[</a:t>
              </a:r>
              <a:r>
                <a:rPr lang="en-US" sz="1200" b="1" dirty="0" err="1">
                  <a:latin typeface="Courier New" pitchFamily="49" charset="0"/>
                </a:rPr>
                <a:t>stacktop</a:t>
              </a:r>
              <a:r>
                <a:rPr lang="en-US" sz="1200" b="1" dirty="0">
                  <a:latin typeface="Courier New" pitchFamily="49" charset="0"/>
                </a:rPr>
                <a:t>];</a:t>
              </a:r>
            </a:p>
            <a:p>
              <a:pPr>
                <a:spcAft>
                  <a:spcPts val="300"/>
                </a:spcAft>
                <a:tabLst>
                  <a:tab pos="446088" algn="l"/>
                  <a:tab pos="892175" algn="l"/>
                  <a:tab pos="1349375" algn="l"/>
                  <a:tab pos="1795463" algn="l"/>
                </a:tabLst>
                <a:defRPr/>
              </a:pPr>
              <a:r>
                <a:rPr lang="en-US" sz="1200" b="1" dirty="0">
                  <a:latin typeface="Courier New" pitchFamily="49" charset="0"/>
                </a:rPr>
                <a:t>      </a:t>
              </a:r>
              <a:r>
                <a:rPr lang="en-US" sz="1200" b="1" dirty="0" smtClean="0">
                  <a:solidFill>
                    <a:srgbClr val="0000FF"/>
                  </a:solidFill>
                  <a:latin typeface="Courier New" pitchFamily="49" charset="0"/>
                </a:rPr>
                <a:t>char</a:t>
              </a:r>
              <a:r>
                <a:rPr lang="en-US" sz="1200" b="1" dirty="0" smtClean="0">
                  <a:latin typeface="Courier New" pitchFamily="49" charset="0"/>
                </a:rPr>
                <a:t> </a:t>
              </a:r>
              <a:r>
                <a:rPr lang="en-US" sz="1200" b="1" dirty="0">
                  <a:latin typeface="Courier New" pitchFamily="49" charset="0"/>
                </a:rPr>
                <a:t>temp </a:t>
              </a:r>
              <a:r>
                <a:rPr lang="en-US" sz="1200" b="1" dirty="0" smtClean="0">
                  <a:latin typeface="Courier New" pitchFamily="49" charset="0"/>
                </a:rPr>
                <a:t>   = </a:t>
              </a:r>
              <a:r>
                <a:rPr lang="en-US" sz="1200" b="1" dirty="0" err="1">
                  <a:latin typeface="Courier New" pitchFamily="49" charset="0"/>
                </a:rPr>
                <a:t>tempStack</a:t>
              </a:r>
              <a:r>
                <a:rPr lang="en-US" sz="1200" b="1" dirty="0">
                  <a:latin typeface="Courier New" pitchFamily="49" charset="0"/>
                </a:rPr>
                <a:t>[</a:t>
              </a:r>
              <a:r>
                <a:rPr lang="en-US" sz="1200" b="1" dirty="0" err="1">
                  <a:latin typeface="Courier New" pitchFamily="49" charset="0"/>
                </a:rPr>
                <a:t>stacktop</a:t>
              </a:r>
              <a:r>
                <a:rPr lang="en-US" sz="1200" b="1" dirty="0">
                  <a:latin typeface="Courier New" pitchFamily="49" charset="0"/>
                </a:rPr>
                <a:t>];</a:t>
              </a:r>
            </a:p>
            <a:p>
              <a:pPr>
                <a:spcAft>
                  <a:spcPts val="300"/>
                </a:spcAft>
                <a:tabLst>
                  <a:tab pos="446088" algn="l"/>
                  <a:tab pos="892175" algn="l"/>
                  <a:tab pos="1349375" algn="l"/>
                  <a:tab pos="1795463" algn="l"/>
                </a:tabLst>
                <a:defRPr/>
              </a:pPr>
              <a:r>
                <a:rPr lang="en-US" sz="1200" b="1" dirty="0">
                  <a:latin typeface="Courier New" pitchFamily="49" charset="0"/>
                </a:rPr>
                <a:t>      </a:t>
              </a:r>
              <a:r>
                <a:rPr lang="en-US" sz="1200" b="1" dirty="0" smtClean="0">
                  <a:solidFill>
                    <a:srgbClr val="0000FF"/>
                  </a:solidFill>
                  <a:latin typeface="Courier New" pitchFamily="49" charset="0"/>
                </a:rPr>
                <a:t>if</a:t>
              </a:r>
              <a:r>
                <a:rPr lang="en-US" sz="1200" b="1" dirty="0" smtClean="0">
                  <a:latin typeface="Courier New" pitchFamily="49" charset="0"/>
                </a:rPr>
                <a:t> </a:t>
              </a:r>
              <a:r>
                <a:rPr lang="en-US" sz="1200" b="1" dirty="0">
                  <a:latin typeface="Courier New" pitchFamily="49" charset="0"/>
                </a:rPr>
                <a:t>(numDisks == </a:t>
              </a:r>
              <a:r>
                <a:rPr lang="en-US" sz="1200" b="1" dirty="0">
                  <a:solidFill>
                    <a:srgbClr val="006600"/>
                  </a:solidFill>
                  <a:latin typeface="Courier New" pitchFamily="49" charset="0"/>
                </a:rPr>
                <a:t>1</a:t>
              </a:r>
              <a:r>
                <a:rPr lang="en-US" sz="1200" b="1" dirty="0">
                  <a:latin typeface="Courier New" pitchFamily="49" charset="0"/>
                </a:rPr>
                <a:t>) {</a:t>
              </a:r>
            </a:p>
            <a:p>
              <a:pPr>
                <a:spcAft>
                  <a:spcPts val="300"/>
                </a:spcAft>
                <a:tabLst>
                  <a:tab pos="446088" algn="l"/>
                  <a:tab pos="892175" algn="l"/>
                  <a:tab pos="1349375" algn="l"/>
                  <a:tab pos="1795463" algn="l"/>
                </a:tabLst>
                <a:defRPr/>
              </a:pPr>
              <a:r>
                <a:rPr lang="en-US" sz="1200" b="1" dirty="0">
                  <a:latin typeface="Courier New" pitchFamily="49" charset="0"/>
                </a:rPr>
                <a:t>      </a:t>
              </a:r>
              <a:r>
                <a:rPr lang="en-US" sz="1200" b="1" dirty="0" smtClean="0">
                  <a:latin typeface="Courier New" pitchFamily="49" charset="0"/>
                </a:rPr>
                <a:t>   </a:t>
              </a:r>
              <a:r>
                <a:rPr lang="en-US" sz="1200" b="1" dirty="0">
                  <a:latin typeface="Courier New" pitchFamily="49" charset="0"/>
                </a:rPr>
                <a:t>System.out.println(</a:t>
              </a:r>
              <a:r>
                <a:rPr lang="en-US" sz="1200" b="1" kern="0" dirty="0">
                  <a:solidFill>
                    <a:srgbClr val="006600"/>
                  </a:solidFill>
                  <a:latin typeface="Courier New" pitchFamily="49" charset="0"/>
                  <a:cs typeface="Courier New" pitchFamily="49" charset="0"/>
                </a:rPr>
                <a:t>"Move top disk from pole</a:t>
              </a:r>
              <a:r>
                <a:rPr lang="en-US" sz="1200" b="1" dirty="0">
                  <a:solidFill>
                    <a:srgbClr val="006600"/>
                  </a:solidFill>
                  <a:latin typeface="Courier New" pitchFamily="49" charset="0"/>
                </a:rPr>
                <a:t> </a:t>
              </a:r>
              <a:r>
                <a:rPr lang="en-US" sz="1200" b="1" kern="0" dirty="0" smtClean="0">
                  <a:solidFill>
                    <a:srgbClr val="006600"/>
                  </a:solidFill>
                  <a:latin typeface="Courier New" pitchFamily="49" charset="0"/>
                  <a:cs typeface="Courier New" pitchFamily="49" charset="0"/>
                </a:rPr>
                <a:t>"</a:t>
              </a:r>
              <a:r>
                <a:rPr lang="en-US" sz="1200" b="1" kern="0" dirty="0" smtClean="0">
                  <a:solidFill>
                    <a:srgbClr val="996633"/>
                  </a:solidFill>
                  <a:latin typeface="Courier New" pitchFamily="49" charset="0"/>
                  <a:cs typeface="Courier New" pitchFamily="49" charset="0"/>
                </a:rPr>
                <a:t> </a:t>
              </a:r>
              <a:r>
                <a:rPr lang="en-US" sz="1200" b="1" dirty="0" smtClean="0">
                  <a:latin typeface="Courier New" pitchFamily="49" charset="0"/>
                </a:rPr>
                <a:t>+ src + </a:t>
              </a:r>
              <a:r>
                <a:rPr lang="en-US" sz="1200" b="1" kern="0" dirty="0" smtClean="0">
                  <a:solidFill>
                    <a:srgbClr val="006600"/>
                  </a:solidFill>
                  <a:latin typeface="Courier New" pitchFamily="49" charset="0"/>
                  <a:cs typeface="Courier New" pitchFamily="49" charset="0"/>
                </a:rPr>
                <a:t>"</a:t>
              </a:r>
              <a:r>
                <a:rPr lang="en-US" sz="1200" b="1" dirty="0" smtClean="0">
                  <a:solidFill>
                    <a:srgbClr val="006600"/>
                  </a:solidFill>
                  <a:latin typeface="Courier New" pitchFamily="49" charset="0"/>
                </a:rPr>
                <a:t> </a:t>
              </a:r>
              <a:r>
                <a:rPr lang="en-US" sz="1200" b="1" kern="0" dirty="0">
                  <a:solidFill>
                    <a:srgbClr val="006600"/>
                  </a:solidFill>
                  <a:latin typeface="Courier New" pitchFamily="49" charset="0"/>
                  <a:cs typeface="Courier New" pitchFamily="49" charset="0"/>
                </a:rPr>
                <a:t>to pole </a:t>
              </a:r>
              <a:r>
                <a:rPr lang="en-US" sz="1200" b="1" kern="0" dirty="0" smtClean="0">
                  <a:solidFill>
                    <a:srgbClr val="006600"/>
                  </a:solidFill>
                  <a:latin typeface="Courier New" pitchFamily="49" charset="0"/>
                  <a:cs typeface="Courier New" pitchFamily="49" charset="0"/>
                </a:rPr>
                <a:t>"</a:t>
              </a:r>
              <a:r>
                <a:rPr lang="en-US" sz="1200" b="1" kern="0" dirty="0" smtClean="0">
                  <a:solidFill>
                    <a:srgbClr val="996633"/>
                  </a:solidFill>
                  <a:latin typeface="Courier New" pitchFamily="49" charset="0"/>
                  <a:cs typeface="Courier New" pitchFamily="49" charset="0"/>
                </a:rPr>
                <a:t> </a:t>
              </a:r>
              <a:r>
                <a:rPr lang="en-US" sz="1200" b="1" dirty="0" smtClean="0">
                  <a:latin typeface="Courier New" pitchFamily="49" charset="0"/>
                </a:rPr>
                <a:t>+ dest</a:t>
              </a:r>
              <a:r>
                <a:rPr lang="en-US" sz="1200" b="1" dirty="0">
                  <a:latin typeface="Courier New" pitchFamily="49" charset="0"/>
                </a:rPr>
                <a:t>);</a:t>
              </a:r>
            </a:p>
            <a:p>
              <a:pPr>
                <a:spcAft>
                  <a:spcPts val="300"/>
                </a:spcAft>
                <a:tabLst>
                  <a:tab pos="446088" algn="l"/>
                  <a:tab pos="892175" algn="l"/>
                  <a:tab pos="1349375" algn="l"/>
                  <a:tab pos="1795463" algn="l"/>
                </a:tabLst>
                <a:defRPr/>
              </a:pPr>
              <a:r>
                <a:rPr lang="en-US" sz="1200" b="1" dirty="0">
                  <a:latin typeface="Courier New" pitchFamily="49" charset="0"/>
                </a:rPr>
                <a:t>      </a:t>
              </a:r>
              <a:r>
                <a:rPr lang="en-US" sz="1200" b="1" dirty="0" smtClean="0">
                  <a:latin typeface="Courier New" pitchFamily="49" charset="0"/>
                </a:rPr>
                <a:t>} </a:t>
              </a:r>
              <a:r>
                <a:rPr lang="en-US" sz="1200" b="1" dirty="0">
                  <a:solidFill>
                    <a:srgbClr val="0000FF"/>
                  </a:solidFill>
                  <a:latin typeface="Courier New" pitchFamily="49" charset="0"/>
                </a:rPr>
                <a:t>else</a:t>
              </a:r>
              <a:r>
                <a:rPr lang="en-US" sz="1200" b="1" dirty="0">
                  <a:latin typeface="Courier New" pitchFamily="49" charset="0"/>
                </a:rPr>
                <a:t> {</a:t>
              </a:r>
            </a:p>
            <a:p>
              <a:pPr>
                <a:spcAft>
                  <a:spcPts val="300"/>
                </a:spcAft>
                <a:tabLst>
                  <a:tab pos="446088" algn="l"/>
                  <a:tab pos="892175" algn="l"/>
                  <a:tab pos="1349375" algn="l"/>
                  <a:tab pos="1795463" algn="l"/>
                </a:tabLst>
                <a:defRPr/>
              </a:pPr>
              <a:r>
                <a:rPr lang="en-US" sz="1200" b="1" dirty="0">
                  <a:latin typeface="Courier New" pitchFamily="49" charset="0"/>
                </a:rPr>
                <a:t>      </a:t>
              </a:r>
              <a:r>
                <a:rPr lang="en-US" sz="1200" b="1" dirty="0" smtClean="0">
                  <a:latin typeface="Courier New" pitchFamily="49" charset="0"/>
                </a:rPr>
                <a:t>   </a:t>
              </a:r>
              <a:r>
                <a:rPr lang="en-US" sz="1200" b="1" kern="0" dirty="0">
                  <a:solidFill>
                    <a:srgbClr val="996633"/>
                  </a:solidFill>
                  <a:latin typeface="Courier New" pitchFamily="49" charset="0"/>
                  <a:cs typeface="Courier New" pitchFamily="49" charset="0"/>
                </a:rPr>
                <a:t>/* Towers(numDisks-1,temp,dest,src); */ // second recursive call</a:t>
              </a:r>
            </a:p>
            <a:p>
              <a:pPr>
                <a:spcAft>
                  <a:spcPts val="300"/>
                </a:spcAft>
                <a:tabLst>
                  <a:tab pos="446088" algn="l"/>
                  <a:tab pos="892175" algn="l"/>
                  <a:tab pos="1349375" algn="l"/>
                  <a:tab pos="1795463" algn="l"/>
                </a:tabLst>
                <a:defRPr/>
              </a:pPr>
              <a:r>
                <a:rPr lang="en-US" sz="1200" b="1" dirty="0">
                  <a:latin typeface="Courier New" pitchFamily="49" charset="0"/>
                </a:rPr>
                <a:t>      </a:t>
              </a:r>
              <a:r>
                <a:rPr lang="en-US" sz="1200" b="1" dirty="0" smtClean="0">
                  <a:latin typeface="Courier New" pitchFamily="49" charset="0"/>
                </a:rPr>
                <a:t>   </a:t>
              </a:r>
              <a:r>
                <a:rPr lang="en-US" sz="1200" b="1" dirty="0" err="1">
                  <a:latin typeface="Courier New" pitchFamily="49" charset="0"/>
                </a:rPr>
                <a:t>numDisksStack</a:t>
              </a:r>
              <a:r>
                <a:rPr lang="en-US" sz="1200" b="1" dirty="0">
                  <a:latin typeface="Courier New" pitchFamily="49" charset="0"/>
                </a:rPr>
                <a:t>[</a:t>
              </a:r>
              <a:r>
                <a:rPr lang="en-US" sz="1200" b="1" dirty="0" err="1">
                  <a:latin typeface="Courier New" pitchFamily="49" charset="0"/>
                </a:rPr>
                <a:t>stacktop</a:t>
              </a:r>
              <a:r>
                <a:rPr lang="en-US" sz="1200" b="1" dirty="0">
                  <a:latin typeface="Courier New" pitchFamily="49" charset="0"/>
                </a:rPr>
                <a:t>] = </a:t>
              </a:r>
              <a:r>
                <a:rPr lang="en-US" sz="1200" b="1" dirty="0" smtClean="0">
                  <a:latin typeface="Courier New" pitchFamily="49" charset="0"/>
                </a:rPr>
                <a:t>numDisks - </a:t>
              </a:r>
              <a:r>
                <a:rPr lang="en-US" sz="1200" b="1" dirty="0" smtClean="0">
                  <a:solidFill>
                    <a:srgbClr val="006600"/>
                  </a:solidFill>
                  <a:latin typeface="Courier New" pitchFamily="49" charset="0"/>
                </a:rPr>
                <a:t>1</a:t>
              </a:r>
              <a:r>
                <a:rPr lang="en-US" sz="1200" b="1" dirty="0">
                  <a:latin typeface="Courier New" pitchFamily="49" charset="0"/>
                </a:rPr>
                <a:t>; </a:t>
              </a:r>
            </a:p>
            <a:p>
              <a:pPr>
                <a:spcAft>
                  <a:spcPts val="300"/>
                </a:spcAft>
                <a:tabLst>
                  <a:tab pos="446088" algn="l"/>
                  <a:tab pos="892175" algn="l"/>
                  <a:tab pos="1349375" algn="l"/>
                  <a:tab pos="1795463" algn="l"/>
                </a:tabLst>
                <a:defRPr/>
              </a:pPr>
              <a:r>
                <a:rPr lang="en-US" sz="1200" b="1" dirty="0">
                  <a:latin typeface="Courier New" pitchFamily="49" charset="0"/>
                </a:rPr>
                <a:t>      </a:t>
              </a:r>
              <a:r>
                <a:rPr lang="en-US" sz="1200" b="1" dirty="0" smtClean="0">
                  <a:latin typeface="Courier New" pitchFamily="49" charset="0"/>
                </a:rPr>
                <a:t>   </a:t>
              </a:r>
              <a:r>
                <a:rPr lang="en-US" sz="1200" b="1" dirty="0" err="1">
                  <a:latin typeface="Courier New" pitchFamily="49" charset="0"/>
                </a:rPr>
                <a:t>srcStack</a:t>
              </a:r>
              <a:r>
                <a:rPr lang="en-US" sz="1200" b="1" dirty="0">
                  <a:latin typeface="Courier New" pitchFamily="49" charset="0"/>
                </a:rPr>
                <a:t>[</a:t>
              </a:r>
              <a:r>
                <a:rPr lang="en-US" sz="1200" b="1" dirty="0" err="1">
                  <a:latin typeface="Courier New" pitchFamily="49" charset="0"/>
                </a:rPr>
                <a:t>stacktop</a:t>
              </a:r>
              <a:r>
                <a:rPr lang="en-US" sz="1200" b="1" dirty="0">
                  <a:latin typeface="Courier New" pitchFamily="49" charset="0"/>
                </a:rPr>
                <a:t>] = temp;</a:t>
              </a:r>
            </a:p>
            <a:p>
              <a:pPr>
                <a:spcAft>
                  <a:spcPts val="300"/>
                </a:spcAft>
                <a:tabLst>
                  <a:tab pos="446088" algn="l"/>
                  <a:tab pos="892175" algn="l"/>
                  <a:tab pos="1349375" algn="l"/>
                  <a:tab pos="1795463" algn="l"/>
                </a:tabLst>
                <a:defRPr/>
              </a:pPr>
              <a:r>
                <a:rPr lang="en-US" sz="1200" b="1" dirty="0">
                  <a:latin typeface="Courier New" pitchFamily="49" charset="0"/>
                </a:rPr>
                <a:t>      </a:t>
              </a:r>
              <a:r>
                <a:rPr lang="en-US" sz="1200" b="1" dirty="0" smtClean="0">
                  <a:latin typeface="Courier New" pitchFamily="49" charset="0"/>
                </a:rPr>
                <a:t>   </a:t>
              </a:r>
              <a:r>
                <a:rPr lang="en-US" sz="1200" b="1" dirty="0" err="1">
                  <a:latin typeface="Courier New" pitchFamily="49" charset="0"/>
                </a:rPr>
                <a:t>destStack</a:t>
              </a:r>
              <a:r>
                <a:rPr lang="en-US" sz="1200" b="1" dirty="0">
                  <a:latin typeface="Courier New" pitchFamily="49" charset="0"/>
                </a:rPr>
                <a:t>[</a:t>
              </a:r>
              <a:r>
                <a:rPr lang="en-US" sz="1200" b="1" dirty="0" err="1">
                  <a:latin typeface="Courier New" pitchFamily="49" charset="0"/>
                </a:rPr>
                <a:t>stacktop</a:t>
              </a:r>
              <a:r>
                <a:rPr lang="en-US" sz="1200" b="1" dirty="0">
                  <a:latin typeface="Courier New" pitchFamily="49" charset="0"/>
                </a:rPr>
                <a:t>] = dest;</a:t>
              </a:r>
            </a:p>
            <a:p>
              <a:pPr>
                <a:spcAft>
                  <a:spcPts val="300"/>
                </a:spcAft>
                <a:tabLst>
                  <a:tab pos="446088" algn="l"/>
                  <a:tab pos="892175" algn="l"/>
                  <a:tab pos="1349375" algn="l"/>
                  <a:tab pos="1795463" algn="l"/>
                </a:tabLst>
                <a:defRPr/>
              </a:pPr>
              <a:r>
                <a:rPr lang="en-US" sz="1200" b="1" dirty="0">
                  <a:latin typeface="Courier New" pitchFamily="49" charset="0"/>
                </a:rPr>
                <a:t>      </a:t>
              </a:r>
              <a:r>
                <a:rPr lang="en-US" sz="1200" b="1" dirty="0" smtClean="0">
                  <a:latin typeface="Courier New" pitchFamily="49" charset="0"/>
                </a:rPr>
                <a:t>   </a:t>
              </a:r>
              <a:r>
                <a:rPr lang="en-US" sz="1200" b="1" dirty="0" err="1">
                  <a:latin typeface="Courier New" pitchFamily="49" charset="0"/>
                </a:rPr>
                <a:t>tempStack</a:t>
              </a:r>
              <a:r>
                <a:rPr lang="en-US" sz="1200" b="1" dirty="0">
                  <a:latin typeface="Courier New" pitchFamily="49" charset="0"/>
                </a:rPr>
                <a:t>[</a:t>
              </a:r>
              <a:r>
                <a:rPr lang="en-US" sz="1200" b="1" dirty="0" err="1">
                  <a:latin typeface="Courier New" pitchFamily="49" charset="0"/>
                </a:rPr>
                <a:t>stacktop</a:t>
              </a:r>
              <a:r>
                <a:rPr lang="en-US" sz="1200" b="1" dirty="0">
                  <a:latin typeface="Courier New" pitchFamily="49" charset="0"/>
                </a:rPr>
                <a:t>++] = src;</a:t>
              </a:r>
            </a:p>
            <a:p>
              <a:pPr>
                <a:spcAft>
                  <a:spcPts val="300"/>
                </a:spcAft>
                <a:tabLst>
                  <a:tab pos="446088" algn="l"/>
                  <a:tab pos="892175" algn="l"/>
                  <a:tab pos="1349375" algn="l"/>
                  <a:tab pos="1795463" algn="l"/>
                </a:tabLst>
                <a:defRPr/>
              </a:pPr>
              <a:r>
                <a:rPr lang="en-US" sz="1200" b="1" dirty="0">
                  <a:latin typeface="Courier New" pitchFamily="49" charset="0"/>
                </a:rPr>
                <a:t>      </a:t>
              </a:r>
              <a:r>
                <a:rPr lang="en-US" sz="1200" b="1" dirty="0" smtClean="0">
                  <a:latin typeface="Courier New" pitchFamily="49" charset="0"/>
                </a:rPr>
                <a:t>   </a:t>
              </a:r>
              <a:r>
                <a:rPr lang="en-US" sz="1200" b="1" kern="0" dirty="0">
                  <a:solidFill>
                    <a:srgbClr val="996633"/>
                  </a:solidFill>
                  <a:latin typeface="Courier New" pitchFamily="49" charset="0"/>
                  <a:cs typeface="Courier New" pitchFamily="49" charset="0"/>
                </a:rPr>
                <a:t>/* Towers(1,src,dest,temp); */</a:t>
              </a:r>
            </a:p>
            <a:p>
              <a:pPr>
                <a:spcAft>
                  <a:spcPts val="300"/>
                </a:spcAft>
                <a:tabLst>
                  <a:tab pos="446088" algn="l"/>
                  <a:tab pos="892175" algn="l"/>
                  <a:tab pos="1349375" algn="l"/>
                  <a:tab pos="1795463" algn="l"/>
                </a:tabLst>
                <a:defRPr/>
              </a:pPr>
              <a:r>
                <a:rPr lang="en-US" sz="1200" b="1" dirty="0">
                  <a:latin typeface="Courier New" pitchFamily="49" charset="0"/>
                </a:rPr>
                <a:t>      </a:t>
              </a:r>
              <a:r>
                <a:rPr lang="en-US" sz="1200" b="1" dirty="0" smtClean="0">
                  <a:latin typeface="Courier New" pitchFamily="49" charset="0"/>
                </a:rPr>
                <a:t>   </a:t>
              </a:r>
              <a:r>
                <a:rPr lang="en-US" sz="1200" b="1" dirty="0" err="1">
                  <a:latin typeface="Courier New" pitchFamily="49" charset="0"/>
                </a:rPr>
                <a:t>numDisksStack</a:t>
              </a:r>
              <a:r>
                <a:rPr lang="en-US" sz="1200" b="1" dirty="0">
                  <a:latin typeface="Courier New" pitchFamily="49" charset="0"/>
                </a:rPr>
                <a:t>[</a:t>
              </a:r>
              <a:r>
                <a:rPr lang="en-US" sz="1200" b="1" dirty="0" err="1">
                  <a:latin typeface="Courier New" pitchFamily="49" charset="0"/>
                </a:rPr>
                <a:t>stacktop</a:t>
              </a:r>
              <a:r>
                <a:rPr lang="en-US" sz="1200" b="1" dirty="0">
                  <a:latin typeface="Courier New" pitchFamily="49" charset="0"/>
                </a:rPr>
                <a:t>] </a:t>
              </a:r>
              <a:r>
                <a:rPr lang="en-US" sz="1200" b="1" dirty="0" smtClean="0">
                  <a:latin typeface="Courier New" pitchFamily="49" charset="0"/>
                </a:rPr>
                <a:t>= </a:t>
              </a:r>
              <a:r>
                <a:rPr lang="en-US" sz="1200" b="1" dirty="0" smtClean="0">
                  <a:solidFill>
                    <a:srgbClr val="006600"/>
                  </a:solidFill>
                  <a:latin typeface="Courier New" pitchFamily="49" charset="0"/>
                </a:rPr>
                <a:t>1</a:t>
              </a:r>
              <a:r>
                <a:rPr lang="en-US" sz="1200" b="1" dirty="0" smtClean="0">
                  <a:latin typeface="Courier New" pitchFamily="49" charset="0"/>
                </a:rPr>
                <a:t>;</a:t>
              </a:r>
            </a:p>
            <a:p>
              <a:pPr>
                <a:spcAft>
                  <a:spcPts val="300"/>
                </a:spcAft>
                <a:tabLst>
                  <a:tab pos="446088" algn="l"/>
                  <a:tab pos="892175" algn="l"/>
                  <a:tab pos="1349375" algn="l"/>
                  <a:tab pos="1795463" algn="l"/>
                </a:tabLst>
                <a:defRPr/>
              </a:pPr>
              <a:r>
                <a:rPr lang="en-US" sz="1200" b="1" dirty="0">
                  <a:latin typeface="Courier New" pitchFamily="49" charset="0"/>
                </a:rPr>
                <a:t> </a:t>
              </a:r>
              <a:r>
                <a:rPr lang="en-US" sz="1200" b="1" dirty="0" smtClean="0">
                  <a:latin typeface="Courier New" pitchFamily="49" charset="0"/>
                </a:rPr>
                <a:t>        </a:t>
              </a:r>
              <a:r>
                <a:rPr lang="en-US" sz="1200" b="1" dirty="0" err="1" smtClean="0">
                  <a:latin typeface="Courier New" pitchFamily="49" charset="0"/>
                </a:rPr>
                <a:t>srcStack</a:t>
              </a:r>
              <a:r>
                <a:rPr lang="en-US" sz="1200" b="1" dirty="0" smtClean="0">
                  <a:latin typeface="Courier New" pitchFamily="49" charset="0"/>
                </a:rPr>
                <a:t>[</a:t>
              </a:r>
              <a:r>
                <a:rPr lang="en-US" sz="1200" b="1" dirty="0" err="1" smtClean="0">
                  <a:latin typeface="Courier New" pitchFamily="49" charset="0"/>
                </a:rPr>
                <a:t>stacktop</a:t>
              </a:r>
              <a:r>
                <a:rPr lang="en-US" sz="1200" b="1" dirty="0">
                  <a:latin typeface="Courier New" pitchFamily="49" charset="0"/>
                </a:rPr>
                <a:t>] = src;</a:t>
              </a:r>
            </a:p>
            <a:p>
              <a:pPr>
                <a:spcAft>
                  <a:spcPts val="300"/>
                </a:spcAft>
                <a:tabLst>
                  <a:tab pos="446088" algn="l"/>
                  <a:tab pos="892175" algn="l"/>
                  <a:tab pos="1349375" algn="l"/>
                  <a:tab pos="1795463" algn="l"/>
                </a:tabLst>
                <a:defRPr/>
              </a:pPr>
              <a:r>
                <a:rPr lang="en-US" sz="1200" b="1" dirty="0">
                  <a:latin typeface="Courier New" pitchFamily="49" charset="0"/>
                </a:rPr>
                <a:t>      </a:t>
              </a:r>
              <a:r>
                <a:rPr lang="en-US" sz="1200" b="1" dirty="0" smtClean="0">
                  <a:latin typeface="Courier New" pitchFamily="49" charset="0"/>
                </a:rPr>
                <a:t>   </a:t>
              </a:r>
              <a:r>
                <a:rPr lang="en-US" sz="1200" b="1" dirty="0" err="1">
                  <a:latin typeface="Courier New" pitchFamily="49" charset="0"/>
                </a:rPr>
                <a:t>destStack</a:t>
              </a:r>
              <a:r>
                <a:rPr lang="en-US" sz="1200" b="1" dirty="0">
                  <a:latin typeface="Courier New" pitchFamily="49" charset="0"/>
                </a:rPr>
                <a:t>[</a:t>
              </a:r>
              <a:r>
                <a:rPr lang="en-US" sz="1200" b="1" dirty="0" err="1">
                  <a:latin typeface="Courier New" pitchFamily="49" charset="0"/>
                </a:rPr>
                <a:t>stacktop</a:t>
              </a:r>
              <a:r>
                <a:rPr lang="en-US" sz="1200" b="1" dirty="0">
                  <a:latin typeface="Courier New" pitchFamily="49" charset="0"/>
                </a:rPr>
                <a:t>] = dest;</a:t>
              </a:r>
            </a:p>
            <a:p>
              <a:pPr>
                <a:spcAft>
                  <a:spcPts val="300"/>
                </a:spcAft>
                <a:tabLst>
                  <a:tab pos="446088" algn="l"/>
                  <a:tab pos="892175" algn="l"/>
                  <a:tab pos="1349375" algn="l"/>
                  <a:tab pos="1795463" algn="l"/>
                </a:tabLst>
                <a:defRPr/>
              </a:pPr>
              <a:r>
                <a:rPr lang="en-US" sz="1200" b="1" dirty="0">
                  <a:latin typeface="Courier New" pitchFamily="49" charset="0"/>
                </a:rPr>
                <a:t>      </a:t>
              </a:r>
              <a:r>
                <a:rPr lang="en-US" sz="1200" b="1" dirty="0" smtClean="0">
                  <a:latin typeface="Courier New" pitchFamily="49" charset="0"/>
                </a:rPr>
                <a:t>   </a:t>
              </a:r>
              <a:r>
                <a:rPr lang="en-US" sz="1200" b="1" dirty="0" err="1">
                  <a:latin typeface="Courier New" pitchFamily="49" charset="0"/>
                </a:rPr>
                <a:t>tempStack</a:t>
              </a:r>
              <a:r>
                <a:rPr lang="en-US" sz="1200" b="1" dirty="0">
                  <a:latin typeface="Courier New" pitchFamily="49" charset="0"/>
                </a:rPr>
                <a:t>[</a:t>
              </a:r>
              <a:r>
                <a:rPr lang="en-US" sz="1200" b="1" dirty="0" err="1">
                  <a:latin typeface="Courier New" pitchFamily="49" charset="0"/>
                </a:rPr>
                <a:t>stacktop</a:t>
              </a:r>
              <a:r>
                <a:rPr lang="en-US" sz="1200" b="1" dirty="0">
                  <a:latin typeface="Courier New" pitchFamily="49" charset="0"/>
                </a:rPr>
                <a:t>++] = temp;</a:t>
              </a:r>
            </a:p>
            <a:p>
              <a:pPr>
                <a:spcAft>
                  <a:spcPts val="300"/>
                </a:spcAft>
                <a:tabLst>
                  <a:tab pos="446088" algn="l"/>
                  <a:tab pos="892175" algn="l"/>
                  <a:tab pos="1349375" algn="l"/>
                  <a:tab pos="1795463" algn="l"/>
                </a:tabLst>
                <a:defRPr/>
              </a:pPr>
              <a:r>
                <a:rPr lang="en-US" sz="1200" b="1" dirty="0">
                  <a:latin typeface="Courier New" pitchFamily="49" charset="0"/>
                </a:rPr>
                <a:t>      </a:t>
              </a:r>
              <a:r>
                <a:rPr lang="en-US" sz="1200" b="1" dirty="0" smtClean="0">
                  <a:latin typeface="Courier New" pitchFamily="49" charset="0"/>
                </a:rPr>
                <a:t>   </a:t>
              </a:r>
              <a:r>
                <a:rPr lang="en-US" sz="1200" b="1" kern="0" dirty="0">
                  <a:solidFill>
                    <a:srgbClr val="996633"/>
                  </a:solidFill>
                  <a:latin typeface="Courier New" pitchFamily="49" charset="0"/>
                  <a:cs typeface="Courier New" pitchFamily="49" charset="0"/>
                </a:rPr>
                <a:t>/* Towers(numDisks-1,src,temp,dest); */ // first recursive call</a:t>
              </a:r>
            </a:p>
            <a:p>
              <a:pPr>
                <a:spcAft>
                  <a:spcPts val="300"/>
                </a:spcAft>
                <a:tabLst>
                  <a:tab pos="446088" algn="l"/>
                  <a:tab pos="892175" algn="l"/>
                  <a:tab pos="1349375" algn="l"/>
                  <a:tab pos="1795463" algn="l"/>
                </a:tabLst>
                <a:defRPr/>
              </a:pPr>
              <a:r>
                <a:rPr lang="en-US" sz="1200" b="1" dirty="0">
                  <a:latin typeface="Courier New" pitchFamily="49" charset="0"/>
                </a:rPr>
                <a:t>      </a:t>
              </a:r>
              <a:r>
                <a:rPr lang="en-US" sz="1200" b="1" dirty="0" smtClean="0">
                  <a:latin typeface="Courier New" pitchFamily="49" charset="0"/>
                </a:rPr>
                <a:t>   </a:t>
              </a:r>
              <a:r>
                <a:rPr lang="en-US" sz="1200" b="1" dirty="0" err="1">
                  <a:latin typeface="Courier New" pitchFamily="49" charset="0"/>
                </a:rPr>
                <a:t>numDisksStack</a:t>
              </a:r>
              <a:r>
                <a:rPr lang="en-US" sz="1200" b="1" dirty="0">
                  <a:latin typeface="Courier New" pitchFamily="49" charset="0"/>
                </a:rPr>
                <a:t>[</a:t>
              </a:r>
              <a:r>
                <a:rPr lang="en-US" sz="1200" b="1" dirty="0" err="1">
                  <a:latin typeface="Courier New" pitchFamily="49" charset="0"/>
                </a:rPr>
                <a:t>stacktop</a:t>
              </a:r>
              <a:r>
                <a:rPr lang="en-US" sz="1200" b="1" dirty="0">
                  <a:latin typeface="Courier New" pitchFamily="49" charset="0"/>
                </a:rPr>
                <a:t>] = </a:t>
              </a:r>
              <a:r>
                <a:rPr lang="en-US" sz="1200" b="1" dirty="0" smtClean="0">
                  <a:latin typeface="Courier New" pitchFamily="49" charset="0"/>
                </a:rPr>
                <a:t>numDisks - </a:t>
              </a:r>
              <a:r>
                <a:rPr lang="en-US" sz="1200" b="1" dirty="0" smtClean="0">
                  <a:solidFill>
                    <a:srgbClr val="006600"/>
                  </a:solidFill>
                  <a:latin typeface="Courier New" pitchFamily="49" charset="0"/>
                </a:rPr>
                <a:t>1</a:t>
              </a:r>
              <a:r>
                <a:rPr lang="en-US" sz="1200" b="1" dirty="0">
                  <a:latin typeface="Courier New" pitchFamily="49" charset="0"/>
                </a:rPr>
                <a:t>;</a:t>
              </a:r>
            </a:p>
            <a:p>
              <a:pPr>
                <a:spcAft>
                  <a:spcPts val="300"/>
                </a:spcAft>
                <a:tabLst>
                  <a:tab pos="446088" algn="l"/>
                  <a:tab pos="892175" algn="l"/>
                  <a:tab pos="1349375" algn="l"/>
                  <a:tab pos="1795463" algn="l"/>
                </a:tabLst>
                <a:defRPr/>
              </a:pPr>
              <a:r>
                <a:rPr lang="en-US" sz="1200" b="1" dirty="0">
                  <a:latin typeface="Courier New" pitchFamily="49" charset="0"/>
                </a:rPr>
                <a:t>      </a:t>
              </a:r>
              <a:r>
                <a:rPr lang="en-US" sz="1200" b="1" dirty="0" smtClean="0">
                  <a:latin typeface="Courier New" pitchFamily="49" charset="0"/>
                </a:rPr>
                <a:t>   </a:t>
              </a:r>
              <a:r>
                <a:rPr lang="en-US" sz="1200" b="1" dirty="0" err="1">
                  <a:latin typeface="Courier New" pitchFamily="49" charset="0"/>
                </a:rPr>
                <a:t>srcStack</a:t>
              </a:r>
              <a:r>
                <a:rPr lang="en-US" sz="1200" b="1" dirty="0">
                  <a:latin typeface="Courier New" pitchFamily="49" charset="0"/>
                </a:rPr>
                <a:t>[</a:t>
              </a:r>
              <a:r>
                <a:rPr lang="en-US" sz="1200" b="1" dirty="0" err="1">
                  <a:latin typeface="Courier New" pitchFamily="49" charset="0"/>
                </a:rPr>
                <a:t>stacktop</a:t>
              </a:r>
              <a:r>
                <a:rPr lang="en-US" sz="1200" b="1" dirty="0">
                  <a:latin typeface="Courier New" pitchFamily="49" charset="0"/>
                </a:rPr>
                <a:t>] = src;</a:t>
              </a:r>
            </a:p>
            <a:p>
              <a:pPr>
                <a:spcAft>
                  <a:spcPts val="300"/>
                </a:spcAft>
                <a:tabLst>
                  <a:tab pos="446088" algn="l"/>
                  <a:tab pos="892175" algn="l"/>
                  <a:tab pos="1349375" algn="l"/>
                  <a:tab pos="1795463" algn="l"/>
                </a:tabLst>
                <a:defRPr/>
              </a:pPr>
              <a:r>
                <a:rPr lang="en-US" sz="1200" b="1" dirty="0">
                  <a:latin typeface="Courier New" pitchFamily="49" charset="0"/>
                </a:rPr>
                <a:t>      </a:t>
              </a:r>
              <a:r>
                <a:rPr lang="en-US" sz="1200" b="1" dirty="0" smtClean="0">
                  <a:latin typeface="Courier New" pitchFamily="49" charset="0"/>
                </a:rPr>
                <a:t>   </a:t>
              </a:r>
              <a:r>
                <a:rPr lang="en-US" sz="1200" b="1" dirty="0" err="1">
                  <a:latin typeface="Courier New" pitchFamily="49" charset="0"/>
                </a:rPr>
                <a:t>destStack</a:t>
              </a:r>
              <a:r>
                <a:rPr lang="en-US" sz="1200" b="1" dirty="0">
                  <a:latin typeface="Courier New" pitchFamily="49" charset="0"/>
                </a:rPr>
                <a:t>[</a:t>
              </a:r>
              <a:r>
                <a:rPr lang="en-US" sz="1200" b="1" dirty="0" err="1">
                  <a:latin typeface="Courier New" pitchFamily="49" charset="0"/>
                </a:rPr>
                <a:t>stacktop</a:t>
              </a:r>
              <a:r>
                <a:rPr lang="en-US" sz="1200" b="1" dirty="0">
                  <a:latin typeface="Courier New" pitchFamily="49" charset="0"/>
                </a:rPr>
                <a:t>] = temp;</a:t>
              </a:r>
            </a:p>
            <a:p>
              <a:pPr>
                <a:spcAft>
                  <a:spcPts val="300"/>
                </a:spcAft>
                <a:tabLst>
                  <a:tab pos="446088" algn="l"/>
                  <a:tab pos="892175" algn="l"/>
                  <a:tab pos="1349375" algn="l"/>
                  <a:tab pos="1795463" algn="l"/>
                </a:tabLst>
                <a:defRPr/>
              </a:pPr>
              <a:r>
                <a:rPr lang="en-US" sz="1200" b="1" dirty="0">
                  <a:latin typeface="Courier New" pitchFamily="49" charset="0"/>
                </a:rPr>
                <a:t>      </a:t>
              </a:r>
              <a:r>
                <a:rPr lang="en-US" sz="1200" b="1" dirty="0" smtClean="0">
                  <a:latin typeface="Courier New" pitchFamily="49" charset="0"/>
                </a:rPr>
                <a:t>   </a:t>
              </a:r>
              <a:r>
                <a:rPr lang="en-US" sz="1200" b="1" dirty="0" err="1">
                  <a:latin typeface="Courier New" pitchFamily="49" charset="0"/>
                </a:rPr>
                <a:t>tempStack</a:t>
              </a:r>
              <a:r>
                <a:rPr lang="en-US" sz="1200" b="1" dirty="0">
                  <a:latin typeface="Courier New" pitchFamily="49" charset="0"/>
                </a:rPr>
                <a:t>[</a:t>
              </a:r>
              <a:r>
                <a:rPr lang="en-US" sz="1200" b="1" dirty="0" err="1">
                  <a:latin typeface="Courier New" pitchFamily="49" charset="0"/>
                </a:rPr>
                <a:t>stacktop</a:t>
              </a:r>
              <a:r>
                <a:rPr lang="en-US" sz="1200" b="1" dirty="0">
                  <a:latin typeface="Courier New" pitchFamily="49" charset="0"/>
                </a:rPr>
                <a:t>++] = dest;</a:t>
              </a:r>
            </a:p>
            <a:p>
              <a:pPr>
                <a:spcAft>
                  <a:spcPts val="300"/>
                </a:spcAft>
                <a:tabLst>
                  <a:tab pos="446088" algn="l"/>
                  <a:tab pos="892175" algn="l"/>
                  <a:tab pos="1349375" algn="l"/>
                  <a:tab pos="1795463" algn="l"/>
                </a:tabLst>
                <a:defRPr/>
              </a:pPr>
              <a:r>
                <a:rPr lang="en-US" sz="1200" b="1" dirty="0">
                  <a:latin typeface="Courier New" pitchFamily="49" charset="0"/>
                </a:rPr>
                <a:t>     </a:t>
              </a:r>
              <a:r>
                <a:rPr lang="en-US" sz="1200" b="1" dirty="0" smtClean="0">
                  <a:latin typeface="Courier New" pitchFamily="49" charset="0"/>
                </a:rPr>
                <a:t> }</a:t>
              </a:r>
              <a:endParaRPr lang="en-US" sz="1200" b="1" dirty="0">
                <a:latin typeface="Courier New" pitchFamily="49" charset="0"/>
              </a:endParaRPr>
            </a:p>
            <a:p>
              <a:pPr>
                <a:spcAft>
                  <a:spcPts val="300"/>
                </a:spcAft>
                <a:tabLst>
                  <a:tab pos="446088" algn="l"/>
                  <a:tab pos="892175" algn="l"/>
                  <a:tab pos="1349375" algn="l"/>
                  <a:tab pos="1795463" algn="l"/>
                </a:tabLst>
                <a:defRPr/>
              </a:pPr>
              <a:r>
                <a:rPr lang="en-US" sz="1200" b="1" dirty="0">
                  <a:latin typeface="Courier New" pitchFamily="49" charset="0"/>
                </a:rPr>
                <a:t>  </a:t>
              </a:r>
              <a:r>
                <a:rPr lang="en-US" sz="1200" b="1" dirty="0" smtClean="0">
                  <a:latin typeface="Courier New" pitchFamily="49" charset="0"/>
                </a:rPr>
                <a:t> }</a:t>
              </a:r>
              <a:endParaRPr lang="en-US" sz="1200" b="1" dirty="0">
                <a:latin typeface="Courier New" pitchFamily="49" charset="0"/>
              </a:endParaRPr>
            </a:p>
            <a:p>
              <a:pPr>
                <a:spcAft>
                  <a:spcPts val="300"/>
                </a:spcAft>
                <a:tabLst>
                  <a:tab pos="446088" algn="l"/>
                  <a:tab pos="892175" algn="l"/>
                  <a:tab pos="1349375" algn="l"/>
                  <a:tab pos="1795463" algn="l"/>
                </a:tabLst>
                <a:defRPr/>
              </a:pPr>
              <a:r>
                <a:rPr lang="en-US" sz="1200" b="1" dirty="0">
                  <a:latin typeface="Courier New" pitchFamily="49" charset="0"/>
                </a:rPr>
                <a:t>}</a:t>
              </a:r>
            </a:p>
          </p:txBody>
        </p:sp>
      </p:grpSp>
      <p:sp>
        <p:nvSpPr>
          <p:cNvPr id="17" name="Rectangle 6"/>
          <p:cNvSpPr>
            <a:spLocks noGrp="1" noChangeArrowheads="1"/>
          </p:cNvSpPr>
          <p:nvPr>
            <p:ph type="title"/>
          </p:nvPr>
        </p:nvSpPr>
        <p:spPr>
          <a:xfrm>
            <a:off x="5134119" y="5229572"/>
            <a:ext cx="2406859" cy="852488"/>
          </a:xfrm>
        </p:spPr>
        <p:txBody>
          <a:bodyPr/>
          <a:lstStyle/>
          <a:p>
            <a:pPr eaLnBrk="1" hangingPunct="1"/>
            <a:r>
              <a:rPr lang="en-US" dirty="0" smtClean="0"/>
              <a:t>Big Loop!</a:t>
            </a:r>
          </a:p>
        </p:txBody>
      </p:sp>
      <p:sp>
        <p:nvSpPr>
          <p:cNvPr id="18" name="Text Box 8"/>
          <p:cNvSpPr txBox="1">
            <a:spLocks noChangeArrowheads="1"/>
          </p:cNvSpPr>
          <p:nvPr/>
        </p:nvSpPr>
        <p:spPr bwMode="auto">
          <a:xfrm>
            <a:off x="5842407" y="546514"/>
            <a:ext cx="2707514" cy="954107"/>
          </a:xfrm>
          <a:prstGeom prst="rect">
            <a:avLst/>
          </a:prstGeom>
          <a:solidFill>
            <a:srgbClr val="CCFFFF"/>
          </a:solidFill>
          <a:ln w="9525">
            <a:solidFill>
              <a:schemeClr val="tx1"/>
            </a:solidFill>
            <a:miter lim="800000"/>
            <a:headEnd/>
            <a:tailEnd/>
          </a:ln>
        </p:spPr>
        <p:txBody>
          <a:bodyPr wrap="square">
            <a:spAutoFit/>
          </a:bodyPr>
          <a:lstStyle>
            <a:lvl1pPr eaLnBrk="0" hangingPunct="0">
              <a:defRPr sz="2400">
                <a:solidFill>
                  <a:schemeClr val="folHlink"/>
                </a:solidFill>
                <a:latin typeface="Arial Unicode MS" pitchFamily="34" charset="-128"/>
                <a:cs typeface="Arial" charset="0"/>
              </a:defRPr>
            </a:lvl1pPr>
            <a:lvl2pPr marL="742950" indent="-285750" eaLnBrk="0" hangingPunct="0">
              <a:defRPr sz="2400">
                <a:solidFill>
                  <a:schemeClr val="folHlink"/>
                </a:solidFill>
                <a:latin typeface="Arial Unicode MS" pitchFamily="34" charset="-128"/>
                <a:cs typeface="Arial" charset="0"/>
              </a:defRPr>
            </a:lvl2pPr>
            <a:lvl3pPr marL="1143000" indent="-228600" eaLnBrk="0" hangingPunct="0">
              <a:defRPr sz="2400">
                <a:solidFill>
                  <a:schemeClr val="folHlink"/>
                </a:solidFill>
                <a:latin typeface="Arial Unicode MS" pitchFamily="34" charset="-128"/>
                <a:cs typeface="Arial" charset="0"/>
              </a:defRPr>
            </a:lvl3pPr>
            <a:lvl4pPr marL="1600200" indent="-228600" eaLnBrk="0" hangingPunct="0">
              <a:defRPr sz="2400">
                <a:solidFill>
                  <a:schemeClr val="folHlink"/>
                </a:solidFill>
                <a:latin typeface="Arial Unicode MS" pitchFamily="34" charset="-128"/>
                <a:cs typeface="Arial" charset="0"/>
              </a:defRPr>
            </a:lvl4pPr>
            <a:lvl5pPr marL="2057400" indent="-228600" eaLnBrk="0" hangingPunct="0">
              <a:defRPr sz="2400">
                <a:solidFill>
                  <a:schemeClr val="folHlink"/>
                </a:solidFill>
                <a:latin typeface="Arial Unicode MS" pitchFamily="34" charset="-128"/>
                <a:cs typeface="Arial" charset="0"/>
              </a:defRPr>
            </a:lvl5pPr>
            <a:lvl6pPr marL="2514600" indent="-228600" eaLnBrk="0" fontAlgn="base" hangingPunct="0">
              <a:spcBef>
                <a:spcPct val="0"/>
              </a:spcBef>
              <a:spcAft>
                <a:spcPct val="0"/>
              </a:spcAft>
              <a:defRPr sz="2400">
                <a:solidFill>
                  <a:schemeClr val="folHlink"/>
                </a:solidFill>
                <a:latin typeface="Arial Unicode MS" pitchFamily="34" charset="-128"/>
                <a:cs typeface="Arial" charset="0"/>
              </a:defRPr>
            </a:lvl6pPr>
            <a:lvl7pPr marL="2971800" indent="-228600" eaLnBrk="0" fontAlgn="base" hangingPunct="0">
              <a:spcBef>
                <a:spcPct val="0"/>
              </a:spcBef>
              <a:spcAft>
                <a:spcPct val="0"/>
              </a:spcAft>
              <a:defRPr sz="2400">
                <a:solidFill>
                  <a:schemeClr val="folHlink"/>
                </a:solidFill>
                <a:latin typeface="Arial Unicode MS" pitchFamily="34" charset="-128"/>
                <a:cs typeface="Arial" charset="0"/>
              </a:defRPr>
            </a:lvl7pPr>
            <a:lvl8pPr marL="3429000" indent="-228600" eaLnBrk="0" fontAlgn="base" hangingPunct="0">
              <a:spcBef>
                <a:spcPct val="0"/>
              </a:spcBef>
              <a:spcAft>
                <a:spcPct val="0"/>
              </a:spcAft>
              <a:defRPr sz="2400">
                <a:solidFill>
                  <a:schemeClr val="folHlink"/>
                </a:solidFill>
                <a:latin typeface="Arial Unicode MS" pitchFamily="34" charset="-128"/>
                <a:cs typeface="Arial" charset="0"/>
              </a:defRPr>
            </a:lvl8pPr>
            <a:lvl9pPr marL="3886200" indent="-228600" eaLnBrk="0" fontAlgn="base" hangingPunct="0">
              <a:spcBef>
                <a:spcPct val="0"/>
              </a:spcBef>
              <a:spcAft>
                <a:spcPct val="0"/>
              </a:spcAft>
              <a:defRPr sz="2400">
                <a:solidFill>
                  <a:schemeClr val="folHlink"/>
                </a:solidFill>
                <a:latin typeface="Arial Unicode MS" pitchFamily="34" charset="-128"/>
                <a:cs typeface="Arial" charset="0"/>
              </a:defRPr>
            </a:lvl9pPr>
          </a:lstStyle>
          <a:p>
            <a:pPr eaLnBrk="1" hangingPunct="1">
              <a:spcBef>
                <a:spcPct val="50000"/>
              </a:spcBef>
            </a:pPr>
            <a:r>
              <a:rPr lang="en-US" sz="1400" b="1" dirty="0">
                <a:solidFill>
                  <a:schemeClr val="hlink"/>
                </a:solidFill>
              </a:rPr>
              <a:t>Q</a:t>
            </a:r>
            <a:r>
              <a:rPr lang="en-US" sz="1400" b="1" dirty="0">
                <a:solidFill>
                  <a:srgbClr val="3333CC"/>
                </a:solidFill>
              </a:rPr>
              <a:t>: </a:t>
            </a:r>
            <a:r>
              <a:rPr lang="en-US" sz="1400" dirty="0">
                <a:solidFill>
                  <a:schemeClr val="tx1"/>
                </a:solidFill>
              </a:rPr>
              <a:t>Which version runs faster?</a:t>
            </a:r>
          </a:p>
          <a:p>
            <a:pPr eaLnBrk="1" hangingPunct="1">
              <a:spcBef>
                <a:spcPct val="50000"/>
              </a:spcBef>
            </a:pPr>
            <a:r>
              <a:rPr lang="en-US" sz="1400" dirty="0">
                <a:solidFill>
                  <a:schemeClr val="tx1"/>
                </a:solidFill>
              </a:rPr>
              <a:t>     A: Recursive</a:t>
            </a:r>
          </a:p>
          <a:p>
            <a:pPr eaLnBrk="1" hangingPunct="1">
              <a:spcBef>
                <a:spcPct val="50000"/>
              </a:spcBef>
            </a:pPr>
            <a:r>
              <a:rPr lang="en-US" sz="1400" dirty="0">
                <a:solidFill>
                  <a:schemeClr val="tx1"/>
                </a:solidFill>
              </a:rPr>
              <a:t>     B: Iterative (this version)</a:t>
            </a:r>
          </a:p>
        </p:txBody>
      </p:sp>
      <p:grpSp>
        <p:nvGrpSpPr>
          <p:cNvPr id="19" name="Group 18"/>
          <p:cNvGrpSpPr/>
          <p:nvPr/>
        </p:nvGrpSpPr>
        <p:grpSpPr>
          <a:xfrm>
            <a:off x="5235688" y="2725219"/>
            <a:ext cx="3251231" cy="1708274"/>
            <a:chOff x="6476999" y="5311056"/>
            <a:chExt cx="2362201" cy="1708274"/>
          </a:xfrm>
        </p:grpSpPr>
        <p:sp>
          <p:nvSpPr>
            <p:cNvPr id="20" name="Freeform 7"/>
            <p:cNvSpPr>
              <a:spLocks/>
            </p:cNvSpPr>
            <p:nvPr/>
          </p:nvSpPr>
          <p:spPr bwMode="auto">
            <a:xfrm>
              <a:off x="6476999" y="5311056"/>
              <a:ext cx="2362201" cy="1708274"/>
            </a:xfrm>
            <a:custGeom>
              <a:avLst/>
              <a:gdLst>
                <a:gd name="T0" fmla="*/ 0 w 4117"/>
                <a:gd name="T1" fmla="*/ 868 h 1567"/>
                <a:gd name="T2" fmla="*/ 9 w 4117"/>
                <a:gd name="T3" fmla="*/ 834 h 1567"/>
                <a:gd name="T4" fmla="*/ 9 w 4117"/>
                <a:gd name="T5" fmla="*/ 0 h 1567"/>
                <a:gd name="T6" fmla="*/ 4386 w 4117"/>
                <a:gd name="T7" fmla="*/ 0 h 1567"/>
                <a:gd name="T8" fmla="*/ 4386 w 4117"/>
                <a:gd name="T9" fmla="*/ 515 h 1567"/>
                <a:gd name="T10" fmla="*/ 0 60000 65536"/>
                <a:gd name="T11" fmla="*/ 0 60000 65536"/>
                <a:gd name="T12" fmla="*/ 0 60000 65536"/>
                <a:gd name="T13" fmla="*/ 0 60000 65536"/>
                <a:gd name="T14" fmla="*/ 0 60000 65536"/>
                <a:gd name="T15" fmla="*/ 0 w 4117"/>
                <a:gd name="T16" fmla="*/ 0 h 1567"/>
                <a:gd name="T17" fmla="*/ 4117 w 4117"/>
                <a:gd name="T18" fmla="*/ 1567 h 1567"/>
              </a:gdLst>
              <a:ahLst/>
              <a:cxnLst>
                <a:cxn ang="T10">
                  <a:pos x="T0" y="T1"/>
                </a:cxn>
                <a:cxn ang="T11">
                  <a:pos x="T2" y="T3"/>
                </a:cxn>
                <a:cxn ang="T12">
                  <a:pos x="T4" y="T5"/>
                </a:cxn>
                <a:cxn ang="T13">
                  <a:pos x="T6" y="T7"/>
                </a:cxn>
                <a:cxn ang="T14">
                  <a:pos x="T8" y="T9"/>
                </a:cxn>
              </a:cxnLst>
              <a:rect l="T15" t="T16" r="T17" b="T18"/>
              <a:pathLst>
                <a:path w="4117" h="1567">
                  <a:moveTo>
                    <a:pt x="0" y="1567"/>
                  </a:moveTo>
                  <a:cubicBezTo>
                    <a:pt x="3" y="1546"/>
                    <a:pt x="8" y="1505"/>
                    <a:pt x="8" y="1505"/>
                  </a:cubicBezTo>
                  <a:lnTo>
                    <a:pt x="8" y="0"/>
                  </a:lnTo>
                  <a:lnTo>
                    <a:pt x="4117" y="0"/>
                  </a:lnTo>
                  <a:lnTo>
                    <a:pt x="4117" y="929"/>
                  </a:lnTo>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21" name="Text Box 8"/>
            <p:cNvSpPr txBox="1">
              <a:spLocks noChangeArrowheads="1"/>
            </p:cNvSpPr>
            <p:nvPr/>
          </p:nvSpPr>
          <p:spPr bwMode="auto">
            <a:xfrm>
              <a:off x="6545872" y="5365031"/>
              <a:ext cx="2289789" cy="1654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ts val="0"/>
                </a:spcBef>
                <a:spcAft>
                  <a:spcPts val="300"/>
                </a:spcAft>
              </a:pPr>
              <a:r>
                <a:rPr lang="en-US" sz="1050" dirty="0" smtClean="0">
                  <a:solidFill>
                    <a:srgbClr val="006600"/>
                  </a:solidFill>
                  <a:latin typeface="Courier New" pitchFamily="49" charset="0"/>
                </a:rPr>
                <a:t>$java </a:t>
              </a:r>
              <a:r>
                <a:rPr lang="en-US" sz="1050" dirty="0" err="1" smtClean="0">
                  <a:solidFill>
                    <a:srgbClr val="006600"/>
                  </a:solidFill>
                  <a:latin typeface="Courier New" pitchFamily="49" charset="0"/>
                </a:rPr>
                <a:t>LinearTower</a:t>
              </a:r>
              <a:endParaRPr lang="en-US" sz="1050" dirty="0" smtClean="0">
                <a:solidFill>
                  <a:srgbClr val="006600"/>
                </a:solidFill>
                <a:latin typeface="Courier New" pitchFamily="49" charset="0"/>
              </a:endParaRPr>
            </a:p>
            <a:p>
              <a:pPr eaLnBrk="1" hangingPunct="1">
                <a:spcBef>
                  <a:spcPts val="0"/>
                </a:spcBef>
                <a:spcAft>
                  <a:spcPts val="300"/>
                </a:spcAft>
              </a:pPr>
              <a:r>
                <a:rPr lang="en-SG" sz="1050" b="1" dirty="0" smtClean="0">
                  <a:solidFill>
                    <a:srgbClr val="660066"/>
                  </a:solidFill>
                  <a:latin typeface="Courier New" pitchFamily="49" charset="0"/>
                </a:rPr>
                <a:t>Move </a:t>
              </a:r>
              <a:r>
                <a:rPr lang="en-SG" sz="1050" b="1" dirty="0">
                  <a:solidFill>
                    <a:srgbClr val="660066"/>
                  </a:solidFill>
                  <a:latin typeface="Courier New" pitchFamily="49" charset="0"/>
                </a:rPr>
                <a:t>top disk from pole A to pole B</a:t>
              </a:r>
            </a:p>
            <a:p>
              <a:pPr eaLnBrk="1" hangingPunct="1">
                <a:spcBef>
                  <a:spcPts val="0"/>
                </a:spcBef>
                <a:spcAft>
                  <a:spcPts val="300"/>
                </a:spcAft>
              </a:pPr>
              <a:r>
                <a:rPr lang="en-SG" sz="1050" b="1" dirty="0">
                  <a:solidFill>
                    <a:srgbClr val="660066"/>
                  </a:solidFill>
                  <a:latin typeface="Courier New" pitchFamily="49" charset="0"/>
                </a:rPr>
                <a:t>Move top disk from pole A to pole C</a:t>
              </a:r>
            </a:p>
            <a:p>
              <a:pPr eaLnBrk="1" hangingPunct="1">
                <a:spcBef>
                  <a:spcPts val="0"/>
                </a:spcBef>
                <a:spcAft>
                  <a:spcPts val="300"/>
                </a:spcAft>
              </a:pPr>
              <a:r>
                <a:rPr lang="en-SG" sz="1050" b="1" dirty="0">
                  <a:solidFill>
                    <a:srgbClr val="660066"/>
                  </a:solidFill>
                  <a:latin typeface="Courier New" pitchFamily="49" charset="0"/>
                </a:rPr>
                <a:t>Move top disk from pole B to pole C</a:t>
              </a:r>
            </a:p>
            <a:p>
              <a:pPr eaLnBrk="1" hangingPunct="1">
                <a:spcBef>
                  <a:spcPts val="0"/>
                </a:spcBef>
                <a:spcAft>
                  <a:spcPts val="300"/>
                </a:spcAft>
              </a:pPr>
              <a:r>
                <a:rPr lang="en-SG" sz="1050" b="1" dirty="0">
                  <a:solidFill>
                    <a:srgbClr val="660066"/>
                  </a:solidFill>
                  <a:latin typeface="Courier New" pitchFamily="49" charset="0"/>
                </a:rPr>
                <a:t>Move top disk from pole A to pole B</a:t>
              </a:r>
            </a:p>
            <a:p>
              <a:pPr eaLnBrk="1" hangingPunct="1">
                <a:spcBef>
                  <a:spcPts val="0"/>
                </a:spcBef>
                <a:spcAft>
                  <a:spcPts val="300"/>
                </a:spcAft>
              </a:pPr>
              <a:r>
                <a:rPr lang="en-SG" sz="1050" b="1" dirty="0">
                  <a:solidFill>
                    <a:srgbClr val="660066"/>
                  </a:solidFill>
                  <a:latin typeface="Courier New" pitchFamily="49" charset="0"/>
                </a:rPr>
                <a:t>Move top disk from pole C to pole A</a:t>
              </a:r>
            </a:p>
            <a:p>
              <a:pPr eaLnBrk="1" hangingPunct="1">
                <a:spcBef>
                  <a:spcPts val="0"/>
                </a:spcBef>
                <a:spcAft>
                  <a:spcPts val="300"/>
                </a:spcAft>
              </a:pPr>
              <a:r>
                <a:rPr lang="en-SG" sz="1050" b="1" dirty="0">
                  <a:solidFill>
                    <a:srgbClr val="660066"/>
                  </a:solidFill>
                  <a:latin typeface="Courier New" pitchFamily="49" charset="0"/>
                </a:rPr>
                <a:t>Move top disk from pole C to pole B</a:t>
              </a:r>
            </a:p>
            <a:p>
              <a:pPr eaLnBrk="1" hangingPunct="1">
                <a:spcBef>
                  <a:spcPts val="0"/>
                </a:spcBef>
                <a:spcAft>
                  <a:spcPts val="300"/>
                </a:spcAft>
              </a:pPr>
              <a:r>
                <a:rPr lang="en-SG" sz="1050" b="1" dirty="0">
                  <a:solidFill>
                    <a:srgbClr val="660066"/>
                  </a:solidFill>
                  <a:latin typeface="Courier New" pitchFamily="49" charset="0"/>
                </a:rPr>
                <a:t>Move top disk from pole A to pole B</a:t>
              </a:r>
              <a:endParaRPr lang="en-US" sz="1050" b="1" dirty="0">
                <a:solidFill>
                  <a:srgbClr val="660066"/>
                </a:solidFill>
                <a:latin typeface="Courier New" pitchFamily="49" charset="0"/>
              </a:endParaRPr>
            </a:p>
          </p:txBody>
        </p:sp>
      </p:grpSp>
      <p:sp>
        <p:nvSpPr>
          <p:cNvPr id="22" name="Rectangle 21"/>
          <p:cNvSpPr/>
          <p:nvPr/>
        </p:nvSpPr>
        <p:spPr>
          <a:xfrm>
            <a:off x="7032978" y="6092500"/>
            <a:ext cx="1627495" cy="28080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100" b="1" dirty="0" smtClean="0">
                <a:latin typeface="Courier New" pitchFamily="49" charset="0"/>
                <a:cs typeface="Courier New" pitchFamily="49" charset="0"/>
              </a:rPr>
              <a:t>LinearTower.java</a:t>
            </a:r>
            <a:endParaRPr lang="en-US" sz="1200" b="1" dirty="0" smtClean="0">
              <a:latin typeface="Courier New" pitchFamily="49" charset="0"/>
              <a:cs typeface="Courier New" pitchFamily="49" charset="0"/>
            </a:endParaRPr>
          </a:p>
        </p:txBody>
      </p:sp>
      <p:sp>
        <p:nvSpPr>
          <p:cNvPr id="23" name="Slide Number Placeholder 6"/>
          <p:cNvSpPr txBox="1">
            <a:spLocks noGrp="1"/>
          </p:cNvSpPr>
          <p:nvPr/>
        </p:nvSpPr>
        <p:spPr bwMode="auto">
          <a:xfrm>
            <a:off x="7892993" y="6459379"/>
            <a:ext cx="79380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reading - </a:t>
            </a:r>
            <a:fld id="{D49BE81B-3DA1-4D29-AC5A-6FBE662ADA16}" type="slidenum">
              <a:rPr lang="en-US" sz="1000"/>
              <a:pPr algn="r" eaLnBrk="1" hangingPunct="1"/>
              <a:t>18</a:t>
            </a:fld>
            <a:endParaRPr lang="en-US" sz="1000" dirty="0"/>
          </a:p>
        </p:txBody>
      </p:sp>
    </p:spTree>
    <p:extLst>
      <p:ext uri="{BB962C8B-B14F-4D97-AF65-F5344CB8AC3E}">
        <p14:creationId xmlns:p14="http://schemas.microsoft.com/office/powerpoint/2010/main" val="30406612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outVertic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up)">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 </a:t>
            </a:r>
            <a:r>
              <a:rPr lang="en-US" dirty="0"/>
              <a:t>Movement : Time </a:t>
            </a:r>
            <a:r>
              <a:rPr lang="en-US" dirty="0" smtClean="0"/>
              <a:t>Efficiency </a:t>
            </a:r>
            <a:endParaRPr lang="en-SG" dirty="0"/>
          </a:p>
        </p:txBody>
      </p:sp>
      <p:sp>
        <p:nvSpPr>
          <p:cNvPr id="8"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graphicFrame>
        <p:nvGraphicFramePr>
          <p:cNvPr id="9" name="Group 118"/>
          <p:cNvGraphicFramePr>
            <a:graphicFrameLocks noGrp="1"/>
          </p:cNvGraphicFramePr>
          <p:nvPr>
            <p:extLst>
              <p:ext uri="{D42A27DB-BD31-4B8C-83A1-F6EECF244321}">
                <p14:modId xmlns:p14="http://schemas.microsoft.com/office/powerpoint/2010/main" val="883242641"/>
              </p:ext>
            </p:extLst>
          </p:nvPr>
        </p:nvGraphicFramePr>
        <p:xfrm>
          <a:off x="789709" y="1233309"/>
          <a:ext cx="7045036" cy="4877690"/>
        </p:xfrm>
        <a:graphic>
          <a:graphicData uri="http://schemas.openxmlformats.org/drawingml/2006/table">
            <a:tbl>
              <a:tblPr/>
              <a:tblGrid>
                <a:gridCol w="1558636"/>
                <a:gridCol w="2940628"/>
                <a:gridCol w="2545772"/>
              </a:tblGrid>
              <a:tr h="631825">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cs typeface="Arial" charset="0"/>
                        </a:rPr>
                        <a:t>Number of discs, 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cs typeface="Arial" charset="0"/>
                        </a:rPr>
                        <a:t>Number of moves, f(n)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1" i="0" u="none" strike="noStrike" cap="none" normalizeH="0" baseline="0" smtClean="0">
                          <a:ln>
                            <a:noFill/>
                          </a:ln>
                          <a:solidFill>
                            <a:schemeClr val="tx1"/>
                          </a:solidFill>
                          <a:effectLst/>
                          <a:latin typeface="Helvetica" pitchFamily="34" charset="0"/>
                          <a:cs typeface="Arial" charset="0"/>
                        </a:rPr>
                        <a:t>Time </a:t>
                      </a:r>
                    </a:p>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1" i="0" u="none" strike="noStrike" cap="none" normalizeH="0" baseline="0" smtClean="0">
                          <a:ln>
                            <a:noFill/>
                          </a:ln>
                          <a:solidFill>
                            <a:schemeClr val="tx1"/>
                          </a:solidFill>
                          <a:effectLst/>
                          <a:latin typeface="Helvetica" pitchFamily="34" charset="0"/>
                          <a:cs typeface="Arial" charset="0"/>
                        </a:rPr>
                        <a:t>(1 sec per move)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36563">
                <a:tc>
                  <a:txBody>
                    <a:bodyPr/>
                    <a:lstStyle/>
                    <a:p>
                      <a:pPr marL="0" marR="0" lvl="0" indent="0" algn="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Helvetica" pitchFamily="34"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Helvetica" pitchFamily="34"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Helvetica" pitchFamily="34" charset="0"/>
                          <a:cs typeface="Arial" charset="0"/>
                        </a:rPr>
                        <a:t>1 sec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41325">
                <a:tc>
                  <a:txBody>
                    <a:bodyPr/>
                    <a:lstStyle/>
                    <a:p>
                      <a:pPr marL="0" marR="0" lvl="0" indent="0" algn="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Helvetica" pitchFamily="34"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Helvetica" pitchFamily="34"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Helvetica" pitchFamily="34" charset="0"/>
                          <a:cs typeface="Arial" charset="0"/>
                        </a:rPr>
                        <a:t>3 sec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38150">
                <a:tc>
                  <a:txBody>
                    <a:bodyPr/>
                    <a:lstStyle/>
                    <a:p>
                      <a:pPr marL="0" marR="0" lvl="0" indent="0" algn="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Helvetica" pitchFamily="34"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Helvetica" pitchFamily="34" charset="0"/>
                          <a:cs typeface="Arial" charset="0"/>
                        </a:rPr>
                        <a:t>3+1+3 =   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Helvetica" pitchFamily="34" charset="0"/>
                          <a:cs typeface="Arial" charset="0"/>
                        </a:rPr>
                        <a:t>7 sec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39738">
                <a:tc>
                  <a:txBody>
                    <a:bodyPr/>
                    <a:lstStyle/>
                    <a:p>
                      <a:pPr marL="0" marR="0" lvl="0" indent="0" algn="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Helvetica" pitchFamily="34" charset="0"/>
                          <a:cs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Helvetica" pitchFamily="34" charset="0"/>
                          <a:cs typeface="Arial" charset="0"/>
                        </a:rPr>
                        <a:t>7+1+7 = 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Helvetica" pitchFamily="34" charset="0"/>
                          <a:cs typeface="Arial" charset="0"/>
                        </a:rPr>
                        <a:t>15 sec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34975">
                <a:tc>
                  <a:txBody>
                    <a:bodyPr/>
                    <a:lstStyle/>
                    <a:p>
                      <a:pPr marL="0" marR="0" lvl="0" indent="0" algn="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Helvetica" pitchFamily="34"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Helvetica" pitchFamily="34" charset="0"/>
                          <a:cs typeface="Arial" charset="0"/>
                        </a:rPr>
                        <a:t>15+1+15 = 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Helvetica" pitchFamily="34" charset="0"/>
                          <a:cs typeface="Arial" charset="0"/>
                        </a:rPr>
                        <a:t>31 sec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41325">
                <a:tc>
                  <a:txBody>
                    <a:bodyPr/>
                    <a:lstStyle/>
                    <a:p>
                      <a:pPr marL="0" marR="0" lvl="0" indent="0" algn="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Helvetica" pitchFamily="34" charset="0"/>
                          <a:cs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Helvetica" pitchFamily="34" charset="0"/>
                          <a:cs typeface="Arial" charset="0"/>
                        </a:rPr>
                        <a:t>31+1+31 = 63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Helvetica" pitchFamily="34" charset="0"/>
                          <a:cs typeface="Arial" charset="0"/>
                        </a:rPr>
                        <a:t>1 min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38150">
                <a:tc>
                  <a:txBody>
                    <a:bodyPr/>
                    <a:lstStyle/>
                    <a:p>
                      <a:pPr marL="0" marR="0" lvl="0" indent="0" algn="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Helvetic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Helvetic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Helvetica" pitchFamily="34" charset="0"/>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0975">
                <a:tc>
                  <a:txBody>
                    <a:bodyPr/>
                    <a:lstStyle/>
                    <a:p>
                      <a:pPr marL="0" marR="0" lvl="0" indent="0" algn="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Helvetica" pitchFamily="34" charset="0"/>
                          <a:cs typeface="Arial" charset="0"/>
                        </a:rPr>
                        <a:t>16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Helvetica" pitchFamily="34" charset="0"/>
                          <a:cs typeface="Arial" charset="0"/>
                        </a:rPr>
                        <a:t>65,535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rgbClr val="0066FF"/>
                          </a:solidFill>
                          <a:effectLst/>
                          <a:latin typeface="Helvetica" pitchFamily="34" charset="0"/>
                          <a:cs typeface="Arial" charset="0"/>
                        </a:rPr>
                        <a:t>18 hours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0975">
                <a:tc>
                  <a:txBody>
                    <a:bodyPr/>
                    <a:lstStyle/>
                    <a:p>
                      <a:pPr marL="0" marR="0" lvl="0" indent="0" algn="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Helvetica" pitchFamily="34" charset="0"/>
                          <a:cs typeface="Arial" charset="0"/>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Helvetica" pitchFamily="34" charset="0"/>
                          <a:cs typeface="Arial" charset="0"/>
                        </a:rPr>
                        <a:t>4.295 billion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rgbClr val="0000FF"/>
                          </a:solidFill>
                          <a:effectLst/>
                          <a:latin typeface="Helvetica" pitchFamily="34" charset="0"/>
                          <a:cs typeface="Arial" charset="0"/>
                        </a:rPr>
                        <a:t>136 years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81000">
                <a:tc>
                  <a:txBody>
                    <a:bodyPr/>
                    <a:lstStyle/>
                    <a:p>
                      <a:pPr marL="0" marR="0" lvl="0" indent="0" algn="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Helvetica" pitchFamily="34" charset="0"/>
                          <a:cs typeface="Arial" charset="0"/>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0" i="0" u="none" strike="noStrike" cap="none" normalizeH="0" baseline="0" smtClean="0">
                          <a:ln>
                            <a:noFill/>
                          </a:ln>
                          <a:solidFill>
                            <a:schemeClr val="tx1"/>
                          </a:solidFill>
                          <a:effectLst/>
                          <a:latin typeface="Helvetica" pitchFamily="34" charset="0"/>
                          <a:cs typeface="Arial" charset="0"/>
                        </a:rPr>
                        <a:t>1.8 * 10^10 billion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800" b="1" i="0" u="none" strike="noStrike" cap="none" normalizeH="0" baseline="0" dirty="0" smtClean="0">
                          <a:ln>
                            <a:noFill/>
                          </a:ln>
                          <a:solidFill>
                            <a:srgbClr val="0000CC"/>
                          </a:solidFill>
                          <a:effectLst/>
                          <a:latin typeface="Helvetica" pitchFamily="34" charset="0"/>
                          <a:cs typeface="Arial" charset="0"/>
                        </a:rPr>
                        <a:t>584 billion years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3" name="Rectangle 121"/>
          <p:cNvSpPr>
            <a:spLocks noChangeArrowheads="1"/>
          </p:cNvSpPr>
          <p:nvPr/>
        </p:nvSpPr>
        <p:spPr bwMode="auto">
          <a:xfrm>
            <a:off x="4884377" y="1919109"/>
            <a:ext cx="381000" cy="25908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14" name="Slide Number Placeholder 6"/>
          <p:cNvSpPr txBox="1">
            <a:spLocks noGrp="1"/>
          </p:cNvSpPr>
          <p:nvPr/>
        </p:nvSpPr>
        <p:spPr bwMode="auto">
          <a:xfrm>
            <a:off x="7892993" y="6459379"/>
            <a:ext cx="79380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reading - </a:t>
            </a:r>
            <a:fld id="{D49BE81B-3DA1-4D29-AC5A-6FBE662ADA16}" type="slidenum">
              <a:rPr lang="en-US" sz="1000"/>
              <a:pPr algn="r" eaLnBrk="1" hangingPunct="1"/>
              <a:t>19</a:t>
            </a:fld>
            <a:endParaRPr lang="en-US" sz="1000" dirty="0"/>
          </a:p>
        </p:txBody>
      </p:sp>
    </p:spTree>
    <p:extLst>
      <p:ext uri="{BB962C8B-B14F-4D97-AF65-F5344CB8AC3E}">
        <p14:creationId xmlns:p14="http://schemas.microsoft.com/office/powerpoint/2010/main" val="2950799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hangingPunct="1"/>
            <a:r>
              <a:rPr lang="en-GB" dirty="0"/>
              <a:t>Week </a:t>
            </a:r>
            <a:r>
              <a:rPr lang="en-GB" dirty="0" smtClean="0"/>
              <a:t>11 Self-reading: Tower of Hanoi</a:t>
            </a:r>
            <a:endParaRPr lang="en-GB" sz="9600" dirty="0"/>
          </a:p>
        </p:txBody>
      </p:sp>
      <p:sp>
        <p:nvSpPr>
          <p:cNvPr id="3" name="Content Placeholder 2"/>
          <p:cNvSpPr>
            <a:spLocks noGrp="1"/>
          </p:cNvSpPr>
          <p:nvPr>
            <p:ph idx="1"/>
          </p:nvPr>
        </p:nvSpPr>
        <p:spPr>
          <a:xfrm>
            <a:off x="457200" y="1371600"/>
            <a:ext cx="8229600" cy="2677656"/>
          </a:xfrm>
        </p:spPr>
        <p:txBody>
          <a:bodyPr>
            <a:spAutoFit/>
          </a:bodyPr>
          <a:lstStyle/>
          <a:p>
            <a:pPr>
              <a:spcBef>
                <a:spcPts val="1200"/>
              </a:spcBef>
              <a:buClr>
                <a:srgbClr val="00007D"/>
              </a:buClr>
            </a:pPr>
            <a:r>
              <a:rPr lang="en-SG" sz="2800" kern="1200" dirty="0">
                <a:solidFill>
                  <a:srgbClr val="C00000"/>
                </a:solidFill>
              </a:rPr>
              <a:t>Objectives:</a:t>
            </a:r>
          </a:p>
          <a:p>
            <a:pPr lvl="1">
              <a:spcBef>
                <a:spcPts val="1200"/>
              </a:spcBef>
              <a:buClr>
                <a:srgbClr val="9999CC"/>
              </a:buClr>
              <a:buFont typeface="Wingdings" pitchFamily="2" charset="2"/>
              <a:buChar char="q"/>
            </a:pPr>
            <a:r>
              <a:rPr lang="en-SG" sz="2400" dirty="0">
                <a:solidFill>
                  <a:srgbClr val="0000FF"/>
                </a:solidFill>
              </a:rPr>
              <a:t>Understand that </a:t>
            </a:r>
            <a:r>
              <a:rPr lang="en-SG" sz="2400" dirty="0" smtClean="0">
                <a:solidFill>
                  <a:srgbClr val="0000FF"/>
                </a:solidFill>
              </a:rPr>
              <a:t>many </a:t>
            </a:r>
            <a:r>
              <a:rPr lang="en-SG" sz="2400" dirty="0">
                <a:solidFill>
                  <a:srgbClr val="0000FF"/>
                </a:solidFill>
              </a:rPr>
              <a:t>problems are more naturally solved with recursion, which can provide </a:t>
            </a:r>
            <a:r>
              <a:rPr lang="en-SG" sz="2400">
                <a:solidFill>
                  <a:srgbClr val="0000FF"/>
                </a:solidFill>
              </a:rPr>
              <a:t>elegant </a:t>
            </a:r>
            <a:r>
              <a:rPr lang="en-SG" sz="2400" smtClean="0">
                <a:solidFill>
                  <a:srgbClr val="0000FF"/>
                </a:solidFill>
              </a:rPr>
              <a:t>solutions.</a:t>
            </a:r>
            <a:endParaRPr lang="en-SG" sz="2400" kern="1200" dirty="0">
              <a:solidFill>
                <a:srgbClr val="0000FF"/>
              </a:solidFill>
              <a:ea typeface="+mn-ea"/>
            </a:endParaRPr>
          </a:p>
          <a:p>
            <a:pPr lvl="1">
              <a:spcBef>
                <a:spcPts val="1200"/>
              </a:spcBef>
              <a:buClr>
                <a:srgbClr val="9999CC"/>
              </a:buClr>
              <a:buFont typeface="Wingdings" pitchFamily="2" charset="2"/>
              <a:buChar char="q"/>
            </a:pPr>
            <a:r>
              <a:rPr lang="en-SG" sz="2400" kern="1200" dirty="0" smtClean="0">
                <a:solidFill>
                  <a:srgbClr val="0000FF"/>
                </a:solidFill>
                <a:ea typeface="+mn-ea"/>
              </a:rPr>
              <a:t>Taste the classic example of recursion: Tower of Hanoi.</a:t>
            </a:r>
            <a:endParaRPr lang="en-SG" sz="2400" kern="1200" dirty="0">
              <a:solidFill>
                <a:srgbClr val="0000FF"/>
              </a:solidFill>
              <a:ea typeface="+mn-ea"/>
            </a:endParaRPr>
          </a:p>
        </p:txBody>
      </p:sp>
      <p:sp>
        <p:nvSpPr>
          <p:cNvPr id="10"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solidFill>
                  <a:srgbClr val="000000"/>
                </a:solidFill>
              </a:rPr>
              <a:t>CS1010 Programming Methodology</a:t>
            </a:r>
          </a:p>
        </p:txBody>
      </p:sp>
      <p:sp>
        <p:nvSpPr>
          <p:cNvPr id="11" name="Content Placeholder 2"/>
          <p:cNvSpPr txBox="1">
            <a:spLocks/>
          </p:cNvSpPr>
          <p:nvPr/>
        </p:nvSpPr>
        <p:spPr bwMode="auto">
          <a:xfrm>
            <a:off x="457196" y="4203301"/>
            <a:ext cx="8229600" cy="1046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spcBef>
                <a:spcPts val="1200"/>
              </a:spcBef>
              <a:buClr>
                <a:srgbClr val="00007D"/>
              </a:buClr>
            </a:pPr>
            <a:r>
              <a:rPr lang="en-SG" sz="2800" dirty="0" smtClean="0">
                <a:solidFill>
                  <a:srgbClr val="C00000"/>
                </a:solidFill>
              </a:rPr>
              <a:t>Remark:</a:t>
            </a:r>
          </a:p>
          <a:p>
            <a:pPr lvl="1">
              <a:spcBef>
                <a:spcPts val="1200"/>
              </a:spcBef>
              <a:buClr>
                <a:srgbClr val="9999CC"/>
              </a:buClr>
              <a:buFont typeface="Wingdings" pitchFamily="2" charset="2"/>
              <a:buChar char="q"/>
            </a:pPr>
            <a:r>
              <a:rPr lang="en-SG" sz="2400" dirty="0">
                <a:solidFill>
                  <a:srgbClr val="0000FF"/>
                </a:solidFill>
              </a:rPr>
              <a:t>The contents of this </a:t>
            </a:r>
            <a:r>
              <a:rPr lang="en-GB" sz="2400" dirty="0">
                <a:solidFill>
                  <a:srgbClr val="0000FF"/>
                </a:solidFill>
              </a:rPr>
              <a:t>slides are </a:t>
            </a:r>
            <a:r>
              <a:rPr lang="en-GB" sz="2400" dirty="0">
                <a:solidFill>
                  <a:srgbClr val="C00000"/>
                </a:solidFill>
              </a:rPr>
              <a:t>not examinable</a:t>
            </a:r>
            <a:r>
              <a:rPr lang="en-GB" sz="2400" dirty="0">
                <a:solidFill>
                  <a:srgbClr val="0000FF"/>
                </a:solidFill>
              </a:rPr>
              <a:t>.</a:t>
            </a:r>
            <a:endParaRPr lang="en-SG" sz="2400" dirty="0">
              <a:solidFill>
                <a:srgbClr val="0000FF"/>
              </a:solidFill>
            </a:endParaRPr>
          </a:p>
        </p:txBody>
      </p:sp>
      <p:sp>
        <p:nvSpPr>
          <p:cNvPr id="8" name="Slide Number Placeholder 6"/>
          <p:cNvSpPr txBox="1">
            <a:spLocks noGrp="1"/>
          </p:cNvSpPr>
          <p:nvPr/>
        </p:nvSpPr>
        <p:spPr bwMode="auto">
          <a:xfrm>
            <a:off x="7892993" y="6459379"/>
            <a:ext cx="79380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reading - </a:t>
            </a:r>
            <a:fld id="{D49BE81B-3DA1-4D29-AC5A-6FBE662ADA16}" type="slidenum">
              <a:rPr lang="en-US" sz="1000"/>
              <a:pPr algn="r" eaLnBrk="1" hangingPunct="1"/>
              <a:t>2</a:t>
            </a:fld>
            <a:endParaRPr lang="en-US" sz="1000" dirty="0"/>
          </a:p>
        </p:txBody>
      </p:sp>
    </p:spTree>
    <p:extLst>
      <p:ext uri="{BB962C8B-B14F-4D97-AF65-F5344CB8AC3E}">
        <p14:creationId xmlns:p14="http://schemas.microsoft.com/office/powerpoint/2010/main" val="2420061088"/>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533400" y="457200"/>
            <a:ext cx="8153400" cy="685800"/>
          </a:xfrm>
        </p:spPr>
        <p:txBody>
          <a:bodyPr/>
          <a:lstStyle/>
          <a:p>
            <a:pPr eaLnBrk="1" hangingPunct="1"/>
            <a:r>
              <a:rPr lang="en-GB" dirty="0"/>
              <a:t>Summary for Today</a:t>
            </a:r>
            <a:endParaRPr lang="en-GB" dirty="0" smtClean="0"/>
          </a:p>
        </p:txBody>
      </p:sp>
      <p:sp>
        <p:nvSpPr>
          <p:cNvPr id="8"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65539" name="Rectangle 7"/>
          <p:cNvSpPr>
            <a:spLocks noChangeArrowheads="1"/>
          </p:cNvSpPr>
          <p:nvPr/>
        </p:nvSpPr>
        <p:spPr bwMode="auto">
          <a:xfrm>
            <a:off x="4038600" y="1981200"/>
            <a:ext cx="4495800" cy="4191000"/>
          </a:xfrm>
          <a:prstGeom prst="rect">
            <a:avLst/>
          </a:prstGeom>
          <a:noFill/>
          <a:ln w="9525">
            <a:noFill/>
            <a:miter lim="800000"/>
            <a:headEnd/>
            <a:tailEnd/>
          </a:ln>
        </p:spPr>
        <p:txBody>
          <a:bodyPr/>
          <a:lstStyle/>
          <a:p>
            <a:pPr marL="342900" indent="-342900">
              <a:spcBef>
                <a:spcPct val="20000"/>
              </a:spcBef>
              <a:spcAft>
                <a:spcPct val="40000"/>
              </a:spcAft>
              <a:buClr>
                <a:schemeClr val="bg2"/>
              </a:buClr>
              <a:buSzPct val="75000"/>
              <a:buFont typeface="Wingdings" pitchFamily="2" charset="2"/>
              <a:buChar char="n"/>
            </a:pPr>
            <a:endParaRPr lang="en-US" sz="2800" b="1" baseline="30000">
              <a:solidFill>
                <a:srgbClr val="800000"/>
              </a:solidFill>
            </a:endParaRPr>
          </a:p>
        </p:txBody>
      </p:sp>
      <p:sp>
        <p:nvSpPr>
          <p:cNvPr id="7" name="Content Placeholder 2"/>
          <p:cNvSpPr>
            <a:spLocks noGrp="1"/>
          </p:cNvSpPr>
          <p:nvPr>
            <p:ph idx="1"/>
          </p:nvPr>
        </p:nvSpPr>
        <p:spPr>
          <a:xfrm>
            <a:off x="457200" y="1371600"/>
            <a:ext cx="8229600" cy="2092881"/>
          </a:xfrm>
        </p:spPr>
        <p:txBody>
          <a:bodyPr>
            <a:spAutoFit/>
          </a:bodyPr>
          <a:lstStyle/>
          <a:p>
            <a:pPr>
              <a:spcBef>
                <a:spcPts val="1200"/>
              </a:spcBef>
            </a:pPr>
            <a:r>
              <a:rPr lang="en-SG" sz="3200" dirty="0">
                <a:solidFill>
                  <a:srgbClr val="C00000"/>
                </a:solidFill>
                <a:cs typeface="Arial" charset="0"/>
              </a:rPr>
              <a:t>Today’s most important </a:t>
            </a:r>
            <a:r>
              <a:rPr lang="en-SG" sz="3200" dirty="0" smtClean="0">
                <a:solidFill>
                  <a:srgbClr val="C00000"/>
                </a:solidFill>
                <a:cs typeface="Arial" charset="0"/>
              </a:rPr>
              <a:t>lessons</a:t>
            </a:r>
          </a:p>
          <a:p>
            <a:pPr lvl="1">
              <a:spcBef>
                <a:spcPts val="1200"/>
              </a:spcBef>
              <a:buFont typeface="Wingdings" pitchFamily="2" charset="2"/>
              <a:buChar char="q"/>
            </a:pPr>
            <a:r>
              <a:rPr lang="en-SG" sz="2600" dirty="0" smtClean="0">
                <a:solidFill>
                  <a:srgbClr val="0000FF"/>
                </a:solidFill>
              </a:rPr>
              <a:t>Certain questions are more naturally solved by recursion.</a:t>
            </a:r>
            <a:endParaRPr lang="en-SG" sz="2600" dirty="0">
              <a:solidFill>
                <a:srgbClr val="0000FF"/>
              </a:solidFill>
            </a:endParaRPr>
          </a:p>
          <a:p>
            <a:pPr lvl="1">
              <a:spcBef>
                <a:spcPts val="1200"/>
              </a:spcBef>
              <a:buFont typeface="Wingdings" pitchFamily="2" charset="2"/>
              <a:buChar char="q"/>
            </a:pPr>
            <a:r>
              <a:rPr lang="en-SG" sz="2600" dirty="0" smtClean="0">
                <a:solidFill>
                  <a:srgbClr val="0000FF"/>
                </a:solidFill>
              </a:rPr>
              <a:t>Empirical study of the performance of recursion.</a:t>
            </a:r>
            <a:endParaRPr lang="en-US" sz="2600" dirty="0" smtClean="0">
              <a:solidFill>
                <a:srgbClr val="0000FF"/>
              </a:solidFill>
            </a:endParaRPr>
          </a:p>
        </p:txBody>
      </p:sp>
      <p:pic>
        <p:nvPicPr>
          <p:cNvPr id="10" name="Picture 6" descr="youngboyreading.jpg"/>
          <p:cNvPicPr>
            <a:picLocks noChangeAspect="1"/>
          </p:cNvPicPr>
          <p:nvPr/>
        </p:nvPicPr>
        <p:blipFill>
          <a:blip r:embed="rId3" cstate="print"/>
          <a:srcRect/>
          <a:stretch>
            <a:fillRect/>
          </a:stretch>
        </p:blipFill>
        <p:spPr bwMode="auto">
          <a:xfrm>
            <a:off x="7506586" y="4792821"/>
            <a:ext cx="1362777" cy="1576378"/>
          </a:xfrm>
          <a:prstGeom prst="rect">
            <a:avLst/>
          </a:prstGeom>
          <a:noFill/>
          <a:ln w="9525">
            <a:noFill/>
            <a:miter lim="800000"/>
            <a:headEnd/>
            <a:tailEnd/>
          </a:ln>
        </p:spPr>
      </p:pic>
      <p:sp>
        <p:nvSpPr>
          <p:cNvPr id="9" name="Slide Number Placeholder 6"/>
          <p:cNvSpPr txBox="1">
            <a:spLocks noGrp="1"/>
          </p:cNvSpPr>
          <p:nvPr/>
        </p:nvSpPr>
        <p:spPr bwMode="auto">
          <a:xfrm>
            <a:off x="7892993" y="6459379"/>
            <a:ext cx="79380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reading - </a:t>
            </a:r>
            <a:fld id="{D49BE81B-3DA1-4D29-AC5A-6FBE662ADA16}" type="slidenum">
              <a:rPr lang="en-US" sz="1000"/>
              <a:pPr algn="r" eaLnBrk="1" hangingPunct="1"/>
              <a:t>20</a:t>
            </a:fld>
            <a:endParaRPr lang="en-US" sz="1000" dirty="0"/>
          </a:p>
        </p:txBody>
      </p:sp>
    </p:spTree>
    <p:extLst>
      <p:ext uri="{BB962C8B-B14F-4D97-AF65-F5344CB8AC3E}">
        <p14:creationId xmlns:p14="http://schemas.microsoft.com/office/powerpoint/2010/main" val="20458014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173163" y="2824163"/>
            <a:ext cx="6751637" cy="1143000"/>
          </a:xfrm>
        </p:spPr>
        <p:txBody>
          <a:bodyPr/>
          <a:lstStyle/>
          <a:p>
            <a:pPr algn="ctr" eaLnBrk="1" hangingPunct="1"/>
            <a:r>
              <a:rPr lang="en-GB" sz="4000" smtClean="0">
                <a:solidFill>
                  <a:srgbClr val="9933FF"/>
                </a:solidFill>
                <a:latin typeface="Garamond" pitchFamily="18" charset="0"/>
              </a:rPr>
              <a:t>End of File</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Towers </a:t>
            </a:r>
            <a:r>
              <a:rPr lang="en-US" dirty="0"/>
              <a:t>of Hanoi (</a:t>
            </a:r>
            <a:r>
              <a:rPr lang="en-US" dirty="0" smtClean="0"/>
              <a:t>1/17)</a:t>
            </a:r>
            <a:endParaRPr lang="en-SG" dirty="0"/>
          </a:p>
        </p:txBody>
      </p:sp>
      <p:sp>
        <p:nvSpPr>
          <p:cNvPr id="7" name="Content Placeholder 6"/>
          <p:cNvSpPr>
            <a:spLocks noGrp="1"/>
          </p:cNvSpPr>
          <p:nvPr>
            <p:ph idx="1"/>
          </p:nvPr>
        </p:nvSpPr>
        <p:spPr/>
        <p:txBody>
          <a:bodyPr/>
          <a:lstStyle/>
          <a:p>
            <a:pPr algn="just">
              <a:spcBef>
                <a:spcPts val="600"/>
              </a:spcBef>
            </a:pPr>
            <a:r>
              <a:rPr lang="en-US" dirty="0" smtClean="0"/>
              <a:t>This classical “Towers of Hanoi” puzzle has attracted the attention of computer scientists more than any other puzzles.</a:t>
            </a:r>
          </a:p>
          <a:p>
            <a:pPr lvl="1" algn="just">
              <a:spcBef>
                <a:spcPts val="600"/>
              </a:spcBef>
              <a:buFont typeface="Wingdings" pitchFamily="2" charset="2"/>
              <a:buChar char="q"/>
            </a:pPr>
            <a:r>
              <a:rPr lang="en-US" dirty="0" smtClean="0"/>
              <a:t>Invented by </a:t>
            </a:r>
            <a:r>
              <a:rPr lang="en-US" dirty="0" err="1" smtClean="0"/>
              <a:t>Edouard</a:t>
            </a:r>
            <a:r>
              <a:rPr lang="en-US" dirty="0" smtClean="0"/>
              <a:t> Lucas, a French mathematician, in1883. </a:t>
            </a:r>
          </a:p>
          <a:p>
            <a:pPr algn="just">
              <a:spcBef>
                <a:spcPts val="1800"/>
              </a:spcBef>
            </a:pPr>
            <a:r>
              <a:rPr lang="en-US" dirty="0" smtClean="0"/>
              <a:t>There are 3 pegs (A, B and C) and a tower of n disks on the first peg A, with the smallest disk on the top and the biggest at the bottom. The purpose of the puzzle is to move the whole tower from peg A to peg C, with the following simple rules:</a:t>
            </a:r>
          </a:p>
          <a:p>
            <a:pPr lvl="1" algn="just">
              <a:spcBef>
                <a:spcPts val="600"/>
              </a:spcBef>
              <a:buFont typeface="Wingdings" pitchFamily="2" charset="2"/>
              <a:buChar char="q"/>
            </a:pPr>
            <a:r>
              <a:rPr lang="en-US" dirty="0" smtClean="0"/>
              <a:t>Only one disk (the one at the top) can be moved at a time.</a:t>
            </a:r>
          </a:p>
          <a:p>
            <a:pPr lvl="1" algn="just">
              <a:spcBef>
                <a:spcPts val="600"/>
              </a:spcBef>
              <a:buFont typeface="Wingdings" pitchFamily="2" charset="2"/>
              <a:buChar char="q"/>
            </a:pPr>
            <a:r>
              <a:rPr lang="en-US" dirty="0" smtClean="0"/>
              <a:t>A bigger disk must not rest on a smaller disk.</a:t>
            </a:r>
            <a:endParaRPr lang="en-US" dirty="0"/>
          </a:p>
        </p:txBody>
      </p:sp>
      <p:sp>
        <p:nvSpPr>
          <p:cNvPr id="8"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pic>
        <p:nvPicPr>
          <p:cNvPr id="56326" name="Picture 3" descr="hanoi_ani"/>
          <p:cNvPicPr>
            <a:picLocks noChangeAspect="1" noChangeArrowheads="1" noCrop="1"/>
          </p:cNvPicPr>
          <p:nvPr/>
        </p:nvPicPr>
        <p:blipFill>
          <a:blip r:embed="rId3" cstate="print"/>
          <a:srcRect/>
          <a:stretch>
            <a:fillRect/>
          </a:stretch>
        </p:blipFill>
        <p:spPr bwMode="auto">
          <a:xfrm>
            <a:off x="6705600" y="609600"/>
            <a:ext cx="1668463" cy="457200"/>
          </a:xfrm>
          <a:prstGeom prst="rect">
            <a:avLst/>
          </a:prstGeom>
          <a:noFill/>
          <a:ln w="9525">
            <a:noFill/>
            <a:miter lim="800000"/>
            <a:headEnd/>
            <a:tailEnd/>
          </a:ln>
        </p:spPr>
      </p:pic>
      <p:sp>
        <p:nvSpPr>
          <p:cNvPr id="9" name="Slide Number Placeholder 6"/>
          <p:cNvSpPr txBox="1">
            <a:spLocks noGrp="1"/>
          </p:cNvSpPr>
          <p:nvPr/>
        </p:nvSpPr>
        <p:spPr bwMode="auto">
          <a:xfrm>
            <a:off x="7892993" y="6459379"/>
            <a:ext cx="79380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reading - </a:t>
            </a:r>
            <a:fld id="{D49BE81B-3DA1-4D29-AC5A-6FBE662ADA16}" type="slidenum">
              <a:rPr lang="en-US" sz="1000"/>
              <a:pPr algn="r" eaLnBrk="1" hangingPunct="1"/>
              <a:t>3</a:t>
            </a:fld>
            <a:endParaRPr lang="en-US" sz="1000"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Towers </a:t>
            </a:r>
            <a:r>
              <a:rPr lang="en-US" dirty="0"/>
              <a:t>of Hanoi </a:t>
            </a:r>
            <a:r>
              <a:rPr lang="en-US" dirty="0" smtClean="0"/>
              <a:t>(2/17)</a:t>
            </a:r>
            <a:endParaRPr lang="en-SG" dirty="0"/>
          </a:p>
        </p:txBody>
      </p:sp>
      <p:sp>
        <p:nvSpPr>
          <p:cNvPr id="38" name="Content Placeholder 6"/>
          <p:cNvSpPr>
            <a:spLocks noGrp="1"/>
          </p:cNvSpPr>
          <p:nvPr>
            <p:ph idx="1"/>
          </p:nvPr>
        </p:nvSpPr>
        <p:spPr>
          <a:xfrm>
            <a:off x="457200" y="1371600"/>
            <a:ext cx="8229600" cy="2868478"/>
          </a:xfrm>
        </p:spPr>
        <p:txBody>
          <a:bodyPr>
            <a:spAutoFit/>
          </a:bodyPr>
          <a:lstStyle/>
          <a:p>
            <a:pPr algn="just">
              <a:spcAft>
                <a:spcPct val="10000"/>
              </a:spcAft>
            </a:pPr>
            <a:r>
              <a:rPr lang="en-US" dirty="0" smtClean="0"/>
              <a:t>Example: A tower with 3 disks.</a:t>
            </a:r>
          </a:p>
          <a:p>
            <a:pPr lvl="1" algn="just">
              <a:spcBef>
                <a:spcPct val="10000"/>
              </a:spcBef>
              <a:buNone/>
            </a:pPr>
            <a:r>
              <a:rPr lang="en-US" dirty="0" smtClean="0"/>
              <a:t>	Move disk from A to C</a:t>
            </a:r>
          </a:p>
          <a:p>
            <a:pPr lvl="1" algn="just">
              <a:spcBef>
                <a:spcPct val="10000"/>
              </a:spcBef>
              <a:buNone/>
            </a:pPr>
            <a:r>
              <a:rPr lang="en-US" dirty="0" smtClean="0"/>
              <a:t>	Move disk from A to B</a:t>
            </a:r>
          </a:p>
          <a:p>
            <a:pPr lvl="1" algn="just">
              <a:spcBef>
                <a:spcPct val="10000"/>
              </a:spcBef>
              <a:buNone/>
            </a:pPr>
            <a:r>
              <a:rPr lang="en-US" dirty="0" smtClean="0"/>
              <a:t>	Move disk from C to B</a:t>
            </a:r>
          </a:p>
          <a:p>
            <a:pPr lvl="1" algn="just">
              <a:spcBef>
                <a:spcPct val="10000"/>
              </a:spcBef>
              <a:buNone/>
            </a:pPr>
            <a:r>
              <a:rPr lang="en-US" dirty="0" smtClean="0"/>
              <a:t>	Move disk from A to C</a:t>
            </a:r>
          </a:p>
          <a:p>
            <a:pPr lvl="1" algn="just">
              <a:spcBef>
                <a:spcPct val="10000"/>
              </a:spcBef>
              <a:buNone/>
            </a:pPr>
            <a:r>
              <a:rPr lang="en-US" dirty="0" smtClean="0"/>
              <a:t>	Move disk from B to A</a:t>
            </a:r>
          </a:p>
          <a:p>
            <a:pPr lvl="1" algn="just">
              <a:spcBef>
                <a:spcPct val="10000"/>
              </a:spcBef>
              <a:buNone/>
            </a:pPr>
            <a:r>
              <a:rPr lang="en-US" dirty="0" smtClean="0"/>
              <a:t>	Move disk from B to C</a:t>
            </a:r>
          </a:p>
          <a:p>
            <a:pPr lvl="1" algn="just">
              <a:spcBef>
                <a:spcPct val="10000"/>
              </a:spcBef>
              <a:buNone/>
            </a:pPr>
            <a:r>
              <a:rPr lang="en-US" dirty="0" smtClean="0"/>
              <a:t>	Move disk from A to C</a:t>
            </a:r>
            <a:endParaRPr lang="en-US" dirty="0"/>
          </a:p>
        </p:txBody>
      </p:sp>
      <p:sp>
        <p:nvSpPr>
          <p:cNvPr id="39"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grpSp>
        <p:nvGrpSpPr>
          <p:cNvPr id="7" name="Group 6"/>
          <p:cNvGrpSpPr/>
          <p:nvPr/>
        </p:nvGrpSpPr>
        <p:grpSpPr>
          <a:xfrm>
            <a:off x="2895600" y="4495800"/>
            <a:ext cx="4876800" cy="1981200"/>
            <a:chOff x="2895600" y="4495800"/>
            <a:chExt cx="4876800" cy="1981200"/>
          </a:xfrm>
        </p:grpSpPr>
        <p:grpSp>
          <p:nvGrpSpPr>
            <p:cNvPr id="23" name="Group 4"/>
            <p:cNvGrpSpPr>
              <a:grpSpLocks/>
            </p:cNvGrpSpPr>
            <p:nvPr/>
          </p:nvGrpSpPr>
          <p:grpSpPr bwMode="auto">
            <a:xfrm>
              <a:off x="2895600" y="4495800"/>
              <a:ext cx="1371600" cy="1524000"/>
              <a:chOff x="1728" y="2736"/>
              <a:chExt cx="864" cy="960"/>
            </a:xfrm>
          </p:grpSpPr>
          <p:sp>
            <p:nvSpPr>
              <p:cNvPr id="24"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5"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6"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27"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28"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sp>
          <p:nvSpPr>
            <p:cNvPr id="29" name="AutoShape 10"/>
            <p:cNvSpPr>
              <a:spLocks noChangeArrowheads="1"/>
            </p:cNvSpPr>
            <p:nvPr/>
          </p:nvSpPr>
          <p:spPr bwMode="auto">
            <a:xfrm>
              <a:off x="30480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grpSp>
          <p:nvGrpSpPr>
            <p:cNvPr id="30" name="Group 11"/>
            <p:cNvGrpSpPr>
              <a:grpSpLocks/>
            </p:cNvGrpSpPr>
            <p:nvPr/>
          </p:nvGrpSpPr>
          <p:grpSpPr bwMode="auto">
            <a:xfrm>
              <a:off x="4724400" y="4495800"/>
              <a:ext cx="1371600" cy="1524000"/>
              <a:chOff x="1728" y="2736"/>
              <a:chExt cx="864" cy="960"/>
            </a:xfrm>
          </p:grpSpPr>
          <p:sp>
            <p:nvSpPr>
              <p:cNvPr id="31" name="Rectangle 12"/>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32" name="Rectangle 13"/>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33" name="Group 14"/>
            <p:cNvGrpSpPr>
              <a:grpSpLocks/>
            </p:cNvGrpSpPr>
            <p:nvPr/>
          </p:nvGrpSpPr>
          <p:grpSpPr bwMode="auto">
            <a:xfrm>
              <a:off x="6400800" y="4495800"/>
              <a:ext cx="1371600" cy="1524000"/>
              <a:chOff x="1728" y="2736"/>
              <a:chExt cx="864" cy="960"/>
            </a:xfrm>
          </p:grpSpPr>
          <p:sp>
            <p:nvSpPr>
              <p:cNvPr id="34" name="Rectangle 1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35" name="Rectangle 1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36" name="AutoShape 17"/>
            <p:cNvSpPr>
              <a:spLocks noChangeArrowheads="1"/>
            </p:cNvSpPr>
            <p:nvPr/>
          </p:nvSpPr>
          <p:spPr bwMode="auto">
            <a:xfrm>
              <a:off x="3200400" y="54102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37" name="AutoShape 18"/>
            <p:cNvSpPr>
              <a:spLocks noChangeArrowheads="1"/>
            </p:cNvSpPr>
            <p:nvPr/>
          </p:nvSpPr>
          <p:spPr bwMode="auto">
            <a:xfrm>
              <a:off x="3352800" y="51816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grpSp>
      <p:sp>
        <p:nvSpPr>
          <p:cNvPr id="40" name="Slide Number Placeholder 6"/>
          <p:cNvSpPr txBox="1">
            <a:spLocks noGrp="1"/>
          </p:cNvSpPr>
          <p:nvPr/>
        </p:nvSpPr>
        <p:spPr bwMode="auto">
          <a:xfrm>
            <a:off x="7892993" y="6459379"/>
            <a:ext cx="79380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reading - </a:t>
            </a:r>
            <a:fld id="{D49BE81B-3DA1-4D29-AC5A-6FBE662ADA16}" type="slidenum">
              <a:rPr lang="en-US" sz="1000"/>
              <a:pPr algn="r" eaLnBrk="1" hangingPunct="1"/>
              <a:t>4</a:t>
            </a:fld>
            <a:endParaRPr lang="en-US" sz="1000"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Towers </a:t>
            </a:r>
            <a:r>
              <a:rPr lang="en-US" dirty="0"/>
              <a:t>of Hanoi </a:t>
            </a:r>
            <a:r>
              <a:rPr lang="en-US" dirty="0" smtClean="0"/>
              <a:t>(3/17)</a:t>
            </a:r>
            <a:endParaRPr lang="en-SG" dirty="0"/>
          </a:p>
        </p:txBody>
      </p:sp>
      <p:sp>
        <p:nvSpPr>
          <p:cNvPr id="23" name="Content Placeholder 6"/>
          <p:cNvSpPr>
            <a:spLocks noGrp="1"/>
          </p:cNvSpPr>
          <p:nvPr>
            <p:ph idx="1"/>
          </p:nvPr>
        </p:nvSpPr>
        <p:spPr>
          <a:xfrm>
            <a:off x="457200" y="1371600"/>
            <a:ext cx="8229600" cy="2868478"/>
          </a:xfrm>
        </p:spPr>
        <p:txBody>
          <a:bodyPr>
            <a:spAutoFit/>
          </a:bodyPr>
          <a:lstStyle/>
          <a:p>
            <a:pPr algn="just">
              <a:spcAft>
                <a:spcPct val="10000"/>
              </a:spcAft>
            </a:pPr>
            <a:r>
              <a:rPr lang="en-US" dirty="0" smtClean="0"/>
              <a:t>Example: A tower with 3 disks.</a:t>
            </a:r>
          </a:p>
          <a:p>
            <a:pPr lvl="1" algn="just">
              <a:spcBef>
                <a:spcPct val="10000"/>
              </a:spcBef>
              <a:buNone/>
            </a:pPr>
            <a:r>
              <a:rPr lang="en-US" dirty="0" smtClean="0"/>
              <a:t>	</a:t>
            </a:r>
            <a:r>
              <a:rPr lang="en-US" b="1" dirty="0" smtClean="0">
                <a:solidFill>
                  <a:srgbClr val="800000"/>
                </a:solidFill>
              </a:rPr>
              <a:t>Move disk from A to C</a:t>
            </a:r>
          </a:p>
          <a:p>
            <a:pPr lvl="1" algn="just">
              <a:spcBef>
                <a:spcPct val="10000"/>
              </a:spcBef>
              <a:buNone/>
            </a:pPr>
            <a:r>
              <a:rPr lang="en-US" dirty="0" smtClean="0"/>
              <a:t>	Move disk from A to B</a:t>
            </a:r>
          </a:p>
          <a:p>
            <a:pPr lvl="1" algn="just">
              <a:spcBef>
                <a:spcPct val="10000"/>
              </a:spcBef>
              <a:buNone/>
            </a:pPr>
            <a:r>
              <a:rPr lang="en-US" dirty="0" smtClean="0"/>
              <a:t>	Move disk from C to B</a:t>
            </a:r>
          </a:p>
          <a:p>
            <a:pPr lvl="1" algn="just">
              <a:spcBef>
                <a:spcPct val="10000"/>
              </a:spcBef>
              <a:buNone/>
            </a:pPr>
            <a:r>
              <a:rPr lang="en-US" dirty="0" smtClean="0"/>
              <a:t>	Move disk from A to C</a:t>
            </a:r>
          </a:p>
          <a:p>
            <a:pPr lvl="1" algn="just">
              <a:spcBef>
                <a:spcPct val="10000"/>
              </a:spcBef>
              <a:buNone/>
            </a:pPr>
            <a:r>
              <a:rPr lang="en-US" dirty="0" smtClean="0"/>
              <a:t>	Move disk from B to A</a:t>
            </a:r>
          </a:p>
          <a:p>
            <a:pPr lvl="1" algn="just">
              <a:spcBef>
                <a:spcPct val="10000"/>
              </a:spcBef>
              <a:buNone/>
            </a:pPr>
            <a:r>
              <a:rPr lang="en-US" dirty="0" smtClean="0"/>
              <a:t>	Move disk from B to C</a:t>
            </a:r>
          </a:p>
          <a:p>
            <a:pPr lvl="1" algn="just">
              <a:spcBef>
                <a:spcPct val="10000"/>
              </a:spcBef>
              <a:buNone/>
            </a:pPr>
            <a:r>
              <a:rPr lang="en-US" dirty="0" smtClean="0"/>
              <a:t>	Move disk from A to C</a:t>
            </a:r>
            <a:endParaRPr lang="en-US" dirty="0"/>
          </a:p>
        </p:txBody>
      </p:sp>
      <p:sp>
        <p:nvSpPr>
          <p:cNvPr id="22"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grpSp>
        <p:nvGrpSpPr>
          <p:cNvPr id="2" name="Group 4"/>
          <p:cNvGrpSpPr>
            <a:grpSpLocks/>
          </p:cNvGrpSpPr>
          <p:nvPr/>
        </p:nvGrpSpPr>
        <p:grpSpPr bwMode="auto">
          <a:xfrm>
            <a:off x="2895600" y="4495800"/>
            <a:ext cx="1371600" cy="1524000"/>
            <a:chOff x="1728" y="2736"/>
            <a:chExt cx="864" cy="960"/>
          </a:xfrm>
        </p:grpSpPr>
        <p:sp>
          <p:nvSpPr>
            <p:cNvPr id="59411"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59412"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59399"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59400"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59401"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sp>
        <p:nvSpPr>
          <p:cNvPr id="59402" name="AutoShape 10"/>
          <p:cNvSpPr>
            <a:spLocks noChangeArrowheads="1"/>
          </p:cNvSpPr>
          <p:nvPr/>
        </p:nvSpPr>
        <p:spPr bwMode="auto">
          <a:xfrm>
            <a:off x="30480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grpSp>
        <p:nvGrpSpPr>
          <p:cNvPr id="3" name="Group 11"/>
          <p:cNvGrpSpPr>
            <a:grpSpLocks/>
          </p:cNvGrpSpPr>
          <p:nvPr/>
        </p:nvGrpSpPr>
        <p:grpSpPr bwMode="auto">
          <a:xfrm>
            <a:off x="4724400" y="4495800"/>
            <a:ext cx="1371600" cy="1524000"/>
            <a:chOff x="1728" y="2736"/>
            <a:chExt cx="864" cy="960"/>
          </a:xfrm>
        </p:grpSpPr>
        <p:sp>
          <p:nvSpPr>
            <p:cNvPr id="59409" name="Rectangle 12"/>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59410" name="Rectangle 13"/>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4" name="Group 14"/>
          <p:cNvGrpSpPr>
            <a:grpSpLocks/>
          </p:cNvGrpSpPr>
          <p:nvPr/>
        </p:nvGrpSpPr>
        <p:grpSpPr bwMode="auto">
          <a:xfrm>
            <a:off x="6400800" y="4495800"/>
            <a:ext cx="1371600" cy="1524000"/>
            <a:chOff x="1728" y="2736"/>
            <a:chExt cx="864" cy="960"/>
          </a:xfrm>
        </p:grpSpPr>
        <p:sp>
          <p:nvSpPr>
            <p:cNvPr id="59407" name="Rectangle 1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59408" name="Rectangle 1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59405" name="AutoShape 17"/>
          <p:cNvSpPr>
            <a:spLocks noChangeArrowheads="1"/>
          </p:cNvSpPr>
          <p:nvPr/>
        </p:nvSpPr>
        <p:spPr bwMode="auto">
          <a:xfrm>
            <a:off x="3200400" y="54102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470034" name="AutoShape 18"/>
          <p:cNvSpPr>
            <a:spLocks noChangeArrowheads="1"/>
          </p:cNvSpPr>
          <p:nvPr/>
        </p:nvSpPr>
        <p:spPr bwMode="auto">
          <a:xfrm>
            <a:off x="3352800" y="51816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
        <p:nvSpPr>
          <p:cNvPr id="24" name="Slide Number Placeholder 6"/>
          <p:cNvSpPr txBox="1">
            <a:spLocks noGrp="1"/>
          </p:cNvSpPr>
          <p:nvPr/>
        </p:nvSpPr>
        <p:spPr bwMode="auto">
          <a:xfrm>
            <a:off x="7892993" y="6459379"/>
            <a:ext cx="79380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reading - </a:t>
            </a:r>
            <a:fld id="{D49BE81B-3DA1-4D29-AC5A-6FBE662ADA16}" type="slidenum">
              <a:rPr lang="en-US" sz="1000"/>
              <a:pPr algn="r" eaLnBrk="1" hangingPunct="1"/>
              <a:t>5</a:t>
            </a:fld>
            <a:endParaRPr lang="en-US" sz="1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2.13691E-6 L 3.33333E-6 -0.15403 L 0.38264 -0.15403 L 0.38402 0.06822 " pathEditMode="relative" rAng="0" ptsTypes="AAAA">
                                      <p:cBhvr>
                                        <p:cTn id="6" dur="1000" fill="hold"/>
                                        <p:tgtEl>
                                          <p:spTgt spid="470034"/>
                                        </p:tgtEl>
                                        <p:attrNameLst>
                                          <p:attrName>ppt_x</p:attrName>
                                          <p:attrName>ppt_y</p:attrName>
                                        </p:attrNameLst>
                                      </p:cBhvr>
                                      <p:rCtr x="19200" y="-4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Towers </a:t>
            </a:r>
            <a:r>
              <a:rPr lang="en-US" dirty="0"/>
              <a:t>of Hanoi </a:t>
            </a:r>
            <a:r>
              <a:rPr lang="en-US" dirty="0" smtClean="0"/>
              <a:t>(4/17)</a:t>
            </a:r>
            <a:endParaRPr lang="en-SG" dirty="0"/>
          </a:p>
        </p:txBody>
      </p:sp>
      <p:sp>
        <p:nvSpPr>
          <p:cNvPr id="22" name="Content Placeholder 6"/>
          <p:cNvSpPr>
            <a:spLocks noGrp="1"/>
          </p:cNvSpPr>
          <p:nvPr>
            <p:ph idx="1"/>
          </p:nvPr>
        </p:nvSpPr>
        <p:spPr>
          <a:xfrm>
            <a:off x="457200" y="1371600"/>
            <a:ext cx="8229600" cy="2868478"/>
          </a:xfrm>
        </p:spPr>
        <p:txBody>
          <a:bodyPr>
            <a:spAutoFit/>
          </a:bodyPr>
          <a:lstStyle/>
          <a:p>
            <a:pPr algn="just">
              <a:spcAft>
                <a:spcPct val="10000"/>
              </a:spcAft>
            </a:pPr>
            <a:r>
              <a:rPr lang="en-US" dirty="0" smtClean="0"/>
              <a:t>Example: A tower with 3 disks.</a:t>
            </a:r>
          </a:p>
          <a:p>
            <a:pPr lvl="1" algn="just">
              <a:spcBef>
                <a:spcPct val="10000"/>
              </a:spcBef>
              <a:buNone/>
            </a:pPr>
            <a:r>
              <a:rPr lang="en-US" dirty="0" smtClean="0"/>
              <a:t>	Move disk from A to C</a:t>
            </a:r>
          </a:p>
          <a:p>
            <a:pPr lvl="1" algn="just">
              <a:spcBef>
                <a:spcPct val="10000"/>
              </a:spcBef>
              <a:buNone/>
            </a:pPr>
            <a:r>
              <a:rPr lang="en-US" b="1" dirty="0" smtClean="0">
                <a:solidFill>
                  <a:srgbClr val="990033"/>
                </a:solidFill>
              </a:rPr>
              <a:t>	Move disk from A to B</a:t>
            </a:r>
          </a:p>
          <a:p>
            <a:pPr lvl="1" algn="just">
              <a:spcBef>
                <a:spcPct val="10000"/>
              </a:spcBef>
              <a:buNone/>
            </a:pPr>
            <a:r>
              <a:rPr lang="en-US" dirty="0" smtClean="0"/>
              <a:t>	Move disk from C to B</a:t>
            </a:r>
          </a:p>
          <a:p>
            <a:pPr lvl="1" algn="just">
              <a:spcBef>
                <a:spcPct val="10000"/>
              </a:spcBef>
              <a:buNone/>
            </a:pPr>
            <a:r>
              <a:rPr lang="en-US" dirty="0" smtClean="0"/>
              <a:t>	Move disk from A to C</a:t>
            </a:r>
          </a:p>
          <a:p>
            <a:pPr lvl="1" algn="just">
              <a:spcBef>
                <a:spcPct val="10000"/>
              </a:spcBef>
              <a:buNone/>
            </a:pPr>
            <a:r>
              <a:rPr lang="en-US" dirty="0" smtClean="0"/>
              <a:t>	Move disk from B to A</a:t>
            </a:r>
          </a:p>
          <a:p>
            <a:pPr lvl="1" algn="just">
              <a:spcBef>
                <a:spcPct val="10000"/>
              </a:spcBef>
              <a:buNone/>
            </a:pPr>
            <a:r>
              <a:rPr lang="en-US" dirty="0" smtClean="0"/>
              <a:t>	Move disk from B to C</a:t>
            </a:r>
          </a:p>
          <a:p>
            <a:pPr lvl="1" algn="just">
              <a:spcBef>
                <a:spcPct val="10000"/>
              </a:spcBef>
              <a:buNone/>
            </a:pPr>
            <a:r>
              <a:rPr lang="en-US" dirty="0" smtClean="0"/>
              <a:t>	Move disk from A to C</a:t>
            </a:r>
            <a:endParaRPr lang="en-US" dirty="0"/>
          </a:p>
        </p:txBody>
      </p:sp>
      <p:sp>
        <p:nvSpPr>
          <p:cNvPr id="23"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grpSp>
        <p:nvGrpSpPr>
          <p:cNvPr id="2" name="Group 4"/>
          <p:cNvGrpSpPr>
            <a:grpSpLocks/>
          </p:cNvGrpSpPr>
          <p:nvPr/>
        </p:nvGrpSpPr>
        <p:grpSpPr bwMode="auto">
          <a:xfrm>
            <a:off x="2895600" y="4495800"/>
            <a:ext cx="1371600" cy="1524000"/>
            <a:chOff x="1728" y="2736"/>
            <a:chExt cx="864" cy="960"/>
          </a:xfrm>
        </p:grpSpPr>
        <p:sp>
          <p:nvSpPr>
            <p:cNvPr id="60435"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60436"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60423"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60424"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60425"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sp>
        <p:nvSpPr>
          <p:cNvPr id="60426" name="AutoShape 10"/>
          <p:cNvSpPr>
            <a:spLocks noChangeArrowheads="1"/>
          </p:cNvSpPr>
          <p:nvPr/>
        </p:nvSpPr>
        <p:spPr bwMode="auto">
          <a:xfrm>
            <a:off x="30480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grpSp>
        <p:nvGrpSpPr>
          <p:cNvPr id="3" name="Group 11"/>
          <p:cNvGrpSpPr>
            <a:grpSpLocks/>
          </p:cNvGrpSpPr>
          <p:nvPr/>
        </p:nvGrpSpPr>
        <p:grpSpPr bwMode="auto">
          <a:xfrm>
            <a:off x="4724400" y="4495800"/>
            <a:ext cx="1371600" cy="1524000"/>
            <a:chOff x="1728" y="2736"/>
            <a:chExt cx="864" cy="960"/>
          </a:xfrm>
        </p:grpSpPr>
        <p:sp>
          <p:nvSpPr>
            <p:cNvPr id="60433" name="Rectangle 12"/>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60434" name="Rectangle 13"/>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4" name="Group 14"/>
          <p:cNvGrpSpPr>
            <a:grpSpLocks/>
          </p:cNvGrpSpPr>
          <p:nvPr/>
        </p:nvGrpSpPr>
        <p:grpSpPr bwMode="auto">
          <a:xfrm>
            <a:off x="6400800" y="4495800"/>
            <a:ext cx="1371600" cy="1524000"/>
            <a:chOff x="1728" y="2736"/>
            <a:chExt cx="864" cy="960"/>
          </a:xfrm>
        </p:grpSpPr>
        <p:sp>
          <p:nvSpPr>
            <p:cNvPr id="60431" name="Rectangle 1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60432" name="Rectangle 1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471057" name="AutoShape 17"/>
          <p:cNvSpPr>
            <a:spLocks noChangeArrowheads="1"/>
          </p:cNvSpPr>
          <p:nvPr/>
        </p:nvSpPr>
        <p:spPr bwMode="auto">
          <a:xfrm>
            <a:off x="3200400" y="54102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60430" name="AutoShape 18"/>
          <p:cNvSpPr>
            <a:spLocks noChangeArrowheads="1"/>
          </p:cNvSpPr>
          <p:nvPr/>
        </p:nvSpPr>
        <p:spPr bwMode="auto">
          <a:xfrm>
            <a:off x="6858000" y="56388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
        <p:nvSpPr>
          <p:cNvPr id="24" name="Slide Number Placeholder 6"/>
          <p:cNvSpPr txBox="1">
            <a:spLocks noGrp="1"/>
          </p:cNvSpPr>
          <p:nvPr/>
        </p:nvSpPr>
        <p:spPr bwMode="auto">
          <a:xfrm>
            <a:off x="7892993" y="6459379"/>
            <a:ext cx="79380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reading - </a:t>
            </a:r>
            <a:fld id="{D49BE81B-3DA1-4D29-AC5A-6FBE662ADA16}" type="slidenum">
              <a:rPr lang="en-US" sz="1000"/>
              <a:pPr algn="r" eaLnBrk="1" hangingPunct="1"/>
              <a:t>6</a:t>
            </a:fld>
            <a:endParaRPr lang="en-US" sz="1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18247 L 0.2 -0.18247 L 0.2 0.03284 " pathEditMode="relative" ptsTypes="AAAA">
                                      <p:cBhvr>
                                        <p:cTn id="6" dur="1000" fill="hold"/>
                                        <p:tgtEl>
                                          <p:spTgt spid="47105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5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Towers </a:t>
            </a:r>
            <a:r>
              <a:rPr lang="en-US" dirty="0"/>
              <a:t>of Hanoi </a:t>
            </a:r>
            <a:r>
              <a:rPr lang="en-US" dirty="0" smtClean="0"/>
              <a:t>(5/17)</a:t>
            </a:r>
            <a:endParaRPr lang="en-SG" dirty="0"/>
          </a:p>
        </p:txBody>
      </p:sp>
      <p:sp>
        <p:nvSpPr>
          <p:cNvPr id="22" name="Content Placeholder 6"/>
          <p:cNvSpPr>
            <a:spLocks noGrp="1"/>
          </p:cNvSpPr>
          <p:nvPr>
            <p:ph idx="1"/>
          </p:nvPr>
        </p:nvSpPr>
        <p:spPr>
          <a:xfrm>
            <a:off x="457200" y="1371600"/>
            <a:ext cx="8229600" cy="2868478"/>
          </a:xfrm>
        </p:spPr>
        <p:txBody>
          <a:bodyPr wrap="square">
            <a:spAutoFit/>
          </a:bodyPr>
          <a:lstStyle/>
          <a:p>
            <a:pPr algn="just">
              <a:spcAft>
                <a:spcPct val="10000"/>
              </a:spcAft>
            </a:pPr>
            <a:r>
              <a:rPr lang="en-US" dirty="0" smtClean="0"/>
              <a:t>Example: A tower with 3 disks.</a:t>
            </a:r>
          </a:p>
          <a:p>
            <a:pPr lvl="1" algn="just">
              <a:spcBef>
                <a:spcPct val="10000"/>
              </a:spcBef>
              <a:buNone/>
            </a:pPr>
            <a:r>
              <a:rPr lang="en-US" dirty="0" smtClean="0"/>
              <a:t>	Move disk from A to C</a:t>
            </a:r>
          </a:p>
          <a:p>
            <a:pPr lvl="1" algn="just">
              <a:spcBef>
                <a:spcPct val="10000"/>
              </a:spcBef>
              <a:buNone/>
            </a:pPr>
            <a:r>
              <a:rPr lang="en-US" b="1" dirty="0" smtClean="0">
                <a:solidFill>
                  <a:srgbClr val="990033"/>
                </a:solidFill>
              </a:rPr>
              <a:t>	</a:t>
            </a:r>
            <a:r>
              <a:rPr lang="en-US" dirty="0" smtClean="0"/>
              <a:t>Move disk from A to B</a:t>
            </a:r>
          </a:p>
          <a:p>
            <a:pPr lvl="1" algn="just">
              <a:spcBef>
                <a:spcPct val="10000"/>
              </a:spcBef>
              <a:buNone/>
            </a:pPr>
            <a:r>
              <a:rPr lang="en-US" dirty="0" smtClean="0"/>
              <a:t>	</a:t>
            </a:r>
            <a:r>
              <a:rPr lang="en-US" b="1" dirty="0" smtClean="0">
                <a:solidFill>
                  <a:srgbClr val="990033"/>
                </a:solidFill>
              </a:rPr>
              <a:t>Move disk from C to B</a:t>
            </a:r>
          </a:p>
          <a:p>
            <a:pPr lvl="1" algn="just">
              <a:spcBef>
                <a:spcPct val="10000"/>
              </a:spcBef>
              <a:buNone/>
            </a:pPr>
            <a:r>
              <a:rPr lang="en-US" dirty="0" smtClean="0"/>
              <a:t>	Move disk from A to C</a:t>
            </a:r>
          </a:p>
          <a:p>
            <a:pPr lvl="1" algn="just">
              <a:spcBef>
                <a:spcPct val="10000"/>
              </a:spcBef>
              <a:buNone/>
            </a:pPr>
            <a:r>
              <a:rPr lang="en-US" dirty="0" smtClean="0"/>
              <a:t>	Move disk from B to A</a:t>
            </a:r>
          </a:p>
          <a:p>
            <a:pPr lvl="1" algn="just">
              <a:spcBef>
                <a:spcPct val="10000"/>
              </a:spcBef>
              <a:buNone/>
            </a:pPr>
            <a:r>
              <a:rPr lang="en-US" dirty="0" smtClean="0"/>
              <a:t>	Move disk from B to C</a:t>
            </a:r>
          </a:p>
          <a:p>
            <a:pPr lvl="1" algn="just">
              <a:spcBef>
                <a:spcPct val="10000"/>
              </a:spcBef>
              <a:buNone/>
            </a:pPr>
            <a:r>
              <a:rPr lang="en-US" dirty="0" smtClean="0"/>
              <a:t>	Move disk from A to C</a:t>
            </a:r>
            <a:endParaRPr lang="en-US" dirty="0"/>
          </a:p>
        </p:txBody>
      </p:sp>
      <p:sp>
        <p:nvSpPr>
          <p:cNvPr id="23"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grpSp>
        <p:nvGrpSpPr>
          <p:cNvPr id="2" name="Group 4"/>
          <p:cNvGrpSpPr>
            <a:grpSpLocks/>
          </p:cNvGrpSpPr>
          <p:nvPr/>
        </p:nvGrpSpPr>
        <p:grpSpPr bwMode="auto">
          <a:xfrm>
            <a:off x="2895600" y="4495800"/>
            <a:ext cx="1371600" cy="1524000"/>
            <a:chOff x="1728" y="2736"/>
            <a:chExt cx="864" cy="960"/>
          </a:xfrm>
        </p:grpSpPr>
        <p:sp>
          <p:nvSpPr>
            <p:cNvPr id="61459"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61460"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61447"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61448"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61449"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sp>
        <p:nvSpPr>
          <p:cNvPr id="61450" name="AutoShape 10"/>
          <p:cNvSpPr>
            <a:spLocks noChangeArrowheads="1"/>
          </p:cNvSpPr>
          <p:nvPr/>
        </p:nvSpPr>
        <p:spPr bwMode="auto">
          <a:xfrm>
            <a:off x="30480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grpSp>
        <p:nvGrpSpPr>
          <p:cNvPr id="3" name="Group 11"/>
          <p:cNvGrpSpPr>
            <a:grpSpLocks/>
          </p:cNvGrpSpPr>
          <p:nvPr/>
        </p:nvGrpSpPr>
        <p:grpSpPr bwMode="auto">
          <a:xfrm>
            <a:off x="4724400" y="4495800"/>
            <a:ext cx="1371600" cy="1524000"/>
            <a:chOff x="1728" y="2736"/>
            <a:chExt cx="864" cy="960"/>
          </a:xfrm>
        </p:grpSpPr>
        <p:sp>
          <p:nvSpPr>
            <p:cNvPr id="61457" name="Rectangle 12"/>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61458" name="Rectangle 13"/>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4" name="Group 14"/>
          <p:cNvGrpSpPr>
            <a:grpSpLocks/>
          </p:cNvGrpSpPr>
          <p:nvPr/>
        </p:nvGrpSpPr>
        <p:grpSpPr bwMode="auto">
          <a:xfrm>
            <a:off x="6400800" y="4495800"/>
            <a:ext cx="1371600" cy="1524000"/>
            <a:chOff x="1728" y="2736"/>
            <a:chExt cx="864" cy="960"/>
          </a:xfrm>
        </p:grpSpPr>
        <p:sp>
          <p:nvSpPr>
            <p:cNvPr id="61455" name="Rectangle 1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61456" name="Rectangle 1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61453" name="AutoShape 17"/>
          <p:cNvSpPr>
            <a:spLocks noChangeArrowheads="1"/>
          </p:cNvSpPr>
          <p:nvPr/>
        </p:nvSpPr>
        <p:spPr bwMode="auto">
          <a:xfrm>
            <a:off x="5029200" y="56388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472082" name="AutoShape 18"/>
          <p:cNvSpPr>
            <a:spLocks noChangeArrowheads="1"/>
          </p:cNvSpPr>
          <p:nvPr/>
        </p:nvSpPr>
        <p:spPr bwMode="auto">
          <a:xfrm>
            <a:off x="6858000" y="56388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
        <p:nvSpPr>
          <p:cNvPr id="24" name="Slide Number Placeholder 6"/>
          <p:cNvSpPr txBox="1">
            <a:spLocks noGrp="1"/>
          </p:cNvSpPr>
          <p:nvPr/>
        </p:nvSpPr>
        <p:spPr bwMode="auto">
          <a:xfrm>
            <a:off x="7892993" y="6459379"/>
            <a:ext cx="79380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reading - </a:t>
            </a:r>
            <a:fld id="{D49BE81B-3DA1-4D29-AC5A-6FBE662ADA16}" type="slidenum">
              <a:rPr lang="en-US" sz="1000"/>
              <a:pPr algn="r" eaLnBrk="1" hangingPunct="1"/>
              <a:t>7</a:t>
            </a:fld>
            <a:endParaRPr lang="en-US" sz="1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39 0.00324 L -0.00139 -0.23196 L -0.18281 -0.23196 L -0.18281 -0.03515 " pathEditMode="relative" rAng="0" ptsTypes="AAAA">
                                      <p:cBhvr>
                                        <p:cTn id="6" dur="1000" fill="hold"/>
                                        <p:tgtEl>
                                          <p:spTgt spid="472082"/>
                                        </p:tgtEl>
                                        <p:attrNameLst>
                                          <p:attrName>ppt_x</p:attrName>
                                          <p:attrName>ppt_y</p:attrName>
                                        </p:attrNameLst>
                                      </p:cBhvr>
                                      <p:rCtr x="-9100" y="-118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8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Towers </a:t>
            </a:r>
            <a:r>
              <a:rPr lang="en-US" dirty="0"/>
              <a:t>of Hanoi </a:t>
            </a:r>
            <a:r>
              <a:rPr lang="en-US" dirty="0" smtClean="0"/>
              <a:t>(6/17)</a:t>
            </a:r>
            <a:endParaRPr lang="en-SG" dirty="0"/>
          </a:p>
        </p:txBody>
      </p:sp>
      <p:sp>
        <p:nvSpPr>
          <p:cNvPr id="22" name="Content Placeholder 6"/>
          <p:cNvSpPr>
            <a:spLocks noGrp="1"/>
          </p:cNvSpPr>
          <p:nvPr>
            <p:ph idx="1"/>
          </p:nvPr>
        </p:nvSpPr>
        <p:spPr>
          <a:xfrm>
            <a:off x="457200" y="1371600"/>
            <a:ext cx="8229600" cy="2868478"/>
          </a:xfrm>
        </p:spPr>
        <p:txBody>
          <a:bodyPr>
            <a:spAutoFit/>
          </a:bodyPr>
          <a:lstStyle/>
          <a:p>
            <a:pPr algn="just">
              <a:spcAft>
                <a:spcPct val="10000"/>
              </a:spcAft>
            </a:pPr>
            <a:r>
              <a:rPr lang="en-US" dirty="0" smtClean="0"/>
              <a:t>Example: A tower with 3 disks.</a:t>
            </a:r>
          </a:p>
          <a:p>
            <a:pPr lvl="1" algn="just">
              <a:spcBef>
                <a:spcPct val="10000"/>
              </a:spcBef>
              <a:buNone/>
            </a:pPr>
            <a:r>
              <a:rPr lang="en-US" dirty="0" smtClean="0"/>
              <a:t>	Move disk from A to C</a:t>
            </a:r>
          </a:p>
          <a:p>
            <a:pPr lvl="1" algn="just">
              <a:spcBef>
                <a:spcPct val="10000"/>
              </a:spcBef>
              <a:buNone/>
            </a:pPr>
            <a:r>
              <a:rPr lang="en-US" b="1" dirty="0" smtClean="0">
                <a:solidFill>
                  <a:srgbClr val="990033"/>
                </a:solidFill>
              </a:rPr>
              <a:t>	</a:t>
            </a:r>
            <a:r>
              <a:rPr lang="en-US" dirty="0" smtClean="0"/>
              <a:t>Move disk from A to B</a:t>
            </a:r>
          </a:p>
          <a:p>
            <a:pPr lvl="1" algn="just">
              <a:spcBef>
                <a:spcPct val="10000"/>
              </a:spcBef>
              <a:buNone/>
            </a:pPr>
            <a:r>
              <a:rPr lang="en-US" b="1" dirty="0" smtClean="0"/>
              <a:t>	</a:t>
            </a:r>
            <a:r>
              <a:rPr lang="en-US" dirty="0" smtClean="0"/>
              <a:t>Move disk from C to B</a:t>
            </a:r>
          </a:p>
          <a:p>
            <a:pPr lvl="1" algn="just">
              <a:spcBef>
                <a:spcPct val="10000"/>
              </a:spcBef>
              <a:buNone/>
            </a:pPr>
            <a:r>
              <a:rPr lang="en-US" dirty="0" smtClean="0"/>
              <a:t>	</a:t>
            </a:r>
            <a:r>
              <a:rPr lang="en-US" b="1" dirty="0" smtClean="0">
                <a:solidFill>
                  <a:srgbClr val="990033"/>
                </a:solidFill>
              </a:rPr>
              <a:t>Move disk from A to C</a:t>
            </a:r>
          </a:p>
          <a:p>
            <a:pPr lvl="1" algn="just">
              <a:spcBef>
                <a:spcPct val="10000"/>
              </a:spcBef>
              <a:buNone/>
            </a:pPr>
            <a:r>
              <a:rPr lang="en-US" dirty="0" smtClean="0"/>
              <a:t>	Move disk from B to A</a:t>
            </a:r>
          </a:p>
          <a:p>
            <a:pPr lvl="1" algn="just">
              <a:spcBef>
                <a:spcPct val="10000"/>
              </a:spcBef>
              <a:buNone/>
            </a:pPr>
            <a:r>
              <a:rPr lang="en-US" dirty="0" smtClean="0"/>
              <a:t>	Move disk from B to C</a:t>
            </a:r>
          </a:p>
          <a:p>
            <a:pPr lvl="1" algn="just">
              <a:spcBef>
                <a:spcPct val="10000"/>
              </a:spcBef>
              <a:buNone/>
            </a:pPr>
            <a:r>
              <a:rPr lang="en-US" dirty="0" smtClean="0"/>
              <a:t>	Move disk from A to C</a:t>
            </a:r>
            <a:endParaRPr lang="en-US" dirty="0"/>
          </a:p>
        </p:txBody>
      </p:sp>
      <p:sp>
        <p:nvSpPr>
          <p:cNvPr id="23"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grpSp>
        <p:nvGrpSpPr>
          <p:cNvPr id="2" name="Group 4"/>
          <p:cNvGrpSpPr>
            <a:grpSpLocks/>
          </p:cNvGrpSpPr>
          <p:nvPr/>
        </p:nvGrpSpPr>
        <p:grpSpPr bwMode="auto">
          <a:xfrm>
            <a:off x="2895600" y="4495800"/>
            <a:ext cx="1371600" cy="1524000"/>
            <a:chOff x="1728" y="2736"/>
            <a:chExt cx="864" cy="960"/>
          </a:xfrm>
        </p:grpSpPr>
        <p:sp>
          <p:nvSpPr>
            <p:cNvPr id="62483"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62484"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62471"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62472"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62473"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grpSp>
        <p:nvGrpSpPr>
          <p:cNvPr id="3" name="Group 10"/>
          <p:cNvGrpSpPr>
            <a:grpSpLocks/>
          </p:cNvGrpSpPr>
          <p:nvPr/>
        </p:nvGrpSpPr>
        <p:grpSpPr bwMode="auto">
          <a:xfrm>
            <a:off x="4724400" y="4495800"/>
            <a:ext cx="1371600" cy="1524000"/>
            <a:chOff x="1728" y="2736"/>
            <a:chExt cx="864" cy="960"/>
          </a:xfrm>
        </p:grpSpPr>
        <p:sp>
          <p:nvSpPr>
            <p:cNvPr id="62481" name="Rectangle 11"/>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62482" name="Rectangle 12"/>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4" name="Group 13"/>
          <p:cNvGrpSpPr>
            <a:grpSpLocks/>
          </p:cNvGrpSpPr>
          <p:nvPr/>
        </p:nvGrpSpPr>
        <p:grpSpPr bwMode="auto">
          <a:xfrm>
            <a:off x="6400800" y="4495800"/>
            <a:ext cx="1371600" cy="1524000"/>
            <a:chOff x="1728" y="2736"/>
            <a:chExt cx="864" cy="960"/>
          </a:xfrm>
        </p:grpSpPr>
        <p:sp>
          <p:nvSpPr>
            <p:cNvPr id="62479" name="Rectangle 14"/>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62480" name="Rectangle 15"/>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62476" name="AutoShape 16"/>
          <p:cNvSpPr>
            <a:spLocks noChangeArrowheads="1"/>
          </p:cNvSpPr>
          <p:nvPr/>
        </p:nvSpPr>
        <p:spPr bwMode="auto">
          <a:xfrm>
            <a:off x="5029200" y="56388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62477" name="AutoShape 17"/>
          <p:cNvSpPr>
            <a:spLocks noChangeArrowheads="1"/>
          </p:cNvSpPr>
          <p:nvPr/>
        </p:nvSpPr>
        <p:spPr bwMode="auto">
          <a:xfrm>
            <a:off x="5181600" y="54102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
        <p:nvSpPr>
          <p:cNvPr id="473106" name="AutoShape 18"/>
          <p:cNvSpPr>
            <a:spLocks noChangeArrowheads="1"/>
          </p:cNvSpPr>
          <p:nvPr/>
        </p:nvSpPr>
        <p:spPr bwMode="auto">
          <a:xfrm>
            <a:off x="30480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sp>
        <p:nvSpPr>
          <p:cNvPr id="24" name="Slide Number Placeholder 6"/>
          <p:cNvSpPr txBox="1">
            <a:spLocks noGrp="1"/>
          </p:cNvSpPr>
          <p:nvPr/>
        </p:nvSpPr>
        <p:spPr bwMode="auto">
          <a:xfrm>
            <a:off x="7892993" y="6459379"/>
            <a:ext cx="79380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reading - </a:t>
            </a:r>
            <a:fld id="{D49BE81B-3DA1-4D29-AC5A-6FBE662ADA16}" type="slidenum">
              <a:rPr lang="en-US" sz="1000"/>
              <a:pPr algn="r" eaLnBrk="1" hangingPunct="1"/>
              <a:t>8</a:t>
            </a:fld>
            <a:endParaRPr lang="en-US" sz="1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035 -0.00092 L -0.00035 -0.21646 L 0.38368 -0.21646 L 0.38368 -0.00092 " pathEditMode="relative" ptsTypes="AAAA">
                                      <p:cBhvr>
                                        <p:cTn id="6" dur="1000" fill="hold"/>
                                        <p:tgtEl>
                                          <p:spTgt spid="47310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10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Towers </a:t>
            </a:r>
            <a:r>
              <a:rPr lang="en-US" dirty="0"/>
              <a:t>of Hanoi </a:t>
            </a:r>
            <a:r>
              <a:rPr lang="en-US" dirty="0" smtClean="0"/>
              <a:t>(7/17)</a:t>
            </a:r>
            <a:endParaRPr lang="en-SG" dirty="0"/>
          </a:p>
        </p:txBody>
      </p:sp>
      <p:sp>
        <p:nvSpPr>
          <p:cNvPr id="23" name="Content Placeholder 6"/>
          <p:cNvSpPr>
            <a:spLocks noGrp="1"/>
          </p:cNvSpPr>
          <p:nvPr>
            <p:ph idx="1"/>
          </p:nvPr>
        </p:nvSpPr>
        <p:spPr>
          <a:xfrm>
            <a:off x="457200" y="1371600"/>
            <a:ext cx="8229600" cy="2868478"/>
          </a:xfrm>
        </p:spPr>
        <p:txBody>
          <a:bodyPr>
            <a:spAutoFit/>
          </a:bodyPr>
          <a:lstStyle/>
          <a:p>
            <a:pPr algn="just">
              <a:spcAft>
                <a:spcPct val="10000"/>
              </a:spcAft>
            </a:pPr>
            <a:r>
              <a:rPr lang="en-US" dirty="0" smtClean="0"/>
              <a:t>Example: A tower with 3 disks.</a:t>
            </a:r>
          </a:p>
          <a:p>
            <a:pPr lvl="1" algn="just">
              <a:spcBef>
                <a:spcPct val="10000"/>
              </a:spcBef>
              <a:buNone/>
            </a:pPr>
            <a:r>
              <a:rPr lang="en-US" dirty="0" smtClean="0"/>
              <a:t>	Move disk from A to C</a:t>
            </a:r>
          </a:p>
          <a:p>
            <a:pPr lvl="1" algn="just">
              <a:spcBef>
                <a:spcPct val="10000"/>
              </a:spcBef>
              <a:buNone/>
            </a:pPr>
            <a:r>
              <a:rPr lang="en-US" b="1" dirty="0" smtClean="0">
                <a:solidFill>
                  <a:srgbClr val="990033"/>
                </a:solidFill>
              </a:rPr>
              <a:t>	</a:t>
            </a:r>
            <a:r>
              <a:rPr lang="en-US" dirty="0" smtClean="0"/>
              <a:t>Move disk from A to B</a:t>
            </a:r>
          </a:p>
          <a:p>
            <a:pPr lvl="1" algn="just">
              <a:spcBef>
                <a:spcPct val="10000"/>
              </a:spcBef>
              <a:buNone/>
            </a:pPr>
            <a:r>
              <a:rPr lang="en-US" b="1" dirty="0" smtClean="0"/>
              <a:t>	</a:t>
            </a:r>
            <a:r>
              <a:rPr lang="en-US" dirty="0" smtClean="0"/>
              <a:t>Move disk from C to B</a:t>
            </a:r>
          </a:p>
          <a:p>
            <a:pPr lvl="1" algn="just">
              <a:spcBef>
                <a:spcPct val="10000"/>
              </a:spcBef>
              <a:buNone/>
            </a:pPr>
            <a:r>
              <a:rPr lang="en-US" dirty="0" smtClean="0"/>
              <a:t>	Move disk from A to C</a:t>
            </a:r>
          </a:p>
          <a:p>
            <a:pPr lvl="1" algn="just">
              <a:spcBef>
                <a:spcPct val="10000"/>
              </a:spcBef>
              <a:buNone/>
            </a:pPr>
            <a:r>
              <a:rPr lang="en-US" b="1" dirty="0" smtClean="0">
                <a:solidFill>
                  <a:srgbClr val="990033"/>
                </a:solidFill>
              </a:rPr>
              <a:t>	Move disk from B to A</a:t>
            </a:r>
          </a:p>
          <a:p>
            <a:pPr lvl="1" algn="just">
              <a:spcBef>
                <a:spcPct val="10000"/>
              </a:spcBef>
              <a:buNone/>
            </a:pPr>
            <a:r>
              <a:rPr lang="en-US" dirty="0" smtClean="0"/>
              <a:t>	Move disk from B to C</a:t>
            </a:r>
          </a:p>
          <a:p>
            <a:pPr lvl="1" algn="just">
              <a:spcBef>
                <a:spcPct val="10000"/>
              </a:spcBef>
              <a:buNone/>
            </a:pPr>
            <a:r>
              <a:rPr lang="en-US" dirty="0" smtClean="0"/>
              <a:t>	Move disk from A to C</a:t>
            </a:r>
            <a:endParaRPr lang="en-US" dirty="0"/>
          </a:p>
        </p:txBody>
      </p:sp>
      <p:sp>
        <p:nvSpPr>
          <p:cNvPr id="22"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grpSp>
        <p:nvGrpSpPr>
          <p:cNvPr id="2" name="Group 4"/>
          <p:cNvGrpSpPr>
            <a:grpSpLocks/>
          </p:cNvGrpSpPr>
          <p:nvPr/>
        </p:nvGrpSpPr>
        <p:grpSpPr bwMode="auto">
          <a:xfrm>
            <a:off x="2895600" y="4495800"/>
            <a:ext cx="1371600" cy="1524000"/>
            <a:chOff x="1728" y="2736"/>
            <a:chExt cx="864" cy="960"/>
          </a:xfrm>
        </p:grpSpPr>
        <p:sp>
          <p:nvSpPr>
            <p:cNvPr id="63507"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63508"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63495"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63496"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63497"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grpSp>
        <p:nvGrpSpPr>
          <p:cNvPr id="3" name="Group 10"/>
          <p:cNvGrpSpPr>
            <a:grpSpLocks/>
          </p:cNvGrpSpPr>
          <p:nvPr/>
        </p:nvGrpSpPr>
        <p:grpSpPr bwMode="auto">
          <a:xfrm>
            <a:off x="4724400" y="4495800"/>
            <a:ext cx="1371600" cy="1524000"/>
            <a:chOff x="1728" y="2736"/>
            <a:chExt cx="864" cy="960"/>
          </a:xfrm>
        </p:grpSpPr>
        <p:sp>
          <p:nvSpPr>
            <p:cNvPr id="63505" name="Rectangle 11"/>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63506" name="Rectangle 12"/>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4" name="Group 13"/>
          <p:cNvGrpSpPr>
            <a:grpSpLocks/>
          </p:cNvGrpSpPr>
          <p:nvPr/>
        </p:nvGrpSpPr>
        <p:grpSpPr bwMode="auto">
          <a:xfrm>
            <a:off x="6400800" y="4495800"/>
            <a:ext cx="1371600" cy="1524000"/>
            <a:chOff x="1728" y="2736"/>
            <a:chExt cx="864" cy="960"/>
          </a:xfrm>
        </p:grpSpPr>
        <p:sp>
          <p:nvSpPr>
            <p:cNvPr id="63503" name="Rectangle 14"/>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63504" name="Rectangle 15"/>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63500" name="AutoShape 16"/>
          <p:cNvSpPr>
            <a:spLocks noChangeArrowheads="1"/>
          </p:cNvSpPr>
          <p:nvPr/>
        </p:nvSpPr>
        <p:spPr bwMode="auto">
          <a:xfrm>
            <a:off x="5029200" y="56388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474129" name="AutoShape 17"/>
          <p:cNvSpPr>
            <a:spLocks noChangeArrowheads="1"/>
          </p:cNvSpPr>
          <p:nvPr/>
        </p:nvSpPr>
        <p:spPr bwMode="auto">
          <a:xfrm>
            <a:off x="5181600" y="54102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
        <p:nvSpPr>
          <p:cNvPr id="63502" name="AutoShape 18"/>
          <p:cNvSpPr>
            <a:spLocks noChangeArrowheads="1"/>
          </p:cNvSpPr>
          <p:nvPr/>
        </p:nvSpPr>
        <p:spPr bwMode="auto">
          <a:xfrm>
            <a:off x="65532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sp>
        <p:nvSpPr>
          <p:cNvPr id="24" name="Slide Number Placeholder 6"/>
          <p:cNvSpPr txBox="1">
            <a:spLocks noGrp="1"/>
          </p:cNvSpPr>
          <p:nvPr/>
        </p:nvSpPr>
        <p:spPr bwMode="auto">
          <a:xfrm>
            <a:off x="7892993" y="6459379"/>
            <a:ext cx="79380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reading - </a:t>
            </a:r>
            <a:fld id="{D49BE81B-3DA1-4D29-AC5A-6FBE662ADA16}" type="slidenum">
              <a:rPr lang="en-US" sz="1000"/>
              <a:pPr algn="r" eaLnBrk="1" hangingPunct="1"/>
              <a:t>9</a:t>
            </a:fld>
            <a:endParaRPr lang="en-US" sz="1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035 -0.00069 L -0.00035 -0.18154 L -0.19914 -0.18154 L -0.19914 0.03238 " pathEditMode="relative" ptsTypes="AAAA">
                                      <p:cBhvr>
                                        <p:cTn id="6" dur="1000" fill="hold"/>
                                        <p:tgtEl>
                                          <p:spTgt spid="47412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29" grpId="0" animBg="1"/>
    </p:bldLst>
  </p:timing>
</p:sld>
</file>

<file path=ppt/theme/theme1.xml><?xml version="1.0" encoding="utf-8"?>
<a:theme xmlns:a="http://schemas.openxmlformats.org/drawingml/2006/main" name="Pixel">
  <a:themeElements>
    <a:clrScheme name="Custom 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C00000"/>
      </a:hlink>
      <a:folHlink>
        <a:srgbClr val="CC99FF"/>
      </a:folHlink>
    </a:clrScheme>
    <a:fontScheme name="Pix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sq" algn="ctr">
          <a:solidFill>
            <a:srgbClr val="FF0000"/>
          </a:solidFill>
          <a:round/>
          <a:headEnd type="none" w="sm" len="sm"/>
          <a:tailEnd type="none" w="sm" len="sm"/>
        </a:ln>
      </a:spPr>
      <a:bodyPr/>
      <a:lstStyle>
        <a:defPPr>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16592</TotalTime>
  <Words>1356</Words>
  <Application>Microsoft Office PowerPoint</Application>
  <PresentationFormat>On-screen Show (4:3)</PresentationFormat>
  <Paragraphs>332</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Pixel</vt:lpstr>
      <vt:lpstr>CS1010: Programming Methodology</vt:lpstr>
      <vt:lpstr>Week 11 Self-reading: Tower of Hanoi</vt:lpstr>
      <vt:lpstr>Towers of Hanoi (1/17)</vt:lpstr>
      <vt:lpstr>Towers of Hanoi (2/17)</vt:lpstr>
      <vt:lpstr>Towers of Hanoi (3/17)</vt:lpstr>
      <vt:lpstr>Towers of Hanoi (4/17)</vt:lpstr>
      <vt:lpstr>Towers of Hanoi (5/17)</vt:lpstr>
      <vt:lpstr>Towers of Hanoi (6/17)</vt:lpstr>
      <vt:lpstr>Towers of Hanoi (7/17)</vt:lpstr>
      <vt:lpstr>Towers of Hanoi (8/17)</vt:lpstr>
      <vt:lpstr>Towers of Hanoi (9/17)</vt:lpstr>
      <vt:lpstr>Towers of Hanoi (10/17)</vt:lpstr>
      <vt:lpstr>Towers of Hanoi (11/17)</vt:lpstr>
      <vt:lpstr>Towers of Hanoi (12/17)</vt:lpstr>
      <vt:lpstr>Towers of Hanoi: Recursive Code </vt:lpstr>
      <vt:lpstr>Towers of Hanoi (14/17)</vt:lpstr>
      <vt:lpstr>Towers of Hanoi: Iterative Java Code</vt:lpstr>
      <vt:lpstr>Big Loop!</vt:lpstr>
      <vt:lpstr>Disc Movement : Time Efficiency </vt:lpstr>
      <vt:lpstr>Summary for Today</vt:lpstr>
      <vt:lpstr>End of File</vt:lpstr>
    </vt:vector>
  </TitlesOfParts>
  <Company>SoC, NUS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 Programming Methodology</dc:title>
  <dc:subject>Week 11 lecture notes</dc:subject>
  <dc:creator>Zhou Lifeng</dc:creator>
  <cp:lastModifiedBy>Zhou Lifeng</cp:lastModifiedBy>
  <cp:revision>2417</cp:revision>
  <dcterms:created xsi:type="dcterms:W3CDTF">1998-09-05T15:03:32Z</dcterms:created>
  <dcterms:modified xsi:type="dcterms:W3CDTF">2012-03-22T13:57:46Z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