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70" r:id="rId1"/>
  </p:sldMasterIdLst>
  <p:notesMasterIdLst>
    <p:notesMasterId r:id="rId37"/>
  </p:notesMasterIdLst>
  <p:handoutMasterIdLst>
    <p:handoutMasterId r:id="rId38"/>
  </p:handoutMasterIdLst>
  <p:sldIdLst>
    <p:sldId id="256" r:id="rId2"/>
    <p:sldId id="488" r:id="rId3"/>
    <p:sldId id="491" r:id="rId4"/>
    <p:sldId id="526" r:id="rId5"/>
    <p:sldId id="493" r:id="rId6"/>
    <p:sldId id="494" r:id="rId7"/>
    <p:sldId id="495" r:id="rId8"/>
    <p:sldId id="496" r:id="rId9"/>
    <p:sldId id="498" r:id="rId10"/>
    <p:sldId id="503" r:id="rId11"/>
    <p:sldId id="504" r:id="rId12"/>
    <p:sldId id="507" r:id="rId13"/>
    <p:sldId id="508" r:id="rId14"/>
    <p:sldId id="513" r:id="rId15"/>
    <p:sldId id="515" r:id="rId16"/>
    <p:sldId id="521" r:id="rId17"/>
    <p:sldId id="522" r:id="rId18"/>
    <p:sldId id="524" r:id="rId19"/>
    <p:sldId id="327" r:id="rId20"/>
    <p:sldId id="456" r:id="rId21"/>
    <p:sldId id="458" r:id="rId22"/>
    <p:sldId id="465" r:id="rId23"/>
    <p:sldId id="459" r:id="rId24"/>
    <p:sldId id="535" r:id="rId25"/>
    <p:sldId id="480" r:id="rId26"/>
    <p:sldId id="531" r:id="rId27"/>
    <p:sldId id="532" r:id="rId28"/>
    <p:sldId id="533" r:id="rId29"/>
    <p:sldId id="537" r:id="rId30"/>
    <p:sldId id="536" r:id="rId31"/>
    <p:sldId id="482" r:id="rId32"/>
    <p:sldId id="534" r:id="rId33"/>
    <p:sldId id="539" r:id="rId34"/>
    <p:sldId id="451" r:id="rId35"/>
    <p:sldId id="308" r:id="rId3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33FF"/>
    <a:srgbClr val="CCFFCC"/>
    <a:srgbClr val="CCFF99"/>
    <a:srgbClr val="0000FF"/>
    <a:srgbClr val="006600"/>
    <a:srgbClr val="800000"/>
    <a:srgbClr val="E46C0A"/>
    <a:srgbClr val="99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87251" autoAdjust="0"/>
  </p:normalViewPr>
  <p:slideViewPr>
    <p:cSldViewPr snapToGrid="0">
      <p:cViewPr varScale="1">
        <p:scale>
          <a:sx n="58" d="100"/>
          <a:sy n="58" d="100"/>
        </p:scale>
        <p:origin x="-1020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62"/>
    </p:cViewPr>
  </p:sorterViewPr>
  <p:notesViewPr>
    <p:cSldViewPr snapToGrid="0">
      <p:cViewPr>
        <p:scale>
          <a:sx n="100" d="100"/>
          <a:sy n="100" d="100"/>
        </p:scale>
        <p:origin x="-2766" y="-72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B03D8E6-5ADB-43C0-B7B5-8C4D2AFA3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0" y="4714876"/>
            <a:ext cx="4982156" cy="4467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2BF4266B-8E49-4C18-8543-D209868BF35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88"/>
          </a:xfrm>
          <a:prstGeom prst="rect">
            <a:avLst/>
          </a:prstGeom>
        </p:spPr>
        <p:txBody>
          <a:bodyPr vert="horz" wrap="square" lIns="88607" tIns="44304" rIns="88607" bIns="443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1EAF4-7604-4190-B8CA-38D6BB1B4FA8}" type="datetimeFigureOut">
              <a:rPr lang="en-US"/>
              <a:pPr/>
              <a:t>1/7/2012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9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r>
              <a:rPr lang="en-US" dirty="0" smtClean="0"/>
              <a:t>An example of a pseudo-code. This algorithm is too verbose.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None/>
            </a:pPr>
            <a:r>
              <a:rPr lang="en-US" dirty="0" smtClean="0"/>
              <a:t>This is a better version. It conveys the same information as version 1, but more concise.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algn="l" eaLnBrk="1" hangingPunct="1">
              <a:buFont typeface="Calibri" pitchFamily="34" charset="0"/>
              <a:buNone/>
            </a:pPr>
            <a:r>
              <a:rPr lang="en-US" dirty="0" smtClean="0"/>
              <a:t>The boxes tells the important information</a:t>
            </a:r>
            <a:r>
              <a:rPr lang="en-US" baseline="0" dirty="0" smtClean="0"/>
              <a:t> that</a:t>
            </a:r>
            <a:r>
              <a:rPr lang="en-US" dirty="0" smtClean="0"/>
              <a:t> we must hold data in some memory location. Each box has a name (the</a:t>
            </a:r>
            <a:r>
              <a:rPr lang="en-US" baseline="0" dirty="0" smtClean="0"/>
              <a:t> </a:t>
            </a:r>
            <a:r>
              <a:rPr lang="en-US" dirty="0" smtClean="0"/>
              <a:t>variable name) and content (the data it contains).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smtClean="0"/>
              <a:t>This is an example using condition</a:t>
            </a:r>
            <a:r>
              <a:rPr lang="en-US" baseline="0" dirty="0" smtClean="0"/>
              <a:t> check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>
              <a:buFont typeface="Calibri" pitchFamily="34" charset="0"/>
              <a:buAutoNum type="arabicPeriod"/>
            </a:pPr>
            <a:r>
              <a:rPr lang="en-US" dirty="0" smtClean="0"/>
              <a:t>A possible algorithm (without using list or loop):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dirty="0" smtClean="0"/>
              <a:t>Enter </a:t>
            </a:r>
            <a:r>
              <a:rPr lang="en-US" sz="1000" i="1" dirty="0" err="1" smtClean="0"/>
              <a:t>amt</a:t>
            </a:r>
            <a:endParaRPr lang="en-US" sz="1000" i="1" dirty="0" smtClean="0"/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smtClean="0"/>
              <a:t>coins</a:t>
            </a:r>
            <a:r>
              <a:rPr lang="en-US" sz="1000" dirty="0" smtClean="0"/>
              <a:t> </a:t>
            </a:r>
            <a:r>
              <a:rPr lang="en-US" sz="1000" dirty="0" smtClean="0">
                <a:sym typeface="Wingdings" pitchFamily="2" charset="2"/>
              </a:rPr>
              <a:t> 0</a:t>
            </a:r>
            <a:endParaRPr lang="en-US" sz="1000" dirty="0" smtClean="0"/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smtClean="0"/>
              <a:t>coins</a:t>
            </a:r>
            <a:r>
              <a:rPr lang="en-US" sz="1000" dirty="0" smtClean="0"/>
              <a:t> = </a:t>
            </a:r>
            <a:r>
              <a:rPr lang="en-US" sz="1000" i="1" dirty="0" smtClean="0"/>
              <a:t>coins</a:t>
            </a:r>
            <a:r>
              <a:rPr lang="en-US" sz="1000" dirty="0" smtClean="0"/>
              <a:t> + (</a:t>
            </a:r>
            <a:r>
              <a:rPr lang="en-US" sz="1000" i="1" dirty="0" err="1" smtClean="0"/>
              <a:t>amt</a:t>
            </a:r>
            <a:r>
              <a:rPr lang="en-US" sz="1000" i="1" dirty="0" smtClean="0"/>
              <a:t> </a:t>
            </a:r>
            <a:r>
              <a:rPr lang="en-US" sz="1000" dirty="0" smtClean="0"/>
              <a:t>/ 100</a:t>
            </a:r>
            <a:r>
              <a:rPr lang="en-US" sz="1000" dirty="0" smtClean="0"/>
              <a:t>)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err="1" smtClean="0"/>
              <a:t>amt</a:t>
            </a:r>
            <a:r>
              <a:rPr lang="en-US" sz="1000" i="1" dirty="0" smtClean="0"/>
              <a:t> </a:t>
            </a:r>
            <a:r>
              <a:rPr lang="en-US" sz="1000" dirty="0" smtClean="0"/>
              <a:t>= </a:t>
            </a:r>
            <a:r>
              <a:rPr lang="en-US" sz="1000" i="1" dirty="0" err="1" smtClean="0"/>
              <a:t>amt</a:t>
            </a:r>
            <a:r>
              <a:rPr lang="en-US" sz="1000" i="1" dirty="0" smtClean="0"/>
              <a:t> </a:t>
            </a:r>
            <a:r>
              <a:rPr lang="en-US" sz="1000" dirty="0" smtClean="0"/>
              <a:t>mod</a:t>
            </a:r>
            <a:r>
              <a:rPr lang="en-US" sz="1000" i="1" dirty="0" smtClean="0"/>
              <a:t> </a:t>
            </a:r>
            <a:r>
              <a:rPr lang="en-US" sz="1000" dirty="0" smtClean="0"/>
              <a:t>100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smtClean="0"/>
              <a:t>coins</a:t>
            </a:r>
            <a:r>
              <a:rPr lang="en-US" sz="1000" dirty="0" smtClean="0"/>
              <a:t> = </a:t>
            </a:r>
            <a:r>
              <a:rPr lang="en-US" sz="1000" i="1" dirty="0" smtClean="0"/>
              <a:t>coins</a:t>
            </a:r>
            <a:r>
              <a:rPr lang="en-US" sz="1000" dirty="0" smtClean="0"/>
              <a:t> + (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/50)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err="1" smtClean="0"/>
              <a:t>amt</a:t>
            </a:r>
            <a:r>
              <a:rPr lang="en-US" sz="1000" dirty="0" smtClean="0"/>
              <a:t> = 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 mod 50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smtClean="0"/>
              <a:t>coins</a:t>
            </a:r>
            <a:r>
              <a:rPr lang="en-US" sz="1000" dirty="0" smtClean="0"/>
              <a:t> = </a:t>
            </a:r>
            <a:r>
              <a:rPr lang="en-US" sz="1000" i="1" dirty="0" smtClean="0"/>
              <a:t>coins</a:t>
            </a:r>
            <a:r>
              <a:rPr lang="en-US" sz="1000" dirty="0" smtClean="0"/>
              <a:t> + (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/20)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err="1" smtClean="0"/>
              <a:t>amt</a:t>
            </a:r>
            <a:r>
              <a:rPr lang="en-US" sz="1000" i="1" dirty="0" smtClean="0"/>
              <a:t> </a:t>
            </a:r>
            <a:r>
              <a:rPr lang="en-US" sz="1000" dirty="0" smtClean="0"/>
              <a:t>= 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 mod 20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dirty="0" smtClean="0"/>
              <a:t>coins = coins + (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/10)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err="1" smtClean="0"/>
              <a:t>amt</a:t>
            </a:r>
            <a:r>
              <a:rPr lang="en-US" sz="1000" i="1" dirty="0" smtClean="0"/>
              <a:t> </a:t>
            </a:r>
            <a:r>
              <a:rPr lang="en-US" sz="1000" dirty="0" smtClean="0"/>
              <a:t>= 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 mod 10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dirty="0" smtClean="0"/>
              <a:t>coins = coins + (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/5)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err="1" smtClean="0"/>
              <a:t>amt</a:t>
            </a:r>
            <a:r>
              <a:rPr lang="en-US" sz="1000" dirty="0" smtClean="0"/>
              <a:t> = </a:t>
            </a:r>
            <a:r>
              <a:rPr lang="en-US" sz="1000" i="1" dirty="0" err="1" smtClean="0"/>
              <a:t>amt</a:t>
            </a:r>
            <a:r>
              <a:rPr lang="en-US" sz="1000" dirty="0" smtClean="0"/>
              <a:t> mod 5</a:t>
            </a:r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i="1" dirty="0" smtClean="0"/>
              <a:t>coins</a:t>
            </a:r>
            <a:r>
              <a:rPr lang="en-US" sz="1000" dirty="0" smtClean="0"/>
              <a:t> = </a:t>
            </a:r>
            <a:r>
              <a:rPr lang="en-US" sz="1000" i="1" dirty="0" smtClean="0"/>
              <a:t>coins</a:t>
            </a:r>
            <a:r>
              <a:rPr lang="en-US" sz="1000" dirty="0" smtClean="0"/>
              <a:t> + </a:t>
            </a:r>
            <a:r>
              <a:rPr lang="en-US" sz="1000" i="1" dirty="0" err="1" smtClean="0"/>
              <a:t>amt</a:t>
            </a:r>
            <a:endParaRPr lang="en-US" sz="1000" i="1" dirty="0" smtClean="0"/>
          </a:p>
          <a:p>
            <a:pPr marL="687388" lvl="1" indent="-230188" eaLnBrk="1" hangingPunct="1">
              <a:spcBef>
                <a:spcPct val="0"/>
              </a:spcBef>
            </a:pPr>
            <a:r>
              <a:rPr lang="en-US" sz="1000" dirty="0" smtClean="0"/>
              <a:t>Print </a:t>
            </a:r>
            <a:r>
              <a:rPr lang="en-US" sz="1000" i="1" dirty="0" smtClean="0"/>
              <a:t>coins</a:t>
            </a:r>
            <a:endParaRPr lang="en-US" sz="1000" dirty="0" smtClean="0"/>
          </a:p>
          <a:p>
            <a:pPr marL="230188" marR="0" indent="-2301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dirty="0" smtClean="0"/>
              <a:t>The important idea here is students figure out themselves that they should start with the highest denomination (i.e. $1 coin).</a:t>
            </a:r>
          </a:p>
          <a:p>
            <a:pPr marL="230188" marR="0" indent="-2301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dirty="0" smtClean="0"/>
              <a:t>But does this algorithm always work for other denominations, such as: 50-cent, 40-cent, 30-cent, 10-cent coins? No. Example: amount = 70 cents.</a:t>
            </a:r>
          </a:p>
          <a:p>
            <a:pPr marL="230188" indent="-230188" eaLnBrk="1" hangingPunct="1">
              <a:buFont typeface="Calibri" pitchFamily="34" charset="0"/>
              <a:buAutoNum type="arabicPeriod"/>
            </a:pPr>
            <a:r>
              <a:rPr lang="en-US" dirty="0" smtClean="0"/>
              <a:t>Students may not use modulo or % as they may not be aware of this. Some students may use repeated subtraction instead.</a:t>
            </a:r>
          </a:p>
          <a:p>
            <a:pPr marL="230188" indent="-230188" eaLnBrk="1" hangingPunct="1">
              <a:buFont typeface="Calibri" pitchFamily="34" charset="0"/>
              <a:buAutoNum type="arabicPeriod"/>
            </a:pPr>
            <a:r>
              <a:rPr lang="en-US" dirty="0" smtClean="0"/>
              <a:t>We will re-visit this problem when we cover arrays in week 8.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indent="-230188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0188" marR="0" indent="-2301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Instructors: at this</a:t>
            </a:r>
            <a:r>
              <a:rPr lang="en-US" baseline="0" dirty="0" smtClean="0"/>
              <a:t> point, we should be 1.5 hours into the lecture. You may give a short break here.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smtClean="0"/>
              <a:t>Instructors: </a:t>
            </a:r>
            <a:r>
              <a:rPr lang="en-US" dirty="0" smtClean="0"/>
              <a:t>Please spend about 1 hour 15 minutes on Part I.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dirty="0" smtClean="0"/>
              <a:t>Students can refer to </a:t>
            </a:r>
            <a:r>
              <a:rPr lang="en-US" u="sng" dirty="0" smtClean="0"/>
              <a:t>https://mysoc.nus.edu.sg/~newacct</a:t>
            </a:r>
            <a:r>
              <a:rPr lang="en-US" dirty="0" smtClean="0"/>
              <a:t> to create their </a:t>
            </a:r>
            <a:r>
              <a:rPr lang="en-US" dirty="0" err="1" smtClean="0"/>
              <a:t>SoC</a:t>
            </a:r>
            <a:r>
              <a:rPr lang="en-US" dirty="0" smtClean="0"/>
              <a:t> UNIX account. For students who forgot their UNIX password, they can go to </a:t>
            </a:r>
            <a:r>
              <a:rPr lang="en-US" u="sng" dirty="0" smtClean="0"/>
              <a:t>https://mysoc.nus.edu.sg/~myacct/iforgot.cgi</a:t>
            </a:r>
            <a:r>
              <a:rPr lang="en-US" dirty="0" smtClean="0"/>
              <a:t> to reset their password.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6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C is an example of a compiled language. Compiled languages are languages typically processed by compilers.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C9209-8D49-4635-A443-A0CBB9299D41}" type="slidenum">
              <a:rPr lang="en-GB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0663" indent="-220663"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dirty="0" smtClean="0"/>
              <a:t>Program is a sequence of instructions that a computer can interpret and execute. The instructions follow the rules of the programming language chosen.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7DA4-E785-4767-93C1-DDEE6C0EE7F1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9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AE4AE2DD-CB43-4D67-B111-C6B44100661B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38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00716AC-4F37-4C88-8C16-B6749FEA0787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913F7633-FA9A-4B79-B148-3A435B79BE92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7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5D31353-C467-438B-BDCD-8971BD904CDA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47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6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DE17-95F1-419A-811B-E077D6D3FC4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9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01AEEA43-EA58-40EC-9E4F-1E15BDE5C153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2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6373D4F9-297F-4108-81F6-C65B1F81EABD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0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  <p:sldLayoutId id="2147485076" r:id="rId6"/>
    <p:sldLayoutId id="2147485077" r:id="rId7"/>
    <p:sldLayoutId id="2147485078" r:id="rId8"/>
    <p:sldLayoutId id="2147485079" r:id="rId9"/>
    <p:sldLayoutId id="2147485080" r:id="rId10"/>
    <p:sldLayoutId id="2147485081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92124" y="1794260"/>
            <a:ext cx="7523163" cy="3811289"/>
            <a:chOff x="744538" y="1722736"/>
            <a:chExt cx="7523162" cy="3811289"/>
          </a:xfrm>
        </p:grpSpPr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228975" y="1838325"/>
              <a:ext cx="3060700" cy="3524249"/>
              <a:chOff x="3512270" y="1838226"/>
              <a:chExt cx="3059788" cy="352509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21697" y="1838226"/>
                <a:ext cx="2139884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Analysis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12270" y="2867320"/>
                <a:ext cx="2158739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Design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12270" y="3924692"/>
                <a:ext cx="2158738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FFFF"/>
                    </a:solidFill>
                  </a:rPr>
                  <a:t>Implementation</a:t>
                </a:r>
                <a:endParaRPr lang="en-SG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12270" y="4963211"/>
                <a:ext cx="2158738" cy="4001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000">
                    <a:solidFill>
                      <a:srgbClr val="FFFFFF"/>
                    </a:solidFill>
                  </a:rPr>
                  <a:t>Testing</a:t>
                </a:r>
                <a:endParaRPr lang="en-SG" sz="2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697" name="Straight Arrow Connector 12"/>
              <p:cNvCxnSpPr>
                <a:cxnSpLocks noChangeShapeType="1"/>
              </p:cNvCxnSpPr>
              <p:nvPr/>
            </p:nvCxnSpPr>
            <p:spPr bwMode="auto">
              <a:xfrm rot="5400000">
                <a:off x="4313549" y="2559377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698" name="Straight Arrow Connector 14"/>
              <p:cNvCxnSpPr>
                <a:cxnSpLocks noChangeShapeType="1"/>
              </p:cNvCxnSpPr>
              <p:nvPr/>
            </p:nvCxnSpPr>
            <p:spPr bwMode="auto">
              <a:xfrm rot="5400000">
                <a:off x="4313549" y="3597898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699" name="Straight Arrow Connector 15"/>
              <p:cNvCxnSpPr>
                <a:cxnSpLocks noChangeShapeType="1"/>
              </p:cNvCxnSpPr>
              <p:nvPr/>
            </p:nvCxnSpPr>
            <p:spPr bwMode="auto">
              <a:xfrm rot="5400000">
                <a:off x="4313549" y="4644273"/>
                <a:ext cx="556181" cy="1588"/>
              </a:xfrm>
              <a:prstGeom prst="straightConnector1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</p:cxnSp>
          <p:cxnSp>
            <p:nvCxnSpPr>
              <p:cNvPr id="28700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5674936" y="4128940"/>
                <a:ext cx="292231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1" name="Straight Connector 2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77352" y="3120272"/>
                <a:ext cx="1998482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2" name="Straight Connector 31"/>
              <p:cNvCxnSpPr>
                <a:cxnSpLocks noChangeShapeType="1"/>
              </p:cNvCxnSpPr>
              <p:nvPr/>
            </p:nvCxnSpPr>
            <p:spPr bwMode="auto">
              <a:xfrm rot="10800000">
                <a:off x="5656082" y="2111604"/>
                <a:ext cx="320514" cy="0"/>
              </a:xfrm>
              <a:prstGeom prst="lin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lg" len="med"/>
                <a:tailEnd type="triangle" w="med" len="med"/>
              </a:ln>
            </p:spPr>
          </p:cxnSp>
          <p:cxnSp>
            <p:nvCxnSpPr>
              <p:cNvPr id="28703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5667080" y="5073191"/>
                <a:ext cx="554611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4" name="Straight Connector 3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61558" y="3502058"/>
                <a:ext cx="3120272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5" name="Straight Connector 41"/>
              <p:cNvCxnSpPr>
                <a:cxnSpLocks noChangeShapeType="1"/>
              </p:cNvCxnSpPr>
              <p:nvPr/>
            </p:nvCxnSpPr>
            <p:spPr bwMode="auto">
              <a:xfrm rot="10800000">
                <a:off x="5657657" y="1943493"/>
                <a:ext cx="564034" cy="0"/>
              </a:xfrm>
              <a:prstGeom prst="line">
                <a:avLst/>
              </a:prstGeom>
              <a:noFill/>
              <a:ln w="28575" cap="sq" algn="ctr">
                <a:solidFill>
                  <a:srgbClr val="006600"/>
                </a:solidFill>
                <a:round/>
                <a:headEnd type="none" w="lg" len="med"/>
                <a:tailEnd type="triangle" w="med" len="med"/>
              </a:ln>
            </p:spPr>
          </p:cxnSp>
          <p:cxnSp>
            <p:nvCxnSpPr>
              <p:cNvPr id="28706" name="Straight Connector 48"/>
              <p:cNvCxnSpPr>
                <a:cxnSpLocks noChangeShapeType="1"/>
              </p:cNvCxnSpPr>
              <p:nvPr/>
            </p:nvCxnSpPr>
            <p:spPr bwMode="auto">
              <a:xfrm>
                <a:off x="5678078" y="5235018"/>
                <a:ext cx="882978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7" name="Straight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496616" y="4148580"/>
                <a:ext cx="2150883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08" name="Straight Connector 52"/>
              <p:cNvCxnSpPr>
                <a:cxnSpLocks noChangeShapeType="1"/>
              </p:cNvCxnSpPr>
              <p:nvPr/>
            </p:nvCxnSpPr>
            <p:spPr bwMode="auto">
              <a:xfrm rot="10800000">
                <a:off x="5684364" y="3054284"/>
                <a:ext cx="886121" cy="0"/>
              </a:xfrm>
              <a:prstGeom prst="line">
                <a:avLst/>
              </a:prstGeom>
              <a:noFill/>
              <a:ln w="28575" cap="sq" algn="ctr">
                <a:solidFill>
                  <a:srgbClr val="800000"/>
                </a:solidFill>
                <a:round/>
                <a:headEnd type="none" w="lg" len="med"/>
                <a:tailEnd type="triangle" w="med" len="med"/>
              </a:ln>
            </p:spPr>
          </p:cxnSp>
        </p:grpSp>
        <p:sp>
          <p:nvSpPr>
            <p:cNvPr id="28680" name="TextBox 24"/>
            <p:cNvSpPr txBox="1">
              <a:spLocks noChangeArrowheads="1"/>
            </p:cNvSpPr>
            <p:nvPr/>
          </p:nvSpPr>
          <p:spPr bwMode="auto">
            <a:xfrm>
              <a:off x="942975" y="1722736"/>
              <a:ext cx="21399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Determine problem features</a:t>
              </a:r>
            </a:p>
          </p:txBody>
        </p:sp>
        <p:sp>
          <p:nvSpPr>
            <p:cNvPr id="28681" name="TextBox 25"/>
            <p:cNvSpPr txBox="1">
              <a:spLocks noChangeArrowheads="1"/>
            </p:cNvSpPr>
            <p:nvPr/>
          </p:nvSpPr>
          <p:spPr bwMode="auto">
            <a:xfrm>
              <a:off x="942975" y="2868732"/>
              <a:ext cx="21399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Write algorithm</a:t>
              </a:r>
            </a:p>
          </p:txBody>
        </p:sp>
        <p:sp>
          <p:nvSpPr>
            <p:cNvPr id="28682" name="TextBox 26"/>
            <p:cNvSpPr txBox="1">
              <a:spLocks noChangeArrowheads="1"/>
            </p:cNvSpPr>
            <p:nvPr/>
          </p:nvSpPr>
          <p:spPr bwMode="auto">
            <a:xfrm>
              <a:off x="942975" y="3894436"/>
              <a:ext cx="21399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Produce code</a:t>
              </a:r>
            </a:p>
          </p:txBody>
        </p:sp>
        <p:sp>
          <p:nvSpPr>
            <p:cNvPr id="28683" name="TextBox 27"/>
            <p:cNvSpPr txBox="1">
              <a:spLocks noChangeArrowheads="1"/>
            </p:cNvSpPr>
            <p:nvPr/>
          </p:nvSpPr>
          <p:spPr bwMode="auto">
            <a:xfrm>
              <a:off x="744538" y="4887913"/>
              <a:ext cx="253523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 dirty="0"/>
                <a:t>Check for correctness </a:t>
              </a:r>
              <a:r>
                <a:rPr lang="en-US" i="1" dirty="0" smtClean="0"/>
                <a:t>(and efficiency)</a:t>
              </a:r>
              <a:endParaRPr lang="en-US" i="1" dirty="0"/>
            </a:p>
          </p:txBody>
        </p:sp>
        <p:sp>
          <p:nvSpPr>
            <p:cNvPr id="28684" name="TextBox 28"/>
            <p:cNvSpPr txBox="1">
              <a:spLocks noChangeArrowheads="1"/>
            </p:cNvSpPr>
            <p:nvPr/>
          </p:nvSpPr>
          <p:spPr bwMode="auto">
            <a:xfrm>
              <a:off x="6608763" y="2476500"/>
              <a:ext cx="16589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Rethink as appropriate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 Process</a:t>
            </a:r>
            <a:endParaRPr lang="en-SG" dirty="0"/>
          </a:p>
        </p:txBody>
      </p:sp>
      <p:sp>
        <p:nvSpPr>
          <p:cNvPr id="3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Problem Solving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1479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algorithm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a well-defined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/>
              <a:t>set of steps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to solve a complex task effectively.</a:t>
            </a:r>
          </a:p>
          <a:p>
            <a:pPr>
              <a:spcAft>
                <a:spcPct val="2000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Aft>
                <a:spcPct val="20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An algorithm is commonly presented </a:t>
            </a:r>
            <a:r>
              <a:rPr lang="en-US" sz="2800" dirty="0">
                <a:solidFill>
                  <a:schemeClr val="tx1"/>
                </a:solidFill>
              </a:rPr>
              <a:t>in </a:t>
            </a:r>
            <a:r>
              <a:rPr lang="en-US" sz="2800" i="1" dirty="0" smtClean="0"/>
              <a:t>pseudo-code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786810" y="2053862"/>
            <a:ext cx="7612911" cy="338554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Begin of algorithm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/>
              <a:t> </a:t>
            </a:r>
            <a:r>
              <a:rPr lang="en-GB" dirty="0" smtClean="0"/>
              <a:t>       Declare a variable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First</a:t>
            </a:r>
            <a:r>
              <a:rPr lang="en-GB" dirty="0"/>
              <a:t>, you initialise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zero</a:t>
            </a:r>
            <a:r>
              <a:rPr lang="en-GB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Then</a:t>
            </a:r>
            <a:r>
              <a:rPr lang="en-GB" dirty="0"/>
              <a:t>, you enter the input </a:t>
            </a:r>
            <a:r>
              <a:rPr lang="en-GB" dirty="0" smtClean="0"/>
              <a:t>numbers, </a:t>
            </a:r>
            <a:r>
              <a:rPr lang="en-GB" dirty="0"/>
              <a:t>one by </a:t>
            </a:r>
            <a:r>
              <a:rPr lang="en-GB" dirty="0" smtClean="0"/>
              <a:t>one:</a:t>
            </a:r>
            <a:endParaRPr lang="en-GB" dirty="0"/>
          </a:p>
          <a:p>
            <a:pPr marL="541338" indent="-541338">
              <a:spcBef>
                <a:spcPts val="600"/>
              </a:spcBef>
              <a:spcAft>
                <a:spcPts val="600"/>
              </a:spcAft>
              <a:tabLst>
                <a:tab pos="541338" algn="l"/>
              </a:tabLst>
              <a:defRPr/>
            </a:pPr>
            <a:r>
              <a:rPr lang="en-GB" dirty="0"/>
              <a:t> </a:t>
            </a:r>
            <a:r>
              <a:rPr lang="en-GB" dirty="0" smtClean="0"/>
              <a:t>                 For </a:t>
            </a:r>
            <a:r>
              <a:rPr lang="en-GB" dirty="0"/>
              <a:t>each number </a:t>
            </a:r>
            <a:r>
              <a:rPr lang="en-GB" dirty="0" smtClean="0"/>
              <a:t>that </a:t>
            </a:r>
            <a:r>
              <a:rPr lang="en-GB" dirty="0"/>
              <a:t>you have entered, </a:t>
            </a:r>
            <a:r>
              <a:rPr lang="en-GB" dirty="0" smtClean="0"/>
              <a:t>compare </a:t>
            </a:r>
            <a:r>
              <a:rPr lang="en-GB" dirty="0"/>
              <a:t>it </a:t>
            </a:r>
            <a:r>
              <a:rPr lang="en-GB" dirty="0" smtClean="0"/>
              <a:t>with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. </a:t>
            </a:r>
            <a:r>
              <a:rPr lang="en-GB" dirty="0" smtClean="0"/>
              <a:t>  </a:t>
            </a:r>
          </a:p>
          <a:p>
            <a:pPr marL="541338" indent="-541338">
              <a:spcBef>
                <a:spcPts val="600"/>
              </a:spcBef>
              <a:spcAft>
                <a:spcPts val="600"/>
              </a:spcAft>
              <a:tabLst>
                <a:tab pos="541338" algn="l"/>
              </a:tabLst>
              <a:defRPr/>
            </a:pPr>
            <a:r>
              <a:rPr lang="en-GB" dirty="0"/>
              <a:t> </a:t>
            </a:r>
            <a:r>
              <a:rPr lang="en-GB" dirty="0" smtClean="0"/>
              <a:t>                 </a:t>
            </a:r>
            <a:r>
              <a:rPr lang="en-GB" dirty="0"/>
              <a:t>If number is larger than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, let </a:t>
            </a:r>
            <a:r>
              <a:rPr lang="en-GB" i="1" dirty="0">
                <a:solidFill>
                  <a:srgbClr val="0000FF"/>
                </a:solidFill>
              </a:rPr>
              <a:t>max</a:t>
            </a:r>
            <a:r>
              <a:rPr lang="en-GB" dirty="0"/>
              <a:t> be number instead.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 smtClean="0"/>
              <a:t>        After </a:t>
            </a:r>
            <a:r>
              <a:rPr lang="en-GB" dirty="0"/>
              <a:t>all the numbers have been entered, </a:t>
            </a:r>
            <a:r>
              <a:rPr lang="en-GB" dirty="0" smtClean="0"/>
              <a:t>print </a:t>
            </a:r>
            <a:r>
              <a:rPr lang="en-GB" i="1" dirty="0" smtClean="0">
                <a:solidFill>
                  <a:srgbClr val="0000FF"/>
                </a:solidFill>
              </a:rPr>
              <a:t>max</a:t>
            </a:r>
            <a:r>
              <a:rPr lang="en-GB" dirty="0" smtClean="0"/>
              <a:t>.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dirty="0"/>
              <a:t>End of </a:t>
            </a:r>
            <a:r>
              <a:rPr lang="en-GB" dirty="0" smtClean="0"/>
              <a:t>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8250" y="5123160"/>
            <a:ext cx="214411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more succinct version in shown in next slide…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Algorithm: </a:t>
            </a:r>
            <a:r>
              <a:rPr lang="en-SG" dirty="0" smtClean="0"/>
              <a:t>Example </a:t>
            </a:r>
            <a:r>
              <a:rPr lang="en-SG" dirty="0"/>
              <a:t>#1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/>
              <a:t>Find maximum </a:t>
            </a:r>
            <a:r>
              <a:rPr lang="en-SG" sz="2800" dirty="0" smtClean="0"/>
              <a:t>value of </a:t>
            </a:r>
            <a:r>
              <a:rPr lang="en-SG" sz="2800" dirty="0"/>
              <a:t>a list of </a:t>
            </a:r>
            <a:r>
              <a:rPr lang="en-SG" sz="2800" dirty="0" smtClean="0"/>
              <a:t>numbers.</a:t>
            </a: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783246" y="2053862"/>
            <a:ext cx="7136999" cy="360098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Begin of </a:t>
            </a:r>
            <a:r>
              <a:rPr lang="en-GB" sz="2000" dirty="0" smtClean="0"/>
              <a:t>algorithm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i="1" dirty="0" smtClean="0"/>
              <a:t>        max</a:t>
            </a:r>
            <a:r>
              <a:rPr lang="en-GB" sz="2000" dirty="0" smtClean="0"/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GB" sz="2000" dirty="0"/>
              <a:t> 0	// </a:t>
            </a:r>
            <a:r>
              <a:rPr lang="en-GB" sz="2000" i="1" dirty="0"/>
              <a:t>max</a:t>
            </a:r>
            <a:r>
              <a:rPr lang="en-GB" sz="2000" dirty="0"/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571500" algn="l"/>
                <a:tab pos="2171700" algn="l"/>
              </a:tabLst>
            </a:pPr>
            <a:endParaRPr lang="en-GB" sz="2000" dirty="0" smtClean="0"/>
          </a:p>
          <a:p>
            <a:pPr>
              <a:spcAft>
                <a:spcPct val="20000"/>
              </a:spcAft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for </a:t>
            </a:r>
            <a:r>
              <a:rPr lang="en-GB" sz="2000" dirty="0"/>
              <a:t>each </a:t>
            </a:r>
            <a:r>
              <a:rPr lang="en-GB" sz="2000" i="1" dirty="0"/>
              <a:t>num</a:t>
            </a:r>
            <a:r>
              <a:rPr lang="en-GB" sz="2000" dirty="0"/>
              <a:t> entered,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pt-BR" sz="2000" dirty="0" smtClean="0"/>
              <a:t>                </a:t>
            </a:r>
            <a:r>
              <a:rPr lang="en-GB" sz="2000" dirty="0" smtClean="0"/>
              <a:t>if </a:t>
            </a:r>
            <a:r>
              <a:rPr lang="en-GB" sz="2000" i="1" dirty="0"/>
              <a:t>num</a:t>
            </a:r>
            <a:r>
              <a:rPr lang="en-GB" sz="2000" dirty="0"/>
              <a:t> &gt; </a:t>
            </a:r>
            <a:r>
              <a:rPr lang="en-GB" sz="2000" i="1" dirty="0"/>
              <a:t>max</a:t>
            </a:r>
            <a:r>
              <a:rPr lang="en-GB" sz="2000" dirty="0"/>
              <a:t> </a:t>
            </a:r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                then </a:t>
            </a:r>
            <a:r>
              <a:rPr lang="en-GB" sz="2000" i="1" dirty="0"/>
              <a:t>max</a:t>
            </a:r>
            <a:r>
              <a:rPr lang="en-GB" sz="2000" dirty="0"/>
              <a:t> </a:t>
            </a:r>
            <a:r>
              <a:rPr lang="en-GB" sz="2000" dirty="0">
                <a:sym typeface="Wingdings" pitchFamily="2" charset="2"/>
              </a:rPr>
              <a:t></a:t>
            </a:r>
            <a:r>
              <a:rPr lang="en-GB" sz="2000" dirty="0"/>
              <a:t> </a:t>
            </a:r>
            <a:r>
              <a:rPr lang="en-GB" sz="2000" i="1" dirty="0"/>
              <a:t>num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 smtClean="0"/>
              <a:t>        print</a:t>
            </a:r>
            <a:r>
              <a:rPr lang="en-GB" sz="2000" i="1" dirty="0" smtClean="0"/>
              <a:t> max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sz="2000" i="1" dirty="0" smtClean="0"/>
          </a:p>
          <a:p>
            <a:pPr>
              <a:tabLst>
                <a:tab pos="571500" algn="l"/>
                <a:tab pos="2171700" algn="l"/>
              </a:tabLst>
            </a:pPr>
            <a:r>
              <a:rPr lang="en-GB" sz="2000" dirty="0"/>
              <a:t>End of </a:t>
            </a:r>
            <a:r>
              <a:rPr lang="en-GB" sz="2000" dirty="0" smtClean="0"/>
              <a:t>algorithm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80084" y="5192110"/>
            <a:ext cx="214411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Is there any error in this algorithm?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Algorithm: Example #1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SG" sz="2800" dirty="0"/>
              <a:t>Find maximum value of a list of </a:t>
            </a:r>
            <a:r>
              <a:rPr lang="en-SG" sz="2800" dirty="0" smtClean="0"/>
              <a:t>numbers.</a:t>
            </a: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Text Box 8"/>
          <p:cNvSpPr txBox="1">
            <a:spLocks noChangeArrowheads="1"/>
          </p:cNvSpPr>
          <p:nvPr/>
        </p:nvSpPr>
        <p:spPr bwMode="auto">
          <a:xfrm>
            <a:off x="1143000" y="2057400"/>
            <a:ext cx="4648200" cy="163121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i="1" dirty="0"/>
              <a:t>A possible algorithm: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i="1" dirty="0"/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GB" i="1" dirty="0"/>
              <a:t>	</a:t>
            </a:r>
            <a:r>
              <a:rPr lang="pt-BR" dirty="0"/>
              <a:t>enter values for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pt-BR" dirty="0"/>
              <a:t>, </a:t>
            </a:r>
            <a:r>
              <a:rPr lang="pt-BR" i="1" dirty="0"/>
              <a:t>num3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dirty="0"/>
              <a:t>	</a:t>
            </a:r>
            <a:r>
              <a:rPr lang="pt-BR" i="1" dirty="0"/>
              <a:t>ave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pt-BR" dirty="0"/>
              <a:t> ( </a:t>
            </a:r>
            <a:r>
              <a:rPr lang="pt-BR" i="1" dirty="0"/>
              <a:t>num1</a:t>
            </a:r>
            <a:r>
              <a:rPr lang="pt-BR" dirty="0"/>
              <a:t> + </a:t>
            </a:r>
            <a:r>
              <a:rPr lang="pt-BR" i="1" dirty="0"/>
              <a:t>num2</a:t>
            </a:r>
            <a:r>
              <a:rPr lang="pt-BR" dirty="0"/>
              <a:t> + </a:t>
            </a:r>
            <a:r>
              <a:rPr lang="pt-BR" i="1" dirty="0"/>
              <a:t>num3</a:t>
            </a:r>
            <a:r>
              <a:rPr lang="pt-BR" dirty="0"/>
              <a:t> ) / 3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dirty="0"/>
              <a:t>	print </a:t>
            </a:r>
            <a:r>
              <a:rPr lang="pt-BR" i="1" dirty="0"/>
              <a:t>ave</a:t>
            </a:r>
            <a:endParaRPr lang="en-GB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19800" y="2222290"/>
            <a:ext cx="2057400" cy="824668"/>
            <a:chOff x="6019800" y="2057400"/>
            <a:chExt cx="2057400" cy="824668"/>
          </a:xfrm>
        </p:grpSpPr>
        <p:sp>
          <p:nvSpPr>
            <p:cNvPr id="38935" name="Rectangle 10"/>
            <p:cNvSpPr>
              <a:spLocks noChangeArrowheads="1"/>
            </p:cNvSpPr>
            <p:nvPr/>
          </p:nvSpPr>
          <p:spPr bwMode="auto">
            <a:xfrm>
              <a:off x="6134100" y="2474989"/>
              <a:ext cx="457200" cy="228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36" name="Text Box 11"/>
            <p:cNvSpPr txBox="1">
              <a:spLocks noChangeArrowheads="1"/>
            </p:cNvSpPr>
            <p:nvPr/>
          </p:nvSpPr>
          <p:spPr bwMode="auto">
            <a:xfrm>
              <a:off x="6019800" y="2653600"/>
              <a:ext cx="685800" cy="228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num1</a:t>
              </a:r>
              <a:endParaRPr lang="en-US" dirty="0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6362700" y="2057400"/>
              <a:ext cx="1485900" cy="34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Variables used:</a:t>
              </a:r>
              <a:endParaRPr lang="en-US"/>
            </a:p>
          </p:txBody>
        </p:sp>
        <p:sp>
          <p:nvSpPr>
            <p:cNvPr id="38938" name="Rectangle 13"/>
            <p:cNvSpPr>
              <a:spLocks noChangeArrowheads="1"/>
            </p:cNvSpPr>
            <p:nvPr/>
          </p:nvSpPr>
          <p:spPr bwMode="auto">
            <a:xfrm>
              <a:off x="6819900" y="2473720"/>
              <a:ext cx="457200" cy="228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39" name="Rectangle 14"/>
            <p:cNvSpPr>
              <a:spLocks noChangeArrowheads="1"/>
            </p:cNvSpPr>
            <p:nvPr/>
          </p:nvSpPr>
          <p:spPr bwMode="auto">
            <a:xfrm>
              <a:off x="7505700" y="2473720"/>
              <a:ext cx="457200" cy="228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40" name="Text Box 15"/>
            <p:cNvSpPr txBox="1">
              <a:spLocks noChangeArrowheads="1"/>
            </p:cNvSpPr>
            <p:nvPr/>
          </p:nvSpPr>
          <p:spPr bwMode="auto">
            <a:xfrm>
              <a:off x="6705600" y="2638610"/>
              <a:ext cx="685800" cy="228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num2</a:t>
              </a:r>
              <a:endParaRPr lang="en-US" dirty="0"/>
            </a:p>
          </p:txBody>
        </p:sp>
        <p:sp>
          <p:nvSpPr>
            <p:cNvPr id="38941" name="Text Box 16"/>
            <p:cNvSpPr txBox="1">
              <a:spLocks noChangeArrowheads="1"/>
            </p:cNvSpPr>
            <p:nvPr/>
          </p:nvSpPr>
          <p:spPr bwMode="auto">
            <a:xfrm>
              <a:off x="7391400" y="2638610"/>
              <a:ext cx="685800" cy="228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num3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05600" y="3080557"/>
            <a:ext cx="685800" cy="393358"/>
            <a:chOff x="6705600" y="2930657"/>
            <a:chExt cx="685800" cy="393358"/>
          </a:xfrm>
        </p:grpSpPr>
        <p:sp>
          <p:nvSpPr>
            <p:cNvPr id="38942" name="Rectangle 17"/>
            <p:cNvSpPr>
              <a:spLocks noChangeArrowheads="1"/>
            </p:cNvSpPr>
            <p:nvPr/>
          </p:nvSpPr>
          <p:spPr bwMode="auto">
            <a:xfrm>
              <a:off x="6705600" y="2930657"/>
              <a:ext cx="685800" cy="228468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43" name="Text Box 18"/>
            <p:cNvSpPr txBox="1">
              <a:spLocks noChangeArrowheads="1"/>
            </p:cNvSpPr>
            <p:nvPr/>
          </p:nvSpPr>
          <p:spPr bwMode="auto">
            <a:xfrm>
              <a:off x="6705600" y="3095547"/>
              <a:ext cx="685800" cy="228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ave</a:t>
              </a:r>
              <a:endParaRPr lang="en-US" dirty="0"/>
            </a:p>
          </p:txBody>
        </p:sp>
      </p:grpSp>
      <p:sp>
        <p:nvSpPr>
          <p:cNvPr id="38920" name="Text Box 29"/>
          <p:cNvSpPr txBox="1">
            <a:spLocks noChangeArrowheads="1"/>
          </p:cNvSpPr>
          <p:nvPr/>
        </p:nvSpPr>
        <p:spPr bwMode="auto">
          <a:xfrm>
            <a:off x="1143000" y="3962400"/>
            <a:ext cx="4648200" cy="198515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571500" algn="l"/>
                <a:tab pos="2171700" algn="l"/>
              </a:tabLst>
            </a:pPr>
            <a:r>
              <a:rPr lang="en-GB" i="1" dirty="0"/>
              <a:t>Another possible algorithm:</a:t>
            </a:r>
          </a:p>
          <a:p>
            <a:pPr>
              <a:tabLst>
                <a:tab pos="571500" algn="l"/>
                <a:tab pos="2171700" algn="l"/>
              </a:tabLst>
            </a:pPr>
            <a:endParaRPr lang="en-GB" i="1" dirty="0"/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GB" i="1" dirty="0"/>
              <a:t>	</a:t>
            </a:r>
            <a:r>
              <a:rPr lang="pt-BR" dirty="0"/>
              <a:t>enter values for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pt-BR" dirty="0"/>
              <a:t>, </a:t>
            </a:r>
            <a:r>
              <a:rPr lang="pt-BR" i="1" dirty="0"/>
              <a:t>num3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dirty="0"/>
              <a:t>	</a:t>
            </a:r>
            <a:r>
              <a:rPr lang="pt-BR" i="1" dirty="0"/>
              <a:t>tota</a:t>
            </a:r>
            <a:r>
              <a:rPr lang="pt-BR" dirty="0"/>
              <a:t>l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pt-BR" dirty="0"/>
              <a:t> ( </a:t>
            </a:r>
            <a:r>
              <a:rPr lang="pt-BR" i="1" dirty="0"/>
              <a:t>num1</a:t>
            </a:r>
            <a:r>
              <a:rPr lang="pt-BR" dirty="0"/>
              <a:t> + </a:t>
            </a:r>
            <a:r>
              <a:rPr lang="pt-BR" i="1" dirty="0"/>
              <a:t>num2</a:t>
            </a:r>
            <a:r>
              <a:rPr lang="pt-BR" dirty="0"/>
              <a:t> + </a:t>
            </a:r>
            <a:r>
              <a:rPr lang="pt-BR" i="1" dirty="0"/>
              <a:t>num3</a:t>
            </a:r>
            <a:r>
              <a:rPr lang="pt-BR" dirty="0"/>
              <a:t> )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dirty="0"/>
              <a:t>	</a:t>
            </a:r>
            <a:r>
              <a:rPr lang="pt-BR" i="1" dirty="0"/>
              <a:t>ave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pt-BR" dirty="0"/>
              <a:t> </a:t>
            </a:r>
            <a:r>
              <a:rPr lang="pt-BR" i="1" dirty="0"/>
              <a:t>total</a:t>
            </a:r>
            <a:r>
              <a:rPr lang="pt-BR" dirty="0"/>
              <a:t>  / 3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2171700" algn="l"/>
              </a:tabLst>
            </a:pPr>
            <a:r>
              <a:rPr lang="en-US" dirty="0"/>
              <a:t>	print </a:t>
            </a:r>
            <a:r>
              <a:rPr lang="pt-BR" i="1" dirty="0"/>
              <a:t>ave</a:t>
            </a:r>
            <a:endParaRPr lang="en-GB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6096000" y="4147442"/>
            <a:ext cx="2057400" cy="795060"/>
            <a:chOff x="6096000" y="4162432"/>
            <a:chExt cx="2057400" cy="795060"/>
          </a:xfrm>
        </p:grpSpPr>
        <p:sp>
          <p:nvSpPr>
            <p:cNvPr id="38922" name="Rectangle 31"/>
            <p:cNvSpPr>
              <a:spLocks noChangeArrowheads="1"/>
            </p:cNvSpPr>
            <p:nvPr/>
          </p:nvSpPr>
          <p:spPr bwMode="auto">
            <a:xfrm>
              <a:off x="6210300" y="4580262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23" name="Text Box 32"/>
            <p:cNvSpPr txBox="1">
              <a:spLocks noChangeArrowheads="1"/>
            </p:cNvSpPr>
            <p:nvPr/>
          </p:nvSpPr>
          <p:spPr bwMode="auto">
            <a:xfrm>
              <a:off x="6096000" y="4728892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num1</a:t>
              </a:r>
              <a:endParaRPr lang="en-US" dirty="0"/>
            </a:p>
          </p:txBody>
        </p:sp>
        <p:sp>
          <p:nvSpPr>
            <p:cNvPr id="38924" name="Text Box 33"/>
            <p:cNvSpPr txBox="1">
              <a:spLocks noChangeArrowheads="1"/>
            </p:cNvSpPr>
            <p:nvPr/>
          </p:nvSpPr>
          <p:spPr bwMode="auto">
            <a:xfrm>
              <a:off x="6438900" y="4162432"/>
              <a:ext cx="1485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/>
                <a:t>Variables used:</a:t>
              </a:r>
              <a:endParaRPr lang="en-US" dirty="0"/>
            </a:p>
          </p:txBody>
        </p:sp>
        <p:sp>
          <p:nvSpPr>
            <p:cNvPr id="38925" name="Rectangle 34"/>
            <p:cNvSpPr>
              <a:spLocks noChangeArrowheads="1"/>
            </p:cNvSpPr>
            <p:nvPr/>
          </p:nvSpPr>
          <p:spPr bwMode="auto">
            <a:xfrm>
              <a:off x="6896100" y="4578992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26" name="Rectangle 35"/>
            <p:cNvSpPr>
              <a:spLocks noChangeArrowheads="1"/>
            </p:cNvSpPr>
            <p:nvPr/>
          </p:nvSpPr>
          <p:spPr bwMode="auto">
            <a:xfrm>
              <a:off x="7581900" y="4578992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27" name="Text Box 36"/>
            <p:cNvSpPr txBox="1">
              <a:spLocks noChangeArrowheads="1"/>
            </p:cNvSpPr>
            <p:nvPr/>
          </p:nvSpPr>
          <p:spPr bwMode="auto">
            <a:xfrm>
              <a:off x="6781800" y="4728892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num2</a:t>
              </a:r>
              <a:endParaRPr lang="en-US" dirty="0"/>
            </a:p>
          </p:txBody>
        </p:sp>
        <p:sp>
          <p:nvSpPr>
            <p:cNvPr id="38928" name="Text Box 37"/>
            <p:cNvSpPr txBox="1">
              <a:spLocks noChangeArrowheads="1"/>
            </p:cNvSpPr>
            <p:nvPr/>
          </p:nvSpPr>
          <p:spPr bwMode="auto">
            <a:xfrm>
              <a:off x="7467600" y="4728892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81800" y="5479692"/>
            <a:ext cx="685800" cy="378500"/>
            <a:chOff x="6781800" y="5419732"/>
            <a:chExt cx="685800" cy="378500"/>
          </a:xfrm>
        </p:grpSpPr>
        <p:sp>
          <p:nvSpPr>
            <p:cNvPr id="38929" name="Rectangle 38"/>
            <p:cNvSpPr>
              <a:spLocks noChangeArrowheads="1"/>
            </p:cNvSpPr>
            <p:nvPr/>
          </p:nvSpPr>
          <p:spPr bwMode="auto">
            <a:xfrm>
              <a:off x="6781800" y="5419732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30" name="Text Box 39"/>
            <p:cNvSpPr txBox="1">
              <a:spLocks noChangeArrowheads="1"/>
            </p:cNvSpPr>
            <p:nvPr/>
          </p:nvSpPr>
          <p:spPr bwMode="auto">
            <a:xfrm>
              <a:off x="6781800" y="5569632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ave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800" y="5028768"/>
            <a:ext cx="685800" cy="378500"/>
            <a:chOff x="6781800" y="4962532"/>
            <a:chExt cx="685800" cy="378500"/>
          </a:xfrm>
        </p:grpSpPr>
        <p:sp>
          <p:nvSpPr>
            <p:cNvPr id="38931" name="Rectangle 40"/>
            <p:cNvSpPr>
              <a:spLocks noChangeArrowheads="1"/>
            </p:cNvSpPr>
            <p:nvPr/>
          </p:nvSpPr>
          <p:spPr bwMode="auto">
            <a:xfrm>
              <a:off x="6896100" y="4962532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8932" name="Text Box 41"/>
            <p:cNvSpPr txBox="1">
              <a:spLocks noChangeArrowheads="1"/>
            </p:cNvSpPr>
            <p:nvPr/>
          </p:nvSpPr>
          <p:spPr bwMode="auto">
            <a:xfrm>
              <a:off x="6781800" y="5112432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total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Compute the average of three integers</a:t>
            </a:r>
            <a:r>
              <a:rPr lang="en-US" sz="2800" dirty="0" smtClean="0"/>
              <a:t>.</a:t>
            </a:r>
            <a:endParaRPr lang="en-SG" sz="2800" dirty="0"/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3" grpId="0" animBg="1"/>
      <p:bldP spid="389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143000" y="2209800"/>
            <a:ext cx="5638800" cy="336707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GB" i="1" dirty="0" smtClean="0"/>
              <a:t>Algorithm:</a:t>
            </a:r>
            <a:endParaRPr lang="en-GB" i="1" dirty="0"/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GB" i="1" dirty="0"/>
              <a:t>	</a:t>
            </a:r>
            <a:r>
              <a:rPr lang="pt-BR" dirty="0"/>
              <a:t>enter values for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en-US" dirty="0"/>
              <a:t> </a:t>
            </a:r>
          </a:p>
          <a:p>
            <a:pPr>
              <a:spcBef>
                <a:spcPct val="30000"/>
              </a:spcBef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US" dirty="0"/>
              <a:t>	</a:t>
            </a:r>
            <a:r>
              <a:rPr lang="en-GB" dirty="0"/>
              <a:t>// </a:t>
            </a:r>
            <a:r>
              <a:rPr lang="en-GB" dirty="0" smtClean="0"/>
              <a:t>swap </a:t>
            </a:r>
            <a:r>
              <a:rPr lang="en-GB" dirty="0"/>
              <a:t>the values in the variables if necessary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en-US" dirty="0"/>
              <a:t>	</a:t>
            </a:r>
            <a:r>
              <a:rPr lang="pt-BR" dirty="0"/>
              <a:t>if (</a:t>
            </a:r>
            <a:r>
              <a:rPr lang="pt-BR" i="1" dirty="0"/>
              <a:t>num2</a:t>
            </a:r>
            <a:r>
              <a:rPr lang="pt-BR" dirty="0"/>
              <a:t> &lt; </a:t>
            </a:r>
            <a:r>
              <a:rPr lang="pt-BR" i="1" dirty="0"/>
              <a:t>num1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 	    then 	</a:t>
            </a:r>
            <a:r>
              <a:rPr lang="pt-BR" i="1" dirty="0"/>
              <a:t>temp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num1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 		</a:t>
            </a:r>
            <a:r>
              <a:rPr lang="pt-BR" i="1" dirty="0"/>
              <a:t>num1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num2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	</a:t>
            </a:r>
            <a:r>
              <a:rPr lang="pt-BR" i="1" dirty="0"/>
              <a:t>num2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temp</a:t>
            </a:r>
            <a:r>
              <a:rPr lang="en-US" dirty="0"/>
              <a:t> </a:t>
            </a:r>
          </a:p>
          <a:p>
            <a:pPr>
              <a:spcBef>
                <a:spcPct val="30000"/>
              </a:spcBef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// </a:t>
            </a:r>
            <a:r>
              <a:rPr lang="pt-BR" dirty="0" smtClean="0"/>
              <a:t>display </a:t>
            </a:r>
            <a:r>
              <a:rPr lang="pt-BR" dirty="0"/>
              <a:t>sorted integers </a:t>
            </a:r>
            <a:endParaRPr lang="en-US" dirty="0"/>
          </a:p>
          <a:p>
            <a:pPr>
              <a:spcAft>
                <a:spcPts val="600"/>
              </a:spcAft>
              <a:tabLst>
                <a:tab pos="571500" algn="l"/>
                <a:tab pos="1485900" algn="l"/>
              </a:tabLst>
            </a:pPr>
            <a:r>
              <a:rPr lang="pt-BR" dirty="0"/>
              <a:t>	print </a:t>
            </a:r>
            <a:r>
              <a:rPr lang="pt-BR" i="1" dirty="0"/>
              <a:t>num1</a:t>
            </a:r>
            <a:r>
              <a:rPr lang="pt-BR" dirty="0"/>
              <a:t>, </a:t>
            </a:r>
            <a:r>
              <a:rPr lang="pt-BR" i="1" dirty="0"/>
              <a:t>num2</a:t>
            </a:r>
            <a:r>
              <a:rPr lang="en-US" dirty="0"/>
              <a:t> 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2286000"/>
            <a:ext cx="1485900" cy="850690"/>
            <a:chOff x="7162800" y="2286000"/>
            <a:chExt cx="1485900" cy="850690"/>
          </a:xfrm>
        </p:grpSpPr>
        <p:sp>
          <p:nvSpPr>
            <p:cNvPr id="40969" name="Text Box 20"/>
            <p:cNvSpPr txBox="1">
              <a:spLocks noChangeArrowheads="1"/>
            </p:cNvSpPr>
            <p:nvPr/>
          </p:nvSpPr>
          <p:spPr bwMode="auto">
            <a:xfrm>
              <a:off x="7162800" y="2286000"/>
              <a:ext cx="14859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/>
                <a:t>Variables used:</a:t>
              </a:r>
              <a:endParaRPr lang="en-US" dirty="0"/>
            </a:p>
          </p:txBody>
        </p:sp>
        <p:sp>
          <p:nvSpPr>
            <p:cNvPr id="40970" name="Rectangle 21"/>
            <p:cNvSpPr>
              <a:spLocks noChangeArrowheads="1"/>
            </p:cNvSpPr>
            <p:nvPr/>
          </p:nvSpPr>
          <p:spPr bwMode="auto">
            <a:xfrm>
              <a:off x="7277100" y="2743200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0971" name="Rectangle 22"/>
            <p:cNvSpPr>
              <a:spLocks noChangeArrowheads="1"/>
            </p:cNvSpPr>
            <p:nvPr/>
          </p:nvSpPr>
          <p:spPr bwMode="auto">
            <a:xfrm>
              <a:off x="7962900" y="2743200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0972" name="Text Box 23"/>
            <p:cNvSpPr txBox="1">
              <a:spLocks noChangeArrowheads="1"/>
            </p:cNvSpPr>
            <p:nvPr/>
          </p:nvSpPr>
          <p:spPr bwMode="auto">
            <a:xfrm>
              <a:off x="7162800" y="2893100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num1</a:t>
              </a:r>
              <a:endParaRPr lang="en-US" dirty="0"/>
            </a:p>
          </p:txBody>
        </p:sp>
        <p:sp>
          <p:nvSpPr>
            <p:cNvPr id="40973" name="Text Box 24"/>
            <p:cNvSpPr txBox="1">
              <a:spLocks noChangeArrowheads="1"/>
            </p:cNvSpPr>
            <p:nvPr/>
          </p:nvSpPr>
          <p:spPr bwMode="auto">
            <a:xfrm>
              <a:off x="7848600" y="2908090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num2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05700" y="3782275"/>
            <a:ext cx="685800" cy="408480"/>
            <a:chOff x="7505700" y="3782275"/>
            <a:chExt cx="685800" cy="408480"/>
          </a:xfrm>
        </p:grpSpPr>
        <p:sp>
          <p:nvSpPr>
            <p:cNvPr id="40974" name="Rectangle 25"/>
            <p:cNvSpPr>
              <a:spLocks noChangeArrowheads="1"/>
            </p:cNvSpPr>
            <p:nvPr/>
          </p:nvSpPr>
          <p:spPr bwMode="auto">
            <a:xfrm>
              <a:off x="7620000" y="3782275"/>
              <a:ext cx="457200" cy="228600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0975" name="Text Box 26"/>
            <p:cNvSpPr txBox="1">
              <a:spLocks noChangeArrowheads="1"/>
            </p:cNvSpPr>
            <p:nvPr/>
          </p:nvSpPr>
          <p:spPr bwMode="auto">
            <a:xfrm>
              <a:off x="7505700" y="3962155"/>
              <a:ext cx="685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dirty="0"/>
                <a:t>temp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</a:t>
            </a:r>
            <a:r>
              <a:rPr lang="en-GB" dirty="0" smtClean="0"/>
              <a:t>Example #3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US" sz="2800" dirty="0"/>
              <a:t>Print two integers in increasing order</a:t>
            </a:r>
            <a:r>
              <a:rPr lang="en-US" sz="2800" dirty="0" smtClean="0"/>
              <a:t>.</a:t>
            </a:r>
            <a:endParaRPr lang="en-SG" sz="2800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Solving: </a:t>
            </a:r>
            <a:r>
              <a:rPr lang="en-GB" dirty="0"/>
              <a:t>Coin </a:t>
            </a:r>
            <a:r>
              <a:rPr lang="en-GB" dirty="0" smtClean="0"/>
              <a:t>Change 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3472"/>
          </a:xfrm>
        </p:spPr>
        <p:txBody>
          <a:bodyPr>
            <a:spAutoFit/>
          </a:bodyPr>
          <a:lstStyle/>
          <a:p>
            <a:r>
              <a:rPr lang="en-US" sz="2800" dirty="0"/>
              <a:t>Given this list of coin denominations: 1¢, 5¢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/>
              <a:t>10¢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/>
              <a:t>20¢, 50¢, and $1, find the </a:t>
            </a:r>
            <a:r>
              <a:rPr lang="en-US" sz="2800" u="sng" dirty="0"/>
              <a:t>minimum number of coins </a:t>
            </a:r>
            <a:r>
              <a:rPr lang="en-US" sz="2800" dirty="0"/>
              <a:t>needed for a given amount. You do not need to list out what coins are used</a:t>
            </a:r>
            <a:r>
              <a:rPr lang="en-US" sz="2800" dirty="0" smtClean="0"/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Example 1: For $3.75, </a:t>
            </a:r>
            <a:r>
              <a:rPr lang="en-US" sz="2400" dirty="0" smtClean="0"/>
              <a:t>    coins </a:t>
            </a:r>
            <a:r>
              <a:rPr lang="en-US" sz="2400" dirty="0"/>
              <a:t>are needed</a:t>
            </a:r>
            <a:r>
              <a:rPr lang="en-US" sz="2400" dirty="0" smtClean="0"/>
              <a:t>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Example 2: For $5.43, </a:t>
            </a:r>
            <a:r>
              <a:rPr lang="en-US" sz="2400" dirty="0" smtClean="0"/>
              <a:t>     coins </a:t>
            </a:r>
            <a:r>
              <a:rPr lang="en-US" sz="2400" dirty="0"/>
              <a:t>are needed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r>
              <a:rPr lang="en-US" sz="2800" dirty="0"/>
              <a:t>For simplicity, </a:t>
            </a:r>
            <a:r>
              <a:rPr lang="en-US" sz="2800" dirty="0" smtClean="0"/>
              <a:t>we assume </a:t>
            </a:r>
            <a:r>
              <a:rPr lang="en-US" sz="2800" dirty="0"/>
              <a:t>that the input data is in cents.</a:t>
            </a:r>
            <a:endParaRPr lang="en-SG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395324" y="3238468"/>
            <a:ext cx="269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6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287547" y="375237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rgbClr val="9933FF"/>
                </a:solidFill>
                <a:latin typeface="Garamond" pitchFamily="18" charset="0"/>
              </a:rPr>
              <a:t>Design Algorithm Before Coding!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5916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Preceding examples show that we can discuss problems and their solutions (algorithms) without </a:t>
            </a:r>
            <a:r>
              <a:rPr lang="en-US" sz="2200" u="sng" dirty="0">
                <a:solidFill>
                  <a:schemeClr val="tx1"/>
                </a:solidFill>
              </a:rPr>
              <a:t>writing out the codes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A sample program development process for the </a:t>
            </a:r>
            <a:r>
              <a:rPr lang="en-US" sz="2200" dirty="0">
                <a:solidFill>
                  <a:srgbClr val="0070C0"/>
                </a:solidFill>
              </a:rPr>
              <a:t>Coin Change </a:t>
            </a:r>
            <a:r>
              <a:rPr lang="en-US" sz="2200" dirty="0">
                <a:solidFill>
                  <a:schemeClr val="tx1"/>
                </a:solidFill>
              </a:rPr>
              <a:t>problem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Understanding the problem (if in doubt, ask questions!): 2-5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Designing the </a:t>
            </a:r>
            <a:r>
              <a:rPr lang="en-US" sz="1800" dirty="0"/>
              <a:t>algorithm: 10-20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Verifying the </a:t>
            </a:r>
            <a:r>
              <a:rPr lang="en-US" sz="1800" dirty="0"/>
              <a:t>algorithm: 10-20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Writing the program: 10 </a:t>
            </a:r>
            <a:r>
              <a:rPr lang="en-US" sz="1800" dirty="0" smtClean="0"/>
              <a:t>minutes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/>
              <a:t>Testing and debugging the program: 10 minutes to 1 </a:t>
            </a:r>
            <a:r>
              <a:rPr lang="en-US" sz="1800" dirty="0" smtClean="0"/>
              <a:t>hour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 more complex problems, time spent in thinking about the algorithm could far exceed time spent in writing the program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/>
              <a:t>The more time you invest in writing a good algorithm, the more time you will save in debugging your program.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rgbClr val="9933FF"/>
                </a:solidFill>
                <a:latin typeface="Garamond" pitchFamily="18" charset="0"/>
              </a:rPr>
              <a:t>Summary for Part I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10274"/>
          </a:xfr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I’s most important </a:t>
            </a:r>
            <a:r>
              <a:rPr lang="en-US" sz="3200" dirty="0" smtClean="0">
                <a:solidFill>
                  <a:srgbClr val="C00000"/>
                </a:solidFill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Program</a:t>
            </a:r>
          </a:p>
          <a:p>
            <a:pPr lvl="2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600" dirty="0" smtClean="0"/>
              <a:t>Edit </a:t>
            </a:r>
            <a:r>
              <a:rPr lang="en-US" sz="2600" dirty="0"/>
              <a:t>-&gt; Compile -&gt; </a:t>
            </a:r>
            <a:r>
              <a:rPr lang="en-US" sz="2600" dirty="0" smtClean="0"/>
              <a:t>Run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Problem-solving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systematic, logical </a:t>
            </a:r>
            <a:r>
              <a:rPr lang="en-US" sz="2400" dirty="0" smtClean="0"/>
              <a:t>process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>
                <a:solidFill>
                  <a:srgbClr val="0000FF"/>
                </a:solidFill>
              </a:rPr>
              <a:t>Algorithms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How to write </a:t>
            </a:r>
            <a:r>
              <a:rPr lang="en-US" sz="2400" dirty="0" smtClean="0"/>
              <a:t>pseudo-codes</a:t>
            </a:r>
            <a:endParaRPr lang="en-SG" sz="24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pic>
        <p:nvPicPr>
          <p:cNvPr id="6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rgbClr val="9933FF"/>
                </a:solidFill>
                <a:latin typeface="Garamond" pitchFamily="18" charset="0"/>
              </a:rPr>
              <a:t>Part II: Overview of C Programming</a:t>
            </a:r>
            <a:endParaRPr lang="en-GB" dirty="0" smtClean="0">
              <a:solidFill>
                <a:srgbClr val="9933FF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69880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Objectives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>
                <a:solidFill>
                  <a:srgbClr val="0000FF"/>
                </a:solidFill>
              </a:rPr>
              <a:t>Able to write your first program with an editor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>
                <a:solidFill>
                  <a:srgbClr val="0000FF"/>
                </a:solidFill>
              </a:rPr>
              <a:t>Able to execute your first program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>
                <a:solidFill>
                  <a:srgbClr val="0000FF"/>
                </a:solidFill>
              </a:rPr>
              <a:t>Understand basic C constructs and arithmetic operations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dirty="0">
                <a:solidFill>
                  <a:srgbClr val="0000FF"/>
                </a:solidFill>
              </a:rPr>
              <a:t>Understand basic programming </a:t>
            </a:r>
            <a:r>
              <a:rPr lang="en-GB" dirty="0" smtClean="0">
                <a:solidFill>
                  <a:srgbClr val="0000FF"/>
                </a:solidFill>
              </a:rPr>
              <a:t>style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3817657"/>
            <a:ext cx="82296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kern="0" dirty="0" smtClean="0">
                <a:solidFill>
                  <a:srgbClr val="C00000"/>
                </a:solidFill>
              </a:rPr>
              <a:t>References</a:t>
            </a:r>
            <a:endParaRPr lang="en-US" sz="2800" dirty="0" smtClean="0"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kern="0" dirty="0">
                <a:solidFill>
                  <a:srgbClr val="0000FF"/>
                </a:solidFill>
              </a:rPr>
              <a:t>Chapter 2, Getting Started</a:t>
            </a:r>
            <a:endParaRPr lang="en-GB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kern="0" dirty="0">
                <a:solidFill>
                  <a:srgbClr val="0000FF"/>
                </a:solidFill>
              </a:rPr>
              <a:t>Chapter 3, The Basics of C</a:t>
            </a:r>
            <a:endParaRPr lang="en-GB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kern="0" dirty="0">
                <a:solidFill>
                  <a:srgbClr val="0000FF"/>
                </a:solidFill>
              </a:rPr>
              <a:t>Vim Quick Tutorial (hand-out)</a:t>
            </a:r>
            <a:endParaRPr lang="en-GB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kern="0" dirty="0" smtClean="0">
                <a:solidFill>
                  <a:srgbClr val="0000FF"/>
                </a:solidFill>
              </a:rPr>
              <a:t>Getting started with UNIX</a:t>
            </a:r>
            <a:endParaRPr lang="en-SG" dirty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</a:t>
            </a:r>
            <a:r>
              <a:rPr lang="en-GB" dirty="0" smtClean="0"/>
              <a:t>1 </a:t>
            </a:r>
            <a:r>
              <a:rPr lang="en-GB" dirty="0"/>
              <a:t>Part I: Introduction</a:t>
            </a:r>
            <a:endParaRPr lang="en-SG" dirty="0"/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7426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  <a:cs typeface="Arial" charset="0"/>
              </a:rPr>
              <a:t>Objectives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0000FF"/>
                </a:solidFill>
              </a:rPr>
              <a:t>High-level programming languages.</a:t>
            </a:r>
            <a:endParaRPr lang="en-SG" sz="28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0000FF"/>
                </a:solidFill>
              </a:rPr>
              <a:t>Useful problem-solving strategies.</a:t>
            </a:r>
            <a:endParaRPr lang="en-SG" sz="28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0000FF"/>
                </a:solidFill>
              </a:rPr>
              <a:t>Writing algorithms in pseudo-codes.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endParaRPr lang="en-GB" sz="3200" dirty="0"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GB" sz="3200" dirty="0" smtClean="0">
                <a:solidFill>
                  <a:srgbClr val="C00000"/>
                </a:solidFill>
                <a:cs typeface="Arial" charset="0"/>
              </a:rPr>
              <a:t>References</a:t>
            </a:r>
            <a:endParaRPr lang="en-GB" sz="3200" dirty="0"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800" dirty="0">
                <a:solidFill>
                  <a:srgbClr val="0000FF"/>
                </a:solidFill>
                <a:cs typeface="Arial" charset="0"/>
              </a:rPr>
              <a:t>Chapter 1: Computers and Computing Fundamentals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3303"/>
              </p:ext>
            </p:extLst>
          </p:nvPr>
        </p:nvGraphicFramePr>
        <p:xfrm>
          <a:off x="552892" y="2042582"/>
          <a:ext cx="8091380" cy="23025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18276"/>
                <a:gridCol w="1618276"/>
                <a:gridCol w="1618276"/>
                <a:gridCol w="1618276"/>
                <a:gridCol w="1618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A+, APL, </a:t>
                      </a:r>
                      <a:r>
                        <a:rPr lang="en-US" sz="1600" b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Ada</a:t>
                      </a:r>
                      <a:endParaRPr lang="en-US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Basic</a:t>
                      </a:r>
                      <a:endParaRPr lang="en-US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C, C#, C++</a:t>
                      </a:r>
                      <a:endParaRPr lang="en-US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D, Delphi</a:t>
                      </a:r>
                      <a:endParaRPr lang="en-US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E, Eiffel</a:t>
                      </a:r>
                      <a:endParaRPr lang="en-US" sz="16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F,</a:t>
                      </a:r>
                      <a:r>
                        <a:rPr lang="en-US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Fortran, F#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G,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Haskell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IDL, Io,</a:t>
                      </a:r>
                      <a:r>
                        <a:rPr lang="en-US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ICI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Java, JASS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26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K,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Lisp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M, Maple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Nimrod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Oz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Pascal, Python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Q,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R, RPG, Ruby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Smalltalk, Shakespeare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Tcl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Today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uniPaaS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Vimscript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</a:t>
                      </a:r>
                      <a:r>
                        <a:rPr lang="en-US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VBA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Winbatch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X++, XL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Y, Z++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There are many programming languages (A to Z</a:t>
            </a:r>
            <a:r>
              <a:rPr lang="en-SG" dirty="0" smtClean="0">
                <a:solidFill>
                  <a:schemeClr val="tx1"/>
                </a:solidFill>
              </a:rPr>
              <a:t>):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4648036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/>
              <a:t>C </a:t>
            </a:r>
            <a:r>
              <a:rPr lang="en-SG" dirty="0" smtClean="0">
                <a:solidFill>
                  <a:schemeClr val="tx1"/>
                </a:solidFill>
              </a:rPr>
              <a:t>is a </a:t>
            </a:r>
            <a:r>
              <a:rPr lang="en-SG" dirty="0">
                <a:solidFill>
                  <a:schemeClr val="tx1"/>
                </a:solidFill>
              </a:rPr>
              <a:t>general-purpose computer programming language developed in 1972 by Dennis Ritchie at the </a:t>
            </a:r>
            <a:r>
              <a:rPr lang="en-SG" dirty="0">
                <a:solidFill>
                  <a:srgbClr val="C00000"/>
                </a:solidFill>
              </a:rPr>
              <a:t>Bell Telephone Lab</a:t>
            </a:r>
            <a:r>
              <a:rPr lang="en-SG" dirty="0">
                <a:solidFill>
                  <a:schemeClr val="tx1"/>
                </a:solidFill>
              </a:rPr>
              <a:t> for use with the </a:t>
            </a:r>
            <a:r>
              <a:rPr lang="en-SG" dirty="0">
                <a:solidFill>
                  <a:srgbClr val="C00000"/>
                </a:solidFill>
              </a:rPr>
              <a:t>UNIX operating </a:t>
            </a:r>
            <a:r>
              <a:rPr lang="en-SG" dirty="0" smtClean="0">
                <a:solidFill>
                  <a:srgbClr val="C00000"/>
                </a:solidFill>
              </a:rPr>
              <a:t>system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General</a:t>
            </a:r>
            <a:endParaRPr lang="en-SG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33983" y="1261350"/>
            <a:ext cx="7669537" cy="4625451"/>
            <a:chOff x="633983" y="1261350"/>
            <a:chExt cx="7669537" cy="4625451"/>
          </a:xfrm>
        </p:grpSpPr>
        <p:sp>
          <p:nvSpPr>
            <p:cNvPr id="12" name="TextBox 11"/>
            <p:cNvSpPr txBox="1"/>
            <p:nvPr/>
          </p:nvSpPr>
          <p:spPr>
            <a:xfrm>
              <a:off x="633983" y="1270153"/>
              <a:ext cx="7669537" cy="4616648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</a:t>
              </a:r>
            </a:p>
            <a:p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* 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Week1_MileToKm.c: Converts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distance in miles to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*/</a:t>
              </a:r>
            </a:p>
            <a:p>
              <a:endParaRPr lang="en-SG" sz="14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SG" sz="1400" b="1" dirty="0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            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definitions</a:t>
              </a:r>
            </a:p>
            <a:p>
              <a:r>
                <a:rPr lang="en-SG" sz="14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conversion constant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- distance in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miles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  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- distance in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the distance in miles&gt;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&amp;miles);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distance in unit miles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= KMS_PER_MILE * miles;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 distance to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Display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the distance in </a:t>
              </a:r>
              <a:r>
                <a:rPr lang="en-SG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SG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*/</a:t>
              </a:r>
              <a:endPara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kilometers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kms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SG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1052" y="1261350"/>
              <a:ext cx="144783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Week1_MileToKm.c</a:t>
              </a:r>
              <a:endParaRPr lang="en-SG" sz="11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86163" y="5311277"/>
            <a:ext cx="4181475" cy="1169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</a:rPr>
              <a:t>Sample Run</a:t>
            </a: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  <a:p>
            <a:endParaRPr lang="en-US" sz="1400" b="1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13" y="5530352"/>
            <a:ext cx="38163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–Wall Week1_MileToKm.c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00463" y="5981202"/>
            <a:ext cx="381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Enter the distance in miles&gt; 10.5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That equals     16.89 kilometers.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Our First Program (1/5)</a:t>
            </a:r>
            <a:endParaRPr lang="en-SG" dirty="0"/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0813" y="2527300"/>
            <a:ext cx="6240462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0000FF"/>
                </a:solidFill>
                <a:latin typeface="Calibri" pitchFamily="34" charset="0"/>
              </a:rPr>
              <a:t>preprocessor </a:t>
            </a:r>
            <a:r>
              <a:rPr lang="en-US" sz="3200" i="1" dirty="0" smtClean="0">
                <a:solidFill>
                  <a:srgbClr val="0000FF"/>
                </a:solidFill>
                <a:latin typeface="Calibri" pitchFamily="34" charset="0"/>
              </a:rPr>
              <a:t>directives</a:t>
            </a:r>
          </a:p>
          <a:p>
            <a:pPr>
              <a:buFont typeface="Wingdings" pitchFamily="2" charset="2"/>
              <a:buNone/>
              <a:defRPr/>
            </a:pPr>
            <a:endParaRPr lang="en-US" sz="3200" i="1" dirty="0">
              <a:solidFill>
                <a:srgbClr val="0000FF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 smtClean="0">
                <a:solidFill>
                  <a:srgbClr val="C00000"/>
                </a:solidFill>
                <a:latin typeface="Calibri" pitchFamily="34" charset="0"/>
              </a:rPr>
              <a:t>function </a:t>
            </a: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heading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3200" i="1" dirty="0">
                <a:solidFill>
                  <a:srgbClr val="00B050"/>
                </a:solidFill>
                <a:latin typeface="Calibri" pitchFamily="34" charset="0"/>
              </a:rPr>
              <a:t>variable</a:t>
            </a:r>
            <a:r>
              <a:rPr lang="en-US" sz="32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200" i="1" dirty="0" smtClean="0">
                <a:solidFill>
                  <a:srgbClr val="00B050"/>
                </a:solidFill>
                <a:latin typeface="Calibri" pitchFamily="34" charset="0"/>
              </a:rPr>
              <a:t>declarations</a:t>
            </a:r>
            <a:endParaRPr lang="en-US" sz="3200" i="1" dirty="0">
              <a:solidFill>
                <a:srgbClr val="00B05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i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3200" i="1" dirty="0">
                <a:solidFill>
                  <a:srgbClr val="002060"/>
                </a:solidFill>
                <a:latin typeface="Calibri" pitchFamily="34" charset="0"/>
              </a:rPr>
              <a:t>executable statements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Our First Program (2/5)</a:t>
            </a:r>
            <a:endParaRPr lang="en-SG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9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General form of a C program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preprocessor directives </a:t>
            </a:r>
            <a:r>
              <a:rPr lang="en-US" sz="2400" dirty="0"/>
              <a:t>followed by </a:t>
            </a:r>
            <a:r>
              <a:rPr lang="en-US" sz="2400" dirty="0">
                <a:solidFill>
                  <a:srgbClr val="0000FF"/>
                </a:solidFill>
              </a:rPr>
              <a:t>functions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4" y="1329913"/>
            <a:ext cx="7239076" cy="4762800"/>
          </a:xfrm>
          <a:prstGeom prst="rect">
            <a:avLst/>
          </a:prstGeom>
        </p:spPr>
      </p:pic>
      <p:sp>
        <p:nvSpPr>
          <p:cNvPr id="21507" name="Rectangle 46"/>
          <p:cNvSpPr>
            <a:spLocks noChangeArrowheads="1"/>
          </p:cNvSpPr>
          <p:nvPr/>
        </p:nvSpPr>
        <p:spPr bwMode="auto">
          <a:xfrm>
            <a:off x="1305607" y="1352550"/>
            <a:ext cx="239366" cy="4778375"/>
          </a:xfrm>
          <a:prstGeom prst="rect">
            <a:avLst/>
          </a:prstGeom>
          <a:solidFill>
            <a:schemeClr val="bg1"/>
          </a:solidFill>
          <a:ln w="12700" cap="sq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974" y="1901825"/>
            <a:ext cx="1371600" cy="523875"/>
            <a:chOff x="191730" y="1902542"/>
            <a:chExt cx="1371599" cy="523220"/>
          </a:xfrm>
        </p:grpSpPr>
        <p:sp>
          <p:nvSpPr>
            <p:cNvPr id="21546" name="TextBox 8"/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preprocessor directives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4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48" name="Straight Arrow Connector 13"/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567794" y="1744663"/>
            <a:ext cx="2109788" cy="349250"/>
            <a:chOff x="3524866" y="1745225"/>
            <a:chExt cx="2109018" cy="349045"/>
          </a:xfrm>
        </p:grpSpPr>
        <p:sp>
          <p:nvSpPr>
            <p:cNvPr id="21544" name="TextBox 9"/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standard header file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45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6892019" y="3421063"/>
            <a:ext cx="1646238" cy="989012"/>
            <a:chOff x="6848182" y="3421629"/>
            <a:chExt cx="1646889" cy="988137"/>
          </a:xfrm>
        </p:grpSpPr>
        <p:sp>
          <p:nvSpPr>
            <p:cNvPr id="21540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comments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41" name="Straight Arrow Connector 20"/>
            <p:cNvCxnSpPr>
              <a:cxnSpLocks noChangeShapeType="1"/>
            </p:cNvCxnSpPr>
            <p:nvPr/>
          </p:nvCxnSpPr>
          <p:spPr bwMode="auto">
            <a:xfrm rot="10800000">
              <a:off x="7020232" y="3421629"/>
              <a:ext cx="471949" cy="309715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42" name="Straight Arrow Connector 23"/>
            <p:cNvCxnSpPr>
              <a:cxnSpLocks noChangeShapeType="1"/>
              <a:stCxn id="21540" idx="1"/>
            </p:cNvCxnSpPr>
            <p:nvPr/>
          </p:nvCxnSpPr>
          <p:spPr bwMode="auto">
            <a:xfrm rot="10800000">
              <a:off x="6848182" y="3765767"/>
              <a:ext cx="658747" cy="26058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43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6931743" y="3923316"/>
              <a:ext cx="575186" cy="486450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602719" y="2424113"/>
            <a:ext cx="1489075" cy="434975"/>
            <a:chOff x="3559278" y="2423656"/>
            <a:chExt cx="1489587" cy="435592"/>
          </a:xfrm>
        </p:grpSpPr>
        <p:sp>
          <p:nvSpPr>
            <p:cNvPr id="21538" name="TextBox 30"/>
            <p:cNvSpPr txBox="1">
              <a:spLocks noChangeArrowheads="1"/>
            </p:cNvSpPr>
            <p:nvPr/>
          </p:nvSpPr>
          <p:spPr bwMode="auto">
            <a:xfrm>
              <a:off x="4060722" y="2551471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constant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39" name="Straight Arrow Connector 31"/>
            <p:cNvCxnSpPr>
              <a:cxnSpLocks noChangeShapeType="1"/>
              <a:stCxn id="21538" idx="1"/>
            </p:cNvCxnSpPr>
            <p:nvPr/>
          </p:nvCxnSpPr>
          <p:spPr bwMode="auto">
            <a:xfrm rot="10800000">
              <a:off x="3559278" y="2423656"/>
              <a:ext cx="501444" cy="281704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229961" y="2762250"/>
            <a:ext cx="2424113" cy="784225"/>
            <a:chOff x="270386" y="2762866"/>
            <a:chExt cx="2423653" cy="783774"/>
          </a:xfrm>
        </p:grpSpPr>
        <p:sp>
          <p:nvSpPr>
            <p:cNvPr id="21534" name="TextBox 33"/>
            <p:cNvSpPr txBox="1">
              <a:spLocks noChangeArrowheads="1"/>
            </p:cNvSpPr>
            <p:nvPr/>
          </p:nvSpPr>
          <p:spPr bwMode="auto">
            <a:xfrm>
              <a:off x="270386" y="3023420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reserved words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35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6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7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1017639" y="3129971"/>
              <a:ext cx="1017399" cy="188417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45849" y="3205163"/>
            <a:ext cx="2279650" cy="912812"/>
            <a:chOff x="334296" y="3205318"/>
            <a:chExt cx="2281084" cy="912459"/>
          </a:xfrm>
        </p:grpSpPr>
        <p:sp>
          <p:nvSpPr>
            <p:cNvPr id="21531" name="TextBox 41"/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variables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32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3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82324" y="3948113"/>
            <a:ext cx="1949450" cy="688975"/>
            <a:chOff x="71500" y="3947655"/>
            <a:chExt cx="1949028" cy="689222"/>
          </a:xfrm>
        </p:grpSpPr>
        <p:sp>
          <p:nvSpPr>
            <p:cNvPr id="21528" name="TextBox 48"/>
            <p:cNvSpPr txBox="1">
              <a:spLocks noChangeArrowheads="1"/>
            </p:cNvSpPr>
            <p:nvPr/>
          </p:nvSpPr>
          <p:spPr bwMode="auto">
            <a:xfrm>
              <a:off x="71500" y="4329100"/>
              <a:ext cx="16835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 dirty="0">
                  <a:solidFill>
                    <a:srgbClr val="E46C0A"/>
                  </a:solidFill>
                  <a:latin typeface="Calibri" pitchFamily="34" charset="0"/>
                </a:rPr>
                <a:t>standard identifiers</a:t>
              </a:r>
              <a:endParaRPr lang="en-SG" sz="1400" b="1" i="1" dirty="0">
                <a:solidFill>
                  <a:srgbClr val="E46C0A"/>
                </a:solidFill>
                <a:latin typeface="Calibri" pitchFamily="34" charset="0"/>
              </a:endParaRPr>
            </a:p>
          </p:txBody>
        </p:sp>
        <p:cxnSp>
          <p:nvCxnSpPr>
            <p:cNvPr id="21529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519084" y="3947655"/>
              <a:ext cx="467031" cy="417868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  <p:cxnSp>
          <p:nvCxnSpPr>
            <p:cNvPr id="21530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1533832" y="4188547"/>
              <a:ext cx="486696" cy="206472"/>
            </a:xfrm>
            <a:prstGeom prst="straightConnector1">
              <a:avLst/>
            </a:prstGeom>
            <a:noFill/>
            <a:ln w="12700" cap="sq" algn="ctr">
              <a:solidFill>
                <a:srgbClr val="E46C0A"/>
              </a:solidFill>
              <a:round/>
              <a:headEnd/>
              <a:tailEnd type="triangle" w="med" len="med"/>
            </a:ln>
          </p:spPr>
        </p:cxn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Our First Program (3/5)</a:t>
            </a:r>
            <a:endParaRPr lang="en-SG" dirty="0"/>
          </a:p>
        </p:txBody>
      </p:sp>
      <p:sp>
        <p:nvSpPr>
          <p:cNvPr id="4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5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4" y="1329913"/>
            <a:ext cx="7239076" cy="4762800"/>
          </a:xfrm>
          <a:prstGeom prst="rect">
            <a:avLst/>
          </a:prstGeom>
        </p:spPr>
      </p:pic>
      <p:sp>
        <p:nvSpPr>
          <p:cNvPr id="21507" name="Rectangle 46"/>
          <p:cNvSpPr>
            <a:spLocks noChangeArrowheads="1"/>
          </p:cNvSpPr>
          <p:nvPr/>
        </p:nvSpPr>
        <p:spPr bwMode="auto">
          <a:xfrm>
            <a:off x="1305607" y="1352550"/>
            <a:ext cx="219075" cy="4778375"/>
          </a:xfrm>
          <a:prstGeom prst="rect">
            <a:avLst/>
          </a:prstGeom>
          <a:solidFill>
            <a:schemeClr val="bg1"/>
          </a:solidFill>
          <a:ln w="12700" cap="sq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1415143" y="4310743"/>
            <a:ext cx="6716485" cy="566057"/>
          </a:xfrm>
          <a:prstGeom prst="roundRect">
            <a:avLst>
              <a:gd name="adj" fmla="val 8838"/>
            </a:avLst>
          </a:prstGeom>
          <a:noFill/>
          <a:ln w="38100" cap="rnd">
            <a:solidFill>
              <a:srgbClr val="C00000">
                <a:alpha val="72000"/>
              </a:srgb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Our First Program (4/5)</a:t>
            </a:r>
            <a:endParaRPr lang="en-SG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2353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1" y="1126451"/>
            <a:ext cx="7936138" cy="26110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74914" y="3748491"/>
            <a:ext cx="2309836" cy="2612901"/>
            <a:chOff x="674914" y="3748491"/>
            <a:chExt cx="2309836" cy="2612901"/>
          </a:xfrm>
        </p:grpSpPr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74914" y="3748491"/>
              <a:ext cx="2309836" cy="2612901"/>
            </a:xfrm>
            <a:prstGeom prst="rect">
              <a:avLst/>
            </a:prstGeom>
            <a:solidFill>
              <a:schemeClr val="accent1"/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55" name="TextBox 10"/>
            <p:cNvSpPr txBox="1">
              <a:spLocks noChangeArrowheads="1"/>
            </p:cNvSpPr>
            <p:nvPr/>
          </p:nvSpPr>
          <p:spPr bwMode="auto">
            <a:xfrm>
              <a:off x="1340412" y="3781144"/>
              <a:ext cx="10117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 dirty="0"/>
                <a:t>memory</a:t>
              </a:r>
              <a:endParaRPr lang="en-SG" sz="1400" b="1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8850" y="4113048"/>
              <a:ext cx="1774825" cy="60183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66" name="TextBox 21"/>
            <p:cNvSpPr txBox="1">
              <a:spLocks noChangeArrowheads="1"/>
            </p:cNvSpPr>
            <p:nvPr/>
          </p:nvSpPr>
          <p:spPr bwMode="auto">
            <a:xfrm>
              <a:off x="1047551" y="4114813"/>
              <a:ext cx="159742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/>
                <a:t>machine language </a:t>
              </a:r>
              <a:r>
                <a:rPr lang="en-US" sz="1100" dirty="0" smtClean="0">
                  <a:solidFill>
                    <a:srgbClr val="0070C0"/>
                  </a:solidFill>
                </a:rPr>
                <a:t>Week1_MileToKm </a:t>
              </a:r>
              <a:r>
                <a:rPr lang="en-US" sz="1100" dirty="0"/>
                <a:t>conversion program</a:t>
              </a:r>
              <a:endParaRPr lang="en-SG" sz="1100" dirty="0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575193" y="4802306"/>
              <a:ext cx="5421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miles</a:t>
              </a:r>
              <a:endParaRPr lang="en-SG" sz="120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423988" y="5075749"/>
              <a:ext cx="844550" cy="406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1492018" y="5120890"/>
              <a:ext cx="7084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?</a:t>
              </a:r>
              <a:endParaRPr lang="en-SG" sz="1200"/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423988" y="5800553"/>
              <a:ext cx="844550" cy="406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62" name="TextBox 17"/>
            <p:cNvSpPr txBox="1">
              <a:spLocks noChangeArrowheads="1"/>
            </p:cNvSpPr>
            <p:nvPr/>
          </p:nvSpPr>
          <p:spPr bwMode="auto">
            <a:xfrm>
              <a:off x="1492018" y="5867813"/>
              <a:ext cx="7084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?</a:t>
              </a:r>
              <a:endParaRPr lang="en-SG" sz="1200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1612865" y="5545211"/>
              <a:ext cx="4667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kms</a:t>
              </a:r>
              <a:endParaRPr lang="en-SG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9438" y="3748401"/>
            <a:ext cx="2310645" cy="2612383"/>
            <a:chOff x="3499438" y="3748401"/>
            <a:chExt cx="2310645" cy="2612383"/>
          </a:xfrm>
        </p:grpSpPr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3499438" y="3748401"/>
              <a:ext cx="2310645" cy="2612383"/>
            </a:xfrm>
            <a:prstGeom prst="rect">
              <a:avLst/>
            </a:prstGeom>
            <a:solidFill>
              <a:schemeClr val="accent1"/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69" name="TextBox 24"/>
            <p:cNvSpPr txBox="1">
              <a:spLocks noChangeArrowheads="1"/>
            </p:cNvSpPr>
            <p:nvPr/>
          </p:nvSpPr>
          <p:spPr bwMode="auto">
            <a:xfrm>
              <a:off x="4165169" y="3781126"/>
              <a:ext cx="10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/>
                <a:t>memory</a:t>
              </a:r>
              <a:endParaRPr lang="en-SG" sz="1400" b="1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3783013" y="4113048"/>
              <a:ext cx="1776412" cy="60183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80" name="TextBox 35"/>
            <p:cNvSpPr txBox="1">
              <a:spLocks noChangeArrowheads="1"/>
            </p:cNvSpPr>
            <p:nvPr/>
          </p:nvSpPr>
          <p:spPr bwMode="auto">
            <a:xfrm>
              <a:off x="3872206" y="4114715"/>
              <a:ext cx="1597981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/>
                <a:t>machine language </a:t>
              </a:r>
              <a:r>
                <a:rPr lang="en-US" sz="1100" dirty="0" smtClean="0">
                  <a:solidFill>
                    <a:srgbClr val="0070C0"/>
                  </a:solidFill>
                </a:rPr>
                <a:t>Week1_MileToKm </a:t>
              </a:r>
              <a:r>
                <a:rPr lang="en-US" sz="1100" dirty="0"/>
                <a:t>conversion program</a:t>
              </a:r>
              <a:endParaRPr lang="en-SG" sz="1100" dirty="0"/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4400128" y="4802034"/>
              <a:ext cx="5421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miles</a:t>
              </a:r>
              <a:endParaRPr lang="en-SG" sz="1200"/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249738" y="5118611"/>
              <a:ext cx="842962" cy="36353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78" name="TextBox 33"/>
            <p:cNvSpPr txBox="1">
              <a:spLocks noChangeArrowheads="1"/>
            </p:cNvSpPr>
            <p:nvPr/>
          </p:nvSpPr>
          <p:spPr bwMode="auto">
            <a:xfrm>
              <a:off x="4316829" y="5142327"/>
              <a:ext cx="7087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/>
                <a:t>10.5</a:t>
              </a:r>
              <a:endParaRPr lang="en-SG" sz="1200" dirty="0"/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249738" y="5843415"/>
              <a:ext cx="842962" cy="363538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4316829" y="5867310"/>
              <a:ext cx="7087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?</a:t>
              </a:r>
              <a:endParaRPr lang="en-SG" sz="1200"/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4437799" y="5544768"/>
              <a:ext cx="4667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kms</a:t>
              </a:r>
              <a:endParaRPr lang="en-SG" sz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31155" y="3748468"/>
            <a:ext cx="2310075" cy="2612768"/>
            <a:chOff x="6431155" y="3748468"/>
            <a:chExt cx="2310075" cy="2612768"/>
          </a:xfrm>
        </p:grpSpPr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6431155" y="3748468"/>
              <a:ext cx="2310075" cy="2612768"/>
            </a:xfrm>
            <a:prstGeom prst="rect">
              <a:avLst/>
            </a:prstGeom>
            <a:solidFill>
              <a:schemeClr val="accent1"/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sz="1400"/>
            </a:p>
          </p:txBody>
        </p:sp>
        <p:sp>
          <p:nvSpPr>
            <p:cNvPr id="83" name="TextBox 38"/>
            <p:cNvSpPr txBox="1">
              <a:spLocks noChangeArrowheads="1"/>
            </p:cNvSpPr>
            <p:nvPr/>
          </p:nvSpPr>
          <p:spPr bwMode="auto">
            <a:xfrm>
              <a:off x="7096722" y="3781139"/>
              <a:ext cx="10118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/>
                <a:t>memory</a:t>
              </a:r>
              <a:endParaRPr lang="en-SG" sz="1400" b="1"/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6715124" y="4113048"/>
              <a:ext cx="1774825" cy="601831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94" name="TextBox 49"/>
            <p:cNvSpPr txBox="1">
              <a:spLocks noChangeArrowheads="1"/>
            </p:cNvSpPr>
            <p:nvPr/>
          </p:nvSpPr>
          <p:spPr bwMode="auto">
            <a:xfrm>
              <a:off x="6803831" y="4114788"/>
              <a:ext cx="1597588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100" dirty="0"/>
                <a:t>machine language </a:t>
              </a:r>
              <a:r>
                <a:rPr lang="en-US" sz="1100" dirty="0" smtClean="0">
                  <a:solidFill>
                    <a:srgbClr val="0070C0"/>
                  </a:solidFill>
                </a:rPr>
                <a:t>Week1_MileToKm</a:t>
              </a:r>
              <a:r>
                <a:rPr lang="en-US" sz="1100" dirty="0" smtClean="0"/>
                <a:t> </a:t>
              </a:r>
              <a:r>
                <a:rPr lang="en-US" sz="1100" dirty="0"/>
                <a:t>conversion program</a:t>
              </a:r>
              <a:endParaRPr lang="en-SG" sz="1100" dirty="0"/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7331555" y="4802236"/>
              <a:ext cx="5421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miles</a:t>
              </a:r>
              <a:endParaRPr lang="en-SG" sz="1200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7180262" y="5091624"/>
              <a:ext cx="844550" cy="390525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92" name="TextBox 47"/>
            <p:cNvSpPr txBox="1">
              <a:spLocks noChangeArrowheads="1"/>
            </p:cNvSpPr>
            <p:nvPr/>
          </p:nvSpPr>
          <p:spPr bwMode="auto">
            <a:xfrm>
              <a:off x="7248344" y="5142576"/>
              <a:ext cx="70855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10.5</a:t>
              </a:r>
              <a:endParaRPr lang="en-SG" sz="1200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7180262" y="5800553"/>
              <a:ext cx="844550" cy="406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 sz="1600"/>
            </a:p>
          </p:txBody>
        </p: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7248344" y="5845912"/>
              <a:ext cx="70855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16.89</a:t>
              </a:r>
              <a:endParaRPr lang="en-SG" sz="1200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7369227" y="5545098"/>
              <a:ext cx="4667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kms</a:t>
              </a:r>
              <a:endParaRPr lang="en-SG" sz="1200"/>
            </a:p>
          </p:txBody>
        </p:sp>
      </p:grpSp>
      <p:sp>
        <p:nvSpPr>
          <p:cNvPr id="95" name="Right Arrow 94"/>
          <p:cNvSpPr/>
          <p:nvPr/>
        </p:nvSpPr>
        <p:spPr>
          <a:xfrm>
            <a:off x="414674" y="1673225"/>
            <a:ext cx="408523" cy="299661"/>
          </a:xfrm>
          <a:prstGeom prst="rightArrow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ight Arrow 96"/>
          <p:cNvSpPr/>
          <p:nvPr/>
        </p:nvSpPr>
        <p:spPr>
          <a:xfrm>
            <a:off x="414670" y="2663847"/>
            <a:ext cx="408523" cy="299661"/>
          </a:xfrm>
          <a:prstGeom prst="rightArrow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Right Arrow 100"/>
          <p:cNvSpPr/>
          <p:nvPr/>
        </p:nvSpPr>
        <p:spPr>
          <a:xfrm>
            <a:off x="414666" y="3240801"/>
            <a:ext cx="408523" cy="299661"/>
          </a:xfrm>
          <a:prstGeom prst="rightArrow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Our First Program (5/5)</a:t>
            </a:r>
            <a:endParaRPr lang="en-SG" dirty="0"/>
          </a:p>
        </p:txBody>
      </p:sp>
      <p:sp>
        <p:nvSpPr>
          <p:cNvPr id="4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7" grpId="0" animBg="1"/>
      <p:bldP spid="97" grpId="1" animBg="1"/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1/4)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login to </a:t>
            </a:r>
            <a:r>
              <a:rPr lang="en-US" sz="3200" dirty="0" err="1"/>
              <a:t>sunfire</a:t>
            </a:r>
            <a:r>
              <a:rPr lang="en-US" sz="3200" dirty="0"/>
              <a:t> server, you need your </a:t>
            </a:r>
            <a:r>
              <a:rPr lang="en-US" sz="3200" dirty="0" err="1"/>
              <a:t>SoC</a:t>
            </a:r>
            <a:r>
              <a:rPr lang="en-US" sz="3200" dirty="0"/>
              <a:t> UNIX account user-name and password.</a:t>
            </a:r>
          </a:p>
          <a:p>
            <a:endParaRPr lang="en-US" sz="3200" dirty="0"/>
          </a:p>
          <a:p>
            <a:r>
              <a:rPr lang="en-GB" sz="3200" dirty="0"/>
              <a:t>If you don’t have it yet, create your account here</a:t>
            </a:r>
            <a:r>
              <a:rPr lang="en-GB" sz="3200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sz="2800" dirty="0">
                <a:hlinkClick r:id="rId3"/>
              </a:rPr>
              <a:t>https://mysoc.nus.edu.sg/~</a:t>
            </a:r>
            <a:r>
              <a:rPr lang="en-GB" sz="2800" dirty="0" smtClean="0">
                <a:hlinkClick r:id="rId3"/>
              </a:rPr>
              <a:t>newacct</a:t>
            </a:r>
            <a:endParaRPr lang="en-SG" sz="12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979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6412" y="1339851"/>
            <a:ext cx="4394978" cy="923330"/>
            <a:chOff x="506026" y="1340528"/>
            <a:chExt cx="4395133" cy="922315"/>
          </a:xfrm>
        </p:grpSpPr>
        <p:pic>
          <p:nvPicPr>
            <p:cNvPr id="25614" name="Picture 5" descr="ssh_icon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884" y="1372940"/>
              <a:ext cx="6762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5" name="TextBox 6"/>
            <p:cNvSpPr txBox="1">
              <a:spLocks noChangeArrowheads="1"/>
            </p:cNvSpPr>
            <p:nvPr/>
          </p:nvSpPr>
          <p:spPr bwMode="auto">
            <a:xfrm>
              <a:off x="506026" y="1340528"/>
              <a:ext cx="3665693" cy="922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on your desktop, and double click on it.</a:t>
              </a:r>
              <a:endParaRPr lang="en-SG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8000" y="2435283"/>
            <a:ext cx="8518525" cy="3818476"/>
            <a:chOff x="507508" y="2276304"/>
            <a:chExt cx="8518955" cy="3817398"/>
          </a:xfrm>
        </p:grpSpPr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507508" y="2300797"/>
              <a:ext cx="2963662" cy="1753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2.	Click on “</a:t>
              </a:r>
              <a:r>
                <a:rPr lang="en-US" dirty="0">
                  <a:solidFill>
                    <a:srgbClr val="0000FF"/>
                  </a:solidFill>
                </a:rPr>
                <a:t>Quick Connect</a:t>
              </a:r>
              <a:r>
                <a:rPr lang="en-US" dirty="0"/>
                <a:t>” to get the pop-up window. Enter “</a:t>
              </a:r>
              <a:r>
                <a:rPr lang="en-US" dirty="0" err="1" smtClean="0">
                  <a:solidFill>
                    <a:srgbClr val="0000FF"/>
                  </a:solidFill>
                </a:rPr>
                <a:t>sunfire</a:t>
              </a:r>
              <a:r>
                <a:rPr lang="en-US" dirty="0" smtClean="0"/>
                <a:t>” </a:t>
              </a:r>
              <a:r>
                <a:rPr lang="en-US" dirty="0"/>
                <a:t>for Host Name and your </a:t>
              </a:r>
              <a:r>
                <a:rPr lang="en-US" dirty="0">
                  <a:solidFill>
                    <a:srgbClr val="0000FF"/>
                  </a:solidFill>
                </a:rPr>
                <a:t>UNIX id </a:t>
              </a:r>
              <a:r>
                <a:rPr lang="en-US" dirty="0" smtClean="0"/>
                <a:t>as User Name.</a:t>
              </a:r>
              <a:endParaRPr lang="en-SG" dirty="0"/>
            </a:p>
          </p:txBody>
        </p:sp>
        <p:pic>
          <p:nvPicPr>
            <p:cNvPr id="256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8139" y="2276304"/>
              <a:ext cx="5438324" cy="3817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56122" y="2635995"/>
            <a:ext cx="3643054" cy="1626744"/>
            <a:chOff x="2455861" y="2476870"/>
            <a:chExt cx="3643098" cy="1626304"/>
          </a:xfrm>
        </p:grpSpPr>
        <p:cxnSp>
          <p:nvCxnSpPr>
            <p:cNvPr id="25609" name="Straight Arrow Connector 10"/>
            <p:cNvCxnSpPr>
              <a:cxnSpLocks noChangeShapeType="1"/>
            </p:cNvCxnSpPr>
            <p:nvPr/>
          </p:nvCxnSpPr>
          <p:spPr bwMode="auto">
            <a:xfrm>
              <a:off x="2732310" y="2476870"/>
              <a:ext cx="1129476" cy="31959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0" name="Straight Arrow Connector 12"/>
            <p:cNvCxnSpPr>
              <a:cxnSpLocks noChangeShapeType="1"/>
            </p:cNvCxnSpPr>
            <p:nvPr/>
          </p:nvCxnSpPr>
          <p:spPr bwMode="auto">
            <a:xfrm>
              <a:off x="3366117" y="3338753"/>
              <a:ext cx="2732842" cy="66507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1" name="Straight Arrow Connector 14"/>
            <p:cNvCxnSpPr>
              <a:cxnSpLocks noChangeShapeType="1"/>
            </p:cNvCxnSpPr>
            <p:nvPr/>
          </p:nvCxnSpPr>
          <p:spPr bwMode="auto">
            <a:xfrm>
              <a:off x="2455861" y="3671291"/>
              <a:ext cx="3643098" cy="431883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Logging </a:t>
            </a:r>
            <a:r>
              <a:rPr lang="en-GB" dirty="0"/>
              <a:t>into UNIX System (</a:t>
            </a:r>
            <a:r>
              <a:rPr lang="en-GB" dirty="0" smtClean="0"/>
              <a:t>2/4)</a:t>
            </a:r>
            <a:endParaRPr lang="en-SG" dirty="0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693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4975" y="1322388"/>
            <a:ext cx="6427788" cy="1320800"/>
            <a:chOff x="435005" y="1322773"/>
            <a:chExt cx="6427433" cy="1319977"/>
          </a:xfrm>
        </p:grpSpPr>
        <p:sp>
          <p:nvSpPr>
            <p:cNvPr id="26635" name="TextBox 6"/>
            <p:cNvSpPr txBox="1">
              <a:spLocks noChangeArrowheads="1"/>
            </p:cNvSpPr>
            <p:nvPr/>
          </p:nvSpPr>
          <p:spPr bwMode="auto">
            <a:xfrm>
              <a:off x="435005" y="1322773"/>
              <a:ext cx="3568823" cy="369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3.	Enter your UNIX password.</a:t>
              </a:r>
              <a:endParaRPr lang="en-SG" dirty="0"/>
            </a:p>
          </p:txBody>
        </p:sp>
        <p:pic>
          <p:nvPicPr>
            <p:cNvPr id="26636" name="Picture 17" descr="password_popup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8519" y="1353567"/>
              <a:ext cx="2723919" cy="128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1488" y="2709863"/>
            <a:ext cx="8091487" cy="3860800"/>
            <a:chOff x="471995" y="2602637"/>
            <a:chExt cx="8090193" cy="3861739"/>
          </a:xfrm>
        </p:grpSpPr>
        <p:sp>
          <p:nvSpPr>
            <p:cNvPr id="26633" name="TextBox 21"/>
            <p:cNvSpPr txBox="1">
              <a:spLocks noChangeArrowheads="1"/>
            </p:cNvSpPr>
            <p:nvPr/>
          </p:nvSpPr>
          <p:spPr bwMode="auto">
            <a:xfrm>
              <a:off x="471995" y="2602637"/>
              <a:ext cx="6151612" cy="646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successfully into your UNIX account, you will see this screen (actual display may vary).</a:t>
              </a:r>
              <a:endParaRPr lang="en-SG" dirty="0"/>
            </a:p>
          </p:txBody>
        </p:sp>
        <p:pic>
          <p:nvPicPr>
            <p:cNvPr id="26634" name="Picture 22" descr="logged_i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3235149"/>
              <a:ext cx="4904588" cy="322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Logging </a:t>
            </a:r>
            <a:r>
              <a:rPr lang="en-GB" dirty="0"/>
              <a:t>into UNIX </a:t>
            </a:r>
            <a:r>
              <a:rPr lang="en-GB" dirty="0" smtClean="0"/>
              <a:t>System </a:t>
            </a:r>
            <a:r>
              <a:rPr lang="en-GB" dirty="0"/>
              <a:t>(</a:t>
            </a:r>
            <a:r>
              <a:rPr lang="en-GB" dirty="0" smtClean="0"/>
              <a:t>3/4)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139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Logging </a:t>
            </a:r>
            <a:r>
              <a:rPr lang="en-GB" dirty="0"/>
              <a:t>into UNIX System </a:t>
            </a:r>
            <a:r>
              <a:rPr lang="en-GB" dirty="0" smtClean="0"/>
              <a:t>(4/4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069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If </a:t>
            </a:r>
            <a:r>
              <a:rPr lang="en-US" sz="2800" dirty="0">
                <a:solidFill>
                  <a:srgbClr val="C00000"/>
                </a:solidFill>
              </a:rPr>
              <a:t>this is your first time logging </a:t>
            </a:r>
            <a:r>
              <a:rPr lang="en-US" sz="2800" dirty="0" smtClean="0">
                <a:solidFill>
                  <a:srgbClr val="C00000"/>
                </a:solidFill>
              </a:rPr>
              <a:t>in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Run the following setup script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cs1010/lab0/setup</a:t>
            </a:r>
            <a:b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source .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bash_profile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Basic UNIX commands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mkdir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rmdir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</a:p>
          <a:p>
            <a:pPr marL="457200" lvl="1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more to </a:t>
            </a:r>
            <a:r>
              <a:rPr lang="en-US" sz="2400" dirty="0" smtClean="0"/>
              <a:t>come in </a:t>
            </a:r>
            <a:r>
              <a:rPr lang="en-US" sz="2400" dirty="0"/>
              <a:t>later weeks)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4663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</a:t>
            </a:r>
            <a:endParaRPr lang="en-SG" dirty="0"/>
          </a:p>
        </p:txBody>
      </p:sp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77848"/>
          </a:xfrm>
        </p:spPr>
        <p:txBody>
          <a:bodyPr>
            <a:spAutoFit/>
          </a:bodyPr>
          <a:lstStyle/>
          <a:p>
            <a:pPr>
              <a:spcBef>
                <a:spcPts val="672"/>
              </a:spcBef>
            </a:pPr>
            <a:r>
              <a:rPr lang="en-GB" sz="2800" dirty="0"/>
              <a:t>Computer = </a:t>
            </a:r>
            <a:r>
              <a:rPr lang="en-GB" sz="2800" b="1" dirty="0"/>
              <a:t>Hardware + Software</a:t>
            </a:r>
          </a:p>
          <a:p>
            <a:pPr lvl="1">
              <a:spcBef>
                <a:spcPts val="672"/>
              </a:spcBef>
              <a:buFont typeface="Wingdings" pitchFamily="2" charset="2"/>
              <a:buChar char="q"/>
            </a:pPr>
            <a:r>
              <a:rPr lang="en-GB" sz="2400" i="1" dirty="0">
                <a:solidFill>
                  <a:srgbClr val="0000FF"/>
                </a:solidFill>
              </a:rPr>
              <a:t>Hardware</a:t>
            </a:r>
            <a:r>
              <a:rPr lang="en-GB" sz="2400" dirty="0"/>
              <a:t>: physical components for computation/processing; should be simple, fast, reliable.</a:t>
            </a:r>
          </a:p>
          <a:p>
            <a:pPr lvl="1">
              <a:spcBef>
                <a:spcPts val="672"/>
              </a:spcBef>
              <a:buFont typeface="Wingdings" pitchFamily="2" charset="2"/>
              <a:buChar char="q"/>
            </a:pPr>
            <a:r>
              <a:rPr lang="en-GB" sz="2400" i="1" dirty="0">
                <a:solidFill>
                  <a:srgbClr val="0000FF"/>
                </a:solidFill>
              </a:rPr>
              <a:t>Software</a:t>
            </a:r>
            <a:r>
              <a:rPr lang="en-GB" sz="2400" dirty="0"/>
              <a:t>: set of instructions to perform tasks to specifications; should be flexible, user-friendly, sophisticated.</a:t>
            </a:r>
            <a:endParaRPr lang="en-US" sz="2400" dirty="0">
              <a:cs typeface="Arial" charset="0"/>
            </a:endParaRPr>
          </a:p>
          <a:p>
            <a:pPr lvl="1">
              <a:spcBef>
                <a:spcPts val="672"/>
              </a:spcBef>
              <a:buFont typeface="Wingdings" pitchFamily="2" charset="2"/>
              <a:buChar char="q"/>
            </a:pPr>
            <a:r>
              <a:rPr lang="en-GB" sz="2400" dirty="0">
                <a:solidFill>
                  <a:srgbClr val="C00000"/>
                </a:solidFill>
              </a:rPr>
              <a:t>Program is a kind of software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504825"/>
            <a:ext cx="62388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82688" y="604838"/>
            <a:ext cx="1943100" cy="1304925"/>
            <a:chOff x="1182130" y="605481"/>
            <a:chExt cx="1944130" cy="1303638"/>
          </a:xfrm>
        </p:grpSpPr>
        <p:sp>
          <p:nvSpPr>
            <p:cNvPr id="18444" name="Freeform 6"/>
            <p:cNvSpPr>
              <a:spLocks/>
            </p:cNvSpPr>
            <p:nvPr/>
          </p:nvSpPr>
          <p:spPr bwMode="auto">
            <a:xfrm>
              <a:off x="1182130" y="605481"/>
              <a:ext cx="1944130" cy="1303638"/>
            </a:xfrm>
            <a:custGeom>
              <a:avLst/>
              <a:gdLst>
                <a:gd name="T0" fmla="*/ 214184 w 1944130"/>
                <a:gd name="T1" fmla="*/ 284205 h 1303638"/>
                <a:gd name="T2" fmla="*/ 1091513 w 1944130"/>
                <a:gd name="T3" fmla="*/ 12357 h 1303638"/>
                <a:gd name="T4" fmla="*/ 1795848 w 1944130"/>
                <a:gd name="T5" fmla="*/ 210065 h 1303638"/>
                <a:gd name="T6" fmla="*/ 1882346 w 1944130"/>
                <a:gd name="T7" fmla="*/ 877330 h 1303638"/>
                <a:gd name="T8" fmla="*/ 1425146 w 1944130"/>
                <a:gd name="T9" fmla="*/ 1297460 h 1303638"/>
                <a:gd name="T10" fmla="*/ 201827 w 1944130"/>
                <a:gd name="T11" fmla="*/ 840260 h 1303638"/>
                <a:gd name="T12" fmla="*/ 214184 w 1944130"/>
                <a:gd name="T13" fmla="*/ 284205 h 13036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44130"/>
                <a:gd name="T22" fmla="*/ 0 h 1303638"/>
                <a:gd name="T23" fmla="*/ 1944130 w 1944130"/>
                <a:gd name="T24" fmla="*/ 1303638 h 13036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44130" h="1303638">
                  <a:moveTo>
                    <a:pt x="214184" y="284205"/>
                  </a:moveTo>
                  <a:cubicBezTo>
                    <a:pt x="362465" y="146221"/>
                    <a:pt x="827902" y="24714"/>
                    <a:pt x="1091513" y="12357"/>
                  </a:cubicBezTo>
                  <a:cubicBezTo>
                    <a:pt x="1355124" y="0"/>
                    <a:pt x="1664043" y="65903"/>
                    <a:pt x="1795848" y="210065"/>
                  </a:cubicBezTo>
                  <a:cubicBezTo>
                    <a:pt x="1927654" y="354227"/>
                    <a:pt x="1944130" y="696098"/>
                    <a:pt x="1882346" y="877330"/>
                  </a:cubicBezTo>
                  <a:cubicBezTo>
                    <a:pt x="1820562" y="1058562"/>
                    <a:pt x="1705233" y="1303638"/>
                    <a:pt x="1425146" y="1297460"/>
                  </a:cubicBezTo>
                  <a:cubicBezTo>
                    <a:pt x="1145060" y="1291282"/>
                    <a:pt x="403654" y="1011195"/>
                    <a:pt x="201827" y="840260"/>
                  </a:cubicBezTo>
                  <a:cubicBezTo>
                    <a:pt x="0" y="669325"/>
                    <a:pt x="65903" y="422189"/>
                    <a:pt x="214184" y="284205"/>
                  </a:cubicBezTo>
                  <a:close/>
                </a:path>
              </a:pathLst>
            </a:custGeom>
            <a:noFill/>
            <a:ln w="28575" cap="sq" cmpd="sng" algn="ctr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Box 7"/>
            <p:cNvSpPr txBox="1">
              <a:spLocks noChangeArrowheads="1"/>
            </p:cNvSpPr>
            <p:nvPr/>
          </p:nvSpPr>
          <p:spPr bwMode="auto">
            <a:xfrm>
              <a:off x="1359243" y="939113"/>
              <a:ext cx="617838" cy="38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vim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76513" y="1446213"/>
            <a:ext cx="3014662" cy="2811462"/>
            <a:chOff x="2576384" y="1445741"/>
            <a:chExt cx="3015048" cy="2811162"/>
          </a:xfrm>
        </p:grpSpPr>
        <p:sp>
          <p:nvSpPr>
            <p:cNvPr id="18442" name="Freeform 9"/>
            <p:cNvSpPr>
              <a:spLocks/>
            </p:cNvSpPr>
            <p:nvPr/>
          </p:nvSpPr>
          <p:spPr bwMode="auto">
            <a:xfrm>
              <a:off x="2576384" y="1445741"/>
              <a:ext cx="3015048" cy="2811162"/>
            </a:xfrm>
            <a:custGeom>
              <a:avLst/>
              <a:gdLst>
                <a:gd name="T0" fmla="*/ 67962 w 3015048"/>
                <a:gd name="T1" fmla="*/ 988540 h 2811162"/>
                <a:gd name="T2" fmla="*/ 55605 w 3015048"/>
                <a:gd name="T3" fmla="*/ 716691 h 2811162"/>
                <a:gd name="T4" fmla="*/ 401594 w 3015048"/>
                <a:gd name="T5" fmla="*/ 420129 h 2811162"/>
                <a:gd name="T6" fmla="*/ 809367 w 3015048"/>
                <a:gd name="T7" fmla="*/ 135924 h 2811162"/>
                <a:gd name="T8" fmla="*/ 1353065 w 3015048"/>
                <a:gd name="T9" fmla="*/ 37070 h 2811162"/>
                <a:gd name="T10" fmla="*/ 1773194 w 3015048"/>
                <a:gd name="T11" fmla="*/ 358345 h 2811162"/>
                <a:gd name="T12" fmla="*/ 1760838 w 3015048"/>
                <a:gd name="T13" fmla="*/ 963827 h 2811162"/>
                <a:gd name="T14" fmla="*/ 1575486 w 3015048"/>
                <a:gd name="T15" fmla="*/ 1322173 h 2811162"/>
                <a:gd name="T16" fmla="*/ 1736124 w 3015048"/>
                <a:gd name="T17" fmla="*/ 1643448 h 2811162"/>
                <a:gd name="T18" fmla="*/ 2156254 w 3015048"/>
                <a:gd name="T19" fmla="*/ 1631091 h 2811162"/>
                <a:gd name="T20" fmla="*/ 2638166 w 3015048"/>
                <a:gd name="T21" fmla="*/ 1618735 h 2811162"/>
                <a:gd name="T22" fmla="*/ 2947086 w 3015048"/>
                <a:gd name="T23" fmla="*/ 1940010 h 2811162"/>
                <a:gd name="T24" fmla="*/ 2885302 w 3015048"/>
                <a:gd name="T25" fmla="*/ 2545490 h 2811162"/>
                <a:gd name="T26" fmla="*/ 2168610 w 3015048"/>
                <a:gd name="T27" fmla="*/ 2780270 h 2811162"/>
                <a:gd name="T28" fmla="*/ 1686697 w 3015048"/>
                <a:gd name="T29" fmla="*/ 2360140 h 2811162"/>
                <a:gd name="T30" fmla="*/ 1513702 w 3015048"/>
                <a:gd name="T31" fmla="*/ 1618735 h 2811162"/>
                <a:gd name="T32" fmla="*/ 1501346 w 3015048"/>
                <a:gd name="T33" fmla="*/ 1223318 h 2811162"/>
                <a:gd name="T34" fmla="*/ 1402492 w 3015048"/>
                <a:gd name="T35" fmla="*/ 1075037 h 2811162"/>
                <a:gd name="T36" fmla="*/ 809367 w 3015048"/>
                <a:gd name="T37" fmla="*/ 1149178 h 2811162"/>
                <a:gd name="T38" fmla="*/ 327454 w 3015048"/>
                <a:gd name="T39" fmla="*/ 1198605 h 2811162"/>
                <a:gd name="T40" fmla="*/ 67962 w 3015048"/>
                <a:gd name="T41" fmla="*/ 988540 h 2811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15048"/>
                <a:gd name="T64" fmla="*/ 0 h 2811162"/>
                <a:gd name="T65" fmla="*/ 3015048 w 3015048"/>
                <a:gd name="T66" fmla="*/ 2811162 h 2811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15048" h="2811162">
                  <a:moveTo>
                    <a:pt x="67962" y="988540"/>
                  </a:moveTo>
                  <a:cubicBezTo>
                    <a:pt x="22654" y="908221"/>
                    <a:pt x="0" y="811426"/>
                    <a:pt x="55605" y="716691"/>
                  </a:cubicBezTo>
                  <a:cubicBezTo>
                    <a:pt x="111210" y="621956"/>
                    <a:pt x="275967" y="516923"/>
                    <a:pt x="401594" y="420129"/>
                  </a:cubicBezTo>
                  <a:cubicBezTo>
                    <a:pt x="527221" y="323335"/>
                    <a:pt x="650789" y="199767"/>
                    <a:pt x="809367" y="135924"/>
                  </a:cubicBezTo>
                  <a:cubicBezTo>
                    <a:pt x="967945" y="72081"/>
                    <a:pt x="1192427" y="0"/>
                    <a:pt x="1353065" y="37070"/>
                  </a:cubicBezTo>
                  <a:cubicBezTo>
                    <a:pt x="1513703" y="74140"/>
                    <a:pt x="1705232" y="203886"/>
                    <a:pt x="1773194" y="358345"/>
                  </a:cubicBezTo>
                  <a:cubicBezTo>
                    <a:pt x="1841156" y="512804"/>
                    <a:pt x="1793789" y="803189"/>
                    <a:pt x="1760838" y="963827"/>
                  </a:cubicBezTo>
                  <a:cubicBezTo>
                    <a:pt x="1727887" y="1124465"/>
                    <a:pt x="1579605" y="1208903"/>
                    <a:pt x="1575486" y="1322173"/>
                  </a:cubicBezTo>
                  <a:cubicBezTo>
                    <a:pt x="1571367" y="1435443"/>
                    <a:pt x="1639329" y="1591962"/>
                    <a:pt x="1736124" y="1643448"/>
                  </a:cubicBezTo>
                  <a:cubicBezTo>
                    <a:pt x="1832919" y="1694934"/>
                    <a:pt x="2156254" y="1631091"/>
                    <a:pt x="2156254" y="1631091"/>
                  </a:cubicBezTo>
                  <a:cubicBezTo>
                    <a:pt x="2306594" y="1626972"/>
                    <a:pt x="2506362" y="1567248"/>
                    <a:pt x="2638167" y="1618735"/>
                  </a:cubicBezTo>
                  <a:cubicBezTo>
                    <a:pt x="2769972" y="1670222"/>
                    <a:pt x="2905897" y="1785551"/>
                    <a:pt x="2947086" y="1940010"/>
                  </a:cubicBezTo>
                  <a:cubicBezTo>
                    <a:pt x="2988275" y="2094469"/>
                    <a:pt x="3015048" y="2405448"/>
                    <a:pt x="2885302" y="2545491"/>
                  </a:cubicBezTo>
                  <a:cubicBezTo>
                    <a:pt x="2755556" y="2685534"/>
                    <a:pt x="2368378" y="2811162"/>
                    <a:pt x="2168611" y="2780270"/>
                  </a:cubicBezTo>
                  <a:cubicBezTo>
                    <a:pt x="1968844" y="2749378"/>
                    <a:pt x="1795849" y="2553729"/>
                    <a:pt x="1686697" y="2360140"/>
                  </a:cubicBezTo>
                  <a:cubicBezTo>
                    <a:pt x="1577546" y="2166551"/>
                    <a:pt x="1544594" y="1808205"/>
                    <a:pt x="1513702" y="1618735"/>
                  </a:cubicBezTo>
                  <a:cubicBezTo>
                    <a:pt x="1482810" y="1429265"/>
                    <a:pt x="1519881" y="1313934"/>
                    <a:pt x="1501346" y="1223318"/>
                  </a:cubicBezTo>
                  <a:cubicBezTo>
                    <a:pt x="1482811" y="1132702"/>
                    <a:pt x="1517822" y="1087394"/>
                    <a:pt x="1402492" y="1075037"/>
                  </a:cubicBezTo>
                  <a:cubicBezTo>
                    <a:pt x="1287162" y="1062680"/>
                    <a:pt x="988540" y="1128583"/>
                    <a:pt x="809367" y="1149178"/>
                  </a:cubicBezTo>
                  <a:cubicBezTo>
                    <a:pt x="630194" y="1169773"/>
                    <a:pt x="453081" y="1223318"/>
                    <a:pt x="327454" y="1198605"/>
                  </a:cubicBezTo>
                  <a:cubicBezTo>
                    <a:pt x="201827" y="1173892"/>
                    <a:pt x="113270" y="1068859"/>
                    <a:pt x="67962" y="988540"/>
                  </a:cubicBezTo>
                  <a:close/>
                </a:path>
              </a:pathLst>
            </a:custGeom>
            <a:noFill/>
            <a:ln w="28575" cap="sq" cmpd="sng" algn="ctr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2636108" y="2080053"/>
              <a:ext cx="617838" cy="383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gcc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62563" y="3952875"/>
            <a:ext cx="2435225" cy="1270000"/>
            <a:chOff x="5261919" y="3952103"/>
            <a:chExt cx="2436340" cy="1270686"/>
          </a:xfrm>
        </p:grpSpPr>
        <p:sp>
          <p:nvSpPr>
            <p:cNvPr id="18440" name="Freeform 12"/>
            <p:cNvSpPr>
              <a:spLocks/>
            </p:cNvSpPr>
            <p:nvPr/>
          </p:nvSpPr>
          <p:spPr bwMode="auto">
            <a:xfrm>
              <a:off x="5261919" y="3952103"/>
              <a:ext cx="2436340" cy="1270686"/>
            </a:xfrm>
            <a:custGeom>
              <a:avLst/>
              <a:gdLst>
                <a:gd name="T0" fmla="*/ 380217 w 2300416"/>
                <a:gd name="T1" fmla="*/ 755821 h 1270686"/>
                <a:gd name="T2" fmla="*/ 318556 w 2300416"/>
                <a:gd name="T3" fmla="*/ 372762 h 1270686"/>
                <a:gd name="T4" fmla="*/ 2291597 w 2300416"/>
                <a:gd name="T5" fmla="*/ 76200 h 1270686"/>
                <a:gd name="T6" fmla="*/ 5744414 w 2300416"/>
                <a:gd name="T7" fmla="*/ 14416 h 1270686"/>
                <a:gd name="T8" fmla="*/ 9937055 w 2300416"/>
                <a:gd name="T9" fmla="*/ 162697 h 1270686"/>
                <a:gd name="T10" fmla="*/ 11416844 w 2300416"/>
                <a:gd name="T11" fmla="*/ 669324 h 1270686"/>
                <a:gd name="T12" fmla="*/ 9567137 w 2300416"/>
                <a:gd name="T13" fmla="*/ 1175951 h 1270686"/>
                <a:gd name="T14" fmla="*/ 4696236 w 2300416"/>
                <a:gd name="T15" fmla="*/ 1237735 h 1270686"/>
                <a:gd name="T16" fmla="*/ 1181771 w 2300416"/>
                <a:gd name="T17" fmla="*/ 1027670 h 1270686"/>
                <a:gd name="T18" fmla="*/ 195256 w 2300416"/>
                <a:gd name="T19" fmla="*/ 595183 h 12706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00416"/>
                <a:gd name="T31" fmla="*/ 0 h 1270686"/>
                <a:gd name="T32" fmla="*/ 2300416 w 2300416"/>
                <a:gd name="T33" fmla="*/ 1270686 h 12706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00416" h="1270686">
                  <a:moveTo>
                    <a:pt x="76200" y="755821"/>
                  </a:moveTo>
                  <a:cubicBezTo>
                    <a:pt x="38100" y="620926"/>
                    <a:pt x="0" y="486032"/>
                    <a:pt x="63843" y="372762"/>
                  </a:cubicBezTo>
                  <a:cubicBezTo>
                    <a:pt x="127686" y="259492"/>
                    <a:pt x="278027" y="135924"/>
                    <a:pt x="459259" y="76200"/>
                  </a:cubicBezTo>
                  <a:cubicBezTo>
                    <a:pt x="640491" y="16476"/>
                    <a:pt x="895865" y="0"/>
                    <a:pt x="1151238" y="14416"/>
                  </a:cubicBezTo>
                  <a:cubicBezTo>
                    <a:pt x="1406611" y="28832"/>
                    <a:pt x="1802027" y="53546"/>
                    <a:pt x="1991497" y="162697"/>
                  </a:cubicBezTo>
                  <a:cubicBezTo>
                    <a:pt x="2180967" y="271848"/>
                    <a:pt x="2300416" y="500448"/>
                    <a:pt x="2288059" y="669324"/>
                  </a:cubicBezTo>
                  <a:cubicBezTo>
                    <a:pt x="2275702" y="838200"/>
                    <a:pt x="2141838" y="1081216"/>
                    <a:pt x="1917357" y="1175951"/>
                  </a:cubicBezTo>
                  <a:cubicBezTo>
                    <a:pt x="1692876" y="1270686"/>
                    <a:pt x="1221259" y="1262448"/>
                    <a:pt x="941173" y="1237735"/>
                  </a:cubicBezTo>
                  <a:cubicBezTo>
                    <a:pt x="661087" y="1213022"/>
                    <a:pt x="387179" y="1134762"/>
                    <a:pt x="236838" y="1027670"/>
                  </a:cubicBezTo>
                  <a:cubicBezTo>
                    <a:pt x="86497" y="920578"/>
                    <a:pt x="62813" y="757880"/>
                    <a:pt x="39130" y="595183"/>
                  </a:cubicBezTo>
                </a:path>
              </a:pathLst>
            </a:custGeom>
            <a:noFill/>
            <a:ln w="28575" cap="sq" cmpd="sng" algn="ctr">
              <a:solidFill>
                <a:srgbClr val="C0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TextBox 13"/>
            <p:cNvSpPr txBox="1">
              <a:spLocks noChangeArrowheads="1"/>
            </p:cNvSpPr>
            <p:nvPr/>
          </p:nvSpPr>
          <p:spPr bwMode="auto">
            <a:xfrm>
              <a:off x="6569676" y="4258960"/>
              <a:ext cx="11162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execute program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081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4. Programs</a:t>
            </a:r>
            <a:r>
              <a:rPr lang="en-SG" dirty="0"/>
              <a:t>: Edit, Compile and </a:t>
            </a:r>
            <a:r>
              <a:rPr lang="en-SG" dirty="0" smtClean="0"/>
              <a:t>Execute</a:t>
            </a:r>
            <a:endParaRPr lang="en-SG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Write a new program or edit an existing program: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vim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i="1" dirty="0">
                <a:solidFill>
                  <a:srgbClr val="006600"/>
                </a:solidFill>
              </a:rPr>
              <a:t>insert</a:t>
            </a:r>
            <a:r>
              <a:rPr lang="en-US" sz="2200" dirty="0"/>
              <a:t> vs. </a:t>
            </a:r>
            <a:r>
              <a:rPr lang="en-US" sz="2200" i="1" dirty="0">
                <a:solidFill>
                  <a:srgbClr val="006600"/>
                </a:solidFill>
              </a:rPr>
              <a:t>command </a:t>
            </a:r>
            <a:r>
              <a:rPr lang="en-US" sz="2200" i="1" dirty="0" smtClean="0">
                <a:solidFill>
                  <a:srgbClr val="006600"/>
                </a:solidFill>
              </a:rPr>
              <a:t>mode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&lt;Esc&gt;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:w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wq</a:t>
            </a:r>
            <a:endParaRPr lang="en-US" sz="2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Compile C source code into executable code: </a:t>
            </a:r>
            <a:r>
              <a:rPr lang="en-US" sz="2800" dirty="0">
                <a:solidFill>
                  <a:srgbClr val="C00000"/>
                </a:solidFill>
              </a:rPr>
              <a:t>gcc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2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gcc -Wall </a:t>
            </a:r>
            <a:r>
              <a:rPr lang="en-US" sz="2200" b="1" dirty="0" err="1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filename.c</a:t>
            </a:r>
            <a:r>
              <a:rPr lang="en-US" sz="22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  -o </a:t>
            </a:r>
            <a:r>
              <a:rPr lang="en-US" sz="2200" b="1" dirty="0" smtClean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filename</a:t>
            </a:r>
          </a:p>
          <a:p>
            <a:pPr lvl="1"/>
            <a:endParaRPr lang="en-US" sz="2200" dirty="0" smtClean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Execute a </a:t>
            </a:r>
            <a:r>
              <a:rPr lang="en-US" sz="2800" dirty="0" smtClean="0">
                <a:solidFill>
                  <a:schemeClr val="tx1"/>
                </a:solidFill>
              </a:rPr>
              <a:t>program: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>
                <a:solidFill>
                  <a:srgbClr val="1818FF"/>
                </a:solidFill>
                <a:latin typeface="Courier New" pitchFamily="49" charset="0"/>
                <a:cs typeface="Courier New" pitchFamily="49" charset="0"/>
              </a:rPr>
              <a:t>filename</a:t>
            </a:r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5. Ex1: Execute an Program (1/2)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pPr marL="450850" indent="-450850" eaLnBrk="1" hangingPunct="1">
              <a:buSzPct val="80000"/>
            </a:pPr>
            <a:r>
              <a:rPr lang="en-SG" dirty="0">
                <a:solidFill>
                  <a:schemeClr val="tx1"/>
                </a:solidFill>
              </a:rPr>
              <a:t>Use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vim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to type </a:t>
            </a:r>
            <a:r>
              <a:rPr lang="en-SG" dirty="0" smtClean="0">
                <a:solidFill>
                  <a:schemeClr val="tx1"/>
                </a:solidFill>
              </a:rPr>
              <a:t>the program</a:t>
            </a:r>
            <a:r>
              <a:rPr lang="en-SG" dirty="0">
                <a:solidFill>
                  <a:schemeClr val="tx1"/>
                </a:solidFill>
              </a:rPr>
              <a:t>: </a:t>
            </a:r>
            <a:r>
              <a:rPr lang="en-SG" dirty="0" smtClean="0"/>
              <a:t>Week1_MileToKm.c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29347" y="1842731"/>
            <a:ext cx="7669537" cy="461664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* 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Week1_MileToKm.c: Converts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distance in miles to </a:t>
            </a:r>
            <a:r>
              <a:rPr lang="en-SG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endParaRPr lang="en-SG" sz="1400" b="1" dirty="0" smtClean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SG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            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for </a:t>
            </a:r>
            <a:r>
              <a:rPr lang="en-SG" sz="14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definitions</a:t>
            </a:r>
          </a:p>
          <a:p>
            <a:r>
              <a:rPr lang="en-SG" sz="14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conversion constant</a:t>
            </a:r>
          </a:p>
          <a:p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miles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the distance in miles&gt;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&amp;miles); 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distance in unit miles</a:t>
            </a:r>
          </a:p>
          <a:p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= KMS_PER_MILE * miles;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 distance to </a:t>
            </a:r>
            <a:r>
              <a:rPr lang="en-SG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endParaRPr lang="en-SG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Display 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the distance in </a:t>
            </a:r>
            <a:r>
              <a:rPr lang="en-SG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SG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SG" sz="1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kilometers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400" b="1" dirty="0" err="1">
                <a:latin typeface="Courier New" pitchFamily="49" charset="0"/>
                <a:cs typeface="Courier New" pitchFamily="49" charset="0"/>
              </a:rPr>
              <a:t>kms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3635" y="3092931"/>
            <a:ext cx="2119491" cy="1215717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120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finish: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Save and quit vim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 next page of the slides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5. </a:t>
            </a:r>
            <a:r>
              <a:rPr lang="en-SG" dirty="0" smtClean="0"/>
              <a:t>Ex1: </a:t>
            </a:r>
            <a:r>
              <a:rPr lang="en-SG" dirty="0"/>
              <a:t>Execute an Program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87163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Compile your program using </a:t>
            </a:r>
            <a:r>
              <a:rPr lang="en-SG" sz="2800" dirty="0" err="1" smtClean="0">
                <a:solidFill>
                  <a:srgbClr val="C00000"/>
                </a:solidFill>
              </a:rPr>
              <a:t>gcc</a:t>
            </a:r>
            <a:endParaRPr lang="en-SG" sz="28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-Wall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Week1_MileToKm.c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MileToKm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Hint: use &lt;tab&gt; </a:t>
            </a:r>
            <a:r>
              <a:rPr lang="en-US" sz="2400" dirty="0" smtClean="0"/>
              <a:t>wisely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gcc may report compilation error to you. Correct your program till it is free of (syntax) errors</a:t>
            </a:r>
            <a:r>
              <a:rPr lang="en-US" sz="2400" dirty="0" smtClean="0"/>
              <a:t>.</a:t>
            </a:r>
          </a:p>
          <a:p>
            <a:endParaRPr lang="en-SG" sz="2800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Execute </a:t>
            </a:r>
            <a:r>
              <a:rPr lang="en-SG" sz="2800" dirty="0">
                <a:solidFill>
                  <a:schemeClr val="tx1"/>
                </a:solidFill>
              </a:rPr>
              <a:t>your program and check against the following sample output:</a:t>
            </a:r>
            <a:endParaRPr lang="en-SG" sz="2200" dirty="0">
              <a:solidFill>
                <a:schemeClr val="tx1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314" y="5104974"/>
            <a:ext cx="6103937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sz="2000" dirty="0"/>
              <a:t>Enter the distance in miles&gt; </a:t>
            </a:r>
            <a:r>
              <a:rPr lang="en-SG" sz="2000" dirty="0">
                <a:solidFill>
                  <a:srgbClr val="0000FF"/>
                </a:solidFill>
              </a:rPr>
              <a:t>15</a:t>
            </a:r>
          </a:p>
          <a:p>
            <a:r>
              <a:rPr lang="en-SG" sz="2000" dirty="0">
                <a:solidFill>
                  <a:srgbClr val="9933FF"/>
                </a:solidFill>
              </a:rPr>
              <a:t>That equals     24.14 </a:t>
            </a:r>
            <a:r>
              <a:rPr lang="en-SG" sz="2000" dirty="0" err="1">
                <a:solidFill>
                  <a:srgbClr val="9933FF"/>
                </a:solidFill>
              </a:rPr>
              <a:t>kilometers</a:t>
            </a:r>
            <a:r>
              <a:rPr lang="en-SG" sz="2000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1151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4035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Part II</a:t>
            </a:r>
            <a:endParaRPr lang="en-SG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77656"/>
          </a:xfr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II’s most important </a:t>
            </a:r>
            <a:r>
              <a:rPr lang="en-US" sz="3200" dirty="0" smtClean="0">
                <a:solidFill>
                  <a:srgbClr val="C00000"/>
                </a:solidFill>
              </a:rPr>
              <a:t>lessons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Worked in a UNIX system and used the vim </a:t>
            </a:r>
            <a:r>
              <a:rPr lang="en-US" sz="2400" dirty="0" smtClean="0">
                <a:solidFill>
                  <a:srgbClr val="0000FF"/>
                </a:solidFill>
              </a:rPr>
              <a:t>editor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Learned about simple features and style in </a:t>
            </a:r>
            <a:r>
              <a:rPr lang="en-US" sz="2400" dirty="0" smtClean="0">
                <a:solidFill>
                  <a:srgbClr val="0000FF"/>
                </a:solidFill>
              </a:rPr>
              <a:t>C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FF"/>
                </a:solidFill>
              </a:rPr>
              <a:t>Wrote the first program </a:t>
            </a:r>
            <a:r>
              <a:rPr lang="en-US" sz="2400" dirty="0">
                <a:solidFill>
                  <a:srgbClr val="0000FF"/>
                </a:solidFill>
              </a:rPr>
              <a:t>to do arithmetic operations correctly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34</a:t>
            </a:fld>
            <a:endParaRPr lang="en-US" sz="1000" dirty="0"/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498698" y="1743335"/>
            <a:ext cx="5672139" cy="914400"/>
            <a:chOff x="1433" y="1632"/>
            <a:chExt cx="3573" cy="576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056" cy="576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44" y="1700"/>
              <a:ext cx="96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Computer system</a:t>
              </a:r>
              <a:endParaRPr lang="en-GB" sz="2400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68" y="1920"/>
              <a:ext cx="5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 sz="2000" dirty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552" y="1920"/>
              <a:ext cx="5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 sz="2000" dirty="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433" y="1687"/>
              <a:ext cx="624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Raw data</a:t>
              </a:r>
              <a:endParaRPr lang="en-GB" sz="2400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998" y="1700"/>
              <a:ext cx="1008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Processed information</a:t>
              </a:r>
              <a:endParaRPr lang="en-GB" sz="2400" dirty="0"/>
            </a:p>
          </p:txBody>
        </p:sp>
      </p:grpSp>
      <p:sp>
        <p:nvSpPr>
          <p:cNvPr id="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Computers are Information Processors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idx="1"/>
          </p:nvPr>
        </p:nvSpPr>
        <p:spPr>
          <a:xfrm>
            <a:off x="457200" y="2924018"/>
            <a:ext cx="8229600" cy="2886944"/>
          </a:xfrm>
        </p:spPr>
        <p:txBody>
          <a:bodyPr>
            <a:spAutoFit/>
          </a:bodyPr>
          <a:lstStyle/>
          <a:p>
            <a:r>
              <a:rPr lang="en-US" sz="2800" dirty="0"/>
              <a:t>Data units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Internal representation in machine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1 </a:t>
            </a:r>
            <a:r>
              <a:rPr lang="en-US" sz="2000" dirty="0">
                <a:solidFill>
                  <a:srgbClr val="800000"/>
                </a:solidFill>
              </a:rPr>
              <a:t>bit</a:t>
            </a:r>
            <a:r>
              <a:rPr lang="en-US" sz="2000" dirty="0"/>
              <a:t> (</a:t>
            </a:r>
            <a:r>
              <a:rPr lang="en-US" sz="2000" i="1" dirty="0">
                <a:solidFill>
                  <a:srgbClr val="800000"/>
                </a:solidFill>
              </a:rPr>
              <a:t>b</a:t>
            </a:r>
            <a:r>
              <a:rPr lang="en-US" sz="2000" dirty="0"/>
              <a:t>inary dig</a:t>
            </a:r>
            <a:r>
              <a:rPr lang="en-US" sz="2000" i="1" dirty="0">
                <a:solidFill>
                  <a:srgbClr val="800000"/>
                </a:solidFill>
              </a:rPr>
              <a:t>it</a:t>
            </a:r>
            <a:r>
              <a:rPr lang="en-US" sz="2000" dirty="0"/>
              <a:t>): 0 or 1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1 </a:t>
            </a:r>
            <a:r>
              <a:rPr lang="en-US" sz="2000" dirty="0">
                <a:solidFill>
                  <a:srgbClr val="800000"/>
                </a:solidFill>
              </a:rPr>
              <a:t>byte</a:t>
            </a:r>
            <a:r>
              <a:rPr lang="en-US" sz="2000" dirty="0"/>
              <a:t> = 8 bits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Floating-point representation, etc.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Data types in programs 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double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etc.</a:t>
            </a:r>
            <a:endParaRPr lang="en-GB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691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56057"/>
          </a:xfrm>
        </p:spPr>
        <p:txBody>
          <a:bodyPr>
            <a:spAutoFit/>
          </a:bodyPr>
          <a:lstStyle/>
          <a:p>
            <a:r>
              <a:rPr lang="en-US" dirty="0"/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 sequence of instructions </a:t>
            </a:r>
            <a:r>
              <a:rPr lang="en-US" dirty="0" smtClean="0"/>
              <a:t>telling </a:t>
            </a:r>
            <a:r>
              <a:rPr lang="en-US" dirty="0"/>
              <a:t>a computer what to </a:t>
            </a:r>
            <a:r>
              <a:rPr lang="en-US" dirty="0" smtClean="0"/>
              <a:t>do.</a:t>
            </a:r>
            <a:endParaRPr lang="en-US" dirty="0"/>
          </a:p>
          <a:p>
            <a:r>
              <a:rPr lang="en-US" dirty="0"/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Computer performs the instruction </a:t>
            </a:r>
            <a:r>
              <a:rPr lang="en-US" dirty="0" smtClean="0"/>
              <a:t>sequence.</a:t>
            </a:r>
            <a:endParaRPr lang="en-US" dirty="0"/>
          </a:p>
          <a:p>
            <a:r>
              <a:rPr lang="en-US" dirty="0"/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Language for writing instructions to a </a:t>
            </a:r>
            <a:r>
              <a:rPr lang="en-US" dirty="0" smtClean="0"/>
              <a:t>computer.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457200" y="386860"/>
            <a:ext cx="8229600" cy="8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FF"/>
                </a:solidFill>
                <a:latin typeface="Garamond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Program (1/4)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" y="3044032"/>
            <a:ext cx="7104321" cy="33122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(2/4)</a:t>
            </a:r>
            <a:endParaRPr lang="en-SG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computer 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6600CC"/>
                </a:solidFill>
              </a:rPr>
              <a:t>Machine language or object code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4114800" y="4593491"/>
            <a:ext cx="41910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Program to which computer can respond directly. Each instruction is a binary code that corresponds to a native instruction.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Example: 0001001101101110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(3/4)</a:t>
            </a:r>
            <a:endParaRPr lang="en-SG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Machine language or object code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>
                <a:solidFill>
                  <a:srgbClr val="6600CC"/>
                </a:solidFill>
              </a:rPr>
              <a:t>Assembly language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4976813" y="4572000"/>
            <a:ext cx="3044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Symbolic language</a:t>
            </a:r>
            <a:br>
              <a:rPr lang="en-US" dirty="0">
                <a:solidFill>
                  <a:srgbClr val="800000"/>
                </a:solidFill>
                <a:latin typeface="Verdana" pitchFamily="34" charset="0"/>
              </a:rPr>
            </a:b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for coding machine</a:t>
            </a:r>
            <a:br>
              <a:rPr lang="en-US" dirty="0">
                <a:solidFill>
                  <a:srgbClr val="800000"/>
                </a:solidFill>
                <a:latin typeface="Verdana" pitchFamily="34" charset="0"/>
              </a:rPr>
            </a:b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language instructions.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Example: ADD A, B, C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(4/4)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sequence of instructions telling a computer what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Execution of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performs the instruction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Language for writing instructions to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computer.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Major flavors of programming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Machine language or object code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Assembly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6600CC"/>
                </a:solidFill>
              </a:rPr>
              <a:t>High-level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3795821" y="4708460"/>
            <a:ext cx="5061098" cy="131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dirty="0">
                <a:solidFill>
                  <a:srgbClr val="800000"/>
                </a:solidFill>
                <a:latin typeface="Verdana" pitchFamily="34" charset="0"/>
              </a:rPr>
              <a:t>Detailed knowledge of the machine is not required. Uses a vocabulary and structure closer to the problem being solved.</a:t>
            </a:r>
          </a:p>
          <a:p>
            <a:pPr algn="ctr" eaLnBrk="0" hangingPunct="0"/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Examples: Java, C, C++, </a:t>
            </a:r>
            <a:r>
              <a:rPr lang="en-US" sz="2000" dirty="0" smtClean="0">
                <a:solidFill>
                  <a:srgbClr val="6600CC"/>
                </a:solidFill>
                <a:latin typeface="Verdana" pitchFamily="34" charset="0"/>
              </a:rPr>
              <a:t>Scheme...</a:t>
            </a:r>
            <a:endParaRPr lang="en-US" sz="2000" dirty="0">
              <a:solidFill>
                <a:srgbClr val="6600CC"/>
              </a:solidFill>
              <a:latin typeface="Verdana" pitchFamily="34" charset="0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870800" y="2578681"/>
            <a:ext cx="4974997" cy="1025931"/>
            <a:chOff x="2394012" y="1458899"/>
            <a:chExt cx="4721439" cy="815488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419600" y="1622396"/>
              <a:ext cx="1046086" cy="522302"/>
              <a:chOff x="4360415" y="1590583"/>
              <a:chExt cx="1046086" cy="522302"/>
            </a:xfrm>
          </p:grpSpPr>
          <p:sp>
            <p:nvSpPr>
              <p:cNvPr id="23591" name="Right Arrow 8"/>
              <p:cNvSpPr>
                <a:spLocks noChangeArrowheads="1"/>
              </p:cNvSpPr>
              <p:nvPr/>
            </p:nvSpPr>
            <p:spPr bwMode="auto">
              <a:xfrm>
                <a:off x="4465469" y="1811044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92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987989" y="1458899"/>
              <a:ext cx="1127462" cy="815488"/>
              <a:chOff x="5894774" y="1458899"/>
              <a:chExt cx="1127462" cy="815488"/>
            </a:xfrm>
          </p:grpSpPr>
          <p:sp>
            <p:nvSpPr>
              <p:cNvPr id="23588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688461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9" name="TextBox 12"/>
              <p:cNvSpPr txBox="1">
                <a:spLocks noChangeArrowheads="1"/>
              </p:cNvSpPr>
              <p:nvPr/>
            </p:nvSpPr>
            <p:spPr bwMode="auto">
              <a:xfrm>
                <a:off x="5894774" y="1458899"/>
                <a:ext cx="106532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Source code</a:t>
                </a:r>
                <a:endParaRPr lang="en-SG" sz="1200" i="1" dirty="0"/>
              </a:p>
            </p:txBody>
          </p:sp>
          <p:sp>
            <p:nvSpPr>
              <p:cNvPr id="23590" name="TextBox 13"/>
              <p:cNvSpPr txBox="1">
                <a:spLocks noChangeArrowheads="1"/>
              </p:cNvSpPr>
              <p:nvPr/>
            </p:nvSpPr>
            <p:spPr bwMode="auto">
              <a:xfrm>
                <a:off x="5925844" y="1771096"/>
                <a:ext cx="105200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welcome.c</a:t>
                </a:r>
                <a:r>
                  <a:rPr lang="en-US" sz="1200" dirty="0"/>
                  <a:t> </a:t>
                </a:r>
                <a:endParaRPr lang="en-SG" sz="1200" dirty="0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2394012" y="1550635"/>
              <a:ext cx="1660124" cy="665825"/>
              <a:chOff x="2334828" y="1562470"/>
              <a:chExt cx="1660124" cy="665825"/>
            </a:xfrm>
          </p:grpSpPr>
          <p:sp>
            <p:nvSpPr>
              <p:cNvPr id="23585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6" name="TextBox 6"/>
              <p:cNvSpPr txBox="1">
                <a:spLocks noChangeArrowheads="1"/>
              </p:cNvSpPr>
              <p:nvPr/>
            </p:nvSpPr>
            <p:spPr bwMode="auto">
              <a:xfrm>
                <a:off x="2654423" y="1615737"/>
                <a:ext cx="102981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Editor</a:t>
                </a:r>
                <a:endParaRPr lang="en-SG"/>
              </a:p>
            </p:txBody>
          </p:sp>
          <p:sp>
            <p:nvSpPr>
              <p:cNvPr id="23587" name="TextBox 23"/>
              <p:cNvSpPr txBox="1">
                <a:spLocks noChangeArrowheads="1"/>
              </p:cNvSpPr>
              <p:nvPr/>
            </p:nvSpPr>
            <p:spPr bwMode="auto">
              <a:xfrm>
                <a:off x="2388094" y="1914618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eg</a:t>
                </a:r>
                <a:r>
                  <a:rPr lang="en-US" sz="1200" dirty="0"/>
                  <a:t>: </a:t>
                </a:r>
                <a:r>
                  <a:rPr lang="en-US" sz="1200" dirty="0">
                    <a:solidFill>
                      <a:srgbClr val="C00000"/>
                    </a:solidFill>
                  </a:rPr>
                  <a:t>vim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welcome.c</a:t>
                </a:r>
                <a:endParaRPr lang="en-SG" sz="1200" dirty="0"/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870800" y="3839220"/>
            <a:ext cx="5148971" cy="1025280"/>
            <a:chOff x="2394012" y="2747641"/>
            <a:chExt cx="4885677" cy="815865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419600" y="2915577"/>
              <a:ext cx="1046086" cy="522302"/>
              <a:chOff x="4397406" y="3012490"/>
              <a:chExt cx="1046086" cy="522302"/>
            </a:xfrm>
          </p:grpSpPr>
          <p:sp>
            <p:nvSpPr>
              <p:cNvPr id="23580" name="Right Arrow 16"/>
              <p:cNvSpPr>
                <a:spLocks noChangeArrowheads="1"/>
              </p:cNvSpPr>
              <p:nvPr/>
            </p:nvSpPr>
            <p:spPr bwMode="auto">
              <a:xfrm>
                <a:off x="4502460" y="3232951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81" name="TextBox 17"/>
              <p:cNvSpPr txBox="1">
                <a:spLocks noChangeArrowheads="1"/>
              </p:cNvSpPr>
              <p:nvPr/>
            </p:nvSpPr>
            <p:spPr bwMode="auto">
              <a:xfrm>
                <a:off x="4397406" y="3012490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5823751" y="2747641"/>
              <a:ext cx="1455938" cy="815865"/>
              <a:chOff x="5805996" y="2898561"/>
              <a:chExt cx="1455938" cy="815865"/>
            </a:xfrm>
          </p:grpSpPr>
          <p:sp>
            <p:nvSpPr>
              <p:cNvPr id="23577" name="Flowchart: Document 18"/>
              <p:cNvSpPr>
                <a:spLocks noChangeArrowheads="1"/>
              </p:cNvSpPr>
              <p:nvPr/>
            </p:nvSpPr>
            <p:spPr bwMode="auto">
              <a:xfrm>
                <a:off x="5949517" y="3128500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8" name="TextBox 19"/>
              <p:cNvSpPr txBox="1">
                <a:spLocks noChangeArrowheads="1"/>
              </p:cNvSpPr>
              <p:nvPr/>
            </p:nvSpPr>
            <p:spPr bwMode="auto">
              <a:xfrm>
                <a:off x="5805996" y="2898561"/>
                <a:ext cx="14559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Executable code</a:t>
                </a:r>
                <a:endParaRPr lang="en-SG" sz="1200" i="1" dirty="0"/>
              </a:p>
            </p:txBody>
          </p:sp>
          <p:sp>
            <p:nvSpPr>
              <p:cNvPr id="23579" name="TextBox 20"/>
              <p:cNvSpPr txBox="1">
                <a:spLocks noChangeArrowheads="1"/>
              </p:cNvSpPr>
              <p:nvPr/>
            </p:nvSpPr>
            <p:spPr bwMode="auto">
              <a:xfrm>
                <a:off x="5971712" y="3219636"/>
                <a:ext cx="105200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a.out</a:t>
                </a:r>
                <a:endParaRPr lang="en-SG" sz="1200" dirty="0"/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394012" y="2843816"/>
              <a:ext cx="1660124" cy="665825"/>
              <a:chOff x="2425084" y="3046521"/>
              <a:chExt cx="1660124" cy="665825"/>
            </a:xfrm>
          </p:grpSpPr>
          <p:sp>
            <p:nvSpPr>
              <p:cNvPr id="23574" name="Rounded Rectangle 24"/>
              <p:cNvSpPr>
                <a:spLocks noChangeArrowheads="1"/>
              </p:cNvSpPr>
              <p:nvPr/>
            </p:nvSpPr>
            <p:spPr bwMode="auto">
              <a:xfrm>
                <a:off x="2425084" y="3046521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75" name="TextBox 25"/>
              <p:cNvSpPr txBox="1">
                <a:spLocks noChangeArrowheads="1"/>
              </p:cNvSpPr>
              <p:nvPr/>
            </p:nvSpPr>
            <p:spPr bwMode="auto">
              <a:xfrm>
                <a:off x="2663300" y="3099788"/>
                <a:ext cx="12073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Compiler</a:t>
                </a:r>
                <a:endParaRPr lang="en-SG"/>
              </a:p>
            </p:txBody>
          </p:sp>
          <p:sp>
            <p:nvSpPr>
              <p:cNvPr id="23576" name="TextBox 26"/>
              <p:cNvSpPr txBox="1">
                <a:spLocks noChangeArrowheads="1"/>
              </p:cNvSpPr>
              <p:nvPr/>
            </p:nvSpPr>
            <p:spPr bwMode="auto">
              <a:xfrm>
                <a:off x="2478350" y="3398669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dirty="0" err="1"/>
                  <a:t>eg</a:t>
                </a:r>
                <a:r>
                  <a:rPr lang="en-US" sz="1200" dirty="0"/>
                  <a:t>: </a:t>
                </a:r>
                <a:r>
                  <a:rPr lang="en-US" sz="1200" dirty="0">
                    <a:solidFill>
                      <a:srgbClr val="C00000"/>
                    </a:solidFill>
                  </a:rPr>
                  <a:t>gcc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welcome.c</a:t>
                </a:r>
                <a:endParaRPr lang="en-SG" sz="1200" dirty="0"/>
              </a:p>
            </p:txBody>
          </p: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870800" y="5056684"/>
            <a:ext cx="5163038" cy="1065729"/>
            <a:chOff x="2394012" y="4045198"/>
            <a:chExt cx="4876800" cy="886717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394012" y="4228731"/>
              <a:ext cx="1660124" cy="665825"/>
              <a:chOff x="2453197" y="4299752"/>
              <a:chExt cx="1660124" cy="665825"/>
            </a:xfrm>
          </p:grpSpPr>
          <p:sp>
            <p:nvSpPr>
              <p:cNvPr id="23568" name="Rounded Rectangle 27"/>
              <p:cNvSpPr>
                <a:spLocks noChangeArrowheads="1"/>
              </p:cNvSpPr>
              <p:nvPr/>
            </p:nvSpPr>
            <p:spPr bwMode="auto">
              <a:xfrm>
                <a:off x="2453197" y="4299752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69" name="TextBox 28"/>
              <p:cNvSpPr txBox="1">
                <a:spLocks noChangeArrowheads="1"/>
              </p:cNvSpPr>
              <p:nvPr/>
            </p:nvSpPr>
            <p:spPr bwMode="auto">
              <a:xfrm>
                <a:off x="2679578" y="4353019"/>
                <a:ext cx="12073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Execute</a:t>
                </a:r>
                <a:endParaRPr lang="en-SG"/>
              </a:p>
            </p:txBody>
          </p:sp>
          <p:sp>
            <p:nvSpPr>
              <p:cNvPr id="23570" name="TextBox 29"/>
              <p:cNvSpPr txBox="1">
                <a:spLocks noChangeArrowheads="1"/>
              </p:cNvSpPr>
              <p:nvPr/>
            </p:nvSpPr>
            <p:spPr bwMode="auto">
              <a:xfrm>
                <a:off x="2493147" y="4651900"/>
                <a:ext cx="158022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/>
                  <a:t>eg: a.out</a:t>
                </a:r>
                <a:endParaRPr lang="en-SG" sz="1200"/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4419600" y="4300492"/>
              <a:ext cx="1046086" cy="522302"/>
              <a:chOff x="4478785" y="4354498"/>
              <a:chExt cx="1046086" cy="522302"/>
            </a:xfrm>
          </p:grpSpPr>
          <p:sp>
            <p:nvSpPr>
              <p:cNvPr id="23566" name="Right Arrow 30"/>
              <p:cNvSpPr>
                <a:spLocks noChangeArrowheads="1"/>
              </p:cNvSpPr>
              <p:nvPr/>
            </p:nvSpPr>
            <p:spPr bwMode="auto">
              <a:xfrm>
                <a:off x="4583839" y="4574959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567" name="TextBox 31"/>
              <p:cNvSpPr txBox="1">
                <a:spLocks noChangeArrowheads="1"/>
              </p:cNvSpPr>
              <p:nvPr/>
            </p:nvSpPr>
            <p:spPr bwMode="auto">
              <a:xfrm>
                <a:off x="4478785" y="4354498"/>
                <a:ext cx="1046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/>
                  <a:t>produces</a:t>
                </a:r>
                <a:endParaRPr lang="en-SG" sz="1200" i="1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5832629" y="4045198"/>
              <a:ext cx="1438183" cy="886717"/>
              <a:chOff x="5859262" y="4045198"/>
              <a:chExt cx="1438183" cy="886717"/>
            </a:xfrm>
          </p:grpSpPr>
          <p:sp>
            <p:nvSpPr>
              <p:cNvPr id="23563" name="Rounded Rectangle 32"/>
              <p:cNvSpPr>
                <a:spLocks noChangeArrowheads="1"/>
              </p:cNvSpPr>
              <p:nvPr/>
            </p:nvSpPr>
            <p:spPr bwMode="auto">
              <a:xfrm>
                <a:off x="5859262" y="4305670"/>
                <a:ext cx="1438183" cy="626245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25858" y="4401672"/>
                <a:ext cx="1147762" cy="38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Hello, welcome to CS1010!</a:t>
                </a:r>
                <a:endParaRPr lang="en-SG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565" name="TextBox 34"/>
              <p:cNvSpPr txBox="1">
                <a:spLocks noChangeArrowheads="1"/>
              </p:cNvSpPr>
              <p:nvPr/>
            </p:nvSpPr>
            <p:spPr bwMode="auto">
              <a:xfrm>
                <a:off x="5948039" y="4045198"/>
                <a:ext cx="118073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i="1" dirty="0"/>
                  <a:t>Output</a:t>
                </a:r>
                <a:endParaRPr lang="en-SG" sz="1200" i="1" dirty="0"/>
              </a:p>
            </p:txBody>
          </p:sp>
        </p:grp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Programs: Edit</a:t>
            </a:r>
            <a:r>
              <a:rPr lang="en-GB" dirty="0"/>
              <a:t>, Compile and Execute</a:t>
            </a:r>
            <a:endParaRPr lang="en-SG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38773"/>
          </a:xfrm>
        </p:spPr>
        <p:txBody>
          <a:bodyPr>
            <a:spAutoFit/>
          </a:bodyPr>
          <a:lstStyle/>
          <a:p>
            <a:r>
              <a:rPr lang="en-US" dirty="0" smtClean="0"/>
              <a:t>Compiler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Translate a program written in a high-level </a:t>
            </a:r>
            <a:r>
              <a:rPr lang="en-US" dirty="0" smtClean="0"/>
              <a:t>language to </a:t>
            </a:r>
            <a:r>
              <a:rPr lang="en-US" dirty="0"/>
              <a:t>a program in a </a:t>
            </a:r>
            <a:r>
              <a:rPr lang="en-US" dirty="0" smtClean="0"/>
              <a:t>target (low-level) language.</a:t>
            </a:r>
            <a:endParaRPr lang="en-SG" dirty="0"/>
          </a:p>
        </p:txBody>
      </p:sp>
      <p:sp>
        <p:nvSpPr>
          <p:cNvPr id="4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2" name="Slide Number Placeholder 6"/>
          <p:cNvSpPr txBox="1">
            <a:spLocks noGrp="1"/>
          </p:cNvSpPr>
          <p:nvPr/>
        </p:nvSpPr>
        <p:spPr bwMode="auto">
          <a:xfrm>
            <a:off x="7920243" y="6459379"/>
            <a:ext cx="76655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28575" cap="flat" cmpd="sng" algn="ctr">
          <a:solidFill>
            <a:srgbClr val="0000FF"/>
          </a:solidFill>
          <a:prstDash val="solid"/>
          <a:tailEnd type="triangle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13825</TotalTime>
  <Words>2258</Words>
  <Application>Microsoft Office PowerPoint</Application>
  <PresentationFormat>On-screen Show (4:3)</PresentationFormat>
  <Paragraphs>501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1_Pixel</vt:lpstr>
      <vt:lpstr>CS1010: Programming Methodology</vt:lpstr>
      <vt:lpstr>Week 1 Part I: Introduction</vt:lpstr>
      <vt:lpstr>Computers</vt:lpstr>
      <vt:lpstr>Computers are Information Processors</vt:lpstr>
      <vt:lpstr>PowerPoint Presentation</vt:lpstr>
      <vt:lpstr>Program (2/4)</vt:lpstr>
      <vt:lpstr>Program (3/4)</vt:lpstr>
      <vt:lpstr>Program (4/4)</vt:lpstr>
      <vt:lpstr>Programs: Edit, Compile and Execute</vt:lpstr>
      <vt:lpstr>Problem Solving Process</vt:lpstr>
      <vt:lpstr>Algorithmic Problem Solving</vt:lpstr>
      <vt:lpstr>Algorithm: Example #1</vt:lpstr>
      <vt:lpstr>Algorithm: Example #1</vt:lpstr>
      <vt:lpstr>Algorithm: Example #2</vt:lpstr>
      <vt:lpstr>Algorithm: Example #3</vt:lpstr>
      <vt:lpstr>Problem Solving: Coin Change </vt:lpstr>
      <vt:lpstr>Design Algorithm Before Coding!</vt:lpstr>
      <vt:lpstr>Summary for Part I</vt:lpstr>
      <vt:lpstr>Part II: Overview of C Programming</vt:lpstr>
      <vt:lpstr>1. General</vt:lpstr>
      <vt:lpstr>2. Our First Program (1/5)</vt:lpstr>
      <vt:lpstr>2. Our First Program (2/5)</vt:lpstr>
      <vt:lpstr>2. Our First Program (3/5)</vt:lpstr>
      <vt:lpstr>2. Our First Program (4/5)</vt:lpstr>
      <vt:lpstr>2. Our First Program (5/5)</vt:lpstr>
      <vt:lpstr>3. Logging into UNIX System (1/4)</vt:lpstr>
      <vt:lpstr>3. Logging into UNIX System (2/4)</vt:lpstr>
      <vt:lpstr>3. Logging into UNIX System (3/4)</vt:lpstr>
      <vt:lpstr>3. Logging into UNIX System (4/4)</vt:lpstr>
      <vt:lpstr>PowerPoint Presentation</vt:lpstr>
      <vt:lpstr>4. Programs: Edit, Compile and Execute</vt:lpstr>
      <vt:lpstr>5. Ex1: Execute an Program (1/2)</vt:lpstr>
      <vt:lpstr>5. Ex1: Execute an Program (2/2)</vt:lpstr>
      <vt:lpstr>Summary for Part II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 lecture notes</dc:subject>
  <dc:creator>Zhou Lifeng</dc:creator>
  <cp:lastModifiedBy>Zhou Lifeng</cp:lastModifiedBy>
  <cp:revision>1651</cp:revision>
  <dcterms:created xsi:type="dcterms:W3CDTF">1998-09-05T15:03:32Z</dcterms:created>
  <dcterms:modified xsi:type="dcterms:W3CDTF">2012-01-07T15:10:00Z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